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othic A1 Bold Bold" panose="020B0600000101010101" charset="-127"/>
      <p:regular r:id="rId22"/>
    </p:embeddedFont>
    <p:embeddedFont>
      <p:font typeface="Gothic A1 Light Bold" panose="020B0600000101010101" charset="-127"/>
      <p:regular r:id="rId23"/>
    </p:embeddedFont>
    <p:embeddedFont>
      <p:font typeface="Seoul Namsan Condensed Black" panose="020B0600000101010101" charset="-127"/>
      <p:regular r:id="rId24"/>
    </p:embeddedFont>
    <p:embeddedFont>
      <p:font typeface="Gothic A1 Light" panose="020B0600000101010101" charset="-127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-120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88674" y="1149998"/>
            <a:ext cx="11113882" cy="3959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400"/>
              </a:lnSpc>
            </a:pPr>
            <a:r>
              <a:rPr lang="en-US" sz="14000">
                <a:solidFill>
                  <a:srgbClr val="FFFFFF"/>
                </a:solidFill>
                <a:latin typeface="Seoul Namsan Condensed Black"/>
              </a:rPr>
              <a:t>AI 응용설계 </a:t>
            </a:r>
          </a:p>
          <a:p>
            <a:pPr>
              <a:lnSpc>
                <a:spcPts val="15400"/>
              </a:lnSpc>
            </a:pPr>
            <a:r>
              <a:rPr lang="en-US" sz="14000">
                <a:solidFill>
                  <a:srgbClr val="FFFFFF"/>
                </a:solidFill>
                <a:ea typeface="Seoul Namsan Condensed Black"/>
              </a:rPr>
              <a:t>프로젝트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116940" y="8258797"/>
            <a:ext cx="3142360" cy="1002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2400">
                <a:solidFill>
                  <a:srgbClr val="FFFFFF"/>
                </a:solidFill>
                <a:latin typeface="Gothic A1 Light"/>
              </a:rPr>
              <a:t>201821334 박세민</a:t>
            </a:r>
          </a:p>
          <a:p>
            <a:pPr algn="r">
              <a:lnSpc>
                <a:spcPts val="3840"/>
              </a:lnSpc>
            </a:pPr>
            <a:r>
              <a:rPr lang="en-US" sz="2400">
                <a:solidFill>
                  <a:srgbClr val="FFFFFF"/>
                </a:solidFill>
                <a:latin typeface="Gothic A1 Light"/>
              </a:rPr>
              <a:t>201821341 안성우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88674" y="5199767"/>
            <a:ext cx="9314496" cy="64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Gothic A1 Light"/>
              </a:rPr>
              <a:t>Spectrogram을 이용한 S/N비 구별 프로그램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86044" y="1619557"/>
            <a:ext cx="10843866" cy="1259393"/>
          </a:xfrm>
          <a:custGeom>
            <a:avLst/>
            <a:gdLst/>
            <a:ahLst/>
            <a:cxnLst/>
            <a:rect l="l" t="t" r="r" b="b"/>
            <a:pathLst>
              <a:path w="10843866" h="1259393">
                <a:moveTo>
                  <a:pt x="0" y="0"/>
                </a:moveTo>
                <a:lnTo>
                  <a:pt x="10843866" y="0"/>
                </a:lnTo>
                <a:lnTo>
                  <a:pt x="10843866" y="1259393"/>
                </a:lnTo>
                <a:lnTo>
                  <a:pt x="0" y="1259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42244" y="6420371"/>
            <a:ext cx="4786494" cy="3125299"/>
          </a:xfrm>
          <a:custGeom>
            <a:avLst/>
            <a:gdLst/>
            <a:ahLst/>
            <a:cxnLst/>
            <a:rect l="l" t="t" r="r" b="b"/>
            <a:pathLst>
              <a:path w="4786494" h="3125299">
                <a:moveTo>
                  <a:pt x="0" y="0"/>
                </a:moveTo>
                <a:lnTo>
                  <a:pt x="4786494" y="0"/>
                </a:lnTo>
                <a:lnTo>
                  <a:pt x="4786494" y="3125299"/>
                </a:lnTo>
                <a:lnTo>
                  <a:pt x="0" y="31252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964177" y="6434406"/>
            <a:ext cx="5465733" cy="3111264"/>
          </a:xfrm>
          <a:custGeom>
            <a:avLst/>
            <a:gdLst/>
            <a:ahLst/>
            <a:cxnLst/>
            <a:rect l="l" t="t" r="r" b="b"/>
            <a:pathLst>
              <a:path w="5465733" h="3111264">
                <a:moveTo>
                  <a:pt x="0" y="0"/>
                </a:moveTo>
                <a:lnTo>
                  <a:pt x="5465733" y="0"/>
                </a:lnTo>
                <a:lnTo>
                  <a:pt x="5465733" y="3111264"/>
                </a:lnTo>
                <a:lnTo>
                  <a:pt x="0" y="31112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041603" y="6420371"/>
            <a:ext cx="6082380" cy="3111264"/>
          </a:xfrm>
          <a:custGeom>
            <a:avLst/>
            <a:gdLst/>
            <a:ahLst/>
            <a:cxnLst/>
            <a:rect l="l" t="t" r="r" b="b"/>
            <a:pathLst>
              <a:path w="6082380" h="3111264">
                <a:moveTo>
                  <a:pt x="0" y="0"/>
                </a:moveTo>
                <a:lnTo>
                  <a:pt x="6082380" y="0"/>
                </a:lnTo>
                <a:lnTo>
                  <a:pt x="6082380" y="3111263"/>
                </a:lnTo>
                <a:lnTo>
                  <a:pt x="0" y="31112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42244" y="447675"/>
            <a:ext cx="10397198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23"/>
              </a:lnSpc>
            </a:pPr>
            <a:r>
              <a:rPr lang="en-US" sz="5019">
                <a:solidFill>
                  <a:srgbClr val="C1FF72"/>
                </a:solidFill>
                <a:latin typeface="Arita Dotum Medium Bold"/>
              </a:rPr>
              <a:t>Spectrogram</a:t>
            </a:r>
            <a:r>
              <a:rPr lang="en-US" sz="5019">
                <a:solidFill>
                  <a:srgbClr val="FFFFFF"/>
                </a:solidFill>
                <a:ea typeface="Arita Dotum Medium Bold"/>
              </a:rPr>
              <a:t>의 형태로 데이터 변환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2244" y="3212632"/>
            <a:ext cx="13057803" cy="265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rita Dotum Thin Bold"/>
              </a:rPr>
              <a:t>Spectrogram : 음성을 이미지로 나타내는 방법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Arita Dotum Thin Bold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rita Dotum Thin Bold"/>
              </a:rPr>
              <a:t>power_to_db</a:t>
            </a:r>
            <a:r>
              <a:rPr lang="en-US" sz="3000">
                <a:solidFill>
                  <a:srgbClr val="FFFFFF"/>
                </a:solidFill>
                <a:latin typeface="Arita Dotum Thin"/>
              </a:rPr>
              <a:t> : 데시벨을 변환하는 함수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Arita Dotum Thin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ea typeface="Arita Dotum Thin"/>
              </a:rPr>
              <a:t>오디오 신호의 음량을 로그스케일로 표현하여 인간의 청각 특성에 더 잘 부합함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09939" y="5945214"/>
            <a:ext cx="1451103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23"/>
              </a:lnSpc>
            </a:pPr>
            <a:r>
              <a:rPr lang="en-US" sz="2519">
                <a:solidFill>
                  <a:srgbClr val="FFFFFF"/>
                </a:solidFill>
                <a:latin typeface="Arita Dotum Medium Bold"/>
              </a:rPr>
              <a:t>SN비 -20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971492" y="5953646"/>
            <a:ext cx="1451103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23"/>
              </a:lnSpc>
            </a:pPr>
            <a:r>
              <a:rPr lang="en-US" sz="2519">
                <a:solidFill>
                  <a:srgbClr val="FFFFFF"/>
                </a:solidFill>
                <a:latin typeface="Arita Dotum Medium Bold"/>
              </a:rPr>
              <a:t>SN비 -10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556572" y="5953646"/>
            <a:ext cx="1451103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23"/>
              </a:lnSpc>
            </a:pPr>
            <a:r>
              <a:rPr lang="en-US" sz="2519">
                <a:solidFill>
                  <a:srgbClr val="FFFFFF"/>
                </a:solidFill>
                <a:latin typeface="Arita Dotum Medium Bold"/>
              </a:rPr>
              <a:t>SN비 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3015" y="3586212"/>
            <a:ext cx="4657956" cy="3636931"/>
          </a:xfrm>
          <a:custGeom>
            <a:avLst/>
            <a:gdLst/>
            <a:ahLst/>
            <a:cxnLst/>
            <a:rect l="l" t="t" r="r" b="b"/>
            <a:pathLst>
              <a:path w="4657956" h="3636931">
                <a:moveTo>
                  <a:pt x="0" y="0"/>
                </a:moveTo>
                <a:lnTo>
                  <a:pt x="4657956" y="0"/>
                </a:lnTo>
                <a:lnTo>
                  <a:pt x="4657956" y="3636931"/>
                </a:lnTo>
                <a:lnTo>
                  <a:pt x="0" y="36369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843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815022" y="3586212"/>
            <a:ext cx="4657956" cy="3636931"/>
          </a:xfrm>
          <a:custGeom>
            <a:avLst/>
            <a:gdLst/>
            <a:ahLst/>
            <a:cxnLst/>
            <a:rect l="l" t="t" r="r" b="b"/>
            <a:pathLst>
              <a:path w="4657956" h="3636931">
                <a:moveTo>
                  <a:pt x="0" y="0"/>
                </a:moveTo>
                <a:lnTo>
                  <a:pt x="4657956" y="0"/>
                </a:lnTo>
                <a:lnTo>
                  <a:pt x="4657956" y="3636931"/>
                </a:lnTo>
                <a:lnTo>
                  <a:pt x="0" y="36369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3754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947029" y="3586212"/>
            <a:ext cx="4657956" cy="3636931"/>
          </a:xfrm>
          <a:custGeom>
            <a:avLst/>
            <a:gdLst/>
            <a:ahLst/>
            <a:cxnLst/>
            <a:rect l="l" t="t" r="r" b="b"/>
            <a:pathLst>
              <a:path w="4657956" h="3636931">
                <a:moveTo>
                  <a:pt x="0" y="0"/>
                </a:moveTo>
                <a:lnTo>
                  <a:pt x="4657956" y="0"/>
                </a:lnTo>
                <a:lnTo>
                  <a:pt x="4657956" y="3636931"/>
                </a:lnTo>
                <a:lnTo>
                  <a:pt x="0" y="36369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43754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837515"/>
            <a:ext cx="12084767" cy="1784547"/>
            <a:chOff x="0" y="0"/>
            <a:chExt cx="16113022" cy="2379397"/>
          </a:xfrm>
        </p:grpSpPr>
        <p:sp>
          <p:nvSpPr>
            <p:cNvPr id="6" name="TextBox 6"/>
            <p:cNvSpPr txBox="1"/>
            <p:nvPr/>
          </p:nvSpPr>
          <p:spPr>
            <a:xfrm>
              <a:off x="0" y="-171450"/>
              <a:ext cx="16113022" cy="1606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520"/>
                </a:lnSpc>
              </a:pPr>
              <a:r>
                <a:rPr lang="en-US" sz="7100">
                  <a:solidFill>
                    <a:srgbClr val="64E688"/>
                  </a:solidFill>
                  <a:latin typeface="Gothic A1 Bold Bold"/>
                </a:rPr>
                <a:t>SN비 Spectrogram 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760272"/>
              <a:ext cx="16113022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65539" y="2612537"/>
            <a:ext cx="2692908" cy="722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36"/>
              </a:lnSpc>
            </a:pPr>
            <a:r>
              <a:rPr lang="en-US" sz="4696">
                <a:solidFill>
                  <a:srgbClr val="FFFFFF"/>
                </a:solidFill>
                <a:latin typeface="Seoul Namsan Condensed Black"/>
              </a:rPr>
              <a:t>SN비 : -20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797546" y="2612537"/>
            <a:ext cx="2692908" cy="722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36"/>
              </a:lnSpc>
            </a:pPr>
            <a:r>
              <a:rPr lang="en-US" sz="4696">
                <a:solidFill>
                  <a:srgbClr val="FFFFFF"/>
                </a:solidFill>
                <a:latin typeface="Seoul Namsan Condensed Black"/>
              </a:rPr>
              <a:t>SN비 : -10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928979" y="2612537"/>
            <a:ext cx="2692908" cy="722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36"/>
              </a:lnSpc>
            </a:pPr>
            <a:r>
              <a:rPr lang="en-US" sz="4696">
                <a:solidFill>
                  <a:srgbClr val="FFFFFF"/>
                </a:solidFill>
                <a:latin typeface="Seoul Namsan Condensed Black"/>
              </a:rPr>
              <a:t>SN비 : 20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3641" y="7711361"/>
            <a:ext cx="15478246" cy="215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36"/>
              </a:lnSpc>
            </a:pPr>
            <a:r>
              <a:rPr lang="en-US" sz="4696">
                <a:solidFill>
                  <a:srgbClr val="FFFFFF"/>
                </a:solidFill>
                <a:latin typeface="Seoul Namsan Condensed Black"/>
              </a:rPr>
              <a:t>SN비가 높아질수록 </a:t>
            </a:r>
            <a:r>
              <a:rPr lang="en-US" sz="4696">
                <a:solidFill>
                  <a:srgbClr val="C1FF72"/>
                </a:solidFill>
                <a:ea typeface="Seoul Namsan Condensed Black"/>
              </a:rPr>
              <a:t>음성</a:t>
            </a:r>
            <a:r>
              <a:rPr lang="en-US" sz="4696">
                <a:solidFill>
                  <a:srgbClr val="FFFFFF"/>
                </a:solidFill>
                <a:ea typeface="Seoul Namsan Condensed Black"/>
              </a:rPr>
              <a:t>을 나타내는 </a:t>
            </a:r>
            <a:r>
              <a:rPr lang="en-US" sz="4696">
                <a:solidFill>
                  <a:srgbClr val="C1FF72"/>
                </a:solidFill>
                <a:ea typeface="Seoul Namsan Condensed Black"/>
              </a:rPr>
              <a:t>기둥</a:t>
            </a:r>
            <a:r>
              <a:rPr lang="en-US" sz="4696">
                <a:solidFill>
                  <a:srgbClr val="FFFFFF"/>
                </a:solidFill>
                <a:ea typeface="Seoul Namsan Condensed Black"/>
              </a:rPr>
              <a:t>이 선명하게 나옴.</a:t>
            </a:r>
          </a:p>
          <a:p>
            <a:pPr>
              <a:lnSpc>
                <a:spcPts val="5636"/>
              </a:lnSpc>
            </a:pPr>
            <a:endParaRPr lang="en-US" sz="4696">
              <a:solidFill>
                <a:srgbClr val="FFFFFF"/>
              </a:solidFill>
              <a:ea typeface="Seoul Namsan Condensed Black"/>
            </a:endParaRPr>
          </a:p>
          <a:p>
            <a:pPr>
              <a:lnSpc>
                <a:spcPts val="5636"/>
              </a:lnSpc>
            </a:pPr>
            <a:r>
              <a:rPr lang="en-US" sz="4696">
                <a:solidFill>
                  <a:srgbClr val="FFFFFF"/>
                </a:solidFill>
                <a:latin typeface="Seoul Namsan Condensed Black"/>
              </a:rPr>
              <a:t>SN비가 낮은 데이터는 전체적으로 </a:t>
            </a:r>
            <a:r>
              <a:rPr lang="en-US" sz="4696">
                <a:solidFill>
                  <a:srgbClr val="00BF63"/>
                </a:solidFill>
                <a:ea typeface="Seoul Namsan Condensed Black"/>
              </a:rPr>
              <a:t>안개처럼 뿌연 형태</a:t>
            </a:r>
            <a:r>
              <a:rPr lang="en-US" sz="4696">
                <a:solidFill>
                  <a:srgbClr val="FFFFFF"/>
                </a:solidFill>
                <a:ea typeface="Seoul Namsan Condensed Black"/>
              </a:rPr>
              <a:t>를 띄고 있음.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7086" y="3512929"/>
            <a:ext cx="4117655" cy="4117655"/>
          </a:xfrm>
          <a:custGeom>
            <a:avLst/>
            <a:gdLst/>
            <a:ahLst/>
            <a:cxnLst/>
            <a:rect l="l" t="t" r="r" b="b"/>
            <a:pathLst>
              <a:path w="4117655" h="4117655">
                <a:moveTo>
                  <a:pt x="0" y="0"/>
                </a:moveTo>
                <a:lnTo>
                  <a:pt x="4117654" y="0"/>
                </a:lnTo>
                <a:lnTo>
                  <a:pt x="4117654" y="4117654"/>
                </a:lnTo>
                <a:lnTo>
                  <a:pt x="0" y="41176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460379" y="3512929"/>
            <a:ext cx="4117655" cy="4117655"/>
          </a:xfrm>
          <a:custGeom>
            <a:avLst/>
            <a:gdLst/>
            <a:ahLst/>
            <a:cxnLst/>
            <a:rect l="l" t="t" r="r" b="b"/>
            <a:pathLst>
              <a:path w="4117655" h="4117655">
                <a:moveTo>
                  <a:pt x="0" y="0"/>
                </a:moveTo>
                <a:lnTo>
                  <a:pt x="4117654" y="0"/>
                </a:lnTo>
                <a:lnTo>
                  <a:pt x="4117654" y="4117654"/>
                </a:lnTo>
                <a:lnTo>
                  <a:pt x="0" y="41176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141645" y="3512929"/>
            <a:ext cx="4117655" cy="4117655"/>
          </a:xfrm>
          <a:custGeom>
            <a:avLst/>
            <a:gdLst/>
            <a:ahLst/>
            <a:cxnLst/>
            <a:rect l="l" t="t" r="r" b="b"/>
            <a:pathLst>
              <a:path w="4117655" h="4117655">
                <a:moveTo>
                  <a:pt x="0" y="0"/>
                </a:moveTo>
                <a:lnTo>
                  <a:pt x="4117655" y="0"/>
                </a:lnTo>
                <a:lnTo>
                  <a:pt x="4117655" y="4117654"/>
                </a:lnTo>
                <a:lnTo>
                  <a:pt x="0" y="41176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683015" y="470713"/>
            <a:ext cx="12084767" cy="1784547"/>
            <a:chOff x="0" y="0"/>
            <a:chExt cx="16113022" cy="2379397"/>
          </a:xfrm>
        </p:grpSpPr>
        <p:sp>
          <p:nvSpPr>
            <p:cNvPr id="6" name="TextBox 6"/>
            <p:cNvSpPr txBox="1"/>
            <p:nvPr/>
          </p:nvSpPr>
          <p:spPr>
            <a:xfrm>
              <a:off x="0" y="-171450"/>
              <a:ext cx="16113022" cy="1606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520"/>
                </a:lnSpc>
              </a:pPr>
              <a:r>
                <a:rPr lang="en-US" sz="7100">
                  <a:solidFill>
                    <a:srgbClr val="64E688"/>
                  </a:solidFill>
                  <a:latin typeface="Gothic A1 Bold Bold"/>
                </a:rPr>
                <a:t>Nomalization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760272"/>
              <a:ext cx="16113022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35966" y="2418535"/>
            <a:ext cx="2692908" cy="722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36"/>
              </a:lnSpc>
            </a:pPr>
            <a:r>
              <a:rPr lang="en-US" sz="4696">
                <a:solidFill>
                  <a:srgbClr val="FFFFFF"/>
                </a:solidFill>
                <a:latin typeface="Seoul Namsan Condensed Black"/>
              </a:rPr>
              <a:t>SN비 : -20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67973" y="2418535"/>
            <a:ext cx="2692908" cy="722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36"/>
              </a:lnSpc>
            </a:pPr>
            <a:r>
              <a:rPr lang="en-US" sz="4696">
                <a:solidFill>
                  <a:srgbClr val="FFFFFF"/>
                </a:solidFill>
                <a:latin typeface="Seoul Namsan Condensed Black"/>
              </a:rPr>
              <a:t>SN비 : -10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699405" y="2418535"/>
            <a:ext cx="2692908" cy="722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36"/>
              </a:lnSpc>
            </a:pPr>
            <a:r>
              <a:rPr lang="en-US" sz="4696">
                <a:solidFill>
                  <a:srgbClr val="FFFFFF"/>
                </a:solidFill>
                <a:latin typeface="Seoul Namsan Condensed Black"/>
              </a:rPr>
              <a:t>SN비 : 20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82420" y="8534400"/>
            <a:ext cx="1406377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36"/>
              </a:lnSpc>
            </a:pPr>
            <a:r>
              <a:rPr lang="en-US" sz="4696">
                <a:solidFill>
                  <a:srgbClr val="FFFFFF"/>
                </a:solidFill>
                <a:latin typeface="Seoul Namsan Condensed Black"/>
              </a:rPr>
              <a:t>=&gt; VGG16에 적합한 크기인 224*224로 변환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5793" y="3654234"/>
            <a:ext cx="9478923" cy="5407723"/>
          </a:xfrm>
          <a:custGeom>
            <a:avLst/>
            <a:gdLst/>
            <a:ahLst/>
            <a:cxnLst/>
            <a:rect l="l" t="t" r="r" b="b"/>
            <a:pathLst>
              <a:path w="9478923" h="5407723">
                <a:moveTo>
                  <a:pt x="0" y="0"/>
                </a:moveTo>
                <a:lnTo>
                  <a:pt x="9478923" y="0"/>
                </a:lnTo>
                <a:lnTo>
                  <a:pt x="9478923" y="5407723"/>
                </a:lnTo>
                <a:lnTo>
                  <a:pt x="0" y="5407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08" r="-36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2037690"/>
            <a:chOff x="0" y="0"/>
            <a:chExt cx="21640800" cy="2716920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21640800" cy="1508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80"/>
                </a:lnSpc>
              </a:pPr>
              <a:r>
                <a:rPr lang="en-US" sz="7400">
                  <a:solidFill>
                    <a:srgbClr val="FFFFFF"/>
                  </a:solidFill>
                  <a:latin typeface="Seoul Namsan Condensed Black"/>
                </a:rPr>
                <a:t>VGG16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020325"/>
              <a:ext cx="15537557" cy="699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603877" y="3501834"/>
            <a:ext cx="7445325" cy="1002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400">
                <a:solidFill>
                  <a:srgbClr val="FFFFFF"/>
                </a:solidFill>
                <a:latin typeface="Gothic A1 Light"/>
              </a:rPr>
              <a:t>16개 또는 19개의 Convolution layer와 Pooling  layer, Fully Connected layer로 구성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03877" y="4566285"/>
            <a:ext cx="7445325" cy="1002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400">
                <a:solidFill>
                  <a:srgbClr val="FFFFFF"/>
                </a:solidFill>
                <a:ea typeface="Gothic A1 Light"/>
              </a:rPr>
              <a:t>깊이가 깊은 구조로 구성 </a:t>
            </a:r>
          </a:p>
          <a:p>
            <a:pPr>
              <a:lnSpc>
                <a:spcPts val="3840"/>
              </a:lnSpc>
            </a:pPr>
            <a:r>
              <a:rPr lang="en-US" sz="2400">
                <a:solidFill>
                  <a:srgbClr val="FFFFFF"/>
                </a:solidFill>
                <a:latin typeface="Gothic A1 Light"/>
              </a:rPr>
              <a:t>- 다양하고 복잡한 패턴과 특징을 학습하는데 최적화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877" y="5780880"/>
            <a:ext cx="7445325" cy="51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400">
                <a:solidFill>
                  <a:srgbClr val="FFFFFF"/>
                </a:solidFill>
                <a:ea typeface="Gothic A1 Light"/>
              </a:rPr>
              <a:t>전이학습이 가능하여 더 좋은 성능을 얻을 수 있음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44988" y="5702920"/>
            <a:ext cx="4561931" cy="857918"/>
          </a:xfrm>
          <a:custGeom>
            <a:avLst/>
            <a:gdLst/>
            <a:ahLst/>
            <a:cxnLst/>
            <a:rect l="l" t="t" r="r" b="b"/>
            <a:pathLst>
              <a:path w="4561931" h="857918">
                <a:moveTo>
                  <a:pt x="0" y="0"/>
                </a:moveTo>
                <a:lnTo>
                  <a:pt x="4561930" y="0"/>
                </a:lnTo>
                <a:lnTo>
                  <a:pt x="4561930" y="857918"/>
                </a:lnTo>
                <a:lnTo>
                  <a:pt x="0" y="8579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00000" b="-3498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844988" y="3610300"/>
            <a:ext cx="12476256" cy="2092620"/>
          </a:xfrm>
          <a:custGeom>
            <a:avLst/>
            <a:gdLst/>
            <a:ahLst/>
            <a:cxnLst/>
            <a:rect l="l" t="t" r="r" b="b"/>
            <a:pathLst>
              <a:path w="12476256" h="2092620">
                <a:moveTo>
                  <a:pt x="0" y="0"/>
                </a:moveTo>
                <a:lnTo>
                  <a:pt x="12476256" y="0"/>
                </a:lnTo>
                <a:lnTo>
                  <a:pt x="12476256" y="2092620"/>
                </a:lnTo>
                <a:lnTo>
                  <a:pt x="0" y="20926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664645" y="746260"/>
            <a:ext cx="12084767" cy="1784547"/>
            <a:chOff x="0" y="0"/>
            <a:chExt cx="16113022" cy="2379397"/>
          </a:xfrm>
        </p:grpSpPr>
        <p:sp>
          <p:nvSpPr>
            <p:cNvPr id="5" name="TextBox 5"/>
            <p:cNvSpPr txBox="1"/>
            <p:nvPr/>
          </p:nvSpPr>
          <p:spPr>
            <a:xfrm>
              <a:off x="0" y="-171450"/>
              <a:ext cx="16113022" cy="1606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520"/>
                </a:lnSpc>
              </a:pPr>
              <a:r>
                <a:rPr lang="en-US" sz="7100">
                  <a:solidFill>
                    <a:srgbClr val="64E688"/>
                  </a:solidFill>
                  <a:ea typeface="Gothic A1 Bold Bold"/>
                </a:rPr>
                <a:t>학습 결과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760272"/>
              <a:ext cx="16113022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28170" y="1028700"/>
            <a:ext cx="6204360" cy="8387057"/>
          </a:xfrm>
          <a:custGeom>
            <a:avLst/>
            <a:gdLst/>
            <a:ahLst/>
            <a:cxnLst/>
            <a:rect l="l" t="t" r="r" b="b"/>
            <a:pathLst>
              <a:path w="6204360" h="8387057">
                <a:moveTo>
                  <a:pt x="0" y="0"/>
                </a:moveTo>
                <a:lnTo>
                  <a:pt x="6204360" y="0"/>
                </a:lnTo>
                <a:lnTo>
                  <a:pt x="6204360" y="8387057"/>
                </a:lnTo>
                <a:lnTo>
                  <a:pt x="0" y="83870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83052" y="770824"/>
            <a:ext cx="12084767" cy="1784547"/>
            <a:chOff x="0" y="0"/>
            <a:chExt cx="16113022" cy="2379397"/>
          </a:xfrm>
        </p:grpSpPr>
        <p:sp>
          <p:nvSpPr>
            <p:cNvPr id="4" name="TextBox 4"/>
            <p:cNvSpPr txBox="1"/>
            <p:nvPr/>
          </p:nvSpPr>
          <p:spPr>
            <a:xfrm>
              <a:off x="0" y="-171450"/>
              <a:ext cx="16113022" cy="1606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520"/>
                </a:lnSpc>
              </a:pPr>
              <a:r>
                <a:rPr lang="en-US" sz="7100">
                  <a:solidFill>
                    <a:srgbClr val="FFFFFF"/>
                  </a:solidFill>
                  <a:ea typeface="Gothic A1 Bold Bold"/>
                </a:rPr>
                <a:t>향후 진행 계획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760272"/>
              <a:ext cx="16113022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00648" y="3821950"/>
            <a:ext cx="13695587" cy="3231499"/>
            <a:chOff x="0" y="0"/>
            <a:chExt cx="18260782" cy="4308665"/>
          </a:xfrm>
        </p:grpSpPr>
        <p:sp>
          <p:nvSpPr>
            <p:cNvPr id="3" name="TextBox 3"/>
            <p:cNvSpPr txBox="1"/>
            <p:nvPr/>
          </p:nvSpPr>
          <p:spPr>
            <a:xfrm>
              <a:off x="0" y="-371475"/>
              <a:ext cx="18260782" cy="3609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199"/>
                </a:lnSpc>
              </a:pPr>
              <a:r>
                <a:rPr lang="en-US" sz="15999">
                  <a:solidFill>
                    <a:srgbClr val="FF66C4"/>
                  </a:solidFill>
                  <a:latin typeface="Gothic A1 Bold Bold"/>
                </a:rPr>
                <a:t>Thank you!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608284"/>
              <a:ext cx="18260782" cy="7003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7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5273" y="3283571"/>
            <a:ext cx="1994399" cy="4170198"/>
          </a:xfrm>
          <a:custGeom>
            <a:avLst/>
            <a:gdLst/>
            <a:ahLst/>
            <a:cxnLst/>
            <a:rect l="l" t="t" r="r" b="b"/>
            <a:pathLst>
              <a:path w="1994399" h="4170198">
                <a:moveTo>
                  <a:pt x="0" y="0"/>
                </a:moveTo>
                <a:lnTo>
                  <a:pt x="1994399" y="0"/>
                </a:lnTo>
                <a:lnTo>
                  <a:pt x="1994399" y="4170197"/>
                </a:lnTo>
                <a:lnTo>
                  <a:pt x="0" y="41701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604" b="-1360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814297" y="3283571"/>
            <a:ext cx="2248702" cy="4170198"/>
          </a:xfrm>
          <a:custGeom>
            <a:avLst/>
            <a:gdLst/>
            <a:ahLst/>
            <a:cxnLst/>
            <a:rect l="l" t="t" r="r" b="b"/>
            <a:pathLst>
              <a:path w="2248702" h="4170198">
                <a:moveTo>
                  <a:pt x="0" y="0"/>
                </a:moveTo>
                <a:lnTo>
                  <a:pt x="2248702" y="0"/>
                </a:lnTo>
                <a:lnTo>
                  <a:pt x="2248702" y="4170197"/>
                </a:lnTo>
                <a:lnTo>
                  <a:pt x="0" y="4170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59" r="-355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78534" y="641431"/>
            <a:ext cx="7785039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80"/>
              </a:lnSpc>
            </a:pPr>
            <a:r>
              <a:rPr lang="en-US" sz="7400">
                <a:solidFill>
                  <a:srgbClr val="FFFFFF"/>
                </a:solidFill>
                <a:ea typeface="Seoul Namsan Condensed Black"/>
              </a:rPr>
              <a:t>팀원 소개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29622" y="3131171"/>
            <a:ext cx="1162037" cy="596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66"/>
              </a:lnSpc>
            </a:pPr>
            <a:r>
              <a:rPr lang="en-US" sz="2977">
                <a:solidFill>
                  <a:srgbClr val="FFFFFF"/>
                </a:solidFill>
                <a:ea typeface="Gothic A1 Light"/>
              </a:rPr>
              <a:t>박세민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957328" y="3131171"/>
            <a:ext cx="1162037" cy="596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66"/>
              </a:lnSpc>
            </a:pPr>
            <a:r>
              <a:rPr lang="en-US" sz="2977">
                <a:solidFill>
                  <a:srgbClr val="FFFFFF"/>
                </a:solidFill>
                <a:ea typeface="Gothic A1 Light"/>
              </a:rPr>
              <a:t>안성우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29622" y="4141220"/>
            <a:ext cx="4742317" cy="2824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2835" lvl="1" indent="-321418">
              <a:lnSpc>
                <a:spcPts val="4466"/>
              </a:lnSpc>
              <a:buFont typeface="Arial"/>
              <a:buChar char="•"/>
            </a:pPr>
            <a:r>
              <a:rPr lang="en-US" sz="2977">
                <a:solidFill>
                  <a:srgbClr val="FFFFFF"/>
                </a:solidFill>
                <a:ea typeface="Gothic A1 Light"/>
              </a:rPr>
              <a:t>아이디어 설계</a:t>
            </a:r>
          </a:p>
          <a:p>
            <a:pPr marL="642835" lvl="1" indent="-321418">
              <a:lnSpc>
                <a:spcPts val="4466"/>
              </a:lnSpc>
              <a:buFont typeface="Arial"/>
              <a:buChar char="•"/>
            </a:pPr>
            <a:r>
              <a:rPr lang="en-US" sz="2977">
                <a:solidFill>
                  <a:srgbClr val="FFFFFF"/>
                </a:solidFill>
                <a:ea typeface="Gothic A1 Light"/>
              </a:rPr>
              <a:t>데이터 전처리</a:t>
            </a:r>
          </a:p>
          <a:p>
            <a:pPr marL="642835" lvl="1" indent="-321418">
              <a:lnSpc>
                <a:spcPts val="4466"/>
              </a:lnSpc>
              <a:buFont typeface="Arial"/>
              <a:buChar char="•"/>
            </a:pPr>
            <a:r>
              <a:rPr lang="en-US" sz="2977">
                <a:solidFill>
                  <a:srgbClr val="FFFFFF"/>
                </a:solidFill>
                <a:ea typeface="Gothic A1 Light"/>
              </a:rPr>
              <a:t>데이터 학습</a:t>
            </a:r>
          </a:p>
          <a:p>
            <a:pPr>
              <a:lnSpc>
                <a:spcPts val="4466"/>
              </a:lnSpc>
            </a:pPr>
            <a:endParaRPr lang="en-US" sz="2977">
              <a:solidFill>
                <a:srgbClr val="FFFFFF"/>
              </a:solidFill>
              <a:ea typeface="Gothic A1 Light"/>
            </a:endParaRPr>
          </a:p>
          <a:p>
            <a:pPr>
              <a:lnSpc>
                <a:spcPts val="4466"/>
              </a:lnSpc>
            </a:pPr>
            <a:endParaRPr lang="en-US" sz="2977">
              <a:solidFill>
                <a:srgbClr val="FFFFFF"/>
              </a:solidFill>
              <a:ea typeface="Gothic A1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957328" y="4141220"/>
            <a:ext cx="4742317" cy="2824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2835" lvl="1" indent="-321418">
              <a:lnSpc>
                <a:spcPts val="4466"/>
              </a:lnSpc>
              <a:buFont typeface="Arial"/>
              <a:buChar char="•"/>
            </a:pPr>
            <a:r>
              <a:rPr lang="en-US" sz="2977" dirty="0" err="1">
                <a:solidFill>
                  <a:srgbClr val="FFFFFF"/>
                </a:solidFill>
                <a:ea typeface="Gothic A1 Light"/>
              </a:rPr>
              <a:t>선행연구</a:t>
            </a:r>
            <a:r>
              <a:rPr lang="en-US" sz="2977" dirty="0">
                <a:solidFill>
                  <a:srgbClr val="FFFFFF"/>
                </a:solidFill>
                <a:ea typeface="Gothic A1 Light"/>
              </a:rPr>
              <a:t> </a:t>
            </a:r>
            <a:r>
              <a:rPr lang="en-US" sz="2977" dirty="0" err="1">
                <a:solidFill>
                  <a:srgbClr val="FFFFFF"/>
                </a:solidFill>
                <a:ea typeface="Gothic A1 Light"/>
              </a:rPr>
              <a:t>조사</a:t>
            </a:r>
            <a:endParaRPr lang="en-US" sz="2977" dirty="0">
              <a:solidFill>
                <a:srgbClr val="FFFFFF"/>
              </a:solidFill>
              <a:ea typeface="Gothic A1 Light"/>
            </a:endParaRPr>
          </a:p>
          <a:p>
            <a:pPr marL="642835" lvl="1" indent="-321418">
              <a:lnSpc>
                <a:spcPts val="4466"/>
              </a:lnSpc>
              <a:buFont typeface="Arial"/>
              <a:buChar char="•"/>
            </a:pPr>
            <a:r>
              <a:rPr lang="en-US" sz="2977" dirty="0" err="1">
                <a:solidFill>
                  <a:srgbClr val="FFFFFF"/>
                </a:solidFill>
                <a:ea typeface="Gothic A1 Light"/>
              </a:rPr>
              <a:t>데이터</a:t>
            </a:r>
            <a:r>
              <a:rPr lang="en-US" sz="2977" dirty="0">
                <a:solidFill>
                  <a:srgbClr val="FFFFFF"/>
                </a:solidFill>
                <a:ea typeface="Gothic A1 Light"/>
              </a:rPr>
              <a:t> </a:t>
            </a:r>
            <a:r>
              <a:rPr lang="en-US" sz="2977" dirty="0" err="1" smtClean="0">
                <a:solidFill>
                  <a:srgbClr val="FFFFFF"/>
                </a:solidFill>
                <a:ea typeface="Gothic A1 Light"/>
              </a:rPr>
              <a:t>수집</a:t>
            </a:r>
            <a:r>
              <a:rPr lang="en-US" sz="2977" dirty="0" smtClean="0">
                <a:solidFill>
                  <a:srgbClr val="FFFFFF"/>
                </a:solidFill>
                <a:ea typeface="Gothic A1 Light"/>
              </a:rPr>
              <a:t> </a:t>
            </a:r>
            <a:r>
              <a:rPr lang="ko-KR" altLang="en-US" sz="2977" dirty="0" smtClean="0">
                <a:solidFill>
                  <a:srgbClr val="FFFFFF"/>
                </a:solidFill>
                <a:ea typeface="Gothic A1 Light"/>
              </a:rPr>
              <a:t>및 합성</a:t>
            </a:r>
            <a:endParaRPr lang="en-US" sz="2977" dirty="0">
              <a:solidFill>
                <a:srgbClr val="FFFFFF"/>
              </a:solidFill>
              <a:ea typeface="Gothic A1 Light"/>
            </a:endParaRPr>
          </a:p>
          <a:p>
            <a:pPr marL="642835" lvl="1" indent="-321418">
              <a:lnSpc>
                <a:spcPts val="4466"/>
              </a:lnSpc>
              <a:buFont typeface="Arial"/>
              <a:buChar char="•"/>
            </a:pPr>
            <a:r>
              <a:rPr lang="en-US" sz="2977" dirty="0" smtClean="0">
                <a:solidFill>
                  <a:srgbClr val="FFFFFF"/>
                </a:solidFill>
                <a:ea typeface="Gothic A1 Light"/>
              </a:rPr>
              <a:t>VGG16 </a:t>
            </a:r>
            <a:r>
              <a:rPr lang="ko-KR" altLang="en-US" sz="2977" dirty="0" smtClean="0">
                <a:solidFill>
                  <a:srgbClr val="FFFFFF"/>
                </a:solidFill>
                <a:ea typeface="Gothic A1 Light"/>
              </a:rPr>
              <a:t>학습 설계</a:t>
            </a:r>
            <a:endParaRPr lang="en-US" sz="2977" dirty="0">
              <a:solidFill>
                <a:srgbClr val="FFFFFF"/>
              </a:solidFill>
              <a:ea typeface="Gothic A1 Light"/>
            </a:endParaRPr>
          </a:p>
          <a:p>
            <a:pPr>
              <a:lnSpc>
                <a:spcPts val="4466"/>
              </a:lnSpc>
            </a:pPr>
            <a:endParaRPr lang="en-US" sz="2977" dirty="0">
              <a:solidFill>
                <a:srgbClr val="FFFFFF"/>
              </a:solidFill>
              <a:ea typeface="Gothic A1 Light"/>
            </a:endParaRPr>
          </a:p>
          <a:p>
            <a:pPr>
              <a:lnSpc>
                <a:spcPts val="4466"/>
              </a:lnSpc>
            </a:pPr>
            <a:endParaRPr lang="en-US" sz="2977" dirty="0">
              <a:solidFill>
                <a:srgbClr val="FFFFFF"/>
              </a:solidFill>
              <a:ea typeface="Gothic A1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82524" y="1368014"/>
            <a:ext cx="266064" cy="26606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814825" y="402281"/>
            <a:ext cx="2716505" cy="1590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491"/>
              </a:lnSpc>
            </a:pPr>
            <a:r>
              <a:rPr lang="en-US" sz="10409">
                <a:solidFill>
                  <a:srgbClr val="FFFFFF"/>
                </a:solidFill>
                <a:ea typeface="Seoul Namsan Condensed Black"/>
              </a:rPr>
              <a:t>목차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734093" y="954699"/>
            <a:ext cx="7621778" cy="845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4"/>
              </a:lnSpc>
            </a:pPr>
            <a:r>
              <a:rPr lang="en-US" sz="3940">
                <a:solidFill>
                  <a:srgbClr val="FFFFFF"/>
                </a:solidFill>
                <a:ea typeface="Gothic A1 Light"/>
              </a:rPr>
              <a:t>주제 선정 이유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34093" y="2198696"/>
            <a:ext cx="7621778" cy="845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4"/>
              </a:lnSpc>
            </a:pPr>
            <a:r>
              <a:rPr lang="en-US" sz="3940">
                <a:solidFill>
                  <a:srgbClr val="FFFFFF"/>
                </a:solidFill>
                <a:ea typeface="Gothic A1 Light"/>
              </a:rPr>
              <a:t>선행 연구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34093" y="3442692"/>
            <a:ext cx="7621778" cy="845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4"/>
              </a:lnSpc>
            </a:pPr>
            <a:r>
              <a:rPr lang="en-US" sz="3940">
                <a:solidFill>
                  <a:srgbClr val="FFFFFF"/>
                </a:solidFill>
                <a:latin typeface="Gothic A1 Light"/>
              </a:rPr>
              <a:t>1학기 WorkFlow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34093" y="4686689"/>
            <a:ext cx="7621778" cy="845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4"/>
              </a:lnSpc>
            </a:pPr>
            <a:r>
              <a:rPr lang="en-US" sz="3940">
                <a:solidFill>
                  <a:srgbClr val="FFFFFF"/>
                </a:solidFill>
                <a:ea typeface="Gothic A1 Light"/>
              </a:rPr>
              <a:t>데이터 수집 및 합성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734093" y="5930685"/>
            <a:ext cx="7621778" cy="848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4"/>
              </a:lnSpc>
            </a:pPr>
            <a:r>
              <a:rPr lang="en-US" sz="3940">
                <a:solidFill>
                  <a:srgbClr val="FFFFFF"/>
                </a:solidFill>
                <a:ea typeface="Gothic A1 Light"/>
              </a:rPr>
              <a:t>데이터 전처리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734093" y="7174681"/>
            <a:ext cx="7621778" cy="845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4"/>
              </a:lnSpc>
            </a:pPr>
            <a:r>
              <a:rPr lang="en-US" sz="3940">
                <a:solidFill>
                  <a:srgbClr val="FFFFFF"/>
                </a:solidFill>
                <a:ea typeface="Gothic A1 Light"/>
              </a:rPr>
              <a:t>데이터 학습 및 평가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5482524" y="2612010"/>
            <a:ext cx="266064" cy="266064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5482524" y="3856007"/>
            <a:ext cx="266064" cy="266064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5482524" y="5100003"/>
            <a:ext cx="266064" cy="266064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5482524" y="6344000"/>
            <a:ext cx="266064" cy="266064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5482524" y="7587996"/>
            <a:ext cx="266064" cy="266064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6734093" y="8413256"/>
            <a:ext cx="7621778" cy="845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4"/>
              </a:lnSpc>
            </a:pPr>
            <a:r>
              <a:rPr lang="en-US" sz="3940">
                <a:solidFill>
                  <a:srgbClr val="FFFFFF"/>
                </a:solidFill>
                <a:ea typeface="Gothic A1 Light"/>
              </a:rPr>
              <a:t>향후 진행 계획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5482524" y="8826571"/>
            <a:ext cx="266064" cy="266064"/>
            <a:chOff x="0" y="0"/>
            <a:chExt cx="6350000" cy="6350000"/>
          </a:xfrm>
        </p:grpSpPr>
        <p:sp>
          <p:nvSpPr>
            <p:cNvPr id="23" name="Freeform 2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402114" y="1180422"/>
            <a:ext cx="7217415" cy="4146238"/>
          </a:xfrm>
          <a:custGeom>
            <a:avLst/>
            <a:gdLst/>
            <a:ahLst/>
            <a:cxnLst/>
            <a:rect l="l" t="t" r="r" b="b"/>
            <a:pathLst>
              <a:path w="7217415" h="4146238">
                <a:moveTo>
                  <a:pt x="0" y="0"/>
                </a:moveTo>
                <a:lnTo>
                  <a:pt x="7217415" y="0"/>
                </a:lnTo>
                <a:lnTo>
                  <a:pt x="7217415" y="4146239"/>
                </a:lnTo>
                <a:lnTo>
                  <a:pt x="0" y="4146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254" r="-1125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180422"/>
            <a:ext cx="8373414" cy="4523685"/>
            <a:chOff x="0" y="0"/>
            <a:chExt cx="11164552" cy="6031580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1164552" cy="3006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80"/>
                </a:lnSpc>
              </a:pPr>
              <a:r>
                <a:rPr lang="en-US" sz="7400">
                  <a:solidFill>
                    <a:srgbClr val="FFFFFF"/>
                  </a:solidFill>
                  <a:ea typeface="Seoul Namsan Condensed Black"/>
                </a:rPr>
                <a:t>가정용 자율주행 </a:t>
              </a:r>
            </a:p>
            <a:p>
              <a:pPr>
                <a:lnSpc>
                  <a:spcPts val="8880"/>
                </a:lnSpc>
              </a:pPr>
              <a:r>
                <a:rPr lang="en-US" sz="7400">
                  <a:solidFill>
                    <a:srgbClr val="FFFFFF"/>
                  </a:solidFill>
                  <a:ea typeface="Seoul Namsan Condensed Black"/>
                </a:rPr>
                <a:t>로봇에 귀를 달다.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935445"/>
              <a:ext cx="10332343" cy="2096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799">
                  <a:solidFill>
                    <a:srgbClr val="FFFFFF"/>
                  </a:solidFill>
                  <a:ea typeface="Gothic A1 Light"/>
                </a:rPr>
                <a:t>음성이 들리는 곳.</a:t>
              </a:r>
            </a:p>
            <a:p>
              <a:pPr>
                <a:lnSpc>
                  <a:spcPts val="4199"/>
                </a:lnSpc>
              </a:pPr>
              <a:r>
                <a:rPr lang="en-US" sz="2799">
                  <a:solidFill>
                    <a:srgbClr val="FFFFFF"/>
                  </a:solidFill>
                  <a:ea typeface="Gothic A1 Light"/>
                </a:rPr>
                <a:t>어디든 갈 수 있다면.</a:t>
              </a:r>
            </a:p>
            <a:p>
              <a:pPr>
                <a:lnSpc>
                  <a:spcPts val="4199"/>
                </a:lnSpc>
              </a:pPr>
              <a:r>
                <a:rPr lang="en-US" sz="2799">
                  <a:solidFill>
                    <a:srgbClr val="FFFFFF"/>
                  </a:solidFill>
                  <a:ea typeface="Gothic A1 Light"/>
                </a:rPr>
                <a:t>보다 더 좋은 서비스를 제공할 수 있다.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457125" y="5828904"/>
            <a:ext cx="7107392" cy="2441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7826" lvl="1" indent="-318913">
              <a:lnSpc>
                <a:spcPts val="4726"/>
              </a:lnSpc>
              <a:buFont typeface="Arial"/>
              <a:buChar char="•"/>
            </a:pPr>
            <a:r>
              <a:rPr lang="en-US" sz="2954">
                <a:solidFill>
                  <a:srgbClr val="FFFFFF"/>
                </a:solidFill>
                <a:latin typeface="Gothic A1 Light"/>
              </a:rPr>
              <a:t> 카메라를 통한 트레킹 방식을 </a:t>
            </a:r>
          </a:p>
          <a:p>
            <a:pPr>
              <a:lnSpc>
                <a:spcPts val="4726"/>
              </a:lnSpc>
            </a:pPr>
            <a:r>
              <a:rPr lang="en-US" sz="2954">
                <a:solidFill>
                  <a:srgbClr val="FFFFFF"/>
                </a:solidFill>
                <a:latin typeface="Gothic A1 Light"/>
              </a:rPr>
              <a:t>        </a:t>
            </a:r>
            <a:r>
              <a:rPr lang="en-US" sz="2954">
                <a:solidFill>
                  <a:srgbClr val="FFFFFF"/>
                </a:solidFill>
                <a:ea typeface="Gothic A1 Light"/>
              </a:rPr>
              <a:t>사용하는 기존의 자율주행</a:t>
            </a:r>
          </a:p>
          <a:p>
            <a:pPr marL="637826" lvl="1" indent="-318913">
              <a:lnSpc>
                <a:spcPts val="4726"/>
              </a:lnSpc>
              <a:buFont typeface="Arial"/>
              <a:buChar char="•"/>
            </a:pPr>
            <a:r>
              <a:rPr lang="en-US" sz="2954">
                <a:solidFill>
                  <a:srgbClr val="FFFFFF"/>
                </a:solidFill>
                <a:ea typeface="Gothic A1 Light"/>
              </a:rPr>
              <a:t>카메라의 제한적인 조건을 상쇄해주는 </a:t>
            </a:r>
          </a:p>
          <a:p>
            <a:pPr>
              <a:lnSpc>
                <a:spcPts val="4726"/>
              </a:lnSpc>
            </a:pPr>
            <a:r>
              <a:rPr lang="en-US" sz="2954">
                <a:solidFill>
                  <a:srgbClr val="FFFFFF"/>
                </a:solidFill>
                <a:latin typeface="Gothic A1 Light"/>
              </a:rPr>
              <a:t>       AI 방향인지 음성 센서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78460" y="8487352"/>
            <a:ext cx="15283897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3999">
                <a:solidFill>
                  <a:srgbClr val="7ED957"/>
                </a:solidFill>
                <a:ea typeface="Gothic A1 Light Bold"/>
              </a:rPr>
              <a:t>로봇을 부르는 소리를 통해 방향을 설정, </a:t>
            </a:r>
          </a:p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3999">
                <a:solidFill>
                  <a:srgbClr val="7ED957"/>
                </a:solidFill>
                <a:latin typeface="Gothic A1 Light Bold"/>
              </a:rPr>
              <a:t>                                                  카메라를 이용하여 해당 위치까지 이동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206868" y="2095500"/>
            <a:ext cx="3614582" cy="0"/>
          </a:xfrm>
          <a:prstGeom prst="line">
            <a:avLst/>
          </a:prstGeom>
          <a:ln w="76200" cap="flat">
            <a:solidFill>
              <a:srgbClr val="FFE03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028700" y="2953325"/>
            <a:ext cx="4224832" cy="3382344"/>
          </a:xfrm>
          <a:custGeom>
            <a:avLst/>
            <a:gdLst/>
            <a:ahLst/>
            <a:cxnLst/>
            <a:rect l="l" t="t" r="r" b="b"/>
            <a:pathLst>
              <a:path w="4224832" h="3382344">
                <a:moveTo>
                  <a:pt x="0" y="0"/>
                </a:moveTo>
                <a:lnTo>
                  <a:pt x="4224832" y="0"/>
                </a:lnTo>
                <a:lnTo>
                  <a:pt x="4224832" y="3382344"/>
                </a:lnTo>
                <a:lnTo>
                  <a:pt x="0" y="3382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156236" y="3274260"/>
            <a:ext cx="5975528" cy="2740473"/>
          </a:xfrm>
          <a:custGeom>
            <a:avLst/>
            <a:gdLst/>
            <a:ahLst/>
            <a:cxnLst/>
            <a:rect l="l" t="t" r="r" b="b"/>
            <a:pathLst>
              <a:path w="5975528" h="2740473">
                <a:moveTo>
                  <a:pt x="0" y="0"/>
                </a:moveTo>
                <a:lnTo>
                  <a:pt x="5975528" y="0"/>
                </a:lnTo>
                <a:lnTo>
                  <a:pt x="5975528" y="2740473"/>
                </a:lnTo>
                <a:lnTo>
                  <a:pt x="0" y="27404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681647" y="2953325"/>
            <a:ext cx="3348063" cy="3382344"/>
          </a:xfrm>
          <a:custGeom>
            <a:avLst/>
            <a:gdLst/>
            <a:ahLst/>
            <a:cxnLst/>
            <a:rect l="l" t="t" r="r" b="b"/>
            <a:pathLst>
              <a:path w="3348063" h="3382344">
                <a:moveTo>
                  <a:pt x="0" y="0"/>
                </a:moveTo>
                <a:lnTo>
                  <a:pt x="3348064" y="0"/>
                </a:lnTo>
                <a:lnTo>
                  <a:pt x="3348064" y="3382344"/>
                </a:lnTo>
                <a:lnTo>
                  <a:pt x="0" y="33823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077028" y="1009650"/>
            <a:ext cx="3874263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FFFFFF"/>
                </a:solidFill>
                <a:ea typeface="210 디딤고딕 070"/>
              </a:rPr>
              <a:t>선행 연구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844855"/>
            <a:ext cx="4973429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ea typeface="210 디딤고딕 070"/>
              </a:rPr>
              <a:t>음성 인식 조종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18602" y="7543610"/>
            <a:ext cx="4393625" cy="917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ea typeface="Gothic A1 Light"/>
              </a:rPr>
              <a:t>직진, 후진, 방향 전환 등 </a:t>
            </a:r>
          </a:p>
          <a:p>
            <a:pPr marL="0" lvl="0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ea typeface="Gothic A1 Light"/>
              </a:rPr>
              <a:t>음성인식으로 조종하는 RC Car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47188" y="7557770"/>
            <a:ext cx="4393625" cy="917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ea typeface="Gothic A1 Light"/>
              </a:rPr>
              <a:t>보컬과 악기 소리가 섞여있는 </a:t>
            </a:r>
          </a:p>
          <a:p>
            <a:pPr marL="0" lvl="0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ea typeface="Gothic A1 Light"/>
              </a:rPr>
              <a:t>노래에서 두 음성을 분리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58867" y="7557770"/>
            <a:ext cx="4393625" cy="47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ea typeface="Gothic A1 Light"/>
              </a:rPr>
              <a:t>카메라를 통한 Jetbot 자율주행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57285" y="6859016"/>
            <a:ext cx="4973429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ea typeface="210 디딤고딕 070"/>
              </a:rPr>
              <a:t>보컬과 악기 소리 분리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868965" y="6859016"/>
            <a:ext cx="4973429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210 디딤고딕 070"/>
              </a:rPr>
              <a:t>Jetbot 자율주행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206868" y="2095500"/>
            <a:ext cx="3614582" cy="0"/>
          </a:xfrm>
          <a:prstGeom prst="line">
            <a:avLst/>
          </a:prstGeom>
          <a:ln w="76200" cap="flat">
            <a:solidFill>
              <a:srgbClr val="FFE03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801211" y="2965479"/>
            <a:ext cx="3691624" cy="3370190"/>
          </a:xfrm>
          <a:custGeom>
            <a:avLst/>
            <a:gdLst/>
            <a:ahLst/>
            <a:cxnLst/>
            <a:rect l="l" t="t" r="r" b="b"/>
            <a:pathLst>
              <a:path w="3691624" h="3370190">
                <a:moveTo>
                  <a:pt x="0" y="0"/>
                </a:moveTo>
                <a:lnTo>
                  <a:pt x="3691624" y="0"/>
                </a:lnTo>
                <a:lnTo>
                  <a:pt x="3691624" y="3370190"/>
                </a:lnTo>
                <a:lnTo>
                  <a:pt x="0" y="337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907244" y="2839788"/>
            <a:ext cx="4837214" cy="3370190"/>
          </a:xfrm>
          <a:custGeom>
            <a:avLst/>
            <a:gdLst/>
            <a:ahLst/>
            <a:cxnLst/>
            <a:rect l="l" t="t" r="r" b="b"/>
            <a:pathLst>
              <a:path w="4837214" h="3370190">
                <a:moveTo>
                  <a:pt x="0" y="0"/>
                </a:moveTo>
                <a:lnTo>
                  <a:pt x="4837214" y="0"/>
                </a:lnTo>
                <a:lnTo>
                  <a:pt x="4837214" y="3370190"/>
                </a:lnTo>
                <a:lnTo>
                  <a:pt x="0" y="33701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158867" y="2965479"/>
            <a:ext cx="4070992" cy="3506256"/>
          </a:xfrm>
          <a:custGeom>
            <a:avLst/>
            <a:gdLst/>
            <a:ahLst/>
            <a:cxnLst/>
            <a:rect l="l" t="t" r="r" b="b"/>
            <a:pathLst>
              <a:path w="4070992" h="3506256">
                <a:moveTo>
                  <a:pt x="0" y="0"/>
                </a:moveTo>
                <a:lnTo>
                  <a:pt x="4070992" y="0"/>
                </a:lnTo>
                <a:lnTo>
                  <a:pt x="4070992" y="3506256"/>
                </a:lnTo>
                <a:lnTo>
                  <a:pt x="0" y="35062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951" b="-49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077028" y="1009650"/>
            <a:ext cx="3874263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FFFFFF"/>
                </a:solidFill>
                <a:ea typeface="210 디딤고딕 070"/>
              </a:rPr>
              <a:t>선행 연구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844855"/>
            <a:ext cx="4973429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ea typeface="210 디딤고딕 070"/>
              </a:rPr>
              <a:t>신호 대 잡음비 분리 전후 비교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18602" y="7932420"/>
            <a:ext cx="4393625" cy="917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ea typeface="Gothic A1 Light"/>
              </a:rPr>
              <a:t>이채봉, FDBM의 음원분리 성능평가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77028" y="7932420"/>
            <a:ext cx="4393625" cy="917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ea typeface="Gothic A1 Light"/>
              </a:rPr>
              <a:t>권순일, Spectrogram을 이용한 CNN 기반 음성 감정인식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58867" y="7713345"/>
            <a:ext cx="4393625" cy="1355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ea typeface="Gothic A1 Light"/>
              </a:rPr>
              <a:t>고종환, 재난 상황에서 드론을 </a:t>
            </a:r>
          </a:p>
          <a:p>
            <a:pPr marL="0" lvl="0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ea typeface="Gothic A1 Light"/>
              </a:rPr>
              <a:t>이용한 구조 요청자 위치 파악을 위한 음성 방향 탐지 연구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57285" y="6859016"/>
            <a:ext cx="4973429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210 디딤고딕 070"/>
              </a:rPr>
              <a:t>Spectrogram을 통한 </a:t>
            </a:r>
          </a:p>
          <a:p>
            <a:pPr marL="0" lvl="0" indent="0"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ea typeface="210 디딤고딕 070"/>
              </a:rPr>
              <a:t>음성 데이터 분류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868965" y="6859016"/>
            <a:ext cx="4973429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ea typeface="210 디딤고딕 070"/>
              </a:rPr>
              <a:t>음성 방향 탐지 기법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97634" y="1028700"/>
            <a:ext cx="4843800" cy="8229600"/>
          </a:xfrm>
          <a:custGeom>
            <a:avLst/>
            <a:gdLst/>
            <a:ahLst/>
            <a:cxnLst/>
            <a:rect l="l" t="t" r="r" b="b"/>
            <a:pathLst>
              <a:path w="4843800" h="8229600">
                <a:moveTo>
                  <a:pt x="0" y="0"/>
                </a:moveTo>
                <a:lnTo>
                  <a:pt x="4843800" y="0"/>
                </a:lnTo>
                <a:lnTo>
                  <a:pt x="48438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61898" y="1028700"/>
            <a:ext cx="10049347" cy="2442210"/>
            <a:chOff x="0" y="0"/>
            <a:chExt cx="13399130" cy="3256280"/>
          </a:xfrm>
        </p:grpSpPr>
        <p:sp>
          <p:nvSpPr>
            <p:cNvPr id="4" name="TextBox 4"/>
            <p:cNvSpPr txBox="1"/>
            <p:nvPr/>
          </p:nvSpPr>
          <p:spPr>
            <a:xfrm>
              <a:off x="0" y="-85725"/>
              <a:ext cx="13399130" cy="15860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20"/>
                </a:lnSpc>
              </a:pPr>
              <a:r>
                <a:rPr lang="en-US" sz="7400">
                  <a:solidFill>
                    <a:srgbClr val="FFFFFF"/>
                  </a:solidFill>
                  <a:latin typeface="Seoul Namsan Condensed Black"/>
                </a:rPr>
                <a:t>AI 방향인지 음성 센서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578312"/>
              <a:ext cx="7129427" cy="685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39"/>
                </a:lnSpc>
              </a:pPr>
              <a:r>
                <a:rPr lang="en-US" sz="3099">
                  <a:solidFill>
                    <a:srgbClr val="7EC0DA"/>
                  </a:solidFill>
                  <a:ea typeface="Seoul Namsan Condensed Black"/>
                </a:rPr>
                <a:t>데이터 수집부터 전처리 및 학습까지.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5011400" cy="1957153"/>
            <a:chOff x="0" y="0"/>
            <a:chExt cx="20015200" cy="2609537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20015200" cy="1508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80"/>
                </a:lnSpc>
              </a:pPr>
              <a:r>
                <a:rPr lang="en-US" sz="7400">
                  <a:solidFill>
                    <a:srgbClr val="FFFFFF"/>
                  </a:solidFill>
                  <a:latin typeface="Seoul Namsan Condensed Black"/>
                </a:rPr>
                <a:t>Signal - to - Noise Ratio : SN비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15482"/>
              <a:ext cx="17139732" cy="699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>
                <a:lnSpc>
                  <a:spcPts val="419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ea typeface="Gothic A1 Light"/>
                </a:rPr>
                <a:t>신호의 크기가 잡음의 크기보다 얼마나 큰지 나타내는 비율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10198" y="3668715"/>
            <a:ext cx="6648175" cy="5924885"/>
            <a:chOff x="0" y="0"/>
            <a:chExt cx="8864233" cy="7899846"/>
          </a:xfrm>
        </p:grpSpPr>
        <p:sp>
          <p:nvSpPr>
            <p:cNvPr id="6" name="TextBox 6"/>
            <p:cNvSpPr txBox="1"/>
            <p:nvPr/>
          </p:nvSpPr>
          <p:spPr>
            <a:xfrm>
              <a:off x="0" y="-85725"/>
              <a:ext cx="8864233" cy="9556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36"/>
                </a:lnSpc>
              </a:pPr>
              <a:r>
                <a:rPr lang="en-US" sz="4312">
                  <a:solidFill>
                    <a:srgbClr val="C1FF72"/>
                  </a:solidFill>
                  <a:latin typeface="Seoul Namsan Condensed Black"/>
                </a:rPr>
                <a:t>SN비 수식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346910"/>
              <a:ext cx="8864233" cy="65388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60694" lvl="1" indent="-330347">
                <a:lnSpc>
                  <a:spcPts val="4284"/>
                </a:lnSpc>
                <a:buFont typeface="Arial"/>
                <a:buChar char="•"/>
              </a:pPr>
              <a:r>
                <a:rPr lang="en-US" sz="3060">
                  <a:solidFill>
                    <a:srgbClr val="FFFFFF"/>
                  </a:solidFill>
                  <a:ea typeface="Gothic A1 Light"/>
                </a:rPr>
                <a:t>단위 : dB (데시벨)</a:t>
              </a:r>
            </a:p>
            <a:p>
              <a:pPr>
                <a:lnSpc>
                  <a:spcPts val="4284"/>
                </a:lnSpc>
              </a:pPr>
              <a:endParaRPr lang="en-US" sz="3060">
                <a:solidFill>
                  <a:srgbClr val="FFFFFF"/>
                </a:solidFill>
                <a:ea typeface="Gothic A1 Light"/>
              </a:endParaRPr>
            </a:p>
            <a:p>
              <a:pPr marL="660694" lvl="1" indent="-330347">
                <a:lnSpc>
                  <a:spcPts val="4284"/>
                </a:lnSpc>
                <a:buFont typeface="Arial"/>
                <a:buChar char="•"/>
              </a:pPr>
              <a:r>
                <a:rPr lang="en-US" sz="3060">
                  <a:solidFill>
                    <a:srgbClr val="FFFFFF"/>
                  </a:solidFill>
                  <a:latin typeface="Gothic A1 Light"/>
                </a:rPr>
                <a:t>SN비의 수치가 크다 </a:t>
              </a:r>
            </a:p>
            <a:p>
              <a:pPr>
                <a:lnSpc>
                  <a:spcPts val="4284"/>
                </a:lnSpc>
              </a:pPr>
              <a:r>
                <a:rPr lang="en-US" sz="3060">
                  <a:solidFill>
                    <a:srgbClr val="FFFFFF"/>
                  </a:solidFill>
                  <a:latin typeface="Gothic A1 Light"/>
                </a:rPr>
                <a:t>                     :  음성 &gt; 잡음</a:t>
              </a:r>
            </a:p>
            <a:p>
              <a:pPr>
                <a:lnSpc>
                  <a:spcPts val="4284"/>
                </a:lnSpc>
              </a:pPr>
              <a:endParaRPr lang="en-US" sz="3060">
                <a:solidFill>
                  <a:srgbClr val="FFFFFF"/>
                </a:solidFill>
                <a:latin typeface="Gothic A1 Light"/>
              </a:endParaRPr>
            </a:p>
            <a:p>
              <a:pPr marL="660694" lvl="1" indent="-330347">
                <a:lnSpc>
                  <a:spcPts val="4284"/>
                </a:lnSpc>
                <a:buFont typeface="Arial"/>
                <a:buChar char="•"/>
              </a:pPr>
              <a:r>
                <a:rPr lang="en-US" sz="3060">
                  <a:solidFill>
                    <a:srgbClr val="FFFFFF"/>
                  </a:solidFill>
                  <a:latin typeface="Gothic A1 Light"/>
                </a:rPr>
                <a:t>SN비의 수치가 작다</a:t>
              </a:r>
            </a:p>
            <a:p>
              <a:pPr>
                <a:lnSpc>
                  <a:spcPts val="4284"/>
                </a:lnSpc>
              </a:pPr>
              <a:r>
                <a:rPr lang="en-US" sz="3060">
                  <a:solidFill>
                    <a:srgbClr val="FFFFFF"/>
                  </a:solidFill>
                  <a:latin typeface="Gothic A1 Light"/>
                </a:rPr>
                <a:t>                     : 음성 &lt; 잡음</a:t>
              </a:r>
            </a:p>
            <a:p>
              <a:pPr>
                <a:lnSpc>
                  <a:spcPts val="4284"/>
                </a:lnSpc>
              </a:pPr>
              <a:endParaRPr lang="en-US" sz="3060">
                <a:solidFill>
                  <a:srgbClr val="FFFFFF"/>
                </a:solidFill>
                <a:latin typeface="Gothic A1 Light"/>
              </a:endParaRPr>
            </a:p>
            <a:p>
              <a:pPr>
                <a:lnSpc>
                  <a:spcPts val="4284"/>
                </a:lnSpc>
              </a:pPr>
              <a:endParaRPr lang="en-US" sz="3060">
                <a:solidFill>
                  <a:srgbClr val="FFFFFF"/>
                </a:solidFill>
                <a:latin typeface="Gothic A1 Light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58882" y="5791623"/>
            <a:ext cx="5266116" cy="1757957"/>
            <a:chOff x="0" y="0"/>
            <a:chExt cx="7021489" cy="2343942"/>
          </a:xfrm>
        </p:grpSpPr>
        <p:sp>
          <p:nvSpPr>
            <p:cNvPr id="9" name="TextBox 9"/>
            <p:cNvSpPr txBox="1"/>
            <p:nvPr/>
          </p:nvSpPr>
          <p:spPr>
            <a:xfrm>
              <a:off x="0" y="-47625"/>
              <a:ext cx="7021489" cy="15352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Seoul Namsan Condensed Black"/>
                </a:rPr>
                <a:t>A_noise :비음성(잡음) 신호의 크기</a:t>
              </a:r>
            </a:p>
            <a:p>
              <a:pPr>
                <a:lnSpc>
                  <a:spcPts val="3079"/>
                </a:lnSpc>
              </a:pPr>
              <a:endParaRPr lang="en-US" sz="2199">
                <a:solidFill>
                  <a:srgbClr val="FFFFFF"/>
                </a:solidFill>
                <a:latin typeface="Seoul Namsan Condensed Black"/>
              </a:endParaRP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Seoul Namsan Condensed Black"/>
                </a:rPr>
                <a:t>A_signal : 음성 신호의 크기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827060"/>
              <a:ext cx="7021489" cy="5343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28700" y="3668715"/>
            <a:ext cx="4666354" cy="1448556"/>
          </a:xfrm>
          <a:custGeom>
            <a:avLst/>
            <a:gdLst/>
            <a:ahLst/>
            <a:cxnLst/>
            <a:rect l="l" t="t" r="r" b="b"/>
            <a:pathLst>
              <a:path w="4666354" h="1448556">
                <a:moveTo>
                  <a:pt x="0" y="0"/>
                </a:moveTo>
                <a:lnTo>
                  <a:pt x="4666354" y="0"/>
                </a:lnTo>
                <a:lnTo>
                  <a:pt x="4666354" y="1448557"/>
                </a:lnTo>
                <a:lnTo>
                  <a:pt x="0" y="14485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8217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768442" y="7742188"/>
            <a:ext cx="4263782" cy="9525"/>
          </a:xfrm>
          <a:prstGeom prst="line">
            <a:avLst/>
          </a:prstGeom>
          <a:ln w="19050" cap="rnd">
            <a:solidFill>
              <a:srgbClr val="10B5B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768442" y="2532259"/>
            <a:ext cx="4263782" cy="4884515"/>
          </a:xfrm>
          <a:custGeom>
            <a:avLst/>
            <a:gdLst/>
            <a:ahLst/>
            <a:cxnLst/>
            <a:rect l="l" t="t" r="r" b="b"/>
            <a:pathLst>
              <a:path w="4263782" h="4884515">
                <a:moveTo>
                  <a:pt x="0" y="0"/>
                </a:moveTo>
                <a:lnTo>
                  <a:pt x="4263782" y="0"/>
                </a:lnTo>
                <a:lnTo>
                  <a:pt x="4263782" y="4884515"/>
                </a:lnTo>
                <a:lnTo>
                  <a:pt x="0" y="4884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2" b="-55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752635" y="2532259"/>
            <a:ext cx="2846866" cy="4767805"/>
          </a:xfrm>
          <a:custGeom>
            <a:avLst/>
            <a:gdLst/>
            <a:ahLst/>
            <a:cxnLst/>
            <a:rect l="l" t="t" r="r" b="b"/>
            <a:pathLst>
              <a:path w="2846866" h="4767805">
                <a:moveTo>
                  <a:pt x="0" y="0"/>
                </a:moveTo>
                <a:lnTo>
                  <a:pt x="2846866" y="0"/>
                </a:lnTo>
                <a:lnTo>
                  <a:pt x="2846866" y="4767805"/>
                </a:lnTo>
                <a:lnTo>
                  <a:pt x="0" y="47678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185"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7752635" y="7732663"/>
            <a:ext cx="2846866" cy="0"/>
          </a:xfrm>
          <a:prstGeom prst="line">
            <a:avLst/>
          </a:prstGeom>
          <a:ln w="19050" cap="rnd">
            <a:solidFill>
              <a:srgbClr val="10B5B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2323526" y="4357504"/>
            <a:ext cx="3020788" cy="3059269"/>
          </a:xfrm>
          <a:custGeom>
            <a:avLst/>
            <a:gdLst/>
            <a:ahLst/>
            <a:cxnLst/>
            <a:rect l="l" t="t" r="r" b="b"/>
            <a:pathLst>
              <a:path w="3020788" h="3059269">
                <a:moveTo>
                  <a:pt x="0" y="0"/>
                </a:moveTo>
                <a:lnTo>
                  <a:pt x="3020788" y="0"/>
                </a:lnTo>
                <a:lnTo>
                  <a:pt x="3020788" y="3059270"/>
                </a:lnTo>
                <a:lnTo>
                  <a:pt x="0" y="30592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68442" y="8328232"/>
            <a:ext cx="588737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Arita Dotum Thin"/>
              </a:rPr>
              <a:t>16개의 잡음 데이터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778917" y="4933562"/>
            <a:ext cx="92422" cy="600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6"/>
              </a:lnSpc>
              <a:spcBef>
                <a:spcPct val="0"/>
              </a:spcBef>
            </a:pPr>
            <a:r>
              <a:rPr lang="en-US" sz="2977">
                <a:solidFill>
                  <a:srgbClr val="FFFFFF"/>
                </a:solidFill>
                <a:latin typeface="Gothic A1 Light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55815" y="8328232"/>
            <a:ext cx="588737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Arita Dotum Thin"/>
              </a:rPr>
              <a:t>1138개의 음성 데이터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03137" y="9191625"/>
            <a:ext cx="1427380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C1FF72"/>
                </a:solidFill>
                <a:latin typeface="Arita Dotum Thin"/>
              </a:rPr>
              <a:t>→ 16개                  *                    1138개               *         3     =        54,624개의 데이터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14825" y="411806"/>
            <a:ext cx="13020309" cy="150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99"/>
              </a:lnSpc>
            </a:pPr>
            <a:r>
              <a:rPr lang="en-US" sz="4999">
                <a:solidFill>
                  <a:srgbClr val="FFFFFF"/>
                </a:solidFill>
                <a:ea typeface="Seoul Namsan Condensed Black"/>
              </a:rPr>
              <a:t>학습 데이터를 위해</a:t>
            </a:r>
            <a:r>
              <a:rPr lang="en-US" sz="4999">
                <a:solidFill>
                  <a:srgbClr val="FF66C4"/>
                </a:solidFill>
                <a:latin typeface="Seoul Namsan Condensed Black"/>
              </a:rPr>
              <a:t> SN비를 -20, -10, 20</a:t>
            </a:r>
            <a:r>
              <a:rPr lang="en-US" sz="4999">
                <a:solidFill>
                  <a:srgbClr val="FFFFFF"/>
                </a:solidFill>
                <a:ea typeface="Seoul Namsan Condensed Black"/>
              </a:rPr>
              <a:t>으로 설정하여            음성과 비음성 데이터를 제작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2497448" y="7770763"/>
            <a:ext cx="2846866" cy="0"/>
          </a:xfrm>
          <a:prstGeom prst="line">
            <a:avLst/>
          </a:prstGeom>
          <a:ln w="19050" cap="rnd">
            <a:solidFill>
              <a:srgbClr val="10B5B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12400627" y="8366332"/>
            <a:ext cx="588737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Arita Dotum Thin"/>
              </a:rPr>
              <a:t>54,624개의 wav 파일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443</Words>
  <Application>Microsoft Office PowerPoint</Application>
  <PresentationFormat>사용자 지정</PresentationFormat>
  <Paragraphs>101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굴림</vt:lpstr>
      <vt:lpstr>Arial</vt:lpstr>
      <vt:lpstr>Calibri</vt:lpstr>
      <vt:lpstr>Gothic A1 Bold Bold</vt:lpstr>
      <vt:lpstr>Gothic A1 Light Bold</vt:lpstr>
      <vt:lpstr>Seoul Namsan Condensed Black</vt:lpstr>
      <vt:lpstr>Arita Dotum Thin Bold</vt:lpstr>
      <vt:lpstr>Arita Dotum Thin</vt:lpstr>
      <vt:lpstr>Gothic A1 Light</vt:lpstr>
      <vt:lpstr>Arita Dotum Medium Bold</vt:lpstr>
      <vt:lpstr>210 디딤고딕 070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검은색 파란색 어두운 단순한 디지털 5G 기술 기술 프레젠테이션</dc:title>
  <cp:lastModifiedBy>pc</cp:lastModifiedBy>
  <cp:revision>2</cp:revision>
  <dcterms:created xsi:type="dcterms:W3CDTF">2006-08-16T00:00:00Z</dcterms:created>
  <dcterms:modified xsi:type="dcterms:W3CDTF">2023-06-09T11:39:46Z</dcterms:modified>
  <dc:identifier>DAFlJxN-J28</dc:identifier>
</cp:coreProperties>
</file>