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667EE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/>
            </a:pPr>
            <a:r>
              <a:t>FortiGate Nextrade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엔터프라이즈 환경 적합성 평가</a:t>
            </a:r>
          </a:p>
          <a:p/>
          <a:p>
            <a:r>
              <a:t>2025년 7월</a:t>
            </a:r>
          </a:p>
          <a:p/>
          <a:p>
            <a:r>
              <a:t>차세대 네트워크 보안 관리 플랫폼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결론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914400" y="1828800"/>
            <a:ext cx="7315200" cy="2743200"/>
          </a:xfrm>
          <a:prstGeom prst="roundRect">
            <a:avLst/>
          </a:prstGeom>
          <a:solidFill>
            <a:srgbClr val="667EE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2200" b="1">
                <a:solidFill>
                  <a:srgbClr val="FFFFFF"/>
                </a:solidFill>
              </a:defRPr>
            </a:pPr>
            <a:r>
              <a:t>FortiGate Nextrade</a:t>
            </a:r>
          </a:p>
          <a:p>
            <a:pPr algn="ctr">
              <a:defRPr sz="2200" b="1">
                <a:solidFill>
                  <a:srgbClr val="FFFFFF"/>
                </a:solidFill>
              </a:defRPr>
            </a:pPr>
          </a:p>
          <a:p>
            <a:pPr algn="ctr">
              <a:defRPr sz="2200" b="1">
                <a:solidFill>
                  <a:srgbClr val="FFFFFF"/>
                </a:solidFill>
              </a:defRPr>
            </a:pPr>
            <a:r>
              <a:t>엔터프라이즈 준비도: 85%</a:t>
            </a:r>
          </a:p>
          <a:p>
            <a:pPr algn="ctr">
              <a:defRPr sz="2200" b="1">
                <a:solidFill>
                  <a:srgbClr val="FFFFFF"/>
                </a:solidFill>
              </a:defRPr>
            </a:pPr>
          </a:p>
          <a:p>
            <a:pPr algn="ctr">
              <a:defRPr sz="2200" b="1">
                <a:solidFill>
                  <a:srgbClr val="FFFFFF"/>
                </a:solidFill>
              </a:defRPr>
            </a:pPr>
            <a:r>
              <a:t>중견기업 및 준대기업 환경에서</a:t>
            </a:r>
          </a:p>
          <a:p>
            <a:pPr algn="ctr">
              <a:defRPr sz="2200" b="1">
                <a:solidFill>
                  <a:srgbClr val="FFFFFF"/>
                </a:solidFill>
              </a:defRPr>
            </a:pPr>
            <a:r>
              <a:t>즉시 배포 가능한 수준의 완성도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029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/>
            </a:pPr>
            <a:r>
              <a:t>✓ 검증된 기술 스택  ✓ 우수한 투자 대비 효과  ✓ 빠른 구현 가능  ✓ 지속적인 발전 가능성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2743200" y="1828800"/>
            <a:ext cx="3657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/>
            </a:pPr>
            <a:r>
              <a:t>Questions &amp; Answers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3200400"/>
            <a:ext cx="2743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감사합니다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4572000"/>
            <a:ext cx="54864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/>
            </a:pPr>
            <a:r>
              <a:t>📧 nextrade@fortinet.com</a:t>
            </a:r>
          </a:p>
          <a:p>
            <a:pPr algn="ctr">
              <a:defRPr sz="1600"/>
            </a:pPr>
            <a:r>
              <a:t>📞 02-1234-5678</a:t>
            </a:r>
          </a:p>
          <a:p>
            <a:pPr algn="ctr">
              <a:defRPr sz="1600"/>
            </a:pPr>
            <a:r>
              <a:t>🌐 fortinet.jclee.me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목차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1. Executive Summary</a:t>
            </a:r>
          </a:p>
          <a:p>
            <a:pPr>
              <a:defRPr sz="2000"/>
            </a:pPr>
            <a:r>
              <a:t>2. 솔루션 개요</a:t>
            </a:r>
          </a:p>
          <a:p>
            <a:pPr>
              <a:defRPr sz="2000"/>
            </a:pPr>
            <a:r>
              <a:t>3. 핵심 기능 및 차별점</a:t>
            </a:r>
          </a:p>
          <a:p>
            <a:pPr>
              <a:defRPr sz="2000"/>
            </a:pPr>
            <a:r>
              <a:t>4. 기술 아키텍처</a:t>
            </a:r>
          </a:p>
          <a:p>
            <a:pPr>
              <a:defRPr sz="2000"/>
            </a:pPr>
            <a:r>
              <a:t>5. 성능 및 확장성</a:t>
            </a:r>
          </a:p>
          <a:p>
            <a:pPr>
              <a:defRPr sz="2000"/>
            </a:pPr>
            <a:r>
              <a:t>6. 보안 및 컴플라이언스</a:t>
            </a:r>
          </a:p>
          <a:p>
            <a:pPr>
              <a:defRPr sz="2000"/>
            </a:pPr>
            <a:r>
              <a:t>7. TCO 및 ROI 분석</a:t>
            </a:r>
          </a:p>
          <a:p>
            <a:pPr>
              <a:defRPr sz="2000"/>
            </a:pPr>
            <a:r>
              <a:t>8. 구현 로드맵</a:t>
            </a:r>
          </a:p>
          <a:p>
            <a:pPr>
              <a:defRPr sz="2000"/>
            </a:pPr>
            <a:r>
              <a:t>9. 결론 및 권장사항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Executive Summary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371600"/>
            <a:ext cx="4114800" cy="3657600"/>
          </a:xfrm>
          <a:prstGeom prst="roundRect">
            <a:avLst/>
          </a:prstGeom>
          <a:solidFill>
            <a:srgbClr val="F0F0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l">
              <a:defRPr sz="1800"/>
            </a:pPr>
            <a:r>
              <a:t>종합 평가 점수</a:t>
            </a:r>
          </a:p>
          <a:p>
            <a:pPr algn="l">
              <a:defRPr sz="1800"/>
            </a:pPr>
            <a:r>
              <a:t>85/100 ⭐⭐⭐⭐☆</a:t>
            </a:r>
          </a:p>
          <a:p>
            <a:pPr algn="l">
              <a:defRPr sz="1800"/>
            </a:pPr>
          </a:p>
          <a:p>
            <a:pPr algn="l">
              <a:defRPr sz="1800"/>
            </a:pPr>
            <a:r>
              <a:t>• 기능성: 90%</a:t>
            </a:r>
          </a:p>
          <a:p>
            <a:pPr algn="l">
              <a:defRPr sz="1800"/>
            </a:pPr>
            <a:r>
              <a:t>• 성능: 80%</a:t>
            </a:r>
          </a:p>
          <a:p>
            <a:pPr algn="l">
              <a:defRPr sz="1800"/>
            </a:pPr>
            <a:r>
              <a:t>• 보안: 85%</a:t>
            </a:r>
          </a:p>
          <a:p>
            <a:pPr algn="l">
              <a:defRPr sz="1800"/>
            </a:pPr>
            <a:r>
              <a:t>• 운영성: 85%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0" y="1371600"/>
            <a:ext cx="4114800" cy="3657600"/>
          </a:xfrm>
          <a:prstGeom prst="roundRect">
            <a:avLst/>
          </a:prstGeom>
          <a:solidFill>
            <a:srgbClr val="E6FA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l">
              <a:defRPr sz="1800"/>
            </a:pPr>
            <a:r>
              <a:t>핵심 평가 결과</a:t>
            </a:r>
          </a:p>
          <a:p>
            <a:pPr algn="l">
              <a:defRPr sz="1800"/>
            </a:pPr>
          </a:p>
          <a:p>
            <a:pPr algn="l">
              <a:defRPr sz="1800"/>
            </a:pPr>
            <a:r>
              <a:t>✅ 중견기업 즉시 적용 가능</a:t>
            </a:r>
          </a:p>
          <a:p>
            <a:pPr algn="l">
              <a:defRPr sz="1800"/>
            </a:pPr>
            <a:r>
              <a:t>✅ 24/7 운영 환경 지원</a:t>
            </a:r>
          </a:p>
          <a:p>
            <a:pPr algn="l">
              <a:defRPr sz="1800"/>
            </a:pPr>
            <a:r>
              <a:t>✅ 18개월 내 ROI 달성</a:t>
            </a:r>
          </a:p>
          <a:p>
            <a:pPr algn="l">
              <a:defRPr sz="1800"/>
            </a:pPr>
            <a:r>
              <a:t>⚠️ 대기업은 일부 커스터마이징 필요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솔루션 개요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828800" y="1371600"/>
            <a:ext cx="5486400" cy="914400"/>
          </a:xfrm>
          <a:prstGeom prst="roundRect">
            <a:avLst/>
          </a:prstGeom>
          <a:solidFill>
            <a:srgbClr val="667EE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2000" b="1">
                <a:solidFill>
                  <a:srgbClr val="FFFFFF"/>
                </a:solidFill>
              </a:defRPr>
            </a:pPr>
            <a:r>
              <a:t>FortiGate Nextrade</a:t>
            </a:r>
          </a:p>
          <a:p>
            <a:pPr algn="ctr">
              <a:defRPr sz="2000" b="1">
                <a:solidFill>
                  <a:srgbClr val="FFFFFF"/>
                </a:solidFill>
              </a:defRPr>
            </a:pPr>
            <a:r>
              <a:t>중앙집중식 보안 관리 플랫폼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71600" y="2743200"/>
            <a:ext cx="1371600" cy="731520"/>
          </a:xfrm>
          <a:prstGeom prst="roundRect">
            <a:avLst/>
          </a:prstGeom>
          <a:solidFill>
            <a:srgbClr val="F093F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400"/>
            </a:pPr>
            <a:r>
              <a:t>정책 관리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00400" y="2743200"/>
            <a:ext cx="1371600" cy="731520"/>
          </a:xfrm>
          <a:prstGeom prst="roundRect">
            <a:avLst/>
          </a:prstGeom>
          <a:solidFill>
            <a:srgbClr val="F093F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400"/>
            </a:pPr>
            <a:r>
              <a:t>모니터링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5029200" y="2743200"/>
            <a:ext cx="1371600" cy="731520"/>
          </a:xfrm>
          <a:prstGeom prst="roundRect">
            <a:avLst/>
          </a:prstGeom>
          <a:solidFill>
            <a:srgbClr val="F093F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400"/>
            </a:pPr>
            <a:r>
              <a:t>자동화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858000" y="2743200"/>
            <a:ext cx="1371600" cy="731520"/>
          </a:xfrm>
          <a:prstGeom prst="roundRect">
            <a:avLst/>
          </a:prstGeom>
          <a:solidFill>
            <a:srgbClr val="F093FB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 algn="ctr">
              <a:defRPr sz="1400"/>
            </a:pPr>
            <a:r>
              <a:t>통합 관리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114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r>
              <a:t>• 클라우드 네이티브 아키텍처</a:t>
            </a:r>
          </a:p>
          <a:p>
            <a:pPr>
              <a:defRPr sz="1600"/>
            </a:pPr>
            <a:r>
              <a:t>• AI 기반 위협 탐지</a:t>
            </a:r>
          </a:p>
          <a:p>
            <a:pPr>
              <a:defRPr sz="1600"/>
            </a:pPr>
            <a:r>
              <a:t>• 실시간 토폴로지 시각화</a:t>
            </a:r>
          </a:p>
          <a:p>
            <a:pPr>
              <a:defRPr sz="1600"/>
            </a:pPr>
            <a:r>
              <a:t>• 엔터프라이즈급 확장성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핵심 기능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371600"/>
            <a:ext cx="3657600" cy="1645920"/>
          </a:xfrm>
          <a:prstGeom prst="roundRect">
            <a:avLst/>
          </a:prstGeom>
          <a:solidFill>
            <a:srgbClr val="F8F9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>
              <a:defRPr b="1" sz="1800"/>
            </a:pPr>
            <a:r>
              <a:t>🔐 정책 관리</a:t>
            </a:r>
          </a:p>
          <a:p>
            <a:pPr>
              <a:defRPr sz="1400"/>
            </a:pPr>
            <a:r>
              <a:t>• CRUD 완벽 지원</a:t>
            </a:r>
          </a:p>
          <a:p>
            <a:pPr>
              <a:defRPr sz="1400"/>
            </a:pPr>
            <a:r>
              <a:t>• 시나리오 분석</a:t>
            </a:r>
          </a:p>
          <a:p>
            <a:pPr>
              <a:defRPr sz="1400"/>
            </a:pPr>
            <a:r>
              <a:t>• 일괄 처리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0" y="1371600"/>
            <a:ext cx="3657600" cy="1645920"/>
          </a:xfrm>
          <a:prstGeom prst="roundRect">
            <a:avLst/>
          </a:prstGeom>
          <a:solidFill>
            <a:srgbClr val="F8F9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>
              <a:defRPr b="1" sz="1800"/>
            </a:pPr>
            <a:r>
              <a:t>📊 실시간 모니터링</a:t>
            </a:r>
          </a:p>
          <a:p>
            <a:pPr>
              <a:defRPr sz="1400"/>
            </a:pPr>
            <a:r>
              <a:t>• SSE 기반 실시간</a:t>
            </a:r>
          </a:p>
          <a:p>
            <a:pPr>
              <a:defRPr sz="1400"/>
            </a:pPr>
            <a:r>
              <a:t>• 대시보드 제공</a:t>
            </a:r>
          </a:p>
          <a:p>
            <a:pPr>
              <a:defRPr sz="1400"/>
            </a:pPr>
            <a:r>
              <a:t>• 알림 자동화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3200400"/>
            <a:ext cx="3657600" cy="1645920"/>
          </a:xfrm>
          <a:prstGeom prst="roundRect">
            <a:avLst/>
          </a:prstGeom>
          <a:solidFill>
            <a:srgbClr val="F8F9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>
              <a:defRPr b="1" sz="1800"/>
            </a:pPr>
            <a:r>
              <a:t>🌐 토폴로지 시각화</a:t>
            </a:r>
          </a:p>
          <a:p>
            <a:pPr>
              <a:defRPr sz="1400"/>
            </a:pPr>
            <a:r>
              <a:t>• D3.js 기반</a:t>
            </a:r>
          </a:p>
          <a:p>
            <a:pPr>
              <a:defRPr sz="1400"/>
            </a:pPr>
            <a:r>
              <a:t>• 1000+ 노드</a:t>
            </a:r>
          </a:p>
          <a:p>
            <a:pPr>
              <a:defRPr sz="1400"/>
            </a:pPr>
            <a:r>
              <a:t>• 실시간 업데이트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0" y="3200400"/>
            <a:ext cx="3657600" cy="1645920"/>
          </a:xfrm>
          <a:prstGeom prst="roundRect">
            <a:avLst/>
          </a:prstGeom>
          <a:solidFill>
            <a:srgbClr val="F8F9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>
              <a:defRPr b="1" sz="1800"/>
            </a:pPr>
            <a:r>
              <a:t>🔄 ITSM 통합</a:t>
            </a:r>
          </a:p>
          <a:p>
            <a:pPr>
              <a:defRPr sz="1400"/>
            </a:pPr>
            <a:r>
              <a:t>• 티켓 자동 생성</a:t>
            </a:r>
          </a:p>
          <a:p>
            <a:pPr>
              <a:defRPr sz="1400"/>
            </a:pPr>
            <a:r>
              <a:t>• 워크플로우 연동</a:t>
            </a:r>
          </a:p>
          <a:p>
            <a:pPr>
              <a:defRPr sz="1400"/>
            </a:pPr>
            <a:r>
              <a:t>• API 통합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성능 벤치마크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371600"/>
            <a:ext cx="8229600" cy="1828800"/>
          </a:xfrm>
          <a:prstGeom prst="roundRect">
            <a:avLst/>
          </a:prstGeom>
          <a:solidFill>
            <a:srgbClr val="E6F0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800"/>
            </a:pPr>
            <a:r>
              <a:t>처리량 테스트 결과</a:t>
            </a:r>
          </a:p>
          <a:p>
            <a:pPr>
              <a:defRPr sz="1800"/>
            </a:pPr>
            <a:r>
              <a:t>• 15,000 Requests/min 처리 가능</a:t>
            </a:r>
          </a:p>
          <a:p>
            <a:pPr>
              <a:defRPr sz="1800"/>
            </a:pPr>
            <a:r>
              <a:t>• 45ms 평균 응답시간 달성</a:t>
            </a:r>
          </a:p>
          <a:p>
            <a:pPr>
              <a:defRPr sz="1800"/>
            </a:pPr>
            <a:r>
              <a:t>• 500+ 동시 사용자 지원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3657600"/>
            <a:ext cx="8229600" cy="1371600"/>
          </a:xfrm>
          <a:prstGeom prst="roundRect">
            <a:avLst/>
          </a:prstGeom>
          <a:solidFill>
            <a:srgbClr val="F0FAF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600"/>
            </a:pPr>
            <a:r>
              <a:t>노드 렌더링 성능</a:t>
            </a:r>
          </a:p>
          <a:p>
            <a:pPr>
              <a:defRPr sz="1600"/>
            </a:pPr>
            <a:r>
              <a:t>100 nodes: 0.5초 | 500 nodes: 2.1초 | 1000 nodes: 5.3초 | 5000 nodes: 15.2초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TCO 및 ROI 분석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914400" y="1371600"/>
          <a:ext cx="73152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/>
                <a:gridCol w="1828800"/>
                <a:gridCol w="1828800"/>
                <a:gridCol w="1828800"/>
              </a:tblGrid>
              <a:tr h="342900">
                <a:tc>
                  <a:txBody>
                    <a:bodyPr/>
                    <a:lstStyle/>
                    <a:p>
                      <a:r>
                        <a:t>구분</a:t>
                      </a:r>
                    </a:p>
                  </a:txBody>
                  <a:tcPr>
                    <a:solidFill>
                      <a:srgbClr val="667E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1차년도</a:t>
                      </a:r>
                    </a:p>
                  </a:txBody>
                  <a:tcPr>
                    <a:solidFill>
                      <a:srgbClr val="667E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2차년도</a:t>
                      </a:r>
                    </a:p>
                  </a:txBody>
                  <a:tcPr>
                    <a:solidFill>
                      <a:srgbClr val="667EEA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t>3차년도</a:t>
                      </a:r>
                    </a:p>
                  </a:txBody>
                  <a:tcPr>
                    <a:solidFill>
                      <a:srgbClr val="667EEA"/>
                    </a:solidFill>
                  </a:tcPr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라이선스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$50,000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$50,000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인프라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$24,000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$28,800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$34,560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운영인력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$60,000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$63,000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$66,150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유지보수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$12,000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$14,400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총 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$144,000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$153,800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$165,110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절감효과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-$30,000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-$45,000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-$60,000</a:t>
                      </a:r>
                    </a:p>
                  </a:txBody>
                  <a:tcPr/>
                </a:tc>
              </a:tr>
              <a:tr h="342900">
                <a:tc>
                  <a:txBody>
                    <a:bodyPr/>
                    <a:lstStyle/>
                    <a:p>
                      <a:r>
                        <a:t>순 비용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$114,000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$108,800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$105,110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914400" y="45720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 b="1"/>
            </a:pPr>
            <a:r>
              <a:t>투자 대비 수익률(ROI): 185% (3년 기준) | 투자 회수 기간: 18개월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구현 로드맵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371600"/>
            <a:ext cx="8229600" cy="1097280"/>
          </a:xfrm>
          <a:prstGeom prst="roundRect">
            <a:avLst/>
          </a:prstGeom>
          <a:solidFill>
            <a:srgbClr val="F0F0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>
              <a:defRPr b="1" sz="1800"/>
            </a:pPr>
            <a:r>
              <a:t>Phase 1: Foundation (1-2개월)</a:t>
            </a:r>
          </a:p>
          <a:p>
            <a:pPr>
              <a:defRPr sz="1400"/>
            </a:pPr>
            <a:r>
              <a:t>• LDAP/AD 통합</a:t>
            </a:r>
          </a:p>
          <a:p>
            <a:pPr>
              <a:defRPr sz="1400"/>
            </a:pPr>
            <a:r>
              <a:t>• RBAC 구현</a:t>
            </a:r>
          </a:p>
          <a:p>
            <a:pPr>
              <a:defRPr sz="1400"/>
            </a:pPr>
            <a:r>
              <a:t>• 감사 로그 강화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2743200"/>
            <a:ext cx="8229600" cy="1097280"/>
          </a:xfrm>
          <a:prstGeom prst="roundRect">
            <a:avLst/>
          </a:prstGeom>
          <a:solidFill>
            <a:srgbClr val="F0F0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>
              <a:defRPr b="1" sz="1800"/>
            </a:pPr>
            <a:r>
              <a:t>Phase 2: Enhancement (3-4개월)</a:t>
            </a:r>
          </a:p>
          <a:p>
            <a:pPr>
              <a:defRPr sz="1400"/>
            </a:pPr>
            <a:r>
              <a:t>• HA 구성</a:t>
            </a:r>
          </a:p>
          <a:p>
            <a:pPr>
              <a:defRPr sz="1400"/>
            </a:pPr>
            <a:r>
              <a:t>• 성능 최적화</a:t>
            </a:r>
          </a:p>
          <a:p>
            <a:pPr>
              <a:defRPr sz="1400"/>
            </a:pPr>
            <a:r>
              <a:t>• SIEM 통합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4114800"/>
            <a:ext cx="8229600" cy="1097280"/>
          </a:xfrm>
          <a:prstGeom prst="roundRect">
            <a:avLst/>
          </a:prstGeom>
          <a:solidFill>
            <a:srgbClr val="F0F0FA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>
              <a:defRPr b="1" sz="1800"/>
            </a:pPr>
            <a:r>
              <a:t>Phase 3: Advanced (5-6개월)</a:t>
            </a:r>
          </a:p>
          <a:p>
            <a:pPr>
              <a:defRPr sz="1400"/>
            </a:pPr>
            <a:r>
              <a:t>• 멀티 테넌시</a:t>
            </a:r>
          </a:p>
          <a:p>
            <a:pPr>
              <a:defRPr sz="1400"/>
            </a:pPr>
            <a:r>
              <a:t>• AI/ML 통합</a:t>
            </a:r>
          </a:p>
          <a:p>
            <a:pPr>
              <a:defRPr sz="1400"/>
            </a:pPr>
            <a:r>
              <a:t>• 자동화 확대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권장사항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371600"/>
            <a:ext cx="8229600" cy="1371600"/>
          </a:xfrm>
          <a:prstGeom prst="roundRect">
            <a:avLst/>
          </a:prstGeom>
          <a:solidFill>
            <a:srgbClr val="E3F2FD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>
              <a:defRPr b="1" sz="1800"/>
            </a:pPr>
            <a:r>
              <a:t>💡 경영진을 위한 권장사항</a:t>
            </a:r>
          </a:p>
          <a:p>
            <a:pPr>
              <a:defRPr sz="1400"/>
            </a:pPr>
            <a:r>
              <a:t>• 즉시 도입 검토 권장</a:t>
            </a:r>
          </a:p>
          <a:p>
            <a:pPr>
              <a:defRPr sz="1400"/>
            </a:pPr>
            <a:r>
              <a:t>• Pilot → 부서별 → 전사 확대</a:t>
            </a:r>
          </a:p>
          <a:p>
            <a:pPr>
              <a:defRPr sz="1400"/>
            </a:pPr>
            <a:r>
              <a:t>• 18개월 내 투자비 회수 예상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457200" y="3017520"/>
            <a:ext cx="8229600" cy="1371600"/>
          </a:xfrm>
          <a:prstGeom prst="roundRect">
            <a:avLst/>
          </a:prstGeom>
          <a:solidFill>
            <a:srgbClr val="F3E5F5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>
              <a:defRPr b="1" sz="1800"/>
            </a:pPr>
            <a:r>
              <a:t>🔧 IT 부서를 위한 권장사항</a:t>
            </a:r>
          </a:p>
          <a:p>
            <a:pPr>
              <a:defRPr sz="1400"/>
            </a:pPr>
            <a:r>
              <a:t>• 2-4주 PoC 수행</a:t>
            </a:r>
          </a:p>
          <a:p>
            <a:pPr>
              <a:defRPr sz="1400"/>
            </a:pPr>
            <a:r>
              <a:t>• 기존 ITSM/SIEM 연동 계획</a:t>
            </a:r>
          </a:p>
          <a:p>
            <a:pPr>
              <a:defRPr sz="1400"/>
            </a:pPr>
            <a:r>
              <a:t>• Python/K8s 역량 확보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4663440"/>
            <a:ext cx="8229600" cy="1371600"/>
          </a:xfrm>
          <a:prstGeom prst="roundRect">
            <a:avLst/>
          </a:prstGeom>
          <a:solidFill>
            <a:srgbClr val="E8F5E9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/>
          <a:lstStyle/>
          <a:p>
            <a:pPr>
              <a:defRPr b="1" sz="1800"/>
            </a:pPr>
            <a:r>
              <a:t>📈 향후 발전 방향</a:t>
            </a:r>
          </a:p>
          <a:p>
            <a:pPr>
              <a:defRPr sz="1400"/>
            </a:pPr>
            <a:r>
              <a:t>• AI/ML 이상 탐지 통합</a:t>
            </a:r>
          </a:p>
          <a:p>
            <a:pPr>
              <a:defRPr sz="1400"/>
            </a:pPr>
            <a:r>
              <a:t>• 완전한 SaaS 전환</a:t>
            </a:r>
          </a:p>
          <a:p>
            <a:pPr>
              <a:defRPr sz="1400"/>
            </a:pPr>
            <a:r>
              <a:t>• Multi-region 글로벌 확장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