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Ubuntu"/>
      <p:regular r:id="rId18"/>
      <p:bold r:id="rId19"/>
      <p:italic r:id="rId20"/>
      <p:boldItalic r:id="rId21"/>
    </p:embeddedFont>
    <p:embeddedFont>
      <p:font typeface="Ubuntu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UbuntuMedium-regular.fntdata"/><Relationship Id="rId21" Type="http://schemas.openxmlformats.org/officeDocument/2006/relationships/font" Target="fonts/Ubuntu-boldItalic.fntdata"/><Relationship Id="rId24" Type="http://schemas.openxmlformats.org/officeDocument/2006/relationships/font" Target="fonts/UbuntuMedium-italic.fntdata"/><Relationship Id="rId23" Type="http://schemas.openxmlformats.org/officeDocument/2006/relationships/font" Target="fonts/Ubuntu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Ubuntu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4489ce26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4489ce26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4489cd34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4489cd34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4489ce261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4489ce26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43282480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43282480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43282480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43282480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43282480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43282480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3282480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43282480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3282480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3282480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43282480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43282480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4489cd34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4489cd34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4489ce26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4489ce26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rounakbanik/pokemon/data" TargetMode="External"/><Relationship Id="rId4" Type="http://schemas.openxmlformats.org/officeDocument/2006/relationships/hyperlink" Target="https://www.kaggle.com/datasets/vishalsubbiah/pokemon-images-and-types/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cap="flat" cmpd="sng" w="9525">
            <a:solidFill>
              <a:srgbClr val="F9FBFD"/>
            </a:solidFill>
            <a:prstDash val="solid"/>
            <a:round/>
            <a:headEnd len="sm" w="sm" type="none"/>
            <a:tailEnd len="sm" w="sm" type="none"/>
          </a:ln>
        </p:spPr>
      </p:pic>
      <p:sp>
        <p:nvSpPr>
          <p:cNvPr id="55" name="Google Shape;55;p13"/>
          <p:cNvSpPr txBox="1"/>
          <p:nvPr>
            <p:ph type="ctrTitle"/>
          </p:nvPr>
        </p:nvSpPr>
        <p:spPr>
          <a:xfrm>
            <a:off x="311700" y="340550"/>
            <a:ext cx="8520600" cy="195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zh-TW" sz="3500">
                <a:solidFill>
                  <a:srgbClr val="0B5394"/>
                </a:solidFill>
                <a:latin typeface="Ubuntu"/>
                <a:ea typeface="Ubuntu"/>
                <a:cs typeface="Ubuntu"/>
                <a:sym typeface="Ubuntu"/>
              </a:rPr>
              <a:t>Data visualization</a:t>
            </a:r>
            <a:endParaRPr b="1" sz="3500">
              <a:solidFill>
                <a:srgbClr val="0B5394"/>
              </a:solidFill>
              <a:latin typeface="Ubuntu"/>
              <a:ea typeface="Ubuntu"/>
              <a:cs typeface="Ubuntu"/>
              <a:sym typeface="Ubuntu"/>
            </a:endParaRPr>
          </a:p>
          <a:p>
            <a:pPr indent="0" lvl="0" marL="0" rtl="0" algn="l">
              <a:spcBef>
                <a:spcPts val="0"/>
              </a:spcBef>
              <a:spcAft>
                <a:spcPts val="0"/>
              </a:spcAft>
              <a:buNone/>
            </a:pPr>
            <a:r>
              <a:rPr b="1" lang="zh-TW" sz="3500">
                <a:solidFill>
                  <a:srgbClr val="0B5394"/>
                </a:solidFill>
                <a:latin typeface="Ubuntu"/>
                <a:ea typeface="Ubuntu"/>
                <a:cs typeface="Ubuntu"/>
                <a:sym typeface="Ubuntu"/>
              </a:rPr>
              <a:t>PokéStats Explorer:</a:t>
            </a:r>
            <a:r>
              <a:rPr b="1" lang="zh-TW" sz="2600">
                <a:solidFill>
                  <a:srgbClr val="0B5394"/>
                </a:solidFill>
                <a:latin typeface="Ubuntu"/>
                <a:ea typeface="Ubuntu"/>
                <a:cs typeface="Ubuntu"/>
                <a:sym typeface="Ubuntu"/>
              </a:rPr>
              <a:t> </a:t>
            </a:r>
            <a:endParaRPr b="1" sz="2600">
              <a:solidFill>
                <a:srgbClr val="0B5394"/>
              </a:solidFill>
              <a:latin typeface="Ubuntu"/>
              <a:ea typeface="Ubuntu"/>
              <a:cs typeface="Ubuntu"/>
              <a:sym typeface="Ubuntu"/>
            </a:endParaRPr>
          </a:p>
          <a:p>
            <a:pPr indent="0" lvl="0" marL="0" rtl="0" algn="l">
              <a:spcBef>
                <a:spcPts val="0"/>
              </a:spcBef>
              <a:spcAft>
                <a:spcPts val="0"/>
              </a:spcAft>
              <a:buNone/>
            </a:pPr>
            <a:r>
              <a:rPr lang="zh-TW" sz="1900">
                <a:solidFill>
                  <a:srgbClr val="0B5394"/>
                </a:solidFill>
                <a:latin typeface="Ubuntu"/>
                <a:ea typeface="Ubuntu"/>
                <a:cs typeface="Ubuntu"/>
                <a:sym typeface="Ubuntu"/>
              </a:rPr>
              <a:t>Unraveling the World of Pokémon Through Interactive Data Visualization</a:t>
            </a:r>
            <a:endParaRPr sz="1900">
              <a:solidFill>
                <a:srgbClr val="0B5394"/>
              </a:solidFill>
              <a:latin typeface="Ubuntu"/>
              <a:ea typeface="Ubuntu"/>
              <a:cs typeface="Ubuntu"/>
              <a:sym typeface="Ubuntu"/>
            </a:endParaRPr>
          </a:p>
        </p:txBody>
      </p:sp>
      <p:sp>
        <p:nvSpPr>
          <p:cNvPr id="56" name="Google Shape;56;p13"/>
          <p:cNvSpPr txBox="1"/>
          <p:nvPr>
            <p:ph idx="1" type="subTitle"/>
          </p:nvPr>
        </p:nvSpPr>
        <p:spPr>
          <a:xfrm>
            <a:off x="311700" y="4464575"/>
            <a:ext cx="8520600" cy="119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zh-TW" sz="2000">
                <a:solidFill>
                  <a:srgbClr val="38761D"/>
                </a:solidFill>
                <a:highlight>
                  <a:srgbClr val="97C388"/>
                </a:highlight>
                <a:latin typeface="Ubuntu"/>
                <a:ea typeface="Ubuntu"/>
                <a:cs typeface="Ubuntu"/>
                <a:sym typeface="Ubuntu"/>
              </a:rPr>
              <a:t>41047021S </a:t>
            </a:r>
            <a:r>
              <a:rPr lang="zh-TW" sz="1800">
                <a:solidFill>
                  <a:srgbClr val="38761D"/>
                </a:solidFill>
                <a:highlight>
                  <a:srgbClr val="97C388"/>
                </a:highlight>
                <a:latin typeface="Microsoft JhengHei"/>
                <a:ea typeface="Microsoft JhengHei"/>
                <a:cs typeface="Microsoft JhengHei"/>
                <a:sym typeface="Microsoft JhengHei"/>
              </a:rPr>
              <a:t>吳旭峰</a:t>
            </a:r>
            <a:r>
              <a:rPr lang="zh-TW" sz="2000">
                <a:solidFill>
                  <a:srgbClr val="38761D"/>
                </a:solidFill>
                <a:highlight>
                  <a:srgbClr val="97C388"/>
                </a:highlight>
                <a:latin typeface="Ubuntu"/>
                <a:ea typeface="Ubuntu"/>
                <a:cs typeface="Ubuntu"/>
                <a:sym typeface="Ubuntu"/>
              </a:rPr>
              <a:t> / 41047055S </a:t>
            </a:r>
            <a:r>
              <a:rPr lang="zh-TW" sz="1800">
                <a:solidFill>
                  <a:srgbClr val="38761D"/>
                </a:solidFill>
                <a:highlight>
                  <a:srgbClr val="97C388"/>
                </a:highlight>
                <a:latin typeface="Ubuntu"/>
                <a:ea typeface="Ubuntu"/>
                <a:cs typeface="Ubuntu"/>
                <a:sym typeface="Ubuntu"/>
              </a:rPr>
              <a:t>張祐嘉</a:t>
            </a:r>
            <a:r>
              <a:rPr lang="zh-TW" sz="2000">
                <a:solidFill>
                  <a:srgbClr val="38761D"/>
                </a:solidFill>
                <a:highlight>
                  <a:srgbClr val="97C388"/>
                </a:highlight>
                <a:latin typeface="Ubuntu"/>
                <a:ea typeface="Ubuntu"/>
                <a:cs typeface="Ubuntu"/>
                <a:sym typeface="Ubuntu"/>
              </a:rPr>
              <a:t> / 41047056S</a:t>
            </a:r>
            <a:r>
              <a:rPr lang="zh-TW" sz="1900">
                <a:solidFill>
                  <a:srgbClr val="38761D"/>
                </a:solidFill>
                <a:highlight>
                  <a:srgbClr val="97C388"/>
                </a:highlight>
                <a:latin typeface="Ubuntu"/>
                <a:ea typeface="Ubuntu"/>
                <a:cs typeface="Ubuntu"/>
                <a:sym typeface="Ubuntu"/>
              </a:rPr>
              <a:t> </a:t>
            </a:r>
            <a:r>
              <a:rPr lang="zh-TW" sz="1800">
                <a:solidFill>
                  <a:srgbClr val="38761D"/>
                </a:solidFill>
                <a:highlight>
                  <a:srgbClr val="97C388"/>
                </a:highlight>
                <a:latin typeface="Ubuntu"/>
                <a:ea typeface="Ubuntu"/>
                <a:cs typeface="Ubuntu"/>
                <a:sym typeface="Ubuntu"/>
              </a:rPr>
              <a:t>蔡松豪</a:t>
            </a:r>
            <a:endParaRPr sz="1800">
              <a:solidFill>
                <a:srgbClr val="38761D"/>
              </a:solidFill>
              <a:highlight>
                <a:srgbClr val="97C388"/>
              </a:highlight>
              <a:latin typeface="Ubuntu"/>
              <a:ea typeface="Ubuntu"/>
              <a:cs typeface="Ubuntu"/>
              <a:sym typeface="Ubuntu"/>
            </a:endParaRPr>
          </a:p>
          <a:p>
            <a:pPr indent="0" lvl="0" marL="0" rtl="0" algn="ctr">
              <a:spcBef>
                <a:spcPts val="0"/>
              </a:spcBef>
              <a:spcAft>
                <a:spcPts val="0"/>
              </a:spcAft>
              <a:buNone/>
            </a:pPr>
            <a:r>
              <a:t/>
            </a:r>
            <a:endParaRPr sz="1800">
              <a:highlight>
                <a:srgbClr val="97C388"/>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p:nvPr/>
        </p:nvSpPr>
        <p:spPr>
          <a:xfrm>
            <a:off x="0" y="0"/>
            <a:ext cx="4572000" cy="5143500"/>
          </a:xfrm>
          <a:prstGeom prst="rect">
            <a:avLst/>
          </a:prstGeom>
          <a:solidFill>
            <a:srgbClr val="ADDF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Visualization Design</a:t>
            </a:r>
            <a:endParaRPr b="1">
              <a:solidFill>
                <a:srgbClr val="0B5394"/>
              </a:solidFill>
              <a:latin typeface="Ubuntu"/>
              <a:ea typeface="Ubuntu"/>
              <a:cs typeface="Ubuntu"/>
              <a:sym typeface="Ubuntu"/>
            </a:endParaRPr>
          </a:p>
        </p:txBody>
      </p:sp>
      <p:sp>
        <p:nvSpPr>
          <p:cNvPr id="140" name="Google Shape;140;p22"/>
          <p:cNvSpPr txBox="1"/>
          <p:nvPr>
            <p:ph idx="1" type="body"/>
          </p:nvPr>
        </p:nvSpPr>
        <p:spPr>
          <a:xfrm>
            <a:off x="311700" y="1152475"/>
            <a:ext cx="397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sz="1600">
                <a:solidFill>
                  <a:srgbClr val="0B5394"/>
                </a:solidFill>
                <a:latin typeface="Ubuntu"/>
                <a:ea typeface="Ubuntu"/>
                <a:cs typeface="Ubuntu"/>
                <a:sym typeface="Ubuntu"/>
              </a:rPr>
              <a:t>Fourth chart: Radar chart</a:t>
            </a:r>
            <a:endParaRPr b="1" sz="1600">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sz="1600">
                <a:solidFill>
                  <a:srgbClr val="0B5394"/>
                </a:solidFill>
                <a:latin typeface="Ubuntu"/>
                <a:ea typeface="Ubuntu"/>
                <a:cs typeface="Ubuntu"/>
                <a:sym typeface="Ubuntu"/>
              </a:rPr>
              <a:t>Displaying the image of the specific Pokémon selected via the dropdown, followed by a comparison of its stats with the Pokémon Tsai selected by using a radar chart.</a:t>
            </a:r>
            <a:endParaRPr sz="1600">
              <a:solidFill>
                <a:srgbClr val="0B5394"/>
              </a:solidFill>
              <a:latin typeface="Ubuntu"/>
              <a:ea typeface="Ubuntu"/>
              <a:cs typeface="Ubuntu"/>
              <a:sym typeface="Ubuntu"/>
            </a:endParaRPr>
          </a:p>
          <a:p>
            <a:pPr indent="0" lvl="0" marL="0" rtl="0" algn="l">
              <a:spcBef>
                <a:spcPts val="1200"/>
              </a:spcBef>
              <a:spcAft>
                <a:spcPts val="1200"/>
              </a:spcAft>
              <a:buClr>
                <a:schemeClr val="dk1"/>
              </a:buClr>
              <a:buSzPts val="1100"/>
              <a:buFont typeface="Arial"/>
              <a:buNone/>
            </a:pPr>
            <a:r>
              <a:rPr lang="zh-TW" sz="1600">
                <a:solidFill>
                  <a:srgbClr val="0B5394"/>
                </a:solidFill>
                <a:latin typeface="Ubuntu"/>
                <a:ea typeface="Ubuntu"/>
                <a:cs typeface="Ubuntu"/>
                <a:sym typeface="Ubuntu"/>
              </a:rPr>
              <a:t>The six features on the radar chart are the same as the previous stack bar chart (HP, Att, Def, Spa, Spd, and Spe)</a:t>
            </a:r>
            <a:endParaRPr sz="2000">
              <a:solidFill>
                <a:srgbClr val="0B5394"/>
              </a:solidFill>
              <a:latin typeface="Ubuntu"/>
              <a:ea typeface="Ubuntu"/>
              <a:cs typeface="Ubuntu"/>
              <a:sym typeface="Ubuntu"/>
            </a:endParaRPr>
          </a:p>
        </p:txBody>
      </p:sp>
      <p:sp>
        <p:nvSpPr>
          <p:cNvPr id="141" name="Google Shape;141;p22"/>
          <p:cNvSpPr txBox="1"/>
          <p:nvPr>
            <p:ph idx="1" type="body"/>
          </p:nvPr>
        </p:nvSpPr>
        <p:spPr>
          <a:xfrm>
            <a:off x="311700" y="1152475"/>
            <a:ext cx="39747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sz="1600">
                <a:solidFill>
                  <a:srgbClr val="0B5394"/>
                </a:solidFill>
                <a:latin typeface="Ubuntu"/>
                <a:ea typeface="Ubuntu"/>
                <a:cs typeface="Ubuntu"/>
                <a:sym typeface="Ubuntu"/>
              </a:rPr>
              <a:t>Interactions:</a:t>
            </a:r>
            <a:endParaRPr sz="1600">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sz="1600">
                <a:solidFill>
                  <a:srgbClr val="0B5394"/>
                </a:solidFill>
                <a:latin typeface="Ubuntu"/>
                <a:ea typeface="Ubuntu"/>
                <a:cs typeface="Ubuntu"/>
                <a:sym typeface="Ubuntu"/>
              </a:rPr>
              <a:t>Clicking on the dropdown menu allows users to select the Pokémon they want to compare.</a:t>
            </a:r>
            <a:endParaRPr sz="1600">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sz="1600">
                <a:solidFill>
                  <a:srgbClr val="0B5394"/>
                </a:solidFill>
                <a:latin typeface="Ubuntu"/>
                <a:ea typeface="Ubuntu"/>
                <a:cs typeface="Ubuntu"/>
                <a:sym typeface="Ubuntu"/>
              </a:rPr>
              <a:t>Clicking Evolution can display the evolutionary forms of the Pokémon selected by the user (if they exist).</a:t>
            </a:r>
            <a:endParaRPr sz="1600">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t/>
            </a:r>
            <a:endParaRPr sz="1600">
              <a:solidFill>
                <a:srgbClr val="0B5394"/>
              </a:solidFill>
              <a:latin typeface="Ubuntu"/>
              <a:ea typeface="Ubuntu"/>
              <a:cs typeface="Ubuntu"/>
              <a:sym typeface="Ubuntu"/>
            </a:endParaRPr>
          </a:p>
          <a:p>
            <a:pPr indent="0" lvl="0" marL="0" rtl="0" algn="l">
              <a:lnSpc>
                <a:spcPct val="95000"/>
              </a:lnSpc>
              <a:spcBef>
                <a:spcPts val="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1829"/>
          </a:p>
        </p:txBody>
      </p:sp>
      <p:grpSp>
        <p:nvGrpSpPr>
          <p:cNvPr id="142" name="Google Shape;142;p22"/>
          <p:cNvGrpSpPr/>
          <p:nvPr/>
        </p:nvGrpSpPr>
        <p:grpSpPr>
          <a:xfrm>
            <a:off x="4571999" y="0"/>
            <a:ext cx="4572002" cy="5143500"/>
            <a:chOff x="4571999" y="0"/>
            <a:chExt cx="4572002" cy="5143500"/>
          </a:xfrm>
        </p:grpSpPr>
        <p:pic>
          <p:nvPicPr>
            <p:cNvPr id="143" name="Google Shape;143;p22"/>
            <p:cNvPicPr preferRelativeResize="0"/>
            <p:nvPr/>
          </p:nvPicPr>
          <p:blipFill>
            <a:blip r:embed="rId3">
              <a:alphaModFix/>
            </a:blip>
            <a:stretch>
              <a:fillRect/>
            </a:stretch>
          </p:blipFill>
          <p:spPr>
            <a:xfrm>
              <a:off x="4572000" y="0"/>
              <a:ext cx="4572001" cy="5143500"/>
            </a:xfrm>
            <a:prstGeom prst="rect">
              <a:avLst/>
            </a:prstGeom>
            <a:noFill/>
            <a:ln>
              <a:noFill/>
            </a:ln>
          </p:spPr>
        </p:pic>
        <p:pic>
          <p:nvPicPr>
            <p:cNvPr id="144" name="Google Shape;144;p22"/>
            <p:cNvPicPr preferRelativeResize="0"/>
            <p:nvPr/>
          </p:nvPicPr>
          <p:blipFill>
            <a:blip r:embed="rId4">
              <a:alphaModFix/>
            </a:blip>
            <a:stretch>
              <a:fillRect/>
            </a:stretch>
          </p:blipFill>
          <p:spPr>
            <a:xfrm>
              <a:off x="4571999" y="3711525"/>
              <a:ext cx="2598250" cy="857350"/>
            </a:xfrm>
            <a:prstGeom prst="rect">
              <a:avLst/>
            </a:prstGeom>
            <a:noFill/>
            <a:ln>
              <a:noFill/>
            </a:ln>
          </p:spPr>
        </p:pic>
        <p:pic>
          <p:nvPicPr>
            <p:cNvPr id="145" name="Google Shape;145;p22"/>
            <p:cNvPicPr preferRelativeResize="0"/>
            <p:nvPr/>
          </p:nvPicPr>
          <p:blipFill>
            <a:blip r:embed="rId5">
              <a:alphaModFix/>
            </a:blip>
            <a:stretch>
              <a:fillRect/>
            </a:stretch>
          </p:blipFill>
          <p:spPr>
            <a:xfrm>
              <a:off x="4705950" y="3675550"/>
              <a:ext cx="1488150" cy="336775"/>
            </a:xfrm>
            <a:prstGeom prst="rect">
              <a:avLst/>
            </a:prstGeom>
            <a:noFill/>
            <a:ln>
              <a:noFill/>
            </a:ln>
          </p:spPr>
        </p:pic>
      </p:grpSp>
      <p:sp>
        <p:nvSpPr>
          <p:cNvPr id="146" name="Google Shape;146;p22"/>
          <p:cNvSpPr/>
          <p:nvPr/>
        </p:nvSpPr>
        <p:spPr>
          <a:xfrm rot="3710268">
            <a:off x="4739404" y="3378404"/>
            <a:ext cx="462106" cy="209912"/>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7" name="Google Shape;147;p22"/>
          <p:cNvGrpSpPr/>
          <p:nvPr/>
        </p:nvGrpSpPr>
        <p:grpSpPr>
          <a:xfrm>
            <a:off x="4572000" y="0"/>
            <a:ext cx="4572001" cy="5143500"/>
            <a:chOff x="0" y="0"/>
            <a:chExt cx="4572001" cy="5143500"/>
          </a:xfrm>
        </p:grpSpPr>
        <p:pic>
          <p:nvPicPr>
            <p:cNvPr id="148" name="Google Shape;148;p22"/>
            <p:cNvPicPr preferRelativeResize="0"/>
            <p:nvPr/>
          </p:nvPicPr>
          <p:blipFill>
            <a:blip r:embed="rId3">
              <a:alphaModFix/>
            </a:blip>
            <a:stretch>
              <a:fillRect/>
            </a:stretch>
          </p:blipFill>
          <p:spPr>
            <a:xfrm>
              <a:off x="0" y="0"/>
              <a:ext cx="4572001" cy="5143500"/>
            </a:xfrm>
            <a:prstGeom prst="rect">
              <a:avLst/>
            </a:prstGeom>
            <a:noFill/>
            <a:ln>
              <a:noFill/>
            </a:ln>
          </p:spPr>
        </p:pic>
        <p:pic>
          <p:nvPicPr>
            <p:cNvPr id="149" name="Google Shape;149;p22"/>
            <p:cNvPicPr preferRelativeResize="0"/>
            <p:nvPr/>
          </p:nvPicPr>
          <p:blipFill>
            <a:blip r:embed="rId6">
              <a:alphaModFix/>
            </a:blip>
            <a:stretch>
              <a:fillRect/>
            </a:stretch>
          </p:blipFill>
          <p:spPr>
            <a:xfrm>
              <a:off x="109075" y="3469525"/>
              <a:ext cx="2621975" cy="1262125"/>
            </a:xfrm>
            <a:prstGeom prst="rect">
              <a:avLst/>
            </a:prstGeom>
            <a:noFill/>
            <a:ln>
              <a:noFill/>
            </a:ln>
          </p:spPr>
        </p:pic>
        <p:pic>
          <p:nvPicPr>
            <p:cNvPr id="150" name="Google Shape;150;p22"/>
            <p:cNvPicPr preferRelativeResize="0"/>
            <p:nvPr/>
          </p:nvPicPr>
          <p:blipFill>
            <a:blip r:embed="rId5">
              <a:alphaModFix/>
            </a:blip>
            <a:stretch>
              <a:fillRect/>
            </a:stretch>
          </p:blipFill>
          <p:spPr>
            <a:xfrm>
              <a:off x="109075" y="3684650"/>
              <a:ext cx="1488150" cy="3367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 type="subTitle"/>
          </p:nvPr>
        </p:nvSpPr>
        <p:spPr>
          <a:xfrm>
            <a:off x="311700" y="2175450"/>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zh-TW" sz="5000">
                <a:solidFill>
                  <a:srgbClr val="0B5394"/>
                </a:solidFill>
                <a:latin typeface="Ubuntu"/>
                <a:ea typeface="Ubuntu"/>
                <a:cs typeface="Ubuntu"/>
                <a:sym typeface="Ubuntu"/>
              </a:rPr>
              <a:t>Q</a:t>
            </a:r>
            <a:r>
              <a:rPr b="1" lang="zh-TW" sz="3200">
                <a:solidFill>
                  <a:srgbClr val="0B5394"/>
                </a:solidFill>
                <a:latin typeface="Ubuntu"/>
                <a:ea typeface="Ubuntu"/>
                <a:cs typeface="Ubuntu"/>
                <a:sym typeface="Ubuntu"/>
              </a:rPr>
              <a:t>&amp;</a:t>
            </a:r>
            <a:r>
              <a:rPr b="1" lang="zh-TW" sz="5000">
                <a:solidFill>
                  <a:srgbClr val="0B5394"/>
                </a:solidFill>
                <a:latin typeface="Ubuntu"/>
                <a:ea typeface="Ubuntu"/>
                <a:cs typeface="Ubuntu"/>
                <a:sym typeface="Ubuntu"/>
              </a:rPr>
              <a:t>A</a:t>
            </a:r>
            <a:endParaRPr b="1" sz="5000">
              <a:solidFill>
                <a:srgbClr val="0B5394"/>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p:nvPr/>
        </p:nvSpPr>
        <p:spPr>
          <a:xfrm>
            <a:off x="0" y="75"/>
            <a:ext cx="9144000" cy="5143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4"/>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zh-TW" sz="4000">
                <a:solidFill>
                  <a:srgbClr val="FFFFFF"/>
                </a:solidFill>
                <a:latin typeface="Ubuntu"/>
                <a:ea typeface="Ubuntu"/>
                <a:cs typeface="Ubuntu"/>
                <a:sym typeface="Ubuntu"/>
              </a:rPr>
              <a:t>Thanks for listening</a:t>
            </a:r>
            <a:endParaRPr b="1" sz="4000">
              <a:solidFill>
                <a:srgbClr val="FFFFFF"/>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ADDF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Table of Contents</a:t>
            </a:r>
            <a:endParaRPr b="1">
              <a:solidFill>
                <a:srgbClr val="0B5394"/>
              </a:solidFill>
              <a:latin typeface="Ubuntu"/>
              <a:ea typeface="Ubuntu"/>
              <a:cs typeface="Ubuntu"/>
              <a:sym typeface="Ubuntu"/>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0B5394"/>
              </a:buClr>
              <a:buSzPts val="2200"/>
              <a:buFont typeface="Ubuntu Medium"/>
              <a:buChar char="●"/>
            </a:pPr>
            <a:r>
              <a:rPr lang="zh-TW" sz="2200">
                <a:solidFill>
                  <a:srgbClr val="0B5394"/>
                </a:solidFill>
                <a:latin typeface="Ubuntu Medium"/>
                <a:ea typeface="Ubuntu Medium"/>
                <a:cs typeface="Ubuntu Medium"/>
                <a:sym typeface="Ubuntu Medium"/>
              </a:rPr>
              <a:t>Overview</a:t>
            </a:r>
            <a:endParaRPr sz="2200">
              <a:solidFill>
                <a:srgbClr val="0B5394"/>
              </a:solidFill>
              <a:latin typeface="Ubuntu Medium"/>
              <a:ea typeface="Ubuntu Medium"/>
              <a:cs typeface="Ubuntu Medium"/>
              <a:sym typeface="Ubuntu Medium"/>
            </a:endParaRPr>
          </a:p>
          <a:p>
            <a:pPr indent="-368300" lvl="0" marL="457200" rtl="0" algn="l">
              <a:lnSpc>
                <a:spcPct val="150000"/>
              </a:lnSpc>
              <a:spcBef>
                <a:spcPts val="0"/>
              </a:spcBef>
              <a:spcAft>
                <a:spcPts val="0"/>
              </a:spcAft>
              <a:buClr>
                <a:srgbClr val="0B5394"/>
              </a:buClr>
              <a:buSzPts val="2200"/>
              <a:buFont typeface="Ubuntu Medium"/>
              <a:buChar char="●"/>
            </a:pPr>
            <a:r>
              <a:rPr lang="zh-TW" sz="2200">
                <a:solidFill>
                  <a:srgbClr val="0B5394"/>
                </a:solidFill>
                <a:latin typeface="Ubuntu Medium"/>
                <a:ea typeface="Ubuntu Medium"/>
                <a:cs typeface="Ubuntu Medium"/>
                <a:sym typeface="Ubuntu Medium"/>
              </a:rPr>
              <a:t>Dataset</a:t>
            </a:r>
            <a:endParaRPr sz="2200">
              <a:solidFill>
                <a:srgbClr val="0B5394"/>
              </a:solidFill>
              <a:latin typeface="Ubuntu Medium"/>
              <a:ea typeface="Ubuntu Medium"/>
              <a:cs typeface="Ubuntu Medium"/>
              <a:sym typeface="Ubuntu Medium"/>
            </a:endParaRPr>
          </a:p>
          <a:p>
            <a:pPr indent="-368300" lvl="0" marL="457200" rtl="0" algn="l">
              <a:lnSpc>
                <a:spcPct val="150000"/>
              </a:lnSpc>
              <a:spcBef>
                <a:spcPts val="0"/>
              </a:spcBef>
              <a:spcAft>
                <a:spcPts val="0"/>
              </a:spcAft>
              <a:buClr>
                <a:srgbClr val="0B5394"/>
              </a:buClr>
              <a:buSzPts val="2200"/>
              <a:buFont typeface="Ubuntu Medium"/>
              <a:buChar char="●"/>
            </a:pPr>
            <a:r>
              <a:rPr lang="zh-TW" sz="2200">
                <a:solidFill>
                  <a:srgbClr val="0B5394"/>
                </a:solidFill>
                <a:latin typeface="Ubuntu Medium"/>
                <a:ea typeface="Ubuntu Medium"/>
                <a:cs typeface="Ubuntu Medium"/>
                <a:sym typeface="Ubuntu Medium"/>
              </a:rPr>
              <a:t>Usage Scenario and Tasks</a:t>
            </a:r>
            <a:endParaRPr sz="2200">
              <a:solidFill>
                <a:srgbClr val="0B5394"/>
              </a:solidFill>
              <a:latin typeface="Ubuntu Medium"/>
              <a:ea typeface="Ubuntu Medium"/>
              <a:cs typeface="Ubuntu Medium"/>
              <a:sym typeface="Ubuntu Medium"/>
            </a:endParaRPr>
          </a:p>
          <a:p>
            <a:pPr indent="-368300" lvl="0" marL="457200" rtl="0" algn="l">
              <a:lnSpc>
                <a:spcPct val="150000"/>
              </a:lnSpc>
              <a:spcBef>
                <a:spcPts val="0"/>
              </a:spcBef>
              <a:spcAft>
                <a:spcPts val="0"/>
              </a:spcAft>
              <a:buClr>
                <a:srgbClr val="0B5394"/>
              </a:buClr>
              <a:buSzPts val="2200"/>
              <a:buFont typeface="Ubuntu Medium"/>
              <a:buChar char="●"/>
            </a:pPr>
            <a:r>
              <a:rPr lang="zh-TW" sz="2200">
                <a:solidFill>
                  <a:srgbClr val="0B5394"/>
                </a:solidFill>
                <a:latin typeface="Ubuntu Medium"/>
                <a:ea typeface="Ubuntu Medium"/>
                <a:cs typeface="Ubuntu Medium"/>
                <a:sym typeface="Ubuntu Medium"/>
              </a:rPr>
              <a:t>Visualization Design</a:t>
            </a:r>
            <a:endParaRPr sz="2200">
              <a:solidFill>
                <a:srgbClr val="0B5394"/>
              </a:solidFill>
              <a:latin typeface="Ubuntu Medium"/>
              <a:ea typeface="Ubuntu Medium"/>
              <a:cs typeface="Ubuntu Medium"/>
              <a:sym typeface="Ubuntu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Overview</a:t>
            </a:r>
            <a:endParaRPr b="1">
              <a:solidFill>
                <a:srgbClr val="0B5394"/>
              </a:solidFill>
              <a:latin typeface="Ubuntu"/>
              <a:ea typeface="Ubuntu"/>
              <a:cs typeface="Ubuntu"/>
              <a:sym typeface="Ubuntu"/>
            </a:endParaRPr>
          </a:p>
        </p:txBody>
      </p:sp>
      <p:sp>
        <p:nvSpPr>
          <p:cNvPr id="69" name="Google Shape;69;p15"/>
          <p:cNvSpPr txBox="1"/>
          <p:nvPr>
            <p:ph idx="1" type="body"/>
          </p:nvPr>
        </p:nvSpPr>
        <p:spPr>
          <a:xfrm>
            <a:off x="882450" y="1404125"/>
            <a:ext cx="7379100" cy="28563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lang="zh-TW">
                <a:latin typeface="Ubuntu"/>
                <a:ea typeface="Ubuntu"/>
                <a:cs typeface="Ubuntu"/>
                <a:sym typeface="Ubuntu"/>
              </a:rPr>
              <a:t>Pokémon is a globally renowned animated franchise, and trainers from around the world aspire to have a deeper understanding of these creatures. Therefore, our aim is to analyze the strengths and weaknesses of Pokémon by comparing various existing statistics. </a:t>
            </a:r>
            <a:endParaRPr>
              <a:latin typeface="Ubuntu"/>
              <a:ea typeface="Ubuntu"/>
              <a:cs typeface="Ubuntu"/>
              <a:sym typeface="Ubuntu"/>
            </a:endParaRPr>
          </a:p>
          <a:p>
            <a:pPr indent="0" lvl="0" marL="0" rtl="0" algn="l">
              <a:spcBef>
                <a:spcPts val="1200"/>
              </a:spcBef>
              <a:spcAft>
                <a:spcPts val="1200"/>
              </a:spcAft>
              <a:buNone/>
            </a:pPr>
            <a:r>
              <a:t/>
            </a:r>
            <a:endParaRPr/>
          </a:p>
        </p:txBody>
      </p:sp>
      <p:sp>
        <p:nvSpPr>
          <p:cNvPr id="70" name="Google Shape;70;p15"/>
          <p:cNvSpPr txBox="1"/>
          <p:nvPr>
            <p:ph idx="1" type="body"/>
          </p:nvPr>
        </p:nvSpPr>
        <p:spPr>
          <a:xfrm>
            <a:off x="882450" y="1404125"/>
            <a:ext cx="7379100" cy="34284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zh-TW">
                <a:latin typeface="Ubuntu"/>
                <a:ea typeface="Ubuntu"/>
                <a:cs typeface="Ubuntu"/>
                <a:sym typeface="Ubuntu"/>
              </a:rPr>
              <a:t>This analysis will assist novice players in comparing the values of Pokémon across </a:t>
            </a:r>
            <a:r>
              <a:rPr lang="zh-TW">
                <a:solidFill>
                  <a:srgbClr val="0B5394"/>
                </a:solidFill>
                <a:latin typeface="Ubuntu"/>
                <a:ea typeface="Ubuntu"/>
                <a:cs typeface="Ubuntu"/>
                <a:sym typeface="Ubuntu"/>
              </a:rPr>
              <a:t>different generations and attributes</a:t>
            </a:r>
            <a:r>
              <a:rPr lang="zh-TW">
                <a:latin typeface="Ubuntu"/>
                <a:ea typeface="Ubuntu"/>
                <a:cs typeface="Ubuntu"/>
                <a:sym typeface="Ubuntu"/>
              </a:rPr>
              <a:t>. Our visual charts will </a:t>
            </a:r>
            <a:r>
              <a:rPr lang="zh-TW">
                <a:solidFill>
                  <a:srgbClr val="0B5394"/>
                </a:solidFill>
                <a:latin typeface="Ubuntu"/>
                <a:ea typeface="Ubuntu"/>
                <a:cs typeface="Ubuntu"/>
                <a:sym typeface="Ubuntu"/>
              </a:rPr>
              <a:t>highlight the strengths and weaknesses of Pokémon from various generations and with different attributes</a:t>
            </a:r>
            <a:r>
              <a:rPr lang="zh-TW">
                <a:latin typeface="Ubuntu"/>
                <a:ea typeface="Ubuntu"/>
                <a:cs typeface="Ubuntu"/>
                <a:sym typeface="Ubuntu"/>
              </a:rPr>
              <a:t>, facilitating users in identifying and analyzing the Pokémon in which they are interested.</a:t>
            </a:r>
            <a:endParaRPr>
              <a:latin typeface="Ubuntu"/>
              <a:ea typeface="Ubuntu"/>
              <a:cs typeface="Ubuntu"/>
              <a:sym typeface="Ubuntu"/>
            </a:endParaRPr>
          </a:p>
          <a:p>
            <a:pPr indent="0" lvl="0" marL="0" rtl="0" algn="l">
              <a:lnSpc>
                <a:spcPct val="100000"/>
              </a:lnSpc>
              <a:spcBef>
                <a:spcPts val="2000"/>
              </a:spcBef>
              <a:spcAft>
                <a:spcPts val="0"/>
              </a:spcAft>
              <a:buNone/>
            </a:pPr>
            <a:r>
              <a:t/>
            </a:r>
            <a:endParaRPr>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1200"/>
              </a:spcBef>
              <a:spcAft>
                <a:spcPts val="1200"/>
              </a:spcAft>
              <a:buNone/>
            </a:pPr>
            <a:r>
              <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9"/>
                                        </p:tgtEl>
                                      </p:cBhvr>
                                    </p:animEffect>
                                    <p:set>
                                      <p:cBhvr>
                                        <p:cTn dur="1" fill="hold">
                                          <p:stCondLst>
                                            <p:cond delay="1000"/>
                                          </p:stCondLst>
                                        </p:cTn>
                                        <p:tgtEl>
                                          <p:spTgt spid="6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U</a:t>
            </a:r>
            <a:r>
              <a:rPr b="1" lang="zh-TW">
                <a:solidFill>
                  <a:srgbClr val="0B5394"/>
                </a:solidFill>
                <a:latin typeface="Ubuntu"/>
                <a:ea typeface="Ubuntu"/>
                <a:cs typeface="Ubuntu"/>
                <a:sym typeface="Ubuntu"/>
              </a:rPr>
              <a:t>sage Scenario and Tasks</a:t>
            </a:r>
            <a:endParaRPr b="1">
              <a:solidFill>
                <a:srgbClr val="0B5394"/>
              </a:solidFill>
              <a:latin typeface="Ubuntu"/>
              <a:ea typeface="Ubuntu"/>
              <a:cs typeface="Ubuntu"/>
              <a:sym typeface="Ubuntu"/>
            </a:endParaRPr>
          </a:p>
        </p:txBody>
      </p:sp>
      <p:sp>
        <p:nvSpPr>
          <p:cNvPr id="76" name="Google Shape;76;p16"/>
          <p:cNvSpPr txBox="1"/>
          <p:nvPr>
            <p:ph idx="1" type="body"/>
          </p:nvPr>
        </p:nvSpPr>
        <p:spPr>
          <a:xfrm>
            <a:off x="886650" y="1463425"/>
            <a:ext cx="7370700" cy="2066400"/>
          </a:xfrm>
          <a:prstGeom prst="rect">
            <a:avLst/>
          </a:prstGeom>
        </p:spPr>
        <p:txBody>
          <a:bodyPr anchorCtr="0" anchor="t" bIns="91425" lIns="91425" spcFirstLastPara="1" rIns="91425" wrap="square" tIns="91425">
            <a:normAutofit/>
          </a:bodyPr>
          <a:lstStyle/>
          <a:p>
            <a:pPr indent="0" lvl="0" marL="0" marR="0" rtl="0" algn="l">
              <a:lnSpc>
                <a:spcPct val="130000"/>
              </a:lnSpc>
              <a:spcBef>
                <a:spcPts val="0"/>
              </a:spcBef>
              <a:spcAft>
                <a:spcPts val="0"/>
              </a:spcAft>
              <a:buNone/>
            </a:pPr>
            <a:r>
              <a:rPr lang="zh-TW">
                <a:solidFill>
                  <a:srgbClr val="333333"/>
                </a:solidFill>
                <a:highlight>
                  <a:srgbClr val="FFFFFF"/>
                </a:highlight>
                <a:latin typeface="Ubuntu"/>
                <a:ea typeface="Ubuntu"/>
                <a:cs typeface="Ubuntu"/>
                <a:sym typeface="Ubuntu"/>
              </a:rPr>
              <a:t>Wu is a passionate Pokémon player with a deep love for the Pokémon universe. One day, he discovered that his Dragonite couldn’t defeat a Mewtwo, prompting him to analyze how Pokémon stats influence the outcome of battles. </a:t>
            </a:r>
            <a:endParaRPr>
              <a:solidFill>
                <a:srgbClr val="333333"/>
              </a:solidFill>
              <a:highlight>
                <a:srgbClr val="FFFFFF"/>
              </a:highlight>
              <a:latin typeface="Ubuntu"/>
              <a:ea typeface="Ubuntu"/>
              <a:cs typeface="Ubuntu"/>
              <a:sym typeface="Ubuntu"/>
            </a:endParaRPr>
          </a:p>
          <a:p>
            <a:pPr indent="0" lvl="0" marL="0" rtl="0" algn="l">
              <a:lnSpc>
                <a:spcPct val="130000"/>
              </a:lnSpc>
              <a:spcBef>
                <a:spcPts val="1200"/>
              </a:spcBef>
              <a:spcAft>
                <a:spcPts val="1200"/>
              </a:spcAft>
              <a:buNone/>
            </a:pPr>
            <a:r>
              <a:t/>
            </a:r>
            <a:endParaRPr>
              <a:latin typeface="Ubuntu"/>
              <a:ea typeface="Ubuntu"/>
              <a:cs typeface="Ubuntu"/>
              <a:sym typeface="Ubuntu"/>
            </a:endParaRPr>
          </a:p>
        </p:txBody>
      </p:sp>
      <p:sp>
        <p:nvSpPr>
          <p:cNvPr id="77" name="Google Shape;77;p16"/>
          <p:cNvSpPr txBox="1"/>
          <p:nvPr>
            <p:ph idx="1" type="body"/>
          </p:nvPr>
        </p:nvSpPr>
        <p:spPr>
          <a:xfrm>
            <a:off x="886650" y="1463425"/>
            <a:ext cx="7370700" cy="26391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None/>
            </a:pPr>
            <a:r>
              <a:rPr lang="zh-TW" sz="1808">
                <a:solidFill>
                  <a:srgbClr val="333333"/>
                </a:solidFill>
                <a:highlight>
                  <a:srgbClr val="FFFFFF"/>
                </a:highlight>
                <a:latin typeface="Ubuntu"/>
                <a:ea typeface="Ubuntu"/>
                <a:cs typeface="Ubuntu"/>
                <a:sym typeface="Ubuntu"/>
              </a:rPr>
              <a:t>Using our website, he can explore the relationships between  </a:t>
            </a:r>
            <a:r>
              <a:rPr lang="zh-TW" sz="1808">
                <a:solidFill>
                  <a:srgbClr val="0B5394"/>
                </a:solidFill>
                <a:highlight>
                  <a:srgbClr val="FFFFFF"/>
                </a:highlight>
                <a:latin typeface="Ubuntu"/>
                <a:ea typeface="Ubuntu"/>
                <a:cs typeface="Ubuntu"/>
                <a:sym typeface="Ubuntu"/>
              </a:rPr>
              <a:t>attributes, base stats, height, and weight</a:t>
            </a:r>
            <a:r>
              <a:rPr lang="zh-TW" sz="1808">
                <a:solidFill>
                  <a:srgbClr val="333333"/>
                </a:solidFill>
                <a:highlight>
                  <a:srgbClr val="FFFFFF"/>
                </a:highlight>
                <a:latin typeface="Ubuntu"/>
                <a:ea typeface="Ubuntu"/>
                <a:cs typeface="Ubuntu"/>
                <a:sym typeface="Ubuntu"/>
              </a:rPr>
              <a:t> for the 802 species across the seven Pokémon generations. Finally, he can select a Pokémon he wants to </a:t>
            </a:r>
            <a:r>
              <a:rPr lang="zh-TW" sz="1808">
                <a:solidFill>
                  <a:srgbClr val="0B5394"/>
                </a:solidFill>
                <a:highlight>
                  <a:srgbClr val="FFFFFF"/>
                </a:highlight>
                <a:latin typeface="Ubuntu"/>
                <a:ea typeface="Ubuntu"/>
                <a:cs typeface="Ubuntu"/>
                <a:sym typeface="Ubuntu"/>
              </a:rPr>
              <a:t>compare and contrast</a:t>
            </a:r>
            <a:r>
              <a:rPr lang="zh-TW" sz="1808">
                <a:solidFill>
                  <a:srgbClr val="333333"/>
                </a:solidFill>
                <a:highlight>
                  <a:srgbClr val="FFFFFF"/>
                </a:highlight>
                <a:latin typeface="Ubuntu"/>
                <a:ea typeface="Ubuntu"/>
                <a:cs typeface="Ubuntu"/>
                <a:sym typeface="Ubuntu"/>
              </a:rPr>
              <a:t> with his good friend Tsai’s favorite Pokémon from the generation and type that he selected</a:t>
            </a:r>
            <a:r>
              <a:rPr lang="zh-TW" sz="1808">
                <a:solidFill>
                  <a:srgbClr val="333333"/>
                </a:solidFill>
                <a:highlight>
                  <a:srgbClr val="FFFFFF"/>
                </a:highlight>
                <a:latin typeface="Ubuntu"/>
                <a:ea typeface="Ubuntu"/>
                <a:cs typeface="Ubuntu"/>
                <a:sym typeface="Ubuntu"/>
              </a:rPr>
              <a:t>.</a:t>
            </a:r>
            <a:endParaRPr sz="1808">
              <a:solidFill>
                <a:srgbClr val="333333"/>
              </a:solidFill>
              <a:highlight>
                <a:srgbClr val="FFFFFF"/>
              </a:highlight>
              <a:latin typeface="Ubuntu"/>
              <a:ea typeface="Ubuntu"/>
              <a:cs typeface="Ubuntu"/>
              <a:sym typeface="Ubuntu"/>
            </a:endParaRPr>
          </a:p>
          <a:p>
            <a:pPr indent="0" lvl="0" marL="0" rtl="0" algn="l">
              <a:lnSpc>
                <a:spcPct val="110000"/>
              </a:lnSpc>
              <a:spcBef>
                <a:spcPts val="1200"/>
              </a:spcBef>
              <a:spcAft>
                <a:spcPts val="1200"/>
              </a:spcAft>
              <a:buNone/>
            </a:pPr>
            <a:r>
              <a:t/>
            </a:r>
            <a:endParaRPr sz="19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6"/>
                                        </p:tgtEl>
                                      </p:cBhvr>
                                    </p:animEffect>
                                    <p:set>
                                      <p:cBhvr>
                                        <p:cTn dur="1" fill="hold">
                                          <p:stCondLst>
                                            <p:cond delay="1000"/>
                                          </p:stCondLst>
                                        </p:cTn>
                                        <p:tgtEl>
                                          <p:spTgt spid="7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Dataset</a:t>
            </a:r>
            <a:endParaRPr b="1">
              <a:solidFill>
                <a:srgbClr val="0B5394"/>
              </a:solidFill>
              <a:latin typeface="Ubuntu"/>
              <a:ea typeface="Ubuntu"/>
              <a:cs typeface="Ubuntu"/>
              <a:sym typeface="Ubuntu"/>
            </a:endParaRPr>
          </a:p>
        </p:txBody>
      </p:sp>
      <p:sp>
        <p:nvSpPr>
          <p:cNvPr id="83" name="Google Shape;83;p17"/>
          <p:cNvSpPr txBox="1"/>
          <p:nvPr>
            <p:ph idx="1" type="body"/>
          </p:nvPr>
        </p:nvSpPr>
        <p:spPr>
          <a:xfrm>
            <a:off x="735300" y="1174525"/>
            <a:ext cx="76734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30000"/>
              </a:lnSpc>
              <a:spcBef>
                <a:spcPts val="0"/>
              </a:spcBef>
              <a:spcAft>
                <a:spcPts val="0"/>
              </a:spcAft>
              <a:buSzPts val="1800"/>
              <a:buFont typeface="Ubuntu"/>
              <a:buChar char="●"/>
            </a:pPr>
            <a:r>
              <a:rPr lang="zh-TW" u="sng">
                <a:solidFill>
                  <a:schemeClr val="hlink"/>
                </a:solidFill>
                <a:latin typeface="Ubuntu"/>
                <a:ea typeface="Ubuntu"/>
                <a:cs typeface="Ubuntu"/>
                <a:sym typeface="Ubuntu"/>
                <a:hlinkClick r:id="rId3"/>
              </a:rPr>
              <a:t>The Complete Pokemon Dataset</a:t>
            </a:r>
            <a:endParaRPr>
              <a:latin typeface="Ubuntu"/>
              <a:ea typeface="Ubuntu"/>
              <a:cs typeface="Ubuntu"/>
              <a:sym typeface="Ubuntu"/>
            </a:endParaRPr>
          </a:p>
          <a:p>
            <a:pPr indent="-342900" lvl="0" marL="457200" rtl="0" algn="l">
              <a:lnSpc>
                <a:spcPct val="130000"/>
              </a:lnSpc>
              <a:spcBef>
                <a:spcPts val="0"/>
              </a:spcBef>
              <a:spcAft>
                <a:spcPts val="0"/>
              </a:spcAft>
              <a:buSzPts val="1800"/>
              <a:buFont typeface="Ubuntu"/>
              <a:buChar char="●"/>
            </a:pPr>
            <a:r>
              <a:rPr lang="zh-TW">
                <a:latin typeface="Ubuntu"/>
                <a:ea typeface="Ubuntu"/>
                <a:cs typeface="Ubuntu"/>
                <a:sym typeface="Ubuntu"/>
              </a:rPr>
              <a:t>The first dataset contains data on 802 Pokémon, including 44 features. We will utilize a part of these features to complete our data visualization.</a:t>
            </a:r>
            <a:endParaRPr>
              <a:latin typeface="Ubuntu"/>
              <a:ea typeface="Ubuntu"/>
              <a:cs typeface="Ubuntu"/>
              <a:sym typeface="Ubuntu"/>
            </a:endParaRPr>
          </a:p>
          <a:p>
            <a:pPr indent="-317500" lvl="1" marL="914400" rtl="0" algn="l">
              <a:lnSpc>
                <a:spcPct val="130000"/>
              </a:lnSpc>
              <a:spcBef>
                <a:spcPts val="0"/>
              </a:spcBef>
              <a:spcAft>
                <a:spcPts val="0"/>
              </a:spcAft>
              <a:buSzPts val="1400"/>
              <a:buFont typeface="Ubuntu"/>
              <a:buChar char="○"/>
            </a:pPr>
            <a:r>
              <a:rPr lang="zh-TW">
                <a:latin typeface="Ubuntu"/>
                <a:ea typeface="Ubuntu"/>
                <a:cs typeface="Ubuntu"/>
                <a:sym typeface="Ubuntu"/>
              </a:rPr>
              <a:t>Processing: When a Pokémon has two types, we choose the 'Type1' as the primary attribute.</a:t>
            </a:r>
            <a:endParaRPr>
              <a:latin typeface="Ubuntu"/>
              <a:ea typeface="Ubuntu"/>
              <a:cs typeface="Ubuntu"/>
              <a:sym typeface="Ubuntu"/>
            </a:endParaRPr>
          </a:p>
          <a:p>
            <a:pPr indent="-342900" lvl="0" marL="457200" rtl="0" algn="l">
              <a:lnSpc>
                <a:spcPct val="130000"/>
              </a:lnSpc>
              <a:spcBef>
                <a:spcPts val="0"/>
              </a:spcBef>
              <a:spcAft>
                <a:spcPts val="0"/>
              </a:spcAft>
              <a:buSzPts val="1800"/>
              <a:buFont typeface="Ubuntu"/>
              <a:buChar char="●"/>
            </a:pPr>
            <a:r>
              <a:rPr lang="zh-TW" u="sng">
                <a:solidFill>
                  <a:schemeClr val="accent5"/>
                </a:solidFill>
                <a:latin typeface="Ubuntu"/>
                <a:ea typeface="Ubuntu"/>
                <a:cs typeface="Ubuntu"/>
                <a:sym typeface="Ubuntu"/>
                <a:hlinkClick r:id="rId4">
                  <a:extLst>
                    <a:ext uri="{A12FA001-AC4F-418D-AE19-62706E023703}">
                      <ahyp:hlinkClr val="tx"/>
                    </a:ext>
                  </a:extLst>
                </a:hlinkClick>
              </a:rPr>
              <a:t>Pokemon Image Dataset</a:t>
            </a:r>
            <a:endParaRPr>
              <a:latin typeface="Ubuntu"/>
              <a:ea typeface="Ubuntu"/>
              <a:cs typeface="Ubuntu"/>
              <a:sym typeface="Ubuntu"/>
            </a:endParaRPr>
          </a:p>
          <a:p>
            <a:pPr indent="-342900" lvl="0" marL="457200" rtl="0" algn="l">
              <a:lnSpc>
                <a:spcPct val="130000"/>
              </a:lnSpc>
              <a:spcBef>
                <a:spcPts val="0"/>
              </a:spcBef>
              <a:spcAft>
                <a:spcPts val="0"/>
              </a:spcAft>
              <a:buSzPts val="1800"/>
              <a:buChar char="●"/>
            </a:pPr>
            <a:r>
              <a:rPr lang="zh-TW">
                <a:latin typeface="Ubuntu"/>
                <a:ea typeface="Ubuntu"/>
                <a:cs typeface="Ubuntu"/>
                <a:sym typeface="Ubuntu"/>
              </a:rPr>
              <a:t>The second dataset provides images of Pokémon, we place it in a radar chart to allow our users to more easily recognize the differences between Pokémon</a:t>
            </a:r>
            <a:r>
              <a:rPr lang="zh-TW"/>
              <a:t>.</a:t>
            </a:r>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Visualization Design</a:t>
            </a:r>
            <a:endParaRPr b="1">
              <a:solidFill>
                <a:srgbClr val="0B5394"/>
              </a:solidFill>
              <a:latin typeface="Ubuntu"/>
              <a:ea typeface="Ubuntu"/>
              <a:cs typeface="Ubuntu"/>
              <a:sym typeface="Ubuntu"/>
            </a:endParaRPr>
          </a:p>
        </p:txBody>
      </p:sp>
      <p:sp>
        <p:nvSpPr>
          <p:cNvPr id="89" name="Google Shape;89;p18"/>
          <p:cNvSpPr txBox="1"/>
          <p:nvPr>
            <p:ph idx="1" type="body"/>
          </p:nvPr>
        </p:nvSpPr>
        <p:spPr>
          <a:xfrm>
            <a:off x="765525" y="1017725"/>
            <a:ext cx="2629800" cy="3416400"/>
          </a:xfrm>
          <a:prstGeom prst="rect">
            <a:avLst/>
          </a:prstGeom>
        </p:spPr>
        <p:txBody>
          <a:bodyPr anchorCtr="0" anchor="ctr" bIns="91425" lIns="91425" spcFirstLastPara="1" rIns="91425" wrap="square" tIns="91425">
            <a:normAutofit/>
          </a:bodyPr>
          <a:lstStyle/>
          <a:p>
            <a:pPr indent="-355600" lvl="0" marL="457200" rtl="0" algn="l">
              <a:lnSpc>
                <a:spcPct val="200000"/>
              </a:lnSpc>
              <a:spcBef>
                <a:spcPts val="0"/>
              </a:spcBef>
              <a:spcAft>
                <a:spcPts val="0"/>
              </a:spcAft>
              <a:buClr>
                <a:srgbClr val="0B5394"/>
              </a:buClr>
              <a:buSzPts val="2000"/>
              <a:buFont typeface="Ubuntu"/>
              <a:buChar char="●"/>
            </a:pPr>
            <a:r>
              <a:rPr lang="zh-TW" sz="2000">
                <a:solidFill>
                  <a:srgbClr val="0B5394"/>
                </a:solidFill>
                <a:latin typeface="Ubuntu"/>
                <a:ea typeface="Ubuntu"/>
                <a:cs typeface="Ubuntu"/>
                <a:sym typeface="Ubuntu"/>
              </a:rPr>
              <a:t>Circular packing</a:t>
            </a:r>
            <a:endParaRPr sz="2000">
              <a:solidFill>
                <a:srgbClr val="0B5394"/>
              </a:solidFill>
              <a:latin typeface="Ubuntu"/>
              <a:ea typeface="Ubuntu"/>
              <a:cs typeface="Ubuntu"/>
              <a:sym typeface="Ubuntu"/>
            </a:endParaRPr>
          </a:p>
          <a:p>
            <a:pPr indent="-355600" lvl="0" marL="457200" rtl="0" algn="l">
              <a:lnSpc>
                <a:spcPct val="200000"/>
              </a:lnSpc>
              <a:spcBef>
                <a:spcPts val="0"/>
              </a:spcBef>
              <a:spcAft>
                <a:spcPts val="0"/>
              </a:spcAft>
              <a:buClr>
                <a:srgbClr val="0B5394"/>
              </a:buClr>
              <a:buSzPts val="2000"/>
              <a:buFont typeface="Ubuntu"/>
              <a:buChar char="●"/>
            </a:pPr>
            <a:r>
              <a:rPr lang="zh-TW" sz="2000">
                <a:solidFill>
                  <a:srgbClr val="0B5394"/>
                </a:solidFill>
                <a:latin typeface="Ubuntu"/>
                <a:ea typeface="Ubuntu"/>
                <a:cs typeface="Ubuntu"/>
                <a:sym typeface="Ubuntu"/>
              </a:rPr>
              <a:t>Scatter plot</a:t>
            </a:r>
            <a:endParaRPr sz="2000">
              <a:solidFill>
                <a:srgbClr val="0B5394"/>
              </a:solidFill>
              <a:latin typeface="Ubuntu"/>
              <a:ea typeface="Ubuntu"/>
              <a:cs typeface="Ubuntu"/>
              <a:sym typeface="Ubuntu"/>
            </a:endParaRPr>
          </a:p>
          <a:p>
            <a:pPr indent="-355600" lvl="0" marL="457200" rtl="0" algn="l">
              <a:lnSpc>
                <a:spcPct val="200000"/>
              </a:lnSpc>
              <a:spcBef>
                <a:spcPts val="0"/>
              </a:spcBef>
              <a:spcAft>
                <a:spcPts val="0"/>
              </a:spcAft>
              <a:buClr>
                <a:srgbClr val="0B5394"/>
              </a:buClr>
              <a:buSzPts val="2000"/>
              <a:buFont typeface="Ubuntu"/>
              <a:buChar char="●"/>
            </a:pPr>
            <a:r>
              <a:rPr lang="zh-TW" sz="2000">
                <a:solidFill>
                  <a:srgbClr val="0B5394"/>
                </a:solidFill>
                <a:latin typeface="Ubuntu"/>
                <a:ea typeface="Ubuntu"/>
                <a:cs typeface="Ubuntu"/>
                <a:sym typeface="Ubuntu"/>
              </a:rPr>
              <a:t>Stack bar chart</a:t>
            </a:r>
            <a:endParaRPr sz="2000">
              <a:solidFill>
                <a:srgbClr val="0B5394"/>
              </a:solidFill>
              <a:latin typeface="Ubuntu"/>
              <a:ea typeface="Ubuntu"/>
              <a:cs typeface="Ubuntu"/>
              <a:sym typeface="Ubuntu"/>
            </a:endParaRPr>
          </a:p>
          <a:p>
            <a:pPr indent="-355600" lvl="0" marL="457200" rtl="0" algn="l">
              <a:lnSpc>
                <a:spcPct val="200000"/>
              </a:lnSpc>
              <a:spcBef>
                <a:spcPts val="0"/>
              </a:spcBef>
              <a:spcAft>
                <a:spcPts val="0"/>
              </a:spcAft>
              <a:buClr>
                <a:srgbClr val="0B5394"/>
              </a:buClr>
              <a:buSzPts val="2000"/>
              <a:buFont typeface="Ubuntu"/>
              <a:buChar char="●"/>
            </a:pPr>
            <a:r>
              <a:rPr lang="zh-TW" sz="2000">
                <a:solidFill>
                  <a:srgbClr val="0B5394"/>
                </a:solidFill>
                <a:latin typeface="Ubuntu"/>
                <a:ea typeface="Ubuntu"/>
                <a:cs typeface="Ubuntu"/>
                <a:sym typeface="Ubuntu"/>
              </a:rPr>
              <a:t>Radar chart</a:t>
            </a:r>
            <a:endParaRPr>
              <a:solidFill>
                <a:srgbClr val="0B5394"/>
              </a:solidFill>
            </a:endParaRPr>
          </a:p>
        </p:txBody>
      </p:sp>
      <p:sp>
        <p:nvSpPr>
          <p:cNvPr id="90" name="Google Shape;90;p18"/>
          <p:cNvSpPr txBox="1"/>
          <p:nvPr/>
        </p:nvSpPr>
        <p:spPr>
          <a:xfrm>
            <a:off x="4454325" y="2193600"/>
            <a:ext cx="3798900" cy="7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sz="2400">
                <a:solidFill>
                  <a:schemeClr val="dk1"/>
                </a:solidFill>
                <a:latin typeface="Ubuntu Medium"/>
                <a:ea typeface="Ubuntu Medium"/>
                <a:cs typeface="Ubuntu Medium"/>
                <a:sym typeface="Ubuntu Medium"/>
              </a:rPr>
              <a:t>Our V</a:t>
            </a:r>
            <a:r>
              <a:rPr lang="zh-TW" sz="2400">
                <a:solidFill>
                  <a:schemeClr val="dk1"/>
                </a:solidFill>
                <a:latin typeface="Ubuntu Medium"/>
                <a:ea typeface="Ubuntu Medium"/>
                <a:cs typeface="Ubuntu Medium"/>
                <a:sym typeface="Ubuntu Medium"/>
              </a:rPr>
              <a:t>isualization Design</a:t>
            </a:r>
            <a:r>
              <a:rPr lang="zh-TW" sz="2400">
                <a:solidFill>
                  <a:srgbClr val="0B5394"/>
                </a:solidFill>
              </a:rPr>
              <a:t> </a:t>
            </a:r>
            <a:endParaRPr sz="2400">
              <a:solidFill>
                <a:srgbClr val="0B5394"/>
              </a:solidFill>
            </a:endParaRPr>
          </a:p>
        </p:txBody>
      </p:sp>
      <p:cxnSp>
        <p:nvCxnSpPr>
          <p:cNvPr id="91" name="Google Shape;91;p18"/>
          <p:cNvCxnSpPr/>
          <p:nvPr/>
        </p:nvCxnSpPr>
        <p:spPr>
          <a:xfrm>
            <a:off x="3241712" y="1832250"/>
            <a:ext cx="1212600" cy="739500"/>
          </a:xfrm>
          <a:prstGeom prst="curvedConnector3">
            <a:avLst>
              <a:gd fmla="val 50000" name="adj1"/>
            </a:avLst>
          </a:prstGeom>
          <a:noFill/>
          <a:ln cap="flat" cmpd="sng" w="19050">
            <a:solidFill>
              <a:srgbClr val="0B5394"/>
            </a:solidFill>
            <a:prstDash val="solid"/>
            <a:round/>
            <a:headEnd len="med" w="med" type="none"/>
            <a:tailEnd len="med" w="med" type="none"/>
          </a:ln>
        </p:spPr>
      </p:cxnSp>
      <p:cxnSp>
        <p:nvCxnSpPr>
          <p:cNvPr id="92" name="Google Shape;92;p18"/>
          <p:cNvCxnSpPr/>
          <p:nvPr/>
        </p:nvCxnSpPr>
        <p:spPr>
          <a:xfrm>
            <a:off x="2790225" y="2420550"/>
            <a:ext cx="1664100" cy="151200"/>
          </a:xfrm>
          <a:prstGeom prst="curvedConnector3">
            <a:avLst>
              <a:gd fmla="val 50000" name="adj1"/>
            </a:avLst>
          </a:prstGeom>
          <a:noFill/>
          <a:ln cap="flat" cmpd="sng" w="19050">
            <a:solidFill>
              <a:srgbClr val="0B5394"/>
            </a:solidFill>
            <a:prstDash val="solid"/>
            <a:round/>
            <a:headEnd len="med" w="med" type="none"/>
            <a:tailEnd len="med" w="med" type="none"/>
          </a:ln>
        </p:spPr>
      </p:cxnSp>
      <p:cxnSp>
        <p:nvCxnSpPr>
          <p:cNvPr id="93" name="Google Shape;93;p18"/>
          <p:cNvCxnSpPr/>
          <p:nvPr/>
        </p:nvCxnSpPr>
        <p:spPr>
          <a:xfrm flipH="1" rot="10800000">
            <a:off x="3054763" y="2571750"/>
            <a:ext cx="1399500" cy="470700"/>
          </a:xfrm>
          <a:prstGeom prst="curvedConnector3">
            <a:avLst>
              <a:gd fmla="val 50000" name="adj1"/>
            </a:avLst>
          </a:prstGeom>
          <a:noFill/>
          <a:ln cap="flat" cmpd="sng" w="19050">
            <a:solidFill>
              <a:srgbClr val="0B5394"/>
            </a:solidFill>
            <a:prstDash val="solid"/>
            <a:round/>
            <a:headEnd len="med" w="med" type="none"/>
            <a:tailEnd len="med" w="med" type="none"/>
          </a:ln>
        </p:spPr>
      </p:cxnSp>
      <p:cxnSp>
        <p:nvCxnSpPr>
          <p:cNvPr id="94" name="Google Shape;94;p18"/>
          <p:cNvCxnSpPr/>
          <p:nvPr/>
        </p:nvCxnSpPr>
        <p:spPr>
          <a:xfrm flipH="1" rot="10800000">
            <a:off x="2790225" y="2571750"/>
            <a:ext cx="1664100" cy="1075800"/>
          </a:xfrm>
          <a:prstGeom prst="curvedConnector3">
            <a:avLst>
              <a:gd fmla="val 50000" name="adj1"/>
            </a:avLst>
          </a:prstGeom>
          <a:noFill/>
          <a:ln cap="flat" cmpd="sng" w="19050">
            <a:solidFill>
              <a:srgbClr val="0B5394"/>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p:nvPr/>
        </p:nvSpPr>
        <p:spPr>
          <a:xfrm>
            <a:off x="0" y="0"/>
            <a:ext cx="4572000" cy="5143500"/>
          </a:xfrm>
          <a:prstGeom prst="rect">
            <a:avLst/>
          </a:prstGeom>
          <a:solidFill>
            <a:srgbClr val="ADDF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Visualization Design</a:t>
            </a:r>
            <a:endParaRPr b="1">
              <a:solidFill>
                <a:srgbClr val="0B5394"/>
              </a:solidFill>
              <a:latin typeface="Ubuntu"/>
              <a:ea typeface="Ubuntu"/>
              <a:cs typeface="Ubuntu"/>
              <a:sym typeface="Ubuntu"/>
            </a:endParaRPr>
          </a:p>
        </p:txBody>
      </p:sp>
      <p:sp>
        <p:nvSpPr>
          <p:cNvPr id="101" name="Google Shape;101;p19"/>
          <p:cNvSpPr txBox="1"/>
          <p:nvPr>
            <p:ph idx="1" type="body"/>
          </p:nvPr>
        </p:nvSpPr>
        <p:spPr>
          <a:xfrm>
            <a:off x="311700" y="1152475"/>
            <a:ext cx="3974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First chart: Circular packing</a:t>
            </a:r>
            <a:endParaRPr b="1">
              <a:solidFill>
                <a:srgbClr val="0B5394"/>
              </a:solidFill>
              <a:latin typeface="Ubuntu"/>
              <a:ea typeface="Ubuntu"/>
              <a:cs typeface="Ubuntu"/>
              <a:sym typeface="Ubuntu"/>
            </a:endParaRPr>
          </a:p>
          <a:p>
            <a:pPr indent="0" lvl="0" marL="0" rtl="0" algn="l">
              <a:spcBef>
                <a:spcPts val="1200"/>
              </a:spcBef>
              <a:spcAft>
                <a:spcPts val="0"/>
              </a:spcAft>
              <a:buNone/>
            </a:pPr>
            <a:r>
              <a:rPr lang="zh-TW">
                <a:solidFill>
                  <a:srgbClr val="0B5394"/>
                </a:solidFill>
                <a:latin typeface="Ubuntu"/>
                <a:ea typeface="Ubuntu"/>
                <a:cs typeface="Ubuntu"/>
                <a:sym typeface="Ubuntu"/>
              </a:rPr>
              <a:t>Bubble Size: </a:t>
            </a:r>
            <a:endParaRPr>
              <a:solidFill>
                <a:srgbClr val="0B5394"/>
              </a:solidFill>
              <a:latin typeface="Ubuntu"/>
              <a:ea typeface="Ubuntu"/>
              <a:cs typeface="Ubuntu"/>
              <a:sym typeface="Ubuntu"/>
            </a:endParaRPr>
          </a:p>
          <a:p>
            <a:pPr indent="0" lvl="0" marL="0" rtl="0" algn="l">
              <a:spcBef>
                <a:spcPts val="0"/>
              </a:spcBef>
              <a:spcAft>
                <a:spcPts val="0"/>
              </a:spcAft>
              <a:buNone/>
            </a:pPr>
            <a:r>
              <a:rPr lang="zh-TW">
                <a:solidFill>
                  <a:srgbClr val="0B5394"/>
                </a:solidFill>
                <a:latin typeface="Ubuntu"/>
                <a:ea typeface="Ubuntu"/>
                <a:cs typeface="Ubuntu"/>
                <a:sym typeface="Ubuntu"/>
              </a:rPr>
              <a:t>The size of the bubble can indicate the number of Pokémon of that particular primary type within the generation.</a:t>
            </a:r>
            <a:endParaRPr>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t/>
            </a:r>
            <a:endParaRPr>
              <a:solidFill>
                <a:srgbClr val="0B5394"/>
              </a:solidFill>
              <a:latin typeface="Ubuntu"/>
              <a:ea typeface="Ubuntu"/>
              <a:cs typeface="Ubuntu"/>
              <a:sym typeface="Ubuntu"/>
            </a:endParaRPr>
          </a:p>
          <a:p>
            <a:pPr indent="0" lvl="0" marL="0" rtl="0" algn="l">
              <a:spcBef>
                <a:spcPts val="0"/>
              </a:spcBef>
              <a:spcAft>
                <a:spcPts val="0"/>
              </a:spcAft>
              <a:buNone/>
            </a:pPr>
            <a:r>
              <a:rPr lang="zh-TW">
                <a:solidFill>
                  <a:srgbClr val="0B5394"/>
                </a:solidFill>
                <a:latin typeface="Ubuntu"/>
                <a:ea typeface="Ubuntu"/>
                <a:cs typeface="Ubuntu"/>
                <a:sym typeface="Ubuntu"/>
              </a:rPr>
              <a:t>Bubble Image: </a:t>
            </a:r>
            <a:endParaRPr>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zh-TW">
                <a:solidFill>
                  <a:srgbClr val="0B5394"/>
                </a:solidFill>
                <a:latin typeface="Ubuntu"/>
                <a:ea typeface="Ubuntu"/>
                <a:cs typeface="Ubuntu"/>
                <a:sym typeface="Ubuntu"/>
              </a:rPr>
              <a:t>The image of the bubble shows the type of the Pokémon.</a:t>
            </a:r>
            <a:endParaRPr>
              <a:solidFill>
                <a:srgbClr val="0B5394"/>
              </a:solidFill>
              <a:latin typeface="Ubuntu"/>
              <a:ea typeface="Ubuntu"/>
              <a:cs typeface="Ubuntu"/>
              <a:sym typeface="Ubuntu"/>
            </a:endParaRPr>
          </a:p>
          <a:p>
            <a:pPr indent="0" lvl="0" marL="0" rtl="0" algn="l">
              <a:spcBef>
                <a:spcPts val="0"/>
              </a:spcBef>
              <a:spcAft>
                <a:spcPts val="1200"/>
              </a:spcAft>
              <a:buNone/>
            </a:pPr>
            <a:r>
              <a:t/>
            </a:r>
            <a:endParaRPr/>
          </a:p>
        </p:txBody>
      </p:sp>
      <p:sp>
        <p:nvSpPr>
          <p:cNvPr id="102" name="Google Shape;102;p19"/>
          <p:cNvSpPr txBox="1"/>
          <p:nvPr>
            <p:ph idx="1" type="body"/>
          </p:nvPr>
        </p:nvSpPr>
        <p:spPr>
          <a:xfrm>
            <a:off x="311700" y="1152475"/>
            <a:ext cx="39747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zh-TW" sz="1629">
                <a:solidFill>
                  <a:srgbClr val="0B5394"/>
                </a:solidFill>
                <a:latin typeface="Ubuntu"/>
                <a:ea typeface="Ubuntu"/>
                <a:cs typeface="Ubuntu"/>
                <a:sym typeface="Ubuntu"/>
              </a:rPr>
              <a:t>Interactions:</a:t>
            </a:r>
            <a:endParaRPr b="1" sz="1629">
              <a:solidFill>
                <a:srgbClr val="0B5394"/>
              </a:solidFill>
              <a:latin typeface="Ubuntu"/>
              <a:ea typeface="Ubuntu"/>
              <a:cs typeface="Ubuntu"/>
              <a:sym typeface="Ubuntu"/>
            </a:endParaRPr>
          </a:p>
          <a:p>
            <a:pPr indent="0" lvl="0" marL="0" rtl="0" algn="l">
              <a:lnSpc>
                <a:spcPct val="95000"/>
              </a:lnSpc>
              <a:spcBef>
                <a:spcPts val="1200"/>
              </a:spcBef>
              <a:spcAft>
                <a:spcPts val="0"/>
              </a:spcAft>
              <a:buSzPts val="935"/>
              <a:buNone/>
            </a:pPr>
            <a:r>
              <a:rPr lang="zh-TW" sz="1629">
                <a:solidFill>
                  <a:srgbClr val="0B5394"/>
                </a:solidFill>
                <a:latin typeface="Ubuntu"/>
                <a:ea typeface="Ubuntu"/>
                <a:cs typeface="Ubuntu"/>
                <a:sym typeface="Ubuntu"/>
              </a:rPr>
              <a:t>Hovering over a Bubble reveals the number of Pokémons in that bubble, type, and generation.</a:t>
            </a:r>
            <a:endParaRPr sz="1629">
              <a:solidFill>
                <a:srgbClr val="0B5394"/>
              </a:solidFill>
              <a:latin typeface="Ubuntu"/>
              <a:ea typeface="Ubuntu"/>
              <a:cs typeface="Ubuntu"/>
              <a:sym typeface="Ubuntu"/>
            </a:endParaRPr>
          </a:p>
          <a:p>
            <a:pPr indent="0" lvl="0" marL="0" rtl="0" algn="l">
              <a:lnSpc>
                <a:spcPct val="95000"/>
              </a:lnSpc>
              <a:spcBef>
                <a:spcPts val="1200"/>
              </a:spcBef>
              <a:spcAft>
                <a:spcPts val="0"/>
              </a:spcAft>
              <a:buSzPts val="935"/>
              <a:buNone/>
            </a:pPr>
            <a:r>
              <a:rPr lang="zh-TW" sz="1629">
                <a:solidFill>
                  <a:srgbClr val="0B5394"/>
                </a:solidFill>
                <a:latin typeface="Ubuntu"/>
                <a:ea typeface="Ubuntu"/>
                <a:cs typeface="Ubuntu"/>
                <a:sym typeface="Ubuntu"/>
              </a:rPr>
              <a:t>Clicking on the bubble will highlight the other bubbles with the same type.</a:t>
            </a:r>
            <a:endParaRPr sz="1629">
              <a:solidFill>
                <a:srgbClr val="0B5394"/>
              </a:solidFill>
              <a:latin typeface="Ubuntu"/>
              <a:ea typeface="Ubuntu"/>
              <a:cs typeface="Ubuntu"/>
              <a:sym typeface="Ubuntu"/>
            </a:endParaRPr>
          </a:p>
          <a:p>
            <a:pPr indent="0" lvl="0" marL="0" rtl="0" algn="l">
              <a:lnSpc>
                <a:spcPct val="95000"/>
              </a:lnSpc>
              <a:spcBef>
                <a:spcPts val="1200"/>
              </a:spcBef>
              <a:spcAft>
                <a:spcPts val="0"/>
              </a:spcAft>
              <a:buSzPts val="935"/>
              <a:buNone/>
            </a:pPr>
            <a:r>
              <a:rPr lang="zh-TW" sz="1629">
                <a:solidFill>
                  <a:srgbClr val="0B5394"/>
                </a:solidFill>
                <a:latin typeface="Ubuntu"/>
                <a:ea typeface="Ubuntu"/>
                <a:cs typeface="Ubuntu"/>
                <a:sym typeface="Ubuntu"/>
              </a:rPr>
              <a:t>Clicking the label above the chart will highlight the selected generation.</a:t>
            </a:r>
            <a:endParaRPr sz="1629">
              <a:solidFill>
                <a:srgbClr val="0B5394"/>
              </a:solidFill>
              <a:latin typeface="Ubuntu"/>
              <a:ea typeface="Ubuntu"/>
              <a:cs typeface="Ubuntu"/>
              <a:sym typeface="Ubuntu"/>
            </a:endParaRPr>
          </a:p>
          <a:p>
            <a:pPr indent="0" lvl="0" marL="0" rtl="0" algn="l">
              <a:lnSpc>
                <a:spcPct val="95000"/>
              </a:lnSpc>
              <a:spcBef>
                <a:spcPts val="1200"/>
              </a:spcBef>
              <a:spcAft>
                <a:spcPts val="0"/>
              </a:spcAft>
              <a:buSzPts val="935"/>
              <a:buNone/>
            </a:pPr>
            <a:r>
              <a:rPr lang="zh-TW" sz="1629">
                <a:solidFill>
                  <a:srgbClr val="0B5394"/>
                </a:solidFill>
                <a:latin typeface="Ubuntu"/>
                <a:ea typeface="Ubuntu"/>
                <a:cs typeface="Ubuntu"/>
                <a:sym typeface="Ubuntu"/>
              </a:rPr>
              <a:t>After selecting the generation, clicking the Next button on the top-left corner will lead to the second chart.</a:t>
            </a:r>
            <a:endParaRPr sz="1629">
              <a:solidFill>
                <a:srgbClr val="0B5394"/>
              </a:solidFill>
              <a:latin typeface="Ubuntu"/>
              <a:ea typeface="Ubuntu"/>
              <a:cs typeface="Ubuntu"/>
              <a:sym typeface="Ubuntu"/>
            </a:endParaRPr>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1829"/>
          </a:p>
        </p:txBody>
      </p:sp>
      <p:pic>
        <p:nvPicPr>
          <p:cNvPr id="103" name="Google Shape;103;p19"/>
          <p:cNvPicPr preferRelativeResize="0"/>
          <p:nvPr/>
        </p:nvPicPr>
        <p:blipFill>
          <a:blip r:embed="rId3">
            <a:alphaModFix/>
          </a:blip>
          <a:stretch>
            <a:fillRect/>
          </a:stretch>
        </p:blipFill>
        <p:spPr>
          <a:xfrm>
            <a:off x="4572000" y="0"/>
            <a:ext cx="4572000" cy="5143499"/>
          </a:xfrm>
          <a:prstGeom prst="rect">
            <a:avLst/>
          </a:prstGeom>
          <a:noFill/>
          <a:ln>
            <a:noFill/>
          </a:ln>
        </p:spPr>
      </p:pic>
      <p:pic>
        <p:nvPicPr>
          <p:cNvPr id="104" name="Google Shape;104;p19"/>
          <p:cNvPicPr preferRelativeResize="0"/>
          <p:nvPr/>
        </p:nvPicPr>
        <p:blipFill>
          <a:blip r:embed="rId4">
            <a:alphaModFix/>
          </a:blip>
          <a:stretch>
            <a:fillRect/>
          </a:stretch>
        </p:blipFill>
        <p:spPr>
          <a:xfrm>
            <a:off x="4572000" y="0"/>
            <a:ext cx="4572001" cy="5143500"/>
          </a:xfrm>
          <a:prstGeom prst="rect">
            <a:avLst/>
          </a:prstGeom>
          <a:noFill/>
          <a:ln>
            <a:noFill/>
          </a:ln>
        </p:spPr>
      </p:pic>
      <p:pic>
        <p:nvPicPr>
          <p:cNvPr id="105" name="Google Shape;105;p19"/>
          <p:cNvPicPr preferRelativeResize="0"/>
          <p:nvPr/>
        </p:nvPicPr>
        <p:blipFill>
          <a:blip r:embed="rId5">
            <a:alphaModFix/>
          </a:blip>
          <a:stretch>
            <a:fillRect/>
          </a:stretch>
        </p:blipFill>
        <p:spPr>
          <a:xfrm>
            <a:off x="4565700" y="0"/>
            <a:ext cx="458457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0" y="0"/>
            <a:ext cx="4572000" cy="5143500"/>
          </a:xfrm>
          <a:prstGeom prst="rect">
            <a:avLst/>
          </a:prstGeom>
          <a:solidFill>
            <a:srgbClr val="ADDF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Visualization Design</a:t>
            </a:r>
            <a:endParaRPr b="1">
              <a:solidFill>
                <a:srgbClr val="0B5394"/>
              </a:solidFill>
              <a:latin typeface="Ubuntu"/>
              <a:ea typeface="Ubuntu"/>
              <a:cs typeface="Ubuntu"/>
              <a:sym typeface="Ubuntu"/>
            </a:endParaRPr>
          </a:p>
        </p:txBody>
      </p:sp>
      <p:sp>
        <p:nvSpPr>
          <p:cNvPr id="112" name="Google Shape;112;p20"/>
          <p:cNvSpPr txBox="1"/>
          <p:nvPr>
            <p:ph idx="1" type="body"/>
          </p:nvPr>
        </p:nvSpPr>
        <p:spPr>
          <a:xfrm>
            <a:off x="311700" y="1152475"/>
            <a:ext cx="397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solidFill>
                  <a:srgbClr val="0B5394"/>
                </a:solidFill>
                <a:latin typeface="Ubuntu"/>
                <a:ea typeface="Ubuntu"/>
                <a:cs typeface="Ubuntu"/>
                <a:sym typeface="Ubuntu"/>
              </a:rPr>
              <a:t>Second chart: Scatter plot</a:t>
            </a:r>
            <a:endParaRPr b="1">
              <a:solidFill>
                <a:srgbClr val="0B5394"/>
              </a:solidFill>
              <a:latin typeface="Ubuntu"/>
              <a:ea typeface="Ubuntu"/>
              <a:cs typeface="Ubuntu"/>
              <a:sym typeface="Ubuntu"/>
            </a:endParaRPr>
          </a:p>
          <a:p>
            <a:pPr indent="0" lvl="0" marL="0" rtl="0" algn="l">
              <a:spcBef>
                <a:spcPts val="1200"/>
              </a:spcBef>
              <a:spcAft>
                <a:spcPts val="0"/>
              </a:spcAft>
              <a:buNone/>
            </a:pPr>
            <a:r>
              <a:rPr lang="zh-TW">
                <a:solidFill>
                  <a:srgbClr val="0B5394"/>
                </a:solidFill>
                <a:latin typeface="Ubuntu"/>
                <a:ea typeface="Ubuntu"/>
                <a:cs typeface="Ubuntu"/>
                <a:sym typeface="Ubuntu"/>
              </a:rPr>
              <a:t>X-axis: The values on the x-axis can show the weight(kg) of the pokemon.</a:t>
            </a:r>
            <a:endParaRPr>
              <a:solidFill>
                <a:srgbClr val="0B5394"/>
              </a:solidFill>
              <a:latin typeface="Ubuntu"/>
              <a:ea typeface="Ubuntu"/>
              <a:cs typeface="Ubuntu"/>
              <a:sym typeface="Ubuntu"/>
            </a:endParaRPr>
          </a:p>
          <a:p>
            <a:pPr indent="0" lvl="0" marL="0" rtl="0" algn="l">
              <a:spcBef>
                <a:spcPts val="1200"/>
              </a:spcBef>
              <a:spcAft>
                <a:spcPts val="0"/>
              </a:spcAft>
              <a:buNone/>
            </a:pPr>
            <a:r>
              <a:rPr lang="zh-TW">
                <a:solidFill>
                  <a:srgbClr val="0B5394"/>
                </a:solidFill>
                <a:latin typeface="Ubuntu"/>
                <a:ea typeface="Ubuntu"/>
                <a:cs typeface="Ubuntu"/>
                <a:sym typeface="Ubuntu"/>
              </a:rPr>
              <a:t>Y-axis: The values on the y-axis can show the height(m) of the pokemon.</a:t>
            </a:r>
            <a:endParaRPr>
              <a:solidFill>
                <a:srgbClr val="0B5394"/>
              </a:solidFill>
              <a:latin typeface="Ubuntu"/>
              <a:ea typeface="Ubuntu"/>
              <a:cs typeface="Ubuntu"/>
              <a:sym typeface="Ubuntu"/>
            </a:endParaRPr>
          </a:p>
          <a:p>
            <a:pPr indent="0" lvl="0" marL="0" rtl="0" algn="l">
              <a:spcBef>
                <a:spcPts val="1200"/>
              </a:spcBef>
              <a:spcAft>
                <a:spcPts val="1200"/>
              </a:spcAft>
              <a:buClr>
                <a:schemeClr val="dk1"/>
              </a:buClr>
              <a:buSzPts val="1100"/>
              <a:buFont typeface="Arial"/>
              <a:buNone/>
            </a:pPr>
            <a:r>
              <a:rPr lang="zh-TW">
                <a:solidFill>
                  <a:srgbClr val="0B5394"/>
                </a:solidFill>
                <a:latin typeface="Ubuntu"/>
                <a:ea typeface="Ubuntu"/>
                <a:cs typeface="Ubuntu"/>
                <a:sym typeface="Ubuntu"/>
              </a:rPr>
              <a:t>Color: The color of the point can show the type of the pokemon.</a:t>
            </a:r>
            <a:endParaRPr>
              <a:solidFill>
                <a:srgbClr val="0B5394"/>
              </a:solidFill>
              <a:latin typeface="Ubuntu"/>
              <a:ea typeface="Ubuntu"/>
              <a:cs typeface="Ubuntu"/>
              <a:sym typeface="Ubuntu"/>
            </a:endParaRPr>
          </a:p>
        </p:txBody>
      </p:sp>
      <p:sp>
        <p:nvSpPr>
          <p:cNvPr id="113" name="Google Shape;113;p20"/>
          <p:cNvSpPr txBox="1"/>
          <p:nvPr>
            <p:ph idx="1" type="body"/>
          </p:nvPr>
        </p:nvSpPr>
        <p:spPr>
          <a:xfrm>
            <a:off x="298650" y="1152475"/>
            <a:ext cx="39747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sz="1600">
                <a:solidFill>
                  <a:srgbClr val="0B5394"/>
                </a:solidFill>
                <a:latin typeface="Ubuntu"/>
                <a:ea typeface="Ubuntu"/>
                <a:cs typeface="Ubuntu"/>
                <a:sym typeface="Ubuntu"/>
              </a:rPr>
              <a:t>Interactions:</a:t>
            </a:r>
            <a:endParaRPr b="1" sz="1600">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sz="1600">
                <a:solidFill>
                  <a:srgbClr val="0B5394"/>
                </a:solidFill>
                <a:latin typeface="Ubuntu"/>
                <a:ea typeface="Ubuntu"/>
                <a:cs typeface="Ubuntu"/>
                <a:sym typeface="Ubuntu"/>
              </a:rPr>
              <a:t>Brushing the area of the plot can zoom in on the region that has been brushed.</a:t>
            </a:r>
            <a:endParaRPr sz="1600">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zh-TW" sz="1600">
                <a:solidFill>
                  <a:srgbClr val="0B5394"/>
                </a:solidFill>
                <a:latin typeface="Ubuntu"/>
                <a:ea typeface="Ubuntu"/>
                <a:cs typeface="Ubuntu"/>
                <a:sym typeface="Ubuntu"/>
              </a:rPr>
              <a:t>Double-clicking on the area of the scatter plot can cancel the zoom-in.</a:t>
            </a:r>
            <a:endParaRPr sz="1600">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zh-TW" sz="1600">
                <a:solidFill>
                  <a:srgbClr val="0B5394"/>
                </a:solidFill>
                <a:latin typeface="Ubuntu"/>
                <a:ea typeface="Ubuntu"/>
                <a:cs typeface="Ubuntu"/>
                <a:sym typeface="Ubuntu"/>
              </a:rPr>
              <a:t>Clicking on the label image on the right side will filter the data with that selected type</a:t>
            </a:r>
            <a:endParaRPr sz="1600">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zh-TW" sz="1600">
                <a:solidFill>
                  <a:srgbClr val="0B5394"/>
                </a:solidFill>
                <a:latin typeface="Ubuntu"/>
                <a:ea typeface="Ubuntu"/>
                <a:cs typeface="Ubuntu"/>
                <a:sym typeface="Ubuntu"/>
              </a:rPr>
              <a:t>Hovering over a point can reveal the name, weight, height, and BMI of the Pokémon.</a:t>
            </a:r>
            <a:endParaRPr sz="1600">
              <a:solidFill>
                <a:srgbClr val="0B5394"/>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zh-TW" sz="1600">
                <a:solidFill>
                  <a:srgbClr val="0B5394"/>
                </a:solidFill>
                <a:latin typeface="Ubuntu"/>
                <a:ea typeface="Ubuntu"/>
                <a:cs typeface="Ubuntu"/>
                <a:sym typeface="Ubuntu"/>
              </a:rPr>
              <a:t>Clicking Next will lead to the third chart.</a:t>
            </a:r>
            <a:endParaRPr sz="1600">
              <a:solidFill>
                <a:srgbClr val="0B5394"/>
              </a:solidFill>
              <a:latin typeface="Ubuntu"/>
              <a:ea typeface="Ubuntu"/>
              <a:cs typeface="Ubuntu"/>
              <a:sym typeface="Ubuntu"/>
            </a:endParaRPr>
          </a:p>
          <a:p>
            <a:pPr indent="0" lvl="0" marL="0" rtl="0" algn="l">
              <a:lnSpc>
                <a:spcPct val="95000"/>
              </a:lnSpc>
              <a:spcBef>
                <a:spcPts val="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1829"/>
          </a:p>
        </p:txBody>
      </p:sp>
      <p:grpSp>
        <p:nvGrpSpPr>
          <p:cNvPr id="114" name="Google Shape;114;p20"/>
          <p:cNvGrpSpPr/>
          <p:nvPr/>
        </p:nvGrpSpPr>
        <p:grpSpPr>
          <a:xfrm>
            <a:off x="4572000" y="-125"/>
            <a:ext cx="4572001" cy="5143500"/>
            <a:chOff x="4572000" y="-125"/>
            <a:chExt cx="4572001" cy="5143500"/>
          </a:xfrm>
        </p:grpSpPr>
        <p:pic>
          <p:nvPicPr>
            <p:cNvPr id="115" name="Google Shape;115;p20"/>
            <p:cNvPicPr preferRelativeResize="0"/>
            <p:nvPr/>
          </p:nvPicPr>
          <p:blipFill>
            <a:blip r:embed="rId3">
              <a:alphaModFix/>
            </a:blip>
            <a:stretch>
              <a:fillRect/>
            </a:stretch>
          </p:blipFill>
          <p:spPr>
            <a:xfrm>
              <a:off x="4572000" y="-125"/>
              <a:ext cx="4572001" cy="5143500"/>
            </a:xfrm>
            <a:prstGeom prst="rect">
              <a:avLst/>
            </a:prstGeom>
            <a:noFill/>
            <a:ln>
              <a:noFill/>
            </a:ln>
          </p:spPr>
        </p:pic>
        <p:pic>
          <p:nvPicPr>
            <p:cNvPr id="116" name="Google Shape;116;p20"/>
            <p:cNvPicPr preferRelativeResize="0"/>
            <p:nvPr/>
          </p:nvPicPr>
          <p:blipFill>
            <a:blip r:embed="rId4">
              <a:alphaModFix/>
            </a:blip>
            <a:stretch>
              <a:fillRect/>
            </a:stretch>
          </p:blipFill>
          <p:spPr>
            <a:xfrm>
              <a:off x="8026225" y="159675"/>
              <a:ext cx="1117775" cy="3282450"/>
            </a:xfrm>
            <a:prstGeom prst="rect">
              <a:avLst/>
            </a:prstGeom>
            <a:noFill/>
            <a:ln>
              <a:noFill/>
            </a:ln>
          </p:spPr>
        </p:pic>
      </p:grpSp>
      <p:sp>
        <p:nvSpPr>
          <p:cNvPr id="117" name="Google Shape;117;p20"/>
          <p:cNvSpPr/>
          <p:nvPr/>
        </p:nvSpPr>
        <p:spPr>
          <a:xfrm>
            <a:off x="7858125" y="344550"/>
            <a:ext cx="462000" cy="210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1"/>
          <p:cNvGrpSpPr/>
          <p:nvPr/>
        </p:nvGrpSpPr>
        <p:grpSpPr>
          <a:xfrm>
            <a:off x="4572000" y="-4976"/>
            <a:ext cx="4572001" cy="5143501"/>
            <a:chOff x="4572000" y="-4976"/>
            <a:chExt cx="4572001" cy="5143501"/>
          </a:xfrm>
        </p:grpSpPr>
        <p:pic>
          <p:nvPicPr>
            <p:cNvPr id="123" name="Google Shape;123;p21"/>
            <p:cNvPicPr preferRelativeResize="0"/>
            <p:nvPr/>
          </p:nvPicPr>
          <p:blipFill>
            <a:blip r:embed="rId3">
              <a:alphaModFix/>
            </a:blip>
            <a:stretch>
              <a:fillRect/>
            </a:stretch>
          </p:blipFill>
          <p:spPr>
            <a:xfrm>
              <a:off x="4572000" y="-4976"/>
              <a:ext cx="4572001" cy="5143501"/>
            </a:xfrm>
            <a:prstGeom prst="rect">
              <a:avLst/>
            </a:prstGeom>
            <a:noFill/>
            <a:ln>
              <a:noFill/>
            </a:ln>
          </p:spPr>
        </p:pic>
        <p:pic>
          <p:nvPicPr>
            <p:cNvPr id="124" name="Google Shape;124;p21"/>
            <p:cNvPicPr preferRelativeResize="0"/>
            <p:nvPr/>
          </p:nvPicPr>
          <p:blipFill>
            <a:blip r:embed="rId4">
              <a:alphaModFix/>
            </a:blip>
            <a:stretch>
              <a:fillRect/>
            </a:stretch>
          </p:blipFill>
          <p:spPr>
            <a:xfrm>
              <a:off x="7810313" y="68638"/>
              <a:ext cx="1114425" cy="1495425"/>
            </a:xfrm>
            <a:prstGeom prst="rect">
              <a:avLst/>
            </a:prstGeom>
            <a:noFill/>
            <a:ln>
              <a:noFill/>
            </a:ln>
          </p:spPr>
        </p:pic>
      </p:grpSp>
      <p:sp>
        <p:nvSpPr>
          <p:cNvPr id="125" name="Google Shape;125;p21"/>
          <p:cNvSpPr/>
          <p:nvPr/>
        </p:nvSpPr>
        <p:spPr>
          <a:xfrm>
            <a:off x="0" y="0"/>
            <a:ext cx="4572000" cy="5143500"/>
          </a:xfrm>
          <a:prstGeom prst="rect">
            <a:avLst/>
          </a:prstGeom>
          <a:solidFill>
            <a:srgbClr val="ADDF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solidFill>
                  <a:srgbClr val="0B5394"/>
                </a:solidFill>
                <a:latin typeface="Ubuntu"/>
                <a:ea typeface="Ubuntu"/>
                <a:cs typeface="Ubuntu"/>
                <a:sym typeface="Ubuntu"/>
              </a:rPr>
              <a:t>Visualization Design</a:t>
            </a:r>
            <a:endParaRPr b="1">
              <a:solidFill>
                <a:srgbClr val="0B5394"/>
              </a:solidFill>
              <a:latin typeface="Ubuntu"/>
              <a:ea typeface="Ubuntu"/>
              <a:cs typeface="Ubuntu"/>
              <a:sym typeface="Ubuntu"/>
            </a:endParaRPr>
          </a:p>
        </p:txBody>
      </p:sp>
      <p:sp>
        <p:nvSpPr>
          <p:cNvPr id="127" name="Google Shape;127;p21"/>
          <p:cNvSpPr txBox="1"/>
          <p:nvPr>
            <p:ph idx="1" type="body"/>
          </p:nvPr>
        </p:nvSpPr>
        <p:spPr>
          <a:xfrm>
            <a:off x="311700" y="1152475"/>
            <a:ext cx="397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zh-TW">
                <a:solidFill>
                  <a:srgbClr val="0B5394"/>
                </a:solidFill>
                <a:latin typeface="Ubuntu"/>
                <a:ea typeface="Ubuntu"/>
                <a:cs typeface="Ubuntu"/>
                <a:sym typeface="Ubuntu"/>
              </a:rPr>
              <a:t>Third chart: Stack bar chart</a:t>
            </a:r>
            <a:endParaRPr b="1">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a:solidFill>
                  <a:srgbClr val="0B5394"/>
                </a:solidFill>
                <a:latin typeface="Ubuntu"/>
                <a:ea typeface="Ubuntu"/>
                <a:cs typeface="Ubuntu"/>
                <a:sym typeface="Ubuntu"/>
              </a:rPr>
              <a:t>X-axis: The values on the x-axis can display all Pokémon from the specific generation and type selected by the user.</a:t>
            </a:r>
            <a:endParaRPr>
              <a:solidFill>
                <a:srgbClr val="0B5394"/>
              </a:solidFill>
              <a:latin typeface="Ubuntu"/>
              <a:ea typeface="Ubuntu"/>
              <a:cs typeface="Ubuntu"/>
              <a:sym typeface="Ubuntu"/>
            </a:endParaRPr>
          </a:p>
          <a:p>
            <a:pPr indent="0" lvl="0" marL="0" rtl="0" algn="l">
              <a:spcBef>
                <a:spcPts val="1200"/>
              </a:spcBef>
              <a:spcAft>
                <a:spcPts val="1200"/>
              </a:spcAft>
              <a:buClr>
                <a:schemeClr val="dk1"/>
              </a:buClr>
              <a:buSzPts val="1100"/>
              <a:buFont typeface="Arial"/>
              <a:buNone/>
            </a:pPr>
            <a:r>
              <a:rPr lang="zh-TW">
                <a:solidFill>
                  <a:srgbClr val="0B5394"/>
                </a:solidFill>
                <a:latin typeface="Ubuntu"/>
                <a:ea typeface="Ubuntu"/>
                <a:cs typeface="Ubuntu"/>
                <a:sym typeface="Ubuntu"/>
              </a:rPr>
              <a:t>Y-axis: The values on the y-axis can display the values of the BST (Base Stat Total).</a:t>
            </a:r>
            <a:endParaRPr>
              <a:solidFill>
                <a:srgbClr val="0B5394"/>
              </a:solidFill>
              <a:latin typeface="Ubuntu"/>
              <a:ea typeface="Ubuntu"/>
              <a:cs typeface="Ubuntu"/>
              <a:sym typeface="Ubuntu"/>
            </a:endParaRPr>
          </a:p>
        </p:txBody>
      </p:sp>
      <p:sp>
        <p:nvSpPr>
          <p:cNvPr id="128" name="Google Shape;128;p21"/>
          <p:cNvSpPr txBox="1"/>
          <p:nvPr>
            <p:ph idx="1" type="body"/>
          </p:nvPr>
        </p:nvSpPr>
        <p:spPr>
          <a:xfrm>
            <a:off x="311700" y="1152475"/>
            <a:ext cx="39747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a:solidFill>
                  <a:srgbClr val="0B5394"/>
                </a:solidFill>
                <a:latin typeface="Ubuntu"/>
                <a:ea typeface="Ubuntu"/>
                <a:cs typeface="Ubuntu"/>
                <a:sym typeface="Ubuntu"/>
              </a:rPr>
              <a:t>Interactions:</a:t>
            </a:r>
            <a:endParaRPr b="1">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a:solidFill>
                  <a:srgbClr val="0B5394"/>
                </a:solidFill>
                <a:latin typeface="Ubuntu"/>
                <a:ea typeface="Ubuntu"/>
                <a:cs typeface="Ubuntu"/>
                <a:sym typeface="Ubuntu"/>
              </a:rPr>
              <a:t>Hovering over the stack bar can reveal the name and image of the Pokémon.</a:t>
            </a:r>
            <a:endParaRPr>
              <a:solidFill>
                <a:srgbClr val="0B5394"/>
              </a:solidFill>
              <a:latin typeface="Ubuntu"/>
              <a:ea typeface="Ubuntu"/>
              <a:cs typeface="Ubuntu"/>
              <a:sym typeface="Ubuntu"/>
            </a:endParaRPr>
          </a:p>
          <a:p>
            <a:pPr indent="0" lvl="0" marL="0" rtl="0" algn="l">
              <a:spcBef>
                <a:spcPts val="1200"/>
              </a:spcBef>
              <a:spcAft>
                <a:spcPts val="0"/>
              </a:spcAft>
              <a:buClr>
                <a:schemeClr val="dk1"/>
              </a:buClr>
              <a:buSzPts val="1100"/>
              <a:buFont typeface="Arial"/>
              <a:buNone/>
            </a:pPr>
            <a:r>
              <a:rPr lang="zh-TW">
                <a:solidFill>
                  <a:srgbClr val="0B5394"/>
                </a:solidFill>
                <a:latin typeface="Ubuntu"/>
                <a:ea typeface="Ubuntu"/>
                <a:cs typeface="Ubuntu"/>
                <a:sym typeface="Ubuntu"/>
              </a:rPr>
              <a:t>Clicking the label on the right side will display a bar chart for a specific attribute.</a:t>
            </a:r>
            <a:endParaRPr>
              <a:solidFill>
                <a:srgbClr val="0B5394"/>
              </a:solidFill>
              <a:latin typeface="Ubuntu"/>
              <a:ea typeface="Ubuntu"/>
              <a:cs typeface="Ubuntu"/>
              <a:sym typeface="Ubuntu"/>
            </a:endParaRPr>
          </a:p>
          <a:p>
            <a:pPr indent="0" lvl="0" marL="0" rtl="0" algn="l">
              <a:spcBef>
                <a:spcPts val="1200"/>
              </a:spcBef>
              <a:spcAft>
                <a:spcPts val="1200"/>
              </a:spcAft>
              <a:buClr>
                <a:schemeClr val="dk1"/>
              </a:buClr>
              <a:buSzPts val="1100"/>
              <a:buFont typeface="Arial"/>
              <a:buNone/>
            </a:pPr>
            <a:r>
              <a:rPr lang="zh-TW">
                <a:solidFill>
                  <a:srgbClr val="0B5394"/>
                </a:solidFill>
                <a:latin typeface="Ubuntu"/>
                <a:ea typeface="Ubuntu"/>
                <a:cs typeface="Ubuntu"/>
                <a:sym typeface="Ubuntu"/>
              </a:rPr>
              <a:t>Clicking Next will lead to the fourth chart.</a:t>
            </a:r>
            <a:endParaRPr sz="1600">
              <a:solidFill>
                <a:srgbClr val="0B5394"/>
              </a:solidFill>
              <a:latin typeface="Ubuntu"/>
              <a:ea typeface="Ubuntu"/>
              <a:cs typeface="Ubuntu"/>
              <a:sym typeface="Ubuntu"/>
            </a:endParaRPr>
          </a:p>
        </p:txBody>
      </p:sp>
      <p:sp>
        <p:nvSpPr>
          <p:cNvPr id="129" name="Google Shape;129;p21"/>
          <p:cNvSpPr txBox="1"/>
          <p:nvPr>
            <p:ph idx="1" type="body"/>
          </p:nvPr>
        </p:nvSpPr>
        <p:spPr>
          <a:xfrm>
            <a:off x="311700" y="1152475"/>
            <a:ext cx="39747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zh-TW">
                <a:solidFill>
                  <a:srgbClr val="0B5394"/>
                </a:solidFill>
                <a:latin typeface="Ubuntu"/>
                <a:ea typeface="Ubuntu"/>
                <a:cs typeface="Ubuntu"/>
                <a:sym typeface="Ubuntu"/>
              </a:rPr>
              <a:t>Base Stat Total: </a:t>
            </a:r>
            <a:endParaRPr b="1">
              <a:solidFill>
                <a:srgbClr val="0B5394"/>
              </a:solidFill>
              <a:latin typeface="Ubuntu"/>
              <a:ea typeface="Ubuntu"/>
              <a:cs typeface="Ubuntu"/>
              <a:sym typeface="Ubuntu"/>
            </a:endParaRPr>
          </a:p>
          <a:p>
            <a:pPr indent="0" lvl="0" marL="0" rtl="0" algn="l">
              <a:lnSpc>
                <a:spcPct val="130000"/>
              </a:lnSpc>
              <a:spcBef>
                <a:spcPts val="1200"/>
              </a:spcBef>
              <a:spcAft>
                <a:spcPts val="0"/>
              </a:spcAft>
              <a:buSzPts val="1100"/>
              <a:buNone/>
            </a:pPr>
            <a:r>
              <a:rPr lang="zh-TW" sz="1600">
                <a:solidFill>
                  <a:srgbClr val="0B5394"/>
                </a:solidFill>
                <a:latin typeface="Ubuntu"/>
                <a:ea typeface="Ubuntu"/>
                <a:cs typeface="Ubuntu"/>
                <a:sym typeface="Ubuntu"/>
              </a:rPr>
              <a:t>The sum of the Pokémon's HP (Hit Points), Att (Attack), Def (Defense), Spa (Special Attack), Spd (Special Defense), and Spe (Speed) would give us the Base Stat Total (BST) for that Pokémon. </a:t>
            </a:r>
            <a:endParaRPr sz="1600">
              <a:solidFill>
                <a:srgbClr val="0B5394"/>
              </a:solidFill>
              <a:latin typeface="Ubuntu"/>
              <a:ea typeface="Ubuntu"/>
              <a:cs typeface="Ubuntu"/>
              <a:sym typeface="Ubuntu"/>
            </a:endParaRPr>
          </a:p>
          <a:p>
            <a:pPr indent="0" lvl="0" marL="0" rtl="0" algn="l">
              <a:lnSpc>
                <a:spcPct val="130000"/>
              </a:lnSpc>
              <a:spcBef>
                <a:spcPts val="1200"/>
              </a:spcBef>
              <a:spcAft>
                <a:spcPts val="0"/>
              </a:spcAft>
              <a:buSzPts val="1100"/>
              <a:buNone/>
            </a:pPr>
            <a:r>
              <a:rPr lang="zh-TW" sz="1600">
                <a:solidFill>
                  <a:srgbClr val="0B5394"/>
                </a:solidFill>
                <a:latin typeface="Ubuntu"/>
                <a:ea typeface="Ubuntu"/>
                <a:cs typeface="Ubuntu"/>
                <a:sym typeface="Ubuntu"/>
              </a:rPr>
              <a:t>The Base Stat Total is a measure commonly used by players to evaluate the overall strength and potential of a Pokémon in competitive play.</a:t>
            </a:r>
            <a:endParaRPr sz="1600">
              <a:solidFill>
                <a:srgbClr val="0B5394"/>
              </a:solidFill>
              <a:latin typeface="Ubuntu"/>
              <a:ea typeface="Ubuntu"/>
              <a:cs typeface="Ubuntu"/>
              <a:sym typeface="Ubuntu"/>
            </a:endParaRPr>
          </a:p>
          <a:p>
            <a:pPr indent="0" lvl="0" marL="0" rtl="0" algn="l">
              <a:spcBef>
                <a:spcPts val="1200"/>
              </a:spcBef>
              <a:spcAft>
                <a:spcPts val="1200"/>
              </a:spcAft>
              <a:buSzPts val="1100"/>
              <a:buNone/>
            </a:pPr>
            <a:r>
              <a:t/>
            </a:r>
            <a:endParaRPr sz="1600">
              <a:solidFill>
                <a:srgbClr val="0B5394"/>
              </a:solidFill>
              <a:latin typeface="Ubuntu"/>
              <a:ea typeface="Ubuntu"/>
              <a:cs typeface="Ubuntu"/>
              <a:sym typeface="Ubuntu"/>
            </a:endParaRPr>
          </a:p>
        </p:txBody>
      </p:sp>
      <p:grpSp>
        <p:nvGrpSpPr>
          <p:cNvPr id="130" name="Google Shape;130;p21"/>
          <p:cNvGrpSpPr/>
          <p:nvPr/>
        </p:nvGrpSpPr>
        <p:grpSpPr>
          <a:xfrm>
            <a:off x="4572002" y="-4975"/>
            <a:ext cx="4571999" cy="5143499"/>
            <a:chOff x="7758227" y="0"/>
            <a:chExt cx="4571999" cy="5143499"/>
          </a:xfrm>
        </p:grpSpPr>
        <p:pic>
          <p:nvPicPr>
            <p:cNvPr id="131" name="Google Shape;131;p21"/>
            <p:cNvPicPr preferRelativeResize="0"/>
            <p:nvPr/>
          </p:nvPicPr>
          <p:blipFill>
            <a:blip r:embed="rId5">
              <a:alphaModFix/>
            </a:blip>
            <a:stretch>
              <a:fillRect/>
            </a:stretch>
          </p:blipFill>
          <p:spPr>
            <a:xfrm>
              <a:off x="7758227" y="0"/>
              <a:ext cx="4571999" cy="5143499"/>
            </a:xfrm>
            <a:prstGeom prst="rect">
              <a:avLst/>
            </a:prstGeom>
            <a:noFill/>
            <a:ln>
              <a:noFill/>
            </a:ln>
          </p:spPr>
        </p:pic>
        <p:pic>
          <p:nvPicPr>
            <p:cNvPr id="132" name="Google Shape;132;p21"/>
            <p:cNvPicPr preferRelativeResize="0"/>
            <p:nvPr/>
          </p:nvPicPr>
          <p:blipFill>
            <a:blip r:embed="rId4">
              <a:alphaModFix/>
            </a:blip>
            <a:stretch>
              <a:fillRect/>
            </a:stretch>
          </p:blipFill>
          <p:spPr>
            <a:xfrm>
              <a:off x="11064838" y="92688"/>
              <a:ext cx="1114425" cy="1495425"/>
            </a:xfrm>
            <a:prstGeom prst="rect">
              <a:avLst/>
            </a:prstGeom>
            <a:noFill/>
            <a:ln>
              <a:noFill/>
            </a:ln>
          </p:spPr>
        </p:pic>
      </p:grpSp>
      <p:sp>
        <p:nvSpPr>
          <p:cNvPr id="133" name="Google Shape;133;p21"/>
          <p:cNvSpPr/>
          <p:nvPr/>
        </p:nvSpPr>
        <p:spPr>
          <a:xfrm>
            <a:off x="7360800" y="445025"/>
            <a:ext cx="462000" cy="210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par>
                          <p:cTn fill="hold">
                            <p:stCondLst>
                              <p:cond delay="0"/>
                            </p:stCondLst>
                            <p:childTnLst>
                              <p:par>
                                <p:cTn fill="hold" nodeType="after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