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EFF"/>
    <a:srgbClr val="CA0000"/>
    <a:srgbClr val="007033"/>
    <a:srgbClr val="FF0D97"/>
    <a:srgbClr val="003635"/>
    <a:srgbClr val="0000CC"/>
    <a:srgbClr val="9EFF29"/>
    <a:srgbClr val="C80064"/>
    <a:srgbClr val="C33A1F"/>
    <a:srgbClr val="FF25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5"/>
    <p:restoredTop sz="94558"/>
  </p:normalViewPr>
  <p:slideViewPr>
    <p:cSldViewPr snapToGrid="0">
      <p:cViewPr varScale="1">
        <p:scale>
          <a:sx n="145" d="100"/>
          <a:sy n="145" d="100"/>
        </p:scale>
        <p:origin x="184" y="4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752" y="184"/>
      </p:cViewPr>
      <p:guideLst/>
    </p:cSldViewPr>
  </p:notes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5188" y="3303638"/>
            <a:ext cx="8008376" cy="9512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4254909"/>
            <a:ext cx="8001000" cy="678426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4C553-38C3-FF44-A744-E339D9E1ADE7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7AC6-BFD9-AB47-A65C-EE07DC34A348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3EFE-E56A-9C4B-A82F-AA1F629870D9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E7E9-8294-904A-A3AD-F29863229576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858518"/>
            <a:ext cx="8259098" cy="763526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614948"/>
            <a:ext cx="8246070" cy="3163527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3A71-BA8B-2846-8382-FC2DC46FBB8F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4344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936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6F79-28A5-1D48-A0E1-19C155538755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65ED-70CF-C747-9E38-D7A0CF529738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B00A1-2758-F74F-938D-D348EF3DE750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832084"/>
            <a:ext cx="8093365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4AEAB-CB73-1D47-9DC1-F2730C3C10B5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512D-6869-074C-A433-69582794DA60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697C9-5ADC-924E-B020-A953041E889D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F92F-DCE8-C047-B7BD-C74F9116BA31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78C7-2819-B14E-984A-1E1246E5B447}" type="datetime1">
              <a:rPr lang="zh-TW" altLang="en-US" smtClean="0"/>
              <a:t>2022/10/15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vallandingham.me/scroll_demo/" TargetMode="External"/><Relationship Id="rId2" Type="http://schemas.openxmlformats.org/officeDocument/2006/relationships/hyperlink" Target="https://www.d3-graph-gallery.com/graph/interactivity_transition.html#mostBasic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5691" y="3414252"/>
            <a:ext cx="8067368" cy="884898"/>
          </a:xfrm>
        </p:spPr>
        <p:txBody>
          <a:bodyPr>
            <a:normAutofit/>
          </a:bodyPr>
          <a:lstStyle/>
          <a:p>
            <a:r>
              <a:rPr lang="en-US" dirty="0"/>
              <a:t>Transition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194" y="4306524"/>
            <a:ext cx="8096864" cy="730043"/>
          </a:xfrm>
        </p:spPr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69B4524-DB89-274D-926D-112DE95A7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16EFF-B1A7-5548-AC1D-3E4C8E59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AFFA5-DA89-7849-B7BD-83941198A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Animate the y-axis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7D513D-3727-CE46-8A56-01B5968F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ADC26ED6-40E5-404A-B15D-8FD9118E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210" y="1769190"/>
            <a:ext cx="3634076" cy="3271917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23121A06-27ED-B84E-B597-D584BDC5E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00" y="2746052"/>
            <a:ext cx="3506387" cy="131819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20D86FC4-04F4-6E4B-9A6D-8D6C66370B50}"/>
              </a:ext>
            </a:extLst>
          </p:cNvPr>
          <p:cNvSpPr txBox="1"/>
          <p:nvPr/>
        </p:nvSpPr>
        <p:spPr>
          <a:xfrm>
            <a:off x="920228" y="2428708"/>
            <a:ext cx="22459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This is usually how we add y axis </a:t>
            </a:r>
            <a:endParaRPr kumimoji="1" lang="zh-TW" altLang="en-US" sz="12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ADF208-BA8C-CB4E-9ABD-DEBC35DEF244}"/>
              </a:ext>
            </a:extLst>
          </p:cNvPr>
          <p:cNvSpPr txBox="1"/>
          <p:nvPr/>
        </p:nvSpPr>
        <p:spPr>
          <a:xfrm>
            <a:off x="7144361" y="2848988"/>
            <a:ext cx="19275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Create a new y scale function by the maximal value of that year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BA65BAA-B6E2-624D-8795-C2C472F22188}"/>
              </a:ext>
            </a:extLst>
          </p:cNvPr>
          <p:cNvSpPr/>
          <p:nvPr/>
        </p:nvSpPr>
        <p:spPr>
          <a:xfrm>
            <a:off x="5588101" y="3416246"/>
            <a:ext cx="3210666" cy="446628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8B0FE48-1931-6441-B8EE-1564F8078232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4551477" y="3664595"/>
            <a:ext cx="1085379" cy="25606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A296DA9-FE4E-9C4B-AF18-0B1AD4DE142C}"/>
              </a:ext>
            </a:extLst>
          </p:cNvPr>
          <p:cNvSpPr/>
          <p:nvPr/>
        </p:nvSpPr>
        <p:spPr>
          <a:xfrm>
            <a:off x="7707086" y="3553872"/>
            <a:ext cx="1042608" cy="1783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5F175C-1EF1-4D41-B225-53DAB15996EC}"/>
              </a:ext>
            </a:extLst>
          </p:cNvPr>
          <p:cNvSpPr txBox="1"/>
          <p:nvPr/>
        </p:nvSpPr>
        <p:spPr>
          <a:xfrm>
            <a:off x="3726330" y="3233708"/>
            <a:ext cx="16502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Create new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yaxis</a:t>
            </a:r>
            <a:r>
              <a:rPr kumimoji="1" lang="en-US" altLang="zh-TW" sz="1100" dirty="0">
                <a:solidFill>
                  <a:srgbClr val="C00000"/>
                </a:solidFill>
              </a:rPr>
              <a:t> using new y scale function 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94E39E-9A58-014B-A61E-444122209E32}"/>
              </a:ext>
            </a:extLst>
          </p:cNvPr>
          <p:cNvSpPr/>
          <p:nvPr/>
        </p:nvSpPr>
        <p:spPr>
          <a:xfrm>
            <a:off x="5588101" y="4228676"/>
            <a:ext cx="2240283" cy="20145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789B7767-98F7-B840-9491-DAEBB47F114A}"/>
              </a:ext>
            </a:extLst>
          </p:cNvPr>
          <p:cNvCxnSpPr>
            <a:cxnSpLocks/>
          </p:cNvCxnSpPr>
          <p:nvPr/>
        </p:nvCxnSpPr>
        <p:spPr>
          <a:xfrm flipH="1" flipV="1">
            <a:off x="4861249" y="4329404"/>
            <a:ext cx="726852" cy="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ACF6BE1-0C1D-B642-8465-250ADA092EF8}"/>
              </a:ext>
            </a:extLst>
          </p:cNvPr>
          <p:cNvSpPr/>
          <p:nvPr/>
        </p:nvSpPr>
        <p:spPr>
          <a:xfrm>
            <a:off x="324409" y="3920658"/>
            <a:ext cx="375387" cy="12785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B2B719D-7190-E649-9A2C-0F87B77CA4B0}"/>
              </a:ext>
            </a:extLst>
          </p:cNvPr>
          <p:cNvSpPr txBox="1"/>
          <p:nvPr/>
        </p:nvSpPr>
        <p:spPr>
          <a:xfrm>
            <a:off x="3023928" y="4113960"/>
            <a:ext cx="19741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Before .call(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newAxisCall</a:t>
            </a:r>
            <a:r>
              <a:rPr kumimoji="1" lang="en-US" altLang="zh-TW" sz="1100" dirty="0">
                <a:solidFill>
                  <a:srgbClr val="C00000"/>
                </a:solidFill>
              </a:rPr>
              <a:t>), call transition(t) to update the y axis smoothly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3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B4F3B-733D-4147-B963-9FE87170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AF5D4-0D83-F141-85CD-D85B3C9C6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Animate x-axis and always sort cities by the population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7D1B53-E7F5-2641-8BD4-65246054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306F27F-51AF-E94F-8E12-D80F9E81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845" y="1852654"/>
            <a:ext cx="4144843" cy="256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1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70A1A5-6941-CD42-9913-992D3EEA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44C65-2952-D842-A829-6F06408C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344" y="2027583"/>
            <a:ext cx="3839520" cy="2443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sz="1600" dirty="0"/>
              <a:t>When we create the first frame, we sort the data by ‘1956’ </a:t>
            </a:r>
          </a:p>
          <a:p>
            <a:pPr marL="0" indent="0">
              <a:buNone/>
            </a:pPr>
            <a:r>
              <a:rPr kumimoji="1" lang="en-US" altLang="zh-TW" sz="1600" dirty="0"/>
              <a:t>and retrieve the city name </a:t>
            </a:r>
          </a:p>
          <a:p>
            <a:pPr marL="0" indent="0">
              <a:buNone/>
            </a:pPr>
            <a:r>
              <a:rPr kumimoji="1" lang="en-US" altLang="zh-TW" sz="1600" dirty="0"/>
              <a:t>to create x-axis scale function (</a:t>
            </a:r>
            <a:r>
              <a:rPr kumimoji="1" lang="en-US" altLang="zh-TW" sz="1600" dirty="0" err="1"/>
              <a:t>scaleBand</a:t>
            </a:r>
            <a:r>
              <a:rPr kumimoji="1" lang="en-US" altLang="zh-TW" sz="1600" dirty="0"/>
              <a:t>)</a:t>
            </a:r>
            <a:endParaRPr kumimoji="1" lang="zh-TW" altLang="en-US" sz="1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01761D-587B-AA4F-AA6D-9CDDB710C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4F270F8C-B681-E74F-909E-F94D9FDE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329" y="0"/>
            <a:ext cx="3435671" cy="51435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F086602-0EDA-D846-B805-EAC82BA79269}"/>
              </a:ext>
            </a:extLst>
          </p:cNvPr>
          <p:cNvSpPr/>
          <p:nvPr/>
        </p:nvSpPr>
        <p:spPr>
          <a:xfrm>
            <a:off x="5708329" y="2467750"/>
            <a:ext cx="3205083" cy="121370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5493AE-8210-F641-8728-562B475DA2F0}"/>
              </a:ext>
            </a:extLst>
          </p:cNvPr>
          <p:cNvSpPr/>
          <p:nvPr/>
        </p:nvSpPr>
        <p:spPr>
          <a:xfrm>
            <a:off x="6001557" y="2642264"/>
            <a:ext cx="535741" cy="14069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F73CBF-830C-BA4A-A966-94CD5A7414EE}"/>
              </a:ext>
            </a:extLst>
          </p:cNvPr>
          <p:cNvSpPr/>
          <p:nvPr/>
        </p:nvSpPr>
        <p:spPr>
          <a:xfrm>
            <a:off x="6437729" y="3072960"/>
            <a:ext cx="1076253" cy="14069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CBE58AA3-F309-9E47-BE46-4BC38E13035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082755" y="2443720"/>
            <a:ext cx="2625574" cy="12803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3CD597BF-029A-9940-A867-1F80F9B2938A}"/>
              </a:ext>
            </a:extLst>
          </p:cNvPr>
          <p:cNvCxnSpPr>
            <a:cxnSpLocks/>
          </p:cNvCxnSpPr>
          <p:nvPr/>
        </p:nvCxnSpPr>
        <p:spPr>
          <a:xfrm flipH="1">
            <a:off x="4030286" y="2706340"/>
            <a:ext cx="1678043" cy="1260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26C6007F-0134-2047-8040-5C5D3D551D86}"/>
              </a:ext>
            </a:extLst>
          </p:cNvPr>
          <p:cNvCxnSpPr>
            <a:cxnSpLocks/>
          </p:cNvCxnSpPr>
          <p:nvPr/>
        </p:nvCxnSpPr>
        <p:spPr>
          <a:xfrm flipH="1">
            <a:off x="5240413" y="3008945"/>
            <a:ext cx="467916" cy="1978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75EB9-7FD9-934D-AEAE-DB597E7E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27932F-C88D-7D42-A279-7F6872ED7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345" y="1131886"/>
            <a:ext cx="3658450" cy="1754437"/>
          </a:xfrm>
        </p:spPr>
        <p:txBody>
          <a:bodyPr>
            <a:normAutofit lnSpcReduction="10000"/>
          </a:bodyPr>
          <a:lstStyle/>
          <a:p>
            <a:r>
              <a:rPr kumimoji="1" lang="en-US" altLang="zh-TW" sz="1400" dirty="0"/>
              <a:t>do the similar thing when we switch to next year</a:t>
            </a:r>
          </a:p>
          <a:p>
            <a:pPr lvl="1"/>
            <a:r>
              <a:rPr kumimoji="1" lang="en-US" altLang="zh-TW" sz="1400" dirty="0"/>
              <a:t>Sort data by the year</a:t>
            </a:r>
          </a:p>
          <a:p>
            <a:pPr lvl="1"/>
            <a:r>
              <a:rPr kumimoji="1" lang="en-US" altLang="zh-TW" sz="1400" dirty="0"/>
              <a:t>Retrieve city name array</a:t>
            </a:r>
          </a:p>
          <a:p>
            <a:pPr lvl="1"/>
            <a:r>
              <a:rPr kumimoji="1" lang="en-US" altLang="zh-TW" sz="1400" dirty="0"/>
              <a:t>Create new x-axis scale function</a:t>
            </a:r>
          </a:p>
          <a:p>
            <a:pPr lvl="1"/>
            <a:r>
              <a:rPr kumimoji="1" lang="en-US" altLang="zh-TW" sz="1400" dirty="0"/>
              <a:t>Draw new x-axis by the new x-axis scale function</a:t>
            </a:r>
          </a:p>
          <a:p>
            <a:pPr marL="0" indent="0">
              <a:buNone/>
            </a:pPr>
            <a:endParaRPr kumimoji="1" lang="en-US" altLang="zh-TW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181DF0-8F76-E24A-980F-BD79E326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C5D47728-11C1-FF48-A208-83EAA3B2B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550" y="0"/>
            <a:ext cx="3658450" cy="51435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F65663F-EB1C-EF4D-B9BC-F1975E85E36B}"/>
              </a:ext>
            </a:extLst>
          </p:cNvPr>
          <p:cNvSpPr/>
          <p:nvPr/>
        </p:nvSpPr>
        <p:spPr>
          <a:xfrm>
            <a:off x="5867355" y="3040244"/>
            <a:ext cx="2672583" cy="131707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5337D9-896C-A44C-A2BC-949742DA152E}"/>
              </a:ext>
            </a:extLst>
          </p:cNvPr>
          <p:cNvSpPr/>
          <p:nvPr/>
        </p:nvSpPr>
        <p:spPr>
          <a:xfrm>
            <a:off x="6225870" y="4150581"/>
            <a:ext cx="779229" cy="14312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B4238853-8280-9849-A9D1-F83E5567CA56}"/>
              </a:ext>
            </a:extLst>
          </p:cNvPr>
          <p:cNvCxnSpPr>
            <a:cxnSpLocks/>
          </p:cNvCxnSpPr>
          <p:nvPr/>
        </p:nvCxnSpPr>
        <p:spPr>
          <a:xfrm flipH="1" flipV="1">
            <a:off x="4715123" y="1415332"/>
            <a:ext cx="1152232" cy="162491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28595831-7655-A040-B624-56C5C72184BC}"/>
              </a:ext>
            </a:extLst>
          </p:cNvPr>
          <p:cNvSpPr txBox="1">
            <a:spLocks/>
          </p:cNvSpPr>
          <p:nvPr/>
        </p:nvSpPr>
        <p:spPr>
          <a:xfrm>
            <a:off x="1726393" y="4293704"/>
            <a:ext cx="3658450" cy="74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TW" sz="1400" dirty="0"/>
              <a:t>Update the x position of bars by new x-axis scale function</a:t>
            </a:r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6108981E-C094-5045-A0A4-8F080D1791EB}"/>
              </a:ext>
            </a:extLst>
          </p:cNvPr>
          <p:cNvCxnSpPr>
            <a:cxnSpLocks/>
          </p:cNvCxnSpPr>
          <p:nvPr/>
        </p:nvCxnSpPr>
        <p:spPr>
          <a:xfrm flipH="1" flipV="1">
            <a:off x="4943768" y="4442304"/>
            <a:ext cx="1282102" cy="16150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050B2A9-EBC8-C14A-9343-3A718EA35773}"/>
              </a:ext>
            </a:extLst>
          </p:cNvPr>
          <p:cNvSpPr/>
          <p:nvPr/>
        </p:nvSpPr>
        <p:spPr>
          <a:xfrm>
            <a:off x="7231711" y="4577476"/>
            <a:ext cx="870670" cy="15153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D150A24-F48E-CB48-8BAB-82480F00D895}"/>
              </a:ext>
            </a:extLst>
          </p:cNvPr>
          <p:cNvSpPr/>
          <p:nvPr/>
        </p:nvSpPr>
        <p:spPr>
          <a:xfrm>
            <a:off x="6117865" y="3364396"/>
            <a:ext cx="282935" cy="14312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0922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7FCF1-6FB1-5F4B-B095-A0C85865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Transitions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B2257-64A6-4F44-971C-B8F6AE780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sz="2000" dirty="0"/>
              <a:t>When the state of an element changes from current state to desired state, transition helps to apply the change smoothly by interpolating the states between the two end states </a:t>
            </a:r>
          </a:p>
          <a:p>
            <a:pPr lvl="1"/>
            <a:r>
              <a:rPr kumimoji="1" lang="en" altLang="zh-TW" sz="2000" dirty="0">
                <a:hlinkClick r:id="rId2"/>
              </a:rPr>
              <a:t>https://www.d3-graph-gallery.com/graph/interactivity_transition.html#mostBasic</a:t>
            </a:r>
            <a:r>
              <a:rPr kumimoji="1" lang="en" altLang="zh-TW" sz="2000" dirty="0"/>
              <a:t> </a:t>
            </a:r>
          </a:p>
          <a:p>
            <a:r>
              <a:rPr kumimoji="1" lang="en" altLang="zh-TW" sz="2000" dirty="0"/>
              <a:t>Applications</a:t>
            </a:r>
          </a:p>
          <a:p>
            <a:pPr lvl="1"/>
            <a:r>
              <a:rPr kumimoji="1" lang="en" altLang="zh-TW" sz="2000" dirty="0"/>
              <a:t>Assist interactions</a:t>
            </a:r>
          </a:p>
          <a:p>
            <a:pPr lvl="1"/>
            <a:r>
              <a:rPr kumimoji="1" lang="en" altLang="zh-TW" sz="2000" dirty="0"/>
              <a:t>Story-telling a series of visualization connected by interaction and animation</a:t>
            </a:r>
          </a:p>
          <a:p>
            <a:pPr lvl="1"/>
            <a:r>
              <a:rPr kumimoji="1" lang="en" altLang="zh-TW" sz="2000" dirty="0"/>
              <a:t>A storytelling demonstration: </a:t>
            </a:r>
            <a:r>
              <a:rPr kumimoji="1" lang="en" altLang="zh-TW" sz="2000" dirty="0">
                <a:hlinkClick r:id="rId3"/>
              </a:rPr>
              <a:t>http://vallandingham.me/scroll_demo/</a:t>
            </a:r>
            <a:r>
              <a:rPr kumimoji="1" lang="en" altLang="zh-TW" sz="2000" dirty="0"/>
              <a:t> </a:t>
            </a:r>
            <a:endParaRPr kumimoji="1" lang="zh-TW" altLang="en-US" sz="2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25820E-967B-4146-9DCA-312C28B3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1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C89-1DF2-D944-948E-CC88940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d3.transition()  (Ex07-01)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16663-EDAE-7742-A906-FAB83E99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B7356-34BF-CD45-8365-93C109E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9A8DE6-BDD6-F344-AAFF-48E1CA09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34" y="3731699"/>
            <a:ext cx="1961162" cy="10433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7EFBF6-A29C-1E41-9D0B-AE988212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9" y="3687840"/>
            <a:ext cx="1853319" cy="11196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440F03-76D1-A049-8C02-DEB7C0EB1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84" y="3709238"/>
            <a:ext cx="2033412" cy="107578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67B340-EC84-C741-AF54-24A8B4475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" y="3725969"/>
            <a:ext cx="1759169" cy="1043394"/>
          </a:xfrm>
          <a:prstGeom prst="rect">
            <a:avLst/>
          </a:prstGeom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0FCACE-8700-9048-944B-A592F5C8C8BE}"/>
              </a:ext>
            </a:extLst>
          </p:cNvPr>
          <p:cNvCxnSpPr>
            <a:endCxn id="8" idx="1"/>
          </p:cNvCxnSpPr>
          <p:nvPr/>
        </p:nvCxnSpPr>
        <p:spPr>
          <a:xfrm flipV="1">
            <a:off x="1936377" y="4253396"/>
            <a:ext cx="530757" cy="2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B7658B2F-890D-5743-9B95-C4D5F5978D1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428296" y="4247666"/>
            <a:ext cx="397893" cy="5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700D94C-C881-BD4D-994C-02BE35B096B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679508" y="4247129"/>
            <a:ext cx="379276" cy="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BF0685-ED9E-EB43-B528-61C3F2EBBA1D}"/>
              </a:ext>
            </a:extLst>
          </p:cNvPr>
          <p:cNvSpPr txBox="1"/>
          <p:nvPr/>
        </p:nvSpPr>
        <p:spPr>
          <a:xfrm>
            <a:off x="1775844" y="4326338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Color from black to red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707CCA-8CB3-BB4D-BFF4-0A0513AA407A}"/>
              </a:ext>
            </a:extLst>
          </p:cNvPr>
          <p:cNvSpPr txBox="1"/>
          <p:nvPr/>
        </p:nvSpPr>
        <p:spPr>
          <a:xfrm>
            <a:off x="4396286" y="4835084"/>
            <a:ext cx="2942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Move and change color to blue smoothly</a:t>
            </a:r>
            <a:endParaRPr kumimoji="1" lang="zh-TW" altLang="en-US" sz="1200" dirty="0"/>
          </a:p>
        </p:txBody>
      </p:sp>
      <p:pic>
        <p:nvPicPr>
          <p:cNvPr id="28" name="圖片 27" descr="一張含有 文字, 匾額, 計分板 的圖片&#10;&#10;自動產生的描述">
            <a:extLst>
              <a:ext uri="{FF2B5EF4-FFF2-40B4-BE49-F238E27FC236}">
                <a16:creationId xmlns:a16="http://schemas.microsoft.com/office/drawing/2014/main" id="{5295EE4B-6212-2643-8DAD-C5746B158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9" y="895834"/>
            <a:ext cx="2612193" cy="2744544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C8077766-4582-BF47-81BD-F84E6A5A8A8F}"/>
              </a:ext>
            </a:extLst>
          </p:cNvPr>
          <p:cNvSpPr txBox="1"/>
          <p:nvPr/>
        </p:nvSpPr>
        <p:spPr>
          <a:xfrm>
            <a:off x="3964693" y="2700304"/>
            <a:ext cx="234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Add a black circle at (20,20)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9F3FAA9C-B23B-124A-B567-3A1469DC4019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5362113" y="1352649"/>
            <a:ext cx="1065135" cy="128766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BC2FF13-F1A4-9A47-BEA4-FC60753052B5}"/>
              </a:ext>
            </a:extLst>
          </p:cNvPr>
          <p:cNvSpPr/>
          <p:nvPr/>
        </p:nvSpPr>
        <p:spPr>
          <a:xfrm>
            <a:off x="6427248" y="904241"/>
            <a:ext cx="2612194" cy="89681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071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C89-1DF2-D944-948E-CC88940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d3.transition()  (Ex07-01)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16663-EDAE-7742-A906-FAB83E99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4576652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add “</a:t>
            </a:r>
            <a:r>
              <a:rPr kumimoji="1" lang="en-US" altLang="zh-TW" sz="1800" b="1" dirty="0"/>
              <a:t>.transition()” </a:t>
            </a:r>
            <a:r>
              <a:rPr kumimoji="1" lang="en-US" altLang="zh-TW" sz="1800" dirty="0"/>
              <a:t>before modify the attributes of the item, D3 can automatically calculate how to smoothly move from one state to another state</a:t>
            </a:r>
          </a:p>
          <a:p>
            <a:pPr lvl="1"/>
            <a:r>
              <a:rPr kumimoji="1" lang="en-US" altLang="zh-TW" sz="1800" dirty="0"/>
              <a:t>This example: from black to red color</a:t>
            </a:r>
          </a:p>
          <a:p>
            <a:r>
              <a:rPr kumimoji="1" lang="en-US" altLang="zh-TW" sz="1800" b="1" dirty="0"/>
              <a:t>.duration()</a:t>
            </a:r>
            <a:r>
              <a:rPr kumimoji="1" lang="en-US" altLang="zh-TW" sz="1800" dirty="0"/>
              <a:t>: this transition should spend 2000milliseconds (2seconds)</a:t>
            </a:r>
          </a:p>
          <a:p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B7356-34BF-CD45-8365-93C109E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9A8DE6-BDD6-F344-AAFF-48E1CA09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34" y="3731699"/>
            <a:ext cx="1961162" cy="10433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7EFBF6-A29C-1E41-9D0B-AE988212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9" y="3687840"/>
            <a:ext cx="1853319" cy="11196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440F03-76D1-A049-8C02-DEB7C0EB1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84" y="3709238"/>
            <a:ext cx="2033412" cy="107578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67B340-EC84-C741-AF54-24A8B4475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" y="3725969"/>
            <a:ext cx="1759169" cy="1043394"/>
          </a:xfrm>
          <a:prstGeom prst="rect">
            <a:avLst/>
          </a:prstGeom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0FCACE-8700-9048-944B-A592F5C8C8BE}"/>
              </a:ext>
            </a:extLst>
          </p:cNvPr>
          <p:cNvCxnSpPr>
            <a:endCxn id="8" idx="1"/>
          </p:cNvCxnSpPr>
          <p:nvPr/>
        </p:nvCxnSpPr>
        <p:spPr>
          <a:xfrm flipV="1">
            <a:off x="1936377" y="4253396"/>
            <a:ext cx="530757" cy="2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B7658B2F-890D-5743-9B95-C4D5F5978D1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428296" y="4247666"/>
            <a:ext cx="397893" cy="5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700D94C-C881-BD4D-994C-02BE35B096B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679508" y="4247129"/>
            <a:ext cx="379276" cy="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BF0685-ED9E-EB43-B528-61C3F2EBBA1D}"/>
              </a:ext>
            </a:extLst>
          </p:cNvPr>
          <p:cNvSpPr txBox="1"/>
          <p:nvPr/>
        </p:nvSpPr>
        <p:spPr>
          <a:xfrm>
            <a:off x="1775844" y="4326338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Color from black to red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707CCA-8CB3-BB4D-BFF4-0A0513AA407A}"/>
              </a:ext>
            </a:extLst>
          </p:cNvPr>
          <p:cNvSpPr txBox="1"/>
          <p:nvPr/>
        </p:nvSpPr>
        <p:spPr>
          <a:xfrm>
            <a:off x="4396286" y="4835084"/>
            <a:ext cx="2942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Move and change color to blue smoothly</a:t>
            </a:r>
            <a:endParaRPr kumimoji="1" lang="zh-TW" altLang="en-US" sz="1200" dirty="0"/>
          </a:p>
        </p:txBody>
      </p:sp>
      <p:pic>
        <p:nvPicPr>
          <p:cNvPr id="28" name="圖片 27" descr="一張含有 文字, 匾額, 計分板 的圖片&#10;&#10;自動產生的描述">
            <a:extLst>
              <a:ext uri="{FF2B5EF4-FFF2-40B4-BE49-F238E27FC236}">
                <a16:creationId xmlns:a16="http://schemas.microsoft.com/office/drawing/2014/main" id="{5295EE4B-6212-2643-8DAD-C5746B158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9" y="895834"/>
            <a:ext cx="2612193" cy="2744544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4BC2FF13-F1A4-9A47-BEA4-FC60753052B5}"/>
              </a:ext>
            </a:extLst>
          </p:cNvPr>
          <p:cNvSpPr/>
          <p:nvPr/>
        </p:nvSpPr>
        <p:spPr>
          <a:xfrm>
            <a:off x="6755906" y="904241"/>
            <a:ext cx="408373" cy="152202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AF6A6F-1781-BC40-910F-5B0C56A401AC}"/>
              </a:ext>
            </a:extLst>
          </p:cNvPr>
          <p:cNvSpPr/>
          <p:nvPr/>
        </p:nvSpPr>
        <p:spPr>
          <a:xfrm>
            <a:off x="6440052" y="1811263"/>
            <a:ext cx="1754037" cy="760487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DEE7997-E558-3A4E-83BE-39C9C2320E41}"/>
              </a:ext>
            </a:extLst>
          </p:cNvPr>
          <p:cNvSpPr/>
          <p:nvPr/>
        </p:nvSpPr>
        <p:spPr>
          <a:xfrm>
            <a:off x="6877725" y="2226313"/>
            <a:ext cx="925748" cy="18841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85D013-7C0F-834D-ADA3-90364697C42D}"/>
              </a:ext>
            </a:extLst>
          </p:cNvPr>
          <p:cNvSpPr/>
          <p:nvPr/>
        </p:nvSpPr>
        <p:spPr>
          <a:xfrm>
            <a:off x="123510" y="3607264"/>
            <a:ext cx="4396278" cy="122782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269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C89-1DF2-D944-948E-CC889407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d3.transition()  (Ex07-01)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16663-EDAE-7742-A906-FAB83E993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937" y="1143000"/>
            <a:ext cx="4576652" cy="3545497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Transition chaining</a:t>
            </a:r>
          </a:p>
          <a:p>
            <a:pPr lvl="1"/>
            <a:r>
              <a:rPr kumimoji="1" lang="en-US" altLang="zh-TW" sz="1800" dirty="0"/>
              <a:t>We can create multiple transitions</a:t>
            </a:r>
          </a:p>
          <a:p>
            <a:pPr lvl="1"/>
            <a:r>
              <a:rPr kumimoji="1" lang="en-US" altLang="zh-TW" sz="1800" dirty="0"/>
              <a:t>When one transition finishes, next transition in the chain takes off</a:t>
            </a:r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3B7356-34BF-CD45-8365-93C109E9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9A8DE6-BDD6-F344-AAFF-48E1CA09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34" y="3731699"/>
            <a:ext cx="1961162" cy="104339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17EFBF6-A29C-1E41-9D0B-AE9882123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189" y="3687840"/>
            <a:ext cx="1853319" cy="11196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0440F03-76D1-A049-8C02-DEB7C0EB1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784" y="3709238"/>
            <a:ext cx="2033412" cy="107578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2E67B340-EC84-C741-AF54-24A8B44758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98" y="3725969"/>
            <a:ext cx="1759169" cy="1043394"/>
          </a:xfrm>
          <a:prstGeom prst="rect">
            <a:avLst/>
          </a:prstGeom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590FCACE-8700-9048-944B-A592F5C8C8BE}"/>
              </a:ext>
            </a:extLst>
          </p:cNvPr>
          <p:cNvCxnSpPr>
            <a:endCxn id="8" idx="1"/>
          </p:cNvCxnSpPr>
          <p:nvPr/>
        </p:nvCxnSpPr>
        <p:spPr>
          <a:xfrm flipV="1">
            <a:off x="1936377" y="4253396"/>
            <a:ext cx="530757" cy="24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B7658B2F-890D-5743-9B95-C4D5F5978D1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428296" y="4247666"/>
            <a:ext cx="397893" cy="57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2700D94C-C881-BD4D-994C-02BE35B096BE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6679508" y="4247129"/>
            <a:ext cx="379276" cy="5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BF0685-ED9E-EB43-B528-61C3F2EBBA1D}"/>
              </a:ext>
            </a:extLst>
          </p:cNvPr>
          <p:cNvSpPr txBox="1"/>
          <p:nvPr/>
        </p:nvSpPr>
        <p:spPr>
          <a:xfrm>
            <a:off x="1775844" y="4326338"/>
            <a:ext cx="100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Color from black to red</a:t>
            </a:r>
            <a:endParaRPr kumimoji="1"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1707CCA-8CB3-BB4D-BFF4-0A0513AA407A}"/>
              </a:ext>
            </a:extLst>
          </p:cNvPr>
          <p:cNvSpPr txBox="1"/>
          <p:nvPr/>
        </p:nvSpPr>
        <p:spPr>
          <a:xfrm>
            <a:off x="4396286" y="4835084"/>
            <a:ext cx="2942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Move and change color to blue smoothly</a:t>
            </a:r>
            <a:endParaRPr kumimoji="1" lang="zh-TW" altLang="en-US" sz="1200" dirty="0"/>
          </a:p>
        </p:txBody>
      </p:sp>
      <p:pic>
        <p:nvPicPr>
          <p:cNvPr id="28" name="圖片 27" descr="一張含有 文字, 匾額, 計分板 的圖片&#10;&#10;自動產生的描述">
            <a:extLst>
              <a:ext uri="{FF2B5EF4-FFF2-40B4-BE49-F238E27FC236}">
                <a16:creationId xmlns:a16="http://schemas.microsoft.com/office/drawing/2014/main" id="{5295EE4B-6212-2643-8DAD-C5746B158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249" y="895834"/>
            <a:ext cx="2612193" cy="274454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9CAF6A6F-1781-BC40-910F-5B0C56A401AC}"/>
              </a:ext>
            </a:extLst>
          </p:cNvPr>
          <p:cNvSpPr/>
          <p:nvPr/>
        </p:nvSpPr>
        <p:spPr>
          <a:xfrm>
            <a:off x="6461642" y="2558540"/>
            <a:ext cx="1945511" cy="93561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785D013-7C0F-834D-ADA3-90364697C42D}"/>
              </a:ext>
            </a:extLst>
          </p:cNvPr>
          <p:cNvSpPr/>
          <p:nvPr/>
        </p:nvSpPr>
        <p:spPr>
          <a:xfrm>
            <a:off x="2447956" y="3687817"/>
            <a:ext cx="6696043" cy="1424265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896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518C5B-1328-3B4D-8919-49D85BAC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Ex07-02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F96481-DC37-C440-8733-6039AFAE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1800" dirty="0"/>
              <a:t>Animate bar chart</a:t>
            </a:r>
          </a:p>
          <a:p>
            <a:pPr lvl="1"/>
            <a:r>
              <a:rPr kumimoji="1" lang="en-US" altLang="zh-TW" sz="1800" dirty="0"/>
              <a:t>Modify from Ex04-16</a:t>
            </a:r>
          </a:p>
          <a:p>
            <a:r>
              <a:rPr kumimoji="1" lang="en-US" altLang="zh-TW" sz="1800" dirty="0" err="1"/>
              <a:t>cityPopulation.csv</a:t>
            </a:r>
            <a:endParaRPr kumimoji="1" lang="en-US" altLang="zh-TW" sz="1800" dirty="0"/>
          </a:p>
          <a:p>
            <a:pPr lvl="1"/>
            <a:r>
              <a:rPr kumimoji="1" lang="en-US" altLang="zh-TW" sz="1800" dirty="0"/>
              <a:t>Population of 6 Taiwan s</a:t>
            </a:r>
            <a:r>
              <a:rPr lang="en" altLang="zh-TW" sz="1800" dirty="0"/>
              <a:t>special municipalities in 1956, 1966, 1980, 1990, 2000, 2010</a:t>
            </a:r>
          </a:p>
          <a:p>
            <a:r>
              <a:rPr lang="en" altLang="zh-TW" sz="1800" dirty="0"/>
              <a:t>Update the bar length by the population in 1956, 1966, 1980, 1990, 2000, 2010</a:t>
            </a:r>
          </a:p>
          <a:p>
            <a:pPr lvl="1"/>
            <a:endParaRPr kumimoji="1" lang="zh-TW" altLang="en-US" sz="1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4CF639-E9F9-774B-B391-BED6C6B5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圖片 5" descr="一張含有 文字 的圖片&#10;&#10;自動產生的描述">
            <a:extLst>
              <a:ext uri="{FF2B5EF4-FFF2-40B4-BE49-F238E27FC236}">
                <a16:creationId xmlns:a16="http://schemas.microsoft.com/office/drawing/2014/main" id="{3ADCAAF7-4D65-2947-AF76-CB706400F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062" y="3542831"/>
            <a:ext cx="4305373" cy="13613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4C3633-59D3-DC42-8B3C-1BB209935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357" y="3329908"/>
            <a:ext cx="2899668" cy="171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06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D34251-C34C-8544-A204-76230C0F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Ex07-02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4CE07A-1ECA-5446-8538-01961365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EC6434-D8F8-CA47-9ACC-8606215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 descr="一張含有 文字, 監視器, 螢幕擷取畫面, 銀色 的圖片&#10;&#10;自動產生的描述">
            <a:extLst>
              <a:ext uri="{FF2B5EF4-FFF2-40B4-BE49-F238E27FC236}">
                <a16:creationId xmlns:a16="http://schemas.microsoft.com/office/drawing/2014/main" id="{984D4227-5E9E-134C-AC0B-0E402F374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9" y="2222941"/>
            <a:ext cx="5273336" cy="2381742"/>
          </a:xfrm>
          <a:prstGeom prst="rect">
            <a:avLst/>
          </a:prstGeom>
        </p:spPr>
      </p:pic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633E2D4F-345F-8F4B-98B1-FE09B3D50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489" y="0"/>
            <a:ext cx="3219511" cy="51435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C346FB55-DA01-4D45-BF2D-CA65F751B275}"/>
              </a:ext>
            </a:extLst>
          </p:cNvPr>
          <p:cNvSpPr txBox="1"/>
          <p:nvPr/>
        </p:nvSpPr>
        <p:spPr>
          <a:xfrm>
            <a:off x="3753106" y="2476100"/>
            <a:ext cx="2344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C00000"/>
                </a:solidFill>
              </a:rPr>
              <a:t>Load data. After loading is done, run “</a:t>
            </a:r>
            <a:r>
              <a:rPr kumimoji="1" lang="en-US" altLang="zh-TW" sz="1000" dirty="0" err="1">
                <a:solidFill>
                  <a:srgbClr val="C00000"/>
                </a:solidFill>
              </a:rPr>
              <a:t>drawPopulation</a:t>
            </a:r>
            <a:r>
              <a:rPr kumimoji="1" lang="en-US" altLang="zh-TW" sz="1000" dirty="0">
                <a:solidFill>
                  <a:srgbClr val="C00000"/>
                </a:solidFill>
              </a:rPr>
              <a:t>()”</a:t>
            </a:r>
            <a:endParaRPr kumimoji="1"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6E07FA26-EF21-D84E-97B3-3DA22FFC51DB}"/>
              </a:ext>
            </a:extLst>
          </p:cNvPr>
          <p:cNvCxnSpPr>
            <a:cxnSpLocks/>
          </p:cNvCxnSpPr>
          <p:nvPr/>
        </p:nvCxnSpPr>
        <p:spPr>
          <a:xfrm flipH="1">
            <a:off x="1890944" y="2700304"/>
            <a:ext cx="1110380" cy="13167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0643E85B-AF3E-0B4F-A526-BB1FC4624C66}"/>
              </a:ext>
            </a:extLst>
          </p:cNvPr>
          <p:cNvSpPr/>
          <p:nvPr/>
        </p:nvSpPr>
        <p:spPr>
          <a:xfrm>
            <a:off x="461639" y="2513506"/>
            <a:ext cx="3313540" cy="19536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20AE3F-63FE-B24B-B7AE-C1AA5B840DCE}"/>
              </a:ext>
            </a:extLst>
          </p:cNvPr>
          <p:cNvSpPr/>
          <p:nvPr/>
        </p:nvSpPr>
        <p:spPr>
          <a:xfrm>
            <a:off x="2051833" y="2857263"/>
            <a:ext cx="389526" cy="131673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DE052EE-A170-3543-86F8-6F420B4F615E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2441359" y="2936368"/>
            <a:ext cx="563047" cy="10652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917AC8-5097-F849-9FF6-F210FB11AA58}"/>
              </a:ext>
            </a:extLst>
          </p:cNvPr>
          <p:cNvSpPr txBox="1"/>
          <p:nvPr/>
        </p:nvSpPr>
        <p:spPr>
          <a:xfrm>
            <a:off x="3004406" y="2813257"/>
            <a:ext cx="234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C00000"/>
                </a:solidFill>
              </a:rPr>
              <a:t>Data from “</a:t>
            </a:r>
            <a:r>
              <a:rPr kumimoji="1" lang="en-US" altLang="zh-TW" sz="1000" dirty="0" err="1">
                <a:solidFill>
                  <a:srgbClr val="C00000"/>
                </a:solidFill>
              </a:rPr>
              <a:t>cityPopulation.csv</a:t>
            </a:r>
            <a:r>
              <a:rPr kumimoji="1" lang="en-US" altLang="zh-TW" sz="1000" dirty="0">
                <a:solidFill>
                  <a:srgbClr val="C00000"/>
                </a:solidFill>
              </a:rPr>
              <a:t>”</a:t>
            </a:r>
            <a:endParaRPr kumimoji="1"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531AB24B-FBA8-F54E-A690-C64B7B0C161A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150375" y="2069231"/>
            <a:ext cx="1841814" cy="36046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46DC611-43EC-8943-9F79-E9767E380B44}"/>
              </a:ext>
            </a:extLst>
          </p:cNvPr>
          <p:cNvSpPr txBox="1"/>
          <p:nvPr/>
        </p:nvSpPr>
        <p:spPr>
          <a:xfrm>
            <a:off x="2992189" y="1946120"/>
            <a:ext cx="234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C00000"/>
                </a:solidFill>
              </a:rPr>
              <a:t>All years</a:t>
            </a:r>
            <a:endParaRPr kumimoji="1" lang="zh-TW" altLang="en-US" sz="1000" dirty="0">
              <a:solidFill>
                <a:srgbClr val="C0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C8249F-4C36-DA49-AE44-675251E25D41}"/>
              </a:ext>
            </a:extLst>
          </p:cNvPr>
          <p:cNvSpPr txBox="1"/>
          <p:nvPr/>
        </p:nvSpPr>
        <p:spPr>
          <a:xfrm>
            <a:off x="1483817" y="1761454"/>
            <a:ext cx="23448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C00000"/>
                </a:solidFill>
              </a:rPr>
              <a:t>Which year to display</a:t>
            </a:r>
            <a:endParaRPr kumimoji="1"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28" name="直線箭頭接點 27">
            <a:extLst>
              <a:ext uri="{FF2B5EF4-FFF2-40B4-BE49-F238E27FC236}">
                <a16:creationId xmlns:a16="http://schemas.microsoft.com/office/drawing/2014/main" id="{13F00961-7B34-CD4F-B69D-F903D5432D4D}"/>
              </a:ext>
            </a:extLst>
          </p:cNvPr>
          <p:cNvCxnSpPr>
            <a:cxnSpLocks/>
          </p:cNvCxnSpPr>
          <p:nvPr/>
        </p:nvCxnSpPr>
        <p:spPr>
          <a:xfrm flipV="1">
            <a:off x="960861" y="1964840"/>
            <a:ext cx="708141" cy="270338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5D5EFA2B-24D4-0648-A827-D99BDD547223}"/>
              </a:ext>
            </a:extLst>
          </p:cNvPr>
          <p:cNvSpPr/>
          <p:nvPr/>
        </p:nvSpPr>
        <p:spPr>
          <a:xfrm>
            <a:off x="5924489" y="4023176"/>
            <a:ext cx="3187960" cy="112032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FDC365E-5B1F-344E-9159-19D61AD06502}"/>
              </a:ext>
            </a:extLst>
          </p:cNvPr>
          <p:cNvSpPr txBox="1"/>
          <p:nvPr/>
        </p:nvSpPr>
        <p:spPr>
          <a:xfrm>
            <a:off x="7304532" y="3251023"/>
            <a:ext cx="1922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C00000"/>
                </a:solidFill>
              </a:rPr>
              <a:t>Code to setup and display y axis.</a:t>
            </a:r>
          </a:p>
          <a:p>
            <a:r>
              <a:rPr kumimoji="1" lang="en-US" altLang="zh-TW" sz="1000" dirty="0">
                <a:solidFill>
                  <a:srgbClr val="C00000"/>
                </a:solidFill>
              </a:rPr>
              <a:t>We will animate y-axis in Ex07-03</a:t>
            </a:r>
            <a:endParaRPr kumimoji="1" lang="zh-TW" altLang="en-US" sz="1000" dirty="0">
              <a:solidFill>
                <a:srgbClr val="C00000"/>
              </a:solidFill>
            </a:endParaRPr>
          </a:p>
        </p:txBody>
      </p: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4E9B915B-2640-9F4D-A42E-68E42672308C}"/>
              </a:ext>
            </a:extLst>
          </p:cNvPr>
          <p:cNvCxnSpPr>
            <a:cxnSpLocks/>
          </p:cNvCxnSpPr>
          <p:nvPr/>
        </p:nvCxnSpPr>
        <p:spPr>
          <a:xfrm flipH="1">
            <a:off x="7750206" y="3651133"/>
            <a:ext cx="435661" cy="34936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7BAE40F-444D-5944-B5C5-9564AF34C339}"/>
              </a:ext>
            </a:extLst>
          </p:cNvPr>
          <p:cNvSpPr txBox="1"/>
          <p:nvPr/>
        </p:nvSpPr>
        <p:spPr>
          <a:xfrm>
            <a:off x="1885149" y="4673108"/>
            <a:ext cx="3219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>
                <a:solidFill>
                  <a:srgbClr val="C00000"/>
                </a:solidFill>
              </a:rPr>
              <a:t>Rest of the code: very similar to Ex04-16 (draw the bar chart)</a:t>
            </a:r>
            <a:endParaRPr kumimoji="1" lang="zh-TW" altLang="en-US" sz="1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74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EFA15086-98EB-5E4F-BF31-816232291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070" y="1779083"/>
            <a:ext cx="3665386" cy="262574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678136-746F-504A-9B35-80185A19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Ex07-02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19AD6-880B-A145-A7A4-41344BEB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AA3C3-272A-944E-8502-60295800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F5B014-B2CF-934C-8D06-E8FC81517266}"/>
              </a:ext>
            </a:extLst>
          </p:cNvPr>
          <p:cNvSpPr/>
          <p:nvPr/>
        </p:nvSpPr>
        <p:spPr>
          <a:xfrm>
            <a:off x="3287070" y="2025393"/>
            <a:ext cx="3665386" cy="97312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677BE5-019E-114E-9065-B87F333D783B}"/>
              </a:ext>
            </a:extLst>
          </p:cNvPr>
          <p:cNvSpPr txBox="1"/>
          <p:nvPr/>
        </p:nvSpPr>
        <p:spPr>
          <a:xfrm>
            <a:off x="3648363" y="1536090"/>
            <a:ext cx="2344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Draw bars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41D7D7-CE92-BB45-BD40-FD14939C1B2E}"/>
              </a:ext>
            </a:extLst>
          </p:cNvPr>
          <p:cNvSpPr/>
          <p:nvPr/>
        </p:nvSpPr>
        <p:spPr>
          <a:xfrm>
            <a:off x="4015531" y="2229437"/>
            <a:ext cx="2183908" cy="1507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E01F2-C5AF-5E46-80D0-F6CEAB91904D}"/>
              </a:ext>
            </a:extLst>
          </p:cNvPr>
          <p:cNvSpPr/>
          <p:nvPr/>
        </p:nvSpPr>
        <p:spPr>
          <a:xfrm>
            <a:off x="4015531" y="2655570"/>
            <a:ext cx="2856246" cy="1507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693161-1478-014C-AC16-385B794A92E3}"/>
              </a:ext>
            </a:extLst>
          </p:cNvPr>
          <p:cNvSpPr txBox="1"/>
          <p:nvPr/>
        </p:nvSpPr>
        <p:spPr>
          <a:xfrm>
            <a:off x="5064761" y="1131886"/>
            <a:ext cx="234489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Count is 0 in the beginning, so years[count] here is ‘1956’ (display data in 1956)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2B32CB08-9DDD-3544-8828-8CE504770B87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818909" y="1732050"/>
            <a:ext cx="418300" cy="49000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D70C5EC-6EB8-ED48-A58C-C3BCC429963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237209" y="1732050"/>
            <a:ext cx="390617" cy="923520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5059F959-95B2-5B46-B4AC-A8CBE840F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15" y="1931238"/>
            <a:ext cx="4109041" cy="25040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8B678136-746F-504A-9B35-80185A19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Ex07-02 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19AD6-880B-A145-A7A4-41344BEB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 err="1"/>
              <a:t>main.js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6AA3C3-272A-944E-8502-602958009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F5B014-B2CF-934C-8D06-E8FC81517266}"/>
              </a:ext>
            </a:extLst>
          </p:cNvPr>
          <p:cNvSpPr/>
          <p:nvPr/>
        </p:nvSpPr>
        <p:spPr>
          <a:xfrm>
            <a:off x="3193731" y="2955095"/>
            <a:ext cx="3624319" cy="1386086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9677BE5-019E-114E-9065-B87F333D783B}"/>
              </a:ext>
            </a:extLst>
          </p:cNvPr>
          <p:cNvSpPr txBox="1"/>
          <p:nvPr/>
        </p:nvSpPr>
        <p:spPr>
          <a:xfrm>
            <a:off x="7011045" y="2501763"/>
            <a:ext cx="19275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.delay(): how long to wait (milliseconds) before start the transition animation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41D7D7-CE92-BB45-BD40-FD14939C1B2E}"/>
              </a:ext>
            </a:extLst>
          </p:cNvPr>
          <p:cNvSpPr/>
          <p:nvPr/>
        </p:nvSpPr>
        <p:spPr>
          <a:xfrm>
            <a:off x="4045018" y="2121912"/>
            <a:ext cx="2183908" cy="150704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EE01F2-C5AF-5E46-80D0-F6CEAB91904D}"/>
              </a:ext>
            </a:extLst>
          </p:cNvPr>
          <p:cNvSpPr/>
          <p:nvPr/>
        </p:nvSpPr>
        <p:spPr>
          <a:xfrm>
            <a:off x="3696954" y="3130379"/>
            <a:ext cx="1745058" cy="447321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693161-1478-014C-AC16-385B794A92E3}"/>
              </a:ext>
            </a:extLst>
          </p:cNvPr>
          <p:cNvSpPr txBox="1"/>
          <p:nvPr/>
        </p:nvSpPr>
        <p:spPr>
          <a:xfrm>
            <a:off x="1269507" y="2108956"/>
            <a:ext cx="1636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Iterate through (year,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i</a:t>
            </a:r>
            <a:r>
              <a:rPr kumimoji="1" lang="en-US" altLang="zh-TW" sz="1100" dirty="0">
                <a:solidFill>
                  <a:srgbClr val="C00000"/>
                </a:solidFill>
              </a:rPr>
              <a:t>) = </a:t>
            </a:r>
            <a:r>
              <a:rPr kumimoji="1" lang="zh-TW" altLang="en-US" sz="1100" dirty="0">
                <a:solidFill>
                  <a:srgbClr val="C00000"/>
                </a:solidFill>
              </a:rPr>
              <a:t>           </a:t>
            </a:r>
            <a:endParaRPr kumimoji="1" lang="en-US" altLang="zh-TW" sz="1100" dirty="0">
              <a:solidFill>
                <a:srgbClr val="C00000"/>
              </a:solidFill>
            </a:endParaRP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(1956, 0), </a:t>
            </a: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(1966, 1), </a:t>
            </a:r>
            <a:endParaRPr kumimoji="1" lang="zh-TW" altLang="en-US" sz="1100" dirty="0">
              <a:solidFill>
                <a:srgbClr val="C00000"/>
              </a:solidFill>
            </a:endParaRP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(1980, 2), </a:t>
            </a: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(1990, 3), </a:t>
            </a:r>
            <a:endParaRPr kumimoji="1" lang="zh-TW" altLang="en-US" sz="1100" dirty="0">
              <a:solidFill>
                <a:srgbClr val="C00000"/>
              </a:solidFill>
            </a:endParaRP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(2000, 4), </a:t>
            </a:r>
          </a:p>
          <a:p>
            <a:r>
              <a:rPr kumimoji="1" lang="zh-TW" altLang="en-US" sz="1100" dirty="0">
                <a:solidFill>
                  <a:srgbClr val="C00000"/>
                </a:solidFill>
              </a:rPr>
              <a:t>                           </a:t>
            </a:r>
            <a:r>
              <a:rPr kumimoji="1" lang="en-US" altLang="zh-TW" sz="1100" dirty="0">
                <a:solidFill>
                  <a:srgbClr val="C00000"/>
                </a:solidFill>
              </a:rPr>
              <a:t>(2010, 5), </a:t>
            </a:r>
            <a:endParaRPr kumimoji="1" lang="zh-TW" altLang="en-US" sz="1100" dirty="0">
              <a:solidFill>
                <a:srgbClr val="C00000"/>
              </a:solidFill>
            </a:endParaRPr>
          </a:p>
          <a:p>
            <a:endParaRPr kumimoji="1" lang="zh-TW" altLang="en-US" sz="1100" dirty="0">
              <a:solidFill>
                <a:srgbClr val="C00000"/>
              </a:solidFill>
            </a:endParaRPr>
          </a:p>
        </p:txBody>
      </p: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ED70C5EC-6EB8-ED48-A58C-C3BCC4299630}"/>
              </a:ext>
            </a:extLst>
          </p:cNvPr>
          <p:cNvCxnSpPr>
            <a:cxnSpLocks/>
          </p:cNvCxnSpPr>
          <p:nvPr/>
        </p:nvCxnSpPr>
        <p:spPr>
          <a:xfrm>
            <a:off x="2709009" y="2630779"/>
            <a:ext cx="612479" cy="457024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65AB235A-DC77-5C4A-936B-E894CC8AA366}"/>
              </a:ext>
            </a:extLst>
          </p:cNvPr>
          <p:cNvCxnSpPr>
            <a:cxnSpLocks/>
          </p:cNvCxnSpPr>
          <p:nvPr/>
        </p:nvCxnSpPr>
        <p:spPr>
          <a:xfrm flipV="1">
            <a:off x="5442012" y="2778757"/>
            <a:ext cx="1663470" cy="46852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72DF581-B5D9-FF4A-8F5D-C5FA4D6CDC29}"/>
              </a:ext>
            </a:extLst>
          </p:cNvPr>
          <p:cNvCxnSpPr>
            <a:cxnSpLocks/>
          </p:cNvCxnSpPr>
          <p:nvPr/>
        </p:nvCxnSpPr>
        <p:spPr>
          <a:xfrm flipV="1">
            <a:off x="4610277" y="3607023"/>
            <a:ext cx="2671202" cy="196496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915180-AD68-AA41-B943-79CBC9F20D1F}"/>
              </a:ext>
            </a:extLst>
          </p:cNvPr>
          <p:cNvSpPr txBox="1"/>
          <p:nvPr/>
        </p:nvSpPr>
        <p:spPr>
          <a:xfrm>
            <a:off x="7239888" y="3400336"/>
            <a:ext cx="19275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Use the transition setting ‘t’ to animate the change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15871F-BC7A-6345-B03C-FD600D25B408}"/>
              </a:ext>
            </a:extLst>
          </p:cNvPr>
          <p:cNvSpPr/>
          <p:nvPr/>
        </p:nvSpPr>
        <p:spPr>
          <a:xfrm>
            <a:off x="3590353" y="1973604"/>
            <a:ext cx="106602" cy="1821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78C8ED-C310-3140-81DE-612797E2AC1A}"/>
              </a:ext>
            </a:extLst>
          </p:cNvPr>
          <p:cNvSpPr/>
          <p:nvPr/>
        </p:nvSpPr>
        <p:spPr>
          <a:xfrm>
            <a:off x="3720791" y="3692014"/>
            <a:ext cx="106602" cy="182139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BC489BE-D1AA-1739-2F1C-762AFB4FA178}"/>
              </a:ext>
            </a:extLst>
          </p:cNvPr>
          <p:cNvCxnSpPr>
            <a:cxnSpLocks/>
          </p:cNvCxnSpPr>
          <p:nvPr/>
        </p:nvCxnSpPr>
        <p:spPr>
          <a:xfrm>
            <a:off x="4416672" y="488036"/>
            <a:ext cx="155328" cy="2932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4BDEE60-6D65-576D-66BB-B61E736C6054}"/>
              </a:ext>
            </a:extLst>
          </p:cNvPr>
          <p:cNvCxnSpPr>
            <a:cxnSpLocks/>
          </p:cNvCxnSpPr>
          <p:nvPr/>
        </p:nvCxnSpPr>
        <p:spPr>
          <a:xfrm>
            <a:off x="4428396" y="488036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ECB528-5FF0-9C75-3F88-96592E829CC9}"/>
              </a:ext>
            </a:extLst>
          </p:cNvPr>
          <p:cNvSpPr txBox="1"/>
          <p:nvPr/>
        </p:nvSpPr>
        <p:spPr>
          <a:xfrm>
            <a:off x="3789484" y="35169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1956</a:t>
            </a:r>
            <a:endParaRPr kumimoji="1"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3CAC617-C223-435D-E59B-D82FC7589DDE}"/>
              </a:ext>
            </a:extLst>
          </p:cNvPr>
          <p:cNvSpPr txBox="1"/>
          <p:nvPr/>
        </p:nvSpPr>
        <p:spPr>
          <a:xfrm>
            <a:off x="3783624" y="53926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1966</a:t>
            </a:r>
            <a:endParaRPr kumimoji="1"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4E10CD3-72B6-BA4E-EBA1-040FD87EFD3F}"/>
              </a:ext>
            </a:extLst>
          </p:cNvPr>
          <p:cNvSpPr txBox="1"/>
          <p:nvPr/>
        </p:nvSpPr>
        <p:spPr>
          <a:xfrm>
            <a:off x="3783624" y="723898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1980</a:t>
            </a:r>
            <a:endParaRPr kumimoji="1" lang="zh-TW" altLang="en-US" sz="1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BFBEFA8-94F6-981D-1933-E51B65F278C2}"/>
              </a:ext>
            </a:extLst>
          </p:cNvPr>
          <p:cNvSpPr txBox="1"/>
          <p:nvPr/>
        </p:nvSpPr>
        <p:spPr>
          <a:xfrm>
            <a:off x="3777764" y="91146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1990</a:t>
            </a:r>
            <a:endParaRPr kumimoji="1"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33B2338-D822-76F4-E982-174A8FECAA8F}"/>
              </a:ext>
            </a:extLst>
          </p:cNvPr>
          <p:cNvSpPr txBox="1"/>
          <p:nvPr/>
        </p:nvSpPr>
        <p:spPr>
          <a:xfrm>
            <a:off x="3786557" y="108731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2000</a:t>
            </a:r>
            <a:endParaRPr kumimoji="1"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9F15D4A-DE17-3CA5-6496-611486A8862B}"/>
              </a:ext>
            </a:extLst>
          </p:cNvPr>
          <p:cNvSpPr txBox="1"/>
          <p:nvPr/>
        </p:nvSpPr>
        <p:spPr>
          <a:xfrm>
            <a:off x="3780697" y="1274881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2010</a:t>
            </a:r>
            <a:endParaRPr kumimoji="1" lang="zh-TW" altLang="en-US" sz="1400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FE722066-69CA-AB11-8954-32ADAAA9E4E5}"/>
              </a:ext>
            </a:extLst>
          </p:cNvPr>
          <p:cNvCxnSpPr>
            <a:cxnSpLocks/>
          </p:cNvCxnSpPr>
          <p:nvPr/>
        </p:nvCxnSpPr>
        <p:spPr>
          <a:xfrm>
            <a:off x="4428396" y="693189"/>
            <a:ext cx="612528" cy="0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46CA3BFB-2F4D-572D-B008-6320FD5815C9}"/>
              </a:ext>
            </a:extLst>
          </p:cNvPr>
          <p:cNvCxnSpPr>
            <a:cxnSpLocks/>
          </p:cNvCxnSpPr>
          <p:nvPr/>
        </p:nvCxnSpPr>
        <p:spPr>
          <a:xfrm>
            <a:off x="5011619" y="696121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C72303D-499C-0A78-6784-9A141D98940C}"/>
              </a:ext>
            </a:extLst>
          </p:cNvPr>
          <p:cNvSpPr txBox="1"/>
          <p:nvPr/>
        </p:nvSpPr>
        <p:spPr>
          <a:xfrm>
            <a:off x="4299506" y="1698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/>
              <a:t>Red: delay,      blue: duration</a:t>
            </a:r>
            <a:endParaRPr kumimoji="1" lang="zh-TW" altLang="en-US" sz="1200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B83C1A2-C248-A517-08FC-48FBCE204DC0}"/>
              </a:ext>
            </a:extLst>
          </p:cNvPr>
          <p:cNvCxnSpPr>
            <a:cxnSpLocks/>
          </p:cNvCxnSpPr>
          <p:nvPr/>
        </p:nvCxnSpPr>
        <p:spPr>
          <a:xfrm>
            <a:off x="4448912" y="898342"/>
            <a:ext cx="1175235" cy="2932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AAF8D1E-AC6D-6DD2-F45F-CF034FA48514}"/>
              </a:ext>
            </a:extLst>
          </p:cNvPr>
          <p:cNvCxnSpPr>
            <a:cxnSpLocks/>
          </p:cNvCxnSpPr>
          <p:nvPr/>
        </p:nvCxnSpPr>
        <p:spPr>
          <a:xfrm>
            <a:off x="5603634" y="901274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5ABDA41-8D64-599D-C90A-59F991F89B92}"/>
              </a:ext>
            </a:extLst>
          </p:cNvPr>
          <p:cNvCxnSpPr>
            <a:cxnSpLocks/>
          </p:cNvCxnSpPr>
          <p:nvPr/>
        </p:nvCxnSpPr>
        <p:spPr>
          <a:xfrm>
            <a:off x="4460637" y="1077118"/>
            <a:ext cx="1726223" cy="2932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2F35AA5B-9871-6BC7-6442-C636189DE141}"/>
              </a:ext>
            </a:extLst>
          </p:cNvPr>
          <p:cNvCxnSpPr>
            <a:cxnSpLocks/>
          </p:cNvCxnSpPr>
          <p:nvPr/>
        </p:nvCxnSpPr>
        <p:spPr>
          <a:xfrm>
            <a:off x="6186860" y="1080050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F3BB2E6-AE90-EB8B-F0A9-A7A800656047}"/>
              </a:ext>
            </a:extLst>
          </p:cNvPr>
          <p:cNvCxnSpPr>
            <a:cxnSpLocks/>
          </p:cNvCxnSpPr>
          <p:nvPr/>
        </p:nvCxnSpPr>
        <p:spPr>
          <a:xfrm flipV="1">
            <a:off x="4472360" y="1229338"/>
            <a:ext cx="2324102" cy="17764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4D35E96-252F-B94E-BB22-693F402F005C}"/>
              </a:ext>
            </a:extLst>
          </p:cNvPr>
          <p:cNvCxnSpPr>
            <a:cxnSpLocks/>
          </p:cNvCxnSpPr>
          <p:nvPr/>
        </p:nvCxnSpPr>
        <p:spPr>
          <a:xfrm>
            <a:off x="6796462" y="1250034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635934B-E17E-5A07-8AFB-5FAC5BB3BD6C}"/>
              </a:ext>
            </a:extLst>
          </p:cNvPr>
          <p:cNvCxnSpPr>
            <a:cxnSpLocks/>
          </p:cNvCxnSpPr>
          <p:nvPr/>
        </p:nvCxnSpPr>
        <p:spPr>
          <a:xfrm flipV="1">
            <a:off x="4475291" y="1425097"/>
            <a:ext cx="2933699" cy="9573"/>
          </a:xfrm>
          <a:prstGeom prst="line">
            <a:avLst/>
          </a:prstGeom>
          <a:ln w="222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7BA364C-7A3F-63F5-0577-3AEE1CDAD40D}"/>
              </a:ext>
            </a:extLst>
          </p:cNvPr>
          <p:cNvCxnSpPr>
            <a:cxnSpLocks/>
          </p:cNvCxnSpPr>
          <p:nvPr/>
        </p:nvCxnSpPr>
        <p:spPr>
          <a:xfrm>
            <a:off x="7397268" y="1437602"/>
            <a:ext cx="612528" cy="0"/>
          </a:xfrm>
          <a:prstGeom prst="line">
            <a:avLst/>
          </a:prstGeom>
          <a:ln w="2222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BF62C6C-65EA-ED75-5FEB-23E04074A47E}"/>
              </a:ext>
            </a:extLst>
          </p:cNvPr>
          <p:cNvSpPr txBox="1"/>
          <p:nvPr/>
        </p:nvSpPr>
        <p:spPr>
          <a:xfrm>
            <a:off x="4494336" y="27345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560555-D2EE-74A4-8D0D-FD99137EA102}"/>
              </a:ext>
            </a:extLst>
          </p:cNvPr>
          <p:cNvSpPr txBox="1"/>
          <p:nvPr/>
        </p:nvSpPr>
        <p:spPr>
          <a:xfrm>
            <a:off x="5077561" y="49618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6FF0975D-1913-002B-2D46-72AC64F1EBF8}"/>
              </a:ext>
            </a:extLst>
          </p:cNvPr>
          <p:cNvSpPr txBox="1"/>
          <p:nvPr/>
        </p:nvSpPr>
        <p:spPr>
          <a:xfrm>
            <a:off x="5616822" y="69255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67955588-68B6-9473-AB24-E1EC4713710C}"/>
              </a:ext>
            </a:extLst>
          </p:cNvPr>
          <p:cNvSpPr txBox="1"/>
          <p:nvPr/>
        </p:nvSpPr>
        <p:spPr>
          <a:xfrm>
            <a:off x="6182461" y="85374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EADDF64-10DB-528B-CEE1-434E1049690E}"/>
              </a:ext>
            </a:extLst>
          </p:cNvPr>
          <p:cNvSpPr txBox="1"/>
          <p:nvPr/>
        </p:nvSpPr>
        <p:spPr>
          <a:xfrm>
            <a:off x="6783268" y="102372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57B0DFAB-1CF6-3D58-D8F7-A5DBB05BA2DE}"/>
              </a:ext>
            </a:extLst>
          </p:cNvPr>
          <p:cNvSpPr txBox="1"/>
          <p:nvPr/>
        </p:nvSpPr>
        <p:spPr>
          <a:xfrm>
            <a:off x="7401659" y="119371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8CC66A2-23E2-7554-2948-7C1364337B1B}"/>
              </a:ext>
            </a:extLst>
          </p:cNvPr>
          <p:cNvSpPr txBox="1"/>
          <p:nvPr/>
        </p:nvSpPr>
        <p:spPr>
          <a:xfrm>
            <a:off x="4485546" y="47567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1000</a:t>
            </a:r>
            <a:endParaRPr kumimoji="1" lang="zh-TW" altLang="en-US" sz="10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2F247C80-52E0-F2A5-C3C7-C59D553E458B}"/>
              </a:ext>
            </a:extLst>
          </p:cNvPr>
          <p:cNvSpPr txBox="1"/>
          <p:nvPr/>
        </p:nvSpPr>
        <p:spPr>
          <a:xfrm>
            <a:off x="4743453" y="689620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2000</a:t>
            </a:r>
            <a:endParaRPr kumimoji="1" lang="zh-TW" altLang="en-US" sz="1000" dirty="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B16DC5D4-2AE3-A73E-7A61-9B78764585A0}"/>
              </a:ext>
            </a:extLst>
          </p:cNvPr>
          <p:cNvSpPr txBox="1"/>
          <p:nvPr/>
        </p:nvSpPr>
        <p:spPr>
          <a:xfrm>
            <a:off x="5159620" y="877189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3000</a:t>
            </a:r>
            <a:endParaRPr kumimoji="1" lang="zh-TW" altLang="en-US" sz="1000" dirty="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974F4F1-E791-EE61-FEC9-DDDAF912F2A1}"/>
              </a:ext>
            </a:extLst>
          </p:cNvPr>
          <p:cNvSpPr txBox="1"/>
          <p:nvPr/>
        </p:nvSpPr>
        <p:spPr>
          <a:xfrm>
            <a:off x="5584581" y="1038381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4000</a:t>
            </a:r>
            <a:endParaRPr kumimoji="1" lang="zh-TW" altLang="en-US" sz="1000" dirty="0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5F05C90F-EA8D-6383-8454-3535928836D3}"/>
              </a:ext>
            </a:extLst>
          </p:cNvPr>
          <p:cNvSpPr txBox="1"/>
          <p:nvPr/>
        </p:nvSpPr>
        <p:spPr>
          <a:xfrm>
            <a:off x="5868868" y="1199573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5000</a:t>
            </a:r>
            <a:endParaRPr kumimoji="1" lang="zh-TW" altLang="en-US" sz="1000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9BA9EAD0-00DB-0157-DF92-771D3F06B98A}"/>
              </a:ext>
            </a:extLst>
          </p:cNvPr>
          <p:cNvSpPr txBox="1"/>
          <p:nvPr/>
        </p:nvSpPr>
        <p:spPr>
          <a:xfrm>
            <a:off x="4295045" y="267590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/>
              <a:t>0</a:t>
            </a:r>
            <a:endParaRPr kumimoji="1" lang="zh-TW" altLang="en-US" sz="1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826A110F-BED7-7CEE-5E01-04B328BF3BD3}"/>
              </a:ext>
            </a:extLst>
          </p:cNvPr>
          <p:cNvSpPr txBox="1"/>
          <p:nvPr/>
        </p:nvSpPr>
        <p:spPr>
          <a:xfrm>
            <a:off x="1219684" y="3377979"/>
            <a:ext cx="163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dirty="0">
                <a:solidFill>
                  <a:srgbClr val="C00000"/>
                </a:solidFill>
              </a:rPr>
              <a:t>This </a:t>
            </a:r>
            <a:r>
              <a:rPr kumimoji="1" lang="en-US" altLang="zh-TW" sz="1100" dirty="0" err="1">
                <a:solidFill>
                  <a:srgbClr val="C00000"/>
                </a:solidFill>
              </a:rPr>
              <a:t>forEach</a:t>
            </a:r>
            <a:r>
              <a:rPr kumimoji="1" lang="en-US" altLang="zh-TW" sz="1100" dirty="0">
                <a:solidFill>
                  <a:srgbClr val="C00000"/>
                </a:solidFill>
              </a:rPr>
              <a:t> loop finishes and setup all transition from 1956-2010 immediately</a:t>
            </a:r>
            <a:endParaRPr kumimoji="1" lang="zh-TW" alt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80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</Words>
  <Application>Microsoft Macintosh PowerPoint</Application>
  <PresentationFormat>如螢幕大小 (16:9)</PresentationFormat>
  <Paragraphs>107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Transition</vt:lpstr>
      <vt:lpstr>Transitions</vt:lpstr>
      <vt:lpstr>d3.transition()  (Ex07-01)</vt:lpstr>
      <vt:lpstr>d3.transition()  (Ex07-01)</vt:lpstr>
      <vt:lpstr>d3.transition()  (Ex07-01)</vt:lpstr>
      <vt:lpstr>Ex07-02 </vt:lpstr>
      <vt:lpstr>Ex07-02 </vt:lpstr>
      <vt:lpstr>Ex07-02 </vt:lpstr>
      <vt:lpstr>Ex07-02 </vt:lpstr>
      <vt:lpstr>Ex07-03</vt:lpstr>
      <vt:lpstr>Ex07-04</vt:lpstr>
      <vt:lpstr>Ex07-04</vt:lpstr>
      <vt:lpstr>Ex07-04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2022-10-15T07:21:07Z</dcterms:modified>
</cp:coreProperties>
</file>