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5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34" r:id="rId30"/>
    <p:sldId id="336" r:id="rId31"/>
    <p:sldId id="337" r:id="rId32"/>
    <p:sldId id="338" r:id="rId33"/>
    <p:sldId id="339" r:id="rId34"/>
    <p:sldId id="340" r:id="rId35"/>
    <p:sldId id="341" r:id="rId36"/>
    <p:sldId id="342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FF"/>
    <a:srgbClr val="CA0000"/>
    <a:srgbClr val="007033"/>
    <a:srgbClr val="FF0D97"/>
    <a:srgbClr val="003635"/>
    <a:srgbClr val="0000CC"/>
    <a:srgbClr val="9EFF29"/>
    <a:srgbClr val="C80064"/>
    <a:srgbClr val="C33A1F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558"/>
  </p:normalViewPr>
  <p:slideViewPr>
    <p:cSldViewPr snapToGrid="0">
      <p:cViewPr varScale="1">
        <p:scale>
          <a:sx n="161" d="100"/>
          <a:sy n="161" d="100"/>
        </p:scale>
        <p:origin x="89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752" y="184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53-38C3-FF44-A744-E339D9E1ADE7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7AC6-BFD9-AB47-A65C-EE07DC34A348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3EFE-E56A-9C4B-A82F-AA1F629870D9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E7E9-8294-904A-A3AD-F29863229576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3A71-BA8B-2846-8382-FC2DC46FBB8F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F79-28A5-1D48-A0E1-19C155538755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5ED-70CF-C747-9E38-D7A0CF529738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0A1-2758-F74F-938D-D348EF3DE750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AEAB-CB73-1D47-9DC1-F2730C3C10B5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512D-6869-074C-A433-69582794DA60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97C9-5ADC-924E-B020-A953041E889D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92F-DCE8-C047-B7BD-C74F9116BA31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78C7-2819-B14E-984A-1E1246E5B447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#Standard_events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3414252"/>
            <a:ext cx="8067368" cy="884898"/>
          </a:xfrm>
        </p:spPr>
        <p:txBody>
          <a:bodyPr>
            <a:normAutofit/>
          </a:bodyPr>
          <a:lstStyle/>
          <a:p>
            <a:r>
              <a:rPr lang="en-US"/>
              <a:t>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4306524"/>
            <a:ext cx="8096864" cy="73004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B4524-DB89-274D-926D-112DE95A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2E9D0-AB02-8B44-AFBF-CC0EF5C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d3.tip() (Ex08-02)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AA272-CFDF-0846-8F30-B10E8F5D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3943245" cy="3545497"/>
          </a:xfrm>
        </p:spPr>
        <p:txBody>
          <a:bodyPr>
            <a:normAutofit/>
          </a:bodyPr>
          <a:lstStyle/>
          <a:p>
            <a:r>
              <a:rPr kumimoji="1" lang="en-US" altLang="zh-TW" sz="1600" dirty="0"/>
              <a:t>Ex08-02 is an extension of Ex08-01. Most of the code in </a:t>
            </a:r>
            <a:r>
              <a:rPr kumimoji="1" lang="en-US" altLang="zh-TW" sz="1600" dirty="0" err="1"/>
              <a:t>main.js</a:t>
            </a:r>
            <a:r>
              <a:rPr kumimoji="1" lang="en-US" altLang="zh-TW" sz="1600" dirty="0"/>
              <a:t> are the same.</a:t>
            </a:r>
          </a:p>
          <a:p>
            <a:pPr lvl="1"/>
            <a:r>
              <a:rPr kumimoji="1" lang="en-US" altLang="zh-TW" sz="1600" dirty="0"/>
              <a:t>We do not introduce the code to create the bar chart again</a:t>
            </a:r>
          </a:p>
          <a:p>
            <a:pPr lvl="1"/>
            <a:endParaRPr kumimoji="1" lang="en-US" altLang="zh-TW" sz="1600" dirty="0"/>
          </a:p>
          <a:p>
            <a:r>
              <a:rPr kumimoji="1" lang="en-US" altLang="zh-TW" sz="1600" b="1" dirty="0"/>
              <a:t>.html(d=&gt;(</a:t>
            </a:r>
            <a:r>
              <a:rPr kumimoji="1" lang="en-US" altLang="zh-TW" sz="1600" b="1" dirty="0" err="1"/>
              <a:t>d.name</a:t>
            </a:r>
            <a:r>
              <a:rPr kumimoji="1" lang="en-US" altLang="zh-TW" sz="1600" b="1" dirty="0"/>
              <a:t> + “: ” + </a:t>
            </a:r>
            <a:r>
              <a:rPr kumimoji="1" lang="en-US" altLang="zh-TW" sz="1600" b="1" dirty="0" err="1"/>
              <a:t>d.population</a:t>
            </a:r>
            <a:r>
              <a:rPr kumimoji="1" lang="en-US" altLang="zh-TW" sz="1600" b="1" dirty="0"/>
              <a:t>)) </a:t>
            </a:r>
            <a:r>
              <a:rPr kumimoji="1" lang="en-US" altLang="zh-TW" sz="1600" dirty="0"/>
              <a:t>determines what the content of the tooltip is</a:t>
            </a:r>
          </a:p>
          <a:p>
            <a:pPr lvl="1"/>
            <a:r>
              <a:rPr kumimoji="1" lang="en-US" altLang="zh-TW" sz="1600" dirty="0"/>
              <a:t>d is the data item sent to the tooltip</a:t>
            </a:r>
          </a:p>
          <a:p>
            <a:endParaRPr kumimoji="1"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BD3FF-F3D0-4B4C-9385-E980B14F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BE61DEE-46BB-3447-98C0-3EBB22777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64" y="0"/>
            <a:ext cx="3225684" cy="5143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2007B2-CEB5-1D49-A959-07D2BE14ECF8}"/>
              </a:ext>
            </a:extLst>
          </p:cNvPr>
          <p:cNvSpPr/>
          <p:nvPr/>
        </p:nvSpPr>
        <p:spPr>
          <a:xfrm>
            <a:off x="5943743" y="406537"/>
            <a:ext cx="2821077" cy="40434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915B0B-CCE9-4C47-A67D-E8DF3EA29AB7}"/>
              </a:ext>
            </a:extLst>
          </p:cNvPr>
          <p:cNvSpPr txBox="1"/>
          <p:nvPr/>
        </p:nvSpPr>
        <p:spPr>
          <a:xfrm>
            <a:off x="3242937" y="178004"/>
            <a:ext cx="214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1. initializing the tool tip</a:t>
            </a: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E471C78-8AE5-7743-9C8D-76A614A1EC5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5392020" y="316504"/>
            <a:ext cx="551723" cy="29220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115515F-0BCF-1B41-B268-05544315F313}"/>
              </a:ext>
            </a:extLst>
          </p:cNvPr>
          <p:cNvSpPr/>
          <p:nvPr/>
        </p:nvSpPr>
        <p:spPr>
          <a:xfrm>
            <a:off x="6553200" y="622579"/>
            <a:ext cx="2133600" cy="1710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05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2E9D0-AB02-8B44-AFBF-CC0EF5C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d3.tip() (Ex08-02)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AA272-CFDF-0846-8F30-B10E8F5D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3943245" cy="3545497"/>
          </a:xfrm>
        </p:spPr>
        <p:txBody>
          <a:bodyPr>
            <a:normAutofit/>
          </a:bodyPr>
          <a:lstStyle/>
          <a:p>
            <a:r>
              <a:rPr kumimoji="1" lang="en-US" altLang="zh-TW" sz="1600" dirty="0"/>
              <a:t>Ex08-02 is an extension of Ex08-01. Most of the code in </a:t>
            </a:r>
            <a:r>
              <a:rPr kumimoji="1" lang="en-US" altLang="zh-TW" sz="1600" dirty="0" err="1"/>
              <a:t>main.js</a:t>
            </a:r>
            <a:r>
              <a:rPr kumimoji="1" lang="en-US" altLang="zh-TW" sz="1600" dirty="0"/>
              <a:t> are the same.</a:t>
            </a:r>
          </a:p>
          <a:p>
            <a:pPr lvl="1"/>
            <a:r>
              <a:rPr kumimoji="1" lang="en-US" altLang="zh-TW" sz="1600" dirty="0"/>
              <a:t>We do not introduce the code to create the bar chart again</a:t>
            </a:r>
          </a:p>
          <a:p>
            <a:pPr lvl="1"/>
            <a:endParaRPr kumimoji="1" lang="en-US" altLang="zh-TW" sz="1600" dirty="0"/>
          </a:p>
          <a:p>
            <a:r>
              <a:rPr kumimoji="1" lang="en-US" altLang="zh-TW" sz="1600" dirty="0" err="1"/>
              <a:t>barChartG.call</a:t>
            </a:r>
            <a:r>
              <a:rPr kumimoji="1" lang="en-US" altLang="zh-TW" sz="1600" dirty="0"/>
              <a:t>(tip): add/enable the tool tip in </a:t>
            </a:r>
            <a:r>
              <a:rPr kumimoji="1" lang="en-US" altLang="zh-TW" sz="1600" dirty="0" err="1"/>
              <a:t>barChartG</a:t>
            </a:r>
            <a:endParaRPr kumimoji="1"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BD3FF-F3D0-4B4C-9385-E980B14F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BE61DEE-46BB-3447-98C0-3EBB22777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64" y="0"/>
            <a:ext cx="3225684" cy="51435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915B0B-CCE9-4C47-A67D-E8DF3EA29AB7}"/>
              </a:ext>
            </a:extLst>
          </p:cNvPr>
          <p:cNvSpPr txBox="1"/>
          <p:nvPr/>
        </p:nvSpPr>
        <p:spPr>
          <a:xfrm>
            <a:off x="2777707" y="178004"/>
            <a:ext cx="26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2. calling the tip in the context of the visualization</a:t>
            </a: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E471C78-8AE5-7743-9C8D-76A614A1EC5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5392021" y="408837"/>
            <a:ext cx="551722" cy="461665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115515F-0BCF-1B41-B268-05544315F313}"/>
              </a:ext>
            </a:extLst>
          </p:cNvPr>
          <p:cNvSpPr/>
          <p:nvPr/>
        </p:nvSpPr>
        <p:spPr>
          <a:xfrm>
            <a:off x="5943743" y="898117"/>
            <a:ext cx="1112665" cy="13438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9A4033-D929-AF48-BFEA-125BA468C028}"/>
              </a:ext>
            </a:extLst>
          </p:cNvPr>
          <p:cNvSpPr/>
          <p:nvPr/>
        </p:nvSpPr>
        <p:spPr>
          <a:xfrm>
            <a:off x="6182408" y="35202"/>
            <a:ext cx="528944" cy="14280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586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2E9D0-AB02-8B44-AFBF-CC0EF5C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d3.tip() (Ex08-02)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AA272-CFDF-0846-8F30-B10E8F5D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3943245" cy="3545497"/>
          </a:xfrm>
        </p:spPr>
        <p:txBody>
          <a:bodyPr>
            <a:normAutofit/>
          </a:bodyPr>
          <a:lstStyle/>
          <a:p>
            <a:r>
              <a:rPr kumimoji="1" lang="en-US" altLang="zh-TW" sz="1600" dirty="0"/>
              <a:t>Ex08-02 is an extension of Ex08-01. Most of the code in </a:t>
            </a:r>
            <a:r>
              <a:rPr kumimoji="1" lang="en-US" altLang="zh-TW" sz="1600" dirty="0" err="1"/>
              <a:t>main.js</a:t>
            </a:r>
            <a:r>
              <a:rPr kumimoji="1" lang="en-US" altLang="zh-TW" sz="1600" dirty="0"/>
              <a:t> are the same.</a:t>
            </a:r>
          </a:p>
          <a:p>
            <a:pPr lvl="1"/>
            <a:r>
              <a:rPr kumimoji="1" lang="en-US" altLang="zh-TW" sz="1600" dirty="0"/>
              <a:t>We do not introduce the code to create the bar chart again</a:t>
            </a:r>
          </a:p>
          <a:p>
            <a:pPr lvl="1"/>
            <a:endParaRPr kumimoji="1" lang="en-US" altLang="zh-TW" sz="1600" dirty="0"/>
          </a:p>
          <a:p>
            <a:r>
              <a:rPr kumimoji="1" lang="en-US" altLang="zh-TW" sz="1600" dirty="0"/>
              <a:t>If ’mouseover’, show the tooltip for the item</a:t>
            </a:r>
          </a:p>
          <a:p>
            <a:pPr lvl="1"/>
            <a:r>
              <a:rPr kumimoji="1" lang="en-US" altLang="zh-TW" sz="1600" dirty="0"/>
              <a:t>What to show?</a:t>
            </a:r>
          </a:p>
          <a:p>
            <a:pPr lvl="1"/>
            <a:r>
              <a:rPr kumimoji="1" lang="en-US" altLang="zh-TW" sz="1600" dirty="0"/>
              <a:t>d? the data attached to each </a:t>
            </a:r>
            <a:r>
              <a:rPr kumimoji="1" lang="en-US" altLang="zh-TW" sz="1600" dirty="0" err="1"/>
              <a:t>rect</a:t>
            </a:r>
            <a:endParaRPr kumimoji="1" lang="en-US" altLang="zh-TW" sz="1600" dirty="0"/>
          </a:p>
          <a:p>
            <a:r>
              <a:rPr kumimoji="1" lang="en-US" altLang="zh-TW" sz="1600" dirty="0"/>
              <a:t>If ‘</a:t>
            </a:r>
            <a:r>
              <a:rPr kumimoji="1" lang="en-US" altLang="zh-TW" sz="1600" dirty="0" err="1"/>
              <a:t>mouseout</a:t>
            </a:r>
            <a:r>
              <a:rPr kumimoji="1" lang="en-US" altLang="zh-TW" sz="1600" dirty="0"/>
              <a:t>’, hide the tooltip</a:t>
            </a:r>
            <a:endParaRPr kumimoji="1"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BD3FF-F3D0-4B4C-9385-E980B14F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BE61DEE-46BB-3447-98C0-3EBB22777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64" y="0"/>
            <a:ext cx="3225684" cy="51435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915B0B-CCE9-4C47-A67D-E8DF3EA29AB7}"/>
              </a:ext>
            </a:extLst>
          </p:cNvPr>
          <p:cNvSpPr txBox="1"/>
          <p:nvPr/>
        </p:nvSpPr>
        <p:spPr>
          <a:xfrm>
            <a:off x="5117013" y="413422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3. adding event listener</a:t>
            </a: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E471C78-8AE5-7743-9C8D-76A614A1EC5A}"/>
              </a:ext>
            </a:extLst>
          </p:cNvPr>
          <p:cNvCxnSpPr>
            <a:cxnSpLocks/>
          </p:cNvCxnSpPr>
          <p:nvPr/>
        </p:nvCxnSpPr>
        <p:spPr>
          <a:xfrm flipH="1" flipV="1">
            <a:off x="6277339" y="4468483"/>
            <a:ext cx="50977" cy="340755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115515F-0BCF-1B41-B268-05544315F313}"/>
              </a:ext>
            </a:extLst>
          </p:cNvPr>
          <p:cNvSpPr/>
          <p:nvPr/>
        </p:nvSpPr>
        <p:spPr>
          <a:xfrm>
            <a:off x="5901065" y="4767263"/>
            <a:ext cx="1707434" cy="3762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743768-F6AE-6C4D-BF21-AC3640FF4915}"/>
              </a:ext>
            </a:extLst>
          </p:cNvPr>
          <p:cNvSpPr/>
          <p:nvPr/>
        </p:nvSpPr>
        <p:spPr>
          <a:xfrm>
            <a:off x="6591775" y="667420"/>
            <a:ext cx="2173045" cy="1262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6BFF587B-32B1-9F4F-A4A8-05FD9347E2EE}"/>
              </a:ext>
            </a:extLst>
          </p:cNvPr>
          <p:cNvCxnSpPr>
            <a:cxnSpLocks/>
          </p:cNvCxnSpPr>
          <p:nvPr/>
        </p:nvCxnSpPr>
        <p:spPr>
          <a:xfrm flipV="1">
            <a:off x="3843194" y="879894"/>
            <a:ext cx="3407419" cy="224005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2B7930-E565-7542-A7C5-5E32541CF1CB}"/>
              </a:ext>
            </a:extLst>
          </p:cNvPr>
          <p:cNvSpPr/>
          <p:nvPr/>
        </p:nvSpPr>
        <p:spPr>
          <a:xfrm>
            <a:off x="7057386" y="3297975"/>
            <a:ext cx="835784" cy="17802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652E4AB-8135-6A4C-8A39-CFA8779664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49952" y="3386986"/>
            <a:ext cx="1707434" cy="8901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6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D12A4-5EE8-5F47-A880-F1BA163C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Mouse Drag Behavior (d3.drag())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B7EE40-15A5-E54C-BD5B-1AA62E15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600" dirty="0"/>
              <a:t>Work on an item (such as a </a:t>
            </a:r>
            <a:r>
              <a:rPr kumimoji="1" lang="en-US" altLang="zh-TW" sz="1600" dirty="0" err="1"/>
              <a:t>rect</a:t>
            </a:r>
            <a:r>
              <a:rPr kumimoji="1" lang="en-US" altLang="zh-TW" sz="1600" dirty="0"/>
              <a:t>, a circle…)</a:t>
            </a:r>
          </a:p>
          <a:p>
            <a:pPr lvl="1"/>
            <a:r>
              <a:rPr kumimoji="1" lang="en-US" altLang="zh-TW" sz="1600" dirty="0"/>
              <a:t>Similar to d3.tip()</a:t>
            </a:r>
          </a:p>
          <a:p>
            <a:pPr lvl="1"/>
            <a:r>
              <a:rPr kumimoji="1" lang="en-US" altLang="zh-TW" sz="1600" dirty="0"/>
              <a:t>But you do not need extra plug-in library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2 steps to setup mouse drag event listener</a:t>
            </a:r>
          </a:p>
          <a:p>
            <a:pPr lvl="1"/>
            <a:r>
              <a:rPr kumimoji="1" lang="en-US" altLang="zh-TW" sz="1400" dirty="0"/>
              <a:t>1. initialization and adding event listener</a:t>
            </a:r>
          </a:p>
          <a:p>
            <a:pPr lvl="1"/>
            <a:r>
              <a:rPr kumimoji="1" lang="en-US" altLang="zh-TW" sz="1400" dirty="0"/>
              <a:t>2. calling the “drag” on each item</a:t>
            </a:r>
          </a:p>
          <a:p>
            <a:pPr lvl="1"/>
            <a:endParaRPr kumimoji="1" lang="en-US" altLang="zh-TW" sz="1400" dirty="0"/>
          </a:p>
          <a:p>
            <a:r>
              <a:rPr kumimoji="1" lang="en-US" altLang="zh-TW" sz="1400" dirty="0"/>
              <a:t>Three type of events (d3.drag.on(</a:t>
            </a:r>
            <a:r>
              <a:rPr kumimoji="1" lang="en-US" altLang="zh-TW" sz="1400" dirty="0" err="1"/>
              <a:t>EventType</a:t>
            </a:r>
            <a:r>
              <a:rPr kumimoji="1" lang="en-US" altLang="zh-TW" sz="1400" dirty="0"/>
              <a:t>, listener) )</a:t>
            </a:r>
          </a:p>
          <a:p>
            <a:pPr lvl="1"/>
            <a:r>
              <a:rPr kumimoji="1" lang="en-US" altLang="zh-TW" sz="1400" dirty="0"/>
              <a:t>“start”: when you click on the item</a:t>
            </a:r>
          </a:p>
          <a:p>
            <a:pPr lvl="1"/>
            <a:r>
              <a:rPr kumimoji="1" lang="en-US" altLang="zh-TW" sz="1400" dirty="0"/>
              <a:t>“drag”: when you drag the item</a:t>
            </a:r>
          </a:p>
          <a:p>
            <a:pPr lvl="1"/>
            <a:r>
              <a:rPr kumimoji="1" lang="en-US" altLang="zh-TW" sz="1400" dirty="0"/>
              <a:t>“end”: when you release the mouse</a:t>
            </a:r>
          </a:p>
          <a:p>
            <a:pPr lvl="1"/>
            <a:endParaRPr kumimoji="1" lang="zh-TW" altLang="en-US" sz="1400" dirty="0"/>
          </a:p>
          <a:p>
            <a:pPr lvl="1"/>
            <a:endParaRPr kumimoji="1"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11D78A-BCA2-D444-B26B-0D61D07E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6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51423A65-4A78-804B-AE9E-EEC578D7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763" y="735911"/>
            <a:ext cx="2436296" cy="388404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6664251-19FA-D140-B2E8-BD20FDFB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d3.drag() (Ex08-03)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C252B-F297-3848-866F-9CF8C189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3253131" cy="3545497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We will drag to move these circles</a:t>
            </a:r>
            <a:endParaRPr kumimoji="1"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1683B5-C228-4A45-876C-4F20D074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60F387-D490-0D48-BEF0-D7EECA457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5" y="2216405"/>
            <a:ext cx="2304651" cy="21195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3F80873-6858-FB40-B330-BE85D867D929}"/>
              </a:ext>
            </a:extLst>
          </p:cNvPr>
          <p:cNvSpPr txBox="1"/>
          <p:nvPr/>
        </p:nvSpPr>
        <p:spPr>
          <a:xfrm>
            <a:off x="7083474" y="419325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err="1"/>
              <a:t>main.js</a:t>
            </a:r>
            <a:endParaRPr kumimoji="1"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46F40F-BA34-E440-A691-F39EA3FC195B}"/>
              </a:ext>
            </a:extLst>
          </p:cNvPr>
          <p:cNvSpPr txBox="1"/>
          <p:nvPr/>
        </p:nvSpPr>
        <p:spPr>
          <a:xfrm>
            <a:off x="6043773" y="4634063"/>
            <a:ext cx="26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Create 10 red circles on the 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svg</a:t>
            </a:r>
            <a:r>
              <a:rPr kumimoji="1" lang="en-US" altLang="zh-TW" sz="1200" dirty="0">
                <a:solidFill>
                  <a:srgbClr val="C00000"/>
                </a:solidFill>
              </a:rPr>
              <a:t> with random positions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0DC89C-347C-9741-A627-080ED1B7761C}"/>
              </a:ext>
            </a:extLst>
          </p:cNvPr>
          <p:cNvSpPr/>
          <p:nvPr/>
        </p:nvSpPr>
        <p:spPr>
          <a:xfrm>
            <a:off x="6340762" y="998241"/>
            <a:ext cx="2436295" cy="121816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AC7375-2494-9E45-88C2-C8DE1CAB980C}"/>
              </a:ext>
            </a:extLst>
          </p:cNvPr>
          <p:cNvSpPr/>
          <p:nvPr/>
        </p:nvSpPr>
        <p:spPr>
          <a:xfrm>
            <a:off x="6340761" y="2927171"/>
            <a:ext cx="2436295" cy="149767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888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C712F-7FA4-A24D-987A-E0D2A4AE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d3.drag() (Ex08-03)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EE00F-40C5-7445-86E1-7DBDDDA0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4883524" cy="3545497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If the drag starts, call “started” function</a:t>
            </a:r>
          </a:p>
          <a:p>
            <a:r>
              <a:rPr kumimoji="1" lang="en-US" altLang="zh-TW" sz="2000" dirty="0"/>
              <a:t>If dragging, call “dragged” function</a:t>
            </a:r>
            <a:endParaRPr kumimoji="1" lang="zh-TW" altLang="en-US" sz="2000" dirty="0"/>
          </a:p>
          <a:p>
            <a:r>
              <a:rPr kumimoji="1" lang="en-US" altLang="zh-TW" sz="2000" dirty="0"/>
              <a:t>If the drag end (release the mouse), call “ended” function</a:t>
            </a:r>
            <a:endParaRPr kumimoji="1" lang="zh-TW" altLang="en-US" sz="2000" dirty="0"/>
          </a:p>
          <a:p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0F430C-4757-B949-B158-E1AF02E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A0925963-4851-FF47-9ECA-9CEA5479F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32" y="0"/>
            <a:ext cx="2327468" cy="5143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ED6A2D7-1D84-F049-9DBF-4FE0FDBC1CD8}"/>
              </a:ext>
            </a:extLst>
          </p:cNvPr>
          <p:cNvSpPr txBox="1"/>
          <p:nvPr/>
        </p:nvSpPr>
        <p:spPr>
          <a:xfrm>
            <a:off x="5137141" y="569987"/>
            <a:ext cx="164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1. initialization and adding event listener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EF5A2F60-1F38-7140-A65F-90364A5C003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53200" y="332465"/>
            <a:ext cx="263332" cy="29726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D1BF878-F288-8D4F-95E0-247D44BB664F}"/>
              </a:ext>
            </a:extLst>
          </p:cNvPr>
          <p:cNvSpPr/>
          <p:nvPr/>
        </p:nvSpPr>
        <p:spPr>
          <a:xfrm>
            <a:off x="6816532" y="35202"/>
            <a:ext cx="1499332" cy="5945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DF82F-BAFA-E14F-A528-41C1E6DA72EE}"/>
              </a:ext>
            </a:extLst>
          </p:cNvPr>
          <p:cNvSpPr/>
          <p:nvPr/>
        </p:nvSpPr>
        <p:spPr>
          <a:xfrm>
            <a:off x="6816532" y="2618485"/>
            <a:ext cx="1182198" cy="17647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CACAB6-46FF-124E-B1AE-D24B17E5CAF8}"/>
              </a:ext>
            </a:extLst>
          </p:cNvPr>
          <p:cNvSpPr/>
          <p:nvPr/>
        </p:nvSpPr>
        <p:spPr>
          <a:xfrm>
            <a:off x="6816532" y="4091094"/>
            <a:ext cx="1182198" cy="17647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40415D-4386-6540-B3B7-744559077BB1}"/>
              </a:ext>
            </a:extLst>
          </p:cNvPr>
          <p:cNvSpPr/>
          <p:nvPr/>
        </p:nvSpPr>
        <p:spPr>
          <a:xfrm>
            <a:off x="6816532" y="4693226"/>
            <a:ext cx="1182198" cy="17647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7CEEF0-0081-F547-B818-3FD3A4665FB0}"/>
              </a:ext>
            </a:extLst>
          </p:cNvPr>
          <p:cNvSpPr txBox="1"/>
          <p:nvPr/>
        </p:nvSpPr>
        <p:spPr>
          <a:xfrm>
            <a:off x="5017188" y="2811075"/>
            <a:ext cx="164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2. calling the “drag” on each item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E5ADA69F-5F69-7243-A079-FBB326C5D5BA}"/>
              </a:ext>
            </a:extLst>
          </p:cNvPr>
          <p:cNvCxnSpPr>
            <a:cxnSpLocks/>
          </p:cNvCxnSpPr>
          <p:nvPr/>
        </p:nvCxnSpPr>
        <p:spPr>
          <a:xfrm flipH="1">
            <a:off x="6331789" y="2419792"/>
            <a:ext cx="435860" cy="49595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BF530AE-07BB-F74D-B2D1-227ECA4FF5E0}"/>
              </a:ext>
            </a:extLst>
          </p:cNvPr>
          <p:cNvSpPr/>
          <p:nvPr/>
        </p:nvSpPr>
        <p:spPr>
          <a:xfrm>
            <a:off x="6816532" y="2346781"/>
            <a:ext cx="895483" cy="1693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151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C712F-7FA4-A24D-987A-E0D2A4AE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d3.drag() (Ex08-03)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EE00F-40C5-7445-86E1-7DBDDDA0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4883524" cy="3545497"/>
          </a:xfrm>
        </p:spPr>
        <p:txBody>
          <a:bodyPr>
            <a:normAutofit/>
          </a:bodyPr>
          <a:lstStyle/>
          <a:p>
            <a:r>
              <a:rPr kumimoji="1" lang="en-US" altLang="zh-TW" sz="1600" dirty="0"/>
              <a:t>d3.mouse(this)</a:t>
            </a:r>
          </a:p>
          <a:p>
            <a:pPr lvl="1"/>
            <a:r>
              <a:rPr kumimoji="1" lang="en-US" altLang="zh-TW" sz="1600" dirty="0"/>
              <a:t>Return the x and y coordinates (as an array [</a:t>
            </a:r>
            <a:r>
              <a:rPr kumimoji="1" lang="en-US" altLang="zh-TW" sz="1600" dirty="0" err="1"/>
              <a:t>x,y</a:t>
            </a:r>
            <a:r>
              <a:rPr kumimoji="1" lang="en-US" altLang="zh-TW" sz="1600" dirty="0"/>
              <a:t>]) of the current event relative to the specified container</a:t>
            </a:r>
          </a:p>
          <a:p>
            <a:pPr lvl="2"/>
            <a:r>
              <a:rPr kumimoji="1" lang="en-US" altLang="zh-TW" sz="1200" dirty="0" err="1"/>
              <a:t>svg</a:t>
            </a:r>
            <a:r>
              <a:rPr kumimoji="1" lang="en-US" altLang="zh-TW" sz="1200" dirty="0"/>
              <a:t> or g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d3.select(this)</a:t>
            </a:r>
          </a:p>
          <a:p>
            <a:pPr lvl="1"/>
            <a:r>
              <a:rPr kumimoji="1" lang="en-US" altLang="zh-TW" sz="1600" dirty="0"/>
              <a:t>Return the item which triggers current event</a:t>
            </a:r>
            <a:endParaRPr kumimoji="1"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0F430C-4757-B949-B158-E1AF02E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A0925963-4851-FF47-9ECA-9CEA5479F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32" y="0"/>
            <a:ext cx="2327468" cy="5143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ED6A2D7-1D84-F049-9DBF-4FE0FDBC1CD8}"/>
              </a:ext>
            </a:extLst>
          </p:cNvPr>
          <p:cNvSpPr txBox="1"/>
          <p:nvPr/>
        </p:nvSpPr>
        <p:spPr>
          <a:xfrm>
            <a:off x="4572000" y="3608725"/>
            <a:ext cx="164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Change the circle position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EF5A2F60-1F38-7140-A65F-90364A5C0038}"/>
              </a:ext>
            </a:extLst>
          </p:cNvPr>
          <p:cNvCxnSpPr>
            <a:cxnSpLocks/>
          </p:cNvCxnSpPr>
          <p:nvPr/>
        </p:nvCxnSpPr>
        <p:spPr>
          <a:xfrm flipH="1">
            <a:off x="6029864" y="3576376"/>
            <a:ext cx="950570" cy="2479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ACDF82F-BAFA-E14F-A528-41C1E6DA72EE}"/>
              </a:ext>
            </a:extLst>
          </p:cNvPr>
          <p:cNvSpPr/>
          <p:nvPr/>
        </p:nvSpPr>
        <p:spPr>
          <a:xfrm>
            <a:off x="7815532" y="2957768"/>
            <a:ext cx="986666" cy="1391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76983A-A4EC-4041-B8C8-509003D941BB}"/>
              </a:ext>
            </a:extLst>
          </p:cNvPr>
          <p:cNvSpPr/>
          <p:nvPr/>
        </p:nvSpPr>
        <p:spPr>
          <a:xfrm>
            <a:off x="7700134" y="3242022"/>
            <a:ext cx="986666" cy="1391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53E87B-B459-0349-A7ED-A6DB6027E9C8}"/>
              </a:ext>
            </a:extLst>
          </p:cNvPr>
          <p:cNvSpPr/>
          <p:nvPr/>
        </p:nvSpPr>
        <p:spPr>
          <a:xfrm>
            <a:off x="6917730" y="3415592"/>
            <a:ext cx="1769070" cy="408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23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7019F-27CB-A74A-8BC0-9BB01D2E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Brushing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56083-AFE2-1A48-AAC6-3E80FCCF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834146" cy="3545497"/>
          </a:xfrm>
        </p:spPr>
        <p:txBody>
          <a:bodyPr>
            <a:noAutofit/>
          </a:bodyPr>
          <a:lstStyle/>
          <a:p>
            <a:r>
              <a:rPr kumimoji="1" lang="en-US" altLang="zh-TW" sz="1800" dirty="0"/>
              <a:t>Brushing is the interactive specification a one- or two-dimensional selected region using a pointing gesture</a:t>
            </a:r>
          </a:p>
          <a:p>
            <a:pPr lvl="1"/>
            <a:r>
              <a:rPr kumimoji="1" lang="en-US" altLang="zh-TW" sz="1800" dirty="0"/>
              <a:t>Such as by clicking and dragging the mouse</a:t>
            </a:r>
          </a:p>
          <a:p>
            <a:r>
              <a:rPr kumimoji="1" lang="en-US" altLang="zh-TW" sz="1800" dirty="0"/>
              <a:t>Brushing is often used to select discrete elements, such as dots in a scatterplot or files on a desktop</a:t>
            </a:r>
          </a:p>
          <a:p>
            <a:r>
              <a:rPr kumimoji="1" lang="en-US" altLang="zh-TW" sz="1800" dirty="0"/>
              <a:t>We creates a scatterplot which supports brushing (Ex08-04)</a:t>
            </a:r>
          </a:p>
          <a:p>
            <a:endParaRPr kumimoji="1" lang="en-US" altLang="zh-TW" sz="1800" dirty="0"/>
          </a:p>
          <a:p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AFC2C-18A6-784F-92E7-DC2D9784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AA071F-0F92-F243-8C8E-7FD751AFB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57" y="986117"/>
            <a:ext cx="2778981" cy="221428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E2FB8F2-FCB3-5140-BA33-61746606B10C}"/>
              </a:ext>
            </a:extLst>
          </p:cNvPr>
          <p:cNvSpPr txBox="1"/>
          <p:nvPr/>
        </p:nvSpPr>
        <p:spPr>
          <a:xfrm>
            <a:off x="5460880" y="3303747"/>
            <a:ext cx="37610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/>
              <a:t>d3.brush()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/>
              <a:t>Steps (again, similar to mouse drag)</a:t>
            </a:r>
          </a:p>
          <a:p>
            <a:pPr lvl="1"/>
            <a:r>
              <a:rPr kumimoji="1" lang="en-US" altLang="zh-TW" sz="1400" dirty="0"/>
              <a:t>1. initialization, set the brushing area  and adding event listener</a:t>
            </a:r>
          </a:p>
          <a:p>
            <a:pPr lvl="1"/>
            <a:r>
              <a:rPr kumimoji="1" lang="en-US" altLang="zh-TW" sz="1400" dirty="0"/>
              <a:t>2. calling the “brush” on the visualization container</a:t>
            </a:r>
          </a:p>
          <a:p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235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9ACA-F166-D94A-B40C-94236E2E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d3.brush() (Ex08-04)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F25260-9E50-3840-8B1A-2E4A9267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4380992" cy="3545497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The first part in </a:t>
            </a:r>
            <a:r>
              <a:rPr kumimoji="1" lang="en-US" altLang="zh-TW" sz="2000" dirty="0" err="1"/>
              <a:t>main.js</a:t>
            </a:r>
            <a:r>
              <a:rPr kumimoji="1" lang="en-US" altLang="zh-TW" sz="2000" dirty="0"/>
              <a:t> is going to draw a scatterplot with axis</a:t>
            </a:r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pPr lvl="1"/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28182E-25F8-FB41-9BFB-94B62CE8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3E1D2D9-BE30-6E44-8863-33991915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09" y="0"/>
            <a:ext cx="2783591" cy="5143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0A349D4-8B7A-CB48-BD92-86B68C507566}"/>
              </a:ext>
            </a:extLst>
          </p:cNvPr>
          <p:cNvSpPr txBox="1"/>
          <p:nvPr/>
        </p:nvSpPr>
        <p:spPr>
          <a:xfrm>
            <a:off x="5504084" y="3720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F9DA72D7-9DC3-3E44-8900-359416A3A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85" y="2510924"/>
            <a:ext cx="2715984" cy="26325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F43BBEA-A8C8-2E4B-9088-42987DBB2928}"/>
              </a:ext>
            </a:extLst>
          </p:cNvPr>
          <p:cNvSpPr txBox="1"/>
          <p:nvPr/>
        </p:nvSpPr>
        <p:spPr>
          <a:xfrm>
            <a:off x="4451014" y="2141592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index.js</a:t>
            </a:r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4A529D-1F8F-9B47-9338-5C993AD18D26}"/>
              </a:ext>
            </a:extLst>
          </p:cNvPr>
          <p:cNvSpPr/>
          <p:nvPr/>
        </p:nvSpPr>
        <p:spPr>
          <a:xfrm>
            <a:off x="3738453" y="3439203"/>
            <a:ext cx="1156277" cy="6666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2AF9DF-B1CF-CB4B-BD53-8D31D3EEBD73}"/>
              </a:ext>
            </a:extLst>
          </p:cNvPr>
          <p:cNvSpPr txBox="1"/>
          <p:nvPr/>
        </p:nvSpPr>
        <p:spPr>
          <a:xfrm>
            <a:off x="1695176" y="3420466"/>
            <a:ext cx="164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The style to show the selected circle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474F2FC9-AB3E-F541-AAC6-5B5DFE0D5409}"/>
              </a:ext>
            </a:extLst>
          </p:cNvPr>
          <p:cNvCxnSpPr>
            <a:cxnSpLocks/>
          </p:cNvCxnSpPr>
          <p:nvPr/>
        </p:nvCxnSpPr>
        <p:spPr>
          <a:xfrm flipH="1">
            <a:off x="3146612" y="3648530"/>
            <a:ext cx="591841" cy="9510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877F735-7EDF-C947-ACEC-0565D1BEB3B6}"/>
              </a:ext>
            </a:extLst>
          </p:cNvPr>
          <p:cNvSpPr/>
          <p:nvPr/>
        </p:nvSpPr>
        <p:spPr>
          <a:xfrm>
            <a:off x="6553201" y="3306249"/>
            <a:ext cx="304800" cy="1052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6858A59C-DC5C-D145-ABCB-15319C4C57E9}"/>
              </a:ext>
            </a:extLst>
          </p:cNvPr>
          <p:cNvCxnSpPr>
            <a:cxnSpLocks/>
          </p:cNvCxnSpPr>
          <p:nvPr/>
        </p:nvCxnSpPr>
        <p:spPr>
          <a:xfrm flipV="1">
            <a:off x="6858002" y="3203856"/>
            <a:ext cx="894202" cy="9216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5A2ECDE-3E19-5D40-AB39-0730154F6D07}"/>
              </a:ext>
            </a:extLst>
          </p:cNvPr>
          <p:cNvSpPr txBox="1"/>
          <p:nvPr/>
        </p:nvSpPr>
        <p:spPr>
          <a:xfrm>
            <a:off x="7305103" y="2712544"/>
            <a:ext cx="164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”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circleG</a:t>
            </a:r>
            <a:r>
              <a:rPr kumimoji="1" lang="en-US" altLang="zh-TW" sz="1200" dirty="0">
                <a:solidFill>
                  <a:srgbClr val="C00000"/>
                </a:solidFill>
              </a:rPr>
              <a:t>”: the &lt;g&gt; contains all circles</a:t>
            </a:r>
          </a:p>
        </p:txBody>
      </p:sp>
    </p:spTree>
    <p:extLst>
      <p:ext uri="{BB962C8B-B14F-4D97-AF65-F5344CB8AC3E}">
        <p14:creationId xmlns:p14="http://schemas.microsoft.com/office/powerpoint/2010/main" val="48949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 descr="一張含有 文字 的圖片&#10;&#10;自動產生的描述">
            <a:extLst>
              <a:ext uri="{FF2B5EF4-FFF2-40B4-BE49-F238E27FC236}">
                <a16:creationId xmlns:a16="http://schemas.microsoft.com/office/drawing/2014/main" id="{4CD2E96A-DA14-0B4F-A303-4B48F076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26" y="1331171"/>
            <a:ext cx="3109747" cy="31339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E33DCC4-4CC8-8748-8BD9-8DCEBC9B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d3.brush() (Ex08-04)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35ACD-3E88-C347-8121-D14215EE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991982" cy="3545497"/>
          </a:xfrm>
        </p:spPr>
        <p:txBody>
          <a:bodyPr>
            <a:noAutofit/>
          </a:bodyPr>
          <a:lstStyle/>
          <a:p>
            <a:r>
              <a:rPr kumimoji="1" lang="en-US" altLang="zh-TW" sz="1600" dirty="0"/>
              <a:t>d3.brush()</a:t>
            </a:r>
          </a:p>
          <a:p>
            <a:pPr lvl="1"/>
            <a:r>
              <a:rPr kumimoji="1" lang="en-US" altLang="zh-TW" sz="1600" dirty="0"/>
              <a:t>.extent()</a:t>
            </a:r>
          </a:p>
          <a:p>
            <a:pPr lvl="2"/>
            <a:r>
              <a:rPr kumimoji="1" lang="en-US" altLang="zh-TW" sz="1400" dirty="0"/>
              <a:t>Set the </a:t>
            </a:r>
            <a:r>
              <a:rPr kumimoji="1" lang="en-US" altLang="zh-TW" sz="1400" dirty="0" err="1"/>
              <a:t>brushable</a:t>
            </a:r>
            <a:r>
              <a:rPr kumimoji="1" lang="en-US" altLang="zh-TW" sz="1400" dirty="0"/>
              <a:t> area</a:t>
            </a:r>
          </a:p>
          <a:p>
            <a:pPr lvl="2"/>
            <a:r>
              <a:rPr kumimoji="1" lang="en-US" altLang="zh-TW" sz="1400" dirty="0"/>
              <a:t>We limit the brushing behavior within the screen</a:t>
            </a:r>
          </a:p>
          <a:p>
            <a:pPr marL="914400" lvl="2" indent="0">
              <a:buNone/>
            </a:pPr>
            <a:endParaRPr kumimoji="1" lang="en-US" altLang="zh-TW" sz="1400" dirty="0"/>
          </a:p>
          <a:p>
            <a:pPr lvl="1"/>
            <a:r>
              <a:rPr kumimoji="1" lang="en-US" altLang="zh-TW" sz="1600" dirty="0"/>
              <a:t>.on(“start”), .on(“brush”), .on(“end)”</a:t>
            </a:r>
          </a:p>
          <a:p>
            <a:pPr lvl="2"/>
            <a:r>
              <a:rPr kumimoji="1" lang="en-US" altLang="zh-TW" sz="1400" dirty="0"/>
              <a:t>If the brushing “start”/”brushing”/”end”, what should we do?</a:t>
            </a:r>
            <a:endParaRPr kumimoji="1" lang="zh-TW" altLang="en-US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4B7C6-2E00-F642-B56A-8C55382E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FAA020-DD96-BA47-A697-D71B92FADBAD}"/>
              </a:ext>
            </a:extLst>
          </p:cNvPr>
          <p:cNvSpPr txBox="1"/>
          <p:nvPr/>
        </p:nvSpPr>
        <p:spPr>
          <a:xfrm>
            <a:off x="5656065" y="395423"/>
            <a:ext cx="288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1. initialization, set the brushing area  and adding event listener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E631670E-B9A7-6C41-BFEA-BC59ED8A974C}"/>
              </a:ext>
            </a:extLst>
          </p:cNvPr>
          <p:cNvCxnSpPr>
            <a:cxnSpLocks/>
          </p:cNvCxnSpPr>
          <p:nvPr/>
        </p:nvCxnSpPr>
        <p:spPr>
          <a:xfrm flipV="1">
            <a:off x="6028379" y="898714"/>
            <a:ext cx="255880" cy="49972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D09A77D-DA3B-2440-8C10-C81ECB013A66}"/>
              </a:ext>
            </a:extLst>
          </p:cNvPr>
          <p:cNvSpPr/>
          <p:nvPr/>
        </p:nvSpPr>
        <p:spPr>
          <a:xfrm>
            <a:off x="5834126" y="1344987"/>
            <a:ext cx="3049322" cy="7706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72B031-ED5A-9C43-81D6-7BE5375B15C4}"/>
              </a:ext>
            </a:extLst>
          </p:cNvPr>
          <p:cNvSpPr/>
          <p:nvPr/>
        </p:nvSpPr>
        <p:spPr>
          <a:xfrm>
            <a:off x="6489102" y="2703456"/>
            <a:ext cx="645440" cy="2011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E6E406-ADE9-3243-B473-053109AE0FD1}"/>
              </a:ext>
            </a:extLst>
          </p:cNvPr>
          <p:cNvSpPr/>
          <p:nvPr/>
        </p:nvSpPr>
        <p:spPr>
          <a:xfrm>
            <a:off x="7066955" y="1688271"/>
            <a:ext cx="553045" cy="1674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9FEBAC-FC4B-134A-9557-5FEEE6052866}"/>
              </a:ext>
            </a:extLst>
          </p:cNvPr>
          <p:cNvSpPr/>
          <p:nvPr/>
        </p:nvSpPr>
        <p:spPr>
          <a:xfrm>
            <a:off x="7080753" y="1858601"/>
            <a:ext cx="553045" cy="1674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7F7D35-C650-A64A-9E60-F4EA77CE0489}"/>
              </a:ext>
            </a:extLst>
          </p:cNvPr>
          <p:cNvSpPr txBox="1"/>
          <p:nvPr/>
        </p:nvSpPr>
        <p:spPr>
          <a:xfrm>
            <a:off x="7134541" y="93718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601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2E90F-0388-6C4F-8C40-9DAEBDF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Interaction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5433B-5601-C449-9724-10186914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799936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2000" dirty="0"/>
              <a:t>It is often required to interact with our visualization to change the appearance of the visual elements or drill down information</a:t>
            </a:r>
          </a:p>
          <a:p>
            <a:pPr lvl="1"/>
            <a:r>
              <a:rPr kumimoji="1" lang="en-US" altLang="zh-TW" sz="2000" dirty="0"/>
              <a:t>Hovering, zooming, clicking etc.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Topics</a:t>
            </a:r>
          </a:p>
          <a:p>
            <a:pPr lvl="1"/>
            <a:r>
              <a:rPr kumimoji="1" lang="en-US" altLang="zh-TW" sz="2000" dirty="0"/>
              <a:t>Mouse event</a:t>
            </a:r>
          </a:p>
          <a:p>
            <a:pPr lvl="1"/>
            <a:r>
              <a:rPr kumimoji="1" lang="en-US" altLang="zh-TW" sz="2000" dirty="0"/>
              <a:t>Tooltip</a:t>
            </a:r>
          </a:p>
          <a:p>
            <a:pPr lvl="1"/>
            <a:r>
              <a:rPr kumimoji="1" lang="en-US" altLang="zh-TW" sz="2000" dirty="0"/>
              <a:t>Drag </a:t>
            </a:r>
          </a:p>
          <a:p>
            <a:pPr lvl="1"/>
            <a:r>
              <a:rPr kumimoji="1" lang="en-US" altLang="zh-TW" sz="2000" dirty="0"/>
              <a:t>Brush</a:t>
            </a:r>
          </a:p>
          <a:p>
            <a:pPr lvl="1"/>
            <a:r>
              <a:rPr kumimoji="1" lang="en-US" altLang="zh-TW" sz="2000" dirty="0"/>
              <a:t>Zoom and pan</a:t>
            </a:r>
          </a:p>
          <a:p>
            <a:pPr lvl="1"/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790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EF7322B2-3E50-5F42-B3A8-5534007B6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26" y="1331171"/>
            <a:ext cx="3109747" cy="31339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10790A3-7297-364A-A23C-AFD2938C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d3.brush() (Ex08-04)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A098B-009F-DF42-9EAE-FA4E43A8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991982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d3.event.selection</a:t>
            </a:r>
          </a:p>
          <a:p>
            <a:pPr lvl="1"/>
            <a:r>
              <a:rPr kumimoji="1" lang="en-US" altLang="zh-TW" sz="1800" dirty="0"/>
              <a:t>The coordinates of the selected region (top left and bottom right x-y)</a:t>
            </a:r>
          </a:p>
          <a:p>
            <a:pPr lvl="1"/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ED61A-7370-D647-A713-FDEA1498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D638E9-DD63-6644-9C3D-44604F23C316}"/>
              </a:ext>
            </a:extLst>
          </p:cNvPr>
          <p:cNvSpPr/>
          <p:nvPr/>
        </p:nvSpPr>
        <p:spPr>
          <a:xfrm>
            <a:off x="5850114" y="2705762"/>
            <a:ext cx="3093759" cy="17492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3B7ECF-232D-2749-931E-98C11BEF9B3D}"/>
              </a:ext>
            </a:extLst>
          </p:cNvPr>
          <p:cNvSpPr/>
          <p:nvPr/>
        </p:nvSpPr>
        <p:spPr>
          <a:xfrm>
            <a:off x="7057989" y="1706199"/>
            <a:ext cx="553045" cy="1674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D39F08-15C6-D244-889E-4B2388305601}"/>
              </a:ext>
            </a:extLst>
          </p:cNvPr>
          <p:cNvSpPr/>
          <p:nvPr/>
        </p:nvSpPr>
        <p:spPr>
          <a:xfrm>
            <a:off x="7071787" y="1876529"/>
            <a:ext cx="553045" cy="1674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DEED3D-4289-444E-8DA8-66D2C1CC0256}"/>
              </a:ext>
            </a:extLst>
          </p:cNvPr>
          <p:cNvSpPr txBox="1"/>
          <p:nvPr/>
        </p:nvSpPr>
        <p:spPr>
          <a:xfrm>
            <a:off x="6906348" y="99162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49018B-89F3-6542-9876-648252F5453E}"/>
              </a:ext>
            </a:extLst>
          </p:cNvPr>
          <p:cNvSpPr/>
          <p:nvPr/>
        </p:nvSpPr>
        <p:spPr>
          <a:xfrm>
            <a:off x="6276677" y="2915748"/>
            <a:ext cx="2006711" cy="17707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BB79FE0-B527-C841-A111-487D859DB69F}"/>
              </a:ext>
            </a:extLst>
          </p:cNvPr>
          <p:cNvGrpSpPr/>
          <p:nvPr/>
        </p:nvGrpSpPr>
        <p:grpSpPr>
          <a:xfrm>
            <a:off x="2480005" y="2530952"/>
            <a:ext cx="2409287" cy="1924050"/>
            <a:chOff x="528293" y="2705762"/>
            <a:chExt cx="2409287" cy="192405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3C6D9DA-69EA-1242-A450-5778C422E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93" y="2705762"/>
              <a:ext cx="2409287" cy="1924050"/>
            </a:xfrm>
            <a:prstGeom prst="rect">
              <a:avLst/>
            </a:prstGeom>
          </p:spPr>
        </p:pic>
        <p:pic>
          <p:nvPicPr>
            <p:cNvPr id="15" name="圖片 14" descr="一張含有 文字 的圖片&#10;&#10;自動產生的描述">
              <a:extLst>
                <a:ext uri="{FF2B5EF4-FFF2-40B4-BE49-F238E27FC236}">
                  <a16:creationId xmlns:a16="http://schemas.microsoft.com/office/drawing/2014/main" id="{5EDFB543-86C1-6845-83E8-0B0F37598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028" y="3932975"/>
              <a:ext cx="1476348" cy="532112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E3FF45F-03E4-1D41-ABB2-ECC4D1C2668C}"/>
              </a:ext>
            </a:extLst>
          </p:cNvPr>
          <p:cNvSpPr/>
          <p:nvPr/>
        </p:nvSpPr>
        <p:spPr>
          <a:xfrm>
            <a:off x="6036703" y="3110755"/>
            <a:ext cx="2889240" cy="11974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D01687EB-39EA-C440-ACF4-41240E318B48}"/>
              </a:ext>
            </a:extLst>
          </p:cNvPr>
          <p:cNvCxnSpPr>
            <a:cxnSpLocks/>
          </p:cNvCxnSpPr>
          <p:nvPr/>
        </p:nvCxnSpPr>
        <p:spPr>
          <a:xfrm flipH="1">
            <a:off x="6276677" y="4326138"/>
            <a:ext cx="501731" cy="284245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600925A-7F5C-C545-9D1C-8D4338838593}"/>
              </a:ext>
            </a:extLst>
          </p:cNvPr>
          <p:cNvSpPr txBox="1"/>
          <p:nvPr/>
        </p:nvSpPr>
        <p:spPr>
          <a:xfrm>
            <a:off x="4544344" y="4607076"/>
            <a:ext cx="288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If a circle is within the selected area, assign the style “selected” to it</a:t>
            </a:r>
          </a:p>
        </p:txBody>
      </p:sp>
    </p:spTree>
    <p:extLst>
      <p:ext uri="{BB962C8B-B14F-4D97-AF65-F5344CB8AC3E}">
        <p14:creationId xmlns:p14="http://schemas.microsoft.com/office/powerpoint/2010/main" val="1067488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EF7322B2-3E50-5F42-B3A8-5534007B6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26" y="1331171"/>
            <a:ext cx="3109747" cy="31339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10790A3-7297-364A-A23C-AFD2938C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d3.brush() (Ex08-04)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ED61A-7370-D647-A713-FDEA1498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D39F08-15C6-D244-889E-4B2388305601}"/>
              </a:ext>
            </a:extLst>
          </p:cNvPr>
          <p:cNvSpPr/>
          <p:nvPr/>
        </p:nvSpPr>
        <p:spPr>
          <a:xfrm>
            <a:off x="5834126" y="2363528"/>
            <a:ext cx="1576937" cy="20822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DEED3D-4289-444E-8DA8-66D2C1CC0256}"/>
              </a:ext>
            </a:extLst>
          </p:cNvPr>
          <p:cNvSpPr txBox="1"/>
          <p:nvPr/>
        </p:nvSpPr>
        <p:spPr>
          <a:xfrm>
            <a:off x="6906348" y="99162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900C12D-4A12-8547-BA60-25854726CC40}"/>
              </a:ext>
            </a:extLst>
          </p:cNvPr>
          <p:cNvSpPr txBox="1"/>
          <p:nvPr/>
        </p:nvSpPr>
        <p:spPr>
          <a:xfrm>
            <a:off x="2527628" y="2108964"/>
            <a:ext cx="288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2. calling the “brush” on the visualization container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7F4C13B2-DFC4-2543-BD8C-ECBF2E72B55A}"/>
              </a:ext>
            </a:extLst>
          </p:cNvPr>
          <p:cNvCxnSpPr>
            <a:cxnSpLocks/>
          </p:cNvCxnSpPr>
          <p:nvPr/>
        </p:nvCxnSpPr>
        <p:spPr>
          <a:xfrm flipH="1" flipV="1">
            <a:off x="4769224" y="2363528"/>
            <a:ext cx="1053747" cy="10411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7EC569-7B04-754B-8FF7-5EFAB588157F}"/>
              </a:ext>
            </a:extLst>
          </p:cNvPr>
          <p:cNvSpPr/>
          <p:nvPr/>
        </p:nvSpPr>
        <p:spPr>
          <a:xfrm>
            <a:off x="6129083" y="1360959"/>
            <a:ext cx="424117" cy="1451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87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E7A56-023D-C243-807F-8018412F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Brush along X or Y-axis only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81A42-E60C-4043-B9F3-7C59C8EE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d3.brushX()</a:t>
            </a:r>
          </a:p>
          <a:p>
            <a:r>
              <a:rPr kumimoji="1" lang="en-US" altLang="zh-TW" dirty="0"/>
              <a:t>d3.brushY()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4AD758-8C39-4443-90A1-4448DED5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09A9CD-2006-FC4C-807B-05779CBE5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26" y="1495425"/>
            <a:ext cx="2885075" cy="3064234"/>
          </a:xfrm>
          <a:prstGeom prst="rect">
            <a:avLst/>
          </a:prstGeom>
        </p:spPr>
      </p:pic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2D8D307-164A-7143-85B7-A9D9A10E0B25}"/>
              </a:ext>
            </a:extLst>
          </p:cNvPr>
          <p:cNvCxnSpPr/>
          <p:nvPr/>
        </p:nvCxnSpPr>
        <p:spPr>
          <a:xfrm>
            <a:off x="6438900" y="2771775"/>
            <a:ext cx="9721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0DE7D3-31F5-2343-A5C1-D5B8562E75BC}"/>
              </a:ext>
            </a:extLst>
          </p:cNvPr>
          <p:cNvSpPr txBox="1"/>
          <p:nvPr/>
        </p:nvSpPr>
        <p:spPr>
          <a:xfrm>
            <a:off x="5838773" y="1247252"/>
            <a:ext cx="3144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Ex: d3.brushX() only allow brushing horizontally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614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322B8-4B3E-7046-B15B-6E0FB3EA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Ex08-05 (Link Views)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F2983-A5D9-3B42-A024-62493734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2839064" cy="3545497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Show the selected male and female counts by bar chart</a:t>
            </a:r>
          </a:p>
          <a:p>
            <a:pPr lvl="1"/>
            <a:r>
              <a:rPr kumimoji="1" lang="en-US" altLang="zh-TW" sz="2000" dirty="0"/>
              <a:t>Modify from Ex08-04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File</a:t>
            </a:r>
          </a:p>
          <a:p>
            <a:pPr lvl="1"/>
            <a:r>
              <a:rPr kumimoji="1" lang="en-US" altLang="zh-TW" sz="2000" dirty="0" err="1"/>
              <a:t>index.html</a:t>
            </a:r>
            <a:endParaRPr kumimoji="1" lang="en-US" altLang="zh-TW" sz="2000" dirty="0"/>
          </a:p>
          <a:p>
            <a:pPr lvl="1"/>
            <a:r>
              <a:rPr kumimoji="1" lang="en-US" altLang="zh-TW" sz="2000" dirty="0" err="1"/>
              <a:t>main.js</a:t>
            </a:r>
            <a:endParaRPr kumimoji="1"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9C20EC-B8CC-BD45-B4D2-98744236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AF768A-CD91-5A42-983A-694136EF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81" y="1210652"/>
            <a:ext cx="4437058" cy="301475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8064CB-74C1-0245-BBE8-73C445827DD2}"/>
              </a:ext>
            </a:extLst>
          </p:cNvPr>
          <p:cNvSpPr txBox="1"/>
          <p:nvPr/>
        </p:nvSpPr>
        <p:spPr>
          <a:xfrm>
            <a:off x="7519047" y="687432"/>
            <a:ext cx="108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Blue: male</a:t>
            </a:r>
          </a:p>
          <a:p>
            <a:r>
              <a:rPr kumimoji="1" lang="en-US" altLang="zh-TW" sz="1400" dirty="0"/>
              <a:t>Pink: female</a:t>
            </a:r>
            <a:endParaRPr kumimoji="1"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4D8256-E950-0644-92E5-5F6BB901D177}"/>
              </a:ext>
            </a:extLst>
          </p:cNvPr>
          <p:cNvSpPr txBox="1"/>
          <p:nvPr/>
        </p:nvSpPr>
        <p:spPr>
          <a:xfrm>
            <a:off x="5246300" y="3963798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/>
              <a:t>Male and female bars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7853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DDA3E-9FB3-5B4E-97FF-09583EC6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Ex08-05 (Link Views)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4015F2-090B-8C4B-843D-67ECE1D1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28D1C-484C-D148-A80B-2F013C20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CCB0179-0C5C-7440-BA2C-11858A601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09" y="1019174"/>
            <a:ext cx="3767191" cy="41243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134C07F-6A75-DB4D-94C1-FE1BC2270C5E}"/>
              </a:ext>
            </a:extLst>
          </p:cNvPr>
          <p:cNvSpPr/>
          <p:nvPr/>
        </p:nvSpPr>
        <p:spPr>
          <a:xfrm>
            <a:off x="5534025" y="2733674"/>
            <a:ext cx="2988106" cy="17145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02D017-BCFD-AB47-8726-C3BFE7DE26C5}"/>
              </a:ext>
            </a:extLst>
          </p:cNvPr>
          <p:cNvSpPr txBox="1"/>
          <p:nvPr/>
        </p:nvSpPr>
        <p:spPr>
          <a:xfrm>
            <a:off x="1296063" y="2478742"/>
            <a:ext cx="293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Add one more attribute to our data</a:t>
            </a:r>
          </a:p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(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Math.random</a:t>
            </a:r>
            <a:r>
              <a:rPr kumimoji="1" lang="en-US" altLang="zh-TW" sz="1200" dirty="0">
                <a:solidFill>
                  <a:srgbClr val="C00000"/>
                </a:solidFill>
              </a:rPr>
              <a:t>() returns a random number between 0 and 1)</a:t>
            </a: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548314D2-8D6D-214E-B2FD-278722B14C6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027797" y="2819400"/>
            <a:ext cx="1506228" cy="8074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98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7E8D3866-7AC0-D14F-9419-73B4BC155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07" y="-8923"/>
            <a:ext cx="3424143" cy="51435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E3284C6-600A-9740-8B4D-57211600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Ex08-05 (Link Views)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2ABC5F-C09B-9443-B86C-3D0E3D02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73CF7E-EC12-234F-A919-D52641D7A396}"/>
              </a:ext>
            </a:extLst>
          </p:cNvPr>
          <p:cNvSpPr/>
          <p:nvPr/>
        </p:nvSpPr>
        <p:spPr>
          <a:xfrm>
            <a:off x="6035039" y="707667"/>
            <a:ext cx="2651761" cy="64405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742C4723-51B7-A34C-90B6-6472E6A8ED5B}"/>
              </a:ext>
            </a:extLst>
          </p:cNvPr>
          <p:cNvCxnSpPr>
            <a:cxnSpLocks/>
          </p:cNvCxnSpPr>
          <p:nvPr/>
        </p:nvCxnSpPr>
        <p:spPr>
          <a:xfrm flipH="1">
            <a:off x="5057030" y="1029696"/>
            <a:ext cx="978009" cy="4492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C548832-5AB5-7B43-B615-DD373015FE2D}"/>
              </a:ext>
            </a:extLst>
          </p:cNvPr>
          <p:cNvSpPr txBox="1"/>
          <p:nvPr/>
        </p:nvSpPr>
        <p:spPr>
          <a:xfrm>
            <a:off x="2325349" y="1327244"/>
            <a:ext cx="293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If the gender is 1, color the point by </a:t>
            </a:r>
            <a:r>
              <a:rPr kumimoji="1" lang="en-US" altLang="zh-TW" sz="1400" dirty="0" err="1">
                <a:solidFill>
                  <a:srgbClr val="C00000"/>
                </a:solidFill>
              </a:rPr>
              <a:t>steelblue</a:t>
            </a:r>
            <a:r>
              <a:rPr kumimoji="1" lang="en-US" altLang="zh-TW" sz="1400" dirty="0">
                <a:solidFill>
                  <a:srgbClr val="C00000"/>
                </a:solidFill>
              </a:rPr>
              <a:t>, otherwise, color it by pink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8228F4-317D-D14A-9EAA-F2BA7E93B171}"/>
              </a:ext>
            </a:extLst>
          </p:cNvPr>
          <p:cNvSpPr/>
          <p:nvPr/>
        </p:nvSpPr>
        <p:spPr>
          <a:xfrm>
            <a:off x="5888178" y="3807679"/>
            <a:ext cx="2444790" cy="132689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1AE63B0F-2994-CC49-A154-795F45D74F67}"/>
              </a:ext>
            </a:extLst>
          </p:cNvPr>
          <p:cNvCxnSpPr>
            <a:cxnSpLocks/>
          </p:cNvCxnSpPr>
          <p:nvPr/>
        </p:nvCxnSpPr>
        <p:spPr>
          <a:xfrm flipH="1" flipV="1">
            <a:off x="5137141" y="3664557"/>
            <a:ext cx="1044804" cy="67544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971EBC3-76C1-5545-BF73-F780C9FB399D}"/>
              </a:ext>
            </a:extLst>
          </p:cNvPr>
          <p:cNvSpPr txBox="1"/>
          <p:nvPr/>
        </p:nvSpPr>
        <p:spPr>
          <a:xfrm>
            <a:off x="2227882" y="3167303"/>
            <a:ext cx="2937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Run “brushed()” when we start to brush and are brushing. (we are going to calculate the number of selected male and female in brushed() )</a:t>
            </a:r>
          </a:p>
          <a:p>
            <a:endParaRPr kumimoji="1" lang="en-US" altLang="zh-TW" sz="1200" dirty="0">
              <a:solidFill>
                <a:srgbClr val="C00000"/>
              </a:solidFill>
            </a:endParaRPr>
          </a:p>
          <a:p>
            <a:r>
              <a:rPr kumimoji="1" lang="en-US" altLang="zh-TW" sz="1200" dirty="0">
                <a:solidFill>
                  <a:srgbClr val="C00000"/>
                </a:solidFill>
              </a:rPr>
              <a:t>Run “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endbrushed</a:t>
            </a:r>
            <a:r>
              <a:rPr kumimoji="1" lang="en-US" altLang="zh-TW" sz="1200" dirty="0">
                <a:solidFill>
                  <a:srgbClr val="C00000"/>
                </a:solidFill>
              </a:rPr>
              <a:t>()” when brushing is done. (we are going to update the bar chart in 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endbrushed</a:t>
            </a:r>
            <a:r>
              <a:rPr kumimoji="1" lang="en-US" altLang="zh-TW" sz="1200" dirty="0">
                <a:solidFill>
                  <a:srgbClr val="C00000"/>
                </a:solidFill>
              </a:rPr>
              <a:t>() )</a:t>
            </a:r>
            <a:endParaRPr kumimoji="1" lang="zh-TW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76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60877-A4CC-9B47-82D6-03D5B7A2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Ex08-05 (Link Views)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2495C3-8576-D240-ACB9-4B586D04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263" y="2452631"/>
            <a:ext cx="3524972" cy="2247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400" dirty="0"/>
              <a:t>Only for the purpose of link view demonstration, we do not add axis and scale function (just make it short and simple)</a:t>
            </a:r>
            <a:endParaRPr kumimoji="1" lang="zh-TW" altLang="en-US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F1166-A234-884C-B1E0-6D09020F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B9FC22F-F05B-8A48-8B3A-7B19201C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54" y="1057524"/>
            <a:ext cx="3613289" cy="40700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E73EDC-E47E-6A49-A691-9E0FAE536B38}"/>
              </a:ext>
            </a:extLst>
          </p:cNvPr>
          <p:cNvSpPr/>
          <p:nvPr/>
        </p:nvSpPr>
        <p:spPr>
          <a:xfrm>
            <a:off x="5524954" y="1056508"/>
            <a:ext cx="3613289" cy="136863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764109E-85EB-594D-8BB9-D5EBB05714C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300040" y="1740828"/>
            <a:ext cx="1224914" cy="10286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5BD0C2-9D56-2443-AF7C-DEB780C24EED}"/>
              </a:ext>
            </a:extLst>
          </p:cNvPr>
          <p:cNvSpPr txBox="1"/>
          <p:nvPr/>
        </p:nvSpPr>
        <p:spPr>
          <a:xfrm>
            <a:off x="1815263" y="1676085"/>
            <a:ext cx="2484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Initially, calculate the total number of male and female, and plot the bars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55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44220D5-4664-1344-9D7E-7DB849E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D60877-A4CC-9B47-82D6-03D5B7A2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Ex08-05 (Link Views)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F1166-A234-884C-B1E0-6D09020F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B9FC22F-F05B-8A48-8B3A-7B19201C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54" y="1057524"/>
            <a:ext cx="3613289" cy="40700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E73EDC-E47E-6A49-A691-9E0FAE536B38}"/>
              </a:ext>
            </a:extLst>
          </p:cNvPr>
          <p:cNvSpPr/>
          <p:nvPr/>
        </p:nvSpPr>
        <p:spPr>
          <a:xfrm>
            <a:off x="5685183" y="2717337"/>
            <a:ext cx="3453060" cy="143324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764109E-85EB-594D-8BB9-D5EBB05714C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300041" y="3433959"/>
            <a:ext cx="1385142" cy="7055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5BD0C2-9D56-2443-AF7C-DEB780C24EED}"/>
              </a:ext>
            </a:extLst>
          </p:cNvPr>
          <p:cNvSpPr txBox="1"/>
          <p:nvPr/>
        </p:nvSpPr>
        <p:spPr>
          <a:xfrm>
            <a:off x="1916853" y="3135186"/>
            <a:ext cx="248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When the user is brushing, Recalculate the number of selected male and female, and store the result in “genders”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4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44220D5-4664-1344-9D7E-7DB849E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D60877-A4CC-9B47-82D6-03D5B7A2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Ex08-05 (Link Views)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F1166-A234-884C-B1E0-6D09020F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B9FC22F-F05B-8A48-8B3A-7B19201C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54" y="1057524"/>
            <a:ext cx="3613289" cy="40700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E73EDC-E47E-6A49-A691-9E0FAE536B38}"/>
              </a:ext>
            </a:extLst>
          </p:cNvPr>
          <p:cNvSpPr/>
          <p:nvPr/>
        </p:nvSpPr>
        <p:spPr>
          <a:xfrm>
            <a:off x="5524954" y="4341412"/>
            <a:ext cx="2696695" cy="78618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764109E-85EB-594D-8BB9-D5EBB05714C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309607" y="3864334"/>
            <a:ext cx="1215347" cy="87017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5BD0C2-9D56-2443-AF7C-DEB780C24EED}"/>
              </a:ext>
            </a:extLst>
          </p:cNvPr>
          <p:cNvSpPr txBox="1"/>
          <p:nvPr/>
        </p:nvSpPr>
        <p:spPr>
          <a:xfrm>
            <a:off x="1916853" y="3135186"/>
            <a:ext cx="2484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When the brushing is done, update the bar chart.</a:t>
            </a:r>
          </a:p>
          <a:p>
            <a:endParaRPr kumimoji="1" lang="en-US" altLang="zh-TW" sz="1400" dirty="0">
              <a:solidFill>
                <a:srgbClr val="C00000"/>
              </a:solidFill>
            </a:endParaRP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Bind the data (genders) to bars (</a:t>
            </a:r>
            <a:r>
              <a:rPr kumimoji="1" lang="en-US" altLang="zh-TW" sz="1400" dirty="0" err="1">
                <a:solidFill>
                  <a:srgbClr val="C00000"/>
                </a:solidFill>
              </a:rPr>
              <a:t>rect</a:t>
            </a:r>
            <a:r>
              <a:rPr kumimoji="1" lang="en-US" altLang="zh-TW" sz="1400" dirty="0">
                <a:solidFill>
                  <a:srgbClr val="C00000"/>
                </a:solidFill>
              </a:rPr>
              <a:t>) again and update attributes of </a:t>
            </a:r>
            <a:r>
              <a:rPr kumimoji="1" lang="en-US" altLang="zh-TW" sz="1400">
                <a:solidFill>
                  <a:srgbClr val="C00000"/>
                </a:solidFill>
              </a:rPr>
              <a:t>rects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69E014-8AD6-3B46-8E82-992E4873B963}"/>
              </a:ext>
            </a:extLst>
          </p:cNvPr>
          <p:cNvSpPr/>
          <p:nvPr/>
        </p:nvSpPr>
        <p:spPr>
          <a:xfrm>
            <a:off x="5694850" y="4511092"/>
            <a:ext cx="284532" cy="1774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8517-1525-C34B-B512-0DFC0F4FE8AC}"/>
              </a:ext>
            </a:extLst>
          </p:cNvPr>
          <p:cNvSpPr/>
          <p:nvPr/>
        </p:nvSpPr>
        <p:spPr>
          <a:xfrm>
            <a:off x="5775688" y="1597447"/>
            <a:ext cx="284532" cy="1774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709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25504-E3BA-7B4D-8CD9-7D9F70DC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Zooming and Panning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2D9DA9-AAD7-8340-A3C8-694D4C23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800" dirty="0"/>
              <a:t>Zooming and panning are popular interaction techniques which let the user focus on a region of interest by restricting the view</a:t>
            </a:r>
          </a:p>
          <a:p>
            <a:r>
              <a:rPr kumimoji="1" lang="en-US" altLang="zh-TW" sz="1800" dirty="0"/>
              <a:t>Zooming and panning are widely used in web-based mapping, but can also be used with visualization such as time-series and scatterplots 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C5A6DD-6BE9-594E-B735-04F34421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92175C-E54F-D148-99B2-DDB3BE98E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" y="3380560"/>
            <a:ext cx="2011717" cy="15926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D80BB4-D50D-5D4B-BD5E-8C8AC41B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47" y="3380560"/>
            <a:ext cx="2011717" cy="16109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038A99F-65D3-DD4C-A9D6-0803A7B934A2}"/>
              </a:ext>
            </a:extLst>
          </p:cNvPr>
          <p:cNvSpPr txBox="1"/>
          <p:nvPr/>
        </p:nvSpPr>
        <p:spPr>
          <a:xfrm>
            <a:off x="1537558" y="2990481"/>
            <a:ext cx="14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Pan by mouse</a:t>
            </a:r>
            <a:endParaRPr kumimoji="1" lang="zh-TW" altLang="en-US" dirty="0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7A9B9EE-77A5-AD4E-8758-DDAA148D91A4}"/>
              </a:ext>
            </a:extLst>
          </p:cNvPr>
          <p:cNvSpPr/>
          <p:nvPr/>
        </p:nvSpPr>
        <p:spPr>
          <a:xfrm>
            <a:off x="2062200" y="3872753"/>
            <a:ext cx="4453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180C36D8-0EF9-D440-9435-805E20C7F733}"/>
              </a:ext>
            </a:extLst>
          </p:cNvPr>
          <p:cNvCxnSpPr>
            <a:cxnSpLocks/>
          </p:cNvCxnSpPr>
          <p:nvPr/>
        </p:nvCxnSpPr>
        <p:spPr>
          <a:xfrm>
            <a:off x="3203606" y="3736819"/>
            <a:ext cx="577828" cy="973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176C3A-3D7D-C244-8B3A-DF867EDFA214}"/>
              </a:ext>
            </a:extLst>
          </p:cNvPr>
          <p:cNvSpPr txBox="1"/>
          <p:nvPr/>
        </p:nvSpPr>
        <p:spPr>
          <a:xfrm>
            <a:off x="2711350" y="3459820"/>
            <a:ext cx="1203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To right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B9D509C-4625-B345-B2EC-2CA54B73F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81" y="3376281"/>
            <a:ext cx="1973053" cy="158121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743C2BB-2E75-6D4C-AFDA-29A69B780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76" y="3376477"/>
            <a:ext cx="2011716" cy="161506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8DB425A-AB36-094D-B9F3-6FC5E4B855A9}"/>
              </a:ext>
            </a:extLst>
          </p:cNvPr>
          <p:cNvSpPr txBox="1"/>
          <p:nvPr/>
        </p:nvSpPr>
        <p:spPr>
          <a:xfrm>
            <a:off x="5930898" y="2930598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zoom in by mouse</a:t>
            </a:r>
            <a:endParaRPr kumimoji="1" lang="zh-TW" altLang="en-US" dirty="0"/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B06CCFDF-2F11-1646-92DE-AC3DCB1A971B}"/>
              </a:ext>
            </a:extLst>
          </p:cNvPr>
          <p:cNvSpPr/>
          <p:nvPr/>
        </p:nvSpPr>
        <p:spPr>
          <a:xfrm>
            <a:off x="6740549" y="3872753"/>
            <a:ext cx="4453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7FABCA-9089-E941-BAE9-D7B17C0D9C92}"/>
              </a:ext>
            </a:extLst>
          </p:cNvPr>
          <p:cNvSpPr/>
          <p:nvPr/>
        </p:nvSpPr>
        <p:spPr>
          <a:xfrm>
            <a:off x="7137293" y="3393285"/>
            <a:ext cx="133084" cy="157988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EEA533-89FC-134B-BFD6-BCF8C8066F48}"/>
              </a:ext>
            </a:extLst>
          </p:cNvPr>
          <p:cNvSpPr/>
          <p:nvPr/>
        </p:nvSpPr>
        <p:spPr>
          <a:xfrm>
            <a:off x="7289692" y="4851724"/>
            <a:ext cx="1827743" cy="1398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5444C9-3B37-C24A-8B7A-A73EAEE2B300}"/>
              </a:ext>
            </a:extLst>
          </p:cNvPr>
          <p:cNvSpPr/>
          <p:nvPr/>
        </p:nvSpPr>
        <p:spPr>
          <a:xfrm>
            <a:off x="2526872" y="3393285"/>
            <a:ext cx="133084" cy="157988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26A6D0-75E5-6844-8E47-37041F7B56CA}"/>
              </a:ext>
            </a:extLst>
          </p:cNvPr>
          <p:cNvSpPr/>
          <p:nvPr/>
        </p:nvSpPr>
        <p:spPr>
          <a:xfrm>
            <a:off x="2679271" y="4851724"/>
            <a:ext cx="1827743" cy="1398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18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19AE2-83DE-2946-8249-EA2EDEBA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Mouse Events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91A17-469D-9F4C-A7B6-F7D51C58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800" dirty="0"/>
              <a:t>Detect the mouse click, mouse down, mouse enter, mouse leave, mouse over event</a:t>
            </a:r>
          </a:p>
          <a:p>
            <a:endParaRPr kumimoji="1" lang="en-US" altLang="zh-TW" sz="1800" dirty="0"/>
          </a:p>
          <a:p>
            <a:r>
              <a:rPr kumimoji="1" lang="en-US" altLang="zh-TW" sz="1800" dirty="0" err="1"/>
              <a:t>selection.on</a:t>
            </a:r>
            <a:r>
              <a:rPr kumimoji="1" lang="en-US" altLang="zh-TW" sz="1800" dirty="0"/>
              <a:t>(</a:t>
            </a:r>
            <a:r>
              <a:rPr kumimoji="1" lang="en-US" altLang="zh-TW" sz="1800" dirty="0" err="1"/>
              <a:t>EventType</a:t>
            </a:r>
            <a:r>
              <a:rPr kumimoji="1" lang="en-US" altLang="zh-TW" sz="1800" dirty="0"/>
              <a:t>, </a:t>
            </a:r>
            <a:r>
              <a:rPr kumimoji="1" lang="en-US" altLang="zh-TW" sz="1800" dirty="0" err="1"/>
              <a:t>listenerFunction</a:t>
            </a:r>
            <a:r>
              <a:rPr kumimoji="1" lang="en-US" altLang="zh-TW" sz="1800" dirty="0"/>
              <a:t>)</a:t>
            </a:r>
          </a:p>
          <a:p>
            <a:pPr lvl="1"/>
            <a:r>
              <a:rPr kumimoji="1" lang="en-US" altLang="zh-TW" sz="1800" dirty="0"/>
              <a:t>e.g. d3.selectAll(“</a:t>
            </a:r>
            <a:r>
              <a:rPr kumimoji="1" lang="en-US" altLang="zh-TW" sz="1800" dirty="0" err="1"/>
              <a:t>rect</a:t>
            </a:r>
            <a:r>
              <a:rPr kumimoji="1" lang="en-US" altLang="zh-TW" sz="1800" dirty="0"/>
              <a:t>”).on(“mouseover”, </a:t>
            </a:r>
            <a:r>
              <a:rPr kumimoji="1" lang="en-US" altLang="zh-TW" sz="1800" dirty="0" err="1"/>
              <a:t>listenerFunction</a:t>
            </a:r>
            <a:r>
              <a:rPr kumimoji="1" lang="en-US" altLang="zh-TW" sz="1800" dirty="0"/>
              <a:t>)</a:t>
            </a:r>
          </a:p>
          <a:p>
            <a:pPr lvl="1"/>
            <a:r>
              <a:rPr kumimoji="1" lang="en-US" altLang="zh-TW" sz="1800" dirty="0" err="1"/>
              <a:t>EventType</a:t>
            </a:r>
            <a:r>
              <a:rPr kumimoji="1" lang="en-US" altLang="zh-TW" sz="1800" dirty="0"/>
              <a:t>: a name(String) of an event type (e.g. “mouseover”) </a:t>
            </a:r>
          </a:p>
          <a:p>
            <a:pPr lvl="2"/>
            <a:r>
              <a:rPr kumimoji="1" lang="en-US" altLang="zh-TW" sz="1400" dirty="0"/>
              <a:t>Any DOM event type supported by your browser may be used (not only mouse events)</a:t>
            </a:r>
          </a:p>
          <a:p>
            <a:pPr lvl="2"/>
            <a:r>
              <a:rPr kumimoji="1" lang="en-US" altLang="zh-TW" sz="1400" dirty="0"/>
              <a:t>Event list: </a:t>
            </a:r>
            <a:r>
              <a:rPr kumimoji="1" lang="en-US" altLang="zh-TW" sz="1400" dirty="0">
                <a:hlinkClick r:id="rId2"/>
              </a:rPr>
              <a:t>https://developer.mozilla.org/en-US/docs/Web/Events#Standard_events</a:t>
            </a:r>
            <a:r>
              <a:rPr kumimoji="1" lang="en-US" altLang="zh-TW" sz="1400" dirty="0"/>
              <a:t> </a:t>
            </a:r>
          </a:p>
          <a:p>
            <a:pPr lvl="1"/>
            <a:r>
              <a:rPr kumimoji="1" lang="en-US" altLang="zh-TW" sz="1800" dirty="0"/>
              <a:t>When a specified event is triggered, the listener function will be invoked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17A6BC-BC33-5545-BAD9-49B8854C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51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13C4F-854D-4746-ADD6-4F64BC28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Zooming and Panning (Ex08-05)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0CE3E-1B08-0848-BDEF-A3F82F7D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70405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d3.zoom() for both zooming and panning</a:t>
            </a:r>
          </a:p>
          <a:p>
            <a:pPr marL="285750" indent="-285750"/>
            <a:r>
              <a:rPr kumimoji="1" lang="en-US" altLang="zh-TW" sz="1800" dirty="0"/>
              <a:t>Steps </a:t>
            </a:r>
            <a:r>
              <a:rPr kumimoji="1" lang="en-US" altLang="zh-TW" sz="1400" dirty="0"/>
              <a:t>(again, similar to brushing)</a:t>
            </a:r>
          </a:p>
          <a:p>
            <a:pPr lvl="1"/>
            <a:r>
              <a:rPr kumimoji="1" lang="en-US" altLang="zh-TW" sz="1200" dirty="0"/>
              <a:t>1. initialization, set the scale extent and adding event listener</a:t>
            </a:r>
          </a:p>
          <a:p>
            <a:pPr lvl="1"/>
            <a:r>
              <a:rPr kumimoji="1" lang="en-US" altLang="zh-TW" sz="1200" dirty="0"/>
              <a:t>2. calling the “zoom” on the visualization container</a:t>
            </a:r>
          </a:p>
          <a:p>
            <a:pPr lvl="1"/>
            <a:r>
              <a:rPr kumimoji="1" lang="en-US" altLang="zh-TW" sz="1200" dirty="0"/>
              <a:t>(you have to handle the x and y axis after panning and zooming)</a:t>
            </a:r>
          </a:p>
          <a:p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46071-973F-6646-B964-601557FB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0A481AD-2749-0749-85D7-3801F11FBD5C}"/>
              </a:ext>
            </a:extLst>
          </p:cNvPr>
          <p:cNvSpPr txBox="1">
            <a:spLocks/>
          </p:cNvSpPr>
          <p:nvPr/>
        </p:nvSpPr>
        <p:spPr>
          <a:xfrm>
            <a:off x="4697507" y="4738393"/>
            <a:ext cx="3196691" cy="410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2CCC60-E8CD-4174-8B1A-7DF615B22EE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BD34ED-F54C-B14B-9FE6-95A57C06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61" y="2679326"/>
            <a:ext cx="2956150" cy="23690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AE6937-1B13-D74A-84AF-065F5E378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84" y="2679326"/>
            <a:ext cx="3014078" cy="241979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14FC910-2558-0A40-844C-8035F9D904DA}"/>
              </a:ext>
            </a:extLst>
          </p:cNvPr>
          <p:cNvSpPr txBox="1"/>
          <p:nvPr/>
        </p:nvSpPr>
        <p:spPr>
          <a:xfrm>
            <a:off x="4064797" y="2435791"/>
            <a:ext cx="283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zoom in by mouse</a:t>
            </a:r>
            <a:endParaRPr kumimoji="1" lang="zh-TW" altLang="en-US" sz="1400" dirty="0"/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DA945B04-B6B5-0540-B736-9432D0B9B0CF}"/>
              </a:ext>
            </a:extLst>
          </p:cNvPr>
          <p:cNvSpPr/>
          <p:nvPr/>
        </p:nvSpPr>
        <p:spPr>
          <a:xfrm>
            <a:off x="4572998" y="3438725"/>
            <a:ext cx="667262" cy="726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62D1B7-C877-7F40-B119-6354C703C99F}"/>
              </a:ext>
            </a:extLst>
          </p:cNvPr>
          <p:cNvSpPr/>
          <p:nvPr/>
        </p:nvSpPr>
        <p:spPr>
          <a:xfrm>
            <a:off x="5281600" y="2713665"/>
            <a:ext cx="199395" cy="236707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CB2CE0-F7F0-5944-9DCC-072CFAAA32E3}"/>
              </a:ext>
            </a:extLst>
          </p:cNvPr>
          <p:cNvSpPr/>
          <p:nvPr/>
        </p:nvSpPr>
        <p:spPr>
          <a:xfrm>
            <a:off x="5434000" y="4889634"/>
            <a:ext cx="2864562" cy="20948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9014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ABEC3-28F9-ED48-985C-923C9125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Zooming and Panning (Ex08-05)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46E36-B101-884A-93C8-F3A02B00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389648"/>
            <a:ext cx="6828503" cy="3298849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6073D-24C7-214D-AEE6-63161D16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7D24E8B-B42C-FF44-8D0A-EE4AE578C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99" y="1391541"/>
            <a:ext cx="3522839" cy="36939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22AB6C1-F9AC-2041-B37E-A6B008C578B1}"/>
              </a:ext>
            </a:extLst>
          </p:cNvPr>
          <p:cNvSpPr txBox="1"/>
          <p:nvPr/>
        </p:nvSpPr>
        <p:spPr>
          <a:xfrm>
            <a:off x="1732936" y="1046121"/>
            <a:ext cx="456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main.js</a:t>
            </a:r>
            <a:r>
              <a:rPr kumimoji="1" lang="en-US" altLang="zh-TW" dirty="0"/>
              <a:t> (draw the scatterplot with x-y axis first)</a:t>
            </a:r>
            <a:endParaRPr kumimoji="1" lang="zh-TW" altLang="en-US" dirty="0"/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CBB6B2DC-2904-C04D-9CBE-B8E4EA2F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75" y="1380910"/>
            <a:ext cx="3656687" cy="36957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FDFBB95-0CAB-D14C-91D9-3888BE049704}"/>
              </a:ext>
            </a:extLst>
          </p:cNvPr>
          <p:cNvSpPr/>
          <p:nvPr/>
        </p:nvSpPr>
        <p:spPr>
          <a:xfrm>
            <a:off x="5290231" y="1405335"/>
            <a:ext cx="1791887" cy="30668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A2FD13-0FA0-EF4F-8AF7-D9F0FB84FB55}"/>
              </a:ext>
            </a:extLst>
          </p:cNvPr>
          <p:cNvSpPr txBox="1"/>
          <p:nvPr/>
        </p:nvSpPr>
        <p:spPr>
          <a:xfrm>
            <a:off x="3022706" y="4295726"/>
            <a:ext cx="18820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 err="1">
                <a:solidFill>
                  <a:srgbClr val="C00000"/>
                </a:solidFill>
              </a:rPr>
              <a:t>axisXG</a:t>
            </a:r>
            <a:r>
              <a:rPr kumimoji="1" lang="en-US" altLang="zh-TW" sz="1050" dirty="0">
                <a:solidFill>
                  <a:srgbClr val="C00000"/>
                </a:solidFill>
              </a:rPr>
              <a:t> and </a:t>
            </a:r>
            <a:r>
              <a:rPr kumimoji="1" lang="en-US" altLang="zh-TW" sz="1050" dirty="0" err="1">
                <a:solidFill>
                  <a:srgbClr val="C00000"/>
                </a:solidFill>
              </a:rPr>
              <a:t>axisYG</a:t>
            </a:r>
            <a:r>
              <a:rPr kumimoji="1" lang="en-US" altLang="zh-TW" sz="1050" dirty="0">
                <a:solidFill>
                  <a:srgbClr val="C00000"/>
                </a:solidFill>
              </a:rPr>
              <a:t>: the &lt;g&gt; tags contain x and y axis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00A575-F14C-DC47-8348-FF50479312E7}"/>
              </a:ext>
            </a:extLst>
          </p:cNvPr>
          <p:cNvSpPr/>
          <p:nvPr/>
        </p:nvSpPr>
        <p:spPr>
          <a:xfrm>
            <a:off x="5505384" y="4206035"/>
            <a:ext cx="429251" cy="16874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50D7E9-5494-DB45-A551-268AEA8AA23A}"/>
              </a:ext>
            </a:extLst>
          </p:cNvPr>
          <p:cNvSpPr/>
          <p:nvPr/>
        </p:nvSpPr>
        <p:spPr>
          <a:xfrm>
            <a:off x="5505384" y="4741885"/>
            <a:ext cx="429251" cy="16874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B7C68BE0-C9CE-FF47-A462-10ADB642E44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904752" y="4295727"/>
            <a:ext cx="600632" cy="28854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A8A517ED-5EE2-2F4E-AF29-BC28DE82FA7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04752" y="4584267"/>
            <a:ext cx="600632" cy="24198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2C98237-E7A6-E743-A2F2-AE61FA6ABB43}"/>
              </a:ext>
            </a:extLst>
          </p:cNvPr>
          <p:cNvSpPr/>
          <p:nvPr/>
        </p:nvSpPr>
        <p:spPr>
          <a:xfrm>
            <a:off x="1679145" y="3307976"/>
            <a:ext cx="293089" cy="1613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A717E64-EA04-5645-A741-51611CC1AFDF}"/>
              </a:ext>
            </a:extLst>
          </p:cNvPr>
          <p:cNvSpPr txBox="1"/>
          <p:nvPr/>
        </p:nvSpPr>
        <p:spPr>
          <a:xfrm>
            <a:off x="6694938" y="1336260"/>
            <a:ext cx="2166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 err="1">
                <a:solidFill>
                  <a:srgbClr val="C00000"/>
                </a:solidFill>
              </a:rPr>
              <a:t>xScaleOri</a:t>
            </a:r>
            <a:r>
              <a:rPr kumimoji="1" lang="en-US" altLang="zh-TW" sz="1050" dirty="0">
                <a:solidFill>
                  <a:srgbClr val="C00000"/>
                </a:solidFill>
              </a:rPr>
              <a:t> and </a:t>
            </a:r>
            <a:r>
              <a:rPr kumimoji="1" lang="en-US" altLang="zh-TW" sz="1050" dirty="0" err="1">
                <a:solidFill>
                  <a:srgbClr val="C00000"/>
                </a:solidFill>
              </a:rPr>
              <a:t>yScaleOri</a:t>
            </a:r>
            <a:r>
              <a:rPr kumimoji="1" lang="en-US" altLang="zh-TW" sz="1050" dirty="0">
                <a:solidFill>
                  <a:srgbClr val="C00000"/>
                </a:solidFill>
              </a:rPr>
              <a:t>: store the initial scales for x and y axis  (we need them later)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06CA35-D776-9045-A63A-E5502AF5A5F8}"/>
              </a:ext>
            </a:extLst>
          </p:cNvPr>
          <p:cNvSpPr/>
          <p:nvPr/>
        </p:nvSpPr>
        <p:spPr>
          <a:xfrm>
            <a:off x="1679145" y="4223964"/>
            <a:ext cx="293089" cy="1613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149C3A4-1E7A-8B4F-963C-85B4D72441EF}"/>
              </a:ext>
            </a:extLst>
          </p:cNvPr>
          <p:cNvSpPr txBox="1"/>
          <p:nvPr/>
        </p:nvSpPr>
        <p:spPr>
          <a:xfrm>
            <a:off x="-442939" y="3469341"/>
            <a:ext cx="1882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 err="1">
                <a:solidFill>
                  <a:srgbClr val="C00000"/>
                </a:solidFill>
              </a:rPr>
              <a:t>xScale</a:t>
            </a:r>
            <a:r>
              <a:rPr kumimoji="1" lang="en-US" altLang="zh-TW" sz="1050" dirty="0">
                <a:solidFill>
                  <a:srgbClr val="C00000"/>
                </a:solidFill>
              </a:rPr>
              <a:t> and </a:t>
            </a:r>
            <a:r>
              <a:rPr kumimoji="1" lang="en-US" altLang="zh-TW" sz="1050" dirty="0" err="1">
                <a:solidFill>
                  <a:srgbClr val="C00000"/>
                </a:solidFill>
              </a:rPr>
              <a:t>yScale</a:t>
            </a:r>
            <a:r>
              <a:rPr kumimoji="1" lang="en-US" altLang="zh-TW" sz="1050" dirty="0">
                <a:solidFill>
                  <a:srgbClr val="C00000"/>
                </a:solidFill>
              </a:rPr>
              <a:t>: scale functions to create x-y axis and map circles to the plot</a:t>
            </a: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843066C-3C93-C24F-8124-AD71A997A4C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142120" y="3388659"/>
            <a:ext cx="537025" cy="45234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791C7CF1-2C74-B445-97F6-A1177753CE91}"/>
              </a:ext>
            </a:extLst>
          </p:cNvPr>
          <p:cNvCxnSpPr>
            <a:cxnSpLocks/>
          </p:cNvCxnSpPr>
          <p:nvPr/>
        </p:nvCxnSpPr>
        <p:spPr>
          <a:xfrm>
            <a:off x="1142120" y="3841003"/>
            <a:ext cx="537025" cy="43279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9BC5D95-6878-4F4B-9459-E10ECBEBFF26}"/>
              </a:ext>
            </a:extLst>
          </p:cNvPr>
          <p:cNvSpPr/>
          <p:nvPr/>
        </p:nvSpPr>
        <p:spPr>
          <a:xfrm>
            <a:off x="5505385" y="1801708"/>
            <a:ext cx="366498" cy="30668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852BCC97-A158-6D45-B525-D317F376E434}"/>
              </a:ext>
            </a:extLst>
          </p:cNvPr>
          <p:cNvCxnSpPr>
            <a:cxnSpLocks/>
          </p:cNvCxnSpPr>
          <p:nvPr/>
        </p:nvCxnSpPr>
        <p:spPr>
          <a:xfrm flipV="1">
            <a:off x="4830634" y="2108389"/>
            <a:ext cx="715599" cy="46336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C38F234-35EA-1240-83D7-D19A85D71B4D}"/>
              </a:ext>
            </a:extLst>
          </p:cNvPr>
          <p:cNvSpPr txBox="1"/>
          <p:nvPr/>
        </p:nvSpPr>
        <p:spPr>
          <a:xfrm>
            <a:off x="3576919" y="2436683"/>
            <a:ext cx="1327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>
                <a:solidFill>
                  <a:srgbClr val="C00000"/>
                </a:solidFill>
              </a:rPr>
              <a:t>X and y axis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FD8AE2-F1BB-C347-B56B-3305875EB8BC}"/>
              </a:ext>
            </a:extLst>
          </p:cNvPr>
          <p:cNvSpPr/>
          <p:nvPr/>
        </p:nvSpPr>
        <p:spPr>
          <a:xfrm>
            <a:off x="5505384" y="2378063"/>
            <a:ext cx="429251" cy="16874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31030AE7-D698-804A-965A-D4C4ABE408EA}"/>
              </a:ext>
            </a:extLst>
          </p:cNvPr>
          <p:cNvCxnSpPr>
            <a:cxnSpLocks/>
          </p:cNvCxnSpPr>
          <p:nvPr/>
        </p:nvCxnSpPr>
        <p:spPr>
          <a:xfrm flipV="1">
            <a:off x="4789785" y="2528050"/>
            <a:ext cx="715599" cy="46336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53FE65F-DF79-9E4F-8C2C-134EB31B2294}"/>
              </a:ext>
            </a:extLst>
          </p:cNvPr>
          <p:cNvSpPr txBox="1"/>
          <p:nvPr/>
        </p:nvSpPr>
        <p:spPr>
          <a:xfrm>
            <a:off x="3379694" y="2856344"/>
            <a:ext cx="14842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>
                <a:solidFill>
                  <a:srgbClr val="C00000"/>
                </a:solidFill>
              </a:rPr>
              <a:t>All the circles</a:t>
            </a:r>
          </a:p>
        </p:txBody>
      </p:sp>
    </p:spTree>
    <p:extLst>
      <p:ext uri="{BB962C8B-B14F-4D97-AF65-F5344CB8AC3E}">
        <p14:creationId xmlns:p14="http://schemas.microsoft.com/office/powerpoint/2010/main" val="1064603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F3A-13F9-4B4E-9BB1-EA024EEA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Zooming and Panning (Ex08-05)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98C83A-A35A-354A-8A59-6D6C9A4E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950130" cy="3545497"/>
          </a:xfrm>
        </p:spPr>
        <p:txBody>
          <a:bodyPr>
            <a:normAutofit/>
          </a:bodyPr>
          <a:lstStyle/>
          <a:p>
            <a:r>
              <a:rPr kumimoji="1" lang="en-US" altLang="zh-TW" sz="1600" dirty="0"/>
              <a:t>d3.zoom()</a:t>
            </a:r>
          </a:p>
          <a:p>
            <a:pPr lvl="1"/>
            <a:r>
              <a:rPr kumimoji="1" lang="en-US" altLang="zh-TW" sz="1600" dirty="0"/>
              <a:t>.on(”zoom”, listener): trigger the listener when zooming or panning </a:t>
            </a:r>
          </a:p>
          <a:p>
            <a:pPr lvl="1"/>
            <a:r>
              <a:rPr kumimoji="1" lang="en-US" altLang="zh-TW" sz="1600" dirty="0"/>
              <a:t>.</a:t>
            </a:r>
            <a:r>
              <a:rPr kumimoji="1" lang="en-US" altLang="zh-TW" sz="1600" dirty="0" err="1"/>
              <a:t>scaleExtent</a:t>
            </a:r>
            <a:r>
              <a:rPr kumimoji="1" lang="en-US" altLang="zh-TW" sz="1600" dirty="0"/>
              <a:t>([min, max]): sets the min and max zooming factors</a:t>
            </a:r>
          </a:p>
          <a:p>
            <a:pPr lvl="2"/>
            <a:r>
              <a:rPr kumimoji="1" lang="en-US" altLang="zh-TW" sz="1200" dirty="0"/>
              <a:t>E.g.: </a:t>
            </a:r>
            <a:r>
              <a:rPr kumimoji="1" lang="en-US" altLang="zh-TW" sz="1200" dirty="0" err="1"/>
              <a:t>scaleExtent</a:t>
            </a:r>
            <a:r>
              <a:rPr kumimoji="1" lang="en-US" altLang="zh-TW" sz="1200" dirty="0"/>
              <a:t>([1, 10])</a:t>
            </a:r>
          </a:p>
          <a:p>
            <a:pPr lvl="2"/>
            <a:r>
              <a:rPr kumimoji="1" lang="en-US" altLang="zh-TW" sz="1200" dirty="0"/>
              <a:t>Minimal scale factor: original scale</a:t>
            </a:r>
          </a:p>
          <a:p>
            <a:pPr lvl="2"/>
            <a:r>
              <a:rPr kumimoji="1" lang="en-US" altLang="zh-TW" sz="1200" dirty="0"/>
              <a:t>Maximal scale factor: 10x</a:t>
            </a:r>
            <a:endParaRPr kumimoji="1" lang="zh-TW" altLang="en-US" sz="1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13BDFB-28F3-5B41-BC38-14C5B1C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E02C53E-93E3-8245-A7C7-DF07BA46A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1143000"/>
            <a:ext cx="3460934" cy="4000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B980862-F5F0-1A4E-8DAC-7A5734709C30}"/>
              </a:ext>
            </a:extLst>
          </p:cNvPr>
          <p:cNvSpPr/>
          <p:nvPr/>
        </p:nvSpPr>
        <p:spPr>
          <a:xfrm>
            <a:off x="5683065" y="1142999"/>
            <a:ext cx="1847288" cy="63497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30C88E-DD66-0F4B-A4D8-E96214134882}"/>
              </a:ext>
            </a:extLst>
          </p:cNvPr>
          <p:cNvSpPr txBox="1"/>
          <p:nvPr/>
        </p:nvSpPr>
        <p:spPr>
          <a:xfrm>
            <a:off x="7098433" y="1154587"/>
            <a:ext cx="18472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>
                <a:solidFill>
                  <a:srgbClr val="C00000"/>
                </a:solidFill>
              </a:rPr>
              <a:t>1. initialization, set the scale extent and adding event listener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0B03D7-9E4D-D84D-8C77-38A8D0C9F672}"/>
              </a:ext>
            </a:extLst>
          </p:cNvPr>
          <p:cNvSpPr/>
          <p:nvPr/>
        </p:nvSpPr>
        <p:spPr>
          <a:xfrm>
            <a:off x="6781085" y="1471601"/>
            <a:ext cx="444468" cy="2048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649C58-9D6A-B24C-AAFC-AFE7808CEB40}"/>
              </a:ext>
            </a:extLst>
          </p:cNvPr>
          <p:cNvSpPr/>
          <p:nvPr/>
        </p:nvSpPr>
        <p:spPr>
          <a:xfrm>
            <a:off x="6330965" y="2115541"/>
            <a:ext cx="562893" cy="19735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A340F3F0-CEB5-8049-B0E6-C54722E5B29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893858" y="1692167"/>
            <a:ext cx="126296" cy="52205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656EE5-154E-224B-B162-B010402C922D}"/>
              </a:ext>
            </a:extLst>
          </p:cNvPr>
          <p:cNvSpPr/>
          <p:nvPr/>
        </p:nvSpPr>
        <p:spPr>
          <a:xfrm>
            <a:off x="5683065" y="1816711"/>
            <a:ext cx="1098020" cy="18829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07CE0A-76EA-874C-AFF7-A58F6C0EE038}"/>
              </a:ext>
            </a:extLst>
          </p:cNvPr>
          <p:cNvSpPr txBox="1"/>
          <p:nvPr/>
        </p:nvSpPr>
        <p:spPr>
          <a:xfrm>
            <a:off x="3708002" y="3423419"/>
            <a:ext cx="18472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>
                <a:solidFill>
                  <a:srgbClr val="C00000"/>
                </a:solidFill>
              </a:rPr>
              <a:t>2. calling the “zoom” on the visualization container</a:t>
            </a: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39D4D7FC-C577-0D4F-A122-0C407542C165}"/>
              </a:ext>
            </a:extLst>
          </p:cNvPr>
          <p:cNvCxnSpPr>
            <a:cxnSpLocks/>
          </p:cNvCxnSpPr>
          <p:nvPr/>
        </p:nvCxnSpPr>
        <p:spPr>
          <a:xfrm flipH="1">
            <a:off x="5035167" y="2005003"/>
            <a:ext cx="644804" cy="141841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44359D-EBE9-DD4C-9E48-ABBB0187B8E4}"/>
              </a:ext>
            </a:extLst>
          </p:cNvPr>
          <p:cNvSpPr txBox="1"/>
          <p:nvPr/>
        </p:nvSpPr>
        <p:spPr>
          <a:xfrm>
            <a:off x="7982752" y="82410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/>
              <a:t>main.js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4631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一張含有 文字 的圖片&#10;&#10;自動產生的描述">
            <a:extLst>
              <a:ext uri="{FF2B5EF4-FFF2-40B4-BE49-F238E27FC236}">
                <a16:creationId xmlns:a16="http://schemas.microsoft.com/office/drawing/2014/main" id="{E4683DFA-E53D-D145-A87F-6FECB30A9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1143000"/>
            <a:ext cx="3460934" cy="40005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3356FC2-BC33-3146-BD23-985A4A6F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Zooming and Panning (Ex08-05)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90C340-990F-AA40-A23B-EA027F5B1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6" y="1143000"/>
                <a:ext cx="3762429" cy="3545497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1800" dirty="0"/>
                  <a:t>After we zoom and pan, we have to change the scale(</a:t>
                </a:r>
                <a14:m>
                  <m:oMath xmlns:m="http://schemas.openxmlformats.org/officeDocument/2006/math">
                    <m:r>
                      <a:rPr kumimoji="1" lang="en-US" altLang="zh-TW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TW" sz="1800" dirty="0"/>
                  <a:t>), and shifting (</a:t>
                </a:r>
                <a14:m>
                  <m:oMath xmlns:m="http://schemas.openxmlformats.org/officeDocument/2006/math">
                    <m:r>
                      <a:rPr kumimoji="1"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18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TW" sz="1800" dirty="0"/>
                  <a:t>) of points</a:t>
                </a:r>
              </a:p>
              <a:p>
                <a:r>
                  <a:rPr kumimoji="1" lang="en-US" altLang="zh-TW" sz="1800" dirty="0"/>
                  <a:t>We can get </a:t>
                </a:r>
                <a14:m>
                  <m:oMath xmlns:m="http://schemas.openxmlformats.org/officeDocument/2006/math">
                    <m:r>
                      <a:rPr kumimoji="1" lang="en-US" altLang="zh-TW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TW" sz="18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18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zh-TW" sz="1800" dirty="0"/>
                  <a:t>y from d3.event.transform</a:t>
                </a:r>
              </a:p>
              <a:p>
                <a:pPr lvl="1"/>
                <a:r>
                  <a:rPr kumimoji="1" lang="en-US" altLang="zh-TW" sz="1800" dirty="0"/>
                  <a:t>Tell us how to correctly transform the circles</a:t>
                </a:r>
              </a:p>
              <a:p>
                <a:pPr lvl="1"/>
                <a:endParaRPr kumimoji="1" lang="en-US" altLang="zh-TW" sz="1800" dirty="0"/>
              </a:p>
              <a:p>
                <a:endParaRPr kumimoji="1" lang="en-US" altLang="zh-TW" sz="1800" dirty="0"/>
              </a:p>
              <a:p>
                <a:pPr lvl="1"/>
                <a:endParaRPr kumimoji="1" lang="zh-TW" altLang="en-US" sz="1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90C340-990F-AA40-A23B-EA027F5B1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6" y="1143000"/>
                <a:ext cx="3762429" cy="3545497"/>
              </a:xfrm>
              <a:blipFill>
                <a:blip r:embed="rId3"/>
                <a:stretch>
                  <a:fillRect l="-1010" t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111CF4-6FC2-A842-9314-82BB83DC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0B8297-9DF1-014E-8947-DCA55B962B8B}"/>
              </a:ext>
            </a:extLst>
          </p:cNvPr>
          <p:cNvSpPr/>
          <p:nvPr/>
        </p:nvSpPr>
        <p:spPr>
          <a:xfrm>
            <a:off x="6330965" y="2115541"/>
            <a:ext cx="562893" cy="19735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2276BD-E359-D94B-AF01-9AA680D56B9B}"/>
              </a:ext>
            </a:extLst>
          </p:cNvPr>
          <p:cNvSpPr/>
          <p:nvPr/>
        </p:nvSpPr>
        <p:spPr>
          <a:xfrm>
            <a:off x="5864800" y="2349834"/>
            <a:ext cx="1826918" cy="12442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96F5F20-9027-7A46-8EEA-DBC903F0D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0" y="4338811"/>
            <a:ext cx="5173756" cy="699371"/>
          </a:xfrm>
          <a:prstGeom prst="rect">
            <a:avLst/>
          </a:prstGeom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42A8C80-EF99-F24A-B64C-9708CFEC05B8}"/>
              </a:ext>
            </a:extLst>
          </p:cNvPr>
          <p:cNvCxnSpPr>
            <a:cxnSpLocks/>
          </p:cNvCxnSpPr>
          <p:nvPr/>
        </p:nvCxnSpPr>
        <p:spPr>
          <a:xfrm flipH="1">
            <a:off x="5448548" y="2485373"/>
            <a:ext cx="710205" cy="185343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7C441C8-109B-5546-848A-EDD73D195B89}"/>
              </a:ext>
            </a:extLst>
          </p:cNvPr>
          <p:cNvSpPr/>
          <p:nvPr/>
        </p:nvSpPr>
        <p:spPr>
          <a:xfrm>
            <a:off x="2641940" y="4069981"/>
            <a:ext cx="714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200" dirty="0"/>
              <a:t>Example</a:t>
            </a: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401938C-D0D7-EE42-8E29-DA1EE88B1E9A}"/>
              </a:ext>
            </a:extLst>
          </p:cNvPr>
          <p:cNvCxnSpPr>
            <a:cxnSpLocks/>
          </p:cNvCxnSpPr>
          <p:nvPr/>
        </p:nvCxnSpPr>
        <p:spPr>
          <a:xfrm flipH="1">
            <a:off x="2060190" y="4616717"/>
            <a:ext cx="710204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A009B9-463C-114C-8CDC-9C4191B9F0F9}"/>
              </a:ext>
            </a:extLst>
          </p:cNvPr>
          <p:cNvSpPr txBox="1"/>
          <p:nvPr/>
        </p:nvSpPr>
        <p:spPr>
          <a:xfrm>
            <a:off x="2906628" y="450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08C416-103B-674E-83EC-34ECAD758556}"/>
              </a:ext>
            </a:extLst>
          </p:cNvPr>
          <p:cNvSpPr txBox="1"/>
          <p:nvPr/>
        </p:nvSpPr>
        <p:spPr>
          <a:xfrm>
            <a:off x="2347009" y="4496970"/>
            <a:ext cx="1847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>
                <a:solidFill>
                  <a:srgbClr val="C00000"/>
                </a:solidFill>
              </a:rPr>
              <a:t>Scale factor: 1.2517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26F5B50B-76C8-D642-9B4F-9D5273CF09D4}"/>
              </a:ext>
            </a:extLst>
          </p:cNvPr>
          <p:cNvCxnSpPr>
            <a:cxnSpLocks/>
          </p:cNvCxnSpPr>
          <p:nvPr/>
        </p:nvCxnSpPr>
        <p:spPr>
          <a:xfrm flipH="1">
            <a:off x="2131908" y="4750779"/>
            <a:ext cx="710204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FED5FBB-5278-E344-902B-6BC9F9784CAC}"/>
              </a:ext>
            </a:extLst>
          </p:cNvPr>
          <p:cNvSpPr txBox="1"/>
          <p:nvPr/>
        </p:nvSpPr>
        <p:spPr>
          <a:xfrm>
            <a:off x="2393934" y="4640305"/>
            <a:ext cx="3195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>
                <a:solidFill>
                  <a:srgbClr val="C00000"/>
                </a:solidFill>
              </a:rPr>
              <a:t>Translate along x axis -539.30 pixels</a:t>
            </a: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1663229D-14E0-5648-8818-C8D6934755BD}"/>
              </a:ext>
            </a:extLst>
          </p:cNvPr>
          <p:cNvCxnSpPr>
            <a:cxnSpLocks/>
          </p:cNvCxnSpPr>
          <p:nvPr/>
        </p:nvCxnSpPr>
        <p:spPr>
          <a:xfrm flipH="1">
            <a:off x="2178834" y="4918960"/>
            <a:ext cx="710204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FD80F2-894E-D440-BC47-9005378BBA7B}"/>
              </a:ext>
            </a:extLst>
          </p:cNvPr>
          <p:cNvSpPr txBox="1"/>
          <p:nvPr/>
        </p:nvSpPr>
        <p:spPr>
          <a:xfrm>
            <a:off x="2440860" y="4808486"/>
            <a:ext cx="3195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050" dirty="0">
                <a:solidFill>
                  <a:srgbClr val="C00000"/>
                </a:solidFill>
              </a:rPr>
              <a:t>Translate along y axis – 108.24 pixels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D0253E-B056-194E-8D54-CADD70A99775}"/>
              </a:ext>
            </a:extLst>
          </p:cNvPr>
          <p:cNvSpPr txBox="1"/>
          <p:nvPr/>
        </p:nvSpPr>
        <p:spPr>
          <a:xfrm>
            <a:off x="7982752" y="82410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/>
              <a:t>main.js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1034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56FC2-BC33-3146-BD23-985A4A6F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Zooming and Panning (Ex08-05)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0C340-990F-AA40-A23B-EA027F5B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3762429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Update the x and y axes</a:t>
            </a:r>
          </a:p>
          <a:p>
            <a:endParaRPr kumimoji="1" lang="en-US" altLang="zh-TW" sz="1800" dirty="0"/>
          </a:p>
          <a:p>
            <a:r>
              <a:rPr kumimoji="1" lang="en-US" altLang="zh-TW" sz="1800" dirty="0" err="1"/>
              <a:t>circleG</a:t>
            </a:r>
            <a:r>
              <a:rPr kumimoji="1" lang="en-US" altLang="zh-TW" sz="1800" dirty="0"/>
              <a:t>: the &lt;g&gt; contains all circles</a:t>
            </a:r>
          </a:p>
          <a:p>
            <a:pPr lvl="1"/>
            <a:r>
              <a:rPr kumimoji="1" lang="en-US" altLang="zh-TW" sz="1800" dirty="0"/>
              <a:t>Transform it by “t”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111CF4-6FC2-A842-9314-82BB83DC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D05E2BC-598B-3B44-B2EE-DCEAEDB3F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1143000"/>
            <a:ext cx="3460934" cy="4000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0B8297-9DF1-014E-8947-DCA55B962B8B}"/>
              </a:ext>
            </a:extLst>
          </p:cNvPr>
          <p:cNvSpPr/>
          <p:nvPr/>
        </p:nvSpPr>
        <p:spPr>
          <a:xfrm>
            <a:off x="6125720" y="2351439"/>
            <a:ext cx="126884" cy="13393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2276BD-E359-D94B-AF01-9AA680D56B9B}"/>
              </a:ext>
            </a:extLst>
          </p:cNvPr>
          <p:cNvSpPr/>
          <p:nvPr/>
        </p:nvSpPr>
        <p:spPr>
          <a:xfrm>
            <a:off x="5793081" y="2653027"/>
            <a:ext cx="2042071" cy="17757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B0FB661-58DE-5648-9A4E-9CBA73CD9C76}"/>
              </a:ext>
            </a:extLst>
          </p:cNvPr>
          <p:cNvSpPr txBox="1"/>
          <p:nvPr/>
        </p:nvSpPr>
        <p:spPr>
          <a:xfrm>
            <a:off x="7982752" y="82410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/>
              <a:t>main.js</a:t>
            </a:r>
            <a:endParaRPr kumimoji="1" lang="zh-TW" altLang="en-US" sz="1400" dirty="0"/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9513821A-1B36-E840-BE84-86EDEBED0C8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572000" y="2205318"/>
            <a:ext cx="1221081" cy="53649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80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56FC2-BC33-3146-BD23-985A4A6F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Zooming and Panning (Ex08-05)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0C340-990F-AA40-A23B-EA027F5B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3762429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Update the x and y axes</a:t>
            </a:r>
          </a:p>
          <a:p>
            <a:endParaRPr kumimoji="1" lang="en-US" altLang="zh-TW" sz="1800" dirty="0"/>
          </a:p>
          <a:p>
            <a:r>
              <a:rPr kumimoji="1" lang="en-US" altLang="zh-TW" sz="1800" dirty="0" err="1"/>
              <a:t>circleG</a:t>
            </a:r>
            <a:r>
              <a:rPr kumimoji="1" lang="en-US" altLang="zh-TW" sz="1800" dirty="0"/>
              <a:t>: the &lt;g&gt; contains all circles</a:t>
            </a:r>
          </a:p>
          <a:p>
            <a:pPr lvl="1"/>
            <a:r>
              <a:rPr kumimoji="1" lang="en-US" altLang="zh-TW" sz="1800" dirty="0"/>
              <a:t>Transform it by “t”</a:t>
            </a:r>
          </a:p>
          <a:p>
            <a:r>
              <a:rPr kumimoji="1" lang="en-US" altLang="zh-TW" sz="1800" dirty="0"/>
              <a:t>Use “t” to rescale the original x and y scale functions (</a:t>
            </a:r>
            <a:r>
              <a:rPr kumimoji="1" lang="en-US" altLang="zh-TW" sz="1800" dirty="0" err="1"/>
              <a:t>xScaleOri</a:t>
            </a:r>
            <a:r>
              <a:rPr kumimoji="1" lang="en-US" altLang="zh-TW" sz="1800" dirty="0"/>
              <a:t> and </a:t>
            </a:r>
            <a:r>
              <a:rPr kumimoji="1" lang="en-US" altLang="zh-TW" sz="1800" dirty="0" err="1"/>
              <a:t>yScaleOri</a:t>
            </a:r>
            <a:r>
              <a:rPr kumimoji="1" lang="en-US" altLang="zh-TW" sz="1800" dirty="0"/>
              <a:t>)</a:t>
            </a:r>
          </a:p>
          <a:p>
            <a:r>
              <a:rPr kumimoji="1" lang="en-US" altLang="zh-TW" sz="1800" dirty="0"/>
              <a:t>And, set x and y axes using the new x and y scale functions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111CF4-6FC2-A842-9314-82BB83DC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D05E2BC-598B-3B44-B2EE-DCEAEDB3F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1143000"/>
            <a:ext cx="3460934" cy="4000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0B8297-9DF1-014E-8947-DCA55B962B8B}"/>
              </a:ext>
            </a:extLst>
          </p:cNvPr>
          <p:cNvSpPr/>
          <p:nvPr/>
        </p:nvSpPr>
        <p:spPr>
          <a:xfrm>
            <a:off x="6125720" y="2351439"/>
            <a:ext cx="126884" cy="13393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2276BD-E359-D94B-AF01-9AA680D56B9B}"/>
              </a:ext>
            </a:extLst>
          </p:cNvPr>
          <p:cNvSpPr/>
          <p:nvPr/>
        </p:nvSpPr>
        <p:spPr>
          <a:xfrm>
            <a:off x="5784116" y="2805427"/>
            <a:ext cx="2198636" cy="35014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B0FB661-58DE-5648-9A4E-9CBA73CD9C76}"/>
              </a:ext>
            </a:extLst>
          </p:cNvPr>
          <p:cNvSpPr txBox="1"/>
          <p:nvPr/>
        </p:nvSpPr>
        <p:spPr>
          <a:xfrm>
            <a:off x="7982752" y="82410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/>
              <a:t>main.js</a:t>
            </a:r>
            <a:endParaRPr kumimoji="1" lang="zh-TW" altLang="en-US" sz="1400" dirty="0"/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9513821A-1B36-E840-BE84-86EDEBED0C8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145741" y="2653553"/>
            <a:ext cx="638375" cy="32694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FB631CD-D207-CE41-A0ED-9360F980E0AB}"/>
              </a:ext>
            </a:extLst>
          </p:cNvPr>
          <p:cNvSpPr/>
          <p:nvPr/>
        </p:nvSpPr>
        <p:spPr>
          <a:xfrm>
            <a:off x="5793081" y="3155576"/>
            <a:ext cx="2198636" cy="35014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51307AA8-0E74-5547-8343-933BE1A2625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65059" y="3330651"/>
            <a:ext cx="728022" cy="17507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96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56FC2-BC33-3146-BD23-985A4A6F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Zooming and Panning (Ex08-05)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0C340-990F-AA40-A23B-EA027F5B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3762429" cy="3545497"/>
          </a:xfrm>
        </p:spPr>
        <p:txBody>
          <a:bodyPr>
            <a:noAutofit/>
          </a:bodyPr>
          <a:lstStyle/>
          <a:p>
            <a:r>
              <a:rPr kumimoji="1" lang="en-US" altLang="zh-TW" sz="1600" dirty="0"/>
              <a:t>Update the circles</a:t>
            </a:r>
          </a:p>
          <a:p>
            <a:pPr lvl="1"/>
            <a:r>
              <a:rPr kumimoji="1" lang="en-US" altLang="zh-TW" sz="1600" dirty="0"/>
              <a:t>If the circles are still within the plot region, show it. Otherwise, hide it.</a:t>
            </a:r>
          </a:p>
          <a:p>
            <a:pPr lvl="1"/>
            <a:r>
              <a:rPr kumimoji="1" lang="en-US" altLang="zh-TW" sz="1600" dirty="0"/>
              <a:t>How to hide it? Set the circle’s ’display’ attribute to ‘none’</a:t>
            </a:r>
          </a:p>
          <a:p>
            <a:pPr lvl="1"/>
            <a:endParaRPr kumimoji="1" lang="en-US" altLang="zh-TW" sz="1600" dirty="0"/>
          </a:p>
          <a:p>
            <a:r>
              <a:rPr kumimoji="1" lang="en-US" altLang="zh-TW" sz="1600" dirty="0"/>
              <a:t>Calculate where to show a circle by sending the the circle’s raw data (x, y) to new x- and y- scale function. </a:t>
            </a:r>
          </a:p>
          <a:p>
            <a:pPr lvl="1"/>
            <a:r>
              <a:rPr kumimoji="1" lang="en-US" altLang="zh-TW" sz="1600" dirty="0"/>
              <a:t>If the position you should draw it is out of the plot area, hide 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111CF4-6FC2-A842-9314-82BB83DC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D05E2BC-598B-3B44-B2EE-DCEAEDB3F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1143000"/>
            <a:ext cx="3460934" cy="40005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5B0FB661-58DE-5648-9A4E-9CBA73CD9C76}"/>
              </a:ext>
            </a:extLst>
          </p:cNvPr>
          <p:cNvSpPr txBox="1"/>
          <p:nvPr/>
        </p:nvSpPr>
        <p:spPr>
          <a:xfrm>
            <a:off x="7982752" y="82410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/>
              <a:t>main.js</a:t>
            </a:r>
            <a:endParaRPr kumimoji="1" lang="zh-TW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B631CD-D207-CE41-A0ED-9360F980E0AB}"/>
              </a:ext>
            </a:extLst>
          </p:cNvPr>
          <p:cNvSpPr/>
          <p:nvPr/>
        </p:nvSpPr>
        <p:spPr>
          <a:xfrm>
            <a:off x="5766187" y="3655558"/>
            <a:ext cx="3377813" cy="131985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51307AA8-0E74-5547-8343-933BE1A26257}"/>
              </a:ext>
            </a:extLst>
          </p:cNvPr>
          <p:cNvCxnSpPr>
            <a:cxnSpLocks/>
          </p:cNvCxnSpPr>
          <p:nvPr/>
        </p:nvCxnSpPr>
        <p:spPr>
          <a:xfrm flipH="1" flipV="1">
            <a:off x="5277496" y="3487470"/>
            <a:ext cx="811141" cy="59493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1E6B572-D58E-7F4C-B858-56629C6D0FBA}"/>
              </a:ext>
            </a:extLst>
          </p:cNvPr>
          <p:cNvSpPr/>
          <p:nvPr/>
        </p:nvSpPr>
        <p:spPr>
          <a:xfrm>
            <a:off x="6400800" y="3789617"/>
            <a:ext cx="591163" cy="21088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667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2345F-CD39-3042-8AAE-A3AE113C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Mouse Events (Ex07-1)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C1E94-E67F-A44C-8B77-3D75478B6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5021546" cy="3545497"/>
          </a:xfrm>
        </p:spPr>
        <p:txBody>
          <a:bodyPr>
            <a:noAutofit/>
          </a:bodyPr>
          <a:lstStyle/>
          <a:p>
            <a:r>
              <a:rPr kumimoji="1" lang="en-US" altLang="zh-TW" sz="2400" dirty="0"/>
              <a:t>When the cursor is on a bar, the bar is highlighted (by different  color)</a:t>
            </a:r>
          </a:p>
          <a:p>
            <a:endParaRPr kumimoji="1" lang="en-US" altLang="zh-TW" sz="2400" dirty="0"/>
          </a:p>
          <a:p>
            <a:endParaRPr kumimoji="1" lang="en-US" altLang="zh-TW" sz="2400" dirty="0"/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The screenshot at the right hand side is the first part in </a:t>
            </a:r>
            <a:r>
              <a:rPr kumimoji="1" lang="en-US" altLang="zh-TW" sz="2400" dirty="0" err="1"/>
              <a:t>main.js</a:t>
            </a:r>
            <a:endParaRPr kumimoji="1" lang="en-US" altLang="zh-TW" sz="2400" dirty="0"/>
          </a:p>
          <a:p>
            <a:pPr lvl="1"/>
            <a:r>
              <a:rPr kumimoji="1" lang="en-US" altLang="zh-TW" sz="2400" dirty="0"/>
              <a:t>It just draws the bars without mouse event</a:t>
            </a:r>
          </a:p>
          <a:p>
            <a:pPr lvl="1"/>
            <a:endParaRPr kumimoji="1"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3EB569-FCC2-0A4F-897F-E194DD45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17A9382-F6D5-0D4A-850E-D16C46C4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38" y="0"/>
            <a:ext cx="2276562" cy="51435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921BC93-727C-9946-B2B9-2DD0AB57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03" y="1953763"/>
            <a:ext cx="4406516" cy="12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1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98748469-53E0-8E45-A0F6-3D5273F91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16" y="1131886"/>
            <a:ext cx="3053584" cy="284887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2A47A0E-9CCB-E94E-90BF-550F25CF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Mouse Events (Ex08-1)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92463-41E7-6745-8C68-F1D315E6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4379151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d3.select(this)</a:t>
            </a:r>
          </a:p>
          <a:p>
            <a:pPr lvl="1"/>
            <a:r>
              <a:rPr kumimoji="1" lang="en-US" altLang="zh-TW" sz="1800" dirty="0" err="1"/>
              <a:t>rects</a:t>
            </a:r>
            <a:r>
              <a:rPr kumimoji="1" lang="en-US" altLang="zh-TW" sz="1800" dirty="0"/>
              <a:t> are all bars</a:t>
            </a:r>
          </a:p>
          <a:p>
            <a:pPr lvl="1"/>
            <a:r>
              <a:rPr kumimoji="1" lang="en-US" altLang="zh-TW" sz="1800" dirty="0" err="1"/>
              <a:t>rects.on</a:t>
            </a:r>
            <a:r>
              <a:rPr kumimoji="1" lang="en-US" altLang="zh-TW" sz="1800" dirty="0"/>
              <a:t>(….) iterate through all bars</a:t>
            </a:r>
          </a:p>
          <a:p>
            <a:pPr lvl="1"/>
            <a:r>
              <a:rPr kumimoji="1" lang="en-US" altLang="zh-TW" sz="1800" dirty="0"/>
              <a:t>d3.select(this) indicates we are processing which bar “now”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F0243-B191-284A-BFB1-419F1F41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3BFF2F-4010-6D4A-B99E-52B6AEE0A9EF}"/>
              </a:ext>
            </a:extLst>
          </p:cNvPr>
          <p:cNvSpPr/>
          <p:nvPr/>
        </p:nvSpPr>
        <p:spPr>
          <a:xfrm>
            <a:off x="6297493" y="1095844"/>
            <a:ext cx="349797" cy="2073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99A804-9CA6-5046-B4D1-7B83F398E050}"/>
              </a:ext>
            </a:extLst>
          </p:cNvPr>
          <p:cNvSpPr txBox="1"/>
          <p:nvPr/>
        </p:nvSpPr>
        <p:spPr>
          <a:xfrm>
            <a:off x="6748435" y="650921"/>
            <a:ext cx="107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Select all </a:t>
            </a:r>
            <a:r>
              <a:rPr kumimoji="1" lang="en-US" altLang="zh-TW" sz="1100" dirty="0" err="1">
                <a:solidFill>
                  <a:srgbClr val="C00000"/>
                </a:solidFill>
              </a:rPr>
              <a:t>rects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DFD65BA-FB12-6F45-962E-81299E737660}"/>
              </a:ext>
            </a:extLst>
          </p:cNvPr>
          <p:cNvCxnSpPr>
            <a:cxnSpLocks/>
          </p:cNvCxnSpPr>
          <p:nvPr/>
        </p:nvCxnSpPr>
        <p:spPr>
          <a:xfrm flipH="1">
            <a:off x="6647290" y="894150"/>
            <a:ext cx="202291" cy="21668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6C7B698-099E-B747-B7E3-B512E4D16D4F}"/>
              </a:ext>
            </a:extLst>
          </p:cNvPr>
          <p:cNvSpPr/>
          <p:nvPr/>
        </p:nvSpPr>
        <p:spPr>
          <a:xfrm>
            <a:off x="6095634" y="2926208"/>
            <a:ext cx="1994863" cy="10545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A5EAA5-4083-B44A-8965-0AAA15A79106}"/>
              </a:ext>
            </a:extLst>
          </p:cNvPr>
          <p:cNvSpPr txBox="1"/>
          <p:nvPr/>
        </p:nvSpPr>
        <p:spPr>
          <a:xfrm>
            <a:off x="6472391" y="3980760"/>
            <a:ext cx="25136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Because “</a:t>
            </a:r>
            <a:r>
              <a:rPr kumimoji="1" lang="en-US" altLang="zh-TW" sz="1100" dirty="0" err="1">
                <a:solidFill>
                  <a:srgbClr val="C00000"/>
                </a:solidFill>
              </a:rPr>
              <a:t>rects</a:t>
            </a:r>
            <a:r>
              <a:rPr kumimoji="1" lang="en-US" altLang="zh-TW" sz="1100" dirty="0">
                <a:solidFill>
                  <a:srgbClr val="C00000"/>
                </a:solidFill>
              </a:rPr>
              <a:t>” are all rectangles, this statement means that adding these listener functions to all rectangles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03196C-2CE9-F443-BC15-DEF81B13692B}"/>
              </a:ext>
            </a:extLst>
          </p:cNvPr>
          <p:cNvSpPr/>
          <p:nvPr/>
        </p:nvSpPr>
        <p:spPr>
          <a:xfrm>
            <a:off x="6090416" y="2712991"/>
            <a:ext cx="2895643" cy="13372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8D068D-8739-8D4D-A0A7-BB4F2F7310B0}"/>
              </a:ext>
            </a:extLst>
          </p:cNvPr>
          <p:cNvSpPr/>
          <p:nvPr/>
        </p:nvSpPr>
        <p:spPr>
          <a:xfrm>
            <a:off x="2182482" y="3090110"/>
            <a:ext cx="457200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/>
              <a:t>rect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/>
              <a:t>(</a:t>
            </a:r>
            <a:r>
              <a:rPr kumimoji="1" lang="en-US" altLang="zh-TW" sz="1200" dirty="0" err="1"/>
              <a:t>i</a:t>
            </a:r>
            <a:r>
              <a:rPr kumimoji="1" lang="en-US" altLang="zh-TW" sz="1200" dirty="0"/>
              <a:t>=0)</a:t>
            </a:r>
            <a:endParaRPr kumimoji="1"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50FFB0-7865-144B-9AE3-05952EDBAC65}"/>
              </a:ext>
            </a:extLst>
          </p:cNvPr>
          <p:cNvSpPr/>
          <p:nvPr/>
        </p:nvSpPr>
        <p:spPr>
          <a:xfrm>
            <a:off x="2860628" y="3090110"/>
            <a:ext cx="457200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/>
              <a:t>rect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/>
              <a:t>(</a:t>
            </a:r>
            <a:r>
              <a:rPr kumimoji="1" lang="en-US" altLang="zh-TW" sz="1200" dirty="0" err="1"/>
              <a:t>i</a:t>
            </a:r>
            <a:r>
              <a:rPr kumimoji="1" lang="en-US" altLang="zh-TW" sz="1200" dirty="0"/>
              <a:t>=1)</a:t>
            </a:r>
            <a:endParaRPr kumimoji="1" lang="zh-TW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678876-36F7-5644-AEB7-3A2ED1FBF03D}"/>
              </a:ext>
            </a:extLst>
          </p:cNvPr>
          <p:cNvSpPr/>
          <p:nvPr/>
        </p:nvSpPr>
        <p:spPr>
          <a:xfrm>
            <a:off x="3537009" y="3090110"/>
            <a:ext cx="457200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/>
              <a:t>rect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/>
              <a:t>(</a:t>
            </a:r>
            <a:r>
              <a:rPr kumimoji="1" lang="en-US" altLang="zh-TW" sz="1200" dirty="0" err="1"/>
              <a:t>i</a:t>
            </a:r>
            <a:r>
              <a:rPr kumimoji="1" lang="en-US" altLang="zh-TW" sz="1200" dirty="0"/>
              <a:t>=2)</a:t>
            </a:r>
            <a:endParaRPr kumimoji="1" lang="zh-TW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C5C2B8-C3C1-B142-B791-90DA061B4B73}"/>
              </a:ext>
            </a:extLst>
          </p:cNvPr>
          <p:cNvSpPr/>
          <p:nvPr/>
        </p:nvSpPr>
        <p:spPr>
          <a:xfrm>
            <a:off x="4186189" y="3090110"/>
            <a:ext cx="457200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/>
              <a:t>rect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/>
              <a:t>(</a:t>
            </a:r>
            <a:r>
              <a:rPr kumimoji="1" lang="en-US" altLang="zh-TW" sz="1200" dirty="0" err="1"/>
              <a:t>i</a:t>
            </a:r>
            <a:r>
              <a:rPr kumimoji="1" lang="en-US" altLang="zh-TW" sz="1200" dirty="0"/>
              <a:t>=3)</a:t>
            </a:r>
            <a:endParaRPr kumimoji="1" lang="zh-TW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D6847A-93DD-E943-99B9-5084E6BF790C}"/>
              </a:ext>
            </a:extLst>
          </p:cNvPr>
          <p:cNvSpPr/>
          <p:nvPr/>
        </p:nvSpPr>
        <p:spPr>
          <a:xfrm>
            <a:off x="4862570" y="3090110"/>
            <a:ext cx="457200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/>
              <a:t>rect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/>
              <a:t>(</a:t>
            </a:r>
            <a:r>
              <a:rPr kumimoji="1" lang="en-US" altLang="zh-TW" sz="1200" dirty="0" err="1"/>
              <a:t>i</a:t>
            </a:r>
            <a:r>
              <a:rPr kumimoji="1" lang="en-US" altLang="zh-TW" sz="1200" dirty="0"/>
              <a:t>=4)</a:t>
            </a:r>
            <a:endParaRPr kumimoji="1"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7626ED-F769-3442-883A-51A1F361970D}"/>
              </a:ext>
            </a:extLst>
          </p:cNvPr>
          <p:cNvSpPr txBox="1"/>
          <p:nvPr/>
        </p:nvSpPr>
        <p:spPr>
          <a:xfrm>
            <a:off x="1526476" y="3146641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/>
              <a:t>rects</a:t>
            </a:r>
            <a:endParaRPr kumimoji="1" lang="zh-TW" altLang="en-US" sz="1400" dirty="0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2D245AEC-2A97-CA4A-A542-19C2C35DE120}"/>
              </a:ext>
            </a:extLst>
          </p:cNvPr>
          <p:cNvCxnSpPr>
            <a:cxnSpLocks/>
          </p:cNvCxnSpPr>
          <p:nvPr/>
        </p:nvCxnSpPr>
        <p:spPr>
          <a:xfrm flipV="1">
            <a:off x="2274303" y="3514211"/>
            <a:ext cx="99858" cy="3504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87A047-0F06-C845-ACAF-D0338C32E6DE}"/>
              </a:ext>
            </a:extLst>
          </p:cNvPr>
          <p:cNvSpPr txBox="1"/>
          <p:nvPr/>
        </p:nvSpPr>
        <p:spPr>
          <a:xfrm>
            <a:off x="1477172" y="3875748"/>
            <a:ext cx="1383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.style(‘fill’, color[0])</a:t>
            </a:r>
            <a:endParaRPr kumimoji="1" lang="zh-TW" altLang="en-US" sz="1200" dirty="0"/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367B7E03-C45C-7946-BEF3-0B5507A99051}"/>
              </a:ext>
            </a:extLst>
          </p:cNvPr>
          <p:cNvCxnSpPr>
            <a:cxnSpLocks/>
          </p:cNvCxnSpPr>
          <p:nvPr/>
        </p:nvCxnSpPr>
        <p:spPr>
          <a:xfrm flipV="1">
            <a:off x="2950684" y="3609171"/>
            <a:ext cx="113037" cy="5846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C093B4E-552F-BB4F-89B1-87E816AADE8D}"/>
              </a:ext>
            </a:extLst>
          </p:cNvPr>
          <p:cNvSpPr txBox="1"/>
          <p:nvPr/>
        </p:nvSpPr>
        <p:spPr>
          <a:xfrm>
            <a:off x="2153553" y="4204919"/>
            <a:ext cx="1383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.style(‘fill’, color[1])</a:t>
            </a:r>
            <a:endParaRPr kumimoji="1" lang="zh-TW" altLang="en-US" sz="1200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85F929D5-A265-1642-AB17-68519C736556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3765609" y="3510951"/>
            <a:ext cx="6790" cy="3429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FE0A7A0-89E4-2E48-A976-29FB53F9D596}"/>
              </a:ext>
            </a:extLst>
          </p:cNvPr>
          <p:cNvSpPr txBox="1"/>
          <p:nvPr/>
        </p:nvSpPr>
        <p:spPr>
          <a:xfrm>
            <a:off x="2975267" y="3864980"/>
            <a:ext cx="1383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.style(‘fill’, color[2])</a:t>
            </a:r>
            <a:endParaRPr kumimoji="1" lang="zh-TW" altLang="en-US" sz="1200" dirty="0"/>
          </a:p>
        </p:txBody>
      </p: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754B1B83-9BB8-4644-B301-7AAF0AE6D421}"/>
              </a:ext>
            </a:extLst>
          </p:cNvPr>
          <p:cNvCxnSpPr>
            <a:cxnSpLocks/>
          </p:cNvCxnSpPr>
          <p:nvPr/>
        </p:nvCxnSpPr>
        <p:spPr>
          <a:xfrm flipH="1" flipV="1">
            <a:off x="4406551" y="3609171"/>
            <a:ext cx="14303" cy="5716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95F1B2C-BDAF-8E48-898B-AD8D511880D2}"/>
              </a:ext>
            </a:extLst>
          </p:cNvPr>
          <p:cNvSpPr txBox="1"/>
          <p:nvPr/>
        </p:nvSpPr>
        <p:spPr>
          <a:xfrm>
            <a:off x="3623723" y="4191976"/>
            <a:ext cx="1383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.style(‘fill’, color[3])</a:t>
            </a:r>
            <a:endParaRPr kumimoji="1" lang="zh-TW" altLang="en-US" sz="1200" dirty="0"/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4383FEC9-6078-AD49-860B-BB5665FCB6BD}"/>
              </a:ext>
            </a:extLst>
          </p:cNvPr>
          <p:cNvCxnSpPr>
            <a:cxnSpLocks/>
          </p:cNvCxnSpPr>
          <p:nvPr/>
        </p:nvCxnSpPr>
        <p:spPr>
          <a:xfrm flipH="1" flipV="1">
            <a:off x="5194854" y="3609171"/>
            <a:ext cx="96504" cy="3504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55A5133-9D3B-5048-A2AA-9BB5FFC7DD05}"/>
              </a:ext>
            </a:extLst>
          </p:cNvPr>
          <p:cNvSpPr txBox="1"/>
          <p:nvPr/>
        </p:nvSpPr>
        <p:spPr>
          <a:xfrm>
            <a:off x="4554237" y="3864634"/>
            <a:ext cx="1383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.style(‘fill’, color[4])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658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E17D5-71AF-B444-A8AB-5B0D14CC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Tooltip - d3.tip()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4FFE1-4AA5-2749-8F7D-9002C576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We can use d3.tip() to pop out a tooltip (small window) and show more details of a items for users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692811-0ACC-EF46-AF1A-53AA8A68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3F754B9-310E-024C-B471-49DE4647E9CE}"/>
              </a:ext>
            </a:extLst>
          </p:cNvPr>
          <p:cNvGrpSpPr/>
          <p:nvPr/>
        </p:nvGrpSpPr>
        <p:grpSpPr>
          <a:xfrm>
            <a:off x="2295105" y="2723447"/>
            <a:ext cx="4053936" cy="1111338"/>
            <a:chOff x="1984554" y="2016081"/>
            <a:chExt cx="4053936" cy="1111338"/>
          </a:xfrm>
        </p:grpSpPr>
        <p:pic>
          <p:nvPicPr>
            <p:cNvPr id="6" name="圖片 5" descr="一張含有 文字 的圖片&#10;&#10;自動產生的描述">
              <a:extLst>
                <a:ext uri="{FF2B5EF4-FFF2-40B4-BE49-F238E27FC236}">
                  <a16:creationId xmlns:a16="http://schemas.microsoft.com/office/drawing/2014/main" id="{ECC2A4AC-5A3B-F844-A764-C3C65491F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54" y="2016081"/>
              <a:ext cx="4053936" cy="1111338"/>
            </a:xfrm>
            <a:prstGeom prst="rect">
              <a:avLst/>
            </a:prstGeom>
          </p:spPr>
        </p:pic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523E2A61-58C3-A54B-99AA-896EA849A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588" y="2571750"/>
              <a:ext cx="202291" cy="21668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089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BBED4-FC65-2846-BBF0-D2D15F6B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Tooltip - d3.tip()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D8C7C-488B-2544-90CD-AF73CC44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000" dirty="0"/>
              <a:t>You can write tool tip function using d3 from scratch</a:t>
            </a:r>
          </a:p>
          <a:p>
            <a:r>
              <a:rPr kumimoji="1" lang="en-US" altLang="zh-TW" sz="2000" dirty="0"/>
              <a:t>We introduce a plugin library to produce tooltip (make your life easily)</a:t>
            </a:r>
          </a:p>
          <a:p>
            <a:pPr lvl="1"/>
            <a:r>
              <a:rPr kumimoji="1" lang="en-US" altLang="zh-TW" sz="2000" dirty="0"/>
              <a:t>You have to import “d3-tip.js”</a:t>
            </a:r>
          </a:p>
          <a:p>
            <a:pPr lvl="1"/>
            <a:r>
              <a:rPr kumimoji="1" lang="en-US" altLang="zh-TW" sz="2000" dirty="0"/>
              <a:t>I have put “d3-tip.js” in Ex08-02 folder</a:t>
            </a:r>
          </a:p>
          <a:p>
            <a:pPr lvl="1"/>
            <a:endParaRPr kumimoji="1" lang="en-US" altLang="zh-TW" sz="2000" dirty="0"/>
          </a:p>
          <a:p>
            <a:r>
              <a:rPr kumimoji="1" lang="en-US" altLang="zh-TW" sz="2000" dirty="0"/>
              <a:t>Steps to use d3.tip() to create a tool tip</a:t>
            </a:r>
          </a:p>
          <a:p>
            <a:pPr lvl="1"/>
            <a:r>
              <a:rPr kumimoji="1" lang="en-US" altLang="zh-TW" sz="2000" dirty="0"/>
              <a:t>1. initializing the tool tip</a:t>
            </a:r>
          </a:p>
          <a:p>
            <a:pPr lvl="1"/>
            <a:r>
              <a:rPr kumimoji="1" lang="en-US" altLang="zh-TW" sz="2000" dirty="0"/>
              <a:t>2. calling the tip in the context of the visualization</a:t>
            </a:r>
          </a:p>
          <a:p>
            <a:pPr lvl="1"/>
            <a:r>
              <a:rPr kumimoji="1" lang="en-US" altLang="zh-TW" sz="2000" dirty="0"/>
              <a:t>3. adding event listener</a:t>
            </a:r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20164D-10C4-F843-BA2E-18A96A9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414F8-F7EC-8548-B645-59518177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d3.tip() (Ex08-02)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D36AD-83C7-4745-B307-A2BE0C451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704782"/>
            <a:ext cx="3364769" cy="2983715"/>
          </a:xfrm>
        </p:spPr>
        <p:txBody>
          <a:bodyPr>
            <a:noAutofit/>
          </a:bodyPr>
          <a:lstStyle/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6E7AE1-D1BB-1340-BDC5-D1ECF4B9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0A8C6EF-F91C-AA46-94B0-8E6CE778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04" y="455003"/>
            <a:ext cx="3905896" cy="46086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D6A9F4-5246-F345-8CA0-84E68A56C360}"/>
              </a:ext>
            </a:extLst>
          </p:cNvPr>
          <p:cNvSpPr/>
          <p:nvPr/>
        </p:nvSpPr>
        <p:spPr>
          <a:xfrm>
            <a:off x="5555768" y="1704781"/>
            <a:ext cx="2596194" cy="16422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842FF7-56CC-5B4F-A825-96C38EB8E2D6}"/>
              </a:ext>
            </a:extLst>
          </p:cNvPr>
          <p:cNvSpPr txBox="1"/>
          <p:nvPr/>
        </p:nvSpPr>
        <p:spPr>
          <a:xfrm>
            <a:off x="6154230" y="1403789"/>
            <a:ext cx="2513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We will go back to check this style later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2E1EF7-C794-994D-8C35-5A9B9265999C}"/>
              </a:ext>
            </a:extLst>
          </p:cNvPr>
          <p:cNvSpPr/>
          <p:nvPr/>
        </p:nvSpPr>
        <p:spPr>
          <a:xfrm>
            <a:off x="5540990" y="4442604"/>
            <a:ext cx="2596194" cy="14989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A620A2-69D6-DD46-AA4D-7FD569CE52E8}"/>
              </a:ext>
            </a:extLst>
          </p:cNvPr>
          <p:cNvSpPr txBox="1"/>
          <p:nvPr/>
        </p:nvSpPr>
        <p:spPr>
          <a:xfrm>
            <a:off x="3285448" y="4306076"/>
            <a:ext cx="2149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Import d3-tip.js before </a:t>
            </a:r>
            <a:r>
              <a:rPr kumimoji="1" lang="en-US" altLang="zh-TW" sz="1100" dirty="0" err="1">
                <a:solidFill>
                  <a:srgbClr val="C00000"/>
                </a:solidFill>
              </a:rPr>
              <a:t>main.js</a:t>
            </a:r>
            <a:endParaRPr kumimoji="1" lang="en-US" altLang="zh-TW" sz="1100" dirty="0">
              <a:solidFill>
                <a:srgbClr val="C00000"/>
              </a:solidFill>
            </a:endParaRPr>
          </a:p>
          <a:p>
            <a:r>
              <a:rPr kumimoji="1" lang="en-US" altLang="zh-TW" sz="1100" dirty="0">
                <a:solidFill>
                  <a:srgbClr val="C00000"/>
                </a:solidFill>
              </a:rPr>
              <a:t>Because we will use it in </a:t>
            </a:r>
            <a:r>
              <a:rPr kumimoji="1" lang="en-US" altLang="zh-TW" sz="1100" dirty="0" err="1">
                <a:solidFill>
                  <a:srgbClr val="C00000"/>
                </a:solidFill>
              </a:rPr>
              <a:t>main.js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0AD6732-232F-0545-A343-39F86FA6895B}"/>
              </a:ext>
            </a:extLst>
          </p:cNvPr>
          <p:cNvGrpSpPr/>
          <p:nvPr/>
        </p:nvGrpSpPr>
        <p:grpSpPr>
          <a:xfrm>
            <a:off x="1626477" y="1550438"/>
            <a:ext cx="3471228" cy="951596"/>
            <a:chOff x="1984554" y="2016081"/>
            <a:chExt cx="4053936" cy="1111338"/>
          </a:xfrm>
        </p:grpSpPr>
        <p:pic>
          <p:nvPicPr>
            <p:cNvPr id="13" name="圖片 12" descr="一張含有 文字 的圖片&#10;&#10;自動產生的描述">
              <a:extLst>
                <a:ext uri="{FF2B5EF4-FFF2-40B4-BE49-F238E27FC236}">
                  <a16:creationId xmlns:a16="http://schemas.microsoft.com/office/drawing/2014/main" id="{61C5DC6F-A06F-B84D-9845-7C9E92C8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54" y="2016081"/>
              <a:ext cx="4053936" cy="1111338"/>
            </a:xfrm>
            <a:prstGeom prst="rect">
              <a:avLst/>
            </a:prstGeom>
          </p:spPr>
        </p:pic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1F82A492-5DAC-FC47-A347-3F190368A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588" y="2571750"/>
              <a:ext cx="202291" cy="21668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D907A8-58B6-9747-99BB-0846A80AFEF5}"/>
              </a:ext>
            </a:extLst>
          </p:cNvPr>
          <p:cNvSpPr txBox="1"/>
          <p:nvPr/>
        </p:nvSpPr>
        <p:spPr>
          <a:xfrm>
            <a:off x="1520018" y="1219123"/>
            <a:ext cx="15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What we want</a:t>
            </a:r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82BFF9-4754-974E-995D-3A467E215378}"/>
              </a:ext>
            </a:extLst>
          </p:cNvPr>
          <p:cNvSpPr/>
          <p:nvPr/>
        </p:nvSpPr>
        <p:spPr>
          <a:xfrm>
            <a:off x="6431020" y="134491"/>
            <a:ext cx="118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err="1"/>
              <a:t>Index.html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21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2E9D0-AB02-8B44-AFBF-CC0EF5C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d3.tip() (Ex08-02)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AA272-CFDF-0846-8F30-B10E8F5D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3943245" cy="3545497"/>
          </a:xfrm>
        </p:spPr>
        <p:txBody>
          <a:bodyPr>
            <a:normAutofit/>
          </a:bodyPr>
          <a:lstStyle/>
          <a:p>
            <a:r>
              <a:rPr kumimoji="1" lang="en-US" altLang="zh-TW" sz="1600" dirty="0"/>
              <a:t>Ex08-02 is an extension of Ex08-01. Most of the code in </a:t>
            </a:r>
            <a:r>
              <a:rPr kumimoji="1" lang="en-US" altLang="zh-TW" sz="1600" dirty="0" err="1"/>
              <a:t>main.js</a:t>
            </a:r>
            <a:r>
              <a:rPr kumimoji="1" lang="en-US" altLang="zh-TW" sz="1600" dirty="0"/>
              <a:t> are the same.</a:t>
            </a:r>
          </a:p>
          <a:p>
            <a:pPr lvl="1"/>
            <a:r>
              <a:rPr kumimoji="1" lang="en-US" altLang="zh-TW" sz="1600" dirty="0"/>
              <a:t>We do not introduce the code to create the bar chart again</a:t>
            </a:r>
          </a:p>
          <a:p>
            <a:pPr lvl="1"/>
            <a:endParaRPr kumimoji="1" lang="en-US" altLang="zh-TW" sz="1600" dirty="0"/>
          </a:p>
          <a:p>
            <a:r>
              <a:rPr kumimoji="1" lang="en-US" altLang="zh-TW" sz="1600" b="1" dirty="0"/>
              <a:t>.</a:t>
            </a:r>
            <a:r>
              <a:rPr kumimoji="1" lang="en-US" altLang="zh-TW" sz="1600" b="1" dirty="0" err="1"/>
              <a:t>attr</a:t>
            </a:r>
            <a:r>
              <a:rPr kumimoji="1" lang="en-US" altLang="zh-TW" sz="1600" b="1" dirty="0"/>
              <a:t>(‘class’, ‘d3-tip’) </a:t>
            </a:r>
            <a:r>
              <a:rPr kumimoji="1" lang="en-US" altLang="zh-TW" sz="1600" dirty="0"/>
              <a:t>determines the appearance of the tooltip</a:t>
            </a:r>
          </a:p>
          <a:p>
            <a:pPr lvl="1"/>
            <a:r>
              <a:rPr kumimoji="1" lang="en-US" altLang="zh-TW" sz="1600" b="1" dirty="0"/>
              <a:t>d3-tip</a:t>
            </a:r>
            <a:r>
              <a:rPr kumimoji="1" lang="en-US" altLang="zh-TW" sz="1600" dirty="0"/>
              <a:t>?  in </a:t>
            </a:r>
            <a:r>
              <a:rPr kumimoji="1" lang="en-US" altLang="zh-TW" sz="1600" dirty="0" err="1"/>
              <a:t>index.html</a:t>
            </a:r>
            <a:endParaRPr kumimoji="1" lang="en-US" altLang="zh-TW" sz="1600" dirty="0"/>
          </a:p>
          <a:p>
            <a:endParaRPr kumimoji="1"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BD3FF-F3D0-4B4C-9385-E980B14F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BE61DEE-46BB-3447-98C0-3EBB22777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64" y="0"/>
            <a:ext cx="3225684" cy="5143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2007B2-CEB5-1D49-A959-07D2BE14ECF8}"/>
              </a:ext>
            </a:extLst>
          </p:cNvPr>
          <p:cNvSpPr/>
          <p:nvPr/>
        </p:nvSpPr>
        <p:spPr>
          <a:xfrm>
            <a:off x="5943743" y="406537"/>
            <a:ext cx="2821077" cy="40434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915B0B-CCE9-4C47-A67D-E8DF3EA29AB7}"/>
              </a:ext>
            </a:extLst>
          </p:cNvPr>
          <p:cNvSpPr txBox="1"/>
          <p:nvPr/>
        </p:nvSpPr>
        <p:spPr>
          <a:xfrm>
            <a:off x="3242937" y="178004"/>
            <a:ext cx="214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TW" sz="1200" dirty="0">
                <a:solidFill>
                  <a:srgbClr val="C00000"/>
                </a:solidFill>
              </a:rPr>
              <a:t>1. initializing the tool tip</a:t>
            </a: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E471C78-8AE5-7743-9C8D-76A614A1EC5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5392020" y="316504"/>
            <a:ext cx="551723" cy="29220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3CE5A591-AE47-654F-BD00-1BC8DA647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36" y="3403945"/>
            <a:ext cx="2659258" cy="163716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62476CC-AB93-7345-BE09-FEDD0B0A498F}"/>
              </a:ext>
            </a:extLst>
          </p:cNvPr>
          <p:cNvSpPr/>
          <p:nvPr/>
        </p:nvSpPr>
        <p:spPr>
          <a:xfrm>
            <a:off x="2570943" y="3578902"/>
            <a:ext cx="586325" cy="1477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15515F-0BCF-1B41-B268-05544315F313}"/>
              </a:ext>
            </a:extLst>
          </p:cNvPr>
          <p:cNvSpPr/>
          <p:nvPr/>
        </p:nvSpPr>
        <p:spPr>
          <a:xfrm>
            <a:off x="6612385" y="534856"/>
            <a:ext cx="1254906" cy="1466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760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Microsoft Macintosh PowerPoint</Application>
  <PresentationFormat>如螢幕大小 (16:9)</PresentationFormat>
  <Paragraphs>292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 Math</vt:lpstr>
      <vt:lpstr>Office Theme</vt:lpstr>
      <vt:lpstr>Interaction</vt:lpstr>
      <vt:lpstr>Interaction</vt:lpstr>
      <vt:lpstr>Mouse Events</vt:lpstr>
      <vt:lpstr>Mouse Events (Ex07-1)</vt:lpstr>
      <vt:lpstr>Mouse Events (Ex08-1)</vt:lpstr>
      <vt:lpstr>Tooltip - d3.tip()</vt:lpstr>
      <vt:lpstr>Tooltip - d3.tip()</vt:lpstr>
      <vt:lpstr>d3.tip() (Ex08-02)</vt:lpstr>
      <vt:lpstr>d3.tip() (Ex08-02)</vt:lpstr>
      <vt:lpstr>d3.tip() (Ex08-02)</vt:lpstr>
      <vt:lpstr>d3.tip() (Ex08-02)</vt:lpstr>
      <vt:lpstr>d3.tip() (Ex08-02)</vt:lpstr>
      <vt:lpstr>Mouse Drag Behavior (d3.drag())</vt:lpstr>
      <vt:lpstr>d3.drag() (Ex08-03)</vt:lpstr>
      <vt:lpstr>d3.drag() (Ex08-03)</vt:lpstr>
      <vt:lpstr>d3.drag() (Ex08-03)</vt:lpstr>
      <vt:lpstr>Brushing</vt:lpstr>
      <vt:lpstr>d3.brush() (Ex08-04)</vt:lpstr>
      <vt:lpstr>d3.brush() (Ex08-04)</vt:lpstr>
      <vt:lpstr>d3.brush() (Ex08-04)</vt:lpstr>
      <vt:lpstr>d3.brush() (Ex08-04)</vt:lpstr>
      <vt:lpstr>Brush along X or Y-axis only</vt:lpstr>
      <vt:lpstr>Ex08-05 (Link Views)</vt:lpstr>
      <vt:lpstr>Ex08-05 (Link Views)</vt:lpstr>
      <vt:lpstr>Ex08-05 (Link Views)</vt:lpstr>
      <vt:lpstr>Ex08-05 (Link Views)</vt:lpstr>
      <vt:lpstr>Ex08-05 (Link Views)</vt:lpstr>
      <vt:lpstr>Ex08-05 (Link Views)</vt:lpstr>
      <vt:lpstr>Zooming and Panning</vt:lpstr>
      <vt:lpstr>Zooming and Panning (Ex08-05)</vt:lpstr>
      <vt:lpstr>Zooming and Panning (Ex08-05)</vt:lpstr>
      <vt:lpstr>Zooming and Panning (Ex08-05)</vt:lpstr>
      <vt:lpstr>Zooming and Panning (Ex08-05)</vt:lpstr>
      <vt:lpstr>Zooming and Panning (Ex08-05)</vt:lpstr>
      <vt:lpstr>Zooming and Panning (Ex08-05)</vt:lpstr>
      <vt:lpstr>Zooming and Panning (Ex08-05)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2022-10-15T07:53:41Z</dcterms:modified>
</cp:coreProperties>
</file>