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316" r:id="rId3"/>
    <p:sldId id="317" r:id="rId4"/>
    <p:sldId id="319" r:id="rId5"/>
    <p:sldId id="321" r:id="rId6"/>
    <p:sldId id="322" r:id="rId7"/>
    <p:sldId id="323" r:id="rId8"/>
    <p:sldId id="324" r:id="rId9"/>
    <p:sldId id="320" r:id="rId10"/>
    <p:sldId id="327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338" r:id="rId20"/>
    <p:sldId id="325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26" r:id="rId29"/>
    <p:sldId id="346" r:id="rId30"/>
    <p:sldId id="349" r:id="rId31"/>
    <p:sldId id="347" r:id="rId32"/>
    <p:sldId id="34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CA0000"/>
    <a:srgbClr val="007033"/>
    <a:srgbClr val="FF0D97"/>
    <a:srgbClr val="003635"/>
    <a:srgbClr val="0000CC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543"/>
  </p:normalViewPr>
  <p:slideViewPr>
    <p:cSldViewPr snapToGrid="0">
      <p:cViewPr varScale="1">
        <p:scale>
          <a:sx n="214" d="100"/>
          <a:sy n="214" d="100"/>
        </p:scale>
        <p:origin x="113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752" y="184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53-38C3-FF44-A744-E339D9E1ADE7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7AC6-BFD9-AB47-A65C-EE07DC34A348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3EFE-E56A-9C4B-A82F-AA1F629870D9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E7E9-8294-904A-A3AD-F29863229576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3A71-BA8B-2846-8382-FC2DC46FBB8F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F79-28A5-1D48-A0E1-19C155538755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5ED-70CF-C747-9E38-D7A0CF529738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0A1-2758-F74F-938D-D348EF3DE750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AEAB-CB73-1D47-9DC1-F2730C3C10B5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12D-6869-074C-A433-69582794DA60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97C9-5ADC-924E-B020-A953041E889D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92F-DCE8-C047-B7BD-C74F9116BA31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78C7-2819-B14E-984A-1E1246E5B447}" type="datetime1">
              <a:rPr lang="zh-TW" altLang="en-US" smtClean="0"/>
              <a:t>2021/4/19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3/d3-forc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nytimes.com/www.nytimes.com/interactive/2012/02/13/us/politics/2013-budget-proposal-graphic.htm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en-US" dirty="0"/>
              <a:t>Force-directed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B4524-DB89-274D-926D-112DE95A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Step1: initialize the force simulation</a:t>
            </a:r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6040149" y="678094"/>
            <a:ext cx="1675744" cy="1952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DFA3E0A-87AF-B549-88DA-C2F0977A4877}"/>
              </a:ext>
            </a:extLst>
          </p:cNvPr>
          <p:cNvCxnSpPr>
            <a:cxnSpLocks/>
          </p:cNvCxnSpPr>
          <p:nvPr/>
        </p:nvCxnSpPr>
        <p:spPr>
          <a:xfrm>
            <a:off x="7217826" y="421963"/>
            <a:ext cx="191830" cy="2660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2817878" y="-67736"/>
            <a:ext cx="4638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nodes: your data. 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nodes is an array with 6 elements, so simulator knows it has to simulate the force among 6 elements 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Step2: add force functions to the system</a:t>
            </a:r>
          </a:p>
          <a:p>
            <a:pPr lvl="1"/>
            <a:r>
              <a:rPr kumimoji="1" lang="en-US" altLang="zh-TW" sz="2000" dirty="0"/>
              <a:t>use .force()</a:t>
            </a:r>
          </a:p>
          <a:p>
            <a:pPr lvl="1"/>
            <a:endParaRPr kumimoji="1" lang="en-US" altLang="zh-TW" sz="2000" dirty="0"/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5137139" y="855154"/>
            <a:ext cx="3934941" cy="18545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DFA3E0A-87AF-B549-88DA-C2F0977A4877}"/>
              </a:ext>
            </a:extLst>
          </p:cNvPr>
          <p:cNvCxnSpPr>
            <a:cxnSpLocks/>
          </p:cNvCxnSpPr>
          <p:nvPr/>
        </p:nvCxnSpPr>
        <p:spPr>
          <a:xfrm flipH="1">
            <a:off x="4572000" y="1143000"/>
            <a:ext cx="565141" cy="10681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1668559" y="2211131"/>
            <a:ext cx="307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d3.forceManyBody().strength(10)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These elements will attract each other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4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Step2: add force functions to the system</a:t>
            </a:r>
          </a:p>
          <a:p>
            <a:pPr lvl="1"/>
            <a:r>
              <a:rPr kumimoji="1" lang="en-US" altLang="zh-TW" sz="2000" dirty="0"/>
              <a:t>use .force()</a:t>
            </a:r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5137139" y="1029812"/>
            <a:ext cx="3934941" cy="18545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DFA3E0A-87AF-B549-88DA-C2F0977A4877}"/>
              </a:ext>
            </a:extLst>
          </p:cNvPr>
          <p:cNvCxnSpPr>
            <a:cxnSpLocks/>
          </p:cNvCxnSpPr>
          <p:nvPr/>
        </p:nvCxnSpPr>
        <p:spPr>
          <a:xfrm flipH="1">
            <a:off x="4572000" y="1143000"/>
            <a:ext cx="565141" cy="10681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1668559" y="2211131"/>
            <a:ext cx="3070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d3.forceCenter(width/2, height/2)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Attract all element to (width/2, height/2)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Step2: add force functions to the system</a:t>
            </a:r>
          </a:p>
          <a:p>
            <a:pPr lvl="1"/>
            <a:r>
              <a:rPr kumimoji="1" lang="en-US" altLang="zh-TW" sz="2000" dirty="0"/>
              <a:t>use .force()</a:t>
            </a:r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5137139" y="1163374"/>
            <a:ext cx="3934941" cy="52158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DFA3E0A-87AF-B549-88DA-C2F0977A4877}"/>
              </a:ext>
            </a:extLst>
          </p:cNvPr>
          <p:cNvCxnSpPr>
            <a:cxnSpLocks/>
          </p:cNvCxnSpPr>
          <p:nvPr/>
        </p:nvCxnSpPr>
        <p:spPr>
          <a:xfrm flipH="1">
            <a:off x="4572001" y="1413717"/>
            <a:ext cx="565138" cy="7974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1668559" y="2211131"/>
            <a:ext cx="3070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d3.forceCollide()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These elements should not overlap with each other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26024A-7BA0-B649-8739-64A45574FE8B}"/>
              </a:ext>
            </a:extLst>
          </p:cNvPr>
          <p:cNvSpPr txBox="1"/>
          <p:nvPr/>
        </p:nvSpPr>
        <p:spPr>
          <a:xfrm>
            <a:off x="1669322" y="3079881"/>
            <a:ext cx="3070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.radius()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Give it a function to set “the region” of each circle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7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Step2: add force functions to the system</a:t>
            </a:r>
          </a:p>
          <a:p>
            <a:pPr lvl="1"/>
            <a:r>
              <a:rPr kumimoji="1" lang="en-US" altLang="zh-TW" sz="2000" dirty="0"/>
              <a:t>use .force()</a:t>
            </a:r>
          </a:p>
          <a:p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5619966" y="846452"/>
            <a:ext cx="791110" cy="5261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1668559" y="2211131"/>
            <a:ext cx="3070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The first parameter of .force()?</a:t>
            </a:r>
          </a:p>
          <a:p>
            <a:endParaRPr kumimoji="1" lang="en-US" altLang="zh-TW" sz="1400" dirty="0">
              <a:solidFill>
                <a:srgbClr val="C00000"/>
              </a:solidFill>
            </a:endParaRP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Just a ‘name’ of the force you assign, you can give it an arbitrary name (such as ‘</a:t>
            </a:r>
            <a:r>
              <a:rPr kumimoji="1" lang="en-US" altLang="zh-TW" sz="1400" dirty="0" err="1">
                <a:solidFill>
                  <a:srgbClr val="C00000"/>
                </a:solidFill>
              </a:rPr>
              <a:t>abc</a:t>
            </a:r>
            <a:r>
              <a:rPr kumimoji="1" lang="en-US" altLang="zh-TW" sz="1400" dirty="0">
                <a:solidFill>
                  <a:srgbClr val="C00000"/>
                </a:solidFill>
              </a:rPr>
              <a:t>’)</a:t>
            </a:r>
          </a:p>
          <a:p>
            <a:endParaRPr kumimoji="1" lang="en-US" altLang="zh-TW" sz="1400" dirty="0">
              <a:solidFill>
                <a:srgbClr val="C00000"/>
              </a:solidFill>
            </a:endParaRP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If you want to remove a force from the simulator, you will need the name. For example,   </a:t>
            </a:r>
            <a:r>
              <a:rPr kumimoji="1" lang="en-US" altLang="zh-TW" sz="1400" dirty="0"/>
              <a:t>“</a:t>
            </a:r>
            <a:r>
              <a:rPr lang="en" altLang="zh-TW" sz="1400" dirty="0" err="1"/>
              <a:t>simulation.force</a:t>
            </a:r>
            <a:r>
              <a:rPr lang="en" altLang="zh-TW" sz="1400" dirty="0"/>
              <a:t>("</a:t>
            </a:r>
            <a:r>
              <a:rPr lang="en" altLang="zh-TW" sz="1400" b="1" dirty="0"/>
              <a:t>charge</a:t>
            </a:r>
            <a:r>
              <a:rPr lang="en" altLang="zh-TW" sz="1400" dirty="0"/>
              <a:t>", null);” </a:t>
            </a:r>
          </a:p>
          <a:p>
            <a:endParaRPr kumimoji="1" lang="en" altLang="zh-TW" sz="1400" dirty="0">
              <a:solidFill>
                <a:srgbClr val="C00000"/>
              </a:solidFill>
            </a:endParaRPr>
          </a:p>
          <a:p>
            <a:r>
              <a:rPr kumimoji="1" lang="en" altLang="zh-TW" sz="1400" dirty="0">
                <a:solidFill>
                  <a:srgbClr val="C00000"/>
                </a:solidFill>
              </a:rPr>
              <a:t>If you never remove a force, the names are useless.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F93565E7-4A8C-0C48-8362-430DBB550385}"/>
              </a:ext>
            </a:extLst>
          </p:cNvPr>
          <p:cNvCxnSpPr>
            <a:cxnSpLocks/>
          </p:cNvCxnSpPr>
          <p:nvPr/>
        </p:nvCxnSpPr>
        <p:spPr>
          <a:xfrm flipV="1">
            <a:off x="4489807" y="996594"/>
            <a:ext cx="1232899" cy="30039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2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3070362" cy="3545497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Step3: create a callback function to update SVG positions after every “tick”</a:t>
            </a:r>
          </a:p>
          <a:p>
            <a:pPr lvl="1"/>
            <a:r>
              <a:rPr kumimoji="1" lang="en-US" altLang="zh-TW" sz="1400" dirty="0"/>
              <a:t>The simulator iteratively calculates the element positions and try to make all elements positions stable</a:t>
            </a:r>
          </a:p>
          <a:p>
            <a:pPr lvl="1"/>
            <a:r>
              <a:rPr kumimoji="1" lang="en-US" altLang="zh-TW" sz="1400" dirty="0"/>
              <a:t>The simulator automatically call the function (in .on() ) to update states of elements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102A63-40B1-7847-B732-5C6FDE6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CB39B4-EB5B-CB48-B113-9FD4C153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98" y="688368"/>
            <a:ext cx="4340702" cy="44551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E89ADC-668F-3B43-8EBA-0350EBF27009}"/>
              </a:ext>
            </a:extLst>
          </p:cNvPr>
          <p:cNvSpPr/>
          <p:nvPr/>
        </p:nvSpPr>
        <p:spPr>
          <a:xfrm>
            <a:off x="5147414" y="1680847"/>
            <a:ext cx="1405785" cy="1582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BFD63-96ED-0441-AC7C-8D3EBB6349E8}"/>
              </a:ext>
            </a:extLst>
          </p:cNvPr>
          <p:cNvSpPr txBox="1"/>
          <p:nvPr/>
        </p:nvSpPr>
        <p:spPr>
          <a:xfrm>
            <a:off x="6761788" y="1419237"/>
            <a:ext cx="222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‘tick’: call the function, ticked after every iteration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F93565E7-4A8C-0C48-8362-430DBB550385}"/>
              </a:ext>
            </a:extLst>
          </p:cNvPr>
          <p:cNvCxnSpPr>
            <a:cxnSpLocks/>
          </p:cNvCxnSpPr>
          <p:nvPr/>
        </p:nvCxnSpPr>
        <p:spPr>
          <a:xfrm flipV="1">
            <a:off x="4458984" y="1839074"/>
            <a:ext cx="688429" cy="11918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F5C554-FBEB-C441-9F98-D22549AA7324}"/>
              </a:ext>
            </a:extLst>
          </p:cNvPr>
          <p:cNvSpPr/>
          <p:nvPr/>
        </p:nvSpPr>
        <p:spPr>
          <a:xfrm>
            <a:off x="5505297" y="1999346"/>
            <a:ext cx="813309" cy="1685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807824F6-29CF-9441-86EF-B23665CDA12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50307" y="1520575"/>
            <a:ext cx="911480" cy="1602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01946370-4461-B745-AF76-EC32FD4F8A4E}"/>
              </a:ext>
            </a:extLst>
          </p:cNvPr>
          <p:cNvCxnSpPr>
            <a:cxnSpLocks/>
          </p:cNvCxnSpPr>
          <p:nvPr/>
        </p:nvCxnSpPr>
        <p:spPr>
          <a:xfrm flipH="1">
            <a:off x="6604200" y="2224288"/>
            <a:ext cx="687897" cy="55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5B02EA4-9CC3-2049-BA3A-BAD5EBD5CD6A}"/>
              </a:ext>
            </a:extLst>
          </p:cNvPr>
          <p:cNvCxnSpPr>
            <a:cxnSpLocks/>
          </p:cNvCxnSpPr>
          <p:nvPr/>
        </p:nvCxnSpPr>
        <p:spPr>
          <a:xfrm flipH="1">
            <a:off x="6948148" y="2211417"/>
            <a:ext cx="343949" cy="1197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79016-5749-4D4C-8EB5-05859D51C29B}"/>
              </a:ext>
            </a:extLst>
          </p:cNvPr>
          <p:cNvSpPr txBox="1"/>
          <p:nvPr/>
        </p:nvSpPr>
        <p:spPr>
          <a:xfrm>
            <a:off x="7292097" y="2077289"/>
            <a:ext cx="1825814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What are the data bound with these circles?</a:t>
            </a: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what is ‘d’ here?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F9E04E-5D27-5B4B-BF47-CCDD68EC7C81}"/>
              </a:ext>
            </a:extLst>
          </p:cNvPr>
          <p:cNvSpPr txBox="1"/>
          <p:nvPr/>
        </p:nvSpPr>
        <p:spPr>
          <a:xfrm>
            <a:off x="2697064" y="3868674"/>
            <a:ext cx="182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Update circle’s states (position)</a:t>
            </a: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ABDC17AA-1731-4A41-B94E-9A4C2BB884EA}"/>
              </a:ext>
            </a:extLst>
          </p:cNvPr>
          <p:cNvCxnSpPr>
            <a:cxnSpLocks/>
          </p:cNvCxnSpPr>
          <p:nvPr/>
        </p:nvCxnSpPr>
        <p:spPr>
          <a:xfrm flipV="1">
            <a:off x="4093842" y="2434975"/>
            <a:ext cx="1265610" cy="15745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4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30919" cy="3545497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a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FDDD12-D00B-C646-BB15-54AD177F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17" y="2367077"/>
            <a:ext cx="2663973" cy="14045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2F3E4F-F503-B042-8908-E4A6950D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1249817"/>
            <a:ext cx="7411064" cy="22606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36F51F-38A6-EB44-B16E-A26377FFD565}"/>
              </a:ext>
            </a:extLst>
          </p:cNvPr>
          <p:cNvSpPr txBox="1"/>
          <p:nvPr/>
        </p:nvSpPr>
        <p:spPr>
          <a:xfrm>
            <a:off x="6258917" y="3837593"/>
            <a:ext cx="272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When you bind data to circles, each circle element just points to a data element of the nodes array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71783B2-36D2-434A-B095-5B77D0E0FDFF}"/>
              </a:ext>
            </a:extLst>
          </p:cNvPr>
          <p:cNvSpPr/>
          <p:nvPr/>
        </p:nvSpPr>
        <p:spPr>
          <a:xfrm>
            <a:off x="4573251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26AE703-D164-8B4D-9E85-5B9E8204B9D5}"/>
              </a:ext>
            </a:extLst>
          </p:cNvPr>
          <p:cNvSpPr/>
          <p:nvPr/>
        </p:nvSpPr>
        <p:spPr>
          <a:xfrm>
            <a:off x="5302288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04B4A1D-410B-D849-8AB7-D4359923DAA1}"/>
              </a:ext>
            </a:extLst>
          </p:cNvPr>
          <p:cNvSpPr/>
          <p:nvPr/>
        </p:nvSpPr>
        <p:spPr>
          <a:xfrm>
            <a:off x="6073709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3DAFCBE-5039-F340-A377-A60EC3A2F4E4}"/>
              </a:ext>
            </a:extLst>
          </p:cNvPr>
          <p:cNvSpPr/>
          <p:nvPr/>
        </p:nvSpPr>
        <p:spPr>
          <a:xfrm>
            <a:off x="6803174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B6F228E-AA75-FD4E-9CF7-08FE97FC9368}"/>
              </a:ext>
            </a:extLst>
          </p:cNvPr>
          <p:cNvSpPr/>
          <p:nvPr/>
        </p:nvSpPr>
        <p:spPr>
          <a:xfrm>
            <a:off x="7532211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E2B0EE2-E45D-7845-84F4-71EAE63BCD87}"/>
              </a:ext>
            </a:extLst>
          </p:cNvPr>
          <p:cNvSpPr/>
          <p:nvPr/>
        </p:nvSpPr>
        <p:spPr>
          <a:xfrm>
            <a:off x="8303632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DFC231F-2472-8C42-B1A4-B22417D891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438315" y="1479798"/>
            <a:ext cx="1204148" cy="3460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7963A30-A809-194C-AA71-A0B4EA2990A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08702" y="1475655"/>
            <a:ext cx="662798" cy="3688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54FF6D2A-F886-A647-8158-7D5A5E76AF0B}"/>
              </a:ext>
            </a:extLst>
          </p:cNvPr>
          <p:cNvCxnSpPr>
            <a:cxnSpLocks/>
            <a:stCxn id="24" idx="1"/>
            <a:endCxn id="14" idx="2"/>
          </p:cNvCxnSpPr>
          <p:nvPr/>
        </p:nvCxnSpPr>
        <p:spPr>
          <a:xfrm flipH="1" flipV="1">
            <a:off x="5438468" y="1475884"/>
            <a:ext cx="704453" cy="3686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A297CC43-3C83-2E41-9FA7-825268BED4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659402" y="1446308"/>
            <a:ext cx="212984" cy="3795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166EE7CD-630B-DB4C-AACD-8B35A1259F2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574169" y="1462902"/>
            <a:ext cx="194348" cy="3146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09B589DC-336E-CA48-820E-9CA5D239E54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504410" y="1487000"/>
            <a:ext cx="35528" cy="2905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3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30919" cy="3545497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a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FDDD12-D00B-C646-BB15-54AD177F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17" y="2367077"/>
            <a:ext cx="2663973" cy="14045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2F3E4F-F503-B042-8908-E4A6950D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1249817"/>
            <a:ext cx="7411064" cy="22606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36F51F-38A6-EB44-B16E-A26377FFD565}"/>
              </a:ext>
            </a:extLst>
          </p:cNvPr>
          <p:cNvSpPr txBox="1"/>
          <p:nvPr/>
        </p:nvSpPr>
        <p:spPr>
          <a:xfrm>
            <a:off x="6258917" y="3837593"/>
            <a:ext cx="272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When you bind data to circles, each circle element just points to a data element of the nodes array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71783B2-36D2-434A-B095-5B77D0E0FDFF}"/>
              </a:ext>
            </a:extLst>
          </p:cNvPr>
          <p:cNvSpPr/>
          <p:nvPr/>
        </p:nvSpPr>
        <p:spPr>
          <a:xfrm>
            <a:off x="4573251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26AE703-D164-8B4D-9E85-5B9E8204B9D5}"/>
              </a:ext>
            </a:extLst>
          </p:cNvPr>
          <p:cNvSpPr/>
          <p:nvPr/>
        </p:nvSpPr>
        <p:spPr>
          <a:xfrm>
            <a:off x="5302288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04B4A1D-410B-D849-8AB7-D4359923DAA1}"/>
              </a:ext>
            </a:extLst>
          </p:cNvPr>
          <p:cNvSpPr/>
          <p:nvPr/>
        </p:nvSpPr>
        <p:spPr>
          <a:xfrm>
            <a:off x="6073709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3DAFCBE-5039-F340-A377-A60EC3A2F4E4}"/>
              </a:ext>
            </a:extLst>
          </p:cNvPr>
          <p:cNvSpPr/>
          <p:nvPr/>
        </p:nvSpPr>
        <p:spPr>
          <a:xfrm>
            <a:off x="6803174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B6F228E-AA75-FD4E-9CF7-08FE97FC9368}"/>
              </a:ext>
            </a:extLst>
          </p:cNvPr>
          <p:cNvSpPr/>
          <p:nvPr/>
        </p:nvSpPr>
        <p:spPr>
          <a:xfrm>
            <a:off x="7532211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E2B0EE2-E45D-7845-84F4-71EAE63BCD87}"/>
              </a:ext>
            </a:extLst>
          </p:cNvPr>
          <p:cNvSpPr/>
          <p:nvPr/>
        </p:nvSpPr>
        <p:spPr>
          <a:xfrm>
            <a:off x="8303632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DFC231F-2472-8C42-B1A4-B22417D891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438315" y="1479798"/>
            <a:ext cx="1204148" cy="3460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7963A30-A809-194C-AA71-A0B4EA2990A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08702" y="1475655"/>
            <a:ext cx="662798" cy="3688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54FF6D2A-F886-A647-8158-7D5A5E76AF0B}"/>
              </a:ext>
            </a:extLst>
          </p:cNvPr>
          <p:cNvCxnSpPr>
            <a:cxnSpLocks/>
            <a:stCxn id="24" idx="1"/>
            <a:endCxn id="14" idx="2"/>
          </p:cNvCxnSpPr>
          <p:nvPr/>
        </p:nvCxnSpPr>
        <p:spPr>
          <a:xfrm flipH="1" flipV="1">
            <a:off x="5438468" y="1475884"/>
            <a:ext cx="704453" cy="3686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A297CC43-3C83-2E41-9FA7-825268BED4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659402" y="1446308"/>
            <a:ext cx="212984" cy="3795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166EE7CD-630B-DB4C-AACD-8B35A1259F2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574169" y="1462902"/>
            <a:ext cx="194348" cy="3146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09B589DC-336E-CA48-820E-9CA5D239E54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504410" y="1487000"/>
            <a:ext cx="35528" cy="2905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2804FD-922B-6843-9EA3-8E6FEF0D9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48" y="2367077"/>
            <a:ext cx="4126384" cy="116939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2AEEF56F-1A0A-E247-B841-A719B83DF4F8}"/>
              </a:ext>
            </a:extLst>
          </p:cNvPr>
          <p:cNvCxnSpPr>
            <a:cxnSpLocks/>
          </p:cNvCxnSpPr>
          <p:nvPr/>
        </p:nvCxnSpPr>
        <p:spPr>
          <a:xfrm flipH="1" flipV="1">
            <a:off x="2414428" y="1462902"/>
            <a:ext cx="1869896" cy="9041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56C325-AE91-D942-80C0-3583ED8FDDFC}"/>
              </a:ext>
            </a:extLst>
          </p:cNvPr>
          <p:cNvSpPr txBox="1"/>
          <p:nvPr/>
        </p:nvSpPr>
        <p:spPr>
          <a:xfrm>
            <a:off x="1720548" y="3602268"/>
            <a:ext cx="41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When you bind the data array to the simulator, the simulator also just points to the data array.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19C0D-D893-5A4E-9273-BD5F2BF32CFD}"/>
              </a:ext>
            </a:extLst>
          </p:cNvPr>
          <p:cNvSpPr txBox="1"/>
          <p:nvPr/>
        </p:nvSpPr>
        <p:spPr>
          <a:xfrm>
            <a:off x="1732936" y="4075047"/>
            <a:ext cx="41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C00000"/>
                </a:solidFill>
              </a:rPr>
              <a:t>So, if anyone modifies the data array, ‘nodes’, the data which bind on the circles and the simulator will change as well</a:t>
            </a:r>
          </a:p>
        </p:txBody>
      </p:sp>
    </p:spTree>
    <p:extLst>
      <p:ext uri="{BB962C8B-B14F-4D97-AF65-F5344CB8AC3E}">
        <p14:creationId xmlns:p14="http://schemas.microsoft.com/office/powerpoint/2010/main" val="73602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A3995-9BB2-FA4C-BB9C-B2C222B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91A8-3098-1044-AA17-BDE937F6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30919" cy="3545497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a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FDDD12-D00B-C646-BB15-54AD177F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17" y="2367077"/>
            <a:ext cx="2663973" cy="14045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2F3E4F-F503-B042-8908-E4A6950D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1249817"/>
            <a:ext cx="7411064" cy="22606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36F51F-38A6-EB44-B16E-A26377FFD565}"/>
              </a:ext>
            </a:extLst>
          </p:cNvPr>
          <p:cNvSpPr txBox="1"/>
          <p:nvPr/>
        </p:nvSpPr>
        <p:spPr>
          <a:xfrm>
            <a:off x="6258917" y="3837593"/>
            <a:ext cx="272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When you bind data to circles, each circle element just points to a data element of the nodes array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71783B2-36D2-434A-B095-5B77D0E0FDFF}"/>
              </a:ext>
            </a:extLst>
          </p:cNvPr>
          <p:cNvSpPr/>
          <p:nvPr/>
        </p:nvSpPr>
        <p:spPr>
          <a:xfrm>
            <a:off x="4573251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26AE703-D164-8B4D-9E85-5B9E8204B9D5}"/>
              </a:ext>
            </a:extLst>
          </p:cNvPr>
          <p:cNvSpPr/>
          <p:nvPr/>
        </p:nvSpPr>
        <p:spPr>
          <a:xfrm>
            <a:off x="5302288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04B4A1D-410B-D849-8AB7-D4359923DAA1}"/>
              </a:ext>
            </a:extLst>
          </p:cNvPr>
          <p:cNvSpPr/>
          <p:nvPr/>
        </p:nvSpPr>
        <p:spPr>
          <a:xfrm>
            <a:off x="6073709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3DAFCBE-5039-F340-A377-A60EC3A2F4E4}"/>
              </a:ext>
            </a:extLst>
          </p:cNvPr>
          <p:cNvSpPr/>
          <p:nvPr/>
        </p:nvSpPr>
        <p:spPr>
          <a:xfrm>
            <a:off x="6803174" y="1758895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B6F228E-AA75-FD4E-9CF7-08FE97FC9368}"/>
              </a:ext>
            </a:extLst>
          </p:cNvPr>
          <p:cNvSpPr/>
          <p:nvPr/>
        </p:nvSpPr>
        <p:spPr>
          <a:xfrm>
            <a:off x="7532211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E2B0EE2-E45D-7845-84F4-71EAE63BCD87}"/>
              </a:ext>
            </a:extLst>
          </p:cNvPr>
          <p:cNvSpPr/>
          <p:nvPr/>
        </p:nvSpPr>
        <p:spPr>
          <a:xfrm>
            <a:off x="8303632" y="1777598"/>
            <a:ext cx="47261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DFC231F-2472-8C42-B1A4-B22417D891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438315" y="1479798"/>
            <a:ext cx="1204148" cy="3460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7963A30-A809-194C-AA71-A0B4EA2990A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08702" y="1475655"/>
            <a:ext cx="662798" cy="3688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54FF6D2A-F886-A647-8158-7D5A5E76AF0B}"/>
              </a:ext>
            </a:extLst>
          </p:cNvPr>
          <p:cNvCxnSpPr>
            <a:cxnSpLocks/>
            <a:stCxn id="24" idx="1"/>
            <a:endCxn id="14" idx="2"/>
          </p:cNvCxnSpPr>
          <p:nvPr/>
        </p:nvCxnSpPr>
        <p:spPr>
          <a:xfrm flipH="1" flipV="1">
            <a:off x="5438468" y="1475884"/>
            <a:ext cx="704453" cy="3686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A297CC43-3C83-2E41-9FA7-825268BED4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659402" y="1446308"/>
            <a:ext cx="212984" cy="3795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166EE7CD-630B-DB4C-AACD-8B35A1259F2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7574169" y="1462902"/>
            <a:ext cx="194348" cy="3146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09B589DC-336E-CA48-820E-9CA5D239E54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504410" y="1487000"/>
            <a:ext cx="35528" cy="2905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2804FD-922B-6843-9EA3-8E6FEF0D9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48" y="2367077"/>
            <a:ext cx="4126384" cy="116939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2AEEF56F-1A0A-E247-B841-A719B83DF4F8}"/>
              </a:ext>
            </a:extLst>
          </p:cNvPr>
          <p:cNvCxnSpPr>
            <a:cxnSpLocks/>
          </p:cNvCxnSpPr>
          <p:nvPr/>
        </p:nvCxnSpPr>
        <p:spPr>
          <a:xfrm flipH="1" flipV="1">
            <a:off x="2414428" y="1462902"/>
            <a:ext cx="1869896" cy="9041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56C325-AE91-D942-80C0-3583ED8FDDFC}"/>
              </a:ext>
            </a:extLst>
          </p:cNvPr>
          <p:cNvSpPr txBox="1"/>
          <p:nvPr/>
        </p:nvSpPr>
        <p:spPr>
          <a:xfrm>
            <a:off x="1720548" y="3602268"/>
            <a:ext cx="41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When you bind the data array to the simulator, the simulator also just points to the data array.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19C0D-D893-5A4E-9273-BD5F2BF32CFD}"/>
              </a:ext>
            </a:extLst>
          </p:cNvPr>
          <p:cNvSpPr txBox="1"/>
          <p:nvPr/>
        </p:nvSpPr>
        <p:spPr>
          <a:xfrm>
            <a:off x="1732936" y="4075047"/>
            <a:ext cx="41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C00000"/>
                </a:solidFill>
              </a:rPr>
              <a:t>So, if anyone modifies the data array, ‘nodes’, the data which bind on the circles and the simulator will change as well</a:t>
            </a:r>
          </a:p>
        </p:txBody>
      </p:sp>
    </p:spTree>
    <p:extLst>
      <p:ext uri="{BB962C8B-B14F-4D97-AF65-F5344CB8AC3E}">
        <p14:creationId xmlns:p14="http://schemas.microsoft.com/office/powerpoint/2010/main" val="198755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A953D-FC39-B744-B746-09046FED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7C26B-5DBC-6D4F-B451-1D5DB358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600" dirty="0"/>
              <a:t>How does the simulator tell you the information from its force simulation algorithm?</a:t>
            </a:r>
          </a:p>
          <a:p>
            <a:pPr lvl="1"/>
            <a:r>
              <a:rPr kumimoji="1" lang="en-US" altLang="zh-TW" sz="1600" dirty="0"/>
              <a:t>When running the simulation, the simulator modifies the </a:t>
            </a:r>
            <a:r>
              <a:rPr kumimoji="1" lang="en-US" altLang="zh-TW" sz="1600" b="1" dirty="0"/>
              <a:t>data array </a:t>
            </a:r>
            <a:r>
              <a:rPr kumimoji="1" lang="en-US" altLang="zh-TW" sz="1600" dirty="0"/>
              <a:t>(add more key-value into your data array) to tell you where you show display your circles </a:t>
            </a:r>
          </a:p>
          <a:p>
            <a:pPr lvl="2"/>
            <a:r>
              <a:rPr kumimoji="1" lang="en-US" altLang="zh-TW" sz="1200" dirty="0"/>
              <a:t>Index: index is index…</a:t>
            </a:r>
          </a:p>
          <a:p>
            <a:pPr lvl="2"/>
            <a:r>
              <a:rPr kumimoji="1" lang="en-US" altLang="zh-TW" sz="1200" dirty="0"/>
              <a:t>x, y: x and y position now</a:t>
            </a:r>
          </a:p>
          <a:p>
            <a:pPr lvl="2"/>
            <a:r>
              <a:rPr kumimoji="1" lang="en-US" altLang="zh-TW" sz="1200" dirty="0" err="1"/>
              <a:t>vx</a:t>
            </a:r>
            <a:r>
              <a:rPr kumimoji="1" lang="en-US" altLang="zh-TW" sz="1200" dirty="0"/>
              <a:t>, </a:t>
            </a:r>
            <a:r>
              <a:rPr kumimoji="1" lang="en-US" altLang="zh-TW" sz="1200" dirty="0" err="1"/>
              <a:t>vy</a:t>
            </a:r>
            <a:r>
              <a:rPr kumimoji="1" lang="en-US" altLang="zh-TW" sz="1200" dirty="0"/>
              <a:t>: x and y velocity now</a:t>
            </a:r>
            <a:endParaRPr kumimoji="1" lang="zh-TW" altLang="en-US" sz="1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0953D5-26DA-AE4B-94F5-AC38A44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A092A9C-36E9-7245-8EF7-5C10B2BD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5" y="3212634"/>
            <a:ext cx="3697104" cy="1248817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A2054AF7-BF33-CD4E-80B0-861AADA41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06" y="3212634"/>
            <a:ext cx="2457447" cy="12524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FE05598-B394-C64F-B5A0-6F1E3C6F251C}"/>
              </a:ext>
            </a:extLst>
          </p:cNvPr>
          <p:cNvSpPr txBox="1"/>
          <p:nvPr/>
        </p:nvSpPr>
        <p:spPr>
          <a:xfrm>
            <a:off x="2308190" y="4505653"/>
            <a:ext cx="1973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Without the simulation: </a:t>
            </a:r>
          </a:p>
          <a:p>
            <a:r>
              <a:rPr kumimoji="1" lang="en-US" altLang="zh-TW" sz="1400" dirty="0" err="1"/>
              <a:t>console.log</a:t>
            </a:r>
            <a:r>
              <a:rPr kumimoji="1" lang="en-US" altLang="zh-TW" sz="1400" dirty="0"/>
              <a:t>(nodes)</a:t>
            </a:r>
            <a:endParaRPr kumimoji="1"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BBAA8C-C240-444F-A171-17D69A74BAC3}"/>
              </a:ext>
            </a:extLst>
          </p:cNvPr>
          <p:cNvSpPr txBox="1"/>
          <p:nvPr/>
        </p:nvSpPr>
        <p:spPr>
          <a:xfrm>
            <a:off x="5399547" y="4475353"/>
            <a:ext cx="2865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With the simulation and after run it: </a:t>
            </a:r>
          </a:p>
          <a:p>
            <a:r>
              <a:rPr kumimoji="1" lang="en-US" altLang="zh-TW" sz="1400" dirty="0" err="1"/>
              <a:t>console.log</a:t>
            </a:r>
            <a:r>
              <a:rPr kumimoji="1" lang="en-US" altLang="zh-TW" sz="1400" dirty="0"/>
              <a:t>(nodes)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90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EFA9B-5DFE-6B4E-A92F-9E7FA3D5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Force-directed Layout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F58F16-993E-B541-B4D0-6301C322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Use a physics-based simulator for positioning visual elements</a:t>
            </a:r>
          </a:p>
          <a:p>
            <a:pPr lvl="1"/>
            <a:r>
              <a:rPr kumimoji="1" lang="en-US" altLang="zh-TW" sz="2000" dirty="0"/>
              <a:t>(Do not define the positions of nodes by you)</a:t>
            </a:r>
          </a:p>
          <a:p>
            <a:pPr lvl="1"/>
            <a:r>
              <a:rPr kumimoji="1" lang="en-US" altLang="zh-TW" sz="2000" dirty="0"/>
              <a:t>Given the conditions (force to attract or repulse nodes)</a:t>
            </a:r>
          </a:p>
          <a:p>
            <a:pPr lvl="1"/>
            <a:r>
              <a:rPr kumimoji="1" lang="en-US" altLang="zh-TW" sz="2000" dirty="0"/>
              <a:t>Forces move nodes each iteration</a:t>
            </a:r>
          </a:p>
          <a:p>
            <a:pPr lvl="1"/>
            <a:r>
              <a:rPr kumimoji="1" lang="en-US" altLang="zh-TW" sz="2000" dirty="0"/>
              <a:t>Settles into a stable configuration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000" dirty="0"/>
              <a:t>D3: forced directed layout document</a:t>
            </a:r>
          </a:p>
          <a:p>
            <a:pPr lvl="1"/>
            <a:r>
              <a:rPr kumimoji="1" lang="en" altLang="zh-TW" sz="2000" dirty="0">
                <a:hlinkClick r:id="rId2"/>
              </a:rPr>
              <a:t>https://github.com/d3/d3-force</a:t>
            </a:r>
            <a:r>
              <a:rPr kumimoji="1" lang="en" altLang="zh-TW" sz="2000" dirty="0"/>
              <a:t> 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BDD09-247F-794B-B0A1-16099E59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C51BE5-1401-6644-8D10-447745A1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49" y="2663542"/>
            <a:ext cx="2822329" cy="2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DC96-DFCA-9241-9C19-0E52A49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forceX</a:t>
            </a:r>
            <a:r>
              <a:rPr kumimoji="1" lang="en-US" altLang="zh-TW" dirty="0"/>
              <a:t> and </a:t>
            </a:r>
            <a:r>
              <a:rPr kumimoji="1" lang="en-US" altLang="zh-TW" dirty="0" err="1"/>
              <a:t>forceY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68CF-8706-EF43-8D6C-1DEC474A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Group different categories on the page</a:t>
            </a:r>
          </a:p>
          <a:p>
            <a:r>
              <a:rPr kumimoji="1" lang="en-US" altLang="zh-TW" sz="2000" dirty="0"/>
              <a:t>Causing elements to be attracted towards a certain x/y position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4FBB-03E6-4D4E-BF95-4B410E4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F41B00-926A-E546-8C53-A69B58A4F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78" y="2276407"/>
            <a:ext cx="4818788" cy="26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0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E84C1-54FA-214A-984C-365C372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04911-04CB-D34F-931A-2651F750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754" y="1143000"/>
            <a:ext cx="2878140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 err="1"/>
              <a:t>main.js</a:t>
            </a:r>
            <a:endParaRPr kumimoji="1" lang="en-US" altLang="zh-TW" sz="1800" dirty="0"/>
          </a:p>
          <a:p>
            <a:r>
              <a:rPr kumimoji="1" lang="en-US" altLang="zh-TW" sz="1800" dirty="0"/>
              <a:t>Modified from Ex09-01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8C27C-CB2F-424D-93CB-0E1068B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542A71A-5D1B-DB46-8B0D-2CB852200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93" y="0"/>
            <a:ext cx="4776107" cy="5143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9899DE-F9AD-6F48-B7D9-FD39ED781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24" y="2275497"/>
            <a:ext cx="1752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E84C1-54FA-214A-984C-365C372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04911-04CB-D34F-931A-2651F750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754" y="1143000"/>
            <a:ext cx="2878140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 err="1"/>
              <a:t>main.js</a:t>
            </a:r>
            <a:endParaRPr kumimoji="1" lang="en-US" altLang="zh-TW" sz="1800" dirty="0"/>
          </a:p>
          <a:p>
            <a:r>
              <a:rPr kumimoji="1" lang="en-US" altLang="zh-TW" sz="1800" dirty="0"/>
              <a:t>Modified from Ex09-01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8C27C-CB2F-424D-93CB-0E1068B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42BA088-0491-F74D-959A-A42A5632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94" y="0"/>
            <a:ext cx="4279706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915835-871A-D34A-BE11-B3715D8B74DE}"/>
              </a:ext>
            </a:extLst>
          </p:cNvPr>
          <p:cNvSpPr/>
          <p:nvPr/>
        </p:nvSpPr>
        <p:spPr>
          <a:xfrm>
            <a:off x="6019005" y="1053191"/>
            <a:ext cx="534195" cy="1899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905596-3962-AD44-B38A-3282E744A34C}"/>
              </a:ext>
            </a:extLst>
          </p:cNvPr>
          <p:cNvSpPr/>
          <p:nvPr/>
        </p:nvSpPr>
        <p:spPr>
          <a:xfrm>
            <a:off x="4864294" y="13288"/>
            <a:ext cx="3139275" cy="1716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C8F71D-93A9-3444-8AEB-64CAF0BCF1F4}"/>
              </a:ext>
            </a:extLst>
          </p:cNvPr>
          <p:cNvSpPr txBox="1"/>
          <p:nvPr/>
        </p:nvSpPr>
        <p:spPr>
          <a:xfrm>
            <a:off x="2124762" y="-39388"/>
            <a:ext cx="283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All the nodes will be attracted to x = 200</a:t>
            </a:r>
          </a:p>
        </p:txBody>
      </p:sp>
    </p:spTree>
    <p:extLst>
      <p:ext uri="{BB962C8B-B14F-4D97-AF65-F5344CB8AC3E}">
        <p14:creationId xmlns:p14="http://schemas.microsoft.com/office/powerpoint/2010/main" val="6506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E84C1-54FA-214A-984C-365C372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04911-04CB-D34F-931A-2651F750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754" y="1143000"/>
            <a:ext cx="2878140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 err="1"/>
              <a:t>main.js</a:t>
            </a:r>
            <a:endParaRPr kumimoji="1" lang="en-US" altLang="zh-TW" sz="1800" dirty="0"/>
          </a:p>
          <a:p>
            <a:r>
              <a:rPr kumimoji="1" lang="en-US" altLang="zh-TW" sz="1800" dirty="0"/>
              <a:t>Modified from Ex09-01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8C27C-CB2F-424D-93CB-0E1068B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42BA088-0491-F74D-959A-A42A5632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94" y="0"/>
            <a:ext cx="4279706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915835-871A-D34A-BE11-B3715D8B74DE}"/>
              </a:ext>
            </a:extLst>
          </p:cNvPr>
          <p:cNvSpPr/>
          <p:nvPr/>
        </p:nvSpPr>
        <p:spPr>
          <a:xfrm>
            <a:off x="6019005" y="1186753"/>
            <a:ext cx="534195" cy="1899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905596-3962-AD44-B38A-3282E744A34C}"/>
              </a:ext>
            </a:extLst>
          </p:cNvPr>
          <p:cNvSpPr/>
          <p:nvPr/>
        </p:nvSpPr>
        <p:spPr>
          <a:xfrm>
            <a:off x="4864294" y="167397"/>
            <a:ext cx="3139275" cy="5398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C8F71D-93A9-3444-8AEB-64CAF0BCF1F4}"/>
              </a:ext>
            </a:extLst>
          </p:cNvPr>
          <p:cNvSpPr txBox="1"/>
          <p:nvPr/>
        </p:nvSpPr>
        <p:spPr>
          <a:xfrm>
            <a:off x="2026638" y="60899"/>
            <a:ext cx="28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Each node will be attracted to different y position, which is y = “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d.value</a:t>
            </a:r>
            <a:r>
              <a:rPr kumimoji="1" lang="en-US" altLang="zh-TW" sz="1200" dirty="0">
                <a:solidFill>
                  <a:srgbClr val="C00000"/>
                </a:solidFill>
              </a:rPr>
              <a:t>*10”</a:t>
            </a: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d (data)??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C0B45F3-692F-6942-B6B1-C83F9802772A}"/>
              </a:ext>
            </a:extLst>
          </p:cNvPr>
          <p:cNvCxnSpPr>
            <a:cxnSpLocks/>
          </p:cNvCxnSpPr>
          <p:nvPr/>
        </p:nvCxnSpPr>
        <p:spPr>
          <a:xfrm>
            <a:off x="2722652" y="554804"/>
            <a:ext cx="4687004" cy="4006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2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E84C1-54FA-214A-984C-365C372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04911-04CB-D34F-931A-2651F750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754" y="1143000"/>
            <a:ext cx="2878140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 err="1"/>
              <a:t>main.js</a:t>
            </a:r>
            <a:endParaRPr kumimoji="1" lang="en-US" altLang="zh-TW" sz="1800" dirty="0"/>
          </a:p>
          <a:p>
            <a:r>
              <a:rPr kumimoji="1" lang="en-US" altLang="zh-TW" sz="1800" dirty="0"/>
              <a:t>Modified from Ex09-01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8C27C-CB2F-424D-93CB-0E1068B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42BA088-0491-F74D-959A-A42A5632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94" y="0"/>
            <a:ext cx="4279706" cy="5143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D905596-3962-AD44-B38A-3282E744A34C}"/>
              </a:ext>
            </a:extLst>
          </p:cNvPr>
          <p:cNvSpPr/>
          <p:nvPr/>
        </p:nvSpPr>
        <p:spPr>
          <a:xfrm>
            <a:off x="5137141" y="1375048"/>
            <a:ext cx="4006859" cy="189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C8F71D-93A9-3444-8AEB-64CAF0BCF1F4}"/>
              </a:ext>
            </a:extLst>
          </p:cNvPr>
          <p:cNvSpPr txBox="1"/>
          <p:nvPr/>
        </p:nvSpPr>
        <p:spPr>
          <a:xfrm>
            <a:off x="1778438" y="2168196"/>
            <a:ext cx="28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The radius for d3.forceCollide() is fixed here (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nodeRadius</a:t>
            </a:r>
            <a:r>
              <a:rPr kumimoji="1" lang="en-US" altLang="zh-TW" sz="1200" dirty="0">
                <a:solidFill>
                  <a:srgbClr val="C00000"/>
                </a:solidFill>
              </a:rPr>
              <a:t> = 10 )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C0B45F3-692F-6942-B6B1-C83F9802772A}"/>
              </a:ext>
            </a:extLst>
          </p:cNvPr>
          <p:cNvCxnSpPr>
            <a:cxnSpLocks/>
          </p:cNvCxnSpPr>
          <p:nvPr/>
        </p:nvCxnSpPr>
        <p:spPr>
          <a:xfrm flipV="1">
            <a:off x="4367894" y="1453814"/>
            <a:ext cx="769247" cy="8478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4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DC96-DFCA-9241-9C19-0E52A49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forRadial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68CF-8706-EF43-8D6C-1DEC474A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Push every node away with a fixed distance from a circle center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4FBB-03E6-4D4E-BF95-4B410E4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246EB7-7088-D948-9DD1-0E32C8B4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1" y="2047528"/>
            <a:ext cx="2915016" cy="28189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A6083F-1D81-9C4D-8EF6-280CEF0D0C15}"/>
              </a:ext>
            </a:extLst>
          </p:cNvPr>
          <p:cNvSpPr txBox="1"/>
          <p:nvPr/>
        </p:nvSpPr>
        <p:spPr>
          <a:xfrm>
            <a:off x="4485883" y="2921522"/>
            <a:ext cx="81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r (radius)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2F71E3F7-FBD9-824A-B1DF-9ED3A574AD3F}"/>
              </a:ext>
            </a:extLst>
          </p:cNvPr>
          <p:cNvCxnSpPr>
            <a:cxnSpLocks/>
          </p:cNvCxnSpPr>
          <p:nvPr/>
        </p:nvCxnSpPr>
        <p:spPr>
          <a:xfrm flipV="1">
            <a:off x="4861099" y="2722652"/>
            <a:ext cx="656125" cy="734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B2219E-9E2A-8A48-9CC4-46A11BD791CB}"/>
              </a:ext>
            </a:extLst>
          </p:cNvPr>
          <p:cNvSpPr txBox="1"/>
          <p:nvPr/>
        </p:nvSpPr>
        <p:spPr>
          <a:xfrm>
            <a:off x="4316527" y="3456986"/>
            <a:ext cx="1745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50" dirty="0"/>
              <a:t>(</a:t>
            </a:r>
            <a:r>
              <a:rPr kumimoji="1" lang="en-US" altLang="zh-TW" sz="1050" dirty="0" err="1"/>
              <a:t>centerX</a:t>
            </a:r>
            <a:r>
              <a:rPr kumimoji="1" lang="en-US" altLang="zh-TW" sz="1050" dirty="0"/>
              <a:t>, </a:t>
            </a:r>
            <a:r>
              <a:rPr kumimoji="1" lang="en-US" altLang="zh-TW" sz="1050" dirty="0" err="1"/>
              <a:t>centerY</a:t>
            </a:r>
            <a:r>
              <a:rPr kumimoji="1" lang="en-US" altLang="zh-TW" sz="1050" dirty="0"/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461E55-44E8-F84A-B5D8-BC4CFDE0147A}"/>
              </a:ext>
            </a:extLst>
          </p:cNvPr>
          <p:cNvSpPr txBox="1"/>
          <p:nvPr/>
        </p:nvSpPr>
        <p:spPr>
          <a:xfrm>
            <a:off x="6233794" y="2983024"/>
            <a:ext cx="229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The desired locations of all nodes and the center are ‘r’ 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19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066D1-9470-1445-A2EB-F72A7FE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D3340-C953-8840-824E-03515184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7C5AB-3181-694C-8223-ACBECC2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4799B-B88F-5C48-902A-09267EBC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2162443"/>
            <a:ext cx="2017131" cy="195063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32E77A3-F6EE-C34B-A36A-F3234656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26" y="-6081"/>
            <a:ext cx="3947274" cy="28725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80907B-3F9A-5B44-BF2F-7797DA491D38}"/>
              </a:ext>
            </a:extLst>
          </p:cNvPr>
          <p:cNvSpPr/>
          <p:nvPr/>
        </p:nvSpPr>
        <p:spPr>
          <a:xfrm>
            <a:off x="5196726" y="606175"/>
            <a:ext cx="3947274" cy="7253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E1D2C9-D795-6A44-8CA0-81ED53B59AF4}"/>
              </a:ext>
            </a:extLst>
          </p:cNvPr>
          <p:cNvSpPr txBox="1"/>
          <p:nvPr/>
        </p:nvSpPr>
        <p:spPr>
          <a:xfrm>
            <a:off x="4429170" y="3210046"/>
            <a:ext cx="28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Create an array with 50 elements and each data element is a empty dictionary (we do not need value in this example)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4E87A07-C8F6-374F-BE2E-4D0AA602C0D0}"/>
              </a:ext>
            </a:extLst>
          </p:cNvPr>
          <p:cNvCxnSpPr>
            <a:cxnSpLocks/>
          </p:cNvCxnSpPr>
          <p:nvPr/>
        </p:nvCxnSpPr>
        <p:spPr>
          <a:xfrm flipV="1">
            <a:off x="5065160" y="907597"/>
            <a:ext cx="131566" cy="23024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F6163-1F71-E044-BB9B-796F3FD89084}"/>
              </a:ext>
            </a:extLst>
          </p:cNvPr>
          <p:cNvSpPr txBox="1"/>
          <p:nvPr/>
        </p:nvSpPr>
        <p:spPr>
          <a:xfrm>
            <a:off x="7321593" y="1620607"/>
            <a:ext cx="17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Bind data and append 50 circles to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svg</a:t>
            </a:r>
            <a:endParaRPr kumimoji="1" lang="en-US" altLang="zh-TW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94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3E57BDF-B1D6-7249-A4E4-3FFF9178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2162443"/>
            <a:ext cx="2017131" cy="195063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19A1352-3F5A-9A4D-B90C-8E21E7AB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82" y="-17338"/>
            <a:ext cx="4824353" cy="3148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9066D1-9470-1445-A2EB-F72A7FE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D3340-C953-8840-824E-03515184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7C5AB-3181-694C-8223-ACBECC2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0907B-3F9A-5B44-BF2F-7797DA491D38}"/>
              </a:ext>
            </a:extLst>
          </p:cNvPr>
          <p:cNvSpPr/>
          <p:nvPr/>
        </p:nvSpPr>
        <p:spPr>
          <a:xfrm>
            <a:off x="4338482" y="6159"/>
            <a:ext cx="3860296" cy="25510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E1D2C9-D795-6A44-8CA0-81ED53B59AF4}"/>
              </a:ext>
            </a:extLst>
          </p:cNvPr>
          <p:cNvSpPr txBox="1"/>
          <p:nvPr/>
        </p:nvSpPr>
        <p:spPr>
          <a:xfrm>
            <a:off x="2846950" y="2893664"/>
            <a:ext cx="59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100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4E87A07-C8F6-374F-BE2E-4D0AA602C0D0}"/>
              </a:ext>
            </a:extLst>
          </p:cNvPr>
          <p:cNvCxnSpPr>
            <a:cxnSpLocks/>
          </p:cNvCxnSpPr>
          <p:nvPr/>
        </p:nvCxnSpPr>
        <p:spPr>
          <a:xfrm flipV="1">
            <a:off x="2712378" y="2702103"/>
            <a:ext cx="482886" cy="4291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F6163-1F71-E044-BB9B-796F3FD89084}"/>
              </a:ext>
            </a:extLst>
          </p:cNvPr>
          <p:cNvSpPr txBox="1"/>
          <p:nvPr/>
        </p:nvSpPr>
        <p:spPr>
          <a:xfrm>
            <a:off x="3096313" y="-8066"/>
            <a:ext cx="173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Our radial force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63A827-0C26-7B4B-93DB-6882B6A1EEF9}"/>
              </a:ext>
            </a:extLst>
          </p:cNvPr>
          <p:cNvSpPr/>
          <p:nvPr/>
        </p:nvSpPr>
        <p:spPr>
          <a:xfrm>
            <a:off x="5568593" y="585627"/>
            <a:ext cx="984607" cy="21575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47865E-01CA-D648-9A12-C6DF59433ED2}"/>
              </a:ext>
            </a:extLst>
          </p:cNvPr>
          <p:cNvSpPr txBox="1"/>
          <p:nvPr/>
        </p:nvSpPr>
        <p:spPr>
          <a:xfrm>
            <a:off x="6783920" y="1032770"/>
            <a:ext cx="174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Collide force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89DD3F30-88BD-5442-B431-60EFC667D839}"/>
              </a:ext>
            </a:extLst>
          </p:cNvPr>
          <p:cNvCxnSpPr>
            <a:cxnSpLocks/>
          </p:cNvCxnSpPr>
          <p:nvPr/>
        </p:nvCxnSpPr>
        <p:spPr>
          <a:xfrm flipH="1" flipV="1">
            <a:off x="6400801" y="976045"/>
            <a:ext cx="415370" cy="1558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96E25D-38FA-CD4B-95D0-F0D0B96851F4}"/>
              </a:ext>
            </a:extLst>
          </p:cNvPr>
          <p:cNvSpPr txBox="1"/>
          <p:nvPr/>
        </p:nvSpPr>
        <p:spPr>
          <a:xfrm>
            <a:off x="2081187" y="3079241"/>
            <a:ext cx="1745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50" dirty="0">
                <a:solidFill>
                  <a:srgbClr val="C00000"/>
                </a:solidFill>
              </a:rPr>
              <a:t>(</a:t>
            </a:r>
            <a:r>
              <a:rPr kumimoji="1" lang="en-US" altLang="zh-TW" sz="1050" dirty="0" err="1">
                <a:solidFill>
                  <a:srgbClr val="C00000"/>
                </a:solidFill>
              </a:rPr>
              <a:t>centerX</a:t>
            </a:r>
            <a:r>
              <a:rPr kumimoji="1" lang="en-US" altLang="zh-TW" sz="1050" dirty="0">
                <a:solidFill>
                  <a:srgbClr val="C00000"/>
                </a:solidFill>
              </a:rPr>
              <a:t>, </a:t>
            </a:r>
            <a:r>
              <a:rPr kumimoji="1" lang="en-US" altLang="zh-TW" sz="1050" dirty="0" err="1">
                <a:solidFill>
                  <a:srgbClr val="C00000"/>
                </a:solidFill>
              </a:rPr>
              <a:t>centerY</a:t>
            </a:r>
            <a:r>
              <a:rPr kumimoji="1" lang="en-US" altLang="zh-TW" sz="105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D9A98C9C-30EF-6642-9062-988BB3137AFE}"/>
              </a:ext>
            </a:extLst>
          </p:cNvPr>
          <p:cNvCxnSpPr>
            <a:cxnSpLocks/>
          </p:cNvCxnSpPr>
          <p:nvPr/>
        </p:nvCxnSpPr>
        <p:spPr>
          <a:xfrm flipV="1">
            <a:off x="3144396" y="2090031"/>
            <a:ext cx="3005877" cy="11285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35DE481D-F9A8-A54E-8629-F33ED894423E}"/>
              </a:ext>
            </a:extLst>
          </p:cNvPr>
          <p:cNvCxnSpPr>
            <a:cxnSpLocks/>
          </p:cNvCxnSpPr>
          <p:nvPr/>
        </p:nvCxnSpPr>
        <p:spPr>
          <a:xfrm flipV="1">
            <a:off x="3110743" y="2715442"/>
            <a:ext cx="3157887" cy="514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CC83689-2484-C845-92E2-F30CF6BCC7A8}"/>
              </a:ext>
            </a:extLst>
          </p:cNvPr>
          <p:cNvSpPr txBox="1"/>
          <p:nvPr/>
        </p:nvSpPr>
        <p:spPr>
          <a:xfrm>
            <a:off x="7009143" y="1989261"/>
            <a:ext cx="174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Default center is (0,0)</a:t>
            </a:r>
          </a:p>
        </p:txBody>
      </p:sp>
    </p:spTree>
    <p:extLst>
      <p:ext uri="{BB962C8B-B14F-4D97-AF65-F5344CB8AC3E}">
        <p14:creationId xmlns:p14="http://schemas.microsoft.com/office/powerpoint/2010/main" val="207833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DC96-DFCA-9241-9C19-0E52A49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forceLink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68CF-8706-EF43-8D6C-1DEC474A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Force certain nodes on the graph with certain distance apart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 err="1"/>
              <a:t>simulation.force</a:t>
            </a:r>
            <a:r>
              <a:rPr kumimoji="1" lang="en-US" altLang="zh-TW" sz="2000" dirty="0"/>
              <a:t>(‘link’, d3.forcelink(). link(links))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4FBB-03E6-4D4E-BF95-4B410E4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4DDA0-6BF9-B842-9F80-683195AE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33" y="2323480"/>
            <a:ext cx="2987648" cy="27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441E1-3745-E34C-B968-9BECFB15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51F78-9F85-4547-9265-40657B13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5021AD-7413-4E41-A10E-F34599C0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CE6851-3A5B-7B46-8985-67EE3A30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59" y="2137025"/>
            <a:ext cx="1816907" cy="1670906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251C016-3ADB-2C46-B441-22B878697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0" y="0"/>
            <a:ext cx="2441100" cy="514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3EE760A-592D-A042-AE18-7EAD2BCF4304}"/>
              </a:ext>
            </a:extLst>
          </p:cNvPr>
          <p:cNvSpPr/>
          <p:nvPr/>
        </p:nvSpPr>
        <p:spPr>
          <a:xfrm>
            <a:off x="6702900" y="406538"/>
            <a:ext cx="2441100" cy="81608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21AFFD-2BB0-EA42-8713-872EB7FF3197}"/>
              </a:ext>
            </a:extLst>
          </p:cNvPr>
          <p:cNvSpPr txBox="1"/>
          <p:nvPr/>
        </p:nvSpPr>
        <p:spPr>
          <a:xfrm>
            <a:off x="3630866" y="39504"/>
            <a:ext cx="283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The way to define the node data is the same as usual, array of dictionary.</a:t>
            </a: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We assign ”id” for each node to recognize them by link later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9226D81-517E-EC43-9E5E-15F12DAD2C6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339155" y="594980"/>
            <a:ext cx="363745" cy="2196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3CE998E-BD6B-CF44-BB09-F85A6FA57431}"/>
              </a:ext>
            </a:extLst>
          </p:cNvPr>
          <p:cNvSpPr/>
          <p:nvPr/>
        </p:nvSpPr>
        <p:spPr>
          <a:xfrm>
            <a:off x="6702900" y="1301392"/>
            <a:ext cx="2441100" cy="657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45C72B-86FA-1846-9E5F-D9DB2F2AD2FA}"/>
              </a:ext>
            </a:extLst>
          </p:cNvPr>
          <p:cNvSpPr txBox="1"/>
          <p:nvPr/>
        </p:nvSpPr>
        <p:spPr>
          <a:xfrm>
            <a:off x="3630866" y="1393108"/>
            <a:ext cx="283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Links of the graph are also defined by an array of dictionary. Each dictionary is a link with two keys, ‘source’ and ‘target’. The values of ‘source’ and ‘target’ are two nodes of the link. </a:t>
            </a: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You can also use ‘index’ instead of node id to indicate nodes (please check d3 document)</a:t>
            </a:r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D8084A16-713C-3C48-AF1C-7281E5DF60B9}"/>
              </a:ext>
            </a:extLst>
          </p:cNvPr>
          <p:cNvCxnSpPr>
            <a:cxnSpLocks/>
          </p:cNvCxnSpPr>
          <p:nvPr/>
        </p:nvCxnSpPr>
        <p:spPr>
          <a:xfrm flipV="1">
            <a:off x="6246688" y="1551044"/>
            <a:ext cx="456212" cy="5859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6353A-11AF-A84D-98DE-1365B26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AB14A-AE24-1447-A251-2C8C6C39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1800" dirty="0">
                <a:hlinkClick r:id="rId2"/>
              </a:rPr>
              <a:t>https://archive.nytimes.com/www.nytimes.com/interactive/2012/02/13/us/politics/2013-budget-proposal-graphic.html</a:t>
            </a:r>
            <a:r>
              <a:rPr kumimoji="1" lang="en" altLang="zh-TW" sz="1800" dirty="0"/>
              <a:t> 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ED641-361D-9A4D-B1CF-BD2C6A4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31D8BC-DA2D-BD4E-A7BA-C3317BF36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46" y="1884648"/>
            <a:ext cx="5269893" cy="31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3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441E1-3745-E34C-B968-9BECFB15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51F78-9F85-4547-9265-40657B13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5021AD-7413-4E41-A10E-F34599C0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CE6851-3A5B-7B46-8985-67EE3A30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59" y="2137025"/>
            <a:ext cx="1816907" cy="1670906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251C016-3ADB-2C46-B441-22B878697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0" y="0"/>
            <a:ext cx="2441100" cy="514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3EE760A-592D-A042-AE18-7EAD2BCF4304}"/>
              </a:ext>
            </a:extLst>
          </p:cNvPr>
          <p:cNvSpPr/>
          <p:nvPr/>
        </p:nvSpPr>
        <p:spPr>
          <a:xfrm>
            <a:off x="6937277" y="2348867"/>
            <a:ext cx="868983" cy="1284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CE998E-BD6B-CF44-BB09-F85A6FA57431}"/>
              </a:ext>
            </a:extLst>
          </p:cNvPr>
          <p:cNvSpPr/>
          <p:nvPr/>
        </p:nvSpPr>
        <p:spPr>
          <a:xfrm>
            <a:off x="6702900" y="2022795"/>
            <a:ext cx="2412314" cy="8884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DAFB0A-4CD1-5947-AA8A-1537547C760B}"/>
              </a:ext>
            </a:extLst>
          </p:cNvPr>
          <p:cNvSpPr txBox="1"/>
          <p:nvPr/>
        </p:nvSpPr>
        <p:spPr>
          <a:xfrm>
            <a:off x="3630866" y="3453673"/>
            <a:ext cx="283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Add nodes, texts, and links to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svg</a:t>
            </a:r>
            <a:endParaRPr kumimoji="1" lang="en-US" altLang="zh-TW" sz="1200" dirty="0">
              <a:solidFill>
                <a:srgbClr val="C00000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0B28C29B-7D26-A748-8614-CC7CE5E7B6B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790476" y="2467032"/>
            <a:ext cx="912424" cy="11389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6020933-BB39-CF41-9929-E1A2507FE8B1}"/>
              </a:ext>
            </a:extLst>
          </p:cNvPr>
          <p:cNvCxnSpPr>
            <a:cxnSpLocks/>
          </p:cNvCxnSpPr>
          <p:nvPr/>
        </p:nvCxnSpPr>
        <p:spPr>
          <a:xfrm flipV="1">
            <a:off x="5790476" y="3120704"/>
            <a:ext cx="1165128" cy="4964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AE681D8-9EA3-D845-9159-DE273B3179BE}"/>
              </a:ext>
            </a:extLst>
          </p:cNvPr>
          <p:cNvCxnSpPr>
            <a:cxnSpLocks/>
          </p:cNvCxnSpPr>
          <p:nvPr/>
        </p:nvCxnSpPr>
        <p:spPr>
          <a:xfrm>
            <a:off x="5790476" y="3592173"/>
            <a:ext cx="1165128" cy="2343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5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88856-B525-3747-9F73-76B46B9C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F8557-3ADE-1F4F-A979-D1D6D13A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9978D-DD12-1F47-9CA4-BD0AA8D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02223-1B44-674C-9CFF-00ECBF911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59" y="2137025"/>
            <a:ext cx="1816907" cy="167090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F781537-37FA-F949-B02E-1B3360BA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24" y="965904"/>
            <a:ext cx="4818580" cy="23422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66E41F-827E-4C4E-BA68-9D5E7FA8D251}"/>
              </a:ext>
            </a:extLst>
          </p:cNvPr>
          <p:cNvSpPr/>
          <p:nvPr/>
        </p:nvSpPr>
        <p:spPr>
          <a:xfrm>
            <a:off x="4284324" y="965903"/>
            <a:ext cx="2404152" cy="11711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6EA367-A082-8D4D-BF0C-D436A04BE660}"/>
              </a:ext>
            </a:extLst>
          </p:cNvPr>
          <p:cNvSpPr txBox="1"/>
          <p:nvPr/>
        </p:nvSpPr>
        <p:spPr>
          <a:xfrm>
            <a:off x="3528124" y="561676"/>
            <a:ext cx="283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The link force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18C218E-CD94-9B4C-9288-D97826F3500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76099" y="870501"/>
            <a:ext cx="308225" cy="6809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C1C5C8C-7490-E248-967F-4D981F066BA7}"/>
              </a:ext>
            </a:extLst>
          </p:cNvPr>
          <p:cNvCxnSpPr>
            <a:cxnSpLocks/>
          </p:cNvCxnSpPr>
          <p:nvPr/>
        </p:nvCxnSpPr>
        <p:spPr>
          <a:xfrm flipH="1">
            <a:off x="5640512" y="1210982"/>
            <a:ext cx="1228439" cy="760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BB23BC-6705-F641-8392-E33FA1102DA2}"/>
              </a:ext>
            </a:extLst>
          </p:cNvPr>
          <p:cNvSpPr txBox="1"/>
          <p:nvPr/>
        </p:nvSpPr>
        <p:spPr>
          <a:xfrm>
            <a:off x="6868950" y="1015185"/>
            <a:ext cx="167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Link information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B100774-1EC2-5E4C-8690-81B5903B8E17}"/>
              </a:ext>
            </a:extLst>
          </p:cNvPr>
          <p:cNvCxnSpPr>
            <a:cxnSpLocks/>
          </p:cNvCxnSpPr>
          <p:nvPr/>
        </p:nvCxnSpPr>
        <p:spPr>
          <a:xfrm flipH="1" flipV="1">
            <a:off x="5938981" y="1474085"/>
            <a:ext cx="896731" cy="16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D912EB-DF8A-344C-921B-760328795940}"/>
              </a:ext>
            </a:extLst>
          </p:cNvPr>
          <p:cNvSpPr txBox="1"/>
          <p:nvPr/>
        </p:nvSpPr>
        <p:spPr>
          <a:xfrm>
            <a:off x="6795650" y="1341465"/>
            <a:ext cx="167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Define node ID accessor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8D6E7F3-9BBA-044E-8BA5-92014EFA8BB1}"/>
              </a:ext>
            </a:extLst>
          </p:cNvPr>
          <p:cNvCxnSpPr>
            <a:cxnSpLocks/>
          </p:cNvCxnSpPr>
          <p:nvPr/>
        </p:nvCxnSpPr>
        <p:spPr>
          <a:xfrm flipH="1" flipV="1">
            <a:off x="5938981" y="2050196"/>
            <a:ext cx="1150188" cy="606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FB50A4-9005-1B4A-AF18-F6FE0A5393DC}"/>
              </a:ext>
            </a:extLst>
          </p:cNvPr>
          <p:cNvSpPr txBox="1"/>
          <p:nvPr/>
        </p:nvSpPr>
        <p:spPr>
          <a:xfrm>
            <a:off x="7072839" y="1819363"/>
            <a:ext cx="167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“Desired” length of a link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1344CA-1ED7-554C-97F5-F39E4A0CA96A}"/>
              </a:ext>
            </a:extLst>
          </p:cNvPr>
          <p:cNvSpPr/>
          <p:nvPr/>
        </p:nvSpPr>
        <p:spPr>
          <a:xfrm>
            <a:off x="4645789" y="2528094"/>
            <a:ext cx="2022139" cy="2180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57BDC2-E041-F84A-A45A-7562E0AFB347}"/>
              </a:ext>
            </a:extLst>
          </p:cNvPr>
          <p:cNvSpPr/>
          <p:nvPr/>
        </p:nvSpPr>
        <p:spPr>
          <a:xfrm>
            <a:off x="7053920" y="2341665"/>
            <a:ext cx="590053" cy="1864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584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10CAD26A-DC4D-784C-AE50-5F3B7E71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16" y="0"/>
            <a:ext cx="2361884" cy="5143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888856-B525-3747-9F73-76B46B9C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F8557-3ADE-1F4F-A979-D1D6D13A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9978D-DD12-1F47-9CA4-BD0AA8D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66E41F-827E-4C4E-BA68-9D5E7FA8D251}"/>
              </a:ext>
            </a:extLst>
          </p:cNvPr>
          <p:cNvSpPr/>
          <p:nvPr/>
        </p:nvSpPr>
        <p:spPr>
          <a:xfrm>
            <a:off x="7053920" y="191389"/>
            <a:ext cx="1988784" cy="26340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6EA367-A082-8D4D-BF0C-D436A04BE660}"/>
              </a:ext>
            </a:extLst>
          </p:cNvPr>
          <p:cNvSpPr txBox="1"/>
          <p:nvPr/>
        </p:nvSpPr>
        <p:spPr>
          <a:xfrm>
            <a:off x="5324133" y="283305"/>
            <a:ext cx="17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Update node/text positions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18C218E-CD94-9B4C-9288-D97826F3500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65780" y="557652"/>
            <a:ext cx="688140" cy="9507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01344CA-1ED7-554C-97F5-F39E4A0CA96A}"/>
              </a:ext>
            </a:extLst>
          </p:cNvPr>
          <p:cNvSpPr/>
          <p:nvPr/>
        </p:nvSpPr>
        <p:spPr>
          <a:xfrm>
            <a:off x="7072839" y="2948625"/>
            <a:ext cx="1904936" cy="200348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F098746C-870C-794B-A250-CFF73554FC1E}"/>
              </a:ext>
            </a:extLst>
          </p:cNvPr>
          <p:cNvCxnSpPr>
            <a:cxnSpLocks/>
          </p:cNvCxnSpPr>
          <p:nvPr/>
        </p:nvCxnSpPr>
        <p:spPr>
          <a:xfrm flipH="1" flipV="1">
            <a:off x="6440303" y="2423322"/>
            <a:ext cx="632537" cy="8233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A25660-9FA5-DC4A-9010-3ABCACA56407}"/>
              </a:ext>
            </a:extLst>
          </p:cNvPr>
          <p:cNvSpPr txBox="1"/>
          <p:nvPr/>
        </p:nvSpPr>
        <p:spPr>
          <a:xfrm>
            <a:off x="4191316" y="1813859"/>
            <a:ext cx="2361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Update line positions</a:t>
            </a:r>
          </a:p>
          <a:p>
            <a:r>
              <a:rPr kumimoji="1" lang="en-US" altLang="zh-TW" sz="1200" dirty="0">
                <a:solidFill>
                  <a:srgbClr val="C00000"/>
                </a:solidFill>
              </a:rPr>
              <a:t>The concept is the same as updating node position in Ex09-01</a:t>
            </a:r>
          </a:p>
          <a:p>
            <a:r>
              <a:rPr kumimoji="1" lang="en-US" altLang="zh-TW" sz="1200" b="1" dirty="0">
                <a:solidFill>
                  <a:srgbClr val="C00000"/>
                </a:solidFill>
              </a:rPr>
              <a:t>The simulator will modify the data bound to d3.forceLink()</a:t>
            </a:r>
          </a:p>
        </p:txBody>
      </p:sp>
      <p:pic>
        <p:nvPicPr>
          <p:cNvPr id="30" name="圖片 29" descr="一張含有 文字 的圖片&#10;&#10;自動產生的描述">
            <a:extLst>
              <a:ext uri="{FF2B5EF4-FFF2-40B4-BE49-F238E27FC236}">
                <a16:creationId xmlns:a16="http://schemas.microsoft.com/office/drawing/2014/main" id="{DE25ADA4-1F9A-9E43-B324-A5AF5B703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5" b="48197"/>
          <a:stretch/>
        </p:blipFill>
        <p:spPr>
          <a:xfrm>
            <a:off x="5528937" y="2978489"/>
            <a:ext cx="1253177" cy="617466"/>
          </a:xfrm>
          <a:prstGeom prst="rect">
            <a:avLst/>
          </a:prstGeom>
        </p:spPr>
      </p:pic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67CE48E2-3DE7-1244-870B-08A67A4D2AFF}"/>
              </a:ext>
            </a:extLst>
          </p:cNvPr>
          <p:cNvCxnSpPr>
            <a:cxnSpLocks/>
          </p:cNvCxnSpPr>
          <p:nvPr/>
        </p:nvCxnSpPr>
        <p:spPr>
          <a:xfrm>
            <a:off x="5565288" y="2775919"/>
            <a:ext cx="424769" cy="3590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 descr="一張含有 文字 的圖片&#10;&#10;自動產生的描述">
            <a:extLst>
              <a:ext uri="{FF2B5EF4-FFF2-40B4-BE49-F238E27FC236}">
                <a16:creationId xmlns:a16="http://schemas.microsoft.com/office/drawing/2014/main" id="{0AD8665D-1BD3-D54B-B061-781B051584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7" b="42673"/>
          <a:stretch/>
        </p:blipFill>
        <p:spPr>
          <a:xfrm>
            <a:off x="3731154" y="2999540"/>
            <a:ext cx="1742279" cy="617466"/>
          </a:xfrm>
          <a:prstGeom prst="rect">
            <a:avLst/>
          </a:prstGeom>
        </p:spPr>
      </p:pic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55960DC1-FD5E-FE4C-8B18-556A6CB88B42}"/>
              </a:ext>
            </a:extLst>
          </p:cNvPr>
          <p:cNvCxnSpPr>
            <a:cxnSpLocks/>
          </p:cNvCxnSpPr>
          <p:nvPr/>
        </p:nvCxnSpPr>
        <p:spPr>
          <a:xfrm flipH="1">
            <a:off x="4428162" y="2775919"/>
            <a:ext cx="1145559" cy="4707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 descr="一張含有 文字 的圖片&#10;&#10;自動產生的描述">
            <a:extLst>
              <a:ext uri="{FF2B5EF4-FFF2-40B4-BE49-F238E27FC236}">
                <a16:creationId xmlns:a16="http://schemas.microsoft.com/office/drawing/2014/main" id="{684745EA-8AF6-AE4B-A042-01C29C2FB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01" y="1717938"/>
            <a:ext cx="1841570" cy="2563203"/>
          </a:xfrm>
          <a:prstGeom prst="rect">
            <a:avLst/>
          </a:prstGeom>
        </p:spPr>
      </p:pic>
      <p:pic>
        <p:nvPicPr>
          <p:cNvPr id="44" name="圖片 43" descr="一張含有 文字 的圖片&#10;&#10;自動產生的描述">
            <a:extLst>
              <a:ext uri="{FF2B5EF4-FFF2-40B4-BE49-F238E27FC236}">
                <a16:creationId xmlns:a16="http://schemas.microsoft.com/office/drawing/2014/main" id="{D5721065-1856-F34A-A094-2D749310C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" y="2362180"/>
            <a:ext cx="1791578" cy="830731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4A9A7A-BE60-A84D-933B-F59FA55D4B44}"/>
              </a:ext>
            </a:extLst>
          </p:cNvPr>
          <p:cNvSpPr txBox="1"/>
          <p:nvPr/>
        </p:nvSpPr>
        <p:spPr>
          <a:xfrm>
            <a:off x="208035" y="3165068"/>
            <a:ext cx="236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Without simulator</a:t>
            </a:r>
          </a:p>
          <a:p>
            <a:r>
              <a:rPr kumimoji="1" lang="en-US" altLang="zh-TW" sz="1100" dirty="0" err="1">
                <a:solidFill>
                  <a:srgbClr val="C00000"/>
                </a:solidFill>
              </a:rPr>
              <a:t>Console.log</a:t>
            </a:r>
            <a:r>
              <a:rPr kumimoji="1" lang="en-US" altLang="zh-TW" sz="1100" dirty="0">
                <a:solidFill>
                  <a:srgbClr val="C00000"/>
                </a:solidFill>
              </a:rPr>
              <a:t>(links)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5B3E90F-F637-2E42-9316-A437EB06C280}"/>
              </a:ext>
            </a:extLst>
          </p:cNvPr>
          <p:cNvSpPr txBox="1"/>
          <p:nvPr/>
        </p:nvSpPr>
        <p:spPr>
          <a:xfrm>
            <a:off x="2066278" y="4276652"/>
            <a:ext cx="236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with simulator</a:t>
            </a:r>
          </a:p>
          <a:p>
            <a:r>
              <a:rPr kumimoji="1" lang="en-US" altLang="zh-TW" sz="1100" dirty="0" err="1">
                <a:solidFill>
                  <a:srgbClr val="C00000"/>
                </a:solidFill>
              </a:rPr>
              <a:t>Console.log</a:t>
            </a:r>
            <a:r>
              <a:rPr kumimoji="1" lang="en-US" altLang="zh-TW" sz="1100" dirty="0">
                <a:solidFill>
                  <a:srgbClr val="C00000"/>
                </a:solidFill>
              </a:rPr>
              <a:t>(links)</a:t>
            </a:r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FAF3099-89EB-3246-A602-912E81D2766E}"/>
              </a:ext>
            </a:extLst>
          </p:cNvPr>
          <p:cNvCxnSpPr>
            <a:cxnSpLocks/>
          </p:cNvCxnSpPr>
          <p:nvPr/>
        </p:nvCxnSpPr>
        <p:spPr>
          <a:xfrm flipH="1">
            <a:off x="2293552" y="2362180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9FBE518-18F3-D24E-8A44-81DE4004D31F}"/>
              </a:ext>
            </a:extLst>
          </p:cNvPr>
          <p:cNvCxnSpPr>
            <a:cxnSpLocks/>
          </p:cNvCxnSpPr>
          <p:nvPr/>
        </p:nvCxnSpPr>
        <p:spPr>
          <a:xfrm flipH="1">
            <a:off x="2312390" y="2535128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EA822643-FBDA-6B40-AC0A-AAF1012ECFD6}"/>
              </a:ext>
            </a:extLst>
          </p:cNvPr>
          <p:cNvCxnSpPr>
            <a:cxnSpLocks/>
          </p:cNvCxnSpPr>
          <p:nvPr/>
        </p:nvCxnSpPr>
        <p:spPr>
          <a:xfrm flipH="1">
            <a:off x="3061277" y="2708076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0F3351FE-1494-774A-9E33-7B3DF6C97630}"/>
              </a:ext>
            </a:extLst>
          </p:cNvPr>
          <p:cNvCxnSpPr>
            <a:cxnSpLocks/>
          </p:cNvCxnSpPr>
          <p:nvPr/>
        </p:nvCxnSpPr>
        <p:spPr>
          <a:xfrm flipH="1">
            <a:off x="3049293" y="2809106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01D7B0B9-C6F7-0F40-BD09-F61AF104C328}"/>
              </a:ext>
            </a:extLst>
          </p:cNvPr>
          <p:cNvCxnSpPr>
            <a:cxnSpLocks/>
          </p:cNvCxnSpPr>
          <p:nvPr/>
        </p:nvCxnSpPr>
        <p:spPr>
          <a:xfrm flipH="1">
            <a:off x="2522567" y="2254300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49BDA71B-3BDD-FA48-9723-83902A8888F9}"/>
              </a:ext>
            </a:extLst>
          </p:cNvPr>
          <p:cNvCxnSpPr>
            <a:cxnSpLocks/>
          </p:cNvCxnSpPr>
          <p:nvPr/>
        </p:nvCxnSpPr>
        <p:spPr>
          <a:xfrm flipH="1">
            <a:off x="2654419" y="2170397"/>
            <a:ext cx="2763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184B019-63CF-4F44-BAE8-DE985553EEB2}"/>
              </a:ext>
            </a:extLst>
          </p:cNvPr>
          <p:cNvSpPr txBox="1"/>
          <p:nvPr/>
        </p:nvSpPr>
        <p:spPr>
          <a:xfrm>
            <a:off x="3236542" y="4430108"/>
            <a:ext cx="23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The simulator modifies the values of source and target to {id, index,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vx</a:t>
            </a:r>
            <a:r>
              <a:rPr kumimoji="1" lang="en-US" altLang="zh-TW" sz="1200" dirty="0">
                <a:solidFill>
                  <a:srgbClr val="C00000"/>
                </a:solidFill>
              </a:rPr>
              <a:t>, </a:t>
            </a:r>
            <a:r>
              <a:rPr kumimoji="1" lang="en-US" altLang="zh-TW" sz="1200" dirty="0" err="1">
                <a:solidFill>
                  <a:srgbClr val="C00000"/>
                </a:solidFill>
              </a:rPr>
              <a:t>vy</a:t>
            </a:r>
            <a:r>
              <a:rPr kumimoji="1" lang="en-US" altLang="zh-TW" sz="1200" dirty="0">
                <a:solidFill>
                  <a:srgbClr val="C00000"/>
                </a:solidFill>
              </a:rPr>
              <a:t>, x, y}</a:t>
            </a:r>
            <a:endParaRPr kumimoji="1" lang="en-US" altLang="zh-TW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0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09AE0-3C65-3A48-8BB2-B213D61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Steps to Use D3 Force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622243-1BC6-694C-8A39-191F2B85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Step1: initialize the force simulation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Step2: add force functions to the system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Step3: create a callback function to update SVG positions after every “tick”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44870-FE99-324A-94EC-BE115E5B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22CC0-5055-FC43-A4BD-F7E58CF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 Force Functions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495A-CBE5-7A42-A5F1-F482A4F1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1800" b="1" dirty="0" err="1"/>
              <a:t>forceCenter</a:t>
            </a:r>
            <a:r>
              <a:rPr kumimoji="1" lang="en-US" altLang="zh-TW" sz="1800" dirty="0"/>
              <a:t>: for setting the center of gravity of the system</a:t>
            </a:r>
          </a:p>
          <a:p>
            <a:r>
              <a:rPr kumimoji="1" lang="en-US" altLang="zh-TW" sz="1800" b="1" dirty="0" err="1"/>
              <a:t>forceManyBody</a:t>
            </a:r>
            <a:r>
              <a:rPr kumimoji="1" lang="en-US" altLang="zh-TW" sz="1800" dirty="0"/>
              <a:t>: for making elements attract or repel one another</a:t>
            </a:r>
          </a:p>
          <a:p>
            <a:r>
              <a:rPr kumimoji="1" lang="en-US" altLang="zh-TW" sz="1800" b="1" dirty="0" err="1"/>
              <a:t>forceCollide</a:t>
            </a:r>
            <a:r>
              <a:rPr kumimoji="1" lang="en-US" altLang="zh-TW" sz="1800" dirty="0"/>
              <a:t>: for preventing elements overlapping</a:t>
            </a:r>
          </a:p>
          <a:p>
            <a:r>
              <a:rPr kumimoji="1" lang="en-US" altLang="zh-TW" sz="1800" b="1" dirty="0" err="1"/>
              <a:t>forceX</a:t>
            </a:r>
            <a:r>
              <a:rPr kumimoji="1" lang="en-US" altLang="zh-TW" sz="1800" dirty="0"/>
              <a:t> and </a:t>
            </a:r>
            <a:r>
              <a:rPr kumimoji="1" lang="en-US" altLang="zh-TW" sz="1800" b="1" dirty="0" err="1"/>
              <a:t>forceY</a:t>
            </a:r>
            <a:r>
              <a:rPr kumimoji="1" lang="en-US" altLang="zh-TW" sz="1800" dirty="0"/>
              <a:t>: for attracting elements to a given point</a:t>
            </a:r>
          </a:p>
          <a:p>
            <a:r>
              <a:rPr kumimoji="1" lang="en-US" altLang="zh-TW" sz="1800" b="1" dirty="0" err="1"/>
              <a:t>forceRadial</a:t>
            </a:r>
            <a:r>
              <a:rPr kumimoji="1" lang="en-US" altLang="zh-TW" sz="1800" dirty="0"/>
              <a:t>: for force towards a circle of the specified radius centered at (</a:t>
            </a:r>
            <a:r>
              <a:rPr kumimoji="1" lang="en-US" altLang="zh-TW" sz="1800" dirty="0" err="1"/>
              <a:t>x,y</a:t>
            </a:r>
            <a:r>
              <a:rPr kumimoji="1" lang="en-US" altLang="zh-TW" sz="1800" dirty="0"/>
              <a:t>)</a:t>
            </a:r>
          </a:p>
          <a:p>
            <a:r>
              <a:rPr kumimoji="1" lang="en-US" altLang="zh-TW" sz="1800" b="1" dirty="0" err="1"/>
              <a:t>forceLink</a:t>
            </a:r>
            <a:r>
              <a:rPr kumimoji="1" lang="en-US" altLang="zh-TW" sz="1800" dirty="0"/>
              <a:t>: for creating a fixed distance between connected elements</a:t>
            </a:r>
          </a:p>
          <a:p>
            <a:endParaRPr kumimoji="1" lang="en-US" altLang="zh-TW" sz="1800" dirty="0"/>
          </a:p>
          <a:p>
            <a:r>
              <a:rPr kumimoji="1" lang="en-US" altLang="zh-TW" sz="1800" dirty="0"/>
              <a:t>Example: </a:t>
            </a:r>
          </a:p>
          <a:p>
            <a:pPr lvl="1"/>
            <a:r>
              <a:rPr kumimoji="1" lang="en-US" altLang="zh-TW" sz="1800" dirty="0" err="1"/>
              <a:t>simulation.force</a:t>
            </a:r>
            <a:r>
              <a:rPr kumimoji="1" lang="en-US" altLang="zh-TW" sz="1800" dirty="0"/>
              <a:t>(‘charge’, d3.forceManyBody())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F2065-061C-9642-BF8A-5B37A9F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DC96-DFCA-9241-9C19-0E52A49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forceCenter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68CF-8706-EF43-8D6C-1DEC474A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Centering your elements around a central point of gravity</a:t>
            </a:r>
          </a:p>
          <a:p>
            <a:r>
              <a:rPr kumimoji="1" lang="en-US" altLang="zh-TW" sz="2400" dirty="0" err="1"/>
              <a:t>simulation.force</a:t>
            </a:r>
            <a:r>
              <a:rPr kumimoji="1" lang="en-US" altLang="zh-TW" sz="2400" dirty="0"/>
              <a:t>(‘center’, d3.forceCenter(100,100))</a:t>
            </a:r>
          </a:p>
          <a:p>
            <a:pPr lvl="1"/>
            <a:r>
              <a:rPr kumimoji="1" lang="en-US" altLang="zh-TW" sz="2400" dirty="0"/>
              <a:t>All the element will be attracted to (100,100)</a:t>
            </a:r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4FBB-03E6-4D4E-BF95-4B410E4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43E9706-3E5B-7D43-B5A0-7BEE0B7AB346}"/>
              </a:ext>
            </a:extLst>
          </p:cNvPr>
          <p:cNvSpPr/>
          <p:nvPr/>
        </p:nvSpPr>
        <p:spPr>
          <a:xfrm>
            <a:off x="3267182" y="3267182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90CAA59-36A4-1B41-8EFE-7A97FDC99EF9}"/>
              </a:ext>
            </a:extLst>
          </p:cNvPr>
          <p:cNvSpPr/>
          <p:nvPr/>
        </p:nvSpPr>
        <p:spPr>
          <a:xfrm>
            <a:off x="5147187" y="3183276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1ADF5E2-7CF6-5D4D-9083-16EB5838BA76}"/>
              </a:ext>
            </a:extLst>
          </p:cNvPr>
          <p:cNvSpPr/>
          <p:nvPr/>
        </p:nvSpPr>
        <p:spPr>
          <a:xfrm>
            <a:off x="3462391" y="4419656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21545E-9876-4B44-8589-3C30C5346D83}"/>
              </a:ext>
            </a:extLst>
          </p:cNvPr>
          <p:cNvSpPr txBox="1"/>
          <p:nvPr/>
        </p:nvSpPr>
        <p:spPr>
          <a:xfrm>
            <a:off x="4089115" y="379116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(100, 100)</a:t>
            </a:r>
            <a:endParaRPr kumimoji="1" lang="zh-TW" altLang="en-US" sz="11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41D569-483C-FB4C-948A-DADC4841938B}"/>
              </a:ext>
            </a:extLst>
          </p:cNvPr>
          <p:cNvSpPr/>
          <p:nvPr/>
        </p:nvSpPr>
        <p:spPr>
          <a:xfrm>
            <a:off x="4228051" y="3728387"/>
            <a:ext cx="107643" cy="11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22EBAED-BB21-6A49-BF74-07A360963941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33803" y="3442573"/>
            <a:ext cx="810012" cy="30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56D9D3B-7CAF-7445-9D01-93CBAFDA35B2}"/>
              </a:ext>
            </a:extLst>
          </p:cNvPr>
          <p:cNvCxnSpPr>
            <a:cxnSpLocks/>
            <a:stCxn id="6" idx="3"/>
            <a:endCxn id="9" idx="6"/>
          </p:cNvCxnSpPr>
          <p:nvPr/>
        </p:nvCxnSpPr>
        <p:spPr>
          <a:xfrm flipH="1">
            <a:off x="4335694" y="3358667"/>
            <a:ext cx="840081" cy="42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F285BB4-BF1D-8D46-AB4F-4BA07FF6A722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629012" y="3831224"/>
            <a:ext cx="599039" cy="61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498C53-DD3D-C146-AEB0-A76201C53D63}"/>
              </a:ext>
            </a:extLst>
          </p:cNvPr>
          <p:cNvSpPr txBox="1"/>
          <p:nvPr/>
        </p:nvSpPr>
        <p:spPr>
          <a:xfrm>
            <a:off x="3651035" y="3330865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</a:t>
            </a:r>
            <a:endParaRPr kumimoji="1" lang="zh-TW" altLang="en-US" sz="11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759F90-8B8E-9348-814D-577612BBEC7A}"/>
              </a:ext>
            </a:extLst>
          </p:cNvPr>
          <p:cNvSpPr txBox="1"/>
          <p:nvPr/>
        </p:nvSpPr>
        <p:spPr>
          <a:xfrm>
            <a:off x="4410436" y="332843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</a:t>
            </a:r>
            <a:endParaRPr kumimoji="1" lang="zh-TW" altLang="en-US" sz="11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DFCC74-4401-B949-9A52-B6C340D2C718}"/>
              </a:ext>
            </a:extLst>
          </p:cNvPr>
          <p:cNvSpPr txBox="1"/>
          <p:nvPr/>
        </p:nvSpPr>
        <p:spPr>
          <a:xfrm>
            <a:off x="3557760" y="393525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022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DC96-DFCA-9241-9C19-0E52A49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forceManyBody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168CF-8706-EF43-8D6C-1DEC474A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Making your elements attract or repeal each other (default strength value: -30)</a:t>
            </a:r>
          </a:p>
          <a:p>
            <a:pPr lvl="1"/>
            <a:r>
              <a:rPr kumimoji="1" lang="en-US" altLang="zh-TW" sz="2000" dirty="0"/>
              <a:t>Negative value: repeal each other</a:t>
            </a:r>
          </a:p>
          <a:p>
            <a:pPr lvl="1"/>
            <a:r>
              <a:rPr kumimoji="1" lang="en-US" altLang="zh-TW" sz="2000" dirty="0"/>
              <a:t>Positive value: attract each other</a:t>
            </a:r>
          </a:p>
          <a:p>
            <a:pPr lvl="1"/>
            <a:r>
              <a:rPr kumimoji="1" lang="en-US" altLang="zh-TW" sz="2000" dirty="0"/>
              <a:t>large positive/negative value: attract/repeal each other with more strength</a:t>
            </a:r>
          </a:p>
          <a:p>
            <a:r>
              <a:rPr kumimoji="1" lang="en-US" altLang="zh-TW" sz="2000" dirty="0" err="1"/>
              <a:t>simulation.force</a:t>
            </a:r>
            <a:r>
              <a:rPr kumimoji="1" lang="en-US" altLang="zh-TW" sz="2000" dirty="0"/>
              <a:t>(‘charge’, d3.forceManyBody.strength(-20))</a:t>
            </a:r>
          </a:p>
          <a:p>
            <a:pPr lvl="1"/>
            <a:r>
              <a:rPr kumimoji="1" lang="en-US" altLang="zh-TW" sz="2000" dirty="0"/>
              <a:t>-20: repeal each other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4FBB-03E6-4D4E-BF95-4B410E4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F177C63-D1B8-844A-A93E-C0797FD98B10}"/>
              </a:ext>
            </a:extLst>
          </p:cNvPr>
          <p:cNvSpPr/>
          <p:nvPr/>
        </p:nvSpPr>
        <p:spPr>
          <a:xfrm>
            <a:off x="5335850" y="3677642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B8CB476-B39D-8E46-B83E-85535D240B80}"/>
              </a:ext>
            </a:extLst>
          </p:cNvPr>
          <p:cNvSpPr/>
          <p:nvPr/>
        </p:nvSpPr>
        <p:spPr>
          <a:xfrm>
            <a:off x="7215855" y="3593736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876958-11FE-C642-B570-D4F04EFE9D6B}"/>
              </a:ext>
            </a:extLst>
          </p:cNvPr>
          <p:cNvSpPr/>
          <p:nvPr/>
        </p:nvSpPr>
        <p:spPr>
          <a:xfrm>
            <a:off x="5531059" y="4830116"/>
            <a:ext cx="195209" cy="20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931123AF-2499-EC4B-A11B-F2E338913AE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555713" y="3696478"/>
            <a:ext cx="1660142" cy="49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ACFB88-C429-6441-A876-C7ED4695EF4E}"/>
              </a:ext>
            </a:extLst>
          </p:cNvPr>
          <p:cNvSpPr txBox="1"/>
          <p:nvPr/>
        </p:nvSpPr>
        <p:spPr>
          <a:xfrm>
            <a:off x="5836612" y="372141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 (repeal)</a:t>
            </a:r>
            <a:endParaRPr kumimoji="1" lang="zh-TW" altLang="en-US" sz="1100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03376E0B-0E70-9844-9F04-7649C262CD0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41934" y="3880703"/>
            <a:ext cx="186730" cy="9494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E30CD04F-8CED-A140-BD74-9768D89E525E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5726268" y="3799219"/>
            <a:ext cx="1587192" cy="1133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B06B36D-402F-814C-AC6F-7D67DB0C3D7C}"/>
              </a:ext>
            </a:extLst>
          </p:cNvPr>
          <p:cNvSpPr txBox="1"/>
          <p:nvPr/>
        </p:nvSpPr>
        <p:spPr>
          <a:xfrm>
            <a:off x="6436291" y="435540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 (repeal)</a:t>
            </a:r>
            <a:endParaRPr kumimoji="1" lang="zh-TW" altLang="en-US" sz="11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DDA55E-24CE-DD4F-BD8A-E6F998096990}"/>
              </a:ext>
            </a:extLst>
          </p:cNvPr>
          <p:cNvSpPr txBox="1"/>
          <p:nvPr/>
        </p:nvSpPr>
        <p:spPr>
          <a:xfrm>
            <a:off x="4622292" y="4235233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/>
              <a:t>Force (repeal)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098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9F0B5-36A2-5642-96D3-404BDAA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forceCollide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247A3-386C-1E4F-8185-1540FDD5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Stopping elements from overlapping</a:t>
            </a:r>
          </a:p>
          <a:p>
            <a:r>
              <a:rPr kumimoji="1" lang="en-US" altLang="zh-TW" sz="2400" dirty="0"/>
              <a:t>Idea </a:t>
            </a:r>
          </a:p>
          <a:p>
            <a:pPr lvl="1"/>
            <a:r>
              <a:rPr kumimoji="1" lang="en-US" altLang="zh-TW" sz="2400" dirty="0"/>
              <a:t>Give each element a radius which defined a round area for each element</a:t>
            </a:r>
          </a:p>
          <a:p>
            <a:pPr lvl="1"/>
            <a:r>
              <a:rPr kumimoji="1" lang="en-US" altLang="zh-TW" sz="2400" dirty="0"/>
              <a:t>If any two of them overlap with each other, force collide will try to push them apart</a:t>
            </a:r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39CA46-F73B-F948-B383-CEB3FFD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2BFC9B1-3418-C249-A55C-580A02BEC980}"/>
              </a:ext>
            </a:extLst>
          </p:cNvPr>
          <p:cNvSpPr/>
          <p:nvPr/>
        </p:nvSpPr>
        <p:spPr>
          <a:xfrm>
            <a:off x="4616495" y="3820055"/>
            <a:ext cx="674697" cy="7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B36E72A-DD98-9448-934A-FDA615122B97}"/>
              </a:ext>
            </a:extLst>
          </p:cNvPr>
          <p:cNvSpPr/>
          <p:nvPr/>
        </p:nvSpPr>
        <p:spPr>
          <a:xfrm>
            <a:off x="4148447" y="4076963"/>
            <a:ext cx="468048" cy="492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E2C16C-7E01-7641-BEEA-13A8A98DEB2B}"/>
              </a:ext>
            </a:extLst>
          </p:cNvPr>
          <p:cNvSpPr/>
          <p:nvPr/>
        </p:nvSpPr>
        <p:spPr>
          <a:xfrm>
            <a:off x="4489774" y="4439238"/>
            <a:ext cx="328807" cy="34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D02645-BE1B-6D4A-95B7-3FC8F96FF953}"/>
              </a:ext>
            </a:extLst>
          </p:cNvPr>
          <p:cNvSpPr txBox="1"/>
          <p:nvPr/>
        </p:nvSpPr>
        <p:spPr>
          <a:xfrm>
            <a:off x="4855597" y="451351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Not allow to overlap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86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3DD70-DBF0-F144-BDF6-5DDF118C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Ex09-01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80847-963A-D847-901F-39446B97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08" y="1143000"/>
            <a:ext cx="2375351" cy="3545497"/>
          </a:xfrm>
        </p:spPr>
        <p:txBody>
          <a:bodyPr>
            <a:normAutofit/>
          </a:bodyPr>
          <a:lstStyle/>
          <a:p>
            <a:r>
              <a:rPr kumimoji="1" lang="en-US" altLang="zh-TW" sz="2000" dirty="0" err="1"/>
              <a:t>main.js</a:t>
            </a:r>
            <a:endParaRPr kumimoji="1" lang="en-US" altLang="zh-TW" sz="2000" dirty="0"/>
          </a:p>
          <a:p>
            <a:r>
              <a:rPr kumimoji="1" lang="en-US" altLang="zh-TW" sz="2000" dirty="0"/>
              <a:t>Demonstrate and explain the details of the force simulator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74003C-2BD2-834A-8FB2-8909D70F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C4609EE-E33A-B044-89E0-5FA3221E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05" y="889686"/>
            <a:ext cx="5166795" cy="4253814"/>
          </a:xfrm>
          <a:prstGeom prst="rect">
            <a:avLst/>
          </a:prstGeom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EBEC607-75C3-874A-B48D-B39F9BD57505}"/>
              </a:ext>
            </a:extLst>
          </p:cNvPr>
          <p:cNvCxnSpPr>
            <a:cxnSpLocks/>
          </p:cNvCxnSpPr>
          <p:nvPr/>
        </p:nvCxnSpPr>
        <p:spPr>
          <a:xfrm flipH="1">
            <a:off x="6087762" y="725466"/>
            <a:ext cx="507291" cy="3289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BD994E-7D51-594A-8281-EF5E2DC3E645}"/>
              </a:ext>
            </a:extLst>
          </p:cNvPr>
          <p:cNvSpPr txBox="1"/>
          <p:nvPr/>
        </p:nvSpPr>
        <p:spPr>
          <a:xfrm>
            <a:off x="5518900" y="-13198"/>
            <a:ext cx="304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Radius of each circles</a:t>
            </a:r>
            <a:br>
              <a:rPr kumimoji="1" lang="en-US" altLang="zh-TW" sz="1400" dirty="0">
                <a:solidFill>
                  <a:srgbClr val="C00000"/>
                </a:solidFill>
              </a:rPr>
            </a:br>
            <a:r>
              <a:rPr kumimoji="1" lang="en-US" altLang="zh-TW" sz="1400" dirty="0">
                <a:solidFill>
                  <a:srgbClr val="C00000"/>
                </a:solidFill>
              </a:rPr>
              <a:t>To use the simulator, each node (element ) must be a dictionary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62266F-3AC2-8D4D-B4A7-08646B5AEC4D}"/>
              </a:ext>
            </a:extLst>
          </p:cNvPr>
          <p:cNvSpPr txBox="1"/>
          <p:nvPr/>
        </p:nvSpPr>
        <p:spPr>
          <a:xfrm>
            <a:off x="6736223" y="1522567"/>
            <a:ext cx="239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Scale function to map ‘value’ to real circle radius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EFC41D9B-E619-8249-8F28-2CC5D6817598}"/>
              </a:ext>
            </a:extLst>
          </p:cNvPr>
          <p:cNvCxnSpPr>
            <a:cxnSpLocks/>
          </p:cNvCxnSpPr>
          <p:nvPr/>
        </p:nvCxnSpPr>
        <p:spPr>
          <a:xfrm flipH="1">
            <a:off x="6167362" y="1695236"/>
            <a:ext cx="58256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ADF49C0-CF15-444D-B844-055909CFAFBE}"/>
              </a:ext>
            </a:extLst>
          </p:cNvPr>
          <p:cNvSpPr txBox="1"/>
          <p:nvPr/>
        </p:nvSpPr>
        <p:spPr>
          <a:xfrm>
            <a:off x="6736223" y="2552720"/>
            <a:ext cx="239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Add circles to </a:t>
            </a:r>
            <a:r>
              <a:rPr kumimoji="1" lang="en-US" altLang="zh-TW" sz="1400" dirty="0" err="1">
                <a:solidFill>
                  <a:srgbClr val="C00000"/>
                </a:solidFill>
              </a:rPr>
              <a:t>svg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C621412-0B13-964A-A972-7618A4C27B35}"/>
              </a:ext>
            </a:extLst>
          </p:cNvPr>
          <p:cNvCxnSpPr>
            <a:cxnSpLocks/>
          </p:cNvCxnSpPr>
          <p:nvPr/>
        </p:nvCxnSpPr>
        <p:spPr>
          <a:xfrm flipH="1" flipV="1">
            <a:off x="5880841" y="2590586"/>
            <a:ext cx="855382" cy="1115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C69D9FF-9C18-134A-819A-C3DF65ACEF49}"/>
              </a:ext>
            </a:extLst>
          </p:cNvPr>
          <p:cNvCxnSpPr>
            <a:cxnSpLocks/>
          </p:cNvCxnSpPr>
          <p:nvPr/>
        </p:nvCxnSpPr>
        <p:spPr>
          <a:xfrm flipH="1" flipV="1">
            <a:off x="5739671" y="3888983"/>
            <a:ext cx="855382" cy="1115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520803-4D72-E645-99CD-E6FAE0416F9D}"/>
              </a:ext>
            </a:extLst>
          </p:cNvPr>
          <p:cNvSpPr txBox="1"/>
          <p:nvPr/>
        </p:nvSpPr>
        <p:spPr>
          <a:xfrm>
            <a:off x="6576175" y="3885995"/>
            <a:ext cx="239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Add texts to each circle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183CE6A-7642-874C-B3D3-660CA535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7" y="3022309"/>
            <a:ext cx="1949761" cy="17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Macintosh PowerPoint</Application>
  <PresentationFormat>如螢幕大小 (16:9)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Force-directed Layout</vt:lpstr>
      <vt:lpstr>Force-directed Layout</vt:lpstr>
      <vt:lpstr>Application</vt:lpstr>
      <vt:lpstr>Steps to Use D3 Force</vt:lpstr>
      <vt:lpstr>D3 Force Functions</vt:lpstr>
      <vt:lpstr>forceCenter</vt:lpstr>
      <vt:lpstr>forceManyBody</vt:lpstr>
      <vt:lpstr>forceCollide</vt:lpstr>
      <vt:lpstr>Ex09-01</vt:lpstr>
      <vt:lpstr>Ex09-01</vt:lpstr>
      <vt:lpstr>Ex09-01</vt:lpstr>
      <vt:lpstr>Ex09-01</vt:lpstr>
      <vt:lpstr>Ex09-01</vt:lpstr>
      <vt:lpstr>Ex09-01</vt:lpstr>
      <vt:lpstr>Ex09-01</vt:lpstr>
      <vt:lpstr>Ex09-01</vt:lpstr>
      <vt:lpstr>Ex09-01</vt:lpstr>
      <vt:lpstr>Ex09-01</vt:lpstr>
      <vt:lpstr>Ex09-01</vt:lpstr>
      <vt:lpstr>forceX and forceY</vt:lpstr>
      <vt:lpstr>Ex09-02</vt:lpstr>
      <vt:lpstr>Ex09-02</vt:lpstr>
      <vt:lpstr>Ex09-02</vt:lpstr>
      <vt:lpstr>Ex09-02</vt:lpstr>
      <vt:lpstr>forRadial</vt:lpstr>
      <vt:lpstr>Ex09-03</vt:lpstr>
      <vt:lpstr>Ex09-03</vt:lpstr>
      <vt:lpstr>forceLink</vt:lpstr>
      <vt:lpstr>Ex09-04</vt:lpstr>
      <vt:lpstr>Ex09-04</vt:lpstr>
      <vt:lpstr>Ex09-04</vt:lpstr>
      <vt:lpstr>Ex09-04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2021-04-19T08:33:21Z</dcterms:modified>
</cp:coreProperties>
</file>