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Default ContentType="image/gif" Extension="gif"/>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9.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1" Type="http://schemas.openxmlformats.org/officeDocument/2006/relationships/slide" Target="slides/slide16.xml"/><Relationship Id="rId2" Type="http://schemas.openxmlformats.org/officeDocument/2006/relationships/presProps" Target="presProps.xml"/><Relationship Id="rId12" Type="http://schemas.openxmlformats.org/officeDocument/2006/relationships/slide" Target="slides/slide7.xml"/><Relationship Id="rId22" Type="http://schemas.openxmlformats.org/officeDocument/2006/relationships/slide" Target="slides/slide17.xml"/><Relationship Id="rId13" Type="http://schemas.openxmlformats.org/officeDocument/2006/relationships/slide" Target="slides/slide8.xml"/><Relationship Id="rId1" Type="http://schemas.openxmlformats.org/officeDocument/2006/relationships/theme" Target="theme/theme3.xml"/><Relationship Id="rId23" Type="http://schemas.openxmlformats.org/officeDocument/2006/relationships/slide" Target="slides/slide18.xml"/><Relationship Id="rId4" Type="http://schemas.openxmlformats.org/officeDocument/2006/relationships/slideMaster" Target="slideMasters/slideMaster1.xml"/><Relationship Id="rId10" Type="http://schemas.openxmlformats.org/officeDocument/2006/relationships/slide" Target="slides/slide5.xml"/><Relationship Id="rId24" Type="http://schemas.openxmlformats.org/officeDocument/2006/relationships/slide" Target="slides/slide19.xml"/><Relationship Id="rId3" Type="http://schemas.openxmlformats.org/officeDocument/2006/relationships/tableStyles" Target="tableStyles.xml"/><Relationship Id="rId11" Type="http://schemas.openxmlformats.org/officeDocument/2006/relationships/slide" Target="slides/slide6.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 name="Shape 32"/>
        <p:cNvGrpSpPr/>
        <p:nvPr/>
      </p:nvGrpSpPr>
      <p:grpSpPr>
        <a:xfrm>
          <a:off x="0" y="0"/>
          <a:ext cx="0" cy="0"/>
          <a:chOff x="0" y="0"/>
          <a:chExt cx="0" cy="0"/>
        </a:xfrm>
      </p:grpSpPr>
      <p:sp>
        <p:nvSpPr>
          <p:cNvPr id="33" name="Shape 3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 name="Shape 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“Continuous” means data that can change bit by bit, ie time, weight, length, etc</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Optionally you can add a “trendline” which highlights the relationship. This trendline is from a linear regression.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If you make 10 slides going on about what your results mean for the company, but your presentation is to other data analysts, you might never get to that stuff, as they will ask mostly questions about how you carried out your analysis and whether it is correct or not. If you are presenting to the CEO, but all your slides are about how you collected and analyzed your data, they are going to be completely tuned out.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This is known as an “outlier”.</a:t>
            </a:r>
          </a:p>
          <a:p>
            <a:pPr rtl="0">
              <a:spcBef>
                <a:spcPts val="0"/>
              </a:spcBef>
              <a:buNone/>
            </a:pPr>
            <a:r>
              <a:t/>
            </a:r>
            <a:endParaRPr/>
          </a:p>
          <a:p>
            <a:pPr>
              <a:spcBef>
                <a:spcPts val="0"/>
              </a:spcBef>
              <a:buNone/>
            </a:pPr>
            <a:r>
              <a:rPr lang="en"/>
              <a:t>Make sure to allocate PLENTY of time to questions whenever you show a figure or visualization that you’ve made, unless it is really simple or they have seen it before.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You’ll confuse people if you try to act like you know why something is when you don’t, or you might insult their intelligence.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 name="Shape 37"/>
        <p:cNvGrpSpPr/>
        <p:nvPr/>
      </p:nvGrpSpPr>
      <p:grpSpPr>
        <a:xfrm>
          <a:off x="0" y="0"/>
          <a:ext cx="0" cy="0"/>
          <a:chOff x="0" y="0"/>
          <a:chExt cx="0" cy="0"/>
        </a:xfrm>
      </p:grpSpPr>
      <p:sp>
        <p:nvSpPr>
          <p:cNvPr id="38" name="Shape 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 name="Shape 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6" name="Shape 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A data analyst’s job is to take a bunch of ugly, incomprehensible data and extract meaningful information from it. </a:t>
            </a:r>
            <a:r>
              <a:rPr lang="en">
                <a:solidFill>
                  <a:schemeClr val="dk1"/>
                </a:solidFill>
              </a:rPr>
              <a:t>Data analysis sounds boring, but to me it can be a very artistic thing. Creating something that is both visually appealing, and elegantly simplifies a complex subject.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Mean center of population in the US</a:t>
            </a:r>
          </a:p>
          <a:p>
            <a:pPr rtl="0">
              <a:spcBef>
                <a:spcPts val="0"/>
              </a:spcBef>
              <a:buNone/>
            </a:pPr>
            <a:r>
              <a:t/>
            </a:r>
            <a:endParaRPr/>
          </a:p>
          <a:p>
            <a:pPr rtl="0">
              <a:spcBef>
                <a:spcPts val="0"/>
              </a:spcBef>
              <a:buNone/>
            </a:pPr>
            <a:r>
              <a:rPr lang="en"/>
              <a:t>Data: US population by geographical area</a:t>
            </a:r>
          </a:p>
          <a:p>
            <a:pPr>
              <a:spcBef>
                <a:spcPts val="0"/>
              </a:spcBef>
              <a:buNone/>
            </a:pPr>
            <a:r>
              <a:rPr lang="en"/>
              <a:t>Message: Between 1790 and present day, the US population has moved westward more and more.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John Snow’s Cholea map</a:t>
            </a:r>
          </a:p>
          <a:p>
            <a:pPr rtl="0">
              <a:spcBef>
                <a:spcPts val="0"/>
              </a:spcBef>
              <a:buNone/>
            </a:pPr>
            <a:r>
              <a:t/>
            </a:r>
            <a:endParaRPr/>
          </a:p>
          <a:p>
            <a:pPr rtl="0">
              <a:spcBef>
                <a:spcPts val="0"/>
              </a:spcBef>
              <a:buNone/>
            </a:pPr>
            <a:r>
              <a:rPr lang="en"/>
              <a:t>Data: Incidences of cholera by address in london.</a:t>
            </a:r>
          </a:p>
          <a:p>
            <a:pPr>
              <a:spcBef>
                <a:spcPts val="0"/>
              </a:spcBef>
              <a:buNone/>
            </a:pPr>
            <a:r>
              <a:rPr lang="en"/>
              <a:t>Message: A water pump on broad street is the source of the outbreak.</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Minard’s visualization of Napoleon’s russian campaign in the war of 1812. Napoleon marched his troops east and russian troops just kept retreating all the way to moscow, burning all the crops and shelter before they left. Eventually due to a lack of rations and exaustion, napoleon had to retreat his troops back to france, but seeing as it was nearly winter, he lost almost his entire army to cold and starvation during the journey home.</a:t>
            </a:r>
          </a:p>
          <a:p>
            <a:pPr rtl="0">
              <a:spcBef>
                <a:spcPts val="0"/>
              </a:spcBef>
              <a:buNone/>
            </a:pPr>
            <a:r>
              <a:t/>
            </a:r>
            <a:endParaRPr/>
          </a:p>
          <a:p>
            <a:pPr rtl="0">
              <a:spcBef>
                <a:spcPts val="0"/>
              </a:spcBef>
              <a:buNone/>
            </a:pPr>
            <a:r>
              <a:rPr lang="en"/>
              <a:t>Data: Number and location of napoleon’s troops, as well as the temperature.</a:t>
            </a:r>
          </a:p>
          <a:p>
            <a:pPr>
              <a:spcBef>
                <a:spcPts val="0"/>
              </a:spcBef>
              <a:buNone/>
            </a:pPr>
            <a:r>
              <a:rPr lang="en"/>
              <a:t>Message: Napoleon made a huge mistake.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Either order by max to min, or by increasing time, etc.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6" name="Shape 26"/>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3" Type="http://schemas.openxmlformats.org/officeDocument/2006/relationships/image" Target="../media/image0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 Id="rId3" Type="http://schemas.openxmlformats.org/officeDocument/2006/relationships/image" Target="../media/image04.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 Id="rId3" Type="http://schemas.openxmlformats.org/officeDocument/2006/relationships/image" Target="../media/image09.gi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 Id="rId3" Type="http://schemas.openxmlformats.org/officeDocument/2006/relationships/image" Target="../media/image10.gi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00.jpg"/><Relationship Id="rId3" Type="http://schemas.openxmlformats.org/officeDocument/2006/relationships/image" Target="../media/image0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08.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02.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03.png"/><Relationship Id="rId3" Type="http://schemas.openxmlformats.org/officeDocument/2006/relationships/image" Target="../media/image07.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ctrTitle"/>
          </p:nvPr>
        </p:nvSpPr>
        <p:spPr>
          <a:xfrm>
            <a:off x="685800" y="1583342"/>
            <a:ext cx="7772400" cy="1159799"/>
          </a:xfrm>
          <a:prstGeom prst="rect">
            <a:avLst/>
          </a:prstGeom>
        </p:spPr>
        <p:txBody>
          <a:bodyPr anchorCtr="0" anchor="b" bIns="91425" lIns="91425" rIns="91425" tIns="91425">
            <a:noAutofit/>
          </a:bodyPr>
          <a:lstStyle/>
          <a:p>
            <a:pPr>
              <a:spcBef>
                <a:spcPts val="0"/>
              </a:spcBef>
              <a:buNone/>
            </a:pPr>
            <a:r>
              <a:rPr lang="en"/>
              <a:t>How to Present Data</a:t>
            </a:r>
          </a:p>
        </p:txBody>
      </p:sp>
      <p:sp>
        <p:nvSpPr>
          <p:cNvPr id="31" name="Shape 31"/>
          <p:cNvSpPr txBox="1"/>
          <p:nvPr>
            <p:ph idx="1" type="subTitle"/>
          </p:nvPr>
        </p:nvSpPr>
        <p:spPr>
          <a:xfrm>
            <a:off x="685800" y="2840053"/>
            <a:ext cx="7772400" cy="784737"/>
          </a:xfrm>
          <a:prstGeom prst="rect">
            <a:avLst/>
          </a:prstGeom>
        </p:spPr>
        <p:txBody>
          <a:bodyPr anchorCtr="0" anchor="t" bIns="91425" lIns="91425" rIns="91425" tIns="91425">
            <a:noAutofit/>
          </a:bodyPr>
          <a:lstStyle/>
          <a:p>
            <a:pPr rtl="0">
              <a:spcBef>
                <a:spcPts val="0"/>
              </a:spcBef>
              <a:buNone/>
            </a:pPr>
            <a:r>
              <a:rPr lang="en"/>
              <a:t>YUBA Workshop</a:t>
            </a:r>
          </a:p>
          <a:p>
            <a:pPr>
              <a:spcBef>
                <a:spcPts val="0"/>
              </a:spcBef>
              <a:buNone/>
            </a:pPr>
            <a:r>
              <a:rPr lang="en"/>
              <a:t>Jeff Quinn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The Line Chart</a:t>
            </a:r>
          </a:p>
        </p:txBody>
      </p:sp>
      <p:sp>
        <p:nvSpPr>
          <p:cNvPr id="84" name="Shape 84"/>
          <p:cNvSpPr txBox="1"/>
          <p:nvPr>
            <p:ph idx="1" type="body"/>
          </p:nvPr>
        </p:nvSpPr>
        <p:spPr>
          <a:xfrm>
            <a:off x="457200" y="3921000"/>
            <a:ext cx="8229600" cy="1005000"/>
          </a:xfrm>
          <a:prstGeom prst="rect">
            <a:avLst/>
          </a:prstGeom>
        </p:spPr>
        <p:txBody>
          <a:bodyPr anchorCtr="0" anchor="t" bIns="91425" lIns="91425" rIns="91425" tIns="91425">
            <a:noAutofit/>
          </a:bodyPr>
          <a:lstStyle/>
          <a:p>
            <a:pPr indent="-419100" lvl="0" marL="457200">
              <a:spcBef>
                <a:spcPts val="0"/>
              </a:spcBef>
              <a:buClr>
                <a:schemeClr val="dk1"/>
              </a:buClr>
              <a:buSzPct val="100000"/>
              <a:buFont typeface="Arial"/>
              <a:buChar char="●"/>
            </a:pPr>
            <a:r>
              <a:rPr lang="en"/>
              <a:t>More suitable for continuous data</a:t>
            </a:r>
          </a:p>
        </p:txBody>
      </p:sp>
      <p:pic>
        <p:nvPicPr>
          <p:cNvPr id="85" name="Shape 85"/>
          <p:cNvPicPr preferRelativeResize="0"/>
          <p:nvPr/>
        </p:nvPicPr>
        <p:blipFill>
          <a:blip r:embed="rId3">
            <a:alphaModFix/>
          </a:blip>
          <a:stretch>
            <a:fillRect/>
          </a:stretch>
        </p:blipFill>
        <p:spPr>
          <a:xfrm>
            <a:off x="625975" y="1063374"/>
            <a:ext cx="7329898" cy="275657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The Scatterplot</a:t>
            </a:r>
          </a:p>
        </p:txBody>
      </p:sp>
      <p:pic>
        <p:nvPicPr>
          <p:cNvPr id="91" name="Shape 91"/>
          <p:cNvPicPr preferRelativeResize="0"/>
          <p:nvPr/>
        </p:nvPicPr>
        <p:blipFill>
          <a:blip r:embed="rId3">
            <a:alphaModFix/>
          </a:blip>
          <a:stretch>
            <a:fillRect/>
          </a:stretch>
        </p:blipFill>
        <p:spPr>
          <a:xfrm>
            <a:off x="4557400" y="1282425"/>
            <a:ext cx="4050301" cy="3127725"/>
          </a:xfrm>
          <a:prstGeom prst="rect">
            <a:avLst/>
          </a:prstGeom>
          <a:noFill/>
          <a:ln>
            <a:noFill/>
          </a:ln>
        </p:spPr>
      </p:pic>
      <p:sp>
        <p:nvSpPr>
          <p:cNvPr id="92" name="Shape 92"/>
          <p:cNvSpPr txBox="1"/>
          <p:nvPr>
            <p:ph idx="1" type="body"/>
          </p:nvPr>
        </p:nvSpPr>
        <p:spPr>
          <a:xfrm>
            <a:off x="457200" y="1200150"/>
            <a:ext cx="3990599"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Shows relationship between two variables</a:t>
            </a:r>
          </a:p>
          <a:p>
            <a:pPr indent="-419100" lvl="0" marL="457200">
              <a:spcBef>
                <a:spcPts val="0"/>
              </a:spcBef>
              <a:buClr>
                <a:schemeClr val="dk1"/>
              </a:buClr>
              <a:buSzPct val="100000"/>
              <a:buFont typeface="Arial"/>
              <a:buChar char="●"/>
            </a:pPr>
            <a:r>
              <a:rPr lang="en"/>
              <a:t>Continuous or discrete/ordinal variables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Presentation Advice</a:t>
            </a:r>
          </a:p>
        </p:txBody>
      </p:sp>
      <p:sp>
        <p:nvSpPr>
          <p:cNvPr id="98" name="Shape 98"/>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05978"/>
            <a:ext cx="8229600" cy="857400"/>
          </a:xfrm>
          <a:prstGeom prst="rect">
            <a:avLst/>
          </a:prstGeom>
        </p:spPr>
        <p:txBody>
          <a:bodyPr anchorCtr="0" anchor="b" bIns="91425" lIns="91425" rIns="91425" tIns="91425">
            <a:noAutofit/>
          </a:bodyPr>
          <a:lstStyle/>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a:spcBef>
                <a:spcPts val="0"/>
              </a:spcBef>
              <a:buNone/>
            </a:pPr>
            <a:r>
              <a:rPr lang="en"/>
              <a:t>Know Your Audience</a:t>
            </a:r>
          </a:p>
        </p:txBody>
      </p:sp>
      <p:sp>
        <p:nvSpPr>
          <p:cNvPr id="104" name="Shape 10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Who is going to be in the room?</a:t>
            </a:r>
          </a:p>
          <a:p>
            <a:pPr indent="-419100" lvl="0" marL="457200">
              <a:spcBef>
                <a:spcPts val="0"/>
              </a:spcBef>
              <a:buClr>
                <a:schemeClr val="dk1"/>
              </a:buClr>
              <a:buSzPct val="100000"/>
              <a:buFont typeface="Arial"/>
              <a:buChar char="●"/>
            </a:pPr>
            <a:r>
              <a:rPr lang="en"/>
              <a:t>Will they care more about the “how”, the “why”, or the “so what?”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Anticipate Questions</a:t>
            </a:r>
          </a:p>
        </p:txBody>
      </p:sp>
      <p:pic>
        <p:nvPicPr>
          <p:cNvPr id="110" name="Shape 110"/>
          <p:cNvPicPr preferRelativeResize="0"/>
          <p:nvPr/>
        </p:nvPicPr>
        <p:blipFill>
          <a:blip r:embed="rId3">
            <a:alphaModFix/>
          </a:blip>
          <a:stretch>
            <a:fillRect/>
          </a:stretch>
        </p:blipFill>
        <p:spPr>
          <a:xfrm>
            <a:off x="4973925" y="1759775"/>
            <a:ext cx="3486150" cy="2152650"/>
          </a:xfrm>
          <a:prstGeom prst="rect">
            <a:avLst/>
          </a:prstGeom>
          <a:noFill/>
          <a:ln>
            <a:noFill/>
          </a:ln>
        </p:spPr>
      </p:pic>
      <p:sp>
        <p:nvSpPr>
          <p:cNvPr id="111" name="Shape 111"/>
          <p:cNvSpPr txBox="1"/>
          <p:nvPr>
            <p:ph idx="1" type="body"/>
          </p:nvPr>
        </p:nvSpPr>
        <p:spPr>
          <a:xfrm>
            <a:off x="457200" y="1200150"/>
            <a:ext cx="3994500" cy="3725699"/>
          </a:xfrm>
          <a:prstGeom prst="rect">
            <a:avLst/>
          </a:prstGeom>
        </p:spPr>
        <p:txBody>
          <a:bodyPr anchorCtr="0" anchor="t" bIns="91425" lIns="91425" rIns="91425" tIns="91425">
            <a:noAutofit/>
          </a:bodyPr>
          <a:lstStyle/>
          <a:p>
            <a:pPr indent="-419100" lvl="0" marL="457200">
              <a:spcBef>
                <a:spcPts val="0"/>
              </a:spcBef>
              <a:buClr>
                <a:schemeClr val="dk1"/>
              </a:buClr>
              <a:buSzPct val="100000"/>
              <a:buFont typeface="Arial"/>
              <a:buChar char="●"/>
            </a:pPr>
            <a:r>
              <a:rPr lang="en"/>
              <a:t>What do you think the first question would be if you presented this scatterplot in a meeting?</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Don’t Lead With the Details</a:t>
            </a:r>
          </a:p>
        </p:txBody>
      </p:sp>
      <p:sp>
        <p:nvSpPr>
          <p:cNvPr id="117" name="Shape 11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Your job is to simplify the data, protect your audience from the complicated stuff and only tell them what really matters</a:t>
            </a:r>
          </a:p>
          <a:p>
            <a:pPr indent="-419100" lvl="0" marL="457200" rtl="0">
              <a:spcBef>
                <a:spcPts val="0"/>
              </a:spcBef>
              <a:buClr>
                <a:schemeClr val="dk1"/>
              </a:buClr>
              <a:buSzPct val="100000"/>
              <a:buFont typeface="Arial"/>
              <a:buChar char="●"/>
            </a:pPr>
            <a:r>
              <a:rPr lang="en"/>
              <a:t>No matter who your audience is you will always need to spare them some level of detail to get through a presentation</a:t>
            </a:r>
          </a:p>
          <a:p>
            <a:pPr lvl="0">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sz="3000"/>
              <a:t>But, Always Be Ready to go into the Details</a:t>
            </a:r>
          </a:p>
        </p:txBody>
      </p:sp>
      <p:sp>
        <p:nvSpPr>
          <p:cNvPr id="123" name="Shape 12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In the course of Q&amp;A, people might end up asking really detailed questions about your data set</a:t>
            </a:r>
          </a:p>
          <a:p>
            <a:pPr indent="-419100" lvl="0" marL="457200">
              <a:spcBef>
                <a:spcPts val="0"/>
              </a:spcBef>
              <a:buClr>
                <a:schemeClr val="dk1"/>
              </a:buClr>
              <a:buSzPct val="100000"/>
              <a:buFont typeface="Arial"/>
              <a:buChar char="●"/>
            </a:pPr>
            <a:r>
              <a:rPr lang="en"/>
              <a:t>Always be honest if you don’t know some detail about your data</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Dataset for Today’s Workshop</a:t>
            </a:r>
          </a:p>
        </p:txBody>
      </p:sp>
      <p:sp>
        <p:nvSpPr>
          <p:cNvPr id="129" name="Shape 129"/>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sz="2400"/>
              <a:t>Integrated Postsecondary Education Data System </a:t>
            </a:r>
          </a:p>
        </p:txBody>
      </p:sp>
      <p:sp>
        <p:nvSpPr>
          <p:cNvPr id="135" name="Shape 13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System of surveys conducted annually and made public by the U.S. Department’s National Center for Education Statistics (NCES). </a:t>
            </a:r>
          </a:p>
          <a:p>
            <a:pPr indent="-381000" lvl="0" marL="457200" rtl="0">
              <a:spcBef>
                <a:spcPts val="0"/>
              </a:spcBef>
              <a:buClr>
                <a:schemeClr val="dk1"/>
              </a:buClr>
              <a:buSzPct val="100000"/>
              <a:buFont typeface="Arial"/>
              <a:buChar char="●"/>
            </a:pPr>
            <a:r>
              <a:rPr lang="en" sz="2400"/>
              <a:t>Collect info on enrollment demographics, tuition, financial aid, graduation rates, and institutional resources.</a:t>
            </a:r>
          </a:p>
          <a:p>
            <a:pPr indent="-381000" lvl="0" marL="457200" rtl="0">
              <a:spcBef>
                <a:spcPts val="0"/>
              </a:spcBef>
              <a:buClr>
                <a:schemeClr val="dk1"/>
              </a:buClr>
              <a:buSzPct val="100000"/>
              <a:buFont typeface="Arial"/>
              <a:buChar char="●"/>
            </a:pPr>
            <a:r>
              <a:rPr lang="en" sz="2400"/>
              <a:t>Has info on every college, university, and technical and vocational institution that participates in the federal financial aid programs.</a:t>
            </a:r>
          </a:p>
        </p:txBody>
      </p:sp>
      <p:pic>
        <p:nvPicPr>
          <p:cNvPr id="136" name="Shape 136"/>
          <p:cNvPicPr preferRelativeResize="0"/>
          <p:nvPr/>
        </p:nvPicPr>
        <p:blipFill>
          <a:blip r:embed="rId3">
            <a:alphaModFix/>
          </a:blip>
          <a:stretch>
            <a:fillRect/>
          </a:stretch>
        </p:blipFill>
        <p:spPr>
          <a:xfrm>
            <a:off x="8037575" y="469625"/>
            <a:ext cx="533400" cy="533400"/>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143053"/>
            <a:ext cx="8229600" cy="857400"/>
          </a:xfrm>
          <a:prstGeom prst="rect">
            <a:avLst/>
          </a:prstGeom>
          <a:noFill/>
          <a:ln>
            <a:noFill/>
          </a:ln>
        </p:spPr>
        <p:txBody>
          <a:bodyPr anchorCtr="0" anchor="b" bIns="91425" lIns="91425" rIns="91425" tIns="91425">
            <a:noAutofit/>
          </a:bodyPr>
          <a:lstStyle/>
          <a:p>
            <a:pPr algn="ctr">
              <a:spcBef>
                <a:spcPts val="0"/>
              </a:spcBef>
              <a:buNone/>
            </a:pPr>
            <a:r>
              <a:rPr lang="en"/>
              <a:t>&lt;bitly link to dataset&gt;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x="0" y="0"/>
          <a:ext cx="0" cy="0"/>
          <a:chOff x="0" y="0"/>
          <a:chExt cx="0" cy="0"/>
        </a:xfrm>
      </p:grpSpPr>
      <p:sp>
        <p:nvSpPr>
          <p:cNvPr id="36" name="Shape 36"/>
          <p:cNvSpPr txBox="1"/>
          <p:nvPr>
            <p:ph type="ctrTitle"/>
          </p:nvPr>
        </p:nvSpPr>
        <p:spPr>
          <a:xfrm>
            <a:off x="685800" y="1583342"/>
            <a:ext cx="7772400" cy="1159799"/>
          </a:xfrm>
          <a:prstGeom prst="rect">
            <a:avLst/>
          </a:prstGeom>
        </p:spPr>
        <p:txBody>
          <a:bodyPr anchorCtr="0" anchor="b" bIns="91425" lIns="91425" rIns="91425" tIns="91425">
            <a:noAutofit/>
          </a:bodyPr>
          <a:lstStyle/>
          <a:p>
            <a:pPr>
              <a:spcBef>
                <a:spcPts val="0"/>
              </a:spcBef>
              <a:buNone/>
            </a:pPr>
            <a:r>
              <a:rPr lang="en"/>
              <a:t>What does “Data Analysis” Mean To You?</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x="0" y="0"/>
          <a:ext cx="0" cy="0"/>
          <a:chOff x="0" y="0"/>
          <a:chExt cx="0" cy="0"/>
        </a:xfrm>
      </p:grpSpPr>
      <p:pic>
        <p:nvPicPr>
          <p:cNvPr id="41" name="Shape 41"/>
          <p:cNvPicPr preferRelativeResize="0"/>
          <p:nvPr/>
        </p:nvPicPr>
        <p:blipFill>
          <a:blip r:embed="rId3">
            <a:alphaModFix/>
          </a:blip>
          <a:stretch>
            <a:fillRect/>
          </a:stretch>
        </p:blipFill>
        <p:spPr>
          <a:xfrm>
            <a:off x="861562" y="610225"/>
            <a:ext cx="4029075" cy="2152650"/>
          </a:xfrm>
          <a:prstGeom prst="rect">
            <a:avLst/>
          </a:prstGeom>
          <a:noFill/>
          <a:ln>
            <a:noFill/>
          </a:ln>
        </p:spPr>
      </p:pic>
      <p:pic>
        <p:nvPicPr>
          <p:cNvPr id="42" name="Shape 42"/>
          <p:cNvPicPr preferRelativeResize="0"/>
          <p:nvPr/>
        </p:nvPicPr>
        <p:blipFill>
          <a:blip r:embed="rId4">
            <a:alphaModFix/>
          </a:blip>
          <a:stretch>
            <a:fillRect/>
          </a:stretch>
        </p:blipFill>
        <p:spPr>
          <a:xfrm>
            <a:off x="4517450" y="2232225"/>
            <a:ext cx="3486150" cy="2286000"/>
          </a:xfrm>
          <a:prstGeom prst="rect">
            <a:avLst/>
          </a:prstGeom>
          <a:noFill/>
          <a:ln>
            <a:noFill/>
          </a:ln>
        </p:spPr>
      </p:pic>
      <p:sp>
        <p:nvSpPr>
          <p:cNvPr id="43" name="Shape 43"/>
          <p:cNvSpPr/>
          <p:nvPr/>
        </p:nvSpPr>
        <p:spPr>
          <a:xfrm rot="5400000">
            <a:off x="4942999" y="641800"/>
            <a:ext cx="1238400" cy="2089500"/>
          </a:xfrm>
          <a:prstGeom prst="bentArrow">
            <a:avLst>
              <a:gd fmla="val 25000" name="adj1"/>
              <a:gd fmla="val 25000" name="adj2"/>
              <a:gd fmla="val 25000" name="adj3"/>
              <a:gd fmla="val 43750" name="adj4"/>
            </a:avLst>
          </a:prstGeom>
          <a:solidFill>
            <a:srgbClr val="E06666"/>
          </a:solidFill>
          <a:ln cap="flat" cmpd="sng" w="19050">
            <a:solidFill>
              <a:srgbClr val="CCCCCC"/>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pic>
        <p:nvPicPr>
          <p:cNvPr id="48" name="Shape 48"/>
          <p:cNvPicPr preferRelativeResize="0"/>
          <p:nvPr/>
        </p:nvPicPr>
        <p:blipFill>
          <a:blip r:embed="rId3">
            <a:alphaModFix/>
          </a:blip>
          <a:stretch>
            <a:fillRect/>
          </a:stretch>
        </p:blipFill>
        <p:spPr>
          <a:xfrm>
            <a:off x="889335" y="0"/>
            <a:ext cx="7365329" cy="51435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pic>
        <p:nvPicPr>
          <p:cNvPr id="53" name="Shape 53"/>
          <p:cNvPicPr preferRelativeResize="0"/>
          <p:nvPr/>
        </p:nvPicPr>
        <p:blipFill>
          <a:blip r:embed="rId3">
            <a:alphaModFix/>
          </a:blip>
          <a:stretch>
            <a:fillRect/>
          </a:stretch>
        </p:blipFill>
        <p:spPr>
          <a:xfrm>
            <a:off x="1815015" y="0"/>
            <a:ext cx="5513971" cy="5143501"/>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pic>
        <p:nvPicPr>
          <p:cNvPr id="58" name="Shape 58"/>
          <p:cNvPicPr preferRelativeResize="0"/>
          <p:nvPr/>
        </p:nvPicPr>
        <p:blipFill>
          <a:blip r:embed="rId3">
            <a:alphaModFix/>
          </a:blip>
          <a:stretch>
            <a:fillRect/>
          </a:stretch>
        </p:blipFill>
        <p:spPr>
          <a:xfrm>
            <a:off x="0" y="392973"/>
            <a:ext cx="9144001" cy="4357554"/>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Presentation Tools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The Table</a:t>
            </a:r>
          </a:p>
        </p:txBody>
      </p:sp>
      <p:pic>
        <p:nvPicPr>
          <p:cNvPr id="69" name="Shape 69"/>
          <p:cNvPicPr preferRelativeResize="0"/>
          <p:nvPr/>
        </p:nvPicPr>
        <p:blipFill rotWithShape="1">
          <a:blip r:embed="rId3">
            <a:alphaModFix/>
          </a:blip>
          <a:srcRect b="0" l="0" r="0" t="21042"/>
          <a:stretch/>
        </p:blipFill>
        <p:spPr>
          <a:xfrm>
            <a:off x="1309550" y="1139200"/>
            <a:ext cx="6229350" cy="1699725"/>
          </a:xfrm>
          <a:prstGeom prst="rect">
            <a:avLst/>
          </a:prstGeom>
          <a:noFill/>
          <a:ln>
            <a:noFill/>
          </a:ln>
        </p:spPr>
      </p:pic>
      <p:sp>
        <p:nvSpPr>
          <p:cNvPr id="70" name="Shape 70"/>
          <p:cNvSpPr txBox="1"/>
          <p:nvPr>
            <p:ph idx="1" type="body"/>
          </p:nvPr>
        </p:nvSpPr>
        <p:spPr>
          <a:xfrm>
            <a:off x="457200" y="2838925"/>
            <a:ext cx="8229600" cy="20867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Only for a very small number of columns and rows.</a:t>
            </a:r>
          </a:p>
          <a:p>
            <a:pPr indent="-419100" lvl="0" marL="457200" rtl="0">
              <a:spcBef>
                <a:spcPts val="0"/>
              </a:spcBef>
              <a:buClr>
                <a:schemeClr val="dk1"/>
              </a:buClr>
              <a:buSzPct val="100000"/>
              <a:buFont typeface="Arial"/>
              <a:buChar char="●"/>
            </a:pPr>
            <a:r>
              <a:rPr lang="en"/>
              <a:t>Only if data values are immediately interpretable.</a:t>
            </a:r>
          </a:p>
          <a:p>
            <a:pPr rtl="0">
              <a:spcBef>
                <a:spcPts val="0"/>
              </a:spcBef>
              <a:buNone/>
            </a:pPr>
            <a:r>
              <a:t/>
            </a:r>
            <a:endParaRP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The Bar Chart</a:t>
            </a:r>
          </a:p>
        </p:txBody>
      </p:sp>
      <p:sp>
        <p:nvSpPr>
          <p:cNvPr id="76" name="Shape 76"/>
          <p:cNvSpPr txBox="1"/>
          <p:nvPr>
            <p:ph idx="1" type="body"/>
          </p:nvPr>
        </p:nvSpPr>
        <p:spPr>
          <a:xfrm>
            <a:off x="457200" y="3207850"/>
            <a:ext cx="8229600" cy="17183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Only for a small number of categories</a:t>
            </a:r>
          </a:p>
          <a:p>
            <a:pPr indent="-419100" lvl="0" marL="457200">
              <a:spcBef>
                <a:spcPts val="0"/>
              </a:spcBef>
              <a:buClr>
                <a:schemeClr val="dk1"/>
              </a:buClr>
              <a:buSzPct val="100000"/>
              <a:buFont typeface="Arial"/>
              <a:buChar char="●"/>
            </a:pPr>
            <a:r>
              <a:rPr lang="en"/>
              <a:t>X-axis should have meaningful ordering</a:t>
            </a:r>
          </a:p>
        </p:txBody>
      </p:sp>
      <p:pic>
        <p:nvPicPr>
          <p:cNvPr id="77" name="Shape 77"/>
          <p:cNvPicPr preferRelativeResize="0"/>
          <p:nvPr/>
        </p:nvPicPr>
        <p:blipFill>
          <a:blip r:embed="rId3">
            <a:alphaModFix/>
          </a:blip>
          <a:stretch>
            <a:fillRect/>
          </a:stretch>
        </p:blipFill>
        <p:spPr>
          <a:xfrm>
            <a:off x="561650" y="949575"/>
            <a:ext cx="4088574" cy="2188949"/>
          </a:xfrm>
          <a:prstGeom prst="rect">
            <a:avLst/>
          </a:prstGeom>
          <a:noFill/>
          <a:ln>
            <a:noFill/>
          </a:ln>
        </p:spPr>
      </p:pic>
      <p:pic>
        <p:nvPicPr>
          <p:cNvPr id="78" name="Shape 78"/>
          <p:cNvPicPr preferRelativeResize="0"/>
          <p:nvPr/>
        </p:nvPicPr>
        <p:blipFill>
          <a:blip r:embed="rId4">
            <a:alphaModFix/>
          </a:blip>
          <a:stretch>
            <a:fillRect/>
          </a:stretch>
        </p:blipFill>
        <p:spPr>
          <a:xfrm>
            <a:off x="4940149" y="595324"/>
            <a:ext cx="3615625" cy="240847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