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 name="Shape 32"/>
        <p:cNvGrpSpPr/>
        <p:nvPr/>
      </p:nvGrpSpPr>
      <p:grpSpPr>
        <a:xfrm>
          <a:off x="0" y="0"/>
          <a:ext cx="0" cy="0"/>
          <a:chOff x="0" y="0"/>
          <a:chExt cx="0" cy="0"/>
        </a:xfrm>
      </p:grpSpPr>
      <p:sp>
        <p:nvSpPr>
          <p:cNvPr id="33" name="Shape 3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 name="Shape 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Source: Alice Zhao</a:t>
            </a:r>
          </a:p>
          <a:p>
            <a:pPr rtl="0">
              <a:spcBef>
                <a:spcPts val="0"/>
              </a:spcBef>
              <a:buNone/>
            </a:pPr>
            <a:r>
              <a:t/>
            </a:r>
            <a:endParaRPr/>
          </a:p>
          <a:p>
            <a:pPr rtl="0">
              <a:spcBef>
                <a:spcPts val="0"/>
              </a:spcBef>
              <a:buNone/>
            </a:pPr>
            <a:r>
              <a:rPr lang="en"/>
              <a:t>Data: Text message history with her husband</a:t>
            </a:r>
          </a:p>
          <a:p>
            <a:pPr rtl="0">
              <a:spcBef>
                <a:spcPts val="0"/>
              </a:spcBef>
              <a:buNone/>
            </a:pPr>
            <a:r>
              <a:t/>
            </a:r>
            <a:endParaRPr/>
          </a:p>
          <a:p>
            <a:pPr>
              <a:spcBef>
                <a:spcPts val="0"/>
              </a:spcBef>
              <a:buNone/>
            </a:pPr>
            <a:r>
              <a:rPr lang="en"/>
              <a:t>Message: Text message times and content have a certain pattern that can change over time.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latin typeface="Times New Roman"/>
                <a:ea typeface="Times New Roman"/>
                <a:cs typeface="Times New Roman"/>
                <a:sym typeface="Times New Roman"/>
              </a:rPr>
              <a:t>Megan Jaegerman </a:t>
            </a:r>
          </a:p>
          <a:p>
            <a:pPr rtl="0">
              <a:spcBef>
                <a:spcPts val="0"/>
              </a:spcBef>
              <a:buNone/>
            </a:pPr>
            <a:r>
              <a:t/>
            </a:r>
            <a:endParaRPr>
              <a:solidFill>
                <a:schemeClr val="dk1"/>
              </a:solidFill>
              <a:latin typeface="Times New Roman"/>
              <a:ea typeface="Times New Roman"/>
              <a:cs typeface="Times New Roman"/>
              <a:sym typeface="Times New Roman"/>
            </a:endParaRPr>
          </a:p>
          <a:p>
            <a:pPr rtl="0">
              <a:spcBef>
                <a:spcPts val="0"/>
              </a:spcBef>
              <a:buNone/>
            </a:pPr>
            <a:r>
              <a:rPr lang="en">
                <a:solidFill>
                  <a:schemeClr val="dk1"/>
                </a:solidFill>
                <a:latin typeface="Times New Roman"/>
                <a:ea typeface="Times New Roman"/>
                <a:cs typeface="Times New Roman"/>
                <a:sym typeface="Times New Roman"/>
              </a:rPr>
              <a:t>Demonstrates relative costs and effectiveness of lawn cutting equipment</a:t>
            </a:r>
          </a:p>
          <a:p>
            <a:pPr rtl="0">
              <a:spcBef>
                <a:spcPts val="0"/>
              </a:spcBef>
              <a:buNone/>
            </a:pPr>
            <a:r>
              <a:rPr lang="en">
                <a:solidFill>
                  <a:schemeClr val="dk1"/>
                </a:solidFill>
                <a:latin typeface="Times New Roman"/>
                <a:ea typeface="Times New Roman"/>
                <a:cs typeface="Times New Roman"/>
                <a:sym typeface="Times New Roman"/>
              </a:rPr>
              <a:t>Data: Outdoor Power Equipment Company</a:t>
            </a:r>
          </a:p>
          <a:p>
            <a:pPr>
              <a:spcBef>
                <a:spcPts val="0"/>
              </a:spcBef>
              <a:buNone/>
            </a:pPr>
            <a:r>
              <a:rPr lang="en">
                <a:solidFill>
                  <a:schemeClr val="dk1"/>
                </a:solidFill>
                <a:latin typeface="Times New Roman"/>
                <a:ea typeface="Times New Roman"/>
                <a:cs typeface="Times New Roman"/>
                <a:sym typeface="Times New Roman"/>
              </a:rPr>
              <a:t>Message: Maybe Sheep are the cheapest solution?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Quantitative: anything that can be measured numerically. Categorical: anything that cannot be measured numerically.</a:t>
            </a:r>
          </a:p>
          <a:p>
            <a:pPr rtl="0">
              <a:spcBef>
                <a:spcPts val="0"/>
              </a:spcBef>
              <a:buNone/>
            </a:pPr>
            <a:r>
              <a:rPr lang="en"/>
              <a:t>Continuous: Anything that has arbitrarily small step size. Discrete: Fixed step size.</a:t>
            </a:r>
          </a:p>
          <a:p>
            <a:pPr rtl="0">
              <a:spcBef>
                <a:spcPts val="0"/>
              </a:spcBef>
              <a:buNone/>
            </a:pPr>
            <a:r>
              <a:rPr lang="en"/>
              <a:t>Nominal: Different values cannot be ordered meaningfully, ordinal: they can</a:t>
            </a:r>
          </a:p>
          <a:p>
            <a:pPr rtl="0">
              <a:spcBef>
                <a:spcPts val="0"/>
              </a:spcBef>
              <a:buNone/>
            </a:pPr>
            <a:r>
              <a:t/>
            </a:r>
            <a:endParaRPr/>
          </a:p>
          <a:p>
            <a:pPr>
              <a:spcBef>
                <a:spcPts val="0"/>
              </a:spcBef>
              <a:buNone/>
            </a:pPr>
            <a:r>
              <a:rPr lang="en"/>
              <a:t>Type of data controls how you can represent it graphically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Either order by max to min, or by increasing time, etc.</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 name="Shape 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“Continuous” means data that can change bit by bit, ie time, weight, length, etc</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Optionally you can add a “trendline” which highlights the relationship. This trendline is from a linear regression.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8" name="Shape 1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If you make 10 slides going on about what your results mean for the company, but your presentation is to other data analysts, you might never get to that stuff, as they will ask mostly questions about how you carried out your analysis and whether it is correct or not. If you are presenting to the CEO, but all your slides are about how you collected and analyzed your data, they are going to be completely tuned out.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5" name="Shape 17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This is known as an “outlier”.</a:t>
            </a:r>
          </a:p>
          <a:p>
            <a:pPr rtl="0">
              <a:spcBef>
                <a:spcPts val="0"/>
              </a:spcBef>
              <a:buNone/>
            </a:pPr>
            <a:r>
              <a:t/>
            </a:r>
            <a:endParaRPr/>
          </a:p>
          <a:p>
            <a:pPr>
              <a:spcBef>
                <a:spcPts val="0"/>
              </a:spcBef>
              <a:buNone/>
            </a:pPr>
            <a:r>
              <a:rPr lang="en"/>
              <a:t>Make sure to allocate PLENTY of time to questions whenever you show a figure or visualization that you’ve made, unless it is really simple or they have seen it before.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1" name="Shape 1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Don’t start a presentation talking about the low level details. Start by talking about your motivations, what you wanted to learn, and then talk about your data and how you used it.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7" name="Shape 1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You’ll confuse people if you try to act like you know why something is when you don’t, or you might insult their intelligence.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0" name="Shape 20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 name="Shape 43"/>
        <p:cNvGrpSpPr/>
        <p:nvPr/>
      </p:nvGrpSpPr>
      <p:grpSpPr>
        <a:xfrm>
          <a:off x="0" y="0"/>
          <a:ext cx="0" cy="0"/>
          <a:chOff x="0" y="0"/>
          <a:chExt cx="0" cy="0"/>
        </a:xfrm>
      </p:grpSpPr>
      <p:sp>
        <p:nvSpPr>
          <p:cNvPr id="44" name="Shape 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5" name="Shape 4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6" name="Shape 2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Enter this link in your browser to download the dataset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Data analysts take a bunch of ugly, incomprehensible data and extract meaningful information from it. </a:t>
            </a:r>
            <a:r>
              <a:rPr lang="en">
                <a:solidFill>
                  <a:schemeClr val="dk1"/>
                </a:solidFill>
              </a:rPr>
              <a:t>Data analysis sounds boring, but to me it can be a very artistic thing. Creating something that is both visually appealing, and elegantly simplifies a complex subject.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Mean center of population in the US</a:t>
            </a:r>
          </a:p>
          <a:p>
            <a:pPr rtl="0">
              <a:spcBef>
                <a:spcPts val="0"/>
              </a:spcBef>
              <a:buNone/>
            </a:pPr>
            <a:r>
              <a:t/>
            </a:r>
            <a:endParaRPr/>
          </a:p>
          <a:p>
            <a:pPr rtl="0">
              <a:spcBef>
                <a:spcPts val="0"/>
              </a:spcBef>
              <a:buNone/>
            </a:pPr>
            <a:r>
              <a:rPr lang="en"/>
              <a:t>Data: US population by geographical area</a:t>
            </a:r>
          </a:p>
          <a:p>
            <a:pPr>
              <a:spcBef>
                <a:spcPts val="0"/>
              </a:spcBef>
              <a:buNone/>
            </a:pPr>
            <a:r>
              <a:rPr lang="en"/>
              <a:t>Message: Between 1790 and present day, the US population has moved westward more and more.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John Snow’s Cholera map</a:t>
            </a:r>
          </a:p>
          <a:p>
            <a:pPr rtl="0">
              <a:spcBef>
                <a:spcPts val="0"/>
              </a:spcBef>
              <a:buNone/>
            </a:pPr>
            <a:r>
              <a:t/>
            </a:r>
            <a:endParaRPr/>
          </a:p>
          <a:p>
            <a:pPr rtl="0">
              <a:spcBef>
                <a:spcPts val="0"/>
              </a:spcBef>
              <a:buNone/>
            </a:pPr>
            <a:r>
              <a:rPr lang="en"/>
              <a:t>Data: Incidences of cholera by address in london.</a:t>
            </a:r>
          </a:p>
          <a:p>
            <a:pPr>
              <a:spcBef>
                <a:spcPts val="0"/>
              </a:spcBef>
              <a:buNone/>
            </a:pPr>
            <a:r>
              <a:rPr lang="en"/>
              <a:t>Message: A water pump on broad street is the source of the cholera outbreak.</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Minard’s visualization of Napoleon’s russian campaign in the war of 1812. Napoleon marched his troops east and russian troops just kept retreating all the way to moscow, burning all the crops and shelter before they left. Eventually due to a lack of rations and exaustion, napoleon had to retreat his troops back to france, but seeing as it was nearly winter, he lost almost his entire army to cold and starvation during the journey home.</a:t>
            </a:r>
          </a:p>
          <a:p>
            <a:pPr rtl="0">
              <a:spcBef>
                <a:spcPts val="0"/>
              </a:spcBef>
              <a:buNone/>
            </a:pPr>
            <a:r>
              <a:t/>
            </a:r>
            <a:endParaRPr/>
          </a:p>
          <a:p>
            <a:pPr rtl="0">
              <a:spcBef>
                <a:spcPts val="0"/>
              </a:spcBef>
              <a:buNone/>
            </a:pPr>
            <a:r>
              <a:rPr lang="en"/>
              <a:t>Data: Number and location of napoleon’s troops, as well as the temperature.</a:t>
            </a:r>
          </a:p>
          <a:p>
            <a:pPr>
              <a:spcBef>
                <a:spcPts val="0"/>
              </a:spcBef>
              <a:buNone/>
            </a:pPr>
            <a:r>
              <a:rPr lang="en"/>
              <a:t>Message: Napoleon made a huge mistake.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1583342"/>
            <a:ext cx="7772400" cy="1159856"/>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x="685800" y="2840053"/>
            <a:ext cx="7772400" cy="784737"/>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20"/>
          </a:xfrm>
          <a:prstGeom prst="rect">
            <a:avLst/>
          </a:prstGeom>
        </p:spPr>
        <p:txBody>
          <a:bodyPr anchorCtr="0" anchor="t" bIns="91425" lIns="91425" rIns="91425" tIns="91425"/>
          <a:lstStyle>
            <a:lvl1pPr algn="ctr">
              <a:spcBef>
                <a:spcPts val="360"/>
              </a:spcBef>
              <a:buSzPct val="100000"/>
              <a:buNone/>
              <a:defRPr sz="1800"/>
            </a:lvl1pPr>
          </a:lstStyle>
          <a:p/>
        </p:txBody>
      </p:sp>
      <p:sp>
        <p:nvSpPr>
          <p:cNvPr id="26" name="Shape 26"/>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25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524"/>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0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09.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3.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0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ctrTitle"/>
          </p:nvPr>
        </p:nvSpPr>
        <p:spPr>
          <a:xfrm>
            <a:off x="685800" y="1583342"/>
            <a:ext cx="7772400" cy="1159799"/>
          </a:xfrm>
          <a:prstGeom prst="rect">
            <a:avLst/>
          </a:prstGeom>
        </p:spPr>
        <p:txBody>
          <a:bodyPr anchorCtr="0" anchor="b" bIns="91425" lIns="91425" rIns="91425" tIns="91425">
            <a:noAutofit/>
          </a:bodyPr>
          <a:lstStyle/>
          <a:p>
            <a:pPr>
              <a:spcBef>
                <a:spcPts val="0"/>
              </a:spcBef>
              <a:buNone/>
            </a:pPr>
            <a:r>
              <a:rPr lang="en"/>
              <a:t>Data: Analysis and Presentation</a:t>
            </a:r>
          </a:p>
        </p:txBody>
      </p:sp>
      <p:sp>
        <p:nvSpPr>
          <p:cNvPr id="31" name="Shape 31"/>
          <p:cNvSpPr txBox="1"/>
          <p:nvPr>
            <p:ph idx="1" type="subTitle"/>
          </p:nvPr>
        </p:nvSpPr>
        <p:spPr>
          <a:xfrm>
            <a:off x="685800" y="2840053"/>
            <a:ext cx="7772400" cy="784737"/>
          </a:xfrm>
          <a:prstGeom prst="rect">
            <a:avLst/>
          </a:prstGeom>
        </p:spPr>
        <p:txBody>
          <a:bodyPr anchorCtr="0" anchor="t" bIns="91425" lIns="91425" rIns="91425" tIns="91425">
            <a:noAutofit/>
          </a:bodyPr>
          <a:lstStyle/>
          <a:p>
            <a:pPr rtl="0">
              <a:spcBef>
                <a:spcPts val="0"/>
              </a:spcBef>
              <a:buNone/>
            </a:pPr>
            <a:r>
              <a:rPr lang="en"/>
              <a:t>YUBA Workshop</a:t>
            </a:r>
          </a:p>
          <a:p>
            <a:pPr>
              <a:spcBef>
                <a:spcPts val="0"/>
              </a:spcBef>
              <a:buNone/>
            </a:pPr>
            <a:r>
              <a:rPr lang="en"/>
              <a:t>Jeff Quinn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pic>
        <p:nvPicPr>
          <p:cNvPr id="79" name="Shape 79"/>
          <p:cNvPicPr preferRelativeResize="0"/>
          <p:nvPr/>
        </p:nvPicPr>
        <p:blipFill>
          <a:blip r:embed="rId3">
            <a:alphaModFix/>
          </a:blip>
          <a:stretch>
            <a:fillRect/>
          </a:stretch>
        </p:blipFill>
        <p:spPr>
          <a:xfrm>
            <a:off x="1714500" y="1443037"/>
            <a:ext cx="5715000" cy="225742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pic>
        <p:nvPicPr>
          <p:cNvPr id="84" name="Shape 84"/>
          <p:cNvPicPr preferRelativeResize="0"/>
          <p:nvPr/>
        </p:nvPicPr>
        <p:blipFill>
          <a:blip r:embed="rId3">
            <a:alphaModFix/>
          </a:blip>
          <a:stretch>
            <a:fillRect/>
          </a:stretch>
        </p:blipFill>
        <p:spPr>
          <a:xfrm>
            <a:off x="2303884" y="0"/>
            <a:ext cx="4536230" cy="514349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Data Analysis 101</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Data Types</a:t>
            </a:r>
          </a:p>
        </p:txBody>
      </p:sp>
      <p:sp>
        <p:nvSpPr>
          <p:cNvPr id="95" name="Shape 9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Quantitative vs Categorical</a:t>
            </a:r>
          </a:p>
          <a:p>
            <a:pPr indent="-419100" lvl="0" marL="457200" rtl="0">
              <a:spcBef>
                <a:spcPts val="0"/>
              </a:spcBef>
              <a:buClr>
                <a:schemeClr val="dk1"/>
              </a:buClr>
              <a:buSzPct val="100000"/>
              <a:buFont typeface="Arial"/>
              <a:buChar char="●"/>
            </a:pPr>
            <a:r>
              <a:rPr lang="en"/>
              <a:t>Continuous vs Discrete</a:t>
            </a:r>
          </a:p>
          <a:p>
            <a:pPr indent="-419100" lvl="0" marL="457200">
              <a:spcBef>
                <a:spcPts val="0"/>
              </a:spcBef>
              <a:buClr>
                <a:schemeClr val="dk1"/>
              </a:buClr>
              <a:buSzPct val="100000"/>
              <a:buFont typeface="Arial"/>
              <a:buChar char="●"/>
            </a:pPr>
            <a:r>
              <a:rPr lang="en"/>
              <a:t>Nominal vs Ordinal</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Summary Statistics</a:t>
            </a:r>
          </a:p>
        </p:txBody>
      </p:sp>
      <p:sp>
        <p:nvSpPr>
          <p:cNvPr id="101" name="Shape 10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Mean</a:t>
            </a:r>
          </a:p>
          <a:p>
            <a:pPr indent="-419100" lvl="0" marL="457200" rtl="0">
              <a:spcBef>
                <a:spcPts val="0"/>
              </a:spcBef>
              <a:buClr>
                <a:schemeClr val="dk1"/>
              </a:buClr>
              <a:buSzPct val="100000"/>
              <a:buFont typeface="Arial"/>
              <a:buChar char="●"/>
            </a:pPr>
            <a:r>
              <a:rPr lang="en"/>
              <a:t>Median</a:t>
            </a:r>
          </a:p>
          <a:p>
            <a:pPr indent="-419100" lvl="0" marL="457200" rtl="0">
              <a:spcBef>
                <a:spcPts val="0"/>
              </a:spcBef>
              <a:buClr>
                <a:schemeClr val="dk1"/>
              </a:buClr>
              <a:buSzPct val="100000"/>
              <a:buFont typeface="Arial"/>
              <a:buChar char="●"/>
            </a:pPr>
            <a:r>
              <a:rPr lang="en"/>
              <a:t>Percentile</a:t>
            </a:r>
          </a:p>
          <a:p>
            <a:pPr indent="-419100" lvl="0" marL="457200" rtl="0">
              <a:spcBef>
                <a:spcPts val="0"/>
              </a:spcBef>
              <a:buClr>
                <a:schemeClr val="dk1"/>
              </a:buClr>
              <a:buSzPct val="100000"/>
              <a:buFont typeface="Arial"/>
              <a:buChar char="●"/>
            </a:pPr>
            <a:r>
              <a:rPr lang="en"/>
              <a:t>Range</a:t>
            </a:r>
          </a:p>
          <a:p>
            <a:pPr indent="-419100" lvl="0" marL="457200" rtl="0">
              <a:spcBef>
                <a:spcPts val="0"/>
              </a:spcBef>
              <a:buClr>
                <a:schemeClr val="dk1"/>
              </a:buClr>
              <a:buSzPct val="100000"/>
              <a:buFont typeface="Arial"/>
              <a:buChar char="●"/>
            </a:pPr>
            <a:r>
              <a:rPr lang="en"/>
              <a:t>Variance, Standard Deviation</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Presentation Tools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The Table</a:t>
            </a:r>
          </a:p>
        </p:txBody>
      </p:sp>
      <p:pic>
        <p:nvPicPr>
          <p:cNvPr id="112" name="Shape 112"/>
          <p:cNvPicPr preferRelativeResize="0"/>
          <p:nvPr/>
        </p:nvPicPr>
        <p:blipFill rotWithShape="1">
          <a:blip r:embed="rId3">
            <a:alphaModFix/>
          </a:blip>
          <a:srcRect b="0" l="0" r="0" t="21042"/>
          <a:stretch/>
        </p:blipFill>
        <p:spPr>
          <a:xfrm>
            <a:off x="1309550" y="1139200"/>
            <a:ext cx="6229350" cy="1699725"/>
          </a:xfrm>
          <a:prstGeom prst="rect">
            <a:avLst/>
          </a:prstGeom>
          <a:noFill/>
          <a:ln>
            <a:noFill/>
          </a:ln>
        </p:spPr>
      </p:pic>
      <p:sp>
        <p:nvSpPr>
          <p:cNvPr id="113" name="Shape 113"/>
          <p:cNvSpPr txBox="1"/>
          <p:nvPr>
            <p:ph idx="1" type="body"/>
          </p:nvPr>
        </p:nvSpPr>
        <p:spPr>
          <a:xfrm>
            <a:off x="457200" y="2838925"/>
            <a:ext cx="8229600" cy="20867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Only for a very small number of columns and rows.</a:t>
            </a:r>
          </a:p>
          <a:p>
            <a:pPr indent="-419100" lvl="0" marL="457200" rtl="0">
              <a:spcBef>
                <a:spcPts val="0"/>
              </a:spcBef>
              <a:buClr>
                <a:schemeClr val="dk1"/>
              </a:buClr>
              <a:buSzPct val="100000"/>
              <a:buFont typeface="Arial"/>
              <a:buChar char="●"/>
            </a:pPr>
            <a:r>
              <a:rPr lang="en"/>
              <a:t>Only if data values are immediately interpretable.</a:t>
            </a:r>
          </a:p>
          <a:p>
            <a:pPr rtl="0">
              <a:spcBef>
                <a:spcPts val="0"/>
              </a:spcBef>
              <a:buNone/>
            </a:pPr>
            <a:r>
              <a:t/>
            </a:r>
            <a:endParaRP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Example of a Confusing Table</a:t>
            </a:r>
          </a:p>
        </p:txBody>
      </p:sp>
      <p:pic>
        <p:nvPicPr>
          <p:cNvPr id="119" name="Shape 119"/>
          <p:cNvPicPr preferRelativeResize="0"/>
          <p:nvPr/>
        </p:nvPicPr>
        <p:blipFill>
          <a:blip r:embed="rId3">
            <a:alphaModFix/>
          </a:blip>
          <a:stretch>
            <a:fillRect/>
          </a:stretch>
        </p:blipFill>
        <p:spPr>
          <a:xfrm>
            <a:off x="572575" y="1298525"/>
            <a:ext cx="6542574" cy="3653850"/>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The Bar Chart</a:t>
            </a:r>
          </a:p>
        </p:txBody>
      </p:sp>
      <p:sp>
        <p:nvSpPr>
          <p:cNvPr id="125" name="Shape 125"/>
          <p:cNvSpPr txBox="1"/>
          <p:nvPr>
            <p:ph idx="1" type="body"/>
          </p:nvPr>
        </p:nvSpPr>
        <p:spPr>
          <a:xfrm>
            <a:off x="457200" y="3207850"/>
            <a:ext cx="8229600" cy="17183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Only for a small number of categories</a:t>
            </a:r>
          </a:p>
          <a:p>
            <a:pPr indent="-419100" lvl="0" marL="457200">
              <a:spcBef>
                <a:spcPts val="0"/>
              </a:spcBef>
              <a:buClr>
                <a:schemeClr val="dk1"/>
              </a:buClr>
              <a:buSzPct val="100000"/>
              <a:buFont typeface="Arial"/>
              <a:buChar char="●"/>
            </a:pPr>
            <a:r>
              <a:rPr lang="en"/>
              <a:t>X-axis should have meaningful ordering</a:t>
            </a:r>
          </a:p>
        </p:txBody>
      </p:sp>
      <p:pic>
        <p:nvPicPr>
          <p:cNvPr id="126" name="Shape 126"/>
          <p:cNvPicPr preferRelativeResize="0"/>
          <p:nvPr/>
        </p:nvPicPr>
        <p:blipFill>
          <a:blip r:embed="rId3">
            <a:alphaModFix/>
          </a:blip>
          <a:stretch>
            <a:fillRect/>
          </a:stretch>
        </p:blipFill>
        <p:spPr>
          <a:xfrm>
            <a:off x="2335650" y="932600"/>
            <a:ext cx="3892899" cy="2408475"/>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pic>
        <p:nvPicPr>
          <p:cNvPr id="131" name="Shape 131"/>
          <p:cNvPicPr preferRelativeResize="0"/>
          <p:nvPr/>
        </p:nvPicPr>
        <p:blipFill rotWithShape="1">
          <a:blip r:embed="rId3">
            <a:alphaModFix/>
          </a:blip>
          <a:srcRect b="66066" l="0" r="1565" t="0"/>
          <a:stretch/>
        </p:blipFill>
        <p:spPr>
          <a:xfrm>
            <a:off x="192250" y="1239500"/>
            <a:ext cx="8619125" cy="3278475"/>
          </a:xfrm>
          <a:prstGeom prst="rect">
            <a:avLst/>
          </a:prstGeom>
          <a:noFill/>
          <a:ln>
            <a:noFill/>
          </a:ln>
        </p:spPr>
      </p:pic>
      <p:sp>
        <p:nvSpPr>
          <p:cNvPr id="132" name="Shape 13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Example of a Confusing Bar Chart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x="0" y="0"/>
          <a:ext cx="0" cy="0"/>
          <a:chOff x="0" y="0"/>
          <a:chExt cx="0" cy="0"/>
        </a:xfrm>
      </p:grpSpPr>
      <p:sp>
        <p:nvSpPr>
          <p:cNvPr id="36" name="Shape 3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Agenda for Today</a:t>
            </a:r>
          </a:p>
        </p:txBody>
      </p:sp>
      <p:sp>
        <p:nvSpPr>
          <p:cNvPr id="37" name="Shape 3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AutoNum type="arabicPeriod"/>
            </a:pPr>
            <a:r>
              <a:rPr lang="en"/>
              <a:t>Motivation</a:t>
            </a:r>
          </a:p>
          <a:p>
            <a:pPr indent="-419100" lvl="0" marL="457200" rtl="0">
              <a:spcBef>
                <a:spcPts val="0"/>
              </a:spcBef>
              <a:buClr>
                <a:schemeClr val="dk1"/>
              </a:buClr>
              <a:buSzPct val="100000"/>
              <a:buFont typeface="Arial"/>
              <a:buAutoNum type="arabicPeriod"/>
            </a:pPr>
            <a:r>
              <a:rPr lang="en"/>
              <a:t>Presentation Tools</a:t>
            </a:r>
          </a:p>
          <a:p>
            <a:pPr indent="-419100" lvl="0" marL="457200" rtl="0">
              <a:spcBef>
                <a:spcPts val="0"/>
              </a:spcBef>
              <a:buClr>
                <a:schemeClr val="dk1"/>
              </a:buClr>
              <a:buSzPct val="100000"/>
              <a:buFont typeface="Arial"/>
              <a:buAutoNum type="arabicPeriod"/>
            </a:pPr>
            <a:r>
              <a:rPr lang="en"/>
              <a:t>Presentation Advice</a:t>
            </a:r>
          </a:p>
          <a:p>
            <a:pPr indent="-419100" lvl="0" marL="457200">
              <a:spcBef>
                <a:spcPts val="0"/>
              </a:spcBef>
              <a:buClr>
                <a:schemeClr val="dk1"/>
              </a:buClr>
              <a:buSzPct val="100000"/>
              <a:buFont typeface="Arial"/>
              <a:buAutoNum type="arabicPeriod"/>
            </a:pPr>
            <a:r>
              <a:rPr lang="en"/>
              <a:t>Hands-On Workshop</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The Histogram</a:t>
            </a:r>
          </a:p>
        </p:txBody>
      </p:sp>
      <p:sp>
        <p:nvSpPr>
          <p:cNvPr id="138" name="Shape 138"/>
          <p:cNvSpPr txBox="1"/>
          <p:nvPr>
            <p:ph idx="1" type="body"/>
          </p:nvPr>
        </p:nvSpPr>
        <p:spPr>
          <a:xfrm>
            <a:off x="457200" y="1200150"/>
            <a:ext cx="3123300" cy="3725699"/>
          </a:xfrm>
          <a:prstGeom prst="rect">
            <a:avLst/>
          </a:prstGeom>
        </p:spPr>
        <p:txBody>
          <a:bodyPr anchorCtr="0" anchor="t" bIns="91425" lIns="91425" rIns="91425" tIns="91425">
            <a:noAutofit/>
          </a:bodyPr>
          <a:lstStyle/>
          <a:p>
            <a:pPr indent="-419100" lvl="0" marL="457200">
              <a:spcBef>
                <a:spcPts val="0"/>
              </a:spcBef>
              <a:buClr>
                <a:schemeClr val="dk1"/>
              </a:buClr>
              <a:buSzPct val="100000"/>
              <a:buFont typeface="Arial"/>
              <a:buChar char="●"/>
            </a:pPr>
            <a:r>
              <a:rPr lang="en"/>
              <a:t>Used to show the distribution of some data</a:t>
            </a:r>
          </a:p>
        </p:txBody>
      </p:sp>
      <p:pic>
        <p:nvPicPr>
          <p:cNvPr id="139" name="Shape 139"/>
          <p:cNvPicPr preferRelativeResize="0"/>
          <p:nvPr/>
        </p:nvPicPr>
        <p:blipFill>
          <a:blip r:embed="rId3">
            <a:alphaModFix/>
          </a:blip>
          <a:stretch>
            <a:fillRect/>
          </a:stretch>
        </p:blipFill>
        <p:spPr>
          <a:xfrm>
            <a:off x="3580500" y="1431275"/>
            <a:ext cx="5577499" cy="2976150"/>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The Line Chart</a:t>
            </a:r>
          </a:p>
        </p:txBody>
      </p:sp>
      <p:sp>
        <p:nvSpPr>
          <p:cNvPr id="145" name="Shape 145"/>
          <p:cNvSpPr txBox="1"/>
          <p:nvPr>
            <p:ph idx="1" type="body"/>
          </p:nvPr>
        </p:nvSpPr>
        <p:spPr>
          <a:xfrm>
            <a:off x="457200" y="3921000"/>
            <a:ext cx="8229600" cy="1005000"/>
          </a:xfrm>
          <a:prstGeom prst="rect">
            <a:avLst/>
          </a:prstGeom>
        </p:spPr>
        <p:txBody>
          <a:bodyPr anchorCtr="0" anchor="t" bIns="91425" lIns="91425" rIns="91425" tIns="91425">
            <a:noAutofit/>
          </a:bodyPr>
          <a:lstStyle/>
          <a:p>
            <a:pPr indent="-419100" lvl="0" marL="457200">
              <a:spcBef>
                <a:spcPts val="0"/>
              </a:spcBef>
              <a:buClr>
                <a:schemeClr val="dk1"/>
              </a:buClr>
              <a:buSzPct val="100000"/>
              <a:buFont typeface="Arial"/>
              <a:buChar char="●"/>
            </a:pPr>
            <a:r>
              <a:rPr lang="en"/>
              <a:t>More suitable for “continuous” data</a:t>
            </a:r>
          </a:p>
        </p:txBody>
      </p:sp>
      <p:pic>
        <p:nvPicPr>
          <p:cNvPr id="146" name="Shape 146"/>
          <p:cNvPicPr preferRelativeResize="0"/>
          <p:nvPr/>
        </p:nvPicPr>
        <p:blipFill>
          <a:blip r:embed="rId3">
            <a:alphaModFix/>
          </a:blip>
          <a:stretch>
            <a:fillRect/>
          </a:stretch>
        </p:blipFill>
        <p:spPr>
          <a:xfrm>
            <a:off x="625975" y="1063374"/>
            <a:ext cx="7329898" cy="2756574"/>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The Scatterplot</a:t>
            </a:r>
          </a:p>
        </p:txBody>
      </p:sp>
      <p:pic>
        <p:nvPicPr>
          <p:cNvPr id="152" name="Shape 152"/>
          <p:cNvPicPr preferRelativeResize="0"/>
          <p:nvPr/>
        </p:nvPicPr>
        <p:blipFill>
          <a:blip r:embed="rId3">
            <a:alphaModFix/>
          </a:blip>
          <a:stretch>
            <a:fillRect/>
          </a:stretch>
        </p:blipFill>
        <p:spPr>
          <a:xfrm>
            <a:off x="4557400" y="1282425"/>
            <a:ext cx="4050301" cy="3127725"/>
          </a:xfrm>
          <a:prstGeom prst="rect">
            <a:avLst/>
          </a:prstGeom>
          <a:noFill/>
          <a:ln>
            <a:noFill/>
          </a:ln>
        </p:spPr>
      </p:pic>
      <p:sp>
        <p:nvSpPr>
          <p:cNvPr id="153" name="Shape 153"/>
          <p:cNvSpPr txBox="1"/>
          <p:nvPr>
            <p:ph idx="1" type="body"/>
          </p:nvPr>
        </p:nvSpPr>
        <p:spPr>
          <a:xfrm>
            <a:off x="457200" y="1200150"/>
            <a:ext cx="3990599"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Shows relationship between two variables</a:t>
            </a:r>
          </a:p>
          <a:p>
            <a:pPr indent="-419100" lvl="0" marL="457200">
              <a:spcBef>
                <a:spcPts val="0"/>
              </a:spcBef>
              <a:buClr>
                <a:schemeClr val="dk1"/>
              </a:buClr>
              <a:buSzPct val="100000"/>
              <a:buFont typeface="Arial"/>
              <a:buChar char="●"/>
            </a:pPr>
            <a:r>
              <a:rPr lang="en"/>
              <a:t>Continuous or discrete/ordinal variables</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Presentation Advice</a:t>
            </a:r>
          </a:p>
        </p:txBody>
      </p:sp>
      <p:sp>
        <p:nvSpPr>
          <p:cNvPr id="159" name="Shape 159"/>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205978"/>
            <a:ext cx="8229600" cy="857400"/>
          </a:xfrm>
          <a:prstGeom prst="rect">
            <a:avLst/>
          </a:prstGeom>
        </p:spPr>
        <p:txBody>
          <a:bodyPr anchorCtr="0" anchor="b" bIns="91425" lIns="91425" rIns="91425" tIns="91425">
            <a:noAutofit/>
          </a:bodyPr>
          <a:lstStyle/>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a:spcBef>
                <a:spcPts val="0"/>
              </a:spcBef>
              <a:buNone/>
            </a:pPr>
            <a:r>
              <a:rPr lang="en"/>
              <a:t>Know Your Audience</a:t>
            </a:r>
          </a:p>
        </p:txBody>
      </p:sp>
      <p:sp>
        <p:nvSpPr>
          <p:cNvPr id="165" name="Shape 16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Who is going to be in the room?</a:t>
            </a:r>
          </a:p>
          <a:p>
            <a:pPr indent="-419100" lvl="0" marL="457200">
              <a:spcBef>
                <a:spcPts val="0"/>
              </a:spcBef>
              <a:buClr>
                <a:schemeClr val="dk1"/>
              </a:buClr>
              <a:buSzPct val="100000"/>
              <a:buFont typeface="Arial"/>
              <a:buChar char="●"/>
            </a:pPr>
            <a:r>
              <a:rPr lang="en"/>
              <a:t>Will they care more about the “how”, the “why”, or the “so what?”</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Anticipate Questions</a:t>
            </a:r>
          </a:p>
        </p:txBody>
      </p:sp>
      <p:pic>
        <p:nvPicPr>
          <p:cNvPr id="171" name="Shape 171"/>
          <p:cNvPicPr preferRelativeResize="0"/>
          <p:nvPr/>
        </p:nvPicPr>
        <p:blipFill>
          <a:blip r:embed="rId3">
            <a:alphaModFix/>
          </a:blip>
          <a:stretch>
            <a:fillRect/>
          </a:stretch>
        </p:blipFill>
        <p:spPr>
          <a:xfrm>
            <a:off x="4973925" y="1759775"/>
            <a:ext cx="3486150" cy="2152650"/>
          </a:xfrm>
          <a:prstGeom prst="rect">
            <a:avLst/>
          </a:prstGeom>
          <a:noFill/>
          <a:ln>
            <a:noFill/>
          </a:ln>
        </p:spPr>
      </p:pic>
      <p:sp>
        <p:nvSpPr>
          <p:cNvPr id="172" name="Shape 172"/>
          <p:cNvSpPr txBox="1"/>
          <p:nvPr>
            <p:ph idx="1" type="body"/>
          </p:nvPr>
        </p:nvSpPr>
        <p:spPr>
          <a:xfrm>
            <a:off x="457200" y="1200150"/>
            <a:ext cx="3994500" cy="3725699"/>
          </a:xfrm>
          <a:prstGeom prst="rect">
            <a:avLst/>
          </a:prstGeom>
        </p:spPr>
        <p:txBody>
          <a:bodyPr anchorCtr="0" anchor="t" bIns="91425" lIns="91425" rIns="91425" tIns="91425">
            <a:noAutofit/>
          </a:bodyPr>
          <a:lstStyle/>
          <a:p>
            <a:pPr indent="-419100" lvl="0" marL="457200">
              <a:spcBef>
                <a:spcPts val="0"/>
              </a:spcBef>
              <a:buClr>
                <a:schemeClr val="dk1"/>
              </a:buClr>
              <a:buSzPct val="100000"/>
              <a:buFont typeface="Arial"/>
              <a:buChar char="●"/>
            </a:pPr>
            <a:r>
              <a:rPr lang="en"/>
              <a:t>What do you think the first question would be if you presented this scatterplot in a meeting?</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Don’t Drown in the Details</a:t>
            </a:r>
          </a:p>
        </p:txBody>
      </p:sp>
      <p:sp>
        <p:nvSpPr>
          <p:cNvPr id="178" name="Shape 17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Ease your audience into the presentation</a:t>
            </a:r>
          </a:p>
          <a:p>
            <a:pPr indent="-419100" lvl="0" marL="457200" rtl="0">
              <a:spcBef>
                <a:spcPts val="0"/>
              </a:spcBef>
              <a:buClr>
                <a:schemeClr val="dk1"/>
              </a:buClr>
              <a:buSzPct val="100000"/>
              <a:buFont typeface="Arial"/>
              <a:buChar char="●"/>
            </a:pPr>
            <a:r>
              <a:rPr lang="en"/>
              <a:t>Protect your audience from the ugly stuff when you can</a:t>
            </a:r>
          </a:p>
          <a:p>
            <a:pPr lvl="0" rtl="0">
              <a:spcBef>
                <a:spcPts val="0"/>
              </a:spcBef>
              <a:buNone/>
            </a:pPr>
            <a:r>
              <a:t/>
            </a:r>
            <a:endParaRPr/>
          </a:p>
          <a:p>
            <a:pPr lvl="0">
              <a:spcBef>
                <a:spcPts val="0"/>
              </a:spcBef>
              <a:buNone/>
            </a:pPr>
            <a:r>
              <a:t/>
            </a:r>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sz="3000"/>
              <a:t>But, try to Know the Details</a:t>
            </a:r>
          </a:p>
        </p:txBody>
      </p:sp>
      <p:sp>
        <p:nvSpPr>
          <p:cNvPr id="184" name="Shape 18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In the course of Q&amp;A, people might end up asking really detailed questions about your data set</a:t>
            </a:r>
          </a:p>
          <a:p>
            <a:pPr indent="-419100" lvl="0" marL="457200">
              <a:spcBef>
                <a:spcPts val="0"/>
              </a:spcBef>
              <a:buClr>
                <a:schemeClr val="dk1"/>
              </a:buClr>
              <a:buSzPct val="100000"/>
              <a:buFont typeface="Arial"/>
              <a:buChar char="●"/>
            </a:pPr>
            <a:r>
              <a:rPr lang="en"/>
              <a:t>Always be honest if you don’t know some detail</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Dataset for Today’s Workshop</a:t>
            </a:r>
          </a:p>
        </p:txBody>
      </p:sp>
      <p:sp>
        <p:nvSpPr>
          <p:cNvPr id="190" name="Shape 190"/>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sz="2400"/>
              <a:t>Integrated Postsecondary Education Data System </a:t>
            </a:r>
          </a:p>
        </p:txBody>
      </p:sp>
      <p:sp>
        <p:nvSpPr>
          <p:cNvPr id="196" name="Shape 19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System of surveys conducted annually and made public by the U.S. Department’s National Center for Education Statistics (NCES). </a:t>
            </a:r>
          </a:p>
          <a:p>
            <a:pPr indent="-381000" lvl="0" marL="457200" rtl="0">
              <a:spcBef>
                <a:spcPts val="0"/>
              </a:spcBef>
              <a:buClr>
                <a:schemeClr val="dk1"/>
              </a:buClr>
              <a:buSzPct val="100000"/>
              <a:buFont typeface="Arial"/>
              <a:buChar char="●"/>
            </a:pPr>
            <a:r>
              <a:rPr lang="en" sz="2400"/>
              <a:t>Collect info on enrollment demographics, tuition, financial aid, graduation rates, and institutional resources.</a:t>
            </a:r>
          </a:p>
          <a:p>
            <a:pPr indent="-381000" lvl="0" marL="457200" rtl="0">
              <a:spcBef>
                <a:spcPts val="0"/>
              </a:spcBef>
              <a:buClr>
                <a:schemeClr val="dk1"/>
              </a:buClr>
              <a:buSzPct val="100000"/>
              <a:buFont typeface="Arial"/>
              <a:buChar char="●"/>
            </a:pPr>
            <a:r>
              <a:rPr lang="en" sz="2400"/>
              <a:t>Has info on every college, university, and technical and vocational institution that participates in the federal financial aid programs.</a:t>
            </a:r>
          </a:p>
        </p:txBody>
      </p:sp>
      <p:pic>
        <p:nvPicPr>
          <p:cNvPr id="197" name="Shape 197"/>
          <p:cNvPicPr preferRelativeResize="0"/>
          <p:nvPr/>
        </p:nvPicPr>
        <p:blipFill>
          <a:blip r:embed="rId3">
            <a:alphaModFix/>
          </a:blip>
          <a:stretch>
            <a:fillRect/>
          </a:stretch>
        </p:blipFill>
        <p:spPr>
          <a:xfrm>
            <a:off x="8037575" y="469625"/>
            <a:ext cx="533400" cy="53340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x="0" y="0"/>
          <a:ext cx="0" cy="0"/>
          <a:chOff x="0" y="0"/>
          <a:chExt cx="0" cy="0"/>
        </a:xfrm>
      </p:grpSpPr>
      <p:sp>
        <p:nvSpPr>
          <p:cNvPr id="42" name="Shape 42"/>
          <p:cNvSpPr txBox="1"/>
          <p:nvPr>
            <p:ph type="ctrTitle"/>
          </p:nvPr>
        </p:nvSpPr>
        <p:spPr>
          <a:xfrm>
            <a:off x="685800" y="1583342"/>
            <a:ext cx="7772400" cy="1159799"/>
          </a:xfrm>
          <a:prstGeom prst="rect">
            <a:avLst/>
          </a:prstGeom>
        </p:spPr>
        <p:txBody>
          <a:bodyPr anchorCtr="0" anchor="b" bIns="91425" lIns="91425" rIns="91425" tIns="91425">
            <a:noAutofit/>
          </a:bodyPr>
          <a:lstStyle/>
          <a:p>
            <a:pPr>
              <a:spcBef>
                <a:spcPts val="0"/>
              </a:spcBef>
              <a:buNone/>
            </a:pPr>
            <a:r>
              <a:rPr lang="en"/>
              <a:t>What does “Data Analysis” Mean To You?</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457200" y="2143053"/>
            <a:ext cx="8229600" cy="857400"/>
          </a:xfrm>
          <a:prstGeom prst="rect">
            <a:avLst/>
          </a:prstGeom>
          <a:noFill/>
          <a:ln>
            <a:noFill/>
          </a:ln>
        </p:spPr>
        <p:txBody>
          <a:bodyPr anchorCtr="0" anchor="b" bIns="91425" lIns="91425" rIns="91425" tIns="91425">
            <a:noAutofit/>
          </a:bodyPr>
          <a:lstStyle/>
          <a:p>
            <a:pPr algn="ctr">
              <a:spcBef>
                <a:spcPts val="0"/>
              </a:spcBef>
              <a:buNone/>
            </a:pPr>
            <a:r>
              <a:rPr lang="en"/>
              <a:t>bit.do/6Xyh</a:t>
            </a:r>
          </a:p>
        </p:txBody>
      </p:sp>
      <p:sp>
        <p:nvSpPr>
          <p:cNvPr id="203" name="Shape 203"/>
          <p:cNvSpPr txBox="1"/>
          <p:nvPr/>
        </p:nvSpPr>
        <p:spPr>
          <a:xfrm>
            <a:off x="2227300" y="467550"/>
            <a:ext cx="4350299" cy="507600"/>
          </a:xfrm>
          <a:prstGeom prst="rect">
            <a:avLst/>
          </a:prstGeom>
          <a:noFill/>
          <a:ln>
            <a:noFill/>
          </a:ln>
        </p:spPr>
        <p:txBody>
          <a:bodyPr anchorCtr="0" anchor="t"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x="0" y="0"/>
          <a:ext cx="0" cy="0"/>
          <a:chOff x="0" y="0"/>
          <a:chExt cx="0" cy="0"/>
        </a:xfrm>
      </p:grpSpPr>
      <p:pic>
        <p:nvPicPr>
          <p:cNvPr id="47" name="Shape 47"/>
          <p:cNvPicPr preferRelativeResize="0"/>
          <p:nvPr/>
        </p:nvPicPr>
        <p:blipFill>
          <a:blip r:embed="rId3">
            <a:alphaModFix/>
          </a:blip>
          <a:stretch>
            <a:fillRect/>
          </a:stretch>
        </p:blipFill>
        <p:spPr>
          <a:xfrm>
            <a:off x="861562" y="610225"/>
            <a:ext cx="4029075" cy="2152650"/>
          </a:xfrm>
          <a:prstGeom prst="rect">
            <a:avLst/>
          </a:prstGeom>
          <a:noFill/>
          <a:ln>
            <a:noFill/>
          </a:ln>
        </p:spPr>
      </p:pic>
      <p:pic>
        <p:nvPicPr>
          <p:cNvPr id="48" name="Shape 48"/>
          <p:cNvPicPr preferRelativeResize="0"/>
          <p:nvPr/>
        </p:nvPicPr>
        <p:blipFill>
          <a:blip r:embed="rId4">
            <a:alphaModFix/>
          </a:blip>
          <a:stretch>
            <a:fillRect/>
          </a:stretch>
        </p:blipFill>
        <p:spPr>
          <a:xfrm>
            <a:off x="4517450" y="2232225"/>
            <a:ext cx="3486150" cy="2286000"/>
          </a:xfrm>
          <a:prstGeom prst="rect">
            <a:avLst/>
          </a:prstGeom>
          <a:noFill/>
          <a:ln>
            <a:noFill/>
          </a:ln>
        </p:spPr>
      </p:pic>
      <p:sp>
        <p:nvSpPr>
          <p:cNvPr id="49" name="Shape 49"/>
          <p:cNvSpPr/>
          <p:nvPr/>
        </p:nvSpPr>
        <p:spPr>
          <a:xfrm rot="5400000">
            <a:off x="4942999" y="641800"/>
            <a:ext cx="1238400" cy="2089500"/>
          </a:xfrm>
          <a:prstGeom prst="bentArrow">
            <a:avLst>
              <a:gd fmla="val 25000" name="adj1"/>
              <a:gd fmla="val 25000" name="adj2"/>
              <a:gd fmla="val 25000" name="adj3"/>
              <a:gd fmla="val 43750" name="adj4"/>
            </a:avLst>
          </a:prstGeom>
          <a:solidFill>
            <a:srgbClr val="E06666"/>
          </a:solidFill>
          <a:ln cap="flat" cmpd="sng" w="19050">
            <a:solidFill>
              <a:srgbClr val="CCCCCC"/>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889335" y="0"/>
            <a:ext cx="7365329" cy="51435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pic>
        <p:nvPicPr>
          <p:cNvPr id="59" name="Shape 59"/>
          <p:cNvPicPr preferRelativeResize="0"/>
          <p:nvPr/>
        </p:nvPicPr>
        <p:blipFill>
          <a:blip r:embed="rId3">
            <a:alphaModFix/>
          </a:blip>
          <a:stretch>
            <a:fillRect/>
          </a:stretch>
        </p:blipFill>
        <p:spPr>
          <a:xfrm>
            <a:off x="1815015" y="0"/>
            <a:ext cx="5513971" cy="5143501"/>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pic>
        <p:nvPicPr>
          <p:cNvPr id="64" name="Shape 64"/>
          <p:cNvPicPr preferRelativeResize="0"/>
          <p:nvPr/>
        </p:nvPicPr>
        <p:blipFill>
          <a:blip r:embed="rId3">
            <a:alphaModFix/>
          </a:blip>
          <a:stretch>
            <a:fillRect/>
          </a:stretch>
        </p:blipFill>
        <p:spPr>
          <a:xfrm>
            <a:off x="0" y="392973"/>
            <a:ext cx="9144001" cy="4357554"/>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pic>
        <p:nvPicPr>
          <p:cNvPr id="69" name="Shape 69"/>
          <p:cNvPicPr preferRelativeResize="0"/>
          <p:nvPr/>
        </p:nvPicPr>
        <p:blipFill>
          <a:blip r:embed="rId3">
            <a:alphaModFix/>
          </a:blip>
          <a:stretch>
            <a:fillRect/>
          </a:stretch>
        </p:blipFill>
        <p:spPr>
          <a:xfrm>
            <a:off x="580350" y="227175"/>
            <a:ext cx="7789200" cy="486344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pic>
        <p:nvPicPr>
          <p:cNvPr id="74" name="Shape 74"/>
          <p:cNvPicPr preferRelativeResize="0"/>
          <p:nvPr/>
        </p:nvPicPr>
        <p:blipFill>
          <a:blip r:embed="rId3">
            <a:alphaModFix/>
          </a:blip>
          <a:stretch>
            <a:fillRect/>
          </a:stretch>
        </p:blipFill>
        <p:spPr>
          <a:xfrm>
            <a:off x="1714500" y="1638300"/>
            <a:ext cx="5715000" cy="18669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