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2" r:id="rId3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4" r:id="rId24"/>
    <p:sldId id="323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845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3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2D7"/>
    <a:srgbClr val="8BADE5"/>
    <a:srgbClr val="A6E098"/>
    <a:srgbClr val="D4F0CD"/>
    <a:srgbClr val="A4A12B"/>
    <a:srgbClr val="D2D258"/>
    <a:srgbClr val="BC3100"/>
    <a:srgbClr val="EE3E00"/>
    <a:srgbClr val="FF5319"/>
    <a:srgbClr val="60B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5" autoAdjust="0"/>
    <p:restoredTop sz="92623" autoAdjust="0"/>
  </p:normalViewPr>
  <p:slideViewPr>
    <p:cSldViewPr snapToGrid="0" snapToObjects="1" showGuides="1">
      <p:cViewPr varScale="1">
        <p:scale>
          <a:sx n="80" d="100"/>
          <a:sy n="80" d="100"/>
        </p:scale>
        <p:origin x="802" y="48"/>
      </p:cViewPr>
      <p:guideLst>
        <p:guide pos="370"/>
        <p:guide orient="horz" pos="845"/>
        <p:guide orient="horz" pos="3906"/>
        <p:guide pos="7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EA6A-15C7-4A44-8A25-5B245D082335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5BDBD-5A1C-C744-986C-C63104651E86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5BDBD-5A1C-C744-986C-C63104651E86}" type="slidenum">
              <a:rPr lang="uk-UA"/>
            </a:fld>
            <a:endParaRPr kumimoji="1" lang="uk-UA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4D4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1"/>
          <p:cNvSpPr>
            <a:spLocks noGrp="1"/>
          </p:cNvSpPr>
          <p:nvPr>
            <p:ph type="title"/>
          </p:nvPr>
        </p:nvSpPr>
        <p:spPr>
          <a:xfrm>
            <a:off x="644400" y="233363"/>
            <a:ext cx="10978544" cy="752475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79D53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725776" y="1371283"/>
            <a:ext cx="10978544" cy="4968557"/>
          </a:xfrm>
        </p:spPr>
        <p:txBody>
          <a:bodyPr/>
          <a:lstStyle>
            <a:lvl1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1pPr>
            <a:lvl2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2pPr>
            <a:lvl3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3pPr>
            <a:lvl4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4pPr>
            <a:lvl5pPr>
              <a:defRPr>
                <a:solidFill>
                  <a:srgbClr val="B4BFB1"/>
                </a:solidFill>
                <a:latin typeface="Adobe Heiti Std R" charset="-122"/>
                <a:ea typeface="Adobe Heiti Std R" charset="-122"/>
                <a:cs typeface="Adobe Heiti Std R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FC6E-6885-E04C-AA20-8F586F72045D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E01E-33B5-F143-8AE8-50F577B3F118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1990319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190958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A</a:t>
            </a:r>
            <a:r>
              <a:rPr kumimoji="1" lang="zh-CN" altLang="en-US" sz="2000">
                <a:solidFill>
                  <a:schemeClr val="bg2"/>
                </a:solidFill>
              </a:rPr>
              <a:t>创建</a:t>
            </a:r>
            <a:r>
              <a:rPr kumimoji="1" lang="zh-CN" altLang="en-US" sz="2000" dirty="0">
                <a:solidFill>
                  <a:schemeClr val="bg2"/>
                </a:solidFill>
              </a:rPr>
              <a:t>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2467571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2386836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1990319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190958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A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2467571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2386836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2940644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2859909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A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2"/>
                </a:solidFill>
              </a:rPr>
              <a:t>元素</a:t>
            </a:r>
            <a:r>
              <a:rPr kumimoji="1" lang="en-US" altLang="zh-CN" sz="2000" dirty="0">
                <a:solidFill>
                  <a:schemeClr val="bg2"/>
                </a:solidFill>
              </a:rPr>
              <a:t>C</a:t>
            </a:r>
            <a:r>
              <a:rPr kumimoji="1" lang="zh-CN" altLang="en-US" sz="2000" dirty="0">
                <a:solidFill>
                  <a:schemeClr val="bg2"/>
                </a:solidFill>
              </a:rPr>
              <a:t>创建的</a:t>
            </a:r>
            <a:r>
              <a:rPr kumimoji="1" lang="en-US" altLang="zh-CN" sz="2000" dirty="0">
                <a:solidFill>
                  <a:schemeClr val="bg2"/>
                </a:solidFill>
              </a:rPr>
              <a:t>BFC</a:t>
            </a:r>
            <a:endParaRPr kumimoji="1"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BC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A4A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4D8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B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D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创建</a:t>
            </a:r>
            <a:r>
              <a:rPr lang="en-US" altLang="zh-CN" sz="2400" dirty="0">
                <a:solidFill>
                  <a:schemeClr val="bg2"/>
                </a:solidFill>
              </a:rPr>
              <a:t>BFC</a:t>
            </a:r>
            <a:r>
              <a:rPr lang="zh-CN" altLang="en-US" sz="2400" dirty="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</a:rPr>
              <a:t>具体规则：</a:t>
            </a:r>
            <a:endParaRPr lang="en-US" altLang="zh-CN" sz="24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的元素，它的自动高度需要计算浮动元素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的元素，它的边框盒不会与浮动元素重叠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创建</a:t>
            </a:r>
            <a:r>
              <a:rPr lang="en-US" altLang="zh-CN" sz="2400" dirty="0"/>
              <a:t>BFC</a:t>
            </a:r>
            <a:r>
              <a:rPr lang="zh-CN" altLang="en-US" sz="2400" dirty="0"/>
              <a:t>的元素，不会和它的子元素进行外边距合并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的元素，它的边框盒不会与浮动元素重叠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的元素，不会和它的子元素进行外边距合并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的元素，它的自动高度需要计算浮动元素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的元素，不会和它的子元素进行外边距合并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渲染区域，它规定了在该区域中，常规流块盒的布局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的元素，它的自动高度需要计算浮动元素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创建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的元素，它的边框盒不会与浮动元素重叠</a:t>
            </a:r>
            <a:endParaRPr lang="en-US" altLang="zh-CN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FF5319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BC3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8BADE5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D2D258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A4A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4D8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A6E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7242509" y="1513067"/>
            <a:ext cx="792480" cy="235048"/>
          </a:xfrm>
          <a:prstGeom prst="roundRect">
            <a:avLst/>
          </a:prstGeom>
          <a:solidFill>
            <a:srgbClr val="D4F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14699" y="1432332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根元素创建的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242509" y="2590233"/>
            <a:ext cx="792480" cy="235048"/>
          </a:xfrm>
          <a:prstGeom prst="roundRect">
            <a:avLst/>
          </a:prstGeom>
          <a:solidFill>
            <a:srgbClr val="FF53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114699" y="2509498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B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242509" y="3636489"/>
            <a:ext cx="792480" cy="235048"/>
          </a:xfrm>
          <a:prstGeom prst="roundRect">
            <a:avLst/>
          </a:prstGeom>
          <a:solidFill>
            <a:srgbClr val="D2D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114699" y="3555754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D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242509" y="4748376"/>
            <a:ext cx="792480" cy="235048"/>
          </a:xfrm>
          <a:prstGeom prst="roundRect">
            <a:avLst/>
          </a:prstGeom>
          <a:solidFill>
            <a:srgbClr val="8BA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14699" y="4667641"/>
            <a:ext cx="2268821" cy="39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bg2"/>
                </a:solidFill>
              </a:rPr>
              <a:t>元素</a:t>
            </a:r>
            <a:r>
              <a:rPr kumimoji="1" lang="en-US" altLang="zh-CN" sz="2000">
                <a:solidFill>
                  <a:schemeClr val="bg2"/>
                </a:solidFill>
              </a:rPr>
              <a:t>G</a:t>
            </a:r>
            <a:r>
              <a:rPr kumimoji="1" lang="zh-CN" altLang="en-US" sz="2000">
                <a:solidFill>
                  <a:schemeClr val="bg2"/>
                </a:solidFill>
              </a:rPr>
              <a:t>创建的</a:t>
            </a:r>
            <a:r>
              <a:rPr kumimoji="1" lang="en-US" altLang="zh-CN" sz="2000">
                <a:solidFill>
                  <a:schemeClr val="bg2"/>
                </a:solidFill>
              </a:rPr>
              <a:t>BFC</a:t>
            </a:r>
            <a:endParaRPr kumimoji="1" lang="zh-CN" altLang="en-US" sz="20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49465" y="1824543"/>
            <a:ext cx="4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A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C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E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F</a:t>
            </a:r>
            <a:r>
              <a:rPr kumimoji="1" lang="zh-CN" altLang="en-US" sz="2000"/>
              <a:t>、元素</a:t>
            </a:r>
            <a:r>
              <a:rPr kumimoji="1" lang="en-US" altLang="zh-CN" sz="2000"/>
              <a:t>G</a:t>
            </a:r>
            <a:endParaRPr kumimoji="1" lang="zh-CN" altLang="en-US" sz="2000"/>
          </a:p>
        </p:txBody>
      </p:sp>
      <p:sp>
        <p:nvSpPr>
          <p:cNvPr id="46" name="文本框 45"/>
          <p:cNvSpPr txBox="1"/>
          <p:nvPr/>
        </p:nvSpPr>
        <p:spPr>
          <a:xfrm>
            <a:off x="7149465" y="2901837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B</a:t>
            </a:r>
            <a:endParaRPr kumimoji="1" lang="zh-CN" altLang="en-US" sz="2000"/>
          </a:p>
        </p:txBody>
      </p:sp>
      <p:sp>
        <p:nvSpPr>
          <p:cNvPr id="47" name="文本框 46"/>
          <p:cNvSpPr txBox="1"/>
          <p:nvPr/>
        </p:nvSpPr>
        <p:spPr>
          <a:xfrm>
            <a:off x="7149465" y="39587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D</a:t>
            </a:r>
            <a:endParaRPr kumimoji="1" lang="zh-CN" altLang="en-US" sz="2000"/>
          </a:p>
        </p:txBody>
      </p:sp>
      <p:sp>
        <p:nvSpPr>
          <p:cNvPr id="50" name="文本框 49"/>
          <p:cNvSpPr txBox="1"/>
          <p:nvPr/>
        </p:nvSpPr>
        <p:spPr>
          <a:xfrm>
            <a:off x="7149465" y="5064158"/>
            <a:ext cx="88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/>
              <a:t>元素</a:t>
            </a:r>
            <a:r>
              <a:rPr kumimoji="1" lang="en-US" altLang="zh-CN" sz="2000"/>
              <a:t>H</a:t>
            </a:r>
            <a:endParaRPr kumimoji="1" lang="zh-CN" altLang="en-US" sz="20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它是一块独立的渲染区域，它规定了在该区域中，常规流块盒的布局</a:t>
            </a:r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7374" y="2502188"/>
            <a:ext cx="104667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不同的BFC区域，它们进行渲染时互不干扰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创建</a:t>
            </a: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的元素，隔绝了它内部和外部的联系，内部的渲染不会影响到外部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具体规则：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的元素，它的自动高度需要计算浮动元素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的元素，它的边框盒不会与浮动元素重叠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创建</a:t>
            </a:r>
            <a:r>
              <a:rPr lang="en-US" altLang="zh-CN" sz="2400"/>
              <a:t>BFC</a:t>
            </a:r>
            <a:r>
              <a:rPr lang="zh-CN" altLang="en-US" sz="2400"/>
              <a:t>的元素，不会和它的子元素进行外边距合并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全称</a:t>
            </a:r>
            <a:r>
              <a:rPr kumimoji="1" lang="en-US" altLang="zh-CN" sz="2800"/>
              <a:t>B</a:t>
            </a:r>
            <a:r>
              <a:rPr kumimoji="1" lang="en-US" altLang="zh-CN" sz="2800">
                <a:solidFill>
                  <a:schemeClr val="bg1"/>
                </a:solidFill>
              </a:rPr>
              <a:t>lock </a:t>
            </a:r>
            <a:r>
              <a:rPr kumimoji="1" lang="en-US" altLang="zh-CN" sz="2800"/>
              <a:t>F</a:t>
            </a:r>
            <a:r>
              <a:rPr kumimoji="1" lang="en-US" altLang="zh-CN" sz="2800">
                <a:solidFill>
                  <a:schemeClr val="bg1"/>
                </a:solidFill>
              </a:rPr>
              <a:t>ormatting </a:t>
            </a:r>
            <a:r>
              <a:rPr kumimoji="1" lang="en-US" altLang="zh-CN" sz="2800"/>
              <a:t>C</a:t>
            </a:r>
            <a:r>
              <a:rPr kumimoji="1" lang="en-US" altLang="zh-CN" sz="2800">
                <a:solidFill>
                  <a:schemeClr val="bg1"/>
                </a:solidFill>
              </a:rPr>
              <a:t>ontext</a:t>
            </a:r>
            <a:r>
              <a:rPr kumimoji="1" lang="zh-CN" altLang="en-US" sz="2800">
                <a:solidFill>
                  <a:schemeClr val="bg1"/>
                </a:solidFill>
              </a:rPr>
              <a:t>，简称</a:t>
            </a:r>
            <a:r>
              <a:rPr kumimoji="1" lang="en-US" altLang="zh-CN" sz="2800"/>
              <a:t>BFC</a:t>
            </a:r>
            <a:endParaRPr kumimoji="1" lang="zh-CN" altLang="en-US" sz="2800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87375" y="2606338"/>
            <a:ext cx="6378669" cy="581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常规流块盒在水平方向上，必须撑满包含块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它是一块独立的渲染区域，</a:t>
            </a:r>
            <a:r>
              <a:rPr kumimoji="1" lang="zh-CN" altLang="en-US" sz="2800">
                <a:solidFill>
                  <a:schemeClr val="bg1"/>
                </a:solidFill>
              </a:rPr>
              <a:t>它规定了在该区域中，常规流块盒的布局</a:t>
            </a:r>
            <a:endParaRPr kumimoji="1"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87375" y="2606338"/>
            <a:ext cx="9491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常规流块盒在水平方向上，必须撑满包含块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常规流块盒在包含块的垂直方向上依次摆放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常规流块盒若外边距无缝相邻，则进行外边距合并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常规流块盒的自动高度和摆放位置，无视浮动元素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</a:t>
            </a:r>
            <a:r>
              <a:rPr kumimoji="1" lang="zh-CN" altLang="en-US" sz="2800">
                <a:solidFill>
                  <a:schemeClr val="bg1"/>
                </a:solidFill>
              </a:rPr>
              <a:t>独立的渲染区域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根元素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浮动和绝对定位元素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overflow</a:t>
            </a:r>
            <a:r>
              <a:rPr lang="zh-CN" altLang="en-US" sz="2400"/>
              <a:t>不等于</a:t>
            </a:r>
            <a:r>
              <a:rPr lang="en-US" altLang="zh-CN" sz="2400"/>
              <a:t>visible</a:t>
            </a:r>
            <a:r>
              <a:rPr lang="zh-CN" altLang="en-US" sz="2400"/>
              <a:t>的块盒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display:inline-block</a:t>
            </a:r>
            <a:r>
              <a:rPr lang="zh-CN" altLang="en-US" sz="2400"/>
              <a:t>行块盒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根元素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浮动和绝对定位元素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overflow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不等于</a:t>
            </a:r>
            <a:r>
              <a:rPr lang="en-US" altLang="zh-CN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visible</a:t>
            </a: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的块盒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2801" y="3772207"/>
            <a:ext cx="734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tx2"/>
                </a:solidFill>
                <a:latin typeface="+mn-lt"/>
              </a:rPr>
              <a:t>意味着，</a:t>
            </a:r>
            <a:r>
              <a:rPr kumimoji="1" lang="en-US" altLang="zh-CN" sz="2000">
                <a:solidFill>
                  <a:schemeClr val="tx2"/>
                </a:solidFill>
              </a:rPr>
              <a:t>&lt;html&gt;</a:t>
            </a:r>
            <a:r>
              <a:rPr kumimoji="1" lang="zh-CN" altLang="en-US" sz="2000">
                <a:solidFill>
                  <a:schemeClr val="tx2"/>
                </a:solidFill>
              </a:rPr>
              <a:t>元素创建的</a:t>
            </a:r>
            <a:r>
              <a:rPr kumimoji="1" lang="en-US" altLang="zh-CN" sz="2000">
                <a:solidFill>
                  <a:schemeClr val="tx2"/>
                </a:solidFill>
              </a:rPr>
              <a:t>BFC</a:t>
            </a:r>
            <a:r>
              <a:rPr kumimoji="1" lang="zh-CN" altLang="en-US" sz="2000">
                <a:solidFill>
                  <a:schemeClr val="tx2"/>
                </a:solidFill>
              </a:rPr>
              <a:t>区域，覆盖了网页中所有的元素</a:t>
            </a:r>
            <a:endParaRPr kumimoji="1" lang="zh-CN" altLang="en-US" sz="2000">
              <a:solidFill>
                <a:schemeClr val="tx2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5" y="1351598"/>
            <a:ext cx="725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全称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Block Formatting Context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，简称</a:t>
            </a:r>
            <a:r>
              <a:rPr kumimoji="1" lang="en-US" altLang="zh-CN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7375" y="1978968"/>
            <a:ext cx="108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它是一块独立的</a:t>
            </a:r>
            <a:r>
              <a:rPr kumimoji="1" lang="zh-CN" altLang="en-US" sz="2800">
                <a:solidFill>
                  <a:schemeClr val="bg1"/>
                </a:solidFill>
              </a:rPr>
              <a:t>渲染区域</a:t>
            </a:r>
            <a:r>
              <a:rPr kumimoji="1" lang="zh-CN" altLang="en-US" sz="2800">
                <a:solidFill>
                  <a:schemeClr val="accent6">
                    <a:lumMod val="65000"/>
                    <a:lumOff val="35000"/>
                  </a:schemeClr>
                </a:solidFill>
              </a:rPr>
              <a:t>，它规定了在该区域中，常规流块盒的布局</a:t>
            </a:r>
            <a:endParaRPr kumimoji="1" lang="zh-CN" altLang="en-US" sz="28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375" y="2502188"/>
            <a:ext cx="91145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2"/>
                </a:solidFill>
              </a:rPr>
              <a:t>BFC</a:t>
            </a:r>
            <a:r>
              <a:rPr lang="zh-CN" altLang="en-US" sz="2400">
                <a:solidFill>
                  <a:schemeClr val="bg2"/>
                </a:solidFill>
              </a:rPr>
              <a:t>渲染区域：</a:t>
            </a: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2"/>
                </a:solidFill>
              </a:rPr>
              <a:t>这个区域由某个HTML元素创建，以下元素会在其内部创建BFC区域：</a:t>
            </a:r>
            <a:endParaRPr lang="en-US" altLang="zh-CN" sz="240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accent6">
                    <a:lumMod val="65000"/>
                    <a:lumOff val="35000"/>
                  </a:schemeClr>
                </a:solidFill>
              </a:rPr>
              <a:t>根元素</a:t>
            </a:r>
            <a:endParaRPr lang="zh-CN" altLang="en-US" sz="2400">
              <a:solidFill>
                <a:schemeClr val="accent6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浮动和绝对定位元素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/>
              <a:t>overflow</a:t>
            </a:r>
            <a:r>
              <a:rPr lang="zh-CN" altLang="en-US" sz="2400"/>
              <a:t>不等于</a:t>
            </a:r>
            <a:r>
              <a:rPr lang="en-US" altLang="zh-CN" sz="2400"/>
              <a:t>visible</a:t>
            </a:r>
            <a:r>
              <a:rPr lang="zh-CN" altLang="en-US" sz="2400"/>
              <a:t>的块盒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082801" y="3772207"/>
            <a:ext cx="7345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  <a:latin typeface="+mn-lt"/>
              </a:rPr>
              <a:t>意味着，</a:t>
            </a:r>
            <a:r>
              <a:rPr kumimoji="1" lang="en-US" altLang="zh-CN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&lt;html&gt;</a:t>
            </a:r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元素创建的</a:t>
            </a:r>
            <a:r>
              <a:rPr kumimoji="1" lang="en-US" altLang="zh-CN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BFC</a:t>
            </a:r>
            <a:r>
              <a:rPr kumimoji="1" lang="zh-CN" altLang="en-US" sz="2000">
                <a:solidFill>
                  <a:schemeClr val="accent6">
                    <a:lumMod val="65000"/>
                    <a:lumOff val="35000"/>
                  </a:schemeClr>
                </a:solidFill>
              </a:rPr>
              <a:t>区域，覆盖了网页中所有的元素</a:t>
            </a:r>
            <a:endParaRPr kumimoji="1" lang="zh-CN" altLang="en-US" sz="2000">
              <a:solidFill>
                <a:schemeClr val="accent6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7375" y="1341439"/>
            <a:ext cx="6453505" cy="48593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518" y="233363"/>
            <a:ext cx="11715482" cy="752475"/>
          </a:xfrm>
        </p:spPr>
        <p:txBody>
          <a:bodyPr>
            <a:noAutofit/>
          </a:bodyPr>
          <a:lstStyle/>
          <a:p>
            <a:r>
              <a:rPr kumimoji="1" lang="zh-CN" altLang="en-US" sz="4000">
                <a:solidFill>
                  <a:schemeClr val="tx1"/>
                </a:solidFill>
                <a:latin typeface="+mn-lt"/>
                <a:ea typeface="+mn-ea"/>
              </a:rPr>
              <a:t>块级格式化上下文</a:t>
            </a:r>
            <a:endParaRPr kumimoji="1" lang="zh-CN" altLang="en-US" sz="40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3760" y="2139612"/>
            <a:ext cx="2540000" cy="1081107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91603" y="1307426"/>
            <a:ext cx="1704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A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{float:left}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3899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67435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B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71546" y="2609899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元素</a:t>
            </a:r>
            <a:r>
              <a:rPr lang="en-US" altLang="zh-CN">
                <a:solidFill>
                  <a:schemeClr val="bg2"/>
                </a:solidFill>
              </a:rPr>
              <a:t>D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3760" y="3547377"/>
            <a:ext cx="5868502" cy="785270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63374" y="2859909"/>
            <a:ext cx="772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E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3760" y="5166470"/>
            <a:ext cx="5868502" cy="716169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31496" y="4362416"/>
            <a:ext cx="23374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G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{overflow:hidden}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53920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2153920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217041" y="2139612"/>
            <a:ext cx="2540000" cy="1081107"/>
          </a:xfrm>
          <a:prstGeom prst="rect">
            <a:avLst/>
          </a:prstGeom>
          <a:solidFill>
            <a:srgbClr val="267890"/>
          </a:solidFill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91656" y="1307426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C</a:t>
            </a:r>
            <a:endParaRPr lang="en-US" altLang="zh-CN">
              <a:solidFill>
                <a:schemeClr val="accent6"/>
              </a:solidFill>
            </a:endParaRPr>
          </a:p>
          <a:p>
            <a:pPr algn="ctr"/>
            <a:r>
              <a:rPr lang="en-US" altLang="zh-CN">
                <a:solidFill>
                  <a:schemeClr val="accent6"/>
                </a:solidFill>
              </a:rPr>
              <a:t>{position:absolute}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37180" y="2707757"/>
            <a:ext cx="2271261" cy="4230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110716" y="214463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D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5497201" y="1909584"/>
            <a:ext cx="0" cy="2300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497201" y="2504369"/>
            <a:ext cx="0" cy="2033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3808011" y="3229241"/>
            <a:ext cx="0" cy="2883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808011" y="4947920"/>
            <a:ext cx="0" cy="2159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006574" y="5332277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06574" y="3727449"/>
            <a:ext cx="3125874" cy="422461"/>
          </a:xfrm>
          <a:prstGeom prst="rect">
            <a:avLst/>
          </a:prstGeom>
          <a:noFill/>
          <a:ln w="38100">
            <a:solidFill>
              <a:srgbClr val="1441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516286" y="3754013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F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4158073" y="3938679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16286" y="5340822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accent6"/>
                </a:solidFill>
              </a:rPr>
              <a:t>元素</a:t>
            </a:r>
            <a:r>
              <a:rPr lang="en-US" altLang="zh-CN">
                <a:solidFill>
                  <a:schemeClr val="accent6"/>
                </a:solidFill>
              </a:rPr>
              <a:t>H</a:t>
            </a:r>
            <a:endParaRPr lang="en-US" altLang="zh-CN">
              <a:solidFill>
                <a:schemeClr val="accent6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4158073" y="5525488"/>
            <a:ext cx="35821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IMING" val="|54.2|16.1"/>
</p:tagLst>
</file>

<file path=ppt/tags/tag10.xml><?xml version="1.0" encoding="utf-8"?>
<p:tagLst xmlns:p="http://schemas.openxmlformats.org/presentationml/2006/main">
  <p:tag name="TIMING" val="|5"/>
</p:tagLst>
</file>

<file path=ppt/tags/tag11.xml><?xml version="1.0" encoding="utf-8"?>
<p:tagLst xmlns:p="http://schemas.openxmlformats.org/presentationml/2006/main">
  <p:tag name="TIMING" val="|5"/>
</p:tagLst>
</file>

<file path=ppt/tags/tag12.xml><?xml version="1.0" encoding="utf-8"?>
<p:tagLst xmlns:p="http://schemas.openxmlformats.org/presentationml/2006/main">
  <p:tag name="TIMING" val="|5"/>
</p:tagLst>
</file>

<file path=ppt/tags/tag13.xml><?xml version="1.0" encoding="utf-8"?>
<p:tagLst xmlns:p="http://schemas.openxmlformats.org/presentationml/2006/main">
  <p:tag name="TIMING" val="|5"/>
</p:tagLst>
</file>

<file path=ppt/tags/tag14.xml><?xml version="1.0" encoding="utf-8"?>
<p:tagLst xmlns:p="http://schemas.openxmlformats.org/presentationml/2006/main">
  <p:tag name="TIMING" val="|3.7|13.9"/>
</p:tagLst>
</file>

<file path=ppt/tags/tag15.xml><?xml version="1.0" encoding="utf-8"?>
<p:tagLst xmlns:p="http://schemas.openxmlformats.org/presentationml/2006/main">
  <p:tag name="TIMING" val="|5"/>
</p:tagLst>
</file>

<file path=ppt/tags/tag16.xml><?xml version="1.0" encoding="utf-8"?>
<p:tagLst xmlns:p="http://schemas.openxmlformats.org/presentationml/2006/main">
  <p:tag name="TIMING" val="|8"/>
</p:tagLst>
</file>

<file path=ppt/tags/tag17.xml><?xml version="1.0" encoding="utf-8"?>
<p:tagLst xmlns:p="http://schemas.openxmlformats.org/presentationml/2006/main">
  <p:tag name="TIMING" val="|5"/>
</p:tagLst>
</file>

<file path=ppt/tags/tag18.xml><?xml version="1.0" encoding="utf-8"?>
<p:tagLst xmlns:p="http://schemas.openxmlformats.org/presentationml/2006/main">
  <p:tag name="TIMING" val="|5"/>
</p:tagLst>
</file>

<file path=ppt/tags/tag19.xml><?xml version="1.0" encoding="utf-8"?>
<p:tagLst xmlns:p="http://schemas.openxmlformats.org/presentationml/2006/main">
  <p:tag name="TIMING" val="|5"/>
</p:tagLst>
</file>

<file path=ppt/tags/tag2.xml><?xml version="1.0" encoding="utf-8"?>
<p:tagLst xmlns:p="http://schemas.openxmlformats.org/presentationml/2006/main">
  <p:tag name="TIMING" val="|5"/>
</p:tagLst>
</file>

<file path=ppt/tags/tag20.xml><?xml version="1.0" encoding="utf-8"?>
<p:tagLst xmlns:p="http://schemas.openxmlformats.org/presentationml/2006/main">
  <p:tag name="TIMING" val="|5"/>
</p:tagLst>
</file>

<file path=ppt/tags/tag21.xml><?xml version="1.0" encoding="utf-8"?>
<p:tagLst xmlns:p="http://schemas.openxmlformats.org/presentationml/2006/main">
  <p:tag name="TIMING" val="|5"/>
</p:tagLst>
</file>

<file path=ppt/tags/tag22.xml><?xml version="1.0" encoding="utf-8"?>
<p:tagLst xmlns:p="http://schemas.openxmlformats.org/presentationml/2006/main">
  <p:tag name="TIMING" val="|5"/>
</p:tagLst>
</file>

<file path=ppt/tags/tag23.xml><?xml version="1.0" encoding="utf-8"?>
<p:tagLst xmlns:p="http://schemas.openxmlformats.org/presentationml/2006/main">
  <p:tag name="KSO_WPP_MARK_KEY" val="75ac3d5b-1f5d-45f9-b2a2-f3b113239c46"/>
  <p:tag name="COMMONDATA" val="eyJoZGlkIjoiN2JmODMzZWU0MzkxZWUyOWQ3Y2VjZmQ0M2JjM2M0NGIifQ=="/>
</p:tagLst>
</file>

<file path=ppt/tags/tag3.xml><?xml version="1.0" encoding="utf-8"?>
<p:tagLst xmlns:p="http://schemas.openxmlformats.org/presentationml/2006/main">
  <p:tag name="TIMING" val="|6.3"/>
</p:tagLst>
</file>

<file path=ppt/tags/tag4.xml><?xml version="1.0" encoding="utf-8"?>
<p:tagLst xmlns:p="http://schemas.openxmlformats.org/presentationml/2006/main">
  <p:tag name="TIMING" val="|17.4|31.5"/>
</p:tagLst>
</file>

<file path=ppt/tags/tag5.xml><?xml version="1.0" encoding="utf-8"?>
<p:tagLst xmlns:p="http://schemas.openxmlformats.org/presentationml/2006/main">
  <p:tag name="TIMING" val="|5"/>
</p:tagLst>
</file>

<file path=ppt/tags/tag6.xml><?xml version="1.0" encoding="utf-8"?>
<p:tagLst xmlns:p="http://schemas.openxmlformats.org/presentationml/2006/main">
  <p:tag name="TIMING" val="|2.9|20.4|8"/>
</p:tagLst>
</file>

<file path=ppt/tags/tag7.xml><?xml version="1.0" encoding="utf-8"?>
<p:tagLst xmlns:p="http://schemas.openxmlformats.org/presentationml/2006/main">
  <p:tag name="TIMING" val="|2.2"/>
</p:tagLst>
</file>

<file path=ppt/tags/tag8.xml><?xml version="1.0" encoding="utf-8"?>
<p:tagLst xmlns:p="http://schemas.openxmlformats.org/presentationml/2006/main">
  <p:tag name="TIMING" val="|5"/>
</p:tagLst>
</file>

<file path=ppt/tags/tag9.xml><?xml version="1.0" encoding="utf-8"?>
<p:tagLst xmlns:p="http://schemas.openxmlformats.org/presentationml/2006/main">
  <p:tag name="TIMING" val="|5"/>
</p:tagLst>
</file>

<file path=ppt/theme/theme1.xml><?xml version="1.0" encoding="utf-8"?>
<a:theme xmlns:a="http://schemas.openxmlformats.org/drawingml/2006/main" name="Office 主题">
  <a:themeElements>
    <a:clrScheme name="html">
      <a:dk1>
        <a:srgbClr val="E5E09C"/>
      </a:dk1>
      <a:lt1>
        <a:srgbClr val="F2F2F2"/>
      </a:lt1>
      <a:dk2>
        <a:srgbClr val="93D983"/>
      </a:dk2>
      <a:lt2>
        <a:srgbClr val="FFFFFF"/>
      </a:lt2>
      <a:accent1>
        <a:srgbClr val="E46870"/>
      </a:accent1>
      <a:accent2>
        <a:srgbClr val="C73387"/>
      </a:accent2>
      <a:accent3>
        <a:srgbClr val="DD7157"/>
      </a:accent3>
      <a:accent4>
        <a:srgbClr val="1793AF"/>
      </a:accent4>
      <a:accent5>
        <a:srgbClr val="56543B"/>
      </a:accent5>
      <a:accent6>
        <a:srgbClr val="000000"/>
      </a:accent6>
      <a:hlink>
        <a:srgbClr val="0563C1"/>
      </a:hlink>
      <a:folHlink>
        <a:srgbClr val="954F72"/>
      </a:folHlink>
    </a:clrScheme>
    <a:fontScheme name="自定义 1">
      <a:majorFont>
        <a:latin typeface="Consolas"/>
        <a:ea typeface="翩翩体-简粗体"/>
        <a:cs typeface=""/>
      </a:majorFont>
      <a:minorFont>
        <a:latin typeface="Consola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4800" b="1">
            <a:solidFill>
              <a:srgbClr val="C43886"/>
            </a:solidFill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3115</Words>
  <Application>WPS 演示</Application>
  <PresentationFormat>宽屏</PresentationFormat>
  <Paragraphs>378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Arial</vt:lpstr>
      <vt:lpstr>Adobe Heiti Std R</vt:lpstr>
      <vt:lpstr>幼圆</vt:lpstr>
      <vt:lpstr>Consolas</vt:lpstr>
      <vt:lpstr>微软雅黑</vt:lpstr>
      <vt:lpstr>Arial Unicode MS</vt:lpstr>
      <vt:lpstr>翩翩体-简粗体</vt:lpstr>
      <vt:lpstr>Segoe Print</vt:lpstr>
      <vt:lpstr>Calibri</vt:lpstr>
      <vt:lpstr>Office 主题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  <vt:lpstr>块级格式化上下文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劳资卖个萌</cp:lastModifiedBy>
  <cp:revision>1568</cp:revision>
  <dcterms:created xsi:type="dcterms:W3CDTF">2016-01-11T05:48:00Z</dcterms:created>
  <dcterms:modified xsi:type="dcterms:W3CDTF">2023-04-10T03:19:16Z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A42BC4B77689421E823C6DD92A75B8B6_12</vt:lpwstr>
  </property>
  <property fmtid="{D5CDD505-2E9C-101B-9397-08002B2CF9AE}" pid="3" name="KSOProductBuildVer">
    <vt:lpwstr>2052-11.1.0.14036</vt:lpwstr>
  </property>
</Properties>
</file>