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7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9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36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8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58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17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2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83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9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38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15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3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77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5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84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1C663-C401-4308-82D3-424C56BCE8AB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23CF65-5DB2-45B9-A3E9-54DB30CC0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基于医疗知识图谱的问答系统调研</a:t>
            </a:r>
            <a:endParaRPr lang="en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884763" y="4237349"/>
            <a:ext cx="164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徐佳龙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361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用户的交互方式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10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46309" y="2129853"/>
            <a:ext cx="3299381" cy="660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百科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6308" y="2956270"/>
            <a:ext cx="3299381" cy="660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智能问答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6307" y="3782687"/>
            <a:ext cx="3299381" cy="660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联系医生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初步的计划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11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517715" y="1866507"/>
            <a:ext cx="8894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做更多的调研，在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月内决定具体方案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11</a:t>
            </a:r>
            <a:r>
              <a:rPr lang="zh-CN" altLang="en-US" sz="2400" dirty="0" smtClean="0"/>
              <a:t>月底做出一个能运行的模型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时间包括有可能的重新选择模型</a:t>
            </a:r>
            <a:r>
              <a:rPr lang="en-US" altLang="zh-CN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12</a:t>
            </a:r>
            <a:r>
              <a:rPr lang="zh-CN" altLang="en-US" sz="2400" dirty="0" smtClean="0"/>
              <a:t>月底嵌入平台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(</a:t>
            </a:r>
            <a:r>
              <a:rPr lang="zh-CN" altLang="en-US" sz="2400" dirty="0" smtClean="0"/>
              <a:t>未知</a:t>
            </a:r>
            <a:r>
              <a:rPr lang="en-US" sz="2400" dirty="0" smtClean="0"/>
              <a:t>) </a:t>
            </a:r>
            <a:r>
              <a:rPr lang="zh-CN" altLang="en-US" sz="2400" dirty="0" smtClean="0"/>
              <a:t>获取语料的时间？是否需要本人自己手编</a:t>
            </a:r>
            <a:r>
              <a:rPr lang="zh-CN" altLang="en-US" sz="2400" dirty="0"/>
              <a:t>整理</a:t>
            </a:r>
            <a:r>
              <a:rPr lang="zh-CN" altLang="en-US" sz="2400" dirty="0" smtClean="0"/>
              <a:t>？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484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3798" y="2543128"/>
            <a:ext cx="50938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9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1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设计思路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用户交互方式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初</a:t>
            </a:r>
            <a:r>
              <a:rPr lang="zh-CN" altLang="en-US" sz="3200" dirty="0" smtClean="0"/>
              <a:t>步的计划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0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zh-CN" altLang="en-US" dirty="0"/>
              <a:t>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4146" y="2371806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方案一：</a:t>
            </a:r>
            <a:r>
              <a:rPr lang="en-US" altLang="zh-CN" sz="2800" dirty="0" smtClean="0"/>
              <a:t>SPARQL</a:t>
            </a:r>
            <a:r>
              <a:rPr lang="zh-CN" altLang="en-US" sz="2800" dirty="0" smtClean="0"/>
              <a:t>知识检</a:t>
            </a:r>
            <a:r>
              <a:rPr lang="zh-CN" altLang="en-US" sz="2800" dirty="0" smtClean="0"/>
              <a:t>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以知识图谱为主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err="1"/>
              <a:t>Fuseki</a:t>
            </a:r>
            <a:r>
              <a:rPr lang="zh-CN" altLang="en-US" dirty="0"/>
              <a:t>是</a:t>
            </a:r>
            <a:r>
              <a:rPr lang="en-US" altLang="zh-CN" dirty="0"/>
              <a:t>Jena</a:t>
            </a:r>
            <a:r>
              <a:rPr lang="zh-CN" altLang="en-US" dirty="0"/>
              <a:t>提供的</a:t>
            </a:r>
            <a:r>
              <a:rPr lang="en-US" altLang="zh-CN" dirty="0"/>
              <a:t>SPARQL</a:t>
            </a:r>
            <a:r>
              <a:rPr lang="zh-CN" altLang="en-US" dirty="0"/>
              <a:t>服务器，支持</a:t>
            </a:r>
            <a:r>
              <a:rPr lang="en-US" altLang="zh-CN" dirty="0"/>
              <a:t>SPARQL</a:t>
            </a:r>
            <a:r>
              <a:rPr lang="zh-CN" altLang="en-US" dirty="0"/>
              <a:t>语言进行检索，可在单机和服务器端高效运行。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790"/>
          </a:xfrm>
        </p:spPr>
        <p:txBody>
          <a:bodyPr/>
          <a:lstStyle/>
          <a:p>
            <a:r>
              <a:rPr lang="en-US" altLang="zh-CN" dirty="0" smtClean="0"/>
              <a:t>SPARQL</a:t>
            </a:r>
            <a:r>
              <a:rPr lang="zh-CN" altLang="en-US" dirty="0" smtClean="0"/>
              <a:t>知识检索</a:t>
            </a:r>
            <a:endParaRPr lang="en-CA" dirty="0"/>
          </a:p>
        </p:txBody>
      </p:sp>
      <p:pic>
        <p:nvPicPr>
          <p:cNvPr id="2050" name="Picture 2" descr="https://ask.qcloudimg.com/http-save/yehe-1484127/egaskjda8e.jpeg?imageView2/2/w/1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4" y="1409308"/>
            <a:ext cx="9398491" cy="507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4</a:t>
            </a:r>
            <a:endParaRPr lang="en-CA" dirty="0"/>
          </a:p>
        </p:txBody>
      </p:sp>
      <p:pic>
        <p:nvPicPr>
          <p:cNvPr id="2052" name="Picture 4" descr="https://ask.qcloudimg.com/http-save/yehe-1484127/qsr63gw6uz.jpeg?imageView2/2/w/1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4" y="1409308"/>
            <a:ext cx="9398491" cy="507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790"/>
          </a:xfrm>
        </p:spPr>
        <p:txBody>
          <a:bodyPr/>
          <a:lstStyle/>
          <a:p>
            <a:r>
              <a:rPr lang="en-US" altLang="zh-CN" dirty="0" smtClean="0"/>
              <a:t>SPARQL</a:t>
            </a:r>
            <a:r>
              <a:rPr lang="zh-CN" altLang="en-US" dirty="0" smtClean="0"/>
              <a:t>知识检索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5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7138" y="1710965"/>
            <a:ext cx="10581588" cy="43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zh-CN" altLang="en-US" sz="2000" cap="all" dirty="0"/>
              <a:t>如何将自然语言问句转换得到</a:t>
            </a:r>
            <a:r>
              <a:rPr lang="en-US" altLang="zh-CN" sz="2000" cap="all" dirty="0"/>
              <a:t>SPARQL</a:t>
            </a:r>
            <a:r>
              <a:rPr lang="zh-CN" altLang="en-US" sz="2000" cap="all" dirty="0"/>
              <a:t>查询语句</a:t>
            </a:r>
            <a:r>
              <a:rPr lang="zh-CN" altLang="en-US" sz="2000" cap="all" dirty="0" smtClean="0"/>
              <a:t>？</a:t>
            </a:r>
            <a:endParaRPr lang="en-US" altLang="zh-CN" sz="2000" cap="all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6537" y="248656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自然语言问题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2582" y="248656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逻辑形式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5211" y="24865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查询语句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3" idx="3"/>
            <a:endCxn id="6" idx="1"/>
          </p:cNvCxnSpPr>
          <p:nvPr/>
        </p:nvCxnSpPr>
        <p:spPr>
          <a:xfrm>
            <a:off x="4806188" y="2948233"/>
            <a:ext cx="3763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8150062" y="2948233"/>
            <a:ext cx="525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775" y="3836709"/>
            <a:ext cx="9927050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cap="all" dirty="0" smtClean="0"/>
              <a:t>Named </a:t>
            </a:r>
            <a:r>
              <a:rPr lang="en-US" altLang="zh-CN" cap="all" dirty="0"/>
              <a:t>Entity linking(</a:t>
            </a:r>
            <a:r>
              <a:rPr lang="zh-CN" altLang="en-US" cap="all" dirty="0"/>
              <a:t>命名实体链接</a:t>
            </a:r>
            <a:r>
              <a:rPr lang="en-US" altLang="zh-CN" cap="all" dirty="0"/>
              <a:t>)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cap="all" dirty="0"/>
              <a:t>更复杂的算</a:t>
            </a:r>
            <a:r>
              <a:rPr lang="zh-CN" altLang="en-US" cap="all" dirty="0" smtClean="0"/>
              <a:t>法</a:t>
            </a:r>
            <a:endParaRPr lang="en-US" cap="all" dirty="0"/>
          </a:p>
        </p:txBody>
      </p:sp>
      <p:sp>
        <p:nvSpPr>
          <p:cNvPr id="17" name="TextBox 16"/>
          <p:cNvSpPr txBox="1"/>
          <p:nvPr/>
        </p:nvSpPr>
        <p:spPr>
          <a:xfrm>
            <a:off x="572678" y="5528820"/>
            <a:ext cx="1101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Yih</a:t>
            </a:r>
            <a:r>
              <a:rPr lang="en-CA" sz="2400" dirty="0"/>
              <a:t> S W, Chang M W, He X, et al. Semantic parsing via staged query graph generation: Question answering with knowledge base[J]. </a:t>
            </a:r>
            <a:endParaRPr lang="en-CA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7111"/>
            <a:ext cx="5358815" cy="19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9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zh-CN" altLang="en-US" dirty="0"/>
              <a:t>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4146" y="2371807"/>
            <a:ext cx="10364452" cy="85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方</a:t>
            </a:r>
            <a:r>
              <a:rPr lang="zh-CN" altLang="en-US" sz="2800" dirty="0" smtClean="0"/>
              <a:t>案二：词汇和语义相结合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以知识图谱为辅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6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24146" y="3228681"/>
            <a:ext cx="969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Franco-Salvador M, </a:t>
            </a:r>
            <a:r>
              <a:rPr lang="en-CA" sz="2400" dirty="0" err="1"/>
              <a:t>Kar</a:t>
            </a:r>
            <a:r>
              <a:rPr lang="en-CA" sz="2400" dirty="0"/>
              <a:t> S, Solorio T, et al. UH-PRHLT at SemEval-2016 Task 3: Combining lexical and semantic-based features for community question answering[J]. </a:t>
            </a:r>
            <a:r>
              <a:rPr lang="en-CA" sz="2400" dirty="0" err="1"/>
              <a:t>arXiv</a:t>
            </a:r>
            <a:r>
              <a:rPr lang="en-CA" sz="2400" dirty="0"/>
              <a:t> preprint arXiv:1807.11584, 2018.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22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790"/>
          </a:xfrm>
        </p:spPr>
        <p:txBody>
          <a:bodyPr/>
          <a:lstStyle/>
          <a:p>
            <a:r>
              <a:rPr lang="en-CA" dirty="0"/>
              <a:t>UH-PRHLT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7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140643" y="1522429"/>
            <a:ext cx="4430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Lexical(</a:t>
            </a:r>
            <a:r>
              <a:rPr lang="zh-CN" altLang="en-US" sz="2400" dirty="0" smtClean="0"/>
              <a:t>词汇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特征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Cosine Similarity</a:t>
            </a:r>
          </a:p>
          <a:p>
            <a:r>
              <a:rPr lang="en-US" altLang="zh-CN" sz="2400" dirty="0" smtClean="0"/>
              <a:t>Word Overlap</a:t>
            </a:r>
          </a:p>
          <a:p>
            <a:r>
              <a:rPr lang="en-US" altLang="zh-CN" sz="2400" dirty="0" smtClean="0"/>
              <a:t>Noun Overlap</a:t>
            </a:r>
          </a:p>
          <a:p>
            <a:r>
              <a:rPr lang="en-US" altLang="zh-CN" sz="2400" dirty="0" smtClean="0"/>
              <a:t>N-gram Overlap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5806" y="1409307"/>
            <a:ext cx="478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Semantic(</a:t>
            </a:r>
            <a:r>
              <a:rPr lang="zh-CN" altLang="en-US" sz="2400" dirty="0" smtClean="0"/>
              <a:t>语义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特征</a:t>
            </a:r>
            <a:r>
              <a:rPr lang="en-US" altLang="zh-CN" sz="2400" dirty="0" smtClean="0"/>
              <a:t>:</a:t>
            </a:r>
          </a:p>
          <a:p>
            <a:r>
              <a:rPr lang="en-CA" sz="2400" dirty="0"/>
              <a:t>Distributed representations of </a:t>
            </a:r>
            <a:r>
              <a:rPr lang="en-CA" sz="2400" dirty="0" smtClean="0"/>
              <a:t>texts</a:t>
            </a:r>
          </a:p>
          <a:p>
            <a:r>
              <a:rPr lang="en-CA" sz="2400" dirty="0"/>
              <a:t>Distributed word </a:t>
            </a:r>
            <a:r>
              <a:rPr lang="en-CA" sz="2400" dirty="0" smtClean="0"/>
              <a:t>alignments</a:t>
            </a:r>
          </a:p>
          <a:p>
            <a:r>
              <a:rPr lang="en-CA" sz="2400" dirty="0"/>
              <a:t>Knowledge </a:t>
            </a:r>
            <a:r>
              <a:rPr lang="en-CA" sz="2400" dirty="0" smtClean="0"/>
              <a:t>graphs</a:t>
            </a:r>
          </a:p>
          <a:p>
            <a:r>
              <a:rPr lang="en-CA" sz="2400" dirty="0"/>
              <a:t>Common </a:t>
            </a:r>
            <a:r>
              <a:rPr lang="en-CA" sz="2400" dirty="0" smtClean="0"/>
              <a:t>frames(</a:t>
            </a:r>
            <a:r>
              <a:rPr lang="en-CA" sz="2400" dirty="0" err="1"/>
              <a:t>Framenet</a:t>
            </a:r>
            <a:r>
              <a:rPr lang="en-CA" sz="2400" dirty="0" smtClean="0"/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145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790"/>
          </a:xfrm>
        </p:spPr>
        <p:txBody>
          <a:bodyPr/>
          <a:lstStyle/>
          <a:p>
            <a:r>
              <a:rPr lang="en-CA" dirty="0"/>
              <a:t>UH-PRHLT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8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7518" y="1318022"/>
            <a:ext cx="4006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Distributed representations of texts.</a:t>
            </a:r>
          </a:p>
          <a:p>
            <a:r>
              <a:rPr lang="en-CA" dirty="0"/>
              <a:t>We used the continuous </a:t>
            </a:r>
            <a:r>
              <a:rPr lang="en-CA" dirty="0" smtClean="0"/>
              <a:t>Skip-gram model </a:t>
            </a:r>
            <a:r>
              <a:rPr lang="en-CA" dirty="0"/>
              <a:t>(</a:t>
            </a:r>
            <a:r>
              <a:rPr lang="en-CA" dirty="0" err="1"/>
              <a:t>Mikolov</a:t>
            </a:r>
            <a:r>
              <a:rPr lang="en-CA" dirty="0"/>
              <a:t> et al., 2013) of </a:t>
            </a:r>
            <a:r>
              <a:rPr lang="en-CA" dirty="0" smtClean="0"/>
              <a:t>the word2vec </a:t>
            </a:r>
            <a:r>
              <a:rPr lang="en-CA" dirty="0"/>
              <a:t>toolkit to generate </a:t>
            </a:r>
            <a:r>
              <a:rPr lang="en-CA" dirty="0" smtClean="0"/>
              <a:t>distributed representations </a:t>
            </a:r>
            <a:r>
              <a:rPr lang="en-CA" dirty="0"/>
              <a:t>of the words of the </a:t>
            </a:r>
            <a:r>
              <a:rPr lang="en-CA" dirty="0" smtClean="0"/>
              <a:t>complete </a:t>
            </a:r>
            <a:r>
              <a:rPr lang="en-CA" dirty="0"/>
              <a:t>English Wikipedia.4 Next, </a:t>
            </a:r>
            <a:r>
              <a:rPr lang="en-CA" dirty="0" smtClean="0"/>
              <a:t>for each </a:t>
            </a:r>
            <a:r>
              <a:rPr lang="en-CA" dirty="0"/>
              <a:t>text, e.g. question or </a:t>
            </a:r>
            <a:r>
              <a:rPr lang="en-CA" dirty="0" smtClean="0"/>
              <a:t>comment, we </a:t>
            </a:r>
            <a:r>
              <a:rPr lang="en-CA" dirty="0"/>
              <a:t>averaged its word vectors in order </a:t>
            </a:r>
            <a:r>
              <a:rPr lang="en-CA" dirty="0" smtClean="0"/>
              <a:t>to have </a:t>
            </a:r>
            <a:r>
              <a:rPr lang="en-CA" dirty="0"/>
              <a:t>a single representation of </a:t>
            </a:r>
            <a:r>
              <a:rPr lang="en-CA" dirty="0" smtClean="0"/>
              <a:t>its content as </a:t>
            </a:r>
            <a:r>
              <a:rPr lang="en-CA" dirty="0"/>
              <a:t>this setting has shown good </a:t>
            </a:r>
            <a:r>
              <a:rPr lang="en-CA" dirty="0" smtClean="0"/>
              <a:t>results in </a:t>
            </a:r>
            <a:r>
              <a:rPr lang="en-CA" dirty="0"/>
              <a:t>other NLP tasks (e.g. for </a:t>
            </a:r>
            <a:r>
              <a:rPr lang="en-CA" dirty="0" smtClean="0"/>
              <a:t>language variety </a:t>
            </a:r>
            <a:r>
              <a:rPr lang="en-CA" dirty="0"/>
              <a:t>identification (Franco-Salvador</a:t>
            </a:r>
          </a:p>
          <a:p>
            <a:r>
              <a:rPr lang="en-CA" dirty="0"/>
              <a:t>et al., 2015a) and discriminating </a:t>
            </a:r>
            <a:r>
              <a:rPr lang="en-CA" dirty="0" smtClean="0"/>
              <a:t>similar languages </a:t>
            </a:r>
            <a:r>
              <a:rPr lang="en-CA" dirty="0"/>
              <a:t>(Franco-Salvador et al., 2015b</a:t>
            </a:r>
            <a:r>
              <a:rPr lang="en-CA" dirty="0" smtClean="0"/>
              <a:t>)). Finally</a:t>
            </a:r>
            <a:r>
              <a:rPr lang="en-CA" dirty="0"/>
              <a:t>, the similarity between texts, </a:t>
            </a:r>
            <a:r>
              <a:rPr lang="en-CA" dirty="0" smtClean="0"/>
              <a:t>e.g. question </a:t>
            </a:r>
            <a:r>
              <a:rPr lang="en-CA" dirty="0"/>
              <a:t>vs. comment, </a:t>
            </a:r>
            <a:r>
              <a:rPr lang="en-CA" dirty="0" smtClean="0"/>
              <a:t>is estimated using the </a:t>
            </a:r>
            <a:r>
              <a:rPr lang="en-CA" dirty="0"/>
              <a:t>cosine similarity.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238920" y="1318021"/>
            <a:ext cx="4006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Distributed word alignments.</a:t>
            </a:r>
            <a:r>
              <a:rPr lang="en-CA" dirty="0"/>
              <a:t> The </a:t>
            </a:r>
            <a:r>
              <a:rPr lang="en-CA" dirty="0" smtClean="0"/>
              <a:t>use of </a:t>
            </a:r>
            <a:r>
              <a:rPr lang="en-CA" dirty="0"/>
              <a:t>word alignment strategies has been </a:t>
            </a:r>
            <a:r>
              <a:rPr lang="en-CA" dirty="0" smtClean="0"/>
              <a:t>employed </a:t>
            </a:r>
            <a:r>
              <a:rPr lang="en-CA" dirty="0"/>
              <a:t>in the past for textual </a:t>
            </a:r>
            <a:r>
              <a:rPr lang="en-CA" dirty="0" smtClean="0"/>
              <a:t>semantic relatedness </a:t>
            </a:r>
            <a:r>
              <a:rPr lang="en-CA" dirty="0"/>
              <a:t>(Hassan and </a:t>
            </a:r>
            <a:r>
              <a:rPr lang="en-CA" dirty="0" err="1"/>
              <a:t>Mihalcea</a:t>
            </a:r>
            <a:r>
              <a:rPr lang="en-CA" dirty="0"/>
              <a:t>, 2011</a:t>
            </a:r>
            <a:r>
              <a:rPr lang="en-CA" dirty="0" smtClean="0"/>
              <a:t>). Tran </a:t>
            </a:r>
            <a:r>
              <a:rPr lang="en-CA" dirty="0"/>
              <a:t>et al. (2015) employed </a:t>
            </a:r>
            <a:r>
              <a:rPr lang="en-CA" dirty="0" smtClean="0"/>
              <a:t>distributed representations </a:t>
            </a:r>
            <a:r>
              <a:rPr lang="en-CA" dirty="0"/>
              <a:t>to align the words of </a:t>
            </a:r>
            <a:r>
              <a:rPr lang="en-CA" dirty="0" smtClean="0"/>
              <a:t>the question </a:t>
            </a:r>
            <a:r>
              <a:rPr lang="en-CA" dirty="0"/>
              <a:t>with the words of the </a:t>
            </a:r>
            <a:r>
              <a:rPr lang="en-CA" dirty="0" smtClean="0"/>
              <a:t>comment. A </a:t>
            </a:r>
            <a:r>
              <a:rPr lang="en-CA" dirty="0"/>
              <a:t>more recent work introduced the </a:t>
            </a:r>
            <a:r>
              <a:rPr lang="en-CA" dirty="0" smtClean="0"/>
              <a:t>Continuous </a:t>
            </a:r>
            <a:r>
              <a:rPr lang="en-CA" dirty="0"/>
              <a:t>Word Alignment-based </a:t>
            </a:r>
            <a:r>
              <a:rPr lang="en-CA" dirty="0" smtClean="0"/>
              <a:t>Similarity Analysis </a:t>
            </a:r>
            <a:r>
              <a:rPr lang="en-CA" dirty="0"/>
              <a:t>(CWASA) (Franco-Salvador et al.,</a:t>
            </a:r>
          </a:p>
          <a:p>
            <a:r>
              <a:rPr lang="en-CA" dirty="0"/>
              <a:t>2016a). CWASA uses distributed </a:t>
            </a:r>
            <a:r>
              <a:rPr lang="en-CA" dirty="0" smtClean="0"/>
              <a:t>representations </a:t>
            </a:r>
            <a:r>
              <a:rPr lang="en-CA" dirty="0"/>
              <a:t>to measure the similarity by </a:t>
            </a:r>
            <a:r>
              <a:rPr lang="en-CA" dirty="0" smtClean="0"/>
              <a:t>double-direction </a:t>
            </a:r>
            <a:r>
              <a:rPr lang="en-CA" dirty="0"/>
              <a:t>aligning words of texts. In </a:t>
            </a:r>
            <a:r>
              <a:rPr lang="en-CA" dirty="0" smtClean="0"/>
              <a:t>this work </a:t>
            </a:r>
            <a:r>
              <a:rPr lang="en-CA" dirty="0"/>
              <a:t>we selected as feature the </a:t>
            </a:r>
            <a:r>
              <a:rPr lang="en-CA" dirty="0" smtClean="0"/>
              <a:t>similarity </a:t>
            </a:r>
            <a:r>
              <a:rPr lang="en-CA" dirty="0"/>
              <a:t>provided by </a:t>
            </a:r>
            <a:r>
              <a:rPr lang="en-CA" dirty="0" smtClean="0"/>
              <a:t>CWASA between questions and </a:t>
            </a:r>
            <a:r>
              <a:rPr lang="en-CA" dirty="0"/>
              <a:t>comments.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116479" y="1318020"/>
            <a:ext cx="40063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Knowledge graphs. </a:t>
            </a:r>
            <a:endParaRPr lang="en-CA" sz="2400" b="1" dirty="0" smtClean="0"/>
          </a:p>
          <a:p>
            <a:r>
              <a:rPr lang="en-CA" dirty="0" smtClean="0"/>
              <a:t>A </a:t>
            </a:r>
            <a:r>
              <a:rPr lang="en-CA" dirty="0"/>
              <a:t>knowledge </a:t>
            </a:r>
            <a:r>
              <a:rPr lang="en-CA" dirty="0" smtClean="0"/>
              <a:t>graph is </a:t>
            </a:r>
            <a:r>
              <a:rPr lang="en-CA" dirty="0"/>
              <a:t>a labeled, </a:t>
            </a:r>
            <a:r>
              <a:rPr lang="en-CA" dirty="0" smtClean="0"/>
              <a:t>weighted</a:t>
            </a:r>
            <a:r>
              <a:rPr lang="en-CA" dirty="0"/>
              <a:t>, and directed </a:t>
            </a:r>
            <a:r>
              <a:rPr lang="en-CA" dirty="0" smtClean="0"/>
              <a:t>graph that </a:t>
            </a:r>
            <a:r>
              <a:rPr lang="en-CA" dirty="0"/>
              <a:t>expands and relates the </a:t>
            </a:r>
            <a:r>
              <a:rPr lang="en-CA" dirty="0" smtClean="0"/>
              <a:t>concepts belonging </a:t>
            </a:r>
            <a:r>
              <a:rPr lang="en-CA" dirty="0"/>
              <a:t>to a text. Knowledge Graph</a:t>
            </a:r>
          </a:p>
          <a:p>
            <a:r>
              <a:rPr lang="es-ES" dirty="0" err="1"/>
              <a:t>Analysis</a:t>
            </a:r>
            <a:r>
              <a:rPr lang="es-ES" dirty="0"/>
              <a:t> (KGA) (Franco-Salvador et al.,</a:t>
            </a:r>
          </a:p>
          <a:p>
            <a:r>
              <a:rPr lang="en-CA" dirty="0"/>
              <a:t>2016b) measures semantic relatedness </a:t>
            </a:r>
            <a:r>
              <a:rPr lang="en-CA" dirty="0" smtClean="0"/>
              <a:t>between </a:t>
            </a:r>
            <a:r>
              <a:rPr lang="en-CA" dirty="0"/>
              <a:t>texts by means of their </a:t>
            </a:r>
            <a:r>
              <a:rPr lang="en-CA" dirty="0" smtClean="0"/>
              <a:t>knowledge graphs</a:t>
            </a:r>
            <a:r>
              <a:rPr lang="en-CA" dirty="0"/>
              <a:t>. In this work we used the </a:t>
            </a:r>
            <a:r>
              <a:rPr lang="en-CA" dirty="0" err="1" smtClean="0"/>
              <a:t>BabelNet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 err="1"/>
              <a:t>Navigli</a:t>
            </a:r>
            <a:r>
              <a:rPr lang="en-CA" dirty="0"/>
              <a:t> and </a:t>
            </a:r>
            <a:r>
              <a:rPr lang="en-CA" dirty="0" err="1"/>
              <a:t>Ponzetto</a:t>
            </a:r>
            <a:r>
              <a:rPr lang="en-CA" dirty="0"/>
              <a:t>, 2012) </a:t>
            </a:r>
            <a:r>
              <a:rPr lang="en-CA" dirty="0" smtClean="0"/>
              <a:t>multilingual </a:t>
            </a:r>
            <a:r>
              <a:rPr lang="en-CA" dirty="0"/>
              <a:t>semantic network to generate </a:t>
            </a:r>
            <a:r>
              <a:rPr lang="en-CA" dirty="0" smtClean="0"/>
              <a:t>knowledge </a:t>
            </a:r>
            <a:r>
              <a:rPr lang="en-CA" dirty="0"/>
              <a:t>graphs from questions and </a:t>
            </a:r>
            <a:r>
              <a:rPr lang="en-CA" dirty="0" smtClean="0"/>
              <a:t>comments, and </a:t>
            </a:r>
            <a:r>
              <a:rPr lang="en-CA" dirty="0"/>
              <a:t>measured their similarity using KGA.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5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790"/>
          </a:xfrm>
        </p:spPr>
        <p:txBody>
          <a:bodyPr/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他思路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288598" y="6405513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9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924146" y="2371806"/>
            <a:ext cx="10364452" cy="3350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 smtClean="0"/>
              <a:t>方</a:t>
            </a:r>
            <a:r>
              <a:rPr lang="zh-CN" altLang="en-US" sz="2800" dirty="0" smtClean="0"/>
              <a:t>案三：信息抽取</a:t>
            </a:r>
            <a:r>
              <a:rPr lang="en-US" altLang="zh-CN" sz="2800" dirty="0" smtClean="0"/>
              <a:t>(Information extraction)</a:t>
            </a:r>
          </a:p>
          <a:p>
            <a:pPr marL="0" indent="0">
              <a:buNone/>
            </a:pPr>
            <a:r>
              <a:rPr lang="en-US" sz="2800" dirty="0"/>
              <a:t>Named Entity recognition(</a:t>
            </a:r>
            <a:r>
              <a:rPr lang="zh-CN" altLang="en-US" sz="2800" dirty="0"/>
              <a:t>命名实体识别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方</a:t>
            </a:r>
            <a:r>
              <a:rPr lang="zh-CN" altLang="en-US" sz="2800" dirty="0" smtClean="0"/>
              <a:t>案四：向量建模</a:t>
            </a:r>
            <a:r>
              <a:rPr lang="en-US" altLang="zh-CN" sz="2800" dirty="0" smtClean="0"/>
              <a:t>(vector modeling)</a:t>
            </a:r>
          </a:p>
          <a:p>
            <a:pPr marL="0" indent="0">
              <a:buNone/>
            </a:pPr>
            <a:r>
              <a:rPr lang="en-CA" dirty="0"/>
              <a:t>Dong L, Wei F, Zhou M, et al. Question answering over freebase with multi-column convolutional neural networks[C]//Proceedings of the 53rd Annual Meeting of the Association for Computational Linguistics and the 7th International Joint Conference on Natural Language Processing (Volume 1: Long Papers</a:t>
            </a:r>
            <a:r>
              <a:rPr lang="en-CA" dirty="0" smtClean="0"/>
              <a:t>).</a:t>
            </a:r>
            <a:endParaRPr 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101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649</TotalTime>
  <Words>799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Tw Cen MT</vt:lpstr>
      <vt:lpstr>Droplet</vt:lpstr>
      <vt:lpstr>基于医疗知识图谱的问答系统调研</vt:lpstr>
      <vt:lpstr>目录</vt:lpstr>
      <vt:lpstr>设计思路 </vt:lpstr>
      <vt:lpstr>SPARQL知识检索</vt:lpstr>
      <vt:lpstr>SPARQL知识检索</vt:lpstr>
      <vt:lpstr>设计思路 </vt:lpstr>
      <vt:lpstr>UH-PRHLT</vt:lpstr>
      <vt:lpstr>UH-PRHLT</vt:lpstr>
      <vt:lpstr>其他思路</vt:lpstr>
      <vt:lpstr>用户的交互方式</vt:lpstr>
      <vt:lpstr>初步的计划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基于医疗知识图谱的问答系统调研</dc:title>
  <dc:creator>Andy Xu</dc:creator>
  <cp:lastModifiedBy>Andy Xu</cp:lastModifiedBy>
  <cp:revision>28</cp:revision>
  <dcterms:created xsi:type="dcterms:W3CDTF">2019-09-18T08:13:13Z</dcterms:created>
  <dcterms:modified xsi:type="dcterms:W3CDTF">2019-09-19T09:36:51Z</dcterms:modified>
</cp:coreProperties>
</file>