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73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26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89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219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81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842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34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532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8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66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37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33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44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6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91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14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08F1-FF0C-4CCE-A026-E3FCCDA3DE0E}" type="datetimeFigureOut">
              <a:rPr lang="en-CA" smtClean="0"/>
              <a:t>2019-10-11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904D6-62E9-49A3-8E03-C8595C3BD1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385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9180" y="1131216"/>
            <a:ext cx="9997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Semantic Parsing via Staged Query Graph </a:t>
            </a:r>
            <a:r>
              <a:rPr lang="en-CA" sz="4400" dirty="0" smtClean="0"/>
              <a:t>Generation: Question </a:t>
            </a:r>
            <a:r>
              <a:rPr lang="en-CA" sz="4400" dirty="0"/>
              <a:t>Answering with Knowledge Base</a:t>
            </a:r>
            <a:endParaRPr lang="en-CA" sz="4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1348" y="3577472"/>
            <a:ext cx="8875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Wen-tau </a:t>
            </a:r>
            <a:r>
              <a:rPr lang="en-CA" sz="2800" dirty="0" err="1"/>
              <a:t>Yih</a:t>
            </a:r>
            <a:r>
              <a:rPr lang="en-CA" sz="2800" dirty="0"/>
              <a:t> Ming-Wei Chang </a:t>
            </a:r>
            <a:r>
              <a:rPr lang="en-CA" sz="2800" dirty="0" err="1"/>
              <a:t>Xiaodong</a:t>
            </a:r>
            <a:r>
              <a:rPr lang="en-CA" sz="2800" dirty="0"/>
              <a:t> He </a:t>
            </a:r>
            <a:r>
              <a:rPr lang="en-CA" sz="2800" dirty="0" err="1"/>
              <a:t>Jianfeng</a:t>
            </a:r>
            <a:r>
              <a:rPr lang="en-CA" sz="2800" dirty="0"/>
              <a:t> Gao</a:t>
            </a:r>
          </a:p>
          <a:p>
            <a:r>
              <a:rPr lang="en-CA" sz="2800" dirty="0"/>
              <a:t>Microsoft Research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34074" y="6273538"/>
            <a:ext cx="98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04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7241" y="2561982"/>
            <a:ext cx="666721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500" b="1" cap="none" spc="0" dirty="0" smtClean="0">
                <a:ln/>
                <a:solidFill>
                  <a:schemeClr val="accent3"/>
                </a:solidFill>
                <a:effectLst/>
              </a:rPr>
              <a:t>Thank you</a:t>
            </a:r>
            <a:endParaRPr lang="en-US" sz="115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4074" y="6273538"/>
            <a:ext cx="98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</a:t>
            </a:r>
            <a:r>
              <a:rPr lang="en-US" altLang="zh-CN" dirty="0" smtClean="0"/>
              <a:t>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70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34074" y="6273538"/>
            <a:ext cx="98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2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61" y="919260"/>
            <a:ext cx="8441065" cy="2858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8355" y="4284482"/>
            <a:ext cx="940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grounded entity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实体</a:t>
            </a:r>
            <a:r>
              <a:rPr lang="en-CA" dirty="0" smtClean="0"/>
              <a:t> (</a:t>
            </a:r>
            <a:r>
              <a:rPr lang="zh-CN" altLang="en-US" dirty="0"/>
              <a:t>椭圆</a:t>
            </a:r>
            <a:r>
              <a:rPr lang="en-CA" dirty="0" smtClean="0"/>
              <a:t>), existential variable</a:t>
            </a:r>
            <a:r>
              <a:rPr lang="en-US" altLang="zh-CN" dirty="0" smtClean="0"/>
              <a:t>-</a:t>
            </a:r>
            <a:r>
              <a:rPr lang="zh-CN" altLang="en-US" dirty="0" smtClean="0"/>
              <a:t>存在变量</a:t>
            </a:r>
            <a:r>
              <a:rPr lang="en-CA" dirty="0" smtClean="0"/>
              <a:t> (</a:t>
            </a:r>
            <a:r>
              <a:rPr lang="zh-CN" altLang="en-US" dirty="0" smtClean="0"/>
              <a:t>圆</a:t>
            </a:r>
            <a:r>
              <a:rPr lang="en-CA" dirty="0" smtClean="0"/>
              <a:t>), </a:t>
            </a:r>
            <a:r>
              <a:rPr lang="en-CA" dirty="0"/>
              <a:t>lambda </a:t>
            </a:r>
            <a:r>
              <a:rPr lang="en-CA" dirty="0" smtClean="0"/>
              <a:t>variable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</a:t>
            </a:r>
            <a:r>
              <a:rPr lang="en-CA" dirty="0" smtClean="0"/>
              <a:t> (</a:t>
            </a:r>
            <a:r>
              <a:rPr lang="zh-CN" altLang="en-US" dirty="0" smtClean="0"/>
              <a:t>灰圆</a:t>
            </a:r>
            <a:r>
              <a:rPr lang="en-CA" dirty="0" smtClean="0"/>
              <a:t>), aggregation function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集合函数</a:t>
            </a:r>
            <a:r>
              <a:rPr lang="en-CA" dirty="0" smtClean="0"/>
              <a:t> (</a:t>
            </a:r>
            <a:r>
              <a:rPr lang="zh-CN" altLang="en-US" dirty="0" smtClean="0"/>
              <a:t>菱形</a:t>
            </a:r>
            <a:r>
              <a:rPr lang="en-CA" dirty="0" smtClean="0"/>
              <a:t>). </a:t>
            </a:r>
            <a:r>
              <a:rPr lang="en-CA" dirty="0"/>
              <a:t>Grounded </a:t>
            </a:r>
            <a:r>
              <a:rPr lang="en-CA" dirty="0" smtClean="0"/>
              <a:t>entities are </a:t>
            </a:r>
            <a:r>
              <a:rPr lang="en-CA" dirty="0"/>
              <a:t>existing entities in the knowledge base K.</a:t>
            </a:r>
          </a:p>
        </p:txBody>
      </p:sp>
    </p:spTree>
    <p:extLst>
      <p:ext uri="{BB962C8B-B14F-4D97-AF65-F5344CB8AC3E}">
        <p14:creationId xmlns:p14="http://schemas.microsoft.com/office/powerpoint/2010/main" val="246580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97" y="875464"/>
            <a:ext cx="4669394" cy="4926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646" y="2257866"/>
            <a:ext cx="4510087" cy="1527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34074" y="6273538"/>
            <a:ext cx="98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3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168097" y="1395515"/>
            <a:ext cx="4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Who </a:t>
            </a:r>
            <a:r>
              <a:rPr lang="en-CA" dirty="0" smtClean="0"/>
              <a:t>first voiced </a:t>
            </a:r>
            <a:r>
              <a:rPr lang="en-CA" dirty="0"/>
              <a:t>Meg on Family Guy?</a:t>
            </a:r>
          </a:p>
        </p:txBody>
      </p:sp>
    </p:spTree>
    <p:extLst>
      <p:ext uri="{BB962C8B-B14F-4D97-AF65-F5344CB8AC3E}">
        <p14:creationId xmlns:p14="http://schemas.microsoft.com/office/powerpoint/2010/main" val="24761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构建流程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决定话题实体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树的根节点</a:t>
            </a:r>
            <a:r>
              <a:rPr lang="en-US" altLang="zh-CN" sz="2000" dirty="0" smtClean="0"/>
              <a:t>)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只存</a:t>
            </a:r>
            <a:r>
              <a:rPr lang="zh-CN" altLang="en-US" sz="2000" dirty="0" smtClean="0"/>
              <a:t>在一个结果变量，但是可能存在任意数量的存在变量（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或多个），我们将其称为核心推理链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把变量和实体付与在节点上</a:t>
            </a:r>
            <a:endParaRPr lang="en-CA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4074" y="6273538"/>
            <a:ext cx="98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99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举例说明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074" y="1975218"/>
            <a:ext cx="754848" cy="315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923" y="1975219"/>
            <a:ext cx="1559736" cy="315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74" y="3721771"/>
            <a:ext cx="608732" cy="297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807" y="3721771"/>
            <a:ext cx="1723524" cy="297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1413" y="2405895"/>
            <a:ext cx="261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空集代表空图</a:t>
            </a:r>
            <a:endParaRPr lang="en-US" altLang="zh-CN" dirty="0" smtClean="0"/>
          </a:p>
          <a:p>
            <a:r>
              <a:rPr lang="en-US" altLang="zh-CN" dirty="0" smtClean="0"/>
              <a:t>Se</a:t>
            </a:r>
            <a:r>
              <a:rPr lang="zh-CN" altLang="en-US" dirty="0" smtClean="0"/>
              <a:t>代表话题实体</a:t>
            </a:r>
            <a:endParaRPr lang="en-US" altLang="zh-CN" dirty="0" smtClean="0"/>
          </a:p>
          <a:p>
            <a:r>
              <a:rPr lang="en-US" altLang="zh-CN" dirty="0" err="1" smtClean="0"/>
              <a:t>Sp</a:t>
            </a:r>
            <a:r>
              <a:rPr lang="zh-CN" altLang="en-US" dirty="0" smtClean="0"/>
              <a:t>代表核心推理链</a:t>
            </a:r>
            <a:endParaRPr lang="en-US" altLang="zh-CN" dirty="0" smtClean="0"/>
          </a:p>
          <a:p>
            <a:r>
              <a:rPr lang="en-US" altLang="zh-CN" dirty="0" err="1" smtClean="0"/>
              <a:t>Sc</a:t>
            </a:r>
            <a:r>
              <a:rPr lang="zh-CN" altLang="en-US" dirty="0" smtClean="0"/>
              <a:t>代表额外的约束条件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187075" y="4176075"/>
            <a:ext cx="261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Ae</a:t>
            </a:r>
            <a:r>
              <a:rPr lang="zh-CN" altLang="en-US" dirty="0"/>
              <a:t>代</a:t>
            </a:r>
            <a:r>
              <a:rPr lang="zh-CN" altLang="en-US" dirty="0" smtClean="0"/>
              <a:t>表选择实体节点</a:t>
            </a:r>
            <a:endParaRPr lang="en-US" altLang="zh-CN" dirty="0" smtClean="0"/>
          </a:p>
          <a:p>
            <a:r>
              <a:rPr lang="en-US" altLang="zh-CN" dirty="0" err="1" smtClean="0"/>
              <a:t>Ap</a:t>
            </a:r>
            <a:r>
              <a:rPr lang="zh-CN" altLang="en-US" dirty="0" smtClean="0"/>
              <a:t>代表决定核心推理链</a:t>
            </a:r>
            <a:endParaRPr lang="en-US" altLang="zh-CN" dirty="0" smtClean="0"/>
          </a:p>
          <a:p>
            <a:r>
              <a:rPr lang="en-US" altLang="zh-CN" dirty="0" smtClean="0"/>
              <a:t>Ac</a:t>
            </a:r>
            <a:r>
              <a:rPr lang="zh-CN" altLang="en-US" dirty="0" smtClean="0"/>
              <a:t>代表选择约束节点</a:t>
            </a:r>
            <a:endParaRPr lang="en-US" altLang="zh-CN" dirty="0" smtClean="0"/>
          </a:p>
          <a:p>
            <a:r>
              <a:rPr lang="en-US" altLang="zh-CN" dirty="0" smtClean="0"/>
              <a:t>Aa</a:t>
            </a:r>
            <a:r>
              <a:rPr lang="zh-CN" altLang="en-US" dirty="0" smtClean="0"/>
              <a:t>代表选择集合函数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264" y="3006059"/>
            <a:ext cx="4428995" cy="2691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974" y="289014"/>
            <a:ext cx="4906603" cy="20013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37228" y="2405895"/>
            <a:ext cx="43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Who first voiced Meg on Family Guy?</a:t>
            </a:r>
          </a:p>
          <a:p>
            <a:endParaRPr lang="en-C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8182" y="3006059"/>
            <a:ext cx="3735244" cy="19771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034074" y="6273538"/>
            <a:ext cx="98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515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53" y="2156419"/>
            <a:ext cx="3982650" cy="4206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3064" y="1315039"/>
            <a:ext cx="389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通过神经网络来判断问题是问哪一个链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60" y="2156419"/>
            <a:ext cx="5552962" cy="42066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0460" y="1315039"/>
            <a:ext cx="564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增加约束条件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1034074" y="6273538"/>
            <a:ext cx="98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811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结果与错误分析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52.5</a:t>
            </a:r>
          </a:p>
          <a:p>
            <a:r>
              <a:rPr lang="en-US" dirty="0" smtClean="0"/>
              <a:t>1/3</a:t>
            </a:r>
            <a:r>
              <a:rPr lang="zh-CN" altLang="en-US" dirty="0" smtClean="0"/>
              <a:t>的错误并不是真正的错误（包括语料标记错误，可以接受的答案被划分为错误等等）</a:t>
            </a:r>
            <a:endParaRPr lang="en-US" altLang="zh-CN" dirty="0" smtClean="0"/>
          </a:p>
          <a:p>
            <a:r>
              <a:rPr lang="en-US" altLang="zh-CN" dirty="0" smtClean="0"/>
              <a:t>8%</a:t>
            </a:r>
            <a:r>
              <a:rPr lang="zh-CN" altLang="en-US" dirty="0" smtClean="0"/>
              <a:t>的错误是实体链指错误</a:t>
            </a:r>
            <a:endParaRPr lang="en-US" altLang="zh-CN" dirty="0" smtClean="0"/>
          </a:p>
          <a:p>
            <a:r>
              <a:rPr lang="en-US" altLang="zh-CN" dirty="0" smtClean="0"/>
              <a:t>35%</a:t>
            </a:r>
            <a:r>
              <a:rPr lang="zh-CN" altLang="en-US" dirty="0" smtClean="0"/>
              <a:t>的错误是推理链错误</a:t>
            </a:r>
            <a:endParaRPr lang="en-US" altLang="zh-CN" dirty="0" smtClean="0"/>
          </a:p>
          <a:p>
            <a:r>
              <a:rPr lang="en-US" altLang="zh-CN" dirty="0" smtClean="0"/>
              <a:t>23%</a:t>
            </a:r>
            <a:r>
              <a:rPr lang="zh-CN" altLang="en-US" dirty="0" smtClean="0"/>
              <a:t>的错误是错误的约束或缺失的约束</a:t>
            </a:r>
            <a:endParaRPr lang="en-US" altLang="zh-CN" dirty="0" smtClean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034074" y="6273538"/>
            <a:ext cx="98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</a:t>
            </a:r>
            <a:r>
              <a:rPr lang="en-US" altLang="zh-CN" dirty="0" smtClean="0"/>
              <a:t>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086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501" y="1862611"/>
            <a:ext cx="9905999" cy="9379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创新</a:t>
            </a:r>
            <a:r>
              <a:rPr lang="zh-CN" altLang="en-US" dirty="0" smtClean="0"/>
              <a:t>点：完全利用了知识图谱，所做的绝大多数的工作是在知识图谱上推理。按这个方法完全可以解析复杂逻辑。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0" y="2800955"/>
            <a:ext cx="4510087" cy="1527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11" y="4572000"/>
            <a:ext cx="1064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</a:t>
            </a:r>
            <a:r>
              <a:rPr lang="zh-CN" altLang="en-US" dirty="0" smtClean="0"/>
              <a:t>入我们的系统：患者男，</a:t>
            </a:r>
            <a:r>
              <a:rPr lang="en-US" altLang="zh-CN" dirty="0" smtClean="0"/>
              <a:t>60</a:t>
            </a:r>
            <a:r>
              <a:rPr lang="zh-CN" altLang="en-US" dirty="0" smtClean="0"/>
              <a:t>岁，经常吸烟，最近开始咳嗽，经过检查肺部有肿瘤，求治疗方案</a:t>
            </a:r>
            <a:endParaRPr lang="en-US" altLang="zh-CN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2399121" y="5021460"/>
            <a:ext cx="4918436" cy="1686501"/>
            <a:chOff x="2399121" y="5021460"/>
            <a:chExt cx="4918436" cy="1686501"/>
          </a:xfrm>
        </p:grpSpPr>
        <p:cxnSp>
          <p:nvCxnSpPr>
            <p:cNvPr id="15" name="Straight Arrow Connector 14"/>
            <p:cNvCxnSpPr>
              <a:stCxn id="7" idx="1"/>
              <a:endCxn id="17" idx="3"/>
            </p:cNvCxnSpPr>
            <p:nvPr/>
          </p:nvCxnSpPr>
          <p:spPr>
            <a:xfrm flipH="1" flipV="1">
              <a:off x="4237349" y="5358535"/>
              <a:ext cx="673644" cy="649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399121" y="5021460"/>
              <a:ext cx="4918436" cy="1686501"/>
              <a:chOff x="2196445" y="4940542"/>
              <a:chExt cx="4918436" cy="168650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196445" y="5971880"/>
                <a:ext cx="1545996" cy="490194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症状（咳嗽）</a:t>
                </a:r>
                <a:endParaRPr lang="en-CA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86141" y="5806911"/>
                <a:ext cx="834272" cy="820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y</a:t>
                </a:r>
                <a:endParaRPr lang="en-CA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254685" y="5806911"/>
                <a:ext cx="834272" cy="820132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x</a:t>
                </a:r>
                <a:endParaRPr lang="en-CA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6" idx="3"/>
                <a:endCxn id="7" idx="2"/>
              </p:cNvCxnSpPr>
              <p:nvPr/>
            </p:nvCxnSpPr>
            <p:spPr>
              <a:xfrm>
                <a:off x="3742441" y="6216977"/>
                <a:ext cx="8437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6"/>
                <a:endCxn id="8" idx="2"/>
              </p:cNvCxnSpPr>
              <p:nvPr/>
            </p:nvCxnSpPr>
            <p:spPr>
              <a:xfrm>
                <a:off x="5420413" y="6216977"/>
                <a:ext cx="8342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Diamond 16"/>
              <p:cNvSpPr/>
              <p:nvPr/>
            </p:nvSpPr>
            <p:spPr>
              <a:xfrm>
                <a:off x="2875176" y="4971121"/>
                <a:ext cx="1159497" cy="61299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经常吸烟</a:t>
                </a:r>
                <a:endParaRPr lang="en-CA" sz="1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568885" y="4940542"/>
                <a:ext cx="1545996" cy="490194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肺部有肿瘤</a:t>
                </a:r>
                <a:endParaRPr lang="en-CA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7" idx="7"/>
              </p:cNvCxnSpPr>
              <p:nvPr/>
            </p:nvCxnSpPr>
            <p:spPr>
              <a:xfrm flipV="1">
                <a:off x="5298237" y="5394126"/>
                <a:ext cx="315425" cy="5328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808430" y="5962453"/>
                <a:ext cx="6221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诊断</a:t>
                </a:r>
                <a:endParaRPr lang="en-CA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171371" y="5524107"/>
                <a:ext cx="1177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检查结果</a:t>
                </a:r>
                <a:endParaRPr lang="en-CA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10536" y="5437579"/>
                <a:ext cx="985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倾向性</a:t>
                </a:r>
                <a:endParaRPr lang="en-CA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66155" y="5893811"/>
                <a:ext cx="648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治疗方案</a:t>
                </a:r>
                <a:endParaRPr lang="en-CA" dirty="0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11034074" y="6273538"/>
            <a:ext cx="98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</a:t>
            </a:r>
            <a:r>
              <a:rPr lang="en-US" altLang="zh-CN" dirty="0" smtClean="0"/>
              <a:t>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35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思考（难点）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体链指（</a:t>
            </a:r>
            <a:r>
              <a:rPr lang="en-US" altLang="zh-CN" dirty="0" smtClean="0"/>
              <a:t>entity linking</a:t>
            </a:r>
            <a:r>
              <a:rPr lang="zh-CN" altLang="en-US" dirty="0" smtClean="0"/>
              <a:t>）使用</a:t>
            </a:r>
            <a:r>
              <a:rPr lang="en-US" altLang="zh-CN" dirty="0" smtClean="0"/>
              <a:t>S-Mart</a:t>
            </a:r>
            <a:r>
              <a:rPr lang="zh-CN" altLang="en-US" dirty="0" smtClean="0"/>
              <a:t>，并有其他可替代选项，需要做进一步调研</a:t>
            </a:r>
            <a:endParaRPr lang="en-US" altLang="zh-CN" dirty="0" smtClean="0"/>
          </a:p>
          <a:p>
            <a:r>
              <a:rPr lang="zh-CN" altLang="en-US" dirty="0" smtClean="0"/>
              <a:t>使用统计模型匹配来查找真正的</a:t>
            </a:r>
            <a:r>
              <a:rPr lang="en-US" altLang="zh-CN" dirty="0" smtClean="0"/>
              <a:t>topic entity</a:t>
            </a:r>
            <a:r>
              <a:rPr lang="zh-CN" altLang="en-US" dirty="0" smtClean="0"/>
              <a:t>，需要语料来进行这一步</a:t>
            </a:r>
            <a:endParaRPr lang="en-US" altLang="zh-CN" dirty="0" smtClean="0"/>
          </a:p>
          <a:p>
            <a:r>
              <a:rPr lang="zh-CN" altLang="en-US" dirty="0" smtClean="0"/>
              <a:t>文</a:t>
            </a:r>
            <a:r>
              <a:rPr lang="zh-CN" altLang="en-US" dirty="0" smtClean="0"/>
              <a:t>章使用深度神经网络来判断链的路径，我们需要语料来进行这一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r>
              <a:rPr lang="zh-CN" altLang="en-US" smtClean="0"/>
              <a:t>随着问题越来越复杂，效率可能会极大的下降（模型本身的问题）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034074" y="6273538"/>
            <a:ext cx="98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</a:t>
            </a:r>
            <a:r>
              <a:rPr lang="en-US" altLang="zh-CN" dirty="0" smtClean="0"/>
              <a:t>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197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377</TotalTime>
  <Words>613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构建流程</vt:lpstr>
      <vt:lpstr>举例说明</vt:lpstr>
      <vt:lpstr>PowerPoint Presentation</vt:lpstr>
      <vt:lpstr>结果与错误分析</vt:lpstr>
      <vt:lpstr>思考</vt:lpstr>
      <vt:lpstr>思考（难点）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Xu</dc:creator>
  <cp:lastModifiedBy>Andy Xu</cp:lastModifiedBy>
  <cp:revision>20</cp:revision>
  <dcterms:created xsi:type="dcterms:W3CDTF">2019-09-27T08:30:01Z</dcterms:created>
  <dcterms:modified xsi:type="dcterms:W3CDTF">2019-10-12T01:31:45Z</dcterms:modified>
</cp:coreProperties>
</file>