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52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91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25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407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60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5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19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9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0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7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92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03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31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06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02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89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27F2-89A4-4C79-A853-3B0C0948BF39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00AD-F391-4A00-93F8-4E8B706182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809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616" y="1513575"/>
            <a:ext cx="11076004" cy="2387600"/>
          </a:xfrm>
        </p:spPr>
        <p:txBody>
          <a:bodyPr>
            <a:normAutofit/>
          </a:bodyPr>
          <a:lstStyle/>
          <a:p>
            <a:r>
              <a:rPr lang="en-CA" dirty="0" err="1"/>
              <a:t>Variational</a:t>
            </a:r>
            <a:r>
              <a:rPr lang="en-CA" dirty="0"/>
              <a:t> Reasoning for </a:t>
            </a:r>
            <a:r>
              <a:rPr lang="en-US" altLang="zh-CN" dirty="0" smtClean="0"/>
              <a:t>q</a:t>
            </a:r>
            <a:r>
              <a:rPr lang="en-CA" dirty="0" err="1" smtClean="0"/>
              <a:t>uestion</a:t>
            </a:r>
            <a:r>
              <a:rPr lang="en-CA" dirty="0" smtClean="0"/>
              <a:t> </a:t>
            </a:r>
            <a:r>
              <a:rPr lang="en-CA" dirty="0"/>
              <a:t>Answering with Knowledge Graph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296453" y="6396087"/>
            <a:ext cx="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0364771" y="3968684"/>
            <a:ext cx="350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徐佳龙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5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创新点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先进的推理方式，从实验结果来看效果非常好</a:t>
            </a:r>
            <a:endParaRPr lang="en-US" altLang="zh-CN" dirty="0" smtClean="0"/>
          </a:p>
          <a:p>
            <a:r>
              <a:rPr lang="zh-CN" altLang="en-US" dirty="0"/>
              <a:t>摒</a:t>
            </a:r>
            <a:r>
              <a:rPr lang="zh-CN" altLang="en-US" dirty="0" smtClean="0"/>
              <a:t>弃了传统的</a:t>
            </a:r>
            <a:r>
              <a:rPr lang="en-US" altLang="zh-CN" dirty="0" smtClean="0"/>
              <a:t>NLP</a:t>
            </a:r>
            <a:r>
              <a:rPr lang="zh-CN" altLang="en-US" dirty="0" smtClean="0"/>
              <a:t>算法，不需要做实体提取、实体对齐、实体链指等等操作</a:t>
            </a:r>
            <a:endParaRPr lang="en-US" altLang="zh-CN" dirty="0" smtClean="0"/>
          </a:p>
          <a:p>
            <a:r>
              <a:rPr lang="zh-CN" altLang="en-US" dirty="0"/>
              <a:t>开放</a:t>
            </a:r>
            <a:r>
              <a:rPr lang="zh-CN" altLang="en-US" dirty="0" smtClean="0"/>
              <a:t>性大，没有规定网络结构，只给出了算法，可操作空间大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222611" y="6396087"/>
            <a:ext cx="96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74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局限性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完全没有系统细节，不知道他们用什么神经网络得到的这个结果。</a:t>
            </a:r>
            <a:endParaRPr lang="en-US" altLang="zh-CN" dirty="0" smtClean="0"/>
          </a:p>
          <a:p>
            <a:r>
              <a:rPr lang="zh-CN" altLang="en-US" dirty="0" smtClean="0"/>
              <a:t>文章后半部分还有大量的算法来训练网络参数（例如加入增强学习），调整系统准确率，使得复现工作量更大。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222611" y="6396087"/>
            <a:ext cx="96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800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433" y="2967335"/>
            <a:ext cx="3201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Thank 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2611" y="6396087"/>
            <a:ext cx="96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66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</a:t>
            </a:r>
            <a:r>
              <a:rPr lang="zh-CN" altLang="en-US" dirty="0" smtClean="0"/>
              <a:t>统结构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296453" y="6396087"/>
            <a:ext cx="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2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3" y="1855558"/>
            <a:ext cx="11417457" cy="40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8942"/>
          </a:xfrm>
        </p:spPr>
        <p:txBody>
          <a:bodyPr/>
          <a:lstStyle/>
          <a:p>
            <a:r>
              <a:rPr lang="zh-CN" altLang="en-US" dirty="0" smtClean="0"/>
              <a:t>模块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4067"/>
            <a:ext cx="9905999" cy="5112847"/>
          </a:xfrm>
        </p:spPr>
        <p:txBody>
          <a:bodyPr>
            <a:normAutofit/>
          </a:bodyPr>
          <a:lstStyle/>
          <a:p>
            <a:r>
              <a:rPr lang="en-CA" sz="3200" b="1" dirty="0"/>
              <a:t>Module for topic entity </a:t>
            </a:r>
            <a:r>
              <a:rPr lang="en-CA" sz="3200" b="1" dirty="0" smtClean="0"/>
              <a:t>recognition</a:t>
            </a:r>
            <a:r>
              <a:rPr lang="en-CA" dirty="0" smtClean="0"/>
              <a:t>: Recognizing </a:t>
            </a:r>
            <a:r>
              <a:rPr lang="en-CA" dirty="0"/>
              <a:t>the </a:t>
            </a:r>
            <a:r>
              <a:rPr lang="en-CA" dirty="0" smtClean="0"/>
              <a:t>topic entity </a:t>
            </a:r>
            <a:r>
              <a:rPr lang="en-CA" i="1" dirty="0"/>
              <a:t>y </a:t>
            </a:r>
            <a:r>
              <a:rPr lang="en-CA" dirty="0"/>
              <a:t>(or the entity mentioned in the question) is the </a:t>
            </a:r>
            <a:r>
              <a:rPr lang="en-CA" dirty="0" smtClean="0"/>
              <a:t>first step </a:t>
            </a:r>
            <a:r>
              <a:rPr lang="en-CA" dirty="0"/>
              <a:t>in performing logic reasoning over the knowledge </a:t>
            </a:r>
            <a:r>
              <a:rPr lang="en-CA" dirty="0" smtClean="0"/>
              <a:t>graph</a:t>
            </a:r>
            <a:r>
              <a:rPr lang="en-US" dirty="0" smtClean="0"/>
              <a:t>. </a:t>
            </a:r>
            <a:r>
              <a:rPr lang="en-CA" dirty="0"/>
              <a:t>We denote the topic entity as </a:t>
            </a:r>
            <a:r>
              <a:rPr lang="en-CA" i="1" dirty="0"/>
              <a:t>y</a:t>
            </a:r>
            <a:r>
              <a:rPr lang="en-CA" dirty="0"/>
              <a:t>, and </a:t>
            </a:r>
            <a:r>
              <a:rPr lang="en-CA" dirty="0" smtClean="0"/>
              <a:t>model the </a:t>
            </a:r>
            <a:r>
              <a:rPr lang="en-CA" dirty="0"/>
              <a:t>compatibility of this entity with the question </a:t>
            </a:r>
            <a:r>
              <a:rPr lang="en-CA" i="1" dirty="0"/>
              <a:t>qi </a:t>
            </a:r>
            <a:r>
              <a:rPr lang="en-CA" dirty="0"/>
              <a:t>as a </a:t>
            </a:r>
            <a:r>
              <a:rPr lang="en-CA" dirty="0" smtClean="0"/>
              <a:t>probabilistic model </a:t>
            </a:r>
            <a:r>
              <a:rPr lang="en-CA" i="1" dirty="0"/>
              <a:t>Pθ</a:t>
            </a:r>
            <a:r>
              <a:rPr lang="en-CA" dirty="0"/>
              <a:t>1 (</a:t>
            </a:r>
            <a:r>
              <a:rPr lang="en-CA" i="1" dirty="0" err="1"/>
              <a:t>y|qi</a:t>
            </a:r>
            <a:r>
              <a:rPr lang="en-CA" dirty="0"/>
              <a:t>), which shows the probability of </a:t>
            </a:r>
            <a:r>
              <a:rPr lang="en-CA" dirty="0" smtClean="0"/>
              <a:t>the KG </a:t>
            </a:r>
            <a:r>
              <a:rPr lang="en-CA" dirty="0"/>
              <a:t>entity </a:t>
            </a:r>
            <a:r>
              <a:rPr lang="en-CA" i="1" dirty="0"/>
              <a:t>y </a:t>
            </a:r>
            <a:r>
              <a:rPr lang="en-CA" dirty="0"/>
              <a:t>being mentioned in the question </a:t>
            </a:r>
            <a:r>
              <a:rPr lang="en-CA" i="1" dirty="0"/>
              <a:t>qi</a:t>
            </a:r>
            <a:r>
              <a:rPr lang="en-CA" dirty="0" smtClean="0"/>
              <a:t>.</a:t>
            </a:r>
          </a:p>
          <a:p>
            <a:r>
              <a:rPr lang="en-CA" sz="3200" b="1" dirty="0"/>
              <a:t>Module for logic reasoning over knowledge graph</a:t>
            </a:r>
            <a:r>
              <a:rPr lang="en-CA" sz="3200" b="1" dirty="0" smtClean="0"/>
              <a:t>: </a:t>
            </a:r>
            <a:r>
              <a:rPr lang="en-CA" dirty="0" smtClean="0"/>
              <a:t>Given the </a:t>
            </a:r>
            <a:r>
              <a:rPr lang="en-CA" dirty="0"/>
              <a:t>topic entity </a:t>
            </a:r>
            <a:r>
              <a:rPr lang="en-CA" i="1" dirty="0"/>
              <a:t>y </a:t>
            </a:r>
            <a:r>
              <a:rPr lang="en-CA" dirty="0"/>
              <a:t>in question </a:t>
            </a:r>
            <a:r>
              <a:rPr lang="en-CA" i="1" dirty="0"/>
              <a:t>qi</a:t>
            </a:r>
            <a:r>
              <a:rPr lang="en-CA" dirty="0"/>
              <a:t>, one need to reason over </a:t>
            </a:r>
            <a:r>
              <a:rPr lang="en-CA" dirty="0" smtClean="0"/>
              <a:t>the knowledge </a:t>
            </a:r>
            <a:r>
              <a:rPr lang="en-CA" dirty="0"/>
              <a:t>graph to find out the answer </a:t>
            </a:r>
            <a:r>
              <a:rPr lang="en-CA" i="1" dirty="0" err="1"/>
              <a:t>ai</a:t>
            </a:r>
            <a:r>
              <a:rPr lang="en-CA" dirty="0" smtClean="0"/>
              <a:t>. </a:t>
            </a:r>
            <a:r>
              <a:rPr lang="en-CA" dirty="0"/>
              <a:t>Thus we model the </a:t>
            </a:r>
            <a:r>
              <a:rPr lang="en-CA" dirty="0" smtClean="0"/>
              <a:t>likelihood of </a:t>
            </a:r>
            <a:r>
              <a:rPr lang="en-CA" dirty="0"/>
              <a:t>an answer </a:t>
            </a:r>
            <a:r>
              <a:rPr lang="en-CA" i="1" dirty="0" err="1"/>
              <a:t>ai</a:t>
            </a:r>
            <a:r>
              <a:rPr lang="en-CA" i="1" dirty="0"/>
              <a:t> </a:t>
            </a:r>
            <a:r>
              <a:rPr lang="en-CA" dirty="0"/>
              <a:t>being correct given entity </a:t>
            </a:r>
            <a:r>
              <a:rPr lang="en-CA" i="1" dirty="0"/>
              <a:t>y </a:t>
            </a:r>
            <a:r>
              <a:rPr lang="en-CA" dirty="0"/>
              <a:t>and </a:t>
            </a:r>
            <a:r>
              <a:rPr lang="en-CA" dirty="0" smtClean="0"/>
              <a:t>question </a:t>
            </a:r>
            <a:r>
              <a:rPr lang="pt-BR" i="1" dirty="0" smtClean="0"/>
              <a:t>qi </a:t>
            </a:r>
            <a:r>
              <a:rPr lang="pt-BR" dirty="0"/>
              <a:t>as </a:t>
            </a:r>
            <a:r>
              <a:rPr lang="pt-BR" i="1" dirty="0"/>
              <a:t>Pθ</a:t>
            </a:r>
            <a:r>
              <a:rPr lang="pt-BR" dirty="0"/>
              <a:t>2 (</a:t>
            </a:r>
            <a:r>
              <a:rPr lang="pt-BR" i="1" dirty="0"/>
              <a:t>ai|y, qi</a:t>
            </a:r>
            <a:r>
              <a:rPr lang="pt-BR" dirty="0" smtClean="0"/>
              <a:t>).</a:t>
            </a:r>
            <a:endParaRPr lang="en-CA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96453" y="6396087"/>
            <a:ext cx="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985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the two probabilistic components </a:t>
            </a:r>
            <a:r>
              <a:rPr lang="en-CA" dirty="0" smtClean="0"/>
              <a:t>above, we </a:t>
            </a:r>
            <a:r>
              <a:rPr lang="en-CA" dirty="0"/>
              <a:t>model the probability of answer </a:t>
            </a:r>
            <a:r>
              <a:rPr lang="en-CA" i="1" dirty="0" err="1"/>
              <a:t>ai</a:t>
            </a:r>
            <a:r>
              <a:rPr lang="en-CA" i="1" dirty="0"/>
              <a:t> </a:t>
            </a:r>
            <a:r>
              <a:rPr lang="en-CA" dirty="0"/>
              <a:t>being correct </a:t>
            </a:r>
            <a:r>
              <a:rPr lang="en-CA" dirty="0" smtClean="0"/>
              <a:t>given question </a:t>
            </a:r>
            <a:r>
              <a:rPr lang="en-CA" i="1" dirty="0"/>
              <a:t>qi </a:t>
            </a:r>
            <a:r>
              <a:rPr lang="en-CA" dirty="0" smtClean="0"/>
              <a:t>as                                          , </a:t>
            </a:r>
            <a:r>
              <a:rPr lang="en-CA" dirty="0"/>
              <a:t>which </a:t>
            </a:r>
            <a:r>
              <a:rPr lang="en-CA" dirty="0" smtClean="0"/>
              <a:t>sums out </a:t>
            </a:r>
            <a:r>
              <a:rPr lang="en-CA" dirty="0"/>
              <a:t>all possibilities of the latent variable.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296453" y="6396087"/>
            <a:ext cx="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4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231" y="2794860"/>
            <a:ext cx="3433566" cy="399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170" y="3784568"/>
            <a:ext cx="5471081" cy="12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5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165"/>
            <a:ext cx="9905998" cy="1478570"/>
          </a:xfrm>
        </p:spPr>
        <p:txBody>
          <a:bodyPr/>
          <a:lstStyle/>
          <a:p>
            <a:r>
              <a:rPr lang="en-CA" dirty="0"/>
              <a:t>Probabilistic module for topic entity</a:t>
            </a:r>
            <a:br>
              <a:rPr lang="en-CA" dirty="0"/>
            </a:br>
            <a:r>
              <a:rPr lang="en-CA" dirty="0"/>
              <a:t>recognition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81389"/>
            <a:ext cx="9905999" cy="5023105"/>
          </a:xfrm>
        </p:spPr>
        <p:txBody>
          <a:bodyPr>
            <a:normAutofit/>
          </a:bodyPr>
          <a:lstStyle/>
          <a:p>
            <a:r>
              <a:rPr lang="en-CA" i="1" dirty="0" smtClean="0"/>
              <a:t>Michael </a:t>
            </a:r>
            <a:r>
              <a:rPr lang="en-CA" dirty="0" smtClean="0"/>
              <a:t>could </a:t>
            </a:r>
            <a:r>
              <a:rPr lang="en-CA" dirty="0"/>
              <a:t>either be the name of a movie or an actor</a:t>
            </a:r>
            <a:r>
              <a:rPr lang="en-CA" dirty="0" smtClean="0"/>
              <a:t>.</a:t>
            </a:r>
            <a:endParaRPr lang="en-US" altLang="zh-CN" dirty="0" smtClean="0"/>
          </a:p>
          <a:p>
            <a:r>
              <a:rPr lang="en-CA" dirty="0" smtClean="0"/>
              <a:t>we use a neural network             </a:t>
            </a:r>
            <a:r>
              <a:rPr lang="en-CA" i="1" dirty="0" smtClean="0"/>
              <a:t>            </a:t>
            </a:r>
            <a:r>
              <a:rPr lang="en-CA" dirty="0" smtClean="0"/>
              <a:t>which can represent the question </a:t>
            </a:r>
            <a:r>
              <a:rPr lang="en-CA" i="1" dirty="0" smtClean="0"/>
              <a:t>q </a:t>
            </a:r>
            <a:r>
              <a:rPr lang="en-CA" dirty="0" smtClean="0"/>
              <a:t>in a </a:t>
            </a:r>
            <a:r>
              <a:rPr lang="en-CA" i="1" dirty="0" smtClean="0"/>
              <a:t>d </a:t>
            </a:r>
            <a:r>
              <a:rPr lang="en-CA" dirty="0" smtClean="0"/>
              <a:t>dimensional vector.</a:t>
            </a:r>
            <a:r>
              <a:rPr lang="en-CA" dirty="0"/>
              <a:t> Depending on the question form (text or audio), this </a:t>
            </a:r>
            <a:r>
              <a:rPr lang="en-CA" dirty="0" smtClean="0"/>
              <a:t>neural network </a:t>
            </a:r>
            <a:r>
              <a:rPr lang="en-CA" dirty="0"/>
              <a:t>can be a simple embedding network mapping </a:t>
            </a:r>
            <a:r>
              <a:rPr lang="en-CA" dirty="0" smtClean="0"/>
              <a:t>bag of-words </a:t>
            </a:r>
            <a:r>
              <a:rPr lang="en-CA" dirty="0"/>
              <a:t>to a vector, or a recurrent neural network to </a:t>
            </a:r>
            <a:r>
              <a:rPr lang="en-CA" dirty="0" smtClean="0"/>
              <a:t>embed sentences</a:t>
            </a:r>
            <a:r>
              <a:rPr lang="en-CA" dirty="0"/>
              <a:t>, or a convolution neural network to embed </a:t>
            </a:r>
            <a:r>
              <a:rPr lang="en-CA" dirty="0" smtClean="0"/>
              <a:t>audio questions</a:t>
            </a:r>
            <a:r>
              <a:rPr lang="en-CA" dirty="0"/>
              <a:t>. Thus the probability of having </a:t>
            </a:r>
            <a:r>
              <a:rPr lang="en-CA" i="1" dirty="0"/>
              <a:t>y </a:t>
            </a:r>
            <a:r>
              <a:rPr lang="en-CA" dirty="0"/>
              <a:t>in </a:t>
            </a:r>
            <a:r>
              <a:rPr lang="en-CA" i="1" dirty="0"/>
              <a:t>q </a:t>
            </a:r>
            <a:r>
              <a:rPr lang="en-CA" dirty="0" smtClean="0"/>
              <a:t>is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CA" dirty="0" smtClean="0"/>
              <a:t>where                          are </a:t>
            </a:r>
            <a:r>
              <a:rPr lang="en-CA" dirty="0"/>
              <a:t>the weights in the last </a:t>
            </a:r>
            <a:r>
              <a:rPr lang="en-CA" dirty="0" smtClean="0"/>
              <a:t>classification layer</a:t>
            </a:r>
            <a:r>
              <a:rPr lang="en-CA" dirty="0"/>
              <a:t>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51" y="4361064"/>
            <a:ext cx="4111281" cy="1243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40" y="2165787"/>
            <a:ext cx="1921448" cy="336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449" y="6064332"/>
            <a:ext cx="2155301" cy="340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96453" y="6396087"/>
            <a:ext cx="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2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Probabilistic module for logic reasoning over</a:t>
            </a:r>
            <a:br>
              <a:rPr lang="en-CA" dirty="0"/>
            </a:br>
            <a:r>
              <a:rPr lang="en-CA" dirty="0"/>
              <a:t>knowledge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262740" cy="386102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We </a:t>
            </a:r>
            <a:r>
              <a:rPr lang="en-CA" dirty="0" smtClean="0"/>
              <a:t>assume </a:t>
            </a:r>
            <a:r>
              <a:rPr lang="en-CA" dirty="0"/>
              <a:t>the maximum </a:t>
            </a:r>
            <a:r>
              <a:rPr lang="en-CA" dirty="0" smtClean="0"/>
              <a:t>number of </a:t>
            </a:r>
            <a:r>
              <a:rPr lang="en-CA" dirty="0"/>
              <a:t>steps (or hops), </a:t>
            </a:r>
            <a:r>
              <a:rPr lang="en-CA" i="1" dirty="0"/>
              <a:t>T</a:t>
            </a:r>
            <a:r>
              <a:rPr lang="en-CA" dirty="0"/>
              <a:t>, of the logic reasoning is </a:t>
            </a:r>
            <a:r>
              <a:rPr lang="en-CA" dirty="0" smtClean="0"/>
              <a:t>known to </a:t>
            </a:r>
            <a:r>
              <a:rPr lang="en-CA" dirty="0"/>
              <a:t>the algorithm. Starting from a topic entity </a:t>
            </a:r>
            <a:r>
              <a:rPr lang="en-CA" i="1" dirty="0"/>
              <a:t>y</a:t>
            </a:r>
            <a:r>
              <a:rPr lang="en-CA" dirty="0"/>
              <a:t>, we </a:t>
            </a:r>
            <a:r>
              <a:rPr lang="en-CA" dirty="0" smtClean="0"/>
              <a:t>perform topological </a:t>
            </a:r>
            <a:r>
              <a:rPr lang="en-CA" dirty="0"/>
              <a:t>sort (ignoring the original edge direction) for </a:t>
            </a:r>
            <a:r>
              <a:rPr lang="en-CA" dirty="0" smtClean="0"/>
              <a:t>all entities </a:t>
            </a:r>
            <a:r>
              <a:rPr lang="en-CA" dirty="0"/>
              <a:t>within </a:t>
            </a:r>
            <a:r>
              <a:rPr lang="en-CA" i="1" dirty="0"/>
              <a:t>T </a:t>
            </a:r>
            <a:r>
              <a:rPr lang="en-CA" dirty="0"/>
              <a:t>hops according to the knowledge graph.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296453" y="6396087"/>
            <a:ext cx="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6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52" y="1414084"/>
            <a:ext cx="6105750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CA" dirty="0"/>
              <a:t>Probabilistic module for logic reasoning over</a:t>
            </a:r>
            <a:br>
              <a:rPr lang="en-CA" dirty="0"/>
            </a:br>
            <a:r>
              <a:rPr lang="en-CA" dirty="0"/>
              <a:t>knowledge </a:t>
            </a:r>
            <a:r>
              <a:rPr lang="en-CA" dirty="0" smtClean="0"/>
              <a:t>graph(part 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83238"/>
            <a:ext cx="9905999" cy="4184307"/>
          </a:xfrm>
        </p:spPr>
        <p:txBody>
          <a:bodyPr>
            <a:normAutofit/>
          </a:bodyPr>
          <a:lstStyle/>
          <a:p>
            <a:r>
              <a:rPr lang="en-CA" dirty="0"/>
              <a:t>Reasoning graph to </a:t>
            </a:r>
            <a:r>
              <a:rPr lang="en-CA" i="1" dirty="0"/>
              <a:t>a</a:t>
            </a:r>
            <a:r>
              <a:rPr lang="en-CA" dirty="0"/>
              <a:t>. Given a potential answer </a:t>
            </a:r>
            <a:r>
              <a:rPr lang="en-CA" i="1" dirty="0"/>
              <a:t>a </a:t>
            </a:r>
            <a:r>
              <a:rPr lang="en-CA" dirty="0"/>
              <a:t>in </a:t>
            </a:r>
            <a:r>
              <a:rPr lang="en-CA" dirty="0" smtClean="0"/>
              <a:t>the scope </a:t>
            </a:r>
            <a:r>
              <a:rPr lang="en-CA" i="1" dirty="0" err="1"/>
              <a:t>Gy</a:t>
            </a:r>
            <a:r>
              <a:rPr lang="en-CA" dirty="0"/>
              <a:t>, we </a:t>
            </a:r>
            <a:r>
              <a:rPr lang="en-CA" dirty="0" smtClean="0"/>
              <a:t>denote            </a:t>
            </a:r>
            <a:r>
              <a:rPr lang="en-CA" i="1" dirty="0" smtClean="0"/>
              <a:t>          </a:t>
            </a:r>
            <a:r>
              <a:rPr lang="en-US" altLang="zh-CN" i="1" dirty="0" smtClean="0"/>
              <a:t>a       </a:t>
            </a:r>
            <a:r>
              <a:rPr lang="en-CA" dirty="0" smtClean="0"/>
              <a:t>to </a:t>
            </a:r>
            <a:r>
              <a:rPr lang="en-CA" dirty="0"/>
              <a:t>be the minimum subgraph </a:t>
            </a:r>
            <a:r>
              <a:rPr lang="en-CA" dirty="0" smtClean="0"/>
              <a:t>that contains </a:t>
            </a:r>
            <a:r>
              <a:rPr lang="en-CA" dirty="0"/>
              <a:t>all the paths from </a:t>
            </a:r>
            <a:r>
              <a:rPr lang="en-CA" i="1" dirty="0"/>
              <a:t>y </a:t>
            </a:r>
            <a:r>
              <a:rPr lang="en-CA" dirty="0"/>
              <a:t>to </a:t>
            </a:r>
            <a:r>
              <a:rPr lang="en-CA" i="1" dirty="0"/>
              <a:t>a </a:t>
            </a:r>
            <a:r>
              <a:rPr lang="en-CA" dirty="0"/>
              <a:t>in </a:t>
            </a:r>
            <a:r>
              <a:rPr lang="en-CA" i="1" dirty="0" err="1"/>
              <a:t>Gy</a:t>
            </a:r>
            <a:r>
              <a:rPr lang="en-CA" dirty="0" smtClean="0"/>
              <a:t>. </a:t>
            </a:r>
            <a:r>
              <a:rPr lang="en-CA" dirty="0"/>
              <a:t>Thus we will learn </a:t>
            </a:r>
            <a:r>
              <a:rPr lang="en-CA" dirty="0" smtClean="0"/>
              <a:t>a vector </a:t>
            </a:r>
            <a:r>
              <a:rPr lang="en-CA" dirty="0"/>
              <a:t>representation (or embedding) for </a:t>
            </a:r>
            <a:r>
              <a:rPr lang="en-CA" i="1" dirty="0" err="1" smtClean="0"/>
              <a:t>Gya</a:t>
            </a:r>
            <a:r>
              <a:rPr lang="en-CA" dirty="0"/>
              <a:t>, denoted </a:t>
            </a:r>
            <a:r>
              <a:rPr lang="en-CA" dirty="0" smtClean="0"/>
              <a:t>as</a:t>
            </a:r>
          </a:p>
          <a:p>
            <a:r>
              <a:rPr lang="en-CA" dirty="0"/>
              <a:t>More specifically, suppose the question is embedded </a:t>
            </a:r>
            <a:r>
              <a:rPr lang="en-CA" dirty="0" smtClean="0"/>
              <a:t>using a </a:t>
            </a:r>
            <a:r>
              <a:rPr lang="en-CA" dirty="0"/>
              <a:t>neural network </a:t>
            </a:r>
            <a:r>
              <a:rPr lang="en-CA" i="1" dirty="0" err="1"/>
              <a:t>f</a:t>
            </a:r>
            <a:r>
              <a:rPr lang="en-CA" dirty="0" err="1"/>
              <a:t>qt</a:t>
            </a:r>
            <a:r>
              <a:rPr lang="en-CA" dirty="0"/>
              <a:t>(</a:t>
            </a:r>
            <a:r>
              <a:rPr lang="en-CA" i="1" dirty="0"/>
              <a:t>·</a:t>
            </a:r>
            <a:r>
              <a:rPr lang="en-CA" dirty="0"/>
              <a:t>) : </a:t>
            </a:r>
            <a:r>
              <a:rPr lang="en-CA" i="1" dirty="0"/>
              <a:t>q → </a:t>
            </a:r>
            <a:r>
              <a:rPr lang="en-CA" dirty="0"/>
              <a:t>R</a:t>
            </a:r>
            <a:r>
              <a:rPr lang="en-CA" i="1" dirty="0"/>
              <a:t>d</a:t>
            </a:r>
            <a:r>
              <a:rPr lang="en-CA" dirty="0"/>
              <a:t>, which captures the </a:t>
            </a:r>
            <a:r>
              <a:rPr lang="en-CA" dirty="0" smtClean="0"/>
              <a:t>question type </a:t>
            </a:r>
            <a:r>
              <a:rPr lang="en-CA" dirty="0"/>
              <a:t>and implies the type of logic reasoning we need </a:t>
            </a:r>
            <a:r>
              <a:rPr lang="en-CA" dirty="0" smtClean="0"/>
              <a:t>to perform </a:t>
            </a:r>
            <a:r>
              <a:rPr lang="en-CA" dirty="0"/>
              <a:t>over knowledge graph. Then the compatibility (</a:t>
            </a:r>
            <a:r>
              <a:rPr lang="en-CA" dirty="0" smtClean="0"/>
              <a:t>or likelihood</a:t>
            </a:r>
            <a:r>
              <a:rPr lang="en-CA" dirty="0"/>
              <a:t>) of answer </a:t>
            </a:r>
            <a:r>
              <a:rPr lang="en-CA" i="1" dirty="0"/>
              <a:t>a </a:t>
            </a:r>
            <a:r>
              <a:rPr lang="en-CA" dirty="0"/>
              <a:t>being correct can be computed </a:t>
            </a:r>
            <a:r>
              <a:rPr lang="en-CA" dirty="0" smtClean="0"/>
              <a:t>using the </a:t>
            </a:r>
            <a:r>
              <a:rPr lang="en-CA" dirty="0"/>
              <a:t>embedded reasoning graph </a:t>
            </a:r>
            <a:r>
              <a:rPr lang="en-CA" i="1" dirty="0" err="1" smtClean="0"/>
              <a:t>Gy</a:t>
            </a:r>
            <a:r>
              <a:rPr lang="en-CA" i="1" dirty="0" smtClean="0"/>
              <a:t> a </a:t>
            </a:r>
            <a:r>
              <a:rPr lang="en-CA" dirty="0"/>
              <a:t>and the scope </a:t>
            </a:r>
            <a:r>
              <a:rPr lang="en-CA" i="1" dirty="0" err="1"/>
              <a:t>Gy</a:t>
            </a:r>
            <a:r>
              <a:rPr lang="en-CA" i="1" dirty="0"/>
              <a:t> </a:t>
            </a:r>
            <a:r>
              <a:rPr lang="en-CA" dirty="0"/>
              <a:t>as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296453" y="6396087"/>
            <a:ext cx="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7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93" y="1831599"/>
            <a:ext cx="694491" cy="375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752" y="2251583"/>
            <a:ext cx="812326" cy="388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995" y="2726247"/>
            <a:ext cx="1470632" cy="3467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393" y="3730259"/>
            <a:ext cx="1851385" cy="359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507" y="5024143"/>
            <a:ext cx="694491" cy="375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428" y="5463809"/>
            <a:ext cx="5177967" cy="12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CA" dirty="0"/>
              <a:t>Probabilistic module for logic reasoning over</a:t>
            </a:r>
            <a:br>
              <a:rPr lang="en-CA" dirty="0"/>
            </a:br>
            <a:r>
              <a:rPr lang="en-CA" dirty="0"/>
              <a:t>knowledge </a:t>
            </a:r>
            <a:r>
              <a:rPr lang="en-CA" dirty="0" smtClean="0"/>
              <a:t>graph(part 2)</a:t>
            </a:r>
            <a:endParaRPr lang="en-CA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1283238"/>
            <a:ext cx="9905999" cy="5405080"/>
          </a:xfrm>
        </p:spPr>
        <p:txBody>
          <a:bodyPr>
            <a:normAutofit fontScale="92500"/>
          </a:bodyPr>
          <a:lstStyle/>
          <a:p>
            <a:r>
              <a:rPr lang="en-CA" sz="3200" b="1" dirty="0"/>
              <a:t>Joint embedding reasoning graphs. </a:t>
            </a:r>
            <a:r>
              <a:rPr lang="en-CA" dirty="0"/>
              <a:t>More specifically, </a:t>
            </a:r>
            <a:r>
              <a:rPr lang="en-CA" dirty="0" smtClean="0"/>
              <a:t>we propose </a:t>
            </a:r>
            <a:r>
              <a:rPr lang="en-CA" dirty="0"/>
              <a:t>a “forward graph embedding” </a:t>
            </a:r>
            <a:r>
              <a:rPr lang="en-CA" dirty="0" smtClean="0"/>
              <a:t>architecture. </a:t>
            </a:r>
            <a:r>
              <a:rPr lang="en-CA" dirty="0"/>
              <a:t>The embedding of the reasoning </a:t>
            </a:r>
            <a:r>
              <a:rPr lang="en-CA" dirty="0" smtClean="0"/>
              <a:t>graph for </a:t>
            </a:r>
            <a:r>
              <a:rPr lang="en-CA" i="1" dirty="0"/>
              <a:t>a </a:t>
            </a:r>
            <a:r>
              <a:rPr lang="en-CA" dirty="0"/>
              <a:t>is computed recursively using its parents’ </a:t>
            </a:r>
            <a:r>
              <a:rPr lang="en-CA" dirty="0" err="1"/>
              <a:t>embeddings</a:t>
            </a:r>
            <a:r>
              <a:rPr lang="en-CA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CA" dirty="0"/>
              <a:t>where </a:t>
            </a:r>
            <a:r>
              <a:rPr lang="en-CA" i="1" dirty="0" err="1"/>
              <a:t>er</a:t>
            </a:r>
            <a:r>
              <a:rPr lang="en-CA" i="1" dirty="0"/>
              <a:t> </a:t>
            </a:r>
            <a:r>
              <a:rPr lang="en-CA" dirty="0"/>
              <a:t>is the one-hot encoding of relation type </a:t>
            </a:r>
            <a:r>
              <a:rPr lang="en-CA" i="1" dirty="0"/>
              <a:t>r ∈ R</a:t>
            </a:r>
            <a:r>
              <a:rPr lang="en-CA" dirty="0"/>
              <a:t>, </a:t>
            </a:r>
            <a:r>
              <a:rPr lang="en-CA" i="1" dirty="0"/>
              <a:t>V </a:t>
            </a:r>
            <a:r>
              <a:rPr lang="en-CA" i="1" dirty="0" smtClean="0"/>
              <a:t>∈ </a:t>
            </a:r>
            <a:r>
              <a:rPr lang="en-CA" dirty="0" smtClean="0"/>
              <a:t>R</a:t>
            </a:r>
            <a:r>
              <a:rPr lang="en-CA" i="1" dirty="0" smtClean="0"/>
              <a:t>d</a:t>
            </a:r>
            <a:r>
              <a:rPr lang="en-CA" i="1" dirty="0"/>
              <a:t>×</a:t>
            </a:r>
            <a:r>
              <a:rPr lang="en-CA" dirty="0"/>
              <a:t>(</a:t>
            </a:r>
            <a:r>
              <a:rPr lang="en-CA" i="1" dirty="0"/>
              <a:t>d</a:t>
            </a:r>
            <a:r>
              <a:rPr lang="en-CA" dirty="0" smtClean="0"/>
              <a:t>+</a:t>
            </a:r>
            <a:r>
              <a:rPr lang="en-CA" i="1" dirty="0" smtClean="0"/>
              <a:t>|</a:t>
            </a:r>
            <a:r>
              <a:rPr lang="en-CA" i="1" dirty="0"/>
              <a:t> </a:t>
            </a:r>
            <a:r>
              <a:rPr lang="en-CA" dirty="0" smtClean="0"/>
              <a:t>    are </a:t>
            </a:r>
            <a:r>
              <a:rPr lang="en-CA" dirty="0"/>
              <a:t>the model parameters, </a:t>
            </a:r>
            <a:r>
              <a:rPr lang="en-CA" i="1" dirty="0"/>
              <a:t>σ</a:t>
            </a:r>
            <a:r>
              <a:rPr lang="en-CA" dirty="0"/>
              <a:t>(</a:t>
            </a:r>
            <a:r>
              <a:rPr lang="en-CA" i="1" dirty="0"/>
              <a:t>·</a:t>
            </a:r>
            <a:r>
              <a:rPr lang="en-CA" dirty="0"/>
              <a:t>) is a </a:t>
            </a:r>
            <a:r>
              <a:rPr lang="en-CA" dirty="0" smtClean="0"/>
              <a:t>nonlinear function </a:t>
            </a:r>
            <a:r>
              <a:rPr lang="en-CA" dirty="0"/>
              <a:t>such as </a:t>
            </a:r>
            <a:r>
              <a:rPr lang="en-CA" dirty="0" err="1"/>
              <a:t>ReLU</a:t>
            </a:r>
            <a:r>
              <a:rPr lang="en-CA" dirty="0"/>
              <a:t>, </a:t>
            </a:r>
            <a:r>
              <a:rPr lang="en-CA" dirty="0" smtClean="0"/>
              <a:t>and #</a:t>
            </a:r>
            <a:r>
              <a:rPr lang="en-CA" dirty="0"/>
              <a:t>Parent(</a:t>
            </a:r>
            <a:r>
              <a:rPr lang="en-CA" i="1" dirty="0"/>
              <a:t>a</a:t>
            </a:r>
            <a:r>
              <a:rPr lang="en-CA" dirty="0"/>
              <a:t>) counts the number </a:t>
            </a:r>
            <a:r>
              <a:rPr lang="en-CA" dirty="0" smtClean="0"/>
              <a:t>of parents </a:t>
            </a:r>
            <a:r>
              <a:rPr lang="en-CA" dirty="0"/>
              <a:t>of </a:t>
            </a:r>
            <a:r>
              <a:rPr lang="en-CA" i="1" dirty="0"/>
              <a:t>a </a:t>
            </a:r>
            <a:r>
              <a:rPr lang="en-CA" dirty="0"/>
              <a:t>in </a:t>
            </a:r>
            <a:r>
              <a:rPr lang="en-CA" i="1" dirty="0" err="1"/>
              <a:t>Gy</a:t>
            </a:r>
            <a:r>
              <a:rPr lang="en-CA" dirty="0"/>
              <a:t>. The only boundary case is </a:t>
            </a:r>
            <a:r>
              <a:rPr lang="en-CA" i="1" dirty="0"/>
              <a:t>g</a:t>
            </a:r>
            <a:r>
              <a:rPr lang="en-CA" dirty="0"/>
              <a:t>(</a:t>
            </a:r>
            <a:r>
              <a:rPr lang="en-CA" i="1" dirty="0" err="1"/>
              <a:t>Gy→y</a:t>
            </a:r>
            <a:r>
              <a:rPr lang="en-CA" dirty="0"/>
              <a:t>) </a:t>
            </a:r>
            <a:r>
              <a:rPr lang="en-CA" dirty="0" smtClean="0"/>
              <a:t>=</a:t>
            </a:r>
            <a:r>
              <a:rPr lang="en-CA" dirty="0"/>
              <a:t> </a:t>
            </a:r>
            <a:r>
              <a:rPr lang="en-CA" dirty="0" smtClean="0"/>
              <a:t> when </a:t>
            </a:r>
            <a:r>
              <a:rPr lang="en-CA" i="1" dirty="0"/>
              <a:t>y </a:t>
            </a:r>
            <a:r>
              <a:rPr lang="en-CA" dirty="0"/>
              <a:t>= </a:t>
            </a:r>
            <a:r>
              <a:rPr lang="en-CA" i="1" dirty="0"/>
              <a:t>a</a:t>
            </a:r>
            <a:r>
              <a:rPr lang="en-CA" dirty="0"/>
              <a:t>. Overall, computing the embedding </a:t>
            </a:r>
            <a:r>
              <a:rPr lang="en-CA" i="1" dirty="0"/>
              <a:t>g</a:t>
            </a:r>
            <a:r>
              <a:rPr lang="en-CA" dirty="0"/>
              <a:t>(</a:t>
            </a:r>
            <a:r>
              <a:rPr lang="en-CA" i="1" dirty="0" err="1"/>
              <a:t>Gy→a</a:t>
            </a:r>
            <a:r>
              <a:rPr lang="en-CA" dirty="0"/>
              <a:t>) </a:t>
            </a:r>
            <a:r>
              <a:rPr lang="en-CA" dirty="0" smtClean="0"/>
              <a:t>for all </a:t>
            </a:r>
            <a:r>
              <a:rPr lang="en-CA" i="1" dirty="0"/>
              <a:t>a </a:t>
            </a:r>
            <a:r>
              <a:rPr lang="en-CA" dirty="0"/>
              <a:t>takes </a:t>
            </a:r>
            <a:r>
              <a:rPr lang="en-CA" i="1" dirty="0"/>
              <a:t>O</a:t>
            </a:r>
            <a:r>
              <a:rPr lang="en-CA" dirty="0"/>
              <a:t>(</a:t>
            </a:r>
            <a:r>
              <a:rPr lang="en-CA" i="1" dirty="0"/>
              <a:t>|V </a:t>
            </a:r>
            <a:r>
              <a:rPr lang="en-CA" dirty="0"/>
              <a:t>(</a:t>
            </a:r>
            <a:r>
              <a:rPr lang="en-CA" i="1" dirty="0" err="1"/>
              <a:t>Gy</a:t>
            </a:r>
            <a:r>
              <a:rPr lang="en-CA" dirty="0"/>
              <a:t>)</a:t>
            </a:r>
            <a:r>
              <a:rPr lang="en-CA" i="1" dirty="0"/>
              <a:t>|</a:t>
            </a:r>
            <a:r>
              <a:rPr lang="en-CA" dirty="0"/>
              <a:t>+</a:t>
            </a:r>
            <a:r>
              <a:rPr lang="en-CA" i="1" dirty="0"/>
              <a:t>|E</a:t>
            </a:r>
            <a:r>
              <a:rPr lang="en-CA" dirty="0"/>
              <a:t>(</a:t>
            </a:r>
            <a:r>
              <a:rPr lang="en-CA" i="1" dirty="0" err="1"/>
              <a:t>Gy</a:t>
            </a:r>
            <a:r>
              <a:rPr lang="en-CA" dirty="0"/>
              <a:t>)</a:t>
            </a:r>
            <a:r>
              <a:rPr lang="en-CA" i="1" dirty="0"/>
              <a:t>|</a:t>
            </a:r>
            <a:r>
              <a:rPr lang="en-CA" dirty="0"/>
              <a:t>) time, which is </a:t>
            </a:r>
            <a:r>
              <a:rPr lang="en-CA" dirty="0" smtClean="0"/>
              <a:t>proportional to </a:t>
            </a:r>
            <a:r>
              <a:rPr lang="en-CA" dirty="0"/>
              <a:t>the number of nodes and edges in the scope </a:t>
            </a:r>
            <a:r>
              <a:rPr lang="en-CA" i="1" dirty="0" err="1"/>
              <a:t>Gy</a:t>
            </a:r>
            <a:r>
              <a:rPr lang="en-CA" dirty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02" y="2825243"/>
            <a:ext cx="9033432" cy="1363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15" y="4440777"/>
            <a:ext cx="288507" cy="3480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71711" y="4477275"/>
            <a:ext cx="2587322" cy="311542"/>
            <a:chOff x="7457191" y="4440776"/>
            <a:chExt cx="2587322" cy="3115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7191" y="4440776"/>
              <a:ext cx="1314450" cy="3115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1640" y="4440776"/>
              <a:ext cx="1272873" cy="311542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962" y="5257785"/>
            <a:ext cx="1363892" cy="361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419" y="5675489"/>
            <a:ext cx="1091970" cy="362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3830" y="5698311"/>
            <a:ext cx="2603565" cy="389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296453" y="6396087"/>
            <a:ext cx="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5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17390"/>
            <a:ext cx="10053562" cy="2234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96453" y="6396087"/>
            <a:ext cx="8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173</TotalTime>
  <Words>802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Trebuchet MS</vt:lpstr>
      <vt:lpstr>Tw Cen MT</vt:lpstr>
      <vt:lpstr>Circuit</vt:lpstr>
      <vt:lpstr>Variational Reasoning for question Answering with Knowledge Graph</vt:lpstr>
      <vt:lpstr>系统结构</vt:lpstr>
      <vt:lpstr>模块</vt:lpstr>
      <vt:lpstr>问题描述</vt:lpstr>
      <vt:lpstr>Probabilistic module for topic entity recognition</vt:lpstr>
      <vt:lpstr>Probabilistic module for logic reasoning over knowledge graph</vt:lpstr>
      <vt:lpstr>Probabilistic module for logic reasoning over knowledge graph(part 1)</vt:lpstr>
      <vt:lpstr>Probabilistic module for logic reasoning over knowledge graph(part 2)</vt:lpstr>
      <vt:lpstr>result</vt:lpstr>
      <vt:lpstr>创新点</vt:lpstr>
      <vt:lpstr>局限性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Reasoning for question Answering with Knowledge Graph</dc:title>
  <dc:creator>Andy Xu</dc:creator>
  <cp:lastModifiedBy>Andy Xu</cp:lastModifiedBy>
  <cp:revision>17</cp:revision>
  <dcterms:created xsi:type="dcterms:W3CDTF">2019-10-18T01:04:53Z</dcterms:created>
  <dcterms:modified xsi:type="dcterms:W3CDTF">2019-10-18T03:58:49Z</dcterms:modified>
</cp:coreProperties>
</file>