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4" r:id="rId4"/>
    <p:sldId id="266" r:id="rId5"/>
    <p:sldId id="267" r:id="rId7"/>
    <p:sldId id="268" r:id="rId8"/>
    <p:sldId id="269" r:id="rId9"/>
    <p:sldId id="270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603500" y="2546350"/>
            <a:ext cx="6985000" cy="1358900"/>
          </a:xfrm>
          <a:prstGeom prst="rect">
            <a:avLst/>
          </a:prstGeom>
          <a:solidFill>
            <a:srgbClr val="FAFAF8">
              <a:alpha val="90195"/>
            </a:srgbClr>
          </a:solidFill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3600" dirty="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2603500" y="3683003"/>
            <a:ext cx="6985000" cy="17463"/>
          </a:xfrm>
          <a:prstGeom prst="rect">
            <a:avLst/>
          </a:prstGeom>
          <a:solidFill>
            <a:srgbClr val="1F2D3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en-US" sz="360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DA313-4082-4003-B354-A24A3D57B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4C646-4BB7-4436-B231-2F36596AA1F6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3500" y="2546350"/>
            <a:ext cx="6985000" cy="1358900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rgbClr val="1F2D3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3027"/>
            <a:ext cx="12192000" cy="5514975"/>
          </a:xfrm>
          <a:prstGeom prst="rect">
            <a:avLst/>
          </a:prstGeom>
          <a:solidFill>
            <a:srgbClr val="FAFAF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1F2D36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2ED96-7EA8-4715-BF55-3080DDC7F7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EE783-C3D3-48EF-9C5F-0F2AA939B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50F6-4CAA-4B7B-B63F-AD02C7B96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BE4C-2C24-4556-9256-76B6BCE418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343027"/>
            <a:ext cx="12192000" cy="5514975"/>
          </a:xfrm>
          <a:prstGeom prst="rect">
            <a:avLst/>
          </a:prstGeom>
          <a:solidFill>
            <a:srgbClr val="FAFAF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1F2D36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1F2D36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4F2909-C594-427A-A1EA-D26264768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BFBC9-779A-4B5E-8B41-05559F6A09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64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4149"/>
            <a:ext cx="5157787" cy="34655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64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4149"/>
            <a:ext cx="5183188" cy="34655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B5D45-84CF-4FD9-AF6D-DDD2CD2C8C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5CD8D-703C-4F04-8744-19A38631DA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0E31D-4D6C-4ECF-A0C3-079B5F11D2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43307-0C5D-4A19-9BA4-58A6DE6713D7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06700" y="2730500"/>
            <a:ext cx="1397000" cy="1397000"/>
          </a:xfrm>
          <a:prstGeom prst="ellipse">
            <a:avLst/>
          </a:prstGeom>
          <a:solidFill>
            <a:srgbClr val="FAFAF8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33900" y="2730500"/>
            <a:ext cx="1397000" cy="1397000"/>
          </a:xfrm>
          <a:prstGeom prst="ellipse">
            <a:avLst/>
          </a:prstGeom>
          <a:solidFill>
            <a:srgbClr val="FAFAF8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61100" y="2730500"/>
            <a:ext cx="1397000" cy="1397000"/>
          </a:xfrm>
          <a:prstGeom prst="ellipse">
            <a:avLst/>
          </a:prstGeom>
          <a:solidFill>
            <a:srgbClr val="FAFAF8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88300" y="2730500"/>
            <a:ext cx="1397000" cy="1397000"/>
          </a:xfrm>
          <a:prstGeom prst="ellipse">
            <a:avLst/>
          </a:prstGeom>
          <a:solidFill>
            <a:srgbClr val="FAFAF8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1F2D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6700" y="2730501"/>
            <a:ext cx="6578600" cy="1379538"/>
          </a:xfrm>
        </p:spPr>
        <p:txBody>
          <a:bodyPr lIns="504000" rIns="504000">
            <a:normAutofit/>
          </a:bodyPr>
          <a:lstStyle>
            <a:lvl1pPr algn="dist">
              <a:defRPr sz="3600">
                <a:solidFill>
                  <a:srgbClr val="1F2D36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43027"/>
            <a:ext cx="12192000" cy="5514975"/>
          </a:xfrm>
          <a:prstGeom prst="rect">
            <a:avLst/>
          </a:prstGeom>
          <a:solidFill>
            <a:srgbClr val="FAFAF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C35E3-A72E-46A6-B261-2A7BF8FE23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D52B8-D38D-410D-8926-CD028619D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6858002"/>
          </a:xfrm>
          <a:prstGeom prst="rect">
            <a:avLst/>
          </a:prstGeom>
          <a:solidFill>
            <a:srgbClr val="FAFA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01792B-83FC-4653-9008-F1B984806D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783122-BEB7-4AB8-AA59-30CE4D5E7FB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03500" y="2507615"/>
            <a:ext cx="6985000" cy="1397635"/>
          </a:xfrm>
        </p:spPr>
        <p:txBody>
          <a:bodyPr/>
          <a:lstStyle/>
          <a:p>
            <a:r>
              <a:rPr lang="zh-CN" altLang="en-US">
                <a:sym typeface="+mn-ea"/>
              </a:rPr>
              <a:t>打字软件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编程语言简介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Java是一门面向对象编程语言，不仅吸收了C++语言的各种优点，还摒弃了C++里难以理解的多继承、指针等概念，因此Java语言具有功能强大和简单易用两个特征。Java语言作为静态面向对象编程语言的代表，极好地实现了面向对象理论，允许程序员以优雅的思维方式进行复杂的编程 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Java具有简单性、面向对象、分布式、健壮性、安全性、平台独立与可移植性、多线程、动态性等特点 。Java可以编写桌面应用程序、Web应用程序、分布式系统和嵌入式系统应用程序等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536731" y="0"/>
            <a:ext cx="5118538" cy="132430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请输入您的标题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952061" y="1562749"/>
            <a:ext cx="4297855" cy="497621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latin typeface="+mn-ea"/>
                <a:sym typeface="+mn-ea"/>
              </a:rPr>
              <a:t>打字软件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+mn-ea"/>
                <a:sym typeface="+mn-ea"/>
              </a:rPr>
              <a:t>支持系统</a:t>
            </a:r>
            <a:r>
              <a:rPr lang="en-US" altLang="zh-CN">
                <a:latin typeface="+mn-ea"/>
                <a:sym typeface="+mn-ea"/>
              </a:rPr>
              <a:t>:Windows</a:t>
            </a:r>
            <a:r>
              <a:rPr lang="zh-CN" altLang="en-US">
                <a:latin typeface="+mn-ea"/>
                <a:sym typeface="+mn-ea"/>
              </a:rPr>
              <a:t>，</a:t>
            </a:r>
            <a:r>
              <a:rPr lang="en-US" altLang="zh-CN">
                <a:latin typeface="+mn-ea"/>
                <a:sym typeface="+mn-ea"/>
              </a:rPr>
              <a:t>UNIX</a:t>
            </a:r>
            <a:r>
              <a:rPr lang="zh-CN" altLang="en-US">
                <a:latin typeface="+mn-ea"/>
                <a:sym typeface="+mn-ea"/>
              </a:rPr>
              <a:t>，</a:t>
            </a:r>
            <a:r>
              <a:rPr lang="en-US" altLang="zh-CN">
                <a:latin typeface="+mn-ea"/>
                <a:sym typeface="+mn-ea"/>
              </a:rPr>
              <a:t>linux</a:t>
            </a:r>
            <a:endParaRPr lang="en-US" altLang="zh-CN"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+mn-ea"/>
                <a:sym typeface="+mn-ea"/>
              </a:rPr>
              <a:t>使用编程语言</a:t>
            </a:r>
            <a:r>
              <a:rPr lang="en-US" altLang="zh-CN">
                <a:latin typeface="+mn-ea"/>
                <a:sym typeface="+mn-ea"/>
              </a:rPr>
              <a:t>:JAVA</a:t>
            </a:r>
            <a:r>
              <a:rPr lang="zh-CN" altLang="en-US" sz="2400">
                <a:latin typeface="+mn-ea"/>
                <a:sym typeface="+mn-ea"/>
              </a:rPr>
              <a:t>语言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latin typeface="+mn-ea"/>
                <a:sym typeface="+mn-ea"/>
              </a:rPr>
              <a:t>实现的功能</a:t>
            </a:r>
            <a:r>
              <a:rPr lang="en-US" altLang="zh-CN">
                <a:latin typeface="+mn-ea"/>
                <a:sym typeface="+mn-ea"/>
              </a:rPr>
              <a:t>:</a:t>
            </a:r>
            <a:r>
              <a:rPr lang="zh-CN" altLang="en-US">
                <a:latin typeface="+mn-ea"/>
                <a:sym typeface="+mn-ea"/>
              </a:rPr>
              <a:t>打字</a:t>
            </a:r>
            <a:r>
              <a:rPr lang="en-US" altLang="zh-CN">
                <a:latin typeface="+mn-ea"/>
                <a:sym typeface="+mn-ea"/>
              </a:rPr>
              <a:t>(</a:t>
            </a:r>
            <a:r>
              <a:rPr lang="zh-CN" altLang="en-US">
                <a:latin typeface="+mn-ea"/>
                <a:sym typeface="+mn-ea"/>
              </a:rPr>
              <a:t>字母</a:t>
            </a:r>
            <a:r>
              <a:rPr lang="en-US" altLang="zh-CN">
                <a:latin typeface="+mn-ea"/>
                <a:sym typeface="+mn-ea"/>
              </a:rPr>
              <a:t>).</a:t>
            </a:r>
            <a:endParaRPr lang="en-US" altLang="zh-CN" dirty="0">
              <a:solidFill>
                <a:srgbClr val="1F2D36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5132" y="1562747"/>
            <a:ext cx="5680842" cy="4976219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735" b="-5735"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EFFFF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" y="0"/>
            <a:ext cx="12191637" cy="6858000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303" b="-16211"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EFFFF"/>
              </a:solidFill>
            </a:endParaRPr>
          </a:p>
        </p:txBody>
      </p:sp>
      <p:pic>
        <p:nvPicPr>
          <p:cNvPr id="4" name="内容占位符 3" descr="打字游戏编程"/>
          <p:cNvPicPr>
            <a:picLocks noChangeAspect="1"/>
          </p:cNvPicPr>
          <p:nvPr/>
        </p:nvPicPr>
        <p:blipFill>
          <a:blip r:embed="rId2"/>
          <a:srcRect t="-1132" r="29487"/>
          <a:stretch>
            <a:fillRect/>
          </a:stretch>
        </p:blipFill>
        <p:spPr>
          <a:xfrm>
            <a:off x="398145" y="160655"/>
            <a:ext cx="11395710" cy="6537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1637" cy="6858000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303" b="-16211"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EFFFF"/>
              </a:solidFill>
            </a:endParaRPr>
          </a:p>
        </p:txBody>
      </p:sp>
      <p:pic>
        <p:nvPicPr>
          <p:cNvPr id="4" name="内容占位符 3" descr="打字游戏编程2"/>
          <p:cNvPicPr>
            <a:picLocks noChangeAspect="1"/>
          </p:cNvPicPr>
          <p:nvPr/>
        </p:nvPicPr>
        <p:blipFill>
          <a:blip r:embed="rId2"/>
          <a:srcRect t="-351" r="33254"/>
          <a:stretch>
            <a:fillRect/>
          </a:stretch>
        </p:blipFill>
        <p:spPr>
          <a:xfrm>
            <a:off x="731520" y="267970"/>
            <a:ext cx="10513060" cy="6322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1637" cy="6858000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303" b="-16211"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EFFFF"/>
              </a:solidFill>
            </a:endParaRPr>
          </a:p>
        </p:txBody>
      </p:sp>
      <p:pic>
        <p:nvPicPr>
          <p:cNvPr id="4" name="图片 3" descr="打字游戏编程3"/>
          <p:cNvPicPr>
            <a:picLocks noChangeAspect="1"/>
          </p:cNvPicPr>
          <p:nvPr/>
        </p:nvPicPr>
        <p:blipFill>
          <a:blip r:embed="rId2"/>
          <a:srcRect t="324" r="16559"/>
          <a:stretch>
            <a:fillRect/>
          </a:stretch>
        </p:blipFill>
        <p:spPr>
          <a:xfrm>
            <a:off x="99060" y="310515"/>
            <a:ext cx="12092305" cy="6058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8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8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TEMPLATE_THUMBS_INDEX" val="1、5、7、8、9、10、14、15、16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1"/>
  <p:tag name="KSO_WM_SLIDE_INDEX" val="1"/>
  <p:tag name="KSO_WM_SLIDE_ITEM_CNT" val="0"/>
  <p:tag name="KSO_WM_SLIDE_TYPE" val="title"/>
  <p:tag name="KSO_WM_TEMPLATE_THUMBS_INDEX" val="1、5、7、8、9、10、14、15、16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2"/>
  <p:tag name="KSO_WM_SLIDE_INDEX" val="2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4"/>
  <p:tag name="KSO_WM_SLIDE_INDEX" val="4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17"/>
  <p:tag name="KSO_WM_SLIDE_INDEX" val="17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17"/>
  <p:tag name="KSO_WM_SLIDE_INDEX" val="17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87"/>
  <p:tag name="KSO_WM_TAG_VERSION" val="1.0"/>
  <p:tag name="KSO_WM_SLIDE_ID" val="basetag20163687_17"/>
  <p:tag name="KSO_WM_SLIDE_INDEX" val="17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黑体</vt:lpstr>
      <vt:lpstr>Calibri Light</vt:lpstr>
      <vt:lpstr>Office 主题</vt:lpstr>
      <vt:lpstr>1_Office 主题</vt:lpstr>
      <vt:lpstr>打字软件</vt:lpstr>
      <vt:lpstr>Java编程语言简介</vt:lpstr>
      <vt:lpstr>请输入您的标题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cxkj</cp:lastModifiedBy>
  <cp:revision>9</cp:revision>
  <dcterms:created xsi:type="dcterms:W3CDTF">2015-05-05T08:02:00Z</dcterms:created>
  <dcterms:modified xsi:type="dcterms:W3CDTF">2017-06-05T04:58:20Z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