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76" r:id="rId6"/>
    <p:sldId id="259" r:id="rId7"/>
    <p:sldId id="260" r:id="rId8"/>
    <p:sldId id="287" r:id="rId9"/>
    <p:sldId id="279" r:id="rId10"/>
    <p:sldId id="282" r:id="rId11"/>
    <p:sldId id="292" r:id="rId12"/>
    <p:sldId id="288" r:id="rId13"/>
    <p:sldId id="284" r:id="rId14"/>
    <p:sldId id="280" r:id="rId15"/>
    <p:sldId id="263" r:id="rId16"/>
    <p:sldId id="264" r:id="rId17"/>
    <p:sldId id="265" r:id="rId18"/>
    <p:sldId id="266" r:id="rId19"/>
    <p:sldId id="267" r:id="rId20"/>
    <p:sldId id="291" r:id="rId21"/>
    <p:sldId id="268" r:id="rId22"/>
    <p:sldId id="270" r:id="rId23"/>
    <p:sldId id="271" r:id="rId24"/>
    <p:sldId id="272" r:id="rId25"/>
    <p:sldId id="273" r:id="rId26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A4"/>
    <a:srgbClr val="E890BE"/>
    <a:srgbClr val="B31D61"/>
    <a:srgbClr val="9148C8"/>
    <a:srgbClr val="C794E4"/>
    <a:srgbClr val="000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962" autoAdjust="0"/>
  </p:normalViewPr>
  <p:slideViewPr>
    <p:cSldViewPr snapToGrid="0">
      <p:cViewPr varScale="1">
        <p:scale>
          <a:sx n="73" d="100"/>
          <a:sy n="73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54CAF-327A-4AB6-8B80-BE67A0C2914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C904-FE2D-4EB3-8A12-D5A12406C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95C3B-AD51-4E9D-A7FD-DC642F71831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36192-17B0-4F2C-827D-1E476B95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各位老师好。我叫朱洁，是李琦老师的工程型硕士。我选择的研究课题是</a:t>
            </a:r>
            <a:r>
              <a:rPr lang="zh-CN" altLang="en-US" b="1" dirty="0">
                <a:latin typeface="Heiti SC Light" pitchFamily="2" charset="-122"/>
                <a:ea typeface="Heiti SC Light" pitchFamily="2" charset="-122"/>
              </a:rPr>
              <a:t>多用户场景下可验证加密搜索问题研究</a:t>
            </a:r>
            <a:r>
              <a:rPr lang="zh-CN" altLang="en-US" dirty="0"/>
              <a:t>。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236F29-6F38-495F-9354-EFBBFC1E8B8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06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在确保</a:t>
            </a:r>
            <a:r>
              <a:rPr lang="en-US" altLang="zh-CN" dirty="0"/>
              <a:t>root</a:t>
            </a:r>
            <a:r>
              <a:rPr lang="zh-CN" altLang="en-US" dirty="0"/>
              <a:t>没有被重放后，如何确保数据完整性</a:t>
            </a:r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54841C-C140-4513-B356-650BE97D4EE7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215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数据结构</a:t>
            </a:r>
            <a:r>
              <a:rPr lang="en-US" altLang="zh-CN" dirty="0"/>
              <a:t>-》</a:t>
            </a:r>
            <a:r>
              <a:rPr lang="zh-CN" altLang="en-US" dirty="0"/>
              <a:t>支持数据更新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验证机制</a:t>
            </a:r>
            <a:r>
              <a:rPr lang="en-US" altLang="zh-CN" dirty="0"/>
              <a:t>-》</a:t>
            </a:r>
            <a:r>
              <a:rPr lang="zh-CN" altLang="en-US" dirty="0"/>
              <a:t>支持重放攻击的检测和数据完整性的检测，尤其是服务器返回空结果的情况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D54975-0622-4EEB-9B33-5715B757672F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39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我们假定加密搜索已经实现，只需要为搜索结果提供一个验证机制，图中省略了加密搜索的部分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目标</a:t>
            </a:r>
            <a:r>
              <a:rPr lang="en-US" altLang="zh-CN" dirty="0"/>
              <a:t>】</a:t>
            </a:r>
            <a:r>
              <a:rPr lang="zh-CN" altLang="en-US" dirty="0"/>
              <a:t>在保证用户可验证的技术上，尽量减少</a:t>
            </a:r>
            <a:r>
              <a:rPr lang="en-US" altLang="zh-CN" dirty="0"/>
              <a:t>owner</a:t>
            </a:r>
            <a:r>
              <a:rPr lang="zh-CN" altLang="en-US" dirty="0"/>
              <a:t>的开销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重点介绍</a:t>
            </a:r>
            <a:r>
              <a:rPr lang="en-US" altLang="zh-CN" dirty="0"/>
              <a:t>】\lambda:</a:t>
            </a:r>
            <a:r>
              <a:rPr lang="en-US" altLang="zh-CN" baseline="0" dirty="0"/>
              <a:t> </a:t>
            </a:r>
            <a:r>
              <a:rPr lang="zh-CN" altLang="en-US" baseline="0" dirty="0"/>
              <a:t>证明索引 </a:t>
            </a:r>
            <a:r>
              <a:rPr lang="en-US" altLang="zh-CN" baseline="0" dirty="0">
                <a:sym typeface="Wingdings" panose="05000000000000000000" pitchFamily="2" charset="2"/>
              </a:rPr>
              <a:t></a:t>
            </a:r>
            <a:r>
              <a:rPr lang="zh-CN" altLang="en-US" baseline="0" dirty="0">
                <a:sym typeface="Wingdings" panose="05000000000000000000" pitchFamily="2" charset="2"/>
              </a:rPr>
              <a:t>如何生成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>
                <a:sym typeface="Wingdings" panose="05000000000000000000" pitchFamily="2" charset="2"/>
              </a:rPr>
              <a:t>                    </a:t>
            </a:r>
            <a:r>
              <a:rPr lang="en-US" altLang="zh-CN" baseline="0" dirty="0"/>
              <a:t>\pi: </a:t>
            </a:r>
            <a:r>
              <a:rPr lang="zh-CN" altLang="en-US" baseline="0" dirty="0"/>
              <a:t>鉴别符</a:t>
            </a:r>
            <a:r>
              <a:rPr lang="en-US" altLang="zh-CN" baseline="0" dirty="0">
                <a:sym typeface="Wingdings" panose="05000000000000000000" pitchFamily="2" charset="2"/>
              </a:rPr>
              <a:t></a:t>
            </a:r>
            <a:r>
              <a:rPr lang="zh-CN" altLang="en-US" baseline="0" dirty="0">
                <a:sym typeface="Wingdings" panose="05000000000000000000" pitchFamily="2" charset="2"/>
              </a:rPr>
              <a:t>如何生成及验证重放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aseline="0" dirty="0"/>
              <a:t>                    </a:t>
            </a:r>
            <a:r>
              <a:rPr lang="en-US" altLang="zh-CN" baseline="0" dirty="0"/>
              <a:t>\rho: </a:t>
            </a:r>
            <a:r>
              <a:rPr lang="zh-CN" altLang="en-US" baseline="0" dirty="0"/>
              <a:t>结果证明</a:t>
            </a:r>
            <a:r>
              <a:rPr lang="en-US" altLang="zh-CN" baseline="0" dirty="0">
                <a:sym typeface="Wingdings" panose="05000000000000000000" pitchFamily="2" charset="2"/>
              </a:rPr>
              <a:t> </a:t>
            </a:r>
            <a:r>
              <a:rPr lang="zh-CN" altLang="en-US" baseline="0" dirty="0">
                <a:sym typeface="Wingdings" panose="05000000000000000000" pitchFamily="2" charset="2"/>
              </a:rPr>
              <a:t>如何生成及验证完整性</a:t>
            </a:r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8D375-4B77-497F-A9BE-C50D0CEE73B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63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首先，生成鉴别符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然后，如何用鉴别符防止</a:t>
            </a:r>
            <a:r>
              <a:rPr lang="en-US" altLang="zh-CN" dirty="0"/>
              <a:t>root</a:t>
            </a:r>
            <a:r>
              <a:rPr lang="zh-CN" altLang="en-US" dirty="0"/>
              <a:t>被重放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CF7368-82B0-4A7A-860A-635F5F687F4D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55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 sz="240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78181B-5E21-49E6-928A-39567A02F95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48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F69AC6-3EF5-4468-A1E1-44FAE9C4C42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51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F69AC6-3EF5-4468-A1E1-44FAE9C4C42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6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F69AC6-3EF5-4468-A1E1-44FAE9C4C42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72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到这里不能超过</a:t>
            </a:r>
            <a:r>
              <a:rPr lang="en-US" altLang="zh-CN" dirty="0"/>
              <a:t>12</a:t>
            </a:r>
            <a:r>
              <a:rPr lang="zh-CN" altLang="en-US" dirty="0"/>
              <a:t>分钟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F69AC6-3EF5-4468-A1E1-44FAE9C4C42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5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36192-17B0-4F2C-827D-1E476B956A8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1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我的报告分为以下五个部分。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A85B23-27D0-44DF-AF11-553AC899FA3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893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133BBE-1EFA-47B5-A08E-F2904F7178B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3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首先是研究背景</a:t>
            </a:r>
            <a:endParaRPr lang="en-US" altLang="zh-CN" dirty="0"/>
          </a:p>
          <a:p>
            <a:pPr eaLnBrk="1" hangingPunct="1"/>
            <a:r>
              <a:rPr lang="zh-CN" altLang="en-US" dirty="0"/>
              <a:t>随着云技术发展的越来越成熟，云存储目前已经渗透到了每个人的生活中。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维护数据的开销降低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方便性提高：随时从云端获取数据；方便数据共享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2B6E9B-6917-48B2-827D-01C19D90C4C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95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【1】</a:t>
            </a:r>
            <a:r>
              <a:rPr lang="zh-CN" altLang="en-US" dirty="0"/>
              <a:t>解释加密搜索：云可以在加密数据上进行搜索。一般需要一个索引结构。用户提供一个关键字，服务器返回包含这个关键字的文件。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【2】</a:t>
            </a:r>
            <a:r>
              <a:rPr lang="zh-CN" altLang="en-US" dirty="0"/>
              <a:t>解释多用户：</a:t>
            </a:r>
            <a:r>
              <a:rPr lang="zh-CN" altLang="en-US" sz="2000" kern="0" dirty="0"/>
              <a:t>即数据拥有者和数据用户是分离的，搜索者不一定是上传者。</a:t>
            </a:r>
            <a:endParaRPr lang="en-US" altLang="zh-CN" dirty="0"/>
          </a:p>
          <a:p>
            <a:pPr eaLnBrk="1" hangingPunct="1"/>
            <a:r>
              <a:rPr lang="en-US" altLang="zh-CN" dirty="0"/>
              <a:t>【3】</a:t>
            </a:r>
            <a:r>
              <a:rPr lang="zh-CN" altLang="en-US" dirty="0"/>
              <a:t>解释可验证的加密搜索：加密搜索只能在服务器可信的情况下工作，但事实上，服务器往往是不可信的。</a:t>
            </a:r>
            <a:endParaRPr lang="en-US" altLang="zh-CN" dirty="0"/>
          </a:p>
          <a:p>
            <a:pPr eaLnBrk="1" hangingPunct="1"/>
            <a:r>
              <a:rPr lang="en-US" altLang="zh-CN" baseline="0" dirty="0"/>
              <a:t>         </a:t>
            </a:r>
            <a:r>
              <a:rPr lang="zh-CN" altLang="en-US" dirty="0"/>
              <a:t>在加密搜索的基础上，改造索引</a:t>
            </a:r>
            <a:r>
              <a:rPr lang="en-US" altLang="zh-CN" dirty="0"/>
              <a:t>or</a:t>
            </a:r>
            <a:r>
              <a:rPr lang="zh-CN" altLang="en-US" dirty="0"/>
              <a:t>增加一个索引，使得用户可以对搜索结果进行验证。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2B6E9B-6917-48B2-827D-01C19D90C4C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63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dirty="0"/>
              <a:t>接下来让我们看一下国内外研究现状。</a:t>
            </a:r>
            <a:r>
              <a:rPr lang="en-US" altLang="zh-CN" dirty="0"/>
              <a:t>KPR11</a:t>
            </a:r>
            <a:r>
              <a:rPr lang="zh-CN" altLang="en-US" dirty="0"/>
              <a:t>：</a:t>
            </a:r>
            <a:r>
              <a:rPr lang="en-US" altLang="zh-CN" dirty="0"/>
              <a:t>CS2; KO12 UC-Secure</a:t>
            </a:r>
            <a:r>
              <a:rPr lang="zh-CN" altLang="en-US" dirty="0"/>
              <a:t>；</a:t>
            </a:r>
            <a:r>
              <a:rPr lang="en-US" altLang="zh-CN" dirty="0"/>
              <a:t>CG12: ICC</a:t>
            </a:r>
            <a:r>
              <a:rPr lang="zh-CN" altLang="en-US" dirty="0"/>
              <a:t>； </a:t>
            </a:r>
            <a:r>
              <a:rPr lang="en-US" altLang="zh-CN" dirty="0"/>
              <a:t>SPS14: NDSS14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dirty="0"/>
              <a:t>【</a:t>
            </a:r>
            <a:r>
              <a:rPr lang="zh-CN" altLang="en-US" dirty="0"/>
              <a:t>重放攻击</a:t>
            </a:r>
            <a:r>
              <a:rPr lang="en-US" altLang="zh-CN" dirty="0"/>
              <a:t>】</a:t>
            </a:r>
            <a:r>
              <a:rPr lang="zh-CN" altLang="en-US" sz="2000" kern="0" dirty="0"/>
              <a:t>许多方案由于只适合静态数据库，不存在重放攻击；</a:t>
            </a:r>
            <a:endParaRPr lang="en-US" altLang="zh-CN" sz="2000" kern="0" dirty="0"/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000" kern="0" dirty="0"/>
              <a:t>【</a:t>
            </a:r>
            <a:r>
              <a:rPr lang="zh-CN" altLang="en-US" sz="2000" kern="0" dirty="0"/>
              <a:t>数据完整性攻击</a:t>
            </a:r>
            <a:r>
              <a:rPr lang="en-US" altLang="zh-CN" sz="2000" kern="0" dirty="0"/>
              <a:t>】</a:t>
            </a:r>
            <a:r>
              <a:rPr lang="zh-CN" altLang="en-US" sz="2000" kern="0" dirty="0"/>
              <a:t>不能防御服务器故意返回空结果来规避结果验证的情况</a:t>
            </a:r>
            <a:endParaRPr lang="en-US" altLang="zh-CN" sz="2000" kern="0" dirty="0"/>
          </a:p>
          <a:p>
            <a:pPr eaLnBrk="1" hangingPunct="1">
              <a:spcBef>
                <a:spcPct val="0"/>
              </a:spcBef>
              <a:defRPr/>
            </a:pP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AAD06E-C51E-421C-8759-D11C116144C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82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数据结构</a:t>
            </a:r>
            <a:r>
              <a:rPr lang="en-US" altLang="zh-CN" dirty="0"/>
              <a:t>-》</a:t>
            </a:r>
            <a:r>
              <a:rPr lang="zh-CN" altLang="en-US" dirty="0"/>
              <a:t>支持数据更新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验证机制</a:t>
            </a:r>
            <a:r>
              <a:rPr lang="en-US" altLang="zh-CN" dirty="0"/>
              <a:t>-》</a:t>
            </a:r>
            <a:r>
              <a:rPr lang="zh-CN" altLang="en-US" dirty="0"/>
              <a:t>支持重放攻击的检测和数据完整性的检测，尤其是服务器返回空结果的情况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D54975-0622-4EEB-9B33-5715B757672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62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我们假定加密搜索已经实现，只需要为搜索结果提供一个验证机制，图中省略了加密搜索的部分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目标</a:t>
            </a:r>
            <a:r>
              <a:rPr lang="en-US" altLang="zh-CN" dirty="0"/>
              <a:t>】</a:t>
            </a:r>
            <a:r>
              <a:rPr lang="zh-CN" altLang="en-US" dirty="0"/>
              <a:t>在保证用户可验证的技术上，尽量减少</a:t>
            </a:r>
            <a:r>
              <a:rPr lang="en-US" altLang="zh-CN" dirty="0"/>
              <a:t>owner</a:t>
            </a:r>
            <a:r>
              <a:rPr lang="zh-CN" altLang="en-US" dirty="0"/>
              <a:t>的开销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重点介绍</a:t>
            </a:r>
            <a:r>
              <a:rPr lang="en-US" altLang="zh-CN" dirty="0"/>
              <a:t>】\lambda:</a:t>
            </a:r>
            <a:r>
              <a:rPr lang="en-US" altLang="zh-CN" baseline="0" dirty="0"/>
              <a:t> </a:t>
            </a:r>
            <a:r>
              <a:rPr lang="zh-CN" altLang="en-US" baseline="0" dirty="0"/>
              <a:t>证明索引 </a:t>
            </a:r>
            <a:r>
              <a:rPr lang="en-US" altLang="zh-CN" baseline="0" dirty="0">
                <a:sym typeface="Wingdings" panose="05000000000000000000" pitchFamily="2" charset="2"/>
              </a:rPr>
              <a:t></a:t>
            </a:r>
            <a:r>
              <a:rPr lang="zh-CN" altLang="en-US" baseline="0" dirty="0">
                <a:sym typeface="Wingdings" panose="05000000000000000000" pitchFamily="2" charset="2"/>
              </a:rPr>
              <a:t>如何生成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>
                <a:sym typeface="Wingdings" panose="05000000000000000000" pitchFamily="2" charset="2"/>
              </a:rPr>
              <a:t>                    </a:t>
            </a:r>
            <a:r>
              <a:rPr lang="en-US" altLang="zh-CN" baseline="0" dirty="0"/>
              <a:t>\pi: </a:t>
            </a:r>
            <a:r>
              <a:rPr lang="zh-CN" altLang="en-US" baseline="0" dirty="0"/>
              <a:t>鉴别符</a:t>
            </a:r>
            <a:r>
              <a:rPr lang="en-US" altLang="zh-CN" baseline="0" dirty="0">
                <a:sym typeface="Wingdings" panose="05000000000000000000" pitchFamily="2" charset="2"/>
              </a:rPr>
              <a:t></a:t>
            </a:r>
            <a:r>
              <a:rPr lang="zh-CN" altLang="en-US" baseline="0" dirty="0">
                <a:sym typeface="Wingdings" panose="05000000000000000000" pitchFamily="2" charset="2"/>
              </a:rPr>
              <a:t>如何生成及验证重放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aseline="0" dirty="0"/>
              <a:t>                    </a:t>
            </a:r>
            <a:r>
              <a:rPr lang="en-US" altLang="zh-CN" baseline="0" dirty="0"/>
              <a:t>\rho: </a:t>
            </a:r>
            <a:r>
              <a:rPr lang="zh-CN" altLang="en-US" baseline="0" dirty="0"/>
              <a:t>结果证明</a:t>
            </a:r>
            <a:r>
              <a:rPr lang="en-US" altLang="zh-CN" baseline="0" dirty="0">
                <a:sym typeface="Wingdings" panose="05000000000000000000" pitchFamily="2" charset="2"/>
              </a:rPr>
              <a:t> </a:t>
            </a:r>
            <a:r>
              <a:rPr lang="zh-CN" altLang="en-US" baseline="0" dirty="0">
                <a:sym typeface="Wingdings" panose="05000000000000000000" pitchFamily="2" charset="2"/>
              </a:rPr>
              <a:t>如何生成及验证完整性</a:t>
            </a:r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8D375-4B77-497F-A9BE-C50D0CEE73B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819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根哈希</a:t>
            </a:r>
            <a:r>
              <a:rPr lang="en-US" altLang="zh-CN" dirty="0"/>
              <a:t>】fingerprint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唯一性，任何一点微小变动 都会影响根哈希。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【</a:t>
            </a:r>
            <a:r>
              <a:rPr lang="zh-CN" altLang="en-US" dirty="0">
                <a:sym typeface="Wingdings" panose="05000000000000000000" pitchFamily="2" charset="2"/>
              </a:rPr>
              <a:t>根哈希</a:t>
            </a:r>
            <a:r>
              <a:rPr lang="en-US" altLang="zh-CN" dirty="0">
                <a:sym typeface="Wingdings" panose="05000000000000000000" pitchFamily="2" charset="2"/>
              </a:rPr>
              <a:t>】</a:t>
            </a:r>
            <a:r>
              <a:rPr lang="zh-CN" altLang="en-US" dirty="0">
                <a:sym typeface="Wingdings" panose="05000000000000000000" pitchFamily="2" charset="2"/>
              </a:rPr>
              <a:t>可以确保数据的完整性，但要保证根哈希没有被重放。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【</a:t>
            </a:r>
            <a:r>
              <a:rPr lang="zh-CN" altLang="en-US" dirty="0">
                <a:sym typeface="Wingdings" panose="05000000000000000000" pitchFamily="2" charset="2"/>
              </a:rPr>
              <a:t>引入</a:t>
            </a:r>
            <a:r>
              <a:rPr lang="en-US" altLang="zh-CN" dirty="0">
                <a:sym typeface="Wingdings" panose="05000000000000000000" pitchFamily="2" charset="2"/>
              </a:rPr>
              <a:t>】</a:t>
            </a:r>
            <a:r>
              <a:rPr lang="zh-CN" altLang="en-US" dirty="0">
                <a:sym typeface="Wingdings" panose="05000000000000000000" pitchFamily="2" charset="2"/>
              </a:rPr>
              <a:t>合法用户只要拥有了每次更新后的</a:t>
            </a:r>
            <a:r>
              <a:rPr lang="en-US" altLang="zh-CN" dirty="0">
                <a:sym typeface="Wingdings" panose="05000000000000000000" pitchFamily="2" charset="2"/>
              </a:rPr>
              <a:t>root</a:t>
            </a:r>
            <a:r>
              <a:rPr lang="zh-CN" altLang="en-US" dirty="0">
                <a:sym typeface="Wingdings" panose="05000000000000000000" pitchFamily="2" charset="2"/>
              </a:rPr>
              <a:t>，就可以验证数据完整性。但是如何确保该</a:t>
            </a:r>
            <a:r>
              <a:rPr lang="en-US" altLang="zh-CN" dirty="0">
                <a:sym typeface="Wingdings" panose="05000000000000000000" pitchFamily="2" charset="2"/>
              </a:rPr>
              <a:t>root</a:t>
            </a:r>
            <a:r>
              <a:rPr lang="zh-CN" altLang="en-US" dirty="0">
                <a:sym typeface="Wingdings" panose="05000000000000000000" pitchFamily="2" charset="2"/>
              </a:rPr>
              <a:t>是正确的呢？</a:t>
            </a:r>
            <a:r>
              <a:rPr lang="zh-CN" altLang="en-US" dirty="0"/>
              <a:t>（直接广播肯定是不可取的）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F378AE-37F2-4A74-BFC8-72DA917011B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13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在确保</a:t>
            </a:r>
            <a:r>
              <a:rPr lang="en-US" altLang="zh-CN" dirty="0"/>
              <a:t>root</a:t>
            </a:r>
            <a:r>
              <a:rPr lang="zh-CN" altLang="en-US" dirty="0"/>
              <a:t>没有被重放后，如何确保数据完整性</a:t>
            </a:r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54841C-C140-4513-B356-650BE97D4EE7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7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8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6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3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CA3E1-6232-4A6F-A272-463866A36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7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BD819-8989-4534-9DAD-4FA940EF65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0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5BDA4-448A-4815-9629-3703E2FBB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7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29662-AA5E-4B7F-A978-31155D797A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6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853D7-FD15-4D0C-8DA0-B64D3E770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5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8EBED-EC1D-41C8-B661-1FFEB3AB9B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61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65278-6AAD-4F62-A21D-44268E0C2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5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7B390-2E88-458C-A783-0AC40C0D1D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39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A2A85-54CE-42B4-8212-37BC1E2AF8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94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51694-788C-4C2B-864E-E09F144111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36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F8D97-4578-400B-B11E-0066E674FB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9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6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5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8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fld id="{667B574F-44C5-4E28-A1AD-2F48AAAD677F}" type="datetimeFigureOut">
              <a:rPr lang="zh-CN" altLang="en-US" smtClean="0"/>
              <a:t>2018/5/10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6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8BC6852-E709-46E1-A02D-54B511A9B7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32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322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3323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3324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3326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327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3328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4.emf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png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0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2484438" y="1828800"/>
            <a:ext cx="6507162" cy="2209800"/>
          </a:xfrm>
        </p:spPr>
        <p:txBody>
          <a:bodyPr/>
          <a:lstStyle/>
          <a:p>
            <a:pPr algn="ctr"/>
            <a:r>
              <a:rPr lang="zh-CN" altLang="en-US" sz="4500" b="1" dirty="0">
                <a:latin typeface="Heiti SC Light" pitchFamily="2" charset="-122"/>
                <a:ea typeface="Heiti SC Light" pitchFamily="2" charset="-122"/>
              </a:rPr>
              <a:t>可验证对称加密搜索</a:t>
            </a:r>
            <a:r>
              <a:rPr lang="en-US" altLang="zh-CN" sz="4500" b="1" dirty="0">
                <a:latin typeface="Heiti SC Light" pitchFamily="2" charset="-122"/>
                <a:ea typeface="Heiti SC Light" pitchFamily="2" charset="-122"/>
              </a:rPr>
              <a:t/>
            </a:r>
            <a:br>
              <a:rPr lang="en-US" altLang="zh-CN" sz="4500" b="1" dirty="0">
                <a:latin typeface="Heiti SC Light" pitchFamily="2" charset="-122"/>
                <a:ea typeface="Heiti SC Light" pitchFamily="2" charset="-122"/>
              </a:rPr>
            </a:br>
            <a:r>
              <a:rPr lang="zh-CN" altLang="en-US" sz="4500" b="1" dirty="0">
                <a:latin typeface="Heiti SC Light" pitchFamily="2" charset="-122"/>
                <a:ea typeface="Heiti SC Light" pitchFamily="2" charset="-122"/>
              </a:rPr>
              <a:t>算法研究</a:t>
            </a: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1714500" y="4267200"/>
            <a:ext cx="7277100" cy="1752600"/>
          </a:xfrm>
        </p:spPr>
        <p:txBody>
          <a:bodyPr>
            <a:normAutofit fontScale="85000" lnSpcReduction="2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/>
              <a:t>姓名：朱洁</a:t>
            </a:r>
            <a:endParaRPr lang="en-US" altLang="zh-CN" sz="2800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/>
              <a:t>导师：李琦</a:t>
            </a:r>
            <a:endParaRPr lang="en-US" altLang="zh-CN" sz="2800" dirty="0"/>
          </a:p>
          <a:p>
            <a:pPr algn="ctr">
              <a:buFont typeface="Arial" panose="020B0604020202020204" pitchFamily="34" charset="0"/>
              <a:buNone/>
            </a:pPr>
            <a:endParaRPr lang="en-US" altLang="zh-CN" sz="2800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400" dirty="0"/>
              <a:t>清华大学计算机科学与技术系</a:t>
            </a:r>
            <a:endParaRPr lang="en-US" altLang="zh-CN" sz="2400" dirty="0"/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/>
              <a:t>2018</a:t>
            </a:r>
            <a:r>
              <a:rPr lang="zh-CN" altLang="en-US" sz="2400" dirty="0"/>
              <a:t>年</a:t>
            </a:r>
            <a:r>
              <a:rPr lang="en-US" altLang="zh-CN" sz="2400" dirty="0"/>
              <a:t>04</a:t>
            </a:r>
            <a:r>
              <a:rPr lang="zh-CN" altLang="en-US" sz="2400" dirty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6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38"/>
    </mc:Choice>
    <mc:Fallback xmlns="">
      <p:transition spd="slow" advTm="92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5F2ED9C-84CA-46AF-A6CD-71AF69B9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从单用户到多用户</a:t>
            </a: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92439065-9966-4A19-84D6-E3C39E96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21877"/>
            <a:ext cx="8229600" cy="38862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数据持有者和数据搜索用户分离</a:t>
            </a:r>
            <a:endParaRPr lang="en-US" altLang="zh-CN" sz="2400" dirty="0"/>
          </a:p>
          <a:p>
            <a:pPr lvl="1"/>
            <a:r>
              <a:rPr lang="zh-CN" altLang="en-US" sz="2000" dirty="0"/>
              <a:t>产生信息不对称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数据更新无法及时通知数据搜索用户</a:t>
            </a:r>
            <a:endParaRPr lang="en-US" altLang="zh-CN" sz="2400" dirty="0"/>
          </a:p>
          <a:p>
            <a:pPr lvl="1"/>
            <a:r>
              <a:rPr lang="zh-CN" altLang="en-US" sz="2000" dirty="0"/>
              <a:t>逐个推送带来的通信开销太大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多用户情况下的数据访问控制</a:t>
            </a:r>
            <a:endParaRPr lang="en-US" altLang="zh-CN" sz="2400" dirty="0"/>
          </a:p>
          <a:p>
            <a:pPr lvl="1"/>
            <a:r>
              <a:rPr lang="zh-CN" altLang="en-US" sz="2000" dirty="0"/>
              <a:t>确保搜索用户无法修改数据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28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25"/>
    </mc:Choice>
    <mc:Fallback xmlns="">
      <p:transition spd="slow" advTm="156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r>
              <a:rPr lang="en-US" altLang="zh-CN" dirty="0"/>
              <a:t>—</a:t>
            </a:r>
            <a:r>
              <a:rPr lang="zh-CN" altLang="en-US" dirty="0"/>
              <a:t>多用户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研究目标</a:t>
            </a:r>
            <a:endParaRPr lang="en-US" altLang="zh-CN" sz="2800" dirty="0"/>
          </a:p>
          <a:p>
            <a:pPr lvl="1"/>
            <a:r>
              <a:rPr lang="zh-CN" altLang="en-US" sz="2400" dirty="0"/>
              <a:t>设计一种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多用户</a:t>
            </a:r>
            <a:r>
              <a:rPr lang="zh-CN" altLang="en-US" sz="2400" dirty="0"/>
              <a:t>环境下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可验证加密搜索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通用框架</a:t>
            </a:r>
            <a:endParaRPr lang="en-US" altLang="zh-CN" sz="2400" dirty="0">
              <a:solidFill>
                <a:schemeClr val="accent1">
                  <a:lumMod val="90000"/>
                </a:schemeClr>
              </a:solidFill>
            </a:endParaRPr>
          </a:p>
          <a:p>
            <a:r>
              <a:rPr lang="zh-CN" altLang="en-US" sz="2800" dirty="0"/>
              <a:t>研究内容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设计支持数据新鲜性验证的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鉴别符</a:t>
            </a:r>
            <a:endParaRPr lang="en-US" altLang="zh-CN" sz="2400" dirty="0">
              <a:solidFill>
                <a:schemeClr val="accent1">
                  <a:lumMod val="90000"/>
                </a:schemeClr>
              </a:solidFill>
            </a:endParaRPr>
          </a:p>
          <a:p>
            <a:pPr lvl="2">
              <a:defRPr/>
            </a:pPr>
            <a:r>
              <a:rPr lang="zh-CN" altLang="en-US" sz="2000" dirty="0"/>
              <a:t>引入了时间戳链（</a:t>
            </a:r>
            <a:r>
              <a:rPr lang="en-US" altLang="zh-CN" sz="2000" dirty="0"/>
              <a:t>timestamp chain</a:t>
            </a:r>
            <a:r>
              <a:rPr lang="zh-CN" altLang="en-US" sz="2000" dirty="0"/>
              <a:t>）机制</a:t>
            </a:r>
          </a:p>
          <a:p>
            <a:pPr lvl="1"/>
            <a:r>
              <a:rPr lang="zh-CN" altLang="en-US" sz="2400" dirty="0"/>
              <a:t>设计基于鉴别符的验证机制</a:t>
            </a:r>
            <a:endParaRPr lang="en-US" altLang="zh-CN" sz="2400" dirty="0"/>
          </a:p>
          <a:p>
            <a:pPr lvl="2"/>
            <a:r>
              <a:rPr lang="zh-CN" altLang="en-US" sz="2000" dirty="0"/>
              <a:t>如何保证验证效率</a:t>
            </a:r>
            <a:endParaRPr lang="en-US" altLang="zh-CN" sz="20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2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68"/>
    </mc:Choice>
    <mc:Fallback xmlns="">
      <p:transition spd="slow" advTm="31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dirty="0"/>
                  <a:t>数据拥有者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生成验证索引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鉴别符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800" dirty="0"/>
                  <a:t>服务器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在用户查询时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结果证明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zh-CN" altLang="en-US" sz="2000" dirty="0"/>
              </a:p>
              <a:p>
                <a:pPr lvl="2"/>
                <a:r>
                  <a:rPr lang="zh-CN" altLang="en-US" sz="2000" dirty="0"/>
                  <a:t>鉴别符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800" dirty="0"/>
                  <a:t>合法用户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结果验证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483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41" t="-3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3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fld id="{8FDF092B-A99C-446F-904A-EDEA2FFE433C}" type="slidenum">
              <a:rPr lang="en-US" altLang="zh-CN" sz="1200" smtClean="0">
                <a:solidFill>
                  <a:srgbClr val="000000"/>
                </a:solidFill>
                <a:latin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150B09-EF26-4ACE-AAC4-40301A489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505" y="1899139"/>
            <a:ext cx="5249923" cy="3777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492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88"/>
    </mc:Choice>
    <mc:Fallback xmlns="">
      <p:transition spd="slow" advTm="32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生成并验证鉴别符</a:t>
            </a:r>
          </a:p>
        </p:txBody>
      </p:sp>
      <p:sp>
        <p:nvSpPr>
          <p:cNvPr id="24579" name="灯片编号占位符 2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14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685255" y="3537451"/>
            <a:ext cx="5918833" cy="564535"/>
            <a:chOff x="1664969" y="4438650"/>
            <a:chExt cx="5918833" cy="564535"/>
          </a:xfrm>
        </p:grpSpPr>
        <p:sp>
          <p:nvSpPr>
            <p:cNvPr id="7" name="矩形 6"/>
            <p:cNvSpPr/>
            <p:nvPr/>
          </p:nvSpPr>
          <p:spPr>
            <a:xfrm>
              <a:off x="1993583" y="4438650"/>
              <a:ext cx="45719" cy="1028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174931" y="4438650"/>
              <a:ext cx="45719" cy="1028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84257" y="4438650"/>
              <a:ext cx="45719" cy="1028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765605" y="4438650"/>
              <a:ext cx="45719" cy="1028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664969" y="4541520"/>
                  <a:ext cx="1123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up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4969" y="4541520"/>
                  <a:ext cx="112395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278504" y="4541338"/>
                  <a:ext cx="1123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up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504" y="4541338"/>
                  <a:ext cx="112395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4869178" y="4541337"/>
                  <a:ext cx="1123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up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178" y="4541337"/>
                  <a:ext cx="112395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6459852" y="4541336"/>
                  <a:ext cx="1123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up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852" y="4541336"/>
                  <a:ext cx="112395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457200" y="3408576"/>
            <a:ext cx="6711474" cy="461665"/>
            <a:chOff x="1436914" y="4309775"/>
            <a:chExt cx="6711474" cy="461665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1436914" y="4539882"/>
              <a:ext cx="2193062" cy="30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7948816" y="4309775"/>
              <a:ext cx="199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584257" y="4540611"/>
              <a:ext cx="2024381" cy="725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5174931" y="4540608"/>
              <a:ext cx="2568894" cy="73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13869" y="4317248"/>
            <a:ext cx="4817741" cy="1193752"/>
            <a:chOff x="1993583" y="5410911"/>
            <a:chExt cx="4817741" cy="1193752"/>
          </a:xfrm>
        </p:grpSpPr>
        <p:sp>
          <p:nvSpPr>
            <p:cNvPr id="37" name="左大括号 36"/>
            <p:cNvSpPr/>
            <p:nvPr/>
          </p:nvSpPr>
          <p:spPr>
            <a:xfrm rot="16200000">
              <a:off x="2531745" y="4872750"/>
              <a:ext cx="514350" cy="1590674"/>
            </a:xfrm>
            <a:prstGeom prst="leftBrace">
              <a:avLst>
                <a:gd name="adj1" fmla="val 4166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大括号 40"/>
            <p:cNvSpPr/>
            <p:nvPr/>
          </p:nvSpPr>
          <p:spPr>
            <a:xfrm rot="16200000">
              <a:off x="5758812" y="4872749"/>
              <a:ext cx="514350" cy="1590674"/>
            </a:xfrm>
            <a:prstGeom prst="leftBrace">
              <a:avLst>
                <a:gd name="adj1" fmla="val 4166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396386" y="6196936"/>
              <a:ext cx="1239202" cy="40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更新周期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21718" y="6196936"/>
              <a:ext cx="1239202" cy="40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更新周期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216024" y="3024958"/>
                <a:ext cx="86847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024" y="3024958"/>
                <a:ext cx="868476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547539" y="3005948"/>
                <a:ext cx="789524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539" y="3005948"/>
                <a:ext cx="789524" cy="477888"/>
              </a:xfrm>
              <a:prstGeom prst="rect">
                <a:avLst/>
              </a:prstGeom>
              <a:blipFill>
                <a:blip r:embed="rId9"/>
                <a:stretch>
                  <a:fillRect r="-14729"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48210" y="3024958"/>
                <a:ext cx="86847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0" y="3024958"/>
                <a:ext cx="868476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374512" y="3006468"/>
                <a:ext cx="86847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12" y="3006468"/>
                <a:ext cx="868476" cy="4778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>
            <a:off x="4602035" y="2299200"/>
            <a:ext cx="972502" cy="1828475"/>
            <a:chOff x="4602035" y="2299200"/>
            <a:chExt cx="972502" cy="1828475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4826000" y="2299200"/>
              <a:ext cx="0" cy="12382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706061" y="3016846"/>
                  <a:ext cx="868476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61" y="3016846"/>
                  <a:ext cx="868476" cy="4778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4602035" y="3649787"/>
                  <a:ext cx="868476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035" y="3649787"/>
                  <a:ext cx="868476" cy="477888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/>
          <p:cNvGrpSpPr/>
          <p:nvPr/>
        </p:nvGrpSpPr>
        <p:grpSpPr>
          <a:xfrm>
            <a:off x="4195217" y="1711372"/>
            <a:ext cx="630783" cy="1826079"/>
            <a:chOff x="4195217" y="1711372"/>
            <a:chExt cx="630783" cy="1826079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4516753" y="2299200"/>
              <a:ext cx="0" cy="1238251"/>
            </a:xfrm>
            <a:prstGeom prst="straightConnector1">
              <a:avLst/>
            </a:prstGeom>
            <a:ln w="38100">
              <a:solidFill>
                <a:srgbClr val="4C4C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4195217" y="1711372"/>
                  <a:ext cx="6307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217" y="1711372"/>
                  <a:ext cx="630783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/>
          <p:cNvGrpSpPr/>
          <p:nvPr/>
        </p:nvGrpSpPr>
        <p:grpSpPr>
          <a:xfrm>
            <a:off x="5140299" y="1706423"/>
            <a:ext cx="630783" cy="1831028"/>
            <a:chOff x="5140299" y="1706423"/>
            <a:chExt cx="630783" cy="1831028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5448739" y="2299200"/>
              <a:ext cx="0" cy="1238251"/>
            </a:xfrm>
            <a:prstGeom prst="straightConnector1">
              <a:avLst/>
            </a:prstGeom>
            <a:ln w="38100">
              <a:solidFill>
                <a:srgbClr val="4C4C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5140299" y="1706423"/>
                  <a:ext cx="6307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299" y="1706423"/>
                  <a:ext cx="63078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09307" y="1982976"/>
            <a:ext cx="2896115" cy="369332"/>
            <a:chOff x="509307" y="1982976"/>
            <a:chExt cx="2896115" cy="369332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509307" y="2170131"/>
              <a:ext cx="1389910" cy="2906"/>
            </a:xfrm>
            <a:prstGeom prst="straightConnector1">
              <a:avLst/>
            </a:prstGeom>
            <a:ln w="38100">
              <a:solidFill>
                <a:srgbClr val="4C4C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944287" y="1982976"/>
              <a:ext cx="146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C4CA4"/>
                  </a:solidFill>
                </a:rPr>
                <a:t>Data query</a:t>
              </a:r>
              <a:endParaRPr lang="zh-CN" altLang="en-US" b="1" dirty="0">
                <a:solidFill>
                  <a:srgbClr val="4C4CA4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9307" y="2396097"/>
            <a:ext cx="3213198" cy="369332"/>
            <a:chOff x="509307" y="2396097"/>
            <a:chExt cx="3213198" cy="369332"/>
          </a:xfrm>
        </p:grpSpPr>
        <p:cxnSp>
          <p:nvCxnSpPr>
            <p:cNvPr id="65" name="直接箭头连接符 64"/>
            <p:cNvCxnSpPr/>
            <p:nvPr/>
          </p:nvCxnSpPr>
          <p:spPr>
            <a:xfrm>
              <a:off x="509307" y="2572856"/>
              <a:ext cx="1389910" cy="7907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1928830" y="2396097"/>
              <a:ext cx="1793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Data update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648210" y="5649537"/>
                <a:ext cx="3111908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0" y="5649537"/>
                <a:ext cx="3111908" cy="477888"/>
              </a:xfrm>
              <a:prstGeom prst="rect">
                <a:avLst/>
              </a:prstGeom>
              <a:blipFill>
                <a:blip r:embed="rId16"/>
                <a:stretch>
                  <a:fillRect r="-1370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664908" y="6002741"/>
                <a:ext cx="309521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8" y="6002741"/>
                <a:ext cx="3095210" cy="477888"/>
              </a:xfrm>
              <a:prstGeom prst="rect">
                <a:avLst/>
              </a:prstGeom>
              <a:blipFill>
                <a:blip r:embed="rId17"/>
                <a:stretch>
                  <a:fillRect r="-137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3978587" y="5616336"/>
                <a:ext cx="3396734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587" y="5616336"/>
                <a:ext cx="3396734" cy="477888"/>
              </a:xfrm>
              <a:prstGeom prst="rect">
                <a:avLst/>
              </a:prstGeom>
              <a:blipFill>
                <a:blip r:embed="rId18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3863868" y="6002741"/>
                <a:ext cx="425327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68" y="6002741"/>
                <a:ext cx="4253275" cy="477888"/>
              </a:xfrm>
              <a:prstGeom prst="rect">
                <a:avLst/>
              </a:prstGeom>
              <a:blipFill>
                <a:blip r:embed="rId1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圆角矩形标注 81"/>
          <p:cNvSpPr/>
          <p:nvPr/>
        </p:nvSpPr>
        <p:spPr>
          <a:xfrm>
            <a:off x="6969102" y="2273962"/>
            <a:ext cx="1030283" cy="597787"/>
          </a:xfrm>
          <a:prstGeom prst="wedgeRoundRectCallout">
            <a:avLst>
              <a:gd name="adj1" fmla="val -156075"/>
              <a:gd name="adj2" fmla="val 1669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检测点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1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731"/>
    </mc:Choice>
    <mc:Fallback xmlns="">
      <p:transition spd="slow" advTm="149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2" grpId="0"/>
      <p:bldP spid="72" grpId="0"/>
      <p:bldP spid="77" grpId="0"/>
      <p:bldP spid="78" grpId="0"/>
      <p:bldP spid="79" grpId="0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实验方法</a:t>
            </a:r>
            <a:endParaRPr lang="en-US" altLang="zh-CN"/>
          </a:p>
        </p:txBody>
      </p:sp>
      <p:sp>
        <p:nvSpPr>
          <p:cNvPr id="30724" name="内容占位符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zh-CN" altLang="en-US" sz="2800" dirty="0"/>
              <a:t>实验环境</a:t>
            </a:r>
            <a:endParaRPr lang="en-US" altLang="zh-CN" sz="2800" dirty="0"/>
          </a:p>
          <a:p>
            <a:pPr lvl="1"/>
            <a:r>
              <a:rPr lang="en-US" altLang="zh-CN" sz="2400" dirty="0"/>
              <a:t>Inter Core i5 2.5GHz</a:t>
            </a:r>
            <a:r>
              <a:rPr lang="zh-CN" altLang="en-US" sz="2400" dirty="0"/>
              <a:t>的</a:t>
            </a:r>
            <a:r>
              <a:rPr lang="en-US" altLang="zh-CN" sz="2400" dirty="0"/>
              <a:t>CPU</a:t>
            </a:r>
            <a:r>
              <a:rPr lang="zh-CN" altLang="en-US" sz="2400" dirty="0"/>
              <a:t>，</a:t>
            </a:r>
            <a:r>
              <a:rPr lang="en-US" altLang="zh-CN" sz="2400" dirty="0"/>
              <a:t>4G</a:t>
            </a:r>
            <a:r>
              <a:rPr lang="zh-CN" altLang="en-US" sz="2400" dirty="0"/>
              <a:t>的</a:t>
            </a:r>
            <a:r>
              <a:rPr lang="en-US" altLang="zh-CN" sz="2400" dirty="0"/>
              <a:t>RAM</a:t>
            </a:r>
          </a:p>
          <a:p>
            <a:r>
              <a:rPr lang="zh-CN" altLang="en-US" sz="2800" dirty="0"/>
              <a:t>原型系统</a:t>
            </a:r>
            <a:endParaRPr lang="en-US" altLang="zh-CN" sz="2800" dirty="0"/>
          </a:p>
          <a:p>
            <a:pPr lvl="1"/>
            <a:r>
              <a:rPr lang="zh-CN" altLang="en-US" sz="2400" dirty="0"/>
              <a:t>采用</a:t>
            </a:r>
            <a:r>
              <a:rPr lang="en-US" altLang="zh-CN" sz="2400" dirty="0"/>
              <a:t>C++ Crypto5.6.5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pPr lvl="1"/>
            <a:r>
              <a:rPr lang="zh-CN" altLang="en-US" sz="2400" dirty="0"/>
              <a:t>采用了</a:t>
            </a:r>
            <a:r>
              <a:rPr lang="en-US" altLang="zh-CN" sz="2400" dirty="0"/>
              <a:t>AES-CBC</a:t>
            </a:r>
            <a:r>
              <a:rPr lang="zh-CN" altLang="en-US" sz="2400" dirty="0"/>
              <a:t>，</a:t>
            </a:r>
            <a:r>
              <a:rPr lang="en-US" altLang="zh-CN" sz="2400" dirty="0"/>
              <a:t>HMAC-SHA256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MuHash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r>
              <a:rPr lang="zh-CN" altLang="en-US" sz="2800" dirty="0"/>
              <a:t>实验数据</a:t>
            </a:r>
            <a:endParaRPr lang="en-US" altLang="zh-CN" sz="2800" dirty="0"/>
          </a:p>
          <a:p>
            <a:pPr lvl="1"/>
            <a:r>
              <a:rPr lang="zh-CN" altLang="en-US" sz="2400" dirty="0"/>
              <a:t>测试数据：开源邮件集 </a:t>
            </a:r>
            <a:r>
              <a:rPr lang="en-US" altLang="zh-CN" sz="2400" dirty="0"/>
              <a:t>Enron emails</a:t>
            </a:r>
            <a:r>
              <a:rPr lang="zh-CN" altLang="en-US" sz="2400" dirty="0"/>
              <a:t>，选取了约</a:t>
            </a:r>
            <a:r>
              <a:rPr lang="en-US" altLang="zh-CN" sz="2400" dirty="0"/>
              <a:t>100</a:t>
            </a:r>
            <a:r>
              <a:rPr lang="zh-CN" altLang="en-US" sz="2400" dirty="0"/>
              <a:t>万个关键字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实验结果：每个数据点是十次测试的平均值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6"/>
    </mc:Choice>
    <mc:Fallback xmlns="">
      <p:transition spd="slow" advTm="8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生成和更新验证索引的开销</a:t>
            </a:r>
            <a:endParaRPr lang="en-US" altLang="zh-CN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479799"/>
            <a:ext cx="3958167" cy="2968625"/>
          </a:xfrm>
        </p:spPr>
      </p:pic>
      <p:sp>
        <p:nvSpPr>
          <p:cNvPr id="32771" name="灯片编号占位符 1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26" y="3492500"/>
            <a:ext cx="3953646" cy="2968624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生成验证索引的开销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与</a:t>
            </a:r>
            <a:r>
              <a:rPr lang="en-US" altLang="zh-CN" sz="2000" kern="0" dirty="0"/>
              <a:t>document-keyword pair</a:t>
            </a:r>
            <a:r>
              <a:rPr lang="zh-CN" altLang="en-US" sz="2000" kern="0" dirty="0"/>
              <a:t>的数量有关</a:t>
            </a:r>
            <a:endParaRPr lang="en-US" altLang="zh-CN" sz="2000" kern="0" dirty="0"/>
          </a:p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更新验证索引的开销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与</a:t>
            </a:r>
            <a:r>
              <a:rPr lang="en-US" altLang="zh-CN" sz="2000" kern="0" dirty="0"/>
              <a:t>keyword</a:t>
            </a:r>
            <a:r>
              <a:rPr lang="zh-CN" altLang="en-US" sz="2000" kern="0" dirty="0"/>
              <a:t>的数量有关（即与</a:t>
            </a:r>
            <a:r>
              <a:rPr lang="en-US" altLang="zh-CN" sz="2000" kern="0" dirty="0"/>
              <a:t>MPT</a:t>
            </a:r>
            <a:r>
              <a:rPr lang="zh-CN" altLang="en-US" sz="2000" kern="0" dirty="0"/>
              <a:t>的层数有关）</a:t>
            </a:r>
            <a:endParaRPr lang="en-US" altLang="zh-CN" sz="2000" kern="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000" kern="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kern="0" dirty="0"/>
          </a:p>
        </p:txBody>
      </p:sp>
      <p:sp>
        <p:nvSpPr>
          <p:cNvPr id="4" name="圆角矩形标注 3"/>
          <p:cNvSpPr/>
          <p:nvPr/>
        </p:nvSpPr>
        <p:spPr>
          <a:xfrm>
            <a:off x="1857829" y="3759200"/>
            <a:ext cx="1012068" cy="696686"/>
          </a:xfrm>
          <a:prstGeom prst="wedgeRoundRectCallout">
            <a:avLst>
              <a:gd name="adj1" fmla="val 150451"/>
              <a:gd name="adj2" fmla="val -4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只需要</a:t>
            </a:r>
            <a:r>
              <a:rPr lang="en-US" altLang="zh-CN" dirty="0"/>
              <a:t>25</a:t>
            </a:r>
            <a:r>
              <a:rPr lang="zh-CN" altLang="en-US" dirty="0"/>
              <a:t>秒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095999" y="3759199"/>
            <a:ext cx="1219201" cy="551405"/>
          </a:xfrm>
          <a:prstGeom prst="wedgeRoundRectCallout">
            <a:avLst>
              <a:gd name="adj1" fmla="val -9215"/>
              <a:gd name="adj2" fmla="val 934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每秒钟并发</a:t>
            </a:r>
            <a:r>
              <a:rPr lang="en-US" altLang="zh-CN" sz="1600" dirty="0"/>
              <a:t>3</a:t>
            </a:r>
            <a:r>
              <a:rPr lang="zh-CN" altLang="en-US" sz="1600" dirty="0"/>
              <a:t>万次</a:t>
            </a:r>
          </a:p>
        </p:txBody>
      </p:sp>
    </p:spTree>
    <p:extLst>
      <p:ext uri="{BB962C8B-B14F-4D97-AF65-F5344CB8AC3E}">
        <p14:creationId xmlns:p14="http://schemas.microsoft.com/office/powerpoint/2010/main" val="12278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59"/>
    </mc:Choice>
    <mc:Fallback xmlns="">
      <p:transition spd="slow" advTm="3685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生成和验证结果证明的开销</a:t>
            </a:r>
            <a:endParaRPr lang="en-US" altLang="zh-CN" dirty="0"/>
          </a:p>
        </p:txBody>
      </p:sp>
      <p:sp>
        <p:nvSpPr>
          <p:cNvPr id="32771" name="灯片编号占位符 1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78DD4-95C7-4D59-A141-D1C012297E1F}" type="slidenum">
              <a:rPr lang="en-US" altLang="zh-CN" sz="1200" smtClean="0">
                <a:solidFill>
                  <a:srgbClr val="000000"/>
                </a:solidFill>
                <a:latin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3619500"/>
            <a:ext cx="4097866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91" y="3619500"/>
            <a:ext cx="4373217" cy="30734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生成结果证明的开销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包括计算开销和通信开销</a:t>
            </a:r>
            <a:endParaRPr lang="en-US" altLang="zh-CN" sz="2000" kern="0" dirty="0"/>
          </a:p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验证结果证明的开销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单次执行开销</a:t>
            </a:r>
            <a:endParaRPr lang="en-US" altLang="zh-CN" sz="2000" kern="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000" kern="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kern="0" dirty="0"/>
          </a:p>
        </p:txBody>
      </p:sp>
      <p:sp>
        <p:nvSpPr>
          <p:cNvPr id="7" name="圆角矩形标注 6"/>
          <p:cNvSpPr/>
          <p:nvPr/>
        </p:nvSpPr>
        <p:spPr>
          <a:xfrm>
            <a:off x="1611085" y="5323114"/>
            <a:ext cx="1364344" cy="696686"/>
          </a:xfrm>
          <a:prstGeom prst="wedgeRoundRectCallout">
            <a:avLst>
              <a:gd name="adj1" fmla="val -8158"/>
              <a:gd name="adj2" fmla="val -102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每秒钟支持</a:t>
            </a:r>
            <a:r>
              <a:rPr lang="en-US" altLang="zh-CN" sz="1600" dirty="0"/>
              <a:t>5</a:t>
            </a:r>
            <a:r>
              <a:rPr lang="zh-CN" altLang="en-US" sz="1600" dirty="0"/>
              <a:t>万个用户并发请求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7155542" y="4308021"/>
            <a:ext cx="1219201" cy="696686"/>
          </a:xfrm>
          <a:prstGeom prst="wedgeRoundRectCallout">
            <a:avLst>
              <a:gd name="adj1" fmla="val -43189"/>
              <a:gd name="adj2" fmla="val -114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99%</a:t>
            </a:r>
            <a:r>
              <a:rPr lang="zh-CN" altLang="en-US" sz="1600" dirty="0"/>
              <a:t>的验证时间在</a:t>
            </a:r>
            <a:r>
              <a:rPr lang="en-US" altLang="zh-CN" sz="1600" dirty="0"/>
              <a:t>0.8ms</a:t>
            </a:r>
            <a:r>
              <a:rPr lang="zh-CN" altLang="en-US" sz="1600" dirty="0"/>
              <a:t>内</a:t>
            </a:r>
          </a:p>
        </p:txBody>
      </p:sp>
      <p:sp>
        <p:nvSpPr>
          <p:cNvPr id="10" name="灯片编号占位符 37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4263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46"/>
    </mc:Choice>
    <mc:Fallback xmlns="">
      <p:transition spd="slow" advTm="3004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多用户场景下的开销</a:t>
            </a:r>
            <a:endParaRPr lang="en-US" altLang="zh-CN" dirty="0"/>
          </a:p>
        </p:txBody>
      </p:sp>
      <p:sp>
        <p:nvSpPr>
          <p:cNvPr id="32771" name="灯片编号占位符 1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78DD4-95C7-4D59-A141-D1C012297E1F}" type="slidenum">
              <a:rPr lang="en-US" altLang="zh-CN" sz="1200" smtClean="0">
                <a:solidFill>
                  <a:srgbClr val="000000"/>
                </a:solidFill>
                <a:latin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32200"/>
            <a:ext cx="3782459" cy="2894404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92" y="3757419"/>
            <a:ext cx="3546676" cy="2759723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计算开销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包括等待检测点的时间以及验证鉴别符和结果证明的时间</a:t>
            </a:r>
            <a:endParaRPr lang="en-US" altLang="zh-CN" sz="2000" kern="0" dirty="0"/>
          </a:p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通信开销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主要考虑数据拥有者的通信开销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kern="0" dirty="0"/>
          </a:p>
        </p:txBody>
      </p:sp>
      <p:sp>
        <p:nvSpPr>
          <p:cNvPr id="7" name="灯片编号占位符 37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223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96"/>
    </mc:Choice>
    <mc:Fallback xmlns="">
      <p:transition spd="slow" advTm="920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开销对比</a:t>
            </a:r>
            <a:endParaRPr lang="en-US" altLang="zh-CN" dirty="0"/>
          </a:p>
        </p:txBody>
      </p:sp>
      <p:sp>
        <p:nvSpPr>
          <p:cNvPr id="32771" name="灯片编号占位符 1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19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000" kern="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kern="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79" y="3409446"/>
            <a:ext cx="4721888" cy="3239940"/>
          </a:xfr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与动态加密搜索方案比较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采用相同的数据集和数据库大小进行对比实验</a:t>
            </a:r>
            <a:endParaRPr lang="en-US" altLang="zh-CN" sz="20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在最坏情况下测试</a:t>
            </a:r>
            <a:endParaRPr lang="en-US" altLang="zh-CN" sz="2000" kern="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000" kern="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kern="0" dirty="0"/>
          </a:p>
        </p:txBody>
      </p:sp>
      <p:sp>
        <p:nvSpPr>
          <p:cNvPr id="8" name="圆角矩形标注 7"/>
          <p:cNvSpPr/>
          <p:nvPr/>
        </p:nvSpPr>
        <p:spPr>
          <a:xfrm>
            <a:off x="3709051" y="2811780"/>
            <a:ext cx="1364344" cy="696686"/>
          </a:xfrm>
          <a:prstGeom prst="wedgeRoundRectCallout">
            <a:avLst>
              <a:gd name="adj1" fmla="val -20604"/>
              <a:gd name="adj2" fmla="val 162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引入的额外开销仅</a:t>
            </a:r>
            <a:r>
              <a:rPr lang="en-US" altLang="zh-CN" sz="1600" dirty="0"/>
              <a:t>2%</a:t>
            </a:r>
            <a:endParaRPr lang="zh-CN" altLang="en-US" sz="1600" dirty="0"/>
          </a:p>
        </p:txBody>
      </p:sp>
      <p:sp>
        <p:nvSpPr>
          <p:cNvPr id="10" name="圆角矩形标注 9"/>
          <p:cNvSpPr/>
          <p:nvPr/>
        </p:nvSpPr>
        <p:spPr>
          <a:xfrm>
            <a:off x="4884179" y="4339046"/>
            <a:ext cx="1364344" cy="696686"/>
          </a:xfrm>
          <a:prstGeom prst="wedgeRoundRectCallout">
            <a:avLst>
              <a:gd name="adj1" fmla="val -13902"/>
              <a:gd name="adj2" fmla="val 117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引入的额外开销仅</a:t>
            </a:r>
            <a:r>
              <a:rPr lang="en-US" altLang="zh-CN" sz="1600" dirty="0"/>
              <a:t>17%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425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47"/>
    </mc:Choice>
    <mc:Fallback xmlns="">
      <p:transition spd="slow" advTm="31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通用性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提出了一种</a:t>
            </a:r>
            <a:r>
              <a:rPr lang="zh-CN" altLang="en-US" sz="2400" dirty="0">
                <a:solidFill>
                  <a:schemeClr val="accent1"/>
                </a:solidFill>
              </a:rPr>
              <a:t>单用户</a:t>
            </a:r>
            <a:r>
              <a:rPr lang="zh-CN" altLang="en-US" sz="2400" dirty="0"/>
              <a:t>场景下的通用</a:t>
            </a:r>
            <a:r>
              <a:rPr lang="en-US" altLang="zh-CN" sz="2400" dirty="0"/>
              <a:t>VSSE</a:t>
            </a:r>
            <a:r>
              <a:rPr lang="zh-CN" altLang="en-US" sz="2400" dirty="0"/>
              <a:t>方案。</a:t>
            </a:r>
            <a:endParaRPr lang="en-US" altLang="zh-CN" sz="2400" dirty="0"/>
          </a:p>
          <a:p>
            <a:pPr lvl="1"/>
            <a:r>
              <a:rPr lang="zh-CN" altLang="en-US" sz="2400" dirty="0"/>
              <a:t>首次提出了一种</a:t>
            </a:r>
            <a:r>
              <a:rPr lang="zh-CN" altLang="en-US" sz="2400" dirty="0">
                <a:solidFill>
                  <a:schemeClr val="accent1"/>
                </a:solidFill>
              </a:rPr>
              <a:t>多用户</a:t>
            </a:r>
            <a:r>
              <a:rPr lang="zh-CN" altLang="en-US" sz="2400" dirty="0"/>
              <a:t>场景下的通用</a:t>
            </a:r>
            <a:r>
              <a:rPr lang="en-US" altLang="zh-CN" sz="2400" dirty="0"/>
              <a:t>VSSE</a:t>
            </a:r>
            <a:r>
              <a:rPr lang="zh-CN" altLang="en-US" sz="2400" dirty="0"/>
              <a:t>方案。</a:t>
            </a:r>
            <a:endParaRPr lang="en-US" altLang="zh-CN" sz="2400" dirty="0"/>
          </a:p>
          <a:p>
            <a:r>
              <a:rPr lang="zh-CN" altLang="en-US" sz="2800" b="1" dirty="0"/>
              <a:t>功能性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完善解决了数据新鲜性和数据完整性攻击。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可以检测云服务器故意返回空结果的情况。</a:t>
            </a:r>
            <a:endParaRPr lang="en-US" altLang="zh-CN" sz="2400" dirty="0"/>
          </a:p>
          <a:p>
            <a:r>
              <a:rPr lang="zh-CN" altLang="en-US" sz="2800" b="1" dirty="0"/>
              <a:t>高效性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提出了一种高效的结果验证机制，给</a:t>
            </a:r>
            <a:r>
              <a:rPr lang="en-US" altLang="zh-CN" sz="2400" dirty="0"/>
              <a:t>SSE</a:t>
            </a:r>
            <a:r>
              <a:rPr lang="zh-CN" altLang="en-US" sz="2400" dirty="0"/>
              <a:t>方案引入的额外开销几乎可以忽略不计。</a:t>
            </a:r>
          </a:p>
        </p:txBody>
      </p:sp>
      <p:sp>
        <p:nvSpPr>
          <p:cNvPr id="4" name="灯片编号占位符 3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789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研究背景和选题意义</a:t>
            </a:r>
            <a:endParaRPr lang="en-US" altLang="zh-CN" dirty="0"/>
          </a:p>
          <a:p>
            <a:r>
              <a:rPr lang="zh-CN" altLang="en-US" dirty="0"/>
              <a:t>国内外研究现状</a:t>
            </a:r>
            <a:endParaRPr lang="en-US" altLang="zh-CN" dirty="0"/>
          </a:p>
          <a:p>
            <a:r>
              <a:rPr lang="zh-CN" altLang="en-US" dirty="0"/>
              <a:t>一种单用户场景下的通用</a:t>
            </a:r>
            <a:r>
              <a:rPr lang="en-US" altLang="zh-CN" dirty="0"/>
              <a:t>VSSE</a:t>
            </a:r>
            <a:r>
              <a:rPr lang="zh-CN" altLang="en-US" dirty="0"/>
              <a:t>方案</a:t>
            </a:r>
            <a:endParaRPr lang="en-US" altLang="zh-CN" dirty="0"/>
          </a:p>
          <a:p>
            <a:r>
              <a:rPr lang="zh-CN" altLang="en-US" dirty="0"/>
              <a:t>一种多用户场景下的通用</a:t>
            </a:r>
            <a:r>
              <a:rPr lang="en-US" altLang="zh-CN" dirty="0"/>
              <a:t>VSSE</a:t>
            </a:r>
            <a:r>
              <a:rPr lang="zh-CN" altLang="en-US" dirty="0"/>
              <a:t>方案</a:t>
            </a:r>
            <a:endParaRPr lang="en-US" altLang="zh-CN" dirty="0"/>
          </a:p>
          <a:p>
            <a:r>
              <a:rPr lang="zh-CN" altLang="en-US" dirty="0"/>
              <a:t>实验方法</a:t>
            </a:r>
            <a:endParaRPr lang="en-US" altLang="zh-CN" dirty="0"/>
          </a:p>
          <a:p>
            <a:r>
              <a:rPr lang="zh-CN" altLang="en-US" dirty="0"/>
              <a:t>已有成果和工作安排</a:t>
            </a:r>
          </a:p>
        </p:txBody>
      </p:sp>
    </p:spTree>
    <p:extLst>
      <p:ext uri="{BB962C8B-B14F-4D97-AF65-F5344CB8AC3E}">
        <p14:creationId xmlns:p14="http://schemas.microsoft.com/office/powerpoint/2010/main" val="239032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3"/>
    </mc:Choice>
    <mc:Fallback xmlns="">
      <p:transition spd="slow" advTm="225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2595615"/>
            <a:ext cx="8229600" cy="517490"/>
          </a:xfrm>
        </p:spPr>
        <p:txBody>
          <a:bodyPr/>
          <a:lstStyle/>
          <a:p>
            <a:r>
              <a:rPr lang="zh-CN" altLang="en-US" sz="2800" dirty="0"/>
              <a:t>研究成果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3266972"/>
            <a:ext cx="8229600" cy="319411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800" b="1" dirty="0"/>
              <a:t>已录用论文</a:t>
            </a:r>
            <a:endParaRPr lang="en-US" altLang="zh-CN" sz="1800" b="1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sz="1400" dirty="0" err="1"/>
              <a:t>Jie</a:t>
            </a:r>
            <a:r>
              <a:rPr lang="en-US" altLang="zh-CN" sz="1400" dirty="0"/>
              <a:t>. Zhu, Qi. Li, Cong. Wang, etc. Generic and Efficient Verification for Encrypted Data Search on Cloud. IEEE Transactions on Parallel and Distributed Systems(TPDS). 2018:1-1. DOI:10.1109/TPDS.2018.2808283</a:t>
            </a:r>
          </a:p>
          <a:p>
            <a:pPr lvl="1">
              <a:lnSpc>
                <a:spcPct val="120000"/>
              </a:lnSpc>
              <a:defRPr/>
            </a:pPr>
            <a:endParaRPr lang="en-US" altLang="zh-CN" sz="1400" dirty="0"/>
          </a:p>
          <a:p>
            <a:pPr>
              <a:lnSpc>
                <a:spcPct val="120000"/>
              </a:lnSpc>
              <a:defRPr/>
            </a:pPr>
            <a:r>
              <a:rPr lang="zh-CN" altLang="en-US" sz="1800" b="1" dirty="0"/>
              <a:t>已公开发明专利情况</a:t>
            </a:r>
            <a:endParaRPr lang="en-US" altLang="zh-CN" sz="1800" b="1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sz="1400" dirty="0"/>
              <a:t>Qi Li, </a:t>
            </a:r>
            <a:r>
              <a:rPr lang="en-US" altLang="zh-CN" sz="1400" dirty="0" err="1"/>
              <a:t>Jie</a:t>
            </a:r>
            <a:r>
              <a:rPr lang="en-US" altLang="zh-CN" sz="1400" dirty="0"/>
              <a:t> Zhu, </a:t>
            </a:r>
            <a:r>
              <a:rPr lang="en-US" altLang="zh-CN" sz="1400" dirty="0" err="1"/>
              <a:t>Yanyu</a:t>
            </a:r>
            <a:r>
              <a:rPr lang="en-US" altLang="zh-CN" sz="1400" dirty="0"/>
              <a:t> Chen, </a:t>
            </a:r>
            <a:r>
              <a:rPr lang="en-US" altLang="zh-CN" sz="1400" dirty="0" err="1"/>
              <a:t>Lichun</a:t>
            </a:r>
            <a:r>
              <a:rPr lang="en-US" altLang="zh-CN" sz="1400" dirty="0"/>
              <a:t> Li. System and Method for detecting routing loops in a Software Defined Network (SDN): SG, 10201703959R. (</a:t>
            </a:r>
            <a:r>
              <a:rPr lang="zh-CN" altLang="en-US" sz="1400" dirty="0"/>
              <a:t>新加坡专利</a:t>
            </a:r>
            <a:r>
              <a:rPr lang="en-US" altLang="zh-CN" sz="1400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1400" dirty="0"/>
              <a:t>李琦</a:t>
            </a:r>
            <a:r>
              <a:rPr lang="en-US" altLang="zh-CN" sz="1400" dirty="0"/>
              <a:t>, </a:t>
            </a:r>
            <a:r>
              <a:rPr lang="zh-CN" altLang="en-US" sz="1400" dirty="0"/>
              <a:t>朱洁</a:t>
            </a:r>
            <a:r>
              <a:rPr lang="en-US" altLang="zh-CN" sz="1400" dirty="0"/>
              <a:t>, </a:t>
            </a:r>
            <a:r>
              <a:rPr lang="zh-CN" altLang="en-US" sz="1400" dirty="0"/>
              <a:t>王骞</a:t>
            </a:r>
            <a:r>
              <a:rPr lang="en-US" altLang="zh-CN" sz="1400" dirty="0"/>
              <a:t>. </a:t>
            </a:r>
            <a:r>
              <a:rPr lang="zh-CN" altLang="en-US" sz="1400" dirty="0"/>
              <a:t>一种可验证的加密搜索方法</a:t>
            </a:r>
            <a:r>
              <a:rPr lang="en-US" altLang="zh-CN" sz="1400" dirty="0"/>
              <a:t>: </a:t>
            </a:r>
            <a:r>
              <a:rPr lang="zh-CN" altLang="en-US" sz="1400" dirty="0"/>
              <a:t>中国</a:t>
            </a:r>
            <a:r>
              <a:rPr lang="en-US" altLang="zh-CN" sz="1400" dirty="0"/>
              <a:t>, 201711277295.7.</a:t>
            </a:r>
          </a:p>
          <a:p>
            <a:pPr lvl="1">
              <a:lnSpc>
                <a:spcPct val="120000"/>
              </a:lnSpc>
              <a:defRPr/>
            </a:pPr>
            <a:endParaRPr lang="en-US" altLang="zh-CN" sz="1400" dirty="0"/>
          </a:p>
          <a:p>
            <a:pPr>
              <a:lnSpc>
                <a:spcPct val="120000"/>
              </a:lnSpc>
              <a:defRPr/>
            </a:pPr>
            <a:r>
              <a:rPr lang="zh-CN" altLang="en-US" sz="1800" b="1" dirty="0"/>
              <a:t>参与项目</a:t>
            </a:r>
            <a:endParaRPr lang="en-US" altLang="zh-CN" sz="1400" b="1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1400" dirty="0"/>
              <a:t>国家自然基金</a:t>
            </a:r>
            <a:r>
              <a:rPr lang="zh-CN" altLang="en-US" sz="1400" dirty="0" smtClean="0"/>
              <a:t>项目</a:t>
            </a:r>
            <a:r>
              <a:rPr lang="zh-CN" altLang="en-US" sz="1400" dirty="0"/>
              <a:t>：</a:t>
            </a:r>
            <a:r>
              <a:rPr lang="zh-CN" altLang="en-US" sz="1400" dirty="0" smtClean="0"/>
              <a:t>软件</a:t>
            </a:r>
            <a:r>
              <a:rPr lang="zh-CN" altLang="en-US" sz="1400" dirty="0"/>
              <a:t>定义的网络防御理论和技术</a:t>
            </a:r>
            <a:r>
              <a:rPr lang="zh-CN" altLang="en-US" sz="1400" dirty="0" smtClean="0"/>
              <a:t>研究（项目批准号：</a:t>
            </a:r>
            <a:r>
              <a:rPr lang="en-US" altLang="zh-CN" sz="1400" dirty="0" smtClean="0"/>
              <a:t>61572278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sz="1400" dirty="0" smtClean="0"/>
              <a:t>国家重点研发计划专项：拟态防御安全架构与共性关键技术研究（</a:t>
            </a:r>
            <a:r>
              <a:rPr lang="en-US" altLang="zh-CN" sz="1400" dirty="0" smtClean="0"/>
              <a:t>2016YFB0800102</a:t>
            </a:r>
            <a:r>
              <a:rPr lang="zh-CN" altLang="en-US" sz="1400" dirty="0" smtClean="0"/>
              <a:t>）</a:t>
            </a:r>
            <a:endParaRPr lang="zh-CN" altLang="en-US" sz="1400" dirty="0"/>
          </a:p>
          <a:p>
            <a:pPr lvl="1">
              <a:lnSpc>
                <a:spcPct val="80000"/>
              </a:lnSpc>
              <a:defRPr/>
            </a:pPr>
            <a:endParaRPr lang="zh-CN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20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B1C4AF-9C17-4775-8ACE-5190CE88A0B3}"/>
              </a:ext>
            </a:extLst>
          </p:cNvPr>
          <p:cNvSpPr txBox="1">
            <a:spLocks/>
          </p:cNvSpPr>
          <p:nvPr/>
        </p:nvSpPr>
        <p:spPr bwMode="auto">
          <a:xfrm>
            <a:off x="457200" y="798427"/>
            <a:ext cx="8229600" cy="61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宋体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kern="0" dirty="0"/>
              <a:t>已修学分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68402BC-F4A9-4DF4-831B-59B2C4A20BFA}"/>
              </a:ext>
            </a:extLst>
          </p:cNvPr>
          <p:cNvSpPr txBox="1">
            <a:spLocks/>
          </p:cNvSpPr>
          <p:nvPr/>
        </p:nvSpPr>
        <p:spPr bwMode="auto">
          <a:xfrm>
            <a:off x="457200" y="1422672"/>
            <a:ext cx="8505930" cy="1019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700" b="1" kern="0" dirty="0"/>
              <a:t>已修</a:t>
            </a:r>
            <a:r>
              <a:rPr lang="en-US" altLang="zh-CN" sz="1700" b="1" kern="0" dirty="0"/>
              <a:t>28</a:t>
            </a:r>
            <a:r>
              <a:rPr lang="zh-CN" altLang="en-US" sz="1700" b="1" kern="0" dirty="0"/>
              <a:t>学分</a:t>
            </a:r>
            <a:endParaRPr lang="en-US" altLang="zh-CN" sz="1700" b="1" kern="0" dirty="0"/>
          </a:p>
          <a:p>
            <a:pPr lvl="1"/>
            <a:r>
              <a:rPr lang="zh-CN" altLang="en-US" sz="1300" kern="0" dirty="0"/>
              <a:t>基础理论课：随机过程、组合数学。</a:t>
            </a:r>
            <a:endParaRPr lang="en-US" altLang="zh-CN" sz="1300" kern="0" dirty="0"/>
          </a:p>
          <a:p>
            <a:pPr lvl="1"/>
            <a:r>
              <a:rPr lang="zh-CN" altLang="en-US" sz="1300" kern="0" dirty="0"/>
              <a:t>专业选修课：计算机网络体系结构、密码学与网络安全、云和大数据安全、数据挖掘等。</a:t>
            </a:r>
            <a:endParaRPr lang="en-US" altLang="zh-CN" sz="1300" kern="0" dirty="0"/>
          </a:p>
          <a:p>
            <a:pPr lvl="1"/>
            <a:r>
              <a:rPr lang="zh-CN" altLang="en-US" sz="1300" kern="0" dirty="0"/>
              <a:t>专业实践：深圳欧德蒙科技有限公司，网易（杭州）网络有限公司</a:t>
            </a:r>
            <a:endParaRPr lang="en-US" altLang="zh-CN" sz="1300" kern="0" dirty="0"/>
          </a:p>
          <a:p>
            <a:pPr lvl="1"/>
            <a:endParaRPr lang="en-US" altLang="zh-CN" sz="1300" kern="0" dirty="0"/>
          </a:p>
        </p:txBody>
      </p:sp>
    </p:spTree>
    <p:extLst>
      <p:ext uri="{BB962C8B-B14F-4D97-AF65-F5344CB8AC3E}">
        <p14:creationId xmlns:p14="http://schemas.microsoft.com/office/powerpoint/2010/main" val="33501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6"/>
    </mc:Choice>
    <mc:Fallback xmlns="">
      <p:transition spd="slow" advTm="9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D. X. Song, D. Wagner, and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Perrig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“Practical techniques for searches on encrypted data,” in Security and Privacy, 2000. S&amp;P 2000. Proceedings. 2000 IEEE Symposium on. IEEE, 2000, pp. 44–55.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Curtmola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Kamara, and R.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Ostrovsky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“Searchable symmetric encryption: improved definitions and efficient constructions,” Journal of Computer Security, vol. 19, no. 5, pp. 895–934, 2011.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S. Kamara, C.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Papamanthou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Roeder, “Dynamic searchable symmetric encryption,” in Proceedings of the 2012 ACM conference on Computer and communications security. ACM, 2012, pp. 965–976.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D. Cash, J. Jaeger,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Jarecki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Jutla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Krawczyk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M.-C.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Steiner, “Dynamic searchable encryption in very-large databases: Data structures and implementation.” IACR Cryptology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ePrint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Archive, vol. 2014, p. 853, 2014.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S. Kamara, C.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Papamanthou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Roeder, “Cs2: A semantic cryptographic cloud storage system,” Tech. Rep. MSR-TR-2011-58, Microsoft Technical Report (May 2011), http://research.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com/apps/pubs, Tech. Rep., 2011.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K. Kurosawa and Y.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Ohtaki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-secure searchable symmetric encryption,” in International Conference on Financial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Cryptographyand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Security. Springer, 2012, pp. 285–298.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Q. Chai and G. Gong, “Verifiable symmetric searchable encryption for semi-honest-but-curious cloud servers,” in 2012 IEEE International Conference on Communications (ICC). IEEE, 2012, pp. 917–922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K. Kurosawa and Y.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Ohtaki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“How to update documents verifiably in searchable symmetric encryption,” in International Conference on Cryptology and Network Security. Springer, 2013, pp. 309–328.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1509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"/>
    </mc:Choice>
    <mc:Fallback xmlns="">
      <p:transition spd="slow" advTm="116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E.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Stefanov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Papamanthou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Shi, “Practical dynamic searchable encryption with small leakage.” in NDSS, vol. 14, 2014, pp. 23–26.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R. Cheng, J. Yan, C. Guan, F. Zhang, and K. Ren, “Verifiable searchable symmetric encryption from indistinguishability obfuscation,”</a:t>
            </a:r>
            <a:b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Proceedings of the 10th ACM Symposium on Information, Computer and Communications Security. ACM, 2015, pp. 621–626.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R.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P.-A.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Fouque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Pointcheval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“Verifiable dynamic symmetric searchable encryption: Optimality and forward security,” Cryptology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ePrint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Archive: Report 2016/062, Tech. Rep., 2016.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W. Ogata and K. Kurosawa, “Efficient no-dictionary verifiable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Z. A.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Kissel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Wang, “Verifiable symmetric searchable encryption for multiple groups of users,” in Proceedings of the International Symposium on Security and Management (SAM), 2013, pp. 179–185.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G. Wood, “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secure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decentralised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generalised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ledger,”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Yellow Paper, 2014.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“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Merkle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patricia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tree,” https://github.com/ethereum/wiki/wiki/Patricia-Tree,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13, 2016.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M.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Bellare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Goldreich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Goldwasser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“Incremental cryptography: The case of hashing and signing,” in Annual International Cryptology Conference. Springer, 1994, pp. 216–233.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“Enron email dataset,” https://www.cs.cmu.edu/∼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enron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/, may 7, 2015.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3519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"/>
    </mc:Choice>
    <mc:Fallback xmlns="">
      <p:transition spd="slow" advTm="13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400" dirty="0"/>
              <a:t> [18] Q. Zheng, S. Xu, and G. </a:t>
            </a:r>
            <a:r>
              <a:rPr lang="en-US" altLang="zh-CN" sz="1400" dirty="0" err="1"/>
              <a:t>Ateniese</a:t>
            </a:r>
            <a:r>
              <a:rPr lang="en-US" altLang="zh-CN" sz="1400" dirty="0"/>
              <a:t>, “</a:t>
            </a:r>
            <a:r>
              <a:rPr lang="en-US" altLang="zh-CN" sz="1400" dirty="0" err="1"/>
              <a:t>Vabks</a:t>
            </a:r>
            <a:r>
              <a:rPr lang="en-US" altLang="zh-CN" sz="1400" dirty="0"/>
              <a:t>: verifiable </a:t>
            </a:r>
            <a:r>
              <a:rPr lang="en-US" altLang="zh-CN" sz="1400" dirty="0" err="1"/>
              <a:t>attributebased</a:t>
            </a:r>
            <a:r>
              <a:rPr lang="en-US" altLang="zh-CN" sz="1400" dirty="0"/>
              <a:t> keyword search over outsourced encrypted data,” in IEEE INFOCOM 2014-IEEE Conference on Computer </a:t>
            </a:r>
            <a:r>
              <a:rPr lang="en-US" altLang="zh-CN" sz="1400" dirty="0" err="1"/>
              <a:t>Communications.IEEE</a:t>
            </a:r>
            <a:r>
              <a:rPr lang="en-US" altLang="zh-CN" sz="1400" dirty="0"/>
              <a:t>, 2014, pp. 522–530.</a:t>
            </a:r>
          </a:p>
          <a:p>
            <a:pPr>
              <a:buNone/>
            </a:pPr>
            <a:r>
              <a:rPr lang="en-US" altLang="zh-CN" sz="1400" dirty="0"/>
              <a:t>[19] P. Liu, J. Wang, H. Ma, and H. </a:t>
            </a:r>
            <a:r>
              <a:rPr lang="en-US" altLang="zh-CN" sz="1400" dirty="0" err="1"/>
              <a:t>Nie</a:t>
            </a:r>
            <a:r>
              <a:rPr lang="en-US" altLang="zh-CN" sz="1400" dirty="0"/>
              <a:t>, “Efficient verifiable public key encryption with keyword search based on </a:t>
            </a:r>
            <a:r>
              <a:rPr lang="en-US" altLang="zh-CN" sz="1400" dirty="0" err="1"/>
              <a:t>kp-abe</a:t>
            </a:r>
            <a:r>
              <a:rPr lang="en-US" altLang="zh-CN" sz="1400" dirty="0"/>
              <a:t>,” in Broadband and Wireless Computing, Communication and Applications (BWCCA), 2014 Ninth International Conference on. IEEE, 2014, pp. 584–589.</a:t>
            </a:r>
          </a:p>
          <a:p>
            <a:pPr>
              <a:buNone/>
            </a:pPr>
            <a:r>
              <a:rPr lang="en-US" altLang="zh-CN" sz="1400" dirty="0"/>
              <a:t>[20] Y. Yang, F. </a:t>
            </a:r>
            <a:r>
              <a:rPr lang="en-US" altLang="zh-CN" sz="1400" dirty="0" err="1"/>
              <a:t>Bao</a:t>
            </a:r>
            <a:r>
              <a:rPr lang="en-US" altLang="zh-CN" sz="1400" dirty="0"/>
              <a:t>, X. Ding, and R. H. Deng, “Multiuser private queries over encrypted databases,” International Journal of Applied Cryptography, vol. 1, no. 4, pp. 309–319, 2009.</a:t>
            </a:r>
          </a:p>
          <a:p>
            <a:pPr>
              <a:buNone/>
            </a:pPr>
            <a:r>
              <a:rPr lang="en-US" altLang="zh-CN" sz="1400" dirty="0"/>
              <a:t>[21] S. </a:t>
            </a:r>
            <a:r>
              <a:rPr lang="en-US" altLang="zh-CN" sz="1400" dirty="0" err="1"/>
              <a:t>Jarecki</a:t>
            </a:r>
            <a:r>
              <a:rPr lang="en-US" altLang="zh-CN" sz="1400" dirty="0"/>
              <a:t>, C. </a:t>
            </a:r>
            <a:r>
              <a:rPr lang="en-US" altLang="zh-CN" sz="1400" dirty="0" err="1"/>
              <a:t>Jutla</a:t>
            </a:r>
            <a:r>
              <a:rPr lang="en-US" altLang="zh-CN" sz="1400" dirty="0"/>
              <a:t>, H. </a:t>
            </a:r>
            <a:r>
              <a:rPr lang="en-US" altLang="zh-CN" sz="1400" dirty="0" err="1"/>
              <a:t>Krawczyk</a:t>
            </a:r>
            <a:r>
              <a:rPr lang="en-US" altLang="zh-CN" sz="1400" dirty="0"/>
              <a:t>, M. </a:t>
            </a:r>
            <a:r>
              <a:rPr lang="en-US" altLang="zh-CN" sz="1400" dirty="0" err="1"/>
              <a:t>Rosu</a:t>
            </a:r>
            <a:r>
              <a:rPr lang="en-US" altLang="zh-CN" sz="1400" dirty="0"/>
              <a:t>, and M. Steiner, “Outsourced symmetric private information retrieval,” in Proceedings of the 2013 ACM SIGSAC conference on Computer &amp; communications security. ACM, 2013, pp. 875–888.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7037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"/>
    </mc:Choice>
    <mc:Fallback xmlns="">
      <p:transition spd="slow" advTm="55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8"/>
          <p:cNvSpPr txBox="1">
            <a:spLocks/>
          </p:cNvSpPr>
          <p:nvPr/>
        </p:nvSpPr>
        <p:spPr bwMode="gray">
          <a:xfrm>
            <a:off x="1258888" y="2246313"/>
            <a:ext cx="6985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恳请各位老师批评指正！</a:t>
            </a:r>
          </a:p>
        </p:txBody>
      </p:sp>
      <p:sp>
        <p:nvSpPr>
          <p:cNvPr id="43011" name="Subtitle 9"/>
          <p:cNvSpPr txBox="1">
            <a:spLocks/>
          </p:cNvSpPr>
          <p:nvPr/>
        </p:nvSpPr>
        <p:spPr bwMode="gray">
          <a:xfrm>
            <a:off x="2000250" y="3571875"/>
            <a:ext cx="53721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6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7667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6"/>
    </mc:Choice>
    <mc:Fallback xmlns="">
      <p:transition spd="slow" advTm="16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研究背景和选题意义</a:t>
            </a:r>
          </a:p>
        </p:txBody>
      </p:sp>
      <p:sp>
        <p:nvSpPr>
          <p:cNvPr id="10244" name="灯片编号占位符 3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DF092B-A99C-446F-904A-EDEA2FFE433C}" type="slidenum">
              <a:rPr lang="en-US" altLang="zh-CN" sz="1200" smtClean="0">
                <a:solidFill>
                  <a:srgbClr val="000000"/>
                </a:solidFill>
                <a:latin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4452851"/>
          </a:xfrm>
        </p:spPr>
        <p:txBody>
          <a:bodyPr/>
          <a:lstStyle/>
          <a:p>
            <a:r>
              <a:rPr lang="zh-CN" altLang="en-US" dirty="0"/>
              <a:t>云存储无处不在</a:t>
            </a:r>
            <a:endParaRPr lang="en-US" altLang="zh-CN" dirty="0"/>
          </a:p>
          <a:p>
            <a:pPr lvl="1"/>
            <a:r>
              <a:rPr lang="zh-CN" altLang="en-US" dirty="0"/>
              <a:t>开销降低</a:t>
            </a:r>
            <a:endParaRPr lang="en-US" altLang="zh-CN" dirty="0"/>
          </a:p>
          <a:p>
            <a:pPr lvl="1"/>
            <a:r>
              <a:rPr lang="zh-CN" altLang="en-US" dirty="0"/>
              <a:t>方便性提高</a:t>
            </a:r>
            <a:endParaRPr lang="en-US" altLang="zh-CN" dirty="0"/>
          </a:p>
          <a:p>
            <a:pPr lvl="2"/>
            <a:r>
              <a:rPr lang="zh-CN" altLang="en-US" dirty="0"/>
              <a:t>即时获取</a:t>
            </a:r>
            <a:endParaRPr lang="en-US" altLang="zh-CN" dirty="0"/>
          </a:p>
          <a:p>
            <a:pPr lvl="2"/>
            <a:r>
              <a:rPr lang="zh-CN" altLang="en-US" dirty="0"/>
              <a:t>数据共享</a:t>
            </a:r>
            <a:endParaRPr lang="en-US" altLang="zh-CN" dirty="0"/>
          </a:p>
          <a:p>
            <a:r>
              <a:rPr lang="zh-CN" altLang="en-US" dirty="0"/>
              <a:t>安全问题</a:t>
            </a:r>
            <a:endParaRPr lang="en-US" altLang="zh-CN" dirty="0"/>
          </a:p>
          <a:p>
            <a:pPr lvl="1"/>
            <a:r>
              <a:rPr lang="zh-CN" altLang="en-US" dirty="0"/>
              <a:t>隐私数据泄露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31" y="1828800"/>
            <a:ext cx="3429937" cy="19036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30" y="4021450"/>
            <a:ext cx="3429937" cy="1937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317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88"/>
    </mc:Choice>
    <mc:Fallback xmlns="">
      <p:transition spd="slow" advTm="19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研究背景和选题意义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57200" y="2207157"/>
            <a:ext cx="2418897" cy="2380248"/>
            <a:chOff x="457200" y="2207157"/>
            <a:chExt cx="2418897" cy="2380248"/>
          </a:xfrm>
        </p:grpSpPr>
        <p:cxnSp>
          <p:nvCxnSpPr>
            <p:cNvPr id="20" name="肘形连接符 19"/>
            <p:cNvCxnSpPr>
              <a:stCxn id="22" idx="3"/>
              <a:endCxn id="25" idx="1"/>
            </p:cNvCxnSpPr>
            <p:nvPr/>
          </p:nvCxnSpPr>
          <p:spPr>
            <a:xfrm rot="5400000" flipH="1" flipV="1">
              <a:off x="768328" y="2863428"/>
              <a:ext cx="789635" cy="333438"/>
            </a:xfrm>
            <a:prstGeom prst="bentConnector2">
              <a:avLst/>
            </a:prstGeom>
            <a:noFill/>
            <a:ln w="6350" cap="flat" cmpd="sng" algn="ctr">
              <a:solidFill>
                <a:srgbClr val="00508A"/>
              </a:solidFill>
              <a:prstDash val="solid"/>
              <a:miter lim="800000"/>
            </a:ln>
            <a:effectLst/>
          </p:spPr>
        </p:cxnSp>
        <p:grpSp>
          <p:nvGrpSpPr>
            <p:cNvPr id="21" name="组合 20"/>
            <p:cNvGrpSpPr/>
            <p:nvPr/>
          </p:nvGrpSpPr>
          <p:grpSpPr>
            <a:xfrm>
              <a:off x="457200" y="3424964"/>
              <a:ext cx="1085840" cy="1162441"/>
              <a:chOff x="1109756" y="3090803"/>
              <a:chExt cx="587090" cy="676392"/>
            </a:xfrm>
          </p:grpSpPr>
          <p:sp>
            <p:nvSpPr>
              <p:cNvPr id="22" name="六边形 21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chemeClr val="bg2">
                  <a:alpha val="7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3" name="文本框 64"/>
              <p:cNvSpPr txBox="1"/>
              <p:nvPr/>
            </p:nvSpPr>
            <p:spPr>
              <a:xfrm>
                <a:off x="1118996" y="3337616"/>
                <a:ext cx="577850" cy="19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加密搜索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329864" y="2207157"/>
              <a:ext cx="1546233" cy="856343"/>
              <a:chOff x="1853741" y="1952625"/>
              <a:chExt cx="1413334" cy="87626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solidFill>
                <a:srgbClr val="4C4CA4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6" name="文本框 66"/>
              <p:cNvSpPr txBox="1"/>
              <p:nvPr/>
            </p:nvSpPr>
            <p:spPr>
              <a:xfrm>
                <a:off x="1853742" y="2078340"/>
                <a:ext cx="1368700" cy="66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ea"/>
                  </a:rPr>
                  <a:t>解决隐私</a:t>
                </a:r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ea"/>
                  </a:rPr>
                  <a:t>泄露问题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29484" y="3456184"/>
            <a:ext cx="2561331" cy="2290008"/>
            <a:chOff x="2329484" y="3456184"/>
            <a:chExt cx="2561331" cy="2290008"/>
          </a:xfrm>
        </p:grpSpPr>
        <p:cxnSp>
          <p:nvCxnSpPr>
            <p:cNvPr id="54" name="肘形连接符 53"/>
            <p:cNvCxnSpPr>
              <a:stCxn id="56" idx="0"/>
              <a:endCxn id="59" idx="1"/>
            </p:cNvCxnSpPr>
            <p:nvPr/>
          </p:nvCxnSpPr>
          <p:spPr>
            <a:xfrm rot="16200000" flipH="1">
              <a:off x="2760641" y="4734080"/>
              <a:ext cx="699396" cy="468485"/>
            </a:xfrm>
            <a:prstGeom prst="bentConnector2">
              <a:avLst/>
            </a:prstGeom>
            <a:noFill/>
            <a:ln w="6350" cap="flat" cmpd="sng" algn="ctr">
              <a:solidFill>
                <a:srgbClr val="00508A"/>
              </a:solidFill>
              <a:prstDash val="solid"/>
              <a:miter lim="800000"/>
            </a:ln>
            <a:effectLst/>
          </p:spPr>
        </p:cxnSp>
        <p:grpSp>
          <p:nvGrpSpPr>
            <p:cNvPr id="55" name="组合 54"/>
            <p:cNvGrpSpPr/>
            <p:nvPr/>
          </p:nvGrpSpPr>
          <p:grpSpPr>
            <a:xfrm>
              <a:off x="2329484" y="3456184"/>
              <a:ext cx="1085840" cy="1162441"/>
              <a:chOff x="1105762" y="3090803"/>
              <a:chExt cx="587090" cy="676392"/>
            </a:xfrm>
          </p:grpSpPr>
          <p:sp>
            <p:nvSpPr>
              <p:cNvPr id="56" name="六边形 55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chemeClr val="bg2">
                  <a:alpha val="7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57" name="文本框 64"/>
              <p:cNvSpPr txBox="1"/>
              <p:nvPr/>
            </p:nvSpPr>
            <p:spPr>
              <a:xfrm>
                <a:off x="1105762" y="3250718"/>
                <a:ext cx="577850" cy="340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多用户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ysClr val="window" lastClr="FFFFFF">
                          <a:shade val="30000"/>
                          <a:satMod val="115000"/>
                        </a:sysClr>
                      </a:gs>
                      <a:gs pos="50000">
                        <a:sysClr val="window" lastClr="FFFFFF">
                          <a:shade val="67500"/>
                          <a:satMod val="115000"/>
                        </a:sysClr>
                      </a:gs>
                      <a:gs pos="100000">
                        <a:sysClr val="window" lastClr="FFFFFF">
                          <a:shade val="100000"/>
                          <a:satMod val="115000"/>
                        </a:sys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加密搜索</a:t>
                </a: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344582" y="4889849"/>
              <a:ext cx="1546233" cy="856343"/>
              <a:chOff x="1853741" y="1952625"/>
              <a:chExt cx="1413334" cy="87626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solidFill>
                <a:srgbClr val="4C4CA4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0" name="文本框 66"/>
              <p:cNvSpPr txBox="1"/>
              <p:nvPr/>
            </p:nvSpPr>
            <p:spPr>
              <a:xfrm>
                <a:off x="1853742" y="2078340"/>
                <a:ext cx="1368700" cy="66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ea"/>
                  </a:rPr>
                  <a:t>解决数据</a:t>
                </a:r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ea"/>
                  </a:rPr>
                  <a:t>共享问题</a:t>
                </a: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4162900" y="2197063"/>
            <a:ext cx="2524100" cy="2418291"/>
            <a:chOff x="4162900" y="2197063"/>
            <a:chExt cx="2524100" cy="2418291"/>
          </a:xfrm>
        </p:grpSpPr>
        <p:cxnSp>
          <p:nvCxnSpPr>
            <p:cNvPr id="61" name="肘形连接符 60"/>
            <p:cNvCxnSpPr>
              <a:stCxn id="63" idx="3"/>
              <a:endCxn id="66" idx="1"/>
            </p:cNvCxnSpPr>
            <p:nvPr/>
          </p:nvCxnSpPr>
          <p:spPr>
            <a:xfrm rot="5400000" flipH="1" flipV="1">
              <a:off x="4507607" y="2819754"/>
              <a:ext cx="827678" cy="438641"/>
            </a:xfrm>
            <a:prstGeom prst="bentConnector2">
              <a:avLst/>
            </a:prstGeom>
            <a:noFill/>
            <a:ln w="6350" cap="flat" cmpd="sng" algn="ctr">
              <a:solidFill>
                <a:srgbClr val="00508A"/>
              </a:solidFill>
              <a:prstDash val="solid"/>
              <a:miter lim="800000"/>
            </a:ln>
            <a:effectLst/>
          </p:spPr>
        </p:cxnSp>
        <p:grpSp>
          <p:nvGrpSpPr>
            <p:cNvPr id="62" name="组合 61"/>
            <p:cNvGrpSpPr/>
            <p:nvPr/>
          </p:nvGrpSpPr>
          <p:grpSpPr>
            <a:xfrm>
              <a:off x="4162900" y="3452913"/>
              <a:ext cx="1093364" cy="1162441"/>
              <a:chOff x="1109756" y="3090803"/>
              <a:chExt cx="591158" cy="676392"/>
            </a:xfrm>
          </p:grpSpPr>
          <p:sp>
            <p:nvSpPr>
              <p:cNvPr id="63" name="六边形 62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chemeClr val="bg2">
                  <a:alpha val="70000"/>
                </a:schemeClr>
              </a:solidFill>
              <a:ln w="38100" cap="flat" cmpd="dbl" algn="ctr">
                <a:solidFill>
                  <a:schemeClr val="tx1"/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4" name="文本框 64"/>
              <p:cNvSpPr txBox="1"/>
              <p:nvPr/>
            </p:nvSpPr>
            <p:spPr>
              <a:xfrm>
                <a:off x="1123064" y="3254701"/>
                <a:ext cx="577850" cy="340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可验证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ysClr val="window" lastClr="FFFFFF">
                          <a:shade val="30000"/>
                          <a:satMod val="115000"/>
                        </a:sysClr>
                      </a:gs>
                      <a:gs pos="50000">
                        <a:sysClr val="window" lastClr="FFFFFF">
                          <a:shade val="67500"/>
                          <a:satMod val="115000"/>
                        </a:sysClr>
                      </a:gs>
                      <a:gs pos="100000">
                        <a:sysClr val="window" lastClr="FFFFFF">
                          <a:shade val="100000"/>
                          <a:satMod val="115000"/>
                        </a:sys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加密搜索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5140767" y="2197063"/>
              <a:ext cx="1546233" cy="856343"/>
              <a:chOff x="1853741" y="1952625"/>
              <a:chExt cx="1413334" cy="87626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solidFill>
                <a:srgbClr val="4C4CA4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853742" y="2078340"/>
                <a:ext cx="1368700" cy="66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ea"/>
                  </a:rPr>
                  <a:t>解决服务器不可信问题</a:t>
                </a:r>
              </a:p>
            </p:txBody>
          </p:sp>
        </p:grpSp>
      </p:grpSp>
      <p:cxnSp>
        <p:nvCxnSpPr>
          <p:cNvPr id="9" name="直接箭头连接符 8"/>
          <p:cNvCxnSpPr>
            <a:stCxn id="23" idx="3"/>
            <a:endCxn id="57" idx="1"/>
          </p:cNvCxnSpPr>
          <p:nvPr/>
        </p:nvCxnSpPr>
        <p:spPr>
          <a:xfrm>
            <a:off x="1543040" y="4018412"/>
            <a:ext cx="786444" cy="4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3"/>
            <a:endCxn id="64" idx="1"/>
          </p:cNvCxnSpPr>
          <p:nvPr/>
        </p:nvCxnSpPr>
        <p:spPr>
          <a:xfrm>
            <a:off x="3398234" y="4023400"/>
            <a:ext cx="789280" cy="3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4" idx="3"/>
            <a:endCxn id="75" idx="1"/>
          </p:cNvCxnSpPr>
          <p:nvPr/>
        </p:nvCxnSpPr>
        <p:spPr>
          <a:xfrm>
            <a:off x="5256264" y="4026975"/>
            <a:ext cx="769284" cy="13841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6000934" y="3461634"/>
            <a:ext cx="2542991" cy="2338895"/>
            <a:chOff x="6000934" y="3461634"/>
            <a:chExt cx="2542991" cy="2338895"/>
          </a:xfrm>
        </p:grpSpPr>
        <p:grpSp>
          <p:nvGrpSpPr>
            <p:cNvPr id="73" name="组合 72"/>
            <p:cNvGrpSpPr/>
            <p:nvPr/>
          </p:nvGrpSpPr>
          <p:grpSpPr>
            <a:xfrm>
              <a:off x="6000934" y="3461634"/>
              <a:ext cx="1093364" cy="1199925"/>
              <a:chOff x="1109756" y="3090803"/>
              <a:chExt cx="591158" cy="698203"/>
            </a:xfrm>
          </p:grpSpPr>
          <p:sp>
            <p:nvSpPr>
              <p:cNvPr id="74" name="六边形 73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chemeClr val="bg2">
                  <a:alpha val="70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5" name="文本框 64"/>
              <p:cNvSpPr txBox="1"/>
              <p:nvPr/>
            </p:nvSpPr>
            <p:spPr>
              <a:xfrm>
                <a:off x="1123064" y="3203929"/>
                <a:ext cx="577850" cy="585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多用户可验证加密搜索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820388" y="4871212"/>
              <a:ext cx="1723537" cy="929317"/>
              <a:chOff x="1853741" y="1952625"/>
              <a:chExt cx="1413334" cy="87626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solidFill>
                <a:srgbClr val="4C4CA4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5" name="文本框 66"/>
              <p:cNvSpPr txBox="1"/>
              <p:nvPr/>
            </p:nvSpPr>
            <p:spPr>
              <a:xfrm>
                <a:off x="1853741" y="1952625"/>
                <a:ext cx="1368700" cy="7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kern="0" dirty="0">
                    <a:solidFill>
                      <a:schemeClr val="bg1"/>
                    </a:solidFill>
                    <a:latin typeface="+mn-ea"/>
                  </a:rPr>
                  <a:t>解决服务器不可信情况下的数据共享问题</a:t>
                </a:r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cxnSp>
          <p:nvCxnSpPr>
            <p:cNvPr id="36" name="肘形连接符 35"/>
            <p:cNvCxnSpPr>
              <a:stCxn id="75" idx="2"/>
              <a:endCxn id="35" idx="1"/>
            </p:cNvCxnSpPr>
            <p:nvPr/>
          </p:nvCxnSpPr>
          <p:spPr>
            <a:xfrm rot="16200000" flipH="1">
              <a:off x="6379500" y="4841981"/>
              <a:ext cx="621311" cy="260465"/>
            </a:xfrm>
            <a:prstGeom prst="bentConnector2">
              <a:avLst/>
            </a:prstGeom>
            <a:noFill/>
            <a:ln w="6350" cap="flat" cmpd="sng" algn="ctr">
              <a:solidFill>
                <a:srgbClr val="00508A"/>
              </a:solidFill>
              <a:prstDash val="solid"/>
              <a:miter lim="800000"/>
            </a:ln>
            <a:effectLst/>
          </p:spPr>
        </p:cxnSp>
      </p:grpSp>
      <p:sp>
        <p:nvSpPr>
          <p:cNvPr id="14" name="文本框 13"/>
          <p:cNvSpPr txBox="1"/>
          <p:nvPr/>
        </p:nvSpPr>
        <p:spPr>
          <a:xfrm>
            <a:off x="6820388" y="2319920"/>
            <a:ext cx="232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数据新鲜性攻击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数据完整性攻击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449991" y="3348509"/>
            <a:ext cx="2718983" cy="1492992"/>
            <a:chOff x="4449991" y="3348509"/>
            <a:chExt cx="2718983" cy="1492992"/>
          </a:xfrm>
        </p:grpSpPr>
        <p:sp>
          <p:nvSpPr>
            <p:cNvPr id="12" name="矩形 11"/>
            <p:cNvSpPr/>
            <p:nvPr/>
          </p:nvSpPr>
          <p:spPr>
            <a:xfrm>
              <a:off x="6308535" y="3348509"/>
              <a:ext cx="860439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88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？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4449991" y="3394951"/>
              <a:ext cx="860439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88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？</a:t>
              </a:r>
            </a:p>
          </p:txBody>
        </p:sp>
      </p:grpSp>
      <p:sp>
        <p:nvSpPr>
          <p:cNvPr id="43" name="灯片编号占位符 3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3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8"/>
    </mc:Choice>
    <mc:Fallback xmlns="">
      <p:transition spd="slow" advTm="70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89869"/>
              </p:ext>
            </p:extLst>
          </p:nvPr>
        </p:nvGraphicFramePr>
        <p:xfrm>
          <a:off x="457200" y="1645920"/>
          <a:ext cx="8229600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7486">
                  <a:extLst>
                    <a:ext uri="{9D8B030D-6E8A-4147-A177-3AD203B41FA5}">
                      <a16:colId xmlns:a16="http://schemas.microsoft.com/office/drawing/2014/main" val="21225488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624544239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96659481"/>
                    </a:ext>
                  </a:extLst>
                </a:gridCol>
                <a:gridCol w="1335314">
                  <a:extLst>
                    <a:ext uri="{9D8B030D-6E8A-4147-A177-3AD203B41FA5}">
                      <a16:colId xmlns:a16="http://schemas.microsoft.com/office/drawing/2014/main" val="2974582669"/>
                    </a:ext>
                  </a:extLst>
                </a:gridCol>
                <a:gridCol w="1778363">
                  <a:extLst>
                    <a:ext uri="{9D8B030D-6E8A-4147-A177-3AD203B41FA5}">
                      <a16:colId xmlns:a16="http://schemas.microsoft.com/office/drawing/2014/main" val="3591772838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323648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支持数据更新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支持多用户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防御数据新鲜性攻击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防御数据完整性攻击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274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CGKO06[2]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929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CJJJKRS14[4]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93072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KPR11[5]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KO12[6]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419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CG12[7]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4937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SPS14[9]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94097"/>
                  </a:ext>
                </a:extLst>
              </a:tr>
            </a:tbl>
          </a:graphicData>
        </a:graphic>
      </p:graphicFrame>
      <p:sp>
        <p:nvSpPr>
          <p:cNvPr id="14339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B3664-A24B-40A8-B2F5-0E2DB6FB0F1B}" type="slidenum">
              <a:rPr lang="en-US" altLang="zh-CN" sz="1200" smtClean="0">
                <a:solidFill>
                  <a:srgbClr val="000000"/>
                </a:solidFill>
                <a:latin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5014826"/>
            <a:ext cx="8229600" cy="146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kern="0" dirty="0"/>
              <a:t>通用的</a:t>
            </a:r>
            <a:r>
              <a:rPr lang="en-US" altLang="zh-CN" sz="2800" kern="0" dirty="0"/>
              <a:t>VSSE</a:t>
            </a:r>
            <a:r>
              <a:rPr lang="zh-CN" altLang="en-US" sz="2800" kern="0" dirty="0"/>
              <a:t>问题目前没有研究</a:t>
            </a:r>
            <a:endParaRPr lang="en-US" altLang="zh-CN" sz="2800" kern="0" dirty="0"/>
          </a:p>
          <a:p>
            <a:pPr>
              <a:defRPr/>
            </a:pPr>
            <a:r>
              <a:rPr lang="zh-CN" altLang="en-US" sz="2800" kern="0" dirty="0"/>
              <a:t>数据新鲜性攻击和数据完整性攻击的解决不完善</a:t>
            </a:r>
            <a:endParaRPr lang="en-US" altLang="zh-CN" sz="2800" kern="0" dirty="0"/>
          </a:p>
        </p:txBody>
      </p:sp>
      <p:sp>
        <p:nvSpPr>
          <p:cNvPr id="2" name="矩形 1"/>
          <p:cNvSpPr/>
          <p:nvPr/>
        </p:nvSpPr>
        <p:spPr>
          <a:xfrm>
            <a:off x="4023360" y="3025833"/>
            <a:ext cx="1014153" cy="14852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6153" y="3025833"/>
            <a:ext cx="2643447" cy="14852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68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4"/>
    </mc:Choice>
    <mc:Fallback xmlns="">
      <p:transition spd="slow" advTm="25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r>
              <a:rPr lang="en-US" altLang="zh-CN" dirty="0"/>
              <a:t>—</a:t>
            </a:r>
            <a:r>
              <a:rPr lang="zh-CN" altLang="en-US" dirty="0"/>
              <a:t>单用户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研究目标</a:t>
            </a:r>
            <a:endParaRPr lang="en-US" altLang="zh-CN" sz="2800" dirty="0"/>
          </a:p>
          <a:p>
            <a:pPr lvl="1"/>
            <a:r>
              <a:rPr lang="zh-CN" altLang="en-US" sz="2400" dirty="0"/>
              <a:t>设计一种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单用户</a:t>
            </a:r>
            <a:r>
              <a:rPr lang="zh-CN" altLang="en-US" sz="2400" dirty="0"/>
              <a:t>环境下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可验证加密搜索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通用框架</a:t>
            </a:r>
            <a:endParaRPr lang="en-US" altLang="zh-CN" sz="2400" dirty="0">
              <a:solidFill>
                <a:schemeClr val="accent1">
                  <a:lumMod val="90000"/>
                </a:schemeClr>
              </a:solidFill>
            </a:endParaRPr>
          </a:p>
          <a:p>
            <a:r>
              <a:rPr lang="zh-CN" altLang="en-US" sz="2800" dirty="0"/>
              <a:t>研究内容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设计支持结果验证的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数据结构</a:t>
            </a:r>
            <a:endParaRPr lang="en-US" altLang="zh-CN" sz="2400" dirty="0">
              <a:solidFill>
                <a:schemeClr val="accent1">
                  <a:lumMod val="90000"/>
                </a:schemeClr>
              </a:solidFill>
            </a:endParaRPr>
          </a:p>
          <a:p>
            <a:pPr lvl="2"/>
            <a:r>
              <a:rPr lang="zh-CN" altLang="en-US" sz="1800" dirty="0">
                <a:latin typeface="+mn-ea"/>
              </a:rPr>
              <a:t>支持任何</a:t>
            </a:r>
            <a:r>
              <a:rPr lang="en-US" altLang="zh-CN" sz="1800" dirty="0">
                <a:latin typeface="+mn-ea"/>
              </a:rPr>
              <a:t>SSE</a:t>
            </a:r>
            <a:r>
              <a:rPr lang="zh-CN" altLang="en-US" sz="1800" dirty="0">
                <a:latin typeface="+mn-ea"/>
              </a:rPr>
              <a:t>方案、支持数据更新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2400" dirty="0"/>
              <a:t>设计支持结果验证的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验证机制</a:t>
            </a:r>
            <a:endParaRPr lang="en-US" altLang="zh-CN" sz="2400" dirty="0">
              <a:solidFill>
                <a:schemeClr val="accent1">
                  <a:lumMod val="90000"/>
                </a:schemeClr>
              </a:solidFill>
            </a:endParaRPr>
          </a:p>
          <a:p>
            <a:pPr lvl="2"/>
            <a:r>
              <a:rPr lang="zh-CN" altLang="en-US" sz="1800" dirty="0">
                <a:latin typeface="+mn-ea"/>
              </a:rPr>
              <a:t>支持空结果验证</a:t>
            </a:r>
            <a:endParaRPr lang="en-US" altLang="zh-CN" sz="1800" dirty="0">
              <a:latin typeface="+mn-ea"/>
            </a:endParaRPr>
          </a:p>
          <a:p>
            <a:pPr lvl="1"/>
            <a:endParaRPr lang="en-US" altLang="zh-CN" sz="24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1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68"/>
    </mc:Choice>
    <mc:Fallback xmlns="">
      <p:transition spd="slow" advTm="31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</a:p>
        </p:txBody>
      </p:sp>
      <p:sp>
        <p:nvSpPr>
          <p:cNvPr id="20483" name="内容占位符 1"/>
          <p:cNvSpPr>
            <a:spLocks noGrp="1"/>
          </p:cNvSpPr>
          <p:nvPr>
            <p:ph idx="1"/>
          </p:nvPr>
        </p:nvSpPr>
        <p:spPr>
          <a:xfrm>
            <a:off x="247373" y="4319666"/>
            <a:ext cx="8229600" cy="235095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数据持有者</a:t>
            </a:r>
            <a:endParaRPr lang="en-US" altLang="zh-CN" sz="2800" dirty="0"/>
          </a:p>
          <a:p>
            <a:pPr lvl="1"/>
            <a:r>
              <a:rPr lang="zh-CN" altLang="en-US" sz="2400" dirty="0"/>
              <a:t>上传、更新验证索引</a:t>
            </a:r>
            <a:endParaRPr lang="en-US" altLang="zh-CN" sz="2400" dirty="0"/>
          </a:p>
          <a:p>
            <a:r>
              <a:rPr lang="zh-CN" altLang="en-US" sz="2800" dirty="0"/>
              <a:t>云服务器</a:t>
            </a:r>
            <a:endParaRPr lang="en-US" altLang="zh-CN" sz="2800" dirty="0"/>
          </a:p>
          <a:p>
            <a:pPr lvl="1"/>
            <a:r>
              <a:rPr lang="zh-CN" altLang="en-US" sz="2400" dirty="0"/>
              <a:t>在用户查询时，提供搜索结果，结果证明</a:t>
            </a:r>
          </a:p>
          <a:p>
            <a:pPr lvl="2"/>
            <a:endParaRPr lang="en-US" altLang="zh-CN" sz="2000" dirty="0"/>
          </a:p>
        </p:txBody>
      </p:sp>
      <p:sp>
        <p:nvSpPr>
          <p:cNvPr id="12" name="灯片编号占位符 3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8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62DB4E-F2EC-4664-AC43-4E5F6080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5" y="1828800"/>
            <a:ext cx="7647076" cy="1994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93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88"/>
    </mc:Choice>
    <mc:Fallback xmlns="">
      <p:transition spd="slow" advTm="32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生成验证索引</a:t>
            </a:r>
          </a:p>
        </p:txBody>
      </p:sp>
      <p:pic>
        <p:nvPicPr>
          <p:cNvPr id="18444" name="内容占位符 1844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3182"/>
            <a:ext cx="8229600" cy="1574985"/>
          </a:xfrm>
        </p:spPr>
      </p:pic>
      <p:pic>
        <p:nvPicPr>
          <p:cNvPr id="22554" name="图片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98" y="1901282"/>
            <a:ext cx="4537516" cy="86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008063" y="2456907"/>
            <a:ext cx="2241550" cy="1698625"/>
            <a:chOff x="684213" y="2384425"/>
            <a:chExt cx="2241550" cy="1698625"/>
          </a:xfrm>
        </p:grpSpPr>
        <p:pic>
          <p:nvPicPr>
            <p:cNvPr id="22555" name="图片 10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3218792"/>
              <a:ext cx="1804858" cy="864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9" name="直接箭头连接符 108"/>
            <p:cNvCxnSpPr>
              <a:endCxn id="22555" idx="0"/>
            </p:cNvCxnSpPr>
            <p:nvPr/>
          </p:nvCxnSpPr>
          <p:spPr bwMode="auto">
            <a:xfrm flipH="1">
              <a:off x="1585913" y="2384425"/>
              <a:ext cx="1339850" cy="835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790271" y="2456907"/>
            <a:ext cx="1813729" cy="1690363"/>
            <a:chOff x="4466421" y="2384425"/>
            <a:chExt cx="1813729" cy="1690363"/>
          </a:xfrm>
        </p:grpSpPr>
        <p:pic>
          <p:nvPicPr>
            <p:cNvPr id="22556" name="图片 10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421" y="3206282"/>
              <a:ext cx="1813729" cy="868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0" name="直接箭头连接符 109"/>
            <p:cNvCxnSpPr>
              <a:endCxn id="22556" idx="0"/>
            </p:cNvCxnSpPr>
            <p:nvPr/>
          </p:nvCxnSpPr>
          <p:spPr bwMode="auto">
            <a:xfrm>
              <a:off x="5302250" y="2384425"/>
              <a:ext cx="71438" cy="82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>
            <a:grpSpLocks/>
          </p:cNvGrpSpPr>
          <p:nvPr/>
        </p:nvGrpSpPr>
        <p:grpSpPr bwMode="auto">
          <a:xfrm>
            <a:off x="2889250" y="2501357"/>
            <a:ext cx="1814513" cy="1703388"/>
            <a:chOff x="3308972" y="2441517"/>
            <a:chExt cx="1814108" cy="1703280"/>
          </a:xfrm>
        </p:grpSpPr>
        <p:pic>
          <p:nvPicPr>
            <p:cNvPr id="22552" name="图片 1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972" y="3276455"/>
              <a:ext cx="1814108" cy="86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3" name="直接箭头连接符 112"/>
            <p:cNvCxnSpPr>
              <a:endCxn id="22552" idx="0"/>
            </p:cNvCxnSpPr>
            <p:nvPr/>
          </p:nvCxnSpPr>
          <p:spPr>
            <a:xfrm flipH="1">
              <a:off x="4216819" y="2441517"/>
              <a:ext cx="742784" cy="83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>
            <a:grpSpLocks/>
          </p:cNvGrpSpPr>
          <p:nvPr/>
        </p:nvGrpSpPr>
        <p:grpSpPr bwMode="auto">
          <a:xfrm>
            <a:off x="2836863" y="2501357"/>
            <a:ext cx="1920875" cy="1908175"/>
            <a:chOff x="5315447" y="2884493"/>
            <a:chExt cx="1921500" cy="1907926"/>
          </a:xfrm>
        </p:grpSpPr>
        <p:pic>
          <p:nvPicPr>
            <p:cNvPr id="22550" name="图片 1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447" y="3924930"/>
              <a:ext cx="1921500" cy="867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6" name="直接箭头连接符 115"/>
            <p:cNvCxnSpPr>
              <a:endCxn id="22550" idx="0"/>
            </p:cNvCxnSpPr>
            <p:nvPr/>
          </p:nvCxnSpPr>
          <p:spPr>
            <a:xfrm flipH="1">
              <a:off x="6276196" y="2884493"/>
              <a:ext cx="744780" cy="1039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>
            <a:grpSpLocks/>
          </p:cNvGrpSpPr>
          <p:nvPr/>
        </p:nvGrpSpPr>
        <p:grpSpPr bwMode="auto">
          <a:xfrm>
            <a:off x="6246813" y="1812382"/>
            <a:ext cx="2897187" cy="315913"/>
            <a:chOff x="5922316" y="1740381"/>
            <a:chExt cx="2897332" cy="315323"/>
          </a:xfrm>
        </p:grpSpPr>
        <p:sp>
          <p:nvSpPr>
            <p:cNvPr id="127" name="矩形 126"/>
            <p:cNvSpPr/>
            <p:nvPr/>
          </p:nvSpPr>
          <p:spPr>
            <a:xfrm>
              <a:off x="6397002" y="1740381"/>
              <a:ext cx="2422646" cy="3153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&lt;‘a5432’,H</a:t>
              </a:r>
              <a:r>
                <a:rPr lang="en-US" altLang="zh-CN" sz="2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 flipH="1">
              <a:off x="5922316" y="1971723"/>
              <a:ext cx="984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>
            <a:grpSpLocks/>
          </p:cNvGrpSpPr>
          <p:nvPr/>
        </p:nvGrpSpPr>
        <p:grpSpPr bwMode="auto">
          <a:xfrm>
            <a:off x="6246813" y="2328320"/>
            <a:ext cx="2879725" cy="508000"/>
            <a:chOff x="5922713" y="2255483"/>
            <a:chExt cx="2879302" cy="507832"/>
          </a:xfrm>
        </p:grpSpPr>
        <p:sp>
          <p:nvSpPr>
            <p:cNvPr id="130" name="矩形 129"/>
            <p:cNvSpPr/>
            <p:nvPr/>
          </p:nvSpPr>
          <p:spPr>
            <a:xfrm>
              <a:off x="6414766" y="2255483"/>
              <a:ext cx="2387249" cy="507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&lt;‘a5cc1’,H</a:t>
              </a:r>
              <a:r>
                <a:rPr lang="en-US" altLang="zh-CN" sz="2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r>
                <a: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  <a:endPara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 flipH="1">
              <a:off x="5922713" y="2493529"/>
              <a:ext cx="984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735138" y="3936457"/>
            <a:ext cx="4538662" cy="1338263"/>
            <a:chOff x="1735138" y="3936457"/>
            <a:chExt cx="4538662" cy="1338263"/>
          </a:xfrm>
        </p:grpSpPr>
        <p:grpSp>
          <p:nvGrpSpPr>
            <p:cNvPr id="117" name="组合 116"/>
            <p:cNvGrpSpPr>
              <a:grpSpLocks/>
            </p:cNvGrpSpPr>
            <p:nvPr/>
          </p:nvGrpSpPr>
          <p:grpSpPr bwMode="auto">
            <a:xfrm>
              <a:off x="1735138" y="3936457"/>
              <a:ext cx="4538662" cy="1338263"/>
              <a:chOff x="2131160" y="3886338"/>
              <a:chExt cx="4539368" cy="1338238"/>
            </a:xfrm>
          </p:grpSpPr>
          <p:pic>
            <p:nvPicPr>
              <p:cNvPr id="22548" name="图片 11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1160" y="4343417"/>
                <a:ext cx="4539368" cy="881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9" name="直接箭头连接符 118"/>
              <p:cNvCxnSpPr>
                <a:endCxn id="22548" idx="0"/>
              </p:cNvCxnSpPr>
              <p:nvPr/>
            </p:nvCxnSpPr>
            <p:spPr>
              <a:xfrm flipH="1">
                <a:off x="4401638" y="3886338"/>
                <a:ext cx="314374" cy="457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3375501" y="4456468"/>
              <a:ext cx="23294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Branch Node(BN2)</a:t>
              </a:r>
              <a:endParaRPr lang="zh-CN" altLang="en-US" sz="1000" dirty="0"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>
            <a:off x="1735138" y="5006432"/>
            <a:ext cx="1804987" cy="1295400"/>
            <a:chOff x="2131160" y="4956656"/>
            <a:chExt cx="1805236" cy="1295192"/>
          </a:xfrm>
        </p:grpSpPr>
        <p:pic>
          <p:nvPicPr>
            <p:cNvPr id="22546" name="图片 1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160" y="5387752"/>
              <a:ext cx="1805236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2" name="直接箭头连接符 121"/>
            <p:cNvCxnSpPr>
              <a:endCxn id="22546" idx="0"/>
            </p:cNvCxnSpPr>
            <p:nvPr/>
          </p:nvCxnSpPr>
          <p:spPr>
            <a:xfrm flipH="1">
              <a:off x="3034572" y="4956656"/>
              <a:ext cx="611272" cy="431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组合 122"/>
          <p:cNvGrpSpPr>
            <a:grpSpLocks/>
          </p:cNvGrpSpPr>
          <p:nvPr/>
        </p:nvGrpSpPr>
        <p:grpSpPr bwMode="auto">
          <a:xfrm>
            <a:off x="4468813" y="5008020"/>
            <a:ext cx="1804987" cy="1273175"/>
            <a:chOff x="4865292" y="4958128"/>
            <a:chExt cx="1805236" cy="1272788"/>
          </a:xfrm>
        </p:grpSpPr>
        <p:pic>
          <p:nvPicPr>
            <p:cNvPr id="22544" name="图片 12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92" y="5366820"/>
              <a:ext cx="1805236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5" name="直接箭头连接符 124"/>
            <p:cNvCxnSpPr>
              <a:endCxn id="22544" idx="0"/>
            </p:cNvCxnSpPr>
            <p:nvPr/>
          </p:nvCxnSpPr>
          <p:spPr>
            <a:xfrm>
              <a:off x="5249520" y="4958128"/>
              <a:ext cx="519184" cy="40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377435" y="2039692"/>
            <a:ext cx="78258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root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endCxn id="22554" idx="1"/>
          </p:cNvCxnSpPr>
          <p:nvPr/>
        </p:nvCxnSpPr>
        <p:spPr>
          <a:xfrm>
            <a:off x="1160022" y="2328320"/>
            <a:ext cx="548176" cy="5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83480" y="2037272"/>
            <a:ext cx="782587" cy="461665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C794E4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root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1390" y="2034852"/>
            <a:ext cx="782587" cy="461665"/>
          </a:xfrm>
          <a:prstGeom prst="rect">
            <a:avLst/>
          </a:prstGeom>
          <a:gradFill>
            <a:gsLst>
              <a:gs pos="0">
                <a:srgbClr val="B31D61"/>
              </a:gs>
              <a:gs pos="100000">
                <a:srgbClr val="E890BE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root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4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6"/>
    </mc:Choice>
    <mc:Fallback xmlns="">
      <p:transition spd="slow" advTm="4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22639 -0.242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-121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844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验证搜索结果</a:t>
            </a:r>
          </a:p>
        </p:txBody>
      </p:sp>
      <p:sp>
        <p:nvSpPr>
          <p:cNvPr id="28676" name="内容占位符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28675" name="灯片编号占位符 2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1" y="1950118"/>
            <a:ext cx="5498168" cy="42982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10" y="4930946"/>
            <a:ext cx="2813076" cy="3485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32" y="5337594"/>
            <a:ext cx="1438797" cy="3557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32" y="5777391"/>
            <a:ext cx="2819527" cy="3485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944042"/>
            <a:ext cx="509708" cy="11381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716" y="2339797"/>
            <a:ext cx="1623538" cy="3707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763" y="2797919"/>
            <a:ext cx="3188570" cy="3633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763" y="3266526"/>
            <a:ext cx="1630851" cy="370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763" y="3724638"/>
            <a:ext cx="3188570" cy="36334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51904" y="2476873"/>
            <a:ext cx="577745" cy="1505272"/>
          </a:xfrm>
          <a:prstGeom prst="rect">
            <a:avLst/>
          </a:prstGeom>
        </p:spPr>
      </p:pic>
      <p:sp>
        <p:nvSpPr>
          <p:cNvPr id="18" name="下箭头 17"/>
          <p:cNvSpPr/>
          <p:nvPr/>
        </p:nvSpPr>
        <p:spPr>
          <a:xfrm rot="3231108" flipH="1">
            <a:off x="6557080" y="2628013"/>
            <a:ext cx="45719" cy="8009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497651" flipH="1">
            <a:off x="6461555" y="3686716"/>
            <a:ext cx="61548" cy="73849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3766463" flipH="1">
            <a:off x="4947593" y="4450353"/>
            <a:ext cx="81559" cy="142764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乘号 18"/>
          <p:cNvSpPr/>
          <p:nvPr/>
        </p:nvSpPr>
        <p:spPr>
          <a:xfrm>
            <a:off x="4164631" y="5836318"/>
            <a:ext cx="340694" cy="432954"/>
          </a:xfrm>
          <a:prstGeom prst="mathMultiply">
            <a:avLst>
              <a:gd name="adj1" fmla="val 674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31" y="5836318"/>
            <a:ext cx="430954" cy="4489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A5ADA9-FEC9-469B-9489-91FAAA226F68}"/>
              </a:ext>
            </a:extLst>
          </p:cNvPr>
          <p:cNvSpPr txBox="1"/>
          <p:nvPr/>
        </p:nvSpPr>
        <p:spPr>
          <a:xfrm>
            <a:off x="757289" y="1995957"/>
            <a:ext cx="374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Proof of a not exiting token ‘a5433’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273822-3B36-4DBD-A60C-BECDFBD89016}"/>
              </a:ext>
            </a:extLst>
          </p:cNvPr>
          <p:cNvSpPr txBox="1"/>
          <p:nvPr/>
        </p:nvSpPr>
        <p:spPr>
          <a:xfrm>
            <a:off x="757289" y="4558549"/>
            <a:ext cx="374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Proof of an exiting token ‘a5432’(w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59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25"/>
    </mc:Choice>
    <mc:Fallback xmlns="">
      <p:transition spd="slow" advTm="156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  <p:bldP spid="19" grpId="0" animBg="1"/>
      <p:bldP spid="19" grpId="1" animBg="1"/>
      <p:bldP spid="8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6|4|1|1.3|5.6|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7.1|3.1|0.9|1.7|0.8|0.5|0.5|1.9|0.4|1.4|0.4|1.8|0.6|1.6|1|2.8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3|0.7|36|2.1|0.6|0.9|3.8|28|0.9|15.1|5.5|0.4|48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1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9|0.7|4.2|15.6|1.7|14.8|16.3|0.7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2.4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|12.1|0.9|3.9|2.9|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7.1|3.1|0.9|1.7|0.8|0.5|0.5|1.9|0.4|1.4|0.4|1.8|0.6|1.6|1|2.8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2|0.2|0.2|0.1|0.1|0.1|0.1|0.3|0.2|0.2|0.3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6|6.2|1.1|0.5|1.4|1.2|0.7|1.6|0.8|0.6|44.8|2.8|1.6|1.5|1.1|1.8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6|6.2|1.1|0.5|1.4|1.2|0.7|1.6|0.8|0.6|44.8|2.8|1.6|1.5|1.1|1.8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|12.1|0.9|3.9|2.9|5.8"/>
</p:tagLst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FEC3A80D-E82E-4B0C-B446-6C3F48F05463}" vid="{21A9DF1F-96E0-4E21-A7B8-0AF3F44A6818}"/>
    </a:ext>
  </a:ext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7445</TotalTime>
  <Words>2226</Words>
  <Application>Microsoft Office PowerPoint</Application>
  <PresentationFormat>全屏显示(4:3)</PresentationFormat>
  <Paragraphs>317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Adobe Gothic Std B</vt:lpstr>
      <vt:lpstr>Heiti SC Light</vt:lpstr>
      <vt:lpstr>等线</vt:lpstr>
      <vt:lpstr>华文楷体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Wingdings</vt:lpstr>
      <vt:lpstr>主题1</vt:lpstr>
      <vt:lpstr>1_Pixel</vt:lpstr>
      <vt:lpstr>可验证对称加密搜索 算法研究</vt:lpstr>
      <vt:lpstr>目录</vt:lpstr>
      <vt:lpstr>研究背景和选题意义</vt:lpstr>
      <vt:lpstr>研究背景和选题意义</vt:lpstr>
      <vt:lpstr>国内外研究现状</vt:lpstr>
      <vt:lpstr>研究内容—单用户</vt:lpstr>
      <vt:lpstr>系统框架</vt:lpstr>
      <vt:lpstr>生成验证索引</vt:lpstr>
      <vt:lpstr>验证搜索结果</vt:lpstr>
      <vt:lpstr>从单用户到多用户</vt:lpstr>
      <vt:lpstr>研究内容—多用户</vt:lpstr>
      <vt:lpstr>系统框架</vt:lpstr>
      <vt:lpstr>生成并验证鉴别符</vt:lpstr>
      <vt:lpstr>实验方法</vt:lpstr>
      <vt:lpstr>生成和更新验证索引的开销</vt:lpstr>
      <vt:lpstr>生成和验证结果证明的开销</vt:lpstr>
      <vt:lpstr>多用户场景下的开销</vt:lpstr>
      <vt:lpstr>开销对比</vt:lpstr>
      <vt:lpstr>创新点</vt:lpstr>
      <vt:lpstr>研究成果</vt:lpstr>
      <vt:lpstr>参考文献</vt:lpstr>
      <vt:lpstr>参考文献</vt:lpstr>
      <vt:lpstr>参考文献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jane</cp:lastModifiedBy>
  <cp:revision>453</cp:revision>
  <cp:lastPrinted>2016-12-20T15:33:53Z</cp:lastPrinted>
  <dcterms:created xsi:type="dcterms:W3CDTF">2016-12-15T10:26:24Z</dcterms:created>
  <dcterms:modified xsi:type="dcterms:W3CDTF">2018-05-10T07:03:52Z</dcterms:modified>
</cp:coreProperties>
</file>