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57" r:id="rId4"/>
    <p:sldId id="262" r:id="rId5"/>
    <p:sldId id="263" r:id="rId6"/>
    <p:sldId id="259" r:id="rId7"/>
    <p:sldId id="267" r:id="rId8"/>
    <p:sldId id="268" r:id="rId9"/>
    <p:sldId id="270" r:id="rId10"/>
    <p:sldId id="266" r:id="rId11"/>
    <p:sldId id="269" r:id="rId12"/>
    <p:sldId id="271" r:id="rId13"/>
    <p:sldId id="272" r:id="rId14"/>
    <p:sldId id="273" r:id="rId15"/>
    <p:sldId id="275"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76.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CNN</a:t>
            </a:r>
            <a:r>
              <a:rPr lang="en-US" altLang="zh-CN">
                <a:sym typeface="+mn-ea"/>
              </a:rPr>
              <a:t>(In my Understanding)  </a:t>
            </a:r>
            <a:endParaRPr lang="en-US" altLang="zh-CN"/>
          </a:p>
        </p:txBody>
      </p:sp>
      <p:sp>
        <p:nvSpPr>
          <p:cNvPr id="3" name="内容占位符 2"/>
          <p:cNvSpPr>
            <a:spLocks noGrp="1"/>
          </p:cNvSpPr>
          <p:nvPr>
            <p:ph idx="1"/>
          </p:nvPr>
        </p:nvSpPr>
        <p:spPr/>
        <p:txBody>
          <a:bodyPr/>
          <a:p>
            <a:r>
              <a:rPr lang="en-US" altLang="zh-CN"/>
              <a:t>A “smaller” but “larger” version of Linear Layer.</a:t>
            </a:r>
            <a:endParaRPr lang="en-US" altLang="zh-CN"/>
          </a:p>
          <a:p>
            <a:r>
              <a:rPr lang="en-US" altLang="zh-CN"/>
              <a:t>It seperated the original “Linear” layer into many many “smaller but same” ones, let them to do the easy job(less computation) on smaller 3x3(or bigger 5x5) sections. </a:t>
            </a:r>
            <a:endParaRPr lang="en-US" altLang="zh-CN"/>
          </a:p>
          <a:p>
            <a:r>
              <a:rPr lang="en-US" altLang="zh-CN"/>
              <a:t>the key idea is to let “networks” pay attention on </a:t>
            </a:r>
            <a:r>
              <a:rPr lang="en-US" altLang="zh-CN">
                <a:solidFill>
                  <a:srgbClr val="FF0000"/>
                </a:solidFill>
              </a:rPr>
              <a:t>relation of data that near each other</a:t>
            </a:r>
            <a:r>
              <a:rPr lang="en-US" altLang="zh-CN"/>
              <a:t> instead of the </a:t>
            </a:r>
            <a:r>
              <a:rPr lang="en-US" altLang="zh-CN">
                <a:solidFill>
                  <a:srgbClr val="0070C0"/>
                </a:solidFill>
              </a:rPr>
              <a:t>whole image</a:t>
            </a:r>
            <a:r>
              <a:rPr lang="en-US" altLang="zh-CN"/>
              <a:t>(pixels far apart is always not able to provide any evidence to classify the image object).</a:t>
            </a:r>
            <a:endParaRPr lang="en-US" altLang="zh-CN"/>
          </a:p>
          <a:p>
            <a:endParaRPr lang="en-US" altLang="zh-CN"/>
          </a:p>
          <a:p>
            <a:r>
              <a:rPr lang="en-US" altLang="zh-CN"/>
              <a:t>similar relationship between CPU and GPU?(1 clever person versus many idiots)</a:t>
            </a:r>
            <a:endParaRPr lang="en-US" altLang="zh-CN"/>
          </a:p>
          <a:p>
            <a:r>
              <a:rPr lang="en-US" altLang="zh-CN"/>
              <a:t>It can extract </a:t>
            </a:r>
            <a:r>
              <a:rPr lang="en-US" altLang="zh-CN">
                <a:solidFill>
                  <a:srgbClr val="FF0000"/>
                </a:solidFill>
              </a:rPr>
              <a:t>multiple simpler feature maps</a:t>
            </a:r>
            <a:r>
              <a:rPr lang="en-US" altLang="zh-CN"/>
              <a:t> at same time by different kernels</a:t>
            </a:r>
            <a:endParaRPr lang="en-US" altLang="zh-CN"/>
          </a:p>
          <a:p>
            <a:r>
              <a:rPr lang="en-US" altLang="zh-CN"/>
              <a:t>Also it can take </a:t>
            </a:r>
            <a:r>
              <a:rPr lang="en-US" altLang="zh-CN">
                <a:solidFill>
                  <a:srgbClr val="FF0000"/>
                </a:solidFill>
              </a:rPr>
              <a:t>dynamic shape</a:t>
            </a:r>
            <a:r>
              <a:rPr lang="en-US" altLang="zh-CN"/>
              <a:t> of input!!!! much better than linear</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Translation invariance</a:t>
            </a:r>
            <a:endParaRPr lang="zh-CN" altLang="en-US"/>
          </a:p>
        </p:txBody>
      </p:sp>
      <p:sp>
        <p:nvSpPr>
          <p:cNvPr id="3" name="内容占位符 2"/>
          <p:cNvSpPr>
            <a:spLocks noGrp="1"/>
          </p:cNvSpPr>
          <p:nvPr>
            <p:ph idx="1"/>
          </p:nvPr>
        </p:nvSpPr>
        <p:spPr/>
        <p:txBody>
          <a:bodyPr/>
          <a:p>
            <a:r>
              <a:rPr lang="zh-CN" altLang="en-US"/>
              <a:t>Or</a:t>
            </a:r>
            <a:r>
              <a:rPr lang="en-US" altLang="zh-CN"/>
              <a:t>i</a:t>
            </a:r>
            <a:r>
              <a:rPr lang="zh-CN" altLang="en-US"/>
              <a:t>g</a:t>
            </a:r>
            <a:r>
              <a:rPr lang="en-US" altLang="zh-CN"/>
              <a:t>in</a:t>
            </a:r>
            <a:r>
              <a:rPr lang="zh-CN" altLang="en-US"/>
              <a:t> Img Class 6 Prob:  0.9933202</a:t>
            </a:r>
            <a:endParaRPr lang="zh-CN" altLang="en-US"/>
          </a:p>
          <a:p>
            <a:r>
              <a:rPr lang="zh-CN" altLang="en-US"/>
              <a:t>Lower Right Img Class 6 Prob:  0.9824239</a:t>
            </a:r>
            <a:endParaRPr lang="zh-CN" altLang="en-US"/>
          </a:p>
          <a:p>
            <a:r>
              <a:rPr lang="zh-CN" altLang="en-US"/>
              <a:t>Uper Left Img Class 6 Prob:  0.94973546</a:t>
            </a:r>
            <a:endParaRPr lang="zh-CN" altLang="en-US"/>
          </a:p>
          <a:p>
            <a:endParaRPr lang="zh-CN" altLang="en-US"/>
          </a:p>
          <a:p>
            <a:r>
              <a:rPr lang="en-US" altLang="zh-CN"/>
              <a:t>all them are likely to be classified into same class(Yeah!! much better)</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Other transformation?</a:t>
            </a:r>
            <a:endParaRPr lang="en-US" altLang="zh-CN"/>
          </a:p>
        </p:txBody>
      </p:sp>
      <p:pic>
        <p:nvPicPr>
          <p:cNvPr id="4" name="内容占位符 3"/>
          <p:cNvPicPr>
            <a:picLocks noChangeAspect="1"/>
          </p:cNvPicPr>
          <p:nvPr>
            <p:ph idx="1"/>
          </p:nvPr>
        </p:nvPicPr>
        <p:blipFill>
          <a:blip r:embed="rId1"/>
          <a:stretch>
            <a:fillRect/>
          </a:stretch>
        </p:blipFill>
        <p:spPr>
          <a:xfrm>
            <a:off x="608330" y="1449070"/>
            <a:ext cx="7120890" cy="432752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Performance</a:t>
            </a:r>
            <a:endParaRPr lang="en-US" altLang="zh-CN"/>
          </a:p>
        </p:txBody>
      </p:sp>
      <p:sp>
        <p:nvSpPr>
          <p:cNvPr id="3" name="内容占位符 2"/>
          <p:cNvSpPr>
            <a:spLocks noGrp="1"/>
          </p:cNvSpPr>
          <p:nvPr>
            <p:ph idx="1"/>
          </p:nvPr>
        </p:nvSpPr>
        <p:spPr/>
        <p:txBody>
          <a:bodyPr/>
          <a:p>
            <a:r>
              <a:rPr lang="zh-CN" altLang="en-US"/>
              <a:t>Accuracy</a:t>
            </a:r>
            <a:r>
              <a:rPr lang="en-US" altLang="zh-CN"/>
              <a:t> 30 degree rotated</a:t>
            </a:r>
            <a:r>
              <a:rPr lang="zh-CN" altLang="en-US"/>
              <a:t> test images: 76 %</a:t>
            </a:r>
            <a:r>
              <a:rPr lang="en-US" altLang="zh-CN"/>
              <a:t>(bad)</a:t>
            </a:r>
            <a:endParaRPr lang="zh-CN" altLang="en-US"/>
          </a:p>
          <a:p>
            <a:r>
              <a:rPr lang="zh-CN" altLang="en-US"/>
              <a:t>Accuracy </a:t>
            </a:r>
            <a:r>
              <a:rPr lang="en-US" altLang="zh-CN"/>
              <a:t>0.5x1.5 scaled</a:t>
            </a:r>
            <a:r>
              <a:rPr lang="zh-CN" altLang="en-US"/>
              <a:t> test images: 68 %</a:t>
            </a:r>
            <a:r>
              <a:rPr lang="en-US" altLang="zh-CN"/>
              <a:t>(bad)</a:t>
            </a:r>
            <a:endParaRPr lang="zh-CN" altLang="en-US"/>
          </a:p>
          <a:p>
            <a:r>
              <a:rPr lang="zh-CN" altLang="en-US"/>
              <a:t>Accuracy </a:t>
            </a:r>
            <a:r>
              <a:rPr lang="en-US" altLang="zh-CN"/>
              <a:t>0.33x0.66 translated</a:t>
            </a:r>
            <a:r>
              <a:rPr lang="zh-CN" altLang="en-US"/>
              <a:t> test images: 15 %</a:t>
            </a:r>
            <a:r>
              <a:rPr lang="en-US" altLang="zh-CN"/>
              <a:t>(maybe moved out of the screen)</a:t>
            </a:r>
            <a:endParaRPr lang="en-US" altLang="zh-CN"/>
          </a:p>
          <a:p>
            <a:endParaRPr lang="en-US" altLang="zh-CN"/>
          </a:p>
          <a:p>
            <a:endParaRPr lang="en-US" altLang="zh-CN"/>
          </a:p>
          <a:p>
            <a:r>
              <a:rPr lang="en-US" altLang="zh-CN"/>
              <a:t>Simple Solution: add transformed data into train dataset.</a:t>
            </a:r>
            <a:endParaRPr lang="en-US" altLang="zh-CN"/>
          </a:p>
          <a:p>
            <a:endParaRPr lang="en-US" altLang="zh-CN"/>
          </a:p>
          <a:p>
            <a:r>
              <a:rPr lang="en-US" altLang="zh-CN"/>
              <a:t>Problem: what if it is reversed version of 9 and 6, require human to relabel the data.</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Next plan</a:t>
            </a:r>
            <a:endParaRPr lang="en-US" altLang="zh-CN"/>
          </a:p>
        </p:txBody>
      </p:sp>
      <p:sp>
        <p:nvSpPr>
          <p:cNvPr id="3" name="内容占位符 2"/>
          <p:cNvSpPr>
            <a:spLocks noGrp="1"/>
          </p:cNvSpPr>
          <p:nvPr>
            <p:ph idx="1"/>
          </p:nvPr>
        </p:nvSpPr>
        <p:spPr/>
        <p:txBody>
          <a:bodyPr/>
          <a:p>
            <a:r>
              <a:rPr lang="en-US" altLang="zh-CN"/>
              <a:t>Use AE or VAE to get latent space to extract different feature maps.</a:t>
            </a:r>
            <a:endParaRPr lang="en-US" altLang="zh-CN"/>
          </a:p>
          <a:p>
            <a:r>
              <a:rPr lang="en-US" altLang="zh-CN"/>
              <a:t>Try to explore a way to combine different feature maps to get a better one.</a:t>
            </a:r>
            <a:endParaRPr lang="en-US" altLang="zh-CN"/>
          </a:p>
          <a:p>
            <a:r>
              <a:rPr lang="en-US" altLang="zh-CN"/>
              <a:t>Produce some transformed MINST data for training.</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a:t>
            </a:r>
            <a:endParaRPr lang="en-US" altLang="zh-CN"/>
          </a:p>
        </p:txBody>
      </p:sp>
      <p:sp>
        <p:nvSpPr>
          <p:cNvPr id="3" name="内容占位符 2"/>
          <p:cNvSpPr>
            <a:spLocks noGrp="1"/>
          </p:cNvSpPr>
          <p:nvPr>
            <p:ph idx="1"/>
          </p:nvPr>
        </p:nvSpPr>
        <p:spPr/>
        <p:txBody>
          <a:bodyPr/>
          <a:p>
            <a:r>
              <a:rPr lang="en-US" altLang="zh-CN"/>
              <a:t>Is it possible to express CNN in a form of Linear?</a:t>
            </a:r>
            <a:endParaRPr lang="en-US" altLang="zh-CN"/>
          </a:p>
          <a:p>
            <a:r>
              <a:rPr lang="en-US" altLang="zh-CN"/>
              <a:t>Why maxpooling works?</a:t>
            </a:r>
            <a:endParaRPr lang="en-US" altLang="zh-CN"/>
          </a:p>
          <a:p>
            <a:r>
              <a:rPr lang="en-US" altLang="zh-CN"/>
              <a:t>after multipie 3x3 Conv2d, each data will include info that in bigger screen(5x5 in double 3x3, 7x7 in triple 3x3)</a:t>
            </a:r>
            <a:endParaRPr lang="en-US" altLang="zh-CN"/>
          </a:p>
          <a:p>
            <a:pPr lvl="1"/>
            <a:r>
              <a:rPr lang="en-US" altLang="zh-CN"/>
              <a:t>will it cause some kinds of problems like ”overfitting” when you use too many Conv2d layers?</a:t>
            </a:r>
            <a:endParaRPr lang="en-US" altLang="zh-CN"/>
          </a:p>
          <a:p>
            <a:pPr lvl="1"/>
            <a:r>
              <a:rPr lang="en-US" altLang="zh-CN"/>
              <a:t>the data near the original middle pixel will be “conv2d”ed multiple times, will the information about it become more useful or less useful? </a:t>
            </a:r>
            <a:endParaRPr lang="en-US" altLang="zh-CN"/>
          </a:p>
          <a:p>
            <a:pPr lvl="1"/>
            <a:endParaRPr lang="en-US" altLang="zh-CN"/>
          </a:p>
          <a:p>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panose="020B0503020204020204" charset="-122"/>
                <a:ea typeface="微软雅黑" panose="020B0503020204020204" charset="-122"/>
              </a:rPr>
              <a:t>CNN(textbook)</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normAutofit lnSpcReduction="10000"/>
          </a:bodyPr>
          <a:p>
            <a:r>
              <a:rPr lang="zh-CN" altLang="en-US"/>
              <a:t>Conv2d(1,16,kernel_size=3,padding=1)</a:t>
            </a:r>
            <a:endParaRPr lang="zh-CN" altLang="en-US"/>
          </a:p>
          <a:p>
            <a:r>
              <a:rPr lang="zh-CN" altLang="en-US"/>
              <a:t>Tanh</a:t>
            </a:r>
            <a:endParaRPr lang="zh-CN" altLang="en-US"/>
          </a:p>
          <a:p>
            <a:r>
              <a:rPr lang="en-US" altLang="zh-CN"/>
              <a:t>Flatten</a:t>
            </a:r>
            <a:endParaRPr lang="en-US" altLang="zh-CN"/>
          </a:p>
          <a:p>
            <a:r>
              <a:rPr lang="en-US" altLang="zh-CN"/>
              <a:t>Linear(16*28*28, 10)</a:t>
            </a:r>
            <a:endParaRPr lang="en-US" altLang="zh-CN"/>
          </a:p>
          <a:p>
            <a:endParaRPr lang="en-US" altLang="zh-CN"/>
          </a:p>
          <a:p>
            <a:r>
              <a:rPr lang="en-US" altLang="zh-CN"/>
              <a:t>loss = CrossEntropyLoss</a:t>
            </a:r>
            <a:endParaRPr lang="en-US" altLang="zh-CN"/>
          </a:p>
          <a:p>
            <a:r>
              <a:rPr lang="en-US" altLang="zh-CN"/>
              <a:t>optimizer = SGD  </a:t>
            </a:r>
            <a:endParaRPr lang="en-US" altLang="zh-CN"/>
          </a:p>
          <a:p>
            <a:r>
              <a:rPr lang="en-US" altLang="zh-CN"/>
              <a:t>lr=0.001 </a:t>
            </a:r>
            <a:endParaRPr lang="en-US" altLang="zh-CN"/>
          </a:p>
          <a:p>
            <a:r>
              <a:rPr lang="en-US" altLang="zh-CN"/>
              <a:t>epoch=3</a:t>
            </a:r>
            <a:endParaRPr lang="en-US" altLang="zh-CN"/>
          </a:p>
          <a:p>
            <a:r>
              <a:rPr lang="en-US" altLang="zh-CN"/>
              <a:t>Accuracy on test images: 89 %</a:t>
            </a:r>
            <a:endParaRPr lang="en-US" altLang="zh-CN"/>
          </a:p>
        </p:txBody>
      </p:sp>
      <p:pic>
        <p:nvPicPr>
          <p:cNvPr id="4" name="图片 3" descr="Figure_1"/>
          <p:cNvPicPr>
            <a:picLocks noChangeAspect="1"/>
          </p:cNvPicPr>
          <p:nvPr/>
        </p:nvPicPr>
        <p:blipFill>
          <a:blip r:embed="rId1"/>
          <a:stretch>
            <a:fillRect/>
          </a:stretch>
        </p:blipFill>
        <p:spPr>
          <a:xfrm>
            <a:off x="7004685" y="470535"/>
            <a:ext cx="4052570" cy="3039745"/>
          </a:xfrm>
          <a:prstGeom prst="rect">
            <a:avLst/>
          </a:prstGeom>
        </p:spPr>
      </p:pic>
      <p:pic>
        <p:nvPicPr>
          <p:cNvPr id="5" name="图片 4" descr="Figure_2"/>
          <p:cNvPicPr>
            <a:picLocks noChangeAspect="1"/>
          </p:cNvPicPr>
          <p:nvPr/>
        </p:nvPicPr>
        <p:blipFill>
          <a:blip r:embed="rId2"/>
          <a:stretch>
            <a:fillRect/>
          </a:stretch>
        </p:blipFill>
        <p:spPr>
          <a:xfrm>
            <a:off x="7125970" y="3510280"/>
            <a:ext cx="3733800" cy="280035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27405" y="647065"/>
            <a:ext cx="4876800" cy="3133725"/>
          </a:xfrm>
          <a:prstGeom prst="rect">
            <a:avLst/>
          </a:prstGeom>
        </p:spPr>
      </p:pic>
      <p:pic>
        <p:nvPicPr>
          <p:cNvPr id="5" name="图片 4"/>
          <p:cNvPicPr>
            <a:picLocks noChangeAspect="1"/>
          </p:cNvPicPr>
          <p:nvPr/>
        </p:nvPicPr>
        <p:blipFill>
          <a:blip r:embed="rId2"/>
          <a:stretch>
            <a:fillRect/>
          </a:stretch>
        </p:blipFill>
        <p:spPr>
          <a:xfrm>
            <a:off x="827405" y="3843655"/>
            <a:ext cx="3876675" cy="40957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Problem(textbox)</a:t>
            </a:r>
            <a:endParaRPr lang="en-US" altLang="zh-CN"/>
          </a:p>
        </p:txBody>
      </p:sp>
      <p:sp>
        <p:nvSpPr>
          <p:cNvPr id="3" name="内容占位符 2"/>
          <p:cNvSpPr>
            <a:spLocks noGrp="1"/>
          </p:cNvSpPr>
          <p:nvPr>
            <p:ph idx="1"/>
          </p:nvPr>
        </p:nvSpPr>
        <p:spPr/>
        <p:txBody>
          <a:bodyPr/>
          <a:p>
            <a:r>
              <a:rPr lang="en-US" altLang="zh-CN"/>
              <a:t>if image moved, it can not classify it correctly as before(bad translation invariance)</a:t>
            </a:r>
            <a:endParaRPr lang="en-US" altLang="zh-CN"/>
          </a:p>
          <a:p>
            <a:pPr lvl="1"/>
            <a:r>
              <a:rPr lang="en-US" altLang="zh-CN" sz="1600"/>
              <a:t>example:</a:t>
            </a:r>
            <a:endParaRPr lang="en-US" altLang="zh-CN"/>
          </a:p>
          <a:p>
            <a:pPr lvl="1"/>
            <a:r>
              <a:rPr lang="en-US" altLang="zh-CN"/>
              <a:t>Original Img Class 5 Prob:  0.4313212</a:t>
            </a:r>
            <a:endParaRPr lang="en-US" altLang="zh-CN"/>
          </a:p>
          <a:p>
            <a:pPr lvl="1"/>
            <a:r>
              <a:rPr lang="en-US" altLang="zh-CN"/>
              <a:t>Lower Right Img Class 5 Prob:  0.47640046</a:t>
            </a:r>
            <a:endParaRPr lang="en-US" altLang="zh-CN"/>
          </a:p>
          <a:p>
            <a:pPr lvl="1"/>
            <a:r>
              <a:rPr lang="en-US" altLang="zh-CN"/>
              <a:t>Uper Left Img Class 5 Prob:  </a:t>
            </a:r>
            <a:r>
              <a:rPr lang="en-US" altLang="zh-CN">
                <a:solidFill>
                  <a:srgbClr val="FF0000"/>
                </a:solidFill>
              </a:rPr>
              <a:t>0.13921638</a:t>
            </a:r>
            <a:endParaRPr lang="en-US" altLang="zh-CN"/>
          </a:p>
          <a:p>
            <a:endParaRPr lang="en-US" altLang="zh-CN"/>
          </a:p>
          <a:p>
            <a:endParaRPr lang="en-US" altLang="zh-CN"/>
          </a:p>
          <a:p>
            <a:endParaRPr lang="en-US" altLang="zh-CN"/>
          </a:p>
          <a:p>
            <a:endParaRPr lang="en-US" altLang="zh-CN"/>
          </a:p>
        </p:txBody>
      </p:sp>
      <p:pic>
        <p:nvPicPr>
          <p:cNvPr id="6" name="图片 5"/>
          <p:cNvPicPr>
            <a:picLocks noChangeAspect="1"/>
          </p:cNvPicPr>
          <p:nvPr/>
        </p:nvPicPr>
        <p:blipFill>
          <a:blip r:embed="rId1"/>
          <a:stretch>
            <a:fillRect/>
          </a:stretch>
        </p:blipFill>
        <p:spPr>
          <a:xfrm>
            <a:off x="314325" y="3841115"/>
            <a:ext cx="5781675" cy="20764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panose="020B0503020204020204" charset="-122"/>
                <a:ea typeface="微软雅黑" panose="020B0503020204020204" charset="-122"/>
              </a:rPr>
              <a:t>CNN-pooling(textbook)</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normAutofit lnSpcReduction="20000"/>
          </a:bodyPr>
          <a:p>
            <a:r>
              <a:rPr lang="en-US" altLang="zh-CN"/>
              <a:t>3 x </a:t>
            </a:r>
            <a:r>
              <a:rPr lang="zh-CN" altLang="en-US"/>
              <a:t>Conv2d</a:t>
            </a:r>
            <a:r>
              <a:rPr lang="en-US" altLang="zh-CN"/>
              <a:t> 3x3 k=16</a:t>
            </a:r>
            <a:endParaRPr lang="zh-CN" altLang="en-US"/>
          </a:p>
          <a:p>
            <a:r>
              <a:rPr lang="zh-CN" altLang="en-US"/>
              <a:t>Tanh</a:t>
            </a:r>
            <a:endParaRPr lang="zh-CN" altLang="en-US"/>
          </a:p>
          <a:p>
            <a:r>
              <a:rPr lang="en-US" altLang="zh-CN">
                <a:sym typeface="+mn-ea"/>
              </a:rPr>
              <a:t>3 x </a:t>
            </a:r>
            <a:r>
              <a:rPr lang="zh-CN" altLang="en-US">
                <a:sym typeface="+mn-ea"/>
              </a:rPr>
              <a:t>Conv2d</a:t>
            </a:r>
            <a:r>
              <a:rPr lang="en-US" altLang="zh-CN">
                <a:sym typeface="+mn-ea"/>
              </a:rPr>
              <a:t> 3x3 k=32</a:t>
            </a:r>
            <a:endParaRPr lang="zh-CN" altLang="en-US"/>
          </a:p>
          <a:p>
            <a:r>
              <a:rPr lang="en-US" altLang="zh-CN"/>
              <a:t>Tanh</a:t>
            </a:r>
            <a:endParaRPr lang="en-US" altLang="zh-CN"/>
          </a:p>
          <a:p>
            <a:r>
              <a:rPr lang="en-US" altLang="zh-CN">
                <a:sym typeface="+mn-ea"/>
              </a:rPr>
              <a:t>Linear(32*28*28, 10)</a:t>
            </a:r>
            <a:endParaRPr lang="en-US" altLang="zh-CN"/>
          </a:p>
          <a:p>
            <a:endParaRPr lang="en-US" altLang="zh-CN"/>
          </a:p>
          <a:p>
            <a:r>
              <a:rPr lang="en-US" altLang="zh-CN"/>
              <a:t>loss = nn.CrossEntropyLoss()</a:t>
            </a:r>
            <a:endParaRPr lang="en-US" altLang="zh-CN"/>
          </a:p>
          <a:p>
            <a:r>
              <a:rPr lang="en-US" altLang="zh-CN"/>
              <a:t>optimizer = SGD  </a:t>
            </a:r>
            <a:endParaRPr lang="en-US" altLang="zh-CN"/>
          </a:p>
          <a:p>
            <a:r>
              <a:rPr lang="en-US" altLang="zh-CN"/>
              <a:t>lr=0.001 </a:t>
            </a:r>
            <a:endParaRPr lang="en-US" altLang="zh-CN"/>
          </a:p>
          <a:p>
            <a:r>
              <a:rPr lang="en-US" altLang="zh-CN"/>
              <a:t>epoch=3</a:t>
            </a:r>
            <a:endParaRPr lang="en-US" altLang="zh-CN"/>
          </a:p>
          <a:p>
            <a:r>
              <a:rPr lang="en-US" altLang="zh-CN"/>
              <a:t>Accuracy on test images: 11 %(what!? nani!???)</a:t>
            </a:r>
            <a:endParaRPr lang="en-US" altLang="zh-CN"/>
          </a:p>
        </p:txBody>
      </p:sp>
      <p:pic>
        <p:nvPicPr>
          <p:cNvPr id="8" name="图片 7" descr="Figure_3"/>
          <p:cNvPicPr>
            <a:picLocks noChangeAspect="1"/>
          </p:cNvPicPr>
          <p:nvPr/>
        </p:nvPicPr>
        <p:blipFill>
          <a:blip r:embed="rId1"/>
          <a:stretch>
            <a:fillRect/>
          </a:stretch>
        </p:blipFill>
        <p:spPr>
          <a:xfrm>
            <a:off x="7476490" y="1368425"/>
            <a:ext cx="3411220" cy="2559050"/>
          </a:xfrm>
          <a:prstGeom prst="rect">
            <a:avLst/>
          </a:prstGeom>
        </p:spPr>
      </p:pic>
      <p:pic>
        <p:nvPicPr>
          <p:cNvPr id="9" name="图片 8" descr="Figure_5"/>
          <p:cNvPicPr>
            <a:picLocks noChangeAspect="1"/>
          </p:cNvPicPr>
          <p:nvPr/>
        </p:nvPicPr>
        <p:blipFill>
          <a:blip r:embed="rId2"/>
          <a:stretch>
            <a:fillRect/>
          </a:stretch>
        </p:blipFill>
        <p:spPr>
          <a:xfrm>
            <a:off x="7265035" y="3927475"/>
            <a:ext cx="3834130" cy="287591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problems??</a:t>
            </a:r>
            <a:endParaRPr lang="en-US" altLang="zh-CN"/>
          </a:p>
        </p:txBody>
      </p:sp>
      <p:sp>
        <p:nvSpPr>
          <p:cNvPr id="3" name="内容占位符 2"/>
          <p:cNvSpPr>
            <a:spLocks noGrp="1"/>
          </p:cNvSpPr>
          <p:nvPr>
            <p:ph idx="1"/>
          </p:nvPr>
        </p:nvSpPr>
        <p:spPr/>
        <p:txBody>
          <a:bodyPr/>
          <a:p>
            <a:r>
              <a:rPr lang="en-US" altLang="zh-CN"/>
              <a:t>but the loss is still decreasing, </a:t>
            </a:r>
            <a:endParaRPr lang="en-US" altLang="zh-CN"/>
          </a:p>
          <a:p>
            <a:pPr lvl="1"/>
            <a:r>
              <a:rPr lang="en-US" altLang="zh-CN"/>
              <a:t>try to add epoch?</a:t>
            </a:r>
            <a:endParaRPr lang="en-US" altLang="zh-CN"/>
          </a:p>
          <a:p>
            <a:pPr lvl="1"/>
            <a:r>
              <a:rPr lang="en-US" altLang="zh-CN"/>
              <a:t>increase lr?</a:t>
            </a:r>
            <a:endParaRPr lang="en-US" altLang="zh-CN"/>
          </a:p>
        </p:txBody>
      </p:sp>
      <p:pic>
        <p:nvPicPr>
          <p:cNvPr id="9" name="图片 8" descr="Figure_5"/>
          <p:cNvPicPr>
            <a:picLocks noChangeAspect="1"/>
          </p:cNvPicPr>
          <p:nvPr/>
        </p:nvPicPr>
        <p:blipFill>
          <a:blip r:embed="rId1"/>
          <a:stretch>
            <a:fillRect/>
          </a:stretch>
        </p:blipFill>
        <p:spPr>
          <a:xfrm>
            <a:off x="7003415" y="1734820"/>
            <a:ext cx="3834130" cy="28759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微软雅黑" panose="020B0503020204020204" charset="-122"/>
                <a:ea typeface="微软雅黑" panose="020B0503020204020204" charset="-122"/>
                <a:sym typeface="+mn-ea"/>
              </a:rPr>
              <a:t>CNN-pooling2</a:t>
            </a:r>
            <a:endParaRPr lang="zh-CN" altLang="en-US"/>
          </a:p>
        </p:txBody>
      </p:sp>
      <p:sp>
        <p:nvSpPr>
          <p:cNvPr id="3" name="内容占位符 2"/>
          <p:cNvSpPr>
            <a:spLocks noGrp="1"/>
          </p:cNvSpPr>
          <p:nvPr>
            <p:ph idx="1"/>
          </p:nvPr>
        </p:nvSpPr>
        <p:spPr/>
        <p:txBody>
          <a:bodyPr>
            <a:normAutofit fontScale="90000" lnSpcReduction="10000"/>
          </a:bodyPr>
          <a:p>
            <a:r>
              <a:rPr lang="en-US" altLang="zh-CN">
                <a:sym typeface="+mn-ea"/>
              </a:rPr>
              <a:t>3 x </a:t>
            </a:r>
            <a:r>
              <a:rPr lang="zh-CN" altLang="en-US">
                <a:sym typeface="+mn-ea"/>
              </a:rPr>
              <a:t>Conv2d</a:t>
            </a:r>
            <a:r>
              <a:rPr lang="en-US" altLang="zh-CN">
                <a:sym typeface="+mn-ea"/>
              </a:rPr>
              <a:t> 3x3 k=16</a:t>
            </a:r>
            <a:endParaRPr lang="zh-CN" altLang="en-US"/>
          </a:p>
          <a:p>
            <a:r>
              <a:rPr lang="zh-CN" altLang="en-US">
                <a:sym typeface="+mn-ea"/>
              </a:rPr>
              <a:t>Tanh</a:t>
            </a:r>
            <a:endParaRPr lang="zh-CN" altLang="en-US"/>
          </a:p>
          <a:p>
            <a:r>
              <a:rPr lang="en-US" altLang="zh-CN">
                <a:sym typeface="+mn-ea"/>
              </a:rPr>
              <a:t>3 x </a:t>
            </a:r>
            <a:r>
              <a:rPr lang="zh-CN" altLang="en-US">
                <a:sym typeface="+mn-ea"/>
              </a:rPr>
              <a:t>Conv2d</a:t>
            </a:r>
            <a:r>
              <a:rPr lang="en-US" altLang="zh-CN">
                <a:sym typeface="+mn-ea"/>
              </a:rPr>
              <a:t> 3x3 k=32</a:t>
            </a:r>
            <a:endParaRPr lang="zh-CN" altLang="en-US"/>
          </a:p>
          <a:p>
            <a:r>
              <a:rPr lang="en-US" altLang="zh-CN">
                <a:sym typeface="+mn-ea"/>
              </a:rPr>
              <a:t>Tanh</a:t>
            </a:r>
            <a:endParaRPr lang="en-US" altLang="zh-CN"/>
          </a:p>
          <a:p>
            <a:r>
              <a:rPr lang="en-US" altLang="zh-CN">
                <a:sym typeface="+mn-ea"/>
              </a:rPr>
              <a:t>Linear(32*28*28, 10)</a:t>
            </a:r>
            <a:endParaRPr lang="en-US" altLang="zh-CN"/>
          </a:p>
          <a:p>
            <a:endParaRPr lang="en-US" altLang="zh-CN"/>
          </a:p>
          <a:p>
            <a:r>
              <a:rPr lang="en-US" altLang="zh-CN">
                <a:sym typeface="+mn-ea"/>
              </a:rPr>
              <a:t>loss = nn.CrossEntropyLoss()</a:t>
            </a:r>
            <a:endParaRPr lang="en-US" altLang="zh-CN"/>
          </a:p>
          <a:p>
            <a:r>
              <a:rPr lang="en-US" altLang="zh-CN">
                <a:sym typeface="+mn-ea"/>
              </a:rPr>
              <a:t>optimizer = SGD  </a:t>
            </a:r>
            <a:endParaRPr lang="en-US" altLang="zh-CN"/>
          </a:p>
          <a:p>
            <a:r>
              <a:rPr lang="en-US" altLang="zh-CN">
                <a:sym typeface="+mn-ea"/>
              </a:rPr>
              <a:t>lr=0.002(double!)</a:t>
            </a:r>
            <a:endParaRPr lang="en-US" altLang="zh-CN"/>
          </a:p>
          <a:p>
            <a:r>
              <a:rPr lang="en-US" altLang="zh-CN">
                <a:sym typeface="+mn-ea"/>
              </a:rPr>
              <a:t>epoch=6(double!)</a:t>
            </a:r>
            <a:endParaRPr lang="en-US" altLang="zh-CN"/>
          </a:p>
          <a:p>
            <a:r>
              <a:rPr lang="en-US" altLang="zh-CN">
                <a:sym typeface="+mn-ea"/>
              </a:rPr>
              <a:t>Accuracy on test images: 90 %(yes! much better)</a:t>
            </a:r>
            <a:endParaRPr lang="en-US" altLang="zh-CN"/>
          </a:p>
          <a:p>
            <a:endParaRPr lang="zh-CN" altLang="en-US"/>
          </a:p>
        </p:txBody>
      </p:sp>
      <p:pic>
        <p:nvPicPr>
          <p:cNvPr id="4" name="图片 3" descr="Figure_6"/>
          <p:cNvPicPr>
            <a:picLocks noChangeAspect="1"/>
          </p:cNvPicPr>
          <p:nvPr/>
        </p:nvPicPr>
        <p:blipFill>
          <a:blip r:embed="rId1"/>
          <a:stretch>
            <a:fillRect/>
          </a:stretch>
        </p:blipFill>
        <p:spPr>
          <a:xfrm>
            <a:off x="6913245" y="866140"/>
            <a:ext cx="3533775" cy="2650490"/>
          </a:xfrm>
          <a:prstGeom prst="rect">
            <a:avLst/>
          </a:prstGeom>
        </p:spPr>
      </p:pic>
      <p:pic>
        <p:nvPicPr>
          <p:cNvPr id="5" name="图片 4" descr="Figure_7"/>
          <p:cNvPicPr>
            <a:picLocks noChangeAspect="1"/>
          </p:cNvPicPr>
          <p:nvPr/>
        </p:nvPicPr>
        <p:blipFill>
          <a:blip r:embed="rId2"/>
          <a:stretch>
            <a:fillRect/>
          </a:stretch>
        </p:blipFill>
        <p:spPr>
          <a:xfrm>
            <a:off x="6814185" y="3516630"/>
            <a:ext cx="3732530" cy="279971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770255" y="368935"/>
            <a:ext cx="4912995" cy="4555490"/>
          </a:xfrm>
          <a:prstGeom prst="rect">
            <a:avLst/>
          </a:prstGeom>
        </p:spPr>
      </p:pic>
      <p:pic>
        <p:nvPicPr>
          <p:cNvPr id="6" name="图片 5"/>
          <p:cNvPicPr>
            <a:picLocks noChangeAspect="1"/>
          </p:cNvPicPr>
          <p:nvPr/>
        </p:nvPicPr>
        <p:blipFill>
          <a:blip r:embed="rId2"/>
          <a:stretch>
            <a:fillRect/>
          </a:stretch>
        </p:blipFill>
        <p:spPr>
          <a:xfrm>
            <a:off x="984250" y="4977130"/>
            <a:ext cx="4038600" cy="38100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Why maxpooling works?(my understanding)</a:t>
            </a:r>
            <a:endParaRPr lang="en-US" altLang="zh-CN"/>
          </a:p>
        </p:txBody>
      </p:sp>
      <p:sp>
        <p:nvSpPr>
          <p:cNvPr id="3" name="内容占位符 2"/>
          <p:cNvSpPr>
            <a:spLocks noGrp="1"/>
          </p:cNvSpPr>
          <p:nvPr>
            <p:ph idx="1"/>
          </p:nvPr>
        </p:nvSpPr>
        <p:spPr/>
        <p:txBody>
          <a:bodyPr/>
          <a:p>
            <a:r>
              <a:rPr lang="en-US" altLang="zh-CN"/>
              <a:t>Thats because maxpooling will make image smaller, and then the object(number) in image will become closer to the “middle”(absolute middle, not relative)</a:t>
            </a:r>
            <a:endParaRPr lang="en-US" altLang="zh-CN"/>
          </a:p>
          <a:p>
            <a:pPr lvl="1"/>
            <a:r>
              <a:rPr lang="en-US" altLang="zh-CN"/>
              <a:t>(the object will always be selected as it is bigger than black pixels).</a:t>
            </a:r>
            <a:endParaRPr lang="en-US" altLang="zh-CN"/>
          </a:p>
          <a:p>
            <a:pPr marL="457200" lvl="1" indent="0">
              <a:buNone/>
            </a:pPr>
            <a:endParaRPr lang="en-US" altLang="zh-CN"/>
          </a:p>
          <a:p>
            <a:r>
              <a:rPr lang="en-US" altLang="zh-CN"/>
              <a:t>for same numbers in different positions, they will have similar result at their position as they are same object, while they are closer and closer to the middle of the image.</a:t>
            </a:r>
            <a:endParaRPr lang="en-US" altLang="zh-CN"/>
          </a:p>
          <a:p>
            <a:endParaRPr lang="en-US" altLang="zh-CN"/>
          </a:p>
          <a:p>
            <a:r>
              <a:rPr lang="en-US" altLang="zh-CN"/>
              <a:t>which means the final feature image of them is becoming more and more similar.</a:t>
            </a:r>
            <a:endParaRPr lang="en-US" altLang="zh-CN"/>
          </a:p>
          <a:p>
            <a:r>
              <a:rPr lang="en-US" altLang="zh-CN"/>
              <a:t>then they are likely to be classified into the same class.</a:t>
            </a:r>
            <a:endParaRPr lang="en-US" altLang="zh-CN"/>
          </a:p>
          <a:p>
            <a:r>
              <a:rPr lang="en-US" altLang="zh-CN"/>
              <a:t>(but it may lose some information?)</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commondata" val="eyJoZGlkIjoiMDg4MWE0Y2FhMjI4YWQwM2I1MTM5M2E3ZGNjMDJlZjM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3321</Words>
  <Application>WPS 演示</Application>
  <PresentationFormat>宽屏</PresentationFormat>
  <Paragraphs>118</Paragraphs>
  <Slides>14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Wingdings</vt:lpstr>
      <vt:lpstr>微软雅黑</vt:lpstr>
      <vt:lpstr>Arial Unicode MS</vt:lpstr>
      <vt:lpstr>Calibri</vt:lpstr>
      <vt:lpstr>江城圆体 400W</vt:lpstr>
      <vt:lpstr>WPS</vt:lpstr>
      <vt:lpstr>PowerPoint 演示文稿</vt:lpstr>
      <vt:lpstr>PowerPoint 演示文稿</vt:lpstr>
      <vt:lpstr>PowerPoint 演示文稿</vt:lpstr>
      <vt:lpstr>PowerPoint 演示文稿</vt:lpstr>
      <vt:lpstr>CNN MNIST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李天丞</cp:lastModifiedBy>
  <cp:revision>156</cp:revision>
  <dcterms:created xsi:type="dcterms:W3CDTF">2019-06-19T02:08:00Z</dcterms:created>
  <dcterms:modified xsi:type="dcterms:W3CDTF">2024-05-09T15:23:23Z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061597D90929407DAF623697748581DE_13</vt:lpwstr>
  </property>
</Properties>
</file>