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Chiv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hivo-bold.fntdata"/><Relationship Id="rId30" Type="http://schemas.openxmlformats.org/officeDocument/2006/relationships/font" Target="fonts/Chivo-regular.fntdata"/><Relationship Id="rId11" Type="http://schemas.openxmlformats.org/officeDocument/2006/relationships/slide" Target="slides/slide7.xml"/><Relationship Id="rId33" Type="http://schemas.openxmlformats.org/officeDocument/2006/relationships/font" Target="fonts/Chivo-boldItalic.fntdata"/><Relationship Id="rId10" Type="http://schemas.openxmlformats.org/officeDocument/2006/relationships/slide" Target="slides/slide6.xml"/><Relationship Id="rId32" Type="http://schemas.openxmlformats.org/officeDocument/2006/relationships/font" Target="fonts/Chiv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05e483be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005e483b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1493f124a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1493f124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23b9c9ffd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23b9c9ff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23b9c9ffd_3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23b9c9ff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23b9c9ffd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23b9c9ff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23b9c9ffd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23b9c9ff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23b9c9ffd_3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23b9c9ff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23b9c9ffd_3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23b9c9ffd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23b9c9ffd_3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23b9c9ffd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408641b0e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408641b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3b9c9ff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23b9c9f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005e483be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005e483b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005e483be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005e483b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1493f124a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1493f124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05e483be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05e483b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23b9c9ffd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23b9c9f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Ignition Hacks</a:t>
            </a:r>
            <a:endParaRPr/>
          </a:p>
        </p:txBody>
      </p:sp>
      <p:sp>
        <p:nvSpPr>
          <p:cNvPr id="141" name="Google Shape;141;p13"/>
          <p:cNvSpPr txBox="1"/>
          <p:nvPr>
            <p:ph type="ctrTitle"/>
          </p:nvPr>
        </p:nvSpPr>
        <p:spPr>
          <a:xfrm>
            <a:off x="6726725" y="3895750"/>
            <a:ext cx="1996500" cy="10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Division Sigma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589450" y="2188525"/>
            <a:ext cx="3863400" cy="18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Regression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Answer is quantitative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Ex. Determining an range (income)</a:t>
            </a:r>
            <a:endParaRPr/>
          </a:p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457200" y="-100"/>
            <a:ext cx="54768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Classification vs.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Regression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Problems</a:t>
            </a:r>
            <a:endParaRPr sz="2400"/>
          </a:p>
        </p:txBody>
      </p:sp>
      <p:sp>
        <p:nvSpPr>
          <p:cNvPr id="211" name="Google Shape;211;p22"/>
          <p:cNvSpPr txBox="1"/>
          <p:nvPr>
            <p:ph idx="2" type="body"/>
          </p:nvPr>
        </p:nvSpPr>
        <p:spPr>
          <a:xfrm>
            <a:off x="4776100" y="2188525"/>
            <a:ext cx="4144200" cy="18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Classification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Answer is qualitative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Ex. Determining a visual pattern (facial recognition, Image Search)</a:t>
            </a:r>
            <a:endParaRPr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NLP?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3331575" y="1909300"/>
            <a:ext cx="53676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 branch of AI that deals with the interaction between computers and human using natural language.</a:t>
            </a:r>
            <a:endParaRPr/>
          </a:p>
          <a:p>
            <a:pPr indent="0" lvl="0" marL="45720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7427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193500" y="1814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The study of NLP generally started in the 1950s.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Up to the 1980s, most NLP systems were based on complex set of hand-written rules.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The introduction of machine learning revolutionized NLP in the late 1980s.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In the 2010s, deep learning (DL) took over due to its ability to achieve many difficult NLP tasks.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31250"/>
            <a:ext cx="2476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3303975" y="1674575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▰"/>
            </a:pPr>
            <a:r>
              <a:rPr lang="en" sz="2200"/>
              <a:t>Read, understand, and make sense of the human language in a manner that is valuable.</a:t>
            </a:r>
            <a:endParaRPr sz="2200"/>
          </a:p>
        </p:txBody>
      </p:sp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577375" y="3276825"/>
            <a:ext cx="5912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▰"/>
            </a:pPr>
            <a:r>
              <a:rPr lang="en" sz="2200"/>
              <a:t>Most NLP techniques relies on Machine learning to derive meaning from human languages.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&amp; Applications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869875" y="2154400"/>
            <a:ext cx="39093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Example of NLP Process</a:t>
            </a:r>
            <a:endParaRPr b="1" sz="18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 sz="1800"/>
              <a:t>Human talks to machine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Machine captures audio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Audio to text conversion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Processing of text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Data to audio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Output</a:t>
            </a:r>
            <a:endParaRPr sz="1800"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4820600" y="1724550"/>
            <a:ext cx="39768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General Applications</a:t>
            </a:r>
            <a:endParaRPr b="1" sz="18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 sz="1800"/>
              <a:t>Language translation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E.g. Google Translate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Word processors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E.g. Grammarly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Interactive</a:t>
            </a:r>
            <a:r>
              <a:rPr lang="en" sz="1800"/>
              <a:t> Voice Response (IVR)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Personal assistants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E.g. Siri, OK Google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NLP work?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4266700" y="1909300"/>
            <a:ext cx="44202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▰"/>
            </a:pPr>
            <a:r>
              <a:rPr lang="en" sz="2200"/>
              <a:t>Uses algorithms to identify and extract the natural language rules so that the unstructured language is converted to a form that the computer can understand.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740725" y="2378700"/>
            <a:ext cx="35259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▰"/>
            </a:pPr>
            <a:r>
              <a:rPr lang="en" sz="2200"/>
              <a:t>Sometimes may fail to understand meaning and outputs obscures results due to ambiguity of human language. 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Techniques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3269450" y="1814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Syntactic Analysis</a:t>
            </a:r>
            <a:endParaRPr b="1" sz="18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 sz="1800"/>
              <a:t>Arrangement of words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Alignment between natural language and grammatical rules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Syntactic techniques: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Lemmatization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Morphological Segmentation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Part-of-speech tagging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12850"/>
            <a:ext cx="2335400" cy="11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Techniques - Semantics 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740725" y="21544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Semantic Analysis</a:t>
            </a:r>
            <a:endParaRPr b="1" sz="18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 sz="1800"/>
              <a:t>Meaning conveyed by text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Difficult and not fully resolved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Semantic techniques: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Named entity recognition (NER)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Word sense disambiguation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Natural language generation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188" y="1814300"/>
            <a:ext cx="34385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213" y="3264400"/>
            <a:ext cx="32385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Sentiment Analysis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1531975" y="1909300"/>
            <a:ext cx="74913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Three important steps to Sentiment Analysis are: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Preprocessing and Vectorization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Model Preparation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Training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Testing the Model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2740550" y="2069300"/>
            <a:ext cx="6062100" cy="24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Introduction to Machine Learning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B3C2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Supervised Learning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Natural </a:t>
            </a:r>
            <a:r>
              <a:rPr lang="en" sz="1800">
                <a:solidFill>
                  <a:schemeClr val="dk1"/>
                </a:solidFill>
              </a:rPr>
              <a:t>Language</a:t>
            </a:r>
            <a:r>
              <a:rPr lang="en" sz="1800">
                <a:solidFill>
                  <a:schemeClr val="dk1"/>
                </a:solidFill>
              </a:rPr>
              <a:t> Processing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B3C2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Objectives, application, and techniques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Division Sigma Sample Code DEMO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D683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Q &amp; 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idx="4294967295" type="ctrTitle"/>
          </p:nvPr>
        </p:nvSpPr>
        <p:spPr>
          <a:xfrm>
            <a:off x="457200" y="1850350"/>
            <a:ext cx="5486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Extra Info</a:t>
            </a:r>
            <a:endParaRPr sz="7200"/>
          </a:p>
        </p:txBody>
      </p:sp>
      <p:sp>
        <p:nvSpPr>
          <p:cNvPr id="287" name="Google Shape;287;p32"/>
          <p:cNvSpPr txBox="1"/>
          <p:nvPr>
            <p:ph idx="4294967295" type="subTitle"/>
          </p:nvPr>
        </p:nvSpPr>
        <p:spPr>
          <a:xfrm>
            <a:off x="457200" y="2992752"/>
            <a:ext cx="5486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Unsupervised Learning and Reinforcement learning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200" y="4621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</a:t>
            </a:r>
            <a:r>
              <a:rPr lang="en"/>
              <a:t>upervised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3200400" y="1626175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r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Computer learns completely by itself</a:t>
            </a:r>
            <a:endParaRPr/>
          </a:p>
          <a:p>
            <a:pPr indent="-381000" lvl="0" marL="457200" rtl="0" algn="r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Takes a series of examples and detects data patterns</a:t>
            </a:r>
            <a:r>
              <a:rPr lang="en"/>
              <a:t> </a:t>
            </a:r>
            <a:endParaRPr/>
          </a:p>
        </p:txBody>
      </p:sp>
      <p:sp>
        <p:nvSpPr>
          <p:cNvPr id="296" name="Google Shape;296;p3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5943600" y="3655900"/>
            <a:ext cx="2743200" cy="126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Examples: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Marketing automation </a:t>
            </a:r>
            <a:r>
              <a:rPr lang="en" sz="1800">
                <a:solidFill>
                  <a:schemeClr val="dk1"/>
                </a:solidFill>
              </a:rPr>
              <a:t>algorithm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12150"/>
            <a:ext cx="2941175" cy="164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3165000" y="15200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r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Connected to applications</a:t>
            </a:r>
            <a:endParaRPr/>
          </a:p>
          <a:p>
            <a:pPr indent="-381000" lvl="0" marL="457200" rtl="0" algn="r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Computer must make decisions, and receives positive or negative feedback in response </a:t>
            </a:r>
            <a:endParaRPr/>
          </a:p>
        </p:txBody>
      </p:sp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5943600" y="3561525"/>
            <a:ext cx="2743200" cy="126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Examples: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Google DeepMind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 sz="1800">
                <a:solidFill>
                  <a:schemeClr val="dk1"/>
                </a:solidFill>
              </a:rPr>
              <a:t>Atari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74500"/>
            <a:ext cx="2860200" cy="1403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AI?</a:t>
            </a:r>
            <a:endParaRPr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94725" y="2710750"/>
            <a:ext cx="5486400" cy="126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>
                <a:solidFill>
                  <a:schemeClr val="dk1"/>
                </a:solidFill>
              </a:rPr>
              <a:t>When a machine or program performs a task that a human would have to apply “intelligence” to 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>
                <a:solidFill>
                  <a:schemeClr val="dk1"/>
                </a:solidFill>
              </a:rPr>
              <a:t>Computer being intelligent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6131800" y="1711425"/>
            <a:ext cx="2743200" cy="126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>
                <a:solidFill>
                  <a:schemeClr val="dk1"/>
                </a:solidFill>
              </a:rPr>
              <a:t>Face recognition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>
                <a:solidFill>
                  <a:schemeClr val="dk1"/>
                </a:solidFill>
              </a:rPr>
              <a:t>Spam detection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800"/>
              <a:buChar char="▰"/>
            </a:pPr>
            <a:r>
              <a:rPr lang="en">
                <a:solidFill>
                  <a:schemeClr val="dk1"/>
                </a:solidFill>
              </a:rPr>
              <a:t>Self driving Cars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375" y="3533175"/>
            <a:ext cx="2459499" cy="14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Learning?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3597200" y="1814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 subfield of Artificial Intelligence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Takes data and “learns” from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Objective: to increase the accuracy of your model</a:t>
            </a:r>
            <a:endParaRPr sz="2000"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00" y="2315400"/>
            <a:ext cx="3076700" cy="21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Machine Learning is a field of study that gives computers the ability to learn without being explicitly programmed.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-Arthur Samuel, who popularize the term “Machine Learning” in 1959</a:t>
            </a:r>
            <a:endParaRPr sz="1800"/>
          </a:p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425" y="872025"/>
            <a:ext cx="18097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Traditional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Telling a computer strictly what to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Ex. Web development, basic spreadsheet creation, etc.</a:t>
            </a:r>
            <a:endParaRPr/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 Traditional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79" name="Google Shape;179;p18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Machine Learning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Teaching a computer how to teach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Ex. A virtual assistant learning your voice, etc.</a:t>
            </a:r>
            <a:endParaRPr/>
          </a:p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75" y="2912475"/>
            <a:ext cx="2493600" cy="101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Supervised, Unsupervised, and Reinforcement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560075" y="2273275"/>
            <a:ext cx="7507800" cy="16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Apply what has been learned in the past to new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Computer is given an example, and the programmer provide the label to this example.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Similar to a teacher teaching a student</a:t>
            </a:r>
            <a:endParaRPr sz="2000"/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Machine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5218150" y="2426000"/>
            <a:ext cx="3195600" cy="150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 sz="2000"/>
              <a:t>Both </a:t>
            </a:r>
            <a:r>
              <a:rPr lang="en" sz="2000"/>
              <a:t>input and output are provided</a:t>
            </a: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 sz="2000"/>
              <a:t>The machine figures out the function.</a:t>
            </a:r>
            <a:endParaRPr sz="2000"/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50" y="1814300"/>
            <a:ext cx="3481400" cy="30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/>
          <p:nvPr/>
        </p:nvSpPr>
        <p:spPr>
          <a:xfrm>
            <a:off x="1386900" y="1948025"/>
            <a:ext cx="1469700" cy="632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2444975" y="4116825"/>
            <a:ext cx="2308200" cy="632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