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1AF39AE-43BA-46CA-95A0-28E6A27B0A8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7"/>
            <p14:sldId id="266"/>
            <p14:sldId id="268"/>
            <p14:sldId id="270"/>
          </p14:sldIdLst>
        </p14:section>
        <p14:section name="无标题节" id="{8A12C222-382B-44E3-9395-913E4EEC2C0D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4C7D7-5160-43D0-9B27-1B5BE3D913E2}" v="2498" dt="2020-02-25T21:11:15.812"/>
    <p1510:client id="{AA2EAEBC-605B-4C77-B65E-7F37FF6807A9}" v="752" dt="2020-02-25T19:39:35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A6CC88-7D67-4977-B459-3A9A63EC08DC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32ABBC-D855-4E46-AEF4-F28EFD35B630}" type="slidenum">
              <a:rPr lang="fr-FR" smtClean="0"/>
              <a:t>‹#›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5081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C88-7D67-4977-B459-3A9A63EC08DC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ABBC-D855-4E46-AEF4-F28EFD35B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28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C88-7D67-4977-B459-3A9A63EC08DC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ABBC-D855-4E46-AEF4-F28EFD35B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04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C88-7D67-4977-B459-3A9A63EC08DC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ABBC-D855-4E46-AEF4-F28EFD35B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78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A6CC88-7D67-4977-B459-3A9A63EC08DC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32ABBC-D855-4E46-AEF4-F28EFD35B630}" type="slidenum">
              <a:rPr lang="fr-FR" smtClean="0"/>
              <a:t>‹#›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66767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C88-7D67-4977-B459-3A9A63EC08DC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ABBC-D855-4E46-AEF4-F28EFD35B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49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C88-7D67-4977-B459-3A9A63EC08DC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ABBC-D855-4E46-AEF4-F28EFD35B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48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C88-7D67-4977-B459-3A9A63EC08DC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ABBC-D855-4E46-AEF4-F28EFD35B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98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C88-7D67-4977-B459-3A9A63EC08DC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ABBC-D855-4E46-AEF4-F28EFD35B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7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A6CC88-7D67-4977-B459-3A9A63EC08DC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32ABBC-D855-4E46-AEF4-F28EFD35B630}" type="slidenum">
              <a:rPr lang="fr-FR" smtClean="0"/>
              <a:t>‹#›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294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A6CC88-7D67-4977-B459-3A9A63EC08DC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32ABBC-D855-4E46-AEF4-F28EFD35B630}" type="slidenum">
              <a:rPr lang="fr-FR" smtClean="0"/>
              <a:t>‹#›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58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FA6CC88-7D67-4977-B459-3A9A63EC08DC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32ABBC-D855-4E46-AEF4-F28EFD35B630}" type="slidenum">
              <a:rPr lang="fr-FR" smtClean="0"/>
              <a:t>‹#›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536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ozart.diei.unipg.it/gdcontest/contest2020/contes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5AE1-5E13-4270-9C9E-FD582DA7E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800" dirty="0">
                <a:cs typeface="Calibri Light"/>
              </a:rPr>
              <a:t>INF 421: </a:t>
            </a:r>
            <a:r>
              <a:rPr lang="fr-FR" sz="4800" dirty="0">
                <a:ea typeface="+mj-lt"/>
                <a:cs typeface="+mj-lt"/>
              </a:rPr>
              <a:t>STRAIGHT-LINE UPWARD GRID DRAWINGS MINIMIZING EDGE CROSSINGS</a:t>
            </a:r>
            <a:endParaRPr lang="fr-FR" sz="4800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56644-17EC-4F20-BB4C-8552C9B0F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zh-CN" dirty="0"/>
          </a:p>
          <a:p>
            <a:r>
              <a:rPr lang="fr-FR" dirty="0" err="1">
                <a:cs typeface="Calibri"/>
              </a:rPr>
              <a:t>Benxin</a:t>
            </a:r>
            <a:r>
              <a:rPr lang="fr-FR" dirty="0">
                <a:cs typeface="Calibri"/>
              </a:rPr>
              <a:t> ZHONG</a:t>
            </a:r>
          </a:p>
          <a:p>
            <a:r>
              <a:rPr lang="fr-FR" dirty="0" err="1">
                <a:cs typeface="Calibri"/>
              </a:rPr>
              <a:t>Yiming</a:t>
            </a:r>
            <a:r>
              <a:rPr lang="fr-FR" dirty="0">
                <a:cs typeface="Calibri"/>
              </a:rPr>
              <a:t> QIN</a:t>
            </a:r>
          </a:p>
        </p:txBody>
      </p:sp>
    </p:spTree>
    <p:extLst>
      <p:ext uri="{BB962C8B-B14F-4D97-AF65-F5344CB8AC3E}">
        <p14:creationId xmlns:p14="http://schemas.microsoft.com/office/powerpoint/2010/main" val="111206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3F145-D136-4910-AEA6-28B29F0E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4.1 Performance Comparison</a:t>
            </a:r>
            <a:endParaRPr lang="zh-CN" altLang="en-US" b="1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210217-350F-455A-93EE-0F2BC45F1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9" y="1907803"/>
            <a:ext cx="7585629" cy="41839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6E4A284-FDBA-466A-8666-CEC89230AD61}"/>
              </a:ext>
            </a:extLst>
          </p:cNvPr>
          <p:cNvSpPr txBox="1"/>
          <p:nvPr/>
        </p:nvSpPr>
        <p:spPr>
          <a:xfrm>
            <a:off x="9301109" y="1907390"/>
            <a:ext cx="24461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LS by edges algorithm is the best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FD algorithm has very good performance with ideal graph structure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Some graph can not be improved by any algorithm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A43E17-4BC0-4982-BD62-750511B2A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939" y="1513471"/>
            <a:ext cx="5526964" cy="51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3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3F2DE-5FBD-460E-84DB-10AD00F2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4.2 Complexity Comparison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DC3DF-ECF5-4D44-B16F-5DA23D477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FD algorithm has the best complexity performance</a:t>
            </a:r>
          </a:p>
          <a:p>
            <a:r>
              <a:rPr lang="en-US" altLang="zh-CN" sz="2400" dirty="0"/>
              <a:t>LS by edges algorithm has catastrophic complexity with huge graph</a:t>
            </a:r>
          </a:p>
          <a:p>
            <a:r>
              <a:rPr lang="en-US" altLang="zh-CN" sz="2400" dirty="0"/>
              <a:t>LS algorithm could end when it thinks it can not improve the algorithm after traverse all neighbor graph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30EE0D-3A49-4D1C-B187-3417F860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47" y="1564561"/>
            <a:ext cx="75152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9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7D894-03A6-4966-A180-52C4EB20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Conclusion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00729-4142-46AF-A62D-948D2D7A5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/>
              <a:t>Heuristic algorithm</a:t>
            </a:r>
          </a:p>
          <a:p>
            <a:pPr lvl="1"/>
            <a:r>
              <a:rPr lang="en-US" altLang="zh-CN" sz="3000" dirty="0"/>
              <a:t>Force-Directed algorithm</a:t>
            </a:r>
          </a:p>
          <a:p>
            <a:pPr lvl="1"/>
            <a:r>
              <a:rPr lang="en-US" altLang="zh-CN" sz="3000" dirty="0"/>
              <a:t>Local-Heuristic algorithm</a:t>
            </a:r>
          </a:p>
          <a:p>
            <a:pPr lvl="2"/>
            <a:r>
              <a:rPr lang="en-US" altLang="zh-CN" sz="2600" dirty="0"/>
              <a:t>Simulated annealing</a:t>
            </a:r>
          </a:p>
          <a:p>
            <a:pPr lvl="2"/>
            <a:r>
              <a:rPr lang="en-US" altLang="zh-CN" sz="2600" dirty="0"/>
              <a:t>Hill climbing</a:t>
            </a:r>
            <a:endParaRPr lang="en-US" altLang="zh-CN" sz="1900" dirty="0"/>
          </a:p>
          <a:p>
            <a:r>
              <a:rPr lang="en-US" altLang="zh-CN" sz="3000" dirty="0"/>
              <a:t>Randomized Algorithm</a:t>
            </a:r>
          </a:p>
          <a:p>
            <a:pPr lvl="1"/>
            <a:r>
              <a:rPr lang="en-US" altLang="zh-CN" sz="3000" dirty="0"/>
              <a:t>Initial valid layout generating</a:t>
            </a:r>
          </a:p>
          <a:p>
            <a:pPr lvl="1"/>
            <a:r>
              <a:rPr lang="fr-FR" altLang="zh-CN" sz="3000" dirty="0"/>
              <a:t>Metropolis–Hastings in Local-</a:t>
            </a:r>
            <a:r>
              <a:rPr lang="fr-FR" altLang="zh-CN" sz="3000" dirty="0" err="1"/>
              <a:t>Heuristic</a:t>
            </a:r>
            <a:r>
              <a:rPr lang="fr-FR" altLang="zh-CN" sz="3000" dirty="0"/>
              <a:t> </a:t>
            </a:r>
            <a:r>
              <a:rPr lang="fr-FR" altLang="zh-CN" sz="3000" dirty="0" err="1"/>
              <a:t>algorithm</a:t>
            </a:r>
            <a:endParaRPr lang="en-US" altLang="zh-CN" sz="3000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2351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87DA-4FD7-4752-9627-DA3AC2E8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References</a:t>
            </a:r>
            <a:endParaRPr lang="fr-F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74BD4-B4B8-416B-874C-A16153DE9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Hu, Y. (2006). Efﬁcient, high-quality force-directed graph drawing. </a:t>
            </a:r>
            <a:r>
              <a:rPr lang="en-US" i="1" dirty="0"/>
              <a:t>The Mathematica Journal,10(1)</a:t>
            </a:r>
            <a:r>
              <a:rPr lang="en-US" dirty="0"/>
              <a:t>.</a:t>
            </a:r>
          </a:p>
          <a:p>
            <a:r>
              <a:rPr lang="fr-FR" dirty="0"/>
              <a:t>graphdrawing.org. (2019). </a:t>
            </a:r>
            <a:r>
              <a:rPr lang="fr-FR" i="1" dirty="0"/>
              <a:t>Graph </a:t>
            </a:r>
            <a:r>
              <a:rPr lang="fr-FR" i="1" dirty="0" err="1"/>
              <a:t>drawing</a:t>
            </a:r>
            <a:r>
              <a:rPr lang="fr-FR" i="1" dirty="0"/>
              <a:t> </a:t>
            </a:r>
            <a:r>
              <a:rPr lang="fr-FR" i="1" dirty="0" err="1"/>
              <a:t>contest</a:t>
            </a:r>
            <a:r>
              <a:rPr lang="fr-FR" dirty="0"/>
              <a:t>. Consulté le 2020-12-30, sur </a:t>
            </a:r>
            <a:r>
              <a:rPr lang="fr-FR" dirty="0">
                <a:hlinkClick r:id="rId2"/>
              </a:rPr>
              <a:t>http:// mozart.diei.unipg.it/</a:t>
            </a:r>
            <a:r>
              <a:rPr lang="fr-FR" dirty="0" err="1">
                <a:hlinkClick r:id="rId2"/>
              </a:rPr>
              <a:t>gdcontest</a:t>
            </a:r>
            <a:r>
              <a:rPr lang="fr-FR" dirty="0">
                <a:hlinkClick r:id="rId2"/>
              </a:rPr>
              <a:t>/contest2020/contest.html</a:t>
            </a:r>
            <a:endParaRPr lang="fr-FR" dirty="0"/>
          </a:p>
          <a:p>
            <a:r>
              <a:rPr lang="fr-FR" dirty="0" err="1"/>
              <a:t>Bodineau</a:t>
            </a:r>
            <a:r>
              <a:rPr lang="fr-FR" dirty="0"/>
              <a:t>, T. (2019). Application aux algorithmes stochastiques In </a:t>
            </a:r>
            <a:r>
              <a:rPr lang="fr-FR" i="1" dirty="0"/>
              <a:t>Mod</a:t>
            </a:r>
            <a:r>
              <a:rPr lang="en-US" i="1" dirty="0" err="1"/>
              <a:t>élisation</a:t>
            </a:r>
            <a:r>
              <a:rPr lang="en-US" i="1" dirty="0"/>
              <a:t> de </a:t>
            </a:r>
            <a:r>
              <a:rPr lang="en-US" i="1" dirty="0" err="1"/>
              <a:t>phénomènes</a:t>
            </a:r>
            <a:r>
              <a:rPr lang="en-US" i="1" dirty="0"/>
              <a:t> </a:t>
            </a:r>
            <a:r>
              <a:rPr lang="en-US" i="1" dirty="0" err="1"/>
              <a:t>aléatoires</a:t>
            </a:r>
            <a:r>
              <a:rPr lang="en-US" i="1" dirty="0"/>
              <a:t> : introduction aux </a:t>
            </a:r>
            <a:r>
              <a:rPr lang="en-US" i="1" dirty="0" err="1"/>
              <a:t>chînes</a:t>
            </a:r>
            <a:r>
              <a:rPr lang="en-US" i="1" dirty="0"/>
              <a:t> de Markov et aux martingales. pp 97-109</a:t>
            </a:r>
            <a:r>
              <a:rPr lang="en-US" dirty="0"/>
              <a:t>, École Polytechnique.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257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AAD82-A969-4E4B-87E7-1E6ECADC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等线 Light"/>
                <a:cs typeface="Calibri Light"/>
              </a:rPr>
              <a:t>Contents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F6B2E-E8C3-4F69-830E-2A1662E94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544" y="1921267"/>
            <a:ext cx="9678256" cy="3946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400" dirty="0">
                <a:ea typeface="等线"/>
                <a:cs typeface="Calibri"/>
              </a:rPr>
              <a:t>How to c</a:t>
            </a:r>
            <a:r>
              <a:rPr lang="zh-CN" sz="2400" dirty="0">
                <a:ea typeface="+mn-lt"/>
                <a:cs typeface="+mn-lt"/>
              </a:rPr>
              <a:t>heck the validity of a drawing</a:t>
            </a:r>
            <a:r>
              <a:rPr lang="zh-CN" altLang="en-US" sz="2400" dirty="0">
                <a:ea typeface="+mn-lt"/>
                <a:cs typeface="+mn-lt"/>
              </a:rPr>
              <a:t> / compute crossing number</a:t>
            </a:r>
            <a:endParaRPr lang="zh-CN" sz="2400" dirty="0">
              <a:ea typeface="+mn-lt"/>
              <a:cs typeface="+mn-lt"/>
            </a:endParaRPr>
          </a:p>
          <a:p>
            <a:r>
              <a:rPr lang="en-US" altLang="zh-CN" sz="2400" dirty="0">
                <a:ea typeface="+mn-lt"/>
                <a:cs typeface="+mn-lt"/>
              </a:rPr>
              <a:t>How to generate a valid</a:t>
            </a:r>
            <a:r>
              <a:rPr lang="zh-CN" altLang="en-US" sz="2400" dirty="0">
                <a:ea typeface="+mn-lt"/>
                <a:cs typeface="+mn-lt"/>
              </a:rPr>
              <a:t> </a:t>
            </a:r>
            <a:r>
              <a:rPr lang="en-US" altLang="zh-CN" sz="2400" dirty="0">
                <a:ea typeface="+mn-lt"/>
                <a:cs typeface="+mn-lt"/>
              </a:rPr>
              <a:t>drawing</a:t>
            </a:r>
          </a:p>
          <a:p>
            <a:r>
              <a:rPr lang="en-US" sz="2400" dirty="0">
                <a:ea typeface="等线"/>
                <a:cs typeface="Calibri"/>
              </a:rPr>
              <a:t>How to decrease crossing number?</a:t>
            </a:r>
          </a:p>
          <a:p>
            <a:pPr lvl="1"/>
            <a:r>
              <a:rPr lang="en-US" sz="2400" dirty="0">
                <a:ea typeface="+mn-lt"/>
                <a:cs typeface="+mn-lt"/>
              </a:rPr>
              <a:t>Force-directed method</a:t>
            </a:r>
            <a:endParaRPr lang="en-US" sz="2400" dirty="0">
              <a:cs typeface="Calibri"/>
            </a:endParaRPr>
          </a:p>
          <a:p>
            <a:pPr lvl="1"/>
            <a:r>
              <a:rPr lang="en-US" sz="2400" dirty="0">
                <a:cs typeface="Calibri"/>
              </a:rPr>
              <a:t>Local-Heuristic methods</a:t>
            </a:r>
            <a:endParaRPr lang="en-US" sz="1800" dirty="0">
              <a:cs typeface="Calibri"/>
            </a:endParaRPr>
          </a:p>
          <a:p>
            <a:r>
              <a:rPr lang="en-US" sz="2400" dirty="0">
                <a:cs typeface="Calibri"/>
              </a:rPr>
              <a:t>Comparison between algorithms</a:t>
            </a:r>
          </a:p>
          <a:p>
            <a:r>
              <a:rPr lang="en-US" sz="2400" dirty="0">
                <a:cs typeface="Calibri"/>
              </a:rPr>
              <a:t>Conclusion </a:t>
            </a:r>
          </a:p>
          <a:p>
            <a:r>
              <a:rPr lang="en-US" sz="2400" dirty="0">
                <a:cs typeface="Calibri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28573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D2D6-E773-4245-B4FB-740EFF53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 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validity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drawing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0E1D23-7205-4331-B4A5-AC0B93FCF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28799"/>
                <a:ext cx="9971070" cy="4243227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fr-FR" sz="2400" dirty="0">
                    <a:latin typeface="+mj-lt"/>
                    <a:ea typeface="Cambria Math" panose="02040503050406030204" pitchFamily="18" charset="0"/>
                    <a:cs typeface="+mn-lt"/>
                  </a:rPr>
                  <a:t>Check if </a:t>
                </a:r>
                <a:r>
                  <a:rPr lang="en-US" sz="2400" dirty="0">
                    <a:latin typeface="+mj-lt"/>
                    <a:ea typeface="Cambria Math" panose="02040503050406030204" pitchFamily="18" charset="0"/>
                    <a:cs typeface="+mn-lt"/>
                  </a:rPr>
                  <a:t>every</a:t>
                </a:r>
                <a:r>
                  <a:rPr lang="fr-FR" sz="2400" dirty="0">
                    <a:latin typeface="+mj-lt"/>
                    <a:ea typeface="Cambria Math" panose="02040503050406030204" pitchFamily="18" charset="0"/>
                    <a:cs typeface="+mn-lt"/>
                  </a:rPr>
                  <a:t> </a:t>
                </a:r>
                <a:r>
                  <a:rPr lang="fr-FR" sz="2400" dirty="0" err="1">
                    <a:latin typeface="+mj-lt"/>
                    <a:ea typeface="Cambria Math" panose="02040503050406030204" pitchFamily="18" charset="0"/>
                    <a:cs typeface="+mn-lt"/>
                  </a:rPr>
                  <a:t>target</a:t>
                </a:r>
                <a:r>
                  <a:rPr lang="fr-FR" sz="2400" dirty="0">
                    <a:latin typeface="+mj-lt"/>
                    <a:ea typeface="Cambria Math" panose="02040503050406030204" pitchFamily="18" charset="0"/>
                    <a:cs typeface="+mn-lt"/>
                  </a:rPr>
                  <a:t> vertex has a </a:t>
                </a:r>
                <a:r>
                  <a:rPr lang="fr-FR" sz="2400" dirty="0" err="1">
                    <a:latin typeface="+mj-lt"/>
                    <a:ea typeface="Cambria Math" panose="02040503050406030204" pitchFamily="18" charset="0"/>
                    <a:cs typeface="+mn-lt"/>
                  </a:rPr>
                  <a:t>strictly</a:t>
                </a:r>
                <a:r>
                  <a:rPr lang="fr-FR" sz="2400" dirty="0">
                    <a:latin typeface="+mj-lt"/>
                    <a:ea typeface="Cambria Math" panose="02040503050406030204" pitchFamily="18" charset="0"/>
                    <a:cs typeface="+mn-lt"/>
                  </a:rPr>
                  <a:t> </a:t>
                </a:r>
                <a:r>
                  <a:rPr lang="fr-FR" sz="2400" dirty="0" err="1">
                    <a:latin typeface="+mj-lt"/>
                    <a:ea typeface="Cambria Math" panose="02040503050406030204" pitchFamily="18" charset="0"/>
                    <a:cs typeface="+mn-lt"/>
                  </a:rPr>
                  <a:t>higher</a:t>
                </a:r>
                <a:r>
                  <a:rPr lang="fr-FR" sz="2400" dirty="0">
                    <a:latin typeface="+mj-lt"/>
                    <a:ea typeface="Cambria Math" panose="02040503050406030204" pitchFamily="18" charset="0"/>
                    <a:cs typeface="+mn-lt"/>
                  </a:rPr>
                  <a:t> y-</a:t>
                </a:r>
                <a:r>
                  <a:rPr lang="fr-FR" sz="2400" dirty="0" err="1">
                    <a:latin typeface="+mj-lt"/>
                    <a:ea typeface="Cambria Math" panose="02040503050406030204" pitchFamily="18" charset="0"/>
                    <a:cs typeface="+mn-lt"/>
                  </a:rPr>
                  <a:t>coordinate</a:t>
                </a:r>
                <a:r>
                  <a:rPr lang="fr-FR" sz="2400" dirty="0">
                    <a:latin typeface="+mj-lt"/>
                    <a:ea typeface="Cambria Math" panose="02040503050406030204" pitchFamily="18" charset="0"/>
                    <a:cs typeface="+mn-lt"/>
                  </a:rPr>
                  <a:t> </a:t>
                </a:r>
                <a:r>
                  <a:rPr lang="fr-FR" sz="2400" dirty="0" err="1">
                    <a:latin typeface="+mj-lt"/>
                    <a:ea typeface="Cambria Math" panose="02040503050406030204" pitchFamily="18" charset="0"/>
                    <a:cs typeface="+mn-lt"/>
                  </a:rPr>
                  <a:t>than</a:t>
                </a:r>
                <a:r>
                  <a:rPr lang="fr-FR" sz="2400" dirty="0">
                    <a:latin typeface="+mj-lt"/>
                    <a:ea typeface="Cambria Math" panose="02040503050406030204" pitchFamily="18" charset="0"/>
                    <a:cs typeface="+mn-lt"/>
                  </a:rPr>
                  <a:t> </a:t>
                </a:r>
                <a:r>
                  <a:rPr lang="fr-FR" sz="2400" dirty="0" err="1">
                    <a:latin typeface="+mj-lt"/>
                    <a:ea typeface="Cambria Math" panose="02040503050406030204" pitchFamily="18" charset="0"/>
                    <a:cs typeface="+mn-lt"/>
                  </a:rPr>
                  <a:t>its</a:t>
                </a:r>
                <a:r>
                  <a:rPr lang="fr-FR" sz="2400" dirty="0">
                    <a:latin typeface="+mj-lt"/>
                    <a:ea typeface="Cambria Math" panose="02040503050406030204" pitchFamily="18" charset="0"/>
                    <a:cs typeface="+mn-lt"/>
                  </a:rPr>
                  <a:t> source vertex</a:t>
                </a:r>
                <a:endParaRPr lang="zh-CN" altLang="en-US" sz="2400" dirty="0">
                  <a:latin typeface="+mj-lt"/>
                </a:endParaRPr>
              </a:p>
              <a:p>
                <a:r>
                  <a:rPr lang="fr-FR" sz="2400" dirty="0">
                    <a:latin typeface="+mj-lt"/>
                    <a:ea typeface="Cambria Math" panose="02040503050406030204" pitchFamily="18" charset="0"/>
                    <a:cs typeface="Calibri"/>
                  </a:rPr>
                  <a:t>Check if </a:t>
                </a:r>
                <a:r>
                  <a:rPr lang="fr-FR" sz="2400" dirty="0" err="1">
                    <a:latin typeface="+mj-lt"/>
                    <a:ea typeface="Cambria Math" panose="02040503050406030204" pitchFamily="18" charset="0"/>
                    <a:cs typeface="Calibri"/>
                  </a:rPr>
                  <a:t>every</a:t>
                </a:r>
                <a:r>
                  <a:rPr lang="fr-FR" sz="2400" dirty="0">
                    <a:latin typeface="+mj-lt"/>
                    <a:ea typeface="Cambria Math" panose="02040503050406030204" pitchFamily="18" charset="0"/>
                    <a:cs typeface="Calibri"/>
                  </a:rPr>
                  <a:t> pair of </a:t>
                </a:r>
                <a:r>
                  <a:rPr lang="fr-FR" sz="2400" dirty="0" err="1">
                    <a:latin typeface="+mj-lt"/>
                    <a:ea typeface="Cambria Math" panose="02040503050406030204" pitchFamily="18" charset="0"/>
                    <a:cs typeface="Calibri"/>
                  </a:rPr>
                  <a:t>edges</a:t>
                </a:r>
                <a:r>
                  <a:rPr lang="fr-FR" sz="2400" dirty="0">
                    <a:latin typeface="+mj-lt"/>
                    <a:ea typeface="Cambria Math" panose="02040503050406030204" pitchFamily="18" charset="0"/>
                    <a:cs typeface="Calibri"/>
                  </a:rPr>
                  <a:t> have a commun point </a:t>
                </a:r>
                <a:r>
                  <a:rPr lang="fr-FR" sz="2400" dirty="0" err="1">
                    <a:latin typeface="+mj-lt"/>
                    <a:ea typeface="Cambria Math" panose="02040503050406030204" pitchFamily="18" charset="0"/>
                    <a:cs typeface="Calibri"/>
                  </a:rPr>
                  <a:t>interior</a:t>
                </a:r>
                <a:r>
                  <a:rPr lang="fr-FR" sz="2400" dirty="0">
                    <a:latin typeface="+mj-lt"/>
                    <a:ea typeface="Cambria Math" panose="02040503050406030204" pitchFamily="18" charset="0"/>
                    <a:cs typeface="Calibri"/>
                  </a:rPr>
                  <a:t> one of </a:t>
                </a:r>
                <a:r>
                  <a:rPr lang="fr-FR" sz="2400" dirty="0" err="1">
                    <a:latin typeface="+mj-lt"/>
                    <a:ea typeface="Cambria Math" panose="02040503050406030204" pitchFamily="18" charset="0"/>
                    <a:cs typeface="Calibri"/>
                  </a:rPr>
                  <a:t>their</a:t>
                </a:r>
                <a:r>
                  <a:rPr lang="fr-FR" sz="2400" dirty="0">
                    <a:latin typeface="+mj-lt"/>
                    <a:ea typeface="Cambria Math" panose="02040503050406030204" pitchFamily="18" charset="0"/>
                    <a:cs typeface="Calibri"/>
                  </a:rPr>
                  <a:t> segment → </a:t>
                </a:r>
                <a:r>
                  <a:rPr lang="en-US" altLang="zh-CN" sz="2400" dirty="0">
                    <a:latin typeface="+mj-lt"/>
                    <a:ea typeface="Cambria Math" panose="02040503050406030204" pitchFamily="18" charset="0"/>
                    <a:cs typeface="Calibri"/>
                  </a:rPr>
                  <a:t>Confirm also that there will not be overlapped edges</a:t>
                </a:r>
                <a:endParaRPr lang="fr-FR" sz="2400" dirty="0">
                  <a:latin typeface="+mj-lt"/>
                  <a:ea typeface="Cambria Math" panose="02040503050406030204" pitchFamily="18" charset="0"/>
                  <a:cs typeface="Calibri"/>
                </a:endParaRPr>
              </a:p>
              <a:p>
                <a:r>
                  <a:rPr lang="fr-FR" sz="2400" dirty="0">
                    <a:latin typeface="+mj-lt"/>
                    <a:ea typeface="Cambria Math" panose="02040503050406030204" pitchFamily="18" charset="0"/>
                    <a:cs typeface="Calibri"/>
                  </a:rPr>
                  <a:t>Check if points are in </a:t>
                </a:r>
                <a:r>
                  <a:rPr lang="fr-FR" sz="2400" dirty="0">
                    <a:latin typeface="+mj-lt"/>
                    <a:ea typeface="Cambria Math" panose="02040503050406030204" pitchFamily="18" charset="0"/>
                    <a:cs typeface="+mn-lt"/>
                  </a:rPr>
                  <a:t>[0..width]×[1..height]</a:t>
                </a:r>
              </a:p>
              <a:p>
                <a:r>
                  <a:rPr lang="fr-FR" sz="2400" dirty="0" err="1">
                    <a:solidFill>
                      <a:srgbClr val="FF0000"/>
                    </a:solidFill>
                    <a:latin typeface="+mj-lt"/>
                    <a:ea typeface="Cambria Math" panose="02040503050406030204" pitchFamily="18" charset="0"/>
                    <a:cs typeface="+mn-lt"/>
                  </a:rPr>
                  <a:t>Complexity</a:t>
                </a:r>
                <a:r>
                  <a:rPr lang="fr-FR" sz="2400" dirty="0">
                    <a:solidFill>
                      <a:srgbClr val="FF0000"/>
                    </a:solidFill>
                    <a:latin typeface="+mj-lt"/>
                    <a:ea typeface="Cambria Math" panose="02040503050406030204" pitchFamily="18" charset="0"/>
                    <a:cs typeface="+mn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+mj-lt"/>
                        <a:ea typeface="Cambria Math" panose="02040503050406030204" pitchFamily="18" charset="0"/>
                        <a:cs typeface="+mn-lt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+mj-lt"/>
                        <a:ea typeface="Cambria Math" panose="02040503050406030204" pitchFamily="18" charset="0"/>
                        <a:cs typeface="+mn-lt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+mj-lt"/>
                        <a:ea typeface="Cambria Math" panose="02040503050406030204" pitchFamily="18" charset="0"/>
                        <a:cs typeface="+mn-lt"/>
                      </a:rPr>
                      <m:t>𝑚𝑛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+mj-lt"/>
                        <a:ea typeface="Cambria Math" panose="02040503050406030204" pitchFamily="18" charset="0"/>
                        <a:cs typeface="+mn-lt"/>
                      </a:rPr>
                      <m:t>)</m:t>
                    </m:r>
                  </m:oMath>
                </a14:m>
                <a:endParaRPr lang="fr-FR" sz="2400" dirty="0">
                  <a:latin typeface="+mj-lt"/>
                  <a:ea typeface="Cambria Math" panose="02040503050406030204" pitchFamily="18" charset="0"/>
                  <a:cs typeface="+mn-lt"/>
                </a:endParaRPr>
              </a:p>
              <a:p>
                <a:endParaRPr lang="fr-FR" sz="2400" dirty="0">
                  <a:latin typeface="+mj-lt"/>
                  <a:ea typeface="Cambria Math" panose="02040503050406030204" pitchFamily="18" charset="0"/>
                  <a:cs typeface="+mn-lt"/>
                </a:endParaRPr>
              </a:p>
              <a:p>
                <a:r>
                  <a:rPr lang="fr-FR" sz="2400" dirty="0" err="1">
                    <a:latin typeface="+mj-lt"/>
                    <a:ea typeface="Cambria Math" panose="02040503050406030204" pitchFamily="18" charset="0"/>
                    <a:cs typeface="+mn-lt"/>
                  </a:rPr>
                  <a:t>Crossing</a:t>
                </a:r>
                <a:r>
                  <a:rPr lang="fr-FR" sz="2400" dirty="0">
                    <a:latin typeface="+mj-lt"/>
                    <a:ea typeface="Cambria Math" panose="02040503050406030204" pitchFamily="18" charset="0"/>
                    <a:cs typeface="+mn-lt"/>
                  </a:rPr>
                  <a:t> </a:t>
                </a:r>
                <a:r>
                  <a:rPr lang="fr-FR" sz="2400" dirty="0" err="1">
                    <a:latin typeface="+mj-lt"/>
                    <a:ea typeface="Cambria Math" panose="02040503050406030204" pitchFamily="18" charset="0"/>
                    <a:cs typeface="+mn-lt"/>
                  </a:rPr>
                  <a:t>number</a:t>
                </a:r>
                <a:r>
                  <a:rPr lang="fr-FR" sz="2400" dirty="0">
                    <a:latin typeface="+mj-lt"/>
                    <a:ea typeface="Cambria Math" panose="02040503050406030204" pitchFamily="18" charset="0"/>
                    <a:cs typeface="+mn-lt"/>
                  </a:rPr>
                  <a:t> has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+mj-lt"/>
                    <a:ea typeface="Cambria Math" panose="02040503050406030204" pitchFamily="18" charset="0"/>
                  </a:rPr>
                  <a:t>Complexity: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FF0000"/>
                        </a:solidFill>
                        <a:latin typeface="+mj-lt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sz="2400">
                        <a:solidFill>
                          <a:srgbClr val="FF0000"/>
                        </a:solidFill>
                        <a:latin typeface="+mj-lt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+mj-lt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endParaRPr lang="fr-FR" dirty="0">
                  <a:ea typeface="+mn-lt"/>
                  <a:cs typeface="+mn-lt"/>
                </a:endParaRPr>
              </a:p>
              <a:p>
                <a:endParaRPr lang="fr-FR" dirty="0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0E1D23-7205-4331-B4A5-AC0B93FCF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28799"/>
                <a:ext cx="9971070" cy="4243227"/>
              </a:xfrm>
              <a:blipFill>
                <a:blip r:embed="rId2"/>
                <a:stretch>
                  <a:fillRect l="-856" t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4" descr="图片包含 游戏机&#10;&#10;已生成极高可信度的说明">
            <a:extLst>
              <a:ext uri="{FF2B5EF4-FFF2-40B4-BE49-F238E27FC236}">
                <a16:creationId xmlns:a16="http://schemas.microsoft.com/office/drawing/2014/main" id="{66DE7A07-7BF1-4B70-B1A1-39F88FE82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73" y="3531741"/>
            <a:ext cx="3463620" cy="194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9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3125-80AD-44C7-96CD-B7CA42B9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 Generate an Initial Valid Layout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99FD8-4271-4A3C-911F-B6FA5FC5C9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00371" cy="487312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Topology Sorting:</a:t>
                </a:r>
              </a:p>
              <a:p>
                <a:pPr lvl="1"/>
                <a:r>
                  <a:rPr lang="en-US" altLang="zh-CN" sz="2400" i="0" dirty="0" err="1">
                    <a:solidFill>
                      <a:schemeClr val="accent5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nodeClassifier</a:t>
                </a:r>
                <a:r>
                  <a:rPr lang="en-US" altLang="zh-CN" sz="2400" i="0" dirty="0">
                    <a:solidFill>
                      <a:schemeClr val="accent5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()</a:t>
                </a:r>
                <a:endParaRPr lang="en-US" sz="2400" i="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914400" lvl="2" indent="0">
                  <a:buNone/>
                </a:pPr>
                <a:r>
                  <a:rPr lang="en-US" sz="2400" dirty="0"/>
                  <a:t>Define the partial order inductively : </a:t>
                </a:r>
              </a:p>
              <a:p>
                <a:pPr marL="914400" lvl="2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=⋃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</a:p>
              <a:p>
                <a:pPr marL="914400" lvl="2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m:rPr>
                        <m:sty m:val="p"/>
                      </m:rPr>
                      <a:rPr lang="en-US" sz="2400" b="0" smtClean="0">
                        <a:latin typeface="Cambria Math" panose="02040503050406030204" pitchFamily="18" charset="0"/>
                      </a:rPr>
                      <m:t>Pred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/>
                  <a:t>,</a:t>
                </a:r>
              </a:p>
              <a:p>
                <a:pPr marL="914400" lvl="2" indent="0">
                  <a:buNone/>
                </a:pPr>
                <a:r>
                  <a:rPr lang="en-US" sz="2400" dirty="0"/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400" b="0" smtClean="0">
                            <a:latin typeface="Cambria Math" panose="02040503050406030204" pitchFamily="18" charset="0"/>
                          </a:rPr>
                          <m:t>Succ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m:rPr>
                        <m:sty m:val="p"/>
                      </m:rPr>
                      <a:rPr lang="en-US" sz="2400" b="0" smtClean="0">
                        <a:latin typeface="Cambria Math" panose="02040503050406030204" pitchFamily="18" charset="0"/>
                      </a:rPr>
                      <m:t>Pred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We arrange the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at the same level (i.e. the same </a:t>
                </a:r>
                <a:r>
                  <a:rPr lang="en-US" sz="2400" i="1" dirty="0"/>
                  <a:t>y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coord</a:t>
                </a:r>
                <a:r>
                  <a:rPr lang="en-US" sz="2400" dirty="0"/>
                  <a:t>).</a:t>
                </a:r>
              </a:p>
              <a:p>
                <a:r>
                  <a:rPr lang="en-US" sz="2400" dirty="0"/>
                  <a:t>The complexity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is the degree of this graph.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99FD8-4271-4A3C-911F-B6FA5FC5C9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00371" cy="4873126"/>
              </a:xfrm>
              <a:blipFill>
                <a:blip r:embed="rId2"/>
                <a:stretch>
                  <a:fillRect l="-714" t="-1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18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CA0C-797E-424F-AE24-66DF6434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 Generate an Initial Valid Layout</a:t>
            </a:r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F24C4-B8E4-4810-AE06-CEA12DECEC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Then arrange the </a:t>
                </a:r>
                <a:r>
                  <a:rPr lang="en-US" sz="2400" i="1" dirty="0"/>
                  <a:t>x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coord</a:t>
                </a:r>
                <a:r>
                  <a:rPr lang="en-US" sz="2400" dirty="0"/>
                  <a:t>.  </a:t>
                </a:r>
                <a:r>
                  <a:rPr lang="en-US" sz="2400" dirty="0" err="1">
                    <a:solidFill>
                      <a:schemeClr val="accent5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allocateRandom</a:t>
                </a:r>
                <a:r>
                  <a:rPr lang="en-US" sz="2400" dirty="0">
                    <a:solidFill>
                      <a:schemeClr val="accent5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()</a:t>
                </a:r>
              </a:p>
              <a:p>
                <a:r>
                  <a:rPr lang="en-US" sz="2400" dirty="0"/>
                  <a:t>Our method: randomly arrange in segment. </a:t>
                </a:r>
              </a:p>
              <a:p>
                <a:pPr lvl="1"/>
                <a:r>
                  <a:rPr lang="en-US" sz="2400" dirty="0"/>
                  <a:t>Supposing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the width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, we provide each vertex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with a segment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dirty="0"/>
                  <a:t>Then we arrange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randomly in the segment.</a:t>
                </a:r>
              </a:p>
              <a:p>
                <a:r>
                  <a:rPr lang="en-US" sz="2400" dirty="0"/>
                  <a:t>Repeat the process until we have a valid layout.</a:t>
                </a:r>
              </a:p>
              <a:p>
                <a:r>
                  <a:rPr lang="en-US" sz="2400" dirty="0"/>
                  <a:t>The complexity of each allocation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F24C4-B8E4-4810-AE06-CEA12DECE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22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73E50-9DB1-44A2-8DB7-89D0D844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3.1 Force-directed Algorithm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645F67-ED8E-40AA-B4A2-91BA1EA6C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sz="2600" dirty="0"/>
                  <a:t>Intuition: get a satisfying structure by natural force</a:t>
                </a:r>
              </a:p>
              <a:p>
                <a:r>
                  <a:rPr lang="en-US" altLang="zh-CN" sz="2600" dirty="0"/>
                  <a:t>In our graph: points move only in x axe</a:t>
                </a:r>
              </a:p>
              <a:p>
                <a:r>
                  <a:rPr lang="en-US" altLang="zh-CN" sz="2600" dirty="0"/>
                  <a:t>How our codes work?</a:t>
                </a:r>
              </a:p>
              <a:p>
                <a:pPr lvl="1"/>
                <a:r>
                  <a:rPr lang="en-US" altLang="zh-CN" sz="2600" dirty="0"/>
                  <a:t>Define attractive force between adjacent vertices and repulsive force between each pair of vertices </a:t>
                </a:r>
                <a:r>
                  <a:rPr lang="zh-CN" altLang="en-US" sz="2600" dirty="0"/>
                  <a:t>→ </a:t>
                </a:r>
                <a:r>
                  <a:rPr lang="en-US" altLang="zh-CN" sz="2600" dirty="0"/>
                  <a:t>Compute the total force</a:t>
                </a:r>
              </a:p>
              <a:p>
                <a:pPr lvl="1"/>
                <a:r>
                  <a:rPr lang="en-US" altLang="zh-CN" sz="2600" dirty="0"/>
                  <a:t>Move every point according to the  its force by its step length</a:t>
                </a:r>
              </a:p>
              <a:p>
                <a:pPr lvl="1"/>
                <a:r>
                  <a:rPr lang="en-US" altLang="zh-CN" sz="2600" dirty="0"/>
                  <a:t>Update step length</a:t>
                </a:r>
              </a:p>
              <a:p>
                <a:pPr lvl="1"/>
                <a:endParaRPr lang="en-US" altLang="zh-CN" sz="2600" dirty="0"/>
              </a:p>
              <a:p>
                <a:r>
                  <a:rPr lang="en-US" altLang="zh-CN" sz="2600" dirty="0">
                    <a:solidFill>
                      <a:srgbClr val="FF0000"/>
                    </a:solidFill>
                  </a:rPr>
                  <a:t>Complexity: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altLang="zh-CN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altLang="zh-CN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zh-CN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600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645F67-ED8E-40AA-B4A2-91BA1EA6C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3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09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DD02-253A-460D-BFB2-30DE48D3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3.2 Local Heuristic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A5CA3-9D28-46CA-A30E-EDB49E945E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808253"/>
                <a:ext cx="9929973" cy="452062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3800" dirty="0"/>
                  <a:t>Method 1: Simulated Annealing.</a:t>
                </a:r>
              </a:p>
              <a:p>
                <a:pPr lvl="1"/>
                <a:r>
                  <a:rPr lang="en-US" sz="3800" dirty="0"/>
                  <a:t>Hastings-Metropolis Algorithm: The Markov chain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800" dirty="0"/>
              </a:p>
              <a:p>
                <a:pPr lvl="2"/>
                <a:r>
                  <a:rPr lang="en-US" sz="3800" dirty="0"/>
                  <a:t>We choose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800" dirty="0"/>
                  <a:t> based the distribution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800" dirty="0"/>
                  <a:t>.</a:t>
                </a:r>
              </a:p>
              <a:p>
                <a:pPr lvl="2"/>
                <a:r>
                  <a:rPr lang="en-US" sz="38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800" dirty="0"/>
                  <a:t> uniformly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800" dirty="0"/>
                  <a:t>. </a:t>
                </a:r>
              </a:p>
              <a:p>
                <a:pPr lvl="2"/>
                <a:r>
                  <a:rPr lang="en-US" sz="3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800" dirty="0"/>
                  <a:t>. </a:t>
                </a:r>
              </a:p>
              <a:p>
                <a:pPr lvl="2"/>
                <a:r>
                  <a:rPr lang="en-US" sz="3800" dirty="0"/>
                  <a:t>If not,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800" dirty="0"/>
                  <a:t>.</a:t>
                </a:r>
              </a:p>
              <a:p>
                <a:pPr lvl="2"/>
                <a:r>
                  <a:rPr lang="en-US" sz="3800" dirty="0"/>
                  <a:t>Where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8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sz="38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3800" dirty="0"/>
                  <a:t>.</a:t>
                </a:r>
              </a:p>
              <a:p>
                <a:pPr lvl="2"/>
                <a:r>
                  <a:rPr lang="en-US" sz="3800" dirty="0"/>
                  <a:t>We have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8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f>
                          <m:f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3800" dirty="0"/>
              </a:p>
              <a:p>
                <a:pPr lvl="2"/>
                <a:r>
                  <a:rPr lang="en-US" sz="3800" dirty="0"/>
                  <a:t>Choose the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800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A5CA3-9D28-46CA-A30E-EDB49E945E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808253"/>
                <a:ext cx="9929973" cy="4520628"/>
              </a:xfrm>
              <a:blipFill>
                <a:blip r:embed="rId2"/>
                <a:stretch>
                  <a:fillRect l="-859" t="-3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53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DD02-253A-460D-BFB2-30DE48D3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3.2 Local Heuristic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A5CA3-9D28-46CA-A30E-EDB49E945E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Method 1: Simulated Annealing.</a:t>
                </a:r>
              </a:p>
              <a:p>
                <a:pPr lvl="1"/>
                <a:r>
                  <a:rPr lang="en-US" sz="2400" dirty="0"/>
                  <a:t>Repeating Until the terminate condition: </a:t>
                </a:r>
              </a:p>
              <a:p>
                <a:pPr lvl="1"/>
                <a:r>
                  <a:rPr lang="en-US" sz="2400" dirty="0"/>
                  <a:t>Find the edge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that contributes the most number of crossings.</a:t>
                </a:r>
              </a:p>
              <a:p>
                <a:pPr lvl="1"/>
                <a:r>
                  <a:rPr lang="en-US" sz="2400" dirty="0"/>
                  <a:t>Do the simulated annealing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, but we change only the </a:t>
                </a:r>
                <a:r>
                  <a:rPr lang="en-US" sz="2400" i="1" dirty="0"/>
                  <a:t>x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coords</a:t>
                </a:r>
                <a:r>
                  <a:rPr lang="en-US" sz="2400" dirty="0"/>
                  <a:t>, the </a:t>
                </a:r>
                <a:r>
                  <a:rPr lang="en-US" sz="2400" i="1" dirty="0"/>
                  <a:t>y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coords</a:t>
                </a:r>
                <a:r>
                  <a:rPr lang="en-US" sz="2400" dirty="0"/>
                  <a:t> are kept unchanged.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A5CA3-9D28-46CA-A30E-EDB49E945E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08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DD02-253A-460D-BFB2-30DE48D3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3.2 Local Heuristic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A5CA3-9D28-46CA-A30E-EDB49E945E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600" dirty="0"/>
                  <a:t>Method 2: Local Hill Climbing</a:t>
                </a:r>
              </a:p>
              <a:p>
                <a:pPr lvl="1"/>
                <a:r>
                  <a:rPr lang="en-US" sz="2600" dirty="0"/>
                  <a:t>Repeat until terminate condition:</a:t>
                </a:r>
              </a:p>
              <a:p>
                <a:pPr lvl="1"/>
                <a:r>
                  <a:rPr lang="en-US" sz="2600" dirty="0"/>
                  <a:t>Find the vertex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600" dirty="0"/>
                  <a:t> that generates the most number of crossings.</a:t>
                </a:r>
              </a:p>
              <a:p>
                <a:pPr lvl="1"/>
                <a:r>
                  <a:rPr lang="en-US" sz="2600" dirty="0"/>
                  <a:t>For vertex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600" dirty="0"/>
                  <a:t>, we traverse all of the available </a:t>
                </a:r>
                <a:r>
                  <a:rPr lang="en-US" sz="2600" i="1" dirty="0"/>
                  <a:t>x</a:t>
                </a:r>
                <a:r>
                  <a:rPr lang="en-US" sz="2600" dirty="0"/>
                  <a:t> values, and find that generating the least number of crossings.</a:t>
                </a:r>
              </a:p>
              <a:p>
                <a:pPr lvl="1"/>
                <a:r>
                  <a:rPr lang="en-US" sz="2600" dirty="0"/>
                  <a:t>If the loop has no improvement, we terminate the process.</a:t>
                </a:r>
              </a:p>
              <a:p>
                <a:pPr lvl="1"/>
                <a:r>
                  <a:rPr lang="en-US" sz="2600" dirty="0"/>
                  <a:t>The complexity of each loop is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where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600" dirty="0"/>
                  <a:t> is the number of available </a:t>
                </a:r>
                <a:r>
                  <a:rPr lang="en-US" sz="2600" i="1" dirty="0"/>
                  <a:t>x</a:t>
                </a:r>
                <a:r>
                  <a:rPr lang="en-US" sz="2600" dirty="0"/>
                  <a:t> values in each level. Indicated when applying.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A5CA3-9D28-46CA-A30E-EDB49E945E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811908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0</TotalTime>
  <Words>771</Words>
  <Application>Microsoft Office PowerPoint</Application>
  <PresentationFormat>宽屏</PresentationFormat>
  <Paragraphs>93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Cambria Math</vt:lpstr>
      <vt:lpstr>Consolas</vt:lpstr>
      <vt:lpstr>Franklin Gothic Book</vt:lpstr>
      <vt:lpstr>Wingdings</vt:lpstr>
      <vt:lpstr>剪切</vt:lpstr>
      <vt:lpstr>INF 421: STRAIGHT-LINE UPWARD GRID DRAWINGS MINIMIZING EDGE CROSSINGS</vt:lpstr>
      <vt:lpstr>Contents</vt:lpstr>
      <vt:lpstr>1 Check the validity of a drawing</vt:lpstr>
      <vt:lpstr>2 Generate an Initial Valid Layout</vt:lpstr>
      <vt:lpstr>2 Generate an Initial Valid Layout</vt:lpstr>
      <vt:lpstr>3.1 Force-directed Algorithm</vt:lpstr>
      <vt:lpstr>3.2 Local Heuristic Method</vt:lpstr>
      <vt:lpstr>3.2 Local Heuristic Method</vt:lpstr>
      <vt:lpstr>3.2 Local Heuristic Method</vt:lpstr>
      <vt:lpstr>4.1 Performance Comparison</vt:lpstr>
      <vt:lpstr>4.2 Complexity Comparison 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Lambo Xn</dc:creator>
  <cp:lastModifiedBy>Yiming Qin</cp:lastModifiedBy>
  <cp:revision>2</cp:revision>
  <dcterms:created xsi:type="dcterms:W3CDTF">2020-02-25T19:05:36Z</dcterms:created>
  <dcterms:modified xsi:type="dcterms:W3CDTF">2020-02-25T21:11:17Z</dcterms:modified>
</cp:coreProperties>
</file>