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78" r:id="rId4"/>
    <p:sldId id="268" r:id="rId5"/>
    <p:sldId id="279" r:id="rId6"/>
    <p:sldId id="276" r:id="rId7"/>
    <p:sldId id="275" r:id="rId8"/>
    <p:sldId id="261" r:id="rId9"/>
    <p:sldId id="260" r:id="rId10"/>
    <p:sldId id="259" r:id="rId11"/>
    <p:sldId id="267" r:id="rId12"/>
    <p:sldId id="258" r:id="rId13"/>
    <p:sldId id="27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D3B8-8E69-478F-AD91-9862E0BE6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C000"/>
                </a:solidFill>
              </a:rPr>
              <a:t>Struts2</a:t>
            </a:r>
            <a:r>
              <a:rPr lang="zh-CN" altLang="en-US">
                <a:solidFill>
                  <a:srgbClr val="FFC000"/>
                </a:solidFill>
              </a:rPr>
              <a:t>综合实践</a:t>
            </a:r>
          </a:p>
        </p:txBody>
      </p:sp>
    </p:spTree>
    <p:extLst>
      <p:ext uri="{BB962C8B-B14F-4D97-AF65-F5344CB8AC3E}">
        <p14:creationId xmlns:p14="http://schemas.microsoft.com/office/powerpoint/2010/main" val="172895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2D94D-1D97-4649-B01E-24A937BA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代码实现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16004B-BCFF-49AE-AEC0-AABF3F7F3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401" y="2903534"/>
            <a:ext cx="3905152" cy="33742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277569-BF74-4F1C-BD81-3E7122A0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79" y="2476870"/>
            <a:ext cx="4422529" cy="3516593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2A23D9-78ED-4190-A226-31C62363C363}"/>
              </a:ext>
            </a:extLst>
          </p:cNvPr>
          <p:cNvSpPr/>
          <p:nvPr/>
        </p:nvSpPr>
        <p:spPr>
          <a:xfrm>
            <a:off x="915423" y="1837678"/>
            <a:ext cx="3834130" cy="8611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登陆管理类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3DA848D-05ED-4CB5-97B1-EE764B5D9037}"/>
              </a:ext>
            </a:extLst>
          </p:cNvPr>
          <p:cNvSpPr/>
          <p:nvPr/>
        </p:nvSpPr>
        <p:spPr>
          <a:xfrm>
            <a:off x="7024740" y="1407111"/>
            <a:ext cx="3834130" cy="8611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用户管理类</a:t>
            </a:r>
          </a:p>
        </p:txBody>
      </p:sp>
      <p:sp>
        <p:nvSpPr>
          <p:cNvPr id="11" name="标注: 左箭头 10">
            <a:extLst>
              <a:ext uri="{FF2B5EF4-FFF2-40B4-BE49-F238E27FC236}">
                <a16:creationId xmlns:a16="http://schemas.microsoft.com/office/drawing/2014/main" id="{BE994CAF-9178-4933-85F2-26806E9B9305}"/>
              </a:ext>
            </a:extLst>
          </p:cNvPr>
          <p:cNvSpPr/>
          <p:nvPr/>
        </p:nvSpPr>
        <p:spPr>
          <a:xfrm>
            <a:off x="4740676" y="3209278"/>
            <a:ext cx="2219417" cy="2473320"/>
          </a:xfrm>
          <a:prstGeom prst="leftArrowCallout">
            <a:avLst>
              <a:gd name="adj1" fmla="val 22590"/>
              <a:gd name="adj2" fmla="val 10579"/>
              <a:gd name="adj3" fmla="val 6986"/>
              <a:gd name="adj4" fmla="val 89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通过继承</a:t>
            </a:r>
            <a:r>
              <a:rPr lang="en-US" altLang="zh-CN" b="1"/>
              <a:t>ActionSupport</a:t>
            </a:r>
            <a:r>
              <a:rPr lang="zh-CN" altLang="en-US" b="1"/>
              <a:t>类简化</a:t>
            </a:r>
            <a:r>
              <a:rPr lang="en-US" altLang="zh-CN" b="1"/>
              <a:t>action </a:t>
            </a:r>
            <a:r>
              <a:rPr lang="zh-CN" altLang="en-US" b="1"/>
              <a:t>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2D94D-1D97-4649-B01E-24A937BA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40" y="456163"/>
            <a:ext cx="3372035" cy="653546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代码实现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527AAA-49B7-4B4C-A929-2568E732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3" y="4515166"/>
            <a:ext cx="4999153" cy="1623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1D797B-259E-4C64-A633-FCF11095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73" y="1386663"/>
            <a:ext cx="5966977" cy="20423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4DF4DE-2DDA-4FB7-A63A-A2D611CA1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15166"/>
            <a:ext cx="5563082" cy="162320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A45BA41-B6BF-4ABE-A6DB-B434FB7B921D}"/>
              </a:ext>
            </a:extLst>
          </p:cNvPr>
          <p:cNvSpPr/>
          <p:nvPr/>
        </p:nvSpPr>
        <p:spPr>
          <a:xfrm>
            <a:off x="887768" y="1951303"/>
            <a:ext cx="2138206" cy="86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登陆界面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B6EE4CD-56FA-406C-A3C6-88E7FB6941C1}"/>
              </a:ext>
            </a:extLst>
          </p:cNvPr>
          <p:cNvSpPr/>
          <p:nvPr/>
        </p:nvSpPr>
        <p:spPr>
          <a:xfrm>
            <a:off x="1491449" y="3116062"/>
            <a:ext cx="941033" cy="1399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失败界面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61288C8-B92B-4C33-B73A-5FA9DB2FDE44}"/>
              </a:ext>
            </a:extLst>
          </p:cNvPr>
          <p:cNvSpPr/>
          <p:nvPr/>
        </p:nvSpPr>
        <p:spPr>
          <a:xfrm>
            <a:off x="9759518" y="3116062"/>
            <a:ext cx="941033" cy="1399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成功界面</a:t>
            </a:r>
          </a:p>
        </p:txBody>
      </p:sp>
    </p:spTree>
    <p:extLst>
      <p:ext uri="{BB962C8B-B14F-4D97-AF65-F5344CB8AC3E}">
        <p14:creationId xmlns:p14="http://schemas.microsoft.com/office/powerpoint/2010/main" val="27151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F9EC2-7457-461E-B4D2-83AD5C04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0" y="473918"/>
            <a:ext cx="2502023" cy="56476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实现结果：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114ED0-A757-4014-82F7-806280BE9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94" y="1010237"/>
            <a:ext cx="3562211" cy="8485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C75A8C-9DCE-4D16-8AEC-ACDD846E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5" y="2069976"/>
            <a:ext cx="4175227" cy="1112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8C1CED-9535-4FD7-BBFB-3081FCCB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51" y="3556583"/>
            <a:ext cx="4641542" cy="15527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80471-AAEB-4861-AB32-4F834B701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67" y="2112647"/>
            <a:ext cx="4177261" cy="11307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BD08A5-116B-4B4C-B0F9-EDEFAF2C0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686" y="3556583"/>
            <a:ext cx="4641542" cy="15752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C50CED-354A-417A-ACBD-DF9A43CE7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51" y="5548835"/>
            <a:ext cx="3800475" cy="266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3C8BC6-3F48-4960-88B6-D0876FFD0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2753" y="5548835"/>
            <a:ext cx="3800475" cy="26670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96F5543-9ECE-42FE-9930-F8A202EE8AFC}"/>
              </a:ext>
            </a:extLst>
          </p:cNvPr>
          <p:cNvSpPr txBox="1">
            <a:spLocks/>
          </p:cNvSpPr>
          <p:nvPr/>
        </p:nvSpPr>
        <p:spPr>
          <a:xfrm>
            <a:off x="603127" y="1309165"/>
            <a:ext cx="2502023" cy="56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>
                <a:solidFill>
                  <a:srgbClr val="FFC000"/>
                </a:solidFill>
              </a:rPr>
              <a:t>登陆成功：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7C906BA4-21EF-48FB-89C9-BB26BA9D31EA}"/>
              </a:ext>
            </a:extLst>
          </p:cNvPr>
          <p:cNvSpPr txBox="1">
            <a:spLocks/>
          </p:cNvSpPr>
          <p:nvPr/>
        </p:nvSpPr>
        <p:spPr>
          <a:xfrm>
            <a:off x="8772525" y="1380506"/>
            <a:ext cx="2502023" cy="56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>
                <a:solidFill>
                  <a:srgbClr val="FFC000"/>
                </a:solidFill>
              </a:rPr>
              <a:t>登陆失败：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D24E07-8F8D-4690-9C8F-CB937DD79AC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86266" y="1858829"/>
            <a:ext cx="9734" cy="45330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063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CF32-415D-4359-8F71-BC264D9C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4B12A-D831-4946-BBDB-61D939D2EC2A}"/>
              </a:ext>
            </a:extLst>
          </p:cNvPr>
          <p:cNvSpPr/>
          <p:nvPr/>
        </p:nvSpPr>
        <p:spPr>
          <a:xfrm>
            <a:off x="887767" y="2077374"/>
            <a:ext cx="9758039" cy="3595457"/>
          </a:xfrm>
          <a:prstGeom prst="rect">
            <a:avLst/>
          </a:prstGeom>
          <a:solidFill>
            <a:schemeClr val="accent3">
              <a:lumMod val="60000"/>
              <a:lumOff val="4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和传统</a:t>
            </a:r>
            <a:r>
              <a:rPr lang="en-US" altLang="zh-CN">
                <a:solidFill>
                  <a:schemeClr val="bg1"/>
                </a:solidFill>
              </a:rPr>
              <a:t>servlet</a:t>
            </a:r>
            <a:r>
              <a:rPr lang="zh-CN" altLang="en-US">
                <a:solidFill>
                  <a:schemeClr val="bg1"/>
                </a:solidFill>
              </a:rPr>
              <a:t>比较，使用</a:t>
            </a:r>
            <a:r>
              <a:rPr lang="en-US" altLang="zh-CN">
                <a:solidFill>
                  <a:schemeClr val="bg1"/>
                </a:solidFill>
              </a:rPr>
              <a:t>struts2</a:t>
            </a:r>
            <a:r>
              <a:rPr lang="zh-CN" altLang="en-US">
                <a:solidFill>
                  <a:schemeClr val="bg1"/>
                </a:solidFill>
              </a:rPr>
              <a:t>框架做开发，可以更为节省时间，我们不再需要去编写消息转发的相关代码，而只需要在配置文件中进行拦截器的配置。同时</a:t>
            </a:r>
            <a:r>
              <a:rPr lang="en-US" altLang="zh-CN">
                <a:solidFill>
                  <a:schemeClr val="bg1"/>
                </a:solidFill>
              </a:rPr>
              <a:t>struts2</a:t>
            </a:r>
            <a:r>
              <a:rPr lang="zh-CN" altLang="en-US">
                <a:solidFill>
                  <a:schemeClr val="bg1"/>
                </a:solidFill>
              </a:rPr>
              <a:t>使业务代码分离，提高程序开发效率，程序的可读性，以及有利于程序的复用。但是，</a:t>
            </a:r>
            <a:r>
              <a:rPr lang="en-US" altLang="zh-CN">
                <a:solidFill>
                  <a:schemeClr val="bg1"/>
                </a:solidFill>
              </a:rPr>
              <a:t>struts2</a:t>
            </a:r>
            <a:r>
              <a:rPr lang="zh-CN" altLang="en-US">
                <a:solidFill>
                  <a:schemeClr val="bg1"/>
                </a:solidFill>
              </a:rPr>
              <a:t>及其需要注意前期对配置文件的处理，稍有不慎，就容易出现错误。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95101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5E52A-CA09-4AE4-8ABD-C445E2C0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04" y="2586804"/>
            <a:ext cx="5458287" cy="1371600"/>
          </a:xfrm>
        </p:spPr>
        <p:txBody>
          <a:bodyPr>
            <a:noAutofit/>
          </a:bodyPr>
          <a:lstStyle/>
          <a:p>
            <a:r>
              <a:rPr lang="zh-CN" altLang="en-US" sz="9600">
                <a:solidFill>
                  <a:srgbClr val="FFFF00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95532361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029DA-D9F9-484D-9E65-F8EEA9BE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426"/>
            <a:ext cx="10058400" cy="1371600"/>
          </a:xfrm>
        </p:spPr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struts2</a:t>
            </a:r>
            <a:r>
              <a:rPr lang="zh-CN" altLang="en-US"/>
              <a:t>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FE9230-EF6D-48E7-A88E-40595BA21EF3}"/>
              </a:ext>
            </a:extLst>
          </p:cNvPr>
          <p:cNvSpPr/>
          <p:nvPr/>
        </p:nvSpPr>
        <p:spPr>
          <a:xfrm>
            <a:off x="1564218" y="1814026"/>
            <a:ext cx="8688146" cy="3613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>
                <a:solidFill>
                  <a:schemeClr val="bg1"/>
                </a:solidFill>
              </a:rPr>
              <a:t>				Struts2</a:t>
            </a:r>
            <a:r>
              <a:rPr lang="zh-CN" altLang="en-US" sz="4000">
                <a:solidFill>
                  <a:schemeClr val="bg1"/>
                </a:solidFill>
              </a:rPr>
              <a:t>是一个基于</a:t>
            </a:r>
            <a:r>
              <a:rPr lang="en-US" altLang="zh-CN" sz="4000">
                <a:solidFill>
                  <a:schemeClr val="bg1"/>
                </a:solidFill>
              </a:rPr>
              <a:t>MVC</a:t>
            </a:r>
            <a:r>
              <a:rPr lang="zh-CN" altLang="en-US" sz="4000">
                <a:solidFill>
                  <a:schemeClr val="bg1"/>
                </a:solidFill>
              </a:rPr>
              <a:t>设计模式的</a:t>
            </a:r>
            <a:r>
              <a:rPr lang="en-US" altLang="zh-CN" sz="4000">
                <a:solidFill>
                  <a:schemeClr val="bg1"/>
                </a:solidFill>
              </a:rPr>
              <a:t>Web</a:t>
            </a:r>
            <a:r>
              <a:rPr lang="zh-CN" altLang="en-US" sz="4000">
                <a:solidFill>
                  <a:schemeClr val="bg1"/>
                </a:solidFill>
              </a:rPr>
              <a:t>应用框架，它本质上相当于一个</a:t>
            </a:r>
            <a:r>
              <a:rPr lang="en-US" altLang="zh-CN" sz="4000">
                <a:solidFill>
                  <a:schemeClr val="bg1"/>
                </a:solidFill>
              </a:rPr>
              <a:t>servlet</a:t>
            </a:r>
            <a:r>
              <a:rPr lang="zh-CN" altLang="en-US" sz="4000">
                <a:solidFill>
                  <a:schemeClr val="bg1"/>
                </a:solidFill>
              </a:rPr>
              <a:t>，在</a:t>
            </a:r>
            <a:r>
              <a:rPr lang="en-US" altLang="zh-CN" sz="4000">
                <a:solidFill>
                  <a:schemeClr val="bg1"/>
                </a:solidFill>
              </a:rPr>
              <a:t>MVC</a:t>
            </a:r>
            <a:r>
              <a:rPr lang="zh-CN" altLang="en-US" sz="4000">
                <a:solidFill>
                  <a:schemeClr val="bg1"/>
                </a:solidFill>
              </a:rPr>
              <a:t>设计模式中，</a:t>
            </a:r>
            <a:r>
              <a:rPr lang="en-US" altLang="zh-CN" sz="4000">
                <a:solidFill>
                  <a:schemeClr val="bg1"/>
                </a:solidFill>
              </a:rPr>
              <a:t>Struts2</a:t>
            </a:r>
            <a:r>
              <a:rPr lang="zh-CN" altLang="en-US" sz="4000">
                <a:solidFill>
                  <a:schemeClr val="bg1"/>
                </a:solidFill>
              </a:rPr>
              <a:t>作为控制器</a:t>
            </a:r>
            <a:r>
              <a:rPr lang="en-US" altLang="zh-CN" sz="4000">
                <a:solidFill>
                  <a:schemeClr val="bg1"/>
                </a:solidFill>
              </a:rPr>
              <a:t>(Controller)</a:t>
            </a:r>
            <a:r>
              <a:rPr lang="zh-CN" altLang="en-US" sz="4000">
                <a:solidFill>
                  <a:schemeClr val="bg1"/>
                </a:solidFill>
              </a:rPr>
              <a:t>来建立模型与视图的数据交互</a:t>
            </a:r>
          </a:p>
        </p:txBody>
      </p:sp>
    </p:spTree>
    <p:extLst>
      <p:ext uri="{BB962C8B-B14F-4D97-AF65-F5344CB8AC3E}">
        <p14:creationId xmlns:p14="http://schemas.microsoft.com/office/powerpoint/2010/main" val="4492832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56E0B1A-1D80-4774-9EED-4BA7048A5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642938"/>
            <a:ext cx="6262255" cy="100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Struts2</a:t>
            </a:r>
            <a:r>
              <a:rPr lang="zh-CN" altLang="en-US"/>
              <a:t>架构核心部分：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EEB533-22FD-464A-A153-9D4526CB8415}"/>
              </a:ext>
            </a:extLst>
          </p:cNvPr>
          <p:cNvSpPr/>
          <p:nvPr/>
        </p:nvSpPr>
        <p:spPr>
          <a:xfrm>
            <a:off x="923141" y="1546080"/>
            <a:ext cx="10576131" cy="4668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rgbClr val="FF0000"/>
                </a:solidFill>
              </a:rPr>
              <a:t>Struts2 </a:t>
            </a:r>
            <a:r>
              <a:rPr lang="zh-CN" altLang="en-US" sz="2000" b="1">
                <a:solidFill>
                  <a:srgbClr val="FF0000"/>
                </a:solidFill>
              </a:rPr>
              <a:t>的模型</a:t>
            </a:r>
            <a:r>
              <a:rPr lang="en-US" altLang="zh-CN" sz="2000" b="1">
                <a:solidFill>
                  <a:srgbClr val="FF0000"/>
                </a:solidFill>
              </a:rPr>
              <a:t>-</a:t>
            </a:r>
            <a:r>
              <a:rPr lang="zh-CN" altLang="en-US" sz="2000" b="1">
                <a:solidFill>
                  <a:srgbClr val="FF0000"/>
                </a:solidFill>
              </a:rPr>
              <a:t>视图</a:t>
            </a:r>
            <a:r>
              <a:rPr lang="en-US" altLang="zh-CN" sz="2000" b="1">
                <a:solidFill>
                  <a:srgbClr val="FF0000"/>
                </a:solidFill>
              </a:rPr>
              <a:t>-</a:t>
            </a:r>
            <a:r>
              <a:rPr lang="zh-CN" altLang="en-US" sz="2000" b="1">
                <a:solidFill>
                  <a:srgbClr val="FF0000"/>
                </a:solidFill>
              </a:rPr>
              <a:t>控制器模式是通过以下五个核心部分进行实现的：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操作（</a:t>
            </a:r>
            <a:r>
              <a:rPr lang="en-US" altLang="zh-CN" sz="2000">
                <a:solidFill>
                  <a:srgbClr val="FF0000"/>
                </a:solidFill>
              </a:rPr>
              <a:t>Actions</a:t>
            </a:r>
            <a:r>
              <a:rPr lang="zh-CN" altLang="en-US" sz="2000">
                <a:solidFill>
                  <a:srgbClr val="FF0000"/>
                </a:solidFill>
              </a:rPr>
              <a:t>）：</a:t>
            </a:r>
            <a:r>
              <a:rPr lang="zh-CN" altLang="en-US" sz="2000">
                <a:solidFill>
                  <a:schemeClr val="bg1"/>
                </a:solidFill>
              </a:rPr>
              <a:t>提供处理来自用户的请求所需的处理逻辑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拦截器（</a:t>
            </a:r>
            <a:r>
              <a:rPr lang="en-US" altLang="zh-CN" sz="2000">
                <a:solidFill>
                  <a:srgbClr val="FF0000"/>
                </a:solidFill>
              </a:rPr>
              <a:t>Interceptors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en-US" altLang="zh-CN" sz="2000">
                <a:solidFill>
                  <a:schemeClr val="bg1"/>
                </a:solidFill>
              </a:rPr>
              <a:t>Struts2</a:t>
            </a:r>
            <a:r>
              <a:rPr lang="zh-CN" altLang="en-US" sz="2000">
                <a:solidFill>
                  <a:schemeClr val="bg1"/>
                </a:solidFill>
              </a:rPr>
              <a:t>框架中提供的许多功能都是使用拦截器实现的，包括异常处理，文件上传，生命周期回调和验证等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值栈（</a:t>
            </a:r>
            <a:r>
              <a:rPr lang="en-US" altLang="zh-CN" sz="2000">
                <a:solidFill>
                  <a:srgbClr val="FF0000"/>
                </a:solidFill>
              </a:rPr>
              <a:t>Value Stack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r>
              <a:rPr lang="en-US" altLang="zh-CN" sz="2000">
                <a:solidFill>
                  <a:srgbClr val="FF0000"/>
                </a:solidFill>
              </a:rPr>
              <a:t>/OGNL:</a:t>
            </a:r>
            <a:r>
              <a:rPr lang="zh-CN" altLang="en-US" sz="2000">
                <a:solidFill>
                  <a:schemeClr val="bg1"/>
                </a:solidFill>
              </a:rPr>
              <a:t>值栈可以通过为</a:t>
            </a:r>
            <a:r>
              <a:rPr lang="en-US" altLang="zh-CN" sz="2000">
                <a:solidFill>
                  <a:schemeClr val="bg1"/>
                </a:solidFill>
              </a:rPr>
              <a:t>JSP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Velocity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</a:rPr>
              <a:t>Freemarker</a:t>
            </a:r>
            <a:r>
              <a:rPr lang="zh-CN" altLang="en-US" sz="2000">
                <a:solidFill>
                  <a:schemeClr val="bg1"/>
                </a:solidFill>
              </a:rPr>
              <a:t>提供的标签进行访问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结果（</a:t>
            </a:r>
            <a:r>
              <a:rPr lang="en-US" altLang="zh-CN" sz="2000">
                <a:solidFill>
                  <a:srgbClr val="FF0000"/>
                </a:solidFill>
              </a:rPr>
              <a:t>Result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r>
              <a:rPr lang="en-US" altLang="zh-CN" sz="2000">
                <a:solidFill>
                  <a:srgbClr val="FF0000"/>
                </a:solidFill>
              </a:rPr>
              <a:t>/</a:t>
            </a:r>
            <a:r>
              <a:rPr lang="zh-CN" altLang="en-US" sz="2000">
                <a:solidFill>
                  <a:srgbClr val="FF0000"/>
                </a:solidFill>
              </a:rPr>
              <a:t>结果类型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en-US" altLang="zh-CN" sz="2000" b="1">
                <a:solidFill>
                  <a:schemeClr val="bg1"/>
                </a:solidFill>
              </a:rPr>
              <a:t>&lt;results&gt;</a:t>
            </a:r>
            <a:r>
              <a:rPr lang="zh-CN" altLang="en-US" sz="2000">
                <a:solidFill>
                  <a:schemeClr val="bg1"/>
                </a:solidFill>
              </a:rPr>
              <a:t>标签在</a:t>
            </a:r>
            <a:r>
              <a:rPr lang="en-US" altLang="zh-CN" sz="2000">
                <a:solidFill>
                  <a:schemeClr val="bg1"/>
                </a:solidFill>
              </a:rPr>
              <a:t>Struts2 MVC</a:t>
            </a:r>
            <a:r>
              <a:rPr lang="zh-CN" altLang="en-US" sz="2000">
                <a:solidFill>
                  <a:schemeClr val="bg1"/>
                </a:solidFill>
              </a:rPr>
              <a:t>框架中扮演视图的角色。</a:t>
            </a:r>
            <a:r>
              <a:rPr lang="en-US" altLang="zh-CN" sz="2000">
                <a:solidFill>
                  <a:schemeClr val="bg1"/>
                </a:solidFill>
              </a:rPr>
              <a:t>Action</a:t>
            </a:r>
            <a:r>
              <a:rPr lang="zh-CN" altLang="en-US" sz="2000">
                <a:solidFill>
                  <a:schemeClr val="bg1"/>
                </a:solidFill>
              </a:rPr>
              <a:t>负责执行业务逻辑，下一步就是使用</a:t>
            </a:r>
            <a:r>
              <a:rPr lang="en-US" altLang="zh-CN" sz="2000" b="1">
                <a:solidFill>
                  <a:schemeClr val="bg1"/>
                </a:solidFill>
              </a:rPr>
              <a:t>&lt;results&gt;</a:t>
            </a:r>
            <a:r>
              <a:rPr lang="zh-CN" altLang="en-US" sz="2000">
                <a:solidFill>
                  <a:schemeClr val="bg1"/>
                </a:solidFill>
              </a:rPr>
              <a:t>标签显示视图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视图技术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Struts2</a:t>
            </a:r>
            <a:r>
              <a:rPr lang="zh-CN" altLang="en-US" sz="2000">
                <a:solidFill>
                  <a:schemeClr val="bg1"/>
                </a:solidFill>
              </a:rPr>
              <a:t>中</a:t>
            </a:r>
            <a:r>
              <a:rPr lang="en-US" altLang="zh-CN" sz="2000">
                <a:solidFill>
                  <a:schemeClr val="bg1"/>
                </a:solidFill>
              </a:rPr>
              <a:t>result</a:t>
            </a:r>
            <a:r>
              <a:rPr lang="zh-CN" altLang="en-US" sz="2000">
                <a:solidFill>
                  <a:schemeClr val="bg1"/>
                </a:solidFill>
              </a:rPr>
              <a:t>的视图转发类型比较常用的有四种：</a:t>
            </a:r>
            <a:r>
              <a:rPr lang="en-US" altLang="zh-CN" sz="2000">
                <a:solidFill>
                  <a:schemeClr val="bg1"/>
                </a:solidFill>
              </a:rPr>
              <a:t>dispathcher(</a:t>
            </a:r>
            <a:r>
              <a:rPr lang="zh-CN" altLang="en-US" sz="2000">
                <a:solidFill>
                  <a:schemeClr val="bg1"/>
                </a:solidFill>
              </a:rPr>
              <a:t>默认值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：服务器内部请求转发类型</a:t>
            </a:r>
            <a:r>
              <a:rPr lang="en-US" altLang="zh-CN" sz="2000">
                <a:solidFill>
                  <a:schemeClr val="bg1"/>
                </a:solidFill>
              </a:rPr>
              <a:t>;  redirect</a:t>
            </a:r>
            <a:r>
              <a:rPr lang="zh-CN" altLang="en-US" sz="2000">
                <a:solidFill>
                  <a:schemeClr val="bg1"/>
                </a:solidFill>
              </a:rPr>
              <a:t>：重定向到某个</a:t>
            </a:r>
            <a:r>
              <a:rPr lang="en-US" altLang="zh-CN" sz="2000">
                <a:solidFill>
                  <a:schemeClr val="bg1"/>
                </a:solidFill>
              </a:rPr>
              <a:t>jsp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r>
              <a:rPr lang="en-US" altLang="zh-CN" sz="2000">
                <a:solidFill>
                  <a:schemeClr val="bg1"/>
                </a:solidFill>
              </a:rPr>
              <a:t>;  redirectAction:</a:t>
            </a:r>
            <a:r>
              <a:rPr lang="zh-CN" altLang="en-US" sz="2000">
                <a:solidFill>
                  <a:schemeClr val="bg1"/>
                </a:solidFill>
              </a:rPr>
              <a:t>重定向到某个</a:t>
            </a:r>
            <a:r>
              <a:rPr lang="en-US" altLang="zh-CN" sz="2000">
                <a:solidFill>
                  <a:schemeClr val="bg1"/>
                </a:solidFill>
              </a:rPr>
              <a:t>action;  plainText:</a:t>
            </a:r>
            <a:r>
              <a:rPr lang="zh-CN" altLang="en-US" sz="2000">
                <a:solidFill>
                  <a:schemeClr val="bg1"/>
                </a:solidFill>
              </a:rPr>
              <a:t>他主要用在输出页面源代码。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1A69-D0F8-4F83-8327-C56A2832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7224945" cy="928754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Struts2</a:t>
            </a:r>
            <a:r>
              <a:rPr lang="zh-CN" altLang="en-US"/>
              <a:t>架构中</a:t>
            </a:r>
            <a:r>
              <a:rPr lang="en-US" altLang="zh-CN"/>
              <a:t>mvc</a:t>
            </a:r>
            <a:r>
              <a:rPr lang="zh-CN" altLang="en-US"/>
              <a:t>交互方式：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A2BEC9-829E-4D5F-826B-60137F952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922" y="1828231"/>
            <a:ext cx="5748721" cy="393223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8682CA-225E-4A2D-B513-8A36C6193B3E}"/>
              </a:ext>
            </a:extLst>
          </p:cNvPr>
          <p:cNvSpPr/>
          <p:nvPr/>
        </p:nvSpPr>
        <p:spPr>
          <a:xfrm>
            <a:off x="621438" y="2254359"/>
            <a:ext cx="4527612" cy="33119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bg1"/>
                </a:solidFill>
                <a:latin typeface="+mn-ea"/>
              </a:rPr>
              <a:t>右图描述了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Struts2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高级系统架构下的模型、视图及控制器。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</a:rPr>
              <a:t>控制器是通过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Struts2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分派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servlet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过滤器以及拦截器进行实现，模型是通过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Actions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进行实现，而视图则是结果类型和结果的结合。值栈和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OGNL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提供共同的路线、链接以及与其他组件之间的集成。</a:t>
            </a:r>
          </a:p>
        </p:txBody>
      </p:sp>
    </p:spTree>
    <p:extLst>
      <p:ext uri="{BB962C8B-B14F-4D97-AF65-F5344CB8AC3E}">
        <p14:creationId xmlns:p14="http://schemas.microsoft.com/office/powerpoint/2010/main" val="18977797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EAB8B-1E91-465D-9E55-3E87FBE9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用户请求的生命周期：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259A88-63E3-45FB-AD2B-11478C4E3D89}"/>
              </a:ext>
            </a:extLst>
          </p:cNvPr>
          <p:cNvSpPr/>
          <p:nvPr/>
        </p:nvSpPr>
        <p:spPr>
          <a:xfrm>
            <a:off x="1403679" y="2014193"/>
            <a:ext cx="9181194" cy="4054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用户发送一个请求到服务器。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核心控制器查看请求后确定适当的动作。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使用验证、文件上传等配置拦截器功能。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执行选择的动作来完成请求的操作。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另外，如果需要的话，配置的拦截器可做任何后期处理。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最后，由视图显示结果并返回给用户。</a:t>
            </a:r>
          </a:p>
        </p:txBody>
      </p:sp>
    </p:spTree>
    <p:extLst>
      <p:ext uri="{BB962C8B-B14F-4D97-AF65-F5344CB8AC3E}">
        <p14:creationId xmlns:p14="http://schemas.microsoft.com/office/powerpoint/2010/main" val="39295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7BAB9-6D0B-4241-BE03-7DC2A1A0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</a:t>
            </a:r>
            <a:r>
              <a:rPr lang="zh-CN" altLang="en-US"/>
              <a:t>的优点、缺点：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B6F286-E56B-4D7B-AE25-6F13442DA958}"/>
              </a:ext>
            </a:extLst>
          </p:cNvPr>
          <p:cNvSpPr/>
          <p:nvPr/>
        </p:nvSpPr>
        <p:spPr>
          <a:xfrm>
            <a:off x="1269508" y="2014194"/>
            <a:ext cx="4421078" cy="4201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rgbClr val="FFC000"/>
                </a:solidFill>
              </a:rPr>
              <a:t>优点：</a:t>
            </a:r>
            <a:endParaRPr lang="en-US" altLang="zh-CN" b="1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POJO</a:t>
            </a:r>
            <a:r>
              <a:rPr lang="zh-CN" altLang="en-US" b="1">
                <a:solidFill>
                  <a:srgbClr val="FF0000"/>
                </a:solidFill>
              </a:rPr>
              <a:t>表单及</a:t>
            </a:r>
            <a:r>
              <a:rPr lang="en-US" altLang="zh-CN" b="1">
                <a:solidFill>
                  <a:srgbClr val="FF0000"/>
                </a:solidFill>
              </a:rPr>
              <a:t>POJO</a:t>
            </a:r>
            <a:r>
              <a:rPr lang="zh-CN" altLang="en-US" b="1">
                <a:solidFill>
                  <a:srgbClr val="FF0000"/>
                </a:solidFill>
              </a:rPr>
              <a:t>操作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丰富的标签库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AJAX</a:t>
            </a:r>
            <a:r>
              <a:rPr lang="zh-CN" altLang="en-US" b="1">
                <a:solidFill>
                  <a:srgbClr val="FF0000"/>
                </a:solidFill>
              </a:rPr>
              <a:t>支持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易于整合</a:t>
            </a:r>
            <a:r>
              <a:rPr lang="zh-CN" altLang="en-US">
                <a:solidFill>
                  <a:srgbClr val="FF0000"/>
                </a:solidFill>
              </a:rPr>
              <a:t> 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模板支持</a:t>
            </a:r>
            <a:r>
              <a:rPr lang="zh-CN" altLang="en-US">
                <a:solidFill>
                  <a:srgbClr val="FF0000"/>
                </a:solidFill>
              </a:rPr>
              <a:t> 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插件支持</a:t>
            </a:r>
            <a:r>
              <a:rPr lang="zh-CN" altLang="en-US">
                <a:solidFill>
                  <a:srgbClr val="FF0000"/>
                </a:solidFill>
              </a:rPr>
              <a:t> 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性能分析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易于修改标签</a:t>
            </a:r>
            <a:r>
              <a:rPr lang="zh-CN" altLang="en-US">
                <a:solidFill>
                  <a:srgbClr val="FF0000"/>
                </a:solidFill>
              </a:rPr>
              <a:t> 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促进减少配置</a:t>
            </a:r>
            <a:r>
              <a:rPr lang="zh-CN" altLang="en-US">
                <a:solidFill>
                  <a:srgbClr val="FF0000"/>
                </a:solidFill>
              </a:rPr>
              <a:t> 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视图技术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CAE729-E0B5-45F8-A29F-923F48033B36}"/>
              </a:ext>
            </a:extLst>
          </p:cNvPr>
          <p:cNvSpPr/>
          <p:nvPr/>
        </p:nvSpPr>
        <p:spPr>
          <a:xfrm>
            <a:off x="6773662" y="1935332"/>
            <a:ext cx="4687410" cy="42800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rgbClr val="FFC000"/>
                </a:solidFill>
              </a:rPr>
              <a:t>缺点：</a:t>
            </a:r>
            <a:endParaRPr lang="en-US" altLang="zh-CN" b="1">
              <a:solidFill>
                <a:srgbClr val="FFC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更大的学习曲线 </a:t>
            </a:r>
            <a:r>
              <a:rPr lang="en-US" altLang="zh-CN">
                <a:solidFill>
                  <a:schemeClr val="bg1"/>
                </a:solidFill>
              </a:rPr>
              <a:t>- 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Struts MVC</a:t>
            </a:r>
            <a:r>
              <a:rPr lang="zh-CN" altLang="en-US">
                <a:solidFill>
                  <a:schemeClr val="bg1"/>
                </a:solidFill>
              </a:rPr>
              <a:t>，必须要熟悉</a:t>
            </a:r>
            <a:r>
              <a:rPr lang="en-US" altLang="zh-CN">
                <a:solidFill>
                  <a:schemeClr val="bg1"/>
                </a:solidFill>
              </a:rPr>
              <a:t>JSP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Servlet APIs</a:t>
            </a:r>
            <a:r>
              <a:rPr lang="zh-CN" altLang="en-US">
                <a:solidFill>
                  <a:schemeClr val="bg1"/>
                </a:solidFill>
              </a:rPr>
              <a:t>标准以及一个大型、复杂的框架。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文档缺乏 </a:t>
            </a:r>
            <a:r>
              <a:rPr lang="en-US" altLang="zh-CN">
                <a:solidFill>
                  <a:schemeClr val="bg1"/>
                </a:solidFill>
              </a:rPr>
              <a:t>- </a:t>
            </a:r>
            <a:r>
              <a:rPr lang="zh-CN" altLang="en-US">
                <a:solidFill>
                  <a:schemeClr val="bg1"/>
                </a:solidFill>
              </a:rPr>
              <a:t>相比于</a:t>
            </a:r>
            <a:r>
              <a:rPr lang="en-US" altLang="zh-CN">
                <a:solidFill>
                  <a:schemeClr val="bg1"/>
                </a:solidFill>
              </a:rPr>
              <a:t>Servlet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JSP APIs</a:t>
            </a:r>
            <a:r>
              <a:rPr lang="zh-CN" altLang="en-US">
                <a:solidFill>
                  <a:schemeClr val="bg1"/>
                </a:solidFill>
              </a:rPr>
              <a:t>标准，</a:t>
            </a:r>
            <a:r>
              <a:rPr lang="en-US" altLang="zh-CN">
                <a:solidFill>
                  <a:schemeClr val="bg1"/>
                </a:solidFill>
              </a:rPr>
              <a:t>Struts</a:t>
            </a:r>
            <a:r>
              <a:rPr lang="zh-CN" altLang="en-US">
                <a:solidFill>
                  <a:schemeClr val="bg1"/>
                </a:solidFill>
              </a:rPr>
              <a:t>的在线资源较少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不够透明 </a:t>
            </a:r>
            <a:r>
              <a:rPr lang="en-US" altLang="zh-CN">
                <a:solidFill>
                  <a:schemeClr val="bg1"/>
                </a:solidFill>
              </a:rPr>
              <a:t>- Struts</a:t>
            </a:r>
            <a:r>
              <a:rPr lang="zh-CN" altLang="en-US">
                <a:solidFill>
                  <a:schemeClr val="bg1"/>
                </a:solidFill>
              </a:rPr>
              <a:t>的应用程序有许多是进行在后台，这使得框架不易于理解。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安全漏洞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</a:rPr>
              <a:t>Struts2</a:t>
            </a:r>
            <a:r>
              <a:rPr lang="zh-CN" altLang="en-US">
                <a:solidFill>
                  <a:schemeClr val="bg1"/>
                </a:solidFill>
              </a:rPr>
              <a:t>曝出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个高危安全漏洞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1186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503F-3536-413B-B252-0A8009CC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17" y="372861"/>
            <a:ext cx="4135515" cy="969731"/>
          </a:xfrm>
        </p:spPr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servlet</a:t>
            </a:r>
            <a:r>
              <a:rPr lang="zh-CN" altLang="en-US"/>
              <a:t>比较：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7C4D87-CE65-4F38-8E80-39A0C4D7D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606" y="3136192"/>
            <a:ext cx="4298052" cy="3231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DA3C85-9406-4E87-9D4A-421CAF26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05" y="1044873"/>
            <a:ext cx="4640982" cy="322353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E46DAB6-73B6-439F-99AB-C73AD0680D09}"/>
              </a:ext>
            </a:extLst>
          </p:cNvPr>
          <p:cNvSpPr/>
          <p:nvPr/>
        </p:nvSpPr>
        <p:spPr>
          <a:xfrm>
            <a:off x="905522" y="1677880"/>
            <a:ext cx="5552063" cy="1371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业务代码解耦，提高开发效率，提高代码重用性</a:t>
            </a:r>
          </a:p>
        </p:txBody>
      </p:sp>
    </p:spTree>
    <p:extLst>
      <p:ext uri="{BB962C8B-B14F-4D97-AF65-F5344CB8AC3E}">
        <p14:creationId xmlns:p14="http://schemas.microsoft.com/office/powerpoint/2010/main" val="10826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62B1-8B8E-4BBF-8239-420D1CB3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2892641" cy="1371600"/>
          </a:xfrm>
        </p:spPr>
        <p:txBody>
          <a:bodyPr>
            <a:normAutofit/>
          </a:bodyPr>
          <a:lstStyle/>
          <a:p>
            <a:r>
              <a:rPr lang="zh-CN" altLang="en-US"/>
              <a:t>项目描述：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FE5EB9-4A79-4568-89DF-C12C0D9B4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189" y="2183337"/>
            <a:ext cx="2387682" cy="393223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28CF19E-08E9-4978-A57F-576F6799B473}"/>
              </a:ext>
            </a:extLst>
          </p:cNvPr>
          <p:cNvSpPr txBox="1">
            <a:spLocks/>
          </p:cNvSpPr>
          <p:nvPr/>
        </p:nvSpPr>
        <p:spPr>
          <a:xfrm>
            <a:off x="6940117" y="642594"/>
            <a:ext cx="289264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项目结构：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287CD6-E2A4-434A-9587-6F8364EDD2C3}"/>
              </a:ext>
            </a:extLst>
          </p:cNvPr>
          <p:cNvSpPr/>
          <p:nvPr/>
        </p:nvSpPr>
        <p:spPr>
          <a:xfrm>
            <a:off x="621437" y="2183337"/>
            <a:ext cx="5539666" cy="3204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4000">
                <a:solidFill>
                  <a:schemeClr val="bg1"/>
                </a:solidFill>
                <a:latin typeface="+mn-ea"/>
              </a:rPr>
              <a:t>Struts2</a:t>
            </a:r>
            <a:r>
              <a:rPr lang="zh-CN" altLang="en-US" sz="4000">
                <a:solidFill>
                  <a:schemeClr val="bg1"/>
                </a:solidFill>
                <a:latin typeface="+mn-ea"/>
              </a:rPr>
              <a:t>框架，</a:t>
            </a:r>
            <a:endParaRPr lang="en-US" altLang="zh-CN" sz="40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4000">
                <a:solidFill>
                  <a:schemeClr val="bg1"/>
                </a:solidFill>
                <a:latin typeface="+mn-ea"/>
              </a:rPr>
              <a:t>实现用户登陆软件系统</a:t>
            </a:r>
          </a:p>
        </p:txBody>
      </p:sp>
    </p:spTree>
    <p:extLst>
      <p:ext uri="{BB962C8B-B14F-4D97-AF65-F5344CB8AC3E}">
        <p14:creationId xmlns:p14="http://schemas.microsoft.com/office/powerpoint/2010/main" val="37488538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2831F-184A-4981-A903-309F2C54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8" y="544939"/>
            <a:ext cx="2697332" cy="609157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配置文件：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B1CE5D-5711-40D9-AA97-A7A7A3BA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63" y="1677407"/>
            <a:ext cx="4967618" cy="2362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CC1A07-CA84-4CD1-8AE2-46BF3C8A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3255408"/>
            <a:ext cx="5350149" cy="2959998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5E130A-1F3D-4126-BCB5-032297CD3DC8}"/>
              </a:ext>
            </a:extLst>
          </p:cNvPr>
          <p:cNvSpPr/>
          <p:nvPr/>
        </p:nvSpPr>
        <p:spPr>
          <a:xfrm>
            <a:off x="6612319" y="1154096"/>
            <a:ext cx="4660777" cy="182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创建</a:t>
            </a:r>
            <a:r>
              <a:rPr lang="en-US" altLang="zh-CN">
                <a:solidFill>
                  <a:schemeClr val="bg1"/>
                </a:solidFill>
              </a:rPr>
              <a:t>struts.xml</a:t>
            </a:r>
            <a:r>
              <a:rPr lang="zh-CN" altLang="en-US">
                <a:solidFill>
                  <a:schemeClr val="bg1"/>
                </a:solidFill>
              </a:rPr>
              <a:t>配置文件实现页面的跳转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35AE5FD-2CC3-4742-A061-A80867BC698E}"/>
              </a:ext>
            </a:extLst>
          </p:cNvPr>
          <p:cNvSpPr/>
          <p:nvPr/>
        </p:nvSpPr>
        <p:spPr>
          <a:xfrm>
            <a:off x="727636" y="4262762"/>
            <a:ext cx="4660777" cy="182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web.xml</a:t>
            </a:r>
            <a:r>
              <a:rPr lang="zh-CN" altLang="en-US">
                <a:solidFill>
                  <a:schemeClr val="bg1"/>
                </a:solidFill>
              </a:rPr>
              <a:t>配置拦截请求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528207-2A4C-4537-A524-61D10735054B}"/>
              </a:ext>
            </a:extLst>
          </p:cNvPr>
          <p:cNvCxnSpPr>
            <a:cxnSpLocks/>
          </p:cNvCxnSpPr>
          <p:nvPr/>
        </p:nvCxnSpPr>
        <p:spPr>
          <a:xfrm>
            <a:off x="5921407" y="399495"/>
            <a:ext cx="0" cy="6172755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533</TotalTime>
  <Words>662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Century Gothic</vt:lpstr>
      <vt:lpstr>肥皂</vt:lpstr>
      <vt:lpstr>Struts2综合实践</vt:lpstr>
      <vt:lpstr>什么是struts2？</vt:lpstr>
      <vt:lpstr>Struts2架构核心部分：</vt:lpstr>
      <vt:lpstr>Struts2架构中mvc交互方式：</vt:lpstr>
      <vt:lpstr>用户请求的生命周期：</vt:lpstr>
      <vt:lpstr>Struts2的优点、缺点：</vt:lpstr>
      <vt:lpstr>与servlet比较：</vt:lpstr>
      <vt:lpstr>项目描述：</vt:lpstr>
      <vt:lpstr>配置文件：</vt:lpstr>
      <vt:lpstr>代码实现1：</vt:lpstr>
      <vt:lpstr>代码实现2：</vt:lpstr>
      <vt:lpstr>实现结果：</vt:lpstr>
      <vt:lpstr>总结：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</dc:creator>
  <cp:lastModifiedBy>sea</cp:lastModifiedBy>
  <cp:revision>46</cp:revision>
  <dcterms:created xsi:type="dcterms:W3CDTF">2020-03-20T00:51:14Z</dcterms:created>
  <dcterms:modified xsi:type="dcterms:W3CDTF">2020-06-15T15:00:40Z</dcterms:modified>
</cp:coreProperties>
</file>