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95" r:id="rId3"/>
    <p:sldId id="259" r:id="rId4"/>
    <p:sldId id="296" r:id="rId5"/>
    <p:sldId id="272" r:id="rId6"/>
    <p:sldId id="293" r:id="rId7"/>
    <p:sldId id="306" r:id="rId8"/>
    <p:sldId id="307" r:id="rId9"/>
    <p:sldId id="294" r:id="rId10"/>
    <p:sldId id="275" r:id="rId11"/>
    <p:sldId id="288" r:id="rId12"/>
    <p:sldId id="284" r:id="rId13"/>
    <p:sldId id="273" r:id="rId14"/>
    <p:sldId id="297" r:id="rId15"/>
    <p:sldId id="302" r:id="rId16"/>
    <p:sldId id="291" r:id="rId17"/>
    <p:sldId id="290" r:id="rId18"/>
    <p:sldId id="280" r:id="rId19"/>
    <p:sldId id="299" r:id="rId20"/>
    <p:sldId id="301" r:id="rId21"/>
    <p:sldId id="300" r:id="rId22"/>
    <p:sldId id="303" r:id="rId23"/>
    <p:sldId id="304" r:id="rId24"/>
    <p:sldId id="298" r:id="rId25"/>
    <p:sldId id="287" r:id="rId26"/>
    <p:sldId id="305" r:id="rId2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89" autoAdjust="0"/>
    <p:restoredTop sz="94660"/>
  </p:normalViewPr>
  <p:slideViewPr>
    <p:cSldViewPr>
      <p:cViewPr>
        <p:scale>
          <a:sx n="91" d="100"/>
          <a:sy n="91" d="100"/>
        </p:scale>
        <p:origin x="-1166" y="1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min\Desktop\Shopping%20Survey%20(Responses)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min\Desktop\Shopping%20Survey%20(Responses)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min\Desktop\Shopping%20Survey%20(Responses)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min\Desktop\Shopping%20Survey%20(Responses)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min\Desktop\Shopping%20Survey%20(Responses)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Lbls>
            <c:txPr>
              <a:bodyPr/>
              <a:lstStyle/>
              <a:p>
                <a:pPr>
                  <a:defRPr sz="1600"/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</c:dLbls>
          <c:cat>
            <c:strRef>
              <c:f>'Q2'!$B$2:$B$5</c:f>
              <c:strCache>
                <c:ptCount val="4"/>
                <c:pt idx="0">
                  <c:v>Text Description</c:v>
                </c:pt>
                <c:pt idx="1">
                  <c:v>Images</c:v>
                </c:pt>
                <c:pt idx="2">
                  <c:v>Both</c:v>
                </c:pt>
                <c:pt idx="3">
                  <c:v>Don't buy clothes online</c:v>
                </c:pt>
              </c:strCache>
            </c:strRef>
          </c:cat>
          <c:val>
            <c:numRef>
              <c:f>'Q2'!$C$2:$C$5</c:f>
              <c:numCache>
                <c:formatCode>General</c:formatCode>
                <c:ptCount val="4"/>
                <c:pt idx="0">
                  <c:v>6</c:v>
                </c:pt>
                <c:pt idx="1">
                  <c:v>41</c:v>
                </c:pt>
                <c:pt idx="2">
                  <c:v>3</c:v>
                </c:pt>
                <c:pt idx="3">
                  <c:v>1</c:v>
                </c:pt>
              </c:numCache>
            </c:numRef>
          </c:val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Lbls>
            <c:txPr>
              <a:bodyPr/>
              <a:lstStyle/>
              <a:p>
                <a:pPr>
                  <a:defRPr sz="4000"/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</c:dLbls>
          <c:cat>
            <c:strRef>
              <c:f>'Q3'!$A$2:$A$3</c:f>
              <c:strCache>
                <c:ptCount val="2"/>
                <c:pt idx="0">
                  <c:v>Yes</c:v>
                </c:pt>
                <c:pt idx="1">
                  <c:v>No</c:v>
                </c:pt>
              </c:strCache>
            </c:strRef>
          </c:cat>
          <c:val>
            <c:numRef>
              <c:f>'Q3'!$B$2:$B$3</c:f>
              <c:numCache>
                <c:formatCode>General</c:formatCode>
                <c:ptCount val="2"/>
                <c:pt idx="0">
                  <c:v>29</c:v>
                </c:pt>
                <c:pt idx="1">
                  <c:v>57</c:v>
                </c:pt>
              </c:numCache>
            </c:numRef>
          </c:val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Lbls>
            <c:txPr>
              <a:bodyPr/>
              <a:lstStyle/>
              <a:p>
                <a:pPr>
                  <a:defRPr sz="2000"/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</c:dLbls>
          <c:cat>
            <c:strRef>
              <c:f>'Q4'!$B$2:$B$4</c:f>
              <c:strCache>
                <c:ptCount val="3"/>
                <c:pt idx="0">
                  <c:v>Hard to describe the items in text</c:v>
                </c:pt>
                <c:pt idx="1">
                  <c:v>Too many irrelevant/similar items to choose</c:v>
                </c:pt>
                <c:pt idx="2">
                  <c:v>Both</c:v>
                </c:pt>
              </c:strCache>
            </c:strRef>
          </c:cat>
          <c:val>
            <c:numRef>
              <c:f>'Q4'!$C$2:$C$4</c:f>
              <c:numCache>
                <c:formatCode>General</c:formatCode>
                <c:ptCount val="3"/>
                <c:pt idx="0">
                  <c:v>14</c:v>
                </c:pt>
                <c:pt idx="1">
                  <c:v>11</c:v>
                </c:pt>
                <c:pt idx="2">
                  <c:v>5</c:v>
                </c:pt>
              </c:numCache>
            </c:numRef>
          </c:val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Lbls>
            <c:txPr>
              <a:bodyPr/>
              <a:lstStyle/>
              <a:p>
                <a:pPr>
                  <a:defRPr sz="3200"/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</c:dLbls>
          <c:cat>
            <c:strRef>
              <c:f>'Q5'!$B$2:$B$3</c:f>
              <c:strCache>
                <c:ptCount val="2"/>
                <c:pt idx="0">
                  <c:v>Yes</c:v>
                </c:pt>
                <c:pt idx="1">
                  <c:v>No</c:v>
                </c:pt>
              </c:strCache>
            </c:strRef>
          </c:cat>
          <c:val>
            <c:numRef>
              <c:f>'Q5'!$C$2:$C$3</c:f>
              <c:numCache>
                <c:formatCode>General</c:formatCode>
                <c:ptCount val="2"/>
                <c:pt idx="0">
                  <c:v>38</c:v>
                </c:pt>
                <c:pt idx="1">
                  <c:v>13</c:v>
                </c:pt>
              </c:numCache>
            </c:numRef>
          </c:val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Lbls>
            <c:txPr>
              <a:bodyPr/>
              <a:lstStyle/>
              <a:p>
                <a:pPr>
                  <a:defRPr sz="1800"/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</c:dLbls>
          <c:cat>
            <c:strRef>
              <c:f>'Q8'!$B$2:$B$6</c:f>
              <c:strCache>
                <c:ptCount val="5"/>
                <c:pt idx="0">
                  <c:v>Take a photo from the app</c:v>
                </c:pt>
                <c:pt idx="1">
                  <c:v>Use an online photo</c:v>
                </c:pt>
                <c:pt idx="2">
                  <c:v>Find exact item based on image</c:v>
                </c:pt>
                <c:pt idx="3">
                  <c:v>Find similar items based on image</c:v>
                </c:pt>
                <c:pt idx="4">
                  <c:v>Sort by price</c:v>
                </c:pt>
              </c:strCache>
            </c:strRef>
          </c:cat>
          <c:val>
            <c:numRef>
              <c:f>'Q8'!$C$2:$C$6</c:f>
              <c:numCache>
                <c:formatCode>General</c:formatCode>
                <c:ptCount val="5"/>
                <c:pt idx="0">
                  <c:v>29</c:v>
                </c:pt>
                <c:pt idx="1">
                  <c:v>22</c:v>
                </c:pt>
                <c:pt idx="2">
                  <c:v>29</c:v>
                </c:pt>
                <c:pt idx="3">
                  <c:v>31</c:v>
                </c:pt>
                <c:pt idx="4">
                  <c:v>19</c:v>
                </c:pt>
              </c:numCache>
            </c:numRef>
          </c:val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2013/12/5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1194101" y="2887530"/>
            <a:ext cx="6779110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  <a:endParaRPr lang="en-US" sz="5400" dirty="0">
                <a:ln w="3175">
                  <a:solidFill>
                    <a:schemeClr val="tx2">
                      <a:alpha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outerShdw blurRad="34925" dist="12700" dir="14400000" algn="ctr" rotWithShape="0">
                    <a:srgbClr val="000000">
                      <a:alpha val="21000"/>
                    </a:srgbClr>
                  </a:outerShdw>
                </a:effectLst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387737"/>
            <a:ext cx="6777318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2013/12/5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560" y="559398"/>
            <a:ext cx="1678193" cy="556676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8" y="849854"/>
            <a:ext cx="5507917" cy="502382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2013/12/5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3909050" y="2880823"/>
            <a:ext cx="5480154" cy="923330"/>
            <a:chOff x="1815339" y="1381459"/>
            <a:chExt cx="5480154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2013/12/5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172584" y="2887579"/>
            <a:ext cx="6779110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3767316"/>
            <a:ext cx="7734747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2013/12/5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2013/12/5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3803904" cy="387705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2240280"/>
            <a:ext cx="3803904" cy="387705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2240280"/>
            <a:ext cx="3442446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947595"/>
            <a:ext cx="38039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2240280"/>
            <a:ext cx="344728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944368"/>
            <a:ext cx="3799728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2013/12/5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2013/12/5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0" name="Group 9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2013/12/5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79" y="1678195"/>
            <a:ext cx="3422483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1" y="559398"/>
            <a:ext cx="4116667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79" y="3603812"/>
            <a:ext cx="3411725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2013/12/5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1" y="4668818"/>
            <a:ext cx="7767021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666965"/>
            <a:ext cx="4772156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5324306"/>
            <a:ext cx="775626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2013/12/5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2013/12/5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sites.google.com/site/hcivista/prototypes/prototype-iteration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sites.google.com/site/hcivista/prototypes/prototype-iteration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124744"/>
            <a:ext cx="7772400" cy="1470025"/>
          </a:xfrm>
        </p:spPr>
        <p:txBody>
          <a:bodyPr/>
          <a:lstStyle/>
          <a:p>
            <a:r>
              <a:rPr lang="en-US" altLang="zh-CN" dirty="0" smtClean="0"/>
              <a:t>VISTA:</a:t>
            </a:r>
            <a:br>
              <a:rPr lang="en-US" altLang="zh-CN" dirty="0" smtClean="0"/>
            </a:br>
            <a:r>
              <a:rPr lang="en-US" altLang="zh-CN" dirty="0" smtClean="0"/>
              <a:t>Find what you see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0" y="3789040"/>
            <a:ext cx="9144000" cy="2685474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BY TEAM VISTA:</a:t>
            </a:r>
          </a:p>
          <a:p>
            <a:r>
              <a:rPr lang="en-US" altLang="zh-CN" dirty="0" err="1"/>
              <a:t>Quanzeng</a:t>
            </a:r>
            <a:r>
              <a:rPr lang="en-US" altLang="zh-CN" dirty="0"/>
              <a:t> </a:t>
            </a:r>
            <a:r>
              <a:rPr lang="en-US" altLang="zh-CN" dirty="0" smtClean="0"/>
              <a:t>You</a:t>
            </a:r>
          </a:p>
          <a:p>
            <a:r>
              <a:rPr lang="en-US" altLang="zh-CN" dirty="0" err="1"/>
              <a:t>Jianbo</a:t>
            </a:r>
            <a:r>
              <a:rPr lang="en-US" altLang="zh-CN" dirty="0"/>
              <a:t> </a:t>
            </a:r>
            <a:r>
              <a:rPr lang="en-US" altLang="zh-CN" dirty="0" smtClean="0"/>
              <a:t>Yuan</a:t>
            </a:r>
          </a:p>
          <a:p>
            <a:r>
              <a:rPr lang="en-US" altLang="zh-CN" dirty="0"/>
              <a:t>Lam </a:t>
            </a:r>
            <a:r>
              <a:rPr lang="en-US" altLang="zh-CN" dirty="0" smtClean="0"/>
              <a:t>Tran</a:t>
            </a:r>
          </a:p>
          <a:p>
            <a:r>
              <a:rPr lang="en-US" altLang="zh-CN" dirty="0" err="1"/>
              <a:t>Yukun</a:t>
            </a:r>
            <a:r>
              <a:rPr lang="en-US" altLang="zh-CN" dirty="0"/>
              <a:t> </a:t>
            </a:r>
            <a:r>
              <a:rPr lang="en-US" altLang="zh-CN" dirty="0" smtClean="0"/>
              <a:t>Liu</a:t>
            </a:r>
          </a:p>
          <a:p>
            <a:r>
              <a:rPr lang="en-US" altLang="zh-CN" dirty="0"/>
              <a:t>Jonathan </a:t>
            </a:r>
            <a:r>
              <a:rPr lang="en-US" altLang="zh-CN" dirty="0" smtClean="0"/>
              <a:t>Wong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6422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/>
              <a:t>Do </a:t>
            </a:r>
            <a:r>
              <a:rPr lang="en-US" sz="4000" b="1" dirty="0"/>
              <a:t>you prefer searching for clothing products via images? </a:t>
            </a:r>
            <a:endParaRPr lang="en-US" sz="4000" dirty="0"/>
          </a:p>
        </p:txBody>
      </p:sp>
      <p:graphicFrame>
        <p:nvGraphicFramePr>
          <p:cNvPr id="4" name="图表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67198195"/>
              </p:ext>
            </p:extLst>
          </p:nvPr>
        </p:nvGraphicFramePr>
        <p:xfrm>
          <a:off x="1475656" y="2204864"/>
          <a:ext cx="6462464" cy="43239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32313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smtClean="0"/>
              <a:t>These are the features people wanted to see in our image search app</a:t>
            </a:r>
            <a:endParaRPr lang="en-US" sz="2800" dirty="0"/>
          </a:p>
        </p:txBody>
      </p:sp>
      <p:graphicFrame>
        <p:nvGraphicFramePr>
          <p:cNvPr id="4" name="图表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12910396"/>
              </p:ext>
            </p:extLst>
          </p:nvPr>
        </p:nvGraphicFramePr>
        <p:xfrm>
          <a:off x="899592" y="1988840"/>
          <a:ext cx="7308304" cy="46805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55251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Our goal was </a:t>
            </a:r>
            <a:r>
              <a:rPr lang="en-US" altLang="zh-CN" dirty="0"/>
              <a:t>to build an image intelligent Android app </a:t>
            </a:r>
            <a:r>
              <a:rPr lang="en-US" altLang="zh-CN" dirty="0" smtClean="0"/>
              <a:t>that offered </a:t>
            </a:r>
            <a:r>
              <a:rPr lang="en-US" altLang="zh-CN" dirty="0"/>
              <a:t>an easier alternative for users to </a:t>
            </a:r>
            <a:r>
              <a:rPr lang="en-US" altLang="zh-CN" dirty="0" smtClean="0"/>
              <a:t>search for clothes. With </a:t>
            </a:r>
            <a:r>
              <a:rPr lang="en-US" altLang="zh-CN" dirty="0"/>
              <a:t>our app, the user </a:t>
            </a:r>
            <a:r>
              <a:rPr lang="en-US" altLang="zh-CN" dirty="0" smtClean="0"/>
              <a:t>can </a:t>
            </a:r>
            <a:r>
              <a:rPr lang="en-US" altLang="zh-CN" dirty="0"/>
              <a:t>take a </a:t>
            </a:r>
            <a:r>
              <a:rPr lang="en-US" altLang="zh-CN" dirty="0" smtClean="0"/>
              <a:t>photo that can be compared with our database to find matching </a:t>
            </a:r>
            <a:r>
              <a:rPr lang="en-US" altLang="zh-CN" smtClean="0"/>
              <a:t>clothes and </a:t>
            </a:r>
            <a:r>
              <a:rPr lang="en-US" altLang="zh-CN" dirty="0" smtClean="0"/>
              <a:t>where to buy them. 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Our S</a:t>
            </a:r>
            <a:r>
              <a:rPr lang="en-US" altLang="zh-CN" dirty="0" smtClean="0"/>
              <a:t>olution</a:t>
            </a:r>
            <a:endParaRPr lang="zh-CN" altLang="en-US" dirty="0"/>
          </a:p>
        </p:txBody>
      </p:sp>
      <p:sp>
        <p:nvSpPr>
          <p:cNvPr id="5" name="AutoShape 2" descr="https://lh6.ggpht.com/TWF21RygkFpkU-vKhdAxub1mF6L9xxoqc7aD1F6tD8ElCQFES4Ljn3yuUqcM1iZxC5A=w800-r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https://lh6.ggpht.com/TWF21RygkFpkU-vKhdAxub1mF6L9xxoqc7aD1F6tD8ElCQFES4Ljn3yuUqcM1iZxC5A=w800-rw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590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Prototype Iterations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249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Project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132856"/>
            <a:ext cx="5942037" cy="4184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72062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https://sites.google.com/site/hcivista/prototypes/prototype-iteration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on our webpage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591" y="3717032"/>
            <a:ext cx="8632156" cy="1497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5093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Paper Prototype</a:t>
            </a:r>
            <a:endParaRPr lang="en-US" dirty="0"/>
          </a:p>
        </p:txBody>
      </p:sp>
      <p:pic>
        <p:nvPicPr>
          <p:cNvPr id="4" name="Picture 2" descr="C:\Users\admin\Desktop\IMG_087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2204863"/>
            <a:ext cx="2646295" cy="3528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C:\Users\admin\Desktop\IMG_087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1" y="2204865"/>
            <a:ext cx="2646294" cy="3528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C:\Users\admin\Desktop\IMG_088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2555" y="2236706"/>
            <a:ext cx="3605949" cy="2704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0747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99247" y="2248347"/>
            <a:ext cx="5312913" cy="3877815"/>
          </a:xfrm>
        </p:spPr>
        <p:txBody>
          <a:bodyPr/>
          <a:lstStyle/>
          <a:p>
            <a:r>
              <a:rPr lang="en-US" dirty="0" smtClean="0"/>
              <a:t>Picture from URL, Camera, or Gallery</a:t>
            </a:r>
          </a:p>
          <a:p>
            <a:r>
              <a:rPr lang="en-US" dirty="0" err="1" smtClean="0"/>
              <a:t>OpenCV</a:t>
            </a:r>
            <a:r>
              <a:rPr lang="en-US" dirty="0" smtClean="0"/>
              <a:t> Integration </a:t>
            </a:r>
          </a:p>
          <a:p>
            <a:r>
              <a:rPr lang="en-US" dirty="0"/>
              <a:t>Server </a:t>
            </a:r>
            <a:r>
              <a:rPr lang="en-US" dirty="0" smtClean="0"/>
              <a:t>Integration </a:t>
            </a:r>
            <a:endParaRPr 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Prototype </a:t>
            </a:r>
            <a:r>
              <a:rPr lang="en-US" b="1" dirty="0"/>
              <a:t>1.0 </a:t>
            </a:r>
            <a:endParaRPr lang="en-US" dirty="0"/>
          </a:p>
        </p:txBody>
      </p:sp>
      <p:pic>
        <p:nvPicPr>
          <p:cNvPr id="4" name="Picture 2" descr="C:\Users\admin\Desktop\Screenshot_2013-12-02-15-00-1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1976409"/>
            <a:ext cx="2945385" cy="4908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219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99247" y="2248347"/>
            <a:ext cx="7401145" cy="387781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User selects bounding box by</a:t>
            </a:r>
          </a:p>
          <a:p>
            <a:pPr marL="0" indent="0">
              <a:buNone/>
            </a:pPr>
            <a:r>
              <a:rPr lang="en-US" dirty="0" smtClean="0"/>
              <a:t>  - Clicking on two points.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- Dragging finger on screen.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Prototypes </a:t>
            </a:r>
            <a:r>
              <a:rPr lang="en-US" b="1" dirty="0"/>
              <a:t>2.0</a:t>
            </a:r>
            <a:endParaRPr lang="en-US" dirty="0"/>
          </a:p>
        </p:txBody>
      </p:sp>
      <p:pic>
        <p:nvPicPr>
          <p:cNvPr id="2051" name="Picture 3" descr="C:\Users\admin\Desktop\Cap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3854801"/>
            <a:ext cx="1338664" cy="255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5" descr="C:\Users\admin\Desktop\QQ截图2013120215512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3854801"/>
            <a:ext cx="1900582" cy="255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8425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Edit and Delete bounding box </a:t>
            </a:r>
            <a:r>
              <a:rPr lang="en-US" dirty="0"/>
              <a:t>with </a:t>
            </a:r>
            <a:r>
              <a:rPr lang="en-US" dirty="0" smtClean="0"/>
              <a:t>gestures.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Prototypes 2.1</a:t>
            </a:r>
            <a:endParaRPr lang="en-US" dirty="0"/>
          </a:p>
        </p:txBody>
      </p:sp>
      <p:pic>
        <p:nvPicPr>
          <p:cNvPr id="2051" name="Picture 3" descr="C:\Users\admin\Desktop\Cap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3068960"/>
            <a:ext cx="1338664" cy="255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5" descr="C:\Users\admin\Desktop\QQ截图2013120215512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3068960"/>
            <a:ext cx="1900582" cy="255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9368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What can VISTA do?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014" y="2336524"/>
            <a:ext cx="4710002" cy="45091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/>
              <a:t>You met </a:t>
            </a:r>
            <a:r>
              <a:rPr lang="en-US" altLang="zh-CN" dirty="0" err="1" smtClean="0"/>
              <a:t>Lebron</a:t>
            </a:r>
            <a:r>
              <a:rPr lang="en-US" altLang="zh-CN" dirty="0" smtClean="0"/>
              <a:t> James one day and you found that he is wearing a nice shirt, and you want to get it. How can you find it online? Take a picture of him and search the shirt using VISTA. VISTA can provide you online shopping information of clothes that you searched by taking a picture of it.</a:t>
            </a:r>
            <a:endParaRPr lang="zh-CN" altLang="en-US" dirty="0"/>
          </a:p>
        </p:txBody>
      </p:sp>
      <p:pic>
        <p:nvPicPr>
          <p:cNvPr id="3074" name="Picture 2" descr="http://i0.wp.com/hypebeast.com/image/2013/07/lebron-james-china-tour-guangzhou-event-recap-2.jpg?w=14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420888"/>
            <a:ext cx="6650922" cy="4432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2585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11560" y="2060848"/>
            <a:ext cx="4545398" cy="4421013"/>
          </a:xfrm>
        </p:spPr>
        <p:txBody>
          <a:bodyPr>
            <a:normAutofit/>
          </a:bodyPr>
          <a:lstStyle/>
          <a:p>
            <a:r>
              <a:rPr lang="en-US" dirty="0" smtClean="0"/>
              <a:t>Server integration</a:t>
            </a:r>
          </a:p>
          <a:p>
            <a:pPr lvl="1"/>
            <a:r>
              <a:rPr lang="en-US" dirty="0" smtClean="0"/>
              <a:t>Find item with bounding box image.</a:t>
            </a:r>
            <a:endParaRPr 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Prototype 2.2</a:t>
            </a:r>
            <a:endParaRPr lang="en-US" dirty="0"/>
          </a:p>
        </p:txBody>
      </p:sp>
      <p:pic>
        <p:nvPicPr>
          <p:cNvPr id="1027" name="Picture 3" descr="C:\Users\admin\Desktop\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2132856"/>
            <a:ext cx="3899355" cy="388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2223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Vista Lab (Prof. </a:t>
            </a:r>
            <a:r>
              <a:rPr lang="en-US" dirty="0" err="1" smtClean="0"/>
              <a:t>Jiebo</a:t>
            </a:r>
            <a:r>
              <a:rPr lang="en-US" dirty="0" smtClean="0"/>
              <a:t> </a:t>
            </a:r>
            <a:r>
              <a:rPr lang="en-US" dirty="0" err="1" smtClean="0"/>
              <a:t>Luo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7 </a:t>
            </a:r>
            <a:r>
              <a:rPr lang="en-US" dirty="0" err="1" smtClean="0"/>
              <a:t>P.h.D</a:t>
            </a:r>
            <a:r>
              <a:rPr lang="en-US" dirty="0" smtClean="0"/>
              <a:t> (Excludes </a:t>
            </a:r>
            <a:r>
              <a:rPr lang="en-US" dirty="0" err="1" smtClean="0"/>
              <a:t>Quanzeng</a:t>
            </a:r>
            <a:r>
              <a:rPr lang="en-US" dirty="0" smtClean="0"/>
              <a:t> You and Lam Tran) </a:t>
            </a:r>
          </a:p>
          <a:p>
            <a:pPr lvl="1"/>
            <a:r>
              <a:rPr lang="en-US" dirty="0" smtClean="0"/>
              <a:t>4 Master Students (</a:t>
            </a:r>
            <a:r>
              <a:rPr lang="en-US" dirty="0"/>
              <a:t>Exclude </a:t>
            </a:r>
            <a:r>
              <a:rPr lang="en-US" dirty="0" err="1" smtClean="0"/>
              <a:t>Jianbo</a:t>
            </a:r>
            <a:r>
              <a:rPr lang="en-US" dirty="0" smtClean="0"/>
              <a:t> Yuan)</a:t>
            </a:r>
          </a:p>
          <a:p>
            <a:r>
              <a:rPr lang="en-US" dirty="0" smtClean="0"/>
              <a:t>Our Interface VS </a:t>
            </a:r>
            <a:r>
              <a:rPr lang="en-US" dirty="0" err="1" smtClean="0"/>
              <a:t>Camfind</a:t>
            </a:r>
            <a:r>
              <a:rPr lang="en-US" dirty="0" smtClean="0"/>
              <a:t> </a:t>
            </a:r>
            <a:endParaRPr lang="en-US" dirty="0"/>
          </a:p>
          <a:p>
            <a:pPr lvl="1"/>
            <a:r>
              <a:rPr lang="en-US" dirty="0" smtClean="0"/>
              <a:t>In favor of </a:t>
            </a:r>
            <a:r>
              <a:rPr lang="en-US" dirty="0" err="1"/>
              <a:t>Camfind</a:t>
            </a:r>
            <a:r>
              <a:rPr lang="en-US" dirty="0"/>
              <a:t> </a:t>
            </a:r>
            <a:r>
              <a:rPr lang="en-US" dirty="0" smtClean="0"/>
              <a:t>(8 to 0).</a:t>
            </a:r>
          </a:p>
          <a:p>
            <a:pPr lvl="1"/>
            <a:r>
              <a:rPr lang="en-US" dirty="0" smtClean="0"/>
              <a:t>Our interface requires more user interactions.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Input Interface Test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223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Automate bounding box </a:t>
            </a:r>
            <a:r>
              <a:rPr lang="en-US" dirty="0" smtClean="0"/>
              <a:t>selection with </a:t>
            </a:r>
            <a:r>
              <a:rPr lang="en-US" dirty="0" smtClean="0"/>
              <a:t>object </a:t>
            </a:r>
            <a:r>
              <a:rPr lang="en-US" dirty="0"/>
              <a:t>d</a:t>
            </a:r>
            <a:r>
              <a:rPr lang="en-US" dirty="0" smtClean="0"/>
              <a:t>etection.</a:t>
            </a:r>
            <a:endParaRPr 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Prototype 3.0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282" y="3052911"/>
            <a:ext cx="7286625" cy="340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70141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voice recognition to find object.</a:t>
            </a:r>
            <a:endParaRPr 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Prototype </a:t>
            </a:r>
            <a:r>
              <a:rPr lang="en-US" b="1" dirty="0" smtClean="0"/>
              <a:t>3.1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049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https://sites.google.com/site/hcivista/prototypes/prototype-iteration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Iteration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86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815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Q&amp;A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07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 smtClean="0"/>
              <a:t>Why shouldn’t we just use Google image?</a:t>
            </a:r>
            <a:endParaRPr lang="zh-CN" altLang="en-US" sz="4400" dirty="0"/>
          </a:p>
        </p:txBody>
      </p:sp>
      <p:pic>
        <p:nvPicPr>
          <p:cNvPr id="2050" name="Picture 2" descr="http://calvinklein.scene7.com/is/image/CalvinKlein/21020224_010_main?wid=212&amp;hei=279&amp;fmt=jpeg&amp;qlt=90%2c0&amp;op_sharpen=1&amp;resMode=trilin&amp;op_usm=0.8%2c1.0%2c6%2c0&amp;iccEmbed=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409" y="2636912"/>
            <a:ext cx="3202519" cy="4214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admin\Desktop\QQ截图2013112905021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2348881"/>
            <a:ext cx="4137234" cy="4509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3772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How about </a:t>
            </a:r>
            <a:r>
              <a:rPr lang="en-US" sz="4800" dirty="0" err="1" smtClean="0"/>
              <a:t>ebay</a:t>
            </a:r>
            <a:r>
              <a:rPr lang="en-US" sz="4800" dirty="0" smtClean="0"/>
              <a:t> fashion?</a:t>
            </a:r>
            <a:endParaRPr lang="en-US" sz="48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Binds background into your search.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C:\Users\admin\Desktop\IMG_0927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1916832"/>
            <a:ext cx="2607162" cy="4627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3236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Needfinding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122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51 Responses</a:t>
            </a:r>
            <a:endParaRPr 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smtClean="0"/>
              <a:t>Survey Summary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00277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smtClean="0"/>
              <a:t>When </a:t>
            </a:r>
            <a:r>
              <a:rPr lang="en-US" sz="2800" b="1" dirty="0"/>
              <a:t>browsing a site, do you look for clothing products based on which method? </a:t>
            </a:r>
            <a:endParaRPr lang="en-US" sz="2800" dirty="0"/>
          </a:p>
        </p:txBody>
      </p:sp>
      <p:graphicFrame>
        <p:nvGraphicFramePr>
          <p:cNvPr id="4" name="图表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9618474"/>
              </p:ext>
            </p:extLst>
          </p:nvPr>
        </p:nvGraphicFramePr>
        <p:xfrm>
          <a:off x="683568" y="2276872"/>
          <a:ext cx="7744197" cy="43569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1330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When using a search bar, do you find it difficult to search for the item you want? </a:t>
            </a:r>
            <a:endParaRPr lang="en-US" sz="2800" dirty="0"/>
          </a:p>
        </p:txBody>
      </p:sp>
      <p:graphicFrame>
        <p:nvGraphicFramePr>
          <p:cNvPr id="4" name="图表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14994786"/>
              </p:ext>
            </p:extLst>
          </p:nvPr>
        </p:nvGraphicFramePr>
        <p:xfrm>
          <a:off x="1547664" y="2060848"/>
          <a:ext cx="6102424" cy="45399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2784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For the people answered “Yes”, we asked them to specify the problem</a:t>
            </a:r>
            <a:endParaRPr lang="en-US" sz="3200" dirty="0"/>
          </a:p>
        </p:txBody>
      </p:sp>
      <p:graphicFrame>
        <p:nvGraphicFramePr>
          <p:cNvPr id="5" name="图表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2187594"/>
              </p:ext>
            </p:extLst>
          </p:nvPr>
        </p:nvGraphicFramePr>
        <p:xfrm>
          <a:off x="755576" y="1754981"/>
          <a:ext cx="7762875" cy="51030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71528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精装书">
  <a:themeElements>
    <a:clrScheme name="精装书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精装书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精装书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Hardcover</Template>
  <TotalTime>1493</TotalTime>
  <Words>379</Words>
  <Application>Microsoft Office PowerPoint</Application>
  <PresentationFormat>On-screen Show (4:3)</PresentationFormat>
  <Paragraphs>56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精装书</vt:lpstr>
      <vt:lpstr>VISTA: Find what you see</vt:lpstr>
      <vt:lpstr>What can VISTA do?</vt:lpstr>
      <vt:lpstr>Why shouldn’t we just use Google image?</vt:lpstr>
      <vt:lpstr>How about ebay fashion?</vt:lpstr>
      <vt:lpstr>Needfinding</vt:lpstr>
      <vt:lpstr>Survey Summary</vt:lpstr>
      <vt:lpstr>When browsing a site, do you look for clothing products based on which method? </vt:lpstr>
      <vt:lpstr>When using a search bar, do you find it difficult to search for the item you want? </vt:lpstr>
      <vt:lpstr>For the people answered “Yes”, we asked them to specify the problem</vt:lpstr>
      <vt:lpstr>Do you prefer searching for clothing products via images? </vt:lpstr>
      <vt:lpstr>These are the features people wanted to see in our image search app</vt:lpstr>
      <vt:lpstr>Our Solution</vt:lpstr>
      <vt:lpstr>Prototype Iterations</vt:lpstr>
      <vt:lpstr>Overview of Project</vt:lpstr>
      <vt:lpstr>Demo on our webpage</vt:lpstr>
      <vt:lpstr>Paper Prototype</vt:lpstr>
      <vt:lpstr>Prototype 1.0 </vt:lpstr>
      <vt:lpstr>Prototypes 2.0</vt:lpstr>
      <vt:lpstr>Prototypes 2.1</vt:lpstr>
      <vt:lpstr>Prototype 2.2</vt:lpstr>
      <vt:lpstr>Input Interface Test</vt:lpstr>
      <vt:lpstr>Prototype 3.0</vt:lpstr>
      <vt:lpstr>Prototype 3.1</vt:lpstr>
      <vt:lpstr>Iteration Demo</vt:lpstr>
      <vt:lpstr>Live Demo</vt:lpstr>
      <vt:lpstr>Q&amp;A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LamTran</cp:lastModifiedBy>
  <cp:revision>394</cp:revision>
  <dcterms:created xsi:type="dcterms:W3CDTF">2013-11-29T05:33:12Z</dcterms:created>
  <dcterms:modified xsi:type="dcterms:W3CDTF">2013-12-05T22:04:58Z</dcterms:modified>
</cp:coreProperties>
</file>