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9D2D9-14E5-4D56-901D-B4227EAAD5ED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E7A08-AB46-413C-ABBE-29D2BF8F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4CF3A-C982-4836-B392-EBEF72E9239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3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041400"/>
            <a:ext cx="10515600" cy="127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7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8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0787"/>
            <a:ext cx="5181600" cy="495617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3487"/>
            <a:ext cx="5181600" cy="494347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041400"/>
            <a:ext cx="10515600" cy="127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1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5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5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8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.88.3.6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on OJ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– </a:t>
            </a:r>
            <a:r>
              <a:rPr lang="en-US" dirty="0" smtClean="0"/>
              <a:t>Exact Inference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028597" y="0"/>
            <a:ext cx="4435522" cy="6858000"/>
          </a:xfrm>
          <a:prstGeom prst="rect">
            <a:avLst/>
          </a:prstGeom>
          <a:solidFill>
            <a:srgbClr val="D0CECE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8597" y="955343"/>
            <a:ext cx="4435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http://10.88.3.60/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1003    Exact Inference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55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Elimination algorithm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56" y="1848601"/>
            <a:ext cx="8843087" cy="32848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38670" y="3618963"/>
            <a:ext cx="914400" cy="296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62896" y="3889420"/>
            <a:ext cx="1893194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053070" y="3754191"/>
            <a:ext cx="669702" cy="12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22772" y="3545845"/>
            <a:ext cx="431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Actually, this is an “append” operation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3" idx="2"/>
          </p:cNvCxnSpPr>
          <p:nvPr/>
        </p:nvCxnSpPr>
        <p:spPr>
          <a:xfrm>
            <a:off x="3509493" y="4095482"/>
            <a:ext cx="0" cy="1339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07594" y="5434885"/>
            <a:ext cx="2228045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express this statement?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on exact inference algorithm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MaryCall</a:t>
            </a:r>
            <a:r>
              <a:rPr lang="en-US" dirty="0" smtClean="0"/>
              <a:t>, </a:t>
            </a:r>
            <a:r>
              <a:rPr lang="en-US" dirty="0" err="1" smtClean="0"/>
              <a:t>JohnCall</a:t>
            </a:r>
            <a:r>
              <a:rPr lang="en-US" dirty="0"/>
              <a:t> </a:t>
            </a:r>
            <a:r>
              <a:rPr lang="en-US" dirty="0" smtClean="0"/>
              <a:t>in Ch14</a:t>
            </a:r>
          </a:p>
          <a:p>
            <a:endParaRPr lang="en-US" dirty="0"/>
          </a:p>
          <a:p>
            <a:r>
              <a:rPr lang="en-US" dirty="0" smtClean="0"/>
              <a:t>Enumeration algorithm:</a:t>
            </a:r>
          </a:p>
          <a:p>
            <a:pPr lvl="1"/>
            <a:r>
              <a:rPr lang="en-US" dirty="0"/>
              <a:t>Step 1: Select the entries consistent with the evidence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2: Sum out </a:t>
            </a:r>
            <a:r>
              <a:rPr lang="en-US" i="1" dirty="0" smtClean="0"/>
              <a:t>hidden </a:t>
            </a:r>
            <a:r>
              <a:rPr lang="en-US" i="1" dirty="0" err="1" smtClean="0"/>
              <a:t>vars</a:t>
            </a:r>
            <a:r>
              <a:rPr lang="en-US" dirty="0" smtClean="0"/>
              <a:t> </a:t>
            </a:r>
            <a:r>
              <a:rPr lang="en-US" dirty="0"/>
              <a:t>to get joint of Query and evidence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dirty="0" smtClean="0"/>
              <a:t>Normalize</a:t>
            </a:r>
          </a:p>
          <a:p>
            <a:pPr lvl="1"/>
            <a:endParaRPr lang="en-US" dirty="0"/>
          </a:p>
          <a:p>
            <a:r>
              <a:rPr lang="en-US" dirty="0" smtClean="0"/>
              <a:t>Elimination algorithm:</a:t>
            </a:r>
          </a:p>
          <a:p>
            <a:pPr lvl="1"/>
            <a:r>
              <a:rPr lang="en-US" altLang="zh-CN" dirty="0" smtClean="0"/>
              <a:t>Make factors</a:t>
            </a:r>
          </a:p>
          <a:p>
            <a:pPr lvl="1"/>
            <a:r>
              <a:rPr lang="en-US" altLang="zh-CN" dirty="0" smtClean="0"/>
              <a:t>Join all </a:t>
            </a:r>
            <a:r>
              <a:rPr lang="en-US" altLang="zh-CN" i="1" dirty="0" smtClean="0"/>
              <a:t>factors</a:t>
            </a:r>
            <a:r>
              <a:rPr lang="en-US" altLang="zh-CN" dirty="0" smtClean="0"/>
              <a:t> and eliminate all </a:t>
            </a:r>
            <a:r>
              <a:rPr lang="en-US" altLang="zh-CN" i="1" dirty="0" smtClean="0"/>
              <a:t>hidden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vars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on exact inference algorithm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MaryCall</a:t>
            </a:r>
            <a:r>
              <a:rPr lang="en-US" dirty="0" smtClean="0"/>
              <a:t>, </a:t>
            </a:r>
            <a:r>
              <a:rPr lang="en-US" dirty="0" err="1" smtClean="0"/>
              <a:t>JohnCall</a:t>
            </a:r>
            <a:r>
              <a:rPr lang="en-US" dirty="0"/>
              <a:t> </a:t>
            </a:r>
            <a:r>
              <a:rPr lang="en-US" dirty="0" smtClean="0"/>
              <a:t>in Ch14</a:t>
            </a:r>
          </a:p>
          <a:p>
            <a:endParaRPr lang="en-US" dirty="0"/>
          </a:p>
          <a:p>
            <a:r>
              <a:rPr lang="en-US" dirty="0" smtClean="0"/>
              <a:t>Enumeration algorithm: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enumeration_ask</a:t>
            </a:r>
            <a:r>
              <a:rPr lang="en-US" dirty="0" smtClean="0"/>
              <a:t>(X, e, </a:t>
            </a:r>
            <a:r>
              <a:rPr lang="en-US" dirty="0" err="1" smtClean="0"/>
              <a:t>bn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enumeration_all</a:t>
            </a:r>
            <a:r>
              <a:rPr lang="en-US" dirty="0" smtClean="0"/>
              <a:t>(X, e, </a:t>
            </a:r>
            <a:r>
              <a:rPr lang="en-US" dirty="0" err="1" smtClean="0"/>
              <a:t>bn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r>
              <a:rPr lang="en-US" dirty="0" smtClean="0"/>
              <a:t>Elimination algorithm: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elimination_ask</a:t>
            </a:r>
            <a:r>
              <a:rPr lang="en-US" dirty="0" smtClean="0"/>
              <a:t>(X, e, </a:t>
            </a:r>
            <a:r>
              <a:rPr lang="en-US" dirty="0" err="1" smtClean="0"/>
              <a:t>bn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description </a:t>
            </a:r>
            <a:r>
              <a:rPr lang="en-US" altLang="zh-CN" dirty="0" smtClean="0"/>
              <a:t>– sample 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P(Earthquake </a:t>
            </a:r>
            <a:r>
              <a:rPr lang="en-US" sz="2000" dirty="0">
                <a:solidFill>
                  <a:srgbClr val="FF0000"/>
                </a:solidFill>
              </a:rPr>
              <a:t>= -)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P(Burglary = + | John = +, Mary = +)</a:t>
            </a:r>
          </a:p>
          <a:p>
            <a:pPr marL="0" indent="0">
              <a:buNone/>
            </a:pPr>
            <a:r>
              <a:rPr lang="en-US" sz="2000" dirty="0"/>
              <a:t>******</a:t>
            </a:r>
          </a:p>
          <a:p>
            <a:pPr marL="0" indent="0">
              <a:buNone/>
            </a:pPr>
            <a:r>
              <a:rPr lang="en-US" sz="2000" dirty="0"/>
              <a:t>Burglary</a:t>
            </a:r>
          </a:p>
          <a:p>
            <a:pPr marL="0" indent="0">
              <a:buNone/>
            </a:pPr>
            <a:r>
              <a:rPr lang="en-US" sz="2000" dirty="0"/>
              <a:t>0.001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Earthquake</a:t>
            </a:r>
          </a:p>
          <a:p>
            <a:pPr marL="0" indent="0">
              <a:buNone/>
            </a:pPr>
            <a:r>
              <a:rPr lang="en-US" sz="2000" dirty="0"/>
              <a:t>0.002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Alarm | Burglary Earthquake</a:t>
            </a:r>
          </a:p>
          <a:p>
            <a:pPr marL="0" indent="0">
              <a:buNone/>
            </a:pPr>
            <a:r>
              <a:rPr lang="en-US" sz="2000" dirty="0"/>
              <a:t>0.95 + +</a:t>
            </a:r>
          </a:p>
          <a:p>
            <a:pPr marL="0" indent="0">
              <a:buNone/>
            </a:pPr>
            <a:r>
              <a:rPr lang="en-US" sz="2000" dirty="0"/>
              <a:t>0.94 + -</a:t>
            </a:r>
          </a:p>
          <a:p>
            <a:pPr marL="0" indent="0">
              <a:buNone/>
            </a:pPr>
            <a:r>
              <a:rPr lang="en-US" sz="2000" dirty="0"/>
              <a:t>0.29 - +</a:t>
            </a:r>
          </a:p>
          <a:p>
            <a:pPr marL="0" indent="0">
              <a:buNone/>
            </a:pPr>
            <a:r>
              <a:rPr lang="en-US" sz="2000" dirty="0"/>
              <a:t>0.001 - </a:t>
            </a:r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8410" y="1233487"/>
            <a:ext cx="2041358" cy="494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John | Alarm</a:t>
            </a:r>
          </a:p>
          <a:p>
            <a:pPr marL="0" indent="0">
              <a:buNone/>
            </a:pPr>
            <a:r>
              <a:rPr lang="en-US" sz="2000" dirty="0"/>
              <a:t>0.9 +</a:t>
            </a:r>
          </a:p>
          <a:p>
            <a:pPr marL="0" indent="0">
              <a:buNone/>
            </a:pPr>
            <a:r>
              <a:rPr lang="en-US" sz="2000" dirty="0"/>
              <a:t>0.05 -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Mary | Alarm</a:t>
            </a:r>
          </a:p>
          <a:p>
            <a:pPr marL="0" indent="0">
              <a:buNone/>
            </a:pPr>
            <a:r>
              <a:rPr lang="en-US" sz="2000" dirty="0"/>
              <a:t>0.7 +</a:t>
            </a:r>
          </a:p>
          <a:p>
            <a:pPr marL="0" indent="0">
              <a:buNone/>
            </a:pPr>
            <a:r>
              <a:rPr lang="en-US" sz="2000" dirty="0"/>
              <a:t>0.01 –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8454189" y="1621006"/>
            <a:ext cx="2350168" cy="2806616"/>
            <a:chOff x="2318084" y="1507958"/>
            <a:chExt cx="3657600" cy="4283242"/>
          </a:xfrm>
        </p:grpSpPr>
        <p:sp>
          <p:nvSpPr>
            <p:cNvPr id="6" name="椭圆 5"/>
            <p:cNvSpPr/>
            <p:nvPr/>
          </p:nvSpPr>
          <p:spPr>
            <a:xfrm>
              <a:off x="5005138" y="1507958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18085" y="1507958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B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18084" y="4884820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J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697705" y="3128211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A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57537" y="4973053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M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5"/>
              <a:endCxn id="9" idx="1"/>
            </p:cNvCxnSpPr>
            <p:nvPr/>
          </p:nvCxnSpPr>
          <p:spPr>
            <a:xfrm>
              <a:off x="3016417" y="2206290"/>
              <a:ext cx="801103" cy="104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9" idx="7"/>
            </p:cNvCxnSpPr>
            <p:nvPr/>
          </p:nvCxnSpPr>
          <p:spPr>
            <a:xfrm flipH="1">
              <a:off x="4396037" y="2206290"/>
              <a:ext cx="728916" cy="104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8" idx="7"/>
            </p:cNvCxnSpPr>
            <p:nvPr/>
          </p:nvCxnSpPr>
          <p:spPr>
            <a:xfrm flipH="1">
              <a:off x="3016416" y="3826543"/>
              <a:ext cx="801104" cy="117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5"/>
              <a:endCxn id="10" idx="1"/>
            </p:cNvCxnSpPr>
            <p:nvPr/>
          </p:nvCxnSpPr>
          <p:spPr>
            <a:xfrm>
              <a:off x="4396037" y="3826543"/>
              <a:ext cx="881315" cy="126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0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description </a:t>
            </a:r>
            <a:r>
              <a:rPr lang="en-US" altLang="zh-CN" dirty="0" smtClean="0"/>
              <a:t>– sample 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probability by enumeration:  1.0</a:t>
            </a:r>
          </a:p>
          <a:p>
            <a:pPr marL="0" indent="0">
              <a:buNone/>
            </a:pPr>
            <a:r>
              <a:rPr lang="en-US" dirty="0"/>
              <a:t>probability by elimination:  1.0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probability by enumeration:  0.28</a:t>
            </a:r>
          </a:p>
          <a:p>
            <a:pPr marL="0" indent="0">
              <a:buNone/>
            </a:pPr>
            <a:r>
              <a:rPr lang="en-US" dirty="0"/>
              <a:t>probability by elimination:  0.28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BayesNet</a:t>
            </a:r>
            <a:r>
              <a:rPr lang="en-US" sz="2400" dirty="0" smtClean="0"/>
              <a:t>:				</a:t>
            </a:r>
            <a:r>
              <a:rPr lang="en-US" sz="2400" i="1" dirty="0" smtClean="0">
                <a:solidFill>
                  <a:srgbClr val="FF0000"/>
                </a:solidFill>
              </a:rPr>
              <a:t>used in building the </a:t>
            </a:r>
            <a:r>
              <a:rPr lang="en-US" sz="2400" i="1" dirty="0" err="1" smtClean="0">
                <a:solidFill>
                  <a:srgbClr val="FF0000"/>
                </a:solidFill>
              </a:rPr>
              <a:t>BayesNet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node_specs</a:t>
            </a:r>
            <a:r>
              <a:rPr lang="en-US" sz="2400" dirty="0" smtClean="0"/>
              <a:t>=[]):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add</a:t>
            </a:r>
            <a:r>
              <a:rPr lang="en-US" sz="2400" dirty="0"/>
              <a:t>(self, </a:t>
            </a:r>
            <a:r>
              <a:rPr lang="en-US" sz="2400" dirty="0" err="1"/>
              <a:t>node_spec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variable_node</a:t>
            </a:r>
            <a:r>
              <a:rPr lang="en-US" sz="2400" dirty="0"/>
              <a:t>(self, </a:t>
            </a:r>
            <a:r>
              <a:rPr lang="en-US" sz="2400" dirty="0" err="1"/>
              <a:t>var</a:t>
            </a:r>
            <a:r>
              <a:rPr lang="en-US" sz="2400" dirty="0" smtClean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variable_values</a:t>
            </a:r>
            <a:r>
              <a:rPr lang="en-US" sz="2400" dirty="0" smtClean="0"/>
              <a:t>(self</a:t>
            </a:r>
            <a:r>
              <a:rPr lang="en-US" sz="2400" dirty="0"/>
              <a:t>, </a:t>
            </a:r>
            <a:r>
              <a:rPr lang="en-US" sz="2400" dirty="0" err="1"/>
              <a:t>vars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BayesNode</a:t>
            </a:r>
            <a:r>
              <a:rPr lang="en-US" sz="2400" dirty="0" smtClean="0"/>
              <a:t>:				</a:t>
            </a:r>
            <a:r>
              <a:rPr lang="en-US" sz="2400" i="1" dirty="0">
                <a:solidFill>
                  <a:srgbClr val="FF0000"/>
                </a:solidFill>
              </a:rPr>
              <a:t> used in building the </a:t>
            </a:r>
            <a:r>
              <a:rPr lang="en-US" sz="2400" i="1" dirty="0" err="1">
                <a:solidFill>
                  <a:srgbClr val="FF0000"/>
                </a:solidFill>
              </a:rPr>
              <a:t>BayesNet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"""A conditional probability distribution for a </a:t>
            </a:r>
            <a:r>
              <a:rPr lang="en-US" sz="2400" dirty="0" err="1"/>
              <a:t>boolean</a:t>
            </a:r>
            <a:r>
              <a:rPr lang="en-US" sz="2400" dirty="0"/>
              <a:t> variable</a:t>
            </a:r>
            <a:r>
              <a:rPr lang="en-US" sz="2400" dirty="0" smtClean="0"/>
              <a:t>, </a:t>
            </a:r>
            <a:r>
              <a:rPr lang="en-US" sz="2400" dirty="0"/>
              <a:t>P(X | parents). Part of a </a:t>
            </a:r>
            <a:r>
              <a:rPr lang="en-US" sz="2400" dirty="0" err="1"/>
              <a:t>BayesNet</a:t>
            </a:r>
            <a:r>
              <a:rPr lang="en-US" sz="2400" dirty="0" smtClean="0"/>
              <a:t>."""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x, parents, </a:t>
            </a:r>
            <a:r>
              <a:rPr lang="en-US" sz="2400" dirty="0" err="1"/>
              <a:t>cpt</a:t>
            </a:r>
            <a:r>
              <a:rPr lang="en-US" sz="2400" dirty="0" smtClean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/>
              <a:t>(self, </a:t>
            </a:r>
            <a:r>
              <a:rPr lang="en-US" sz="2400" dirty="0" smtClean="0"/>
              <a:t>value</a:t>
            </a:r>
            <a:r>
              <a:rPr lang="en-US" sz="2400" dirty="0"/>
              <a:t>, event</a:t>
            </a:r>
            <a:r>
              <a:rPr lang="en-US" sz="2400" dirty="0" smtClean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2560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ProbDist</a:t>
            </a:r>
            <a:r>
              <a:rPr lang="en-US" sz="2400" dirty="0" smtClean="0"/>
              <a:t>:		</a:t>
            </a:r>
            <a:r>
              <a:rPr lang="en-US" sz="2400" i="1" dirty="0" smtClean="0">
                <a:solidFill>
                  <a:srgbClr val="FF0000"/>
                </a:solidFill>
              </a:rPr>
              <a:t>used </a:t>
            </a:r>
            <a:r>
              <a:rPr lang="en-US" sz="2400" i="1" dirty="0">
                <a:solidFill>
                  <a:srgbClr val="FF0000"/>
                </a:solidFill>
              </a:rPr>
              <a:t>in </a:t>
            </a:r>
            <a:r>
              <a:rPr lang="en-US" sz="2400" i="1" dirty="0" smtClean="0">
                <a:solidFill>
                  <a:srgbClr val="FF0000"/>
                </a:solidFill>
              </a:rPr>
              <a:t>the computation for probability distribution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varname</a:t>
            </a:r>
            <a:r>
              <a:rPr lang="en-US" sz="2400" dirty="0"/>
              <a:t>='?', </a:t>
            </a:r>
            <a:r>
              <a:rPr lang="en-US" sz="2400" dirty="0" err="1"/>
              <a:t>freqs</a:t>
            </a:r>
            <a:r>
              <a:rPr lang="en-US" sz="2400" dirty="0"/>
              <a:t>=None</a:t>
            </a:r>
            <a:r>
              <a:rPr lang="en-US" sz="2400" dirty="0" smtClean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normalize</a:t>
            </a:r>
            <a:r>
              <a:rPr lang="en-US" sz="2400" dirty="0" smtClean="0"/>
              <a:t>(self):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Factor</a:t>
            </a:r>
            <a:r>
              <a:rPr lang="en-US" sz="2400" dirty="0" smtClean="0"/>
              <a:t>:			</a:t>
            </a:r>
            <a:r>
              <a:rPr lang="en-US" sz="2400" i="1" dirty="0">
                <a:solidFill>
                  <a:srgbClr val="FF0000"/>
                </a:solidFill>
              </a:rPr>
              <a:t> used in </a:t>
            </a:r>
            <a:r>
              <a:rPr lang="en-US" sz="2400" i="1" dirty="0" smtClean="0">
                <a:solidFill>
                  <a:srgbClr val="FF0000"/>
                </a:solidFill>
              </a:rPr>
              <a:t>elimination algorithm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variables, </a:t>
            </a:r>
            <a:r>
              <a:rPr lang="en-US" sz="2400" dirty="0" err="1"/>
              <a:t>cpt</a:t>
            </a:r>
            <a:r>
              <a:rPr lang="en-US" sz="2400" dirty="0" smtClean="0"/>
              <a:t>):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pointwise_product</a:t>
            </a:r>
            <a:r>
              <a:rPr lang="en-US" sz="2400" dirty="0"/>
              <a:t>(self, other):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sum_out</a:t>
            </a:r>
            <a:r>
              <a:rPr lang="en-US" sz="2400" dirty="0"/>
              <a:t>(self, </a:t>
            </a:r>
            <a:r>
              <a:rPr lang="en-US" sz="2400" dirty="0" err="1"/>
              <a:t>var</a:t>
            </a:r>
            <a:r>
              <a:rPr lang="en-US" sz="2400" dirty="0" smtClean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/>
              <a:t>(self, e):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normalize</a:t>
            </a:r>
            <a:r>
              <a:rPr lang="en-US" sz="2400" dirty="0"/>
              <a:t>(self):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614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read the input and </a:t>
            </a:r>
            <a:r>
              <a:rPr lang="en-US" i="1" dirty="0" err="1" smtClean="0"/>
              <a:t>bulid</a:t>
            </a:r>
            <a:r>
              <a:rPr lang="en-US" i="1" dirty="0" smtClean="0"/>
              <a:t> </a:t>
            </a:r>
            <a:r>
              <a:rPr lang="en-US" i="1" dirty="0" err="1" smtClean="0"/>
              <a:t>bn</a:t>
            </a:r>
            <a:r>
              <a:rPr lang="en-US" i="1" dirty="0"/>
              <a:t> = </a:t>
            </a:r>
            <a:r>
              <a:rPr lang="en-US" i="1" dirty="0" err="1"/>
              <a:t>BayesNet</a:t>
            </a:r>
            <a:r>
              <a:rPr lang="en-US" i="1" dirty="0"/>
              <a:t>()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</a:t>
            </a:r>
            <a:r>
              <a:rPr lang="en-US" dirty="0" smtClean="0"/>
              <a:t>by </a:t>
            </a:r>
            <a:r>
              <a:rPr lang="en-US" i="1" dirty="0" err="1"/>
              <a:t>bn.</a:t>
            </a:r>
            <a:r>
              <a:rPr lang="en-US" i="1" dirty="0" err="1">
                <a:solidFill>
                  <a:schemeClr val="accent2"/>
                </a:solidFill>
              </a:rPr>
              <a:t>add</a:t>
            </a:r>
            <a:r>
              <a:rPr lang="en-US" i="1" dirty="0"/>
              <a:t>((node, parents, </a:t>
            </a:r>
            <a:r>
              <a:rPr lang="en-US" i="1" dirty="0" err="1"/>
              <a:t>cpt</a:t>
            </a:r>
            <a:r>
              <a:rPr lang="en-US" i="1" dirty="0" smtClean="0"/>
              <a:t>))</a:t>
            </a:r>
          </a:p>
          <a:p>
            <a:r>
              <a:rPr lang="en-US" dirty="0"/>
              <a:t>Discuss (1) joint/ marginal distribution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(</a:t>
            </a:r>
            <a:r>
              <a:rPr lang="en-US" dirty="0"/>
              <a:t>2) conditional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(1):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joint_probability</a:t>
            </a:r>
            <a:r>
              <a:rPr lang="en-US" dirty="0" smtClean="0"/>
              <a:t>():</a:t>
            </a:r>
          </a:p>
          <a:p>
            <a:pPr marL="457200" lvl="1" indent="0">
              <a:buNone/>
            </a:pPr>
            <a:r>
              <a:rPr lang="en-US" dirty="0" smtClean="0"/>
              <a:t>	Call </a:t>
            </a:r>
            <a:r>
              <a:rPr lang="en-US" i="1" dirty="0" err="1" smtClean="0">
                <a:solidFill>
                  <a:schemeClr val="accent2"/>
                </a:solidFill>
              </a:rPr>
              <a:t>enumerate_all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i="1" dirty="0" err="1" smtClean="0">
                <a:solidFill>
                  <a:schemeClr val="accent2"/>
                </a:solidFill>
              </a:rPr>
              <a:t>elimination_ask</a:t>
            </a:r>
            <a:r>
              <a:rPr lang="en-US" dirty="0"/>
              <a:t>() </a:t>
            </a:r>
            <a:r>
              <a:rPr lang="en-US" dirty="0" smtClean="0"/>
              <a:t>respectively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(2</a:t>
            </a:r>
            <a:r>
              <a:rPr lang="en-US" dirty="0" smtClean="0"/>
              <a:t>):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conditional_probability</a:t>
            </a:r>
            <a:r>
              <a:rPr lang="en-US" dirty="0" smtClean="0"/>
              <a:t>():</a:t>
            </a:r>
          </a:p>
          <a:p>
            <a:pPr marL="457200" lvl="1" indent="0">
              <a:buNone/>
            </a:pPr>
            <a:r>
              <a:rPr lang="en-US" dirty="0" smtClean="0"/>
              <a:t>	Call </a:t>
            </a:r>
            <a:r>
              <a:rPr lang="en-US" i="1" dirty="0" err="1" smtClean="0">
                <a:solidFill>
                  <a:schemeClr val="accent2"/>
                </a:solidFill>
              </a:rPr>
              <a:t>enumerate_ask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i="1" dirty="0" err="1">
                <a:solidFill>
                  <a:schemeClr val="accent2"/>
                </a:solidFill>
              </a:rPr>
              <a:t>elimination_ask</a:t>
            </a:r>
            <a:r>
              <a:rPr lang="en-US" dirty="0"/>
              <a:t>() </a:t>
            </a:r>
            <a:r>
              <a:rPr lang="en-US" dirty="0" smtClean="0"/>
              <a:t>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 algorithm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11253"/>
            <a:ext cx="8077200" cy="4743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93206" y="5203065"/>
            <a:ext cx="1519707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4353059" y="4829578"/>
            <a:ext cx="2781837" cy="373487"/>
          </a:xfrm>
          <a:prstGeom prst="bentConnector3">
            <a:avLst>
              <a:gd name="adj1" fmla="val 4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12168" y="4644912"/>
            <a:ext cx="29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can </a:t>
            </a:r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Ynode.p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244</Words>
  <Application>Microsoft Office PowerPoint</Application>
  <PresentationFormat>宽屏</PresentationFormat>
  <Paragraphs>101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Times New Roman</vt:lpstr>
      <vt:lpstr>1_Office 主题</vt:lpstr>
      <vt:lpstr>LAB on OJ</vt:lpstr>
      <vt:lpstr>Review on exact inference algorithm</vt:lpstr>
      <vt:lpstr>Review on exact inference algorithm</vt:lpstr>
      <vt:lpstr>Problem description – sample in</vt:lpstr>
      <vt:lpstr>Problem description – sample out</vt:lpstr>
      <vt:lpstr>Classes</vt:lpstr>
      <vt:lpstr>Classes</vt:lpstr>
      <vt:lpstr>Procedure</vt:lpstr>
      <vt:lpstr>pseudocode</vt:lpstr>
      <vt:lpstr>pseudocode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蓉</dc:creator>
  <cp:lastModifiedBy>叶 蓉</cp:lastModifiedBy>
  <cp:revision>4</cp:revision>
  <dcterms:created xsi:type="dcterms:W3CDTF">2018-06-03T08:10:20Z</dcterms:created>
  <dcterms:modified xsi:type="dcterms:W3CDTF">2018-06-06T07:29:23Z</dcterms:modified>
</cp:coreProperties>
</file>