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78" r:id="rId5"/>
    <p:sldId id="261" r:id="rId6"/>
    <p:sldId id="263" r:id="rId7"/>
    <p:sldId id="294" r:id="rId8"/>
    <p:sldId id="265" r:id="rId9"/>
    <p:sldId id="296" r:id="rId10"/>
    <p:sldId id="293" r:id="rId11"/>
    <p:sldId id="279" r:id="rId12"/>
    <p:sldId id="266" r:id="rId13"/>
    <p:sldId id="274" r:id="rId14"/>
    <p:sldId id="289" r:id="rId15"/>
    <p:sldId id="290" r:id="rId16"/>
    <p:sldId id="291" r:id="rId17"/>
    <p:sldId id="295" r:id="rId18"/>
    <p:sldId id="27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 userDrawn="1">
          <p15:clr>
            <a:srgbClr val="A4A3A4"/>
          </p15:clr>
        </p15:guide>
        <p15:guide id="2" pos="3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0" y="90"/>
      </p:cViewPr>
      <p:guideLst>
        <p:guide orient="horz" pos="2270"/>
        <p:guide pos="3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猪七爷素材淘宝店：https://shop149141837.taobao.com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334B-00B3-40B0-93C8-25171DE2079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F73F-E231-493B-9B66-66C592F6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8.xml"/><Relationship Id="rId7" Type="http://schemas.openxmlformats.org/officeDocument/2006/relationships/image" Target="../media/image1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3.xml"/><Relationship Id="rId7" Type="http://schemas.microsoft.com/office/2007/relationships/hdphoto" Target="../media/hdphoto1.wd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6.png"/><Relationship Id="rId5" Type="http://schemas.openxmlformats.org/officeDocument/2006/relationships/tags" Target="../tags/tag29.xml"/><Relationship Id="rId10" Type="http://schemas.openxmlformats.org/officeDocument/2006/relationships/image" Target="../media/image18.png"/><Relationship Id="rId4" Type="http://schemas.openxmlformats.org/officeDocument/2006/relationships/tags" Target="../tags/tag28.xm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14.xml"/><Relationship Id="rId10" Type="http://schemas.openxmlformats.org/officeDocument/2006/relationships/image" Target="../media/image9.png"/><Relationship Id="rId4" Type="http://schemas.openxmlformats.org/officeDocument/2006/relationships/tags" Target="../tags/tag13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58240" y="2688590"/>
            <a:ext cx="10177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3"/>
                  <a:srcRect/>
                  <a:stretch>
                    <a:fillRect/>
                  </a:stretch>
                </a:blipFill>
              </a:defRPr>
            </a:lvl1pPr>
          </a:lstStyle>
          <a:p>
            <a:pPr>
              <a:defRPr/>
            </a:pPr>
            <a:r>
              <a:rPr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MobileNetV2 — 垃圾分类</a:t>
            </a:r>
          </a:p>
        </p:txBody>
      </p:sp>
      <p:sp>
        <p:nvSpPr>
          <p:cNvPr id="78" name="文本框 6"/>
          <p:cNvSpPr txBox="1"/>
          <p:nvPr/>
        </p:nvSpPr>
        <p:spPr>
          <a:xfrm>
            <a:off x="6617755" y="4876225"/>
            <a:ext cx="3847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小组成员：秦雨扬、杨一川、李浩锋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68" y="1111912"/>
            <a:ext cx="4050525" cy="148074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650511" y="3789471"/>
            <a:ext cx="4890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7294CA1-D1AC-40CE-86F9-2C7F73E5ED6C}"/>
              </a:ext>
            </a:extLst>
          </p:cNvPr>
          <p:cNvSpPr txBox="1"/>
          <p:nvPr/>
        </p:nvSpPr>
        <p:spPr>
          <a:xfrm>
            <a:off x="905757" y="3997385"/>
            <a:ext cx="1017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3"/>
                  <a:srcRect/>
                  <a:stretch>
                    <a:fillRect/>
                  </a:stretch>
                </a:blipFill>
              </a:defRPr>
            </a:lvl1pPr>
          </a:lstStyle>
          <a:p>
            <a:pPr>
              <a:defRPr/>
            </a:pPr>
            <a:r>
              <a:rPr lang="en-US" altLang="zh-CN" sz="32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of the Art</a:t>
            </a:r>
            <a:endParaRPr sz="32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007408-8962-450F-A3B0-2316C6D6C23D}"/>
              </a:ext>
            </a:extLst>
          </p:cNvPr>
          <p:cNvSpPr txBox="1"/>
          <p:nvPr/>
        </p:nvSpPr>
        <p:spPr>
          <a:xfrm>
            <a:off x="1298676" y="1784516"/>
            <a:ext cx="9072546" cy="394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：带着backbone⼀起训练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：会出现了严重的过拟合，训练精度在98%的时候验证集精度才70%左右。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怀疑Mindspore的预训练模型可能不是在Imagenet上训练的那个，⽽是另外预训练过的。再考虑到仅有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的图片容量，此外它在ImageNet-1K上的acc@1上的精度也不过75.274%，对比下我们的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精确度也显得较为合理。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因此，我们放弃使用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Mindspore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22AAD2-CB5A-4B9C-B672-619602E19F15}"/>
              </a:ext>
            </a:extLst>
          </p:cNvPr>
          <p:cNvSpPr txBox="1"/>
          <p:nvPr/>
        </p:nvSpPr>
        <p:spPr>
          <a:xfrm>
            <a:off x="5035215" y="580156"/>
            <a:ext cx="2040255" cy="646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Pytorch 实践</a:t>
            </a:r>
          </a:p>
        </p:txBody>
      </p:sp>
      <p:sp>
        <p:nvSpPr>
          <p:cNvPr id="10" name="椭圆 80">
            <a:extLst>
              <a:ext uri="{FF2B5EF4-FFF2-40B4-BE49-F238E27FC236}">
                <a16:creationId xmlns:a16="http://schemas.microsoft.com/office/drawing/2014/main" id="{694A4F7A-D70A-4941-ACFD-8D21A24B9542}"/>
              </a:ext>
            </a:extLst>
          </p:cNvPr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40734A-22CC-4EDC-B73C-B6246BA8BDEA}"/>
              </a:ext>
            </a:extLst>
          </p:cNvPr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CC291A-62A2-431C-A172-E137D699E94B}"/>
              </a:ext>
            </a:extLst>
          </p:cNvPr>
          <p:cNvSpPr/>
          <p:nvPr/>
        </p:nvSpPr>
        <p:spPr>
          <a:xfrm>
            <a:off x="2077947" y="35032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课题研究的思路与方法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5B0CFC-1D9F-45F3-8B1D-46E5193D0CEF}"/>
              </a:ext>
            </a:extLst>
          </p:cNvPr>
          <p:cNvSpPr txBox="1"/>
          <p:nvPr/>
        </p:nvSpPr>
        <p:spPr>
          <a:xfrm>
            <a:off x="813389" y="96631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80"/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77947" y="35032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课题研究的思路与方法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3389" y="96631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11275" y="3995420"/>
            <a:ext cx="3627120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模型训练完毕后保存模型的参数，用于推理或预测操作。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训练过程中，通过实时验证精度，把精度最高的模型参数保存下来用于预测操作。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026910" y="3878580"/>
            <a:ext cx="39458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buClrTx/>
              <a:buSz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进行长时间训练任务时，保存训练过程中的Checkpoint文件，防止任务异常退出后从初始状态开始训练。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  <a:buClrTx/>
              <a:buSz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Fine-tuning(微调)场景，即训练一个模型并保存参数，基于该模型面向第二个类似任务进行模型训练。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2576"/>
          <p:cNvSpPr/>
          <p:nvPr/>
        </p:nvSpPr>
        <p:spPr>
          <a:xfrm>
            <a:off x="5980430" y="2089785"/>
            <a:ext cx="3815715" cy="1229995"/>
          </a:xfrm>
          <a:prstGeom prst="line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lnSpc>
                <a:spcPct val="100000"/>
              </a:lnSpc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800"/>
          </a:p>
        </p:txBody>
      </p:sp>
      <p:sp>
        <p:nvSpPr>
          <p:cNvPr id="31" name="Shape 2579"/>
          <p:cNvSpPr/>
          <p:nvPr/>
        </p:nvSpPr>
        <p:spPr>
          <a:xfrm flipH="1">
            <a:off x="2164715" y="2089785"/>
            <a:ext cx="3815715" cy="1229995"/>
          </a:xfrm>
          <a:prstGeom prst="line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lnSpc>
                <a:spcPct val="100000"/>
              </a:lnSpc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800"/>
          </a:p>
        </p:txBody>
      </p:sp>
      <p:sp>
        <p:nvSpPr>
          <p:cNvPr id="35" name="Shape 2591"/>
          <p:cNvSpPr/>
          <p:nvPr/>
        </p:nvSpPr>
        <p:spPr>
          <a:xfrm>
            <a:off x="9039860" y="3336925"/>
            <a:ext cx="1513205" cy="414020"/>
          </a:xfrm>
          <a:prstGeom prst="rect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37" name="Shape 2595"/>
          <p:cNvSpPr/>
          <p:nvPr/>
        </p:nvSpPr>
        <p:spPr>
          <a:xfrm rot="10800000">
            <a:off x="5682615" y="1445260"/>
            <a:ext cx="601345" cy="600075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38" name="Shape 2596"/>
          <p:cNvSpPr/>
          <p:nvPr/>
        </p:nvSpPr>
        <p:spPr>
          <a:xfrm rot="16200000">
            <a:off x="5858510" y="1617345"/>
            <a:ext cx="255270" cy="25527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39" name="Shape 2598"/>
          <p:cNvSpPr/>
          <p:nvPr/>
        </p:nvSpPr>
        <p:spPr>
          <a:xfrm>
            <a:off x="1311275" y="3336925"/>
            <a:ext cx="1788795" cy="414020"/>
          </a:xfrm>
          <a:prstGeom prst="rect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55" name="Text Placeholder 57"/>
          <p:cNvSpPr txBox="1"/>
          <p:nvPr/>
        </p:nvSpPr>
        <p:spPr>
          <a:xfrm>
            <a:off x="9039860" y="3339465"/>
            <a:ext cx="1513205" cy="3937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311275" y="3295650"/>
            <a:ext cx="187071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训练后推理场景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928100" y="3350260"/>
            <a:ext cx="171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再训练场景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02" y="6174041"/>
            <a:ext cx="2103631" cy="769023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36185" y="857885"/>
            <a:ext cx="22104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Mindspore实践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212590" y="1586230"/>
            <a:ext cx="3691890" cy="2211070"/>
            <a:chOff x="6631" y="1940"/>
            <a:chExt cx="5814" cy="3482"/>
          </a:xfrm>
        </p:grpSpPr>
        <p:sp>
          <p:nvSpPr>
            <p:cNvPr id="25" name="Shape 2129"/>
            <p:cNvSpPr/>
            <p:nvPr/>
          </p:nvSpPr>
          <p:spPr>
            <a:xfrm>
              <a:off x="7917" y="1940"/>
              <a:ext cx="3237" cy="3238"/>
            </a:xfrm>
            <a:prstGeom prst="ellipse">
              <a:avLst/>
            </a:prstGeom>
            <a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31" y="2322"/>
              <a:ext cx="5815" cy="3101"/>
              <a:chOff x="6631" y="2322"/>
              <a:chExt cx="5815" cy="3101"/>
            </a:xfrm>
          </p:grpSpPr>
          <p:grpSp>
            <p:nvGrpSpPr>
              <p:cNvPr id="28" name="Group 2139"/>
              <p:cNvGrpSpPr/>
              <p:nvPr/>
            </p:nvGrpSpPr>
            <p:grpSpPr>
              <a:xfrm>
                <a:off x="8953" y="3161"/>
                <a:ext cx="1099" cy="1025"/>
                <a:chOff x="0" y="0"/>
                <a:chExt cx="1489189" cy="138863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Shape 2133"/>
                <p:cNvSpPr/>
                <p:nvPr/>
              </p:nvSpPr>
              <p:spPr>
                <a:xfrm>
                  <a:off x="95576" y="0"/>
                  <a:ext cx="398690" cy="3986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9" y="21600"/>
                      </a:moveTo>
                      <a:cubicBezTo>
                        <a:pt x="13782" y="21600"/>
                        <a:pt x="16326" y="20546"/>
                        <a:pt x="18434" y="18437"/>
                      </a:cubicBezTo>
                      <a:cubicBezTo>
                        <a:pt x="20546" y="16328"/>
                        <a:pt x="21600" y="13782"/>
                        <a:pt x="21600" y="10801"/>
                      </a:cubicBezTo>
                      <a:cubicBezTo>
                        <a:pt x="21600" y="7820"/>
                        <a:pt x="20546" y="5274"/>
                        <a:pt x="18434" y="3166"/>
                      </a:cubicBezTo>
                      <a:cubicBezTo>
                        <a:pt x="16326" y="1054"/>
                        <a:pt x="13782" y="0"/>
                        <a:pt x="10799" y="0"/>
                      </a:cubicBezTo>
                      <a:cubicBezTo>
                        <a:pt x="7818" y="0"/>
                        <a:pt x="5274" y="1054"/>
                        <a:pt x="3163" y="3166"/>
                      </a:cubicBezTo>
                      <a:cubicBezTo>
                        <a:pt x="1054" y="5274"/>
                        <a:pt x="0" y="7818"/>
                        <a:pt x="0" y="10801"/>
                      </a:cubicBezTo>
                      <a:cubicBezTo>
                        <a:pt x="0" y="13782"/>
                        <a:pt x="1054" y="16328"/>
                        <a:pt x="3163" y="18437"/>
                      </a:cubicBezTo>
                      <a:cubicBezTo>
                        <a:pt x="5274" y="20546"/>
                        <a:pt x="7818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799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0" name="Shape 2134"/>
                <p:cNvSpPr/>
                <p:nvPr/>
              </p:nvSpPr>
              <p:spPr>
                <a:xfrm>
                  <a:off x="442043" y="191153"/>
                  <a:ext cx="598010" cy="5980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164" y="18436"/>
                      </a:moveTo>
                      <a:cubicBezTo>
                        <a:pt x="5273" y="20546"/>
                        <a:pt x="7818" y="21600"/>
                        <a:pt x="10800" y="21600"/>
                      </a:cubicBezTo>
                      <a:cubicBezTo>
                        <a:pt x="13782" y="21600"/>
                        <a:pt x="16327" y="20546"/>
                        <a:pt x="18436" y="18436"/>
                      </a:cubicBezTo>
                      <a:cubicBezTo>
                        <a:pt x="20546" y="16327"/>
                        <a:pt x="21600" y="13782"/>
                        <a:pt x="21600" y="10800"/>
                      </a:cubicBezTo>
                      <a:cubicBezTo>
                        <a:pt x="21600" y="7818"/>
                        <a:pt x="20546" y="5273"/>
                        <a:pt x="18436" y="3164"/>
                      </a:cubicBezTo>
                      <a:cubicBezTo>
                        <a:pt x="16327" y="1054"/>
                        <a:pt x="13782" y="0"/>
                        <a:pt x="10800" y="0"/>
                      </a:cubicBezTo>
                      <a:cubicBezTo>
                        <a:pt x="7818" y="0"/>
                        <a:pt x="5273" y="1055"/>
                        <a:pt x="3164" y="3164"/>
                      </a:cubicBezTo>
                      <a:cubicBezTo>
                        <a:pt x="1055" y="5273"/>
                        <a:pt x="0" y="7818"/>
                        <a:pt x="0" y="10800"/>
                      </a:cubicBezTo>
                      <a:cubicBezTo>
                        <a:pt x="0" y="13782"/>
                        <a:pt x="1055" y="16327"/>
                        <a:pt x="3164" y="18436"/>
                      </a:cubicBezTo>
                      <a:cubicBezTo>
                        <a:pt x="3164" y="18436"/>
                        <a:pt x="3164" y="18436"/>
                        <a:pt x="3164" y="18436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1" name="Shape 2135"/>
                <p:cNvSpPr/>
                <p:nvPr/>
              </p:nvSpPr>
              <p:spPr>
                <a:xfrm>
                  <a:off x="991610" y="0"/>
                  <a:ext cx="398690" cy="3986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9" y="21600"/>
                      </a:moveTo>
                      <a:cubicBezTo>
                        <a:pt x="13780" y="21600"/>
                        <a:pt x="16326" y="20546"/>
                        <a:pt x="18434" y="18437"/>
                      </a:cubicBezTo>
                      <a:cubicBezTo>
                        <a:pt x="20546" y="16328"/>
                        <a:pt x="21600" y="13782"/>
                        <a:pt x="21600" y="10801"/>
                      </a:cubicBezTo>
                      <a:cubicBezTo>
                        <a:pt x="21600" y="7820"/>
                        <a:pt x="20546" y="5274"/>
                        <a:pt x="18434" y="3166"/>
                      </a:cubicBezTo>
                      <a:cubicBezTo>
                        <a:pt x="16326" y="1054"/>
                        <a:pt x="13780" y="0"/>
                        <a:pt x="10799" y="0"/>
                      </a:cubicBezTo>
                      <a:cubicBezTo>
                        <a:pt x="7818" y="0"/>
                        <a:pt x="5272" y="1054"/>
                        <a:pt x="3163" y="3166"/>
                      </a:cubicBezTo>
                      <a:cubicBezTo>
                        <a:pt x="1054" y="5274"/>
                        <a:pt x="0" y="7818"/>
                        <a:pt x="0" y="10801"/>
                      </a:cubicBezTo>
                      <a:cubicBezTo>
                        <a:pt x="0" y="13782"/>
                        <a:pt x="1054" y="16328"/>
                        <a:pt x="3163" y="18437"/>
                      </a:cubicBezTo>
                      <a:cubicBezTo>
                        <a:pt x="5272" y="20546"/>
                        <a:pt x="7818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799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2" name="Shape 2136"/>
                <p:cNvSpPr/>
                <p:nvPr/>
              </p:nvSpPr>
              <p:spPr>
                <a:xfrm>
                  <a:off x="1027452" y="394254"/>
                  <a:ext cx="461738" cy="398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600" extrusionOk="0">
                      <a:moveTo>
                        <a:pt x="17081" y="0"/>
                      </a:moveTo>
                      <a:cubicBezTo>
                        <a:pt x="16937" y="0"/>
                        <a:pt x="16409" y="296"/>
                        <a:pt x="15499" y="887"/>
                      </a:cubicBezTo>
                      <a:cubicBezTo>
                        <a:pt x="14588" y="1479"/>
                        <a:pt x="13403" y="2076"/>
                        <a:pt x="11947" y="2680"/>
                      </a:cubicBezTo>
                      <a:cubicBezTo>
                        <a:pt x="10491" y="3284"/>
                        <a:pt x="9046" y="3587"/>
                        <a:pt x="7612" y="3587"/>
                      </a:cubicBezTo>
                      <a:cubicBezTo>
                        <a:pt x="5986" y="3587"/>
                        <a:pt x="4372" y="3264"/>
                        <a:pt x="2768" y="2617"/>
                      </a:cubicBezTo>
                      <a:cubicBezTo>
                        <a:pt x="2890" y="3656"/>
                        <a:pt x="2951" y="4586"/>
                        <a:pt x="2951" y="5400"/>
                      </a:cubicBezTo>
                      <a:cubicBezTo>
                        <a:pt x="2951" y="9308"/>
                        <a:pt x="1967" y="12908"/>
                        <a:pt x="0" y="16200"/>
                      </a:cubicBezTo>
                      <a:cubicBezTo>
                        <a:pt x="3934" y="16339"/>
                        <a:pt x="7151" y="18138"/>
                        <a:pt x="9653" y="21600"/>
                      </a:cubicBezTo>
                      <a:lnTo>
                        <a:pt x="14534" y="21600"/>
                      </a:lnTo>
                      <a:cubicBezTo>
                        <a:pt x="16525" y="21600"/>
                        <a:pt x="18199" y="21028"/>
                        <a:pt x="19559" y="19890"/>
                      </a:cubicBezTo>
                      <a:cubicBezTo>
                        <a:pt x="20919" y="18751"/>
                        <a:pt x="21598" y="17085"/>
                        <a:pt x="21598" y="14890"/>
                      </a:cubicBezTo>
                      <a:cubicBezTo>
                        <a:pt x="21600" y="4965"/>
                        <a:pt x="20094" y="0"/>
                        <a:pt x="17081" y="0"/>
                      </a:cubicBezTo>
                      <a:cubicBezTo>
                        <a:pt x="17081" y="0"/>
                        <a:pt x="17081" y="0"/>
                        <a:pt x="17081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3" name="Shape 2137"/>
                <p:cNvSpPr/>
                <p:nvPr/>
              </p:nvSpPr>
              <p:spPr>
                <a:xfrm>
                  <a:off x="203101" y="740721"/>
                  <a:ext cx="1096382" cy="6479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32" y="9360"/>
                      </a:moveTo>
                      <a:cubicBezTo>
                        <a:pt x="21225" y="8347"/>
                        <a:pt x="21089" y="7408"/>
                        <a:pt x="20925" y="6543"/>
                      </a:cubicBezTo>
                      <a:cubicBezTo>
                        <a:pt x="20761" y="5678"/>
                        <a:pt x="20542" y="4834"/>
                        <a:pt x="20266" y="4011"/>
                      </a:cubicBezTo>
                      <a:cubicBezTo>
                        <a:pt x="19989" y="3190"/>
                        <a:pt x="19673" y="2489"/>
                        <a:pt x="19314" y="1909"/>
                      </a:cubicBezTo>
                      <a:cubicBezTo>
                        <a:pt x="18957" y="1329"/>
                        <a:pt x="18519" y="867"/>
                        <a:pt x="18002" y="520"/>
                      </a:cubicBezTo>
                      <a:cubicBezTo>
                        <a:pt x="17487" y="175"/>
                        <a:pt x="16916" y="0"/>
                        <a:pt x="16292" y="0"/>
                      </a:cubicBezTo>
                      <a:cubicBezTo>
                        <a:pt x="16190" y="0"/>
                        <a:pt x="15970" y="187"/>
                        <a:pt x="15632" y="559"/>
                      </a:cubicBezTo>
                      <a:cubicBezTo>
                        <a:pt x="15295" y="931"/>
                        <a:pt x="14922" y="1348"/>
                        <a:pt x="14512" y="1805"/>
                      </a:cubicBezTo>
                      <a:cubicBezTo>
                        <a:pt x="14103" y="2264"/>
                        <a:pt x="13557" y="2680"/>
                        <a:pt x="12871" y="3051"/>
                      </a:cubicBezTo>
                      <a:cubicBezTo>
                        <a:pt x="12185" y="3423"/>
                        <a:pt x="11496" y="3610"/>
                        <a:pt x="10800" y="3610"/>
                      </a:cubicBezTo>
                      <a:cubicBezTo>
                        <a:pt x="10104" y="3610"/>
                        <a:pt x="9414" y="3423"/>
                        <a:pt x="8729" y="3051"/>
                      </a:cubicBezTo>
                      <a:cubicBezTo>
                        <a:pt x="8043" y="2680"/>
                        <a:pt x="7496" y="2264"/>
                        <a:pt x="7087" y="1805"/>
                      </a:cubicBezTo>
                      <a:cubicBezTo>
                        <a:pt x="6678" y="1348"/>
                        <a:pt x="6304" y="931"/>
                        <a:pt x="5967" y="559"/>
                      </a:cubicBezTo>
                      <a:cubicBezTo>
                        <a:pt x="5630" y="187"/>
                        <a:pt x="5410" y="0"/>
                        <a:pt x="5308" y="0"/>
                      </a:cubicBezTo>
                      <a:cubicBezTo>
                        <a:pt x="4684" y="0"/>
                        <a:pt x="4113" y="175"/>
                        <a:pt x="3597" y="520"/>
                      </a:cubicBezTo>
                      <a:cubicBezTo>
                        <a:pt x="3081" y="867"/>
                        <a:pt x="2643" y="1329"/>
                        <a:pt x="2286" y="1909"/>
                      </a:cubicBezTo>
                      <a:cubicBezTo>
                        <a:pt x="1927" y="2488"/>
                        <a:pt x="1611" y="3190"/>
                        <a:pt x="1334" y="4011"/>
                      </a:cubicBezTo>
                      <a:cubicBezTo>
                        <a:pt x="1058" y="4834"/>
                        <a:pt x="839" y="5678"/>
                        <a:pt x="675" y="6543"/>
                      </a:cubicBezTo>
                      <a:cubicBezTo>
                        <a:pt x="511" y="7408"/>
                        <a:pt x="375" y="8347"/>
                        <a:pt x="268" y="9360"/>
                      </a:cubicBezTo>
                      <a:cubicBezTo>
                        <a:pt x="161" y="10371"/>
                        <a:pt x="89" y="11314"/>
                        <a:pt x="53" y="12189"/>
                      </a:cubicBezTo>
                      <a:cubicBezTo>
                        <a:pt x="17" y="13063"/>
                        <a:pt x="0" y="13959"/>
                        <a:pt x="0" y="14877"/>
                      </a:cubicBezTo>
                      <a:cubicBezTo>
                        <a:pt x="0" y="16953"/>
                        <a:pt x="372" y="18593"/>
                        <a:pt x="1119" y="19795"/>
                      </a:cubicBezTo>
                      <a:cubicBezTo>
                        <a:pt x="1866" y="20998"/>
                        <a:pt x="2858" y="21600"/>
                        <a:pt x="4096" y="21600"/>
                      </a:cubicBezTo>
                      <a:lnTo>
                        <a:pt x="17504" y="21600"/>
                      </a:lnTo>
                      <a:cubicBezTo>
                        <a:pt x="18741" y="21600"/>
                        <a:pt x="19734" y="20998"/>
                        <a:pt x="20480" y="19795"/>
                      </a:cubicBezTo>
                      <a:cubicBezTo>
                        <a:pt x="21227" y="18593"/>
                        <a:pt x="21600" y="16953"/>
                        <a:pt x="21600" y="14877"/>
                      </a:cubicBezTo>
                      <a:cubicBezTo>
                        <a:pt x="21600" y="13959"/>
                        <a:pt x="21582" y="13063"/>
                        <a:pt x="21547" y="12189"/>
                      </a:cubicBezTo>
                      <a:cubicBezTo>
                        <a:pt x="21511" y="11314"/>
                        <a:pt x="21439" y="10371"/>
                        <a:pt x="21332" y="9360"/>
                      </a:cubicBezTo>
                      <a:cubicBezTo>
                        <a:pt x="21332" y="9360"/>
                        <a:pt x="21332" y="9360"/>
                        <a:pt x="21332" y="936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4" name="Shape 2138"/>
                <p:cNvSpPr/>
                <p:nvPr/>
              </p:nvSpPr>
              <p:spPr>
                <a:xfrm>
                  <a:off x="0" y="394254"/>
                  <a:ext cx="461784" cy="3986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202"/>
                      </a:moveTo>
                      <a:cubicBezTo>
                        <a:pt x="19631" y="12910"/>
                        <a:pt x="18649" y="9310"/>
                        <a:pt x="18649" y="5401"/>
                      </a:cubicBezTo>
                      <a:cubicBezTo>
                        <a:pt x="18649" y="4586"/>
                        <a:pt x="18710" y="3659"/>
                        <a:pt x="18832" y="2617"/>
                      </a:cubicBezTo>
                      <a:cubicBezTo>
                        <a:pt x="17228" y="3264"/>
                        <a:pt x="15614" y="3588"/>
                        <a:pt x="13986" y="3588"/>
                      </a:cubicBezTo>
                      <a:cubicBezTo>
                        <a:pt x="12554" y="3588"/>
                        <a:pt x="11109" y="3284"/>
                        <a:pt x="9653" y="2680"/>
                      </a:cubicBezTo>
                      <a:cubicBezTo>
                        <a:pt x="8197" y="2076"/>
                        <a:pt x="7012" y="1479"/>
                        <a:pt x="6101" y="887"/>
                      </a:cubicBezTo>
                      <a:cubicBezTo>
                        <a:pt x="5191" y="296"/>
                        <a:pt x="4663" y="0"/>
                        <a:pt x="4516" y="0"/>
                      </a:cubicBezTo>
                      <a:cubicBezTo>
                        <a:pt x="1506" y="0"/>
                        <a:pt x="0" y="4966"/>
                        <a:pt x="0" y="14892"/>
                      </a:cubicBezTo>
                      <a:cubicBezTo>
                        <a:pt x="0" y="17087"/>
                        <a:pt x="681" y="18753"/>
                        <a:pt x="2039" y="19893"/>
                      </a:cubicBezTo>
                      <a:cubicBezTo>
                        <a:pt x="3399" y="21030"/>
                        <a:pt x="5075" y="21600"/>
                        <a:pt x="7066" y="21600"/>
                      </a:cubicBezTo>
                      <a:lnTo>
                        <a:pt x="11947" y="21600"/>
                      </a:lnTo>
                      <a:cubicBezTo>
                        <a:pt x="14449" y="18141"/>
                        <a:pt x="17664" y="16341"/>
                        <a:pt x="21600" y="16202"/>
                      </a:cubicBezTo>
                      <a:cubicBezTo>
                        <a:pt x="21600" y="16202"/>
                        <a:pt x="21600" y="16202"/>
                        <a:pt x="21600" y="16202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51" name="Text Placeholder 23"/>
              <p:cNvSpPr txBox="1"/>
              <p:nvPr/>
            </p:nvSpPr>
            <p:spPr>
              <a:xfrm>
                <a:off x="8064" y="2322"/>
                <a:ext cx="2908" cy="6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/>
                  <a:t>Action</a:t>
                </a:r>
                <a:endParaRPr lang="en-US" dirty="0"/>
              </a:p>
            </p:txBody>
          </p:sp>
          <p:sp>
            <p:nvSpPr>
              <p:cNvPr id="61" name="Freeform 5"/>
              <p:cNvSpPr/>
              <p:nvPr/>
            </p:nvSpPr>
            <p:spPr bwMode="auto">
              <a:xfrm rot="1886639">
                <a:off x="11636" y="2919"/>
                <a:ext cx="810" cy="719"/>
              </a:xfrm>
              <a:custGeom>
                <a:avLst/>
                <a:gdLst>
                  <a:gd name="T0" fmla="*/ 323 w 327"/>
                  <a:gd name="T1" fmla="*/ 24 h 359"/>
                  <a:gd name="T2" fmla="*/ 309 w 327"/>
                  <a:gd name="T3" fmla="*/ 16 h 359"/>
                  <a:gd name="T4" fmla="*/ 122 w 327"/>
                  <a:gd name="T5" fmla="*/ 0 h 359"/>
                  <a:gd name="T6" fmla="*/ 116 w 327"/>
                  <a:gd name="T7" fmla="*/ 2 h 359"/>
                  <a:gd name="T8" fmla="*/ 116 w 327"/>
                  <a:gd name="T9" fmla="*/ 15 h 359"/>
                  <a:gd name="T10" fmla="*/ 148 w 327"/>
                  <a:gd name="T11" fmla="*/ 26 h 359"/>
                  <a:gd name="T12" fmla="*/ 150 w 327"/>
                  <a:gd name="T13" fmla="*/ 28 h 359"/>
                  <a:gd name="T14" fmla="*/ 149 w 327"/>
                  <a:gd name="T15" fmla="*/ 31 h 359"/>
                  <a:gd name="T16" fmla="*/ 0 w 327"/>
                  <a:gd name="T17" fmla="*/ 359 h 359"/>
                  <a:gd name="T18" fmla="*/ 101 w 327"/>
                  <a:gd name="T19" fmla="*/ 274 h 359"/>
                  <a:gd name="T20" fmla="*/ 118 w 327"/>
                  <a:gd name="T21" fmla="*/ 269 h 359"/>
                  <a:gd name="T22" fmla="*/ 131 w 327"/>
                  <a:gd name="T23" fmla="*/ 276 h 359"/>
                  <a:gd name="T24" fmla="*/ 136 w 327"/>
                  <a:gd name="T25" fmla="*/ 282 h 359"/>
                  <a:gd name="T26" fmla="*/ 203 w 327"/>
                  <a:gd name="T27" fmla="*/ 352 h 359"/>
                  <a:gd name="T28" fmla="*/ 292 w 327"/>
                  <a:gd name="T29" fmla="*/ 173 h 359"/>
                  <a:gd name="T30" fmla="*/ 293 w 327"/>
                  <a:gd name="T31" fmla="*/ 172 h 359"/>
                  <a:gd name="T32" fmla="*/ 294 w 327"/>
                  <a:gd name="T33" fmla="*/ 172 h 359"/>
                  <a:gd name="T34" fmla="*/ 296 w 327"/>
                  <a:gd name="T35" fmla="*/ 174 h 359"/>
                  <a:gd name="T36" fmla="*/ 307 w 327"/>
                  <a:gd name="T37" fmla="*/ 206 h 359"/>
                  <a:gd name="T38" fmla="*/ 314 w 327"/>
                  <a:gd name="T39" fmla="*/ 209 h 359"/>
                  <a:gd name="T40" fmla="*/ 320 w 327"/>
                  <a:gd name="T41" fmla="*/ 206 h 359"/>
                  <a:gd name="T42" fmla="*/ 322 w 327"/>
                  <a:gd name="T43" fmla="*/ 200 h 359"/>
                  <a:gd name="T44" fmla="*/ 326 w 327"/>
                  <a:gd name="T45" fmla="*/ 39 h 359"/>
                  <a:gd name="T46" fmla="*/ 326 w 327"/>
                  <a:gd name="T47" fmla="*/ 39 h 359"/>
                  <a:gd name="T48" fmla="*/ 323 w 327"/>
                  <a:gd name="T49" fmla="*/ 2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7" h="359">
                    <a:moveTo>
                      <a:pt x="323" y="24"/>
                    </a:moveTo>
                    <a:cubicBezTo>
                      <a:pt x="320" y="19"/>
                      <a:pt x="315" y="17"/>
                      <a:pt x="309" y="16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0" y="0"/>
                      <a:pt x="118" y="1"/>
                      <a:pt x="116" y="2"/>
                    </a:cubicBezTo>
                    <a:cubicBezTo>
                      <a:pt x="113" y="5"/>
                      <a:pt x="113" y="11"/>
                      <a:pt x="116" y="15"/>
                    </a:cubicBezTo>
                    <a:cubicBezTo>
                      <a:pt x="148" y="26"/>
                      <a:pt x="148" y="26"/>
                      <a:pt x="148" y="26"/>
                    </a:cubicBezTo>
                    <a:cubicBezTo>
                      <a:pt x="149" y="27"/>
                      <a:pt x="149" y="27"/>
                      <a:pt x="150" y="28"/>
                    </a:cubicBezTo>
                    <a:cubicBezTo>
                      <a:pt x="150" y="29"/>
                      <a:pt x="149" y="30"/>
                      <a:pt x="149" y="31"/>
                    </a:cubicBezTo>
                    <a:cubicBezTo>
                      <a:pt x="62" y="119"/>
                      <a:pt x="9" y="236"/>
                      <a:pt x="0" y="359"/>
                    </a:cubicBezTo>
                    <a:cubicBezTo>
                      <a:pt x="101" y="274"/>
                      <a:pt x="101" y="274"/>
                      <a:pt x="101" y="274"/>
                    </a:cubicBezTo>
                    <a:cubicBezTo>
                      <a:pt x="106" y="270"/>
                      <a:pt x="112" y="268"/>
                      <a:pt x="118" y="269"/>
                    </a:cubicBezTo>
                    <a:cubicBezTo>
                      <a:pt x="123" y="270"/>
                      <a:pt x="127" y="272"/>
                      <a:pt x="131" y="276"/>
                    </a:cubicBezTo>
                    <a:cubicBezTo>
                      <a:pt x="133" y="278"/>
                      <a:pt x="135" y="279"/>
                      <a:pt x="136" y="282"/>
                    </a:cubicBezTo>
                    <a:cubicBezTo>
                      <a:pt x="203" y="352"/>
                      <a:pt x="203" y="352"/>
                      <a:pt x="203" y="352"/>
                    </a:cubicBezTo>
                    <a:cubicBezTo>
                      <a:pt x="213" y="284"/>
                      <a:pt x="243" y="222"/>
                      <a:pt x="292" y="173"/>
                    </a:cubicBezTo>
                    <a:cubicBezTo>
                      <a:pt x="292" y="172"/>
                      <a:pt x="293" y="172"/>
                      <a:pt x="293" y="172"/>
                    </a:cubicBezTo>
                    <a:cubicBezTo>
                      <a:pt x="294" y="172"/>
                      <a:pt x="294" y="172"/>
                      <a:pt x="294" y="172"/>
                    </a:cubicBezTo>
                    <a:cubicBezTo>
                      <a:pt x="295" y="172"/>
                      <a:pt x="296" y="173"/>
                      <a:pt x="296" y="174"/>
                    </a:cubicBezTo>
                    <a:cubicBezTo>
                      <a:pt x="307" y="206"/>
                      <a:pt x="307" y="206"/>
                      <a:pt x="307" y="206"/>
                    </a:cubicBezTo>
                    <a:cubicBezTo>
                      <a:pt x="309" y="208"/>
                      <a:pt x="312" y="209"/>
                      <a:pt x="314" y="209"/>
                    </a:cubicBezTo>
                    <a:cubicBezTo>
                      <a:pt x="317" y="209"/>
                      <a:pt x="318" y="208"/>
                      <a:pt x="320" y="206"/>
                    </a:cubicBezTo>
                    <a:cubicBezTo>
                      <a:pt x="322" y="205"/>
                      <a:pt x="322" y="202"/>
                      <a:pt x="322" y="200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7" y="33"/>
                      <a:pt x="326" y="28"/>
                      <a:pt x="323" y="24"/>
                    </a:cubicBezTo>
                    <a:close/>
                  </a:path>
                </a:pathLst>
              </a:custGeom>
              <a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74" name="Freeform 5"/>
              <p:cNvSpPr/>
              <p:nvPr/>
            </p:nvSpPr>
            <p:spPr bwMode="auto">
              <a:xfrm rot="19912024" flipH="1">
                <a:off x="6631" y="2865"/>
                <a:ext cx="816" cy="719"/>
              </a:xfrm>
              <a:custGeom>
                <a:avLst/>
                <a:gdLst>
                  <a:gd name="T0" fmla="*/ 323 w 327"/>
                  <a:gd name="T1" fmla="*/ 24 h 359"/>
                  <a:gd name="T2" fmla="*/ 309 w 327"/>
                  <a:gd name="T3" fmla="*/ 16 h 359"/>
                  <a:gd name="T4" fmla="*/ 122 w 327"/>
                  <a:gd name="T5" fmla="*/ 0 h 359"/>
                  <a:gd name="T6" fmla="*/ 116 w 327"/>
                  <a:gd name="T7" fmla="*/ 2 h 359"/>
                  <a:gd name="T8" fmla="*/ 116 w 327"/>
                  <a:gd name="T9" fmla="*/ 15 h 359"/>
                  <a:gd name="T10" fmla="*/ 148 w 327"/>
                  <a:gd name="T11" fmla="*/ 26 h 359"/>
                  <a:gd name="T12" fmla="*/ 150 w 327"/>
                  <a:gd name="T13" fmla="*/ 28 h 359"/>
                  <a:gd name="T14" fmla="*/ 149 w 327"/>
                  <a:gd name="T15" fmla="*/ 31 h 359"/>
                  <a:gd name="T16" fmla="*/ 0 w 327"/>
                  <a:gd name="T17" fmla="*/ 359 h 359"/>
                  <a:gd name="T18" fmla="*/ 101 w 327"/>
                  <a:gd name="T19" fmla="*/ 274 h 359"/>
                  <a:gd name="T20" fmla="*/ 118 w 327"/>
                  <a:gd name="T21" fmla="*/ 269 h 359"/>
                  <a:gd name="T22" fmla="*/ 131 w 327"/>
                  <a:gd name="T23" fmla="*/ 276 h 359"/>
                  <a:gd name="T24" fmla="*/ 136 w 327"/>
                  <a:gd name="T25" fmla="*/ 282 h 359"/>
                  <a:gd name="T26" fmla="*/ 203 w 327"/>
                  <a:gd name="T27" fmla="*/ 352 h 359"/>
                  <a:gd name="T28" fmla="*/ 292 w 327"/>
                  <a:gd name="T29" fmla="*/ 173 h 359"/>
                  <a:gd name="T30" fmla="*/ 293 w 327"/>
                  <a:gd name="T31" fmla="*/ 172 h 359"/>
                  <a:gd name="T32" fmla="*/ 294 w 327"/>
                  <a:gd name="T33" fmla="*/ 172 h 359"/>
                  <a:gd name="T34" fmla="*/ 296 w 327"/>
                  <a:gd name="T35" fmla="*/ 174 h 359"/>
                  <a:gd name="T36" fmla="*/ 307 w 327"/>
                  <a:gd name="T37" fmla="*/ 206 h 359"/>
                  <a:gd name="T38" fmla="*/ 314 w 327"/>
                  <a:gd name="T39" fmla="*/ 209 h 359"/>
                  <a:gd name="T40" fmla="*/ 320 w 327"/>
                  <a:gd name="T41" fmla="*/ 206 h 359"/>
                  <a:gd name="T42" fmla="*/ 322 w 327"/>
                  <a:gd name="T43" fmla="*/ 200 h 359"/>
                  <a:gd name="T44" fmla="*/ 326 w 327"/>
                  <a:gd name="T45" fmla="*/ 39 h 359"/>
                  <a:gd name="T46" fmla="*/ 326 w 327"/>
                  <a:gd name="T47" fmla="*/ 39 h 359"/>
                  <a:gd name="T48" fmla="*/ 323 w 327"/>
                  <a:gd name="T49" fmla="*/ 2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7" h="359">
                    <a:moveTo>
                      <a:pt x="323" y="24"/>
                    </a:moveTo>
                    <a:cubicBezTo>
                      <a:pt x="320" y="19"/>
                      <a:pt x="315" y="17"/>
                      <a:pt x="309" y="16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0" y="0"/>
                      <a:pt x="118" y="1"/>
                      <a:pt x="116" y="2"/>
                    </a:cubicBezTo>
                    <a:cubicBezTo>
                      <a:pt x="113" y="5"/>
                      <a:pt x="113" y="11"/>
                      <a:pt x="116" y="15"/>
                    </a:cubicBezTo>
                    <a:cubicBezTo>
                      <a:pt x="148" y="26"/>
                      <a:pt x="148" y="26"/>
                      <a:pt x="148" y="26"/>
                    </a:cubicBezTo>
                    <a:cubicBezTo>
                      <a:pt x="149" y="27"/>
                      <a:pt x="149" y="27"/>
                      <a:pt x="150" y="28"/>
                    </a:cubicBezTo>
                    <a:cubicBezTo>
                      <a:pt x="150" y="29"/>
                      <a:pt x="149" y="30"/>
                      <a:pt x="149" y="31"/>
                    </a:cubicBezTo>
                    <a:cubicBezTo>
                      <a:pt x="62" y="119"/>
                      <a:pt x="9" y="236"/>
                      <a:pt x="0" y="359"/>
                    </a:cubicBezTo>
                    <a:cubicBezTo>
                      <a:pt x="101" y="274"/>
                      <a:pt x="101" y="274"/>
                      <a:pt x="101" y="274"/>
                    </a:cubicBezTo>
                    <a:cubicBezTo>
                      <a:pt x="106" y="270"/>
                      <a:pt x="112" y="268"/>
                      <a:pt x="118" y="269"/>
                    </a:cubicBezTo>
                    <a:cubicBezTo>
                      <a:pt x="123" y="270"/>
                      <a:pt x="127" y="272"/>
                      <a:pt x="131" y="276"/>
                    </a:cubicBezTo>
                    <a:cubicBezTo>
                      <a:pt x="133" y="278"/>
                      <a:pt x="135" y="279"/>
                      <a:pt x="136" y="282"/>
                    </a:cubicBezTo>
                    <a:cubicBezTo>
                      <a:pt x="203" y="352"/>
                      <a:pt x="203" y="352"/>
                      <a:pt x="203" y="352"/>
                    </a:cubicBezTo>
                    <a:cubicBezTo>
                      <a:pt x="213" y="284"/>
                      <a:pt x="243" y="222"/>
                      <a:pt x="292" y="173"/>
                    </a:cubicBezTo>
                    <a:cubicBezTo>
                      <a:pt x="292" y="172"/>
                      <a:pt x="293" y="172"/>
                      <a:pt x="293" y="172"/>
                    </a:cubicBezTo>
                    <a:cubicBezTo>
                      <a:pt x="294" y="172"/>
                      <a:pt x="294" y="172"/>
                      <a:pt x="294" y="172"/>
                    </a:cubicBezTo>
                    <a:cubicBezTo>
                      <a:pt x="295" y="172"/>
                      <a:pt x="296" y="173"/>
                      <a:pt x="296" y="174"/>
                    </a:cubicBezTo>
                    <a:cubicBezTo>
                      <a:pt x="307" y="206"/>
                      <a:pt x="307" y="206"/>
                      <a:pt x="307" y="206"/>
                    </a:cubicBezTo>
                    <a:cubicBezTo>
                      <a:pt x="309" y="208"/>
                      <a:pt x="312" y="209"/>
                      <a:pt x="314" y="209"/>
                    </a:cubicBezTo>
                    <a:cubicBezTo>
                      <a:pt x="317" y="209"/>
                      <a:pt x="318" y="208"/>
                      <a:pt x="320" y="206"/>
                    </a:cubicBezTo>
                    <a:cubicBezTo>
                      <a:pt x="322" y="205"/>
                      <a:pt x="322" y="202"/>
                      <a:pt x="322" y="200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7" y="33"/>
                      <a:pt x="326" y="28"/>
                      <a:pt x="323" y="24"/>
                    </a:cubicBezTo>
                    <a:close/>
                  </a:path>
                </a:pathLst>
              </a:custGeom>
              <a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75" name="Freeform 5"/>
              <p:cNvSpPr/>
              <p:nvPr/>
            </p:nvSpPr>
            <p:spPr bwMode="auto">
              <a:xfrm rot="12686639">
                <a:off x="7946" y="4955"/>
                <a:ext cx="526" cy="468"/>
              </a:xfrm>
              <a:custGeom>
                <a:avLst/>
                <a:gdLst>
                  <a:gd name="T0" fmla="*/ 323 w 327"/>
                  <a:gd name="T1" fmla="*/ 24 h 359"/>
                  <a:gd name="T2" fmla="*/ 309 w 327"/>
                  <a:gd name="T3" fmla="*/ 16 h 359"/>
                  <a:gd name="T4" fmla="*/ 122 w 327"/>
                  <a:gd name="T5" fmla="*/ 0 h 359"/>
                  <a:gd name="T6" fmla="*/ 116 w 327"/>
                  <a:gd name="T7" fmla="*/ 2 h 359"/>
                  <a:gd name="T8" fmla="*/ 116 w 327"/>
                  <a:gd name="T9" fmla="*/ 15 h 359"/>
                  <a:gd name="T10" fmla="*/ 148 w 327"/>
                  <a:gd name="T11" fmla="*/ 26 h 359"/>
                  <a:gd name="T12" fmla="*/ 150 w 327"/>
                  <a:gd name="T13" fmla="*/ 28 h 359"/>
                  <a:gd name="T14" fmla="*/ 149 w 327"/>
                  <a:gd name="T15" fmla="*/ 31 h 359"/>
                  <a:gd name="T16" fmla="*/ 0 w 327"/>
                  <a:gd name="T17" fmla="*/ 359 h 359"/>
                  <a:gd name="T18" fmla="*/ 101 w 327"/>
                  <a:gd name="T19" fmla="*/ 274 h 359"/>
                  <a:gd name="T20" fmla="*/ 118 w 327"/>
                  <a:gd name="T21" fmla="*/ 269 h 359"/>
                  <a:gd name="T22" fmla="*/ 131 w 327"/>
                  <a:gd name="T23" fmla="*/ 276 h 359"/>
                  <a:gd name="T24" fmla="*/ 136 w 327"/>
                  <a:gd name="T25" fmla="*/ 282 h 359"/>
                  <a:gd name="T26" fmla="*/ 203 w 327"/>
                  <a:gd name="T27" fmla="*/ 352 h 359"/>
                  <a:gd name="T28" fmla="*/ 292 w 327"/>
                  <a:gd name="T29" fmla="*/ 173 h 359"/>
                  <a:gd name="T30" fmla="*/ 293 w 327"/>
                  <a:gd name="T31" fmla="*/ 172 h 359"/>
                  <a:gd name="T32" fmla="*/ 294 w 327"/>
                  <a:gd name="T33" fmla="*/ 172 h 359"/>
                  <a:gd name="T34" fmla="*/ 296 w 327"/>
                  <a:gd name="T35" fmla="*/ 174 h 359"/>
                  <a:gd name="T36" fmla="*/ 307 w 327"/>
                  <a:gd name="T37" fmla="*/ 206 h 359"/>
                  <a:gd name="T38" fmla="*/ 314 w 327"/>
                  <a:gd name="T39" fmla="*/ 209 h 359"/>
                  <a:gd name="T40" fmla="*/ 320 w 327"/>
                  <a:gd name="T41" fmla="*/ 206 h 359"/>
                  <a:gd name="T42" fmla="*/ 322 w 327"/>
                  <a:gd name="T43" fmla="*/ 200 h 359"/>
                  <a:gd name="T44" fmla="*/ 326 w 327"/>
                  <a:gd name="T45" fmla="*/ 39 h 359"/>
                  <a:gd name="T46" fmla="*/ 326 w 327"/>
                  <a:gd name="T47" fmla="*/ 39 h 359"/>
                  <a:gd name="T48" fmla="*/ 323 w 327"/>
                  <a:gd name="T49" fmla="*/ 2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7" h="359">
                    <a:moveTo>
                      <a:pt x="323" y="24"/>
                    </a:moveTo>
                    <a:cubicBezTo>
                      <a:pt x="320" y="19"/>
                      <a:pt x="315" y="17"/>
                      <a:pt x="309" y="16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0" y="0"/>
                      <a:pt x="118" y="1"/>
                      <a:pt x="116" y="2"/>
                    </a:cubicBezTo>
                    <a:cubicBezTo>
                      <a:pt x="113" y="5"/>
                      <a:pt x="113" y="11"/>
                      <a:pt x="116" y="15"/>
                    </a:cubicBezTo>
                    <a:cubicBezTo>
                      <a:pt x="148" y="26"/>
                      <a:pt x="148" y="26"/>
                      <a:pt x="148" y="26"/>
                    </a:cubicBezTo>
                    <a:cubicBezTo>
                      <a:pt x="149" y="27"/>
                      <a:pt x="149" y="27"/>
                      <a:pt x="150" y="28"/>
                    </a:cubicBezTo>
                    <a:cubicBezTo>
                      <a:pt x="150" y="29"/>
                      <a:pt x="149" y="30"/>
                      <a:pt x="149" y="31"/>
                    </a:cubicBezTo>
                    <a:cubicBezTo>
                      <a:pt x="62" y="119"/>
                      <a:pt x="9" y="236"/>
                      <a:pt x="0" y="359"/>
                    </a:cubicBezTo>
                    <a:cubicBezTo>
                      <a:pt x="101" y="274"/>
                      <a:pt x="101" y="274"/>
                      <a:pt x="101" y="274"/>
                    </a:cubicBezTo>
                    <a:cubicBezTo>
                      <a:pt x="106" y="270"/>
                      <a:pt x="112" y="268"/>
                      <a:pt x="118" y="269"/>
                    </a:cubicBezTo>
                    <a:cubicBezTo>
                      <a:pt x="123" y="270"/>
                      <a:pt x="127" y="272"/>
                      <a:pt x="131" y="276"/>
                    </a:cubicBezTo>
                    <a:cubicBezTo>
                      <a:pt x="133" y="278"/>
                      <a:pt x="135" y="279"/>
                      <a:pt x="136" y="282"/>
                    </a:cubicBezTo>
                    <a:cubicBezTo>
                      <a:pt x="203" y="352"/>
                      <a:pt x="203" y="352"/>
                      <a:pt x="203" y="352"/>
                    </a:cubicBezTo>
                    <a:cubicBezTo>
                      <a:pt x="213" y="284"/>
                      <a:pt x="243" y="222"/>
                      <a:pt x="292" y="173"/>
                    </a:cubicBezTo>
                    <a:cubicBezTo>
                      <a:pt x="292" y="172"/>
                      <a:pt x="293" y="172"/>
                      <a:pt x="293" y="172"/>
                    </a:cubicBezTo>
                    <a:cubicBezTo>
                      <a:pt x="294" y="172"/>
                      <a:pt x="294" y="172"/>
                      <a:pt x="294" y="172"/>
                    </a:cubicBezTo>
                    <a:cubicBezTo>
                      <a:pt x="295" y="172"/>
                      <a:pt x="296" y="173"/>
                      <a:pt x="296" y="174"/>
                    </a:cubicBezTo>
                    <a:cubicBezTo>
                      <a:pt x="307" y="206"/>
                      <a:pt x="307" y="206"/>
                      <a:pt x="307" y="206"/>
                    </a:cubicBezTo>
                    <a:cubicBezTo>
                      <a:pt x="309" y="208"/>
                      <a:pt x="312" y="209"/>
                      <a:pt x="314" y="209"/>
                    </a:cubicBezTo>
                    <a:cubicBezTo>
                      <a:pt x="317" y="209"/>
                      <a:pt x="318" y="208"/>
                      <a:pt x="320" y="206"/>
                    </a:cubicBezTo>
                    <a:cubicBezTo>
                      <a:pt x="322" y="205"/>
                      <a:pt x="322" y="202"/>
                      <a:pt x="322" y="200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7" y="33"/>
                      <a:pt x="326" y="28"/>
                      <a:pt x="323" y="24"/>
                    </a:cubicBezTo>
                    <a:close/>
                  </a:path>
                </a:pathLst>
              </a:custGeom>
              <a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76" name="Freeform 5"/>
              <p:cNvSpPr/>
              <p:nvPr/>
            </p:nvSpPr>
            <p:spPr bwMode="auto">
              <a:xfrm rot="9112024" flipH="1">
                <a:off x="10679" y="4946"/>
                <a:ext cx="531" cy="468"/>
              </a:xfrm>
              <a:custGeom>
                <a:avLst/>
                <a:gdLst>
                  <a:gd name="T0" fmla="*/ 323 w 327"/>
                  <a:gd name="T1" fmla="*/ 24 h 359"/>
                  <a:gd name="T2" fmla="*/ 309 w 327"/>
                  <a:gd name="T3" fmla="*/ 16 h 359"/>
                  <a:gd name="T4" fmla="*/ 122 w 327"/>
                  <a:gd name="T5" fmla="*/ 0 h 359"/>
                  <a:gd name="T6" fmla="*/ 116 w 327"/>
                  <a:gd name="T7" fmla="*/ 2 h 359"/>
                  <a:gd name="T8" fmla="*/ 116 w 327"/>
                  <a:gd name="T9" fmla="*/ 15 h 359"/>
                  <a:gd name="T10" fmla="*/ 148 w 327"/>
                  <a:gd name="T11" fmla="*/ 26 h 359"/>
                  <a:gd name="T12" fmla="*/ 150 w 327"/>
                  <a:gd name="T13" fmla="*/ 28 h 359"/>
                  <a:gd name="T14" fmla="*/ 149 w 327"/>
                  <a:gd name="T15" fmla="*/ 31 h 359"/>
                  <a:gd name="T16" fmla="*/ 0 w 327"/>
                  <a:gd name="T17" fmla="*/ 359 h 359"/>
                  <a:gd name="T18" fmla="*/ 101 w 327"/>
                  <a:gd name="T19" fmla="*/ 274 h 359"/>
                  <a:gd name="T20" fmla="*/ 118 w 327"/>
                  <a:gd name="T21" fmla="*/ 269 h 359"/>
                  <a:gd name="T22" fmla="*/ 131 w 327"/>
                  <a:gd name="T23" fmla="*/ 276 h 359"/>
                  <a:gd name="T24" fmla="*/ 136 w 327"/>
                  <a:gd name="T25" fmla="*/ 282 h 359"/>
                  <a:gd name="T26" fmla="*/ 203 w 327"/>
                  <a:gd name="T27" fmla="*/ 352 h 359"/>
                  <a:gd name="T28" fmla="*/ 292 w 327"/>
                  <a:gd name="T29" fmla="*/ 173 h 359"/>
                  <a:gd name="T30" fmla="*/ 293 w 327"/>
                  <a:gd name="T31" fmla="*/ 172 h 359"/>
                  <a:gd name="T32" fmla="*/ 294 w 327"/>
                  <a:gd name="T33" fmla="*/ 172 h 359"/>
                  <a:gd name="T34" fmla="*/ 296 w 327"/>
                  <a:gd name="T35" fmla="*/ 174 h 359"/>
                  <a:gd name="T36" fmla="*/ 307 w 327"/>
                  <a:gd name="T37" fmla="*/ 206 h 359"/>
                  <a:gd name="T38" fmla="*/ 314 w 327"/>
                  <a:gd name="T39" fmla="*/ 209 h 359"/>
                  <a:gd name="T40" fmla="*/ 320 w 327"/>
                  <a:gd name="T41" fmla="*/ 206 h 359"/>
                  <a:gd name="T42" fmla="*/ 322 w 327"/>
                  <a:gd name="T43" fmla="*/ 200 h 359"/>
                  <a:gd name="T44" fmla="*/ 326 w 327"/>
                  <a:gd name="T45" fmla="*/ 39 h 359"/>
                  <a:gd name="T46" fmla="*/ 326 w 327"/>
                  <a:gd name="T47" fmla="*/ 39 h 359"/>
                  <a:gd name="T48" fmla="*/ 323 w 327"/>
                  <a:gd name="T49" fmla="*/ 2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7" h="359">
                    <a:moveTo>
                      <a:pt x="323" y="24"/>
                    </a:moveTo>
                    <a:cubicBezTo>
                      <a:pt x="320" y="19"/>
                      <a:pt x="315" y="17"/>
                      <a:pt x="309" y="16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0" y="0"/>
                      <a:pt x="118" y="1"/>
                      <a:pt x="116" y="2"/>
                    </a:cubicBezTo>
                    <a:cubicBezTo>
                      <a:pt x="113" y="5"/>
                      <a:pt x="113" y="11"/>
                      <a:pt x="116" y="15"/>
                    </a:cubicBezTo>
                    <a:cubicBezTo>
                      <a:pt x="148" y="26"/>
                      <a:pt x="148" y="26"/>
                      <a:pt x="148" y="26"/>
                    </a:cubicBezTo>
                    <a:cubicBezTo>
                      <a:pt x="149" y="27"/>
                      <a:pt x="149" y="27"/>
                      <a:pt x="150" y="28"/>
                    </a:cubicBezTo>
                    <a:cubicBezTo>
                      <a:pt x="150" y="29"/>
                      <a:pt x="149" y="30"/>
                      <a:pt x="149" y="31"/>
                    </a:cubicBezTo>
                    <a:cubicBezTo>
                      <a:pt x="62" y="119"/>
                      <a:pt x="9" y="236"/>
                      <a:pt x="0" y="359"/>
                    </a:cubicBezTo>
                    <a:cubicBezTo>
                      <a:pt x="101" y="274"/>
                      <a:pt x="101" y="274"/>
                      <a:pt x="101" y="274"/>
                    </a:cubicBezTo>
                    <a:cubicBezTo>
                      <a:pt x="106" y="270"/>
                      <a:pt x="112" y="268"/>
                      <a:pt x="118" y="269"/>
                    </a:cubicBezTo>
                    <a:cubicBezTo>
                      <a:pt x="123" y="270"/>
                      <a:pt x="127" y="272"/>
                      <a:pt x="131" y="276"/>
                    </a:cubicBezTo>
                    <a:cubicBezTo>
                      <a:pt x="133" y="278"/>
                      <a:pt x="135" y="279"/>
                      <a:pt x="136" y="282"/>
                    </a:cubicBezTo>
                    <a:cubicBezTo>
                      <a:pt x="203" y="352"/>
                      <a:pt x="203" y="352"/>
                      <a:pt x="203" y="352"/>
                    </a:cubicBezTo>
                    <a:cubicBezTo>
                      <a:pt x="213" y="284"/>
                      <a:pt x="243" y="222"/>
                      <a:pt x="292" y="173"/>
                    </a:cubicBezTo>
                    <a:cubicBezTo>
                      <a:pt x="292" y="172"/>
                      <a:pt x="293" y="172"/>
                      <a:pt x="293" y="172"/>
                    </a:cubicBezTo>
                    <a:cubicBezTo>
                      <a:pt x="294" y="172"/>
                      <a:pt x="294" y="172"/>
                      <a:pt x="294" y="172"/>
                    </a:cubicBezTo>
                    <a:cubicBezTo>
                      <a:pt x="295" y="172"/>
                      <a:pt x="296" y="173"/>
                      <a:pt x="296" y="174"/>
                    </a:cubicBezTo>
                    <a:cubicBezTo>
                      <a:pt x="307" y="206"/>
                      <a:pt x="307" y="206"/>
                      <a:pt x="307" y="206"/>
                    </a:cubicBezTo>
                    <a:cubicBezTo>
                      <a:pt x="309" y="208"/>
                      <a:pt x="312" y="209"/>
                      <a:pt x="314" y="209"/>
                    </a:cubicBezTo>
                    <a:cubicBezTo>
                      <a:pt x="317" y="209"/>
                      <a:pt x="318" y="208"/>
                      <a:pt x="320" y="206"/>
                    </a:cubicBezTo>
                    <a:cubicBezTo>
                      <a:pt x="322" y="205"/>
                      <a:pt x="322" y="202"/>
                      <a:pt x="322" y="200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7" y="33"/>
                      <a:pt x="326" y="28"/>
                      <a:pt x="323" y="24"/>
                    </a:cubicBezTo>
                    <a:close/>
                  </a:path>
                </a:pathLst>
              </a:custGeom>
              <a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993005" y="403225"/>
            <a:ext cx="22104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Mindspore实践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2260" y="1802130"/>
            <a:ext cx="3830955" cy="13722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5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</a:p>
          <a:p>
            <a:pPr algn="l">
              <a:lnSpc>
                <a:spcPct val="125000"/>
              </a:lnSpc>
              <a:buClrTx/>
              <a:buSz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create_dataset还有⼏个参数，和之前pytorch的transforms⼀样是有数据增强的，因此repeat⼏次可以防⽌过拟合。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 r="18982" b="-16589"/>
          <a:stretch>
            <a:fillRect/>
          </a:stretch>
        </p:blipFill>
        <p:spPr>
          <a:xfrm>
            <a:off x="127635" y="3642360"/>
            <a:ext cx="4599305" cy="47752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文本框 7"/>
          <p:cNvSpPr txBox="1"/>
          <p:nvPr/>
        </p:nvSpPr>
        <p:spPr>
          <a:xfrm>
            <a:off x="2072005" y="4789170"/>
            <a:ext cx="3503295" cy="1461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5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 &amp; best model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从众多的step中选出最好的⼀个，保存best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选择验证集中效果最好的，可以很好地避免过拟合。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85155" y="4917440"/>
            <a:ext cx="3606800" cy="16414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文本框 9"/>
          <p:cNvSpPr txBox="1"/>
          <p:nvPr/>
        </p:nvSpPr>
        <p:spPr>
          <a:xfrm>
            <a:off x="8082915" y="1386205"/>
            <a:ext cx="3591560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5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train_all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这⾥就是finetune整个⽹络，这⾥去掉了之前的导⼊预训练权重的部分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763510" y="2658745"/>
            <a:ext cx="4100830" cy="1626870"/>
          </a:xfrm>
          <a:prstGeom prst="rect">
            <a:avLst/>
          </a:prstGeom>
        </p:spPr>
      </p:pic>
      <p:sp>
        <p:nvSpPr>
          <p:cNvPr id="35" name="椭圆 80">
            <a:extLst>
              <a:ext uri="{FF2B5EF4-FFF2-40B4-BE49-F238E27FC236}">
                <a16:creationId xmlns:a16="http://schemas.microsoft.com/office/drawing/2014/main" id="{EFFD52B0-385C-469B-A620-A653A39E5807}"/>
              </a:ext>
            </a:extLst>
          </p:cNvPr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6D095A-1621-4EC7-963B-A99B0F71449C}"/>
              </a:ext>
            </a:extLst>
          </p:cNvPr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F5AFFEA-F1F6-4918-BBE5-9819443FAE30}"/>
              </a:ext>
            </a:extLst>
          </p:cNvPr>
          <p:cNvSpPr/>
          <p:nvPr/>
        </p:nvSpPr>
        <p:spPr>
          <a:xfrm>
            <a:off x="2077947" y="35032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课题研究的思路与方法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423872-D22D-4F85-BD0C-FE96FB3FEDD1}"/>
              </a:ext>
            </a:extLst>
          </p:cNvPr>
          <p:cNvSpPr txBox="1"/>
          <p:nvPr/>
        </p:nvSpPr>
        <p:spPr>
          <a:xfrm>
            <a:off x="813389" y="96631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169160" y="1502160"/>
            <a:ext cx="3853680" cy="3853680"/>
          </a:xfrm>
          <a:prstGeom prst="ellipse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14856" y="2266712"/>
            <a:ext cx="1162288" cy="1162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4856" y="2340024"/>
            <a:ext cx="115388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28575"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dirty="0">
              <a:ln w="28575">
                <a:noFill/>
              </a:ln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16036" y="3592381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课题研究的结果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4947" y="4121968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80"/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3286" y="487108"/>
            <a:ext cx="79547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95178" y="429509"/>
            <a:ext cx="1783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课题研究的结果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56185" y="1023595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5456300" y="858101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初次结果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CF9649-21D6-49CD-8A76-785C18DA24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12304" y="1457758"/>
            <a:ext cx="6430073" cy="412489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33095E-482B-4649-B5F8-BBC033834BCE}"/>
              </a:ext>
            </a:extLst>
          </p:cNvPr>
          <p:cNvSpPr txBox="1"/>
          <p:nvPr/>
        </p:nvSpPr>
        <p:spPr>
          <a:xfrm>
            <a:off x="3701181" y="5622158"/>
            <a:ext cx="5105936" cy="372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5000"/>
              </a:lnSpc>
              <a:buClrTx/>
              <a:buSz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严重失误：去掉了之前的导入预训练权重，没有解冻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80"/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3286" y="487108"/>
            <a:ext cx="79547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95178" y="429509"/>
            <a:ext cx="1783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课题研究的结果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56185" y="1023595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20590" y="2276475"/>
            <a:ext cx="1621790" cy="2667000"/>
            <a:chOff x="8397" y="3584"/>
            <a:chExt cx="2554" cy="4200"/>
          </a:xfrm>
        </p:grpSpPr>
        <p:sp>
          <p:nvSpPr>
            <p:cNvPr id="92" name="Freeform 190"/>
            <p:cNvSpPr/>
            <p:nvPr/>
          </p:nvSpPr>
          <p:spPr bwMode="auto">
            <a:xfrm>
              <a:off x="9333" y="6888"/>
              <a:ext cx="685" cy="865"/>
            </a:xfrm>
            <a:custGeom>
              <a:avLst/>
              <a:gdLst>
                <a:gd name="T0" fmla="*/ 200 w 496"/>
                <a:gd name="T1" fmla="*/ 626 h 626"/>
                <a:gd name="T2" fmla="*/ 180 w 496"/>
                <a:gd name="T3" fmla="*/ 626 h 626"/>
                <a:gd name="T4" fmla="*/ 142 w 496"/>
                <a:gd name="T5" fmla="*/ 618 h 626"/>
                <a:gd name="T6" fmla="*/ 106 w 496"/>
                <a:gd name="T7" fmla="*/ 602 h 626"/>
                <a:gd name="T8" fmla="*/ 74 w 496"/>
                <a:gd name="T9" fmla="*/ 582 h 626"/>
                <a:gd name="T10" fmla="*/ 46 w 496"/>
                <a:gd name="T11" fmla="*/ 554 h 626"/>
                <a:gd name="T12" fmla="*/ 24 w 496"/>
                <a:gd name="T13" fmla="*/ 522 h 626"/>
                <a:gd name="T14" fmla="*/ 10 w 496"/>
                <a:gd name="T15" fmla="*/ 486 h 626"/>
                <a:gd name="T16" fmla="*/ 2 w 496"/>
                <a:gd name="T17" fmla="*/ 448 h 626"/>
                <a:gd name="T18" fmla="*/ 0 w 496"/>
                <a:gd name="T19" fmla="*/ 200 h 626"/>
                <a:gd name="T20" fmla="*/ 2 w 496"/>
                <a:gd name="T21" fmla="*/ 178 h 626"/>
                <a:gd name="T22" fmla="*/ 10 w 496"/>
                <a:gd name="T23" fmla="*/ 140 h 626"/>
                <a:gd name="T24" fmla="*/ 24 w 496"/>
                <a:gd name="T25" fmla="*/ 104 h 626"/>
                <a:gd name="T26" fmla="*/ 46 w 496"/>
                <a:gd name="T27" fmla="*/ 72 h 626"/>
                <a:gd name="T28" fmla="*/ 74 w 496"/>
                <a:gd name="T29" fmla="*/ 46 h 626"/>
                <a:gd name="T30" fmla="*/ 106 w 496"/>
                <a:gd name="T31" fmla="*/ 24 h 626"/>
                <a:gd name="T32" fmla="*/ 142 w 496"/>
                <a:gd name="T33" fmla="*/ 8 h 626"/>
                <a:gd name="T34" fmla="*/ 180 w 496"/>
                <a:gd name="T35" fmla="*/ 0 h 626"/>
                <a:gd name="T36" fmla="*/ 296 w 496"/>
                <a:gd name="T37" fmla="*/ 0 h 626"/>
                <a:gd name="T38" fmla="*/ 316 w 496"/>
                <a:gd name="T39" fmla="*/ 0 h 626"/>
                <a:gd name="T40" fmla="*/ 354 w 496"/>
                <a:gd name="T41" fmla="*/ 8 h 626"/>
                <a:gd name="T42" fmla="*/ 390 w 496"/>
                <a:gd name="T43" fmla="*/ 24 h 626"/>
                <a:gd name="T44" fmla="*/ 422 w 496"/>
                <a:gd name="T45" fmla="*/ 46 h 626"/>
                <a:gd name="T46" fmla="*/ 450 w 496"/>
                <a:gd name="T47" fmla="*/ 72 h 626"/>
                <a:gd name="T48" fmla="*/ 472 w 496"/>
                <a:gd name="T49" fmla="*/ 104 h 626"/>
                <a:gd name="T50" fmla="*/ 486 w 496"/>
                <a:gd name="T51" fmla="*/ 140 h 626"/>
                <a:gd name="T52" fmla="*/ 494 w 496"/>
                <a:gd name="T53" fmla="*/ 178 h 626"/>
                <a:gd name="T54" fmla="*/ 496 w 496"/>
                <a:gd name="T55" fmla="*/ 426 h 626"/>
                <a:gd name="T56" fmla="*/ 494 w 496"/>
                <a:gd name="T57" fmla="*/ 448 h 626"/>
                <a:gd name="T58" fmla="*/ 486 w 496"/>
                <a:gd name="T59" fmla="*/ 486 h 626"/>
                <a:gd name="T60" fmla="*/ 472 w 496"/>
                <a:gd name="T61" fmla="*/ 522 h 626"/>
                <a:gd name="T62" fmla="*/ 450 w 496"/>
                <a:gd name="T63" fmla="*/ 554 h 626"/>
                <a:gd name="T64" fmla="*/ 422 w 496"/>
                <a:gd name="T65" fmla="*/ 582 h 626"/>
                <a:gd name="T66" fmla="*/ 390 w 496"/>
                <a:gd name="T67" fmla="*/ 602 h 626"/>
                <a:gd name="T68" fmla="*/ 354 w 496"/>
                <a:gd name="T69" fmla="*/ 618 h 626"/>
                <a:gd name="T70" fmla="*/ 316 w 496"/>
                <a:gd name="T71" fmla="*/ 626 h 626"/>
                <a:gd name="T72" fmla="*/ 296 w 496"/>
                <a:gd name="T73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6" h="626">
                  <a:moveTo>
                    <a:pt x="296" y="626"/>
                  </a:moveTo>
                  <a:lnTo>
                    <a:pt x="200" y="626"/>
                  </a:lnTo>
                  <a:lnTo>
                    <a:pt x="200" y="626"/>
                  </a:lnTo>
                  <a:lnTo>
                    <a:pt x="180" y="626"/>
                  </a:lnTo>
                  <a:lnTo>
                    <a:pt x="160" y="622"/>
                  </a:lnTo>
                  <a:lnTo>
                    <a:pt x="142" y="618"/>
                  </a:lnTo>
                  <a:lnTo>
                    <a:pt x="124" y="612"/>
                  </a:lnTo>
                  <a:lnTo>
                    <a:pt x="106" y="602"/>
                  </a:lnTo>
                  <a:lnTo>
                    <a:pt x="90" y="592"/>
                  </a:lnTo>
                  <a:lnTo>
                    <a:pt x="74" y="582"/>
                  </a:lnTo>
                  <a:lnTo>
                    <a:pt x="60" y="568"/>
                  </a:lnTo>
                  <a:lnTo>
                    <a:pt x="46" y="554"/>
                  </a:lnTo>
                  <a:lnTo>
                    <a:pt x="36" y="538"/>
                  </a:lnTo>
                  <a:lnTo>
                    <a:pt x="24" y="522"/>
                  </a:lnTo>
                  <a:lnTo>
                    <a:pt x="16" y="504"/>
                  </a:lnTo>
                  <a:lnTo>
                    <a:pt x="10" y="486"/>
                  </a:lnTo>
                  <a:lnTo>
                    <a:pt x="4" y="468"/>
                  </a:lnTo>
                  <a:lnTo>
                    <a:pt x="2" y="448"/>
                  </a:lnTo>
                  <a:lnTo>
                    <a:pt x="0" y="42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178"/>
                  </a:lnTo>
                  <a:lnTo>
                    <a:pt x="4" y="160"/>
                  </a:lnTo>
                  <a:lnTo>
                    <a:pt x="10" y="140"/>
                  </a:lnTo>
                  <a:lnTo>
                    <a:pt x="16" y="122"/>
                  </a:lnTo>
                  <a:lnTo>
                    <a:pt x="24" y="104"/>
                  </a:lnTo>
                  <a:lnTo>
                    <a:pt x="36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4" y="46"/>
                  </a:lnTo>
                  <a:lnTo>
                    <a:pt x="90" y="34"/>
                  </a:lnTo>
                  <a:lnTo>
                    <a:pt x="106" y="24"/>
                  </a:lnTo>
                  <a:lnTo>
                    <a:pt x="124" y="14"/>
                  </a:lnTo>
                  <a:lnTo>
                    <a:pt x="142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0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16" y="0"/>
                  </a:lnTo>
                  <a:lnTo>
                    <a:pt x="336" y="4"/>
                  </a:lnTo>
                  <a:lnTo>
                    <a:pt x="354" y="8"/>
                  </a:lnTo>
                  <a:lnTo>
                    <a:pt x="372" y="14"/>
                  </a:lnTo>
                  <a:lnTo>
                    <a:pt x="390" y="24"/>
                  </a:lnTo>
                  <a:lnTo>
                    <a:pt x="406" y="34"/>
                  </a:lnTo>
                  <a:lnTo>
                    <a:pt x="422" y="46"/>
                  </a:lnTo>
                  <a:lnTo>
                    <a:pt x="436" y="58"/>
                  </a:lnTo>
                  <a:lnTo>
                    <a:pt x="450" y="72"/>
                  </a:lnTo>
                  <a:lnTo>
                    <a:pt x="460" y="88"/>
                  </a:lnTo>
                  <a:lnTo>
                    <a:pt x="472" y="104"/>
                  </a:lnTo>
                  <a:lnTo>
                    <a:pt x="480" y="122"/>
                  </a:lnTo>
                  <a:lnTo>
                    <a:pt x="486" y="140"/>
                  </a:lnTo>
                  <a:lnTo>
                    <a:pt x="492" y="160"/>
                  </a:lnTo>
                  <a:lnTo>
                    <a:pt x="494" y="178"/>
                  </a:lnTo>
                  <a:lnTo>
                    <a:pt x="496" y="200"/>
                  </a:lnTo>
                  <a:lnTo>
                    <a:pt x="496" y="426"/>
                  </a:lnTo>
                  <a:lnTo>
                    <a:pt x="496" y="426"/>
                  </a:lnTo>
                  <a:lnTo>
                    <a:pt x="494" y="448"/>
                  </a:lnTo>
                  <a:lnTo>
                    <a:pt x="492" y="468"/>
                  </a:lnTo>
                  <a:lnTo>
                    <a:pt x="486" y="486"/>
                  </a:lnTo>
                  <a:lnTo>
                    <a:pt x="480" y="504"/>
                  </a:lnTo>
                  <a:lnTo>
                    <a:pt x="472" y="522"/>
                  </a:lnTo>
                  <a:lnTo>
                    <a:pt x="460" y="538"/>
                  </a:lnTo>
                  <a:lnTo>
                    <a:pt x="450" y="554"/>
                  </a:lnTo>
                  <a:lnTo>
                    <a:pt x="436" y="568"/>
                  </a:lnTo>
                  <a:lnTo>
                    <a:pt x="422" y="582"/>
                  </a:lnTo>
                  <a:lnTo>
                    <a:pt x="406" y="592"/>
                  </a:lnTo>
                  <a:lnTo>
                    <a:pt x="390" y="602"/>
                  </a:lnTo>
                  <a:lnTo>
                    <a:pt x="372" y="612"/>
                  </a:lnTo>
                  <a:lnTo>
                    <a:pt x="354" y="618"/>
                  </a:lnTo>
                  <a:lnTo>
                    <a:pt x="336" y="622"/>
                  </a:lnTo>
                  <a:lnTo>
                    <a:pt x="316" y="626"/>
                  </a:lnTo>
                  <a:lnTo>
                    <a:pt x="296" y="626"/>
                  </a:lnTo>
                  <a:lnTo>
                    <a:pt x="296" y="626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191"/>
            <p:cNvSpPr/>
            <p:nvPr/>
          </p:nvSpPr>
          <p:spPr bwMode="auto">
            <a:xfrm>
              <a:off x="9239" y="6877"/>
              <a:ext cx="873" cy="207"/>
            </a:xfrm>
            <a:custGeom>
              <a:avLst/>
              <a:gdLst>
                <a:gd name="T0" fmla="*/ 568 w 632"/>
                <a:gd name="T1" fmla="*/ 150 h 150"/>
                <a:gd name="T2" fmla="*/ 64 w 632"/>
                <a:gd name="T3" fmla="*/ 150 h 150"/>
                <a:gd name="T4" fmla="*/ 64 w 632"/>
                <a:gd name="T5" fmla="*/ 150 h 150"/>
                <a:gd name="T6" fmla="*/ 52 w 632"/>
                <a:gd name="T7" fmla="*/ 148 h 150"/>
                <a:gd name="T8" fmla="*/ 40 w 632"/>
                <a:gd name="T9" fmla="*/ 144 h 150"/>
                <a:gd name="T10" fmla="*/ 28 w 632"/>
                <a:gd name="T11" fmla="*/ 138 h 150"/>
                <a:gd name="T12" fmla="*/ 20 w 632"/>
                <a:gd name="T13" fmla="*/ 132 h 150"/>
                <a:gd name="T14" fmla="*/ 12 w 632"/>
                <a:gd name="T15" fmla="*/ 122 h 150"/>
                <a:gd name="T16" fmla="*/ 6 w 632"/>
                <a:gd name="T17" fmla="*/ 110 h 150"/>
                <a:gd name="T18" fmla="*/ 2 w 632"/>
                <a:gd name="T19" fmla="*/ 98 h 150"/>
                <a:gd name="T20" fmla="*/ 0 w 632"/>
                <a:gd name="T21" fmla="*/ 86 h 150"/>
                <a:gd name="T22" fmla="*/ 0 w 632"/>
                <a:gd name="T23" fmla="*/ 64 h 150"/>
                <a:gd name="T24" fmla="*/ 0 w 632"/>
                <a:gd name="T25" fmla="*/ 64 h 150"/>
                <a:gd name="T26" fmla="*/ 2 w 632"/>
                <a:gd name="T27" fmla="*/ 52 h 150"/>
                <a:gd name="T28" fmla="*/ 6 w 632"/>
                <a:gd name="T29" fmla="*/ 40 h 150"/>
                <a:gd name="T30" fmla="*/ 12 w 632"/>
                <a:gd name="T31" fmla="*/ 30 h 150"/>
                <a:gd name="T32" fmla="*/ 20 w 632"/>
                <a:gd name="T33" fmla="*/ 20 h 150"/>
                <a:gd name="T34" fmla="*/ 28 w 632"/>
                <a:gd name="T35" fmla="*/ 12 h 150"/>
                <a:gd name="T36" fmla="*/ 40 w 632"/>
                <a:gd name="T37" fmla="*/ 6 h 150"/>
                <a:gd name="T38" fmla="*/ 52 w 632"/>
                <a:gd name="T39" fmla="*/ 2 h 150"/>
                <a:gd name="T40" fmla="*/ 64 w 632"/>
                <a:gd name="T41" fmla="*/ 0 h 150"/>
                <a:gd name="T42" fmla="*/ 568 w 632"/>
                <a:gd name="T43" fmla="*/ 0 h 150"/>
                <a:gd name="T44" fmla="*/ 568 w 632"/>
                <a:gd name="T45" fmla="*/ 0 h 150"/>
                <a:gd name="T46" fmla="*/ 580 w 632"/>
                <a:gd name="T47" fmla="*/ 2 h 150"/>
                <a:gd name="T48" fmla="*/ 592 w 632"/>
                <a:gd name="T49" fmla="*/ 6 h 150"/>
                <a:gd name="T50" fmla="*/ 604 w 632"/>
                <a:gd name="T51" fmla="*/ 12 h 150"/>
                <a:gd name="T52" fmla="*/ 612 w 632"/>
                <a:gd name="T53" fmla="*/ 20 h 150"/>
                <a:gd name="T54" fmla="*/ 620 w 632"/>
                <a:gd name="T55" fmla="*/ 30 h 150"/>
                <a:gd name="T56" fmla="*/ 626 w 632"/>
                <a:gd name="T57" fmla="*/ 40 h 150"/>
                <a:gd name="T58" fmla="*/ 630 w 632"/>
                <a:gd name="T59" fmla="*/ 52 h 150"/>
                <a:gd name="T60" fmla="*/ 632 w 632"/>
                <a:gd name="T61" fmla="*/ 64 h 150"/>
                <a:gd name="T62" fmla="*/ 632 w 632"/>
                <a:gd name="T63" fmla="*/ 86 h 150"/>
                <a:gd name="T64" fmla="*/ 632 w 632"/>
                <a:gd name="T65" fmla="*/ 86 h 150"/>
                <a:gd name="T66" fmla="*/ 630 w 632"/>
                <a:gd name="T67" fmla="*/ 98 h 150"/>
                <a:gd name="T68" fmla="*/ 626 w 632"/>
                <a:gd name="T69" fmla="*/ 110 h 150"/>
                <a:gd name="T70" fmla="*/ 620 w 632"/>
                <a:gd name="T71" fmla="*/ 122 h 150"/>
                <a:gd name="T72" fmla="*/ 612 w 632"/>
                <a:gd name="T73" fmla="*/ 132 h 150"/>
                <a:gd name="T74" fmla="*/ 604 w 632"/>
                <a:gd name="T75" fmla="*/ 138 h 150"/>
                <a:gd name="T76" fmla="*/ 592 w 632"/>
                <a:gd name="T77" fmla="*/ 144 h 150"/>
                <a:gd name="T78" fmla="*/ 580 w 632"/>
                <a:gd name="T79" fmla="*/ 148 h 150"/>
                <a:gd name="T80" fmla="*/ 568 w 632"/>
                <a:gd name="T81" fmla="*/ 150 h 150"/>
                <a:gd name="T82" fmla="*/ 568 w 632"/>
                <a:gd name="T8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50">
                  <a:moveTo>
                    <a:pt x="568" y="150"/>
                  </a:moveTo>
                  <a:lnTo>
                    <a:pt x="64" y="150"/>
                  </a:lnTo>
                  <a:lnTo>
                    <a:pt x="64" y="150"/>
                  </a:lnTo>
                  <a:lnTo>
                    <a:pt x="52" y="148"/>
                  </a:lnTo>
                  <a:lnTo>
                    <a:pt x="40" y="144"/>
                  </a:lnTo>
                  <a:lnTo>
                    <a:pt x="28" y="138"/>
                  </a:lnTo>
                  <a:lnTo>
                    <a:pt x="20" y="132"/>
                  </a:lnTo>
                  <a:lnTo>
                    <a:pt x="12" y="122"/>
                  </a:lnTo>
                  <a:lnTo>
                    <a:pt x="6" y="110"/>
                  </a:lnTo>
                  <a:lnTo>
                    <a:pt x="2" y="98"/>
                  </a:lnTo>
                  <a:lnTo>
                    <a:pt x="0" y="86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80" y="2"/>
                  </a:lnTo>
                  <a:lnTo>
                    <a:pt x="592" y="6"/>
                  </a:lnTo>
                  <a:lnTo>
                    <a:pt x="604" y="12"/>
                  </a:lnTo>
                  <a:lnTo>
                    <a:pt x="612" y="20"/>
                  </a:lnTo>
                  <a:lnTo>
                    <a:pt x="620" y="30"/>
                  </a:lnTo>
                  <a:lnTo>
                    <a:pt x="626" y="40"/>
                  </a:lnTo>
                  <a:lnTo>
                    <a:pt x="630" y="52"/>
                  </a:lnTo>
                  <a:lnTo>
                    <a:pt x="632" y="64"/>
                  </a:lnTo>
                  <a:lnTo>
                    <a:pt x="632" y="86"/>
                  </a:lnTo>
                  <a:lnTo>
                    <a:pt x="632" y="86"/>
                  </a:lnTo>
                  <a:lnTo>
                    <a:pt x="630" y="98"/>
                  </a:lnTo>
                  <a:lnTo>
                    <a:pt x="626" y="110"/>
                  </a:lnTo>
                  <a:lnTo>
                    <a:pt x="620" y="122"/>
                  </a:lnTo>
                  <a:lnTo>
                    <a:pt x="612" y="132"/>
                  </a:lnTo>
                  <a:lnTo>
                    <a:pt x="604" y="138"/>
                  </a:lnTo>
                  <a:lnTo>
                    <a:pt x="592" y="144"/>
                  </a:lnTo>
                  <a:lnTo>
                    <a:pt x="580" y="148"/>
                  </a:lnTo>
                  <a:lnTo>
                    <a:pt x="568" y="150"/>
                  </a:lnTo>
                  <a:lnTo>
                    <a:pt x="568" y="150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192"/>
            <p:cNvSpPr/>
            <p:nvPr/>
          </p:nvSpPr>
          <p:spPr bwMode="auto">
            <a:xfrm>
              <a:off x="9239" y="7161"/>
              <a:ext cx="873" cy="207"/>
            </a:xfrm>
            <a:custGeom>
              <a:avLst/>
              <a:gdLst>
                <a:gd name="T0" fmla="*/ 568 w 632"/>
                <a:gd name="T1" fmla="*/ 150 h 150"/>
                <a:gd name="T2" fmla="*/ 64 w 632"/>
                <a:gd name="T3" fmla="*/ 150 h 150"/>
                <a:gd name="T4" fmla="*/ 64 w 632"/>
                <a:gd name="T5" fmla="*/ 150 h 150"/>
                <a:gd name="T6" fmla="*/ 52 w 632"/>
                <a:gd name="T7" fmla="*/ 148 h 150"/>
                <a:gd name="T8" fmla="*/ 40 w 632"/>
                <a:gd name="T9" fmla="*/ 144 h 150"/>
                <a:gd name="T10" fmla="*/ 28 w 632"/>
                <a:gd name="T11" fmla="*/ 138 h 150"/>
                <a:gd name="T12" fmla="*/ 20 w 632"/>
                <a:gd name="T13" fmla="*/ 132 h 150"/>
                <a:gd name="T14" fmla="*/ 12 w 632"/>
                <a:gd name="T15" fmla="*/ 122 h 150"/>
                <a:gd name="T16" fmla="*/ 6 w 632"/>
                <a:gd name="T17" fmla="*/ 110 h 150"/>
                <a:gd name="T18" fmla="*/ 2 w 632"/>
                <a:gd name="T19" fmla="*/ 98 h 150"/>
                <a:gd name="T20" fmla="*/ 0 w 632"/>
                <a:gd name="T21" fmla="*/ 86 h 150"/>
                <a:gd name="T22" fmla="*/ 0 w 632"/>
                <a:gd name="T23" fmla="*/ 64 h 150"/>
                <a:gd name="T24" fmla="*/ 0 w 632"/>
                <a:gd name="T25" fmla="*/ 64 h 150"/>
                <a:gd name="T26" fmla="*/ 2 w 632"/>
                <a:gd name="T27" fmla="*/ 52 h 150"/>
                <a:gd name="T28" fmla="*/ 6 w 632"/>
                <a:gd name="T29" fmla="*/ 40 h 150"/>
                <a:gd name="T30" fmla="*/ 12 w 632"/>
                <a:gd name="T31" fmla="*/ 30 h 150"/>
                <a:gd name="T32" fmla="*/ 20 w 632"/>
                <a:gd name="T33" fmla="*/ 20 h 150"/>
                <a:gd name="T34" fmla="*/ 28 w 632"/>
                <a:gd name="T35" fmla="*/ 12 h 150"/>
                <a:gd name="T36" fmla="*/ 40 w 632"/>
                <a:gd name="T37" fmla="*/ 6 h 150"/>
                <a:gd name="T38" fmla="*/ 52 w 632"/>
                <a:gd name="T39" fmla="*/ 2 h 150"/>
                <a:gd name="T40" fmla="*/ 64 w 632"/>
                <a:gd name="T41" fmla="*/ 0 h 150"/>
                <a:gd name="T42" fmla="*/ 568 w 632"/>
                <a:gd name="T43" fmla="*/ 0 h 150"/>
                <a:gd name="T44" fmla="*/ 568 w 632"/>
                <a:gd name="T45" fmla="*/ 0 h 150"/>
                <a:gd name="T46" fmla="*/ 580 w 632"/>
                <a:gd name="T47" fmla="*/ 2 h 150"/>
                <a:gd name="T48" fmla="*/ 592 w 632"/>
                <a:gd name="T49" fmla="*/ 6 h 150"/>
                <a:gd name="T50" fmla="*/ 604 w 632"/>
                <a:gd name="T51" fmla="*/ 12 h 150"/>
                <a:gd name="T52" fmla="*/ 612 w 632"/>
                <a:gd name="T53" fmla="*/ 20 h 150"/>
                <a:gd name="T54" fmla="*/ 620 w 632"/>
                <a:gd name="T55" fmla="*/ 30 h 150"/>
                <a:gd name="T56" fmla="*/ 626 w 632"/>
                <a:gd name="T57" fmla="*/ 40 h 150"/>
                <a:gd name="T58" fmla="*/ 630 w 632"/>
                <a:gd name="T59" fmla="*/ 52 h 150"/>
                <a:gd name="T60" fmla="*/ 632 w 632"/>
                <a:gd name="T61" fmla="*/ 64 h 150"/>
                <a:gd name="T62" fmla="*/ 632 w 632"/>
                <a:gd name="T63" fmla="*/ 86 h 150"/>
                <a:gd name="T64" fmla="*/ 632 w 632"/>
                <a:gd name="T65" fmla="*/ 86 h 150"/>
                <a:gd name="T66" fmla="*/ 630 w 632"/>
                <a:gd name="T67" fmla="*/ 98 h 150"/>
                <a:gd name="T68" fmla="*/ 626 w 632"/>
                <a:gd name="T69" fmla="*/ 110 h 150"/>
                <a:gd name="T70" fmla="*/ 620 w 632"/>
                <a:gd name="T71" fmla="*/ 122 h 150"/>
                <a:gd name="T72" fmla="*/ 612 w 632"/>
                <a:gd name="T73" fmla="*/ 132 h 150"/>
                <a:gd name="T74" fmla="*/ 604 w 632"/>
                <a:gd name="T75" fmla="*/ 138 h 150"/>
                <a:gd name="T76" fmla="*/ 592 w 632"/>
                <a:gd name="T77" fmla="*/ 144 h 150"/>
                <a:gd name="T78" fmla="*/ 580 w 632"/>
                <a:gd name="T79" fmla="*/ 148 h 150"/>
                <a:gd name="T80" fmla="*/ 568 w 632"/>
                <a:gd name="T81" fmla="*/ 150 h 150"/>
                <a:gd name="T82" fmla="*/ 568 w 632"/>
                <a:gd name="T8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50">
                  <a:moveTo>
                    <a:pt x="568" y="150"/>
                  </a:moveTo>
                  <a:lnTo>
                    <a:pt x="64" y="150"/>
                  </a:lnTo>
                  <a:lnTo>
                    <a:pt x="64" y="150"/>
                  </a:lnTo>
                  <a:lnTo>
                    <a:pt x="52" y="148"/>
                  </a:lnTo>
                  <a:lnTo>
                    <a:pt x="40" y="144"/>
                  </a:lnTo>
                  <a:lnTo>
                    <a:pt x="28" y="138"/>
                  </a:lnTo>
                  <a:lnTo>
                    <a:pt x="20" y="132"/>
                  </a:lnTo>
                  <a:lnTo>
                    <a:pt x="12" y="122"/>
                  </a:lnTo>
                  <a:lnTo>
                    <a:pt x="6" y="110"/>
                  </a:lnTo>
                  <a:lnTo>
                    <a:pt x="2" y="98"/>
                  </a:lnTo>
                  <a:lnTo>
                    <a:pt x="0" y="86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80" y="2"/>
                  </a:lnTo>
                  <a:lnTo>
                    <a:pt x="592" y="6"/>
                  </a:lnTo>
                  <a:lnTo>
                    <a:pt x="604" y="12"/>
                  </a:lnTo>
                  <a:lnTo>
                    <a:pt x="612" y="20"/>
                  </a:lnTo>
                  <a:lnTo>
                    <a:pt x="620" y="30"/>
                  </a:lnTo>
                  <a:lnTo>
                    <a:pt x="626" y="40"/>
                  </a:lnTo>
                  <a:lnTo>
                    <a:pt x="630" y="52"/>
                  </a:lnTo>
                  <a:lnTo>
                    <a:pt x="632" y="64"/>
                  </a:lnTo>
                  <a:lnTo>
                    <a:pt x="632" y="86"/>
                  </a:lnTo>
                  <a:lnTo>
                    <a:pt x="632" y="86"/>
                  </a:lnTo>
                  <a:lnTo>
                    <a:pt x="630" y="98"/>
                  </a:lnTo>
                  <a:lnTo>
                    <a:pt x="626" y="110"/>
                  </a:lnTo>
                  <a:lnTo>
                    <a:pt x="620" y="122"/>
                  </a:lnTo>
                  <a:lnTo>
                    <a:pt x="612" y="132"/>
                  </a:lnTo>
                  <a:lnTo>
                    <a:pt x="604" y="138"/>
                  </a:lnTo>
                  <a:lnTo>
                    <a:pt x="592" y="144"/>
                  </a:lnTo>
                  <a:lnTo>
                    <a:pt x="580" y="148"/>
                  </a:lnTo>
                  <a:lnTo>
                    <a:pt x="568" y="150"/>
                  </a:lnTo>
                  <a:lnTo>
                    <a:pt x="568" y="150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193"/>
            <p:cNvSpPr/>
            <p:nvPr/>
          </p:nvSpPr>
          <p:spPr bwMode="auto">
            <a:xfrm>
              <a:off x="9239" y="7437"/>
              <a:ext cx="873" cy="207"/>
            </a:xfrm>
            <a:custGeom>
              <a:avLst/>
              <a:gdLst>
                <a:gd name="T0" fmla="*/ 568 w 632"/>
                <a:gd name="T1" fmla="*/ 150 h 150"/>
                <a:gd name="T2" fmla="*/ 64 w 632"/>
                <a:gd name="T3" fmla="*/ 150 h 150"/>
                <a:gd name="T4" fmla="*/ 64 w 632"/>
                <a:gd name="T5" fmla="*/ 150 h 150"/>
                <a:gd name="T6" fmla="*/ 52 w 632"/>
                <a:gd name="T7" fmla="*/ 148 h 150"/>
                <a:gd name="T8" fmla="*/ 40 w 632"/>
                <a:gd name="T9" fmla="*/ 144 h 150"/>
                <a:gd name="T10" fmla="*/ 28 w 632"/>
                <a:gd name="T11" fmla="*/ 138 h 150"/>
                <a:gd name="T12" fmla="*/ 20 w 632"/>
                <a:gd name="T13" fmla="*/ 130 h 150"/>
                <a:gd name="T14" fmla="*/ 12 w 632"/>
                <a:gd name="T15" fmla="*/ 122 h 150"/>
                <a:gd name="T16" fmla="*/ 6 w 632"/>
                <a:gd name="T17" fmla="*/ 110 h 150"/>
                <a:gd name="T18" fmla="*/ 2 w 632"/>
                <a:gd name="T19" fmla="*/ 98 h 150"/>
                <a:gd name="T20" fmla="*/ 0 w 632"/>
                <a:gd name="T21" fmla="*/ 86 h 150"/>
                <a:gd name="T22" fmla="*/ 0 w 632"/>
                <a:gd name="T23" fmla="*/ 64 h 150"/>
                <a:gd name="T24" fmla="*/ 0 w 632"/>
                <a:gd name="T25" fmla="*/ 64 h 150"/>
                <a:gd name="T26" fmla="*/ 2 w 632"/>
                <a:gd name="T27" fmla="*/ 52 h 150"/>
                <a:gd name="T28" fmla="*/ 6 w 632"/>
                <a:gd name="T29" fmla="*/ 40 h 150"/>
                <a:gd name="T30" fmla="*/ 12 w 632"/>
                <a:gd name="T31" fmla="*/ 28 h 150"/>
                <a:gd name="T32" fmla="*/ 20 w 632"/>
                <a:gd name="T33" fmla="*/ 20 h 150"/>
                <a:gd name="T34" fmla="*/ 28 w 632"/>
                <a:gd name="T35" fmla="*/ 12 h 150"/>
                <a:gd name="T36" fmla="*/ 40 w 632"/>
                <a:gd name="T37" fmla="*/ 6 h 150"/>
                <a:gd name="T38" fmla="*/ 52 w 632"/>
                <a:gd name="T39" fmla="*/ 2 h 150"/>
                <a:gd name="T40" fmla="*/ 64 w 632"/>
                <a:gd name="T41" fmla="*/ 0 h 150"/>
                <a:gd name="T42" fmla="*/ 568 w 632"/>
                <a:gd name="T43" fmla="*/ 0 h 150"/>
                <a:gd name="T44" fmla="*/ 568 w 632"/>
                <a:gd name="T45" fmla="*/ 0 h 150"/>
                <a:gd name="T46" fmla="*/ 580 w 632"/>
                <a:gd name="T47" fmla="*/ 2 h 150"/>
                <a:gd name="T48" fmla="*/ 592 w 632"/>
                <a:gd name="T49" fmla="*/ 6 h 150"/>
                <a:gd name="T50" fmla="*/ 604 w 632"/>
                <a:gd name="T51" fmla="*/ 12 h 150"/>
                <a:gd name="T52" fmla="*/ 612 w 632"/>
                <a:gd name="T53" fmla="*/ 20 h 150"/>
                <a:gd name="T54" fmla="*/ 620 w 632"/>
                <a:gd name="T55" fmla="*/ 28 h 150"/>
                <a:gd name="T56" fmla="*/ 626 w 632"/>
                <a:gd name="T57" fmla="*/ 40 h 150"/>
                <a:gd name="T58" fmla="*/ 630 w 632"/>
                <a:gd name="T59" fmla="*/ 52 h 150"/>
                <a:gd name="T60" fmla="*/ 632 w 632"/>
                <a:gd name="T61" fmla="*/ 64 h 150"/>
                <a:gd name="T62" fmla="*/ 632 w 632"/>
                <a:gd name="T63" fmla="*/ 86 h 150"/>
                <a:gd name="T64" fmla="*/ 632 w 632"/>
                <a:gd name="T65" fmla="*/ 86 h 150"/>
                <a:gd name="T66" fmla="*/ 630 w 632"/>
                <a:gd name="T67" fmla="*/ 98 h 150"/>
                <a:gd name="T68" fmla="*/ 626 w 632"/>
                <a:gd name="T69" fmla="*/ 110 h 150"/>
                <a:gd name="T70" fmla="*/ 620 w 632"/>
                <a:gd name="T71" fmla="*/ 122 h 150"/>
                <a:gd name="T72" fmla="*/ 612 w 632"/>
                <a:gd name="T73" fmla="*/ 130 h 150"/>
                <a:gd name="T74" fmla="*/ 604 w 632"/>
                <a:gd name="T75" fmla="*/ 138 h 150"/>
                <a:gd name="T76" fmla="*/ 592 w 632"/>
                <a:gd name="T77" fmla="*/ 144 h 150"/>
                <a:gd name="T78" fmla="*/ 580 w 632"/>
                <a:gd name="T79" fmla="*/ 148 h 150"/>
                <a:gd name="T80" fmla="*/ 568 w 632"/>
                <a:gd name="T81" fmla="*/ 150 h 150"/>
                <a:gd name="T82" fmla="*/ 568 w 632"/>
                <a:gd name="T8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50">
                  <a:moveTo>
                    <a:pt x="568" y="150"/>
                  </a:moveTo>
                  <a:lnTo>
                    <a:pt x="64" y="150"/>
                  </a:lnTo>
                  <a:lnTo>
                    <a:pt x="64" y="150"/>
                  </a:lnTo>
                  <a:lnTo>
                    <a:pt x="52" y="148"/>
                  </a:lnTo>
                  <a:lnTo>
                    <a:pt x="40" y="144"/>
                  </a:lnTo>
                  <a:lnTo>
                    <a:pt x="28" y="138"/>
                  </a:lnTo>
                  <a:lnTo>
                    <a:pt x="20" y="130"/>
                  </a:lnTo>
                  <a:lnTo>
                    <a:pt x="12" y="122"/>
                  </a:lnTo>
                  <a:lnTo>
                    <a:pt x="6" y="110"/>
                  </a:lnTo>
                  <a:lnTo>
                    <a:pt x="2" y="98"/>
                  </a:lnTo>
                  <a:lnTo>
                    <a:pt x="0" y="86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80" y="2"/>
                  </a:lnTo>
                  <a:lnTo>
                    <a:pt x="592" y="6"/>
                  </a:lnTo>
                  <a:lnTo>
                    <a:pt x="604" y="12"/>
                  </a:lnTo>
                  <a:lnTo>
                    <a:pt x="612" y="20"/>
                  </a:lnTo>
                  <a:lnTo>
                    <a:pt x="620" y="28"/>
                  </a:lnTo>
                  <a:lnTo>
                    <a:pt x="626" y="40"/>
                  </a:lnTo>
                  <a:lnTo>
                    <a:pt x="630" y="52"/>
                  </a:lnTo>
                  <a:lnTo>
                    <a:pt x="632" y="64"/>
                  </a:lnTo>
                  <a:lnTo>
                    <a:pt x="632" y="86"/>
                  </a:lnTo>
                  <a:lnTo>
                    <a:pt x="632" y="86"/>
                  </a:lnTo>
                  <a:lnTo>
                    <a:pt x="630" y="98"/>
                  </a:lnTo>
                  <a:lnTo>
                    <a:pt x="626" y="110"/>
                  </a:lnTo>
                  <a:lnTo>
                    <a:pt x="620" y="122"/>
                  </a:lnTo>
                  <a:lnTo>
                    <a:pt x="612" y="130"/>
                  </a:lnTo>
                  <a:lnTo>
                    <a:pt x="604" y="138"/>
                  </a:lnTo>
                  <a:lnTo>
                    <a:pt x="592" y="144"/>
                  </a:lnTo>
                  <a:lnTo>
                    <a:pt x="580" y="148"/>
                  </a:lnTo>
                  <a:lnTo>
                    <a:pt x="568" y="150"/>
                  </a:lnTo>
                  <a:lnTo>
                    <a:pt x="568" y="150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194"/>
            <p:cNvSpPr/>
            <p:nvPr/>
          </p:nvSpPr>
          <p:spPr bwMode="auto">
            <a:xfrm>
              <a:off x="9596" y="7752"/>
              <a:ext cx="160" cy="33"/>
            </a:xfrm>
            <a:custGeom>
              <a:avLst/>
              <a:gdLst>
                <a:gd name="T0" fmla="*/ 0 w 116"/>
                <a:gd name="T1" fmla="*/ 0 h 24"/>
                <a:gd name="T2" fmla="*/ 0 w 116"/>
                <a:gd name="T3" fmla="*/ 0 h 24"/>
                <a:gd name="T4" fmla="*/ 4 w 116"/>
                <a:gd name="T5" fmla="*/ 6 h 24"/>
                <a:gd name="T6" fmla="*/ 8 w 116"/>
                <a:gd name="T7" fmla="*/ 10 h 24"/>
                <a:gd name="T8" fmla="*/ 22 w 116"/>
                <a:gd name="T9" fmla="*/ 18 h 24"/>
                <a:gd name="T10" fmla="*/ 38 w 116"/>
                <a:gd name="T11" fmla="*/ 22 h 24"/>
                <a:gd name="T12" fmla="*/ 58 w 116"/>
                <a:gd name="T13" fmla="*/ 24 h 24"/>
                <a:gd name="T14" fmla="*/ 58 w 116"/>
                <a:gd name="T15" fmla="*/ 24 h 24"/>
                <a:gd name="T16" fmla="*/ 78 w 116"/>
                <a:gd name="T17" fmla="*/ 22 h 24"/>
                <a:gd name="T18" fmla="*/ 94 w 116"/>
                <a:gd name="T19" fmla="*/ 18 h 24"/>
                <a:gd name="T20" fmla="*/ 108 w 116"/>
                <a:gd name="T21" fmla="*/ 10 h 24"/>
                <a:gd name="T22" fmla="*/ 112 w 116"/>
                <a:gd name="T23" fmla="*/ 6 h 24"/>
                <a:gd name="T24" fmla="*/ 116 w 116"/>
                <a:gd name="T25" fmla="*/ 0 h 24"/>
                <a:gd name="T26" fmla="*/ 0 w 116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24">
                  <a:moveTo>
                    <a:pt x="0" y="0"/>
                  </a:moveTo>
                  <a:lnTo>
                    <a:pt x="0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22" y="18"/>
                  </a:lnTo>
                  <a:lnTo>
                    <a:pt x="38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78" y="22"/>
                  </a:lnTo>
                  <a:lnTo>
                    <a:pt x="94" y="18"/>
                  </a:lnTo>
                  <a:lnTo>
                    <a:pt x="108" y="10"/>
                  </a:lnTo>
                  <a:lnTo>
                    <a:pt x="112" y="6"/>
                  </a:lnTo>
                  <a:lnTo>
                    <a:pt x="116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196"/>
            <p:cNvSpPr/>
            <p:nvPr/>
          </p:nvSpPr>
          <p:spPr bwMode="auto">
            <a:xfrm>
              <a:off x="8601" y="4180"/>
              <a:ext cx="2149" cy="1025"/>
            </a:xfrm>
            <a:custGeom>
              <a:avLst/>
              <a:gdLst>
                <a:gd name="T0" fmla="*/ 1556 w 1556"/>
                <a:gd name="T1" fmla="*/ 742 h 742"/>
                <a:gd name="T2" fmla="*/ 1550 w 1556"/>
                <a:gd name="T3" fmla="*/ 666 h 742"/>
                <a:gd name="T4" fmla="*/ 1534 w 1556"/>
                <a:gd name="T5" fmla="*/ 592 h 742"/>
                <a:gd name="T6" fmla="*/ 1514 w 1556"/>
                <a:gd name="T7" fmla="*/ 520 h 742"/>
                <a:gd name="T8" fmla="*/ 1486 w 1556"/>
                <a:gd name="T9" fmla="*/ 452 h 742"/>
                <a:gd name="T10" fmla="*/ 1452 w 1556"/>
                <a:gd name="T11" fmla="*/ 386 h 742"/>
                <a:gd name="T12" fmla="*/ 1412 w 1556"/>
                <a:gd name="T13" fmla="*/ 326 h 742"/>
                <a:gd name="T14" fmla="*/ 1366 w 1556"/>
                <a:gd name="T15" fmla="*/ 268 h 742"/>
                <a:gd name="T16" fmla="*/ 1316 w 1556"/>
                <a:gd name="T17" fmla="*/ 216 h 742"/>
                <a:gd name="T18" fmla="*/ 1262 w 1556"/>
                <a:gd name="T19" fmla="*/ 168 h 742"/>
                <a:gd name="T20" fmla="*/ 1202 w 1556"/>
                <a:gd name="T21" fmla="*/ 126 h 742"/>
                <a:gd name="T22" fmla="*/ 1140 w 1556"/>
                <a:gd name="T23" fmla="*/ 88 h 742"/>
                <a:gd name="T24" fmla="*/ 1074 w 1556"/>
                <a:gd name="T25" fmla="*/ 58 h 742"/>
                <a:gd name="T26" fmla="*/ 1004 w 1556"/>
                <a:gd name="T27" fmla="*/ 34 h 742"/>
                <a:gd name="T28" fmla="*/ 930 w 1556"/>
                <a:gd name="T29" fmla="*/ 14 h 742"/>
                <a:gd name="T30" fmla="*/ 856 w 1556"/>
                <a:gd name="T31" fmla="*/ 4 h 742"/>
                <a:gd name="T32" fmla="*/ 778 w 1556"/>
                <a:gd name="T33" fmla="*/ 0 h 742"/>
                <a:gd name="T34" fmla="*/ 740 w 1556"/>
                <a:gd name="T35" fmla="*/ 0 h 742"/>
                <a:gd name="T36" fmla="*/ 662 w 1556"/>
                <a:gd name="T37" fmla="*/ 8 h 742"/>
                <a:gd name="T38" fmla="*/ 588 w 1556"/>
                <a:gd name="T39" fmla="*/ 24 h 742"/>
                <a:gd name="T40" fmla="*/ 518 w 1556"/>
                <a:gd name="T41" fmla="*/ 44 h 742"/>
                <a:gd name="T42" fmla="*/ 448 w 1556"/>
                <a:gd name="T43" fmla="*/ 72 h 742"/>
                <a:gd name="T44" fmla="*/ 384 w 1556"/>
                <a:gd name="T45" fmla="*/ 106 h 742"/>
                <a:gd name="T46" fmla="*/ 322 w 1556"/>
                <a:gd name="T47" fmla="*/ 146 h 742"/>
                <a:gd name="T48" fmla="*/ 266 w 1556"/>
                <a:gd name="T49" fmla="*/ 192 h 742"/>
                <a:gd name="T50" fmla="*/ 214 w 1556"/>
                <a:gd name="T51" fmla="*/ 242 h 742"/>
                <a:gd name="T52" fmla="*/ 166 w 1556"/>
                <a:gd name="T53" fmla="*/ 296 h 742"/>
                <a:gd name="T54" fmla="*/ 124 w 1556"/>
                <a:gd name="T55" fmla="*/ 356 h 742"/>
                <a:gd name="T56" fmla="*/ 86 w 1556"/>
                <a:gd name="T57" fmla="*/ 418 h 742"/>
                <a:gd name="T58" fmla="*/ 56 w 1556"/>
                <a:gd name="T59" fmla="*/ 486 h 742"/>
                <a:gd name="T60" fmla="*/ 30 w 1556"/>
                <a:gd name="T61" fmla="*/ 556 h 742"/>
                <a:gd name="T62" fmla="*/ 12 w 1556"/>
                <a:gd name="T63" fmla="*/ 628 h 742"/>
                <a:gd name="T64" fmla="*/ 2 w 1556"/>
                <a:gd name="T65" fmla="*/ 704 h 742"/>
                <a:gd name="T66" fmla="*/ 1556 w 1556"/>
                <a:gd name="T6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6" h="742">
                  <a:moveTo>
                    <a:pt x="1556" y="742"/>
                  </a:moveTo>
                  <a:lnTo>
                    <a:pt x="1556" y="742"/>
                  </a:lnTo>
                  <a:lnTo>
                    <a:pt x="1554" y="704"/>
                  </a:lnTo>
                  <a:lnTo>
                    <a:pt x="1550" y="666"/>
                  </a:lnTo>
                  <a:lnTo>
                    <a:pt x="1544" y="628"/>
                  </a:lnTo>
                  <a:lnTo>
                    <a:pt x="1534" y="592"/>
                  </a:lnTo>
                  <a:lnTo>
                    <a:pt x="1526" y="556"/>
                  </a:lnTo>
                  <a:lnTo>
                    <a:pt x="1514" y="520"/>
                  </a:lnTo>
                  <a:lnTo>
                    <a:pt x="1500" y="486"/>
                  </a:lnTo>
                  <a:lnTo>
                    <a:pt x="1486" y="452"/>
                  </a:lnTo>
                  <a:lnTo>
                    <a:pt x="1470" y="418"/>
                  </a:lnTo>
                  <a:lnTo>
                    <a:pt x="1452" y="386"/>
                  </a:lnTo>
                  <a:lnTo>
                    <a:pt x="1432" y="356"/>
                  </a:lnTo>
                  <a:lnTo>
                    <a:pt x="1412" y="326"/>
                  </a:lnTo>
                  <a:lnTo>
                    <a:pt x="1390" y="296"/>
                  </a:lnTo>
                  <a:lnTo>
                    <a:pt x="1366" y="268"/>
                  </a:lnTo>
                  <a:lnTo>
                    <a:pt x="1342" y="242"/>
                  </a:lnTo>
                  <a:lnTo>
                    <a:pt x="1316" y="216"/>
                  </a:lnTo>
                  <a:lnTo>
                    <a:pt x="1290" y="192"/>
                  </a:lnTo>
                  <a:lnTo>
                    <a:pt x="1262" y="168"/>
                  </a:lnTo>
                  <a:lnTo>
                    <a:pt x="1234" y="146"/>
                  </a:lnTo>
                  <a:lnTo>
                    <a:pt x="1202" y="126"/>
                  </a:lnTo>
                  <a:lnTo>
                    <a:pt x="1172" y="106"/>
                  </a:lnTo>
                  <a:lnTo>
                    <a:pt x="1140" y="88"/>
                  </a:lnTo>
                  <a:lnTo>
                    <a:pt x="1108" y="72"/>
                  </a:lnTo>
                  <a:lnTo>
                    <a:pt x="1074" y="58"/>
                  </a:lnTo>
                  <a:lnTo>
                    <a:pt x="1038" y="44"/>
                  </a:lnTo>
                  <a:lnTo>
                    <a:pt x="1004" y="34"/>
                  </a:lnTo>
                  <a:lnTo>
                    <a:pt x="968" y="24"/>
                  </a:lnTo>
                  <a:lnTo>
                    <a:pt x="930" y="14"/>
                  </a:lnTo>
                  <a:lnTo>
                    <a:pt x="894" y="8"/>
                  </a:lnTo>
                  <a:lnTo>
                    <a:pt x="856" y="4"/>
                  </a:lnTo>
                  <a:lnTo>
                    <a:pt x="816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40" y="0"/>
                  </a:lnTo>
                  <a:lnTo>
                    <a:pt x="700" y="4"/>
                  </a:lnTo>
                  <a:lnTo>
                    <a:pt x="662" y="8"/>
                  </a:lnTo>
                  <a:lnTo>
                    <a:pt x="626" y="14"/>
                  </a:lnTo>
                  <a:lnTo>
                    <a:pt x="588" y="24"/>
                  </a:lnTo>
                  <a:lnTo>
                    <a:pt x="552" y="34"/>
                  </a:lnTo>
                  <a:lnTo>
                    <a:pt x="518" y="44"/>
                  </a:lnTo>
                  <a:lnTo>
                    <a:pt x="482" y="58"/>
                  </a:lnTo>
                  <a:lnTo>
                    <a:pt x="448" y="72"/>
                  </a:lnTo>
                  <a:lnTo>
                    <a:pt x="416" y="88"/>
                  </a:lnTo>
                  <a:lnTo>
                    <a:pt x="384" y="106"/>
                  </a:lnTo>
                  <a:lnTo>
                    <a:pt x="354" y="126"/>
                  </a:lnTo>
                  <a:lnTo>
                    <a:pt x="322" y="146"/>
                  </a:lnTo>
                  <a:lnTo>
                    <a:pt x="294" y="168"/>
                  </a:lnTo>
                  <a:lnTo>
                    <a:pt x="266" y="192"/>
                  </a:lnTo>
                  <a:lnTo>
                    <a:pt x="240" y="216"/>
                  </a:lnTo>
                  <a:lnTo>
                    <a:pt x="214" y="242"/>
                  </a:lnTo>
                  <a:lnTo>
                    <a:pt x="190" y="268"/>
                  </a:lnTo>
                  <a:lnTo>
                    <a:pt x="166" y="296"/>
                  </a:lnTo>
                  <a:lnTo>
                    <a:pt x="144" y="326"/>
                  </a:lnTo>
                  <a:lnTo>
                    <a:pt x="124" y="356"/>
                  </a:lnTo>
                  <a:lnTo>
                    <a:pt x="104" y="386"/>
                  </a:lnTo>
                  <a:lnTo>
                    <a:pt x="86" y="418"/>
                  </a:lnTo>
                  <a:lnTo>
                    <a:pt x="70" y="452"/>
                  </a:lnTo>
                  <a:lnTo>
                    <a:pt x="56" y="486"/>
                  </a:lnTo>
                  <a:lnTo>
                    <a:pt x="42" y="520"/>
                  </a:lnTo>
                  <a:lnTo>
                    <a:pt x="30" y="556"/>
                  </a:lnTo>
                  <a:lnTo>
                    <a:pt x="22" y="592"/>
                  </a:lnTo>
                  <a:lnTo>
                    <a:pt x="12" y="628"/>
                  </a:lnTo>
                  <a:lnTo>
                    <a:pt x="6" y="666"/>
                  </a:lnTo>
                  <a:lnTo>
                    <a:pt x="2" y="704"/>
                  </a:lnTo>
                  <a:lnTo>
                    <a:pt x="0" y="742"/>
                  </a:lnTo>
                  <a:lnTo>
                    <a:pt x="1556" y="742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197"/>
            <p:cNvSpPr/>
            <p:nvPr/>
          </p:nvSpPr>
          <p:spPr bwMode="auto">
            <a:xfrm>
              <a:off x="9145" y="6366"/>
              <a:ext cx="1061" cy="511"/>
            </a:xfrm>
            <a:custGeom>
              <a:avLst/>
              <a:gdLst>
                <a:gd name="T0" fmla="*/ 0 w 768"/>
                <a:gd name="T1" fmla="*/ 0 h 370"/>
                <a:gd name="T2" fmla="*/ 0 w 768"/>
                <a:gd name="T3" fmla="*/ 0 h 370"/>
                <a:gd name="T4" fmla="*/ 30 w 768"/>
                <a:gd name="T5" fmla="*/ 48 h 370"/>
                <a:gd name="T6" fmla="*/ 58 w 768"/>
                <a:gd name="T7" fmla="*/ 98 h 370"/>
                <a:gd name="T8" fmla="*/ 84 w 768"/>
                <a:gd name="T9" fmla="*/ 146 h 370"/>
                <a:gd name="T10" fmla="*/ 108 w 768"/>
                <a:gd name="T11" fmla="*/ 194 h 370"/>
                <a:gd name="T12" fmla="*/ 128 w 768"/>
                <a:gd name="T13" fmla="*/ 242 h 370"/>
                <a:gd name="T14" fmla="*/ 144 w 768"/>
                <a:gd name="T15" fmla="*/ 288 h 370"/>
                <a:gd name="T16" fmla="*/ 156 w 768"/>
                <a:gd name="T17" fmla="*/ 332 h 370"/>
                <a:gd name="T18" fmla="*/ 160 w 768"/>
                <a:gd name="T19" fmla="*/ 352 h 370"/>
                <a:gd name="T20" fmla="*/ 162 w 768"/>
                <a:gd name="T21" fmla="*/ 370 h 370"/>
                <a:gd name="T22" fmla="*/ 346 w 768"/>
                <a:gd name="T23" fmla="*/ 370 h 370"/>
                <a:gd name="T24" fmla="*/ 384 w 768"/>
                <a:gd name="T25" fmla="*/ 370 h 370"/>
                <a:gd name="T26" fmla="*/ 422 w 768"/>
                <a:gd name="T27" fmla="*/ 370 h 370"/>
                <a:gd name="T28" fmla="*/ 606 w 768"/>
                <a:gd name="T29" fmla="*/ 370 h 370"/>
                <a:gd name="T30" fmla="*/ 606 w 768"/>
                <a:gd name="T31" fmla="*/ 370 h 370"/>
                <a:gd name="T32" fmla="*/ 608 w 768"/>
                <a:gd name="T33" fmla="*/ 352 h 370"/>
                <a:gd name="T34" fmla="*/ 612 w 768"/>
                <a:gd name="T35" fmla="*/ 332 h 370"/>
                <a:gd name="T36" fmla="*/ 624 w 768"/>
                <a:gd name="T37" fmla="*/ 288 h 370"/>
                <a:gd name="T38" fmla="*/ 640 w 768"/>
                <a:gd name="T39" fmla="*/ 242 h 370"/>
                <a:gd name="T40" fmla="*/ 660 w 768"/>
                <a:gd name="T41" fmla="*/ 194 h 370"/>
                <a:gd name="T42" fmla="*/ 684 w 768"/>
                <a:gd name="T43" fmla="*/ 146 h 370"/>
                <a:gd name="T44" fmla="*/ 710 w 768"/>
                <a:gd name="T45" fmla="*/ 98 h 370"/>
                <a:gd name="T46" fmla="*/ 738 w 768"/>
                <a:gd name="T47" fmla="*/ 48 h 370"/>
                <a:gd name="T48" fmla="*/ 768 w 768"/>
                <a:gd name="T49" fmla="*/ 0 h 370"/>
                <a:gd name="T50" fmla="*/ 0 w 768"/>
                <a:gd name="T51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8" h="370">
                  <a:moveTo>
                    <a:pt x="0" y="0"/>
                  </a:moveTo>
                  <a:lnTo>
                    <a:pt x="0" y="0"/>
                  </a:lnTo>
                  <a:lnTo>
                    <a:pt x="30" y="48"/>
                  </a:lnTo>
                  <a:lnTo>
                    <a:pt x="58" y="98"/>
                  </a:lnTo>
                  <a:lnTo>
                    <a:pt x="84" y="146"/>
                  </a:lnTo>
                  <a:lnTo>
                    <a:pt x="108" y="194"/>
                  </a:lnTo>
                  <a:lnTo>
                    <a:pt x="128" y="242"/>
                  </a:lnTo>
                  <a:lnTo>
                    <a:pt x="144" y="288"/>
                  </a:lnTo>
                  <a:lnTo>
                    <a:pt x="156" y="332"/>
                  </a:lnTo>
                  <a:lnTo>
                    <a:pt x="160" y="352"/>
                  </a:lnTo>
                  <a:lnTo>
                    <a:pt x="162" y="370"/>
                  </a:lnTo>
                  <a:lnTo>
                    <a:pt x="346" y="370"/>
                  </a:lnTo>
                  <a:lnTo>
                    <a:pt x="384" y="370"/>
                  </a:lnTo>
                  <a:lnTo>
                    <a:pt x="422" y="370"/>
                  </a:lnTo>
                  <a:lnTo>
                    <a:pt x="606" y="370"/>
                  </a:lnTo>
                  <a:lnTo>
                    <a:pt x="606" y="370"/>
                  </a:lnTo>
                  <a:lnTo>
                    <a:pt x="608" y="352"/>
                  </a:lnTo>
                  <a:lnTo>
                    <a:pt x="612" y="332"/>
                  </a:lnTo>
                  <a:lnTo>
                    <a:pt x="624" y="288"/>
                  </a:lnTo>
                  <a:lnTo>
                    <a:pt x="640" y="242"/>
                  </a:lnTo>
                  <a:lnTo>
                    <a:pt x="660" y="194"/>
                  </a:lnTo>
                  <a:lnTo>
                    <a:pt x="684" y="146"/>
                  </a:lnTo>
                  <a:lnTo>
                    <a:pt x="710" y="98"/>
                  </a:lnTo>
                  <a:lnTo>
                    <a:pt x="738" y="48"/>
                  </a:lnTo>
                  <a:lnTo>
                    <a:pt x="768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198"/>
            <p:cNvSpPr/>
            <p:nvPr/>
          </p:nvSpPr>
          <p:spPr bwMode="auto">
            <a:xfrm>
              <a:off x="9361" y="3584"/>
              <a:ext cx="135" cy="475"/>
            </a:xfrm>
            <a:custGeom>
              <a:avLst/>
              <a:gdLst>
                <a:gd name="T0" fmla="*/ 80 w 98"/>
                <a:gd name="T1" fmla="*/ 344 h 344"/>
                <a:gd name="T2" fmla="*/ 80 w 98"/>
                <a:gd name="T3" fmla="*/ 344 h 344"/>
                <a:gd name="T4" fmla="*/ 80 w 98"/>
                <a:gd name="T5" fmla="*/ 344 h 344"/>
                <a:gd name="T6" fmla="*/ 70 w 98"/>
                <a:gd name="T7" fmla="*/ 344 h 344"/>
                <a:gd name="T8" fmla="*/ 62 w 98"/>
                <a:gd name="T9" fmla="*/ 340 h 344"/>
                <a:gd name="T10" fmla="*/ 56 w 98"/>
                <a:gd name="T11" fmla="*/ 334 h 344"/>
                <a:gd name="T12" fmla="*/ 54 w 98"/>
                <a:gd name="T13" fmla="*/ 326 h 344"/>
                <a:gd name="T14" fmla="*/ 0 w 98"/>
                <a:gd name="T15" fmla="*/ 26 h 344"/>
                <a:gd name="T16" fmla="*/ 0 w 98"/>
                <a:gd name="T17" fmla="*/ 26 h 344"/>
                <a:gd name="T18" fmla="*/ 0 w 98"/>
                <a:gd name="T19" fmla="*/ 18 h 344"/>
                <a:gd name="T20" fmla="*/ 4 w 98"/>
                <a:gd name="T21" fmla="*/ 10 h 344"/>
                <a:gd name="T22" fmla="*/ 10 w 98"/>
                <a:gd name="T23" fmla="*/ 4 h 344"/>
                <a:gd name="T24" fmla="*/ 20 w 98"/>
                <a:gd name="T25" fmla="*/ 0 h 344"/>
                <a:gd name="T26" fmla="*/ 20 w 98"/>
                <a:gd name="T27" fmla="*/ 0 h 344"/>
                <a:gd name="T28" fmla="*/ 20 w 98"/>
                <a:gd name="T29" fmla="*/ 0 h 344"/>
                <a:gd name="T30" fmla="*/ 28 w 98"/>
                <a:gd name="T31" fmla="*/ 0 h 344"/>
                <a:gd name="T32" fmla="*/ 36 w 98"/>
                <a:gd name="T33" fmla="*/ 4 h 344"/>
                <a:gd name="T34" fmla="*/ 42 w 98"/>
                <a:gd name="T35" fmla="*/ 10 h 344"/>
                <a:gd name="T36" fmla="*/ 46 w 98"/>
                <a:gd name="T37" fmla="*/ 18 h 344"/>
                <a:gd name="T38" fmla="*/ 98 w 98"/>
                <a:gd name="T39" fmla="*/ 318 h 344"/>
                <a:gd name="T40" fmla="*/ 98 w 98"/>
                <a:gd name="T41" fmla="*/ 318 h 344"/>
                <a:gd name="T42" fmla="*/ 98 w 98"/>
                <a:gd name="T43" fmla="*/ 326 h 344"/>
                <a:gd name="T44" fmla="*/ 94 w 98"/>
                <a:gd name="T45" fmla="*/ 334 h 344"/>
                <a:gd name="T46" fmla="*/ 88 w 98"/>
                <a:gd name="T47" fmla="*/ 340 h 344"/>
                <a:gd name="T48" fmla="*/ 80 w 98"/>
                <a:gd name="T49" fmla="*/ 344 h 344"/>
                <a:gd name="T50" fmla="*/ 80 w 98"/>
                <a:gd name="T5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344">
                  <a:moveTo>
                    <a:pt x="80" y="344"/>
                  </a:moveTo>
                  <a:lnTo>
                    <a:pt x="80" y="344"/>
                  </a:lnTo>
                  <a:lnTo>
                    <a:pt x="80" y="344"/>
                  </a:lnTo>
                  <a:lnTo>
                    <a:pt x="70" y="344"/>
                  </a:lnTo>
                  <a:lnTo>
                    <a:pt x="62" y="340"/>
                  </a:lnTo>
                  <a:lnTo>
                    <a:pt x="56" y="334"/>
                  </a:lnTo>
                  <a:lnTo>
                    <a:pt x="54" y="3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4"/>
                  </a:lnTo>
                  <a:lnTo>
                    <a:pt x="42" y="10"/>
                  </a:lnTo>
                  <a:lnTo>
                    <a:pt x="46" y="18"/>
                  </a:lnTo>
                  <a:lnTo>
                    <a:pt x="98" y="318"/>
                  </a:lnTo>
                  <a:lnTo>
                    <a:pt x="98" y="318"/>
                  </a:lnTo>
                  <a:lnTo>
                    <a:pt x="98" y="326"/>
                  </a:lnTo>
                  <a:lnTo>
                    <a:pt x="94" y="334"/>
                  </a:lnTo>
                  <a:lnTo>
                    <a:pt x="88" y="340"/>
                  </a:lnTo>
                  <a:lnTo>
                    <a:pt x="80" y="344"/>
                  </a:lnTo>
                  <a:lnTo>
                    <a:pt x="80" y="344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199"/>
            <p:cNvSpPr/>
            <p:nvPr/>
          </p:nvSpPr>
          <p:spPr bwMode="auto">
            <a:xfrm>
              <a:off x="8831" y="3777"/>
              <a:ext cx="271" cy="425"/>
            </a:xfrm>
            <a:custGeom>
              <a:avLst/>
              <a:gdLst>
                <a:gd name="T0" fmla="*/ 186 w 196"/>
                <a:gd name="T1" fmla="*/ 304 h 308"/>
                <a:gd name="T2" fmla="*/ 186 w 196"/>
                <a:gd name="T3" fmla="*/ 304 h 308"/>
                <a:gd name="T4" fmla="*/ 186 w 196"/>
                <a:gd name="T5" fmla="*/ 304 h 308"/>
                <a:gd name="T6" fmla="*/ 176 w 196"/>
                <a:gd name="T7" fmla="*/ 308 h 308"/>
                <a:gd name="T8" fmla="*/ 168 w 196"/>
                <a:gd name="T9" fmla="*/ 308 h 308"/>
                <a:gd name="T10" fmla="*/ 160 w 196"/>
                <a:gd name="T11" fmla="*/ 304 h 308"/>
                <a:gd name="T12" fmla="*/ 154 w 196"/>
                <a:gd name="T13" fmla="*/ 296 h 308"/>
                <a:gd name="T14" fmla="*/ 2 w 196"/>
                <a:gd name="T15" fmla="*/ 34 h 308"/>
                <a:gd name="T16" fmla="*/ 2 w 196"/>
                <a:gd name="T17" fmla="*/ 34 h 308"/>
                <a:gd name="T18" fmla="*/ 0 w 196"/>
                <a:gd name="T19" fmla="*/ 26 h 308"/>
                <a:gd name="T20" fmla="*/ 0 w 196"/>
                <a:gd name="T21" fmla="*/ 16 h 308"/>
                <a:gd name="T22" fmla="*/ 4 w 196"/>
                <a:gd name="T23" fmla="*/ 8 h 308"/>
                <a:gd name="T24" fmla="*/ 12 w 196"/>
                <a:gd name="T25" fmla="*/ 2 h 308"/>
                <a:gd name="T26" fmla="*/ 12 w 196"/>
                <a:gd name="T27" fmla="*/ 2 h 308"/>
                <a:gd name="T28" fmla="*/ 12 w 196"/>
                <a:gd name="T29" fmla="*/ 2 h 308"/>
                <a:gd name="T30" fmla="*/ 20 w 196"/>
                <a:gd name="T31" fmla="*/ 0 h 308"/>
                <a:gd name="T32" fmla="*/ 28 w 196"/>
                <a:gd name="T33" fmla="*/ 0 h 308"/>
                <a:gd name="T34" fmla="*/ 36 w 196"/>
                <a:gd name="T35" fmla="*/ 4 h 308"/>
                <a:gd name="T36" fmla="*/ 42 w 196"/>
                <a:gd name="T37" fmla="*/ 12 h 308"/>
                <a:gd name="T38" fmla="*/ 194 w 196"/>
                <a:gd name="T39" fmla="*/ 274 h 308"/>
                <a:gd name="T40" fmla="*/ 194 w 196"/>
                <a:gd name="T41" fmla="*/ 274 h 308"/>
                <a:gd name="T42" fmla="*/ 196 w 196"/>
                <a:gd name="T43" fmla="*/ 282 h 308"/>
                <a:gd name="T44" fmla="*/ 196 w 196"/>
                <a:gd name="T45" fmla="*/ 292 h 308"/>
                <a:gd name="T46" fmla="*/ 192 w 196"/>
                <a:gd name="T47" fmla="*/ 298 h 308"/>
                <a:gd name="T48" fmla="*/ 186 w 196"/>
                <a:gd name="T49" fmla="*/ 304 h 308"/>
                <a:gd name="T50" fmla="*/ 186 w 196"/>
                <a:gd name="T51" fmla="*/ 3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308">
                  <a:moveTo>
                    <a:pt x="186" y="304"/>
                  </a:moveTo>
                  <a:lnTo>
                    <a:pt x="186" y="304"/>
                  </a:lnTo>
                  <a:lnTo>
                    <a:pt x="186" y="304"/>
                  </a:lnTo>
                  <a:lnTo>
                    <a:pt x="176" y="308"/>
                  </a:lnTo>
                  <a:lnTo>
                    <a:pt x="168" y="308"/>
                  </a:lnTo>
                  <a:lnTo>
                    <a:pt x="160" y="304"/>
                  </a:lnTo>
                  <a:lnTo>
                    <a:pt x="154" y="29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4"/>
                  </a:lnTo>
                  <a:lnTo>
                    <a:pt x="42" y="12"/>
                  </a:lnTo>
                  <a:lnTo>
                    <a:pt x="194" y="274"/>
                  </a:lnTo>
                  <a:lnTo>
                    <a:pt x="194" y="274"/>
                  </a:lnTo>
                  <a:lnTo>
                    <a:pt x="196" y="282"/>
                  </a:lnTo>
                  <a:lnTo>
                    <a:pt x="196" y="292"/>
                  </a:lnTo>
                  <a:lnTo>
                    <a:pt x="192" y="298"/>
                  </a:lnTo>
                  <a:lnTo>
                    <a:pt x="186" y="304"/>
                  </a:lnTo>
                  <a:lnTo>
                    <a:pt x="186" y="304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200"/>
            <p:cNvSpPr/>
            <p:nvPr/>
          </p:nvSpPr>
          <p:spPr bwMode="auto">
            <a:xfrm>
              <a:off x="9855" y="3584"/>
              <a:ext cx="133" cy="475"/>
            </a:xfrm>
            <a:custGeom>
              <a:avLst/>
              <a:gdLst>
                <a:gd name="T0" fmla="*/ 18 w 96"/>
                <a:gd name="T1" fmla="*/ 344 h 344"/>
                <a:gd name="T2" fmla="*/ 18 w 96"/>
                <a:gd name="T3" fmla="*/ 344 h 344"/>
                <a:gd name="T4" fmla="*/ 18 w 96"/>
                <a:gd name="T5" fmla="*/ 344 h 344"/>
                <a:gd name="T6" fmla="*/ 10 w 96"/>
                <a:gd name="T7" fmla="*/ 340 h 344"/>
                <a:gd name="T8" fmla="*/ 2 w 96"/>
                <a:gd name="T9" fmla="*/ 334 h 344"/>
                <a:gd name="T10" fmla="*/ 0 w 96"/>
                <a:gd name="T11" fmla="*/ 326 h 344"/>
                <a:gd name="T12" fmla="*/ 0 w 96"/>
                <a:gd name="T13" fmla="*/ 318 h 344"/>
                <a:gd name="T14" fmla="*/ 52 w 96"/>
                <a:gd name="T15" fmla="*/ 18 h 344"/>
                <a:gd name="T16" fmla="*/ 52 w 96"/>
                <a:gd name="T17" fmla="*/ 18 h 344"/>
                <a:gd name="T18" fmla="*/ 54 w 96"/>
                <a:gd name="T19" fmla="*/ 10 h 344"/>
                <a:gd name="T20" fmla="*/ 62 w 96"/>
                <a:gd name="T21" fmla="*/ 4 h 344"/>
                <a:gd name="T22" fmla="*/ 70 w 96"/>
                <a:gd name="T23" fmla="*/ 0 h 344"/>
                <a:gd name="T24" fmla="*/ 78 w 96"/>
                <a:gd name="T25" fmla="*/ 0 h 344"/>
                <a:gd name="T26" fmla="*/ 78 w 96"/>
                <a:gd name="T27" fmla="*/ 0 h 344"/>
                <a:gd name="T28" fmla="*/ 78 w 96"/>
                <a:gd name="T29" fmla="*/ 0 h 344"/>
                <a:gd name="T30" fmla="*/ 86 w 96"/>
                <a:gd name="T31" fmla="*/ 4 h 344"/>
                <a:gd name="T32" fmla="*/ 92 w 96"/>
                <a:gd name="T33" fmla="*/ 10 h 344"/>
                <a:gd name="T34" fmla="*/ 96 w 96"/>
                <a:gd name="T35" fmla="*/ 18 h 344"/>
                <a:gd name="T36" fmla="*/ 96 w 96"/>
                <a:gd name="T37" fmla="*/ 26 h 344"/>
                <a:gd name="T38" fmla="*/ 44 w 96"/>
                <a:gd name="T39" fmla="*/ 326 h 344"/>
                <a:gd name="T40" fmla="*/ 44 w 96"/>
                <a:gd name="T41" fmla="*/ 326 h 344"/>
                <a:gd name="T42" fmla="*/ 40 w 96"/>
                <a:gd name="T43" fmla="*/ 334 h 344"/>
                <a:gd name="T44" fmla="*/ 34 w 96"/>
                <a:gd name="T45" fmla="*/ 340 h 344"/>
                <a:gd name="T46" fmla="*/ 26 w 96"/>
                <a:gd name="T47" fmla="*/ 344 h 344"/>
                <a:gd name="T48" fmla="*/ 18 w 96"/>
                <a:gd name="T49" fmla="*/ 344 h 344"/>
                <a:gd name="T50" fmla="*/ 18 w 96"/>
                <a:gd name="T5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344">
                  <a:moveTo>
                    <a:pt x="18" y="344"/>
                  </a:moveTo>
                  <a:lnTo>
                    <a:pt x="18" y="344"/>
                  </a:lnTo>
                  <a:lnTo>
                    <a:pt x="18" y="344"/>
                  </a:lnTo>
                  <a:lnTo>
                    <a:pt x="10" y="340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0" y="3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4" y="10"/>
                  </a:lnTo>
                  <a:lnTo>
                    <a:pt x="62" y="4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6" y="4"/>
                  </a:lnTo>
                  <a:lnTo>
                    <a:pt x="92" y="10"/>
                  </a:lnTo>
                  <a:lnTo>
                    <a:pt x="96" y="18"/>
                  </a:lnTo>
                  <a:lnTo>
                    <a:pt x="96" y="26"/>
                  </a:lnTo>
                  <a:lnTo>
                    <a:pt x="44" y="326"/>
                  </a:lnTo>
                  <a:lnTo>
                    <a:pt x="44" y="326"/>
                  </a:lnTo>
                  <a:lnTo>
                    <a:pt x="40" y="334"/>
                  </a:lnTo>
                  <a:lnTo>
                    <a:pt x="34" y="340"/>
                  </a:lnTo>
                  <a:lnTo>
                    <a:pt x="26" y="344"/>
                  </a:lnTo>
                  <a:lnTo>
                    <a:pt x="18" y="344"/>
                  </a:lnTo>
                  <a:lnTo>
                    <a:pt x="18" y="344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201"/>
            <p:cNvSpPr/>
            <p:nvPr/>
          </p:nvSpPr>
          <p:spPr bwMode="auto">
            <a:xfrm>
              <a:off x="10248" y="3777"/>
              <a:ext cx="273" cy="425"/>
            </a:xfrm>
            <a:custGeom>
              <a:avLst/>
              <a:gdLst>
                <a:gd name="T0" fmla="*/ 12 w 198"/>
                <a:gd name="T1" fmla="*/ 304 h 308"/>
                <a:gd name="T2" fmla="*/ 12 w 198"/>
                <a:gd name="T3" fmla="*/ 304 h 308"/>
                <a:gd name="T4" fmla="*/ 12 w 198"/>
                <a:gd name="T5" fmla="*/ 304 h 308"/>
                <a:gd name="T6" fmla="*/ 4 w 198"/>
                <a:gd name="T7" fmla="*/ 298 h 308"/>
                <a:gd name="T8" fmla="*/ 2 w 198"/>
                <a:gd name="T9" fmla="*/ 292 h 308"/>
                <a:gd name="T10" fmla="*/ 0 w 198"/>
                <a:gd name="T11" fmla="*/ 282 h 308"/>
                <a:gd name="T12" fmla="*/ 4 w 198"/>
                <a:gd name="T13" fmla="*/ 274 h 308"/>
                <a:gd name="T14" fmla="*/ 154 w 198"/>
                <a:gd name="T15" fmla="*/ 12 h 308"/>
                <a:gd name="T16" fmla="*/ 154 w 198"/>
                <a:gd name="T17" fmla="*/ 12 h 308"/>
                <a:gd name="T18" fmla="*/ 160 w 198"/>
                <a:gd name="T19" fmla="*/ 4 h 308"/>
                <a:gd name="T20" fmla="*/ 168 w 198"/>
                <a:gd name="T21" fmla="*/ 0 h 308"/>
                <a:gd name="T22" fmla="*/ 178 w 198"/>
                <a:gd name="T23" fmla="*/ 0 h 308"/>
                <a:gd name="T24" fmla="*/ 186 w 198"/>
                <a:gd name="T25" fmla="*/ 2 h 308"/>
                <a:gd name="T26" fmla="*/ 186 w 198"/>
                <a:gd name="T27" fmla="*/ 2 h 308"/>
                <a:gd name="T28" fmla="*/ 186 w 198"/>
                <a:gd name="T29" fmla="*/ 2 h 308"/>
                <a:gd name="T30" fmla="*/ 192 w 198"/>
                <a:gd name="T31" fmla="*/ 8 h 308"/>
                <a:gd name="T32" fmla="*/ 196 w 198"/>
                <a:gd name="T33" fmla="*/ 16 h 308"/>
                <a:gd name="T34" fmla="*/ 198 w 198"/>
                <a:gd name="T35" fmla="*/ 26 h 308"/>
                <a:gd name="T36" fmla="*/ 194 w 198"/>
                <a:gd name="T37" fmla="*/ 34 h 308"/>
                <a:gd name="T38" fmla="*/ 44 w 198"/>
                <a:gd name="T39" fmla="*/ 296 h 308"/>
                <a:gd name="T40" fmla="*/ 44 w 198"/>
                <a:gd name="T41" fmla="*/ 296 h 308"/>
                <a:gd name="T42" fmla="*/ 38 w 198"/>
                <a:gd name="T43" fmla="*/ 304 h 308"/>
                <a:gd name="T44" fmla="*/ 30 w 198"/>
                <a:gd name="T45" fmla="*/ 308 h 308"/>
                <a:gd name="T46" fmla="*/ 20 w 198"/>
                <a:gd name="T47" fmla="*/ 308 h 308"/>
                <a:gd name="T48" fmla="*/ 12 w 198"/>
                <a:gd name="T49" fmla="*/ 304 h 308"/>
                <a:gd name="T50" fmla="*/ 12 w 198"/>
                <a:gd name="T51" fmla="*/ 3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308">
                  <a:moveTo>
                    <a:pt x="12" y="304"/>
                  </a:moveTo>
                  <a:lnTo>
                    <a:pt x="12" y="304"/>
                  </a:lnTo>
                  <a:lnTo>
                    <a:pt x="12" y="304"/>
                  </a:lnTo>
                  <a:lnTo>
                    <a:pt x="4" y="298"/>
                  </a:lnTo>
                  <a:lnTo>
                    <a:pt x="2" y="292"/>
                  </a:lnTo>
                  <a:lnTo>
                    <a:pt x="0" y="282"/>
                  </a:lnTo>
                  <a:lnTo>
                    <a:pt x="4" y="274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60" y="4"/>
                  </a:lnTo>
                  <a:lnTo>
                    <a:pt x="168" y="0"/>
                  </a:lnTo>
                  <a:lnTo>
                    <a:pt x="178" y="0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92" y="8"/>
                  </a:lnTo>
                  <a:lnTo>
                    <a:pt x="196" y="16"/>
                  </a:lnTo>
                  <a:lnTo>
                    <a:pt x="198" y="26"/>
                  </a:lnTo>
                  <a:lnTo>
                    <a:pt x="194" y="34"/>
                  </a:lnTo>
                  <a:lnTo>
                    <a:pt x="44" y="296"/>
                  </a:lnTo>
                  <a:lnTo>
                    <a:pt x="44" y="296"/>
                  </a:lnTo>
                  <a:lnTo>
                    <a:pt x="38" y="304"/>
                  </a:lnTo>
                  <a:lnTo>
                    <a:pt x="30" y="308"/>
                  </a:lnTo>
                  <a:lnTo>
                    <a:pt x="20" y="308"/>
                  </a:lnTo>
                  <a:lnTo>
                    <a:pt x="12" y="304"/>
                  </a:lnTo>
                  <a:lnTo>
                    <a:pt x="12" y="304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202"/>
            <p:cNvSpPr/>
            <p:nvPr/>
          </p:nvSpPr>
          <p:spPr bwMode="auto">
            <a:xfrm>
              <a:off x="10571" y="4142"/>
              <a:ext cx="381" cy="331"/>
            </a:xfrm>
            <a:custGeom>
              <a:avLst/>
              <a:gdLst>
                <a:gd name="T0" fmla="*/ 4 w 276"/>
                <a:gd name="T1" fmla="*/ 232 h 240"/>
                <a:gd name="T2" fmla="*/ 4 w 276"/>
                <a:gd name="T3" fmla="*/ 232 h 240"/>
                <a:gd name="T4" fmla="*/ 4 w 276"/>
                <a:gd name="T5" fmla="*/ 232 h 240"/>
                <a:gd name="T6" fmla="*/ 0 w 276"/>
                <a:gd name="T7" fmla="*/ 224 h 240"/>
                <a:gd name="T8" fmla="*/ 0 w 276"/>
                <a:gd name="T9" fmla="*/ 214 h 240"/>
                <a:gd name="T10" fmla="*/ 2 w 276"/>
                <a:gd name="T11" fmla="*/ 206 h 240"/>
                <a:gd name="T12" fmla="*/ 8 w 276"/>
                <a:gd name="T13" fmla="*/ 198 h 240"/>
                <a:gd name="T14" fmla="*/ 240 w 276"/>
                <a:gd name="T15" fmla="*/ 4 h 240"/>
                <a:gd name="T16" fmla="*/ 240 w 276"/>
                <a:gd name="T17" fmla="*/ 4 h 240"/>
                <a:gd name="T18" fmla="*/ 248 w 276"/>
                <a:gd name="T19" fmla="*/ 0 h 240"/>
                <a:gd name="T20" fmla="*/ 256 w 276"/>
                <a:gd name="T21" fmla="*/ 0 h 240"/>
                <a:gd name="T22" fmla="*/ 264 w 276"/>
                <a:gd name="T23" fmla="*/ 2 h 240"/>
                <a:gd name="T24" fmla="*/ 272 w 276"/>
                <a:gd name="T25" fmla="*/ 8 h 240"/>
                <a:gd name="T26" fmla="*/ 272 w 276"/>
                <a:gd name="T27" fmla="*/ 8 h 240"/>
                <a:gd name="T28" fmla="*/ 272 w 276"/>
                <a:gd name="T29" fmla="*/ 8 h 240"/>
                <a:gd name="T30" fmla="*/ 276 w 276"/>
                <a:gd name="T31" fmla="*/ 16 h 240"/>
                <a:gd name="T32" fmla="*/ 276 w 276"/>
                <a:gd name="T33" fmla="*/ 24 h 240"/>
                <a:gd name="T34" fmla="*/ 274 w 276"/>
                <a:gd name="T35" fmla="*/ 32 h 240"/>
                <a:gd name="T36" fmla="*/ 268 w 276"/>
                <a:gd name="T37" fmla="*/ 40 h 240"/>
                <a:gd name="T38" fmla="*/ 36 w 276"/>
                <a:gd name="T39" fmla="*/ 234 h 240"/>
                <a:gd name="T40" fmla="*/ 36 w 276"/>
                <a:gd name="T41" fmla="*/ 234 h 240"/>
                <a:gd name="T42" fmla="*/ 28 w 276"/>
                <a:gd name="T43" fmla="*/ 238 h 240"/>
                <a:gd name="T44" fmla="*/ 20 w 276"/>
                <a:gd name="T45" fmla="*/ 240 h 240"/>
                <a:gd name="T46" fmla="*/ 12 w 276"/>
                <a:gd name="T47" fmla="*/ 236 h 240"/>
                <a:gd name="T48" fmla="*/ 4 w 276"/>
                <a:gd name="T49" fmla="*/ 232 h 240"/>
                <a:gd name="T50" fmla="*/ 4 w 276"/>
                <a:gd name="T51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6" h="240">
                  <a:moveTo>
                    <a:pt x="4" y="232"/>
                  </a:moveTo>
                  <a:lnTo>
                    <a:pt x="4" y="232"/>
                  </a:lnTo>
                  <a:lnTo>
                    <a:pt x="4" y="232"/>
                  </a:lnTo>
                  <a:lnTo>
                    <a:pt x="0" y="224"/>
                  </a:lnTo>
                  <a:lnTo>
                    <a:pt x="0" y="214"/>
                  </a:lnTo>
                  <a:lnTo>
                    <a:pt x="2" y="206"/>
                  </a:lnTo>
                  <a:lnTo>
                    <a:pt x="8" y="198"/>
                  </a:lnTo>
                  <a:lnTo>
                    <a:pt x="240" y="4"/>
                  </a:lnTo>
                  <a:lnTo>
                    <a:pt x="240" y="4"/>
                  </a:lnTo>
                  <a:lnTo>
                    <a:pt x="248" y="0"/>
                  </a:lnTo>
                  <a:lnTo>
                    <a:pt x="256" y="0"/>
                  </a:lnTo>
                  <a:lnTo>
                    <a:pt x="264" y="2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6" y="16"/>
                  </a:lnTo>
                  <a:lnTo>
                    <a:pt x="276" y="24"/>
                  </a:lnTo>
                  <a:lnTo>
                    <a:pt x="274" y="32"/>
                  </a:lnTo>
                  <a:lnTo>
                    <a:pt x="268" y="40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28" y="238"/>
                  </a:lnTo>
                  <a:lnTo>
                    <a:pt x="20" y="240"/>
                  </a:lnTo>
                  <a:lnTo>
                    <a:pt x="12" y="236"/>
                  </a:lnTo>
                  <a:lnTo>
                    <a:pt x="4" y="232"/>
                  </a:lnTo>
                  <a:lnTo>
                    <a:pt x="4" y="232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203"/>
            <p:cNvSpPr/>
            <p:nvPr/>
          </p:nvSpPr>
          <p:spPr bwMode="auto">
            <a:xfrm>
              <a:off x="8397" y="4142"/>
              <a:ext cx="384" cy="331"/>
            </a:xfrm>
            <a:custGeom>
              <a:avLst/>
              <a:gdLst>
                <a:gd name="T0" fmla="*/ 272 w 278"/>
                <a:gd name="T1" fmla="*/ 232 h 240"/>
                <a:gd name="T2" fmla="*/ 272 w 278"/>
                <a:gd name="T3" fmla="*/ 232 h 240"/>
                <a:gd name="T4" fmla="*/ 272 w 278"/>
                <a:gd name="T5" fmla="*/ 232 h 240"/>
                <a:gd name="T6" fmla="*/ 266 w 278"/>
                <a:gd name="T7" fmla="*/ 236 h 240"/>
                <a:gd name="T8" fmla="*/ 258 w 278"/>
                <a:gd name="T9" fmla="*/ 240 h 240"/>
                <a:gd name="T10" fmla="*/ 248 w 278"/>
                <a:gd name="T11" fmla="*/ 238 h 240"/>
                <a:gd name="T12" fmla="*/ 240 w 278"/>
                <a:gd name="T13" fmla="*/ 234 h 240"/>
                <a:gd name="T14" fmla="*/ 8 w 278"/>
                <a:gd name="T15" fmla="*/ 40 h 240"/>
                <a:gd name="T16" fmla="*/ 8 w 278"/>
                <a:gd name="T17" fmla="*/ 40 h 240"/>
                <a:gd name="T18" fmla="*/ 2 w 278"/>
                <a:gd name="T19" fmla="*/ 32 h 240"/>
                <a:gd name="T20" fmla="*/ 0 w 278"/>
                <a:gd name="T21" fmla="*/ 24 h 240"/>
                <a:gd name="T22" fmla="*/ 2 w 278"/>
                <a:gd name="T23" fmla="*/ 16 h 240"/>
                <a:gd name="T24" fmla="*/ 6 w 278"/>
                <a:gd name="T25" fmla="*/ 8 h 240"/>
                <a:gd name="T26" fmla="*/ 6 w 278"/>
                <a:gd name="T27" fmla="*/ 8 h 240"/>
                <a:gd name="T28" fmla="*/ 6 w 278"/>
                <a:gd name="T29" fmla="*/ 8 h 240"/>
                <a:gd name="T30" fmla="*/ 12 w 278"/>
                <a:gd name="T31" fmla="*/ 2 h 240"/>
                <a:gd name="T32" fmla="*/ 22 w 278"/>
                <a:gd name="T33" fmla="*/ 0 h 240"/>
                <a:gd name="T34" fmla="*/ 30 w 278"/>
                <a:gd name="T35" fmla="*/ 0 h 240"/>
                <a:gd name="T36" fmla="*/ 38 w 278"/>
                <a:gd name="T37" fmla="*/ 4 h 240"/>
                <a:gd name="T38" fmla="*/ 270 w 278"/>
                <a:gd name="T39" fmla="*/ 198 h 240"/>
                <a:gd name="T40" fmla="*/ 270 w 278"/>
                <a:gd name="T41" fmla="*/ 198 h 240"/>
                <a:gd name="T42" fmla="*/ 276 w 278"/>
                <a:gd name="T43" fmla="*/ 206 h 240"/>
                <a:gd name="T44" fmla="*/ 278 w 278"/>
                <a:gd name="T45" fmla="*/ 214 h 240"/>
                <a:gd name="T46" fmla="*/ 278 w 278"/>
                <a:gd name="T47" fmla="*/ 224 h 240"/>
                <a:gd name="T48" fmla="*/ 272 w 278"/>
                <a:gd name="T49" fmla="*/ 232 h 240"/>
                <a:gd name="T50" fmla="*/ 272 w 278"/>
                <a:gd name="T51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8" h="240">
                  <a:moveTo>
                    <a:pt x="272" y="232"/>
                  </a:moveTo>
                  <a:lnTo>
                    <a:pt x="272" y="232"/>
                  </a:lnTo>
                  <a:lnTo>
                    <a:pt x="272" y="232"/>
                  </a:lnTo>
                  <a:lnTo>
                    <a:pt x="266" y="236"/>
                  </a:lnTo>
                  <a:lnTo>
                    <a:pt x="258" y="240"/>
                  </a:lnTo>
                  <a:lnTo>
                    <a:pt x="248" y="238"/>
                  </a:lnTo>
                  <a:lnTo>
                    <a:pt x="240" y="234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4"/>
                  </a:lnTo>
                  <a:lnTo>
                    <a:pt x="270" y="198"/>
                  </a:lnTo>
                  <a:lnTo>
                    <a:pt x="270" y="198"/>
                  </a:lnTo>
                  <a:lnTo>
                    <a:pt x="276" y="206"/>
                  </a:lnTo>
                  <a:lnTo>
                    <a:pt x="278" y="214"/>
                  </a:lnTo>
                  <a:lnTo>
                    <a:pt x="278" y="224"/>
                  </a:lnTo>
                  <a:lnTo>
                    <a:pt x="272" y="232"/>
                  </a:lnTo>
                  <a:lnTo>
                    <a:pt x="272" y="232"/>
                  </a:lnTo>
                  <a:close/>
                </a:path>
              </a:pathLst>
            </a:cu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60" name="文本框 159"/>
          <p:cNvSpPr txBox="1"/>
          <p:nvPr>
            <p:custDataLst>
              <p:tags r:id="rId1"/>
            </p:custDataLst>
          </p:nvPr>
        </p:nvSpPr>
        <p:spPr>
          <a:xfrm>
            <a:off x="1275615" y="1893403"/>
            <a:ext cx="1634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修改代码如下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685171" y="1193533"/>
            <a:ext cx="2919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然后⼜进⾏了多次训练，⼜⽤了5个⼩时的GPU,其中三次的训练效果如下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6198" y="2749416"/>
            <a:ext cx="4284980" cy="242125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07008" y="2203650"/>
            <a:ext cx="5412740" cy="395732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80"/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3286" y="487108"/>
            <a:ext cx="79547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95178" y="429509"/>
            <a:ext cx="1783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课题研究的结果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56185" y="1023595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780665" y="1464945"/>
            <a:ext cx="1097280" cy="4705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17615" y="2463800"/>
            <a:ext cx="1266825" cy="2387600"/>
            <a:chOff x="7843" y="3880"/>
            <a:chExt cx="1526" cy="3016"/>
          </a:xfrm>
        </p:grpSpPr>
        <p:sp>
          <p:nvSpPr>
            <p:cNvPr id="45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7843" y="3880"/>
              <a:ext cx="634" cy="3016"/>
            </a:xfrm>
            <a:custGeom>
              <a:avLst/>
              <a:gdLst>
                <a:gd name="T0" fmla="*/ 308 w 308"/>
                <a:gd name="T1" fmla="*/ 1232 h 1465"/>
                <a:gd name="T2" fmla="*/ 308 w 308"/>
                <a:gd name="T3" fmla="*/ 0 h 1465"/>
                <a:gd name="T4" fmla="*/ 0 w 308"/>
                <a:gd name="T5" fmla="*/ 0 h 1465"/>
                <a:gd name="T6" fmla="*/ 0 w 308"/>
                <a:gd name="T7" fmla="*/ 1232 h 1465"/>
                <a:gd name="T8" fmla="*/ 154 w 308"/>
                <a:gd name="T9" fmla="*/ 1465 h 1465"/>
                <a:gd name="T10" fmla="*/ 308 w 308"/>
                <a:gd name="T11" fmla="*/ 1232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465">
                  <a:moveTo>
                    <a:pt x="308" y="1232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1232"/>
                  </a:lnTo>
                  <a:lnTo>
                    <a:pt x="154" y="1465"/>
                  </a:lnTo>
                  <a:lnTo>
                    <a:pt x="308" y="1232"/>
                  </a:lnTo>
                  <a:close/>
                </a:path>
              </a:pathLst>
            </a:custGeom>
            <a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2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7843" y="3880"/>
              <a:ext cx="1272" cy="1914"/>
            </a:xfrm>
            <a:custGeom>
              <a:avLst/>
              <a:gdLst>
                <a:gd name="T0" fmla="*/ 188 w 377"/>
                <a:gd name="T1" fmla="*/ 566 h 567"/>
                <a:gd name="T2" fmla="*/ 0 w 377"/>
                <a:gd name="T3" fmla="*/ 0 h 567"/>
                <a:gd name="T4" fmla="*/ 188 w 377"/>
                <a:gd name="T5" fmla="*/ 0 h 567"/>
                <a:gd name="T6" fmla="*/ 377 w 377"/>
                <a:gd name="T7" fmla="*/ 567 h 567"/>
                <a:gd name="T8" fmla="*/ 188 w 377"/>
                <a:gd name="T9" fmla="*/ 566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567">
                  <a:moveTo>
                    <a:pt x="188" y="566"/>
                  </a:moveTo>
                  <a:cubicBezTo>
                    <a:pt x="42" y="521"/>
                    <a:pt x="0" y="0"/>
                    <a:pt x="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416"/>
                    <a:pt x="377" y="567"/>
                  </a:cubicBezTo>
                  <a:lnTo>
                    <a:pt x="188" y="566"/>
                  </a:lnTo>
                  <a:close/>
                </a:path>
              </a:pathLst>
            </a:custGeom>
            <a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3" name="Freeform 8"/>
            <p:cNvSpPr/>
            <p:nvPr>
              <p:custDataLst>
                <p:tags r:id="rId6"/>
              </p:custDataLst>
            </p:nvPr>
          </p:nvSpPr>
          <p:spPr bwMode="auto">
            <a:xfrm>
              <a:off x="8477" y="5086"/>
              <a:ext cx="893" cy="749"/>
            </a:xfrm>
            <a:custGeom>
              <a:avLst/>
              <a:gdLst>
                <a:gd name="T0" fmla="*/ 261 w 265"/>
                <a:gd name="T1" fmla="*/ 116 h 222"/>
                <a:gd name="T2" fmla="*/ 194 w 265"/>
                <a:gd name="T3" fmla="*/ 0 h 222"/>
                <a:gd name="T4" fmla="*/ 72 w 265"/>
                <a:gd name="T5" fmla="*/ 116 h 222"/>
                <a:gd name="T6" fmla="*/ 0 w 265"/>
                <a:gd name="T7" fmla="*/ 209 h 222"/>
                <a:gd name="T8" fmla="*/ 169 w 265"/>
                <a:gd name="T9" fmla="*/ 209 h 222"/>
                <a:gd name="T10" fmla="*/ 261 w 265"/>
                <a:gd name="T11" fmla="*/ 11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22">
                  <a:moveTo>
                    <a:pt x="261" y="116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5" y="191"/>
                    <a:pt x="28" y="207"/>
                    <a:pt x="0" y="209"/>
                  </a:cubicBezTo>
                  <a:cubicBezTo>
                    <a:pt x="169" y="209"/>
                    <a:pt x="169" y="209"/>
                    <a:pt x="169" y="209"/>
                  </a:cubicBezTo>
                  <a:cubicBezTo>
                    <a:pt x="169" y="209"/>
                    <a:pt x="265" y="222"/>
                    <a:pt x="261" y="116"/>
                  </a:cubicBezTo>
                  <a:close/>
                </a:path>
              </a:pathLst>
            </a:custGeom>
            <a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B4DE567-3B5E-4A15-8330-1124190910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29580" y="1938955"/>
            <a:ext cx="4794521" cy="350533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56BBBC-23D6-4827-A290-DF3C6697EF5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82626" y="1913022"/>
            <a:ext cx="5626613" cy="3609474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CCF640-4A98-45B5-B18D-1750A747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57" y="412923"/>
            <a:ext cx="5391902" cy="57920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984AC2-7C6F-485B-9935-00974BC0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9" y="2594572"/>
            <a:ext cx="5287113" cy="38486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59DD15-0C21-40C4-B547-ADF2A333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402" y="2610314"/>
            <a:ext cx="2981741" cy="16004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2CF42A3-420F-4ADA-974D-CB64E9BBCAC6}"/>
              </a:ext>
            </a:extLst>
          </p:cNvPr>
          <p:cNvSpPr txBox="1"/>
          <p:nvPr/>
        </p:nvSpPr>
        <p:spPr>
          <a:xfrm>
            <a:off x="7897091" y="6096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有删掉一些腾出空间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0" name="椭圆 80">
            <a:extLst>
              <a:ext uri="{FF2B5EF4-FFF2-40B4-BE49-F238E27FC236}">
                <a16:creationId xmlns:a16="http://schemas.microsoft.com/office/drawing/2014/main" id="{D0631413-B1EA-4F54-B86F-0F2E129BE8A8}"/>
              </a:ext>
            </a:extLst>
          </p:cNvPr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155E8A-D34A-42B1-B9B7-EC632860BC14}"/>
              </a:ext>
            </a:extLst>
          </p:cNvPr>
          <p:cNvSpPr txBox="1"/>
          <p:nvPr/>
        </p:nvSpPr>
        <p:spPr>
          <a:xfrm>
            <a:off x="1013286" y="487108"/>
            <a:ext cx="79547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696E75-65B0-406C-8268-C31B75D00C30}"/>
              </a:ext>
            </a:extLst>
          </p:cNvPr>
          <p:cNvSpPr/>
          <p:nvPr/>
        </p:nvSpPr>
        <p:spPr>
          <a:xfrm>
            <a:off x="2095178" y="429509"/>
            <a:ext cx="1783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57899D-87D5-48DF-836E-DA17764657E7}"/>
              </a:ext>
            </a:extLst>
          </p:cNvPr>
          <p:cNvSpPr txBox="1"/>
          <p:nvPr/>
        </p:nvSpPr>
        <p:spPr>
          <a:xfrm>
            <a:off x="856185" y="1023595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8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22"/>
          <p:cNvSpPr txBox="1"/>
          <p:nvPr/>
        </p:nvSpPr>
        <p:spPr>
          <a:xfrm>
            <a:off x="2329676" y="3715756"/>
            <a:ext cx="742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欢迎各位老师指导</a:t>
            </a:r>
          </a:p>
        </p:txBody>
      </p:sp>
      <p:sp>
        <p:nvSpPr>
          <p:cNvPr id="124" name="文本框 19"/>
          <p:cNvSpPr txBox="1"/>
          <p:nvPr/>
        </p:nvSpPr>
        <p:spPr>
          <a:xfrm>
            <a:off x="491757" y="2051433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solidFill>
                  <a:schemeClr val="bg1">
                    <a:lumMod val="95000"/>
                  </a:schemeClr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chemeClr val="bg1">
                  <a:lumMod val="95000"/>
                </a:schemeClr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169160" y="1502160"/>
            <a:ext cx="3853680" cy="3853680"/>
          </a:xfrm>
          <a:prstGeom prst="ellipse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14856" y="2266712"/>
            <a:ext cx="1162288" cy="1162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4856" y="2340024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28575"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ln w="28575">
                <a:noFill/>
              </a:ln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16036" y="3595983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4947" y="4119203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80"/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44" y="37153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3182" y="995673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1" name="Group 41"/>
          <p:cNvGrpSpPr/>
          <p:nvPr/>
        </p:nvGrpSpPr>
        <p:grpSpPr>
          <a:xfrm rot="8961991">
            <a:off x="1043335" y="1864213"/>
            <a:ext cx="3150760" cy="3880986"/>
            <a:chOff x="1507825" y="2293019"/>
            <a:chExt cx="3099093" cy="3817347"/>
          </a:xfrm>
          <a:solidFill>
            <a:schemeClr val="bg1">
              <a:lumMod val="95000"/>
            </a:schemeClr>
          </a:solidFill>
        </p:grpSpPr>
        <p:sp>
          <p:nvSpPr>
            <p:cNvPr id="42" name="Freeform 6"/>
            <p:cNvSpPr/>
            <p:nvPr/>
          </p:nvSpPr>
          <p:spPr bwMode="auto">
            <a:xfrm rot="12600000" flipH="1">
              <a:off x="3800178" y="2413350"/>
              <a:ext cx="750887" cy="16033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</a:endParaRPr>
            </a:p>
          </p:txBody>
        </p:sp>
        <p:sp>
          <p:nvSpPr>
            <p:cNvPr id="43" name="Freeform 74"/>
            <p:cNvSpPr/>
            <p:nvPr/>
          </p:nvSpPr>
          <p:spPr bwMode="auto">
            <a:xfrm rot="12600000" flipH="1">
              <a:off x="3463918" y="2571257"/>
              <a:ext cx="1143000" cy="333375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44" name="Freeform 75"/>
            <p:cNvSpPr/>
            <p:nvPr/>
          </p:nvSpPr>
          <p:spPr bwMode="auto">
            <a:xfrm rot="12600000" flipH="1">
              <a:off x="4004965" y="2293019"/>
              <a:ext cx="509587" cy="10953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grpSp>
          <p:nvGrpSpPr>
            <p:cNvPr id="45" name="Group 39"/>
            <p:cNvGrpSpPr/>
            <p:nvPr/>
          </p:nvGrpSpPr>
          <p:grpSpPr>
            <a:xfrm rot="10800000">
              <a:off x="3422720" y="2960053"/>
              <a:ext cx="500508" cy="552172"/>
              <a:chOff x="3422720" y="2960053"/>
              <a:chExt cx="500508" cy="552172"/>
            </a:xfrm>
            <a:grpFill/>
          </p:grpSpPr>
          <p:grpSp>
            <p:nvGrpSpPr>
              <p:cNvPr id="135" name="Group 37"/>
              <p:cNvGrpSpPr/>
              <p:nvPr/>
            </p:nvGrpSpPr>
            <p:grpSpPr>
              <a:xfrm>
                <a:off x="3422720" y="2960053"/>
                <a:ext cx="500508" cy="552172"/>
                <a:chOff x="3422720" y="2960053"/>
                <a:chExt cx="500508" cy="552172"/>
              </a:xfrm>
              <a:grpFill/>
            </p:grpSpPr>
            <p:sp>
              <p:nvSpPr>
                <p:cNvPr id="140" name="Freeform 8"/>
                <p:cNvSpPr/>
                <p:nvPr/>
              </p:nvSpPr>
              <p:spPr bwMode="auto">
                <a:xfrm rot="12600000">
                  <a:off x="3885128" y="3037492"/>
                  <a:ext cx="38100" cy="65087"/>
                </a:xfrm>
                <a:custGeom>
                  <a:avLst/>
                  <a:gdLst>
                    <a:gd name="T0" fmla="*/ 0 w 21"/>
                    <a:gd name="T1" fmla="*/ 5 h 35"/>
                    <a:gd name="T2" fmla="*/ 5 w 21"/>
                    <a:gd name="T3" fmla="*/ 26 h 35"/>
                    <a:gd name="T4" fmla="*/ 21 w 21"/>
                    <a:gd name="T5" fmla="*/ 9 h 35"/>
                    <a:gd name="T6" fmla="*/ 0 w 21"/>
                    <a:gd name="T7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35">
                      <a:moveTo>
                        <a:pt x="0" y="5"/>
                      </a:moveTo>
                      <a:cubicBezTo>
                        <a:pt x="0" y="5"/>
                        <a:pt x="3" y="22"/>
                        <a:pt x="5" y="26"/>
                      </a:cubicBezTo>
                      <a:cubicBezTo>
                        <a:pt x="6" y="31"/>
                        <a:pt x="9" y="35"/>
                        <a:pt x="21" y="9"/>
                      </a:cubicBezTo>
                      <a:cubicBezTo>
                        <a:pt x="21" y="9"/>
                        <a:pt x="13" y="0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grpSp>
              <p:nvGrpSpPr>
                <p:cNvPr id="141" name="Group 36"/>
                <p:cNvGrpSpPr/>
                <p:nvPr/>
              </p:nvGrpSpPr>
              <p:grpSpPr>
                <a:xfrm>
                  <a:off x="3422720" y="2960053"/>
                  <a:ext cx="407951" cy="552172"/>
                  <a:chOff x="3422720" y="2960053"/>
                  <a:chExt cx="407951" cy="552172"/>
                </a:xfrm>
                <a:grpFill/>
              </p:grpSpPr>
              <p:sp>
                <p:nvSpPr>
                  <p:cNvPr id="143" name="Freeform 5"/>
                  <p:cNvSpPr/>
                  <p:nvPr/>
                </p:nvSpPr>
                <p:spPr bwMode="auto">
                  <a:xfrm rot="12600000">
                    <a:off x="3681446" y="3036071"/>
                    <a:ext cx="149225" cy="441325"/>
                  </a:xfrm>
                  <a:custGeom>
                    <a:avLst/>
                    <a:gdLst>
                      <a:gd name="T0" fmla="*/ 77 w 112"/>
                      <a:gd name="T1" fmla="*/ 270 h 331"/>
                      <a:gd name="T2" fmla="*/ 44 w 112"/>
                      <a:gd name="T3" fmla="*/ 331 h 331"/>
                      <a:gd name="T4" fmla="*/ 15 w 112"/>
                      <a:gd name="T5" fmla="*/ 328 h 331"/>
                      <a:gd name="T6" fmla="*/ 0 w 112"/>
                      <a:gd name="T7" fmla="*/ 261 h 331"/>
                      <a:gd name="T8" fmla="*/ 35 w 112"/>
                      <a:gd name="T9" fmla="*/ 0 h 331"/>
                      <a:gd name="T10" fmla="*/ 112 w 112"/>
                      <a:gd name="T11" fmla="*/ 11 h 331"/>
                      <a:gd name="T12" fmla="*/ 77 w 112"/>
                      <a:gd name="T13" fmla="*/ 270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2" h="331">
                        <a:moveTo>
                          <a:pt x="77" y="270"/>
                        </a:moveTo>
                        <a:lnTo>
                          <a:pt x="44" y="331"/>
                        </a:lnTo>
                        <a:lnTo>
                          <a:pt x="15" y="328"/>
                        </a:lnTo>
                        <a:lnTo>
                          <a:pt x="0" y="261"/>
                        </a:lnTo>
                        <a:lnTo>
                          <a:pt x="35" y="0"/>
                        </a:lnTo>
                        <a:lnTo>
                          <a:pt x="112" y="11"/>
                        </a:lnTo>
                        <a:lnTo>
                          <a:pt x="77" y="2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44" name="Freeform 6"/>
                  <p:cNvSpPr/>
                  <p:nvPr/>
                </p:nvSpPr>
                <p:spPr bwMode="auto">
                  <a:xfrm rot="12600000">
                    <a:off x="3558062" y="3375700"/>
                    <a:ext cx="117475" cy="136525"/>
                  </a:xfrm>
                  <a:custGeom>
                    <a:avLst/>
                    <a:gdLst>
                      <a:gd name="T0" fmla="*/ 58 w 64"/>
                      <a:gd name="T1" fmla="*/ 48 h 74"/>
                      <a:gd name="T2" fmla="*/ 27 w 64"/>
                      <a:gd name="T3" fmla="*/ 72 h 74"/>
                      <a:gd name="T4" fmla="*/ 26 w 64"/>
                      <a:gd name="T5" fmla="*/ 72 h 74"/>
                      <a:gd name="T6" fmla="*/ 2 w 64"/>
                      <a:gd name="T7" fmla="*/ 41 h 74"/>
                      <a:gd name="T8" fmla="*/ 6 w 64"/>
                      <a:gd name="T9" fmla="*/ 15 h 74"/>
                      <a:gd name="T10" fmla="*/ 35 w 64"/>
                      <a:gd name="T11" fmla="*/ 7 h 74"/>
                      <a:gd name="T12" fmla="*/ 36 w 64"/>
                      <a:gd name="T13" fmla="*/ 7 h 74"/>
                      <a:gd name="T14" fmla="*/ 62 w 64"/>
                      <a:gd name="T15" fmla="*/ 22 h 74"/>
                      <a:gd name="T16" fmla="*/ 58 w 64"/>
                      <a:gd name="T17" fmla="*/ 4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4" h="74">
                        <a:moveTo>
                          <a:pt x="58" y="48"/>
                        </a:moveTo>
                        <a:cubicBezTo>
                          <a:pt x="56" y="63"/>
                          <a:pt x="42" y="74"/>
                          <a:pt x="27" y="72"/>
                        </a:cubicBezTo>
                        <a:cubicBezTo>
                          <a:pt x="26" y="72"/>
                          <a:pt x="26" y="72"/>
                          <a:pt x="26" y="72"/>
                        </a:cubicBezTo>
                        <a:cubicBezTo>
                          <a:pt x="11" y="70"/>
                          <a:pt x="0" y="56"/>
                          <a:pt x="2" y="41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8" y="0"/>
                          <a:pt x="20" y="5"/>
                          <a:pt x="35" y="7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51" y="9"/>
                          <a:pt x="64" y="7"/>
                          <a:pt x="62" y="22"/>
                        </a:cubicBezTo>
                        <a:lnTo>
                          <a:pt x="58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45" name="Freeform 9"/>
                  <p:cNvSpPr/>
                  <p:nvPr/>
                </p:nvSpPr>
                <p:spPr bwMode="auto">
                  <a:xfrm rot="12600000">
                    <a:off x="3547403" y="2960053"/>
                    <a:ext cx="147637" cy="441325"/>
                  </a:xfrm>
                  <a:custGeom>
                    <a:avLst/>
                    <a:gdLst>
                      <a:gd name="T0" fmla="*/ 75 w 111"/>
                      <a:gd name="T1" fmla="*/ 269 h 331"/>
                      <a:gd name="T2" fmla="*/ 44 w 111"/>
                      <a:gd name="T3" fmla="*/ 331 h 331"/>
                      <a:gd name="T4" fmla="*/ 15 w 111"/>
                      <a:gd name="T5" fmla="*/ 326 h 331"/>
                      <a:gd name="T6" fmla="*/ 0 w 111"/>
                      <a:gd name="T7" fmla="*/ 259 h 331"/>
                      <a:gd name="T8" fmla="*/ 34 w 111"/>
                      <a:gd name="T9" fmla="*/ 0 h 331"/>
                      <a:gd name="T10" fmla="*/ 111 w 111"/>
                      <a:gd name="T11" fmla="*/ 9 h 331"/>
                      <a:gd name="T12" fmla="*/ 75 w 111"/>
                      <a:gd name="T13" fmla="*/ 269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1" h="331">
                        <a:moveTo>
                          <a:pt x="75" y="269"/>
                        </a:moveTo>
                        <a:lnTo>
                          <a:pt x="44" y="331"/>
                        </a:lnTo>
                        <a:lnTo>
                          <a:pt x="15" y="326"/>
                        </a:lnTo>
                        <a:lnTo>
                          <a:pt x="0" y="259"/>
                        </a:lnTo>
                        <a:lnTo>
                          <a:pt x="34" y="0"/>
                        </a:lnTo>
                        <a:lnTo>
                          <a:pt x="111" y="9"/>
                        </a:lnTo>
                        <a:lnTo>
                          <a:pt x="75" y="26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46" name="Freeform 10"/>
                  <p:cNvSpPr/>
                  <p:nvPr/>
                </p:nvSpPr>
                <p:spPr bwMode="auto">
                  <a:xfrm rot="12600000">
                    <a:off x="3422720" y="3302937"/>
                    <a:ext cx="117475" cy="134938"/>
                  </a:xfrm>
                  <a:custGeom>
                    <a:avLst/>
                    <a:gdLst>
                      <a:gd name="T0" fmla="*/ 58 w 64"/>
                      <a:gd name="T1" fmla="*/ 48 h 74"/>
                      <a:gd name="T2" fmla="*/ 27 w 64"/>
                      <a:gd name="T3" fmla="*/ 72 h 74"/>
                      <a:gd name="T4" fmla="*/ 26 w 64"/>
                      <a:gd name="T5" fmla="*/ 72 h 74"/>
                      <a:gd name="T6" fmla="*/ 2 w 64"/>
                      <a:gd name="T7" fmla="*/ 41 h 74"/>
                      <a:gd name="T8" fmla="*/ 6 w 64"/>
                      <a:gd name="T9" fmla="*/ 15 h 74"/>
                      <a:gd name="T10" fmla="*/ 35 w 64"/>
                      <a:gd name="T11" fmla="*/ 7 h 74"/>
                      <a:gd name="T12" fmla="*/ 36 w 64"/>
                      <a:gd name="T13" fmla="*/ 7 h 74"/>
                      <a:gd name="T14" fmla="*/ 61 w 64"/>
                      <a:gd name="T15" fmla="*/ 23 h 74"/>
                      <a:gd name="T16" fmla="*/ 58 w 64"/>
                      <a:gd name="T17" fmla="*/ 4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4" h="74">
                        <a:moveTo>
                          <a:pt x="58" y="48"/>
                        </a:moveTo>
                        <a:cubicBezTo>
                          <a:pt x="56" y="64"/>
                          <a:pt x="42" y="74"/>
                          <a:pt x="27" y="72"/>
                        </a:cubicBezTo>
                        <a:cubicBezTo>
                          <a:pt x="26" y="72"/>
                          <a:pt x="26" y="72"/>
                          <a:pt x="26" y="72"/>
                        </a:cubicBezTo>
                        <a:cubicBezTo>
                          <a:pt x="11" y="70"/>
                          <a:pt x="0" y="56"/>
                          <a:pt x="2" y="41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8" y="0"/>
                          <a:pt x="20" y="5"/>
                          <a:pt x="35" y="7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51" y="9"/>
                          <a:pt x="64" y="7"/>
                          <a:pt x="61" y="23"/>
                        </a:cubicBezTo>
                        <a:lnTo>
                          <a:pt x="58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</p:grpSp>
            <p:sp>
              <p:nvSpPr>
                <p:cNvPr id="142" name="Freeform 12"/>
                <p:cNvSpPr/>
                <p:nvPr/>
              </p:nvSpPr>
              <p:spPr bwMode="auto">
                <a:xfrm rot="12600000">
                  <a:off x="3748305" y="2964331"/>
                  <a:ext cx="39687" cy="63500"/>
                </a:xfrm>
                <a:custGeom>
                  <a:avLst/>
                  <a:gdLst>
                    <a:gd name="T0" fmla="*/ 0 w 21"/>
                    <a:gd name="T1" fmla="*/ 6 h 35"/>
                    <a:gd name="T2" fmla="*/ 5 w 21"/>
                    <a:gd name="T3" fmla="*/ 27 h 35"/>
                    <a:gd name="T4" fmla="*/ 21 w 21"/>
                    <a:gd name="T5" fmla="*/ 10 h 35"/>
                    <a:gd name="T6" fmla="*/ 0 w 21"/>
                    <a:gd name="T7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35">
                      <a:moveTo>
                        <a:pt x="0" y="6"/>
                      </a:moveTo>
                      <a:cubicBezTo>
                        <a:pt x="0" y="6"/>
                        <a:pt x="3" y="22"/>
                        <a:pt x="5" y="27"/>
                      </a:cubicBezTo>
                      <a:cubicBezTo>
                        <a:pt x="6" y="31"/>
                        <a:pt x="9" y="35"/>
                        <a:pt x="21" y="10"/>
                      </a:cubicBezTo>
                      <a:cubicBezTo>
                        <a:pt x="21" y="10"/>
                        <a:pt x="13" y="0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</p:grpSp>
          <p:grpSp>
            <p:nvGrpSpPr>
              <p:cNvPr id="136" name="Group 38"/>
              <p:cNvGrpSpPr/>
              <p:nvPr/>
            </p:nvGrpSpPr>
            <p:grpSpPr>
              <a:xfrm>
                <a:off x="3446371" y="3121330"/>
                <a:ext cx="262234" cy="351393"/>
                <a:chOff x="3446371" y="3121330"/>
                <a:chExt cx="262234" cy="351393"/>
              </a:xfrm>
              <a:grpFill/>
            </p:grpSpPr>
            <p:sp>
              <p:nvSpPr>
                <p:cNvPr id="137" name="Freeform 7"/>
                <p:cNvSpPr/>
                <p:nvPr/>
              </p:nvSpPr>
              <p:spPr bwMode="auto">
                <a:xfrm rot="12600000">
                  <a:off x="3581605" y="3348898"/>
                  <a:ext cx="127000" cy="123825"/>
                </a:xfrm>
                <a:custGeom>
                  <a:avLst/>
                  <a:gdLst>
                    <a:gd name="T0" fmla="*/ 85 w 96"/>
                    <a:gd name="T1" fmla="*/ 93 h 93"/>
                    <a:gd name="T2" fmla="*/ 0 w 96"/>
                    <a:gd name="T3" fmla="*/ 81 h 93"/>
                    <a:gd name="T4" fmla="*/ 11 w 96"/>
                    <a:gd name="T5" fmla="*/ 0 h 93"/>
                    <a:gd name="T6" fmla="*/ 96 w 96"/>
                    <a:gd name="T7" fmla="*/ 12 h 93"/>
                    <a:gd name="T8" fmla="*/ 85 w 96"/>
                    <a:gd name="T9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3">
                      <a:moveTo>
                        <a:pt x="85" y="93"/>
                      </a:moveTo>
                      <a:lnTo>
                        <a:pt x="0" y="81"/>
                      </a:lnTo>
                      <a:lnTo>
                        <a:pt x="11" y="0"/>
                      </a:lnTo>
                      <a:lnTo>
                        <a:pt x="96" y="12"/>
                      </a:lnTo>
                      <a:lnTo>
                        <a:pt x="85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sp>
              <p:nvSpPr>
                <p:cNvPr id="138" name="Freeform 11"/>
                <p:cNvSpPr/>
                <p:nvPr/>
              </p:nvSpPr>
              <p:spPr bwMode="auto">
                <a:xfrm rot="12600000">
                  <a:off x="3446371" y="3272989"/>
                  <a:ext cx="128587" cy="122237"/>
                </a:xfrm>
                <a:custGeom>
                  <a:avLst/>
                  <a:gdLst>
                    <a:gd name="T0" fmla="*/ 85 w 96"/>
                    <a:gd name="T1" fmla="*/ 92 h 92"/>
                    <a:gd name="T2" fmla="*/ 0 w 96"/>
                    <a:gd name="T3" fmla="*/ 81 h 92"/>
                    <a:gd name="T4" fmla="*/ 11 w 96"/>
                    <a:gd name="T5" fmla="*/ 0 h 92"/>
                    <a:gd name="T6" fmla="*/ 96 w 96"/>
                    <a:gd name="T7" fmla="*/ 11 h 92"/>
                    <a:gd name="T8" fmla="*/ 85 w 96"/>
                    <a:gd name="T9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2">
                      <a:moveTo>
                        <a:pt x="85" y="92"/>
                      </a:moveTo>
                      <a:lnTo>
                        <a:pt x="0" y="81"/>
                      </a:lnTo>
                      <a:lnTo>
                        <a:pt x="11" y="0"/>
                      </a:lnTo>
                      <a:lnTo>
                        <a:pt x="96" y="11"/>
                      </a:lnTo>
                      <a:lnTo>
                        <a:pt x="85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sp>
              <p:nvSpPr>
                <p:cNvPr id="139" name="Freeform 13"/>
                <p:cNvSpPr/>
                <p:nvPr/>
              </p:nvSpPr>
              <p:spPr bwMode="auto">
                <a:xfrm rot="12600000">
                  <a:off x="3484402" y="3121330"/>
                  <a:ext cx="33338" cy="223837"/>
                </a:xfrm>
                <a:custGeom>
                  <a:avLst/>
                  <a:gdLst>
                    <a:gd name="T0" fmla="*/ 4 w 19"/>
                    <a:gd name="T1" fmla="*/ 0 h 122"/>
                    <a:gd name="T2" fmla="*/ 19 w 19"/>
                    <a:gd name="T3" fmla="*/ 16 h 122"/>
                    <a:gd name="T4" fmla="*/ 7 w 19"/>
                    <a:gd name="T5" fmla="*/ 115 h 122"/>
                    <a:gd name="T6" fmla="*/ 0 w 19"/>
                    <a:gd name="T7" fmla="*/ 121 h 122"/>
                    <a:gd name="T8" fmla="*/ 10 w 19"/>
                    <a:gd name="T9" fmla="*/ 43 h 122"/>
                    <a:gd name="T10" fmla="*/ 5 w 19"/>
                    <a:gd name="T11" fmla="*/ 34 h 122"/>
                    <a:gd name="T12" fmla="*/ 4 w 19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22">
                      <a:moveTo>
                        <a:pt x="4" y="0"/>
                      </a:moveTo>
                      <a:cubicBezTo>
                        <a:pt x="4" y="0"/>
                        <a:pt x="18" y="10"/>
                        <a:pt x="19" y="16"/>
                      </a:cubicBezTo>
                      <a:cubicBezTo>
                        <a:pt x="19" y="21"/>
                        <a:pt x="7" y="115"/>
                        <a:pt x="7" y="115"/>
                      </a:cubicBezTo>
                      <a:cubicBezTo>
                        <a:pt x="7" y="115"/>
                        <a:pt x="8" y="122"/>
                        <a:pt x="0" y="121"/>
                      </a:cubicBez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</p:grpSp>
        </p:grpSp>
        <p:grpSp>
          <p:nvGrpSpPr>
            <p:cNvPr id="46" name="Group 90"/>
            <p:cNvGrpSpPr/>
            <p:nvPr/>
          </p:nvGrpSpPr>
          <p:grpSpPr bwMode="auto">
            <a:xfrm rot="900000">
              <a:off x="3812918" y="3260083"/>
              <a:ext cx="686133" cy="520862"/>
              <a:chOff x="7170738" y="4168775"/>
              <a:chExt cx="817563" cy="620713"/>
            </a:xfrm>
            <a:grpFill/>
          </p:grpSpPr>
          <p:sp>
            <p:nvSpPr>
              <p:cNvPr id="129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30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31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32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33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34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47" name="Freeform 20"/>
            <p:cNvSpPr>
              <a:spLocks noEditPoints="1"/>
            </p:cNvSpPr>
            <p:nvPr/>
          </p:nvSpPr>
          <p:spPr bwMode="auto">
            <a:xfrm rot="900000">
              <a:off x="3631479" y="5270985"/>
              <a:ext cx="401637" cy="42227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48" name="Group 35"/>
            <p:cNvGrpSpPr/>
            <p:nvPr/>
          </p:nvGrpSpPr>
          <p:grpSpPr>
            <a:xfrm rot="8550213">
              <a:off x="1635616" y="4070487"/>
              <a:ext cx="339303" cy="484865"/>
              <a:chOff x="1553510" y="4064335"/>
              <a:chExt cx="339303" cy="484865"/>
            </a:xfrm>
            <a:grpFill/>
          </p:grpSpPr>
          <p:sp>
            <p:nvSpPr>
              <p:cNvPr id="126" name="Oval 21"/>
              <p:cNvSpPr>
                <a:spLocks noChangeArrowheads="1"/>
              </p:cNvSpPr>
              <p:nvPr/>
            </p:nvSpPr>
            <p:spPr bwMode="auto">
              <a:xfrm rot="12600000">
                <a:off x="1553510" y="4431725"/>
                <a:ext cx="119062" cy="1174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27" name="Freeform 22"/>
              <p:cNvSpPr/>
              <p:nvPr/>
            </p:nvSpPr>
            <p:spPr bwMode="auto">
              <a:xfrm rot="12600000">
                <a:off x="1564222" y="4064335"/>
                <a:ext cx="187325" cy="388937"/>
              </a:xfrm>
              <a:custGeom>
                <a:avLst/>
                <a:gdLst>
                  <a:gd name="T0" fmla="*/ 0 w 102"/>
                  <a:gd name="T1" fmla="*/ 6 h 213"/>
                  <a:gd name="T2" fmla="*/ 68 w 102"/>
                  <a:gd name="T3" fmla="*/ 184 h 213"/>
                  <a:gd name="T4" fmla="*/ 99 w 102"/>
                  <a:gd name="T5" fmla="*/ 213 h 213"/>
                  <a:gd name="T6" fmla="*/ 23 w 102"/>
                  <a:gd name="T7" fmla="*/ 0 h 213"/>
                  <a:gd name="T8" fmla="*/ 0 w 102"/>
                  <a:gd name="T9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13">
                    <a:moveTo>
                      <a:pt x="0" y="6"/>
                    </a:moveTo>
                    <a:cubicBezTo>
                      <a:pt x="0" y="7"/>
                      <a:pt x="68" y="184"/>
                      <a:pt x="68" y="184"/>
                    </a:cubicBezTo>
                    <a:cubicBezTo>
                      <a:pt x="68" y="184"/>
                      <a:pt x="96" y="213"/>
                      <a:pt x="99" y="213"/>
                    </a:cubicBezTo>
                    <a:cubicBezTo>
                      <a:pt x="102" y="213"/>
                      <a:pt x="23" y="0"/>
                      <a:pt x="23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28" name="Freeform 23"/>
              <p:cNvSpPr/>
              <p:nvPr/>
            </p:nvSpPr>
            <p:spPr bwMode="auto">
              <a:xfrm rot="12600000">
                <a:off x="1692788" y="4147359"/>
                <a:ext cx="200025" cy="384175"/>
              </a:xfrm>
              <a:custGeom>
                <a:avLst/>
                <a:gdLst>
                  <a:gd name="T0" fmla="*/ 149 w 150"/>
                  <a:gd name="T1" fmla="*/ 14 h 288"/>
                  <a:gd name="T2" fmla="*/ 40 w 150"/>
                  <a:gd name="T3" fmla="*/ 248 h 288"/>
                  <a:gd name="T4" fmla="*/ 0 w 150"/>
                  <a:gd name="T5" fmla="*/ 288 h 288"/>
                  <a:gd name="T6" fmla="*/ 11 w 150"/>
                  <a:gd name="T7" fmla="*/ 233 h 288"/>
                  <a:gd name="T8" fmla="*/ 117 w 150"/>
                  <a:gd name="T9" fmla="*/ 0 h 288"/>
                  <a:gd name="T10" fmla="*/ 150 w 150"/>
                  <a:gd name="T11" fmla="*/ 11 h 288"/>
                  <a:gd name="T12" fmla="*/ 149 w 150"/>
                  <a:gd name="T13" fmla="*/ 1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88">
                    <a:moveTo>
                      <a:pt x="149" y="14"/>
                    </a:moveTo>
                    <a:lnTo>
                      <a:pt x="40" y="248"/>
                    </a:lnTo>
                    <a:lnTo>
                      <a:pt x="0" y="288"/>
                    </a:lnTo>
                    <a:lnTo>
                      <a:pt x="11" y="233"/>
                    </a:lnTo>
                    <a:lnTo>
                      <a:pt x="117" y="0"/>
                    </a:lnTo>
                    <a:lnTo>
                      <a:pt x="150" y="11"/>
                    </a:lnTo>
                    <a:lnTo>
                      <a:pt x="149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49" name="Freeform 25"/>
            <p:cNvSpPr>
              <a:spLocks noEditPoints="1"/>
            </p:cNvSpPr>
            <p:nvPr/>
          </p:nvSpPr>
          <p:spPr bwMode="auto">
            <a:xfrm rot="12600000">
              <a:off x="2201580" y="4781471"/>
              <a:ext cx="188913" cy="512763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0" name="Freeform 26"/>
            <p:cNvSpPr>
              <a:spLocks noEditPoints="1"/>
            </p:cNvSpPr>
            <p:nvPr/>
          </p:nvSpPr>
          <p:spPr bwMode="auto">
            <a:xfrm rot="12600000">
              <a:off x="2039152" y="4945275"/>
              <a:ext cx="514350" cy="187325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1" name="Freeform 27"/>
            <p:cNvSpPr>
              <a:spLocks noEditPoints="1"/>
            </p:cNvSpPr>
            <p:nvPr/>
          </p:nvSpPr>
          <p:spPr bwMode="auto">
            <a:xfrm rot="12600000">
              <a:off x="2078444" y="4830868"/>
              <a:ext cx="434975" cy="417512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2" name="Freeform 28"/>
            <p:cNvSpPr>
              <a:spLocks noEditPoints="1"/>
            </p:cNvSpPr>
            <p:nvPr/>
          </p:nvSpPr>
          <p:spPr bwMode="auto">
            <a:xfrm rot="12600000">
              <a:off x="2078444" y="4830868"/>
              <a:ext cx="434975" cy="417512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3" name="Oval 29"/>
            <p:cNvSpPr>
              <a:spLocks noChangeArrowheads="1"/>
            </p:cNvSpPr>
            <p:nvPr/>
          </p:nvSpPr>
          <p:spPr bwMode="auto">
            <a:xfrm rot="12600000">
              <a:off x="2255265" y="4998456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4" name="Freeform 30"/>
            <p:cNvSpPr>
              <a:spLocks noEditPoints="1"/>
            </p:cNvSpPr>
            <p:nvPr/>
          </p:nvSpPr>
          <p:spPr bwMode="auto">
            <a:xfrm rot="12600000">
              <a:off x="1507825" y="4666702"/>
              <a:ext cx="215900" cy="409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 rot="12600000">
              <a:off x="1747338" y="4772504"/>
              <a:ext cx="55562" cy="398463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6" name="Freeform 32"/>
            <p:cNvSpPr>
              <a:spLocks noEditPoints="1"/>
            </p:cNvSpPr>
            <p:nvPr/>
          </p:nvSpPr>
          <p:spPr bwMode="auto">
            <a:xfrm rot="12600000">
              <a:off x="3880624" y="3865353"/>
              <a:ext cx="471487" cy="344488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57" name="Group 123"/>
            <p:cNvGrpSpPr/>
            <p:nvPr/>
          </p:nvGrpSpPr>
          <p:grpSpPr bwMode="auto">
            <a:xfrm rot="4500000">
              <a:off x="2998487" y="2724730"/>
              <a:ext cx="426336" cy="548837"/>
              <a:chOff x="8610600" y="4127500"/>
              <a:chExt cx="508001" cy="654050"/>
            </a:xfrm>
            <a:grpFill/>
          </p:grpSpPr>
          <p:sp>
            <p:nvSpPr>
              <p:cNvPr id="118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19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20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21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22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23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24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25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58" name="Freeform 41"/>
            <p:cNvSpPr>
              <a:spLocks noEditPoints="1"/>
            </p:cNvSpPr>
            <p:nvPr/>
          </p:nvSpPr>
          <p:spPr bwMode="auto">
            <a:xfrm rot="12600000">
              <a:off x="2422382" y="3250428"/>
              <a:ext cx="360363" cy="328613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9" name="Freeform 42"/>
            <p:cNvSpPr/>
            <p:nvPr/>
          </p:nvSpPr>
          <p:spPr bwMode="auto">
            <a:xfrm rot="12600000">
              <a:off x="2715643" y="3164209"/>
              <a:ext cx="77787" cy="165100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0" name="Freeform 43"/>
            <p:cNvSpPr/>
            <p:nvPr/>
          </p:nvSpPr>
          <p:spPr bwMode="auto">
            <a:xfrm rot="12600000">
              <a:off x="2753202" y="3073244"/>
              <a:ext cx="109537" cy="225425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1" name="Freeform 44"/>
            <p:cNvSpPr/>
            <p:nvPr/>
          </p:nvSpPr>
          <p:spPr bwMode="auto">
            <a:xfrm rot="12600000">
              <a:off x="2093459" y="5508761"/>
              <a:ext cx="439738" cy="401638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 rot="900000">
              <a:off x="3244053" y="3577055"/>
              <a:ext cx="534988" cy="444500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3" name="Freeform 46"/>
            <p:cNvSpPr>
              <a:spLocks noEditPoints="1"/>
            </p:cNvSpPr>
            <p:nvPr/>
          </p:nvSpPr>
          <p:spPr bwMode="auto">
            <a:xfrm rot="12600000">
              <a:off x="1929069" y="3496223"/>
              <a:ext cx="687387" cy="80168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4" name="Freeform 47"/>
            <p:cNvSpPr>
              <a:spLocks noEditPoints="1"/>
            </p:cNvSpPr>
            <p:nvPr/>
          </p:nvSpPr>
          <p:spPr bwMode="auto">
            <a:xfrm rot="12600000">
              <a:off x="1905200" y="3334431"/>
              <a:ext cx="296862" cy="582613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5" name="Freeform 48"/>
            <p:cNvSpPr>
              <a:spLocks noEditPoints="1"/>
            </p:cNvSpPr>
            <p:nvPr/>
          </p:nvSpPr>
          <p:spPr bwMode="auto">
            <a:xfrm rot="12600000">
              <a:off x="2639794" y="3831255"/>
              <a:ext cx="485775" cy="485775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 rot="12600000">
              <a:off x="2777118" y="4047431"/>
              <a:ext cx="242888" cy="128588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67" name="Group 133"/>
            <p:cNvGrpSpPr/>
            <p:nvPr/>
          </p:nvGrpSpPr>
          <p:grpSpPr bwMode="auto">
            <a:xfrm rot="900000">
              <a:off x="2851145" y="3333578"/>
              <a:ext cx="381037" cy="362339"/>
              <a:chOff x="8505825" y="3605213"/>
              <a:chExt cx="454025" cy="431800"/>
            </a:xfrm>
            <a:grpFill/>
          </p:grpSpPr>
          <p:sp>
            <p:nvSpPr>
              <p:cNvPr id="116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17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68" name="Freeform 52"/>
            <p:cNvSpPr/>
            <p:nvPr/>
          </p:nvSpPr>
          <p:spPr bwMode="auto">
            <a:xfrm rot="12600000">
              <a:off x="2640197" y="5646816"/>
              <a:ext cx="569913" cy="4635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9" name="Freeform 53"/>
            <p:cNvSpPr/>
            <p:nvPr/>
          </p:nvSpPr>
          <p:spPr bwMode="auto">
            <a:xfrm rot="12600000">
              <a:off x="2575362" y="5786368"/>
              <a:ext cx="157162" cy="215900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0" name="Freeform 54"/>
            <p:cNvSpPr/>
            <p:nvPr/>
          </p:nvSpPr>
          <p:spPr bwMode="auto">
            <a:xfrm rot="12600000">
              <a:off x="2720316" y="5707030"/>
              <a:ext cx="431800" cy="282575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1" name="Freeform 55"/>
            <p:cNvSpPr>
              <a:spLocks noEditPoints="1"/>
            </p:cNvSpPr>
            <p:nvPr/>
          </p:nvSpPr>
          <p:spPr bwMode="auto">
            <a:xfrm rot="1800000">
              <a:off x="3356805" y="5569946"/>
              <a:ext cx="249238" cy="436563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2" name="Freeform 56"/>
            <p:cNvSpPr>
              <a:spLocks noEditPoints="1"/>
            </p:cNvSpPr>
            <p:nvPr/>
          </p:nvSpPr>
          <p:spPr bwMode="auto">
            <a:xfrm rot="12600000">
              <a:off x="3825544" y="4770535"/>
              <a:ext cx="466725" cy="508000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3" name="Freeform 57"/>
            <p:cNvSpPr>
              <a:spLocks noEditPoints="1"/>
            </p:cNvSpPr>
            <p:nvPr/>
          </p:nvSpPr>
          <p:spPr bwMode="auto">
            <a:xfrm>
              <a:off x="1683463" y="5120191"/>
              <a:ext cx="444500" cy="43497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4" name="Freeform 58"/>
            <p:cNvSpPr>
              <a:spLocks noEditPoints="1"/>
            </p:cNvSpPr>
            <p:nvPr/>
          </p:nvSpPr>
          <p:spPr bwMode="auto">
            <a:xfrm rot="12600000">
              <a:off x="3961097" y="4331046"/>
              <a:ext cx="431800" cy="43815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5" name="Rectangle 61"/>
            <p:cNvSpPr>
              <a:spLocks noChangeArrowheads="1"/>
            </p:cNvSpPr>
            <p:nvPr/>
          </p:nvSpPr>
          <p:spPr bwMode="auto">
            <a:xfrm rot="12600000">
              <a:off x="2269108" y="4305364"/>
              <a:ext cx="103188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 rot="12600000">
              <a:off x="2165921" y="4484090"/>
              <a:ext cx="103188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7" name="Rectangle 64"/>
            <p:cNvSpPr>
              <a:spLocks noChangeArrowheads="1"/>
            </p:cNvSpPr>
            <p:nvPr/>
          </p:nvSpPr>
          <p:spPr bwMode="auto">
            <a:xfrm rot="12600000">
              <a:off x="2137339" y="4228370"/>
              <a:ext cx="100013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 rot="12600000">
              <a:off x="2034151" y="4407096"/>
              <a:ext cx="100013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 rot="12600000">
              <a:off x="2402465" y="4382357"/>
              <a:ext cx="103187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 rot="12600000">
              <a:off x="2299278" y="4561083"/>
              <a:ext cx="103187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 rot="12600000">
              <a:off x="1946052" y="4534958"/>
              <a:ext cx="484188" cy="26988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82" name="Group 40"/>
            <p:cNvGrpSpPr/>
            <p:nvPr/>
          </p:nvGrpSpPr>
          <p:grpSpPr>
            <a:xfrm rot="10800000">
              <a:off x="1878016" y="4167309"/>
              <a:ext cx="738081" cy="491536"/>
              <a:chOff x="1900808" y="4212274"/>
              <a:chExt cx="738081" cy="491536"/>
            </a:xfrm>
            <a:grpFill/>
          </p:grpSpPr>
          <p:sp>
            <p:nvSpPr>
              <p:cNvPr id="110" name="Rectangle 59"/>
              <p:cNvSpPr>
                <a:spLocks noChangeArrowheads="1"/>
              </p:cNvSpPr>
              <p:nvPr/>
            </p:nvSpPr>
            <p:spPr bwMode="auto">
              <a:xfrm rot="12600000">
                <a:off x="2111839" y="4212274"/>
                <a:ext cx="527050" cy="269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11" name="Rectangle 60"/>
              <p:cNvSpPr>
                <a:spLocks noChangeArrowheads="1"/>
              </p:cNvSpPr>
              <p:nvPr/>
            </p:nvSpPr>
            <p:spPr bwMode="auto">
              <a:xfrm rot="12600000">
                <a:off x="2106390" y="4257245"/>
                <a:ext cx="484188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12" name="Rectangle 62"/>
              <p:cNvSpPr>
                <a:spLocks noChangeArrowheads="1"/>
              </p:cNvSpPr>
              <p:nvPr/>
            </p:nvSpPr>
            <p:spPr bwMode="auto">
              <a:xfrm rot="12600000">
                <a:off x="2236961" y="4301171"/>
                <a:ext cx="65088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13" name="Rectangle 65"/>
              <p:cNvSpPr>
                <a:spLocks noChangeArrowheads="1"/>
              </p:cNvSpPr>
              <p:nvPr/>
            </p:nvSpPr>
            <p:spPr bwMode="auto">
              <a:xfrm rot="12600000">
                <a:off x="2105085" y="4224574"/>
                <a:ext cx="63500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14" name="Rectangle 68"/>
              <p:cNvSpPr>
                <a:spLocks noChangeArrowheads="1"/>
              </p:cNvSpPr>
              <p:nvPr/>
            </p:nvSpPr>
            <p:spPr bwMode="auto">
              <a:xfrm rot="12600000">
                <a:off x="2370212" y="4378562"/>
                <a:ext cx="66675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15" name="Freeform 71"/>
              <p:cNvSpPr/>
              <p:nvPr/>
            </p:nvSpPr>
            <p:spPr bwMode="auto">
              <a:xfrm rot="12600000">
                <a:off x="1900808" y="4549823"/>
                <a:ext cx="484188" cy="153987"/>
              </a:xfrm>
              <a:custGeom>
                <a:avLst/>
                <a:gdLst>
                  <a:gd name="T0" fmla="*/ 181 w 363"/>
                  <a:gd name="T1" fmla="*/ 0 h 116"/>
                  <a:gd name="T2" fmla="*/ 363 w 363"/>
                  <a:gd name="T3" fmla="*/ 116 h 116"/>
                  <a:gd name="T4" fmla="*/ 0 w 363"/>
                  <a:gd name="T5" fmla="*/ 116 h 116"/>
                  <a:gd name="T6" fmla="*/ 181 w 363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116">
                    <a:moveTo>
                      <a:pt x="181" y="0"/>
                    </a:moveTo>
                    <a:lnTo>
                      <a:pt x="363" y="116"/>
                    </a:lnTo>
                    <a:lnTo>
                      <a:pt x="0" y="116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83" name="Freeform 72"/>
            <p:cNvSpPr>
              <a:spLocks noEditPoints="1"/>
            </p:cNvSpPr>
            <p:nvPr/>
          </p:nvSpPr>
          <p:spPr bwMode="auto">
            <a:xfrm rot="12600000">
              <a:off x="3019018" y="4782043"/>
              <a:ext cx="671513" cy="438150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4" name="Freeform 73"/>
            <p:cNvSpPr>
              <a:spLocks noEditPoints="1"/>
            </p:cNvSpPr>
            <p:nvPr/>
          </p:nvSpPr>
          <p:spPr bwMode="auto">
            <a:xfrm rot="1393596">
              <a:off x="2414463" y="3905258"/>
              <a:ext cx="157163" cy="274638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5" name="Freeform 74"/>
            <p:cNvSpPr>
              <a:spLocks noEditPoints="1"/>
            </p:cNvSpPr>
            <p:nvPr/>
          </p:nvSpPr>
          <p:spPr bwMode="auto">
            <a:xfrm rot="1800000">
              <a:off x="3013444" y="5262374"/>
              <a:ext cx="315912" cy="385763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6" name="Freeform 75"/>
            <p:cNvSpPr>
              <a:spLocks noEditPoints="1"/>
            </p:cNvSpPr>
            <p:nvPr/>
          </p:nvSpPr>
          <p:spPr bwMode="auto">
            <a:xfrm rot="900000">
              <a:off x="2562427" y="4478545"/>
              <a:ext cx="477838" cy="47942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7" name="Freeform 76"/>
            <p:cNvSpPr>
              <a:spLocks noEditPoints="1"/>
            </p:cNvSpPr>
            <p:nvPr/>
          </p:nvSpPr>
          <p:spPr bwMode="auto">
            <a:xfrm rot="1800000">
              <a:off x="3209787" y="4232354"/>
              <a:ext cx="539750" cy="409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8" name="Freeform 77"/>
            <p:cNvSpPr/>
            <p:nvPr/>
          </p:nvSpPr>
          <p:spPr bwMode="auto">
            <a:xfrm rot="900000">
              <a:off x="2972466" y="4980097"/>
              <a:ext cx="179388" cy="134937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9" name="Freeform 78"/>
            <p:cNvSpPr/>
            <p:nvPr/>
          </p:nvSpPr>
          <p:spPr bwMode="auto">
            <a:xfrm rot="12600000">
              <a:off x="3063515" y="4941708"/>
              <a:ext cx="49213" cy="603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0" name="Freeform 79"/>
            <p:cNvSpPr>
              <a:spLocks noEditPoints="1"/>
            </p:cNvSpPr>
            <p:nvPr/>
          </p:nvSpPr>
          <p:spPr bwMode="auto">
            <a:xfrm rot="7200000">
              <a:off x="3712274" y="4017487"/>
              <a:ext cx="188913" cy="2619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1" name="Freeform 80"/>
            <p:cNvSpPr>
              <a:spLocks noEditPoints="1"/>
            </p:cNvSpPr>
            <p:nvPr/>
          </p:nvSpPr>
          <p:spPr bwMode="auto">
            <a:xfrm rot="12600000">
              <a:off x="1735409" y="4445936"/>
              <a:ext cx="236538" cy="2587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2" name="Freeform 81"/>
            <p:cNvSpPr>
              <a:spLocks noEditPoints="1"/>
            </p:cNvSpPr>
            <p:nvPr/>
          </p:nvSpPr>
          <p:spPr bwMode="auto">
            <a:xfrm rot="900000">
              <a:off x="2539100" y="5072698"/>
              <a:ext cx="357187" cy="514350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3" name="Freeform 82"/>
            <p:cNvSpPr>
              <a:spLocks noEditPoints="1"/>
            </p:cNvSpPr>
            <p:nvPr/>
          </p:nvSpPr>
          <p:spPr bwMode="auto">
            <a:xfrm rot="12600000">
              <a:off x="2697110" y="5598298"/>
              <a:ext cx="206375" cy="182562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4" name="Freeform 83"/>
            <p:cNvSpPr/>
            <p:nvPr/>
          </p:nvSpPr>
          <p:spPr bwMode="auto">
            <a:xfrm rot="12600000">
              <a:off x="2853325" y="5629363"/>
              <a:ext cx="90487" cy="57150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5" name="Freeform 84"/>
            <p:cNvSpPr/>
            <p:nvPr/>
          </p:nvSpPr>
          <p:spPr bwMode="auto">
            <a:xfrm rot="12600000">
              <a:off x="2906930" y="5677634"/>
              <a:ext cx="122237" cy="74613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6" name="Freeform 85"/>
            <p:cNvSpPr>
              <a:spLocks noEditPoints="1"/>
            </p:cNvSpPr>
            <p:nvPr/>
          </p:nvSpPr>
          <p:spPr bwMode="auto">
            <a:xfrm rot="12600000">
              <a:off x="3209252" y="4701487"/>
              <a:ext cx="373062" cy="1333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7" name="Freeform 86"/>
            <p:cNvSpPr/>
            <p:nvPr/>
          </p:nvSpPr>
          <p:spPr bwMode="auto">
            <a:xfrm rot="12600000">
              <a:off x="2225969" y="3547771"/>
              <a:ext cx="206375" cy="265112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8" name="Freeform 87"/>
            <p:cNvSpPr/>
            <p:nvPr/>
          </p:nvSpPr>
          <p:spPr bwMode="auto">
            <a:xfrm rot="12600000">
              <a:off x="2171665" y="3706953"/>
              <a:ext cx="100012" cy="68263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9" name="Freeform 88"/>
            <p:cNvSpPr/>
            <p:nvPr/>
          </p:nvSpPr>
          <p:spPr bwMode="auto">
            <a:xfrm rot="12600000">
              <a:off x="2261135" y="3575133"/>
              <a:ext cx="136525" cy="190500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0" name="Freeform 89"/>
            <p:cNvSpPr>
              <a:spLocks noEditPoints="1"/>
            </p:cNvSpPr>
            <p:nvPr/>
          </p:nvSpPr>
          <p:spPr bwMode="auto">
            <a:xfrm rot="12600000">
              <a:off x="1935826" y="4712129"/>
              <a:ext cx="187325" cy="1365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1" name="Freeform 90"/>
            <p:cNvSpPr/>
            <p:nvPr/>
          </p:nvSpPr>
          <p:spPr bwMode="auto">
            <a:xfrm rot="12600000">
              <a:off x="3761826" y="4641528"/>
              <a:ext cx="173038" cy="22225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2" name="Freeform 91"/>
            <p:cNvSpPr/>
            <p:nvPr/>
          </p:nvSpPr>
          <p:spPr bwMode="auto">
            <a:xfrm rot="12600000">
              <a:off x="3807272" y="4829720"/>
              <a:ext cx="85725" cy="58738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3" name="Freeform 92"/>
            <p:cNvSpPr/>
            <p:nvPr/>
          </p:nvSpPr>
          <p:spPr bwMode="auto">
            <a:xfrm rot="12600000">
              <a:off x="3797409" y="4666907"/>
              <a:ext cx="117475" cy="16033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4" name="Freeform 93"/>
            <p:cNvSpPr>
              <a:spLocks noEditPoints="1"/>
            </p:cNvSpPr>
            <p:nvPr/>
          </p:nvSpPr>
          <p:spPr bwMode="auto">
            <a:xfrm rot="12600000">
              <a:off x="3537923" y="2821556"/>
              <a:ext cx="184150" cy="2016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5" name="Freeform 94"/>
            <p:cNvSpPr/>
            <p:nvPr/>
          </p:nvSpPr>
          <p:spPr bwMode="auto">
            <a:xfrm rot="12600000">
              <a:off x="3063402" y="4320809"/>
              <a:ext cx="53975" cy="50800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6" name="Freeform 95"/>
            <p:cNvSpPr/>
            <p:nvPr/>
          </p:nvSpPr>
          <p:spPr bwMode="auto">
            <a:xfrm rot="12600000">
              <a:off x="3031218" y="4353689"/>
              <a:ext cx="49212" cy="16510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7" name="Freeform 96"/>
            <p:cNvSpPr/>
            <p:nvPr/>
          </p:nvSpPr>
          <p:spPr bwMode="auto">
            <a:xfrm rot="12600000">
              <a:off x="2955192" y="4320784"/>
              <a:ext cx="106362" cy="141288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8" name="Freeform 97"/>
            <p:cNvSpPr/>
            <p:nvPr/>
          </p:nvSpPr>
          <p:spPr bwMode="auto">
            <a:xfrm rot="12600000">
              <a:off x="3102926" y="4313709"/>
              <a:ext cx="14287" cy="2540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9" name="Freeform 98"/>
            <p:cNvSpPr>
              <a:spLocks noEditPoints="1"/>
            </p:cNvSpPr>
            <p:nvPr/>
          </p:nvSpPr>
          <p:spPr bwMode="auto">
            <a:xfrm rot="12600000">
              <a:off x="2348758" y="5299028"/>
              <a:ext cx="184150" cy="1984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4638040" y="615950"/>
            <a:ext cx="7294245" cy="555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LeNet5 + MNIST 被誉为深度学习领域的 “Hello world”。本实验主要介绍使用 MindSpore 在 MNIST 手写数字数据集上开发和训练一个 LeNet5 模型，并验证模型精度。</a:t>
            </a:r>
          </a:p>
          <a:p>
            <a:pPr algn="just">
              <a:lnSpc>
                <a:spcPct val="125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通过以上学习，使用MindSpore 深度学习框架实现26种垃圾进行分类。</a:t>
            </a:r>
          </a:p>
          <a:p>
            <a:pPr algn="just">
              <a:lnSpc>
                <a:spcPct val="125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深度学习计算中，从头开始训练一个实用的模型通常非常耗时，需要大量计算能力。常用的数据如 OpenImage、ImageNet、VOC、COCO 等公开大型数据集，规模达到几十万甚至超过上百万张。网络和开源社区上通常会提供这些数据集上预训练好的模型。大部分细分领域任务在训练网络模型时，如果不使用预训练模型而从头开始训练网络，不仅耗时，且模型容易陷入局部极小值和过拟合。因此大部分任务都会选择预训练模型，在其上做微调（也称为 Fine-Tune）。</a:t>
            </a:r>
          </a:p>
          <a:p>
            <a:pPr algn="just">
              <a:lnSpc>
                <a:spcPct val="125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本实验以 MobileNetV2+ 垃圾分类数据集为例，主要介绍如在使用 MindSpore 在 CPU/GPU 平台上进行 Fine-Tune。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4340366" y="2637240"/>
            <a:ext cx="0" cy="30786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02" y="6174041"/>
            <a:ext cx="2103631" cy="7690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57"/>
          <p:cNvSpPr txBox="1"/>
          <p:nvPr/>
        </p:nvSpPr>
        <p:spPr>
          <a:xfrm>
            <a:off x="1514518" y="4676158"/>
            <a:ext cx="1512990" cy="39392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dirty="0"/>
          </a:p>
        </p:txBody>
      </p:sp>
      <p:sp>
        <p:nvSpPr>
          <p:cNvPr id="46" name="Text Placeholder 57"/>
          <p:cNvSpPr txBox="1"/>
          <p:nvPr/>
        </p:nvSpPr>
        <p:spPr>
          <a:xfrm>
            <a:off x="3417529" y="4676158"/>
            <a:ext cx="1512990" cy="39392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dirty="0"/>
          </a:p>
        </p:txBody>
      </p:sp>
      <p:sp>
        <p:nvSpPr>
          <p:cNvPr id="48" name="Text Placeholder 57"/>
          <p:cNvSpPr txBox="1"/>
          <p:nvPr/>
        </p:nvSpPr>
        <p:spPr>
          <a:xfrm>
            <a:off x="5339505" y="4676158"/>
            <a:ext cx="1512990" cy="39392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dirty="0"/>
          </a:p>
        </p:txBody>
      </p:sp>
      <p:sp>
        <p:nvSpPr>
          <p:cNvPr id="51" name="Text Placeholder 57"/>
          <p:cNvSpPr txBox="1"/>
          <p:nvPr/>
        </p:nvSpPr>
        <p:spPr>
          <a:xfrm>
            <a:off x="7242517" y="4676158"/>
            <a:ext cx="1512990" cy="39392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dirty="0"/>
          </a:p>
        </p:txBody>
      </p:sp>
      <p:sp>
        <p:nvSpPr>
          <p:cNvPr id="55" name="Text Placeholder 57"/>
          <p:cNvSpPr txBox="1"/>
          <p:nvPr/>
        </p:nvSpPr>
        <p:spPr>
          <a:xfrm>
            <a:off x="9145527" y="4676158"/>
            <a:ext cx="1512990" cy="39392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02" y="6174041"/>
            <a:ext cx="2103631" cy="7690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b="43777"/>
          <a:stretch>
            <a:fillRect/>
          </a:stretch>
        </p:blipFill>
        <p:spPr>
          <a:xfrm>
            <a:off x="491490" y="1799590"/>
            <a:ext cx="5376545" cy="362521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31750"/>
          </a:effectLst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t="55868"/>
          <a:stretch>
            <a:fillRect/>
          </a:stretch>
        </p:blipFill>
        <p:spPr>
          <a:xfrm>
            <a:off x="6096000" y="2063750"/>
            <a:ext cx="5553075" cy="293878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4" name="椭圆 80">
            <a:extLst>
              <a:ext uri="{FF2B5EF4-FFF2-40B4-BE49-F238E27FC236}">
                <a16:creationId xmlns:a16="http://schemas.microsoft.com/office/drawing/2014/main" id="{695BAA98-D18F-4068-86A7-E13CA3A4BE54}"/>
              </a:ext>
            </a:extLst>
          </p:cNvPr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0BD0DA-5A9D-47B5-B9D6-0BEDF7316E4B}"/>
              </a:ext>
            </a:extLst>
          </p:cNvPr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A54BF9-A3E8-4CDF-BFC2-FF229D9F4D7C}"/>
              </a:ext>
            </a:extLst>
          </p:cNvPr>
          <p:cNvSpPr/>
          <p:nvPr/>
        </p:nvSpPr>
        <p:spPr>
          <a:xfrm>
            <a:off x="1989644" y="37153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808D98-F697-4C98-8DAF-FB5B622AEFF2}"/>
              </a:ext>
            </a:extLst>
          </p:cNvPr>
          <p:cNvSpPr txBox="1"/>
          <p:nvPr/>
        </p:nvSpPr>
        <p:spPr>
          <a:xfrm>
            <a:off x="683182" y="995673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6" grpId="0" build="p"/>
      <p:bldP spid="48" grpId="0" build="p"/>
      <p:bldP spid="51" grpId="0" build="p"/>
      <p:bldP spid="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02" y="6174041"/>
            <a:ext cx="2103631" cy="7690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4819" y="1976890"/>
            <a:ext cx="5957403" cy="352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网络主要思路就是深度可分离卷积的堆叠。在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的网络设计中，除了继续使用深度可分离（中间那个）结构之外，还使用了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Expansion layer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 layer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 layer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的目的是希望把高维特征映射到低维空间去。而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Expansion layer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的功能正相反，目的是将低维空间映射到高维空间。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Tx/>
              <a:buSzTx/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MobileNetV3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数是由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search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）搜索获取的，又继承的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的一些实用成果，并引人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通道注意力机制，可谓集大成者。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32432-7F28-4E1A-8015-FE691D2E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383" y="1034715"/>
            <a:ext cx="3834211" cy="4896853"/>
          </a:xfrm>
          <a:prstGeom prst="rect">
            <a:avLst/>
          </a:prstGeom>
        </p:spPr>
      </p:pic>
      <p:sp>
        <p:nvSpPr>
          <p:cNvPr id="9" name="椭圆 80">
            <a:extLst>
              <a:ext uri="{FF2B5EF4-FFF2-40B4-BE49-F238E27FC236}">
                <a16:creationId xmlns:a16="http://schemas.microsoft.com/office/drawing/2014/main" id="{44A316C6-6A7F-4378-887E-0A8AB7431DBC}"/>
              </a:ext>
            </a:extLst>
          </p:cNvPr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8D7206-010B-42EF-9877-49A2EFE319BD}"/>
              </a:ext>
            </a:extLst>
          </p:cNvPr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4F3D8E-1EB2-4162-ADEC-0F1F3B89F9B8}"/>
              </a:ext>
            </a:extLst>
          </p:cNvPr>
          <p:cNvSpPr/>
          <p:nvPr/>
        </p:nvSpPr>
        <p:spPr>
          <a:xfrm>
            <a:off x="1989644" y="37153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F79240-494E-4C95-9CFF-6669C62F2A53}"/>
              </a:ext>
            </a:extLst>
          </p:cNvPr>
          <p:cNvSpPr txBox="1"/>
          <p:nvPr/>
        </p:nvSpPr>
        <p:spPr>
          <a:xfrm>
            <a:off x="683182" y="995673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169160" y="1502160"/>
            <a:ext cx="3853680" cy="3853680"/>
          </a:xfrm>
          <a:prstGeom prst="ellipse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14856" y="2266712"/>
            <a:ext cx="1162288" cy="1162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4856" y="2340024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28575"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ln w="28575">
                <a:noFill/>
              </a:ln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16036" y="3595983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课题研究的思路与方法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4947" y="4119203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15">
            <a:extLst>
              <a:ext uri="{FF2B5EF4-FFF2-40B4-BE49-F238E27FC236}">
                <a16:creationId xmlns:a16="http://schemas.microsoft.com/office/drawing/2014/main" id="{A5417C2C-0573-4088-A534-C78C69FB912A}"/>
              </a:ext>
            </a:extLst>
          </p:cNvPr>
          <p:cNvSpPr/>
          <p:nvPr/>
        </p:nvSpPr>
        <p:spPr>
          <a:xfrm>
            <a:off x="1700431" y="1840966"/>
            <a:ext cx="1417955" cy="1325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84" y="20496"/>
                </a:moveTo>
                <a:cubicBezTo>
                  <a:pt x="17947" y="20692"/>
                  <a:pt x="17902" y="20881"/>
                  <a:pt x="17848" y="21066"/>
                </a:cubicBezTo>
                <a:cubicBezTo>
                  <a:pt x="17795" y="21250"/>
                  <a:pt x="17733" y="21428"/>
                  <a:pt x="17663" y="21600"/>
                </a:cubicBezTo>
                <a:lnTo>
                  <a:pt x="21600" y="21600"/>
                </a:lnTo>
                <a:lnTo>
                  <a:pt x="21455" y="1182"/>
                </a:lnTo>
                <a:lnTo>
                  <a:pt x="21446" y="0"/>
                </a:lnTo>
                <a:lnTo>
                  <a:pt x="20607" y="0"/>
                </a:lnTo>
                <a:lnTo>
                  <a:pt x="13773" y="0"/>
                </a:lnTo>
                <a:lnTo>
                  <a:pt x="13361" y="0"/>
                </a:lnTo>
                <a:lnTo>
                  <a:pt x="13108" y="461"/>
                </a:lnTo>
                <a:cubicBezTo>
                  <a:pt x="12415" y="1715"/>
                  <a:pt x="11636" y="2867"/>
                  <a:pt x="10772" y="3917"/>
                </a:cubicBezTo>
                <a:cubicBezTo>
                  <a:pt x="9907" y="4968"/>
                  <a:pt x="8958" y="5915"/>
                  <a:pt x="7926" y="6757"/>
                </a:cubicBezTo>
                <a:cubicBezTo>
                  <a:pt x="6892" y="7600"/>
                  <a:pt x="5776" y="8337"/>
                  <a:pt x="4578" y="8967"/>
                </a:cubicBezTo>
                <a:cubicBezTo>
                  <a:pt x="3380" y="9596"/>
                  <a:pt x="2100" y="10118"/>
                  <a:pt x="742" y="10530"/>
                </a:cubicBezTo>
                <a:lnTo>
                  <a:pt x="71" y="10728"/>
                </a:lnTo>
                <a:lnTo>
                  <a:pt x="64" y="11695"/>
                </a:lnTo>
                <a:lnTo>
                  <a:pt x="8" y="19446"/>
                </a:lnTo>
                <a:lnTo>
                  <a:pt x="0" y="20653"/>
                </a:lnTo>
                <a:lnTo>
                  <a:pt x="851" y="20653"/>
                </a:lnTo>
                <a:lnTo>
                  <a:pt x="2017" y="20653"/>
                </a:lnTo>
                <a:cubicBezTo>
                  <a:pt x="2862" y="20653"/>
                  <a:pt x="3567" y="20679"/>
                  <a:pt x="4154" y="20724"/>
                </a:cubicBezTo>
                <a:cubicBezTo>
                  <a:pt x="4741" y="20768"/>
                  <a:pt x="5211" y="20830"/>
                  <a:pt x="5587" y="20900"/>
                </a:cubicBezTo>
                <a:cubicBezTo>
                  <a:pt x="5964" y="20970"/>
                  <a:pt x="6245" y="21047"/>
                  <a:pt x="6457" y="21123"/>
                </a:cubicBezTo>
                <a:cubicBezTo>
                  <a:pt x="6669" y="21200"/>
                  <a:pt x="6810" y="21275"/>
                  <a:pt x="6903" y="21339"/>
                </a:cubicBezTo>
                <a:cubicBezTo>
                  <a:pt x="6932" y="21359"/>
                  <a:pt x="6960" y="21380"/>
                  <a:pt x="6986" y="21401"/>
                </a:cubicBezTo>
                <a:cubicBezTo>
                  <a:pt x="7014" y="21422"/>
                  <a:pt x="7040" y="21444"/>
                  <a:pt x="7066" y="21465"/>
                </a:cubicBezTo>
                <a:cubicBezTo>
                  <a:pt x="7091" y="21487"/>
                  <a:pt x="7116" y="21510"/>
                  <a:pt x="7141" y="21532"/>
                </a:cubicBezTo>
                <a:cubicBezTo>
                  <a:pt x="7165" y="21554"/>
                  <a:pt x="7189" y="21577"/>
                  <a:pt x="7213" y="21600"/>
                </a:cubicBezTo>
                <a:lnTo>
                  <a:pt x="11959" y="21600"/>
                </a:lnTo>
                <a:cubicBezTo>
                  <a:pt x="11889" y="21428"/>
                  <a:pt x="11826" y="21250"/>
                  <a:pt x="11772" y="21066"/>
                </a:cubicBezTo>
                <a:cubicBezTo>
                  <a:pt x="11717" y="20881"/>
                  <a:pt x="11670" y="20692"/>
                  <a:pt x="11633" y="20496"/>
                </a:cubicBezTo>
                <a:cubicBezTo>
                  <a:pt x="11595" y="20301"/>
                  <a:pt x="11566" y="20101"/>
                  <a:pt x="11546" y="19896"/>
                </a:cubicBezTo>
                <a:cubicBezTo>
                  <a:pt x="11527" y="19692"/>
                  <a:pt x="11517" y="19484"/>
                  <a:pt x="11517" y="19272"/>
                </a:cubicBezTo>
                <a:cubicBezTo>
                  <a:pt x="11516" y="18629"/>
                  <a:pt x="11608" y="18016"/>
                  <a:pt x="11774" y="17459"/>
                </a:cubicBezTo>
                <a:cubicBezTo>
                  <a:pt x="11940" y="16903"/>
                  <a:pt x="12179" y="16402"/>
                  <a:pt x="12476" y="15981"/>
                </a:cubicBezTo>
                <a:cubicBezTo>
                  <a:pt x="12772" y="15561"/>
                  <a:pt x="13125" y="15221"/>
                  <a:pt x="13518" y="14986"/>
                </a:cubicBezTo>
                <a:cubicBezTo>
                  <a:pt x="13909" y="14751"/>
                  <a:pt x="14341" y="14621"/>
                  <a:pt x="14795" y="14621"/>
                </a:cubicBezTo>
                <a:cubicBezTo>
                  <a:pt x="15247" y="14621"/>
                  <a:pt x="15679" y="14751"/>
                  <a:pt x="16072" y="14986"/>
                </a:cubicBezTo>
                <a:cubicBezTo>
                  <a:pt x="16465" y="15221"/>
                  <a:pt x="16819" y="15561"/>
                  <a:pt x="17118" y="15981"/>
                </a:cubicBezTo>
                <a:cubicBezTo>
                  <a:pt x="17416" y="16402"/>
                  <a:pt x="17658" y="16903"/>
                  <a:pt x="17827" y="17459"/>
                </a:cubicBezTo>
                <a:cubicBezTo>
                  <a:pt x="17996" y="18016"/>
                  <a:pt x="18090" y="18629"/>
                  <a:pt x="18093" y="19272"/>
                </a:cubicBezTo>
                <a:cubicBezTo>
                  <a:pt x="18094" y="19484"/>
                  <a:pt x="18086" y="19692"/>
                  <a:pt x="18067" y="19896"/>
                </a:cubicBezTo>
                <a:cubicBezTo>
                  <a:pt x="18048" y="20101"/>
                  <a:pt x="18021" y="20301"/>
                  <a:pt x="17984" y="20496"/>
                </a:cubicBezTo>
                <a:close/>
              </a:path>
            </a:pathLst>
          </a:custGeom>
          <a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2116">
            <a:extLst>
              <a:ext uri="{FF2B5EF4-FFF2-40B4-BE49-F238E27FC236}">
                <a16:creationId xmlns:a16="http://schemas.microsoft.com/office/drawing/2014/main" id="{BD61D5A1-4673-45AE-88E6-95CE18F7D720}"/>
              </a:ext>
            </a:extLst>
          </p:cNvPr>
          <p:cNvSpPr/>
          <p:nvPr/>
        </p:nvSpPr>
        <p:spPr>
          <a:xfrm>
            <a:off x="2205256" y="2778861"/>
            <a:ext cx="920750" cy="2284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80" y="18454"/>
                </a:moveTo>
                <a:cubicBezTo>
                  <a:pt x="15307" y="18337"/>
                  <a:pt x="15216" y="18223"/>
                  <a:pt x="15111" y="18114"/>
                </a:cubicBezTo>
                <a:cubicBezTo>
                  <a:pt x="15006" y="18006"/>
                  <a:pt x="14887" y="17902"/>
                  <a:pt x="14754" y="17803"/>
                </a:cubicBezTo>
                <a:cubicBezTo>
                  <a:pt x="14694" y="17758"/>
                  <a:pt x="14633" y="17716"/>
                  <a:pt x="14569" y="17674"/>
                </a:cubicBezTo>
                <a:cubicBezTo>
                  <a:pt x="14505" y="17632"/>
                  <a:pt x="14438" y="17591"/>
                  <a:pt x="14368" y="17552"/>
                </a:cubicBezTo>
                <a:cubicBezTo>
                  <a:pt x="14299" y="17513"/>
                  <a:pt x="14227" y="17474"/>
                  <a:pt x="14152" y="17438"/>
                </a:cubicBezTo>
                <a:cubicBezTo>
                  <a:pt x="14078" y="17401"/>
                  <a:pt x="14000" y="17366"/>
                  <a:pt x="13921" y="17333"/>
                </a:cubicBezTo>
                <a:lnTo>
                  <a:pt x="21600" y="17333"/>
                </a:lnTo>
                <a:lnTo>
                  <a:pt x="21351" y="4107"/>
                </a:lnTo>
                <a:lnTo>
                  <a:pt x="13566" y="4107"/>
                </a:lnTo>
                <a:cubicBezTo>
                  <a:pt x="13642" y="4075"/>
                  <a:pt x="13717" y="4040"/>
                  <a:pt x="13790" y="4005"/>
                </a:cubicBezTo>
                <a:cubicBezTo>
                  <a:pt x="13863" y="3969"/>
                  <a:pt x="13933" y="3933"/>
                  <a:pt x="14000" y="3895"/>
                </a:cubicBezTo>
                <a:cubicBezTo>
                  <a:pt x="14068" y="3856"/>
                  <a:pt x="14134" y="3817"/>
                  <a:pt x="14196" y="3776"/>
                </a:cubicBezTo>
                <a:cubicBezTo>
                  <a:pt x="14259" y="3735"/>
                  <a:pt x="14319" y="3694"/>
                  <a:pt x="14377" y="3651"/>
                </a:cubicBezTo>
                <a:cubicBezTo>
                  <a:pt x="14506" y="3556"/>
                  <a:pt x="14622" y="3455"/>
                  <a:pt x="14722" y="3350"/>
                </a:cubicBezTo>
                <a:cubicBezTo>
                  <a:pt x="14822" y="3244"/>
                  <a:pt x="14908" y="3135"/>
                  <a:pt x="14978" y="3021"/>
                </a:cubicBezTo>
                <a:cubicBezTo>
                  <a:pt x="15048" y="2908"/>
                  <a:pt x="15100" y="2790"/>
                  <a:pt x="15136" y="2670"/>
                </a:cubicBezTo>
                <a:cubicBezTo>
                  <a:pt x="15172" y="2549"/>
                  <a:pt x="15190" y="2426"/>
                  <a:pt x="15187" y="2299"/>
                </a:cubicBezTo>
                <a:cubicBezTo>
                  <a:pt x="15183" y="1982"/>
                  <a:pt x="15058" y="1679"/>
                  <a:pt x="14836" y="1404"/>
                </a:cubicBezTo>
                <a:cubicBezTo>
                  <a:pt x="14615" y="1130"/>
                  <a:pt x="14298" y="882"/>
                  <a:pt x="13908" y="675"/>
                </a:cubicBezTo>
                <a:cubicBezTo>
                  <a:pt x="13516" y="467"/>
                  <a:pt x="13052" y="298"/>
                  <a:pt x="12537" y="182"/>
                </a:cubicBezTo>
                <a:cubicBezTo>
                  <a:pt x="12023" y="66"/>
                  <a:pt x="11458" y="1"/>
                  <a:pt x="10865" y="0"/>
                </a:cubicBezTo>
                <a:cubicBezTo>
                  <a:pt x="10271" y="1"/>
                  <a:pt x="9706" y="66"/>
                  <a:pt x="9192" y="182"/>
                </a:cubicBezTo>
                <a:cubicBezTo>
                  <a:pt x="8679" y="298"/>
                  <a:pt x="8216" y="467"/>
                  <a:pt x="7828" y="675"/>
                </a:cubicBezTo>
                <a:cubicBezTo>
                  <a:pt x="7440" y="882"/>
                  <a:pt x="7125" y="1130"/>
                  <a:pt x="6908" y="1404"/>
                </a:cubicBezTo>
                <a:cubicBezTo>
                  <a:pt x="6690" y="1679"/>
                  <a:pt x="6570" y="1982"/>
                  <a:pt x="6569" y="2299"/>
                </a:cubicBezTo>
                <a:cubicBezTo>
                  <a:pt x="6569" y="2426"/>
                  <a:pt x="6589" y="2549"/>
                  <a:pt x="6627" y="2670"/>
                </a:cubicBezTo>
                <a:cubicBezTo>
                  <a:pt x="6665" y="2790"/>
                  <a:pt x="6720" y="2908"/>
                  <a:pt x="6791" y="3021"/>
                </a:cubicBezTo>
                <a:cubicBezTo>
                  <a:pt x="6863" y="3135"/>
                  <a:pt x="6950" y="3244"/>
                  <a:pt x="7053" y="3350"/>
                </a:cubicBezTo>
                <a:cubicBezTo>
                  <a:pt x="7154" y="3455"/>
                  <a:pt x="7271" y="3556"/>
                  <a:pt x="7400" y="3651"/>
                </a:cubicBezTo>
                <a:cubicBezTo>
                  <a:pt x="7457" y="3694"/>
                  <a:pt x="7518" y="3735"/>
                  <a:pt x="7581" y="3776"/>
                </a:cubicBezTo>
                <a:cubicBezTo>
                  <a:pt x="7644" y="3817"/>
                  <a:pt x="7711" y="3856"/>
                  <a:pt x="7779" y="3895"/>
                </a:cubicBezTo>
                <a:cubicBezTo>
                  <a:pt x="7847" y="3933"/>
                  <a:pt x="7918" y="3969"/>
                  <a:pt x="7992" y="4005"/>
                </a:cubicBezTo>
                <a:cubicBezTo>
                  <a:pt x="8064" y="4040"/>
                  <a:pt x="8139" y="4075"/>
                  <a:pt x="8216" y="4107"/>
                </a:cubicBezTo>
                <a:lnTo>
                  <a:pt x="0" y="4107"/>
                </a:lnTo>
                <a:cubicBezTo>
                  <a:pt x="23" y="4131"/>
                  <a:pt x="46" y="4155"/>
                  <a:pt x="67" y="4179"/>
                </a:cubicBezTo>
                <a:cubicBezTo>
                  <a:pt x="88" y="4203"/>
                  <a:pt x="108" y="4228"/>
                  <a:pt x="126" y="4253"/>
                </a:cubicBezTo>
                <a:cubicBezTo>
                  <a:pt x="145" y="4278"/>
                  <a:pt x="161" y="4304"/>
                  <a:pt x="177" y="4330"/>
                </a:cubicBezTo>
                <a:cubicBezTo>
                  <a:pt x="191" y="4357"/>
                  <a:pt x="205" y="4383"/>
                  <a:pt x="217" y="4411"/>
                </a:cubicBezTo>
                <a:cubicBezTo>
                  <a:pt x="258" y="4506"/>
                  <a:pt x="301" y="4654"/>
                  <a:pt x="342" y="4880"/>
                </a:cubicBezTo>
                <a:cubicBezTo>
                  <a:pt x="383" y="5105"/>
                  <a:pt x="422" y="5410"/>
                  <a:pt x="456" y="5816"/>
                </a:cubicBezTo>
                <a:cubicBezTo>
                  <a:pt x="489" y="6224"/>
                  <a:pt x="517" y="6736"/>
                  <a:pt x="536" y="7377"/>
                </a:cubicBezTo>
                <a:cubicBezTo>
                  <a:pt x="554" y="8018"/>
                  <a:pt x="563" y="8791"/>
                  <a:pt x="558" y="9719"/>
                </a:cubicBezTo>
                <a:lnTo>
                  <a:pt x="524" y="17333"/>
                </a:lnTo>
                <a:lnTo>
                  <a:pt x="8491" y="17333"/>
                </a:lnTo>
                <a:cubicBezTo>
                  <a:pt x="8413" y="17366"/>
                  <a:pt x="8337" y="17401"/>
                  <a:pt x="8263" y="17438"/>
                </a:cubicBezTo>
                <a:cubicBezTo>
                  <a:pt x="8189" y="17474"/>
                  <a:pt x="8118" y="17513"/>
                  <a:pt x="8048" y="17552"/>
                </a:cubicBezTo>
                <a:cubicBezTo>
                  <a:pt x="7980" y="17591"/>
                  <a:pt x="7913" y="17632"/>
                  <a:pt x="7848" y="17674"/>
                </a:cubicBezTo>
                <a:cubicBezTo>
                  <a:pt x="7784" y="17716"/>
                  <a:pt x="7723" y="17758"/>
                  <a:pt x="7665" y="17803"/>
                </a:cubicBezTo>
                <a:cubicBezTo>
                  <a:pt x="7534" y="17902"/>
                  <a:pt x="7417" y="18006"/>
                  <a:pt x="7314" y="18114"/>
                </a:cubicBezTo>
                <a:cubicBezTo>
                  <a:pt x="7211" y="18223"/>
                  <a:pt x="7123" y="18337"/>
                  <a:pt x="7050" y="18454"/>
                </a:cubicBezTo>
                <a:cubicBezTo>
                  <a:pt x="6978" y="18572"/>
                  <a:pt x="6922" y="18693"/>
                  <a:pt x="6885" y="18819"/>
                </a:cubicBezTo>
                <a:cubicBezTo>
                  <a:pt x="6847" y="18943"/>
                  <a:pt x="6827" y="19072"/>
                  <a:pt x="6827" y="19203"/>
                </a:cubicBezTo>
                <a:cubicBezTo>
                  <a:pt x="6830" y="19533"/>
                  <a:pt x="6955" y="19848"/>
                  <a:pt x="7178" y="20134"/>
                </a:cubicBezTo>
                <a:cubicBezTo>
                  <a:pt x="7401" y="20421"/>
                  <a:pt x="7724" y="20679"/>
                  <a:pt x="8123" y="20897"/>
                </a:cubicBezTo>
                <a:cubicBezTo>
                  <a:pt x="8522" y="21114"/>
                  <a:pt x="8997" y="21289"/>
                  <a:pt x="9524" y="21411"/>
                </a:cubicBezTo>
                <a:cubicBezTo>
                  <a:pt x="10052" y="21533"/>
                  <a:pt x="10631" y="21600"/>
                  <a:pt x="11240" y="21600"/>
                </a:cubicBezTo>
                <a:cubicBezTo>
                  <a:pt x="11848" y="21600"/>
                  <a:pt x="12425" y="21533"/>
                  <a:pt x="12950" y="21411"/>
                </a:cubicBezTo>
                <a:cubicBezTo>
                  <a:pt x="13474" y="21289"/>
                  <a:pt x="13946" y="21114"/>
                  <a:pt x="14341" y="20897"/>
                </a:cubicBezTo>
                <a:cubicBezTo>
                  <a:pt x="14736" y="20679"/>
                  <a:pt x="15055" y="20421"/>
                  <a:pt x="15275" y="20134"/>
                </a:cubicBezTo>
                <a:cubicBezTo>
                  <a:pt x="15494" y="19848"/>
                  <a:pt x="15614" y="19533"/>
                  <a:pt x="15611" y="19203"/>
                </a:cubicBezTo>
                <a:cubicBezTo>
                  <a:pt x="15609" y="19072"/>
                  <a:pt x="15589" y="18943"/>
                  <a:pt x="15549" y="18819"/>
                </a:cubicBezTo>
                <a:cubicBezTo>
                  <a:pt x="15510" y="18693"/>
                  <a:pt x="15453" y="18572"/>
                  <a:pt x="15380" y="18454"/>
                </a:cubicBezTo>
                <a:close/>
              </a:path>
            </a:pathLst>
          </a:custGeom>
          <a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2117">
            <a:extLst>
              <a:ext uri="{FF2B5EF4-FFF2-40B4-BE49-F238E27FC236}">
                <a16:creationId xmlns:a16="http://schemas.microsoft.com/office/drawing/2014/main" id="{8BAAA0DD-A3DA-4EDE-AC22-37EFC275DB23}"/>
              </a:ext>
            </a:extLst>
          </p:cNvPr>
          <p:cNvSpPr/>
          <p:nvPr/>
        </p:nvSpPr>
        <p:spPr>
          <a:xfrm>
            <a:off x="2226211" y="4662906"/>
            <a:ext cx="913130" cy="1515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5" y="20472"/>
                </a:moveTo>
                <a:lnTo>
                  <a:pt x="21328" y="0"/>
                </a:lnTo>
                <a:lnTo>
                  <a:pt x="15342" y="0"/>
                </a:lnTo>
                <a:cubicBezTo>
                  <a:pt x="15454" y="155"/>
                  <a:pt x="15554" y="316"/>
                  <a:pt x="15642" y="483"/>
                </a:cubicBezTo>
                <a:cubicBezTo>
                  <a:pt x="15729" y="650"/>
                  <a:pt x="15803" y="823"/>
                  <a:pt x="15864" y="999"/>
                </a:cubicBezTo>
                <a:cubicBezTo>
                  <a:pt x="15925" y="1176"/>
                  <a:pt x="15973" y="1358"/>
                  <a:pt x="16005" y="1544"/>
                </a:cubicBezTo>
                <a:cubicBezTo>
                  <a:pt x="16038" y="1729"/>
                  <a:pt x="16055" y="1919"/>
                  <a:pt x="16057" y="2111"/>
                </a:cubicBezTo>
                <a:cubicBezTo>
                  <a:pt x="16062" y="2697"/>
                  <a:pt x="15921" y="3255"/>
                  <a:pt x="15662" y="3763"/>
                </a:cubicBezTo>
                <a:cubicBezTo>
                  <a:pt x="15402" y="4271"/>
                  <a:pt x="15025" y="4730"/>
                  <a:pt x="14557" y="5115"/>
                </a:cubicBezTo>
                <a:cubicBezTo>
                  <a:pt x="14088" y="5500"/>
                  <a:pt x="13528" y="5812"/>
                  <a:pt x="12905" y="6028"/>
                </a:cubicBezTo>
                <a:cubicBezTo>
                  <a:pt x="12283" y="6243"/>
                  <a:pt x="11598" y="6363"/>
                  <a:pt x="10876" y="6363"/>
                </a:cubicBezTo>
                <a:cubicBezTo>
                  <a:pt x="10156" y="6363"/>
                  <a:pt x="9469" y="6243"/>
                  <a:pt x="8843" y="6028"/>
                </a:cubicBezTo>
                <a:cubicBezTo>
                  <a:pt x="8219" y="5812"/>
                  <a:pt x="7655" y="5500"/>
                  <a:pt x="7182" y="5115"/>
                </a:cubicBezTo>
                <a:cubicBezTo>
                  <a:pt x="6709" y="4730"/>
                  <a:pt x="6326" y="4271"/>
                  <a:pt x="6061" y="3763"/>
                </a:cubicBezTo>
                <a:cubicBezTo>
                  <a:pt x="5797" y="3255"/>
                  <a:pt x="5650" y="2697"/>
                  <a:pt x="5649" y="2111"/>
                </a:cubicBezTo>
                <a:cubicBezTo>
                  <a:pt x="5649" y="1919"/>
                  <a:pt x="5666" y="1729"/>
                  <a:pt x="5696" y="1544"/>
                </a:cubicBezTo>
                <a:cubicBezTo>
                  <a:pt x="5728" y="1358"/>
                  <a:pt x="5774" y="1176"/>
                  <a:pt x="5833" y="999"/>
                </a:cubicBezTo>
                <a:cubicBezTo>
                  <a:pt x="5893" y="823"/>
                  <a:pt x="5966" y="650"/>
                  <a:pt x="6052" y="483"/>
                </a:cubicBezTo>
                <a:cubicBezTo>
                  <a:pt x="6137" y="316"/>
                  <a:pt x="6234" y="155"/>
                  <a:pt x="6343" y="0"/>
                </a:cubicBezTo>
                <a:lnTo>
                  <a:pt x="68" y="0"/>
                </a:lnTo>
                <a:lnTo>
                  <a:pt x="4" y="20472"/>
                </a:lnTo>
                <a:lnTo>
                  <a:pt x="0" y="21600"/>
                </a:lnTo>
                <a:lnTo>
                  <a:pt x="1371" y="21600"/>
                </a:lnTo>
                <a:lnTo>
                  <a:pt x="20235" y="21600"/>
                </a:lnTo>
                <a:lnTo>
                  <a:pt x="21600" y="21600"/>
                </a:lnTo>
                <a:cubicBezTo>
                  <a:pt x="21600" y="21600"/>
                  <a:pt x="21585" y="20472"/>
                  <a:pt x="21585" y="20472"/>
                </a:cubicBezTo>
                <a:close/>
              </a:path>
            </a:pathLst>
          </a:custGeom>
          <a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A2867183-BA53-4F30-B7BE-2790B06721F2}"/>
              </a:ext>
            </a:extLst>
          </p:cNvPr>
          <p:cNvGrpSpPr/>
          <p:nvPr/>
        </p:nvGrpSpPr>
        <p:grpSpPr>
          <a:xfrm>
            <a:off x="3112671" y="1969236"/>
            <a:ext cx="823595" cy="146050"/>
            <a:chOff x="7470064" y="2603231"/>
            <a:chExt cx="606149" cy="107774"/>
          </a:xfrm>
        </p:grpSpPr>
        <p:sp>
          <p:nvSpPr>
            <p:cNvPr id="11" name="Shape 2576">
              <a:extLst>
                <a:ext uri="{FF2B5EF4-FFF2-40B4-BE49-F238E27FC236}">
                  <a16:creationId xmlns:a16="http://schemas.microsoft.com/office/drawing/2014/main" id="{8AFE38FE-2B22-4F06-B83C-CBBC651BC06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470064" y="2644347"/>
              <a:ext cx="504000" cy="976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2129">
              <a:extLst>
                <a:ext uri="{FF2B5EF4-FFF2-40B4-BE49-F238E27FC236}">
                  <a16:creationId xmlns:a16="http://schemas.microsoft.com/office/drawing/2014/main" id="{75EA64EC-8A0A-45B3-B274-8054F431ABA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968455" y="2603231"/>
              <a:ext cx="107758" cy="107774"/>
            </a:xfrm>
            <a:prstGeom prst="ellipse">
              <a:avLst/>
            </a:prstGeom>
            <a:solidFill>
              <a:srgbClr val="ECECEC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B181A1BD-A1A5-465F-9D82-87E8E6EA0639}"/>
              </a:ext>
            </a:extLst>
          </p:cNvPr>
          <p:cNvGrpSpPr/>
          <p:nvPr/>
        </p:nvGrpSpPr>
        <p:grpSpPr>
          <a:xfrm>
            <a:off x="3139341" y="5431256"/>
            <a:ext cx="823595" cy="146050"/>
            <a:chOff x="7470064" y="2603231"/>
            <a:chExt cx="606149" cy="107774"/>
          </a:xfrm>
        </p:grpSpPr>
        <p:sp>
          <p:nvSpPr>
            <p:cNvPr id="14" name="Shape 2576">
              <a:extLst>
                <a:ext uri="{FF2B5EF4-FFF2-40B4-BE49-F238E27FC236}">
                  <a16:creationId xmlns:a16="http://schemas.microsoft.com/office/drawing/2014/main" id="{D56CF6F4-3B8B-4A62-B074-0AD7B20989A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470064" y="2644347"/>
              <a:ext cx="504000" cy="976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" name="Shape 2129">
              <a:extLst>
                <a:ext uri="{FF2B5EF4-FFF2-40B4-BE49-F238E27FC236}">
                  <a16:creationId xmlns:a16="http://schemas.microsoft.com/office/drawing/2014/main" id="{E3DBD935-5447-4470-9D3C-2E24A230CED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968455" y="2603231"/>
              <a:ext cx="107758" cy="107774"/>
            </a:xfrm>
            <a:prstGeom prst="ellipse">
              <a:avLst/>
            </a:prstGeom>
            <a:solidFill>
              <a:srgbClr val="ECECEC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" name="椭圆 80">
            <a:extLst>
              <a:ext uri="{FF2B5EF4-FFF2-40B4-BE49-F238E27FC236}">
                <a16:creationId xmlns:a16="http://schemas.microsoft.com/office/drawing/2014/main" id="{CC6E1279-31D2-4C33-847E-F08F972CA18A}"/>
              </a:ext>
            </a:extLst>
          </p:cNvPr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43EB87-204D-458C-8F5A-5DDE9E3D30FD}"/>
              </a:ext>
            </a:extLst>
          </p:cNvPr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4899DF-6566-4F1F-9548-1FFA7D50D2BA}"/>
              </a:ext>
            </a:extLst>
          </p:cNvPr>
          <p:cNvSpPr/>
          <p:nvPr/>
        </p:nvSpPr>
        <p:spPr>
          <a:xfrm>
            <a:off x="2077947" y="35032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课题研究的思路与方法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A0668B-04EF-4E92-AD1A-77D4FDB8700A}"/>
              </a:ext>
            </a:extLst>
          </p:cNvPr>
          <p:cNvSpPr txBox="1"/>
          <p:nvPr/>
        </p:nvSpPr>
        <p:spPr>
          <a:xfrm>
            <a:off x="813389" y="96631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0" name="Group 27">
            <a:extLst>
              <a:ext uri="{FF2B5EF4-FFF2-40B4-BE49-F238E27FC236}">
                <a16:creationId xmlns:a16="http://schemas.microsoft.com/office/drawing/2014/main" id="{BBA6328E-4F28-46CD-B66B-4DA4FBDD8F14}"/>
              </a:ext>
            </a:extLst>
          </p:cNvPr>
          <p:cNvGrpSpPr/>
          <p:nvPr/>
        </p:nvGrpSpPr>
        <p:grpSpPr>
          <a:xfrm>
            <a:off x="3120692" y="3685741"/>
            <a:ext cx="823595" cy="146050"/>
            <a:chOff x="7470064" y="2603231"/>
            <a:chExt cx="606149" cy="107774"/>
          </a:xfrm>
        </p:grpSpPr>
        <p:sp>
          <p:nvSpPr>
            <p:cNvPr id="21" name="Shape 2576">
              <a:extLst>
                <a:ext uri="{FF2B5EF4-FFF2-40B4-BE49-F238E27FC236}">
                  <a16:creationId xmlns:a16="http://schemas.microsoft.com/office/drawing/2014/main" id="{7129224B-4CC1-49DD-812D-C3E2B9A459A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7470064" y="2644347"/>
              <a:ext cx="504000" cy="976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" name="Shape 2129">
              <a:extLst>
                <a:ext uri="{FF2B5EF4-FFF2-40B4-BE49-F238E27FC236}">
                  <a16:creationId xmlns:a16="http://schemas.microsoft.com/office/drawing/2014/main" id="{EF50FF80-C3EB-4C67-929D-E5D5717327A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968455" y="2603231"/>
              <a:ext cx="107758" cy="107774"/>
            </a:xfrm>
            <a:prstGeom prst="ellipse">
              <a:avLst/>
            </a:prstGeom>
            <a:solidFill>
              <a:srgbClr val="ECECEC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9658F97-65F9-4C7C-8FE4-C34B19B4E8C0}"/>
              </a:ext>
            </a:extLst>
          </p:cNvPr>
          <p:cNvSpPr txBox="1"/>
          <p:nvPr/>
        </p:nvSpPr>
        <p:spPr>
          <a:xfrm>
            <a:off x="4918911" y="1786690"/>
            <a:ext cx="496302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Pytorch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43DDBA-D110-4E46-A230-2F1001B5A5F3}"/>
              </a:ext>
            </a:extLst>
          </p:cNvPr>
          <p:cNvSpPr txBox="1"/>
          <p:nvPr/>
        </p:nvSpPr>
        <p:spPr>
          <a:xfrm>
            <a:off x="4957011" y="3563353"/>
            <a:ext cx="496302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Mindspore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FBA807-1353-4334-8EF0-F6E0AF84E3AF}"/>
              </a:ext>
            </a:extLst>
          </p:cNvPr>
          <p:cNvSpPr txBox="1"/>
          <p:nvPr/>
        </p:nvSpPr>
        <p:spPr>
          <a:xfrm>
            <a:off x="5031206" y="5340016"/>
            <a:ext cx="496302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实验结果分析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15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115"/>
          <p:cNvSpPr/>
          <p:nvPr/>
        </p:nvSpPr>
        <p:spPr>
          <a:xfrm>
            <a:off x="4864735" y="1648460"/>
            <a:ext cx="1417955" cy="1325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84" y="20496"/>
                </a:moveTo>
                <a:cubicBezTo>
                  <a:pt x="17947" y="20692"/>
                  <a:pt x="17902" y="20881"/>
                  <a:pt x="17848" y="21066"/>
                </a:cubicBezTo>
                <a:cubicBezTo>
                  <a:pt x="17795" y="21250"/>
                  <a:pt x="17733" y="21428"/>
                  <a:pt x="17663" y="21600"/>
                </a:cubicBezTo>
                <a:lnTo>
                  <a:pt x="21600" y="21600"/>
                </a:lnTo>
                <a:lnTo>
                  <a:pt x="21455" y="1182"/>
                </a:lnTo>
                <a:lnTo>
                  <a:pt x="21446" y="0"/>
                </a:lnTo>
                <a:lnTo>
                  <a:pt x="20607" y="0"/>
                </a:lnTo>
                <a:lnTo>
                  <a:pt x="13773" y="0"/>
                </a:lnTo>
                <a:lnTo>
                  <a:pt x="13361" y="0"/>
                </a:lnTo>
                <a:lnTo>
                  <a:pt x="13108" y="461"/>
                </a:lnTo>
                <a:cubicBezTo>
                  <a:pt x="12415" y="1715"/>
                  <a:pt x="11636" y="2867"/>
                  <a:pt x="10772" y="3917"/>
                </a:cubicBezTo>
                <a:cubicBezTo>
                  <a:pt x="9907" y="4968"/>
                  <a:pt x="8958" y="5915"/>
                  <a:pt x="7926" y="6757"/>
                </a:cubicBezTo>
                <a:cubicBezTo>
                  <a:pt x="6892" y="7600"/>
                  <a:pt x="5776" y="8337"/>
                  <a:pt x="4578" y="8967"/>
                </a:cubicBezTo>
                <a:cubicBezTo>
                  <a:pt x="3380" y="9596"/>
                  <a:pt x="2100" y="10118"/>
                  <a:pt x="742" y="10530"/>
                </a:cubicBezTo>
                <a:lnTo>
                  <a:pt x="71" y="10728"/>
                </a:lnTo>
                <a:lnTo>
                  <a:pt x="64" y="11695"/>
                </a:lnTo>
                <a:lnTo>
                  <a:pt x="8" y="19446"/>
                </a:lnTo>
                <a:lnTo>
                  <a:pt x="0" y="20653"/>
                </a:lnTo>
                <a:lnTo>
                  <a:pt x="851" y="20653"/>
                </a:lnTo>
                <a:lnTo>
                  <a:pt x="2017" y="20653"/>
                </a:lnTo>
                <a:cubicBezTo>
                  <a:pt x="2862" y="20653"/>
                  <a:pt x="3567" y="20679"/>
                  <a:pt x="4154" y="20724"/>
                </a:cubicBezTo>
                <a:cubicBezTo>
                  <a:pt x="4741" y="20768"/>
                  <a:pt x="5211" y="20830"/>
                  <a:pt x="5587" y="20900"/>
                </a:cubicBezTo>
                <a:cubicBezTo>
                  <a:pt x="5964" y="20970"/>
                  <a:pt x="6245" y="21047"/>
                  <a:pt x="6457" y="21123"/>
                </a:cubicBezTo>
                <a:cubicBezTo>
                  <a:pt x="6669" y="21200"/>
                  <a:pt x="6810" y="21275"/>
                  <a:pt x="6903" y="21339"/>
                </a:cubicBezTo>
                <a:cubicBezTo>
                  <a:pt x="6932" y="21359"/>
                  <a:pt x="6960" y="21380"/>
                  <a:pt x="6986" y="21401"/>
                </a:cubicBezTo>
                <a:cubicBezTo>
                  <a:pt x="7014" y="21422"/>
                  <a:pt x="7040" y="21444"/>
                  <a:pt x="7066" y="21465"/>
                </a:cubicBezTo>
                <a:cubicBezTo>
                  <a:pt x="7091" y="21487"/>
                  <a:pt x="7116" y="21510"/>
                  <a:pt x="7141" y="21532"/>
                </a:cubicBezTo>
                <a:cubicBezTo>
                  <a:pt x="7165" y="21554"/>
                  <a:pt x="7189" y="21577"/>
                  <a:pt x="7213" y="21600"/>
                </a:cubicBezTo>
                <a:lnTo>
                  <a:pt x="11959" y="21600"/>
                </a:lnTo>
                <a:cubicBezTo>
                  <a:pt x="11889" y="21428"/>
                  <a:pt x="11826" y="21250"/>
                  <a:pt x="11772" y="21066"/>
                </a:cubicBezTo>
                <a:cubicBezTo>
                  <a:pt x="11717" y="20881"/>
                  <a:pt x="11670" y="20692"/>
                  <a:pt x="11633" y="20496"/>
                </a:cubicBezTo>
                <a:cubicBezTo>
                  <a:pt x="11595" y="20301"/>
                  <a:pt x="11566" y="20101"/>
                  <a:pt x="11546" y="19896"/>
                </a:cubicBezTo>
                <a:cubicBezTo>
                  <a:pt x="11527" y="19692"/>
                  <a:pt x="11517" y="19484"/>
                  <a:pt x="11517" y="19272"/>
                </a:cubicBezTo>
                <a:cubicBezTo>
                  <a:pt x="11516" y="18629"/>
                  <a:pt x="11608" y="18016"/>
                  <a:pt x="11774" y="17459"/>
                </a:cubicBezTo>
                <a:cubicBezTo>
                  <a:pt x="11940" y="16903"/>
                  <a:pt x="12179" y="16402"/>
                  <a:pt x="12476" y="15981"/>
                </a:cubicBezTo>
                <a:cubicBezTo>
                  <a:pt x="12772" y="15561"/>
                  <a:pt x="13125" y="15221"/>
                  <a:pt x="13518" y="14986"/>
                </a:cubicBezTo>
                <a:cubicBezTo>
                  <a:pt x="13909" y="14751"/>
                  <a:pt x="14341" y="14621"/>
                  <a:pt x="14795" y="14621"/>
                </a:cubicBezTo>
                <a:cubicBezTo>
                  <a:pt x="15247" y="14621"/>
                  <a:pt x="15679" y="14751"/>
                  <a:pt x="16072" y="14986"/>
                </a:cubicBezTo>
                <a:cubicBezTo>
                  <a:pt x="16465" y="15221"/>
                  <a:pt x="16819" y="15561"/>
                  <a:pt x="17118" y="15981"/>
                </a:cubicBezTo>
                <a:cubicBezTo>
                  <a:pt x="17416" y="16402"/>
                  <a:pt x="17658" y="16903"/>
                  <a:pt x="17827" y="17459"/>
                </a:cubicBezTo>
                <a:cubicBezTo>
                  <a:pt x="17996" y="18016"/>
                  <a:pt x="18090" y="18629"/>
                  <a:pt x="18093" y="19272"/>
                </a:cubicBezTo>
                <a:cubicBezTo>
                  <a:pt x="18094" y="19484"/>
                  <a:pt x="18086" y="19692"/>
                  <a:pt x="18067" y="19896"/>
                </a:cubicBezTo>
                <a:cubicBezTo>
                  <a:pt x="18048" y="20101"/>
                  <a:pt x="18021" y="20301"/>
                  <a:pt x="17984" y="20496"/>
                </a:cubicBezTo>
                <a:close/>
              </a:path>
            </a:pathLst>
          </a:custGeom>
          <a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" name="Shape 2116"/>
          <p:cNvSpPr/>
          <p:nvPr/>
        </p:nvSpPr>
        <p:spPr>
          <a:xfrm>
            <a:off x="5369560" y="2586355"/>
            <a:ext cx="920750" cy="2284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80" y="18454"/>
                </a:moveTo>
                <a:cubicBezTo>
                  <a:pt x="15307" y="18337"/>
                  <a:pt x="15216" y="18223"/>
                  <a:pt x="15111" y="18114"/>
                </a:cubicBezTo>
                <a:cubicBezTo>
                  <a:pt x="15006" y="18006"/>
                  <a:pt x="14887" y="17902"/>
                  <a:pt x="14754" y="17803"/>
                </a:cubicBezTo>
                <a:cubicBezTo>
                  <a:pt x="14694" y="17758"/>
                  <a:pt x="14633" y="17716"/>
                  <a:pt x="14569" y="17674"/>
                </a:cubicBezTo>
                <a:cubicBezTo>
                  <a:pt x="14505" y="17632"/>
                  <a:pt x="14438" y="17591"/>
                  <a:pt x="14368" y="17552"/>
                </a:cubicBezTo>
                <a:cubicBezTo>
                  <a:pt x="14299" y="17513"/>
                  <a:pt x="14227" y="17474"/>
                  <a:pt x="14152" y="17438"/>
                </a:cubicBezTo>
                <a:cubicBezTo>
                  <a:pt x="14078" y="17401"/>
                  <a:pt x="14000" y="17366"/>
                  <a:pt x="13921" y="17333"/>
                </a:cubicBezTo>
                <a:lnTo>
                  <a:pt x="21600" y="17333"/>
                </a:lnTo>
                <a:lnTo>
                  <a:pt x="21351" y="4107"/>
                </a:lnTo>
                <a:lnTo>
                  <a:pt x="13566" y="4107"/>
                </a:lnTo>
                <a:cubicBezTo>
                  <a:pt x="13642" y="4075"/>
                  <a:pt x="13717" y="4040"/>
                  <a:pt x="13790" y="4005"/>
                </a:cubicBezTo>
                <a:cubicBezTo>
                  <a:pt x="13863" y="3969"/>
                  <a:pt x="13933" y="3933"/>
                  <a:pt x="14000" y="3895"/>
                </a:cubicBezTo>
                <a:cubicBezTo>
                  <a:pt x="14068" y="3856"/>
                  <a:pt x="14134" y="3817"/>
                  <a:pt x="14196" y="3776"/>
                </a:cubicBezTo>
                <a:cubicBezTo>
                  <a:pt x="14259" y="3735"/>
                  <a:pt x="14319" y="3694"/>
                  <a:pt x="14377" y="3651"/>
                </a:cubicBezTo>
                <a:cubicBezTo>
                  <a:pt x="14506" y="3556"/>
                  <a:pt x="14622" y="3455"/>
                  <a:pt x="14722" y="3350"/>
                </a:cubicBezTo>
                <a:cubicBezTo>
                  <a:pt x="14822" y="3244"/>
                  <a:pt x="14908" y="3135"/>
                  <a:pt x="14978" y="3021"/>
                </a:cubicBezTo>
                <a:cubicBezTo>
                  <a:pt x="15048" y="2908"/>
                  <a:pt x="15100" y="2790"/>
                  <a:pt x="15136" y="2670"/>
                </a:cubicBezTo>
                <a:cubicBezTo>
                  <a:pt x="15172" y="2549"/>
                  <a:pt x="15190" y="2426"/>
                  <a:pt x="15187" y="2299"/>
                </a:cubicBezTo>
                <a:cubicBezTo>
                  <a:pt x="15183" y="1982"/>
                  <a:pt x="15058" y="1679"/>
                  <a:pt x="14836" y="1404"/>
                </a:cubicBezTo>
                <a:cubicBezTo>
                  <a:pt x="14615" y="1130"/>
                  <a:pt x="14298" y="882"/>
                  <a:pt x="13908" y="675"/>
                </a:cubicBezTo>
                <a:cubicBezTo>
                  <a:pt x="13516" y="467"/>
                  <a:pt x="13052" y="298"/>
                  <a:pt x="12537" y="182"/>
                </a:cubicBezTo>
                <a:cubicBezTo>
                  <a:pt x="12023" y="66"/>
                  <a:pt x="11458" y="1"/>
                  <a:pt x="10865" y="0"/>
                </a:cubicBezTo>
                <a:cubicBezTo>
                  <a:pt x="10271" y="1"/>
                  <a:pt x="9706" y="66"/>
                  <a:pt x="9192" y="182"/>
                </a:cubicBezTo>
                <a:cubicBezTo>
                  <a:pt x="8679" y="298"/>
                  <a:pt x="8216" y="467"/>
                  <a:pt x="7828" y="675"/>
                </a:cubicBezTo>
                <a:cubicBezTo>
                  <a:pt x="7440" y="882"/>
                  <a:pt x="7125" y="1130"/>
                  <a:pt x="6908" y="1404"/>
                </a:cubicBezTo>
                <a:cubicBezTo>
                  <a:pt x="6690" y="1679"/>
                  <a:pt x="6570" y="1982"/>
                  <a:pt x="6569" y="2299"/>
                </a:cubicBezTo>
                <a:cubicBezTo>
                  <a:pt x="6569" y="2426"/>
                  <a:pt x="6589" y="2549"/>
                  <a:pt x="6627" y="2670"/>
                </a:cubicBezTo>
                <a:cubicBezTo>
                  <a:pt x="6665" y="2790"/>
                  <a:pt x="6720" y="2908"/>
                  <a:pt x="6791" y="3021"/>
                </a:cubicBezTo>
                <a:cubicBezTo>
                  <a:pt x="6863" y="3135"/>
                  <a:pt x="6950" y="3244"/>
                  <a:pt x="7053" y="3350"/>
                </a:cubicBezTo>
                <a:cubicBezTo>
                  <a:pt x="7154" y="3455"/>
                  <a:pt x="7271" y="3556"/>
                  <a:pt x="7400" y="3651"/>
                </a:cubicBezTo>
                <a:cubicBezTo>
                  <a:pt x="7457" y="3694"/>
                  <a:pt x="7518" y="3735"/>
                  <a:pt x="7581" y="3776"/>
                </a:cubicBezTo>
                <a:cubicBezTo>
                  <a:pt x="7644" y="3817"/>
                  <a:pt x="7711" y="3856"/>
                  <a:pt x="7779" y="3895"/>
                </a:cubicBezTo>
                <a:cubicBezTo>
                  <a:pt x="7847" y="3933"/>
                  <a:pt x="7918" y="3969"/>
                  <a:pt x="7992" y="4005"/>
                </a:cubicBezTo>
                <a:cubicBezTo>
                  <a:pt x="8064" y="4040"/>
                  <a:pt x="8139" y="4075"/>
                  <a:pt x="8216" y="4107"/>
                </a:cubicBezTo>
                <a:lnTo>
                  <a:pt x="0" y="4107"/>
                </a:lnTo>
                <a:cubicBezTo>
                  <a:pt x="23" y="4131"/>
                  <a:pt x="46" y="4155"/>
                  <a:pt x="67" y="4179"/>
                </a:cubicBezTo>
                <a:cubicBezTo>
                  <a:pt x="88" y="4203"/>
                  <a:pt x="108" y="4228"/>
                  <a:pt x="126" y="4253"/>
                </a:cubicBezTo>
                <a:cubicBezTo>
                  <a:pt x="145" y="4278"/>
                  <a:pt x="161" y="4304"/>
                  <a:pt x="177" y="4330"/>
                </a:cubicBezTo>
                <a:cubicBezTo>
                  <a:pt x="191" y="4357"/>
                  <a:pt x="205" y="4383"/>
                  <a:pt x="217" y="4411"/>
                </a:cubicBezTo>
                <a:cubicBezTo>
                  <a:pt x="258" y="4506"/>
                  <a:pt x="301" y="4654"/>
                  <a:pt x="342" y="4880"/>
                </a:cubicBezTo>
                <a:cubicBezTo>
                  <a:pt x="383" y="5105"/>
                  <a:pt x="422" y="5410"/>
                  <a:pt x="456" y="5816"/>
                </a:cubicBezTo>
                <a:cubicBezTo>
                  <a:pt x="489" y="6224"/>
                  <a:pt x="517" y="6736"/>
                  <a:pt x="536" y="7377"/>
                </a:cubicBezTo>
                <a:cubicBezTo>
                  <a:pt x="554" y="8018"/>
                  <a:pt x="563" y="8791"/>
                  <a:pt x="558" y="9719"/>
                </a:cubicBezTo>
                <a:lnTo>
                  <a:pt x="524" y="17333"/>
                </a:lnTo>
                <a:lnTo>
                  <a:pt x="8491" y="17333"/>
                </a:lnTo>
                <a:cubicBezTo>
                  <a:pt x="8413" y="17366"/>
                  <a:pt x="8337" y="17401"/>
                  <a:pt x="8263" y="17438"/>
                </a:cubicBezTo>
                <a:cubicBezTo>
                  <a:pt x="8189" y="17474"/>
                  <a:pt x="8118" y="17513"/>
                  <a:pt x="8048" y="17552"/>
                </a:cubicBezTo>
                <a:cubicBezTo>
                  <a:pt x="7980" y="17591"/>
                  <a:pt x="7913" y="17632"/>
                  <a:pt x="7848" y="17674"/>
                </a:cubicBezTo>
                <a:cubicBezTo>
                  <a:pt x="7784" y="17716"/>
                  <a:pt x="7723" y="17758"/>
                  <a:pt x="7665" y="17803"/>
                </a:cubicBezTo>
                <a:cubicBezTo>
                  <a:pt x="7534" y="17902"/>
                  <a:pt x="7417" y="18006"/>
                  <a:pt x="7314" y="18114"/>
                </a:cubicBezTo>
                <a:cubicBezTo>
                  <a:pt x="7211" y="18223"/>
                  <a:pt x="7123" y="18337"/>
                  <a:pt x="7050" y="18454"/>
                </a:cubicBezTo>
                <a:cubicBezTo>
                  <a:pt x="6978" y="18572"/>
                  <a:pt x="6922" y="18693"/>
                  <a:pt x="6885" y="18819"/>
                </a:cubicBezTo>
                <a:cubicBezTo>
                  <a:pt x="6847" y="18943"/>
                  <a:pt x="6827" y="19072"/>
                  <a:pt x="6827" y="19203"/>
                </a:cubicBezTo>
                <a:cubicBezTo>
                  <a:pt x="6830" y="19533"/>
                  <a:pt x="6955" y="19848"/>
                  <a:pt x="7178" y="20134"/>
                </a:cubicBezTo>
                <a:cubicBezTo>
                  <a:pt x="7401" y="20421"/>
                  <a:pt x="7724" y="20679"/>
                  <a:pt x="8123" y="20897"/>
                </a:cubicBezTo>
                <a:cubicBezTo>
                  <a:pt x="8522" y="21114"/>
                  <a:pt x="8997" y="21289"/>
                  <a:pt x="9524" y="21411"/>
                </a:cubicBezTo>
                <a:cubicBezTo>
                  <a:pt x="10052" y="21533"/>
                  <a:pt x="10631" y="21600"/>
                  <a:pt x="11240" y="21600"/>
                </a:cubicBezTo>
                <a:cubicBezTo>
                  <a:pt x="11848" y="21600"/>
                  <a:pt x="12425" y="21533"/>
                  <a:pt x="12950" y="21411"/>
                </a:cubicBezTo>
                <a:cubicBezTo>
                  <a:pt x="13474" y="21289"/>
                  <a:pt x="13946" y="21114"/>
                  <a:pt x="14341" y="20897"/>
                </a:cubicBezTo>
                <a:cubicBezTo>
                  <a:pt x="14736" y="20679"/>
                  <a:pt x="15055" y="20421"/>
                  <a:pt x="15275" y="20134"/>
                </a:cubicBezTo>
                <a:cubicBezTo>
                  <a:pt x="15494" y="19848"/>
                  <a:pt x="15614" y="19533"/>
                  <a:pt x="15611" y="19203"/>
                </a:cubicBezTo>
                <a:cubicBezTo>
                  <a:pt x="15609" y="19072"/>
                  <a:pt x="15589" y="18943"/>
                  <a:pt x="15549" y="18819"/>
                </a:cubicBezTo>
                <a:cubicBezTo>
                  <a:pt x="15510" y="18693"/>
                  <a:pt x="15453" y="18572"/>
                  <a:pt x="15380" y="18454"/>
                </a:cubicBezTo>
                <a:close/>
              </a:path>
            </a:pathLst>
          </a:custGeom>
          <a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" name="Shape 2117"/>
          <p:cNvSpPr/>
          <p:nvPr/>
        </p:nvSpPr>
        <p:spPr>
          <a:xfrm>
            <a:off x="5390515" y="4470400"/>
            <a:ext cx="913130" cy="1515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5" y="20472"/>
                </a:moveTo>
                <a:lnTo>
                  <a:pt x="21328" y="0"/>
                </a:lnTo>
                <a:lnTo>
                  <a:pt x="15342" y="0"/>
                </a:lnTo>
                <a:cubicBezTo>
                  <a:pt x="15454" y="155"/>
                  <a:pt x="15554" y="316"/>
                  <a:pt x="15642" y="483"/>
                </a:cubicBezTo>
                <a:cubicBezTo>
                  <a:pt x="15729" y="650"/>
                  <a:pt x="15803" y="823"/>
                  <a:pt x="15864" y="999"/>
                </a:cubicBezTo>
                <a:cubicBezTo>
                  <a:pt x="15925" y="1176"/>
                  <a:pt x="15973" y="1358"/>
                  <a:pt x="16005" y="1544"/>
                </a:cubicBezTo>
                <a:cubicBezTo>
                  <a:pt x="16038" y="1729"/>
                  <a:pt x="16055" y="1919"/>
                  <a:pt x="16057" y="2111"/>
                </a:cubicBezTo>
                <a:cubicBezTo>
                  <a:pt x="16062" y="2697"/>
                  <a:pt x="15921" y="3255"/>
                  <a:pt x="15662" y="3763"/>
                </a:cubicBezTo>
                <a:cubicBezTo>
                  <a:pt x="15402" y="4271"/>
                  <a:pt x="15025" y="4730"/>
                  <a:pt x="14557" y="5115"/>
                </a:cubicBezTo>
                <a:cubicBezTo>
                  <a:pt x="14088" y="5500"/>
                  <a:pt x="13528" y="5812"/>
                  <a:pt x="12905" y="6028"/>
                </a:cubicBezTo>
                <a:cubicBezTo>
                  <a:pt x="12283" y="6243"/>
                  <a:pt x="11598" y="6363"/>
                  <a:pt x="10876" y="6363"/>
                </a:cubicBezTo>
                <a:cubicBezTo>
                  <a:pt x="10156" y="6363"/>
                  <a:pt x="9469" y="6243"/>
                  <a:pt x="8843" y="6028"/>
                </a:cubicBezTo>
                <a:cubicBezTo>
                  <a:pt x="8219" y="5812"/>
                  <a:pt x="7655" y="5500"/>
                  <a:pt x="7182" y="5115"/>
                </a:cubicBezTo>
                <a:cubicBezTo>
                  <a:pt x="6709" y="4730"/>
                  <a:pt x="6326" y="4271"/>
                  <a:pt x="6061" y="3763"/>
                </a:cubicBezTo>
                <a:cubicBezTo>
                  <a:pt x="5797" y="3255"/>
                  <a:pt x="5650" y="2697"/>
                  <a:pt x="5649" y="2111"/>
                </a:cubicBezTo>
                <a:cubicBezTo>
                  <a:pt x="5649" y="1919"/>
                  <a:pt x="5666" y="1729"/>
                  <a:pt x="5696" y="1544"/>
                </a:cubicBezTo>
                <a:cubicBezTo>
                  <a:pt x="5728" y="1358"/>
                  <a:pt x="5774" y="1176"/>
                  <a:pt x="5833" y="999"/>
                </a:cubicBezTo>
                <a:cubicBezTo>
                  <a:pt x="5893" y="823"/>
                  <a:pt x="5966" y="650"/>
                  <a:pt x="6052" y="483"/>
                </a:cubicBezTo>
                <a:cubicBezTo>
                  <a:pt x="6137" y="316"/>
                  <a:pt x="6234" y="155"/>
                  <a:pt x="6343" y="0"/>
                </a:cubicBezTo>
                <a:lnTo>
                  <a:pt x="68" y="0"/>
                </a:lnTo>
                <a:lnTo>
                  <a:pt x="4" y="20472"/>
                </a:lnTo>
                <a:lnTo>
                  <a:pt x="0" y="21600"/>
                </a:lnTo>
                <a:lnTo>
                  <a:pt x="1371" y="21600"/>
                </a:lnTo>
                <a:lnTo>
                  <a:pt x="20235" y="21600"/>
                </a:lnTo>
                <a:lnTo>
                  <a:pt x="21600" y="21600"/>
                </a:lnTo>
                <a:cubicBezTo>
                  <a:pt x="21600" y="21600"/>
                  <a:pt x="21585" y="20472"/>
                  <a:pt x="21585" y="20472"/>
                </a:cubicBezTo>
                <a:close/>
              </a:path>
            </a:pathLst>
          </a:custGeom>
          <a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66" name="Group 27"/>
          <p:cNvGrpSpPr/>
          <p:nvPr/>
        </p:nvGrpSpPr>
        <p:grpSpPr>
          <a:xfrm rot="10800000">
            <a:off x="4570095" y="3633603"/>
            <a:ext cx="823595" cy="146050"/>
            <a:chOff x="7470064" y="2603231"/>
            <a:chExt cx="606149" cy="107774"/>
          </a:xfrm>
        </p:grpSpPr>
        <p:sp>
          <p:nvSpPr>
            <p:cNvPr id="67" name="Shape 2576"/>
            <p:cNvSpPr/>
            <p:nvPr/>
          </p:nvSpPr>
          <p:spPr>
            <a:xfrm>
              <a:off x="7470064" y="2644347"/>
              <a:ext cx="504000" cy="976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" name="Shape 2129"/>
            <p:cNvSpPr/>
            <p:nvPr/>
          </p:nvSpPr>
          <p:spPr>
            <a:xfrm>
              <a:off x="7968455" y="2603231"/>
              <a:ext cx="107758" cy="107774"/>
            </a:xfrm>
            <a:prstGeom prst="ellipse">
              <a:avLst/>
            </a:prstGeom>
            <a:solidFill>
              <a:srgbClr val="ECECEC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228973" y="1076826"/>
            <a:ext cx="4963027" cy="168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Pro1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：精度⾮常低。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Atp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：既然V2不⾏，那V3怎么样？结果发现不分上下。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：若backbone不训练，只训练head的话，训练200个epoch精度才在25~30%之间。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Atp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：数据处理不对，改进数据预处理。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035215" y="580156"/>
            <a:ext cx="2040255" cy="646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Pytorch 实践</a:t>
            </a:r>
          </a:p>
        </p:txBody>
      </p:sp>
      <p:grpSp>
        <p:nvGrpSpPr>
          <p:cNvPr id="7" name="Group 27"/>
          <p:cNvGrpSpPr/>
          <p:nvPr/>
        </p:nvGrpSpPr>
        <p:grpSpPr>
          <a:xfrm>
            <a:off x="6276975" y="1776730"/>
            <a:ext cx="823595" cy="146050"/>
            <a:chOff x="7470064" y="2603231"/>
            <a:chExt cx="606149" cy="107774"/>
          </a:xfrm>
        </p:grpSpPr>
        <p:sp>
          <p:nvSpPr>
            <p:cNvPr id="8" name="Shape 2576"/>
            <p:cNvSpPr/>
            <p:nvPr>
              <p:custDataLst>
                <p:tags r:id="rId4"/>
              </p:custDataLst>
            </p:nvPr>
          </p:nvSpPr>
          <p:spPr>
            <a:xfrm>
              <a:off x="7470064" y="2644347"/>
              <a:ext cx="504000" cy="976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2129"/>
            <p:cNvSpPr/>
            <p:nvPr>
              <p:custDataLst>
                <p:tags r:id="rId5"/>
              </p:custDataLst>
            </p:nvPr>
          </p:nvSpPr>
          <p:spPr>
            <a:xfrm>
              <a:off x="7968455" y="2603231"/>
              <a:ext cx="107758" cy="107774"/>
            </a:xfrm>
            <a:prstGeom prst="ellipse">
              <a:avLst/>
            </a:prstGeom>
            <a:solidFill>
              <a:srgbClr val="ECECEC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0" name="Group 27"/>
          <p:cNvGrpSpPr/>
          <p:nvPr/>
        </p:nvGrpSpPr>
        <p:grpSpPr>
          <a:xfrm>
            <a:off x="6303645" y="5238750"/>
            <a:ext cx="823595" cy="146050"/>
            <a:chOff x="7470064" y="2603231"/>
            <a:chExt cx="606149" cy="107774"/>
          </a:xfrm>
        </p:grpSpPr>
        <p:sp>
          <p:nvSpPr>
            <p:cNvPr id="11" name="Shape 2576"/>
            <p:cNvSpPr/>
            <p:nvPr>
              <p:custDataLst>
                <p:tags r:id="rId2"/>
              </p:custDataLst>
            </p:nvPr>
          </p:nvSpPr>
          <p:spPr>
            <a:xfrm>
              <a:off x="7470064" y="2644347"/>
              <a:ext cx="504000" cy="976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2129"/>
            <p:cNvSpPr/>
            <p:nvPr>
              <p:custDataLst>
                <p:tags r:id="rId3"/>
              </p:custDataLst>
            </p:nvPr>
          </p:nvSpPr>
          <p:spPr>
            <a:xfrm>
              <a:off x="7968455" y="2603231"/>
              <a:ext cx="107758" cy="107774"/>
            </a:xfrm>
            <a:prstGeom prst="ellipse">
              <a:avLst/>
            </a:prstGeom>
            <a:solidFill>
              <a:srgbClr val="ECECEC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/>
          <a:srcRect t="11701"/>
          <a:stretch/>
        </p:blipFill>
        <p:spPr>
          <a:xfrm>
            <a:off x="7186287" y="3783932"/>
            <a:ext cx="4839278" cy="27191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20185F-04E2-4926-8B58-6BA9135E3B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2" y="1521993"/>
            <a:ext cx="4266492" cy="2878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6B8554-FB5E-4A10-8F00-AD5880E517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0" y="4541921"/>
            <a:ext cx="4261935" cy="1943100"/>
          </a:xfrm>
          <a:prstGeom prst="rect">
            <a:avLst/>
          </a:prstGeom>
        </p:spPr>
      </p:pic>
      <p:sp>
        <p:nvSpPr>
          <p:cNvPr id="23" name="椭圆 80">
            <a:extLst>
              <a:ext uri="{FF2B5EF4-FFF2-40B4-BE49-F238E27FC236}">
                <a16:creationId xmlns:a16="http://schemas.microsoft.com/office/drawing/2014/main" id="{E6F23D3C-FDBE-4C61-B09A-F4A1E37ADDE4}"/>
              </a:ext>
            </a:extLst>
          </p:cNvPr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A1C9A9-FFB2-455A-81F3-51006C6F939D}"/>
              </a:ext>
            </a:extLst>
          </p:cNvPr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0E4318-3A13-421F-9A39-62C40FD0F3CD}"/>
              </a:ext>
            </a:extLst>
          </p:cNvPr>
          <p:cNvSpPr/>
          <p:nvPr/>
        </p:nvSpPr>
        <p:spPr>
          <a:xfrm>
            <a:off x="2077947" y="35032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课题研究的思路与方法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5A98F1-1101-4082-AD0A-949F567C5E53}"/>
              </a:ext>
            </a:extLst>
          </p:cNvPr>
          <p:cNvSpPr txBox="1"/>
          <p:nvPr/>
        </p:nvSpPr>
        <p:spPr>
          <a:xfrm>
            <a:off x="813389" y="96631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1F787B-FFBB-46AE-BE69-305DED95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561"/>
            <a:ext cx="12192000" cy="51408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0D15F4-4185-4444-8A80-7A603C96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31" y="869244"/>
            <a:ext cx="7297870" cy="4686427"/>
          </a:xfrm>
          <a:prstGeom prst="rect">
            <a:avLst/>
          </a:prstGeom>
        </p:spPr>
      </p:pic>
      <p:sp>
        <p:nvSpPr>
          <p:cNvPr id="11" name="椭圆 80">
            <a:extLst>
              <a:ext uri="{FF2B5EF4-FFF2-40B4-BE49-F238E27FC236}">
                <a16:creationId xmlns:a16="http://schemas.microsoft.com/office/drawing/2014/main" id="{380C6CFC-1D66-4568-8DCD-D52BBD6ED2EB}"/>
              </a:ext>
            </a:extLst>
          </p:cNvPr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D7D718-9A01-4843-802F-086DD20C3324}"/>
              </a:ext>
            </a:extLst>
          </p:cNvPr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3CD1E1-C9F7-4635-A63B-0D9A9FB617F8}"/>
              </a:ext>
            </a:extLst>
          </p:cNvPr>
          <p:cNvSpPr/>
          <p:nvPr/>
        </p:nvSpPr>
        <p:spPr>
          <a:xfrm>
            <a:off x="2077947" y="35032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课题研究的思路与方法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EA5B9F-EB8F-4519-BDE1-050FD82A7B79}"/>
              </a:ext>
            </a:extLst>
          </p:cNvPr>
          <p:cNvSpPr txBox="1"/>
          <p:nvPr/>
        </p:nvSpPr>
        <p:spPr>
          <a:xfrm>
            <a:off x="813389" y="96631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I4ZWQxNjI2Njc0MzI5MDk2MjczMTJkYTUzZjA0O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942</Words>
  <Application>Microsoft Office PowerPoint</Application>
  <PresentationFormat>宽屏</PresentationFormat>
  <Paragraphs>105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Road Rage</vt:lpstr>
      <vt:lpstr>微软雅黑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QinYuyang</cp:lastModifiedBy>
  <cp:revision>38</cp:revision>
  <dcterms:created xsi:type="dcterms:W3CDTF">2017-06-02T01:36:00Z</dcterms:created>
  <dcterms:modified xsi:type="dcterms:W3CDTF">2024-01-02T03:37:41Z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187C18E6B2CE4D5F9352C9312111C496_12</vt:lpwstr>
  </property>
</Properties>
</file>