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8" r:id="rId18"/>
    <p:sldId id="273" r:id="rId19"/>
    <p:sldId id="274" r:id="rId20"/>
    <p:sldId id="275" r:id="rId21"/>
    <p:sldId id="276" r:id="rId22"/>
    <p:sldId id="277" r:id="rId23"/>
    <p:sldId id="279" r:id="rId24"/>
    <p:sldId id="284" r:id="rId25"/>
    <p:sldId id="282" r:id="rId26"/>
    <p:sldId id="28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580"/>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75594-05E0-184C-8B5D-87D5642F755B}"/>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9D66B93F-474A-CA47-A1D2-6C726A94F2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EEFA5BF3-8E2C-8E4E-9701-B34813CF05DA}"/>
              </a:ext>
            </a:extLst>
          </p:cNvPr>
          <p:cNvSpPr>
            <a:spLocks noGrp="1"/>
          </p:cNvSpPr>
          <p:nvPr>
            <p:ph type="dt" sz="half" idx="10"/>
          </p:nvPr>
        </p:nvSpPr>
        <p:spPr/>
        <p:txBody>
          <a:bodyPr/>
          <a:lstStyle/>
          <a:p>
            <a:fld id="{10FB460E-F497-BC44-982B-5651086A27BD}" type="datetimeFigureOut">
              <a:rPr kumimoji="1" lang="zh-CN" altLang="en-US" smtClean="0"/>
              <a:t>2018/7/17</a:t>
            </a:fld>
            <a:endParaRPr kumimoji="1" lang="zh-CN" altLang="en-US"/>
          </a:p>
        </p:txBody>
      </p:sp>
      <p:sp>
        <p:nvSpPr>
          <p:cNvPr id="5" name="页脚占位符 4">
            <a:extLst>
              <a:ext uri="{FF2B5EF4-FFF2-40B4-BE49-F238E27FC236}">
                <a16:creationId xmlns:a16="http://schemas.microsoft.com/office/drawing/2014/main" id="{72B2C6A8-5D34-2E4E-9F1A-0CA61B6DBF41}"/>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a16="http://schemas.microsoft.com/office/drawing/2014/main" id="{17846978-EB07-5B4D-92D5-A4B9242D2583}"/>
              </a:ext>
            </a:extLst>
          </p:cNvPr>
          <p:cNvSpPr>
            <a:spLocks noGrp="1"/>
          </p:cNvSpPr>
          <p:nvPr>
            <p:ph type="sldNum" sz="quarter" idx="12"/>
          </p:nvPr>
        </p:nvSpPr>
        <p:spPr/>
        <p:txBody>
          <a:bodyPr/>
          <a:lstStyle/>
          <a:p>
            <a:fld id="{D5F9F436-992E-5046-92DA-77574F95E70F}" type="slidenum">
              <a:rPr kumimoji="1" lang="zh-CN" altLang="en-US" smtClean="0"/>
              <a:t>‹#›</a:t>
            </a:fld>
            <a:endParaRPr kumimoji="1" lang="zh-CN" altLang="en-US"/>
          </a:p>
        </p:txBody>
      </p:sp>
    </p:spTree>
    <p:extLst>
      <p:ext uri="{BB962C8B-B14F-4D97-AF65-F5344CB8AC3E}">
        <p14:creationId xmlns:p14="http://schemas.microsoft.com/office/powerpoint/2010/main" val="3723096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811CD3-9E0E-2D4A-BC51-C2AFBFE75F3A}"/>
              </a:ext>
            </a:extLst>
          </p:cNvPr>
          <p:cNvSpPr>
            <a:spLocks noGrp="1"/>
          </p:cNvSpPr>
          <p:nvPr>
            <p:ph type="title"/>
          </p:nvPr>
        </p:nvSpPr>
        <p:spPr/>
        <p:txBody>
          <a:bodyPr/>
          <a:lstStyle/>
          <a:p>
            <a:r>
              <a:rPr kumimoji="1" lang="zh-CN" altLang="en-US"/>
              <a:t>单击此处编辑母版标题样式</a:t>
            </a:r>
          </a:p>
        </p:txBody>
      </p:sp>
      <p:sp>
        <p:nvSpPr>
          <p:cNvPr id="3" name="竖排文本占位符 2">
            <a:extLst>
              <a:ext uri="{FF2B5EF4-FFF2-40B4-BE49-F238E27FC236}">
                <a16:creationId xmlns:a16="http://schemas.microsoft.com/office/drawing/2014/main" id="{3D496D15-F37F-6647-8ABD-DEBD5A484D63}"/>
              </a:ext>
            </a:extLst>
          </p:cNvPr>
          <p:cNvSpPr>
            <a:spLocks noGrp="1"/>
          </p:cNvSpPr>
          <p:nvPr>
            <p:ph type="body" orient="vert" idx="1"/>
          </p:nvPr>
        </p:nvSpPr>
        <p:spPr/>
        <p:txBody>
          <a:bodyPr vert="eaVert"/>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a:extLst>
              <a:ext uri="{FF2B5EF4-FFF2-40B4-BE49-F238E27FC236}">
                <a16:creationId xmlns:a16="http://schemas.microsoft.com/office/drawing/2014/main" id="{65F83FF2-5954-1E49-A080-4B4E4E7D9BD8}"/>
              </a:ext>
            </a:extLst>
          </p:cNvPr>
          <p:cNvSpPr>
            <a:spLocks noGrp="1"/>
          </p:cNvSpPr>
          <p:nvPr>
            <p:ph type="dt" sz="half" idx="10"/>
          </p:nvPr>
        </p:nvSpPr>
        <p:spPr/>
        <p:txBody>
          <a:bodyPr/>
          <a:lstStyle/>
          <a:p>
            <a:fld id="{10FB460E-F497-BC44-982B-5651086A27BD}" type="datetimeFigureOut">
              <a:rPr kumimoji="1" lang="zh-CN" altLang="en-US" smtClean="0"/>
              <a:t>2018/7/17</a:t>
            </a:fld>
            <a:endParaRPr kumimoji="1" lang="zh-CN" altLang="en-US"/>
          </a:p>
        </p:txBody>
      </p:sp>
      <p:sp>
        <p:nvSpPr>
          <p:cNvPr id="5" name="页脚占位符 4">
            <a:extLst>
              <a:ext uri="{FF2B5EF4-FFF2-40B4-BE49-F238E27FC236}">
                <a16:creationId xmlns:a16="http://schemas.microsoft.com/office/drawing/2014/main" id="{BAAEF26F-20A3-8D45-84A0-750A813F8765}"/>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a16="http://schemas.microsoft.com/office/drawing/2014/main" id="{02603AE0-EB85-204C-A8CF-6AEBB25C0555}"/>
              </a:ext>
            </a:extLst>
          </p:cNvPr>
          <p:cNvSpPr>
            <a:spLocks noGrp="1"/>
          </p:cNvSpPr>
          <p:nvPr>
            <p:ph type="sldNum" sz="quarter" idx="12"/>
          </p:nvPr>
        </p:nvSpPr>
        <p:spPr/>
        <p:txBody>
          <a:bodyPr/>
          <a:lstStyle/>
          <a:p>
            <a:fld id="{D5F9F436-992E-5046-92DA-77574F95E70F}" type="slidenum">
              <a:rPr kumimoji="1" lang="zh-CN" altLang="en-US" smtClean="0"/>
              <a:t>‹#›</a:t>
            </a:fld>
            <a:endParaRPr kumimoji="1" lang="zh-CN" altLang="en-US"/>
          </a:p>
        </p:txBody>
      </p:sp>
    </p:spTree>
    <p:extLst>
      <p:ext uri="{BB962C8B-B14F-4D97-AF65-F5344CB8AC3E}">
        <p14:creationId xmlns:p14="http://schemas.microsoft.com/office/powerpoint/2010/main" val="639110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1F7D7CA-6C73-904C-A5B2-EBDC1688FE5B}"/>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a:extLst>
              <a:ext uri="{FF2B5EF4-FFF2-40B4-BE49-F238E27FC236}">
                <a16:creationId xmlns:a16="http://schemas.microsoft.com/office/drawing/2014/main" id="{02808DAF-46BA-784D-8C18-9103C35BCFD0}"/>
              </a:ext>
            </a:extLst>
          </p:cNvPr>
          <p:cNvSpPr>
            <a:spLocks noGrp="1"/>
          </p:cNvSpPr>
          <p:nvPr>
            <p:ph type="body" orient="vert" idx="1"/>
          </p:nvPr>
        </p:nvSpPr>
        <p:spPr>
          <a:xfrm>
            <a:off x="838200" y="365125"/>
            <a:ext cx="7734300" cy="5811838"/>
          </a:xfrm>
        </p:spPr>
        <p:txBody>
          <a:bodyPr vert="eaVert"/>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a:extLst>
              <a:ext uri="{FF2B5EF4-FFF2-40B4-BE49-F238E27FC236}">
                <a16:creationId xmlns:a16="http://schemas.microsoft.com/office/drawing/2014/main" id="{2FA8A7FE-4856-4340-BF37-90BA87454FEC}"/>
              </a:ext>
            </a:extLst>
          </p:cNvPr>
          <p:cNvSpPr>
            <a:spLocks noGrp="1"/>
          </p:cNvSpPr>
          <p:nvPr>
            <p:ph type="dt" sz="half" idx="10"/>
          </p:nvPr>
        </p:nvSpPr>
        <p:spPr/>
        <p:txBody>
          <a:bodyPr/>
          <a:lstStyle/>
          <a:p>
            <a:fld id="{10FB460E-F497-BC44-982B-5651086A27BD}" type="datetimeFigureOut">
              <a:rPr kumimoji="1" lang="zh-CN" altLang="en-US" smtClean="0"/>
              <a:t>2018/7/17</a:t>
            </a:fld>
            <a:endParaRPr kumimoji="1" lang="zh-CN" altLang="en-US"/>
          </a:p>
        </p:txBody>
      </p:sp>
      <p:sp>
        <p:nvSpPr>
          <p:cNvPr id="5" name="页脚占位符 4">
            <a:extLst>
              <a:ext uri="{FF2B5EF4-FFF2-40B4-BE49-F238E27FC236}">
                <a16:creationId xmlns:a16="http://schemas.microsoft.com/office/drawing/2014/main" id="{19542FC0-86D2-654C-8602-9DD697480E6D}"/>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a16="http://schemas.microsoft.com/office/drawing/2014/main" id="{651882F3-C45D-CE4D-97A8-969C8B6A0E87}"/>
              </a:ext>
            </a:extLst>
          </p:cNvPr>
          <p:cNvSpPr>
            <a:spLocks noGrp="1"/>
          </p:cNvSpPr>
          <p:nvPr>
            <p:ph type="sldNum" sz="quarter" idx="12"/>
          </p:nvPr>
        </p:nvSpPr>
        <p:spPr/>
        <p:txBody>
          <a:bodyPr/>
          <a:lstStyle/>
          <a:p>
            <a:fld id="{D5F9F436-992E-5046-92DA-77574F95E70F}" type="slidenum">
              <a:rPr kumimoji="1" lang="zh-CN" altLang="en-US" smtClean="0"/>
              <a:t>‹#›</a:t>
            </a:fld>
            <a:endParaRPr kumimoji="1" lang="zh-CN" altLang="en-US"/>
          </a:p>
        </p:txBody>
      </p:sp>
    </p:spTree>
    <p:extLst>
      <p:ext uri="{BB962C8B-B14F-4D97-AF65-F5344CB8AC3E}">
        <p14:creationId xmlns:p14="http://schemas.microsoft.com/office/powerpoint/2010/main" val="1089786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877F3D-2980-FA45-937E-27562CC876B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0A35FC3-F94F-E843-9DF4-275FFBF87165}"/>
              </a:ext>
            </a:extLst>
          </p:cNvPr>
          <p:cNvSpPr>
            <a:spLocks noGrp="1"/>
          </p:cNvSpPr>
          <p:nvPr>
            <p:ph idx="1"/>
          </p:nvPr>
        </p:nvSpPr>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a:extLst>
              <a:ext uri="{FF2B5EF4-FFF2-40B4-BE49-F238E27FC236}">
                <a16:creationId xmlns:a16="http://schemas.microsoft.com/office/drawing/2014/main" id="{1C2B962F-B740-0F4D-85CB-03B8506E4363}"/>
              </a:ext>
            </a:extLst>
          </p:cNvPr>
          <p:cNvSpPr>
            <a:spLocks noGrp="1"/>
          </p:cNvSpPr>
          <p:nvPr>
            <p:ph type="dt" sz="half" idx="10"/>
          </p:nvPr>
        </p:nvSpPr>
        <p:spPr/>
        <p:txBody>
          <a:bodyPr/>
          <a:lstStyle/>
          <a:p>
            <a:fld id="{10FB460E-F497-BC44-982B-5651086A27BD}" type="datetimeFigureOut">
              <a:rPr kumimoji="1" lang="zh-CN" altLang="en-US" smtClean="0"/>
              <a:t>2018/7/17</a:t>
            </a:fld>
            <a:endParaRPr kumimoji="1" lang="zh-CN" altLang="en-US"/>
          </a:p>
        </p:txBody>
      </p:sp>
      <p:sp>
        <p:nvSpPr>
          <p:cNvPr id="5" name="页脚占位符 4">
            <a:extLst>
              <a:ext uri="{FF2B5EF4-FFF2-40B4-BE49-F238E27FC236}">
                <a16:creationId xmlns:a16="http://schemas.microsoft.com/office/drawing/2014/main" id="{E355BEC6-6007-B74A-97F0-BEBAFEDA6E95}"/>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a16="http://schemas.microsoft.com/office/drawing/2014/main" id="{531D91B2-ECDB-0847-9B31-8592C520840D}"/>
              </a:ext>
            </a:extLst>
          </p:cNvPr>
          <p:cNvSpPr>
            <a:spLocks noGrp="1"/>
          </p:cNvSpPr>
          <p:nvPr>
            <p:ph type="sldNum" sz="quarter" idx="12"/>
          </p:nvPr>
        </p:nvSpPr>
        <p:spPr/>
        <p:txBody>
          <a:bodyPr/>
          <a:lstStyle/>
          <a:p>
            <a:fld id="{D5F9F436-992E-5046-92DA-77574F95E70F}" type="slidenum">
              <a:rPr kumimoji="1" lang="zh-CN" altLang="en-US" smtClean="0"/>
              <a:t>‹#›</a:t>
            </a:fld>
            <a:endParaRPr kumimoji="1" lang="zh-CN" altLang="en-US"/>
          </a:p>
        </p:txBody>
      </p:sp>
    </p:spTree>
    <p:extLst>
      <p:ext uri="{BB962C8B-B14F-4D97-AF65-F5344CB8AC3E}">
        <p14:creationId xmlns:p14="http://schemas.microsoft.com/office/powerpoint/2010/main" val="2910018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38FDC-4FDB-9446-A4D6-A441A14DC35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9D022C8-0366-4A4E-80AF-D1732855BA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编辑母版文本样式</a:t>
            </a:r>
          </a:p>
        </p:txBody>
      </p:sp>
      <p:sp>
        <p:nvSpPr>
          <p:cNvPr id="4" name="日期占位符 3">
            <a:extLst>
              <a:ext uri="{FF2B5EF4-FFF2-40B4-BE49-F238E27FC236}">
                <a16:creationId xmlns:a16="http://schemas.microsoft.com/office/drawing/2014/main" id="{364598E3-EE16-8348-B464-AA18E35DD65D}"/>
              </a:ext>
            </a:extLst>
          </p:cNvPr>
          <p:cNvSpPr>
            <a:spLocks noGrp="1"/>
          </p:cNvSpPr>
          <p:nvPr>
            <p:ph type="dt" sz="half" idx="10"/>
          </p:nvPr>
        </p:nvSpPr>
        <p:spPr/>
        <p:txBody>
          <a:bodyPr/>
          <a:lstStyle/>
          <a:p>
            <a:fld id="{10FB460E-F497-BC44-982B-5651086A27BD}" type="datetimeFigureOut">
              <a:rPr kumimoji="1" lang="zh-CN" altLang="en-US" smtClean="0"/>
              <a:t>2018/7/17</a:t>
            </a:fld>
            <a:endParaRPr kumimoji="1" lang="zh-CN" altLang="en-US"/>
          </a:p>
        </p:txBody>
      </p:sp>
      <p:sp>
        <p:nvSpPr>
          <p:cNvPr id="5" name="页脚占位符 4">
            <a:extLst>
              <a:ext uri="{FF2B5EF4-FFF2-40B4-BE49-F238E27FC236}">
                <a16:creationId xmlns:a16="http://schemas.microsoft.com/office/drawing/2014/main" id="{5A4DB4EF-D7D9-8F42-A5CC-F1FC423A53F0}"/>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a16="http://schemas.microsoft.com/office/drawing/2014/main" id="{A8F6BB04-F758-F944-A041-C0C6009F74C9}"/>
              </a:ext>
            </a:extLst>
          </p:cNvPr>
          <p:cNvSpPr>
            <a:spLocks noGrp="1"/>
          </p:cNvSpPr>
          <p:nvPr>
            <p:ph type="sldNum" sz="quarter" idx="12"/>
          </p:nvPr>
        </p:nvSpPr>
        <p:spPr/>
        <p:txBody>
          <a:bodyPr/>
          <a:lstStyle/>
          <a:p>
            <a:fld id="{D5F9F436-992E-5046-92DA-77574F95E70F}" type="slidenum">
              <a:rPr kumimoji="1" lang="zh-CN" altLang="en-US" smtClean="0"/>
              <a:t>‹#›</a:t>
            </a:fld>
            <a:endParaRPr kumimoji="1" lang="zh-CN" altLang="en-US"/>
          </a:p>
        </p:txBody>
      </p:sp>
    </p:spTree>
    <p:extLst>
      <p:ext uri="{BB962C8B-B14F-4D97-AF65-F5344CB8AC3E}">
        <p14:creationId xmlns:p14="http://schemas.microsoft.com/office/powerpoint/2010/main" val="2471326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1FD296-0949-CA41-AE32-F7A7A4157C6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0CCEEBF-A68B-DE4A-95E0-75B5662455A2}"/>
              </a:ext>
            </a:extLst>
          </p:cNvPr>
          <p:cNvSpPr>
            <a:spLocks noGrp="1"/>
          </p:cNvSpPr>
          <p:nvPr>
            <p:ph sz="half" idx="1"/>
          </p:nvPr>
        </p:nvSpPr>
        <p:spPr>
          <a:xfrm>
            <a:off x="838200" y="1825625"/>
            <a:ext cx="5181600" cy="435133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内容占位符 3">
            <a:extLst>
              <a:ext uri="{FF2B5EF4-FFF2-40B4-BE49-F238E27FC236}">
                <a16:creationId xmlns:a16="http://schemas.microsoft.com/office/drawing/2014/main" id="{CDE7BF2B-1067-AF40-9CD6-EDE521AEA25A}"/>
              </a:ext>
            </a:extLst>
          </p:cNvPr>
          <p:cNvSpPr>
            <a:spLocks noGrp="1"/>
          </p:cNvSpPr>
          <p:nvPr>
            <p:ph sz="half" idx="2"/>
          </p:nvPr>
        </p:nvSpPr>
        <p:spPr>
          <a:xfrm>
            <a:off x="6172200" y="1825625"/>
            <a:ext cx="5181600" cy="435133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日期占位符 4">
            <a:extLst>
              <a:ext uri="{FF2B5EF4-FFF2-40B4-BE49-F238E27FC236}">
                <a16:creationId xmlns:a16="http://schemas.microsoft.com/office/drawing/2014/main" id="{DFAACD92-0B01-8D48-AA83-1E95674FF99E}"/>
              </a:ext>
            </a:extLst>
          </p:cNvPr>
          <p:cNvSpPr>
            <a:spLocks noGrp="1"/>
          </p:cNvSpPr>
          <p:nvPr>
            <p:ph type="dt" sz="half" idx="10"/>
          </p:nvPr>
        </p:nvSpPr>
        <p:spPr/>
        <p:txBody>
          <a:bodyPr/>
          <a:lstStyle/>
          <a:p>
            <a:fld id="{10FB460E-F497-BC44-982B-5651086A27BD}" type="datetimeFigureOut">
              <a:rPr kumimoji="1" lang="zh-CN" altLang="en-US" smtClean="0"/>
              <a:t>2018/7/17</a:t>
            </a:fld>
            <a:endParaRPr kumimoji="1" lang="zh-CN" altLang="en-US"/>
          </a:p>
        </p:txBody>
      </p:sp>
      <p:sp>
        <p:nvSpPr>
          <p:cNvPr id="6" name="页脚占位符 5">
            <a:extLst>
              <a:ext uri="{FF2B5EF4-FFF2-40B4-BE49-F238E27FC236}">
                <a16:creationId xmlns:a16="http://schemas.microsoft.com/office/drawing/2014/main" id="{3764415A-9326-EA47-856A-E7FA03462735}"/>
              </a:ext>
            </a:extLst>
          </p:cNvPr>
          <p:cNvSpPr>
            <a:spLocks noGrp="1"/>
          </p:cNvSpPr>
          <p:nvPr>
            <p:ph type="ftr" sz="quarter" idx="11"/>
          </p:nvPr>
        </p:nvSpPr>
        <p:spPr/>
        <p:txBody>
          <a:bodyPr/>
          <a:lstStyle/>
          <a:p>
            <a:endParaRPr kumimoji="1" lang="zh-CN" altLang="en-US"/>
          </a:p>
        </p:txBody>
      </p:sp>
      <p:sp>
        <p:nvSpPr>
          <p:cNvPr id="7" name="幻灯片编号占位符 6">
            <a:extLst>
              <a:ext uri="{FF2B5EF4-FFF2-40B4-BE49-F238E27FC236}">
                <a16:creationId xmlns:a16="http://schemas.microsoft.com/office/drawing/2014/main" id="{CB287438-C493-0942-994D-25E7373E3143}"/>
              </a:ext>
            </a:extLst>
          </p:cNvPr>
          <p:cNvSpPr>
            <a:spLocks noGrp="1"/>
          </p:cNvSpPr>
          <p:nvPr>
            <p:ph type="sldNum" sz="quarter" idx="12"/>
          </p:nvPr>
        </p:nvSpPr>
        <p:spPr/>
        <p:txBody>
          <a:bodyPr/>
          <a:lstStyle/>
          <a:p>
            <a:fld id="{D5F9F436-992E-5046-92DA-77574F95E70F}" type="slidenum">
              <a:rPr kumimoji="1" lang="zh-CN" altLang="en-US" smtClean="0"/>
              <a:t>‹#›</a:t>
            </a:fld>
            <a:endParaRPr kumimoji="1" lang="zh-CN" altLang="en-US"/>
          </a:p>
        </p:txBody>
      </p:sp>
    </p:spTree>
    <p:extLst>
      <p:ext uri="{BB962C8B-B14F-4D97-AF65-F5344CB8AC3E}">
        <p14:creationId xmlns:p14="http://schemas.microsoft.com/office/powerpoint/2010/main" val="4257850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75AC-1C5A-1A44-99DE-A71DC372325E}"/>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3443A17-696F-6642-9DE9-59D4B8F6C7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编辑母版文本样式</a:t>
            </a:r>
          </a:p>
        </p:txBody>
      </p:sp>
      <p:sp>
        <p:nvSpPr>
          <p:cNvPr id="4" name="内容占位符 3">
            <a:extLst>
              <a:ext uri="{FF2B5EF4-FFF2-40B4-BE49-F238E27FC236}">
                <a16:creationId xmlns:a16="http://schemas.microsoft.com/office/drawing/2014/main" id="{D59F0FAD-C377-5649-8112-0C979C552CC5}"/>
              </a:ext>
            </a:extLst>
          </p:cNvPr>
          <p:cNvSpPr>
            <a:spLocks noGrp="1"/>
          </p:cNvSpPr>
          <p:nvPr>
            <p:ph sz="half" idx="2"/>
          </p:nvPr>
        </p:nvSpPr>
        <p:spPr>
          <a:xfrm>
            <a:off x="839788" y="2505075"/>
            <a:ext cx="5157787" cy="368458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文本占位符 4">
            <a:extLst>
              <a:ext uri="{FF2B5EF4-FFF2-40B4-BE49-F238E27FC236}">
                <a16:creationId xmlns:a16="http://schemas.microsoft.com/office/drawing/2014/main" id="{2F8FC47E-7357-3643-BC2E-447950DF5D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编辑母版文本样式</a:t>
            </a:r>
          </a:p>
        </p:txBody>
      </p:sp>
      <p:sp>
        <p:nvSpPr>
          <p:cNvPr id="6" name="内容占位符 5">
            <a:extLst>
              <a:ext uri="{FF2B5EF4-FFF2-40B4-BE49-F238E27FC236}">
                <a16:creationId xmlns:a16="http://schemas.microsoft.com/office/drawing/2014/main" id="{42EC60F6-F2C5-C540-87CA-625B193EBC34}"/>
              </a:ext>
            </a:extLst>
          </p:cNvPr>
          <p:cNvSpPr>
            <a:spLocks noGrp="1"/>
          </p:cNvSpPr>
          <p:nvPr>
            <p:ph sz="quarter" idx="4"/>
          </p:nvPr>
        </p:nvSpPr>
        <p:spPr>
          <a:xfrm>
            <a:off x="6172200" y="2505075"/>
            <a:ext cx="5183188" cy="368458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7" name="日期占位符 6">
            <a:extLst>
              <a:ext uri="{FF2B5EF4-FFF2-40B4-BE49-F238E27FC236}">
                <a16:creationId xmlns:a16="http://schemas.microsoft.com/office/drawing/2014/main" id="{B94E0BFC-E299-6441-82FE-E65EA66F8DF6}"/>
              </a:ext>
            </a:extLst>
          </p:cNvPr>
          <p:cNvSpPr>
            <a:spLocks noGrp="1"/>
          </p:cNvSpPr>
          <p:nvPr>
            <p:ph type="dt" sz="half" idx="10"/>
          </p:nvPr>
        </p:nvSpPr>
        <p:spPr/>
        <p:txBody>
          <a:bodyPr/>
          <a:lstStyle/>
          <a:p>
            <a:fld id="{10FB460E-F497-BC44-982B-5651086A27BD}" type="datetimeFigureOut">
              <a:rPr kumimoji="1" lang="zh-CN" altLang="en-US" smtClean="0"/>
              <a:t>2018/7/17</a:t>
            </a:fld>
            <a:endParaRPr kumimoji="1" lang="zh-CN" altLang="en-US"/>
          </a:p>
        </p:txBody>
      </p:sp>
      <p:sp>
        <p:nvSpPr>
          <p:cNvPr id="8" name="页脚占位符 7">
            <a:extLst>
              <a:ext uri="{FF2B5EF4-FFF2-40B4-BE49-F238E27FC236}">
                <a16:creationId xmlns:a16="http://schemas.microsoft.com/office/drawing/2014/main" id="{87DC1BD0-0D3F-064F-84DE-43FF8D47DC6A}"/>
              </a:ext>
            </a:extLst>
          </p:cNvPr>
          <p:cNvSpPr>
            <a:spLocks noGrp="1"/>
          </p:cNvSpPr>
          <p:nvPr>
            <p:ph type="ftr" sz="quarter" idx="11"/>
          </p:nvPr>
        </p:nvSpPr>
        <p:spPr/>
        <p:txBody>
          <a:bodyPr/>
          <a:lstStyle/>
          <a:p>
            <a:endParaRPr kumimoji="1" lang="zh-CN" altLang="en-US"/>
          </a:p>
        </p:txBody>
      </p:sp>
      <p:sp>
        <p:nvSpPr>
          <p:cNvPr id="9" name="幻灯片编号占位符 8">
            <a:extLst>
              <a:ext uri="{FF2B5EF4-FFF2-40B4-BE49-F238E27FC236}">
                <a16:creationId xmlns:a16="http://schemas.microsoft.com/office/drawing/2014/main" id="{748B9099-85FF-1047-88B2-685A7F6E2C30}"/>
              </a:ext>
            </a:extLst>
          </p:cNvPr>
          <p:cNvSpPr>
            <a:spLocks noGrp="1"/>
          </p:cNvSpPr>
          <p:nvPr>
            <p:ph type="sldNum" sz="quarter" idx="12"/>
          </p:nvPr>
        </p:nvSpPr>
        <p:spPr/>
        <p:txBody>
          <a:bodyPr/>
          <a:lstStyle/>
          <a:p>
            <a:fld id="{D5F9F436-992E-5046-92DA-77574F95E70F}" type="slidenum">
              <a:rPr kumimoji="1" lang="zh-CN" altLang="en-US" smtClean="0"/>
              <a:t>‹#›</a:t>
            </a:fld>
            <a:endParaRPr kumimoji="1" lang="zh-CN" altLang="en-US"/>
          </a:p>
        </p:txBody>
      </p:sp>
    </p:spTree>
    <p:extLst>
      <p:ext uri="{BB962C8B-B14F-4D97-AF65-F5344CB8AC3E}">
        <p14:creationId xmlns:p14="http://schemas.microsoft.com/office/powerpoint/2010/main" val="4043559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06542C-0D55-DE4B-A6CE-F6D651DFDB41}"/>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D3DEC247-49B9-E046-87B5-92FF1B942FA9}"/>
              </a:ext>
            </a:extLst>
          </p:cNvPr>
          <p:cNvSpPr>
            <a:spLocks noGrp="1"/>
          </p:cNvSpPr>
          <p:nvPr>
            <p:ph type="dt" sz="half" idx="10"/>
          </p:nvPr>
        </p:nvSpPr>
        <p:spPr/>
        <p:txBody>
          <a:bodyPr/>
          <a:lstStyle/>
          <a:p>
            <a:fld id="{10FB460E-F497-BC44-982B-5651086A27BD}" type="datetimeFigureOut">
              <a:rPr kumimoji="1" lang="zh-CN" altLang="en-US" smtClean="0"/>
              <a:t>2018/7/17</a:t>
            </a:fld>
            <a:endParaRPr kumimoji="1" lang="zh-CN" altLang="en-US"/>
          </a:p>
        </p:txBody>
      </p:sp>
      <p:sp>
        <p:nvSpPr>
          <p:cNvPr id="4" name="页脚占位符 3">
            <a:extLst>
              <a:ext uri="{FF2B5EF4-FFF2-40B4-BE49-F238E27FC236}">
                <a16:creationId xmlns:a16="http://schemas.microsoft.com/office/drawing/2014/main" id="{60BA2960-A4DE-CE49-93DF-783EB62BA17C}"/>
              </a:ext>
            </a:extLst>
          </p:cNvPr>
          <p:cNvSpPr>
            <a:spLocks noGrp="1"/>
          </p:cNvSpPr>
          <p:nvPr>
            <p:ph type="ftr" sz="quarter" idx="11"/>
          </p:nvPr>
        </p:nvSpPr>
        <p:spPr/>
        <p:txBody>
          <a:bodyPr/>
          <a:lstStyle/>
          <a:p>
            <a:endParaRPr kumimoji="1" lang="zh-CN" altLang="en-US"/>
          </a:p>
        </p:txBody>
      </p:sp>
      <p:sp>
        <p:nvSpPr>
          <p:cNvPr id="5" name="幻灯片编号占位符 4">
            <a:extLst>
              <a:ext uri="{FF2B5EF4-FFF2-40B4-BE49-F238E27FC236}">
                <a16:creationId xmlns:a16="http://schemas.microsoft.com/office/drawing/2014/main" id="{F159E415-9756-574E-AC47-DF10BCEA0EA3}"/>
              </a:ext>
            </a:extLst>
          </p:cNvPr>
          <p:cNvSpPr>
            <a:spLocks noGrp="1"/>
          </p:cNvSpPr>
          <p:nvPr>
            <p:ph type="sldNum" sz="quarter" idx="12"/>
          </p:nvPr>
        </p:nvSpPr>
        <p:spPr/>
        <p:txBody>
          <a:bodyPr/>
          <a:lstStyle/>
          <a:p>
            <a:fld id="{D5F9F436-992E-5046-92DA-77574F95E70F}" type="slidenum">
              <a:rPr kumimoji="1" lang="zh-CN" altLang="en-US" smtClean="0"/>
              <a:t>‹#›</a:t>
            </a:fld>
            <a:endParaRPr kumimoji="1" lang="zh-CN" altLang="en-US"/>
          </a:p>
        </p:txBody>
      </p:sp>
    </p:spTree>
    <p:extLst>
      <p:ext uri="{BB962C8B-B14F-4D97-AF65-F5344CB8AC3E}">
        <p14:creationId xmlns:p14="http://schemas.microsoft.com/office/powerpoint/2010/main" val="400634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4883A32-E791-174E-8ACA-E9670467C7B5}"/>
              </a:ext>
            </a:extLst>
          </p:cNvPr>
          <p:cNvSpPr>
            <a:spLocks noGrp="1"/>
          </p:cNvSpPr>
          <p:nvPr>
            <p:ph type="dt" sz="half" idx="10"/>
          </p:nvPr>
        </p:nvSpPr>
        <p:spPr/>
        <p:txBody>
          <a:bodyPr/>
          <a:lstStyle/>
          <a:p>
            <a:fld id="{10FB460E-F497-BC44-982B-5651086A27BD}" type="datetimeFigureOut">
              <a:rPr kumimoji="1" lang="zh-CN" altLang="en-US" smtClean="0"/>
              <a:t>2018/7/17</a:t>
            </a:fld>
            <a:endParaRPr kumimoji="1" lang="zh-CN" altLang="en-US"/>
          </a:p>
        </p:txBody>
      </p:sp>
      <p:sp>
        <p:nvSpPr>
          <p:cNvPr id="3" name="页脚占位符 2">
            <a:extLst>
              <a:ext uri="{FF2B5EF4-FFF2-40B4-BE49-F238E27FC236}">
                <a16:creationId xmlns:a16="http://schemas.microsoft.com/office/drawing/2014/main" id="{6B0F4267-ECB9-1A40-8372-681F962E4C18}"/>
              </a:ext>
            </a:extLst>
          </p:cNvPr>
          <p:cNvSpPr>
            <a:spLocks noGrp="1"/>
          </p:cNvSpPr>
          <p:nvPr>
            <p:ph type="ftr" sz="quarter" idx="11"/>
          </p:nvPr>
        </p:nvSpPr>
        <p:spPr/>
        <p:txBody>
          <a:bodyPr/>
          <a:lstStyle/>
          <a:p>
            <a:endParaRPr kumimoji="1" lang="zh-CN" altLang="en-US"/>
          </a:p>
        </p:txBody>
      </p:sp>
      <p:sp>
        <p:nvSpPr>
          <p:cNvPr id="4" name="幻灯片编号占位符 3">
            <a:extLst>
              <a:ext uri="{FF2B5EF4-FFF2-40B4-BE49-F238E27FC236}">
                <a16:creationId xmlns:a16="http://schemas.microsoft.com/office/drawing/2014/main" id="{0A785703-33D5-1544-B018-672B53DCAE3A}"/>
              </a:ext>
            </a:extLst>
          </p:cNvPr>
          <p:cNvSpPr>
            <a:spLocks noGrp="1"/>
          </p:cNvSpPr>
          <p:nvPr>
            <p:ph type="sldNum" sz="quarter" idx="12"/>
          </p:nvPr>
        </p:nvSpPr>
        <p:spPr/>
        <p:txBody>
          <a:bodyPr/>
          <a:lstStyle/>
          <a:p>
            <a:fld id="{D5F9F436-992E-5046-92DA-77574F95E70F}" type="slidenum">
              <a:rPr kumimoji="1" lang="zh-CN" altLang="en-US" smtClean="0"/>
              <a:t>‹#›</a:t>
            </a:fld>
            <a:endParaRPr kumimoji="1" lang="zh-CN" altLang="en-US"/>
          </a:p>
        </p:txBody>
      </p:sp>
    </p:spTree>
    <p:extLst>
      <p:ext uri="{BB962C8B-B14F-4D97-AF65-F5344CB8AC3E}">
        <p14:creationId xmlns:p14="http://schemas.microsoft.com/office/powerpoint/2010/main" val="1345209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5E80A-1222-3145-96F1-24BE26E70B0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40D6FDAC-94AC-4C40-AD28-314E4A4EE1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文本占位符 3">
            <a:extLst>
              <a:ext uri="{FF2B5EF4-FFF2-40B4-BE49-F238E27FC236}">
                <a16:creationId xmlns:a16="http://schemas.microsoft.com/office/drawing/2014/main" id="{AE771F25-80CE-3C41-B1D3-69E76F3066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编辑母版文本样式</a:t>
            </a:r>
          </a:p>
        </p:txBody>
      </p:sp>
      <p:sp>
        <p:nvSpPr>
          <p:cNvPr id="5" name="日期占位符 4">
            <a:extLst>
              <a:ext uri="{FF2B5EF4-FFF2-40B4-BE49-F238E27FC236}">
                <a16:creationId xmlns:a16="http://schemas.microsoft.com/office/drawing/2014/main" id="{18CBC661-EECD-8F4D-8C37-188150056CF4}"/>
              </a:ext>
            </a:extLst>
          </p:cNvPr>
          <p:cNvSpPr>
            <a:spLocks noGrp="1"/>
          </p:cNvSpPr>
          <p:nvPr>
            <p:ph type="dt" sz="half" idx="10"/>
          </p:nvPr>
        </p:nvSpPr>
        <p:spPr/>
        <p:txBody>
          <a:bodyPr/>
          <a:lstStyle/>
          <a:p>
            <a:fld id="{10FB460E-F497-BC44-982B-5651086A27BD}" type="datetimeFigureOut">
              <a:rPr kumimoji="1" lang="zh-CN" altLang="en-US" smtClean="0"/>
              <a:t>2018/7/17</a:t>
            </a:fld>
            <a:endParaRPr kumimoji="1" lang="zh-CN" altLang="en-US"/>
          </a:p>
        </p:txBody>
      </p:sp>
      <p:sp>
        <p:nvSpPr>
          <p:cNvPr id="6" name="页脚占位符 5">
            <a:extLst>
              <a:ext uri="{FF2B5EF4-FFF2-40B4-BE49-F238E27FC236}">
                <a16:creationId xmlns:a16="http://schemas.microsoft.com/office/drawing/2014/main" id="{4F294EE4-603F-2E40-8E8F-830CF54B11B6}"/>
              </a:ext>
            </a:extLst>
          </p:cNvPr>
          <p:cNvSpPr>
            <a:spLocks noGrp="1"/>
          </p:cNvSpPr>
          <p:nvPr>
            <p:ph type="ftr" sz="quarter" idx="11"/>
          </p:nvPr>
        </p:nvSpPr>
        <p:spPr/>
        <p:txBody>
          <a:bodyPr/>
          <a:lstStyle/>
          <a:p>
            <a:endParaRPr kumimoji="1" lang="zh-CN" altLang="en-US"/>
          </a:p>
        </p:txBody>
      </p:sp>
      <p:sp>
        <p:nvSpPr>
          <p:cNvPr id="7" name="幻灯片编号占位符 6">
            <a:extLst>
              <a:ext uri="{FF2B5EF4-FFF2-40B4-BE49-F238E27FC236}">
                <a16:creationId xmlns:a16="http://schemas.microsoft.com/office/drawing/2014/main" id="{FDF9B52E-E0B7-BE49-83E6-032C2B999E21}"/>
              </a:ext>
            </a:extLst>
          </p:cNvPr>
          <p:cNvSpPr>
            <a:spLocks noGrp="1"/>
          </p:cNvSpPr>
          <p:nvPr>
            <p:ph type="sldNum" sz="quarter" idx="12"/>
          </p:nvPr>
        </p:nvSpPr>
        <p:spPr/>
        <p:txBody>
          <a:bodyPr/>
          <a:lstStyle/>
          <a:p>
            <a:fld id="{D5F9F436-992E-5046-92DA-77574F95E70F}" type="slidenum">
              <a:rPr kumimoji="1" lang="zh-CN" altLang="en-US" smtClean="0"/>
              <a:t>‹#›</a:t>
            </a:fld>
            <a:endParaRPr kumimoji="1" lang="zh-CN" altLang="en-US"/>
          </a:p>
        </p:txBody>
      </p:sp>
    </p:spTree>
    <p:extLst>
      <p:ext uri="{BB962C8B-B14F-4D97-AF65-F5344CB8AC3E}">
        <p14:creationId xmlns:p14="http://schemas.microsoft.com/office/powerpoint/2010/main" val="4293094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C4004E-DA12-3E43-A624-3A2797A0012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4D87476-6AA2-D941-BBFB-C425D19016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0AE5426D-2155-BF4D-A2D8-18583FF5E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编辑母版文本样式</a:t>
            </a:r>
          </a:p>
        </p:txBody>
      </p:sp>
      <p:sp>
        <p:nvSpPr>
          <p:cNvPr id="5" name="日期占位符 4">
            <a:extLst>
              <a:ext uri="{FF2B5EF4-FFF2-40B4-BE49-F238E27FC236}">
                <a16:creationId xmlns:a16="http://schemas.microsoft.com/office/drawing/2014/main" id="{E9637E87-FA5B-044D-8D3F-35F98BCE9CD7}"/>
              </a:ext>
            </a:extLst>
          </p:cNvPr>
          <p:cNvSpPr>
            <a:spLocks noGrp="1"/>
          </p:cNvSpPr>
          <p:nvPr>
            <p:ph type="dt" sz="half" idx="10"/>
          </p:nvPr>
        </p:nvSpPr>
        <p:spPr/>
        <p:txBody>
          <a:bodyPr/>
          <a:lstStyle/>
          <a:p>
            <a:fld id="{10FB460E-F497-BC44-982B-5651086A27BD}" type="datetimeFigureOut">
              <a:rPr kumimoji="1" lang="zh-CN" altLang="en-US" smtClean="0"/>
              <a:t>2018/7/17</a:t>
            </a:fld>
            <a:endParaRPr kumimoji="1" lang="zh-CN" altLang="en-US"/>
          </a:p>
        </p:txBody>
      </p:sp>
      <p:sp>
        <p:nvSpPr>
          <p:cNvPr id="6" name="页脚占位符 5">
            <a:extLst>
              <a:ext uri="{FF2B5EF4-FFF2-40B4-BE49-F238E27FC236}">
                <a16:creationId xmlns:a16="http://schemas.microsoft.com/office/drawing/2014/main" id="{91C93C1E-C54F-664D-8EB3-509A07C02B29}"/>
              </a:ext>
            </a:extLst>
          </p:cNvPr>
          <p:cNvSpPr>
            <a:spLocks noGrp="1"/>
          </p:cNvSpPr>
          <p:nvPr>
            <p:ph type="ftr" sz="quarter" idx="11"/>
          </p:nvPr>
        </p:nvSpPr>
        <p:spPr/>
        <p:txBody>
          <a:bodyPr/>
          <a:lstStyle/>
          <a:p>
            <a:endParaRPr kumimoji="1" lang="zh-CN" altLang="en-US"/>
          </a:p>
        </p:txBody>
      </p:sp>
      <p:sp>
        <p:nvSpPr>
          <p:cNvPr id="7" name="幻灯片编号占位符 6">
            <a:extLst>
              <a:ext uri="{FF2B5EF4-FFF2-40B4-BE49-F238E27FC236}">
                <a16:creationId xmlns:a16="http://schemas.microsoft.com/office/drawing/2014/main" id="{AA7F51D5-8577-B040-811C-3C90A38F90AF}"/>
              </a:ext>
            </a:extLst>
          </p:cNvPr>
          <p:cNvSpPr>
            <a:spLocks noGrp="1"/>
          </p:cNvSpPr>
          <p:nvPr>
            <p:ph type="sldNum" sz="quarter" idx="12"/>
          </p:nvPr>
        </p:nvSpPr>
        <p:spPr/>
        <p:txBody>
          <a:bodyPr/>
          <a:lstStyle/>
          <a:p>
            <a:fld id="{D5F9F436-992E-5046-92DA-77574F95E70F}" type="slidenum">
              <a:rPr kumimoji="1" lang="zh-CN" altLang="en-US" smtClean="0"/>
              <a:t>‹#›</a:t>
            </a:fld>
            <a:endParaRPr kumimoji="1" lang="zh-CN" altLang="en-US"/>
          </a:p>
        </p:txBody>
      </p:sp>
    </p:spTree>
    <p:extLst>
      <p:ext uri="{BB962C8B-B14F-4D97-AF65-F5344CB8AC3E}">
        <p14:creationId xmlns:p14="http://schemas.microsoft.com/office/powerpoint/2010/main" val="1821965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048B771-81BD-4C4A-90E7-6773435B21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E7F0098-C20A-814A-9F92-DA24EB5B11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a:extLst>
              <a:ext uri="{FF2B5EF4-FFF2-40B4-BE49-F238E27FC236}">
                <a16:creationId xmlns:a16="http://schemas.microsoft.com/office/drawing/2014/main" id="{374F150A-C698-974E-BC1E-6BBF81F4F3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FB460E-F497-BC44-982B-5651086A27BD}" type="datetimeFigureOut">
              <a:rPr kumimoji="1" lang="zh-CN" altLang="en-US" smtClean="0"/>
              <a:t>2018/7/17</a:t>
            </a:fld>
            <a:endParaRPr kumimoji="1" lang="zh-CN" altLang="en-US"/>
          </a:p>
        </p:txBody>
      </p:sp>
      <p:sp>
        <p:nvSpPr>
          <p:cNvPr id="5" name="页脚占位符 4">
            <a:extLst>
              <a:ext uri="{FF2B5EF4-FFF2-40B4-BE49-F238E27FC236}">
                <a16:creationId xmlns:a16="http://schemas.microsoft.com/office/drawing/2014/main" id="{88AC0599-9162-5445-A370-4E132D582E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a:extLst>
              <a:ext uri="{FF2B5EF4-FFF2-40B4-BE49-F238E27FC236}">
                <a16:creationId xmlns:a16="http://schemas.microsoft.com/office/drawing/2014/main" id="{AD211898-12BA-9746-871D-7D6548612F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F9F436-992E-5046-92DA-77574F95E70F}" type="slidenum">
              <a:rPr kumimoji="1" lang="zh-CN" altLang="en-US" smtClean="0"/>
              <a:t>‹#›</a:t>
            </a:fld>
            <a:endParaRPr kumimoji="1" lang="zh-CN" altLang="en-US"/>
          </a:p>
        </p:txBody>
      </p:sp>
    </p:spTree>
    <p:extLst>
      <p:ext uri="{BB962C8B-B14F-4D97-AF65-F5344CB8AC3E}">
        <p14:creationId xmlns:p14="http://schemas.microsoft.com/office/powerpoint/2010/main" val="1258755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9FF71F-C655-4C4A-A88F-7ABCE216B0DD}"/>
              </a:ext>
            </a:extLst>
          </p:cNvPr>
          <p:cNvSpPr>
            <a:spLocks noGrp="1"/>
          </p:cNvSpPr>
          <p:nvPr>
            <p:ph type="ctrTitle"/>
          </p:nvPr>
        </p:nvSpPr>
        <p:spPr/>
        <p:txBody>
          <a:bodyPr/>
          <a:lstStyle/>
          <a:p>
            <a:r>
              <a:rPr kumimoji="1" lang="zh-CN" altLang="en-US" dirty="0"/>
              <a:t>后缀自动机</a:t>
            </a:r>
          </a:p>
        </p:txBody>
      </p:sp>
      <p:sp>
        <p:nvSpPr>
          <p:cNvPr id="3" name="副标题 2">
            <a:extLst>
              <a:ext uri="{FF2B5EF4-FFF2-40B4-BE49-F238E27FC236}">
                <a16:creationId xmlns:a16="http://schemas.microsoft.com/office/drawing/2014/main" id="{4F9D1870-C5E1-6B40-921F-3A0C430E74DF}"/>
              </a:ext>
            </a:extLst>
          </p:cNvPr>
          <p:cNvSpPr>
            <a:spLocks noGrp="1"/>
          </p:cNvSpPr>
          <p:nvPr>
            <p:ph type="subTitle" idx="1"/>
          </p:nvPr>
        </p:nvSpPr>
        <p:spPr/>
        <p:txBody>
          <a:bodyPr/>
          <a:lstStyle/>
          <a:p>
            <a:r>
              <a:rPr kumimoji="1" lang="zh-CN" altLang="en-US" dirty="0"/>
              <a:t>叶梓成</a:t>
            </a:r>
            <a:endParaRPr kumimoji="1" lang="en-US" altLang="zh-CN" dirty="0"/>
          </a:p>
          <a:p>
            <a:r>
              <a:rPr kumimoji="1" lang="zh-CN" altLang="en-US" dirty="0"/>
              <a:t>浙江大学</a:t>
            </a:r>
            <a:endParaRPr kumimoji="1" lang="en-US" altLang="zh-CN" dirty="0"/>
          </a:p>
          <a:p>
            <a:r>
              <a:rPr kumimoji="1" lang="en-US" altLang="zh-CN" dirty="0" err="1"/>
              <a:t>Legilimens</a:t>
            </a:r>
            <a:endParaRPr kumimoji="1" lang="zh-CN" altLang="en-US" dirty="0"/>
          </a:p>
        </p:txBody>
      </p:sp>
    </p:spTree>
    <p:extLst>
      <p:ext uri="{BB962C8B-B14F-4D97-AF65-F5344CB8AC3E}">
        <p14:creationId xmlns:p14="http://schemas.microsoft.com/office/powerpoint/2010/main" val="290816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62B07-ED4C-2743-B70E-041BA2DECD98}"/>
              </a:ext>
            </a:extLst>
          </p:cNvPr>
          <p:cNvSpPr>
            <a:spLocks noGrp="1"/>
          </p:cNvSpPr>
          <p:nvPr>
            <p:ph type="title"/>
          </p:nvPr>
        </p:nvSpPr>
        <p:spPr/>
        <p:txBody>
          <a:bodyPr>
            <a:normAutofit/>
          </a:bodyPr>
          <a:lstStyle/>
          <a:p>
            <a:r>
              <a:rPr kumimoji="1" lang="zh-CN" altLang="en-US" sz="3600" dirty="0"/>
              <a:t>复杂度证明</a:t>
            </a:r>
          </a:p>
        </p:txBody>
      </p:sp>
      <p:sp>
        <p:nvSpPr>
          <p:cNvPr id="3" name="内容占位符 2">
            <a:extLst>
              <a:ext uri="{FF2B5EF4-FFF2-40B4-BE49-F238E27FC236}">
                <a16:creationId xmlns:a16="http://schemas.microsoft.com/office/drawing/2014/main" id="{634226CA-DD7C-4546-AA73-40A045A1A493}"/>
              </a:ext>
            </a:extLst>
          </p:cNvPr>
          <p:cNvSpPr>
            <a:spLocks noGrp="1"/>
          </p:cNvSpPr>
          <p:nvPr>
            <p:ph idx="1"/>
          </p:nvPr>
        </p:nvSpPr>
        <p:spPr/>
        <p:txBody>
          <a:bodyPr>
            <a:normAutofit/>
          </a:bodyPr>
          <a:lstStyle/>
          <a:p>
            <a:r>
              <a:rPr kumimoji="1" lang="zh-CN" altLang="en-US" sz="2000" dirty="0">
                <a:latin typeface="+mn-ea"/>
              </a:rPr>
              <a:t>由于</a:t>
            </a:r>
            <a:r>
              <a:rPr kumimoji="1" lang="en-US" altLang="zh-CN" sz="2000" dirty="0">
                <a:latin typeface="+mn-ea"/>
              </a:rPr>
              <a:t>SAM</a:t>
            </a:r>
            <a:r>
              <a:rPr kumimoji="1" lang="zh-CN" altLang="en-US" sz="2000" dirty="0">
                <a:latin typeface="+mn-ea"/>
              </a:rPr>
              <a:t>的每个状态一定在</a:t>
            </a:r>
            <a:r>
              <a:rPr kumimoji="1" lang="en-US" altLang="zh-CN" sz="2000" dirty="0">
                <a:latin typeface="+mn-ea"/>
              </a:rPr>
              <a:t>Parent</a:t>
            </a:r>
            <a:r>
              <a:rPr kumimoji="1" lang="zh-CN" altLang="en-US" sz="2000" dirty="0">
                <a:latin typeface="+mn-ea"/>
              </a:rPr>
              <a:t>树里，所以我们已经证明了</a:t>
            </a:r>
            <a:r>
              <a:rPr kumimoji="1" lang="en-US" altLang="zh-CN" sz="2000" dirty="0">
                <a:latin typeface="+mn-ea"/>
              </a:rPr>
              <a:t>SAM</a:t>
            </a:r>
            <a:r>
              <a:rPr kumimoji="1" lang="zh-CN" altLang="en-US" sz="2000" dirty="0">
                <a:latin typeface="+mn-ea"/>
              </a:rPr>
              <a:t>的状态数是</a:t>
            </a:r>
            <a:r>
              <a:rPr kumimoji="1" lang="en-US" altLang="zh-CN" sz="2000" dirty="0">
                <a:latin typeface="+mn-ea"/>
              </a:rPr>
              <a:t>O(N)</a:t>
            </a:r>
            <a:r>
              <a:rPr kumimoji="1" lang="zh-CN" altLang="en-US" sz="2000" dirty="0">
                <a:latin typeface="+mn-ea"/>
              </a:rPr>
              <a:t>的。</a:t>
            </a:r>
            <a:endParaRPr kumimoji="1" lang="en-US" altLang="zh-CN" sz="2000" dirty="0">
              <a:latin typeface="+mn-ea"/>
            </a:endParaRPr>
          </a:p>
          <a:p>
            <a:endParaRPr kumimoji="1" lang="en-US" altLang="zh-CN" sz="2000" dirty="0">
              <a:latin typeface="+mn-ea"/>
            </a:endParaRPr>
          </a:p>
          <a:p>
            <a:r>
              <a:rPr kumimoji="1" lang="zh-CN" altLang="en-US" sz="2000" dirty="0">
                <a:latin typeface="+mn-ea"/>
              </a:rPr>
              <a:t>下面我们来证明边的数量也是</a:t>
            </a:r>
            <a:r>
              <a:rPr kumimoji="1" lang="en-US" altLang="zh-CN" sz="2000" dirty="0">
                <a:latin typeface="+mn-ea"/>
              </a:rPr>
              <a:t>O(N)</a:t>
            </a:r>
            <a:r>
              <a:rPr kumimoji="1" lang="zh-CN" altLang="en-US" sz="2000" dirty="0">
                <a:latin typeface="+mn-ea"/>
              </a:rPr>
              <a:t>的。</a:t>
            </a:r>
            <a:endParaRPr kumimoji="1" lang="en-US" altLang="zh-CN" sz="2000" dirty="0">
              <a:latin typeface="+mn-ea"/>
            </a:endParaRPr>
          </a:p>
          <a:p>
            <a:endParaRPr kumimoji="1" lang="en-US" altLang="zh-CN" sz="2000" dirty="0">
              <a:latin typeface="+mn-ea"/>
            </a:endParaRPr>
          </a:p>
          <a:p>
            <a:r>
              <a:rPr kumimoji="1" lang="zh-CN" altLang="en-US" sz="2000" dirty="0">
                <a:latin typeface="+mn-ea"/>
              </a:rPr>
              <a:t>首先，我们以</a:t>
            </a:r>
            <a:r>
              <a:rPr kumimoji="1" lang="en-US" altLang="zh-CN" sz="2000" dirty="0" err="1">
                <a:latin typeface="+mn-ea"/>
              </a:rPr>
              <a:t>init</a:t>
            </a:r>
            <a:r>
              <a:rPr kumimoji="1" lang="zh-CN" altLang="en-US" sz="2000" dirty="0">
                <a:latin typeface="+mn-ea"/>
              </a:rPr>
              <a:t>为根构造一棵生成树。</a:t>
            </a:r>
            <a:endParaRPr kumimoji="1" lang="en-US" altLang="zh-CN" sz="2000" dirty="0">
              <a:latin typeface="+mn-ea"/>
            </a:endParaRPr>
          </a:p>
          <a:p>
            <a:endParaRPr kumimoji="1" lang="en-US" altLang="zh-CN" sz="2000" dirty="0">
              <a:latin typeface="+mn-ea"/>
            </a:endParaRPr>
          </a:p>
          <a:p>
            <a:r>
              <a:rPr kumimoji="1" lang="zh-CN" altLang="en-US" sz="2000" dirty="0">
                <a:latin typeface="+mn-ea"/>
              </a:rPr>
              <a:t>显然，生成树的边数为</a:t>
            </a:r>
            <a:r>
              <a:rPr kumimoji="1" lang="en-US" altLang="zh-CN" sz="2000" dirty="0">
                <a:latin typeface="+mn-ea"/>
              </a:rPr>
              <a:t>O(N)</a:t>
            </a:r>
            <a:r>
              <a:rPr kumimoji="1" lang="zh-CN" altLang="en-US" sz="2000" dirty="0">
                <a:latin typeface="+mn-ea"/>
              </a:rPr>
              <a:t>级别。</a:t>
            </a:r>
            <a:endParaRPr kumimoji="1" lang="en-US" altLang="zh-CN" sz="2000" dirty="0">
              <a:latin typeface="+mn-ea"/>
            </a:endParaRPr>
          </a:p>
          <a:p>
            <a:endParaRPr kumimoji="1" lang="en-US" altLang="zh-CN" sz="2000" dirty="0">
              <a:latin typeface="+mn-ea"/>
            </a:endParaRPr>
          </a:p>
          <a:p>
            <a:r>
              <a:rPr kumimoji="1" lang="zh-CN" altLang="en-US" sz="2000" dirty="0">
                <a:latin typeface="+mn-ea"/>
              </a:rPr>
              <a:t>非树边？</a:t>
            </a:r>
          </a:p>
        </p:txBody>
      </p:sp>
    </p:spTree>
    <p:extLst>
      <p:ext uri="{BB962C8B-B14F-4D97-AF65-F5344CB8AC3E}">
        <p14:creationId xmlns:p14="http://schemas.microsoft.com/office/powerpoint/2010/main" val="1737981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62B07-ED4C-2743-B70E-041BA2DECD98}"/>
              </a:ext>
            </a:extLst>
          </p:cNvPr>
          <p:cNvSpPr>
            <a:spLocks noGrp="1"/>
          </p:cNvSpPr>
          <p:nvPr>
            <p:ph type="title"/>
          </p:nvPr>
        </p:nvSpPr>
        <p:spPr/>
        <p:txBody>
          <a:bodyPr>
            <a:normAutofit/>
          </a:bodyPr>
          <a:lstStyle/>
          <a:p>
            <a:r>
              <a:rPr kumimoji="1" lang="zh-CN" altLang="en-US" sz="3600" dirty="0"/>
              <a:t>复杂度证明（续）</a:t>
            </a:r>
          </a:p>
        </p:txBody>
      </p:sp>
      <p:sp>
        <p:nvSpPr>
          <p:cNvPr id="3" name="内容占位符 2">
            <a:extLst>
              <a:ext uri="{FF2B5EF4-FFF2-40B4-BE49-F238E27FC236}">
                <a16:creationId xmlns:a16="http://schemas.microsoft.com/office/drawing/2014/main" id="{634226CA-DD7C-4546-AA73-40A045A1A493}"/>
              </a:ext>
            </a:extLst>
          </p:cNvPr>
          <p:cNvSpPr>
            <a:spLocks noGrp="1"/>
          </p:cNvSpPr>
          <p:nvPr>
            <p:ph idx="1"/>
          </p:nvPr>
        </p:nvSpPr>
        <p:spPr/>
        <p:txBody>
          <a:bodyPr>
            <a:normAutofit/>
          </a:bodyPr>
          <a:lstStyle/>
          <a:p>
            <a:r>
              <a:rPr kumimoji="1" lang="zh-CN" altLang="en-US" sz="2000" dirty="0">
                <a:latin typeface="+mn-ea"/>
              </a:rPr>
              <a:t>我们在生成树中从</a:t>
            </a:r>
            <a:r>
              <a:rPr kumimoji="1" lang="en-US" altLang="zh-CN" sz="2000" dirty="0" err="1">
                <a:latin typeface="+mn-ea"/>
              </a:rPr>
              <a:t>init</a:t>
            </a:r>
            <a:r>
              <a:rPr kumimoji="1" lang="zh-CN" altLang="en-US" sz="2000" dirty="0">
                <a:latin typeface="+mn-ea"/>
              </a:rPr>
              <a:t>出发沿树边走到状态</a:t>
            </a:r>
            <a:r>
              <a:rPr kumimoji="1" lang="en-US" altLang="zh-CN" sz="2000" dirty="0">
                <a:latin typeface="+mn-ea"/>
              </a:rPr>
              <a:t>a</a:t>
            </a:r>
            <a:r>
              <a:rPr kumimoji="1" lang="zh-Hans" altLang="en-US" sz="2000" dirty="0">
                <a:latin typeface="+mn-ea"/>
              </a:rPr>
              <a:t>，</a:t>
            </a:r>
            <a:r>
              <a:rPr kumimoji="1" lang="zh-CN" altLang="en-US" sz="2000" dirty="0">
                <a:latin typeface="+mn-ea"/>
              </a:rPr>
              <a:t>再经过一条非树边</a:t>
            </a:r>
            <a:r>
              <a:rPr kumimoji="1" lang="en-US" altLang="zh-CN" sz="2000" dirty="0">
                <a:latin typeface="+mn-ea"/>
              </a:rPr>
              <a:t>a-&gt;b</a:t>
            </a:r>
            <a:r>
              <a:rPr kumimoji="1" lang="zh-Hans" altLang="en-US" sz="2000" dirty="0">
                <a:latin typeface="+mn-ea"/>
              </a:rPr>
              <a:t>，</a:t>
            </a:r>
            <a:r>
              <a:rPr kumimoji="1" lang="zh-CN" altLang="en-US" sz="2000" dirty="0">
                <a:latin typeface="+mn-ea"/>
              </a:rPr>
              <a:t>再从</a:t>
            </a:r>
            <a:r>
              <a:rPr kumimoji="1" lang="en-US" altLang="zh-CN" sz="2000" dirty="0">
                <a:latin typeface="+mn-ea"/>
              </a:rPr>
              <a:t>b</a:t>
            </a:r>
            <a:r>
              <a:rPr kumimoji="1" lang="zh-CN" altLang="en-US" sz="2000" dirty="0">
                <a:latin typeface="+mn-ea"/>
              </a:rPr>
              <a:t>出发走到状态</a:t>
            </a:r>
            <a:r>
              <a:rPr kumimoji="1" lang="en-US" altLang="zh-CN" sz="2000" dirty="0">
                <a:latin typeface="+mn-ea"/>
              </a:rPr>
              <a:t>end</a:t>
            </a:r>
          </a:p>
          <a:p>
            <a:endParaRPr kumimoji="1" lang="en-US" altLang="zh-CN" sz="2000" dirty="0">
              <a:latin typeface="+mn-ea"/>
            </a:endParaRPr>
          </a:p>
          <a:p>
            <a:r>
              <a:rPr kumimoji="1" lang="zh-CN" altLang="en-US" sz="2000" dirty="0">
                <a:latin typeface="+mn-ea"/>
              </a:rPr>
              <a:t>显然，我们走过的路径对应一个后缀，于是每一条非树边都可以对应一些后缀。</a:t>
            </a:r>
            <a:endParaRPr kumimoji="1" lang="en-US" altLang="zh-CN" sz="2000" dirty="0">
              <a:latin typeface="+mn-ea"/>
            </a:endParaRPr>
          </a:p>
          <a:p>
            <a:endParaRPr kumimoji="1" lang="en-US" altLang="zh-CN" sz="2000" dirty="0">
              <a:latin typeface="+mn-ea"/>
            </a:endParaRPr>
          </a:p>
          <a:p>
            <a:r>
              <a:rPr kumimoji="1" lang="zh-CN" altLang="en-US" sz="2000" dirty="0">
                <a:latin typeface="+mn-ea"/>
              </a:rPr>
              <a:t>我们将每一个后缀在</a:t>
            </a:r>
            <a:r>
              <a:rPr kumimoji="1" lang="en-US" altLang="zh-CN" sz="2000" dirty="0">
                <a:latin typeface="+mn-ea"/>
              </a:rPr>
              <a:t>SAM</a:t>
            </a:r>
            <a:r>
              <a:rPr kumimoji="1" lang="zh-CN" altLang="en-US" sz="2000" dirty="0">
                <a:latin typeface="+mn-ea"/>
              </a:rPr>
              <a:t>上走一遍，标记其第一个经过的非树边。</a:t>
            </a:r>
            <a:endParaRPr kumimoji="1" lang="en-US" altLang="zh-CN" sz="2000" dirty="0">
              <a:latin typeface="+mn-ea"/>
            </a:endParaRPr>
          </a:p>
          <a:p>
            <a:endParaRPr kumimoji="1" lang="en-US" altLang="zh-CN" sz="2000" dirty="0">
              <a:latin typeface="+mn-ea"/>
            </a:endParaRPr>
          </a:p>
          <a:p>
            <a:r>
              <a:rPr kumimoji="1" lang="zh-CN" altLang="en-US" sz="2000" dirty="0">
                <a:latin typeface="+mn-ea"/>
              </a:rPr>
              <a:t>每一个后缀对应一条非树边，每一条非树边也一定能对应一个后缀。</a:t>
            </a:r>
            <a:endParaRPr kumimoji="1" lang="en-US" altLang="zh-CN" sz="2000" dirty="0">
              <a:latin typeface="+mn-ea"/>
            </a:endParaRPr>
          </a:p>
          <a:p>
            <a:endParaRPr kumimoji="1" lang="en-US" altLang="zh-CN" sz="2000" dirty="0">
              <a:latin typeface="+mn-ea"/>
            </a:endParaRPr>
          </a:p>
          <a:p>
            <a:r>
              <a:rPr kumimoji="1" lang="zh-CN" altLang="en-US" sz="2000" dirty="0">
                <a:latin typeface="+mn-ea"/>
              </a:rPr>
              <a:t>所以非树边的规模也是</a:t>
            </a:r>
            <a:r>
              <a:rPr kumimoji="1" lang="en-US" altLang="zh-CN" sz="2000" dirty="0">
                <a:latin typeface="+mn-ea"/>
              </a:rPr>
              <a:t>O(N)</a:t>
            </a:r>
            <a:r>
              <a:rPr kumimoji="1" lang="zh-CN" altLang="en-US" sz="2000" dirty="0">
                <a:latin typeface="+mn-ea"/>
              </a:rPr>
              <a:t>的。于是</a:t>
            </a:r>
            <a:r>
              <a:rPr kumimoji="1" lang="en-US" altLang="zh-CN" sz="2000" dirty="0">
                <a:latin typeface="+mn-ea"/>
              </a:rPr>
              <a:t>SAM</a:t>
            </a:r>
            <a:r>
              <a:rPr kumimoji="1" lang="zh-CN" altLang="en-US" sz="2000" dirty="0">
                <a:latin typeface="+mn-ea"/>
              </a:rPr>
              <a:t>的状态数和边数均为</a:t>
            </a:r>
            <a:r>
              <a:rPr kumimoji="1" lang="en-US" altLang="zh-CN" sz="2000" dirty="0">
                <a:latin typeface="+mn-ea"/>
              </a:rPr>
              <a:t>O(N)</a:t>
            </a:r>
            <a:r>
              <a:rPr kumimoji="1" lang="zh-CN" altLang="en-US" sz="2000" dirty="0">
                <a:latin typeface="+mn-ea"/>
              </a:rPr>
              <a:t>级别的。</a:t>
            </a:r>
            <a:endParaRPr kumimoji="1" lang="en-US" altLang="zh-CN" sz="2000" dirty="0">
              <a:latin typeface="+mn-ea"/>
            </a:endParaRPr>
          </a:p>
          <a:p>
            <a:endParaRPr kumimoji="1" lang="en-US" altLang="zh-CN" sz="2000" dirty="0">
              <a:latin typeface="+mn-ea"/>
            </a:endParaRPr>
          </a:p>
          <a:p>
            <a:endParaRPr kumimoji="1" lang="zh-CN" altLang="en-US" sz="2000" dirty="0">
              <a:latin typeface="+mn-ea"/>
            </a:endParaRPr>
          </a:p>
        </p:txBody>
      </p:sp>
      <p:sp>
        <p:nvSpPr>
          <p:cNvPr id="4" name="文本框 3">
            <a:extLst>
              <a:ext uri="{FF2B5EF4-FFF2-40B4-BE49-F238E27FC236}">
                <a16:creationId xmlns:a16="http://schemas.microsoft.com/office/drawing/2014/main" id="{35D77FC4-26D8-0E47-94F2-505C1D8FC4BA}"/>
              </a:ext>
            </a:extLst>
          </p:cNvPr>
          <p:cNvSpPr txBox="1"/>
          <p:nvPr/>
        </p:nvSpPr>
        <p:spPr>
          <a:xfrm>
            <a:off x="8828690" y="4288220"/>
            <a:ext cx="1818289" cy="707886"/>
          </a:xfrm>
          <a:prstGeom prst="rect">
            <a:avLst/>
          </a:prstGeom>
          <a:noFill/>
        </p:spPr>
        <p:txBody>
          <a:bodyPr wrap="square" rtlCol="0">
            <a:spAutoFit/>
          </a:bodyPr>
          <a:lstStyle/>
          <a:p>
            <a:r>
              <a:rPr kumimoji="1" lang="zh-CN" altLang="en-US" sz="4000" dirty="0"/>
              <a:t>为什么？</a:t>
            </a:r>
          </a:p>
        </p:txBody>
      </p:sp>
    </p:spTree>
    <p:extLst>
      <p:ext uri="{BB962C8B-B14F-4D97-AF65-F5344CB8AC3E}">
        <p14:creationId xmlns:p14="http://schemas.microsoft.com/office/powerpoint/2010/main" val="42658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62B07-ED4C-2743-B70E-041BA2DECD98}"/>
              </a:ext>
            </a:extLst>
          </p:cNvPr>
          <p:cNvSpPr>
            <a:spLocks noGrp="1"/>
          </p:cNvSpPr>
          <p:nvPr>
            <p:ph type="title"/>
          </p:nvPr>
        </p:nvSpPr>
        <p:spPr/>
        <p:txBody>
          <a:bodyPr>
            <a:normAutofit/>
          </a:bodyPr>
          <a:lstStyle/>
          <a:p>
            <a:r>
              <a:rPr lang="zh-CN" altLang="en-US" sz="3600" dirty="0"/>
              <a:t>线性构造算法</a:t>
            </a:r>
            <a:endParaRPr kumimoji="1" lang="zh-CN" altLang="en-US" sz="3600" dirty="0"/>
          </a:p>
        </p:txBody>
      </p:sp>
      <p:sp>
        <p:nvSpPr>
          <p:cNvPr id="3" name="内容占位符 2">
            <a:extLst>
              <a:ext uri="{FF2B5EF4-FFF2-40B4-BE49-F238E27FC236}">
                <a16:creationId xmlns:a16="http://schemas.microsoft.com/office/drawing/2014/main" id="{634226CA-DD7C-4546-AA73-40A045A1A493}"/>
              </a:ext>
            </a:extLst>
          </p:cNvPr>
          <p:cNvSpPr>
            <a:spLocks noGrp="1"/>
          </p:cNvSpPr>
          <p:nvPr>
            <p:ph idx="1"/>
          </p:nvPr>
        </p:nvSpPr>
        <p:spPr/>
        <p:txBody>
          <a:bodyPr>
            <a:normAutofit/>
          </a:bodyPr>
          <a:lstStyle/>
          <a:p>
            <a:r>
              <a:rPr kumimoji="1" lang="zh-CN" altLang="en-US" sz="2000" dirty="0">
                <a:latin typeface="+mn-ea"/>
              </a:rPr>
              <a:t>我们的构造算法是在线的，即将字符依次加入构造</a:t>
            </a:r>
            <a:r>
              <a:rPr kumimoji="1" lang="en-US" altLang="zh-CN" sz="2000" dirty="0">
                <a:latin typeface="+mn-ea"/>
              </a:rPr>
              <a:t>SAM</a:t>
            </a:r>
            <a:r>
              <a:rPr kumimoji="1" lang="zh-CN" altLang="en-US" sz="2000" dirty="0">
                <a:latin typeface="+mn-ea"/>
              </a:rPr>
              <a:t>。</a:t>
            </a:r>
            <a:endParaRPr kumimoji="1" lang="en-US" altLang="zh-CN" sz="2000" dirty="0">
              <a:latin typeface="+mn-ea"/>
            </a:endParaRPr>
          </a:p>
          <a:p>
            <a:endParaRPr kumimoji="1" lang="en-US" altLang="zh-CN" sz="2000" dirty="0">
              <a:latin typeface="+mn-ea"/>
            </a:endParaRPr>
          </a:p>
          <a:p>
            <a:r>
              <a:rPr kumimoji="1" lang="zh-CN" altLang="en-US" sz="2000" dirty="0">
                <a:latin typeface="+mn-ea"/>
              </a:rPr>
              <a:t>假如原串为</a:t>
            </a:r>
            <a:r>
              <a:rPr kumimoji="1" lang="en-US" altLang="zh-CN" sz="2000" dirty="0">
                <a:latin typeface="+mn-ea"/>
              </a:rPr>
              <a:t>S</a:t>
            </a:r>
            <a:r>
              <a:rPr kumimoji="1" lang="zh-Hans" altLang="en-US" sz="2000" dirty="0">
                <a:latin typeface="+mn-ea"/>
              </a:rPr>
              <a:t>，</a:t>
            </a:r>
            <a:r>
              <a:rPr kumimoji="1" lang="zh-CN" altLang="en-US" sz="2000" dirty="0">
                <a:latin typeface="+mn-ea"/>
              </a:rPr>
              <a:t>我们现在插入一个新的字符</a:t>
            </a:r>
            <a:r>
              <a:rPr kumimoji="1" lang="en-US" altLang="zh-CN" sz="2000" dirty="0">
                <a:latin typeface="+mn-ea"/>
              </a:rPr>
              <a:t>c</a:t>
            </a:r>
            <a:r>
              <a:rPr kumimoji="1" lang="zh-Hans" altLang="en-US" sz="2000" dirty="0">
                <a:latin typeface="+mn-ea"/>
              </a:rPr>
              <a:t>。</a:t>
            </a:r>
            <a:r>
              <a:rPr kumimoji="1" lang="zh-CN" altLang="en-US" sz="2000" dirty="0">
                <a:latin typeface="+mn-ea"/>
              </a:rPr>
              <a:t>现在所有的后缀是原来</a:t>
            </a:r>
            <a:r>
              <a:rPr kumimoji="1" lang="en-US" altLang="zh-CN" sz="2000" dirty="0">
                <a:latin typeface="+mn-ea"/>
              </a:rPr>
              <a:t>S</a:t>
            </a:r>
            <a:r>
              <a:rPr kumimoji="1" lang="zh-CN" altLang="en-US" sz="2000" dirty="0">
                <a:latin typeface="+mn-ea"/>
              </a:rPr>
              <a:t>的所有后缀加上</a:t>
            </a:r>
            <a:r>
              <a:rPr kumimoji="1" lang="en-US" altLang="zh-CN" sz="2000" dirty="0">
                <a:latin typeface="+mn-ea"/>
              </a:rPr>
              <a:t>c</a:t>
            </a:r>
            <a:r>
              <a:rPr kumimoji="1" lang="zh-Hans" altLang="en-US" sz="2000" dirty="0">
                <a:latin typeface="+mn-ea"/>
              </a:rPr>
              <a:t>。</a:t>
            </a:r>
            <a:endParaRPr kumimoji="1" lang="en-US" altLang="zh-Hans" sz="2000" dirty="0">
              <a:latin typeface="+mn-ea"/>
            </a:endParaRPr>
          </a:p>
          <a:p>
            <a:endParaRPr kumimoji="1" lang="en-US" altLang="zh-CN" sz="2000" dirty="0">
              <a:latin typeface="+mn-ea"/>
            </a:endParaRPr>
          </a:p>
          <a:p>
            <a:r>
              <a:rPr kumimoji="1" lang="zh-CN" altLang="en-US" sz="2000" dirty="0">
                <a:latin typeface="+mn-ea"/>
              </a:rPr>
              <a:t>我们找到表示</a:t>
            </a:r>
            <a:r>
              <a:rPr kumimoji="1" lang="en-US" altLang="zh-CN" sz="2000" dirty="0">
                <a:latin typeface="+mn-ea"/>
              </a:rPr>
              <a:t>S</a:t>
            </a:r>
            <a:r>
              <a:rPr kumimoji="1" lang="zh-CN" altLang="en-US" sz="2000" dirty="0">
                <a:latin typeface="+mn-ea"/>
              </a:rPr>
              <a:t>的状态</a:t>
            </a:r>
            <a:r>
              <a:rPr kumimoji="1" lang="en-US" altLang="zh-CN" sz="2000" dirty="0">
                <a:latin typeface="+mn-ea"/>
              </a:rPr>
              <a:t>trans(</a:t>
            </a:r>
            <a:r>
              <a:rPr kumimoji="1" lang="en-US" altLang="zh-CN" sz="2000" dirty="0" err="1">
                <a:latin typeface="+mn-ea"/>
              </a:rPr>
              <a:t>init,S</a:t>
            </a:r>
            <a:r>
              <a:rPr kumimoji="1" lang="en-US" altLang="zh-CN" sz="2000" dirty="0">
                <a:latin typeface="+mn-ea"/>
              </a:rPr>
              <a:t>)</a:t>
            </a:r>
            <a:r>
              <a:rPr kumimoji="1" lang="zh-CN" altLang="en-US" sz="2000" dirty="0">
                <a:latin typeface="+mn-ea"/>
              </a:rPr>
              <a:t>记为</a:t>
            </a:r>
            <a:r>
              <a:rPr kumimoji="1" lang="en-US" altLang="zh-CN" sz="2000" dirty="0">
                <a:latin typeface="+mn-ea"/>
              </a:rPr>
              <a:t>p</a:t>
            </a:r>
            <a:r>
              <a:rPr kumimoji="1" lang="zh-Hans" altLang="en-US" sz="2000" dirty="0">
                <a:latin typeface="+mn-ea"/>
              </a:rPr>
              <a:t>，</a:t>
            </a:r>
            <a:r>
              <a:rPr kumimoji="1" lang="zh-CN" altLang="en-US" sz="2000" dirty="0">
                <a:latin typeface="+mn-ea"/>
              </a:rPr>
              <a:t>则显然</a:t>
            </a:r>
            <a:r>
              <a:rPr kumimoji="1" lang="en-US" altLang="zh-CN" sz="2000" dirty="0">
                <a:latin typeface="+mn-ea"/>
              </a:rPr>
              <a:t>Right(s)={L}</a:t>
            </a:r>
            <a:r>
              <a:rPr kumimoji="1" lang="zh-Hans" altLang="en-US" sz="2000" dirty="0">
                <a:latin typeface="+mn-ea"/>
              </a:rPr>
              <a:t>。</a:t>
            </a:r>
            <a:r>
              <a:rPr kumimoji="1" lang="zh-CN" altLang="en-US" sz="2000" dirty="0">
                <a:latin typeface="+mn-ea"/>
              </a:rPr>
              <a:t>其中，</a:t>
            </a:r>
            <a:r>
              <a:rPr kumimoji="1" lang="en-US" altLang="zh-CN" sz="2000" dirty="0">
                <a:latin typeface="+mn-ea"/>
              </a:rPr>
              <a:t>L</a:t>
            </a:r>
            <a:r>
              <a:rPr kumimoji="1" lang="zh-CN" altLang="en-US" sz="2000" dirty="0">
                <a:latin typeface="+mn-ea"/>
              </a:rPr>
              <a:t>为</a:t>
            </a:r>
            <a:r>
              <a:rPr kumimoji="1" lang="en-US" altLang="zh-CN" sz="2000" dirty="0">
                <a:latin typeface="+mn-ea"/>
              </a:rPr>
              <a:t>S</a:t>
            </a:r>
            <a:r>
              <a:rPr kumimoji="1" lang="zh-CN" altLang="en-US" sz="2000" dirty="0">
                <a:latin typeface="+mn-ea"/>
              </a:rPr>
              <a:t>的长度。于是表示</a:t>
            </a:r>
            <a:r>
              <a:rPr kumimoji="1" lang="en-US" altLang="zh-CN" sz="2000" dirty="0">
                <a:latin typeface="+mn-ea"/>
              </a:rPr>
              <a:t>S</a:t>
            </a:r>
            <a:r>
              <a:rPr kumimoji="1" lang="zh-CN" altLang="en-US" sz="2000" dirty="0">
                <a:latin typeface="+mn-ea"/>
              </a:rPr>
              <a:t>的后缀的状态一定是</a:t>
            </a:r>
            <a:r>
              <a:rPr kumimoji="1" lang="en-US" altLang="zh-CN" sz="2000" dirty="0" err="1">
                <a:latin typeface="+mn-ea"/>
              </a:rPr>
              <a:t>Rigth</a:t>
            </a:r>
            <a:r>
              <a:rPr kumimoji="1" lang="zh-CN" altLang="en-US" sz="2000" dirty="0">
                <a:latin typeface="+mn-ea"/>
              </a:rPr>
              <a:t>集合包含</a:t>
            </a:r>
            <a:r>
              <a:rPr kumimoji="1" lang="en-US" altLang="zh-CN" sz="2000" dirty="0">
                <a:latin typeface="+mn-ea"/>
              </a:rPr>
              <a:t>L</a:t>
            </a:r>
            <a:r>
              <a:rPr kumimoji="1" lang="zh-CN" altLang="en-US" sz="2000" dirty="0">
                <a:latin typeface="+mn-ea"/>
              </a:rPr>
              <a:t>的状态，即</a:t>
            </a:r>
            <a:r>
              <a:rPr kumimoji="1" lang="en-US" altLang="zh-CN" sz="2000" dirty="0">
                <a:latin typeface="+mn-ea"/>
              </a:rPr>
              <a:t>p</a:t>
            </a:r>
            <a:r>
              <a:rPr kumimoji="1" lang="zh-CN" altLang="en-US" sz="2000" dirty="0">
                <a:latin typeface="+mn-ea"/>
              </a:rPr>
              <a:t>在</a:t>
            </a:r>
            <a:r>
              <a:rPr kumimoji="1" lang="en-US" altLang="zh-CN" sz="2000" dirty="0">
                <a:latin typeface="+mn-ea"/>
              </a:rPr>
              <a:t>Parent</a:t>
            </a:r>
            <a:r>
              <a:rPr kumimoji="1" lang="zh-CN" altLang="en-US" sz="2000" dirty="0">
                <a:latin typeface="+mn-ea"/>
              </a:rPr>
              <a:t>树上的祖先。</a:t>
            </a:r>
            <a:endParaRPr kumimoji="1" lang="en-US" altLang="zh-CN" sz="2000" dirty="0">
              <a:latin typeface="+mn-ea"/>
            </a:endParaRPr>
          </a:p>
          <a:p>
            <a:endParaRPr kumimoji="1" lang="en-US" altLang="zh-CN" sz="2000" dirty="0">
              <a:latin typeface="+mn-ea"/>
            </a:endParaRPr>
          </a:p>
          <a:p>
            <a:r>
              <a:rPr kumimoji="1" lang="zh-CN" altLang="en-US" sz="2000" dirty="0">
                <a:latin typeface="+mn-ea"/>
              </a:rPr>
              <a:t>不妨令他们从后代排到祖先依次为</a:t>
            </a:r>
            <a:r>
              <a:rPr kumimoji="1" lang="en-US" altLang="zh-CN" sz="2000" dirty="0">
                <a:latin typeface="+mn-ea"/>
              </a:rPr>
              <a:t>v</a:t>
            </a:r>
            <a:r>
              <a:rPr kumimoji="1" lang="en-US" altLang="zh-CN" sz="2000" baseline="-25000" dirty="0">
                <a:latin typeface="+mn-ea"/>
              </a:rPr>
              <a:t>1</a:t>
            </a:r>
            <a:r>
              <a:rPr kumimoji="1" lang="en-US" altLang="zh-CN" sz="2000" dirty="0">
                <a:latin typeface="+mn-ea"/>
              </a:rPr>
              <a:t>=p, v</a:t>
            </a:r>
            <a:r>
              <a:rPr kumimoji="1" lang="en-US" altLang="zh-CN" sz="2000" baseline="-25000" dirty="0">
                <a:latin typeface="+mn-ea"/>
              </a:rPr>
              <a:t>2</a:t>
            </a:r>
            <a:r>
              <a:rPr kumimoji="1" lang="en-US" altLang="zh-CN" sz="2000" dirty="0">
                <a:latin typeface="+mn-ea"/>
              </a:rPr>
              <a:t>,…, </a:t>
            </a:r>
            <a:r>
              <a:rPr kumimoji="1" lang="en-US" altLang="zh-CN" sz="2000" dirty="0" err="1">
                <a:latin typeface="+mn-ea"/>
              </a:rPr>
              <a:t>v</a:t>
            </a:r>
            <a:r>
              <a:rPr kumimoji="1" lang="en-US" altLang="zh-CN" sz="2000" baseline="-25000" dirty="0" err="1">
                <a:latin typeface="+mn-ea"/>
              </a:rPr>
              <a:t>k</a:t>
            </a:r>
            <a:r>
              <a:rPr kumimoji="1" lang="en-US" altLang="zh-CN" sz="2000" dirty="0">
                <a:latin typeface="+mn-ea"/>
              </a:rPr>
              <a:t>=root</a:t>
            </a:r>
          </a:p>
          <a:p>
            <a:endParaRPr kumimoji="1" lang="en-US" altLang="zh-CN" sz="2000" dirty="0">
              <a:latin typeface="+mn-ea"/>
            </a:endParaRPr>
          </a:p>
          <a:p>
            <a:r>
              <a:rPr kumimoji="1" lang="zh-CN" altLang="en-US" sz="2000" dirty="0">
                <a:latin typeface="+mn-ea"/>
              </a:rPr>
              <a:t>我们新建节点</a:t>
            </a:r>
            <a:r>
              <a:rPr kumimoji="1" lang="en-US" altLang="zh-CN" sz="2000" dirty="0">
                <a:latin typeface="+mn-ea"/>
              </a:rPr>
              <a:t>np</a:t>
            </a:r>
            <a:r>
              <a:rPr kumimoji="1" lang="zh-CN" altLang="en-US" sz="2000" dirty="0">
                <a:latin typeface="+mn-ea"/>
              </a:rPr>
              <a:t>来表示现在的全串</a:t>
            </a:r>
            <a:r>
              <a:rPr kumimoji="1" lang="en-US" altLang="zh-CN" sz="2000" dirty="0">
                <a:latin typeface="+mn-ea"/>
              </a:rPr>
              <a:t>Sc</a:t>
            </a:r>
            <a:r>
              <a:rPr kumimoji="1" lang="zh-Hans" altLang="en-US" sz="2000" dirty="0">
                <a:latin typeface="+mn-ea"/>
              </a:rPr>
              <a:t>，</a:t>
            </a:r>
            <a:r>
              <a:rPr kumimoji="1" lang="zh-CN" altLang="en-US" sz="2000" dirty="0">
                <a:latin typeface="+mn-ea"/>
              </a:rPr>
              <a:t>则</a:t>
            </a:r>
            <a:r>
              <a:rPr kumimoji="1" lang="en-US" altLang="zh-CN" sz="2000" dirty="0">
                <a:latin typeface="+mn-ea"/>
              </a:rPr>
              <a:t>Right(np)={L+1}</a:t>
            </a:r>
            <a:r>
              <a:rPr kumimoji="1" lang="zh-Hans" altLang="en-US" sz="2000" dirty="0">
                <a:latin typeface="+mn-ea"/>
              </a:rPr>
              <a:t>。</a:t>
            </a:r>
            <a:endParaRPr kumimoji="1" lang="en-US" altLang="zh-CN" sz="2000" dirty="0">
              <a:latin typeface="+mn-ea"/>
            </a:endParaRPr>
          </a:p>
        </p:txBody>
      </p:sp>
    </p:spTree>
    <p:extLst>
      <p:ext uri="{BB962C8B-B14F-4D97-AF65-F5344CB8AC3E}">
        <p14:creationId xmlns:p14="http://schemas.microsoft.com/office/powerpoint/2010/main" val="2022633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62B07-ED4C-2743-B70E-041BA2DECD98}"/>
              </a:ext>
            </a:extLst>
          </p:cNvPr>
          <p:cNvSpPr>
            <a:spLocks noGrp="1"/>
          </p:cNvSpPr>
          <p:nvPr>
            <p:ph type="title"/>
          </p:nvPr>
        </p:nvSpPr>
        <p:spPr/>
        <p:txBody>
          <a:bodyPr>
            <a:normAutofit/>
          </a:bodyPr>
          <a:lstStyle/>
          <a:p>
            <a:r>
              <a:rPr lang="zh-CN" altLang="en-US" sz="3600" dirty="0"/>
              <a:t>线性构造算法（续）</a:t>
            </a:r>
            <a:endParaRPr kumimoji="1" lang="zh-CN" altLang="en-US" sz="3600" dirty="0"/>
          </a:p>
        </p:txBody>
      </p:sp>
      <p:sp>
        <p:nvSpPr>
          <p:cNvPr id="3" name="内容占位符 2">
            <a:extLst>
              <a:ext uri="{FF2B5EF4-FFF2-40B4-BE49-F238E27FC236}">
                <a16:creationId xmlns:a16="http://schemas.microsoft.com/office/drawing/2014/main" id="{634226CA-DD7C-4546-AA73-40A045A1A493}"/>
              </a:ext>
            </a:extLst>
          </p:cNvPr>
          <p:cNvSpPr>
            <a:spLocks noGrp="1"/>
          </p:cNvSpPr>
          <p:nvPr>
            <p:ph idx="1"/>
          </p:nvPr>
        </p:nvSpPr>
        <p:spPr/>
        <p:txBody>
          <a:bodyPr>
            <a:normAutofit/>
          </a:bodyPr>
          <a:lstStyle/>
          <a:p>
            <a:r>
              <a:rPr kumimoji="1" lang="zh-CN" altLang="en-US" sz="2000" dirty="0">
                <a:latin typeface="+mn-ea"/>
              </a:rPr>
              <a:t>考虑一个状态</a:t>
            </a:r>
            <a:r>
              <a:rPr kumimoji="1" lang="en-US" altLang="zh-CN" sz="2000" dirty="0">
                <a:latin typeface="+mn-ea"/>
              </a:rPr>
              <a:t>v</a:t>
            </a:r>
            <a:r>
              <a:rPr kumimoji="1" lang="zh-Hans" altLang="en-US" sz="2000" dirty="0">
                <a:latin typeface="+mn-ea"/>
              </a:rPr>
              <a:t>，</a:t>
            </a:r>
            <a:r>
              <a:rPr kumimoji="1" lang="zh-CN" altLang="en-US" sz="2000" dirty="0">
                <a:latin typeface="+mn-ea"/>
              </a:rPr>
              <a:t>假如</a:t>
            </a:r>
            <a:r>
              <a:rPr kumimoji="1" lang="en-US" altLang="zh-CN" sz="2000" dirty="0">
                <a:latin typeface="+mn-ea"/>
              </a:rPr>
              <a:t>v</a:t>
            </a:r>
            <a:r>
              <a:rPr kumimoji="1" lang="zh-CN" altLang="en-US" sz="2000" dirty="0">
                <a:latin typeface="+mn-ea"/>
              </a:rPr>
              <a:t>出发没有标号为</a:t>
            </a:r>
            <a:r>
              <a:rPr kumimoji="1" lang="en-US" altLang="zh-CN" sz="2000" dirty="0">
                <a:latin typeface="+mn-ea"/>
              </a:rPr>
              <a:t>x</a:t>
            </a:r>
            <a:r>
              <a:rPr kumimoji="1" lang="zh-CN" altLang="en-US" sz="2000" dirty="0">
                <a:latin typeface="+mn-ea"/>
              </a:rPr>
              <a:t>的边</a:t>
            </a:r>
            <a:r>
              <a:rPr kumimoji="1" lang="zh-Hans" altLang="en-US" sz="2000" dirty="0">
                <a:latin typeface="+mn-ea"/>
              </a:rPr>
              <a:t>，</a:t>
            </a:r>
            <a:r>
              <a:rPr kumimoji="1" lang="zh-CN" altLang="en-US" sz="2000" dirty="0">
                <a:latin typeface="+mn-ea"/>
              </a:rPr>
              <a:t>则</a:t>
            </a:r>
            <a:r>
              <a:rPr kumimoji="1" lang="en-US" altLang="zh-CN" sz="2000" dirty="0">
                <a:latin typeface="+mn-ea"/>
              </a:rPr>
              <a:t>v</a:t>
            </a:r>
            <a:r>
              <a:rPr kumimoji="1" lang="zh-CN" altLang="en-US" sz="2000" dirty="0">
                <a:latin typeface="+mn-ea"/>
              </a:rPr>
              <a:t>的</a:t>
            </a:r>
            <a:r>
              <a:rPr kumimoji="1" lang="en-US" altLang="zh-CN" sz="2000" dirty="0">
                <a:latin typeface="+mn-ea"/>
              </a:rPr>
              <a:t>Right</a:t>
            </a:r>
            <a:r>
              <a:rPr kumimoji="1" lang="zh-CN" altLang="en-US" sz="2000" dirty="0">
                <a:latin typeface="+mn-ea"/>
              </a:rPr>
              <a:t>集合中没有</a:t>
            </a:r>
            <a:r>
              <a:rPr kumimoji="1" lang="en-US" altLang="zh-CN" sz="2000" dirty="0">
                <a:latin typeface="+mn-ea"/>
              </a:rPr>
              <a:t>r</a:t>
            </a:r>
            <a:r>
              <a:rPr kumimoji="1" lang="zh-CN" altLang="en-US" sz="2000" dirty="0">
                <a:latin typeface="+mn-ea"/>
              </a:rPr>
              <a:t>满足</a:t>
            </a:r>
            <a:r>
              <a:rPr kumimoji="1" lang="en-US" altLang="zh-CN" sz="2000" dirty="0">
                <a:latin typeface="+mn-ea"/>
              </a:rPr>
              <a:t>S[r]=c</a:t>
            </a:r>
            <a:r>
              <a:rPr kumimoji="1" lang="zh-Hans" altLang="en-US" sz="2000" dirty="0">
                <a:latin typeface="+mn-ea"/>
              </a:rPr>
              <a:t>。</a:t>
            </a:r>
            <a:r>
              <a:rPr kumimoji="1" lang="zh-CN" altLang="en-US" sz="2000" dirty="0">
                <a:latin typeface="+mn-ea"/>
              </a:rPr>
              <a:t>对于这样的一个状态，它的</a:t>
            </a:r>
            <a:r>
              <a:rPr kumimoji="1" lang="en-US" altLang="zh-CN" sz="2000" dirty="0">
                <a:latin typeface="+mn-ea"/>
              </a:rPr>
              <a:t>Right</a:t>
            </a:r>
            <a:r>
              <a:rPr kumimoji="1" lang="zh-CN" altLang="en-US" sz="2000" dirty="0">
                <a:latin typeface="+mn-ea"/>
              </a:rPr>
              <a:t>集合只有</a:t>
            </a:r>
            <a:r>
              <a:rPr kumimoji="1" lang="en-US" altLang="zh-CN" sz="2000" dirty="0" err="1">
                <a:latin typeface="+mn-ea"/>
              </a:rPr>
              <a:t>r</a:t>
            </a:r>
            <a:r>
              <a:rPr kumimoji="1" lang="en-US" altLang="zh-CN" sz="2000" baseline="-25000" dirty="0" err="1">
                <a:latin typeface="+mn-ea"/>
              </a:rPr>
              <a:t>n</a:t>
            </a:r>
            <a:r>
              <a:rPr kumimoji="1" lang="en-US" altLang="zh-CN" sz="2000" dirty="0">
                <a:latin typeface="+mn-ea"/>
              </a:rPr>
              <a:t>=L</a:t>
            </a:r>
            <a:r>
              <a:rPr kumimoji="1" lang="zh-CN" altLang="en-US" sz="2000" dirty="0">
                <a:latin typeface="+mn-ea"/>
              </a:rPr>
              <a:t>符合要求，于是直接连一条到</a:t>
            </a:r>
            <a:r>
              <a:rPr kumimoji="1" lang="en-US" altLang="zh-CN" sz="2000" dirty="0">
                <a:latin typeface="+mn-ea"/>
              </a:rPr>
              <a:t>np</a:t>
            </a:r>
            <a:r>
              <a:rPr kumimoji="1" lang="zh-CN" altLang="en-US" sz="2000" dirty="0">
                <a:latin typeface="+mn-ea"/>
              </a:rPr>
              <a:t>标号为</a:t>
            </a:r>
            <a:r>
              <a:rPr kumimoji="1" lang="en-US" altLang="zh-CN" sz="2000" dirty="0">
                <a:latin typeface="+mn-ea"/>
              </a:rPr>
              <a:t>x</a:t>
            </a:r>
            <a:r>
              <a:rPr kumimoji="1" lang="zh-CN" altLang="en-US" sz="2000" dirty="0">
                <a:latin typeface="+mn-ea"/>
              </a:rPr>
              <a:t>的边。</a:t>
            </a:r>
            <a:endParaRPr kumimoji="1" lang="en-US" altLang="zh-CN" sz="2000" dirty="0">
              <a:latin typeface="+mn-ea"/>
            </a:endParaRPr>
          </a:p>
          <a:p>
            <a:endParaRPr kumimoji="1" lang="en-US" altLang="zh-CN" sz="2000" dirty="0">
              <a:latin typeface="+mn-ea"/>
            </a:endParaRPr>
          </a:p>
          <a:p>
            <a:r>
              <a:rPr kumimoji="1" lang="zh-CN" altLang="en-US" sz="2000" dirty="0">
                <a:latin typeface="+mn-ea"/>
              </a:rPr>
              <a:t>显然，</a:t>
            </a:r>
            <a:r>
              <a:rPr kumimoji="1" lang="en-US" altLang="zh-CN" sz="2000" dirty="0">
                <a:latin typeface="+mn-ea"/>
              </a:rPr>
              <a:t>Right</a:t>
            </a:r>
            <a:r>
              <a:rPr kumimoji="1" lang="zh-CN" altLang="en-US" sz="2000" dirty="0">
                <a:latin typeface="+mn-ea"/>
              </a:rPr>
              <a:t>集合越大，其中有满足</a:t>
            </a:r>
            <a:r>
              <a:rPr kumimoji="1" lang="en-US" altLang="zh-CN" sz="2000" dirty="0">
                <a:latin typeface="+mn-ea"/>
              </a:rPr>
              <a:t>S[r]=c</a:t>
            </a:r>
            <a:r>
              <a:rPr kumimoji="1" lang="zh-CN" altLang="en-US" sz="2000" dirty="0">
                <a:latin typeface="+mn-ea"/>
              </a:rPr>
              <a:t>的</a:t>
            </a:r>
            <a:r>
              <a:rPr kumimoji="1" lang="en-US" altLang="zh-CN" sz="2000" dirty="0">
                <a:latin typeface="+mn-ea"/>
              </a:rPr>
              <a:t>r</a:t>
            </a:r>
            <a:r>
              <a:rPr kumimoji="1" lang="zh-CN" altLang="en-US" sz="2000" dirty="0">
                <a:latin typeface="+mn-ea"/>
              </a:rPr>
              <a:t>的可能性越高，于是假如</a:t>
            </a:r>
            <a:r>
              <a:rPr kumimoji="1" lang="en-US" altLang="zh-CN" sz="2000" dirty="0">
                <a:latin typeface="+mn-ea"/>
              </a:rPr>
              <a:t>v</a:t>
            </a:r>
            <a:r>
              <a:rPr kumimoji="1" lang="en-US" altLang="zh-CN" sz="2000" baseline="-25000" dirty="0">
                <a:latin typeface="+mn-ea"/>
              </a:rPr>
              <a:t>i</a:t>
            </a:r>
            <a:r>
              <a:rPr kumimoji="1" lang="zh-CN" altLang="en-US" sz="2000" dirty="0">
                <a:latin typeface="+mn-ea"/>
              </a:rPr>
              <a:t>有满足条件的</a:t>
            </a:r>
            <a:r>
              <a:rPr kumimoji="1" lang="en-US" altLang="zh-CN" sz="2000" dirty="0">
                <a:latin typeface="+mn-ea"/>
              </a:rPr>
              <a:t>r</a:t>
            </a:r>
            <a:r>
              <a:rPr kumimoji="1" lang="zh-Hans" altLang="en-US" sz="2000" dirty="0">
                <a:latin typeface="+mn-ea"/>
              </a:rPr>
              <a:t>，</a:t>
            </a:r>
            <a:r>
              <a:rPr kumimoji="1" lang="en-US" altLang="zh-CN" sz="2000" dirty="0">
                <a:latin typeface="+mn-ea"/>
              </a:rPr>
              <a:t> v</a:t>
            </a:r>
            <a:r>
              <a:rPr kumimoji="1" lang="en-US" altLang="zh-CN" sz="2000" baseline="-25000" dirty="0">
                <a:latin typeface="+mn-ea"/>
              </a:rPr>
              <a:t>i</a:t>
            </a:r>
            <a:r>
              <a:rPr kumimoji="1" lang="en-US" altLang="zh-Hans" sz="2000" baseline="-25000" dirty="0">
                <a:latin typeface="+mn-ea"/>
              </a:rPr>
              <a:t>+1</a:t>
            </a:r>
            <a:r>
              <a:rPr kumimoji="1" lang="zh-CN" altLang="en-US" sz="2000" dirty="0">
                <a:latin typeface="+mn-ea"/>
              </a:rPr>
              <a:t>也有。</a:t>
            </a:r>
            <a:endParaRPr kumimoji="1" lang="en-US" altLang="zh-CN" sz="2000" dirty="0">
              <a:latin typeface="+mn-ea"/>
            </a:endParaRPr>
          </a:p>
          <a:p>
            <a:endParaRPr kumimoji="1" lang="en-US" altLang="zh-CN" sz="2000" dirty="0">
              <a:latin typeface="+mn-ea"/>
            </a:endParaRPr>
          </a:p>
          <a:p>
            <a:r>
              <a:rPr kumimoji="1" lang="zh-CN" altLang="en-US" sz="2000" dirty="0">
                <a:latin typeface="+mn-ea"/>
              </a:rPr>
              <a:t>我们令</a:t>
            </a:r>
            <a:r>
              <a:rPr kumimoji="1" lang="en-US" altLang="zh-CN" sz="2000" dirty="0" err="1">
                <a:latin typeface="+mn-ea"/>
              </a:rPr>
              <a:t>v</a:t>
            </a:r>
            <a:r>
              <a:rPr kumimoji="1" lang="en-US" altLang="zh-CN" sz="2000" baseline="-25000" dirty="0" err="1">
                <a:latin typeface="+mn-ea"/>
              </a:rPr>
              <a:t>p</a:t>
            </a:r>
            <a:r>
              <a:rPr kumimoji="1" lang="zh-CN" altLang="en-US" sz="2000" dirty="0">
                <a:latin typeface="+mn-ea"/>
              </a:rPr>
              <a:t>为第一个有标号为</a:t>
            </a:r>
            <a:r>
              <a:rPr kumimoji="1" lang="en-US" altLang="zh-CN" sz="2000" dirty="0">
                <a:latin typeface="+mn-ea"/>
              </a:rPr>
              <a:t>x</a:t>
            </a:r>
            <a:r>
              <a:rPr kumimoji="1" lang="zh-CN" altLang="en-US" sz="2000" dirty="0">
                <a:latin typeface="+mn-ea"/>
              </a:rPr>
              <a:t>的边的状态，我们令</a:t>
            </a:r>
            <a:r>
              <a:rPr kumimoji="1" lang="en-US" altLang="zh-CN" sz="2000" dirty="0">
                <a:latin typeface="+mn-ea"/>
              </a:rPr>
              <a:t>q=trans(</a:t>
            </a:r>
            <a:r>
              <a:rPr kumimoji="1" lang="en-US" altLang="zh-CN" sz="2000" dirty="0" err="1">
                <a:latin typeface="+mn-ea"/>
              </a:rPr>
              <a:t>v</a:t>
            </a:r>
            <a:r>
              <a:rPr kumimoji="1" lang="en-US" altLang="zh-CN" sz="2000" baseline="-25000" dirty="0" err="1">
                <a:latin typeface="+mn-ea"/>
              </a:rPr>
              <a:t>p</a:t>
            </a:r>
            <a:r>
              <a:rPr kumimoji="1" lang="en-US" altLang="zh-CN" sz="2000" dirty="0" err="1">
                <a:latin typeface="+mn-ea"/>
              </a:rPr>
              <a:t>,x</a:t>
            </a:r>
            <a:r>
              <a:rPr kumimoji="1" lang="en-US" altLang="zh-CN" sz="2000" dirty="0">
                <a:latin typeface="+mn-ea"/>
              </a:rPr>
              <a:t>)</a:t>
            </a:r>
            <a:r>
              <a:rPr kumimoji="1" lang="zh-Hans" altLang="en-US" sz="2000" dirty="0">
                <a:latin typeface="+mn-ea"/>
              </a:rPr>
              <a:t>。</a:t>
            </a:r>
            <a:endParaRPr kumimoji="1" lang="en-US" altLang="zh-Hans" sz="2000" dirty="0">
              <a:latin typeface="+mn-ea"/>
            </a:endParaRPr>
          </a:p>
          <a:p>
            <a:endParaRPr kumimoji="1" lang="en-US" altLang="zh-CN" sz="2000" dirty="0">
              <a:latin typeface="+mn-ea"/>
            </a:endParaRPr>
          </a:p>
          <a:p>
            <a:r>
              <a:rPr kumimoji="1" lang="zh-CN" altLang="en-US" sz="2000" dirty="0">
                <a:latin typeface="+mn-ea"/>
              </a:rPr>
              <a:t>我们不能直接在</a:t>
            </a:r>
            <a:r>
              <a:rPr kumimoji="1" lang="en-US" altLang="zh-CN" sz="2000" dirty="0">
                <a:latin typeface="+mn-ea"/>
              </a:rPr>
              <a:t>q</a:t>
            </a:r>
            <a:r>
              <a:rPr kumimoji="1" lang="zh-CN" altLang="en-US" sz="2000" dirty="0">
                <a:latin typeface="+mn-ea"/>
              </a:rPr>
              <a:t>的</a:t>
            </a:r>
            <a:r>
              <a:rPr kumimoji="1" lang="en-US" altLang="zh-CN" sz="2000" dirty="0">
                <a:latin typeface="+mn-ea"/>
              </a:rPr>
              <a:t>Right</a:t>
            </a:r>
            <a:r>
              <a:rPr kumimoji="1" lang="zh-CN" altLang="en-US" sz="2000" dirty="0">
                <a:latin typeface="+mn-ea"/>
              </a:rPr>
              <a:t>集合中插入</a:t>
            </a:r>
            <a:r>
              <a:rPr kumimoji="1" lang="en-US" altLang="zh-CN" sz="2000" dirty="0">
                <a:latin typeface="+mn-ea"/>
              </a:rPr>
              <a:t>L+1</a:t>
            </a:r>
            <a:r>
              <a:rPr kumimoji="1" lang="zh-Hans" altLang="en-US" sz="2000" dirty="0">
                <a:latin typeface="+mn-ea"/>
              </a:rPr>
              <a:t>，</a:t>
            </a:r>
            <a:r>
              <a:rPr kumimoji="1" lang="zh-CN" altLang="en-US" sz="2000" dirty="0">
                <a:latin typeface="+mn-ea"/>
              </a:rPr>
              <a:t>即将</a:t>
            </a:r>
            <a:r>
              <a:rPr kumimoji="1" lang="en-US" altLang="zh-CN" sz="2000" dirty="0">
                <a:latin typeface="+mn-ea"/>
              </a:rPr>
              <a:t>np</a:t>
            </a:r>
            <a:r>
              <a:rPr kumimoji="1" lang="zh-CN" altLang="en-US" sz="2000" dirty="0">
                <a:latin typeface="+mn-ea"/>
              </a:rPr>
              <a:t>的父亲置为</a:t>
            </a:r>
            <a:r>
              <a:rPr kumimoji="1" lang="en-US" altLang="zh-CN" sz="2000" dirty="0">
                <a:latin typeface="+mn-ea"/>
              </a:rPr>
              <a:t>q</a:t>
            </a:r>
            <a:r>
              <a:rPr kumimoji="1" lang="zh-Hans" altLang="en-US" sz="2000" dirty="0">
                <a:latin typeface="+mn-ea"/>
              </a:rPr>
              <a:t>。</a:t>
            </a:r>
            <a:endParaRPr kumimoji="1" lang="en-US" altLang="zh-Hans" sz="2000" dirty="0">
              <a:latin typeface="+mn-ea"/>
            </a:endParaRPr>
          </a:p>
          <a:p>
            <a:endParaRPr kumimoji="1" lang="en-US" altLang="zh-CN" sz="2000" dirty="0">
              <a:latin typeface="+mn-ea"/>
            </a:endParaRPr>
          </a:p>
          <a:p>
            <a:r>
              <a:rPr kumimoji="1" lang="zh-CN" altLang="en-US" sz="2000" dirty="0">
                <a:latin typeface="+mn-ea"/>
              </a:rPr>
              <a:t>为什么？</a:t>
            </a:r>
          </a:p>
        </p:txBody>
      </p:sp>
    </p:spTree>
    <p:extLst>
      <p:ext uri="{BB962C8B-B14F-4D97-AF65-F5344CB8AC3E}">
        <p14:creationId xmlns:p14="http://schemas.microsoft.com/office/powerpoint/2010/main" val="2278563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62B07-ED4C-2743-B70E-041BA2DECD98}"/>
              </a:ext>
            </a:extLst>
          </p:cNvPr>
          <p:cNvSpPr>
            <a:spLocks noGrp="1"/>
          </p:cNvSpPr>
          <p:nvPr>
            <p:ph type="title"/>
          </p:nvPr>
        </p:nvSpPr>
        <p:spPr/>
        <p:txBody>
          <a:bodyPr>
            <a:normAutofit/>
          </a:bodyPr>
          <a:lstStyle/>
          <a:p>
            <a:r>
              <a:rPr lang="zh-CN" altLang="en-US" sz="3600" dirty="0"/>
              <a:t>线性构造算法（续</a:t>
            </a:r>
            <a:r>
              <a:rPr lang="en-US" altLang="zh-CN" sz="3600" dirty="0"/>
              <a:t>2</a:t>
            </a:r>
            <a:r>
              <a:rPr lang="zh-CN" altLang="en-US" sz="3600" dirty="0"/>
              <a:t>）</a:t>
            </a:r>
            <a:endParaRPr kumimoji="1" lang="zh-CN" altLang="en-US" sz="3600" dirty="0"/>
          </a:p>
        </p:txBody>
      </p:sp>
      <p:sp>
        <p:nvSpPr>
          <p:cNvPr id="9" name="内容占位符 8">
            <a:extLst>
              <a:ext uri="{FF2B5EF4-FFF2-40B4-BE49-F238E27FC236}">
                <a16:creationId xmlns:a16="http://schemas.microsoft.com/office/drawing/2014/main" id="{34E4482D-9340-A741-8B6A-D2CA746A7F4D}"/>
              </a:ext>
            </a:extLst>
          </p:cNvPr>
          <p:cNvSpPr>
            <a:spLocks noGrp="1"/>
          </p:cNvSpPr>
          <p:nvPr>
            <p:ph idx="1"/>
          </p:nvPr>
        </p:nvSpPr>
        <p:spPr/>
        <p:txBody>
          <a:bodyPr>
            <a:normAutofit/>
          </a:bodyPr>
          <a:lstStyle/>
          <a:p>
            <a:r>
              <a:rPr lang="en-US" altLang="zh-CN" sz="1800" dirty="0" err="1"/>
              <a:t>A</a:t>
            </a:r>
            <a:r>
              <a:rPr lang="en-US" altLang="zh-CN" sz="1800" dirty="0" err="1">
                <a:solidFill>
                  <a:srgbClr val="FF0000"/>
                </a:solidFill>
              </a:rPr>
              <a:t>AAAA</a:t>
            </a:r>
            <a:r>
              <a:rPr lang="en-US" altLang="zh-CN" sz="1800" dirty="0" err="1"/>
              <a:t>xA</a:t>
            </a:r>
            <a:r>
              <a:rPr lang="en-US" altLang="zh-CN" sz="1800" dirty="0" err="1">
                <a:solidFill>
                  <a:srgbClr val="FF0000"/>
                </a:solidFill>
              </a:rPr>
              <a:t>AAAA</a:t>
            </a:r>
            <a:r>
              <a:rPr lang="en-US" altLang="zh-CN" sz="1800" dirty="0" err="1"/>
              <a:t>xA</a:t>
            </a:r>
            <a:r>
              <a:rPr lang="en-US" altLang="zh-CN" sz="1800" dirty="0" err="1">
                <a:solidFill>
                  <a:srgbClr val="FF0000"/>
                </a:solidFill>
              </a:rPr>
              <a:t>AAAA</a:t>
            </a:r>
            <a:r>
              <a:rPr lang="en-US" altLang="zh-CN" sz="1800" dirty="0" err="1"/>
              <a:t>xA</a:t>
            </a:r>
            <a:r>
              <a:rPr lang="en-US" altLang="zh-CN" sz="1800" dirty="0" err="1">
                <a:solidFill>
                  <a:srgbClr val="FF0000"/>
                </a:solidFill>
              </a:rPr>
              <a:t>AAAA</a:t>
            </a:r>
            <a:r>
              <a:rPr lang="en-US" altLang="zh-CN" sz="1800" dirty="0" err="1"/>
              <a:t>B</a:t>
            </a:r>
            <a:r>
              <a:rPr lang="en-US" altLang="zh-CN" sz="1800" dirty="0" err="1">
                <a:solidFill>
                  <a:srgbClr val="FF0000"/>
                </a:solidFill>
              </a:rPr>
              <a:t>AAAA</a:t>
            </a:r>
            <a:r>
              <a:rPr lang="en-US" altLang="zh-CN" sz="1800" dirty="0"/>
              <a:t>(x)</a:t>
            </a:r>
          </a:p>
          <a:p>
            <a:r>
              <a:rPr lang="en-US" altLang="zh-CN" sz="1800" dirty="0" err="1">
                <a:solidFill>
                  <a:srgbClr val="00B0F0"/>
                </a:solidFill>
              </a:rPr>
              <a:t>AAAAAxAAAAAxAAAAAx</a:t>
            </a:r>
            <a:r>
              <a:rPr lang="en-US" altLang="zh-CN" sz="1800" dirty="0" err="1"/>
              <a:t>AAAAABAAAAx</a:t>
            </a:r>
            <a:endParaRPr lang="en-US" altLang="zh-CN" sz="1800" dirty="0"/>
          </a:p>
          <a:p>
            <a:r>
              <a:rPr lang="en-US" altLang="zh-CN" sz="1800" dirty="0" err="1"/>
              <a:t>A</a:t>
            </a:r>
            <a:r>
              <a:rPr lang="en-US" altLang="zh-CN" sz="1800" dirty="0" err="1">
                <a:solidFill>
                  <a:srgbClr val="00B050"/>
                </a:solidFill>
              </a:rPr>
              <a:t>AAAAx</a:t>
            </a:r>
            <a:r>
              <a:rPr lang="en-US" altLang="zh-CN" sz="1800" dirty="0" err="1"/>
              <a:t>A</a:t>
            </a:r>
            <a:r>
              <a:rPr lang="en-US" altLang="zh-CN" sz="1800" dirty="0" err="1">
                <a:solidFill>
                  <a:srgbClr val="00B050"/>
                </a:solidFill>
              </a:rPr>
              <a:t>AAAAx</a:t>
            </a:r>
            <a:r>
              <a:rPr lang="en-US" altLang="zh-CN" sz="1800" dirty="0" err="1"/>
              <a:t>A</a:t>
            </a:r>
            <a:r>
              <a:rPr lang="en-US" altLang="zh-CN" sz="1800" dirty="0" err="1">
                <a:solidFill>
                  <a:srgbClr val="00B050"/>
                </a:solidFill>
              </a:rPr>
              <a:t>AAAAx</a:t>
            </a:r>
            <a:r>
              <a:rPr lang="en-US" altLang="zh-CN" sz="1800" dirty="0" err="1"/>
              <a:t>AAAAAB</a:t>
            </a:r>
            <a:r>
              <a:rPr lang="en-US" altLang="zh-CN" sz="1800" dirty="0" err="1">
                <a:solidFill>
                  <a:srgbClr val="00B050"/>
                </a:solidFill>
              </a:rPr>
              <a:t>AAAAx</a:t>
            </a:r>
            <a:endParaRPr lang="en-US" altLang="zh-CN" sz="1800" dirty="0">
              <a:solidFill>
                <a:srgbClr val="00B050"/>
              </a:solidFill>
            </a:endParaRPr>
          </a:p>
          <a:p>
            <a:endParaRPr lang="en-US" altLang="zh-CN" sz="1800" dirty="0">
              <a:solidFill>
                <a:srgbClr val="00B050"/>
              </a:solidFill>
            </a:endParaRPr>
          </a:p>
          <a:p>
            <a:r>
              <a:rPr lang="zh-CN" altLang="en-US" sz="1800" dirty="0"/>
              <a:t>可以看出，</a:t>
            </a:r>
            <a:r>
              <a:rPr lang="en-US" altLang="zh-CN" sz="1800" dirty="0"/>
              <a:t>q</a:t>
            </a:r>
            <a:r>
              <a:rPr lang="zh-CN" altLang="en-US" sz="1800" dirty="0"/>
              <a:t>被分成了两份</a:t>
            </a:r>
            <a:r>
              <a:rPr lang="zh-Hans" altLang="en-US" sz="1800" dirty="0"/>
              <a:t>，</a:t>
            </a:r>
            <a:r>
              <a:rPr lang="zh-CN" altLang="en-US" sz="1800" dirty="0"/>
              <a:t>直接插入</a:t>
            </a:r>
            <a:r>
              <a:rPr lang="en-US" altLang="zh-CN" sz="1800" dirty="0"/>
              <a:t>L+1</a:t>
            </a:r>
            <a:r>
              <a:rPr lang="zh-CN" altLang="en-US" sz="1800" dirty="0"/>
              <a:t>会导致</a:t>
            </a:r>
            <a:r>
              <a:rPr lang="en-US" altLang="zh-CN" sz="1800" dirty="0"/>
              <a:t>max(q)</a:t>
            </a:r>
            <a:r>
              <a:rPr lang="zh-CN" altLang="en-US" sz="1800" dirty="0"/>
              <a:t>变小。</a:t>
            </a:r>
            <a:endParaRPr lang="en-US" altLang="zh-CN" sz="1800" dirty="0"/>
          </a:p>
          <a:p>
            <a:endParaRPr lang="en-US" altLang="zh-CN" sz="1800" dirty="0"/>
          </a:p>
          <a:p>
            <a:r>
              <a:rPr lang="zh-CN" altLang="en-US" sz="1800" dirty="0"/>
              <a:t>假如</a:t>
            </a:r>
            <a:r>
              <a:rPr lang="en-US" altLang="zh-CN" sz="1800" dirty="0"/>
              <a:t>max(q)=max(</a:t>
            </a:r>
            <a:r>
              <a:rPr lang="en-US" altLang="zh-CN" sz="1800" dirty="0" err="1"/>
              <a:t>v</a:t>
            </a:r>
            <a:r>
              <a:rPr lang="en-US" altLang="zh-CN" sz="1800" baseline="-25000" dirty="0" err="1"/>
              <a:t>p</a:t>
            </a:r>
            <a:r>
              <a:rPr lang="en-US" altLang="zh-CN" sz="1800" dirty="0"/>
              <a:t>)+1</a:t>
            </a:r>
            <a:r>
              <a:rPr lang="zh-Hans" altLang="en-US" sz="1800" dirty="0"/>
              <a:t>，</a:t>
            </a:r>
            <a:r>
              <a:rPr lang="zh-CN" altLang="en-US" sz="1800" dirty="0"/>
              <a:t>则不会产生这个问题，直接令</a:t>
            </a:r>
            <a:r>
              <a:rPr lang="en-US" altLang="zh-Hans" sz="1800" dirty="0"/>
              <a:t>Parent(np)=q</a:t>
            </a:r>
            <a:r>
              <a:rPr lang="zh-CN" altLang="en-US" sz="1800" dirty="0"/>
              <a:t>即可。</a:t>
            </a:r>
            <a:endParaRPr lang="en-US" altLang="zh-CN" sz="1800" dirty="0"/>
          </a:p>
          <a:p>
            <a:endParaRPr lang="en-US" altLang="zh-CN" sz="1800" dirty="0"/>
          </a:p>
          <a:p>
            <a:r>
              <a:rPr lang="zh-CN" altLang="en-US" sz="1800" dirty="0"/>
              <a:t>否则新建节点</a:t>
            </a:r>
            <a:r>
              <a:rPr lang="en-US" altLang="zh-CN" sz="1800" dirty="0"/>
              <a:t>nq</a:t>
            </a:r>
            <a:r>
              <a:rPr lang="zh-Hans" altLang="en-US" sz="1800" dirty="0"/>
              <a:t>，</a:t>
            </a:r>
            <a:r>
              <a:rPr lang="zh-CN" altLang="en-US" sz="1800" dirty="0"/>
              <a:t>其</a:t>
            </a:r>
            <a:r>
              <a:rPr lang="en-US" altLang="zh-CN" sz="1800" dirty="0"/>
              <a:t>Right</a:t>
            </a:r>
            <a:r>
              <a:rPr lang="zh-CN" altLang="en-US" sz="1800" dirty="0"/>
              <a:t>集合为</a:t>
            </a:r>
            <a:r>
              <a:rPr lang="en-US" altLang="zh-CN" sz="1800" dirty="0"/>
              <a:t>q</a:t>
            </a:r>
            <a:r>
              <a:rPr lang="zh-CN" altLang="en-US" sz="1800" dirty="0"/>
              <a:t>的</a:t>
            </a:r>
            <a:r>
              <a:rPr lang="en-US" altLang="zh-CN" sz="1800" dirty="0"/>
              <a:t>Right</a:t>
            </a:r>
            <a:r>
              <a:rPr lang="zh-CN" altLang="en-US" sz="1800" dirty="0"/>
              <a:t>集合插入</a:t>
            </a:r>
            <a:r>
              <a:rPr lang="en-US" altLang="zh-CN" sz="1800" dirty="0"/>
              <a:t>L+1</a:t>
            </a:r>
            <a:r>
              <a:rPr lang="zh-CN" altLang="en-US" sz="1800" dirty="0"/>
              <a:t>后的结果。则</a:t>
            </a:r>
            <a:r>
              <a:rPr lang="en-US" altLang="zh-CN" sz="1800" dirty="0"/>
              <a:t>max(nq)= max(</a:t>
            </a:r>
            <a:r>
              <a:rPr lang="en-US" altLang="zh-CN" sz="1800" dirty="0" err="1"/>
              <a:t>v</a:t>
            </a:r>
            <a:r>
              <a:rPr lang="en-US" altLang="zh-CN" sz="1800" baseline="-25000" dirty="0" err="1"/>
              <a:t>p</a:t>
            </a:r>
            <a:r>
              <a:rPr lang="en-US" altLang="zh-CN" sz="1800" dirty="0"/>
              <a:t>)+1</a:t>
            </a:r>
            <a:r>
              <a:rPr lang="zh-Hans" altLang="en-US" sz="1800" dirty="0"/>
              <a:t>。</a:t>
            </a:r>
            <a:endParaRPr lang="en-US" altLang="zh-Hans" sz="1800" dirty="0"/>
          </a:p>
          <a:p>
            <a:endParaRPr lang="en-US" altLang="zh-CN" sz="1800" dirty="0"/>
          </a:p>
          <a:p>
            <a:r>
              <a:rPr lang="en-US" altLang="zh-CN" sz="1800" dirty="0"/>
              <a:t>Parent(np)=</a:t>
            </a:r>
            <a:r>
              <a:rPr lang="en-US" altLang="zh-CN" sz="1800" dirty="0" err="1"/>
              <a:t>Paren</a:t>
            </a:r>
            <a:r>
              <a:rPr lang="en-US" altLang="zh-CN" sz="1800" dirty="0"/>
              <a:t>(q)=nq</a:t>
            </a:r>
            <a:r>
              <a:rPr lang="zh-Hans" altLang="en-US" sz="1800" dirty="0"/>
              <a:t>    </a:t>
            </a:r>
            <a:r>
              <a:rPr lang="en-US" altLang="zh-Hans" sz="1800" dirty="0" err="1"/>
              <a:t>Paren</a:t>
            </a:r>
            <a:r>
              <a:rPr lang="en-US" altLang="zh-Hans" sz="1800" dirty="0"/>
              <a:t>(nq)=Parent(q)</a:t>
            </a:r>
            <a:r>
              <a:rPr lang="zh-Hans" altLang="en-US" sz="1800" dirty="0"/>
              <a:t>（</a:t>
            </a:r>
            <a:r>
              <a:rPr lang="zh-CN" altLang="en-US" sz="1800" dirty="0"/>
              <a:t>原来的）</a:t>
            </a:r>
            <a:endParaRPr lang="en-US" altLang="zh-CN" sz="1800" dirty="0"/>
          </a:p>
        </p:txBody>
      </p:sp>
    </p:spTree>
    <p:extLst>
      <p:ext uri="{BB962C8B-B14F-4D97-AF65-F5344CB8AC3E}">
        <p14:creationId xmlns:p14="http://schemas.microsoft.com/office/powerpoint/2010/main" val="1009899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62B07-ED4C-2743-B70E-041BA2DECD98}"/>
              </a:ext>
            </a:extLst>
          </p:cNvPr>
          <p:cNvSpPr>
            <a:spLocks noGrp="1"/>
          </p:cNvSpPr>
          <p:nvPr>
            <p:ph type="title"/>
          </p:nvPr>
        </p:nvSpPr>
        <p:spPr/>
        <p:txBody>
          <a:bodyPr>
            <a:normAutofit/>
          </a:bodyPr>
          <a:lstStyle/>
          <a:p>
            <a:r>
              <a:rPr lang="zh-CN" altLang="en-US" sz="3600" dirty="0"/>
              <a:t>线性构造算法（续</a:t>
            </a:r>
            <a:r>
              <a:rPr lang="en-US" altLang="zh-CN" sz="3600" dirty="0"/>
              <a:t>3</a:t>
            </a:r>
            <a:r>
              <a:rPr lang="zh-CN" altLang="en-US" sz="3600" dirty="0"/>
              <a:t>）</a:t>
            </a:r>
            <a:endParaRPr kumimoji="1" lang="zh-CN" altLang="en-US" sz="3600" dirty="0"/>
          </a:p>
        </p:txBody>
      </p:sp>
      <p:sp>
        <p:nvSpPr>
          <p:cNvPr id="3" name="内容占位符 2">
            <a:extLst>
              <a:ext uri="{FF2B5EF4-FFF2-40B4-BE49-F238E27FC236}">
                <a16:creationId xmlns:a16="http://schemas.microsoft.com/office/drawing/2014/main" id="{634226CA-DD7C-4546-AA73-40A045A1A493}"/>
              </a:ext>
            </a:extLst>
          </p:cNvPr>
          <p:cNvSpPr>
            <a:spLocks noGrp="1"/>
          </p:cNvSpPr>
          <p:nvPr>
            <p:ph idx="1"/>
          </p:nvPr>
        </p:nvSpPr>
        <p:spPr/>
        <p:txBody>
          <a:bodyPr>
            <a:normAutofit/>
          </a:bodyPr>
          <a:lstStyle/>
          <a:p>
            <a:r>
              <a:rPr kumimoji="1" lang="zh-CN" altLang="en-US" sz="2000" dirty="0">
                <a:latin typeface="+mn-ea"/>
              </a:rPr>
              <a:t>接下来考虑</a:t>
            </a:r>
            <a:r>
              <a:rPr kumimoji="1" lang="en-US" altLang="zh-CN" sz="2000" dirty="0">
                <a:latin typeface="+mn-ea"/>
              </a:rPr>
              <a:t>nq</a:t>
            </a:r>
            <a:r>
              <a:rPr kumimoji="1" lang="zh-CN" altLang="en-US" sz="2000" dirty="0">
                <a:latin typeface="+mn-ea"/>
              </a:rPr>
              <a:t>的出边，显然直接拷贝</a:t>
            </a:r>
            <a:r>
              <a:rPr kumimoji="1" lang="en-US" altLang="zh-CN" sz="2000" dirty="0">
                <a:latin typeface="+mn-ea"/>
              </a:rPr>
              <a:t>q</a:t>
            </a:r>
            <a:r>
              <a:rPr kumimoji="1" lang="zh-CN" altLang="en-US" sz="2000" dirty="0">
                <a:latin typeface="+mn-ea"/>
              </a:rPr>
              <a:t>的即可，因为</a:t>
            </a:r>
            <a:r>
              <a:rPr kumimoji="1" lang="en-US" altLang="zh-CN" sz="2000" dirty="0">
                <a:latin typeface="+mn-ea"/>
              </a:rPr>
              <a:t>nq</a:t>
            </a:r>
            <a:r>
              <a:rPr kumimoji="1" lang="zh-CN" altLang="en-US" sz="2000" dirty="0">
                <a:latin typeface="+mn-ea"/>
              </a:rPr>
              <a:t>中多出的</a:t>
            </a:r>
            <a:r>
              <a:rPr kumimoji="1" lang="en-US" altLang="zh-CN" sz="2000" dirty="0">
                <a:latin typeface="+mn-ea"/>
              </a:rPr>
              <a:t>L+1</a:t>
            </a:r>
            <a:r>
              <a:rPr kumimoji="1" lang="zh-CN" altLang="en-US" sz="2000" dirty="0">
                <a:latin typeface="+mn-ea"/>
              </a:rPr>
              <a:t>结束的子串不可能有后继。</a:t>
            </a:r>
            <a:endParaRPr kumimoji="1" lang="en-US" altLang="zh-CN" sz="2000" dirty="0">
              <a:latin typeface="+mn-ea"/>
            </a:endParaRPr>
          </a:p>
          <a:p>
            <a:endParaRPr kumimoji="1" lang="en-US" altLang="zh-CN" sz="2000" dirty="0">
              <a:latin typeface="+mn-ea"/>
            </a:endParaRPr>
          </a:p>
          <a:p>
            <a:r>
              <a:rPr kumimoji="1" lang="zh-CN" altLang="en-US" sz="2000" dirty="0">
                <a:latin typeface="+mn-ea"/>
              </a:rPr>
              <a:t>显然存在一段连续的</a:t>
            </a:r>
            <a:r>
              <a:rPr kumimoji="1" lang="en-US" altLang="zh-CN" sz="2000" dirty="0" err="1">
                <a:latin typeface="+mn-ea"/>
              </a:rPr>
              <a:t>v</a:t>
            </a:r>
            <a:r>
              <a:rPr kumimoji="1" lang="en-US" altLang="zh-CN" sz="2000" baseline="-25000" dirty="0" err="1">
                <a:latin typeface="+mn-ea"/>
              </a:rPr>
              <a:t>p</a:t>
            </a:r>
            <a:r>
              <a:rPr kumimoji="1" lang="en-US" altLang="zh-CN" sz="2000" dirty="0">
                <a:latin typeface="+mn-ea"/>
              </a:rPr>
              <a:t>,…,</a:t>
            </a:r>
            <a:r>
              <a:rPr kumimoji="1" lang="en-US" altLang="zh-CN" sz="2000" dirty="0" err="1">
                <a:latin typeface="+mn-ea"/>
              </a:rPr>
              <a:t>v</a:t>
            </a:r>
            <a:r>
              <a:rPr kumimoji="1" lang="en-US" altLang="zh-CN" sz="2000" baseline="-25000" dirty="0" err="1">
                <a:latin typeface="+mn-ea"/>
              </a:rPr>
              <a:t>e</a:t>
            </a:r>
            <a:r>
              <a:rPr kumimoji="1" lang="zh-Hans" altLang="en-US" sz="2000" dirty="0">
                <a:latin typeface="+mn-ea"/>
              </a:rPr>
              <a:t>，</a:t>
            </a:r>
            <a:r>
              <a:rPr kumimoji="1" lang="zh-CN" altLang="en-US" sz="2000" dirty="0">
                <a:latin typeface="+mn-ea"/>
              </a:rPr>
              <a:t>它们出发的标号为</a:t>
            </a:r>
            <a:r>
              <a:rPr kumimoji="1" lang="en-US" altLang="zh-CN" sz="2000" dirty="0">
                <a:latin typeface="+mn-ea"/>
              </a:rPr>
              <a:t>x</a:t>
            </a:r>
            <a:r>
              <a:rPr kumimoji="1" lang="zh-CN" altLang="en-US" sz="2000" dirty="0">
                <a:latin typeface="+mn-ea"/>
              </a:rPr>
              <a:t>的边通向的是</a:t>
            </a:r>
            <a:r>
              <a:rPr kumimoji="1" lang="en-US" altLang="zh-CN" sz="2000" dirty="0">
                <a:latin typeface="+mn-ea"/>
              </a:rPr>
              <a:t>q</a:t>
            </a:r>
            <a:r>
              <a:rPr kumimoji="1" lang="zh-Hans" altLang="en-US" sz="2000" dirty="0">
                <a:latin typeface="+mn-ea"/>
              </a:rPr>
              <a:t>，</a:t>
            </a:r>
            <a:r>
              <a:rPr kumimoji="1" lang="zh-CN" altLang="en-US" sz="2000" dirty="0">
                <a:latin typeface="+mn-ea"/>
              </a:rPr>
              <a:t>将这些边都指向</a:t>
            </a:r>
            <a:r>
              <a:rPr kumimoji="1" lang="en-US" altLang="zh-CN" sz="2000" dirty="0">
                <a:latin typeface="+mn-ea"/>
              </a:rPr>
              <a:t>nq</a:t>
            </a:r>
            <a:r>
              <a:rPr kumimoji="1" lang="zh-Hans" altLang="en-US" sz="2000" dirty="0">
                <a:latin typeface="+mn-ea"/>
              </a:rPr>
              <a:t>。</a:t>
            </a:r>
            <a:endParaRPr kumimoji="1" lang="en-US" altLang="zh-Hans" sz="2000" dirty="0">
              <a:latin typeface="+mn-ea"/>
            </a:endParaRPr>
          </a:p>
          <a:p>
            <a:endParaRPr kumimoji="1" lang="en-US" altLang="zh-CN" sz="2000" dirty="0">
              <a:latin typeface="+mn-ea"/>
            </a:endParaRPr>
          </a:p>
          <a:p>
            <a:r>
              <a:rPr kumimoji="1" lang="zh-CN" altLang="en-US" sz="2000" dirty="0">
                <a:latin typeface="+mn-ea"/>
              </a:rPr>
              <a:t>然后我们就完成了。</a:t>
            </a:r>
          </a:p>
        </p:txBody>
      </p:sp>
    </p:spTree>
    <p:extLst>
      <p:ext uri="{BB962C8B-B14F-4D97-AF65-F5344CB8AC3E}">
        <p14:creationId xmlns:p14="http://schemas.microsoft.com/office/powerpoint/2010/main" val="2602969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62B07-ED4C-2743-B70E-041BA2DECD98}"/>
              </a:ext>
            </a:extLst>
          </p:cNvPr>
          <p:cNvSpPr>
            <a:spLocks noGrp="1"/>
          </p:cNvSpPr>
          <p:nvPr>
            <p:ph type="title"/>
          </p:nvPr>
        </p:nvSpPr>
        <p:spPr/>
        <p:txBody>
          <a:bodyPr>
            <a:normAutofit/>
          </a:bodyPr>
          <a:lstStyle/>
          <a:p>
            <a:r>
              <a:rPr kumimoji="1" lang="zh-CN" altLang="en-US" sz="3600" dirty="0"/>
              <a:t>代码实现</a:t>
            </a:r>
          </a:p>
        </p:txBody>
      </p:sp>
      <p:pic>
        <p:nvPicPr>
          <p:cNvPr id="4" name="图片 3">
            <a:extLst>
              <a:ext uri="{FF2B5EF4-FFF2-40B4-BE49-F238E27FC236}">
                <a16:creationId xmlns:a16="http://schemas.microsoft.com/office/drawing/2014/main" id="{E9599FAA-6FC9-DB42-B925-04018BB9262F}"/>
              </a:ext>
            </a:extLst>
          </p:cNvPr>
          <p:cNvPicPr>
            <a:picLocks noChangeAspect="1"/>
          </p:cNvPicPr>
          <p:nvPr/>
        </p:nvPicPr>
        <p:blipFill>
          <a:blip r:embed="rId2"/>
          <a:stretch>
            <a:fillRect/>
          </a:stretch>
        </p:blipFill>
        <p:spPr>
          <a:xfrm>
            <a:off x="3581400" y="1362185"/>
            <a:ext cx="4370516" cy="908049"/>
          </a:xfrm>
          <a:prstGeom prst="rect">
            <a:avLst/>
          </a:prstGeom>
        </p:spPr>
      </p:pic>
      <p:pic>
        <p:nvPicPr>
          <p:cNvPr id="5" name="图片 4">
            <a:extLst>
              <a:ext uri="{FF2B5EF4-FFF2-40B4-BE49-F238E27FC236}">
                <a16:creationId xmlns:a16="http://schemas.microsoft.com/office/drawing/2014/main" id="{D7AA9EFF-5798-DD44-94DE-BEB9D6B66F81}"/>
              </a:ext>
            </a:extLst>
          </p:cNvPr>
          <p:cNvPicPr>
            <a:picLocks noChangeAspect="1"/>
          </p:cNvPicPr>
          <p:nvPr/>
        </p:nvPicPr>
        <p:blipFill>
          <a:blip r:embed="rId3"/>
          <a:stretch>
            <a:fillRect/>
          </a:stretch>
        </p:blipFill>
        <p:spPr>
          <a:xfrm>
            <a:off x="3581400" y="2270234"/>
            <a:ext cx="4376076" cy="3641835"/>
          </a:xfrm>
          <a:prstGeom prst="rect">
            <a:avLst/>
          </a:prstGeom>
        </p:spPr>
      </p:pic>
    </p:spTree>
    <p:extLst>
      <p:ext uri="{BB962C8B-B14F-4D97-AF65-F5344CB8AC3E}">
        <p14:creationId xmlns:p14="http://schemas.microsoft.com/office/powerpoint/2010/main" val="2668162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9FF71F-C655-4C4A-A88F-7ABCE216B0DD}"/>
              </a:ext>
            </a:extLst>
          </p:cNvPr>
          <p:cNvSpPr>
            <a:spLocks noGrp="1"/>
          </p:cNvSpPr>
          <p:nvPr>
            <p:ph type="ctrTitle"/>
          </p:nvPr>
        </p:nvSpPr>
        <p:spPr/>
        <p:txBody>
          <a:bodyPr/>
          <a:lstStyle/>
          <a:p>
            <a:r>
              <a:rPr kumimoji="1" lang="zh-CN" altLang="en-US" dirty="0"/>
              <a:t>例题选讲</a:t>
            </a:r>
          </a:p>
        </p:txBody>
      </p:sp>
    </p:spTree>
    <p:extLst>
      <p:ext uri="{BB962C8B-B14F-4D97-AF65-F5344CB8AC3E}">
        <p14:creationId xmlns:p14="http://schemas.microsoft.com/office/powerpoint/2010/main" val="4207126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62B07-ED4C-2743-B70E-041BA2DECD98}"/>
              </a:ext>
            </a:extLst>
          </p:cNvPr>
          <p:cNvSpPr>
            <a:spLocks noGrp="1"/>
          </p:cNvSpPr>
          <p:nvPr>
            <p:ph type="title"/>
          </p:nvPr>
        </p:nvSpPr>
        <p:spPr/>
        <p:txBody>
          <a:bodyPr>
            <a:normAutofit/>
          </a:bodyPr>
          <a:lstStyle/>
          <a:p>
            <a:r>
              <a:rPr kumimoji="1" lang="en-US" altLang="zh-CN" sz="2400" dirty="0"/>
              <a:t>2010 - German Collegiate Programming Contest</a:t>
            </a:r>
            <a:r>
              <a:rPr kumimoji="1" lang="zh-Hans" altLang="en-US" sz="2400" dirty="0"/>
              <a:t>   </a:t>
            </a:r>
            <a:r>
              <a:rPr kumimoji="1" lang="en-US" altLang="zh-CN" sz="2400" dirty="0"/>
              <a:t>E</a:t>
            </a:r>
            <a:endParaRPr kumimoji="1" lang="zh-CN" altLang="en-US" sz="2400" dirty="0"/>
          </a:p>
        </p:txBody>
      </p:sp>
      <p:sp>
        <p:nvSpPr>
          <p:cNvPr id="3" name="内容占位符 2">
            <a:extLst>
              <a:ext uri="{FF2B5EF4-FFF2-40B4-BE49-F238E27FC236}">
                <a16:creationId xmlns:a16="http://schemas.microsoft.com/office/drawing/2014/main" id="{634226CA-DD7C-4546-AA73-40A045A1A493}"/>
              </a:ext>
            </a:extLst>
          </p:cNvPr>
          <p:cNvSpPr>
            <a:spLocks noGrp="1"/>
          </p:cNvSpPr>
          <p:nvPr>
            <p:ph idx="1"/>
          </p:nvPr>
        </p:nvSpPr>
        <p:spPr>
          <a:xfrm>
            <a:off x="838200" y="1825625"/>
            <a:ext cx="10515600" cy="1274927"/>
          </a:xfrm>
        </p:spPr>
        <p:txBody>
          <a:bodyPr>
            <a:normAutofit fontScale="92500" lnSpcReduction="10000"/>
          </a:bodyPr>
          <a:lstStyle/>
          <a:p>
            <a:r>
              <a:rPr kumimoji="1" lang="zh-CN" altLang="en-US" sz="2000" dirty="0"/>
              <a:t>给定一个长度为</a:t>
            </a:r>
            <a:r>
              <a:rPr kumimoji="1" lang="en-US" altLang="zh-CN" sz="2000" dirty="0"/>
              <a:t>n</a:t>
            </a:r>
            <a:r>
              <a:rPr kumimoji="1" lang="zh-CN" altLang="en-US" sz="2000" dirty="0"/>
              <a:t>的串</a:t>
            </a:r>
            <a:r>
              <a:rPr kumimoji="1" lang="en-US" altLang="zh-CN" sz="2000" dirty="0"/>
              <a:t>s</a:t>
            </a:r>
            <a:r>
              <a:rPr kumimoji="1" lang="zh-CN" altLang="en-US" sz="2000" dirty="0"/>
              <a:t>和字符集大小</a:t>
            </a:r>
            <a:r>
              <a:rPr kumimoji="1" lang="en-US" altLang="zh-CN" sz="2000" dirty="0"/>
              <a:t>k</a:t>
            </a:r>
            <a:r>
              <a:rPr kumimoji="1" lang="zh-Hans" altLang="en-US" sz="2000" dirty="0"/>
              <a:t>，</a:t>
            </a:r>
            <a:r>
              <a:rPr kumimoji="1" lang="zh-CN" altLang="en-US" sz="2000" dirty="0"/>
              <a:t>求一个长度在</a:t>
            </a:r>
            <a:r>
              <a:rPr kumimoji="1" lang="en-US" altLang="zh-CN" sz="2000" dirty="0"/>
              <a:t>m</a:t>
            </a:r>
            <a:r>
              <a:rPr kumimoji="1" lang="zh-CN" altLang="en-US" sz="2000" dirty="0"/>
              <a:t>以内的串，满足其不是</a:t>
            </a:r>
            <a:r>
              <a:rPr kumimoji="1" lang="en-US" altLang="zh-CN" sz="2000" dirty="0"/>
              <a:t>s</a:t>
            </a:r>
            <a:r>
              <a:rPr kumimoji="1" lang="zh-CN" altLang="en-US" sz="2000" dirty="0"/>
              <a:t>的一个子串。数据保证有解。</a:t>
            </a:r>
            <a:endParaRPr kumimoji="1" lang="en-US" altLang="zh-CN" sz="2000" dirty="0"/>
          </a:p>
          <a:p>
            <a:endParaRPr kumimoji="1" lang="en-US" altLang="zh-CN" sz="2000" dirty="0"/>
          </a:p>
          <a:p>
            <a:r>
              <a:rPr lang="en" altLang="zh-CN" sz="2000" i="1" dirty="0"/>
              <a:t>1 ≤ n ≤ 10000</a:t>
            </a:r>
            <a:r>
              <a:rPr lang="zh-Hans" altLang="en-US" sz="2000" i="1" dirty="0"/>
              <a:t>，</a:t>
            </a:r>
            <a:r>
              <a:rPr lang="en" altLang="zh-CN" sz="2000" i="1" dirty="0"/>
              <a:t> 1 ≤ m ≤ 100</a:t>
            </a:r>
            <a:r>
              <a:rPr lang="zh-Hans" altLang="en-US" sz="2000" i="1" dirty="0"/>
              <a:t>，</a:t>
            </a:r>
            <a:r>
              <a:rPr lang="en" altLang="zh-CN" sz="2000" i="1" dirty="0"/>
              <a:t> 1 ≤ k ≤ 26</a:t>
            </a:r>
          </a:p>
          <a:p>
            <a:endParaRPr kumimoji="1" lang="en" altLang="zh-CN" sz="2000" i="1" dirty="0"/>
          </a:p>
          <a:p>
            <a:endParaRPr kumimoji="1" lang="zh-CN" altLang="en-US" sz="2000" dirty="0"/>
          </a:p>
        </p:txBody>
      </p:sp>
      <p:sp>
        <p:nvSpPr>
          <p:cNvPr id="4" name="文本框 3">
            <a:extLst>
              <a:ext uri="{FF2B5EF4-FFF2-40B4-BE49-F238E27FC236}">
                <a16:creationId xmlns:a16="http://schemas.microsoft.com/office/drawing/2014/main" id="{07AD81F5-7064-064E-9179-6CAFFE440580}"/>
              </a:ext>
            </a:extLst>
          </p:cNvPr>
          <p:cNvSpPr txBox="1"/>
          <p:nvPr/>
        </p:nvSpPr>
        <p:spPr>
          <a:xfrm>
            <a:off x="838200" y="3373086"/>
            <a:ext cx="10300138" cy="369332"/>
          </a:xfrm>
          <a:prstGeom prst="rect">
            <a:avLst/>
          </a:prstGeom>
          <a:noFill/>
        </p:spPr>
        <p:txBody>
          <a:bodyPr wrap="square" rtlCol="0">
            <a:spAutoFit/>
          </a:bodyPr>
          <a:lstStyle/>
          <a:p>
            <a:r>
              <a:rPr kumimoji="1" lang="zh-CN" altLang="en-US" dirty="0"/>
              <a:t>我们直接对</a:t>
            </a:r>
            <a:r>
              <a:rPr kumimoji="1" lang="en-US" altLang="zh-CN" dirty="0"/>
              <a:t>s</a:t>
            </a:r>
            <a:r>
              <a:rPr kumimoji="1" lang="zh-CN" altLang="en-US" dirty="0"/>
              <a:t>建立</a:t>
            </a:r>
            <a:r>
              <a:rPr kumimoji="1" lang="en-US" altLang="zh-CN" dirty="0"/>
              <a:t>SAM</a:t>
            </a:r>
            <a:r>
              <a:rPr kumimoji="1" lang="zh-Hans" altLang="en-US" dirty="0"/>
              <a:t>，</a:t>
            </a:r>
            <a:r>
              <a:rPr kumimoji="1" lang="zh-CN" altLang="en-US" dirty="0"/>
              <a:t>从</a:t>
            </a:r>
            <a:r>
              <a:rPr kumimoji="1" lang="en-US" altLang="zh-CN" dirty="0" err="1"/>
              <a:t>init</a:t>
            </a:r>
            <a:r>
              <a:rPr kumimoji="1" lang="zh-CN" altLang="en-US" dirty="0"/>
              <a:t>开始进行</a:t>
            </a:r>
            <a:r>
              <a:rPr kumimoji="1" lang="en-US" altLang="zh-CN" dirty="0" err="1"/>
              <a:t>bfs</a:t>
            </a:r>
            <a:r>
              <a:rPr kumimoji="1" lang="zh-Hans" altLang="en-US" dirty="0"/>
              <a:t>，</a:t>
            </a:r>
            <a:r>
              <a:rPr kumimoji="1" lang="zh-CN" altLang="en-US" dirty="0"/>
              <a:t>第一次遇到某个点存在空的后继时即可输出答案。</a:t>
            </a:r>
          </a:p>
        </p:txBody>
      </p:sp>
      <p:sp>
        <p:nvSpPr>
          <p:cNvPr id="7" name="文本框 6">
            <a:extLst>
              <a:ext uri="{FF2B5EF4-FFF2-40B4-BE49-F238E27FC236}">
                <a16:creationId xmlns:a16="http://schemas.microsoft.com/office/drawing/2014/main" id="{C5E62651-536C-E146-9E99-6B5E1884435D}"/>
              </a:ext>
            </a:extLst>
          </p:cNvPr>
          <p:cNvSpPr txBox="1"/>
          <p:nvPr/>
        </p:nvSpPr>
        <p:spPr>
          <a:xfrm>
            <a:off x="945931" y="4097565"/>
            <a:ext cx="1467068" cy="400110"/>
          </a:xfrm>
          <a:prstGeom prst="rect">
            <a:avLst/>
          </a:prstGeom>
          <a:noFill/>
        </p:spPr>
        <p:txBody>
          <a:bodyPr wrap="none" rtlCol="0">
            <a:spAutoFit/>
          </a:bodyPr>
          <a:lstStyle/>
          <a:p>
            <a:r>
              <a:rPr kumimoji="1" lang="zh-CN" altLang="en-US" sz="2000" dirty="0"/>
              <a:t>别的做法？</a:t>
            </a:r>
          </a:p>
        </p:txBody>
      </p:sp>
      <p:sp>
        <p:nvSpPr>
          <p:cNvPr id="8" name="文本框 7">
            <a:extLst>
              <a:ext uri="{FF2B5EF4-FFF2-40B4-BE49-F238E27FC236}">
                <a16:creationId xmlns:a16="http://schemas.microsoft.com/office/drawing/2014/main" id="{FC9D785B-E93C-9249-AE53-39484EAF6270}"/>
              </a:ext>
            </a:extLst>
          </p:cNvPr>
          <p:cNvSpPr txBox="1"/>
          <p:nvPr/>
        </p:nvSpPr>
        <p:spPr>
          <a:xfrm>
            <a:off x="3951890" y="4497675"/>
            <a:ext cx="553357" cy="369332"/>
          </a:xfrm>
          <a:prstGeom prst="rect">
            <a:avLst/>
          </a:prstGeom>
          <a:noFill/>
        </p:spPr>
        <p:txBody>
          <a:bodyPr wrap="none" rtlCol="0">
            <a:spAutoFit/>
          </a:bodyPr>
          <a:lstStyle/>
          <a:p>
            <a:r>
              <a:rPr kumimoji="1" lang="en-US" altLang="zh-CN" dirty="0" err="1"/>
              <a:t>Trie</a:t>
            </a:r>
            <a:endParaRPr kumimoji="1" lang="zh-CN" altLang="en-US" dirty="0"/>
          </a:p>
        </p:txBody>
      </p:sp>
      <p:sp>
        <p:nvSpPr>
          <p:cNvPr id="9" name="文本框 8">
            <a:extLst>
              <a:ext uri="{FF2B5EF4-FFF2-40B4-BE49-F238E27FC236}">
                <a16:creationId xmlns:a16="http://schemas.microsoft.com/office/drawing/2014/main" id="{C7BC0E18-DC1B-3248-97D7-F217ED315DC7}"/>
              </a:ext>
            </a:extLst>
          </p:cNvPr>
          <p:cNvSpPr txBox="1"/>
          <p:nvPr/>
        </p:nvSpPr>
        <p:spPr>
          <a:xfrm>
            <a:off x="6863255" y="4867007"/>
            <a:ext cx="1994457" cy="369332"/>
          </a:xfrm>
          <a:prstGeom prst="rect">
            <a:avLst/>
          </a:prstGeom>
          <a:noFill/>
        </p:spPr>
        <p:txBody>
          <a:bodyPr wrap="none" rtlCol="0">
            <a:spAutoFit/>
          </a:bodyPr>
          <a:lstStyle/>
          <a:p>
            <a:r>
              <a:rPr kumimoji="1" lang="en-US" altLang="zh-CN" dirty="0"/>
              <a:t>m</a:t>
            </a:r>
            <a:r>
              <a:rPr kumimoji="1" lang="zh-CN" altLang="en-US" dirty="0"/>
              <a:t>没有范围限制？</a:t>
            </a:r>
          </a:p>
        </p:txBody>
      </p:sp>
    </p:spTree>
    <p:extLst>
      <p:ext uri="{BB962C8B-B14F-4D97-AF65-F5344CB8AC3E}">
        <p14:creationId xmlns:p14="http://schemas.microsoft.com/office/powerpoint/2010/main" val="22009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62B07-ED4C-2743-B70E-041BA2DECD98}"/>
              </a:ext>
            </a:extLst>
          </p:cNvPr>
          <p:cNvSpPr>
            <a:spLocks noGrp="1"/>
          </p:cNvSpPr>
          <p:nvPr>
            <p:ph type="title"/>
          </p:nvPr>
        </p:nvSpPr>
        <p:spPr/>
        <p:txBody>
          <a:bodyPr>
            <a:normAutofit/>
          </a:bodyPr>
          <a:lstStyle/>
          <a:p>
            <a:r>
              <a:rPr lang="zh-CN" altLang="en-US" sz="3600" dirty="0"/>
              <a:t>最小循环串</a:t>
            </a:r>
            <a:endParaRPr kumimoji="1" lang="zh-CN" altLang="en-US" sz="3600" dirty="0"/>
          </a:p>
        </p:txBody>
      </p:sp>
      <p:sp>
        <p:nvSpPr>
          <p:cNvPr id="3" name="内容占位符 2">
            <a:extLst>
              <a:ext uri="{FF2B5EF4-FFF2-40B4-BE49-F238E27FC236}">
                <a16:creationId xmlns:a16="http://schemas.microsoft.com/office/drawing/2014/main" id="{634226CA-DD7C-4546-AA73-40A045A1A493}"/>
              </a:ext>
            </a:extLst>
          </p:cNvPr>
          <p:cNvSpPr>
            <a:spLocks noGrp="1"/>
          </p:cNvSpPr>
          <p:nvPr>
            <p:ph idx="1"/>
          </p:nvPr>
        </p:nvSpPr>
        <p:spPr>
          <a:xfrm>
            <a:off x="838200" y="1825625"/>
            <a:ext cx="10515600" cy="770430"/>
          </a:xfrm>
        </p:spPr>
        <p:txBody>
          <a:bodyPr>
            <a:normAutofit/>
          </a:bodyPr>
          <a:lstStyle/>
          <a:p>
            <a:r>
              <a:rPr lang="zh-CN" altLang="en-US" sz="2000" dirty="0"/>
              <a:t>给一个字符串</a:t>
            </a:r>
            <a:r>
              <a:rPr lang="en-US" altLang="zh-CN" sz="2000" i="1" dirty="0"/>
              <a:t>S</a:t>
            </a:r>
            <a:r>
              <a:rPr lang="zh-CN" altLang="en-US" sz="2000" dirty="0"/>
              <a:t>，每次可以将它的第一个字符移到最后面，求这样能得到的字典序最小的字符串。</a:t>
            </a:r>
            <a:endParaRPr lang="en-US" altLang="zh-CN" sz="2000" dirty="0"/>
          </a:p>
        </p:txBody>
      </p:sp>
      <p:sp>
        <p:nvSpPr>
          <p:cNvPr id="4" name="文本框 3">
            <a:extLst>
              <a:ext uri="{FF2B5EF4-FFF2-40B4-BE49-F238E27FC236}">
                <a16:creationId xmlns:a16="http://schemas.microsoft.com/office/drawing/2014/main" id="{FB63E25F-B592-6240-90BB-BD74E49D71E2}"/>
              </a:ext>
            </a:extLst>
          </p:cNvPr>
          <p:cNvSpPr txBox="1"/>
          <p:nvPr/>
        </p:nvSpPr>
        <p:spPr>
          <a:xfrm>
            <a:off x="1037897" y="3005959"/>
            <a:ext cx="9106980" cy="1200329"/>
          </a:xfrm>
          <a:prstGeom prst="rect">
            <a:avLst/>
          </a:prstGeom>
          <a:noFill/>
        </p:spPr>
        <p:txBody>
          <a:bodyPr wrap="none" rtlCol="0">
            <a:spAutoFit/>
          </a:bodyPr>
          <a:lstStyle/>
          <a:p>
            <a:r>
              <a:rPr kumimoji="1" lang="zh-CN" altLang="en-US" dirty="0"/>
              <a:t>将</a:t>
            </a:r>
            <a:r>
              <a:rPr kumimoji="1" lang="en-US" altLang="zh-CN" dirty="0"/>
              <a:t>S</a:t>
            </a:r>
            <a:r>
              <a:rPr kumimoji="1" lang="zh-CN" altLang="en-US" dirty="0"/>
              <a:t>复制一份在后面，即</a:t>
            </a:r>
            <a:r>
              <a:rPr kumimoji="1" lang="en-US" altLang="zh-CN" dirty="0"/>
              <a:t>SS</a:t>
            </a:r>
            <a:r>
              <a:rPr kumimoji="1" lang="zh-Hans" altLang="en-US" dirty="0"/>
              <a:t>。</a:t>
            </a:r>
            <a:r>
              <a:rPr kumimoji="1" lang="zh-CN" altLang="en-US" dirty="0"/>
              <a:t>对其建立</a:t>
            </a:r>
            <a:r>
              <a:rPr kumimoji="1" lang="en-US" altLang="zh-CN" dirty="0"/>
              <a:t>SAM</a:t>
            </a:r>
            <a:r>
              <a:rPr kumimoji="1" lang="zh-Hans" altLang="en-US" dirty="0"/>
              <a:t>，</a:t>
            </a:r>
            <a:r>
              <a:rPr kumimoji="1" lang="zh-CN" altLang="en-US" dirty="0"/>
              <a:t>在</a:t>
            </a:r>
            <a:r>
              <a:rPr kumimoji="1" lang="en-US" altLang="zh-CN" dirty="0"/>
              <a:t>SAM</a:t>
            </a:r>
            <a:r>
              <a:rPr kumimoji="1" lang="zh-CN" altLang="en-US" dirty="0"/>
              <a:t>上走字典序最小的</a:t>
            </a:r>
            <a:r>
              <a:rPr kumimoji="1" lang="en-US" altLang="zh-CN" dirty="0"/>
              <a:t>Length(S)</a:t>
            </a:r>
            <a:r>
              <a:rPr kumimoji="1" lang="zh-CN" altLang="en-US" dirty="0"/>
              <a:t>步即可。</a:t>
            </a:r>
            <a:endParaRPr kumimoji="1" lang="en-US" altLang="zh-CN" dirty="0"/>
          </a:p>
          <a:p>
            <a:endParaRPr kumimoji="1" lang="en-US" altLang="zh-CN" dirty="0"/>
          </a:p>
          <a:p>
            <a:endParaRPr kumimoji="1" lang="en-US" altLang="zh-CN" dirty="0"/>
          </a:p>
          <a:p>
            <a:r>
              <a:rPr kumimoji="1" lang="zh-CN" altLang="en-US" dirty="0"/>
              <a:t>为什么对？</a:t>
            </a:r>
          </a:p>
        </p:txBody>
      </p:sp>
    </p:spTree>
    <p:extLst>
      <p:ext uri="{BB962C8B-B14F-4D97-AF65-F5344CB8AC3E}">
        <p14:creationId xmlns:p14="http://schemas.microsoft.com/office/powerpoint/2010/main" val="161576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62B07-ED4C-2743-B70E-041BA2DECD98}"/>
              </a:ext>
            </a:extLst>
          </p:cNvPr>
          <p:cNvSpPr>
            <a:spLocks noGrp="1"/>
          </p:cNvSpPr>
          <p:nvPr>
            <p:ph type="title"/>
          </p:nvPr>
        </p:nvSpPr>
        <p:spPr/>
        <p:txBody>
          <a:bodyPr>
            <a:normAutofit/>
          </a:bodyPr>
          <a:lstStyle/>
          <a:p>
            <a:r>
              <a:rPr kumimoji="1" lang="zh-CN" altLang="en-US" sz="3600" dirty="0"/>
              <a:t>什么是自动机？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34226CA-DD7C-4546-AA73-40A045A1A493}"/>
                  </a:ext>
                </a:extLst>
              </p:cNvPr>
              <p:cNvSpPr>
                <a:spLocks noGrp="1"/>
              </p:cNvSpPr>
              <p:nvPr>
                <p:ph idx="1"/>
              </p:nvPr>
            </p:nvSpPr>
            <p:spPr/>
            <p:txBody>
              <a:bodyPr>
                <a:normAutofit/>
              </a:bodyPr>
              <a:lstStyle/>
              <a:p>
                <a:r>
                  <a:rPr kumimoji="1" lang="zh-CN" altLang="en-US" sz="2000" dirty="0">
                    <a:latin typeface="+mn-ea"/>
                  </a:rPr>
                  <a:t>有限状态自动机的功能是识别字符串，令一个自动机</a:t>
                </a:r>
                <a:r>
                  <a:rPr kumimoji="1" lang="en" altLang="zh-CN" sz="2000" dirty="0">
                    <a:latin typeface="+mn-ea"/>
                  </a:rPr>
                  <a:t>A</a:t>
                </a:r>
                <a:r>
                  <a:rPr kumimoji="1" lang="zh-CN" altLang="en" sz="2000" dirty="0">
                    <a:latin typeface="+mn-ea"/>
                  </a:rPr>
                  <a:t>，</a:t>
                </a:r>
                <a:r>
                  <a:rPr kumimoji="1" lang="zh-CN" altLang="en-US" sz="2000" dirty="0">
                    <a:latin typeface="+mn-ea"/>
                  </a:rPr>
                  <a:t>若它能识别字符串</a:t>
                </a:r>
                <a:r>
                  <a:rPr kumimoji="1" lang="en" altLang="zh-CN" sz="2000" dirty="0">
                    <a:latin typeface="+mn-ea"/>
                  </a:rPr>
                  <a:t>S</a:t>
                </a:r>
                <a:r>
                  <a:rPr kumimoji="1" lang="zh-CN" altLang="en" sz="2000" dirty="0">
                    <a:latin typeface="+mn-ea"/>
                  </a:rPr>
                  <a:t>，</a:t>
                </a:r>
                <a:r>
                  <a:rPr kumimoji="1" lang="zh-CN" altLang="en-US" sz="2000" dirty="0">
                    <a:latin typeface="+mn-ea"/>
                  </a:rPr>
                  <a:t>就记为</a:t>
                </a:r>
                <a:r>
                  <a:rPr kumimoji="1" lang="en" altLang="zh-CN" sz="2000" dirty="0">
                    <a:latin typeface="+mn-ea"/>
                  </a:rPr>
                  <a:t>A(S)=True</a:t>
                </a:r>
                <a:r>
                  <a:rPr kumimoji="1" lang="zh-CN" altLang="en" sz="2000" dirty="0">
                    <a:latin typeface="+mn-ea"/>
                  </a:rPr>
                  <a:t>，</a:t>
                </a:r>
                <a:r>
                  <a:rPr kumimoji="1" lang="zh-CN" altLang="en-US" sz="2000" dirty="0">
                    <a:latin typeface="+mn-ea"/>
                  </a:rPr>
                  <a:t>否则</a:t>
                </a:r>
                <a:r>
                  <a:rPr kumimoji="1" lang="en" altLang="zh-CN" sz="2000" dirty="0">
                    <a:latin typeface="+mn-ea"/>
                  </a:rPr>
                  <a:t>A(S)=False</a:t>
                </a:r>
                <a:r>
                  <a:rPr kumimoji="1" lang="zh-CN" altLang="en" sz="2000" dirty="0">
                    <a:latin typeface="+mn-ea"/>
                  </a:rPr>
                  <a:t>。</a:t>
                </a:r>
              </a:p>
              <a:p>
                <a:r>
                  <a:rPr kumimoji="1" lang="zh-CN" altLang="en-US" sz="2000" dirty="0">
                    <a:latin typeface="+mn-ea"/>
                  </a:rPr>
                  <a:t>自动机由五个部分组成，</a:t>
                </a:r>
                <a:r>
                  <a:rPr kumimoji="1" lang="en" altLang="zh-CN" sz="2000" dirty="0">
                    <a:latin typeface="+mn-ea"/>
                  </a:rPr>
                  <a:t>alpha</a:t>
                </a:r>
                <a:r>
                  <a:rPr kumimoji="1" lang="zh-CN" altLang="en" sz="2000" dirty="0">
                    <a:latin typeface="+mn-ea"/>
                  </a:rPr>
                  <a:t>：</a:t>
                </a:r>
                <a:r>
                  <a:rPr kumimoji="1" lang="zh-CN" altLang="en-US" sz="2000" dirty="0">
                    <a:latin typeface="+mn-ea"/>
                  </a:rPr>
                  <a:t>字符集，</a:t>
                </a:r>
                <a:r>
                  <a:rPr kumimoji="1" lang="en" altLang="zh-CN" sz="2000" dirty="0">
                    <a:latin typeface="+mn-ea"/>
                  </a:rPr>
                  <a:t>state</a:t>
                </a:r>
                <a:r>
                  <a:rPr kumimoji="1" lang="zh-CN" altLang="en" sz="2000" dirty="0">
                    <a:latin typeface="+mn-ea"/>
                  </a:rPr>
                  <a:t>：</a:t>
                </a:r>
                <a:r>
                  <a:rPr kumimoji="1" lang="zh-CN" altLang="en-US" sz="2000" dirty="0">
                    <a:latin typeface="+mn-ea"/>
                  </a:rPr>
                  <a:t>状态集合，</a:t>
                </a:r>
                <a:r>
                  <a:rPr kumimoji="1" lang="en" altLang="zh-CN" sz="2000" dirty="0" err="1">
                    <a:latin typeface="+mn-ea"/>
                  </a:rPr>
                  <a:t>init</a:t>
                </a:r>
                <a:r>
                  <a:rPr kumimoji="1" lang="zh-CN" altLang="en" sz="2000" dirty="0">
                    <a:latin typeface="+mn-ea"/>
                  </a:rPr>
                  <a:t>：</a:t>
                </a:r>
                <a:r>
                  <a:rPr kumimoji="1" lang="zh-CN" altLang="en-US" sz="2000" dirty="0">
                    <a:latin typeface="+mn-ea"/>
                  </a:rPr>
                  <a:t>初始状态，</a:t>
                </a:r>
                <a:r>
                  <a:rPr kumimoji="1" lang="en" altLang="zh-CN" sz="2000" dirty="0">
                    <a:latin typeface="+mn-ea"/>
                  </a:rPr>
                  <a:t>end</a:t>
                </a:r>
                <a:r>
                  <a:rPr kumimoji="1" lang="zh-CN" altLang="en" sz="2000" dirty="0">
                    <a:latin typeface="+mn-ea"/>
                  </a:rPr>
                  <a:t>：</a:t>
                </a:r>
                <a:r>
                  <a:rPr kumimoji="1" lang="zh-CN" altLang="en-US" sz="2000" dirty="0">
                    <a:latin typeface="+mn-ea"/>
                  </a:rPr>
                  <a:t>结束状态集合，</a:t>
                </a:r>
                <a:r>
                  <a:rPr kumimoji="1" lang="en" altLang="zh-CN" sz="2000" dirty="0">
                    <a:latin typeface="+mn-ea"/>
                  </a:rPr>
                  <a:t>trans</a:t>
                </a:r>
                <a:r>
                  <a:rPr kumimoji="1" lang="zh-CN" altLang="en" sz="2000" dirty="0">
                    <a:latin typeface="+mn-ea"/>
                  </a:rPr>
                  <a:t>：</a:t>
                </a:r>
                <a:r>
                  <a:rPr kumimoji="1" lang="zh-CN" altLang="en-US" sz="2000" dirty="0">
                    <a:latin typeface="+mn-ea"/>
                  </a:rPr>
                  <a:t>状态转移函数。</a:t>
                </a:r>
                <a:endParaRPr kumimoji="1" lang="en-US" altLang="zh-CN" sz="2000" dirty="0">
                  <a:latin typeface="+mn-ea"/>
                </a:endParaRPr>
              </a:p>
              <a:p>
                <a:endParaRPr kumimoji="1" lang="zh-CN" altLang="en-US" sz="2000" dirty="0">
                  <a:latin typeface="+mn-ea"/>
                </a:endParaRPr>
              </a:p>
              <a:p>
                <a:r>
                  <a:rPr kumimoji="1" lang="zh-CN" altLang="en-US" sz="2000" dirty="0">
                    <a:latin typeface="+mn-ea"/>
                  </a:rPr>
                  <a:t>不妨令</a:t>
                </a:r>
                <a:r>
                  <a:rPr kumimoji="1" lang="en-US" altLang="zh-CN" sz="2000" dirty="0">
                    <a:latin typeface="+mn-ea"/>
                  </a:rPr>
                  <a:t>trans(</a:t>
                </a:r>
                <a:r>
                  <a:rPr kumimoji="1" lang="en-US" altLang="zh-CN" sz="2000" dirty="0" err="1">
                    <a:latin typeface="+mn-ea"/>
                  </a:rPr>
                  <a:t>s,ch</a:t>
                </a:r>
                <a:r>
                  <a:rPr kumimoji="1" lang="en-US" altLang="zh-CN" sz="2000" dirty="0">
                    <a:latin typeface="+mn-ea"/>
                  </a:rPr>
                  <a:t>)</a:t>
                </a:r>
                <a:r>
                  <a:rPr kumimoji="1" lang="zh-CN" altLang="en-US" sz="2000" dirty="0">
                    <a:latin typeface="+mn-ea"/>
                  </a:rPr>
                  <a:t>表示当前状态是</a:t>
                </a:r>
                <a:r>
                  <a:rPr kumimoji="1" lang="en-US" altLang="zh-CN" sz="2000" dirty="0">
                    <a:latin typeface="+mn-ea"/>
                  </a:rPr>
                  <a:t>s</a:t>
                </a:r>
                <a:r>
                  <a:rPr kumimoji="1" lang="zh-CN" altLang="en-US" sz="2000" dirty="0">
                    <a:latin typeface="+mn-ea"/>
                  </a:rPr>
                  <a:t>，在读入字符</a:t>
                </a:r>
                <a:r>
                  <a:rPr kumimoji="1" lang="en-US" altLang="zh-CN" sz="2000" dirty="0" err="1">
                    <a:latin typeface="+mn-ea"/>
                  </a:rPr>
                  <a:t>ch</a:t>
                </a:r>
                <a:r>
                  <a:rPr kumimoji="1" lang="zh-CN" altLang="en-US" sz="2000" dirty="0">
                    <a:latin typeface="+mn-ea"/>
                  </a:rPr>
                  <a:t>之后，所到达的状态。</a:t>
                </a:r>
                <a:endParaRPr kumimoji="1" lang="en-US" altLang="zh-CN" sz="2000" dirty="0">
                  <a:latin typeface="+mn-ea"/>
                </a:endParaRPr>
              </a:p>
              <a:p>
                <a:r>
                  <a:rPr kumimoji="1" lang="zh-CN" altLang="en-US" sz="2000" dirty="0">
                    <a:latin typeface="+mn-ea"/>
                  </a:rPr>
                  <a:t>同时令</a:t>
                </a:r>
                <a:r>
                  <a:rPr kumimoji="1" lang="en-US" altLang="zh-CN" sz="2000" dirty="0">
                    <a:latin typeface="+mn-ea"/>
                  </a:rPr>
                  <a:t>trans(</a:t>
                </a:r>
                <a:r>
                  <a:rPr kumimoji="1" lang="en-US" altLang="zh-CN" sz="2000" dirty="0" err="1">
                    <a:latin typeface="+mn-ea"/>
                  </a:rPr>
                  <a:t>s,str</a:t>
                </a:r>
                <a:r>
                  <a:rPr kumimoji="1" lang="en-US" altLang="zh-CN" sz="2000" dirty="0">
                    <a:latin typeface="+mn-ea"/>
                  </a:rPr>
                  <a:t>)</a:t>
                </a:r>
                <a:r>
                  <a:rPr kumimoji="1" lang="zh-CN" altLang="en-US" sz="2000" dirty="0">
                    <a:latin typeface="+mn-ea"/>
                  </a:rPr>
                  <a:t>表示当前状态是</a:t>
                </a:r>
                <a:r>
                  <a:rPr kumimoji="1" lang="en-US" altLang="zh-CN" sz="2000" dirty="0">
                    <a:latin typeface="+mn-ea"/>
                  </a:rPr>
                  <a:t>s</a:t>
                </a:r>
                <a:r>
                  <a:rPr kumimoji="1" lang="zh-CN" altLang="en-US" sz="2000" dirty="0">
                    <a:latin typeface="+mn-ea"/>
                  </a:rPr>
                  <a:t>，在读入字符串</a:t>
                </a:r>
                <a:r>
                  <a:rPr kumimoji="1" lang="en-US" altLang="zh-CN" sz="2000" dirty="0" err="1">
                    <a:latin typeface="+mn-ea"/>
                  </a:rPr>
                  <a:t>str</a:t>
                </a:r>
                <a:r>
                  <a:rPr kumimoji="1" lang="zh-CN" altLang="en-US" sz="2000" dirty="0">
                    <a:latin typeface="+mn-ea"/>
                  </a:rPr>
                  <a:t>之后，所到达的状态。</a:t>
                </a:r>
                <a:endParaRPr kumimoji="1" lang="en-US" altLang="zh-CN" sz="2000" dirty="0">
                  <a:latin typeface="+mn-ea"/>
                </a:endParaRPr>
              </a:p>
              <a:p>
                <a:endParaRPr kumimoji="1" lang="en-US" altLang="zh-CN" sz="2000" dirty="0">
                  <a:latin typeface="+mn-ea"/>
                </a:endParaRPr>
              </a:p>
              <a:p>
                <a:r>
                  <a:rPr kumimoji="1" lang="zh-CN" altLang="en-US" sz="2000" dirty="0">
                    <a:latin typeface="+mn-ea"/>
                  </a:rPr>
                  <a:t>那么自动机</a:t>
                </a:r>
                <a:r>
                  <a:rPr kumimoji="1" lang="en-US" altLang="zh-CN" sz="2000" dirty="0">
                    <a:latin typeface="+mn-ea"/>
                  </a:rPr>
                  <a:t>A</a:t>
                </a:r>
                <a:r>
                  <a:rPr kumimoji="1" lang="zh-CN" altLang="en-US" sz="2000" dirty="0">
                    <a:latin typeface="+mn-ea"/>
                  </a:rPr>
                  <a:t>能够识别的字符串就是满足</a:t>
                </a:r>
                <a:r>
                  <a:rPr kumimoji="1" lang="en-US" altLang="zh-CN" sz="2000" dirty="0">
                    <a:latin typeface="+mn-ea"/>
                  </a:rPr>
                  <a:t>trans(</a:t>
                </a:r>
                <a:r>
                  <a:rPr kumimoji="1" lang="en-US" altLang="zh-CN" sz="2000" dirty="0" err="1">
                    <a:latin typeface="+mn-ea"/>
                  </a:rPr>
                  <a:t>init,str</a:t>
                </a:r>
                <a:r>
                  <a:rPr kumimoji="1" lang="en-US" altLang="zh-CN" sz="2000" dirty="0">
                    <a:latin typeface="+mn-ea"/>
                  </a:rPr>
                  <a:t>)</a:t>
                </a:r>
                <a14:m>
                  <m:oMath xmlns:m="http://schemas.openxmlformats.org/officeDocument/2006/math">
                    <m:r>
                      <a:rPr kumimoji="1" lang="en-US" altLang="zh-CN" sz="2000" i="1" smtClean="0">
                        <a:latin typeface="Cambria Math" panose="02040503050406030204" pitchFamily="18" charset="0"/>
                      </a:rPr>
                      <m:t>∈</m:t>
                    </m:r>
                  </m:oMath>
                </a14:m>
                <a:r>
                  <a:rPr kumimoji="1" lang="en-US" altLang="zh-CN" sz="2000" dirty="0">
                    <a:latin typeface="+mn-ea"/>
                  </a:rPr>
                  <a:t>end</a:t>
                </a:r>
                <a:r>
                  <a:rPr kumimoji="1" lang="zh-Hans" altLang="en-US" sz="2000" dirty="0">
                    <a:latin typeface="+mn-ea"/>
                  </a:rPr>
                  <a:t>的</a:t>
                </a:r>
                <a:r>
                  <a:rPr kumimoji="1" lang="en-US" altLang="zh-Hans" sz="2000" dirty="0" err="1">
                    <a:latin typeface="+mn-ea"/>
                  </a:rPr>
                  <a:t>str</a:t>
                </a:r>
                <a:endParaRPr kumimoji="1" lang="en-US" altLang="zh-Hans" sz="2000" dirty="0">
                  <a:latin typeface="+mn-ea"/>
                </a:endParaRPr>
              </a:p>
              <a:p>
                <a:r>
                  <a:rPr kumimoji="1" lang="zh-CN" altLang="en-US" sz="2000" dirty="0">
                    <a:latin typeface="+mn-ea"/>
                  </a:rPr>
                  <a:t>我们称满足</a:t>
                </a:r>
                <a:r>
                  <a:rPr kumimoji="1" lang="en-US" altLang="zh-CN" sz="2000" dirty="0">
                    <a:latin typeface="+mn-ea"/>
                  </a:rPr>
                  <a:t>trans(</a:t>
                </a:r>
                <a:r>
                  <a:rPr kumimoji="1" lang="en-US" altLang="zh-CN" sz="2000" dirty="0" err="1">
                    <a:latin typeface="+mn-ea"/>
                  </a:rPr>
                  <a:t>s,str</a:t>
                </a:r>
                <a:r>
                  <a:rPr kumimoji="1" lang="en-US" altLang="zh-CN" sz="2000" dirty="0">
                    <a:latin typeface="+mn-ea"/>
                  </a:rPr>
                  <a:t>)</a:t>
                </a:r>
                <a14:m>
                  <m:oMath xmlns:m="http://schemas.openxmlformats.org/officeDocument/2006/math">
                    <m:r>
                      <a:rPr kumimoji="1" lang="en-US" altLang="zh-CN" sz="2000" i="1" smtClean="0">
                        <a:latin typeface="Cambria Math" panose="02040503050406030204" pitchFamily="18" charset="0"/>
                      </a:rPr>
                      <m:t>∈</m:t>
                    </m:r>
                  </m:oMath>
                </a14:m>
                <a:r>
                  <a:rPr kumimoji="1" lang="en-US" altLang="zh-CN" sz="2000" dirty="0">
                    <a:latin typeface="+mn-ea"/>
                  </a:rPr>
                  <a:t>end</a:t>
                </a:r>
                <a:r>
                  <a:rPr kumimoji="1" lang="zh-Hans" altLang="en-US" sz="2000" dirty="0">
                    <a:latin typeface="+mn-ea"/>
                  </a:rPr>
                  <a:t>的</a:t>
                </a:r>
                <a:r>
                  <a:rPr kumimoji="1" lang="en-US" altLang="zh-Hans" sz="2000" dirty="0" err="1">
                    <a:latin typeface="+mn-ea"/>
                  </a:rPr>
                  <a:t>str</a:t>
                </a:r>
                <a:r>
                  <a:rPr kumimoji="1" lang="zh-CN" altLang="en-US" sz="2000" dirty="0">
                    <a:latin typeface="+mn-ea"/>
                  </a:rPr>
                  <a:t>为从状态</a:t>
                </a:r>
                <a:r>
                  <a:rPr kumimoji="1" lang="en-US" altLang="zh-CN" sz="2000" dirty="0">
                    <a:latin typeface="+mn-ea"/>
                  </a:rPr>
                  <a:t>s</a:t>
                </a:r>
                <a:r>
                  <a:rPr kumimoji="1" lang="zh-CN" altLang="en-US" sz="2000" dirty="0">
                    <a:latin typeface="+mn-ea"/>
                  </a:rPr>
                  <a:t>开始能识别的字符串，我们将其记为</a:t>
                </a:r>
                <a:r>
                  <a:rPr kumimoji="1" lang="en-US" altLang="zh-CN" sz="2000" dirty="0">
                    <a:latin typeface="+mn-ea"/>
                  </a:rPr>
                  <a:t>Reg(s)</a:t>
                </a:r>
                <a:endParaRPr kumimoji="1" lang="zh-CN" altLang="en-US" sz="2000" dirty="0">
                  <a:latin typeface="+mn-ea"/>
                </a:endParaRPr>
              </a:p>
            </p:txBody>
          </p:sp>
        </mc:Choice>
        <mc:Fallback xmlns="">
          <p:sp>
            <p:nvSpPr>
              <p:cNvPr id="3" name="内容占位符 2">
                <a:extLst>
                  <a:ext uri="{FF2B5EF4-FFF2-40B4-BE49-F238E27FC236}">
                    <a16:creationId xmlns:a16="http://schemas.microsoft.com/office/drawing/2014/main" id="{634226CA-DD7C-4546-AA73-40A045A1A493}"/>
                  </a:ext>
                </a:extLst>
              </p:cNvPr>
              <p:cNvSpPr>
                <a:spLocks noGrp="1" noRot="1" noChangeAspect="1" noMove="1" noResize="1" noEditPoints="1" noAdjustHandles="1" noChangeArrowheads="1" noChangeShapeType="1" noTextEdit="1"/>
              </p:cNvSpPr>
              <p:nvPr>
                <p:ph idx="1"/>
              </p:nvPr>
            </p:nvSpPr>
            <p:spPr>
              <a:blipFill>
                <a:blip r:embed="rId2"/>
                <a:stretch>
                  <a:fillRect l="-483" t="-1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27105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62B07-ED4C-2743-B70E-041BA2DECD98}"/>
              </a:ext>
            </a:extLst>
          </p:cNvPr>
          <p:cNvSpPr>
            <a:spLocks noGrp="1"/>
          </p:cNvSpPr>
          <p:nvPr>
            <p:ph type="title"/>
          </p:nvPr>
        </p:nvSpPr>
        <p:spPr/>
        <p:txBody>
          <a:bodyPr>
            <a:normAutofit/>
          </a:bodyPr>
          <a:lstStyle/>
          <a:p>
            <a:r>
              <a:rPr lang="en-US" altLang="zh-CN" sz="3600" dirty="0"/>
              <a:t>SPOJ NSUBSTR</a:t>
            </a:r>
            <a:endParaRPr kumimoji="1" lang="zh-CN" altLang="en-US" sz="3600" dirty="0"/>
          </a:p>
        </p:txBody>
      </p:sp>
      <p:sp>
        <p:nvSpPr>
          <p:cNvPr id="3" name="内容占位符 2">
            <a:extLst>
              <a:ext uri="{FF2B5EF4-FFF2-40B4-BE49-F238E27FC236}">
                <a16:creationId xmlns:a16="http://schemas.microsoft.com/office/drawing/2014/main" id="{634226CA-DD7C-4546-AA73-40A045A1A493}"/>
              </a:ext>
            </a:extLst>
          </p:cNvPr>
          <p:cNvSpPr>
            <a:spLocks noGrp="1"/>
          </p:cNvSpPr>
          <p:nvPr>
            <p:ph idx="1"/>
          </p:nvPr>
        </p:nvSpPr>
        <p:spPr>
          <a:xfrm>
            <a:off x="838200" y="1825625"/>
            <a:ext cx="10515600" cy="644306"/>
          </a:xfrm>
        </p:spPr>
        <p:txBody>
          <a:bodyPr>
            <a:normAutofit/>
          </a:bodyPr>
          <a:lstStyle/>
          <a:p>
            <a:r>
              <a:rPr kumimoji="1" lang="zh-CN" altLang="en-US" sz="2000" dirty="0">
                <a:latin typeface="+mn-ea"/>
              </a:rPr>
              <a:t>给一个字符串</a:t>
            </a:r>
            <a:r>
              <a:rPr kumimoji="1" lang="en" altLang="zh-CN" sz="2000" dirty="0">
                <a:latin typeface="+mn-ea"/>
              </a:rPr>
              <a:t>S</a:t>
            </a:r>
            <a:r>
              <a:rPr kumimoji="1" lang="zh-CN" altLang="en" sz="2000" dirty="0">
                <a:latin typeface="+mn-ea"/>
              </a:rPr>
              <a:t>，</a:t>
            </a:r>
            <a:r>
              <a:rPr kumimoji="1" lang="zh-CN" altLang="en-US" sz="2000" dirty="0">
                <a:latin typeface="+mn-ea"/>
              </a:rPr>
              <a:t>令</a:t>
            </a:r>
            <a:r>
              <a:rPr kumimoji="1" lang="en" altLang="zh-CN" sz="2000" dirty="0">
                <a:latin typeface="+mn-ea"/>
              </a:rPr>
              <a:t>F(x)</a:t>
            </a:r>
            <a:r>
              <a:rPr kumimoji="1" lang="zh-CN" altLang="en-US" sz="2000" dirty="0">
                <a:latin typeface="+mn-ea"/>
              </a:rPr>
              <a:t>表示</a:t>
            </a:r>
            <a:r>
              <a:rPr kumimoji="1" lang="en" altLang="zh-CN" sz="2000" dirty="0">
                <a:latin typeface="+mn-ea"/>
              </a:rPr>
              <a:t>S</a:t>
            </a:r>
            <a:r>
              <a:rPr kumimoji="1" lang="zh-CN" altLang="en-US" sz="2000" dirty="0">
                <a:latin typeface="+mn-ea"/>
              </a:rPr>
              <a:t>的所有长度为</a:t>
            </a:r>
            <a:r>
              <a:rPr kumimoji="1" lang="en" altLang="zh-CN" sz="2000" dirty="0">
                <a:latin typeface="+mn-ea"/>
              </a:rPr>
              <a:t>x</a:t>
            </a:r>
            <a:r>
              <a:rPr kumimoji="1" lang="zh-CN" altLang="en-US" sz="2000" dirty="0">
                <a:latin typeface="+mn-ea"/>
              </a:rPr>
              <a:t>的子串中，出现次数的最大值。求</a:t>
            </a:r>
            <a:r>
              <a:rPr kumimoji="1" lang="en" altLang="zh-CN" sz="2000" dirty="0">
                <a:latin typeface="+mn-ea"/>
              </a:rPr>
              <a:t>F(1)..F(Length(S))</a:t>
            </a:r>
            <a:r>
              <a:rPr kumimoji="1" lang="zh-Hans" altLang="en-US" sz="2000" dirty="0">
                <a:latin typeface="+mn-ea"/>
              </a:rPr>
              <a:t>，</a:t>
            </a:r>
            <a:r>
              <a:rPr kumimoji="1" lang="en" altLang="zh-Hans" sz="2000" dirty="0">
                <a:latin typeface="+mn-ea"/>
              </a:rPr>
              <a:t>Length(S) &lt;= 250000</a:t>
            </a:r>
          </a:p>
        </p:txBody>
      </p:sp>
      <p:sp>
        <p:nvSpPr>
          <p:cNvPr id="4" name="文本框 3">
            <a:extLst>
              <a:ext uri="{FF2B5EF4-FFF2-40B4-BE49-F238E27FC236}">
                <a16:creationId xmlns:a16="http://schemas.microsoft.com/office/drawing/2014/main" id="{6A9504A4-23AF-7846-9153-03FA2275D11C}"/>
              </a:ext>
            </a:extLst>
          </p:cNvPr>
          <p:cNvSpPr txBox="1"/>
          <p:nvPr/>
        </p:nvSpPr>
        <p:spPr>
          <a:xfrm>
            <a:off x="1040524" y="2774730"/>
            <a:ext cx="8944303" cy="1754326"/>
          </a:xfrm>
          <a:prstGeom prst="rect">
            <a:avLst/>
          </a:prstGeom>
          <a:noFill/>
        </p:spPr>
        <p:txBody>
          <a:bodyPr wrap="square" rtlCol="0">
            <a:spAutoFit/>
          </a:bodyPr>
          <a:lstStyle/>
          <a:p>
            <a:pPr>
              <a:lnSpc>
                <a:spcPct val="90000"/>
              </a:lnSpc>
            </a:pPr>
            <a:r>
              <a:rPr lang="zh-CN" altLang="en-US" sz="2000" dirty="0">
                <a:latin typeface="+mn-ea"/>
              </a:rPr>
              <a:t>我们构造</a:t>
            </a:r>
            <a:r>
              <a:rPr lang="en-US" altLang="zh-CN" sz="2000" i="1" dirty="0">
                <a:latin typeface="+mn-ea"/>
              </a:rPr>
              <a:t>S</a:t>
            </a:r>
            <a:r>
              <a:rPr lang="zh-CN" altLang="en-US" sz="2000" dirty="0">
                <a:latin typeface="+mn-ea"/>
              </a:rPr>
              <a:t>的</a:t>
            </a:r>
            <a:r>
              <a:rPr lang="en-US" altLang="zh-CN" sz="2000" i="1" dirty="0">
                <a:latin typeface="+mn-ea"/>
              </a:rPr>
              <a:t>SAM</a:t>
            </a:r>
            <a:r>
              <a:rPr lang="zh-CN" altLang="en-US" sz="2000" dirty="0">
                <a:latin typeface="+mn-ea"/>
              </a:rPr>
              <a:t>，那么对于一个节点</a:t>
            </a:r>
            <a:r>
              <a:rPr lang="en-US" altLang="zh-CN" sz="2000" i="1" dirty="0">
                <a:latin typeface="+mn-ea"/>
              </a:rPr>
              <a:t>s</a:t>
            </a:r>
            <a:r>
              <a:rPr lang="zh-CN" altLang="en-US" sz="2000" dirty="0">
                <a:latin typeface="+mn-ea"/>
              </a:rPr>
              <a:t>，它的长度范围是</a:t>
            </a:r>
            <a:r>
              <a:rPr lang="en-US" altLang="zh-CN" sz="2000" dirty="0">
                <a:latin typeface="+mn-ea"/>
              </a:rPr>
              <a:t>[</a:t>
            </a:r>
            <a:r>
              <a:rPr lang="en-US" altLang="zh-CN" sz="2000" i="1" dirty="0">
                <a:latin typeface="+mn-ea"/>
              </a:rPr>
              <a:t>Min(s),Max(s)</a:t>
            </a:r>
            <a:r>
              <a:rPr lang="en-US" altLang="zh-CN" sz="2000" dirty="0">
                <a:latin typeface="+mn-ea"/>
              </a:rPr>
              <a:t>]</a:t>
            </a:r>
            <a:r>
              <a:rPr lang="zh-CN" altLang="en-US" sz="2000" dirty="0">
                <a:latin typeface="+mn-ea"/>
              </a:rPr>
              <a:t>，同时他的出现次数是</a:t>
            </a:r>
            <a:r>
              <a:rPr lang="en-US" altLang="zh-CN" sz="2000" dirty="0">
                <a:latin typeface="+mn-ea"/>
              </a:rPr>
              <a:t>|Right(s)|</a:t>
            </a:r>
            <a:r>
              <a:rPr lang="zh-CN" altLang="en-US" sz="2000" dirty="0">
                <a:latin typeface="+mn-ea"/>
              </a:rPr>
              <a:t>。那么我们用</a:t>
            </a:r>
            <a:r>
              <a:rPr lang="en-US" altLang="zh-CN" sz="2000" dirty="0">
                <a:latin typeface="+mn-ea"/>
              </a:rPr>
              <a:t>|Right(s)|</a:t>
            </a:r>
            <a:r>
              <a:rPr lang="zh-CN" altLang="en-US" sz="2000" dirty="0">
                <a:latin typeface="+mn-ea"/>
              </a:rPr>
              <a:t>去更新</a:t>
            </a:r>
            <a:r>
              <a:rPr lang="en-US" altLang="zh-CN" sz="2000" i="1" dirty="0">
                <a:latin typeface="+mn-ea"/>
              </a:rPr>
              <a:t>F(Max(s))</a:t>
            </a:r>
            <a:r>
              <a:rPr lang="zh-CN" altLang="en-US" sz="2000" dirty="0">
                <a:latin typeface="+mn-ea"/>
              </a:rPr>
              <a:t>的值。</a:t>
            </a:r>
            <a:endParaRPr lang="en-US" altLang="zh-CN" sz="2000" dirty="0">
              <a:latin typeface="+mn-ea"/>
            </a:endParaRPr>
          </a:p>
          <a:p>
            <a:pPr>
              <a:lnSpc>
                <a:spcPct val="90000"/>
              </a:lnSpc>
            </a:pPr>
            <a:br>
              <a:rPr lang="en-US" altLang="zh-CN" sz="2000" dirty="0">
                <a:latin typeface="+mn-ea"/>
              </a:rPr>
            </a:br>
            <a:r>
              <a:rPr lang="zh-CN" altLang="en-US" sz="2000" dirty="0">
                <a:latin typeface="+mn-ea"/>
              </a:rPr>
              <a:t>同时最后从大到小依次用</a:t>
            </a:r>
            <a:r>
              <a:rPr lang="en-US" altLang="zh-CN" sz="2000" i="1" dirty="0">
                <a:latin typeface="+mn-ea"/>
              </a:rPr>
              <a:t>F(</a:t>
            </a:r>
            <a:r>
              <a:rPr lang="en-US" altLang="zh-CN" sz="2000" i="1" dirty="0" err="1">
                <a:latin typeface="+mn-ea"/>
              </a:rPr>
              <a:t>i</a:t>
            </a:r>
            <a:r>
              <a:rPr lang="en-US" altLang="zh-CN" sz="2000" i="1" dirty="0">
                <a:latin typeface="+mn-ea"/>
              </a:rPr>
              <a:t>)</a:t>
            </a:r>
            <a:r>
              <a:rPr lang="zh-CN" altLang="en-US" sz="2000" dirty="0">
                <a:latin typeface="+mn-ea"/>
              </a:rPr>
              <a:t>去更新</a:t>
            </a:r>
            <a:r>
              <a:rPr lang="en-US" altLang="zh-CN" sz="2000" i="1" dirty="0">
                <a:latin typeface="+mn-ea"/>
              </a:rPr>
              <a:t>F(i-1)</a:t>
            </a:r>
            <a:r>
              <a:rPr lang="zh-CN" altLang="en-US" sz="2000" dirty="0">
                <a:latin typeface="+mn-ea"/>
              </a:rPr>
              <a:t>即可。</a:t>
            </a:r>
            <a:endParaRPr lang="en-US" altLang="zh-CN" sz="2000" dirty="0">
              <a:latin typeface="+mn-ea"/>
            </a:endParaRPr>
          </a:p>
          <a:p>
            <a:pPr>
              <a:lnSpc>
                <a:spcPct val="90000"/>
              </a:lnSpc>
            </a:pPr>
            <a:endParaRPr lang="en-US" altLang="zh-CN" sz="2000" dirty="0">
              <a:latin typeface="+mn-ea"/>
            </a:endParaRPr>
          </a:p>
          <a:p>
            <a:pPr>
              <a:lnSpc>
                <a:spcPct val="90000"/>
              </a:lnSpc>
            </a:pPr>
            <a:r>
              <a:rPr lang="zh-CN" altLang="en-US" sz="2000" dirty="0">
                <a:latin typeface="+mn-ea"/>
              </a:rPr>
              <a:t>正确性？</a:t>
            </a:r>
            <a:endParaRPr lang="en-US" altLang="zh-CN" sz="2000" dirty="0">
              <a:latin typeface="+mn-ea"/>
            </a:endParaRPr>
          </a:p>
        </p:txBody>
      </p:sp>
    </p:spTree>
    <p:extLst>
      <p:ext uri="{BB962C8B-B14F-4D97-AF65-F5344CB8AC3E}">
        <p14:creationId xmlns:p14="http://schemas.microsoft.com/office/powerpoint/2010/main" val="4169561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62B07-ED4C-2743-B70E-041BA2DECD98}"/>
              </a:ext>
            </a:extLst>
          </p:cNvPr>
          <p:cNvSpPr>
            <a:spLocks noGrp="1"/>
          </p:cNvSpPr>
          <p:nvPr>
            <p:ph type="title"/>
          </p:nvPr>
        </p:nvSpPr>
        <p:spPr/>
        <p:txBody>
          <a:bodyPr>
            <a:normAutofit/>
          </a:bodyPr>
          <a:lstStyle/>
          <a:p>
            <a:r>
              <a:rPr lang="en-US" altLang="zh-CN" sz="3600" dirty="0"/>
              <a:t>BZOJ2555 </a:t>
            </a:r>
            <a:r>
              <a:rPr lang="en-US" altLang="zh-CN" sz="3600" dirty="0" err="1"/>
              <a:t>SubString</a:t>
            </a:r>
            <a:endParaRPr kumimoji="1" lang="zh-CN" altLang="en-US" sz="3600" dirty="0"/>
          </a:p>
        </p:txBody>
      </p:sp>
      <p:sp>
        <p:nvSpPr>
          <p:cNvPr id="3" name="内容占位符 2">
            <a:extLst>
              <a:ext uri="{FF2B5EF4-FFF2-40B4-BE49-F238E27FC236}">
                <a16:creationId xmlns:a16="http://schemas.microsoft.com/office/drawing/2014/main" id="{634226CA-DD7C-4546-AA73-40A045A1A493}"/>
              </a:ext>
            </a:extLst>
          </p:cNvPr>
          <p:cNvSpPr>
            <a:spLocks noGrp="1"/>
          </p:cNvSpPr>
          <p:nvPr>
            <p:ph idx="1"/>
          </p:nvPr>
        </p:nvSpPr>
        <p:spPr>
          <a:xfrm>
            <a:off x="838200" y="1825625"/>
            <a:ext cx="10515600" cy="1211865"/>
          </a:xfrm>
        </p:spPr>
        <p:txBody>
          <a:bodyPr>
            <a:normAutofit/>
          </a:bodyPr>
          <a:lstStyle/>
          <a:p>
            <a:r>
              <a:rPr lang="zh-CN" altLang="en-US" sz="2000" dirty="0"/>
              <a:t>你要维护一个串，支持在末尾添加一个字符和询问一个串在其中出现了多少次这两个操作。</a:t>
            </a:r>
            <a:endParaRPr lang="en-US" altLang="zh-CN" sz="2000" dirty="0"/>
          </a:p>
          <a:p>
            <a:endParaRPr kumimoji="1" lang="en-US" altLang="zh-CN" sz="2000" dirty="0">
              <a:latin typeface="+mn-ea"/>
            </a:endParaRPr>
          </a:p>
          <a:p>
            <a:r>
              <a:rPr kumimoji="1" lang="zh-CN" altLang="en-US" sz="2000" dirty="0">
                <a:latin typeface="+mn-ea"/>
              </a:rPr>
              <a:t>强制在线。</a:t>
            </a:r>
          </a:p>
        </p:txBody>
      </p:sp>
      <p:sp>
        <p:nvSpPr>
          <p:cNvPr id="4" name="文本框 3">
            <a:extLst>
              <a:ext uri="{FF2B5EF4-FFF2-40B4-BE49-F238E27FC236}">
                <a16:creationId xmlns:a16="http://schemas.microsoft.com/office/drawing/2014/main" id="{7E28BE16-1C67-E344-8BF6-2EFE5E00EF30}"/>
              </a:ext>
            </a:extLst>
          </p:cNvPr>
          <p:cNvSpPr txBox="1"/>
          <p:nvPr/>
        </p:nvSpPr>
        <p:spPr>
          <a:xfrm>
            <a:off x="1040525" y="3415862"/>
            <a:ext cx="10313276" cy="2308324"/>
          </a:xfrm>
          <a:prstGeom prst="rect">
            <a:avLst/>
          </a:prstGeom>
          <a:noFill/>
        </p:spPr>
        <p:txBody>
          <a:bodyPr wrap="square" rtlCol="0">
            <a:spAutoFit/>
          </a:bodyPr>
          <a:lstStyle/>
          <a:p>
            <a:r>
              <a:rPr kumimoji="1" lang="zh-CN" altLang="en-US" dirty="0"/>
              <a:t>构造字符串的</a:t>
            </a:r>
            <a:r>
              <a:rPr kumimoji="1" lang="en-US" altLang="zh-CN" dirty="0"/>
              <a:t>SAM</a:t>
            </a:r>
            <a:r>
              <a:rPr kumimoji="1" lang="zh-Hans" altLang="en-US" dirty="0"/>
              <a:t>，</a:t>
            </a:r>
            <a:r>
              <a:rPr kumimoji="1" lang="zh-CN" altLang="en-US" dirty="0"/>
              <a:t>由于我们的构造算法是在线的，于是插入操作可直接实现。</a:t>
            </a:r>
            <a:endParaRPr kumimoji="1" lang="en-US" altLang="zh-CN" dirty="0"/>
          </a:p>
          <a:p>
            <a:endParaRPr kumimoji="1" lang="en-US" altLang="zh-CN" dirty="0"/>
          </a:p>
          <a:p>
            <a:r>
              <a:rPr kumimoji="1" lang="zh-CN" altLang="en-US" dirty="0"/>
              <a:t>对于询问，我们想知道的其实只是对应的</a:t>
            </a:r>
            <a:r>
              <a:rPr kumimoji="1" lang="en-US" altLang="zh-CN" dirty="0"/>
              <a:t>Right</a:t>
            </a:r>
            <a:r>
              <a:rPr kumimoji="1" lang="zh-CN" altLang="en-US" dirty="0"/>
              <a:t>集合大小，于是我们只要维护好</a:t>
            </a:r>
            <a:r>
              <a:rPr kumimoji="1" lang="en-US" altLang="zh-CN" dirty="0"/>
              <a:t>Right</a:t>
            </a:r>
            <a:r>
              <a:rPr kumimoji="1" lang="zh-CN" altLang="en-US" dirty="0"/>
              <a:t>集合的大小即可。</a:t>
            </a:r>
            <a:endParaRPr kumimoji="1" lang="en-US" altLang="zh-CN" dirty="0"/>
          </a:p>
          <a:p>
            <a:endParaRPr kumimoji="1" lang="en-US" altLang="zh-CN" dirty="0"/>
          </a:p>
          <a:p>
            <a:r>
              <a:rPr kumimoji="1" lang="zh-CN" altLang="en-US" dirty="0"/>
              <a:t>每一次插入一个字符时，我们实际影响的</a:t>
            </a:r>
            <a:r>
              <a:rPr kumimoji="1" lang="en-US" altLang="zh-CN" dirty="0"/>
              <a:t>Right</a:t>
            </a:r>
            <a:r>
              <a:rPr kumimoji="1" lang="zh-CN" altLang="en-US" dirty="0"/>
              <a:t>集合是</a:t>
            </a:r>
            <a:r>
              <a:rPr kumimoji="1" lang="en-US" altLang="zh-CN" dirty="0"/>
              <a:t>np</a:t>
            </a:r>
            <a:r>
              <a:rPr kumimoji="1" lang="zh-CN" altLang="en-US" dirty="0"/>
              <a:t>的祖先，于是我们要实现的操作只有在一棵树上加一个点和在一条链上</a:t>
            </a:r>
            <a:r>
              <a:rPr kumimoji="1" lang="en-US" altLang="zh-CN" dirty="0"/>
              <a:t>+</a:t>
            </a:r>
            <a:r>
              <a:rPr kumimoji="1" lang="en-US" altLang="zh-Hans" dirty="0"/>
              <a:t>1</a:t>
            </a:r>
            <a:r>
              <a:rPr kumimoji="1" lang="zh-Hans" altLang="en-US" dirty="0"/>
              <a:t>。</a:t>
            </a:r>
            <a:endParaRPr kumimoji="1" lang="en-US" altLang="zh-Hans" dirty="0"/>
          </a:p>
          <a:p>
            <a:endParaRPr kumimoji="1" lang="en-US" altLang="zh-CN" dirty="0"/>
          </a:p>
          <a:p>
            <a:r>
              <a:rPr kumimoji="1" lang="zh-CN" altLang="en-US" dirty="0"/>
              <a:t>可以用多种数据结构姿势完成，与今天主题无关，故不做赘述。</a:t>
            </a:r>
          </a:p>
        </p:txBody>
      </p:sp>
    </p:spTree>
    <p:extLst>
      <p:ext uri="{BB962C8B-B14F-4D97-AF65-F5344CB8AC3E}">
        <p14:creationId xmlns:p14="http://schemas.microsoft.com/office/powerpoint/2010/main" val="41993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62B07-ED4C-2743-B70E-041BA2DECD98}"/>
              </a:ext>
            </a:extLst>
          </p:cNvPr>
          <p:cNvSpPr>
            <a:spLocks noGrp="1"/>
          </p:cNvSpPr>
          <p:nvPr>
            <p:ph type="title"/>
          </p:nvPr>
        </p:nvSpPr>
        <p:spPr/>
        <p:txBody>
          <a:bodyPr>
            <a:normAutofit/>
          </a:bodyPr>
          <a:lstStyle/>
          <a:p>
            <a:r>
              <a:rPr lang="en-US" altLang="zh-CN" sz="3600" dirty="0"/>
              <a:t>SPOJ SUBLEX</a:t>
            </a:r>
            <a:endParaRPr kumimoji="1" lang="zh-CN" altLang="en-US" sz="3600" dirty="0"/>
          </a:p>
        </p:txBody>
      </p:sp>
      <p:sp>
        <p:nvSpPr>
          <p:cNvPr id="3" name="内容占位符 2">
            <a:extLst>
              <a:ext uri="{FF2B5EF4-FFF2-40B4-BE49-F238E27FC236}">
                <a16:creationId xmlns:a16="http://schemas.microsoft.com/office/drawing/2014/main" id="{634226CA-DD7C-4546-AA73-40A045A1A493}"/>
              </a:ext>
            </a:extLst>
          </p:cNvPr>
          <p:cNvSpPr>
            <a:spLocks noGrp="1"/>
          </p:cNvSpPr>
          <p:nvPr>
            <p:ph idx="1"/>
          </p:nvPr>
        </p:nvSpPr>
        <p:spPr>
          <a:xfrm>
            <a:off x="838200" y="1825625"/>
            <a:ext cx="10515600" cy="686347"/>
          </a:xfrm>
        </p:spPr>
        <p:txBody>
          <a:bodyPr>
            <a:normAutofit/>
          </a:bodyPr>
          <a:lstStyle/>
          <a:p>
            <a:r>
              <a:rPr kumimoji="1" lang="zh-CN" altLang="en-US" sz="2000" dirty="0">
                <a:latin typeface="+mn-ea"/>
              </a:rPr>
              <a:t>给一个长度不超过</a:t>
            </a:r>
            <a:r>
              <a:rPr kumimoji="1" lang="en-US" altLang="zh-CN" sz="2000" dirty="0">
                <a:latin typeface="+mn-ea"/>
              </a:rPr>
              <a:t>90000</a:t>
            </a:r>
            <a:r>
              <a:rPr kumimoji="1" lang="zh-CN" altLang="en-US" sz="2000" dirty="0">
                <a:latin typeface="+mn-ea"/>
              </a:rPr>
              <a:t>的串</a:t>
            </a:r>
            <a:r>
              <a:rPr kumimoji="1" lang="en" altLang="zh-CN" sz="2000" dirty="0">
                <a:latin typeface="+mn-ea"/>
              </a:rPr>
              <a:t>S</a:t>
            </a:r>
            <a:r>
              <a:rPr kumimoji="1" lang="zh-CN" altLang="en" sz="2000" dirty="0">
                <a:latin typeface="+mn-ea"/>
              </a:rPr>
              <a:t>，</a:t>
            </a:r>
            <a:r>
              <a:rPr kumimoji="1" lang="zh-CN" altLang="en-US" sz="2000" dirty="0">
                <a:latin typeface="+mn-ea"/>
              </a:rPr>
              <a:t>每次询问它的所有不同子串中，字典序第</a:t>
            </a:r>
            <a:r>
              <a:rPr kumimoji="1" lang="en" altLang="zh-CN" sz="2000" dirty="0">
                <a:latin typeface="+mn-ea"/>
              </a:rPr>
              <a:t>K</a:t>
            </a:r>
            <a:r>
              <a:rPr kumimoji="1" lang="zh-CN" altLang="en-US" sz="2000" dirty="0">
                <a:latin typeface="+mn-ea"/>
              </a:rPr>
              <a:t>小的，询问不超过</a:t>
            </a:r>
            <a:r>
              <a:rPr kumimoji="1" lang="en-US" altLang="zh-CN" sz="2000" dirty="0">
                <a:latin typeface="+mn-ea"/>
              </a:rPr>
              <a:t>500</a:t>
            </a:r>
            <a:r>
              <a:rPr kumimoji="1" lang="zh-CN" altLang="en-US" sz="2000" dirty="0">
                <a:latin typeface="+mn-ea"/>
              </a:rPr>
              <a:t>个。</a:t>
            </a:r>
          </a:p>
        </p:txBody>
      </p:sp>
      <p:sp>
        <p:nvSpPr>
          <p:cNvPr id="4" name="文本框 3">
            <a:extLst>
              <a:ext uri="{FF2B5EF4-FFF2-40B4-BE49-F238E27FC236}">
                <a16:creationId xmlns:a16="http://schemas.microsoft.com/office/drawing/2014/main" id="{EC424707-5365-A541-B834-E3218AE69D6E}"/>
              </a:ext>
            </a:extLst>
          </p:cNvPr>
          <p:cNvSpPr txBox="1"/>
          <p:nvPr/>
        </p:nvSpPr>
        <p:spPr>
          <a:xfrm>
            <a:off x="1030014" y="3678620"/>
            <a:ext cx="8563563" cy="369332"/>
          </a:xfrm>
          <a:prstGeom prst="rect">
            <a:avLst/>
          </a:prstGeom>
          <a:noFill/>
        </p:spPr>
        <p:txBody>
          <a:bodyPr wrap="none" rtlCol="0">
            <a:spAutoFit/>
          </a:bodyPr>
          <a:lstStyle/>
          <a:p>
            <a:r>
              <a:rPr kumimoji="1" lang="zh-CN" altLang="en-US" dirty="0"/>
              <a:t>我们构造</a:t>
            </a:r>
            <a:r>
              <a:rPr kumimoji="1" lang="en-US" altLang="zh-CN" dirty="0"/>
              <a:t>SAM</a:t>
            </a:r>
            <a:r>
              <a:rPr kumimoji="1" lang="zh-Hans" altLang="en-US" dirty="0"/>
              <a:t>，</a:t>
            </a:r>
            <a:r>
              <a:rPr kumimoji="1" lang="zh-CN" altLang="en-US" dirty="0"/>
              <a:t>预处理从每个状态出发可以接收的不同的子串，然后</a:t>
            </a:r>
            <a:r>
              <a:rPr kumimoji="1" lang="en-US" altLang="zh-CN" dirty="0" err="1"/>
              <a:t>dfs</a:t>
            </a:r>
            <a:r>
              <a:rPr kumimoji="1" lang="zh-CN" altLang="en-US" dirty="0"/>
              <a:t>一遍即可。</a:t>
            </a:r>
          </a:p>
        </p:txBody>
      </p:sp>
    </p:spTree>
    <p:extLst>
      <p:ext uri="{BB962C8B-B14F-4D97-AF65-F5344CB8AC3E}">
        <p14:creationId xmlns:p14="http://schemas.microsoft.com/office/powerpoint/2010/main" val="196936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62B07-ED4C-2743-B70E-041BA2DECD98}"/>
              </a:ext>
            </a:extLst>
          </p:cNvPr>
          <p:cNvSpPr>
            <a:spLocks noGrp="1"/>
          </p:cNvSpPr>
          <p:nvPr>
            <p:ph type="title"/>
          </p:nvPr>
        </p:nvSpPr>
        <p:spPr/>
        <p:txBody>
          <a:bodyPr>
            <a:normAutofit/>
          </a:bodyPr>
          <a:lstStyle/>
          <a:p>
            <a:r>
              <a:rPr kumimoji="1" lang="en" altLang="zh-CN" sz="2400" dirty="0"/>
              <a:t>NOI2015  Day2  T2   </a:t>
            </a:r>
            <a:r>
              <a:rPr kumimoji="1" lang="zh-CN" altLang="en-US" sz="2400" dirty="0"/>
              <a:t>品酒大会</a:t>
            </a:r>
          </a:p>
        </p:txBody>
      </p:sp>
      <p:pic>
        <p:nvPicPr>
          <p:cNvPr id="5" name="图片 4">
            <a:extLst>
              <a:ext uri="{FF2B5EF4-FFF2-40B4-BE49-F238E27FC236}">
                <a16:creationId xmlns:a16="http://schemas.microsoft.com/office/drawing/2014/main" id="{B1D87B55-FA61-FA46-825F-607680DF158E}"/>
              </a:ext>
            </a:extLst>
          </p:cNvPr>
          <p:cNvPicPr>
            <a:picLocks noChangeAspect="1"/>
          </p:cNvPicPr>
          <p:nvPr/>
        </p:nvPicPr>
        <p:blipFill>
          <a:blip r:embed="rId2"/>
          <a:stretch>
            <a:fillRect/>
          </a:stretch>
        </p:blipFill>
        <p:spPr>
          <a:xfrm>
            <a:off x="838200" y="1341383"/>
            <a:ext cx="7210929" cy="4905703"/>
          </a:xfrm>
          <a:prstGeom prst="rect">
            <a:avLst/>
          </a:prstGeom>
        </p:spPr>
      </p:pic>
      <p:pic>
        <p:nvPicPr>
          <p:cNvPr id="6" name="图片 5">
            <a:extLst>
              <a:ext uri="{FF2B5EF4-FFF2-40B4-BE49-F238E27FC236}">
                <a16:creationId xmlns:a16="http://schemas.microsoft.com/office/drawing/2014/main" id="{15555F24-373D-3E46-9CAD-EDFF40E5DCDA}"/>
              </a:ext>
            </a:extLst>
          </p:cNvPr>
          <p:cNvPicPr>
            <a:picLocks noChangeAspect="1"/>
          </p:cNvPicPr>
          <p:nvPr/>
        </p:nvPicPr>
        <p:blipFill>
          <a:blip r:embed="rId3"/>
          <a:stretch>
            <a:fillRect/>
          </a:stretch>
        </p:blipFill>
        <p:spPr>
          <a:xfrm>
            <a:off x="8258175" y="1341383"/>
            <a:ext cx="3005211" cy="4905703"/>
          </a:xfrm>
          <a:prstGeom prst="rect">
            <a:avLst/>
          </a:prstGeom>
        </p:spPr>
      </p:pic>
    </p:spTree>
    <p:extLst>
      <p:ext uri="{BB962C8B-B14F-4D97-AF65-F5344CB8AC3E}">
        <p14:creationId xmlns:p14="http://schemas.microsoft.com/office/powerpoint/2010/main" val="1949651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62B07-ED4C-2743-B70E-041BA2DECD98}"/>
              </a:ext>
            </a:extLst>
          </p:cNvPr>
          <p:cNvSpPr>
            <a:spLocks noGrp="1"/>
          </p:cNvSpPr>
          <p:nvPr>
            <p:ph type="title"/>
          </p:nvPr>
        </p:nvSpPr>
        <p:spPr/>
        <p:txBody>
          <a:bodyPr>
            <a:normAutofit/>
          </a:bodyPr>
          <a:lstStyle/>
          <a:p>
            <a:r>
              <a:rPr kumimoji="1" lang="en" altLang="zh-CN" sz="2400" dirty="0"/>
              <a:t>NOI2015  Day2  T2   </a:t>
            </a:r>
            <a:r>
              <a:rPr kumimoji="1" lang="zh-CN" altLang="en-US" sz="2400" dirty="0"/>
              <a:t>品酒大会</a:t>
            </a:r>
            <a:r>
              <a:rPr kumimoji="1" lang="en-US" altLang="zh-CN" sz="2400" dirty="0"/>
              <a:t>(</a:t>
            </a:r>
            <a:r>
              <a:rPr kumimoji="1" lang="zh-CN" altLang="en-US" sz="2400" dirty="0"/>
              <a:t>续</a:t>
            </a:r>
            <a:r>
              <a:rPr kumimoji="1" lang="en-US" altLang="zh-CN" sz="2400" dirty="0"/>
              <a:t>)</a:t>
            </a:r>
            <a:endParaRPr kumimoji="1" lang="zh-CN" altLang="en-US" sz="2400" dirty="0"/>
          </a:p>
        </p:txBody>
      </p:sp>
      <p:sp>
        <p:nvSpPr>
          <p:cNvPr id="3" name="内容占位符 2">
            <a:extLst>
              <a:ext uri="{FF2B5EF4-FFF2-40B4-BE49-F238E27FC236}">
                <a16:creationId xmlns:a16="http://schemas.microsoft.com/office/drawing/2014/main" id="{634226CA-DD7C-4546-AA73-40A045A1A493}"/>
              </a:ext>
            </a:extLst>
          </p:cNvPr>
          <p:cNvSpPr>
            <a:spLocks noGrp="1"/>
          </p:cNvSpPr>
          <p:nvPr>
            <p:ph idx="1"/>
          </p:nvPr>
        </p:nvSpPr>
        <p:spPr>
          <a:xfrm>
            <a:off x="838200" y="1825625"/>
            <a:ext cx="10515600" cy="1264416"/>
          </a:xfrm>
        </p:spPr>
        <p:txBody>
          <a:bodyPr>
            <a:noAutofit/>
          </a:bodyPr>
          <a:lstStyle/>
          <a:p>
            <a:r>
              <a:rPr kumimoji="1" lang="zh-CN" altLang="en-US" sz="1800" dirty="0">
                <a:latin typeface="+mn-ea"/>
              </a:rPr>
              <a:t>将串反过来，对于每个</a:t>
            </a:r>
            <a:r>
              <a:rPr kumimoji="1" lang="en-US" altLang="zh-CN" sz="1800" dirty="0">
                <a:latin typeface="+mn-ea"/>
              </a:rPr>
              <a:t>Right</a:t>
            </a:r>
            <a:r>
              <a:rPr kumimoji="1" lang="zh-CN" altLang="en-US" sz="1800" dirty="0">
                <a:latin typeface="+mn-ea"/>
              </a:rPr>
              <a:t>集合，分别计算对答案的贡献即可。</a:t>
            </a:r>
            <a:endParaRPr kumimoji="1" lang="en-US" altLang="zh-CN" sz="1800" dirty="0">
              <a:latin typeface="+mn-ea"/>
            </a:endParaRPr>
          </a:p>
          <a:p>
            <a:endParaRPr kumimoji="1" lang="en-US" altLang="zh-CN" sz="1800" dirty="0">
              <a:latin typeface="+mn-ea"/>
            </a:endParaRPr>
          </a:p>
          <a:p>
            <a:r>
              <a:rPr kumimoji="1" lang="zh-CN" altLang="en-US" sz="1800" dirty="0">
                <a:latin typeface="+mn-ea"/>
              </a:rPr>
              <a:t>第一问：将</a:t>
            </a:r>
            <a:r>
              <a:rPr kumimoji="1" lang="en-US" altLang="zh-CN" sz="1800" dirty="0">
                <a:latin typeface="+mn-ea"/>
              </a:rPr>
              <a:t>Right</a:t>
            </a:r>
            <a:r>
              <a:rPr kumimoji="1" lang="zh-CN" altLang="en-US" sz="1800" dirty="0">
                <a:latin typeface="+mn-ea"/>
              </a:rPr>
              <a:t>集合的大小加进</a:t>
            </a:r>
            <a:r>
              <a:rPr kumimoji="1" lang="en-US" altLang="zh-CN" sz="1800" dirty="0" err="1">
                <a:latin typeface="+mn-ea"/>
              </a:rPr>
              <a:t>ans</a:t>
            </a:r>
            <a:r>
              <a:rPr kumimoji="1" lang="en-US" altLang="zh-CN" sz="1800" dirty="0">
                <a:latin typeface="+mn-ea"/>
              </a:rPr>
              <a:t>[max(s)]</a:t>
            </a:r>
            <a:r>
              <a:rPr kumimoji="1" lang="zh-CN" altLang="en-US" sz="1800" dirty="0">
                <a:latin typeface="+mn-ea"/>
              </a:rPr>
              <a:t>中，最后对整个</a:t>
            </a:r>
            <a:r>
              <a:rPr kumimoji="1" lang="en-US" altLang="zh-CN" sz="1800" dirty="0" err="1">
                <a:latin typeface="+mn-ea"/>
              </a:rPr>
              <a:t>ans</a:t>
            </a:r>
            <a:r>
              <a:rPr kumimoji="1" lang="zh-CN" altLang="en-US" sz="1800" dirty="0">
                <a:latin typeface="+mn-ea"/>
              </a:rPr>
              <a:t>数组从后往前求后缀和即可。</a:t>
            </a:r>
            <a:endParaRPr kumimoji="1" lang="en-US" altLang="zh-CN" sz="1800" dirty="0">
              <a:latin typeface="+mn-ea"/>
            </a:endParaRPr>
          </a:p>
          <a:p>
            <a:endParaRPr kumimoji="1" lang="en-US" altLang="zh-CN" sz="1800" dirty="0">
              <a:latin typeface="+mn-ea"/>
            </a:endParaRPr>
          </a:p>
          <a:p>
            <a:r>
              <a:rPr kumimoji="1" lang="zh-CN" altLang="en-US" sz="1800" dirty="0">
                <a:latin typeface="+mn-ea"/>
              </a:rPr>
              <a:t>第二问？</a:t>
            </a:r>
            <a:endParaRPr kumimoji="1" lang="en-US" altLang="zh-CN" sz="1800" dirty="0">
              <a:latin typeface="+mn-ea"/>
            </a:endParaRPr>
          </a:p>
        </p:txBody>
      </p:sp>
    </p:spTree>
    <p:extLst>
      <p:ext uri="{BB962C8B-B14F-4D97-AF65-F5344CB8AC3E}">
        <p14:creationId xmlns:p14="http://schemas.microsoft.com/office/powerpoint/2010/main" val="1136065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62B07-ED4C-2743-B70E-041BA2DECD98}"/>
              </a:ext>
            </a:extLst>
          </p:cNvPr>
          <p:cNvSpPr>
            <a:spLocks noGrp="1"/>
          </p:cNvSpPr>
          <p:nvPr>
            <p:ph type="title"/>
          </p:nvPr>
        </p:nvSpPr>
        <p:spPr/>
        <p:txBody>
          <a:bodyPr>
            <a:normAutofit/>
          </a:bodyPr>
          <a:lstStyle/>
          <a:p>
            <a:r>
              <a:rPr kumimoji="1" lang="en" altLang="zh-CN" sz="1800" dirty="0"/>
              <a:t>Petrozavodsk Winter Training Camp 2016 Zhejiang U Contest  H</a:t>
            </a:r>
            <a:endParaRPr kumimoji="1" lang="zh-CN" altLang="en-US" sz="18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34226CA-DD7C-4546-AA73-40A045A1A493}"/>
                  </a:ext>
                </a:extLst>
              </p:cNvPr>
              <p:cNvSpPr>
                <a:spLocks noGrp="1"/>
              </p:cNvSpPr>
              <p:nvPr>
                <p:ph idx="1"/>
              </p:nvPr>
            </p:nvSpPr>
            <p:spPr>
              <a:xfrm>
                <a:off x="838200" y="1825625"/>
                <a:ext cx="10515600" cy="1264416"/>
              </a:xfrm>
            </p:spPr>
            <p:txBody>
              <a:bodyPr>
                <a:noAutofit/>
              </a:bodyPr>
              <a:lstStyle/>
              <a:p>
                <a:r>
                  <a:rPr kumimoji="1" lang="zh-CN" altLang="en-US" sz="1800" dirty="0">
                    <a:latin typeface="+mn-ea"/>
                  </a:rPr>
                  <a:t>给定两个长度为</a:t>
                </a:r>
                <a:r>
                  <a:rPr kumimoji="1" lang="en-US" altLang="zh-CN" sz="1800" dirty="0">
                    <a:latin typeface="+mn-ea"/>
                  </a:rPr>
                  <a:t>n</a:t>
                </a:r>
                <a:r>
                  <a:rPr kumimoji="1" lang="zh-Hans" altLang="en-US" sz="1800" dirty="0">
                    <a:latin typeface="+mn-ea"/>
                  </a:rPr>
                  <a:t>，</a:t>
                </a:r>
                <a:r>
                  <a:rPr kumimoji="1" lang="en-US" altLang="zh-Hans" sz="1800" dirty="0">
                    <a:latin typeface="+mn-ea"/>
                  </a:rPr>
                  <a:t>m</a:t>
                </a:r>
                <a:r>
                  <a:rPr kumimoji="1" lang="zh-CN" altLang="en-US" sz="1800" dirty="0">
                    <a:latin typeface="+mn-ea"/>
                  </a:rPr>
                  <a:t>串</a:t>
                </a:r>
                <a:r>
                  <a:rPr kumimoji="1" lang="en-US" altLang="zh-CN" sz="1800" dirty="0">
                    <a:latin typeface="+mn-ea"/>
                  </a:rPr>
                  <a:t>s</a:t>
                </a:r>
                <a:r>
                  <a:rPr kumimoji="1" lang="zh-CN" altLang="en-US" sz="1800" dirty="0">
                    <a:latin typeface="+mn-ea"/>
                  </a:rPr>
                  <a:t>和</a:t>
                </a:r>
                <a:r>
                  <a:rPr kumimoji="1" lang="en-US" altLang="zh-CN" sz="1800" dirty="0">
                    <a:latin typeface="+mn-ea"/>
                  </a:rPr>
                  <a:t>t</a:t>
                </a:r>
                <a:r>
                  <a:rPr kumimoji="1" lang="zh-Hans" altLang="en-US" sz="1800" dirty="0">
                    <a:latin typeface="+mn-ea"/>
                  </a:rPr>
                  <a:t>，</a:t>
                </a:r>
                <a:r>
                  <a:rPr kumimoji="1" lang="en-US" altLang="zh-Hans" sz="1800" dirty="0">
                    <a:latin typeface="+mn-ea"/>
                  </a:rPr>
                  <a:t>q</a:t>
                </a:r>
                <a:r>
                  <a:rPr kumimoji="1" lang="zh-CN" altLang="en-US" sz="1800" dirty="0">
                    <a:latin typeface="+mn-ea"/>
                  </a:rPr>
                  <a:t>个询问</a:t>
                </a:r>
                <a:r>
                  <a:rPr kumimoji="1" lang="en-US" altLang="zh-CN" sz="1800" dirty="0">
                    <a:latin typeface="+mn-ea"/>
                  </a:rPr>
                  <a:t>(</a:t>
                </a:r>
                <a14:m>
                  <m:oMath xmlns:m="http://schemas.openxmlformats.org/officeDocument/2006/math">
                    <m:sSub>
                      <m:sSubPr>
                        <m:ctrlPr>
                          <a:rPr kumimoji="1" lang="en-US" altLang="zh-CN" sz="1800" i="1" smtClean="0">
                            <a:latin typeface="Cambria Math" panose="02040503050406030204" pitchFamily="18" charset="0"/>
                          </a:rPr>
                        </m:ctrlPr>
                      </m:sSubPr>
                      <m:e>
                        <m:r>
                          <a:rPr kumimoji="1" lang="en-US" altLang="zh-CN" sz="1800" b="0" i="1" smtClean="0">
                            <a:latin typeface="Cambria Math" panose="02040503050406030204" pitchFamily="18" charset="0"/>
                          </a:rPr>
                          <m:t>𝑙</m:t>
                        </m:r>
                      </m:e>
                      <m:sub>
                        <m:r>
                          <a:rPr kumimoji="1" lang="en-US" altLang="zh-CN" sz="1800" b="0" i="1" smtClean="0">
                            <a:latin typeface="Cambria Math" panose="02040503050406030204" pitchFamily="18" charset="0"/>
                          </a:rPr>
                          <m:t>𝑠</m:t>
                        </m:r>
                      </m:sub>
                    </m:sSub>
                    <m:r>
                      <a:rPr kumimoji="1" lang="en-US" altLang="zh-CN" sz="1800" b="0" i="1" smtClean="0">
                        <a:latin typeface="Cambria Math" panose="02040503050406030204" pitchFamily="18" charset="0"/>
                      </a:rPr>
                      <m:t>,</m:t>
                    </m:r>
                  </m:oMath>
                </a14:m>
                <a:r>
                  <a:rPr kumimoji="1" lang="en-US" altLang="zh-CN" sz="1800" dirty="0"/>
                  <a:t> </a:t>
                </a:r>
                <a14:m>
                  <m:oMath xmlns:m="http://schemas.openxmlformats.org/officeDocument/2006/math">
                    <m:sSub>
                      <m:sSubPr>
                        <m:ctrlPr>
                          <a:rPr kumimoji="1" lang="en-US" altLang="zh-CN" sz="1800" i="1" smtClean="0">
                            <a:latin typeface="Cambria Math" panose="02040503050406030204" pitchFamily="18" charset="0"/>
                          </a:rPr>
                        </m:ctrlPr>
                      </m:sSubPr>
                      <m:e>
                        <m:r>
                          <a:rPr kumimoji="1" lang="en-US" altLang="zh-CN" sz="1800" b="0" i="1" smtClean="0">
                            <a:latin typeface="Cambria Math" panose="02040503050406030204" pitchFamily="18" charset="0"/>
                          </a:rPr>
                          <m:t>𝑅</m:t>
                        </m:r>
                      </m:e>
                      <m:sub>
                        <m:r>
                          <a:rPr kumimoji="1" lang="en-US" altLang="zh-CN" sz="1800" b="0" i="1" smtClean="0">
                            <a:latin typeface="Cambria Math" panose="02040503050406030204" pitchFamily="18" charset="0"/>
                          </a:rPr>
                          <m:t>𝑠</m:t>
                        </m:r>
                      </m:sub>
                    </m:sSub>
                    <m:r>
                      <a:rPr kumimoji="1" lang="en-US" altLang="zh-CN" sz="1800" b="0" i="1" smtClean="0">
                        <a:latin typeface="Cambria Math" panose="02040503050406030204" pitchFamily="18" charset="0"/>
                      </a:rPr>
                      <m:t>,</m:t>
                    </m:r>
                  </m:oMath>
                </a14:m>
                <a:r>
                  <a:rPr kumimoji="1" lang="en-US" altLang="zh-CN" sz="1800" dirty="0"/>
                  <a:t> </a:t>
                </a:r>
                <a14:m>
                  <m:oMath xmlns:m="http://schemas.openxmlformats.org/officeDocument/2006/math">
                    <m:sSub>
                      <m:sSubPr>
                        <m:ctrlPr>
                          <a:rPr kumimoji="1" lang="en-US" altLang="zh-CN" sz="1800" i="1" smtClean="0">
                            <a:latin typeface="Cambria Math" panose="02040503050406030204" pitchFamily="18" charset="0"/>
                          </a:rPr>
                        </m:ctrlPr>
                      </m:sSubPr>
                      <m:e>
                        <m:r>
                          <a:rPr kumimoji="1" lang="en-US" altLang="zh-CN" sz="1800" b="0" i="1" smtClean="0">
                            <a:latin typeface="Cambria Math" panose="02040503050406030204" pitchFamily="18" charset="0"/>
                          </a:rPr>
                          <m:t>𝑙</m:t>
                        </m:r>
                      </m:e>
                      <m:sub>
                        <m:r>
                          <a:rPr kumimoji="1" lang="en-US" altLang="zh-CN" sz="1800" b="0" i="1" smtClean="0">
                            <a:latin typeface="Cambria Math" panose="02040503050406030204" pitchFamily="18" charset="0"/>
                          </a:rPr>
                          <m:t>𝑡</m:t>
                        </m:r>
                      </m:sub>
                    </m:sSub>
                    <m:r>
                      <a:rPr kumimoji="1" lang="en-US" altLang="zh-CN" sz="1800" b="0" i="1" smtClean="0">
                        <a:latin typeface="Cambria Math" panose="02040503050406030204" pitchFamily="18" charset="0"/>
                      </a:rPr>
                      <m:t>,</m:t>
                    </m:r>
                  </m:oMath>
                </a14:m>
                <a:r>
                  <a:rPr kumimoji="1" lang="en-US" altLang="zh-CN" sz="1800" dirty="0"/>
                  <a:t> </a:t>
                </a:r>
                <a14:m>
                  <m:oMath xmlns:m="http://schemas.openxmlformats.org/officeDocument/2006/math">
                    <m:sSub>
                      <m:sSubPr>
                        <m:ctrlPr>
                          <a:rPr kumimoji="1" lang="en-US" altLang="zh-CN" sz="1800" i="1" smtClean="0">
                            <a:latin typeface="Cambria Math" panose="02040503050406030204" pitchFamily="18" charset="0"/>
                          </a:rPr>
                        </m:ctrlPr>
                      </m:sSubPr>
                      <m:e>
                        <m:r>
                          <a:rPr kumimoji="1" lang="en-US" altLang="zh-CN" sz="1800" b="0" i="1" smtClean="0">
                            <a:latin typeface="Cambria Math" panose="02040503050406030204" pitchFamily="18" charset="0"/>
                          </a:rPr>
                          <m:t>𝑅</m:t>
                        </m:r>
                      </m:e>
                      <m:sub>
                        <m:r>
                          <a:rPr kumimoji="1" lang="en-US" altLang="zh-CN" sz="1800" b="0" i="1" smtClean="0">
                            <a:latin typeface="Cambria Math" panose="02040503050406030204" pitchFamily="18" charset="0"/>
                          </a:rPr>
                          <m:t>𝑡</m:t>
                        </m:r>
                      </m:sub>
                    </m:sSub>
                  </m:oMath>
                </a14:m>
                <a:r>
                  <a:rPr kumimoji="1" lang="en-US" altLang="zh-CN" sz="1800" dirty="0">
                    <a:latin typeface="+mn-ea"/>
                  </a:rPr>
                  <a:t>)</a:t>
                </a:r>
                <a:r>
                  <a:rPr kumimoji="1" lang="zh-Hans" altLang="en-US" sz="1800" dirty="0">
                    <a:latin typeface="+mn-ea"/>
                  </a:rPr>
                  <a:t>，</a:t>
                </a:r>
                <a:r>
                  <a:rPr kumimoji="1" lang="zh-CN" altLang="en-US" sz="1800" dirty="0">
                    <a:latin typeface="+mn-ea"/>
                  </a:rPr>
                  <a:t>求有多少数对</a:t>
                </a:r>
                <a:r>
                  <a:rPr kumimoji="1" lang="en-US" altLang="zh-CN" sz="1800" dirty="0">
                    <a:latin typeface="+mn-ea"/>
                  </a:rPr>
                  <a:t>(</a:t>
                </a:r>
                <a:r>
                  <a:rPr kumimoji="1" lang="en-US" altLang="zh-CN" sz="1800" dirty="0" err="1">
                    <a:latin typeface="+mn-ea"/>
                  </a:rPr>
                  <a:t>x,y</a:t>
                </a:r>
                <a:r>
                  <a:rPr kumimoji="1" lang="en-US" altLang="zh-CN" sz="1800" dirty="0">
                    <a:latin typeface="+mn-ea"/>
                  </a:rPr>
                  <a:t>)</a:t>
                </a:r>
                <a:r>
                  <a:rPr kumimoji="1" lang="zh-CN" altLang="en-US" sz="1800" dirty="0">
                    <a:latin typeface="+mn-ea"/>
                  </a:rPr>
                  <a:t>满足</a:t>
                </a:r>
                <a:endParaRPr kumimoji="1" lang="en-US" altLang="zh-CN" sz="1800" dirty="0">
                  <a:latin typeface="+mn-ea"/>
                </a:endParaRPr>
              </a:p>
              <a:p>
                <a14:m>
                  <m:oMath xmlns:m="http://schemas.openxmlformats.org/officeDocument/2006/math">
                    <m:sSub>
                      <m:sSubPr>
                        <m:ctrlPr>
                          <a:rPr kumimoji="1" lang="en-US" altLang="zh-CN" sz="1800" i="1" smtClean="0">
                            <a:latin typeface="Cambria Math" panose="02040503050406030204" pitchFamily="18" charset="0"/>
                          </a:rPr>
                        </m:ctrlPr>
                      </m:sSubPr>
                      <m:e>
                        <m:r>
                          <a:rPr kumimoji="1" lang="en-US" altLang="zh-CN" sz="1800" b="0" i="1" smtClean="0">
                            <a:latin typeface="Cambria Math" panose="02040503050406030204" pitchFamily="18" charset="0"/>
                          </a:rPr>
                          <m:t>𝑙</m:t>
                        </m:r>
                      </m:e>
                      <m:sub>
                        <m:r>
                          <a:rPr kumimoji="1" lang="en-US" altLang="zh-CN" sz="1800" b="0" i="1" smtClean="0">
                            <a:latin typeface="Cambria Math" panose="02040503050406030204" pitchFamily="18" charset="0"/>
                          </a:rPr>
                          <m:t>𝑠</m:t>
                        </m:r>
                      </m:sub>
                    </m:sSub>
                    <m:r>
                      <a:rPr kumimoji="1" lang="en-US" altLang="zh-CN" sz="1800" i="1" smtClean="0">
                        <a:latin typeface="Cambria Math" panose="02040503050406030204" pitchFamily="18" charset="0"/>
                        <a:ea typeface="Cambria Math" panose="02040503050406030204" pitchFamily="18" charset="0"/>
                      </a:rPr>
                      <m:t>≤</m:t>
                    </m:r>
                    <m:r>
                      <a:rPr kumimoji="1" lang="en-US" altLang="zh-CN" sz="1800" b="0" i="1" smtClean="0">
                        <a:latin typeface="Cambria Math" panose="02040503050406030204" pitchFamily="18" charset="0"/>
                        <a:ea typeface="Cambria Math" panose="02040503050406030204" pitchFamily="18" charset="0"/>
                      </a:rPr>
                      <m:t>𝑥</m:t>
                    </m:r>
                    <m:r>
                      <a:rPr kumimoji="1" lang="en-US" altLang="zh-CN" sz="1800" b="0" i="1" smtClean="0">
                        <a:latin typeface="Cambria Math" panose="02040503050406030204" pitchFamily="18" charset="0"/>
                        <a:ea typeface="Cambria Math" panose="02040503050406030204" pitchFamily="18" charset="0"/>
                      </a:rPr>
                      <m:t>≤</m:t>
                    </m:r>
                    <m:sSub>
                      <m:sSubPr>
                        <m:ctrlPr>
                          <a:rPr kumimoji="1" lang="en-US" altLang="zh-CN" sz="1800" b="0" i="1" smtClean="0">
                            <a:latin typeface="Cambria Math" panose="02040503050406030204" pitchFamily="18" charset="0"/>
                            <a:ea typeface="Cambria Math" panose="02040503050406030204" pitchFamily="18" charset="0"/>
                          </a:rPr>
                        </m:ctrlPr>
                      </m:sSubPr>
                      <m:e>
                        <m:r>
                          <a:rPr kumimoji="1" lang="en-US" altLang="zh-CN" sz="1800" b="0" i="1" smtClean="0">
                            <a:latin typeface="Cambria Math" panose="02040503050406030204" pitchFamily="18" charset="0"/>
                            <a:ea typeface="Cambria Math" panose="02040503050406030204" pitchFamily="18" charset="0"/>
                          </a:rPr>
                          <m:t>𝑟</m:t>
                        </m:r>
                      </m:e>
                      <m:sub>
                        <m:r>
                          <a:rPr kumimoji="1" lang="en-US" altLang="zh-CN" sz="1800" b="0" i="1" smtClean="0">
                            <a:latin typeface="Cambria Math" panose="02040503050406030204" pitchFamily="18" charset="0"/>
                            <a:ea typeface="Cambria Math" panose="02040503050406030204" pitchFamily="18" charset="0"/>
                          </a:rPr>
                          <m:t>𝑠</m:t>
                        </m:r>
                      </m:sub>
                    </m:sSub>
                  </m:oMath>
                </a14:m>
                <a:endParaRPr kumimoji="1" lang="en-US" altLang="zh-CN" sz="1800" dirty="0">
                  <a:latin typeface="+mn-ea"/>
                </a:endParaRPr>
              </a:p>
              <a:p>
                <a14:m>
                  <m:oMath xmlns:m="http://schemas.openxmlformats.org/officeDocument/2006/math">
                    <m:sSub>
                      <m:sSubPr>
                        <m:ctrlPr>
                          <a:rPr kumimoji="1" lang="en-US" altLang="zh-CN" sz="1800" i="1" smtClean="0">
                            <a:latin typeface="Cambria Math" panose="02040503050406030204" pitchFamily="18" charset="0"/>
                          </a:rPr>
                        </m:ctrlPr>
                      </m:sSubPr>
                      <m:e>
                        <m:r>
                          <a:rPr kumimoji="1" lang="en-US" altLang="zh-CN" sz="1800" b="0" i="1" smtClean="0">
                            <a:latin typeface="Cambria Math" panose="02040503050406030204" pitchFamily="18" charset="0"/>
                          </a:rPr>
                          <m:t>𝑙</m:t>
                        </m:r>
                      </m:e>
                      <m:sub>
                        <m:r>
                          <a:rPr kumimoji="1" lang="en-US" altLang="zh-CN" sz="1800" b="0" i="1" smtClean="0">
                            <a:latin typeface="Cambria Math" panose="02040503050406030204" pitchFamily="18" charset="0"/>
                          </a:rPr>
                          <m:t>𝑡</m:t>
                        </m:r>
                      </m:sub>
                    </m:sSub>
                    <m:r>
                      <a:rPr kumimoji="1" lang="en-US" altLang="zh-CN" sz="1800" i="1" smtClean="0">
                        <a:latin typeface="Cambria Math" panose="02040503050406030204" pitchFamily="18" charset="0"/>
                        <a:ea typeface="Cambria Math" panose="02040503050406030204" pitchFamily="18" charset="0"/>
                      </a:rPr>
                      <m:t>≤</m:t>
                    </m:r>
                    <m:r>
                      <a:rPr kumimoji="1" lang="en-US" altLang="zh-CN" sz="1800" b="0" i="1" smtClean="0">
                        <a:latin typeface="Cambria Math" panose="02040503050406030204" pitchFamily="18" charset="0"/>
                        <a:ea typeface="Cambria Math" panose="02040503050406030204" pitchFamily="18" charset="0"/>
                      </a:rPr>
                      <m:t>𝑦</m:t>
                    </m:r>
                    <m:r>
                      <a:rPr kumimoji="1" lang="en-US" altLang="zh-CN" sz="1800" b="0" i="1" smtClean="0">
                        <a:latin typeface="Cambria Math" panose="02040503050406030204" pitchFamily="18" charset="0"/>
                        <a:ea typeface="Cambria Math" panose="02040503050406030204" pitchFamily="18" charset="0"/>
                      </a:rPr>
                      <m:t>≤</m:t>
                    </m:r>
                    <m:sSub>
                      <m:sSubPr>
                        <m:ctrlPr>
                          <a:rPr kumimoji="1" lang="en-US" altLang="zh-CN" sz="1800" b="0" i="1" smtClean="0">
                            <a:latin typeface="Cambria Math" panose="02040503050406030204" pitchFamily="18" charset="0"/>
                            <a:ea typeface="Cambria Math" panose="02040503050406030204" pitchFamily="18" charset="0"/>
                          </a:rPr>
                        </m:ctrlPr>
                      </m:sSubPr>
                      <m:e>
                        <m:r>
                          <a:rPr kumimoji="1" lang="en-US" altLang="zh-CN" sz="1800" b="0" i="1" smtClean="0">
                            <a:latin typeface="Cambria Math" panose="02040503050406030204" pitchFamily="18" charset="0"/>
                            <a:ea typeface="Cambria Math" panose="02040503050406030204" pitchFamily="18" charset="0"/>
                          </a:rPr>
                          <m:t>𝑟</m:t>
                        </m:r>
                      </m:e>
                      <m:sub>
                        <m:r>
                          <a:rPr kumimoji="1" lang="en-US" altLang="zh-CN" sz="1800" b="0" i="1" smtClean="0">
                            <a:latin typeface="Cambria Math" panose="02040503050406030204" pitchFamily="18" charset="0"/>
                            <a:ea typeface="Cambria Math" panose="02040503050406030204" pitchFamily="18" charset="0"/>
                          </a:rPr>
                          <m:t>𝑡</m:t>
                        </m:r>
                      </m:sub>
                    </m:sSub>
                  </m:oMath>
                </a14:m>
                <a:endParaRPr kumimoji="1" lang="en-US" altLang="zh-CN" sz="1800" dirty="0">
                  <a:latin typeface="+mn-ea"/>
                </a:endParaRPr>
              </a:p>
              <a:p>
                <a14:m>
                  <m:oMath xmlns:m="http://schemas.openxmlformats.org/officeDocument/2006/math">
                    <m:sSub>
                      <m:sSubPr>
                        <m:ctrlPr>
                          <a:rPr kumimoji="1" lang="en-US" altLang="zh-CN" sz="1800" i="1" smtClean="0">
                            <a:latin typeface="Cambria Math" panose="02040503050406030204" pitchFamily="18" charset="0"/>
                          </a:rPr>
                        </m:ctrlPr>
                      </m:sSubPr>
                      <m:e>
                        <m:r>
                          <a:rPr kumimoji="1" lang="en-US" altLang="zh-CN" sz="1800" b="0" i="1" smtClean="0">
                            <a:latin typeface="Cambria Math" panose="02040503050406030204" pitchFamily="18" charset="0"/>
                          </a:rPr>
                          <m:t>𝑠</m:t>
                        </m:r>
                      </m:e>
                      <m:sub>
                        <m:r>
                          <a:rPr kumimoji="1" lang="en-US" altLang="zh-CN" sz="1800" b="0" i="1" smtClean="0">
                            <a:latin typeface="Cambria Math" panose="02040503050406030204" pitchFamily="18" charset="0"/>
                          </a:rPr>
                          <m:t>𝑥</m:t>
                        </m:r>
                      </m:sub>
                    </m:sSub>
                    <m:sSub>
                      <m:sSubPr>
                        <m:ctrlPr>
                          <a:rPr kumimoji="1" lang="en-US" altLang="zh-CN" sz="1800" i="1" smtClean="0">
                            <a:latin typeface="Cambria Math" panose="02040503050406030204" pitchFamily="18" charset="0"/>
                          </a:rPr>
                        </m:ctrlPr>
                      </m:sSubPr>
                      <m:e>
                        <m:r>
                          <a:rPr kumimoji="1" lang="en-US" altLang="zh-CN" sz="1800" b="0" i="1" smtClean="0">
                            <a:latin typeface="Cambria Math" panose="02040503050406030204" pitchFamily="18" charset="0"/>
                          </a:rPr>
                          <m:t>𝑠</m:t>
                        </m:r>
                      </m:e>
                      <m:sub>
                        <m:r>
                          <a:rPr kumimoji="1" lang="en-US" altLang="zh-CN" sz="1800" b="0" i="1" smtClean="0">
                            <a:latin typeface="Cambria Math" panose="02040503050406030204" pitchFamily="18" charset="0"/>
                          </a:rPr>
                          <m:t>𝑥</m:t>
                        </m:r>
                        <m:r>
                          <a:rPr kumimoji="1" lang="en-US" altLang="zh-CN" sz="1800" b="0" i="1" smtClean="0">
                            <a:latin typeface="Cambria Math" panose="02040503050406030204" pitchFamily="18" charset="0"/>
                          </a:rPr>
                          <m:t>+1</m:t>
                        </m:r>
                      </m:sub>
                    </m:sSub>
                    <m:r>
                      <a:rPr kumimoji="1" lang="en-US" altLang="zh-CN" sz="1800" b="0" i="1" smtClean="0">
                        <a:latin typeface="Cambria Math" panose="02040503050406030204" pitchFamily="18" charset="0"/>
                      </a:rPr>
                      <m:t>…</m:t>
                    </m:r>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𝑠</m:t>
                        </m:r>
                      </m:e>
                      <m:sub>
                        <m:r>
                          <a:rPr kumimoji="1" lang="en-US" altLang="zh-CN" sz="1800" b="0" i="1" smtClean="0">
                            <a:latin typeface="Cambria Math" panose="02040503050406030204" pitchFamily="18" charset="0"/>
                          </a:rPr>
                          <m:t>𝑛</m:t>
                        </m:r>
                      </m:sub>
                    </m:sSub>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𝑡</m:t>
                        </m:r>
                      </m:e>
                      <m:sub>
                        <m:r>
                          <a:rPr kumimoji="1" lang="en-US" altLang="zh-CN" sz="1800" b="0" i="1" smtClean="0">
                            <a:latin typeface="Cambria Math" panose="02040503050406030204" pitchFamily="18" charset="0"/>
                          </a:rPr>
                          <m:t>1</m:t>
                        </m:r>
                      </m:sub>
                    </m:sSub>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𝑡</m:t>
                        </m:r>
                      </m:e>
                      <m:sub>
                        <m:r>
                          <a:rPr kumimoji="1" lang="en-US" altLang="zh-CN" sz="1800" b="0" i="1" smtClean="0">
                            <a:latin typeface="Cambria Math" panose="02040503050406030204" pitchFamily="18" charset="0"/>
                          </a:rPr>
                          <m:t>2</m:t>
                        </m:r>
                      </m:sub>
                    </m:sSub>
                    <m:r>
                      <a:rPr kumimoji="1" lang="en-US" altLang="zh-CN" sz="1800" b="0" i="1" smtClean="0">
                        <a:latin typeface="Cambria Math" panose="02040503050406030204" pitchFamily="18" charset="0"/>
                      </a:rPr>
                      <m:t>…</m:t>
                    </m:r>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𝑡</m:t>
                        </m:r>
                      </m:e>
                      <m:sub>
                        <m:r>
                          <a:rPr kumimoji="1" lang="en-US" altLang="zh-CN" sz="1800" b="0" i="1" smtClean="0">
                            <a:latin typeface="Cambria Math" panose="02040503050406030204" pitchFamily="18" charset="0"/>
                          </a:rPr>
                          <m:t>𝑦</m:t>
                        </m:r>
                      </m:sub>
                    </m:sSub>
                  </m:oMath>
                </a14:m>
                <a:r>
                  <a:rPr kumimoji="1" lang="zh-CN" altLang="en-US" sz="1800" dirty="0">
                    <a:latin typeface="+mn-ea"/>
                  </a:rPr>
                  <a:t>是</a:t>
                </a:r>
                <a:r>
                  <a:rPr kumimoji="1" lang="en-US" altLang="zh-CN" sz="1800" dirty="0">
                    <a:latin typeface="+mn-ea"/>
                  </a:rPr>
                  <a:t>s</a:t>
                </a:r>
                <a:r>
                  <a:rPr kumimoji="1" lang="zh-CN" altLang="en-US" sz="1800" dirty="0">
                    <a:latin typeface="+mn-ea"/>
                  </a:rPr>
                  <a:t>或</a:t>
                </a:r>
                <a:r>
                  <a:rPr kumimoji="1" lang="en-US" altLang="zh-CN" sz="1800" dirty="0">
                    <a:latin typeface="+mn-ea"/>
                  </a:rPr>
                  <a:t>t</a:t>
                </a:r>
                <a:r>
                  <a:rPr kumimoji="1" lang="zh-CN" altLang="en-US" sz="1800" dirty="0">
                    <a:latin typeface="+mn-ea"/>
                  </a:rPr>
                  <a:t>的一个子串</a:t>
                </a:r>
                <a:endParaRPr kumimoji="1" lang="en-US" altLang="zh-CN" sz="1800" dirty="0">
                  <a:latin typeface="+mn-ea"/>
                </a:endParaRPr>
              </a:p>
            </p:txBody>
          </p:sp>
        </mc:Choice>
        <mc:Fallback xmlns="">
          <p:sp>
            <p:nvSpPr>
              <p:cNvPr id="3" name="内容占位符 2">
                <a:extLst>
                  <a:ext uri="{FF2B5EF4-FFF2-40B4-BE49-F238E27FC236}">
                    <a16:creationId xmlns:a16="http://schemas.microsoft.com/office/drawing/2014/main" id="{634226CA-DD7C-4546-AA73-40A045A1A493}"/>
                  </a:ext>
                </a:extLst>
              </p:cNvPr>
              <p:cNvSpPr>
                <a:spLocks noGrp="1" noRot="1" noChangeAspect="1" noMove="1" noResize="1" noEditPoints="1" noAdjustHandles="1" noChangeArrowheads="1" noChangeShapeType="1" noTextEdit="1"/>
              </p:cNvSpPr>
              <p:nvPr>
                <p:ph idx="1"/>
              </p:nvPr>
            </p:nvSpPr>
            <p:spPr>
              <a:xfrm>
                <a:off x="838200" y="1825625"/>
                <a:ext cx="10515600" cy="1264416"/>
              </a:xfrm>
              <a:blipFill>
                <a:blip r:embed="rId2"/>
                <a:stretch>
                  <a:fillRect l="-362" t="-5051" b="-24242"/>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A853729-A1CF-6245-9B37-10B596CA112F}"/>
              </a:ext>
            </a:extLst>
          </p:cNvPr>
          <p:cNvSpPr txBox="1"/>
          <p:nvPr/>
        </p:nvSpPr>
        <p:spPr>
          <a:xfrm>
            <a:off x="1040525" y="3794235"/>
            <a:ext cx="8004114" cy="923330"/>
          </a:xfrm>
          <a:prstGeom prst="rect">
            <a:avLst/>
          </a:prstGeom>
          <a:noFill/>
        </p:spPr>
        <p:txBody>
          <a:bodyPr wrap="none" rtlCol="0">
            <a:spAutoFit/>
          </a:bodyPr>
          <a:lstStyle/>
          <a:p>
            <a:r>
              <a:rPr kumimoji="1" lang="zh-CN" altLang="en-US" dirty="0"/>
              <a:t>建立</a:t>
            </a:r>
            <a:r>
              <a:rPr kumimoji="1" lang="en-US" altLang="zh-CN" dirty="0"/>
              <a:t>s</a:t>
            </a:r>
            <a:r>
              <a:rPr kumimoji="1" lang="zh-CN" altLang="en-US" dirty="0"/>
              <a:t>和</a:t>
            </a:r>
            <a:r>
              <a:rPr kumimoji="1" lang="en-US" altLang="zh-CN" dirty="0"/>
              <a:t>t</a:t>
            </a:r>
            <a:r>
              <a:rPr kumimoji="1" lang="zh-CN" altLang="en-US" dirty="0"/>
              <a:t>的</a:t>
            </a:r>
            <a:r>
              <a:rPr kumimoji="1" lang="en-US" altLang="zh-CN" dirty="0"/>
              <a:t>SAM</a:t>
            </a:r>
            <a:r>
              <a:rPr kumimoji="1" lang="zh-Hans" altLang="en-US" dirty="0"/>
              <a:t>，</a:t>
            </a:r>
            <a:r>
              <a:rPr kumimoji="1" lang="zh-CN" altLang="en-US" dirty="0"/>
              <a:t>分别求出</a:t>
            </a:r>
            <a:r>
              <a:rPr kumimoji="1" lang="en-US" altLang="zh-CN" dirty="0" err="1"/>
              <a:t>s+t</a:t>
            </a:r>
            <a:r>
              <a:rPr kumimoji="1" lang="zh-CN" altLang="en-US" dirty="0"/>
              <a:t>从每一个位置开始在</a:t>
            </a:r>
            <a:r>
              <a:rPr kumimoji="1" lang="en-US" altLang="zh-CN" dirty="0"/>
              <a:t>s</a:t>
            </a:r>
            <a:r>
              <a:rPr kumimoji="1" lang="zh-Hans" altLang="en-US" dirty="0"/>
              <a:t>，</a:t>
            </a:r>
            <a:r>
              <a:rPr kumimoji="1" lang="en-US" altLang="zh-Hans" dirty="0"/>
              <a:t>t</a:t>
            </a:r>
            <a:r>
              <a:rPr kumimoji="1" lang="zh-CN" altLang="en-US" dirty="0"/>
              <a:t>中能匹配的最长长度。</a:t>
            </a:r>
            <a:endParaRPr kumimoji="1" lang="en-US" altLang="zh-CN" dirty="0"/>
          </a:p>
          <a:p>
            <a:endParaRPr kumimoji="1" lang="en-US" altLang="zh-CN" dirty="0"/>
          </a:p>
          <a:p>
            <a:r>
              <a:rPr kumimoji="1" lang="zh-CN" altLang="en-US" dirty="0"/>
              <a:t>然后就是简单的二维区间询问问题。</a:t>
            </a:r>
          </a:p>
        </p:txBody>
      </p:sp>
    </p:spTree>
    <p:extLst>
      <p:ext uri="{BB962C8B-B14F-4D97-AF65-F5344CB8AC3E}">
        <p14:creationId xmlns:p14="http://schemas.microsoft.com/office/powerpoint/2010/main" val="185784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9FF71F-C655-4C4A-A88F-7ABCE216B0DD}"/>
              </a:ext>
            </a:extLst>
          </p:cNvPr>
          <p:cNvSpPr>
            <a:spLocks noGrp="1"/>
          </p:cNvSpPr>
          <p:nvPr>
            <p:ph type="ctrTitle"/>
          </p:nvPr>
        </p:nvSpPr>
        <p:spPr/>
        <p:txBody>
          <a:bodyPr/>
          <a:lstStyle/>
          <a:p>
            <a:r>
              <a:rPr kumimoji="1" lang="en-US" altLang="zh-CN" dirty="0"/>
              <a:t>Lunch is </a:t>
            </a:r>
            <a:r>
              <a:rPr kumimoji="1" lang="en-US" altLang="zh-CN" dirty="0" err="1"/>
              <a:t>wating</a:t>
            </a:r>
            <a:r>
              <a:rPr kumimoji="1" lang="en-US" altLang="zh-CN" dirty="0"/>
              <a:t> for you</a:t>
            </a:r>
            <a:endParaRPr kumimoji="1" lang="zh-CN" altLang="en-US" dirty="0"/>
          </a:p>
        </p:txBody>
      </p:sp>
    </p:spTree>
    <p:extLst>
      <p:ext uri="{BB962C8B-B14F-4D97-AF65-F5344CB8AC3E}">
        <p14:creationId xmlns:p14="http://schemas.microsoft.com/office/powerpoint/2010/main" val="2037896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62B07-ED4C-2743-B70E-041BA2DECD98}"/>
              </a:ext>
            </a:extLst>
          </p:cNvPr>
          <p:cNvSpPr>
            <a:spLocks noGrp="1"/>
          </p:cNvSpPr>
          <p:nvPr>
            <p:ph type="title"/>
          </p:nvPr>
        </p:nvSpPr>
        <p:spPr/>
        <p:txBody>
          <a:bodyPr>
            <a:normAutofit/>
          </a:bodyPr>
          <a:lstStyle/>
          <a:p>
            <a:r>
              <a:rPr kumimoji="1" lang="zh-CN" altLang="en-US" sz="3600" dirty="0"/>
              <a:t>什么是后缀自动机？</a:t>
            </a:r>
          </a:p>
        </p:txBody>
      </p:sp>
      <p:sp>
        <p:nvSpPr>
          <p:cNvPr id="3" name="内容占位符 2">
            <a:extLst>
              <a:ext uri="{FF2B5EF4-FFF2-40B4-BE49-F238E27FC236}">
                <a16:creationId xmlns:a16="http://schemas.microsoft.com/office/drawing/2014/main" id="{634226CA-DD7C-4546-AA73-40A045A1A493}"/>
              </a:ext>
            </a:extLst>
          </p:cNvPr>
          <p:cNvSpPr>
            <a:spLocks noGrp="1"/>
          </p:cNvSpPr>
          <p:nvPr>
            <p:ph idx="1"/>
          </p:nvPr>
        </p:nvSpPr>
        <p:spPr/>
        <p:txBody>
          <a:bodyPr>
            <a:normAutofit/>
          </a:bodyPr>
          <a:lstStyle/>
          <a:p>
            <a:r>
              <a:rPr kumimoji="1" lang="zh-CN" altLang="en-US" sz="2000" dirty="0">
                <a:latin typeface="+mn-ea"/>
              </a:rPr>
              <a:t>对于一个给定的字符串</a:t>
            </a:r>
            <a:r>
              <a:rPr kumimoji="1" lang="en-US" altLang="zh-CN" sz="2000" dirty="0">
                <a:latin typeface="+mn-ea"/>
              </a:rPr>
              <a:t>S</a:t>
            </a:r>
            <a:r>
              <a:rPr kumimoji="1" lang="zh-Hans" altLang="en-US" sz="2000" dirty="0">
                <a:latin typeface="+mn-ea"/>
              </a:rPr>
              <a:t>，</a:t>
            </a:r>
            <a:r>
              <a:rPr kumimoji="1" lang="zh-CN" altLang="en-US" sz="2000" dirty="0">
                <a:latin typeface="+mn-ea"/>
              </a:rPr>
              <a:t>能够识别</a:t>
            </a:r>
            <a:r>
              <a:rPr kumimoji="1" lang="en-US" altLang="zh-CN" sz="2000" dirty="0">
                <a:latin typeface="+mn-ea"/>
              </a:rPr>
              <a:t>S</a:t>
            </a:r>
            <a:r>
              <a:rPr kumimoji="1" lang="zh-CN" altLang="en-US" sz="2000" dirty="0">
                <a:latin typeface="+mn-ea"/>
              </a:rPr>
              <a:t>的所有后缀的自动机</a:t>
            </a:r>
            <a:r>
              <a:rPr kumimoji="1" lang="en-US" altLang="zh-CN" sz="2000" dirty="0">
                <a:latin typeface="+mn-ea"/>
              </a:rPr>
              <a:t>A</a:t>
            </a:r>
            <a:r>
              <a:rPr kumimoji="1" lang="zh-CN" altLang="en-US" sz="2000" dirty="0">
                <a:latin typeface="+mn-ea"/>
              </a:rPr>
              <a:t>（即</a:t>
            </a:r>
            <a:r>
              <a:rPr kumimoji="1" lang="en-US" altLang="zh-CN" sz="2000" dirty="0">
                <a:latin typeface="+mn-ea"/>
              </a:rPr>
              <a:t>A(x)=true</a:t>
            </a:r>
            <a:r>
              <a:rPr kumimoji="1" lang="zh-CN" altLang="en-US" sz="2000" dirty="0">
                <a:latin typeface="+mn-ea"/>
              </a:rPr>
              <a:t>当且仅当</a:t>
            </a:r>
            <a:r>
              <a:rPr kumimoji="1" lang="en-US" altLang="zh-CN" sz="2000" dirty="0">
                <a:latin typeface="+mn-ea"/>
              </a:rPr>
              <a:t>x</a:t>
            </a:r>
            <a:r>
              <a:rPr kumimoji="1" lang="zh-CN" altLang="en-US" sz="2000" dirty="0">
                <a:latin typeface="+mn-ea"/>
              </a:rPr>
              <a:t>为</a:t>
            </a:r>
            <a:r>
              <a:rPr kumimoji="1" lang="en-US" altLang="zh-CN" sz="2000" dirty="0">
                <a:latin typeface="+mn-ea"/>
              </a:rPr>
              <a:t>S</a:t>
            </a:r>
            <a:r>
              <a:rPr kumimoji="1" lang="zh-CN" altLang="en-US" sz="2000" dirty="0">
                <a:latin typeface="+mn-ea"/>
              </a:rPr>
              <a:t>的一个后缀）被称为后缀自动机（</a:t>
            </a:r>
            <a:r>
              <a:rPr lang="en-US" altLang="zh-CN" sz="2000" dirty="0"/>
              <a:t> suffix automaton </a:t>
            </a:r>
            <a:r>
              <a:rPr lang="zh-Hans" altLang="en-US" sz="2000" dirty="0"/>
              <a:t>，</a:t>
            </a:r>
            <a:r>
              <a:rPr lang="zh-CN" altLang="en-US" sz="2000" dirty="0"/>
              <a:t>简称为</a:t>
            </a:r>
            <a:r>
              <a:rPr lang="en-US" altLang="zh-CN" sz="2000" dirty="0"/>
              <a:t>SAM</a:t>
            </a:r>
            <a:r>
              <a:rPr kumimoji="1" lang="zh-CN" altLang="en-US" sz="2000" dirty="0">
                <a:latin typeface="+mn-ea"/>
              </a:rPr>
              <a:t>）</a:t>
            </a:r>
            <a:endParaRPr kumimoji="1" lang="en-US" altLang="zh-CN" sz="2000" dirty="0">
              <a:latin typeface="+mn-ea"/>
            </a:endParaRPr>
          </a:p>
        </p:txBody>
      </p:sp>
      <p:sp>
        <p:nvSpPr>
          <p:cNvPr id="4" name="文本框 3">
            <a:extLst>
              <a:ext uri="{FF2B5EF4-FFF2-40B4-BE49-F238E27FC236}">
                <a16:creationId xmlns:a16="http://schemas.microsoft.com/office/drawing/2014/main" id="{BF07B89B-6380-9341-8511-D42DE3DCD184}"/>
              </a:ext>
            </a:extLst>
          </p:cNvPr>
          <p:cNvSpPr txBox="1"/>
          <p:nvPr/>
        </p:nvSpPr>
        <p:spPr>
          <a:xfrm>
            <a:off x="2785241" y="3510455"/>
            <a:ext cx="6190593" cy="1077218"/>
          </a:xfrm>
          <a:prstGeom prst="rect">
            <a:avLst/>
          </a:prstGeom>
          <a:noFill/>
        </p:spPr>
        <p:txBody>
          <a:bodyPr wrap="square" rtlCol="0">
            <a:spAutoFit/>
          </a:bodyPr>
          <a:lstStyle/>
          <a:p>
            <a:r>
              <a:rPr kumimoji="1" lang="en-US" altLang="zh-CN" sz="3200" dirty="0">
                <a:latin typeface="Heiti SC Medium" pitchFamily="2" charset="-128"/>
                <a:ea typeface="Heiti SC Medium" pitchFamily="2" charset="-128"/>
              </a:rPr>
              <a:t>SAM</a:t>
            </a:r>
            <a:r>
              <a:rPr kumimoji="1" lang="zh-CN" altLang="en-US" sz="3200" dirty="0">
                <a:latin typeface="Heiti SC Medium" pitchFamily="2" charset="-128"/>
                <a:ea typeface="Heiti SC Medium" pitchFamily="2" charset="-128"/>
              </a:rPr>
              <a:t>能被拿来识别所有的子串吗？</a:t>
            </a:r>
            <a:endParaRPr kumimoji="1" lang="en-US" altLang="zh-CN" sz="3200" dirty="0">
              <a:latin typeface="Heiti SC Medium" pitchFamily="2" charset="-128"/>
              <a:ea typeface="Heiti SC Medium" pitchFamily="2" charset="-128"/>
            </a:endParaRPr>
          </a:p>
          <a:p>
            <a:pPr algn="ctr"/>
            <a:r>
              <a:rPr kumimoji="1" lang="zh-CN" altLang="en-US" sz="3200" dirty="0">
                <a:latin typeface="Heiti SC Medium" pitchFamily="2" charset="-128"/>
                <a:ea typeface="Heiti SC Medium" pitchFamily="2" charset="-128"/>
              </a:rPr>
              <a:t>为什么？</a:t>
            </a:r>
          </a:p>
        </p:txBody>
      </p:sp>
    </p:spTree>
    <p:extLst>
      <p:ext uri="{BB962C8B-B14F-4D97-AF65-F5344CB8AC3E}">
        <p14:creationId xmlns:p14="http://schemas.microsoft.com/office/powerpoint/2010/main" val="379461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62B07-ED4C-2743-B70E-041BA2DECD98}"/>
              </a:ext>
            </a:extLst>
          </p:cNvPr>
          <p:cNvSpPr>
            <a:spLocks noGrp="1"/>
          </p:cNvSpPr>
          <p:nvPr>
            <p:ph type="title"/>
          </p:nvPr>
        </p:nvSpPr>
        <p:spPr/>
        <p:txBody>
          <a:bodyPr>
            <a:normAutofit/>
          </a:bodyPr>
          <a:lstStyle/>
          <a:p>
            <a:r>
              <a:rPr kumimoji="1" lang="zh-CN" altLang="en-US" sz="3600" dirty="0"/>
              <a:t>好像很容易实现？</a:t>
            </a:r>
          </a:p>
        </p:txBody>
      </p:sp>
      <p:sp>
        <p:nvSpPr>
          <p:cNvPr id="3" name="内容占位符 2">
            <a:extLst>
              <a:ext uri="{FF2B5EF4-FFF2-40B4-BE49-F238E27FC236}">
                <a16:creationId xmlns:a16="http://schemas.microsoft.com/office/drawing/2014/main" id="{634226CA-DD7C-4546-AA73-40A045A1A493}"/>
              </a:ext>
            </a:extLst>
          </p:cNvPr>
          <p:cNvSpPr>
            <a:spLocks noGrp="1"/>
          </p:cNvSpPr>
          <p:nvPr>
            <p:ph idx="1"/>
          </p:nvPr>
        </p:nvSpPr>
        <p:spPr/>
        <p:txBody>
          <a:bodyPr>
            <a:normAutofit/>
          </a:bodyPr>
          <a:lstStyle/>
          <a:p>
            <a:r>
              <a:rPr lang="zh-CN" altLang="en-US" sz="2000" dirty="0"/>
              <a:t>考虑字符串</a:t>
            </a:r>
            <a:r>
              <a:rPr lang="en-US" altLang="zh-CN" sz="2000" dirty="0"/>
              <a:t>”</a:t>
            </a:r>
            <a:r>
              <a:rPr lang="en-US" altLang="zh-CN" sz="2000" dirty="0" err="1"/>
              <a:t>aabbabd</a:t>
            </a:r>
            <a:r>
              <a:rPr lang="en-US" altLang="zh-CN" sz="2000" dirty="0"/>
              <a:t>”</a:t>
            </a:r>
            <a:r>
              <a:rPr kumimoji="1" lang="zh-CN" altLang="en-US" sz="2000" dirty="0">
                <a:latin typeface="+mn-ea"/>
              </a:rPr>
              <a:t>，我们只需要将其所有后缀插入一个</a:t>
            </a:r>
            <a:r>
              <a:rPr kumimoji="1" lang="en-US" altLang="zh-CN" sz="2000" dirty="0" err="1">
                <a:latin typeface="+mn-ea"/>
              </a:rPr>
              <a:t>Trie</a:t>
            </a:r>
            <a:r>
              <a:rPr kumimoji="1" lang="zh-CN" altLang="en-US" sz="2000" dirty="0">
                <a:latin typeface="+mn-ea"/>
              </a:rPr>
              <a:t>中，即可实现我们的要求。</a:t>
            </a:r>
            <a:endParaRPr lang="zh-CN" altLang="en-US" sz="2000" dirty="0"/>
          </a:p>
        </p:txBody>
      </p:sp>
      <p:pic>
        <p:nvPicPr>
          <p:cNvPr id="4" name="内容占位符 3">
            <a:extLst>
              <a:ext uri="{FF2B5EF4-FFF2-40B4-BE49-F238E27FC236}">
                <a16:creationId xmlns:a16="http://schemas.microsoft.com/office/drawing/2014/main" id="{DD78F2FD-F2A2-3D49-83FF-1377C78258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786759" y="2498014"/>
            <a:ext cx="3511393" cy="3366759"/>
          </a:xfrm>
          <a:prstGeom prst="rect">
            <a:avLst/>
          </a:prstGeom>
        </p:spPr>
      </p:pic>
      <p:sp>
        <p:nvSpPr>
          <p:cNvPr id="5" name="文本框 4">
            <a:extLst>
              <a:ext uri="{FF2B5EF4-FFF2-40B4-BE49-F238E27FC236}">
                <a16:creationId xmlns:a16="http://schemas.microsoft.com/office/drawing/2014/main" id="{05E761C5-9C65-074D-9B38-BDD75A3A6FAB}"/>
              </a:ext>
            </a:extLst>
          </p:cNvPr>
          <p:cNvSpPr txBox="1"/>
          <p:nvPr/>
        </p:nvSpPr>
        <p:spPr>
          <a:xfrm>
            <a:off x="6472237" y="3647351"/>
            <a:ext cx="4357688" cy="707886"/>
          </a:xfrm>
          <a:prstGeom prst="rect">
            <a:avLst/>
          </a:prstGeom>
          <a:noFill/>
        </p:spPr>
        <p:txBody>
          <a:bodyPr wrap="square" rtlCol="0">
            <a:spAutoFit/>
          </a:bodyPr>
          <a:lstStyle/>
          <a:p>
            <a:r>
              <a:rPr kumimoji="1" lang="zh-CN" altLang="en-US" sz="4000" dirty="0"/>
              <a:t>状态数是多少？</a:t>
            </a:r>
          </a:p>
        </p:txBody>
      </p:sp>
    </p:spTree>
    <p:extLst>
      <p:ext uri="{BB962C8B-B14F-4D97-AF65-F5344CB8AC3E}">
        <p14:creationId xmlns:p14="http://schemas.microsoft.com/office/powerpoint/2010/main" val="240035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62B07-ED4C-2743-B70E-041BA2DECD98}"/>
              </a:ext>
            </a:extLst>
          </p:cNvPr>
          <p:cNvSpPr>
            <a:spLocks noGrp="1"/>
          </p:cNvSpPr>
          <p:nvPr>
            <p:ph type="title"/>
          </p:nvPr>
        </p:nvSpPr>
        <p:spPr/>
        <p:txBody>
          <a:bodyPr>
            <a:normAutofit/>
          </a:bodyPr>
          <a:lstStyle/>
          <a:p>
            <a:r>
              <a:rPr lang="zh-CN" altLang="en-US" sz="3600" dirty="0"/>
              <a:t>最简状态后缀自动机</a:t>
            </a:r>
            <a:endParaRPr kumimoji="1" lang="zh-CN" altLang="en-US" sz="3600" dirty="0"/>
          </a:p>
        </p:txBody>
      </p:sp>
      <p:sp>
        <p:nvSpPr>
          <p:cNvPr id="3" name="内容占位符 2">
            <a:extLst>
              <a:ext uri="{FF2B5EF4-FFF2-40B4-BE49-F238E27FC236}">
                <a16:creationId xmlns:a16="http://schemas.microsoft.com/office/drawing/2014/main" id="{634226CA-DD7C-4546-AA73-40A045A1A493}"/>
              </a:ext>
            </a:extLst>
          </p:cNvPr>
          <p:cNvSpPr>
            <a:spLocks noGrp="1"/>
          </p:cNvSpPr>
          <p:nvPr>
            <p:ph idx="1"/>
          </p:nvPr>
        </p:nvSpPr>
        <p:spPr/>
        <p:txBody>
          <a:bodyPr>
            <a:normAutofit/>
          </a:bodyPr>
          <a:lstStyle/>
          <a:p>
            <a:r>
              <a:rPr kumimoji="1" lang="zh-CN" altLang="en-US" sz="2000" dirty="0">
                <a:latin typeface="+mn-ea"/>
              </a:rPr>
              <a:t>我们需要设计一个状态数最少的自动机。</a:t>
            </a:r>
            <a:endParaRPr kumimoji="1" lang="en-US" altLang="zh-CN" sz="2000" dirty="0">
              <a:latin typeface="+mn-ea"/>
            </a:endParaRPr>
          </a:p>
          <a:p>
            <a:endParaRPr kumimoji="1" lang="en-US" altLang="zh-CN" sz="2000" dirty="0">
              <a:latin typeface="+mn-ea"/>
            </a:endParaRPr>
          </a:p>
          <a:p>
            <a:r>
              <a:rPr kumimoji="1" lang="zh-CN" altLang="en-US" sz="2000" dirty="0">
                <a:latin typeface="+mn-ea"/>
              </a:rPr>
              <a:t>状态数怎么减少？</a:t>
            </a:r>
            <a:endParaRPr kumimoji="1" lang="en-US" altLang="zh-CN" sz="2000" dirty="0">
              <a:latin typeface="+mn-ea"/>
            </a:endParaRPr>
          </a:p>
          <a:p>
            <a:endParaRPr kumimoji="1" lang="en-US" altLang="zh-CN" sz="2000" dirty="0">
              <a:latin typeface="+mn-ea"/>
            </a:endParaRPr>
          </a:p>
          <a:p>
            <a:r>
              <a:rPr kumimoji="1" lang="zh-CN" altLang="en-US" sz="2000" dirty="0">
                <a:latin typeface="+mn-ea"/>
              </a:rPr>
              <a:t>保留我们需要的状态，合并有共性的状态</a:t>
            </a:r>
            <a:endParaRPr kumimoji="1" lang="en-US" altLang="zh-CN" sz="2000" dirty="0">
              <a:latin typeface="+mn-ea"/>
            </a:endParaRPr>
          </a:p>
          <a:p>
            <a:endParaRPr kumimoji="1" lang="en-US" altLang="zh-CN" sz="2000" dirty="0">
              <a:latin typeface="+mn-ea"/>
            </a:endParaRPr>
          </a:p>
          <a:p>
            <a:r>
              <a:rPr kumimoji="1" lang="zh-CN" altLang="en-US" sz="2000" dirty="0">
                <a:latin typeface="+mn-ea"/>
              </a:rPr>
              <a:t>有没有状态可以删掉？并没有</a:t>
            </a:r>
            <a:endParaRPr kumimoji="1" lang="en-US" altLang="zh-CN" sz="2000" dirty="0">
              <a:latin typeface="+mn-ea"/>
            </a:endParaRPr>
          </a:p>
          <a:p>
            <a:endParaRPr kumimoji="1" lang="en-US" altLang="zh-CN" sz="2000" dirty="0">
              <a:latin typeface="+mn-ea"/>
            </a:endParaRPr>
          </a:p>
          <a:p>
            <a:r>
              <a:rPr kumimoji="1" lang="zh-CN" altLang="en-US" sz="2000" dirty="0">
                <a:latin typeface="+mn-ea"/>
              </a:rPr>
              <a:t>有没有状态可以合并？有！</a:t>
            </a:r>
          </a:p>
        </p:txBody>
      </p:sp>
    </p:spTree>
    <p:extLst>
      <p:ext uri="{BB962C8B-B14F-4D97-AF65-F5344CB8AC3E}">
        <p14:creationId xmlns:p14="http://schemas.microsoft.com/office/powerpoint/2010/main" val="2455123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62B07-ED4C-2743-B70E-041BA2DECD98}"/>
              </a:ext>
            </a:extLst>
          </p:cNvPr>
          <p:cNvSpPr>
            <a:spLocks noGrp="1"/>
          </p:cNvSpPr>
          <p:nvPr>
            <p:ph type="title"/>
          </p:nvPr>
        </p:nvSpPr>
        <p:spPr/>
        <p:txBody>
          <a:bodyPr>
            <a:normAutofit/>
          </a:bodyPr>
          <a:lstStyle/>
          <a:p>
            <a:r>
              <a:rPr kumimoji="1" lang="en-US" altLang="zh-CN" sz="3600" dirty="0"/>
              <a:t>Right</a:t>
            </a:r>
            <a:r>
              <a:rPr kumimoji="1" lang="zh-CN" altLang="en-US" sz="3600" dirty="0"/>
              <a:t>集合</a:t>
            </a:r>
          </a:p>
        </p:txBody>
      </p:sp>
      <p:sp>
        <p:nvSpPr>
          <p:cNvPr id="3" name="内容占位符 2">
            <a:extLst>
              <a:ext uri="{FF2B5EF4-FFF2-40B4-BE49-F238E27FC236}">
                <a16:creationId xmlns:a16="http://schemas.microsoft.com/office/drawing/2014/main" id="{634226CA-DD7C-4546-AA73-40A045A1A493}"/>
              </a:ext>
            </a:extLst>
          </p:cNvPr>
          <p:cNvSpPr>
            <a:spLocks noGrp="1"/>
          </p:cNvSpPr>
          <p:nvPr>
            <p:ph idx="1"/>
          </p:nvPr>
        </p:nvSpPr>
        <p:spPr/>
        <p:txBody>
          <a:bodyPr>
            <a:normAutofit/>
          </a:bodyPr>
          <a:lstStyle/>
          <a:p>
            <a:r>
              <a:rPr kumimoji="1" lang="zh-CN" altLang="en-US" sz="2000" dirty="0">
                <a:latin typeface="+mn-ea"/>
              </a:rPr>
              <a:t>我们考虑状态</a:t>
            </a:r>
            <a:r>
              <a:rPr kumimoji="1" lang="en-US" altLang="zh-CN" sz="2000" dirty="0">
                <a:latin typeface="+mn-ea"/>
              </a:rPr>
              <a:t>trans(</a:t>
            </a:r>
            <a:r>
              <a:rPr kumimoji="1" lang="en-US" altLang="zh-CN" sz="2000" dirty="0" err="1">
                <a:latin typeface="+mn-ea"/>
              </a:rPr>
              <a:t>init,a</a:t>
            </a:r>
            <a:r>
              <a:rPr kumimoji="1" lang="en-US" altLang="zh-CN" sz="2000" dirty="0">
                <a:latin typeface="+mn-ea"/>
              </a:rPr>
              <a:t>)</a:t>
            </a:r>
            <a:r>
              <a:rPr kumimoji="1" lang="zh-CN" altLang="en-US" sz="2000" dirty="0">
                <a:latin typeface="+mn-ea"/>
              </a:rPr>
              <a:t>能够识别的字符串</a:t>
            </a:r>
            <a:r>
              <a:rPr kumimoji="1" lang="en-US" altLang="zh-CN" sz="2000" dirty="0">
                <a:latin typeface="+mn-ea"/>
              </a:rPr>
              <a:t>b</a:t>
            </a:r>
            <a:r>
              <a:rPr kumimoji="1" lang="zh-Hans" altLang="en-US" sz="2000" dirty="0">
                <a:latin typeface="+mn-ea"/>
              </a:rPr>
              <a:t>，</a:t>
            </a:r>
            <a:r>
              <a:rPr kumimoji="1" lang="zh-CN" altLang="en-US" sz="2000" dirty="0">
                <a:latin typeface="+mn-ea"/>
              </a:rPr>
              <a:t>则说明</a:t>
            </a:r>
            <a:r>
              <a:rPr kumimoji="1" lang="en-US" altLang="zh-CN" sz="2000" dirty="0">
                <a:latin typeface="+mn-ea"/>
              </a:rPr>
              <a:t>ab</a:t>
            </a:r>
            <a:r>
              <a:rPr kumimoji="1" lang="zh-CN" altLang="en-US" sz="2000" dirty="0">
                <a:latin typeface="+mn-ea"/>
              </a:rPr>
              <a:t>为原串的一个后缀，则</a:t>
            </a:r>
            <a:r>
              <a:rPr kumimoji="1" lang="en-US" altLang="zh-CN" sz="2000" dirty="0">
                <a:latin typeface="+mn-ea"/>
              </a:rPr>
              <a:t>b</a:t>
            </a:r>
            <a:r>
              <a:rPr kumimoji="1" lang="zh-CN" altLang="en-US" sz="2000" dirty="0">
                <a:latin typeface="+mn-ea"/>
              </a:rPr>
              <a:t>也是原串的一个后缀。</a:t>
            </a:r>
            <a:endParaRPr kumimoji="1" lang="en-US" altLang="zh-CN" sz="2000" dirty="0">
              <a:latin typeface="+mn-ea"/>
            </a:endParaRPr>
          </a:p>
          <a:p>
            <a:endParaRPr kumimoji="1" lang="en-US" altLang="zh-CN" sz="2000" dirty="0">
              <a:latin typeface="+mn-ea"/>
            </a:endParaRPr>
          </a:p>
          <a:p>
            <a:r>
              <a:rPr kumimoji="1" lang="zh-CN" altLang="en-US" sz="2000" dirty="0">
                <a:latin typeface="+mn-ea"/>
              </a:rPr>
              <a:t>也就是说，对于一个状态</a:t>
            </a:r>
            <a:r>
              <a:rPr kumimoji="1" lang="en-US" altLang="zh-CN" sz="2000" dirty="0">
                <a:latin typeface="+mn-ea"/>
              </a:rPr>
              <a:t>s</a:t>
            </a:r>
            <a:r>
              <a:rPr kumimoji="1" lang="zh-Hans" altLang="en-US" sz="2000" dirty="0">
                <a:latin typeface="+mn-ea"/>
              </a:rPr>
              <a:t>，</a:t>
            </a:r>
            <a:r>
              <a:rPr kumimoji="1" lang="zh-CN" altLang="en-US" sz="2000" dirty="0">
                <a:latin typeface="+mn-ea"/>
              </a:rPr>
              <a:t>我们唯一关心的是</a:t>
            </a:r>
            <a:r>
              <a:rPr kumimoji="1" lang="en-US" altLang="zh-CN" sz="2000" dirty="0">
                <a:latin typeface="+mn-ea"/>
              </a:rPr>
              <a:t>Reg(s)</a:t>
            </a:r>
            <a:r>
              <a:rPr kumimoji="1" lang="zh-Hans" altLang="en-US" sz="2000" dirty="0">
                <a:latin typeface="+mn-ea"/>
              </a:rPr>
              <a:t>，</a:t>
            </a:r>
            <a:r>
              <a:rPr kumimoji="1" lang="zh-CN" altLang="en-US" sz="2000" dirty="0">
                <a:latin typeface="+mn-ea"/>
              </a:rPr>
              <a:t>即</a:t>
            </a:r>
            <a:r>
              <a:rPr kumimoji="1" lang="en-US" altLang="zh-CN" sz="2000" dirty="0">
                <a:latin typeface="+mn-ea"/>
              </a:rPr>
              <a:t>s</a:t>
            </a:r>
            <a:r>
              <a:rPr kumimoji="1" lang="zh-CN" altLang="en-US" sz="2000" dirty="0">
                <a:latin typeface="+mn-ea"/>
              </a:rPr>
              <a:t>能够识别哪些字符串。</a:t>
            </a:r>
            <a:endParaRPr kumimoji="1" lang="en-US" altLang="zh-CN" sz="2000" dirty="0">
              <a:latin typeface="+mn-ea"/>
            </a:endParaRPr>
          </a:p>
          <a:p>
            <a:endParaRPr kumimoji="1" lang="en-US" altLang="zh-CN" sz="2000" dirty="0">
              <a:latin typeface="+mn-ea"/>
            </a:endParaRPr>
          </a:p>
          <a:p>
            <a:r>
              <a:rPr kumimoji="1" lang="zh-CN" altLang="en-US" sz="2000" dirty="0">
                <a:latin typeface="+mn-ea"/>
              </a:rPr>
              <a:t>我们假设子串</a:t>
            </a:r>
            <a:r>
              <a:rPr kumimoji="1" lang="en-US" altLang="zh-CN" sz="2000" dirty="0">
                <a:latin typeface="+mn-ea"/>
              </a:rPr>
              <a:t>a</a:t>
            </a:r>
            <a:r>
              <a:rPr kumimoji="1" lang="zh-CN" altLang="en-US" sz="2000" dirty="0">
                <a:latin typeface="+mn-ea"/>
              </a:rPr>
              <a:t>在原串中出现的位置为</a:t>
            </a:r>
            <a:r>
              <a:rPr kumimoji="1" lang="en-US" altLang="zh-CN" sz="2000" dirty="0">
                <a:latin typeface="+mn-ea"/>
              </a:rPr>
              <a:t>{[l</a:t>
            </a:r>
            <a:r>
              <a:rPr kumimoji="1" lang="en-US" altLang="zh-CN" sz="2000" baseline="-25000" dirty="0">
                <a:latin typeface="+mn-ea"/>
              </a:rPr>
              <a:t>1</a:t>
            </a:r>
            <a:r>
              <a:rPr kumimoji="1" lang="en-US" altLang="zh-CN" sz="2000" dirty="0">
                <a:latin typeface="+mn-ea"/>
              </a:rPr>
              <a:t>,r</a:t>
            </a:r>
            <a:r>
              <a:rPr kumimoji="1" lang="en-US" altLang="zh-CN" sz="2000" baseline="-25000" dirty="0">
                <a:latin typeface="+mn-ea"/>
              </a:rPr>
              <a:t>1</a:t>
            </a:r>
            <a:r>
              <a:rPr kumimoji="1" lang="en-US" altLang="zh-CN" sz="2000" dirty="0">
                <a:latin typeface="+mn-ea"/>
              </a:rPr>
              <a:t>), [l</a:t>
            </a:r>
            <a:r>
              <a:rPr kumimoji="1" lang="en-US" altLang="zh-CN" sz="2000" baseline="-25000" dirty="0">
                <a:latin typeface="+mn-ea"/>
              </a:rPr>
              <a:t>2</a:t>
            </a:r>
            <a:r>
              <a:rPr kumimoji="1" lang="en-US" altLang="zh-CN" sz="2000" dirty="0">
                <a:latin typeface="+mn-ea"/>
              </a:rPr>
              <a:t>,r</a:t>
            </a:r>
            <a:r>
              <a:rPr kumimoji="1" lang="en-US" altLang="zh-CN" sz="2000" baseline="-25000" dirty="0">
                <a:latin typeface="+mn-ea"/>
              </a:rPr>
              <a:t>2</a:t>
            </a:r>
            <a:r>
              <a:rPr kumimoji="1" lang="en-US" altLang="zh-CN" sz="2000" dirty="0">
                <a:latin typeface="+mn-ea"/>
              </a:rPr>
              <a:t>),…, [</a:t>
            </a:r>
            <a:r>
              <a:rPr kumimoji="1" lang="en-US" altLang="zh-CN" sz="2000" dirty="0" err="1">
                <a:latin typeface="+mn-ea"/>
              </a:rPr>
              <a:t>l</a:t>
            </a:r>
            <a:r>
              <a:rPr kumimoji="1" lang="en-US" altLang="zh-CN" sz="2000" baseline="-25000" dirty="0" err="1">
                <a:latin typeface="+mn-ea"/>
              </a:rPr>
              <a:t>n</a:t>
            </a:r>
            <a:r>
              <a:rPr kumimoji="1" lang="en-US" altLang="zh-CN" sz="2000" dirty="0" err="1">
                <a:latin typeface="+mn-ea"/>
              </a:rPr>
              <a:t>,r</a:t>
            </a:r>
            <a:r>
              <a:rPr kumimoji="1" lang="en-US" altLang="zh-CN" sz="2000" baseline="-25000" dirty="0" err="1">
                <a:latin typeface="+mn-ea"/>
              </a:rPr>
              <a:t>n</a:t>
            </a:r>
            <a:r>
              <a:rPr kumimoji="1" lang="en-US" altLang="zh-CN" sz="2000" dirty="0">
                <a:latin typeface="+mn-ea"/>
              </a:rPr>
              <a:t>)}</a:t>
            </a:r>
            <a:r>
              <a:rPr kumimoji="1" lang="zh-Hans" altLang="en-US" sz="2000" dirty="0">
                <a:latin typeface="+mn-ea"/>
              </a:rPr>
              <a:t>，</a:t>
            </a:r>
            <a:r>
              <a:rPr kumimoji="1" lang="zh-CN" altLang="en-US" sz="2000" dirty="0">
                <a:latin typeface="+mn-ea"/>
              </a:rPr>
              <a:t>则状态</a:t>
            </a:r>
            <a:r>
              <a:rPr kumimoji="1" lang="en-US" altLang="zh-CN" sz="2000" dirty="0">
                <a:latin typeface="+mn-ea"/>
              </a:rPr>
              <a:t>trans(</a:t>
            </a:r>
            <a:r>
              <a:rPr kumimoji="1" lang="en-US" altLang="zh-CN" sz="2000" dirty="0" err="1">
                <a:latin typeface="+mn-ea"/>
              </a:rPr>
              <a:t>init,a</a:t>
            </a:r>
            <a:r>
              <a:rPr kumimoji="1" lang="en-US" altLang="zh-CN" sz="2000" dirty="0">
                <a:latin typeface="+mn-ea"/>
              </a:rPr>
              <a:t>)</a:t>
            </a:r>
            <a:r>
              <a:rPr kumimoji="1" lang="zh-CN" altLang="en-US" sz="2000" dirty="0">
                <a:latin typeface="+mn-ea"/>
              </a:rPr>
              <a:t>能够识别的串为从</a:t>
            </a:r>
            <a:r>
              <a:rPr kumimoji="1" lang="en-US" altLang="zh-CN" sz="2000" dirty="0">
                <a:latin typeface="+mn-ea"/>
              </a:rPr>
              <a:t>r</a:t>
            </a:r>
            <a:r>
              <a:rPr kumimoji="1" lang="en-US" altLang="zh-CN" sz="2000" baseline="-25000" dirty="0">
                <a:latin typeface="+mn-ea"/>
              </a:rPr>
              <a:t>1</a:t>
            </a:r>
            <a:r>
              <a:rPr kumimoji="1" lang="en-US" altLang="zh-CN" sz="2000" dirty="0">
                <a:latin typeface="+mn-ea"/>
              </a:rPr>
              <a:t>, r</a:t>
            </a:r>
            <a:r>
              <a:rPr kumimoji="1" lang="en-US" altLang="zh-CN" sz="2000" baseline="-25000" dirty="0">
                <a:latin typeface="+mn-ea"/>
              </a:rPr>
              <a:t>2</a:t>
            </a:r>
            <a:r>
              <a:rPr kumimoji="1" lang="en-US" altLang="zh-CN" sz="2000" dirty="0">
                <a:latin typeface="+mn-ea"/>
              </a:rPr>
              <a:t>,… </a:t>
            </a:r>
            <a:r>
              <a:rPr kumimoji="1" lang="en-US" altLang="zh-CN" sz="2000" dirty="0" err="1">
                <a:latin typeface="+mn-ea"/>
              </a:rPr>
              <a:t>r</a:t>
            </a:r>
            <a:r>
              <a:rPr kumimoji="1" lang="en-US" altLang="zh-CN" sz="2000" baseline="-25000" dirty="0" err="1">
                <a:latin typeface="+mn-ea"/>
              </a:rPr>
              <a:t>n</a:t>
            </a:r>
            <a:r>
              <a:rPr kumimoji="1" lang="zh-CN" altLang="en-US" sz="2000" dirty="0">
                <a:latin typeface="+mn-ea"/>
              </a:rPr>
              <a:t>开始的后缀。</a:t>
            </a:r>
            <a:endParaRPr kumimoji="1" lang="en-US" altLang="zh-CN" sz="2000" dirty="0">
              <a:latin typeface="+mn-ea"/>
            </a:endParaRPr>
          </a:p>
          <a:p>
            <a:endParaRPr kumimoji="1" lang="en-US" altLang="zh-CN" sz="2000" dirty="0">
              <a:latin typeface="+mn-ea"/>
            </a:endParaRPr>
          </a:p>
          <a:p>
            <a:r>
              <a:rPr kumimoji="1" lang="zh-CN" altLang="en-US" sz="2000" dirty="0">
                <a:latin typeface="+mn-ea"/>
              </a:rPr>
              <a:t>令</a:t>
            </a:r>
            <a:r>
              <a:rPr kumimoji="1" lang="en-US" altLang="zh-CN" sz="2000" dirty="0">
                <a:latin typeface="+mn-ea"/>
              </a:rPr>
              <a:t>Right(a)={r</a:t>
            </a:r>
            <a:r>
              <a:rPr kumimoji="1" lang="en-US" altLang="zh-CN" sz="2000" baseline="-25000" dirty="0">
                <a:latin typeface="+mn-ea"/>
              </a:rPr>
              <a:t>1</a:t>
            </a:r>
            <a:r>
              <a:rPr kumimoji="1" lang="en-US" altLang="zh-CN" sz="2000" dirty="0">
                <a:latin typeface="+mn-ea"/>
              </a:rPr>
              <a:t>, r</a:t>
            </a:r>
            <a:r>
              <a:rPr kumimoji="1" lang="en-US" altLang="zh-CN" sz="2000" baseline="-25000" dirty="0">
                <a:latin typeface="+mn-ea"/>
              </a:rPr>
              <a:t>2</a:t>
            </a:r>
            <a:r>
              <a:rPr kumimoji="1" lang="en-US" altLang="zh-CN" sz="2000" dirty="0">
                <a:latin typeface="+mn-ea"/>
              </a:rPr>
              <a:t>,… </a:t>
            </a:r>
            <a:r>
              <a:rPr kumimoji="1" lang="en-US" altLang="zh-CN" sz="2000" dirty="0" err="1">
                <a:latin typeface="+mn-ea"/>
              </a:rPr>
              <a:t>r</a:t>
            </a:r>
            <a:r>
              <a:rPr kumimoji="1" lang="en-US" altLang="zh-CN" sz="2000" baseline="-25000" dirty="0" err="1">
                <a:latin typeface="+mn-ea"/>
              </a:rPr>
              <a:t>n</a:t>
            </a:r>
            <a:r>
              <a:rPr kumimoji="1" lang="en-US" altLang="zh-CN" sz="2000" dirty="0">
                <a:latin typeface="+mn-ea"/>
              </a:rPr>
              <a:t>}</a:t>
            </a:r>
            <a:r>
              <a:rPr kumimoji="1" lang="zh-Hans" altLang="en-US" sz="2000" dirty="0">
                <a:latin typeface="+mn-ea"/>
              </a:rPr>
              <a:t>，</a:t>
            </a:r>
            <a:r>
              <a:rPr kumimoji="1" lang="zh-CN" altLang="en-US" sz="2000" dirty="0">
                <a:latin typeface="+mn-ea"/>
              </a:rPr>
              <a:t>则</a:t>
            </a:r>
            <a:r>
              <a:rPr kumimoji="1" lang="en-US" altLang="zh-CN" sz="2000" dirty="0">
                <a:latin typeface="+mn-ea"/>
              </a:rPr>
              <a:t>Reg(trans(</a:t>
            </a:r>
            <a:r>
              <a:rPr kumimoji="1" lang="en-US" altLang="zh-CN" sz="2000" dirty="0" err="1">
                <a:latin typeface="+mn-ea"/>
              </a:rPr>
              <a:t>init,a</a:t>
            </a:r>
            <a:r>
              <a:rPr kumimoji="1" lang="en-US" altLang="zh-CN" sz="2000" dirty="0">
                <a:latin typeface="+mn-ea"/>
              </a:rPr>
              <a:t>))</a:t>
            </a:r>
            <a:r>
              <a:rPr kumimoji="1" lang="zh-CN" altLang="en-US" sz="2000" dirty="0">
                <a:latin typeface="+mn-ea"/>
              </a:rPr>
              <a:t>完全由</a:t>
            </a:r>
            <a:r>
              <a:rPr kumimoji="1" lang="en-US" altLang="zh-CN" sz="2000" dirty="0">
                <a:latin typeface="+mn-ea"/>
              </a:rPr>
              <a:t>Right(a)</a:t>
            </a:r>
            <a:r>
              <a:rPr kumimoji="1" lang="zh-CN" altLang="en-US" sz="2000" dirty="0">
                <a:latin typeface="+mn-ea"/>
              </a:rPr>
              <a:t>决定。</a:t>
            </a:r>
          </a:p>
        </p:txBody>
      </p:sp>
    </p:spTree>
    <p:extLst>
      <p:ext uri="{BB962C8B-B14F-4D97-AF65-F5344CB8AC3E}">
        <p14:creationId xmlns:p14="http://schemas.microsoft.com/office/powerpoint/2010/main" val="757765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62B07-ED4C-2743-B70E-041BA2DECD98}"/>
              </a:ext>
            </a:extLst>
          </p:cNvPr>
          <p:cNvSpPr>
            <a:spLocks noGrp="1"/>
          </p:cNvSpPr>
          <p:nvPr>
            <p:ph type="title"/>
          </p:nvPr>
        </p:nvSpPr>
        <p:spPr/>
        <p:txBody>
          <a:bodyPr>
            <a:normAutofit/>
          </a:bodyPr>
          <a:lstStyle/>
          <a:p>
            <a:r>
              <a:rPr kumimoji="1" lang="zh-CN" altLang="en-US" sz="3600" dirty="0"/>
              <a:t>开始合并</a:t>
            </a:r>
          </a:p>
        </p:txBody>
      </p:sp>
      <p:sp>
        <p:nvSpPr>
          <p:cNvPr id="3" name="内容占位符 2">
            <a:extLst>
              <a:ext uri="{FF2B5EF4-FFF2-40B4-BE49-F238E27FC236}">
                <a16:creationId xmlns:a16="http://schemas.microsoft.com/office/drawing/2014/main" id="{634226CA-DD7C-4546-AA73-40A045A1A493}"/>
              </a:ext>
            </a:extLst>
          </p:cNvPr>
          <p:cNvSpPr>
            <a:spLocks noGrp="1"/>
          </p:cNvSpPr>
          <p:nvPr>
            <p:ph idx="1"/>
          </p:nvPr>
        </p:nvSpPr>
        <p:spPr/>
        <p:txBody>
          <a:bodyPr>
            <a:normAutofit/>
          </a:bodyPr>
          <a:lstStyle/>
          <a:p>
            <a:r>
              <a:rPr kumimoji="1" lang="zh-CN" altLang="en-US" sz="2000" dirty="0">
                <a:latin typeface="+mn-ea"/>
              </a:rPr>
              <a:t>对于原串的两个子串</a:t>
            </a:r>
            <a:r>
              <a:rPr kumimoji="1" lang="en-US" altLang="zh-CN" sz="2000" dirty="0">
                <a:latin typeface="+mn-ea"/>
              </a:rPr>
              <a:t>a</a:t>
            </a:r>
            <a:r>
              <a:rPr kumimoji="1" lang="zh-Hans" altLang="en-US" sz="2000" dirty="0">
                <a:latin typeface="+mn-ea"/>
              </a:rPr>
              <a:t>，</a:t>
            </a:r>
            <a:r>
              <a:rPr kumimoji="1" lang="en-US" altLang="zh-Hans" sz="2000" dirty="0">
                <a:latin typeface="+mn-ea"/>
              </a:rPr>
              <a:t>b</a:t>
            </a:r>
            <a:r>
              <a:rPr kumimoji="1" lang="zh-Hans" altLang="en-US" sz="2000" dirty="0">
                <a:latin typeface="+mn-ea"/>
              </a:rPr>
              <a:t>，</a:t>
            </a:r>
            <a:r>
              <a:rPr kumimoji="1" lang="zh-CN" altLang="en-US" sz="2000" dirty="0">
                <a:latin typeface="+mn-ea"/>
              </a:rPr>
              <a:t>假如有</a:t>
            </a:r>
            <a:r>
              <a:rPr kumimoji="1" lang="en-US" altLang="zh-CN" sz="2000" dirty="0">
                <a:latin typeface="+mn-ea"/>
              </a:rPr>
              <a:t>Right(a)=Right(b)</a:t>
            </a:r>
            <a:r>
              <a:rPr kumimoji="1" lang="zh-Hans" altLang="en-US" sz="2000" dirty="0">
                <a:latin typeface="+mn-ea"/>
              </a:rPr>
              <a:t>，</a:t>
            </a:r>
            <a:r>
              <a:rPr kumimoji="1" lang="zh-CN" altLang="en-US" sz="2000" dirty="0">
                <a:latin typeface="+mn-ea"/>
              </a:rPr>
              <a:t>则我们令</a:t>
            </a:r>
            <a:r>
              <a:rPr kumimoji="1" lang="en-US" altLang="zh-CN" sz="2000" dirty="0">
                <a:latin typeface="+mn-ea"/>
              </a:rPr>
              <a:t>trans(</a:t>
            </a:r>
            <a:r>
              <a:rPr kumimoji="1" lang="en-US" altLang="zh-CN" sz="2000" dirty="0" err="1">
                <a:latin typeface="+mn-ea"/>
              </a:rPr>
              <a:t>init,a</a:t>
            </a:r>
            <a:r>
              <a:rPr kumimoji="1" lang="en-US" altLang="zh-CN" sz="2000" dirty="0">
                <a:latin typeface="+mn-ea"/>
              </a:rPr>
              <a:t>)</a:t>
            </a:r>
            <a:r>
              <a:rPr kumimoji="1" lang="zh-CN" altLang="en-US" sz="2000" dirty="0">
                <a:latin typeface="+mn-ea"/>
              </a:rPr>
              <a:t>和</a:t>
            </a:r>
            <a:r>
              <a:rPr kumimoji="1" lang="en-US" altLang="zh-CN" sz="2000" dirty="0">
                <a:latin typeface="+mn-ea"/>
              </a:rPr>
              <a:t>trans(</a:t>
            </a:r>
            <a:r>
              <a:rPr kumimoji="1" lang="en-US" altLang="zh-CN" sz="2000" dirty="0" err="1">
                <a:latin typeface="+mn-ea"/>
              </a:rPr>
              <a:t>init,b</a:t>
            </a:r>
            <a:r>
              <a:rPr kumimoji="1" lang="en-US" altLang="zh-CN" sz="2000" dirty="0">
                <a:latin typeface="+mn-ea"/>
              </a:rPr>
              <a:t>)</a:t>
            </a:r>
            <a:r>
              <a:rPr kumimoji="1" lang="zh-CN" altLang="en-US" sz="2000" dirty="0">
                <a:latin typeface="+mn-ea"/>
              </a:rPr>
              <a:t>到达同一个状态。</a:t>
            </a:r>
            <a:endParaRPr kumimoji="1" lang="en-US" altLang="zh-CN" sz="2000" dirty="0">
              <a:latin typeface="+mn-ea"/>
            </a:endParaRPr>
          </a:p>
          <a:p>
            <a:endParaRPr kumimoji="1" lang="en-US" altLang="zh-CN" sz="2000" dirty="0">
              <a:latin typeface="+mn-ea"/>
            </a:endParaRPr>
          </a:p>
          <a:p>
            <a:r>
              <a:rPr kumimoji="1" lang="zh-CN" altLang="en-US" sz="2000" dirty="0">
                <a:latin typeface="+mn-ea"/>
              </a:rPr>
              <a:t>也就是说，状态</a:t>
            </a:r>
            <a:r>
              <a:rPr kumimoji="1" lang="en-US" altLang="zh-CN" sz="2000" dirty="0">
                <a:latin typeface="+mn-ea"/>
              </a:rPr>
              <a:t>s</a:t>
            </a:r>
            <a:r>
              <a:rPr kumimoji="1" lang="zh-CN" altLang="en-US" sz="2000" dirty="0">
                <a:latin typeface="+mn-ea"/>
              </a:rPr>
              <a:t>表示的是所有</a:t>
            </a:r>
            <a:r>
              <a:rPr kumimoji="1" lang="en-US" altLang="zh-CN" sz="2000" dirty="0">
                <a:latin typeface="+mn-ea"/>
              </a:rPr>
              <a:t>Right</a:t>
            </a:r>
            <a:r>
              <a:rPr kumimoji="1" lang="zh-CN" altLang="en-US" sz="2000" dirty="0">
                <a:latin typeface="+mn-ea"/>
              </a:rPr>
              <a:t>集合为</a:t>
            </a:r>
            <a:r>
              <a:rPr kumimoji="1" lang="en-US" altLang="zh-CN" sz="2000" dirty="0">
                <a:latin typeface="+mn-ea"/>
              </a:rPr>
              <a:t>Right(s)</a:t>
            </a:r>
            <a:r>
              <a:rPr kumimoji="1" lang="zh-CN" altLang="en-US" sz="2000" dirty="0">
                <a:latin typeface="+mn-ea"/>
              </a:rPr>
              <a:t>的字符串</a:t>
            </a:r>
            <a:endParaRPr kumimoji="1" lang="en-US" altLang="zh-CN" sz="2000" dirty="0">
              <a:latin typeface="+mn-ea"/>
            </a:endParaRPr>
          </a:p>
          <a:p>
            <a:endParaRPr kumimoji="1" lang="en-US" altLang="zh-CN" sz="2000" dirty="0">
              <a:latin typeface="+mn-ea"/>
            </a:endParaRPr>
          </a:p>
          <a:p>
            <a:r>
              <a:rPr kumimoji="1" lang="zh-CN" altLang="en-US" sz="2000" dirty="0">
                <a:latin typeface="+mn-ea"/>
              </a:rPr>
              <a:t>丢失信息？显然没有，因为他们能够识别的后缀是一样的。</a:t>
            </a:r>
            <a:endParaRPr kumimoji="1" lang="en-US" altLang="zh-CN" sz="2000" dirty="0">
              <a:latin typeface="+mn-ea"/>
            </a:endParaRPr>
          </a:p>
        </p:txBody>
      </p:sp>
    </p:spTree>
    <p:extLst>
      <p:ext uri="{BB962C8B-B14F-4D97-AF65-F5344CB8AC3E}">
        <p14:creationId xmlns:p14="http://schemas.microsoft.com/office/powerpoint/2010/main" val="2834600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62B07-ED4C-2743-B70E-041BA2DECD98}"/>
              </a:ext>
            </a:extLst>
          </p:cNvPr>
          <p:cNvSpPr>
            <a:spLocks noGrp="1"/>
          </p:cNvSpPr>
          <p:nvPr>
            <p:ph type="title"/>
          </p:nvPr>
        </p:nvSpPr>
        <p:spPr/>
        <p:txBody>
          <a:bodyPr>
            <a:normAutofit/>
          </a:bodyPr>
          <a:lstStyle/>
          <a:p>
            <a:r>
              <a:rPr kumimoji="1" lang="en-US" altLang="zh-CN" sz="3600" dirty="0"/>
              <a:t>Right</a:t>
            </a:r>
            <a:r>
              <a:rPr kumimoji="1" lang="zh-CN" altLang="en-US" sz="3600" dirty="0"/>
              <a:t>集合的性质</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34226CA-DD7C-4546-AA73-40A045A1A493}"/>
                  </a:ext>
                </a:extLst>
              </p:cNvPr>
              <p:cNvSpPr>
                <a:spLocks noGrp="1"/>
              </p:cNvSpPr>
              <p:nvPr>
                <p:ph idx="1"/>
              </p:nvPr>
            </p:nvSpPr>
            <p:spPr/>
            <p:txBody>
              <a:bodyPr>
                <a:normAutofit/>
              </a:bodyPr>
              <a:lstStyle/>
              <a:p>
                <a:r>
                  <a:rPr kumimoji="1" lang="zh-CN" altLang="en-US" sz="2000" dirty="0">
                    <a:latin typeface="+mn-ea"/>
                  </a:rPr>
                  <a:t>对于</a:t>
                </a:r>
                <a:r>
                  <a:rPr kumimoji="1" lang="en-US" altLang="zh-CN" sz="2000" dirty="0">
                    <a:latin typeface="+mn-ea"/>
                  </a:rPr>
                  <a:t>Right</a:t>
                </a:r>
                <a:r>
                  <a:rPr kumimoji="1" lang="zh-CN" altLang="en-US" sz="2000" dirty="0">
                    <a:latin typeface="+mn-ea"/>
                  </a:rPr>
                  <a:t>集合中的一个元素</a:t>
                </a:r>
                <a:r>
                  <a:rPr kumimoji="1" lang="en-US" altLang="zh-CN" sz="2000" dirty="0">
                    <a:latin typeface="+mn-ea"/>
                  </a:rPr>
                  <a:t>r</a:t>
                </a:r>
                <a:r>
                  <a:rPr kumimoji="1" lang="zh-Hans" altLang="en-US" sz="2000" dirty="0">
                    <a:latin typeface="+mn-ea"/>
                  </a:rPr>
                  <a:t>，</a:t>
                </a:r>
                <a:r>
                  <a:rPr kumimoji="1" lang="zh-CN" altLang="en-US" sz="2000" dirty="0">
                    <a:latin typeface="+mn-ea"/>
                  </a:rPr>
                  <a:t>我们只需再给出长度</a:t>
                </a:r>
                <a:r>
                  <a:rPr kumimoji="1" lang="en-US" altLang="zh-CN" sz="2000" dirty="0" err="1">
                    <a:latin typeface="+mn-ea"/>
                  </a:rPr>
                  <a:t>len</a:t>
                </a:r>
                <a:r>
                  <a:rPr kumimoji="1" lang="zh-CN" altLang="en-US" sz="2000" dirty="0">
                    <a:latin typeface="+mn-ea"/>
                  </a:rPr>
                  <a:t>，即可确定这个子串。</a:t>
                </a:r>
                <a:endParaRPr kumimoji="1" lang="en-US" altLang="zh-CN" sz="2000" dirty="0">
                  <a:latin typeface="+mn-ea"/>
                </a:endParaRPr>
              </a:p>
              <a:p>
                <a:endParaRPr kumimoji="1" lang="en-US" altLang="zh-CN" sz="2000" dirty="0">
                  <a:latin typeface="+mn-ea"/>
                </a:endParaRPr>
              </a:p>
              <a:p>
                <a:r>
                  <a:rPr kumimoji="1" lang="zh-CN" altLang="en-US" sz="2000" dirty="0">
                    <a:latin typeface="+mn-ea"/>
                  </a:rPr>
                  <a:t>考虑对于一个</a:t>
                </a:r>
                <a:r>
                  <a:rPr kumimoji="1" lang="en-US" altLang="zh-CN" sz="2000" dirty="0">
                    <a:latin typeface="+mn-ea"/>
                  </a:rPr>
                  <a:t>Right</a:t>
                </a:r>
                <a:r>
                  <a:rPr kumimoji="1" lang="zh-CN" altLang="en-US" sz="2000" dirty="0">
                    <a:latin typeface="+mn-ea"/>
                  </a:rPr>
                  <a:t>集合，假如长度</a:t>
                </a:r>
                <a:r>
                  <a:rPr kumimoji="1" lang="en-US" altLang="zh-CN" sz="2000" dirty="0">
                    <a:latin typeface="+mn-ea"/>
                  </a:rPr>
                  <a:t>l</a:t>
                </a:r>
                <a:r>
                  <a:rPr kumimoji="1" lang="zh-Hans" altLang="en-US" sz="2000" dirty="0">
                    <a:latin typeface="+mn-ea"/>
                  </a:rPr>
                  <a:t>，</a:t>
                </a:r>
                <a:r>
                  <a:rPr kumimoji="1" lang="en-US" altLang="zh-Hans" sz="2000" dirty="0">
                    <a:latin typeface="+mn-ea"/>
                  </a:rPr>
                  <a:t>r</a:t>
                </a:r>
                <a:r>
                  <a:rPr kumimoji="1" lang="zh-CN" altLang="en-US" sz="2000" dirty="0">
                    <a:latin typeface="+mn-ea"/>
                  </a:rPr>
                  <a:t>合法，则对于任意</a:t>
                </a:r>
                <a:r>
                  <a:rPr kumimoji="1" lang="en-US" altLang="zh-CN" sz="2000" dirty="0">
                    <a:latin typeface="+mn-ea"/>
                  </a:rPr>
                  <a:t>x</a:t>
                </a:r>
                <a:r>
                  <a:rPr kumimoji="1" lang="zh-CN" altLang="en-US" sz="2000" dirty="0">
                    <a:latin typeface="+mn-ea"/>
                  </a:rPr>
                  <a:t>满足</a:t>
                </a:r>
                <a14:m>
                  <m:oMath xmlns:m="http://schemas.openxmlformats.org/officeDocument/2006/math">
                    <m:r>
                      <a:rPr kumimoji="1" lang="en-US" altLang="zh-CN" sz="2000" b="0" i="1" smtClean="0">
                        <a:latin typeface="Cambria Math" panose="02040503050406030204" pitchFamily="18" charset="0"/>
                      </a:rPr>
                      <m:t>𝑙</m:t>
                    </m:r>
                    <m:r>
                      <a:rPr kumimoji="1" lang="en-US" altLang="zh-CN" sz="2000" b="0" i="1" smtClean="0">
                        <a:latin typeface="Cambria Math" panose="02040503050406030204" pitchFamily="18" charset="0"/>
                        <a:ea typeface="Cambria Math" panose="02040503050406030204" pitchFamily="18" charset="0"/>
                      </a:rPr>
                      <m:t>≤</m:t>
                    </m:r>
                    <m:r>
                      <a:rPr kumimoji="1" lang="en-US" altLang="zh-CN" sz="2000" b="0" i="1" smtClean="0">
                        <a:latin typeface="Cambria Math" panose="02040503050406030204" pitchFamily="18" charset="0"/>
                        <a:ea typeface="Cambria Math" panose="02040503050406030204" pitchFamily="18" charset="0"/>
                      </a:rPr>
                      <m:t>𝑥</m:t>
                    </m:r>
                    <m:r>
                      <a:rPr kumimoji="1" lang="en-US" altLang="zh-CN" sz="2000" b="0" i="1" smtClean="0">
                        <a:latin typeface="Cambria Math" panose="02040503050406030204" pitchFamily="18" charset="0"/>
                        <a:ea typeface="Cambria Math" panose="02040503050406030204" pitchFamily="18" charset="0"/>
                      </a:rPr>
                      <m:t>≤</m:t>
                    </m:r>
                    <m:r>
                      <a:rPr kumimoji="1" lang="en-US" altLang="zh-CN" sz="2000" b="0" i="1" smtClean="0">
                        <a:latin typeface="Cambria Math" panose="02040503050406030204" pitchFamily="18" charset="0"/>
                        <a:ea typeface="Cambria Math" panose="02040503050406030204" pitchFamily="18" charset="0"/>
                      </a:rPr>
                      <m:t>𝑟</m:t>
                    </m:r>
                  </m:oMath>
                </a14:m>
                <a:r>
                  <a:rPr kumimoji="1" lang="zh-CN" altLang="en-US" sz="2000" dirty="0">
                    <a:latin typeface="+mn-ea"/>
                  </a:rPr>
                  <a:t>，长度</a:t>
                </a:r>
                <a:r>
                  <a:rPr kumimoji="1" lang="en-US" altLang="zh-CN" sz="2000" dirty="0">
                    <a:latin typeface="+mn-ea"/>
                  </a:rPr>
                  <a:t>x</a:t>
                </a:r>
                <a:r>
                  <a:rPr kumimoji="1" lang="zh-CN" altLang="en-US" sz="2000" dirty="0">
                    <a:latin typeface="+mn-ea"/>
                  </a:rPr>
                  <a:t>都合法。</a:t>
                </a:r>
                <a:endParaRPr kumimoji="1" lang="en-US" altLang="zh-CN" sz="2000" dirty="0">
                  <a:latin typeface="+mn-ea"/>
                </a:endParaRPr>
              </a:p>
              <a:p>
                <a:endParaRPr kumimoji="1" lang="en-US" altLang="zh-CN" sz="2000" dirty="0">
                  <a:latin typeface="+mn-ea"/>
                </a:endParaRPr>
              </a:p>
              <a:p>
                <a:r>
                  <a:rPr kumimoji="1" lang="zh-CN" altLang="en-US" sz="2000" dirty="0">
                    <a:latin typeface="+mn-ea"/>
                  </a:rPr>
                  <a:t>对于一个状态</a:t>
                </a:r>
                <a:r>
                  <a:rPr kumimoji="1" lang="en-US" altLang="zh-CN" sz="2000" dirty="0">
                    <a:latin typeface="+mn-ea"/>
                  </a:rPr>
                  <a:t>s</a:t>
                </a:r>
                <a:r>
                  <a:rPr kumimoji="1" lang="zh-Hans" altLang="en-US" sz="2000" dirty="0">
                    <a:latin typeface="+mn-ea"/>
                  </a:rPr>
                  <a:t>，</a:t>
                </a:r>
                <a:r>
                  <a:rPr kumimoji="1" lang="zh-CN" altLang="en-US" sz="2000" dirty="0">
                    <a:latin typeface="+mn-ea"/>
                  </a:rPr>
                  <a:t>合法的长度区间为</a:t>
                </a:r>
                <a:r>
                  <a:rPr kumimoji="1" lang="en-US" altLang="zh-CN" sz="2000" dirty="0">
                    <a:latin typeface="+mn-ea"/>
                  </a:rPr>
                  <a:t>[min(s),max(s)]</a:t>
                </a:r>
              </a:p>
              <a:p>
                <a:endParaRPr kumimoji="1" lang="en-US" altLang="zh-CN" sz="2000" dirty="0">
                  <a:latin typeface="+mn-ea"/>
                </a:endParaRPr>
              </a:p>
              <a:p>
                <a:r>
                  <a:rPr kumimoji="1" lang="zh-CN" altLang="en-US" sz="2000" dirty="0">
                    <a:latin typeface="+mn-ea"/>
                  </a:rPr>
                  <a:t>考虑两个状态</a:t>
                </a:r>
                <a:r>
                  <a:rPr kumimoji="1" lang="en-US" altLang="zh-CN" sz="2000" dirty="0">
                    <a:latin typeface="+mn-ea"/>
                  </a:rPr>
                  <a:t>a</a:t>
                </a:r>
                <a:r>
                  <a:rPr kumimoji="1" lang="zh-Hans" altLang="en-US" sz="2000" dirty="0">
                    <a:latin typeface="+mn-ea"/>
                  </a:rPr>
                  <a:t>，</a:t>
                </a:r>
                <a:r>
                  <a:rPr kumimoji="1" lang="en-US" altLang="zh-Hans" sz="2000" dirty="0">
                    <a:latin typeface="+mn-ea"/>
                  </a:rPr>
                  <a:t>b</a:t>
                </a:r>
                <a:r>
                  <a:rPr kumimoji="1" lang="zh-Hans" altLang="en-US" sz="2000" dirty="0">
                    <a:latin typeface="+mn-ea"/>
                  </a:rPr>
                  <a:t>，</a:t>
                </a:r>
                <a:r>
                  <a:rPr kumimoji="1" lang="zh-CN" altLang="en-US" sz="2000" dirty="0">
                    <a:latin typeface="+mn-ea"/>
                  </a:rPr>
                  <a:t>假设他们的</a:t>
                </a:r>
                <a:r>
                  <a:rPr kumimoji="1" lang="en-US" altLang="zh-CN" sz="2000" dirty="0">
                    <a:latin typeface="+mn-ea"/>
                  </a:rPr>
                  <a:t>Right</a:t>
                </a:r>
                <a:r>
                  <a:rPr kumimoji="1" lang="zh-CN" altLang="en-US" sz="2000" dirty="0">
                    <a:latin typeface="+mn-ea"/>
                  </a:rPr>
                  <a:t>集合有交集，由于状态</a:t>
                </a:r>
                <a:r>
                  <a:rPr kumimoji="1" lang="en-US" altLang="zh-CN" sz="2000" dirty="0">
                    <a:latin typeface="+mn-ea"/>
                  </a:rPr>
                  <a:t>a</a:t>
                </a:r>
                <a:r>
                  <a:rPr kumimoji="1" lang="zh-Hans" altLang="en-US" sz="2000" dirty="0">
                    <a:latin typeface="+mn-ea"/>
                  </a:rPr>
                  <a:t>，</a:t>
                </a:r>
                <a:r>
                  <a:rPr kumimoji="1" lang="en-US" altLang="zh-Hans" sz="2000" dirty="0">
                    <a:latin typeface="+mn-ea"/>
                  </a:rPr>
                  <a:t>b</a:t>
                </a:r>
                <a:r>
                  <a:rPr kumimoji="1" lang="zh-CN" altLang="en-US" sz="2000" dirty="0">
                    <a:latin typeface="+mn-ea"/>
                  </a:rPr>
                  <a:t>表示的子串没有交集，所以</a:t>
                </a:r>
                <a:r>
                  <a:rPr kumimoji="1" lang="en-US" altLang="zh-CN" sz="2000" dirty="0">
                    <a:latin typeface="+mn-ea"/>
                  </a:rPr>
                  <a:t>[min(a),max(a)]</a:t>
                </a:r>
                <a:r>
                  <a:rPr kumimoji="1" lang="zh-CN" altLang="en-US" sz="2000" dirty="0">
                    <a:latin typeface="+mn-ea"/>
                  </a:rPr>
                  <a:t>和</a:t>
                </a:r>
                <a:r>
                  <a:rPr kumimoji="1" lang="en-US" altLang="zh-CN" sz="2000" dirty="0">
                    <a:latin typeface="+mn-ea"/>
                  </a:rPr>
                  <a:t>[min(b),max(b)]</a:t>
                </a:r>
                <a:r>
                  <a:rPr kumimoji="1" lang="zh-CN" altLang="en-US" sz="2000" dirty="0">
                    <a:latin typeface="+mn-ea"/>
                  </a:rPr>
                  <a:t>也不会有交集。</a:t>
                </a:r>
                <a:endParaRPr kumimoji="1" lang="en-US" altLang="zh-CN" sz="2000" dirty="0">
                  <a:latin typeface="+mn-ea"/>
                </a:endParaRPr>
              </a:p>
              <a:p>
                <a:endParaRPr kumimoji="1" lang="en-US" altLang="zh-CN" sz="2000" dirty="0">
                  <a:latin typeface="+mn-ea"/>
                </a:endParaRPr>
              </a:p>
              <a:p>
                <a:r>
                  <a:rPr kumimoji="1" lang="zh-CN" altLang="en-US" sz="2000" dirty="0">
                    <a:latin typeface="+mn-ea"/>
                  </a:rPr>
                  <a:t>不妨设</a:t>
                </a:r>
                <a:r>
                  <a:rPr kumimoji="1" lang="en-US" altLang="zh-CN" sz="2000" dirty="0">
                    <a:latin typeface="+mn-ea"/>
                  </a:rPr>
                  <a:t>max(a)&lt;min(b)</a:t>
                </a:r>
                <a:r>
                  <a:rPr kumimoji="1" lang="zh-Hans" altLang="en-US" sz="2000" dirty="0">
                    <a:latin typeface="+mn-ea"/>
                  </a:rPr>
                  <a:t>，</a:t>
                </a:r>
                <a:r>
                  <a:rPr kumimoji="1" lang="zh-CN" altLang="en-US" sz="2000" dirty="0">
                    <a:latin typeface="+mn-ea"/>
                  </a:rPr>
                  <a:t>则</a:t>
                </a:r>
                <a:r>
                  <a:rPr kumimoji="1" lang="en-US" altLang="zh-CN" sz="2000" dirty="0">
                    <a:latin typeface="+mn-ea"/>
                  </a:rPr>
                  <a:t>a</a:t>
                </a:r>
                <a:r>
                  <a:rPr kumimoji="1" lang="zh-CN" altLang="en-US" sz="2000" dirty="0">
                    <a:latin typeface="+mn-ea"/>
                  </a:rPr>
                  <a:t>表示的所有串都是</a:t>
                </a:r>
                <a:r>
                  <a:rPr kumimoji="1" lang="en-US" altLang="zh-CN" sz="2000" dirty="0">
                    <a:latin typeface="+mn-ea"/>
                  </a:rPr>
                  <a:t>b</a:t>
                </a:r>
                <a:r>
                  <a:rPr kumimoji="1" lang="zh-CN" altLang="en-US" sz="2000" dirty="0">
                    <a:latin typeface="+mn-ea"/>
                  </a:rPr>
                  <a:t>表示的串的后缀，所以</a:t>
                </a:r>
                <a:r>
                  <a:rPr kumimoji="1" lang="en-US" altLang="zh-CN" sz="2000" dirty="0">
                    <a:latin typeface="+mn-ea"/>
                  </a:rPr>
                  <a:t>Right(b)</a:t>
                </a:r>
                <a:r>
                  <a:rPr kumimoji="1" lang="zh-CN" altLang="en-US" sz="2000" dirty="0">
                    <a:latin typeface="+mn-ea"/>
                  </a:rPr>
                  <a:t>为</a:t>
                </a:r>
                <a:r>
                  <a:rPr kumimoji="1" lang="en-US" altLang="zh-CN" sz="2000" dirty="0">
                    <a:latin typeface="+mn-ea"/>
                  </a:rPr>
                  <a:t>Right(a)</a:t>
                </a:r>
                <a:r>
                  <a:rPr kumimoji="1" lang="zh-CN" altLang="en-US" sz="2000" dirty="0">
                    <a:latin typeface="+mn-ea"/>
                  </a:rPr>
                  <a:t>的真子集</a:t>
                </a:r>
                <a:r>
                  <a:rPr kumimoji="1" lang="zh-Hans" altLang="en-US" sz="2000" dirty="0">
                    <a:latin typeface="+mn-ea"/>
                  </a:rPr>
                  <a:t>。</a:t>
                </a:r>
                <a:r>
                  <a:rPr kumimoji="1" lang="zh-CN" altLang="en-US" sz="2000" dirty="0">
                    <a:latin typeface="+mn-ea"/>
                  </a:rPr>
                  <a:t>所以对于任意两个状态的</a:t>
                </a:r>
                <a:r>
                  <a:rPr kumimoji="1" lang="en-US" altLang="zh-CN" sz="2000" dirty="0">
                    <a:latin typeface="+mn-ea"/>
                  </a:rPr>
                  <a:t>Right</a:t>
                </a:r>
                <a:r>
                  <a:rPr kumimoji="1" lang="zh-CN" altLang="en-US" sz="2000" dirty="0">
                    <a:latin typeface="+mn-ea"/>
                  </a:rPr>
                  <a:t>集合，要么不相交，要么一个是另一个的真子集。</a:t>
                </a:r>
                <a:endParaRPr kumimoji="1" lang="en-US" altLang="zh-CN" sz="2000" dirty="0">
                  <a:latin typeface="+mn-ea"/>
                </a:endParaRPr>
              </a:p>
            </p:txBody>
          </p:sp>
        </mc:Choice>
        <mc:Fallback xmlns="">
          <p:sp>
            <p:nvSpPr>
              <p:cNvPr id="3" name="内容占位符 2">
                <a:extLst>
                  <a:ext uri="{FF2B5EF4-FFF2-40B4-BE49-F238E27FC236}">
                    <a16:creationId xmlns:a16="http://schemas.microsoft.com/office/drawing/2014/main" id="{634226CA-DD7C-4546-AA73-40A045A1A493}"/>
                  </a:ext>
                </a:extLst>
              </p:cNvPr>
              <p:cNvSpPr>
                <a:spLocks noGrp="1" noRot="1" noChangeAspect="1" noMove="1" noResize="1" noEditPoints="1" noAdjustHandles="1" noChangeArrowheads="1" noChangeShapeType="1" noTextEdit="1"/>
              </p:cNvSpPr>
              <p:nvPr>
                <p:ph idx="1"/>
              </p:nvPr>
            </p:nvSpPr>
            <p:spPr>
              <a:blipFill>
                <a:blip r:embed="rId2"/>
                <a:stretch>
                  <a:fillRect l="-483" t="-1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6181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62B07-ED4C-2743-B70E-041BA2DECD98}"/>
              </a:ext>
            </a:extLst>
          </p:cNvPr>
          <p:cNvSpPr>
            <a:spLocks noGrp="1"/>
          </p:cNvSpPr>
          <p:nvPr>
            <p:ph type="title"/>
          </p:nvPr>
        </p:nvSpPr>
        <p:spPr/>
        <p:txBody>
          <a:bodyPr>
            <a:normAutofit/>
          </a:bodyPr>
          <a:lstStyle/>
          <a:p>
            <a:r>
              <a:rPr kumimoji="1" lang="en-US" altLang="zh-CN" sz="3600" dirty="0"/>
              <a:t>Parent</a:t>
            </a:r>
            <a:r>
              <a:rPr kumimoji="1" lang="zh-CN" altLang="en-US" sz="3600" dirty="0"/>
              <a:t>树</a:t>
            </a:r>
          </a:p>
        </p:txBody>
      </p:sp>
      <p:sp>
        <p:nvSpPr>
          <p:cNvPr id="3" name="内容占位符 2">
            <a:extLst>
              <a:ext uri="{FF2B5EF4-FFF2-40B4-BE49-F238E27FC236}">
                <a16:creationId xmlns:a16="http://schemas.microsoft.com/office/drawing/2014/main" id="{634226CA-DD7C-4546-AA73-40A045A1A493}"/>
              </a:ext>
            </a:extLst>
          </p:cNvPr>
          <p:cNvSpPr>
            <a:spLocks noGrp="1"/>
          </p:cNvSpPr>
          <p:nvPr>
            <p:ph idx="1"/>
          </p:nvPr>
        </p:nvSpPr>
        <p:spPr/>
        <p:txBody>
          <a:bodyPr>
            <a:normAutofit/>
          </a:bodyPr>
          <a:lstStyle/>
          <a:p>
            <a:r>
              <a:rPr kumimoji="1" lang="zh-CN" altLang="en-US" sz="2000" dirty="0">
                <a:latin typeface="+mn-ea"/>
              </a:rPr>
              <a:t>可以感受到，满足以上性质的</a:t>
            </a:r>
            <a:r>
              <a:rPr kumimoji="1" lang="en-US" altLang="zh-CN" sz="2000" dirty="0">
                <a:latin typeface="+mn-ea"/>
              </a:rPr>
              <a:t>Right</a:t>
            </a:r>
            <a:r>
              <a:rPr kumimoji="1" lang="zh-CN" altLang="en-US" sz="2000" dirty="0">
                <a:latin typeface="+mn-ea"/>
              </a:rPr>
              <a:t>集合构成了一个树形结构，我们称其为</a:t>
            </a:r>
            <a:r>
              <a:rPr kumimoji="1" lang="en-US" altLang="zh-CN" sz="2000" dirty="0">
                <a:latin typeface="+mn-ea"/>
              </a:rPr>
              <a:t>Parent</a:t>
            </a:r>
            <a:r>
              <a:rPr kumimoji="1" lang="zh-CN" altLang="en-US" sz="2000" dirty="0">
                <a:latin typeface="+mn-ea"/>
              </a:rPr>
              <a:t>树。其中，一个节点</a:t>
            </a:r>
            <a:r>
              <a:rPr kumimoji="1" lang="en-US" altLang="zh-CN" sz="2000" dirty="0">
                <a:latin typeface="+mn-ea"/>
              </a:rPr>
              <a:t>s</a:t>
            </a:r>
            <a:r>
              <a:rPr kumimoji="1" lang="zh-CN" altLang="en-US" sz="2000" dirty="0">
                <a:latin typeface="+mn-ea"/>
              </a:rPr>
              <a:t>的父亲为</a:t>
            </a:r>
            <a:r>
              <a:rPr kumimoji="1" lang="en-US" altLang="zh-CN" sz="2000" dirty="0">
                <a:latin typeface="+mn-ea"/>
              </a:rPr>
              <a:t>Right</a:t>
            </a:r>
            <a:r>
              <a:rPr kumimoji="1" lang="zh-CN" altLang="en-US" sz="2000" dirty="0">
                <a:latin typeface="+mn-ea"/>
              </a:rPr>
              <a:t>集合包含</a:t>
            </a:r>
            <a:r>
              <a:rPr kumimoji="1" lang="en-US" altLang="zh-CN" sz="2000" dirty="0">
                <a:latin typeface="+mn-ea"/>
              </a:rPr>
              <a:t>s</a:t>
            </a:r>
            <a:r>
              <a:rPr kumimoji="1" lang="zh-CN" altLang="en-US" sz="2000" dirty="0">
                <a:latin typeface="+mn-ea"/>
              </a:rPr>
              <a:t>的</a:t>
            </a:r>
            <a:r>
              <a:rPr kumimoji="1" lang="en-US" altLang="zh-CN" sz="2000" dirty="0">
                <a:latin typeface="+mn-ea"/>
              </a:rPr>
              <a:t>Right</a:t>
            </a:r>
            <a:r>
              <a:rPr kumimoji="1" lang="zh-CN" altLang="en-US" sz="2000" dirty="0">
                <a:latin typeface="+mn-ea"/>
              </a:rPr>
              <a:t>集合的节点中，</a:t>
            </a:r>
            <a:r>
              <a:rPr kumimoji="1" lang="en-US" altLang="zh-CN" sz="2000" dirty="0">
                <a:latin typeface="+mn-ea"/>
              </a:rPr>
              <a:t>Right</a:t>
            </a:r>
            <a:r>
              <a:rPr kumimoji="1" lang="zh-CN" altLang="en-US" sz="2000" dirty="0">
                <a:latin typeface="+mn-ea"/>
              </a:rPr>
              <a:t>集合最小的点。</a:t>
            </a:r>
            <a:endParaRPr kumimoji="1" lang="en-US" altLang="zh-CN" sz="2000" dirty="0">
              <a:latin typeface="+mn-ea"/>
            </a:endParaRPr>
          </a:p>
          <a:p>
            <a:endParaRPr kumimoji="1" lang="en-US" altLang="zh-CN" sz="2000" dirty="0">
              <a:latin typeface="+mn-ea"/>
            </a:endParaRPr>
          </a:p>
          <a:p>
            <a:r>
              <a:rPr kumimoji="1" lang="zh-CN" altLang="en-US" sz="2000" dirty="0">
                <a:latin typeface="+mn-ea"/>
              </a:rPr>
              <a:t>树的叶子结点数为</a:t>
            </a:r>
            <a:r>
              <a:rPr kumimoji="1" lang="en-US" altLang="zh-CN" sz="2000" dirty="0">
                <a:latin typeface="+mn-ea"/>
              </a:rPr>
              <a:t>N</a:t>
            </a:r>
            <a:r>
              <a:rPr kumimoji="1" lang="zh-Hans" altLang="en-US" sz="2000" dirty="0">
                <a:latin typeface="+mn-ea"/>
              </a:rPr>
              <a:t>，</a:t>
            </a:r>
            <a:r>
              <a:rPr kumimoji="1" lang="zh-CN" altLang="en-US" sz="2000" dirty="0">
                <a:latin typeface="+mn-ea"/>
              </a:rPr>
              <a:t>每一个非叶节点至少有两个儿子，所以</a:t>
            </a:r>
            <a:r>
              <a:rPr kumimoji="1" lang="en-US" altLang="zh-CN" sz="2000" dirty="0">
                <a:latin typeface="+mn-ea"/>
              </a:rPr>
              <a:t>Parent</a:t>
            </a:r>
            <a:r>
              <a:rPr kumimoji="1" lang="zh-CN" altLang="en-US" sz="2000" dirty="0">
                <a:latin typeface="+mn-ea"/>
              </a:rPr>
              <a:t>树的大小是</a:t>
            </a:r>
            <a:r>
              <a:rPr kumimoji="1" lang="en-US" altLang="zh-CN" sz="2000" dirty="0">
                <a:latin typeface="+mn-ea"/>
              </a:rPr>
              <a:t>O(N)</a:t>
            </a:r>
            <a:r>
              <a:rPr kumimoji="1" lang="zh-CN" altLang="en-US" sz="2000" dirty="0">
                <a:latin typeface="+mn-ea"/>
              </a:rPr>
              <a:t>的。</a:t>
            </a:r>
            <a:endParaRPr kumimoji="1" lang="en-US" altLang="zh-CN" sz="2000" dirty="0">
              <a:latin typeface="+mn-ea"/>
            </a:endParaRPr>
          </a:p>
          <a:p>
            <a:endParaRPr kumimoji="1" lang="en-US" altLang="zh-CN" sz="2000" dirty="0">
              <a:latin typeface="+mn-ea"/>
            </a:endParaRPr>
          </a:p>
          <a:p>
            <a:r>
              <a:rPr kumimoji="1" lang="zh-CN" altLang="en-US" sz="2000" dirty="0">
                <a:latin typeface="+mn-ea"/>
              </a:rPr>
              <a:t>我们考虑状态</a:t>
            </a:r>
            <a:r>
              <a:rPr kumimoji="1" lang="en-US" altLang="zh-CN" sz="2000" dirty="0">
                <a:latin typeface="+mn-ea"/>
              </a:rPr>
              <a:t>s</a:t>
            </a:r>
            <a:r>
              <a:rPr kumimoji="1" lang="zh-CN" altLang="en-US" sz="2000" dirty="0">
                <a:latin typeface="+mn-ea"/>
              </a:rPr>
              <a:t>的</a:t>
            </a:r>
            <a:r>
              <a:rPr kumimoji="1" lang="en-US" altLang="zh-CN" sz="2000" dirty="0">
                <a:latin typeface="+mn-ea"/>
              </a:rPr>
              <a:t>Right</a:t>
            </a:r>
            <a:r>
              <a:rPr kumimoji="1" lang="zh-CN" altLang="en-US" sz="2000" dirty="0">
                <a:latin typeface="+mn-ea"/>
              </a:rPr>
              <a:t>集合的合法长度范围，为什么</a:t>
            </a:r>
            <a:r>
              <a:rPr kumimoji="1" lang="en-US" altLang="zh-CN" sz="2000" dirty="0">
                <a:latin typeface="+mn-ea"/>
              </a:rPr>
              <a:t>min(s)-1</a:t>
            </a:r>
            <a:r>
              <a:rPr kumimoji="1" lang="zh-CN" altLang="en-US" sz="2000" dirty="0">
                <a:latin typeface="+mn-ea"/>
              </a:rPr>
              <a:t>不行？说明这个长度的子串出现在了更多的位置，因为串越短越容易出现，于是</a:t>
            </a:r>
            <a:r>
              <a:rPr kumimoji="1" lang="en-US" altLang="zh-CN" sz="2000" dirty="0">
                <a:latin typeface="+mn-ea"/>
              </a:rPr>
              <a:t>min(s)-1</a:t>
            </a:r>
            <a:r>
              <a:rPr kumimoji="1" lang="zh-CN" altLang="en-US" sz="2000" dirty="0">
                <a:latin typeface="+mn-ea"/>
              </a:rPr>
              <a:t>一定是状态</a:t>
            </a:r>
            <a:r>
              <a:rPr kumimoji="1" lang="en-US" altLang="zh-CN" sz="2000" dirty="0">
                <a:latin typeface="+mn-ea"/>
              </a:rPr>
              <a:t>s</a:t>
            </a:r>
            <a:r>
              <a:rPr kumimoji="1" lang="zh-CN" altLang="en-US" sz="2000" dirty="0">
                <a:latin typeface="+mn-ea"/>
              </a:rPr>
              <a:t>的父亲的合法长度。</a:t>
            </a:r>
            <a:endParaRPr kumimoji="1" lang="en-US" altLang="zh-CN" sz="2000" dirty="0">
              <a:latin typeface="+mn-ea"/>
            </a:endParaRPr>
          </a:p>
          <a:p>
            <a:endParaRPr kumimoji="1" lang="en-US" altLang="zh-CN" sz="2000" dirty="0">
              <a:latin typeface="+mn-ea"/>
            </a:endParaRPr>
          </a:p>
          <a:p>
            <a:r>
              <a:rPr kumimoji="1" lang="zh-CN" altLang="en-US" sz="2000" dirty="0">
                <a:latin typeface="+mn-ea"/>
              </a:rPr>
              <a:t>于是有</a:t>
            </a:r>
            <a:r>
              <a:rPr kumimoji="1" lang="en-US" altLang="zh-CN" sz="2000" dirty="0">
                <a:latin typeface="+mn-ea"/>
              </a:rPr>
              <a:t>max(father)=min(s)-1</a:t>
            </a:r>
            <a:endParaRPr kumimoji="1" lang="zh-CN" altLang="en-US" sz="2000" dirty="0">
              <a:latin typeface="+mn-ea"/>
            </a:endParaRPr>
          </a:p>
        </p:txBody>
      </p:sp>
    </p:spTree>
    <p:extLst>
      <p:ext uri="{BB962C8B-B14F-4D97-AF65-F5344CB8AC3E}">
        <p14:creationId xmlns:p14="http://schemas.microsoft.com/office/powerpoint/2010/main" val="3476542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2315</Words>
  <Application>Microsoft Macintosh PowerPoint</Application>
  <PresentationFormat>宽屏</PresentationFormat>
  <Paragraphs>173</Paragraphs>
  <Slides>26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等线</vt:lpstr>
      <vt:lpstr>等线 Light</vt:lpstr>
      <vt:lpstr>Heiti SC Medium</vt:lpstr>
      <vt:lpstr>Arial</vt:lpstr>
      <vt:lpstr>Cambria Math</vt:lpstr>
      <vt:lpstr>Office 主题​​</vt:lpstr>
      <vt:lpstr>后缀自动机</vt:lpstr>
      <vt:lpstr>什么是自动机？</vt:lpstr>
      <vt:lpstr>什么是后缀自动机？</vt:lpstr>
      <vt:lpstr>好像很容易实现？</vt:lpstr>
      <vt:lpstr>最简状态后缀自动机</vt:lpstr>
      <vt:lpstr>Right集合</vt:lpstr>
      <vt:lpstr>开始合并</vt:lpstr>
      <vt:lpstr>Right集合的性质</vt:lpstr>
      <vt:lpstr>Parent树</vt:lpstr>
      <vt:lpstr>复杂度证明</vt:lpstr>
      <vt:lpstr>复杂度证明（续）</vt:lpstr>
      <vt:lpstr>线性构造算法</vt:lpstr>
      <vt:lpstr>线性构造算法（续）</vt:lpstr>
      <vt:lpstr>线性构造算法（续2）</vt:lpstr>
      <vt:lpstr>线性构造算法（续3）</vt:lpstr>
      <vt:lpstr>代码实现</vt:lpstr>
      <vt:lpstr>例题选讲</vt:lpstr>
      <vt:lpstr>2010 - German Collegiate Programming Contest   E</vt:lpstr>
      <vt:lpstr>最小循环串</vt:lpstr>
      <vt:lpstr>SPOJ NSUBSTR</vt:lpstr>
      <vt:lpstr>BZOJ2555 SubString</vt:lpstr>
      <vt:lpstr>SPOJ SUBLEX</vt:lpstr>
      <vt:lpstr>NOI2015  Day2  T2   品酒大会</vt:lpstr>
      <vt:lpstr>NOI2015  Day2  T2   品酒大会(续)</vt:lpstr>
      <vt:lpstr>Petrozavodsk Winter Training Camp 2016 Zhejiang U Contest  H</vt:lpstr>
      <vt:lpstr>Lunch is wating for you</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后缀自动机</dc:title>
  <dc:creator>Zicheng Ye</dc:creator>
  <cp:lastModifiedBy>Zicheng Ye</cp:lastModifiedBy>
  <cp:revision>31</cp:revision>
  <dcterms:created xsi:type="dcterms:W3CDTF">2018-07-16T14:59:49Z</dcterms:created>
  <dcterms:modified xsi:type="dcterms:W3CDTF">2018-07-17T00:29:06Z</dcterms:modified>
</cp:coreProperties>
</file>