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7" r:id="rId6"/>
    <p:sldId id="260" r:id="rId7"/>
    <p:sldId id="261" r:id="rId8"/>
    <p:sldId id="268" r:id="rId9"/>
    <p:sldId id="265" r:id="rId10"/>
    <p:sldId id="266" r:id="rId11"/>
    <p:sldId id="263"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4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22C66-E602-4FD5-8982-C758FA7B8943}" type="datetimeFigureOut">
              <a:rPr lang="zh-CN" altLang="en-US" smtClean="0"/>
              <a:t>2025/4/10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674F8-68F8-4519-B1B6-129A823E84C9}" type="slidenum">
              <a:rPr lang="zh-CN" altLang="en-US" smtClean="0"/>
              <a:t>‹#›</a:t>
            </a:fld>
            <a:endParaRPr lang="zh-CN" altLang="en-US"/>
          </a:p>
        </p:txBody>
      </p:sp>
    </p:spTree>
    <p:extLst>
      <p:ext uri="{BB962C8B-B14F-4D97-AF65-F5344CB8AC3E}">
        <p14:creationId xmlns:p14="http://schemas.microsoft.com/office/powerpoint/2010/main" val="113498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9BD08-8FEA-4473-9B9D-78A20C6CBD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BB2CD1-DFB4-4257-9335-B77A336DA7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3AD867-1345-461D-90BD-4DB00CB96D8D}"/>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5" name="页脚占位符 4">
            <a:extLst>
              <a:ext uri="{FF2B5EF4-FFF2-40B4-BE49-F238E27FC236}">
                <a16:creationId xmlns:a16="http://schemas.microsoft.com/office/drawing/2014/main" id="{F2B3E0C2-D5DC-44D1-8B81-F3882F63C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4A594E-71D2-4753-A95F-22906609E755}"/>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401166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32FCB-A637-404E-B0FB-C0982ADD4F9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539C6A-B251-4C82-B9DE-6DED3CEF4F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BC3C2D-D31C-47E6-82FC-55A0A0D5680B}"/>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5" name="页脚占位符 4">
            <a:extLst>
              <a:ext uri="{FF2B5EF4-FFF2-40B4-BE49-F238E27FC236}">
                <a16:creationId xmlns:a16="http://schemas.microsoft.com/office/drawing/2014/main" id="{96D95006-848B-4D5E-AB6A-68C50FBBC6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913A4-F963-467E-B050-5609F7D40779}"/>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70932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3EF7266-8FBA-4FD6-86AC-ED64C553D2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A7B27C-28C6-48E5-BD3E-7AEA5569A27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3250ED-4F6B-4BE4-AA87-C90B60369067}"/>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5" name="页脚占位符 4">
            <a:extLst>
              <a:ext uri="{FF2B5EF4-FFF2-40B4-BE49-F238E27FC236}">
                <a16:creationId xmlns:a16="http://schemas.microsoft.com/office/drawing/2014/main" id="{B4979F6F-D547-48A2-BC60-CDF790E05A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655997-E1AA-4A87-81AB-5875ECB34382}"/>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41260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31C9D-72A6-4557-928C-EED19ED478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EBC185-C82D-44A9-950B-CABF21012A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4A5587-D15F-4F4A-87A4-37E2EF46DC2E}"/>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5" name="页脚占位符 4">
            <a:extLst>
              <a:ext uri="{FF2B5EF4-FFF2-40B4-BE49-F238E27FC236}">
                <a16:creationId xmlns:a16="http://schemas.microsoft.com/office/drawing/2014/main" id="{63945BD4-03AE-45DE-AF6E-6D9A294DB6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2E8FD6-B241-49FE-96E2-BF099315DFDA}"/>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201058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51005-A774-4C80-8F63-946FEB098BA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0EAAA0-3C28-4934-88B6-0E627E508E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34E85B5-B852-436B-9770-502AFA4078D4}"/>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5" name="页脚占位符 4">
            <a:extLst>
              <a:ext uri="{FF2B5EF4-FFF2-40B4-BE49-F238E27FC236}">
                <a16:creationId xmlns:a16="http://schemas.microsoft.com/office/drawing/2014/main" id="{AF340C0F-3B43-416A-93F5-B9935CC3EB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3369AC-E946-418F-A7FA-9CC21FA96CD8}"/>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115512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026E3-6CA0-45E4-A2E1-753569E0C6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F0A5C8-A330-440B-9F15-228B9C69E01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9742244-16EF-4529-AA4B-0AFCEB551DF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94186C-8750-4E8C-841E-B48E004250AA}"/>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6" name="页脚占位符 5">
            <a:extLst>
              <a:ext uri="{FF2B5EF4-FFF2-40B4-BE49-F238E27FC236}">
                <a16:creationId xmlns:a16="http://schemas.microsoft.com/office/drawing/2014/main" id="{00797588-64DD-4D0E-B717-2155E6AC05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18C6CD-7CEB-4034-A834-AC175C6E9988}"/>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414618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BC22D-5D9E-47BB-8F04-3B07ED40C4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F0A39D2-F671-4256-B6E8-B06741C89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471FBC-4E60-48E0-ABC5-D09959B7F8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6E64A2-AACC-4269-9618-01B8714F2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E7187A-EFEE-48A3-B720-A50E49F306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B3D995-0615-4450-8CDF-99902F3D5F41}"/>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8" name="页脚占位符 7">
            <a:extLst>
              <a:ext uri="{FF2B5EF4-FFF2-40B4-BE49-F238E27FC236}">
                <a16:creationId xmlns:a16="http://schemas.microsoft.com/office/drawing/2014/main" id="{33C25617-51FF-40AA-810D-DE2E4E94A9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4F07BD-249E-42B7-AB4C-9C4CBB1C1DFB}"/>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92882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B8B38-97F4-46BB-BE66-80EA7CEC4A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980FC34-6620-4D37-A2F8-7B5EEF1A5810}"/>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4" name="页脚占位符 3">
            <a:extLst>
              <a:ext uri="{FF2B5EF4-FFF2-40B4-BE49-F238E27FC236}">
                <a16:creationId xmlns:a16="http://schemas.microsoft.com/office/drawing/2014/main" id="{2C3F79FE-6251-4DD6-9638-2F46BAC2CD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B03826-180E-4FB1-920C-7E1FC8FF77CA}"/>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68164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BDADE5-77AB-4454-A77A-BE0A29E3B42E}"/>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3" name="页脚占位符 2">
            <a:extLst>
              <a:ext uri="{FF2B5EF4-FFF2-40B4-BE49-F238E27FC236}">
                <a16:creationId xmlns:a16="http://schemas.microsoft.com/office/drawing/2014/main" id="{F795A898-1FAC-4C37-94D8-043ED5D3EF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4740806-B26D-4024-A7BD-60855C2E3677}"/>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06579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1087-2FE6-460B-9C7D-021546723D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408BD9E-D8BA-4C6F-AAFE-45D51F1B34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C9B69A4-8F4B-4198-A395-DBB29212D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F75A2B-0E11-463F-9538-D11ACEB27F69}"/>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6" name="页脚占位符 5">
            <a:extLst>
              <a:ext uri="{FF2B5EF4-FFF2-40B4-BE49-F238E27FC236}">
                <a16:creationId xmlns:a16="http://schemas.microsoft.com/office/drawing/2014/main" id="{1BA59826-5AA2-4123-BF60-6622CD094B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F1716B-F733-4A09-85E5-DD1C0855D1BD}"/>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25425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587606-AFF2-487F-BA7B-4419279095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CA580BD-2C70-4B96-97DD-FF71AAD4C0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DB63AF-CE1C-4273-BF52-D2B8F6682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462234-5412-4F5C-8066-D5586FE552D5}"/>
              </a:ext>
            </a:extLst>
          </p:cNvPr>
          <p:cNvSpPr>
            <a:spLocks noGrp="1"/>
          </p:cNvSpPr>
          <p:nvPr>
            <p:ph type="dt" sz="half" idx="10"/>
          </p:nvPr>
        </p:nvSpPr>
        <p:spPr/>
        <p:txBody>
          <a:bodyPr/>
          <a:lstStyle/>
          <a:p>
            <a:fld id="{59E594BD-DA65-4000-A079-7B728ED27893}" type="datetimeFigureOut">
              <a:rPr lang="zh-CN" altLang="en-US" smtClean="0"/>
              <a:t>2025/4/10</a:t>
            </a:fld>
            <a:endParaRPr lang="zh-CN" altLang="en-US"/>
          </a:p>
        </p:txBody>
      </p:sp>
      <p:sp>
        <p:nvSpPr>
          <p:cNvPr id="6" name="页脚占位符 5">
            <a:extLst>
              <a:ext uri="{FF2B5EF4-FFF2-40B4-BE49-F238E27FC236}">
                <a16:creationId xmlns:a16="http://schemas.microsoft.com/office/drawing/2014/main" id="{DC0F3231-F76A-41D8-84FB-462FCEC83F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1C7E3A-AA5F-46D1-A472-97ACB8B19683}"/>
              </a:ext>
            </a:extLst>
          </p:cNvPr>
          <p:cNvSpPr>
            <a:spLocks noGrp="1"/>
          </p:cNvSpPr>
          <p:nvPr>
            <p:ph type="sldNum" sz="quarter" idx="12"/>
          </p:nvPr>
        </p:nvSpPr>
        <p:spPr/>
        <p:txBody>
          <a:body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341675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935C36-FD21-4EB9-BD41-CE7E247D47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73F077-439A-44BF-BE18-003A532051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393D6F-816B-4A48-8BCC-ECDB37C60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594BD-DA65-4000-A079-7B728ED27893}" type="datetimeFigureOut">
              <a:rPr lang="zh-CN" altLang="en-US" smtClean="0"/>
              <a:t>2025/4/10</a:t>
            </a:fld>
            <a:endParaRPr lang="zh-CN" altLang="en-US"/>
          </a:p>
        </p:txBody>
      </p:sp>
      <p:sp>
        <p:nvSpPr>
          <p:cNvPr id="5" name="页脚占位符 4">
            <a:extLst>
              <a:ext uri="{FF2B5EF4-FFF2-40B4-BE49-F238E27FC236}">
                <a16:creationId xmlns:a16="http://schemas.microsoft.com/office/drawing/2014/main" id="{F0A036CC-A01D-4711-BC38-2C7B82B518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EC895E-E4E4-4040-B072-BA5906FC0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F3A03-6C73-476D-A847-8DF9A76F8E48}" type="slidenum">
              <a:rPr lang="zh-CN" altLang="en-US" smtClean="0"/>
              <a:t>‹#›</a:t>
            </a:fld>
            <a:endParaRPr lang="zh-CN" altLang="en-US"/>
          </a:p>
        </p:txBody>
      </p:sp>
    </p:spTree>
    <p:extLst>
      <p:ext uri="{BB962C8B-B14F-4D97-AF65-F5344CB8AC3E}">
        <p14:creationId xmlns:p14="http://schemas.microsoft.com/office/powerpoint/2010/main" val="710212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61F28-4654-470D-A973-68036FFEC1CA}"/>
              </a:ext>
            </a:extLst>
          </p:cNvPr>
          <p:cNvSpPr>
            <a:spLocks noGrp="1"/>
          </p:cNvSpPr>
          <p:nvPr>
            <p:ph type="ctrTitle"/>
          </p:nvPr>
        </p:nvSpPr>
        <p:spPr/>
        <p:txBody>
          <a:bodyPr/>
          <a:lstStyle/>
          <a:p>
            <a:r>
              <a:rPr lang="zh-CN" altLang="en-US" dirty="0"/>
              <a:t>迷宫问题</a:t>
            </a:r>
          </a:p>
        </p:txBody>
      </p:sp>
      <p:sp>
        <p:nvSpPr>
          <p:cNvPr id="3" name="副标题 2">
            <a:extLst>
              <a:ext uri="{FF2B5EF4-FFF2-40B4-BE49-F238E27FC236}">
                <a16:creationId xmlns:a16="http://schemas.microsoft.com/office/drawing/2014/main" id="{3EDF5C33-9D4D-443F-8222-2922F5286220}"/>
              </a:ext>
            </a:extLst>
          </p:cNvPr>
          <p:cNvSpPr>
            <a:spLocks noGrp="1"/>
          </p:cNvSpPr>
          <p:nvPr>
            <p:ph type="subTitle" idx="1"/>
          </p:nvPr>
        </p:nvSpPr>
        <p:spPr/>
        <p:txBody>
          <a:bodyPr/>
          <a:lstStyle/>
          <a:p>
            <a:r>
              <a:rPr lang="zh-CN" altLang="en-US" dirty="0"/>
              <a:t>曲正博</a:t>
            </a:r>
          </a:p>
        </p:txBody>
      </p:sp>
    </p:spTree>
    <p:extLst>
      <p:ext uri="{BB962C8B-B14F-4D97-AF65-F5344CB8AC3E}">
        <p14:creationId xmlns:p14="http://schemas.microsoft.com/office/powerpoint/2010/main" val="126159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a:t>A*</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192411"/>
            <a:ext cx="4705350" cy="461665"/>
          </a:xfrm>
          <a:prstGeom prst="rect">
            <a:avLst/>
          </a:prstGeom>
          <a:noFill/>
        </p:spPr>
        <p:txBody>
          <a:bodyPr wrap="square" rtlCol="0">
            <a:spAutoFit/>
          </a:bodyPr>
          <a:lstStyle/>
          <a:p>
            <a:r>
              <a:rPr lang="zh-CN" altLang="en-US" sz="2400" dirty="0"/>
              <a:t>输入</a:t>
            </a:r>
            <a:endParaRPr lang="en-US" altLang="zh-CN" sz="2400" dirty="0"/>
          </a:p>
        </p:txBody>
      </p:sp>
      <p:pic>
        <p:nvPicPr>
          <p:cNvPr id="4" name="图片 3">
            <a:extLst>
              <a:ext uri="{FF2B5EF4-FFF2-40B4-BE49-F238E27FC236}">
                <a16:creationId xmlns:a16="http://schemas.microsoft.com/office/drawing/2014/main" id="{32A3225F-0468-4019-A1F4-5C3539BDC94C}"/>
              </a:ext>
            </a:extLst>
          </p:cNvPr>
          <p:cNvPicPr>
            <a:picLocks noChangeAspect="1"/>
          </p:cNvPicPr>
          <p:nvPr/>
        </p:nvPicPr>
        <p:blipFill>
          <a:blip r:embed="rId2"/>
          <a:stretch>
            <a:fillRect/>
          </a:stretch>
        </p:blipFill>
        <p:spPr>
          <a:xfrm>
            <a:off x="647700" y="1738363"/>
            <a:ext cx="2000250" cy="2066925"/>
          </a:xfrm>
          <a:prstGeom prst="rect">
            <a:avLst/>
          </a:prstGeom>
        </p:spPr>
      </p:pic>
      <p:sp>
        <p:nvSpPr>
          <p:cNvPr id="10" name="文本框 9">
            <a:extLst>
              <a:ext uri="{FF2B5EF4-FFF2-40B4-BE49-F238E27FC236}">
                <a16:creationId xmlns:a16="http://schemas.microsoft.com/office/drawing/2014/main" id="{455C0A17-116F-4765-9304-3EEF3AC5AEFD}"/>
              </a:ext>
            </a:extLst>
          </p:cNvPr>
          <p:cNvSpPr txBox="1"/>
          <p:nvPr/>
        </p:nvSpPr>
        <p:spPr>
          <a:xfrm>
            <a:off x="5000625" y="1189881"/>
            <a:ext cx="2362200" cy="461665"/>
          </a:xfrm>
          <a:prstGeom prst="rect">
            <a:avLst/>
          </a:prstGeom>
          <a:noFill/>
        </p:spPr>
        <p:txBody>
          <a:bodyPr wrap="square" rtlCol="0">
            <a:spAutoFit/>
          </a:bodyPr>
          <a:lstStyle/>
          <a:p>
            <a:r>
              <a:rPr lang="zh-CN" altLang="en-US" sz="2400" dirty="0"/>
              <a:t>输出</a:t>
            </a:r>
          </a:p>
        </p:txBody>
      </p:sp>
      <p:sp>
        <p:nvSpPr>
          <p:cNvPr id="13" name="文本框 12">
            <a:extLst>
              <a:ext uri="{FF2B5EF4-FFF2-40B4-BE49-F238E27FC236}">
                <a16:creationId xmlns:a16="http://schemas.microsoft.com/office/drawing/2014/main" id="{510951E6-A854-4C16-A930-CAD042EEA67E}"/>
              </a:ext>
            </a:extLst>
          </p:cNvPr>
          <p:cNvSpPr txBox="1"/>
          <p:nvPr/>
        </p:nvSpPr>
        <p:spPr>
          <a:xfrm>
            <a:off x="4914900" y="2225327"/>
            <a:ext cx="2362200" cy="461665"/>
          </a:xfrm>
          <a:prstGeom prst="rect">
            <a:avLst/>
          </a:prstGeom>
          <a:noFill/>
        </p:spPr>
        <p:txBody>
          <a:bodyPr wrap="square" rtlCol="0">
            <a:spAutoFit/>
          </a:bodyPr>
          <a:lstStyle/>
          <a:p>
            <a:r>
              <a:rPr lang="zh-CN" altLang="en-US" sz="2400" dirty="0"/>
              <a:t>可视化</a:t>
            </a:r>
          </a:p>
        </p:txBody>
      </p:sp>
      <p:pic>
        <p:nvPicPr>
          <p:cNvPr id="9" name="图片 8">
            <a:extLst>
              <a:ext uri="{FF2B5EF4-FFF2-40B4-BE49-F238E27FC236}">
                <a16:creationId xmlns:a16="http://schemas.microsoft.com/office/drawing/2014/main" id="{A7375DBF-D5DD-427D-B14A-56A3786ABF42}"/>
              </a:ext>
            </a:extLst>
          </p:cNvPr>
          <p:cNvPicPr>
            <a:picLocks noChangeAspect="1"/>
          </p:cNvPicPr>
          <p:nvPr/>
        </p:nvPicPr>
        <p:blipFill>
          <a:blip r:embed="rId3"/>
          <a:stretch>
            <a:fillRect/>
          </a:stretch>
        </p:blipFill>
        <p:spPr>
          <a:xfrm>
            <a:off x="5275262" y="1619895"/>
            <a:ext cx="485775" cy="400050"/>
          </a:xfrm>
          <a:prstGeom prst="rect">
            <a:avLst/>
          </a:prstGeom>
        </p:spPr>
      </p:pic>
      <p:pic>
        <p:nvPicPr>
          <p:cNvPr id="5" name="图片 4">
            <a:extLst>
              <a:ext uri="{FF2B5EF4-FFF2-40B4-BE49-F238E27FC236}">
                <a16:creationId xmlns:a16="http://schemas.microsoft.com/office/drawing/2014/main" id="{0FC24863-7166-4134-99F2-39D0DD9C2802}"/>
              </a:ext>
            </a:extLst>
          </p:cNvPr>
          <p:cNvPicPr>
            <a:picLocks noChangeAspect="1"/>
          </p:cNvPicPr>
          <p:nvPr/>
        </p:nvPicPr>
        <p:blipFill>
          <a:blip r:embed="rId4"/>
          <a:stretch>
            <a:fillRect/>
          </a:stretch>
        </p:blipFill>
        <p:spPr>
          <a:xfrm>
            <a:off x="5489524" y="2686992"/>
            <a:ext cx="3965626" cy="3965626"/>
          </a:xfrm>
          <a:prstGeom prst="rect">
            <a:avLst/>
          </a:prstGeom>
        </p:spPr>
      </p:pic>
    </p:spTree>
    <p:extLst>
      <p:ext uri="{BB962C8B-B14F-4D97-AF65-F5344CB8AC3E}">
        <p14:creationId xmlns:p14="http://schemas.microsoft.com/office/powerpoint/2010/main" val="57340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dfs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92150" y="1225689"/>
            <a:ext cx="4705350" cy="4154984"/>
          </a:xfrm>
          <a:prstGeom prst="rect">
            <a:avLst/>
          </a:prstGeom>
          <a:noFill/>
        </p:spPr>
        <p:txBody>
          <a:bodyPr wrap="square" rtlCol="0">
            <a:spAutoFit/>
          </a:bodyPr>
          <a:lstStyle/>
          <a:p>
            <a:r>
              <a:rPr lang="zh-CN" altLang="en-US" sz="2400" dirty="0"/>
              <a:t>这里先定义了一个最短距离和最短路径。然后在</a:t>
            </a:r>
            <a:r>
              <a:rPr lang="en-US" altLang="zh-CN" sz="2400" dirty="0" err="1"/>
              <a:t>dfs</a:t>
            </a:r>
            <a:r>
              <a:rPr lang="zh-CN" altLang="en-US" sz="2400" dirty="0"/>
              <a:t>的时候如果遇到终点，那么把当前的距离和最短距离比较，如果更短，那么更新最短距离后回溯。如果不是终点，把当前点设置为访问过并加入路径，然后</a:t>
            </a:r>
            <a:r>
              <a:rPr lang="zh-CN" altLang="en-US" sz="2400" b="0" i="0" dirty="0">
                <a:solidFill>
                  <a:srgbClr val="2C2C36"/>
                </a:solidFill>
                <a:effectLst/>
                <a:latin typeface="-apple-system"/>
              </a:rPr>
              <a:t>检查四个方向，如果移动后合法，那么继续递归调用</a:t>
            </a:r>
            <a:r>
              <a:rPr lang="en-US" altLang="zh-CN" sz="2400" b="0" i="0" dirty="0" err="1">
                <a:solidFill>
                  <a:srgbClr val="2C2C36"/>
                </a:solidFill>
                <a:effectLst/>
                <a:latin typeface="-apple-system"/>
              </a:rPr>
              <a:t>dfs</a:t>
            </a:r>
            <a:r>
              <a:rPr lang="zh-CN" altLang="en-US" sz="2400" b="0" i="0" dirty="0">
                <a:solidFill>
                  <a:srgbClr val="2C2C36"/>
                </a:solidFill>
                <a:effectLst/>
                <a:latin typeface="-apple-system"/>
              </a:rPr>
              <a:t>。最后进行回溯</a:t>
            </a:r>
          </a:p>
          <a:p>
            <a:endParaRPr lang="zh-CN" altLang="en-US" sz="2400" b="0" i="0" dirty="0">
              <a:solidFill>
                <a:srgbClr val="2C2C36"/>
              </a:solidFill>
              <a:effectLst/>
              <a:latin typeface="-apple-system"/>
            </a:endParaRPr>
          </a:p>
          <a:p>
            <a:endParaRPr lang="en-US" altLang="zh-CN" sz="2400" dirty="0"/>
          </a:p>
        </p:txBody>
      </p:sp>
      <p:pic>
        <p:nvPicPr>
          <p:cNvPr id="4" name="图片 3">
            <a:extLst>
              <a:ext uri="{FF2B5EF4-FFF2-40B4-BE49-F238E27FC236}">
                <a16:creationId xmlns:a16="http://schemas.microsoft.com/office/drawing/2014/main" id="{0D79F0D2-988A-41E7-882E-0D06210B55C2}"/>
              </a:ext>
            </a:extLst>
          </p:cNvPr>
          <p:cNvPicPr>
            <a:picLocks noChangeAspect="1"/>
          </p:cNvPicPr>
          <p:nvPr/>
        </p:nvPicPr>
        <p:blipFill>
          <a:blip r:embed="rId2"/>
          <a:stretch>
            <a:fillRect/>
          </a:stretch>
        </p:blipFill>
        <p:spPr>
          <a:xfrm>
            <a:off x="6496050" y="494975"/>
            <a:ext cx="4856162" cy="875830"/>
          </a:xfrm>
          <a:prstGeom prst="rect">
            <a:avLst/>
          </a:prstGeom>
        </p:spPr>
      </p:pic>
      <p:pic>
        <p:nvPicPr>
          <p:cNvPr id="8" name="图片 7">
            <a:extLst>
              <a:ext uri="{FF2B5EF4-FFF2-40B4-BE49-F238E27FC236}">
                <a16:creationId xmlns:a16="http://schemas.microsoft.com/office/drawing/2014/main" id="{670B1844-9038-4A9B-8B41-2B11AA73B9EB}"/>
              </a:ext>
            </a:extLst>
          </p:cNvPr>
          <p:cNvPicPr>
            <a:picLocks noChangeAspect="1"/>
          </p:cNvPicPr>
          <p:nvPr/>
        </p:nvPicPr>
        <p:blipFill>
          <a:blip r:embed="rId3"/>
          <a:stretch>
            <a:fillRect/>
          </a:stretch>
        </p:blipFill>
        <p:spPr>
          <a:xfrm>
            <a:off x="5854209" y="1370805"/>
            <a:ext cx="6247692" cy="4616450"/>
          </a:xfrm>
          <a:prstGeom prst="rect">
            <a:avLst/>
          </a:prstGeom>
        </p:spPr>
      </p:pic>
    </p:spTree>
    <p:extLst>
      <p:ext uri="{BB962C8B-B14F-4D97-AF65-F5344CB8AC3E}">
        <p14:creationId xmlns:p14="http://schemas.microsoft.com/office/powerpoint/2010/main" val="130782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dfs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192411"/>
            <a:ext cx="4705350" cy="461665"/>
          </a:xfrm>
          <a:prstGeom prst="rect">
            <a:avLst/>
          </a:prstGeom>
          <a:noFill/>
        </p:spPr>
        <p:txBody>
          <a:bodyPr wrap="square" rtlCol="0">
            <a:spAutoFit/>
          </a:bodyPr>
          <a:lstStyle/>
          <a:p>
            <a:r>
              <a:rPr lang="zh-CN" altLang="en-US" sz="2400" dirty="0"/>
              <a:t>输入</a:t>
            </a:r>
            <a:endParaRPr lang="en-US" altLang="zh-CN" sz="2400" dirty="0"/>
          </a:p>
        </p:txBody>
      </p:sp>
      <p:pic>
        <p:nvPicPr>
          <p:cNvPr id="4" name="图片 3">
            <a:extLst>
              <a:ext uri="{FF2B5EF4-FFF2-40B4-BE49-F238E27FC236}">
                <a16:creationId xmlns:a16="http://schemas.microsoft.com/office/drawing/2014/main" id="{32A3225F-0468-4019-A1F4-5C3539BDC94C}"/>
              </a:ext>
            </a:extLst>
          </p:cNvPr>
          <p:cNvPicPr>
            <a:picLocks noChangeAspect="1"/>
          </p:cNvPicPr>
          <p:nvPr/>
        </p:nvPicPr>
        <p:blipFill>
          <a:blip r:embed="rId2"/>
          <a:stretch>
            <a:fillRect/>
          </a:stretch>
        </p:blipFill>
        <p:spPr>
          <a:xfrm>
            <a:off x="647700" y="1738363"/>
            <a:ext cx="2000250" cy="2066925"/>
          </a:xfrm>
          <a:prstGeom prst="rect">
            <a:avLst/>
          </a:prstGeom>
        </p:spPr>
      </p:pic>
      <p:sp>
        <p:nvSpPr>
          <p:cNvPr id="8" name="文本框 7">
            <a:extLst>
              <a:ext uri="{FF2B5EF4-FFF2-40B4-BE49-F238E27FC236}">
                <a16:creationId xmlns:a16="http://schemas.microsoft.com/office/drawing/2014/main" id="{E9958284-A791-42AA-AB51-66E7C0E90923}"/>
              </a:ext>
            </a:extLst>
          </p:cNvPr>
          <p:cNvSpPr txBox="1"/>
          <p:nvPr/>
        </p:nvSpPr>
        <p:spPr>
          <a:xfrm>
            <a:off x="5000625" y="1189881"/>
            <a:ext cx="2362200" cy="461665"/>
          </a:xfrm>
          <a:prstGeom prst="rect">
            <a:avLst/>
          </a:prstGeom>
          <a:noFill/>
        </p:spPr>
        <p:txBody>
          <a:bodyPr wrap="square" rtlCol="0">
            <a:spAutoFit/>
          </a:bodyPr>
          <a:lstStyle/>
          <a:p>
            <a:r>
              <a:rPr lang="zh-CN" altLang="en-US" sz="2400" dirty="0"/>
              <a:t>输出</a:t>
            </a:r>
          </a:p>
        </p:txBody>
      </p:sp>
      <p:sp>
        <p:nvSpPr>
          <p:cNvPr id="12" name="文本框 11">
            <a:extLst>
              <a:ext uri="{FF2B5EF4-FFF2-40B4-BE49-F238E27FC236}">
                <a16:creationId xmlns:a16="http://schemas.microsoft.com/office/drawing/2014/main" id="{F0FD08D0-F4BD-45E2-A367-211ED0C17D5D}"/>
              </a:ext>
            </a:extLst>
          </p:cNvPr>
          <p:cNvSpPr txBox="1"/>
          <p:nvPr/>
        </p:nvSpPr>
        <p:spPr>
          <a:xfrm>
            <a:off x="4914900" y="2225327"/>
            <a:ext cx="2362200" cy="461665"/>
          </a:xfrm>
          <a:prstGeom prst="rect">
            <a:avLst/>
          </a:prstGeom>
          <a:noFill/>
        </p:spPr>
        <p:txBody>
          <a:bodyPr wrap="square" rtlCol="0">
            <a:spAutoFit/>
          </a:bodyPr>
          <a:lstStyle/>
          <a:p>
            <a:r>
              <a:rPr lang="zh-CN" altLang="en-US" sz="2400" dirty="0"/>
              <a:t>可视化</a:t>
            </a:r>
          </a:p>
        </p:txBody>
      </p:sp>
      <p:pic>
        <p:nvPicPr>
          <p:cNvPr id="5" name="图片 4">
            <a:extLst>
              <a:ext uri="{FF2B5EF4-FFF2-40B4-BE49-F238E27FC236}">
                <a16:creationId xmlns:a16="http://schemas.microsoft.com/office/drawing/2014/main" id="{A3A44C7A-0D13-411F-BA64-33761F2FD0A8}"/>
              </a:ext>
            </a:extLst>
          </p:cNvPr>
          <p:cNvPicPr>
            <a:picLocks noChangeAspect="1"/>
          </p:cNvPicPr>
          <p:nvPr/>
        </p:nvPicPr>
        <p:blipFill>
          <a:blip r:embed="rId3"/>
          <a:stretch>
            <a:fillRect/>
          </a:stretch>
        </p:blipFill>
        <p:spPr>
          <a:xfrm>
            <a:off x="5275262" y="1619895"/>
            <a:ext cx="485775" cy="400050"/>
          </a:xfrm>
          <a:prstGeom prst="rect">
            <a:avLst/>
          </a:prstGeom>
        </p:spPr>
      </p:pic>
      <p:pic>
        <p:nvPicPr>
          <p:cNvPr id="13" name="图片 12">
            <a:extLst>
              <a:ext uri="{FF2B5EF4-FFF2-40B4-BE49-F238E27FC236}">
                <a16:creationId xmlns:a16="http://schemas.microsoft.com/office/drawing/2014/main" id="{35AE45A5-8E80-4EEE-BC36-46E4F179D249}"/>
              </a:ext>
            </a:extLst>
          </p:cNvPr>
          <p:cNvPicPr>
            <a:picLocks noChangeAspect="1"/>
          </p:cNvPicPr>
          <p:nvPr/>
        </p:nvPicPr>
        <p:blipFill>
          <a:blip r:embed="rId4"/>
          <a:stretch>
            <a:fillRect/>
          </a:stretch>
        </p:blipFill>
        <p:spPr>
          <a:xfrm>
            <a:off x="5518149" y="3009900"/>
            <a:ext cx="3333750" cy="3333750"/>
          </a:xfrm>
          <a:prstGeom prst="rect">
            <a:avLst/>
          </a:prstGeom>
        </p:spPr>
      </p:pic>
    </p:spTree>
    <p:extLst>
      <p:ext uri="{BB962C8B-B14F-4D97-AF65-F5344CB8AC3E}">
        <p14:creationId xmlns:p14="http://schemas.microsoft.com/office/powerpoint/2010/main" val="213203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bfs</a:t>
            </a:r>
            <a:endParaRPr lang="zh-CN" altLang="en-US" dirty="0"/>
          </a:p>
        </p:txBody>
      </p:sp>
      <p:pic>
        <p:nvPicPr>
          <p:cNvPr id="5" name="内容占位符 4">
            <a:extLst>
              <a:ext uri="{FF2B5EF4-FFF2-40B4-BE49-F238E27FC236}">
                <a16:creationId xmlns:a16="http://schemas.microsoft.com/office/drawing/2014/main" id="{5297E0A8-6BB4-4540-B386-A1B60CF8C6D3}"/>
              </a:ext>
            </a:extLst>
          </p:cNvPr>
          <p:cNvPicPr>
            <a:picLocks noGrp="1" noChangeAspect="1"/>
          </p:cNvPicPr>
          <p:nvPr>
            <p:ph idx="1"/>
          </p:nvPr>
        </p:nvPicPr>
        <p:blipFill>
          <a:blip r:embed="rId2"/>
          <a:stretch>
            <a:fillRect/>
          </a:stretch>
        </p:blipFill>
        <p:spPr>
          <a:xfrm>
            <a:off x="5651500" y="1974056"/>
            <a:ext cx="5867400" cy="2352675"/>
          </a:xfrm>
        </p:spPr>
      </p:pic>
      <p:sp>
        <p:nvSpPr>
          <p:cNvPr id="6" name="文本框 5">
            <a:extLst>
              <a:ext uri="{FF2B5EF4-FFF2-40B4-BE49-F238E27FC236}">
                <a16:creationId xmlns:a16="http://schemas.microsoft.com/office/drawing/2014/main" id="{F5BE17E6-F432-4BA4-877A-5D404F47939F}"/>
              </a:ext>
            </a:extLst>
          </p:cNvPr>
          <p:cNvSpPr txBox="1"/>
          <p:nvPr/>
        </p:nvSpPr>
        <p:spPr>
          <a:xfrm>
            <a:off x="647700" y="1758156"/>
            <a:ext cx="4705350" cy="1569660"/>
          </a:xfrm>
          <a:prstGeom prst="rect">
            <a:avLst/>
          </a:prstGeom>
          <a:noFill/>
        </p:spPr>
        <p:txBody>
          <a:bodyPr wrap="square" rtlCol="0">
            <a:spAutoFit/>
          </a:bodyPr>
          <a:lstStyle/>
          <a:p>
            <a:r>
              <a:rPr lang="zh-CN" altLang="en-US" sz="2400" dirty="0"/>
              <a:t>首先定义了一个结构体储存</a:t>
            </a:r>
            <a:r>
              <a:rPr lang="zh-CN" altLang="en-US" sz="2400" b="0" i="0" dirty="0">
                <a:solidFill>
                  <a:srgbClr val="2C2C36"/>
                </a:solidFill>
                <a:effectLst/>
                <a:latin typeface="-apple-system"/>
              </a:rPr>
              <a:t>当前的位置、到达该位置所需的步数以及从起点到当前位置经过的所有位置组成的路径。</a:t>
            </a:r>
            <a:endParaRPr lang="zh-CN" altLang="en-US" sz="2400" dirty="0"/>
          </a:p>
        </p:txBody>
      </p:sp>
    </p:spTree>
    <p:extLst>
      <p:ext uri="{BB962C8B-B14F-4D97-AF65-F5344CB8AC3E}">
        <p14:creationId xmlns:p14="http://schemas.microsoft.com/office/powerpoint/2010/main" val="141139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bfs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758156"/>
            <a:ext cx="4705350" cy="1569660"/>
          </a:xfrm>
          <a:prstGeom prst="rect">
            <a:avLst/>
          </a:prstGeom>
          <a:noFill/>
        </p:spPr>
        <p:txBody>
          <a:bodyPr wrap="square" rtlCol="0">
            <a:spAutoFit/>
          </a:bodyPr>
          <a:lstStyle/>
          <a:p>
            <a:r>
              <a:rPr lang="zh-CN" altLang="en-US" sz="2400" dirty="0"/>
              <a:t>初始化一些变量，包括迷宫，</a:t>
            </a:r>
            <a:r>
              <a:rPr lang="en-US" altLang="zh-CN" sz="2400" dirty="0"/>
              <a:t>used</a:t>
            </a:r>
            <a:r>
              <a:rPr lang="zh-CN" altLang="en-US" sz="2400" dirty="0"/>
              <a:t>表示某点是否访问过，</a:t>
            </a:r>
            <a:r>
              <a:rPr lang="en-US" altLang="zh-CN" sz="2400" dirty="0"/>
              <a:t>path</a:t>
            </a:r>
            <a:r>
              <a:rPr lang="zh-CN" altLang="en-US" sz="2400" dirty="0"/>
              <a:t>表示路径，</a:t>
            </a:r>
            <a:r>
              <a:rPr lang="en-US" altLang="zh-CN" sz="2400" dirty="0"/>
              <a:t>searched</a:t>
            </a:r>
            <a:r>
              <a:rPr lang="zh-CN" altLang="en-US" sz="2400" dirty="0"/>
              <a:t>表示访问过的点</a:t>
            </a:r>
            <a:endParaRPr lang="en-US" altLang="zh-CN" sz="2400" dirty="0"/>
          </a:p>
        </p:txBody>
      </p:sp>
      <p:pic>
        <p:nvPicPr>
          <p:cNvPr id="4" name="图片 3">
            <a:extLst>
              <a:ext uri="{FF2B5EF4-FFF2-40B4-BE49-F238E27FC236}">
                <a16:creationId xmlns:a16="http://schemas.microsoft.com/office/drawing/2014/main" id="{21A74983-299C-4E5B-A938-4E03EBDF8BA3}"/>
              </a:ext>
            </a:extLst>
          </p:cNvPr>
          <p:cNvPicPr>
            <a:picLocks noChangeAspect="1"/>
          </p:cNvPicPr>
          <p:nvPr/>
        </p:nvPicPr>
        <p:blipFill>
          <a:blip r:embed="rId2"/>
          <a:stretch>
            <a:fillRect/>
          </a:stretch>
        </p:blipFill>
        <p:spPr>
          <a:xfrm>
            <a:off x="5810479" y="879078"/>
            <a:ext cx="5464974" cy="5099844"/>
          </a:xfrm>
          <a:prstGeom prst="rect">
            <a:avLst/>
          </a:prstGeom>
        </p:spPr>
      </p:pic>
    </p:spTree>
    <p:extLst>
      <p:ext uri="{BB962C8B-B14F-4D97-AF65-F5344CB8AC3E}">
        <p14:creationId xmlns:p14="http://schemas.microsoft.com/office/powerpoint/2010/main" val="155316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bfs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758156"/>
            <a:ext cx="4705350" cy="3046988"/>
          </a:xfrm>
          <a:prstGeom prst="rect">
            <a:avLst/>
          </a:prstGeom>
          <a:noFill/>
        </p:spPr>
        <p:txBody>
          <a:bodyPr wrap="square" rtlCol="0">
            <a:spAutoFit/>
          </a:bodyPr>
          <a:lstStyle/>
          <a:p>
            <a:r>
              <a:rPr lang="zh-CN" altLang="en-US" sz="2400" dirty="0"/>
              <a:t>当队列不为空时，</a:t>
            </a:r>
            <a:r>
              <a:rPr lang="zh-CN" altLang="en-US" sz="2400" b="0" i="0" dirty="0">
                <a:solidFill>
                  <a:srgbClr val="2C2C36"/>
                </a:solidFill>
                <a:effectLst/>
                <a:latin typeface="-apple-system"/>
              </a:rPr>
              <a:t>从队列取出一个位置，如果该位置是终点，则输出结果并结束搜索。对于每个位置，检查四个方向，如果新位置在迷宫内、不是障碍物且未被访问过，则更新它的状态并将新位置加入队列中继续搜索。</a:t>
            </a:r>
          </a:p>
          <a:p>
            <a:endParaRPr lang="en-US" altLang="zh-CN" sz="2400" dirty="0"/>
          </a:p>
        </p:txBody>
      </p:sp>
      <p:pic>
        <p:nvPicPr>
          <p:cNvPr id="4" name="图片 3">
            <a:extLst>
              <a:ext uri="{FF2B5EF4-FFF2-40B4-BE49-F238E27FC236}">
                <a16:creationId xmlns:a16="http://schemas.microsoft.com/office/drawing/2014/main" id="{1E996465-FF96-42B2-9A35-F62313575243}"/>
              </a:ext>
            </a:extLst>
          </p:cNvPr>
          <p:cNvPicPr>
            <a:picLocks noChangeAspect="1"/>
          </p:cNvPicPr>
          <p:nvPr/>
        </p:nvPicPr>
        <p:blipFill>
          <a:blip r:embed="rId2"/>
          <a:stretch>
            <a:fillRect/>
          </a:stretch>
        </p:blipFill>
        <p:spPr>
          <a:xfrm>
            <a:off x="5826248" y="776575"/>
            <a:ext cx="5241151" cy="5010150"/>
          </a:xfrm>
          <a:prstGeom prst="rect">
            <a:avLst/>
          </a:prstGeom>
        </p:spPr>
      </p:pic>
      <p:pic>
        <p:nvPicPr>
          <p:cNvPr id="11" name="图片 10">
            <a:extLst>
              <a:ext uri="{FF2B5EF4-FFF2-40B4-BE49-F238E27FC236}">
                <a16:creationId xmlns:a16="http://schemas.microsoft.com/office/drawing/2014/main" id="{5ED29F6D-EA8B-45F6-B810-A197945B2CFC}"/>
              </a:ext>
            </a:extLst>
          </p:cNvPr>
          <p:cNvPicPr>
            <a:picLocks noChangeAspect="1"/>
          </p:cNvPicPr>
          <p:nvPr/>
        </p:nvPicPr>
        <p:blipFill>
          <a:blip r:embed="rId3"/>
          <a:stretch>
            <a:fillRect/>
          </a:stretch>
        </p:blipFill>
        <p:spPr>
          <a:xfrm>
            <a:off x="8446823" y="4089400"/>
            <a:ext cx="3186113" cy="285750"/>
          </a:xfrm>
          <a:prstGeom prst="rect">
            <a:avLst/>
          </a:prstGeom>
        </p:spPr>
      </p:pic>
    </p:spTree>
    <p:extLst>
      <p:ext uri="{BB962C8B-B14F-4D97-AF65-F5344CB8AC3E}">
        <p14:creationId xmlns:p14="http://schemas.microsoft.com/office/powerpoint/2010/main" val="154145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bfs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758156"/>
            <a:ext cx="4705350" cy="830997"/>
          </a:xfrm>
          <a:prstGeom prst="rect">
            <a:avLst/>
          </a:prstGeom>
          <a:noFill/>
        </p:spPr>
        <p:txBody>
          <a:bodyPr wrap="square" rtlCol="0">
            <a:spAutoFit/>
          </a:bodyPr>
          <a:lstStyle/>
          <a:p>
            <a:r>
              <a:rPr lang="zh-CN" altLang="en-US" sz="2400" dirty="0"/>
              <a:t>最后将结果输出到一个</a:t>
            </a:r>
            <a:r>
              <a:rPr lang="en-US" altLang="zh-CN" sz="2400" dirty="0"/>
              <a:t>txt</a:t>
            </a:r>
            <a:r>
              <a:rPr lang="zh-CN" altLang="en-US" sz="2400" dirty="0"/>
              <a:t>文件中，并且执行</a:t>
            </a:r>
            <a:r>
              <a:rPr lang="en-US" altLang="zh-CN" sz="2400" dirty="0"/>
              <a:t>python</a:t>
            </a:r>
            <a:r>
              <a:rPr lang="zh-CN" altLang="en-US" sz="2400" dirty="0"/>
              <a:t>可视化程序</a:t>
            </a:r>
            <a:endParaRPr lang="en-US" altLang="zh-CN" sz="2400" dirty="0"/>
          </a:p>
        </p:txBody>
      </p:sp>
      <p:pic>
        <p:nvPicPr>
          <p:cNvPr id="5" name="图片 4">
            <a:extLst>
              <a:ext uri="{FF2B5EF4-FFF2-40B4-BE49-F238E27FC236}">
                <a16:creationId xmlns:a16="http://schemas.microsoft.com/office/drawing/2014/main" id="{90AD1C1F-E770-4412-8EB0-51CCABBC8F37}"/>
              </a:ext>
            </a:extLst>
          </p:cNvPr>
          <p:cNvPicPr>
            <a:picLocks noChangeAspect="1"/>
          </p:cNvPicPr>
          <p:nvPr/>
        </p:nvPicPr>
        <p:blipFill>
          <a:blip r:embed="rId2"/>
          <a:stretch>
            <a:fillRect/>
          </a:stretch>
        </p:blipFill>
        <p:spPr>
          <a:xfrm>
            <a:off x="5786119" y="1758156"/>
            <a:ext cx="5926455" cy="3292475"/>
          </a:xfrm>
          <a:prstGeom prst="rect">
            <a:avLst/>
          </a:prstGeom>
        </p:spPr>
      </p:pic>
    </p:spTree>
    <p:extLst>
      <p:ext uri="{BB962C8B-B14F-4D97-AF65-F5344CB8AC3E}">
        <p14:creationId xmlns:p14="http://schemas.microsoft.com/office/powerpoint/2010/main" val="175700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err="1"/>
              <a:t>bfs</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192411"/>
            <a:ext cx="4705350" cy="461665"/>
          </a:xfrm>
          <a:prstGeom prst="rect">
            <a:avLst/>
          </a:prstGeom>
          <a:noFill/>
        </p:spPr>
        <p:txBody>
          <a:bodyPr wrap="square" rtlCol="0">
            <a:spAutoFit/>
          </a:bodyPr>
          <a:lstStyle/>
          <a:p>
            <a:r>
              <a:rPr lang="zh-CN" altLang="en-US" sz="2400" dirty="0"/>
              <a:t>输入</a:t>
            </a:r>
            <a:endParaRPr lang="en-US" altLang="zh-CN" sz="2400" dirty="0"/>
          </a:p>
        </p:txBody>
      </p:sp>
      <p:pic>
        <p:nvPicPr>
          <p:cNvPr id="4" name="图片 3">
            <a:extLst>
              <a:ext uri="{FF2B5EF4-FFF2-40B4-BE49-F238E27FC236}">
                <a16:creationId xmlns:a16="http://schemas.microsoft.com/office/drawing/2014/main" id="{32A3225F-0468-4019-A1F4-5C3539BDC94C}"/>
              </a:ext>
            </a:extLst>
          </p:cNvPr>
          <p:cNvPicPr>
            <a:picLocks noChangeAspect="1"/>
          </p:cNvPicPr>
          <p:nvPr/>
        </p:nvPicPr>
        <p:blipFill>
          <a:blip r:embed="rId2"/>
          <a:stretch>
            <a:fillRect/>
          </a:stretch>
        </p:blipFill>
        <p:spPr>
          <a:xfrm>
            <a:off x="647700" y="1738363"/>
            <a:ext cx="2000250" cy="2066925"/>
          </a:xfrm>
          <a:prstGeom prst="rect">
            <a:avLst/>
          </a:prstGeom>
        </p:spPr>
      </p:pic>
      <p:sp>
        <p:nvSpPr>
          <p:cNvPr id="8" name="文本框 7">
            <a:extLst>
              <a:ext uri="{FF2B5EF4-FFF2-40B4-BE49-F238E27FC236}">
                <a16:creationId xmlns:a16="http://schemas.microsoft.com/office/drawing/2014/main" id="{E9958284-A791-42AA-AB51-66E7C0E90923}"/>
              </a:ext>
            </a:extLst>
          </p:cNvPr>
          <p:cNvSpPr txBox="1"/>
          <p:nvPr/>
        </p:nvSpPr>
        <p:spPr>
          <a:xfrm>
            <a:off x="5000625" y="1189881"/>
            <a:ext cx="2362200" cy="461665"/>
          </a:xfrm>
          <a:prstGeom prst="rect">
            <a:avLst/>
          </a:prstGeom>
          <a:noFill/>
        </p:spPr>
        <p:txBody>
          <a:bodyPr wrap="square" rtlCol="0">
            <a:spAutoFit/>
          </a:bodyPr>
          <a:lstStyle/>
          <a:p>
            <a:r>
              <a:rPr lang="zh-CN" altLang="en-US" sz="2400" dirty="0"/>
              <a:t>输出</a:t>
            </a:r>
          </a:p>
        </p:txBody>
      </p:sp>
      <p:sp>
        <p:nvSpPr>
          <p:cNvPr id="12" name="文本框 11">
            <a:extLst>
              <a:ext uri="{FF2B5EF4-FFF2-40B4-BE49-F238E27FC236}">
                <a16:creationId xmlns:a16="http://schemas.microsoft.com/office/drawing/2014/main" id="{F0FD08D0-F4BD-45E2-A367-211ED0C17D5D}"/>
              </a:ext>
            </a:extLst>
          </p:cNvPr>
          <p:cNvSpPr txBox="1"/>
          <p:nvPr/>
        </p:nvSpPr>
        <p:spPr>
          <a:xfrm>
            <a:off x="4914900" y="2225327"/>
            <a:ext cx="2362200" cy="461665"/>
          </a:xfrm>
          <a:prstGeom prst="rect">
            <a:avLst/>
          </a:prstGeom>
          <a:noFill/>
        </p:spPr>
        <p:txBody>
          <a:bodyPr wrap="square" rtlCol="0">
            <a:spAutoFit/>
          </a:bodyPr>
          <a:lstStyle/>
          <a:p>
            <a:r>
              <a:rPr lang="zh-CN" altLang="en-US" sz="2400" dirty="0"/>
              <a:t>可视化</a:t>
            </a:r>
          </a:p>
        </p:txBody>
      </p:sp>
      <p:pic>
        <p:nvPicPr>
          <p:cNvPr id="5" name="图片 4">
            <a:extLst>
              <a:ext uri="{FF2B5EF4-FFF2-40B4-BE49-F238E27FC236}">
                <a16:creationId xmlns:a16="http://schemas.microsoft.com/office/drawing/2014/main" id="{A3A44C7A-0D13-411F-BA64-33761F2FD0A8}"/>
              </a:ext>
            </a:extLst>
          </p:cNvPr>
          <p:cNvPicPr>
            <a:picLocks noChangeAspect="1"/>
          </p:cNvPicPr>
          <p:nvPr/>
        </p:nvPicPr>
        <p:blipFill>
          <a:blip r:embed="rId3"/>
          <a:stretch>
            <a:fillRect/>
          </a:stretch>
        </p:blipFill>
        <p:spPr>
          <a:xfrm>
            <a:off x="5275262" y="1619895"/>
            <a:ext cx="485775" cy="400050"/>
          </a:xfrm>
          <a:prstGeom prst="rect">
            <a:avLst/>
          </a:prstGeom>
        </p:spPr>
      </p:pic>
      <p:pic>
        <p:nvPicPr>
          <p:cNvPr id="13" name="图片 12">
            <a:extLst>
              <a:ext uri="{FF2B5EF4-FFF2-40B4-BE49-F238E27FC236}">
                <a16:creationId xmlns:a16="http://schemas.microsoft.com/office/drawing/2014/main" id="{35AE45A5-8E80-4EEE-BC36-46E4F179D249}"/>
              </a:ext>
            </a:extLst>
          </p:cNvPr>
          <p:cNvPicPr>
            <a:picLocks noChangeAspect="1"/>
          </p:cNvPicPr>
          <p:nvPr/>
        </p:nvPicPr>
        <p:blipFill>
          <a:blip r:embed="rId4"/>
          <a:stretch>
            <a:fillRect/>
          </a:stretch>
        </p:blipFill>
        <p:spPr>
          <a:xfrm>
            <a:off x="5518149" y="3009900"/>
            <a:ext cx="3333750" cy="3333750"/>
          </a:xfrm>
          <a:prstGeom prst="rect">
            <a:avLst/>
          </a:prstGeom>
        </p:spPr>
      </p:pic>
    </p:spTree>
    <p:extLst>
      <p:ext uri="{BB962C8B-B14F-4D97-AF65-F5344CB8AC3E}">
        <p14:creationId xmlns:p14="http://schemas.microsoft.com/office/powerpoint/2010/main" val="201550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a:t>Dijkstra</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758156"/>
            <a:ext cx="4705350" cy="1200329"/>
          </a:xfrm>
          <a:prstGeom prst="rect">
            <a:avLst/>
          </a:prstGeom>
          <a:noFill/>
        </p:spPr>
        <p:txBody>
          <a:bodyPr wrap="square" rtlCol="0">
            <a:spAutoFit/>
          </a:bodyPr>
          <a:lstStyle/>
          <a:p>
            <a:r>
              <a:rPr lang="zh-CN" altLang="en-US" sz="2400" dirty="0"/>
              <a:t>相较于</a:t>
            </a:r>
            <a:r>
              <a:rPr lang="en-US" altLang="zh-CN" sz="2400" dirty="0" err="1"/>
              <a:t>bfs</a:t>
            </a:r>
            <a:r>
              <a:rPr lang="zh-CN" altLang="en-US" sz="2400" dirty="0"/>
              <a:t>来说，</a:t>
            </a:r>
            <a:r>
              <a:rPr lang="en-US" altLang="zh-CN" sz="2400" dirty="0" err="1"/>
              <a:t>dijkstra</a:t>
            </a:r>
            <a:r>
              <a:rPr lang="zh-CN" altLang="en-US" sz="2400" dirty="0"/>
              <a:t>使用优先队列构造最小堆，在搜索时选取当前开销最小的节点扩展。</a:t>
            </a:r>
            <a:endParaRPr lang="en-US" altLang="zh-CN" sz="2400" dirty="0"/>
          </a:p>
        </p:txBody>
      </p:sp>
      <p:pic>
        <p:nvPicPr>
          <p:cNvPr id="5" name="图片 4">
            <a:extLst>
              <a:ext uri="{FF2B5EF4-FFF2-40B4-BE49-F238E27FC236}">
                <a16:creationId xmlns:a16="http://schemas.microsoft.com/office/drawing/2014/main" id="{CF465047-D4DB-46E0-93BF-509AA68F4872}"/>
              </a:ext>
            </a:extLst>
          </p:cNvPr>
          <p:cNvPicPr>
            <a:picLocks noChangeAspect="1"/>
          </p:cNvPicPr>
          <p:nvPr/>
        </p:nvPicPr>
        <p:blipFill>
          <a:blip r:embed="rId2"/>
          <a:stretch>
            <a:fillRect/>
          </a:stretch>
        </p:blipFill>
        <p:spPr>
          <a:xfrm>
            <a:off x="5702299" y="1232297"/>
            <a:ext cx="5691188" cy="285750"/>
          </a:xfrm>
          <a:prstGeom prst="rect">
            <a:avLst/>
          </a:prstGeom>
        </p:spPr>
      </p:pic>
      <p:pic>
        <p:nvPicPr>
          <p:cNvPr id="8" name="图片 7">
            <a:extLst>
              <a:ext uri="{FF2B5EF4-FFF2-40B4-BE49-F238E27FC236}">
                <a16:creationId xmlns:a16="http://schemas.microsoft.com/office/drawing/2014/main" id="{9CE8B06C-3D04-45AF-942E-44545EC7196D}"/>
              </a:ext>
            </a:extLst>
          </p:cNvPr>
          <p:cNvPicPr>
            <a:picLocks noChangeAspect="1"/>
          </p:cNvPicPr>
          <p:nvPr/>
        </p:nvPicPr>
        <p:blipFill>
          <a:blip r:embed="rId3"/>
          <a:stretch>
            <a:fillRect/>
          </a:stretch>
        </p:blipFill>
        <p:spPr>
          <a:xfrm>
            <a:off x="5702299" y="1787595"/>
            <a:ext cx="6356350" cy="3536880"/>
          </a:xfrm>
          <a:prstGeom prst="rect">
            <a:avLst/>
          </a:prstGeom>
        </p:spPr>
      </p:pic>
    </p:spTree>
    <p:extLst>
      <p:ext uri="{BB962C8B-B14F-4D97-AF65-F5344CB8AC3E}">
        <p14:creationId xmlns:p14="http://schemas.microsoft.com/office/powerpoint/2010/main" val="318592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a:t>Dijkstra</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192411"/>
            <a:ext cx="4705350" cy="461665"/>
          </a:xfrm>
          <a:prstGeom prst="rect">
            <a:avLst/>
          </a:prstGeom>
          <a:noFill/>
        </p:spPr>
        <p:txBody>
          <a:bodyPr wrap="square" rtlCol="0">
            <a:spAutoFit/>
          </a:bodyPr>
          <a:lstStyle/>
          <a:p>
            <a:r>
              <a:rPr lang="zh-CN" altLang="en-US" sz="2400" dirty="0"/>
              <a:t>输入</a:t>
            </a:r>
            <a:endParaRPr lang="en-US" altLang="zh-CN" sz="2400" dirty="0"/>
          </a:p>
        </p:txBody>
      </p:sp>
      <p:pic>
        <p:nvPicPr>
          <p:cNvPr id="4" name="图片 3">
            <a:extLst>
              <a:ext uri="{FF2B5EF4-FFF2-40B4-BE49-F238E27FC236}">
                <a16:creationId xmlns:a16="http://schemas.microsoft.com/office/drawing/2014/main" id="{32A3225F-0468-4019-A1F4-5C3539BDC94C}"/>
              </a:ext>
            </a:extLst>
          </p:cNvPr>
          <p:cNvPicPr>
            <a:picLocks noChangeAspect="1"/>
          </p:cNvPicPr>
          <p:nvPr/>
        </p:nvPicPr>
        <p:blipFill>
          <a:blip r:embed="rId2"/>
          <a:stretch>
            <a:fillRect/>
          </a:stretch>
        </p:blipFill>
        <p:spPr>
          <a:xfrm>
            <a:off x="647700" y="1738363"/>
            <a:ext cx="2000250" cy="2066925"/>
          </a:xfrm>
          <a:prstGeom prst="rect">
            <a:avLst/>
          </a:prstGeom>
        </p:spPr>
      </p:pic>
      <p:sp>
        <p:nvSpPr>
          <p:cNvPr id="8" name="文本框 7">
            <a:extLst>
              <a:ext uri="{FF2B5EF4-FFF2-40B4-BE49-F238E27FC236}">
                <a16:creationId xmlns:a16="http://schemas.microsoft.com/office/drawing/2014/main" id="{E9958284-A791-42AA-AB51-66E7C0E90923}"/>
              </a:ext>
            </a:extLst>
          </p:cNvPr>
          <p:cNvSpPr txBox="1"/>
          <p:nvPr/>
        </p:nvSpPr>
        <p:spPr>
          <a:xfrm>
            <a:off x="5000625" y="1189881"/>
            <a:ext cx="2362200" cy="461665"/>
          </a:xfrm>
          <a:prstGeom prst="rect">
            <a:avLst/>
          </a:prstGeom>
          <a:noFill/>
        </p:spPr>
        <p:txBody>
          <a:bodyPr wrap="square" rtlCol="0">
            <a:spAutoFit/>
          </a:bodyPr>
          <a:lstStyle/>
          <a:p>
            <a:r>
              <a:rPr lang="zh-CN" altLang="en-US" sz="2400" dirty="0"/>
              <a:t>输出</a:t>
            </a:r>
          </a:p>
        </p:txBody>
      </p:sp>
      <p:sp>
        <p:nvSpPr>
          <p:cNvPr id="12" name="文本框 11">
            <a:extLst>
              <a:ext uri="{FF2B5EF4-FFF2-40B4-BE49-F238E27FC236}">
                <a16:creationId xmlns:a16="http://schemas.microsoft.com/office/drawing/2014/main" id="{F0FD08D0-F4BD-45E2-A367-211ED0C17D5D}"/>
              </a:ext>
            </a:extLst>
          </p:cNvPr>
          <p:cNvSpPr txBox="1"/>
          <p:nvPr/>
        </p:nvSpPr>
        <p:spPr>
          <a:xfrm>
            <a:off x="4914900" y="2225327"/>
            <a:ext cx="2362200" cy="461665"/>
          </a:xfrm>
          <a:prstGeom prst="rect">
            <a:avLst/>
          </a:prstGeom>
          <a:noFill/>
        </p:spPr>
        <p:txBody>
          <a:bodyPr wrap="square" rtlCol="0">
            <a:spAutoFit/>
          </a:bodyPr>
          <a:lstStyle/>
          <a:p>
            <a:r>
              <a:rPr lang="zh-CN" altLang="en-US" sz="2400" dirty="0"/>
              <a:t>可视化</a:t>
            </a:r>
          </a:p>
        </p:txBody>
      </p:sp>
      <p:pic>
        <p:nvPicPr>
          <p:cNvPr id="5" name="图片 4">
            <a:extLst>
              <a:ext uri="{FF2B5EF4-FFF2-40B4-BE49-F238E27FC236}">
                <a16:creationId xmlns:a16="http://schemas.microsoft.com/office/drawing/2014/main" id="{A3A44C7A-0D13-411F-BA64-33761F2FD0A8}"/>
              </a:ext>
            </a:extLst>
          </p:cNvPr>
          <p:cNvPicPr>
            <a:picLocks noChangeAspect="1"/>
          </p:cNvPicPr>
          <p:nvPr/>
        </p:nvPicPr>
        <p:blipFill>
          <a:blip r:embed="rId3"/>
          <a:stretch>
            <a:fillRect/>
          </a:stretch>
        </p:blipFill>
        <p:spPr>
          <a:xfrm>
            <a:off x="5275262" y="1619895"/>
            <a:ext cx="485775" cy="400050"/>
          </a:xfrm>
          <a:prstGeom prst="rect">
            <a:avLst/>
          </a:prstGeom>
        </p:spPr>
      </p:pic>
      <p:pic>
        <p:nvPicPr>
          <p:cNvPr id="13" name="图片 12">
            <a:extLst>
              <a:ext uri="{FF2B5EF4-FFF2-40B4-BE49-F238E27FC236}">
                <a16:creationId xmlns:a16="http://schemas.microsoft.com/office/drawing/2014/main" id="{35AE45A5-8E80-4EEE-BC36-46E4F179D249}"/>
              </a:ext>
            </a:extLst>
          </p:cNvPr>
          <p:cNvPicPr>
            <a:picLocks noChangeAspect="1"/>
          </p:cNvPicPr>
          <p:nvPr/>
        </p:nvPicPr>
        <p:blipFill>
          <a:blip r:embed="rId4"/>
          <a:stretch>
            <a:fillRect/>
          </a:stretch>
        </p:blipFill>
        <p:spPr>
          <a:xfrm>
            <a:off x="5518149" y="3009900"/>
            <a:ext cx="3333750" cy="3333750"/>
          </a:xfrm>
          <a:prstGeom prst="rect">
            <a:avLst/>
          </a:prstGeom>
        </p:spPr>
      </p:pic>
    </p:spTree>
    <p:extLst>
      <p:ext uri="{BB962C8B-B14F-4D97-AF65-F5344CB8AC3E}">
        <p14:creationId xmlns:p14="http://schemas.microsoft.com/office/powerpoint/2010/main" val="124081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03CA3-F609-497F-B3D3-2240F504AD01}"/>
              </a:ext>
            </a:extLst>
          </p:cNvPr>
          <p:cNvSpPr>
            <a:spLocks noGrp="1"/>
          </p:cNvSpPr>
          <p:nvPr>
            <p:ph type="title"/>
          </p:nvPr>
        </p:nvSpPr>
        <p:spPr>
          <a:xfrm>
            <a:off x="647700" y="238125"/>
            <a:ext cx="10515600" cy="1325563"/>
          </a:xfrm>
        </p:spPr>
        <p:txBody>
          <a:bodyPr/>
          <a:lstStyle/>
          <a:p>
            <a:r>
              <a:rPr lang="en-US" altLang="zh-CN" dirty="0"/>
              <a:t>A*</a:t>
            </a:r>
            <a:endParaRPr lang="zh-CN" altLang="en-US" dirty="0"/>
          </a:p>
        </p:txBody>
      </p:sp>
      <p:sp>
        <p:nvSpPr>
          <p:cNvPr id="6" name="文本框 5">
            <a:extLst>
              <a:ext uri="{FF2B5EF4-FFF2-40B4-BE49-F238E27FC236}">
                <a16:creationId xmlns:a16="http://schemas.microsoft.com/office/drawing/2014/main" id="{F5BE17E6-F432-4BA4-877A-5D404F47939F}"/>
              </a:ext>
            </a:extLst>
          </p:cNvPr>
          <p:cNvSpPr txBox="1"/>
          <p:nvPr/>
        </p:nvSpPr>
        <p:spPr>
          <a:xfrm>
            <a:off x="647700" y="1225689"/>
            <a:ext cx="4705350" cy="3046988"/>
          </a:xfrm>
          <a:prstGeom prst="rect">
            <a:avLst/>
          </a:prstGeom>
          <a:noFill/>
        </p:spPr>
        <p:txBody>
          <a:bodyPr wrap="square" rtlCol="0">
            <a:spAutoFit/>
          </a:bodyPr>
          <a:lstStyle/>
          <a:p>
            <a:r>
              <a:rPr lang="en-US" altLang="zh-CN" sz="2400" dirty="0"/>
              <a:t>A*</a:t>
            </a:r>
            <a:r>
              <a:rPr lang="zh-CN" altLang="en-US" sz="2400" dirty="0"/>
              <a:t>算法就是在迪杰斯特拉算法的基础上，把结构体中的</a:t>
            </a:r>
            <a:r>
              <a:rPr lang="en-US" altLang="zh-CN" sz="2400" dirty="0"/>
              <a:t>cost</a:t>
            </a:r>
            <a:r>
              <a:rPr lang="zh-CN" altLang="en-US" sz="2400" dirty="0"/>
              <a:t>改为</a:t>
            </a:r>
            <a:r>
              <a:rPr lang="en-US" altLang="zh-CN" sz="2400" dirty="0"/>
              <a:t>g</a:t>
            </a:r>
            <a:r>
              <a:rPr lang="zh-CN" altLang="en-US" sz="2400" dirty="0"/>
              <a:t>，</a:t>
            </a:r>
            <a:r>
              <a:rPr lang="en-US" altLang="zh-CN" sz="2400" dirty="0"/>
              <a:t>h</a:t>
            </a:r>
            <a:r>
              <a:rPr lang="zh-CN" altLang="en-US" sz="2400" dirty="0"/>
              <a:t>，</a:t>
            </a:r>
            <a:r>
              <a:rPr lang="en-US" altLang="zh-CN" sz="2400" dirty="0"/>
              <a:t>f</a:t>
            </a:r>
            <a:r>
              <a:rPr lang="zh-CN" altLang="en-US" sz="2400" dirty="0"/>
              <a:t>。添加一个启发式函数，采用曼哈顿距离。在最小堆中用路程</a:t>
            </a:r>
            <a:r>
              <a:rPr lang="en-US" altLang="zh-CN" sz="2400" dirty="0"/>
              <a:t>+</a:t>
            </a:r>
            <a:r>
              <a:rPr lang="zh-CN" altLang="en-US" sz="2400" dirty="0"/>
              <a:t>曼哈顿距离来构建。</a:t>
            </a:r>
            <a:endParaRPr lang="zh-CN" altLang="en-US" sz="2400" b="0" i="0" dirty="0">
              <a:solidFill>
                <a:srgbClr val="2C2C36"/>
              </a:solidFill>
              <a:effectLst/>
              <a:latin typeface="-apple-system"/>
            </a:endParaRPr>
          </a:p>
          <a:p>
            <a:endParaRPr lang="zh-CN" altLang="en-US" sz="2400" b="0" i="0" dirty="0">
              <a:solidFill>
                <a:srgbClr val="2C2C36"/>
              </a:solidFill>
              <a:effectLst/>
              <a:latin typeface="-apple-system"/>
            </a:endParaRPr>
          </a:p>
          <a:p>
            <a:endParaRPr lang="zh-CN" altLang="en-US" sz="2400" b="0" i="0" dirty="0">
              <a:solidFill>
                <a:srgbClr val="2C2C36"/>
              </a:solidFill>
              <a:effectLst/>
              <a:latin typeface="-apple-system"/>
            </a:endParaRPr>
          </a:p>
          <a:p>
            <a:endParaRPr lang="en-US" altLang="zh-CN" sz="2400" dirty="0"/>
          </a:p>
        </p:txBody>
      </p:sp>
      <p:pic>
        <p:nvPicPr>
          <p:cNvPr id="4" name="图片 3">
            <a:extLst>
              <a:ext uri="{FF2B5EF4-FFF2-40B4-BE49-F238E27FC236}">
                <a16:creationId xmlns:a16="http://schemas.microsoft.com/office/drawing/2014/main" id="{51A4A109-062C-4B4D-A873-2DE39D6CCB00}"/>
              </a:ext>
            </a:extLst>
          </p:cNvPr>
          <p:cNvPicPr>
            <a:picLocks noChangeAspect="1"/>
          </p:cNvPicPr>
          <p:nvPr/>
        </p:nvPicPr>
        <p:blipFill>
          <a:blip r:embed="rId2"/>
          <a:stretch>
            <a:fillRect/>
          </a:stretch>
        </p:blipFill>
        <p:spPr>
          <a:xfrm>
            <a:off x="5905501" y="329370"/>
            <a:ext cx="2044700" cy="462792"/>
          </a:xfrm>
          <a:prstGeom prst="rect">
            <a:avLst/>
          </a:prstGeom>
        </p:spPr>
      </p:pic>
      <p:pic>
        <p:nvPicPr>
          <p:cNvPr id="8" name="图片 7">
            <a:extLst>
              <a:ext uri="{FF2B5EF4-FFF2-40B4-BE49-F238E27FC236}">
                <a16:creationId xmlns:a16="http://schemas.microsoft.com/office/drawing/2014/main" id="{00046ECA-99CA-47F1-8678-2DF5C34E850E}"/>
              </a:ext>
            </a:extLst>
          </p:cNvPr>
          <p:cNvPicPr>
            <a:picLocks noChangeAspect="1"/>
          </p:cNvPicPr>
          <p:nvPr/>
        </p:nvPicPr>
        <p:blipFill>
          <a:blip r:embed="rId3"/>
          <a:stretch>
            <a:fillRect/>
          </a:stretch>
        </p:blipFill>
        <p:spPr>
          <a:xfrm>
            <a:off x="5905500" y="900906"/>
            <a:ext cx="4801394" cy="1670050"/>
          </a:xfrm>
          <a:prstGeom prst="rect">
            <a:avLst/>
          </a:prstGeom>
        </p:spPr>
      </p:pic>
      <p:pic>
        <p:nvPicPr>
          <p:cNvPr id="5" name="图片 4">
            <a:extLst>
              <a:ext uri="{FF2B5EF4-FFF2-40B4-BE49-F238E27FC236}">
                <a16:creationId xmlns:a16="http://schemas.microsoft.com/office/drawing/2014/main" id="{7EFCC06A-D875-4E11-BDFC-B5F7A169C132}"/>
              </a:ext>
            </a:extLst>
          </p:cNvPr>
          <p:cNvPicPr>
            <a:picLocks noChangeAspect="1"/>
          </p:cNvPicPr>
          <p:nvPr/>
        </p:nvPicPr>
        <p:blipFill>
          <a:blip r:embed="rId4"/>
          <a:stretch>
            <a:fillRect/>
          </a:stretch>
        </p:blipFill>
        <p:spPr>
          <a:xfrm>
            <a:off x="5824990" y="2332831"/>
            <a:ext cx="5383778" cy="3624263"/>
          </a:xfrm>
          <a:prstGeom prst="rect">
            <a:avLst/>
          </a:prstGeom>
        </p:spPr>
      </p:pic>
    </p:spTree>
    <p:extLst>
      <p:ext uri="{BB962C8B-B14F-4D97-AF65-F5344CB8AC3E}">
        <p14:creationId xmlns:p14="http://schemas.microsoft.com/office/powerpoint/2010/main" val="7295383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318</Words>
  <Application>Microsoft Office PowerPoint</Application>
  <PresentationFormat>宽屏</PresentationFormat>
  <Paragraphs>33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-apple-system</vt:lpstr>
      <vt:lpstr>等线</vt:lpstr>
      <vt:lpstr>等线 Light</vt:lpstr>
      <vt:lpstr>Arial</vt:lpstr>
      <vt:lpstr>Office 主题​​</vt:lpstr>
      <vt:lpstr>迷宫问题</vt:lpstr>
      <vt:lpstr>bfs</vt:lpstr>
      <vt:lpstr>bfs</vt:lpstr>
      <vt:lpstr>bfs</vt:lpstr>
      <vt:lpstr>bfs</vt:lpstr>
      <vt:lpstr>bfs</vt:lpstr>
      <vt:lpstr>Dijkstra</vt:lpstr>
      <vt:lpstr>Dijkstra</vt:lpstr>
      <vt:lpstr>A*</vt:lpstr>
      <vt:lpstr>A*</vt:lpstr>
      <vt:lpstr>dfs</vt:lpstr>
      <vt:lpstr>dfs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迷宫问题</dc:title>
  <dc:creator>ROG</dc:creator>
  <cp:lastModifiedBy>ROG</cp:lastModifiedBy>
  <cp:revision>13</cp:revision>
  <dcterms:created xsi:type="dcterms:W3CDTF">2025-04-07T10:13:44Z</dcterms:created>
  <dcterms:modified xsi:type="dcterms:W3CDTF">2025-04-10T05:48:12Z</dcterms:modified>
</cp:coreProperties>
</file>