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4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22C66-E602-4FD5-8982-C758FA7B8943}" type="datetimeFigureOut">
              <a:rPr lang="zh-CN" altLang="en-US" smtClean="0"/>
              <a:t>2025/4/7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74F8-68F8-4519-B1B6-129A823E84C9}" type="slidenum">
              <a:rPr lang="zh-CN" altLang="en-US" smtClean="0"/>
              <a:t>‹#›</a:t>
            </a:fld>
            <a:endParaRPr lang="zh-CN" altLang="en-US"/>
          </a:p>
        </p:txBody>
      </p:sp>
    </p:spTree>
    <p:extLst>
      <p:ext uri="{BB962C8B-B14F-4D97-AF65-F5344CB8AC3E}">
        <p14:creationId xmlns:p14="http://schemas.microsoft.com/office/powerpoint/2010/main" val="113498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6674F8-68F8-4519-B1B6-129A823E84C9}" type="slidenum">
              <a:rPr lang="zh-CN" altLang="en-US" smtClean="0"/>
              <a:t>7</a:t>
            </a:fld>
            <a:endParaRPr lang="zh-CN" altLang="en-US"/>
          </a:p>
        </p:txBody>
      </p:sp>
    </p:spTree>
    <p:extLst>
      <p:ext uri="{BB962C8B-B14F-4D97-AF65-F5344CB8AC3E}">
        <p14:creationId xmlns:p14="http://schemas.microsoft.com/office/powerpoint/2010/main" val="65062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9BD08-8FEA-4473-9B9D-78A20C6CBD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BB2CD1-DFB4-4257-9335-B77A336DA7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3AD867-1345-461D-90BD-4DB00CB96D8D}"/>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F2B3E0C2-D5DC-44D1-8B81-F3882F63C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A594E-71D2-4753-A95F-22906609E755}"/>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401166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32FCB-A637-404E-B0FB-C0982ADD4F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539C6A-B251-4C82-B9DE-6DED3CEF4F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BC3C2D-D31C-47E6-82FC-55A0A0D5680B}"/>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96D95006-848B-4D5E-AB6A-68C50FBBC6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913A4-F963-467E-B050-5609F7D40779}"/>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70932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EF7266-8FBA-4FD6-86AC-ED64C553D2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A7B27C-28C6-48E5-BD3E-7AEA5569A27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3250ED-4F6B-4BE4-AA87-C90B60369067}"/>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B4979F6F-D547-48A2-BC60-CDF790E05A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55997-E1AA-4A87-81AB-5875ECB34382}"/>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41260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31C9D-72A6-4557-928C-EED19ED478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EBC185-C82D-44A9-950B-CABF21012A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4A5587-D15F-4F4A-87A4-37E2EF46DC2E}"/>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63945BD4-03AE-45DE-AF6E-6D9A294DB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2E8FD6-B241-49FE-96E2-BF099315DFDA}"/>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201058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51005-A774-4C80-8F63-946FEB098B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0EAAA0-3C28-4934-88B6-0E627E508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4E85B5-B852-436B-9770-502AFA4078D4}"/>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AF340C0F-3B43-416A-93F5-B9935CC3EB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369AC-E946-418F-A7FA-9CC21FA96CD8}"/>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115512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026E3-6CA0-45E4-A2E1-753569E0C6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F0A5C8-A330-440B-9F15-228B9C69E0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742244-16EF-4529-AA4B-0AFCEB551D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94186C-8750-4E8C-841E-B48E004250AA}"/>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6" name="页脚占位符 5">
            <a:extLst>
              <a:ext uri="{FF2B5EF4-FFF2-40B4-BE49-F238E27FC236}">
                <a16:creationId xmlns:a16="http://schemas.microsoft.com/office/drawing/2014/main" id="{00797588-64DD-4D0E-B717-2155E6AC05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18C6CD-7CEB-4034-A834-AC175C6E9988}"/>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414618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C22D-5D9E-47BB-8F04-3B07ED40C4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0A39D2-F671-4256-B6E8-B06741C89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471FBC-4E60-48E0-ABC5-D09959B7F8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6E64A2-AACC-4269-9618-01B8714F2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E7187A-EFEE-48A3-B720-A50E49F306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B3D995-0615-4450-8CDF-99902F3D5F41}"/>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8" name="页脚占位符 7">
            <a:extLst>
              <a:ext uri="{FF2B5EF4-FFF2-40B4-BE49-F238E27FC236}">
                <a16:creationId xmlns:a16="http://schemas.microsoft.com/office/drawing/2014/main" id="{33C25617-51FF-40AA-810D-DE2E4E94A9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F07BD-249E-42B7-AB4C-9C4CBB1C1DFB}"/>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92882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B8B38-97F4-46BB-BE66-80EA7CEC4A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80FC34-6620-4D37-A2F8-7B5EEF1A5810}"/>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4" name="页脚占位符 3">
            <a:extLst>
              <a:ext uri="{FF2B5EF4-FFF2-40B4-BE49-F238E27FC236}">
                <a16:creationId xmlns:a16="http://schemas.microsoft.com/office/drawing/2014/main" id="{2C3F79FE-6251-4DD6-9638-2F46BAC2CD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B03826-180E-4FB1-920C-7E1FC8FF77CA}"/>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68164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BDADE5-77AB-4454-A77A-BE0A29E3B42E}"/>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3" name="页脚占位符 2">
            <a:extLst>
              <a:ext uri="{FF2B5EF4-FFF2-40B4-BE49-F238E27FC236}">
                <a16:creationId xmlns:a16="http://schemas.microsoft.com/office/drawing/2014/main" id="{F795A898-1FAC-4C37-94D8-043ED5D3EF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740806-B26D-4024-A7BD-60855C2E3677}"/>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06579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1087-2FE6-460B-9C7D-021546723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08BD9E-D8BA-4C6F-AAFE-45D51F1B3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9B69A4-8F4B-4198-A395-DBB29212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F75A2B-0E11-463F-9538-D11ACEB27F69}"/>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6" name="页脚占位符 5">
            <a:extLst>
              <a:ext uri="{FF2B5EF4-FFF2-40B4-BE49-F238E27FC236}">
                <a16:creationId xmlns:a16="http://schemas.microsoft.com/office/drawing/2014/main" id="{1BA59826-5AA2-4123-BF60-6622CD094B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1716B-F733-4A09-85E5-DD1C0855D1BD}"/>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2542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87606-AFF2-487F-BA7B-4419279095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A580BD-2C70-4B96-97DD-FF71AAD4C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DB63AF-CE1C-4273-BF52-D2B8F6682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462234-5412-4F5C-8066-D5586FE552D5}"/>
              </a:ext>
            </a:extLst>
          </p:cNvPr>
          <p:cNvSpPr>
            <a:spLocks noGrp="1"/>
          </p:cNvSpPr>
          <p:nvPr>
            <p:ph type="dt" sz="half" idx="10"/>
          </p:nvPr>
        </p:nvSpPr>
        <p:spPr/>
        <p:txBody>
          <a:bodyPr/>
          <a:lstStyle/>
          <a:p>
            <a:fld id="{59E594BD-DA65-4000-A079-7B728ED27893}" type="datetimeFigureOut">
              <a:rPr lang="zh-CN" altLang="en-US" smtClean="0"/>
              <a:t>2025/4/7</a:t>
            </a:fld>
            <a:endParaRPr lang="zh-CN" altLang="en-US"/>
          </a:p>
        </p:txBody>
      </p:sp>
      <p:sp>
        <p:nvSpPr>
          <p:cNvPr id="6" name="页脚占位符 5">
            <a:extLst>
              <a:ext uri="{FF2B5EF4-FFF2-40B4-BE49-F238E27FC236}">
                <a16:creationId xmlns:a16="http://schemas.microsoft.com/office/drawing/2014/main" id="{DC0F3231-F76A-41D8-84FB-462FCEC83F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1C7E3A-AA5F-46D1-A472-97ACB8B19683}"/>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41675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935C36-FD21-4EB9-BD41-CE7E247D4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73F077-439A-44BF-BE18-003A53205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393D6F-816B-4A48-8BCC-ECDB37C60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594BD-DA65-4000-A079-7B728ED27893}" type="datetimeFigureOut">
              <a:rPr lang="zh-CN" altLang="en-US" smtClean="0"/>
              <a:t>2025/4/7</a:t>
            </a:fld>
            <a:endParaRPr lang="zh-CN" altLang="en-US"/>
          </a:p>
        </p:txBody>
      </p:sp>
      <p:sp>
        <p:nvSpPr>
          <p:cNvPr id="5" name="页脚占位符 4">
            <a:extLst>
              <a:ext uri="{FF2B5EF4-FFF2-40B4-BE49-F238E27FC236}">
                <a16:creationId xmlns:a16="http://schemas.microsoft.com/office/drawing/2014/main" id="{F0A036CC-A01D-4711-BC38-2C7B82B51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EC895E-E4E4-4040-B072-BA5906FC0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71021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1F28-4654-470D-A973-68036FFEC1CA}"/>
              </a:ext>
            </a:extLst>
          </p:cNvPr>
          <p:cNvSpPr>
            <a:spLocks noGrp="1"/>
          </p:cNvSpPr>
          <p:nvPr>
            <p:ph type="ctrTitle"/>
          </p:nvPr>
        </p:nvSpPr>
        <p:spPr/>
        <p:txBody>
          <a:bodyPr/>
          <a:lstStyle/>
          <a:p>
            <a:r>
              <a:rPr lang="zh-CN" altLang="en-US" dirty="0"/>
              <a:t>迷宫问题</a:t>
            </a:r>
          </a:p>
        </p:txBody>
      </p:sp>
      <p:sp>
        <p:nvSpPr>
          <p:cNvPr id="3" name="副标题 2">
            <a:extLst>
              <a:ext uri="{FF2B5EF4-FFF2-40B4-BE49-F238E27FC236}">
                <a16:creationId xmlns:a16="http://schemas.microsoft.com/office/drawing/2014/main" id="{3EDF5C33-9D4D-443F-8222-2922F5286220}"/>
              </a:ext>
            </a:extLst>
          </p:cNvPr>
          <p:cNvSpPr>
            <a:spLocks noGrp="1"/>
          </p:cNvSpPr>
          <p:nvPr>
            <p:ph type="subTitle" idx="1"/>
          </p:nvPr>
        </p:nvSpPr>
        <p:spPr/>
        <p:txBody>
          <a:bodyPr/>
          <a:lstStyle/>
          <a:p>
            <a:r>
              <a:rPr lang="zh-CN" altLang="en-US" dirty="0"/>
              <a:t>曲正博</a:t>
            </a:r>
          </a:p>
        </p:txBody>
      </p:sp>
    </p:spTree>
    <p:extLst>
      <p:ext uri="{BB962C8B-B14F-4D97-AF65-F5344CB8AC3E}">
        <p14:creationId xmlns:p14="http://schemas.microsoft.com/office/powerpoint/2010/main" val="126159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225689"/>
            <a:ext cx="4705350" cy="3046988"/>
          </a:xfrm>
          <a:prstGeom prst="rect">
            <a:avLst/>
          </a:prstGeom>
          <a:noFill/>
        </p:spPr>
        <p:txBody>
          <a:bodyPr wrap="square" rtlCol="0">
            <a:spAutoFit/>
          </a:bodyPr>
          <a:lstStyle/>
          <a:p>
            <a:r>
              <a:rPr lang="en-US" altLang="zh-CN" sz="2400" dirty="0"/>
              <a:t>A*</a:t>
            </a:r>
            <a:r>
              <a:rPr lang="zh-CN" altLang="en-US" sz="2400" dirty="0"/>
              <a:t>算法就是在迪杰斯特拉算法的基础上，把结构体中的</a:t>
            </a:r>
            <a:r>
              <a:rPr lang="en-US" altLang="zh-CN" sz="2400" dirty="0"/>
              <a:t>cost</a:t>
            </a:r>
            <a:r>
              <a:rPr lang="zh-CN" altLang="en-US" sz="2400" dirty="0"/>
              <a:t>改为</a:t>
            </a:r>
            <a:r>
              <a:rPr lang="en-US" altLang="zh-CN" sz="2400" dirty="0"/>
              <a:t>g</a:t>
            </a:r>
            <a:r>
              <a:rPr lang="zh-CN" altLang="en-US" sz="2400" dirty="0"/>
              <a:t>，</a:t>
            </a:r>
            <a:r>
              <a:rPr lang="en-US" altLang="zh-CN" sz="2400" dirty="0"/>
              <a:t>h</a:t>
            </a:r>
            <a:r>
              <a:rPr lang="zh-CN" altLang="en-US" sz="2400" dirty="0"/>
              <a:t>，</a:t>
            </a:r>
            <a:r>
              <a:rPr lang="en-US" altLang="zh-CN" sz="2400" dirty="0"/>
              <a:t>f</a:t>
            </a:r>
            <a:r>
              <a:rPr lang="zh-CN" altLang="en-US" sz="2400" dirty="0"/>
              <a:t>。添加一个启发式函数，采用曼哈顿距离。在最小堆中用路程</a:t>
            </a:r>
            <a:r>
              <a:rPr lang="en-US" altLang="zh-CN" sz="2400" dirty="0"/>
              <a:t>+</a:t>
            </a:r>
            <a:r>
              <a:rPr lang="zh-CN" altLang="en-US" sz="2400" dirty="0"/>
              <a:t>曼哈顿距离来构建。</a:t>
            </a:r>
            <a:endParaRPr lang="zh-CN" altLang="en-US" sz="2400" b="0" i="0" dirty="0">
              <a:solidFill>
                <a:srgbClr val="2C2C36"/>
              </a:solidFill>
              <a:effectLst/>
              <a:latin typeface="-apple-system"/>
            </a:endParaRPr>
          </a:p>
          <a:p>
            <a:endParaRPr lang="zh-CN" altLang="en-US" sz="2400" b="0" i="0" dirty="0">
              <a:solidFill>
                <a:srgbClr val="2C2C36"/>
              </a:solidFill>
              <a:effectLst/>
              <a:latin typeface="-apple-system"/>
            </a:endParaRPr>
          </a:p>
          <a:p>
            <a:endParaRPr lang="zh-CN" altLang="en-US" sz="2400" b="0" i="0" dirty="0">
              <a:solidFill>
                <a:srgbClr val="2C2C36"/>
              </a:solidFill>
              <a:effectLst/>
              <a:latin typeface="-apple-system"/>
            </a:endParaRPr>
          </a:p>
          <a:p>
            <a:endParaRPr lang="en-US" altLang="zh-CN" sz="2400" dirty="0"/>
          </a:p>
        </p:txBody>
      </p:sp>
      <p:pic>
        <p:nvPicPr>
          <p:cNvPr id="4" name="图片 3">
            <a:extLst>
              <a:ext uri="{FF2B5EF4-FFF2-40B4-BE49-F238E27FC236}">
                <a16:creationId xmlns:a16="http://schemas.microsoft.com/office/drawing/2014/main" id="{51A4A109-062C-4B4D-A873-2DE39D6CCB00}"/>
              </a:ext>
            </a:extLst>
          </p:cNvPr>
          <p:cNvPicPr>
            <a:picLocks noChangeAspect="1"/>
          </p:cNvPicPr>
          <p:nvPr/>
        </p:nvPicPr>
        <p:blipFill>
          <a:blip r:embed="rId2"/>
          <a:stretch>
            <a:fillRect/>
          </a:stretch>
        </p:blipFill>
        <p:spPr>
          <a:xfrm>
            <a:off x="5905501" y="329370"/>
            <a:ext cx="2044700" cy="462792"/>
          </a:xfrm>
          <a:prstGeom prst="rect">
            <a:avLst/>
          </a:prstGeom>
        </p:spPr>
      </p:pic>
      <p:pic>
        <p:nvPicPr>
          <p:cNvPr id="8" name="图片 7">
            <a:extLst>
              <a:ext uri="{FF2B5EF4-FFF2-40B4-BE49-F238E27FC236}">
                <a16:creationId xmlns:a16="http://schemas.microsoft.com/office/drawing/2014/main" id="{00046ECA-99CA-47F1-8678-2DF5C34E850E}"/>
              </a:ext>
            </a:extLst>
          </p:cNvPr>
          <p:cNvPicPr>
            <a:picLocks noChangeAspect="1"/>
          </p:cNvPicPr>
          <p:nvPr/>
        </p:nvPicPr>
        <p:blipFill>
          <a:blip r:embed="rId3"/>
          <a:stretch>
            <a:fillRect/>
          </a:stretch>
        </p:blipFill>
        <p:spPr>
          <a:xfrm>
            <a:off x="5905500" y="900906"/>
            <a:ext cx="4801394" cy="1670050"/>
          </a:xfrm>
          <a:prstGeom prst="rect">
            <a:avLst/>
          </a:prstGeom>
        </p:spPr>
      </p:pic>
      <p:pic>
        <p:nvPicPr>
          <p:cNvPr id="10" name="图片 9">
            <a:extLst>
              <a:ext uri="{FF2B5EF4-FFF2-40B4-BE49-F238E27FC236}">
                <a16:creationId xmlns:a16="http://schemas.microsoft.com/office/drawing/2014/main" id="{2A68A298-9B2A-4AA9-AA67-CE166A8BD9F7}"/>
              </a:ext>
            </a:extLst>
          </p:cNvPr>
          <p:cNvPicPr>
            <a:picLocks noChangeAspect="1"/>
          </p:cNvPicPr>
          <p:nvPr/>
        </p:nvPicPr>
        <p:blipFill>
          <a:blip r:embed="rId4"/>
          <a:stretch>
            <a:fillRect/>
          </a:stretch>
        </p:blipFill>
        <p:spPr>
          <a:xfrm>
            <a:off x="5905500" y="2152408"/>
            <a:ext cx="6104886" cy="4013442"/>
          </a:xfrm>
          <a:prstGeom prst="rect">
            <a:avLst/>
          </a:prstGeom>
        </p:spPr>
      </p:pic>
    </p:spTree>
    <p:extLst>
      <p:ext uri="{BB962C8B-B14F-4D97-AF65-F5344CB8AC3E}">
        <p14:creationId xmlns:p14="http://schemas.microsoft.com/office/powerpoint/2010/main" val="72953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10" name="文本框 9">
            <a:extLst>
              <a:ext uri="{FF2B5EF4-FFF2-40B4-BE49-F238E27FC236}">
                <a16:creationId xmlns:a16="http://schemas.microsoft.com/office/drawing/2014/main" id="{455C0A17-116F-4765-9304-3EEF3AC5AEFD}"/>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pic>
        <p:nvPicPr>
          <p:cNvPr id="11" name="图片 10">
            <a:extLst>
              <a:ext uri="{FF2B5EF4-FFF2-40B4-BE49-F238E27FC236}">
                <a16:creationId xmlns:a16="http://schemas.microsoft.com/office/drawing/2014/main" id="{38DD93B9-3F25-40B2-904D-87B43FF342AB}"/>
              </a:ext>
            </a:extLst>
          </p:cNvPr>
          <p:cNvPicPr>
            <a:picLocks noChangeAspect="1"/>
          </p:cNvPicPr>
          <p:nvPr/>
        </p:nvPicPr>
        <p:blipFill>
          <a:blip r:embed="rId3"/>
          <a:stretch>
            <a:fillRect/>
          </a:stretch>
        </p:blipFill>
        <p:spPr>
          <a:xfrm>
            <a:off x="5000625" y="1752650"/>
            <a:ext cx="5543550" cy="461963"/>
          </a:xfrm>
          <a:prstGeom prst="rect">
            <a:avLst/>
          </a:prstGeom>
        </p:spPr>
      </p:pic>
      <p:sp>
        <p:nvSpPr>
          <p:cNvPr id="13" name="文本框 12">
            <a:extLst>
              <a:ext uri="{FF2B5EF4-FFF2-40B4-BE49-F238E27FC236}">
                <a16:creationId xmlns:a16="http://schemas.microsoft.com/office/drawing/2014/main" id="{510951E6-A854-4C16-A930-CAD042EEA67E}"/>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14" name="图片 13">
            <a:extLst>
              <a:ext uri="{FF2B5EF4-FFF2-40B4-BE49-F238E27FC236}">
                <a16:creationId xmlns:a16="http://schemas.microsoft.com/office/drawing/2014/main" id="{AF8FC32D-CF7F-4827-AD63-F237A6CAD0A2}"/>
              </a:ext>
            </a:extLst>
          </p:cNvPr>
          <p:cNvPicPr>
            <a:picLocks noChangeAspect="1"/>
          </p:cNvPicPr>
          <p:nvPr/>
        </p:nvPicPr>
        <p:blipFill>
          <a:blip r:embed="rId4"/>
          <a:stretch>
            <a:fillRect/>
          </a:stretch>
        </p:blipFill>
        <p:spPr>
          <a:xfrm>
            <a:off x="6584950" y="2214613"/>
            <a:ext cx="3181350" cy="3181350"/>
          </a:xfrm>
          <a:prstGeom prst="rect">
            <a:avLst/>
          </a:prstGeom>
        </p:spPr>
      </p:pic>
    </p:spTree>
    <p:extLst>
      <p:ext uri="{BB962C8B-B14F-4D97-AF65-F5344CB8AC3E}">
        <p14:creationId xmlns:p14="http://schemas.microsoft.com/office/powerpoint/2010/main" val="57340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pic>
        <p:nvPicPr>
          <p:cNvPr id="5" name="内容占位符 4">
            <a:extLst>
              <a:ext uri="{FF2B5EF4-FFF2-40B4-BE49-F238E27FC236}">
                <a16:creationId xmlns:a16="http://schemas.microsoft.com/office/drawing/2014/main" id="{5297E0A8-6BB4-4540-B386-A1B60CF8C6D3}"/>
              </a:ext>
            </a:extLst>
          </p:cNvPr>
          <p:cNvPicPr>
            <a:picLocks noGrp="1" noChangeAspect="1"/>
          </p:cNvPicPr>
          <p:nvPr>
            <p:ph idx="1"/>
          </p:nvPr>
        </p:nvPicPr>
        <p:blipFill>
          <a:blip r:embed="rId2"/>
          <a:stretch>
            <a:fillRect/>
          </a:stretch>
        </p:blipFill>
        <p:spPr>
          <a:xfrm>
            <a:off x="5651500" y="1974056"/>
            <a:ext cx="5867400" cy="2352675"/>
          </a:xfrm>
        </p:spPr>
      </p:pic>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569660"/>
          </a:xfrm>
          <a:prstGeom prst="rect">
            <a:avLst/>
          </a:prstGeom>
          <a:noFill/>
        </p:spPr>
        <p:txBody>
          <a:bodyPr wrap="square" rtlCol="0">
            <a:spAutoFit/>
          </a:bodyPr>
          <a:lstStyle/>
          <a:p>
            <a:r>
              <a:rPr lang="zh-CN" altLang="en-US" sz="2400" dirty="0"/>
              <a:t>首先定义了一个结构体储存</a:t>
            </a:r>
            <a:r>
              <a:rPr lang="zh-CN" altLang="en-US" sz="2400" b="0" i="0" dirty="0">
                <a:solidFill>
                  <a:srgbClr val="2C2C36"/>
                </a:solidFill>
                <a:effectLst/>
                <a:latin typeface="-apple-system"/>
              </a:rPr>
              <a:t>当前的位置、到达该位置所需的步数以及从起点到当前位置经过的所有位置组成的路径。</a:t>
            </a:r>
            <a:endParaRPr lang="zh-CN" altLang="en-US" sz="2400" dirty="0"/>
          </a:p>
        </p:txBody>
      </p:sp>
    </p:spTree>
    <p:extLst>
      <p:ext uri="{BB962C8B-B14F-4D97-AF65-F5344CB8AC3E}">
        <p14:creationId xmlns:p14="http://schemas.microsoft.com/office/powerpoint/2010/main" val="141139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569660"/>
          </a:xfrm>
          <a:prstGeom prst="rect">
            <a:avLst/>
          </a:prstGeom>
          <a:noFill/>
        </p:spPr>
        <p:txBody>
          <a:bodyPr wrap="square" rtlCol="0">
            <a:spAutoFit/>
          </a:bodyPr>
          <a:lstStyle/>
          <a:p>
            <a:r>
              <a:rPr lang="zh-CN" altLang="en-US" sz="2400" dirty="0"/>
              <a:t>输入迷宫并定义一个</a:t>
            </a:r>
            <a:r>
              <a:rPr lang="en-US" altLang="zh-CN" sz="2400" dirty="0"/>
              <a:t>used</a:t>
            </a:r>
            <a:r>
              <a:rPr lang="zh-CN" altLang="en-US" sz="2400" dirty="0"/>
              <a:t>数组来表示位置是否访问过。</a:t>
            </a:r>
            <a:endParaRPr lang="en-US" altLang="zh-CN" sz="2400" dirty="0"/>
          </a:p>
          <a:p>
            <a:r>
              <a:rPr lang="zh-CN" altLang="en-US" sz="2400" dirty="0"/>
              <a:t>定义一个队列</a:t>
            </a:r>
            <a:r>
              <a:rPr lang="en-US" altLang="zh-CN" sz="2400" dirty="0"/>
              <a:t>q</a:t>
            </a:r>
            <a:r>
              <a:rPr lang="zh-CN" altLang="en-US" sz="2400" dirty="0"/>
              <a:t>来完成</a:t>
            </a:r>
            <a:r>
              <a:rPr lang="en-US" altLang="zh-CN" sz="2400" dirty="0" err="1"/>
              <a:t>bfs</a:t>
            </a:r>
            <a:r>
              <a:rPr lang="zh-CN" altLang="en-US" sz="2400" dirty="0"/>
              <a:t>，把初始状态入队并设置为访问过。</a:t>
            </a:r>
            <a:endParaRPr lang="en-US" altLang="zh-CN" sz="2400" dirty="0"/>
          </a:p>
        </p:txBody>
      </p:sp>
      <p:pic>
        <p:nvPicPr>
          <p:cNvPr id="8" name="图片 7">
            <a:extLst>
              <a:ext uri="{FF2B5EF4-FFF2-40B4-BE49-F238E27FC236}">
                <a16:creationId xmlns:a16="http://schemas.microsoft.com/office/drawing/2014/main" id="{A1DD494D-667D-4232-BD0B-BE4F782C7EB4}"/>
              </a:ext>
            </a:extLst>
          </p:cNvPr>
          <p:cNvPicPr>
            <a:picLocks noChangeAspect="1"/>
          </p:cNvPicPr>
          <p:nvPr/>
        </p:nvPicPr>
        <p:blipFill>
          <a:blip r:embed="rId2"/>
          <a:stretch>
            <a:fillRect/>
          </a:stretch>
        </p:blipFill>
        <p:spPr>
          <a:xfrm>
            <a:off x="6889752" y="382588"/>
            <a:ext cx="3753941" cy="5294312"/>
          </a:xfrm>
          <a:prstGeom prst="rect">
            <a:avLst/>
          </a:prstGeom>
        </p:spPr>
      </p:pic>
      <p:pic>
        <p:nvPicPr>
          <p:cNvPr id="10" name="图片 9">
            <a:extLst>
              <a:ext uri="{FF2B5EF4-FFF2-40B4-BE49-F238E27FC236}">
                <a16:creationId xmlns:a16="http://schemas.microsoft.com/office/drawing/2014/main" id="{5D18ECDB-3F4E-4296-B197-636A1973779A}"/>
              </a:ext>
            </a:extLst>
          </p:cNvPr>
          <p:cNvPicPr>
            <a:picLocks noChangeAspect="1"/>
          </p:cNvPicPr>
          <p:nvPr/>
        </p:nvPicPr>
        <p:blipFill>
          <a:blip r:embed="rId3"/>
          <a:stretch>
            <a:fillRect/>
          </a:stretch>
        </p:blipFill>
        <p:spPr>
          <a:xfrm>
            <a:off x="6889752" y="5347701"/>
            <a:ext cx="3486148" cy="947323"/>
          </a:xfrm>
          <a:prstGeom prst="rect">
            <a:avLst/>
          </a:prstGeom>
        </p:spPr>
      </p:pic>
    </p:spTree>
    <p:extLst>
      <p:ext uri="{BB962C8B-B14F-4D97-AF65-F5344CB8AC3E}">
        <p14:creationId xmlns:p14="http://schemas.microsoft.com/office/powerpoint/2010/main" val="155316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3046988"/>
          </a:xfrm>
          <a:prstGeom prst="rect">
            <a:avLst/>
          </a:prstGeom>
          <a:noFill/>
        </p:spPr>
        <p:txBody>
          <a:bodyPr wrap="square" rtlCol="0">
            <a:spAutoFit/>
          </a:bodyPr>
          <a:lstStyle/>
          <a:p>
            <a:r>
              <a:rPr lang="zh-CN" altLang="en-US" sz="2400" dirty="0"/>
              <a:t>当队列不为空时，</a:t>
            </a:r>
            <a:r>
              <a:rPr lang="zh-CN" altLang="en-US" sz="2400" b="0" i="0" dirty="0">
                <a:solidFill>
                  <a:srgbClr val="2C2C36"/>
                </a:solidFill>
                <a:effectLst/>
                <a:latin typeface="-apple-system"/>
              </a:rPr>
              <a:t>从队列取出一个位置，如果该位置是终点，则输出结果并结束程序。对于每个位置，检查四个方向，如果新位置在迷宫内、不是障碍物且未被访问过，则更新它的状态并将新位置加入队列中继续搜索。</a:t>
            </a:r>
          </a:p>
          <a:p>
            <a:endParaRPr lang="en-US" altLang="zh-CN" sz="2400" dirty="0"/>
          </a:p>
        </p:txBody>
      </p:sp>
      <p:pic>
        <p:nvPicPr>
          <p:cNvPr id="7" name="图片 6">
            <a:extLst>
              <a:ext uri="{FF2B5EF4-FFF2-40B4-BE49-F238E27FC236}">
                <a16:creationId xmlns:a16="http://schemas.microsoft.com/office/drawing/2014/main" id="{1528163A-17DE-437D-9902-E111FEACEF67}"/>
              </a:ext>
            </a:extLst>
          </p:cNvPr>
          <p:cNvPicPr>
            <a:picLocks noChangeAspect="1"/>
          </p:cNvPicPr>
          <p:nvPr/>
        </p:nvPicPr>
        <p:blipFill>
          <a:blip r:embed="rId2"/>
          <a:stretch>
            <a:fillRect/>
          </a:stretch>
        </p:blipFill>
        <p:spPr>
          <a:xfrm>
            <a:off x="5158484" y="825103"/>
            <a:ext cx="5896866" cy="5207794"/>
          </a:xfrm>
          <a:prstGeom prst="rect">
            <a:avLst/>
          </a:prstGeom>
        </p:spPr>
      </p:pic>
      <p:pic>
        <p:nvPicPr>
          <p:cNvPr id="10" name="图片 9">
            <a:extLst>
              <a:ext uri="{FF2B5EF4-FFF2-40B4-BE49-F238E27FC236}">
                <a16:creationId xmlns:a16="http://schemas.microsoft.com/office/drawing/2014/main" id="{D726432D-C8BF-49FA-A11C-570219400F8D}"/>
              </a:ext>
            </a:extLst>
          </p:cNvPr>
          <p:cNvPicPr>
            <a:picLocks noChangeAspect="1"/>
          </p:cNvPicPr>
          <p:nvPr/>
        </p:nvPicPr>
        <p:blipFill>
          <a:blip r:embed="rId3"/>
          <a:stretch>
            <a:fillRect/>
          </a:stretch>
        </p:blipFill>
        <p:spPr>
          <a:xfrm>
            <a:off x="9313863" y="4515096"/>
            <a:ext cx="1741487" cy="309316"/>
          </a:xfrm>
          <a:prstGeom prst="rect">
            <a:avLst/>
          </a:prstGeom>
        </p:spPr>
      </p:pic>
    </p:spTree>
    <p:extLst>
      <p:ext uri="{BB962C8B-B14F-4D97-AF65-F5344CB8AC3E}">
        <p14:creationId xmlns:p14="http://schemas.microsoft.com/office/powerpoint/2010/main" val="154145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8" name="文本框 7">
            <a:extLst>
              <a:ext uri="{FF2B5EF4-FFF2-40B4-BE49-F238E27FC236}">
                <a16:creationId xmlns:a16="http://schemas.microsoft.com/office/drawing/2014/main" id="{E9958284-A791-42AA-AB51-66E7C0E90923}"/>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pic>
        <p:nvPicPr>
          <p:cNvPr id="11" name="图片 10">
            <a:extLst>
              <a:ext uri="{FF2B5EF4-FFF2-40B4-BE49-F238E27FC236}">
                <a16:creationId xmlns:a16="http://schemas.microsoft.com/office/drawing/2014/main" id="{EBE268F3-1A65-4222-98DB-C96DDDEE768F}"/>
              </a:ext>
            </a:extLst>
          </p:cNvPr>
          <p:cNvPicPr>
            <a:picLocks noChangeAspect="1"/>
          </p:cNvPicPr>
          <p:nvPr/>
        </p:nvPicPr>
        <p:blipFill>
          <a:blip r:embed="rId3"/>
          <a:stretch>
            <a:fillRect/>
          </a:stretch>
        </p:blipFill>
        <p:spPr>
          <a:xfrm>
            <a:off x="5000625" y="1752650"/>
            <a:ext cx="5543550" cy="461963"/>
          </a:xfrm>
          <a:prstGeom prst="rect">
            <a:avLst/>
          </a:prstGeom>
        </p:spPr>
      </p:pic>
      <p:sp>
        <p:nvSpPr>
          <p:cNvPr id="12" name="文本框 11">
            <a:extLst>
              <a:ext uri="{FF2B5EF4-FFF2-40B4-BE49-F238E27FC236}">
                <a16:creationId xmlns:a16="http://schemas.microsoft.com/office/drawing/2014/main" id="{F0FD08D0-F4BD-45E2-A367-211ED0C17D5D}"/>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14" name="图片 13">
            <a:extLst>
              <a:ext uri="{FF2B5EF4-FFF2-40B4-BE49-F238E27FC236}">
                <a16:creationId xmlns:a16="http://schemas.microsoft.com/office/drawing/2014/main" id="{3A7AF153-5DE7-4F50-B088-D6EB0208EAA1}"/>
              </a:ext>
            </a:extLst>
          </p:cNvPr>
          <p:cNvPicPr>
            <a:picLocks noChangeAspect="1"/>
          </p:cNvPicPr>
          <p:nvPr/>
        </p:nvPicPr>
        <p:blipFill>
          <a:blip r:embed="rId4"/>
          <a:stretch>
            <a:fillRect/>
          </a:stretch>
        </p:blipFill>
        <p:spPr>
          <a:xfrm>
            <a:off x="6584950" y="2214613"/>
            <a:ext cx="3181350" cy="3181350"/>
          </a:xfrm>
          <a:prstGeom prst="rect">
            <a:avLst/>
          </a:prstGeom>
        </p:spPr>
      </p:pic>
    </p:spTree>
    <p:extLst>
      <p:ext uri="{BB962C8B-B14F-4D97-AF65-F5344CB8AC3E}">
        <p14:creationId xmlns:p14="http://schemas.microsoft.com/office/powerpoint/2010/main" val="20155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Dijkstra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569660"/>
          </a:xfrm>
          <a:prstGeom prst="rect">
            <a:avLst/>
          </a:prstGeom>
          <a:noFill/>
        </p:spPr>
        <p:txBody>
          <a:bodyPr wrap="square" rtlCol="0">
            <a:spAutoFit/>
          </a:bodyPr>
          <a:lstStyle/>
          <a:p>
            <a:r>
              <a:rPr lang="zh-CN" altLang="en-US" sz="2400" dirty="0"/>
              <a:t>相较于</a:t>
            </a:r>
            <a:r>
              <a:rPr lang="en-US" altLang="zh-CN" sz="2400" dirty="0" err="1"/>
              <a:t>bfs</a:t>
            </a:r>
            <a:r>
              <a:rPr lang="zh-CN" altLang="en-US" sz="2400" dirty="0"/>
              <a:t>来说，</a:t>
            </a:r>
            <a:r>
              <a:rPr lang="en-US" altLang="zh-CN" sz="2400" dirty="0" err="1"/>
              <a:t>dijkstra</a:t>
            </a:r>
            <a:r>
              <a:rPr lang="zh-CN" altLang="en-US" sz="2400" dirty="0"/>
              <a:t>我把走正常路线的开销设置为</a:t>
            </a:r>
            <a:r>
              <a:rPr lang="en-US" altLang="zh-CN" sz="2400" dirty="0"/>
              <a:t>1</a:t>
            </a:r>
            <a:r>
              <a:rPr lang="zh-CN" altLang="en-US" sz="2400" dirty="0"/>
              <a:t>，穿墙的开销设置为</a:t>
            </a:r>
            <a:r>
              <a:rPr lang="en-US" altLang="zh-CN" sz="2400" dirty="0"/>
              <a:t>3</a:t>
            </a:r>
            <a:r>
              <a:rPr lang="zh-CN" altLang="en-US" sz="2400" dirty="0"/>
              <a:t>，并且把节点信息储存在用优先队列实现的最小堆中。</a:t>
            </a:r>
            <a:endParaRPr lang="en-US" altLang="zh-CN" sz="2400" dirty="0"/>
          </a:p>
        </p:txBody>
      </p:sp>
      <p:pic>
        <p:nvPicPr>
          <p:cNvPr id="4" name="图片 3">
            <a:extLst>
              <a:ext uri="{FF2B5EF4-FFF2-40B4-BE49-F238E27FC236}">
                <a16:creationId xmlns:a16="http://schemas.microsoft.com/office/drawing/2014/main" id="{FB2C191E-E45F-4601-B909-C9979374FBFB}"/>
              </a:ext>
            </a:extLst>
          </p:cNvPr>
          <p:cNvPicPr>
            <a:picLocks noChangeAspect="1"/>
          </p:cNvPicPr>
          <p:nvPr/>
        </p:nvPicPr>
        <p:blipFill>
          <a:blip r:embed="rId2"/>
          <a:stretch>
            <a:fillRect/>
          </a:stretch>
        </p:blipFill>
        <p:spPr>
          <a:xfrm>
            <a:off x="5835208" y="1758156"/>
            <a:ext cx="5436042" cy="3046988"/>
          </a:xfrm>
          <a:prstGeom prst="rect">
            <a:avLst/>
          </a:prstGeom>
        </p:spPr>
      </p:pic>
    </p:spTree>
    <p:extLst>
      <p:ext uri="{BB962C8B-B14F-4D97-AF65-F5344CB8AC3E}">
        <p14:creationId xmlns:p14="http://schemas.microsoft.com/office/powerpoint/2010/main" val="318592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zh-CN" altLang="en-US" dirty="0"/>
              <a:t>能否穿墙</a:t>
            </a:r>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sp>
        <p:nvSpPr>
          <p:cNvPr id="8" name="文本框 7">
            <a:extLst>
              <a:ext uri="{FF2B5EF4-FFF2-40B4-BE49-F238E27FC236}">
                <a16:creationId xmlns:a16="http://schemas.microsoft.com/office/drawing/2014/main" id="{E9958284-A791-42AA-AB51-66E7C0E90923}"/>
              </a:ext>
            </a:extLst>
          </p:cNvPr>
          <p:cNvSpPr txBox="1"/>
          <p:nvPr/>
        </p:nvSpPr>
        <p:spPr>
          <a:xfrm>
            <a:off x="4171950" y="376701"/>
            <a:ext cx="2362200" cy="461665"/>
          </a:xfrm>
          <a:prstGeom prst="rect">
            <a:avLst/>
          </a:prstGeom>
          <a:noFill/>
        </p:spPr>
        <p:txBody>
          <a:bodyPr wrap="square" rtlCol="0">
            <a:spAutoFit/>
          </a:bodyPr>
          <a:lstStyle/>
          <a:p>
            <a:r>
              <a:rPr lang="zh-CN" altLang="en-US" sz="2400" dirty="0"/>
              <a:t>输出</a:t>
            </a:r>
          </a:p>
        </p:txBody>
      </p:sp>
      <p:sp>
        <p:nvSpPr>
          <p:cNvPr id="12" name="文本框 11">
            <a:extLst>
              <a:ext uri="{FF2B5EF4-FFF2-40B4-BE49-F238E27FC236}">
                <a16:creationId xmlns:a16="http://schemas.microsoft.com/office/drawing/2014/main" id="{F0FD08D0-F4BD-45E2-A367-211ED0C17D5D}"/>
              </a:ext>
            </a:extLst>
          </p:cNvPr>
          <p:cNvSpPr txBox="1"/>
          <p:nvPr/>
        </p:nvSpPr>
        <p:spPr>
          <a:xfrm>
            <a:off x="4075163" y="2914742"/>
            <a:ext cx="2362200" cy="461665"/>
          </a:xfrm>
          <a:prstGeom prst="rect">
            <a:avLst/>
          </a:prstGeom>
          <a:noFill/>
        </p:spPr>
        <p:txBody>
          <a:bodyPr wrap="square" rtlCol="0">
            <a:spAutoFit/>
          </a:bodyPr>
          <a:lstStyle/>
          <a:p>
            <a:r>
              <a:rPr lang="zh-CN" altLang="en-US" sz="2400" dirty="0"/>
              <a:t>可视化</a:t>
            </a:r>
          </a:p>
        </p:txBody>
      </p:sp>
      <p:pic>
        <p:nvPicPr>
          <p:cNvPr id="5" name="图片 4">
            <a:extLst>
              <a:ext uri="{FF2B5EF4-FFF2-40B4-BE49-F238E27FC236}">
                <a16:creationId xmlns:a16="http://schemas.microsoft.com/office/drawing/2014/main" id="{EFADCA1F-DA81-44A2-8A4B-F7A5091A11C1}"/>
              </a:ext>
            </a:extLst>
          </p:cNvPr>
          <p:cNvPicPr>
            <a:picLocks noChangeAspect="1"/>
          </p:cNvPicPr>
          <p:nvPr/>
        </p:nvPicPr>
        <p:blipFill>
          <a:blip r:embed="rId3"/>
          <a:stretch>
            <a:fillRect/>
          </a:stretch>
        </p:blipFill>
        <p:spPr>
          <a:xfrm>
            <a:off x="625475" y="1752650"/>
            <a:ext cx="1800225" cy="2066925"/>
          </a:xfrm>
          <a:prstGeom prst="rect">
            <a:avLst/>
          </a:prstGeom>
        </p:spPr>
      </p:pic>
      <p:pic>
        <p:nvPicPr>
          <p:cNvPr id="16" name="图片 15">
            <a:extLst>
              <a:ext uri="{FF2B5EF4-FFF2-40B4-BE49-F238E27FC236}">
                <a16:creationId xmlns:a16="http://schemas.microsoft.com/office/drawing/2014/main" id="{B363F76C-3A05-4BA7-B706-849F9615EAD5}"/>
              </a:ext>
            </a:extLst>
          </p:cNvPr>
          <p:cNvPicPr>
            <a:picLocks noChangeAspect="1"/>
          </p:cNvPicPr>
          <p:nvPr/>
        </p:nvPicPr>
        <p:blipFill>
          <a:blip r:embed="rId4"/>
          <a:stretch>
            <a:fillRect/>
          </a:stretch>
        </p:blipFill>
        <p:spPr>
          <a:xfrm>
            <a:off x="4943475" y="917679"/>
            <a:ext cx="6083300" cy="352315"/>
          </a:xfrm>
          <a:prstGeom prst="rect">
            <a:avLst/>
          </a:prstGeom>
        </p:spPr>
      </p:pic>
      <p:sp>
        <p:nvSpPr>
          <p:cNvPr id="17" name="文本框 16">
            <a:extLst>
              <a:ext uri="{FF2B5EF4-FFF2-40B4-BE49-F238E27FC236}">
                <a16:creationId xmlns:a16="http://schemas.microsoft.com/office/drawing/2014/main" id="{F1BB433A-C5D9-44D6-B0C5-DAA1B4D72A4B}"/>
              </a:ext>
            </a:extLst>
          </p:cNvPr>
          <p:cNvSpPr txBox="1"/>
          <p:nvPr/>
        </p:nvSpPr>
        <p:spPr>
          <a:xfrm>
            <a:off x="4171950" y="1838420"/>
            <a:ext cx="2362200" cy="461665"/>
          </a:xfrm>
          <a:prstGeom prst="rect">
            <a:avLst/>
          </a:prstGeom>
          <a:noFill/>
        </p:spPr>
        <p:txBody>
          <a:bodyPr wrap="square" rtlCol="0">
            <a:spAutoFit/>
          </a:bodyPr>
          <a:lstStyle/>
          <a:p>
            <a:r>
              <a:rPr lang="zh-CN" altLang="en-US" sz="2400" dirty="0"/>
              <a:t>能</a:t>
            </a:r>
          </a:p>
        </p:txBody>
      </p:sp>
      <p:pic>
        <p:nvPicPr>
          <p:cNvPr id="19" name="图片 18">
            <a:extLst>
              <a:ext uri="{FF2B5EF4-FFF2-40B4-BE49-F238E27FC236}">
                <a16:creationId xmlns:a16="http://schemas.microsoft.com/office/drawing/2014/main" id="{53F6D399-0142-4FD7-916D-97322E05547D}"/>
              </a:ext>
            </a:extLst>
          </p:cNvPr>
          <p:cNvPicPr>
            <a:picLocks noChangeAspect="1"/>
          </p:cNvPicPr>
          <p:nvPr/>
        </p:nvPicPr>
        <p:blipFill>
          <a:blip r:embed="rId5"/>
          <a:stretch>
            <a:fillRect/>
          </a:stretch>
        </p:blipFill>
        <p:spPr>
          <a:xfrm>
            <a:off x="4943475" y="1246414"/>
            <a:ext cx="6016625" cy="316295"/>
          </a:xfrm>
          <a:prstGeom prst="rect">
            <a:avLst/>
          </a:prstGeom>
        </p:spPr>
      </p:pic>
      <p:pic>
        <p:nvPicPr>
          <p:cNvPr id="21" name="图片 20">
            <a:extLst>
              <a:ext uri="{FF2B5EF4-FFF2-40B4-BE49-F238E27FC236}">
                <a16:creationId xmlns:a16="http://schemas.microsoft.com/office/drawing/2014/main" id="{7229CF05-2540-495F-9482-A72E23944DD7}"/>
              </a:ext>
            </a:extLst>
          </p:cNvPr>
          <p:cNvPicPr>
            <a:picLocks noChangeAspect="1"/>
          </p:cNvPicPr>
          <p:nvPr/>
        </p:nvPicPr>
        <p:blipFill>
          <a:blip r:embed="rId6"/>
          <a:stretch>
            <a:fillRect/>
          </a:stretch>
        </p:blipFill>
        <p:spPr>
          <a:xfrm>
            <a:off x="5005387" y="1571178"/>
            <a:ext cx="501752" cy="378370"/>
          </a:xfrm>
          <a:prstGeom prst="rect">
            <a:avLst/>
          </a:prstGeom>
        </p:spPr>
      </p:pic>
      <p:sp>
        <p:nvSpPr>
          <p:cNvPr id="22" name="文本框 21">
            <a:extLst>
              <a:ext uri="{FF2B5EF4-FFF2-40B4-BE49-F238E27FC236}">
                <a16:creationId xmlns:a16="http://schemas.microsoft.com/office/drawing/2014/main" id="{33C5CC13-F662-4900-8C14-1221416AA8A5}"/>
              </a:ext>
            </a:extLst>
          </p:cNvPr>
          <p:cNvSpPr txBox="1"/>
          <p:nvPr/>
        </p:nvSpPr>
        <p:spPr>
          <a:xfrm>
            <a:off x="4171950" y="892369"/>
            <a:ext cx="2362200" cy="461665"/>
          </a:xfrm>
          <a:prstGeom prst="rect">
            <a:avLst/>
          </a:prstGeom>
          <a:noFill/>
        </p:spPr>
        <p:txBody>
          <a:bodyPr wrap="square" rtlCol="0">
            <a:spAutoFit/>
          </a:bodyPr>
          <a:lstStyle/>
          <a:p>
            <a:r>
              <a:rPr lang="zh-CN" altLang="en-US" sz="2400" dirty="0"/>
              <a:t>不能</a:t>
            </a:r>
          </a:p>
        </p:txBody>
      </p:sp>
      <p:pic>
        <p:nvPicPr>
          <p:cNvPr id="24" name="图片 23">
            <a:extLst>
              <a:ext uri="{FF2B5EF4-FFF2-40B4-BE49-F238E27FC236}">
                <a16:creationId xmlns:a16="http://schemas.microsoft.com/office/drawing/2014/main" id="{29A5A37F-B1BF-4AE7-8702-7B772CB8B022}"/>
              </a:ext>
            </a:extLst>
          </p:cNvPr>
          <p:cNvPicPr>
            <a:picLocks noChangeAspect="1"/>
          </p:cNvPicPr>
          <p:nvPr/>
        </p:nvPicPr>
        <p:blipFill>
          <a:blip r:embed="rId7"/>
          <a:stretch>
            <a:fillRect/>
          </a:stretch>
        </p:blipFill>
        <p:spPr>
          <a:xfrm>
            <a:off x="4943475" y="2036873"/>
            <a:ext cx="6402388" cy="546637"/>
          </a:xfrm>
          <a:prstGeom prst="rect">
            <a:avLst/>
          </a:prstGeom>
        </p:spPr>
      </p:pic>
      <p:pic>
        <p:nvPicPr>
          <p:cNvPr id="26" name="图片 25">
            <a:extLst>
              <a:ext uri="{FF2B5EF4-FFF2-40B4-BE49-F238E27FC236}">
                <a16:creationId xmlns:a16="http://schemas.microsoft.com/office/drawing/2014/main" id="{C5B22EAA-F6B7-4392-8B38-63313F7BEFB8}"/>
              </a:ext>
            </a:extLst>
          </p:cNvPr>
          <p:cNvPicPr>
            <a:picLocks noChangeAspect="1"/>
          </p:cNvPicPr>
          <p:nvPr/>
        </p:nvPicPr>
        <p:blipFill>
          <a:blip r:embed="rId8"/>
          <a:stretch>
            <a:fillRect/>
          </a:stretch>
        </p:blipFill>
        <p:spPr>
          <a:xfrm>
            <a:off x="3759200" y="3305175"/>
            <a:ext cx="3314700" cy="3314700"/>
          </a:xfrm>
          <a:prstGeom prst="rect">
            <a:avLst/>
          </a:prstGeom>
        </p:spPr>
      </p:pic>
      <p:pic>
        <p:nvPicPr>
          <p:cNvPr id="28" name="图片 27">
            <a:extLst>
              <a:ext uri="{FF2B5EF4-FFF2-40B4-BE49-F238E27FC236}">
                <a16:creationId xmlns:a16="http://schemas.microsoft.com/office/drawing/2014/main" id="{9FF52EBB-9BC9-4282-9333-099C4E27C9AD}"/>
              </a:ext>
            </a:extLst>
          </p:cNvPr>
          <p:cNvPicPr>
            <a:picLocks noChangeAspect="1"/>
          </p:cNvPicPr>
          <p:nvPr/>
        </p:nvPicPr>
        <p:blipFill>
          <a:blip r:embed="rId9"/>
          <a:stretch>
            <a:fillRect/>
          </a:stretch>
        </p:blipFill>
        <p:spPr>
          <a:xfrm>
            <a:off x="7226300" y="3305175"/>
            <a:ext cx="3270250" cy="3270250"/>
          </a:xfrm>
          <a:prstGeom prst="rect">
            <a:avLst/>
          </a:prstGeom>
        </p:spPr>
      </p:pic>
    </p:spTree>
    <p:extLst>
      <p:ext uri="{BB962C8B-B14F-4D97-AF65-F5344CB8AC3E}">
        <p14:creationId xmlns:p14="http://schemas.microsoft.com/office/powerpoint/2010/main" val="307491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dfs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225689"/>
            <a:ext cx="4705350" cy="5262979"/>
          </a:xfrm>
          <a:prstGeom prst="rect">
            <a:avLst/>
          </a:prstGeom>
          <a:noFill/>
        </p:spPr>
        <p:txBody>
          <a:bodyPr wrap="square" rtlCol="0">
            <a:spAutoFit/>
          </a:bodyPr>
          <a:lstStyle/>
          <a:p>
            <a:r>
              <a:rPr lang="zh-CN" altLang="en-US" sz="2400" dirty="0"/>
              <a:t>从起点开始进行</a:t>
            </a:r>
            <a:r>
              <a:rPr lang="en-US" altLang="zh-CN" sz="2400" dirty="0" err="1"/>
              <a:t>dfs</a:t>
            </a:r>
            <a:r>
              <a:rPr lang="zh-CN" altLang="en-US" sz="2400" dirty="0"/>
              <a:t>，如果当前是终点，把当前位置添加到路径中，返回</a:t>
            </a:r>
            <a:r>
              <a:rPr lang="en-US" altLang="zh-CN" sz="2400" dirty="0"/>
              <a:t>1</a:t>
            </a:r>
            <a:r>
              <a:rPr lang="zh-CN" altLang="en-US" sz="2400" dirty="0"/>
              <a:t>表示找到路径。</a:t>
            </a:r>
            <a:endParaRPr lang="en-US" altLang="zh-CN" sz="2400" dirty="0"/>
          </a:p>
          <a:p>
            <a:r>
              <a:rPr lang="zh-CN" altLang="en-US" sz="2400" dirty="0"/>
              <a:t>如果不是终点，</a:t>
            </a:r>
            <a:r>
              <a:rPr lang="zh-CN" altLang="en-US" sz="2400" b="0" i="0" dirty="0">
                <a:solidFill>
                  <a:srgbClr val="2C2C36"/>
                </a:solidFill>
                <a:effectLst/>
                <a:latin typeface="-apple-system"/>
              </a:rPr>
              <a:t>将当前位置标记为已访问，并将其加入当前路径。</a:t>
            </a:r>
            <a:endParaRPr lang="en-US" altLang="zh-CN" sz="2400" b="0" i="0" dirty="0">
              <a:solidFill>
                <a:srgbClr val="2C2C36"/>
              </a:solidFill>
              <a:effectLst/>
              <a:latin typeface="-apple-system"/>
            </a:endParaRPr>
          </a:p>
          <a:p>
            <a:r>
              <a:rPr lang="zh-CN" altLang="en-US" sz="2400" b="0" i="0" dirty="0">
                <a:solidFill>
                  <a:srgbClr val="2C2C36"/>
                </a:solidFill>
                <a:effectLst/>
                <a:latin typeface="-apple-system"/>
              </a:rPr>
              <a:t>检查四个方向，如果新位置合法，那么继续</a:t>
            </a:r>
            <a:r>
              <a:rPr lang="en-US" altLang="zh-CN" sz="2400" b="0" i="0" dirty="0" err="1">
                <a:solidFill>
                  <a:srgbClr val="2C2C36"/>
                </a:solidFill>
                <a:effectLst/>
                <a:latin typeface="-apple-system"/>
              </a:rPr>
              <a:t>dfs</a:t>
            </a:r>
            <a:r>
              <a:rPr lang="zh-CN" altLang="en-US" sz="2400" b="0" i="0" dirty="0">
                <a:solidFill>
                  <a:srgbClr val="2C2C36"/>
                </a:solidFill>
                <a:effectLst/>
                <a:latin typeface="-apple-system"/>
              </a:rPr>
              <a:t>搜索这个新位置，如果从新位置开始的搜索成功找到了路径，则直接返回</a:t>
            </a:r>
            <a:r>
              <a:rPr lang="en-US" altLang="zh-CN" sz="2400" b="0" i="0" dirty="0">
                <a:solidFill>
                  <a:srgbClr val="2C2C36"/>
                </a:solidFill>
                <a:effectLst/>
                <a:latin typeface="-apple-system"/>
              </a:rPr>
              <a:t>1</a:t>
            </a:r>
            <a:r>
              <a:rPr lang="zh-CN" altLang="en-US" sz="2400" b="0" i="0" dirty="0">
                <a:solidFill>
                  <a:srgbClr val="2C2C36"/>
                </a:solidFill>
                <a:effectLst/>
                <a:latin typeface="-apple-system"/>
              </a:rPr>
              <a:t>。如果没有找到路径，将当前位置从路径中移除，并尝试其他方向。</a:t>
            </a:r>
          </a:p>
          <a:p>
            <a:endParaRPr lang="zh-CN" altLang="en-US" sz="2400" b="0" i="0" dirty="0">
              <a:solidFill>
                <a:srgbClr val="2C2C36"/>
              </a:solidFill>
              <a:effectLst/>
              <a:latin typeface="-apple-system"/>
            </a:endParaRPr>
          </a:p>
          <a:p>
            <a:endParaRPr lang="zh-CN" altLang="en-US" sz="2400" b="0" i="0" dirty="0">
              <a:solidFill>
                <a:srgbClr val="2C2C36"/>
              </a:solidFill>
              <a:effectLst/>
              <a:latin typeface="-apple-system"/>
            </a:endParaRPr>
          </a:p>
          <a:p>
            <a:endParaRPr lang="en-US" altLang="zh-CN" sz="2400" dirty="0"/>
          </a:p>
        </p:txBody>
      </p:sp>
      <p:pic>
        <p:nvPicPr>
          <p:cNvPr id="5" name="图片 4">
            <a:extLst>
              <a:ext uri="{FF2B5EF4-FFF2-40B4-BE49-F238E27FC236}">
                <a16:creationId xmlns:a16="http://schemas.microsoft.com/office/drawing/2014/main" id="{7226FBFB-7DFF-4249-88F2-2E7423C57B7D}"/>
              </a:ext>
            </a:extLst>
          </p:cNvPr>
          <p:cNvPicPr>
            <a:picLocks noChangeAspect="1"/>
          </p:cNvPicPr>
          <p:nvPr/>
        </p:nvPicPr>
        <p:blipFill>
          <a:blip r:embed="rId2"/>
          <a:stretch>
            <a:fillRect/>
          </a:stretch>
        </p:blipFill>
        <p:spPr>
          <a:xfrm>
            <a:off x="5495085" y="1000541"/>
            <a:ext cx="6404815" cy="4654550"/>
          </a:xfrm>
          <a:prstGeom prst="rect">
            <a:avLst/>
          </a:prstGeom>
        </p:spPr>
      </p:pic>
    </p:spTree>
    <p:extLst>
      <p:ext uri="{BB962C8B-B14F-4D97-AF65-F5344CB8AC3E}">
        <p14:creationId xmlns:p14="http://schemas.microsoft.com/office/powerpoint/2010/main" val="130782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dfs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8" name="文本框 7">
            <a:extLst>
              <a:ext uri="{FF2B5EF4-FFF2-40B4-BE49-F238E27FC236}">
                <a16:creationId xmlns:a16="http://schemas.microsoft.com/office/drawing/2014/main" id="{E9958284-A791-42AA-AB51-66E7C0E90923}"/>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sp>
        <p:nvSpPr>
          <p:cNvPr id="12" name="文本框 11">
            <a:extLst>
              <a:ext uri="{FF2B5EF4-FFF2-40B4-BE49-F238E27FC236}">
                <a16:creationId xmlns:a16="http://schemas.microsoft.com/office/drawing/2014/main" id="{F0FD08D0-F4BD-45E2-A367-211ED0C17D5D}"/>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5" name="图片 4">
            <a:extLst>
              <a:ext uri="{FF2B5EF4-FFF2-40B4-BE49-F238E27FC236}">
                <a16:creationId xmlns:a16="http://schemas.microsoft.com/office/drawing/2014/main" id="{63CA0F45-E82D-4943-954E-4B6E539994CC}"/>
              </a:ext>
            </a:extLst>
          </p:cNvPr>
          <p:cNvPicPr>
            <a:picLocks noChangeAspect="1"/>
          </p:cNvPicPr>
          <p:nvPr/>
        </p:nvPicPr>
        <p:blipFill>
          <a:blip r:embed="rId3"/>
          <a:stretch>
            <a:fillRect/>
          </a:stretch>
        </p:blipFill>
        <p:spPr>
          <a:xfrm>
            <a:off x="4629150" y="1664790"/>
            <a:ext cx="6743700" cy="385354"/>
          </a:xfrm>
          <a:prstGeom prst="rect">
            <a:avLst/>
          </a:prstGeom>
        </p:spPr>
      </p:pic>
      <p:pic>
        <p:nvPicPr>
          <p:cNvPr id="9" name="图片 8">
            <a:extLst>
              <a:ext uri="{FF2B5EF4-FFF2-40B4-BE49-F238E27FC236}">
                <a16:creationId xmlns:a16="http://schemas.microsoft.com/office/drawing/2014/main" id="{27029304-DA50-471A-93DC-AE900BFA9CAB}"/>
              </a:ext>
            </a:extLst>
          </p:cNvPr>
          <p:cNvPicPr>
            <a:picLocks noChangeAspect="1"/>
          </p:cNvPicPr>
          <p:nvPr/>
        </p:nvPicPr>
        <p:blipFill>
          <a:blip r:embed="rId4"/>
          <a:stretch>
            <a:fillRect/>
          </a:stretch>
        </p:blipFill>
        <p:spPr>
          <a:xfrm>
            <a:off x="6083300" y="2707927"/>
            <a:ext cx="3556000" cy="3556000"/>
          </a:xfrm>
          <a:prstGeom prst="rect">
            <a:avLst/>
          </a:prstGeom>
        </p:spPr>
      </p:pic>
    </p:spTree>
    <p:extLst>
      <p:ext uri="{BB962C8B-B14F-4D97-AF65-F5344CB8AC3E}">
        <p14:creationId xmlns:p14="http://schemas.microsoft.com/office/powerpoint/2010/main" val="4206028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349</Words>
  <Application>Microsoft Office PowerPoint</Application>
  <PresentationFormat>宽屏</PresentationFormat>
  <Paragraphs>38</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-apple-system</vt:lpstr>
      <vt:lpstr>等线</vt:lpstr>
      <vt:lpstr>等线 Light</vt:lpstr>
      <vt:lpstr>Arial</vt:lpstr>
      <vt:lpstr>Office 主题​​</vt:lpstr>
      <vt:lpstr>迷宫问题</vt:lpstr>
      <vt:lpstr>bfs</vt:lpstr>
      <vt:lpstr>bfs</vt:lpstr>
      <vt:lpstr>bfs</vt:lpstr>
      <vt:lpstr>bfs</vt:lpstr>
      <vt:lpstr>Dijkstra</vt:lpstr>
      <vt:lpstr>能否穿墙</vt:lpstr>
      <vt:lpstr>dfs</vt:lpstr>
      <vt:lpstr>dfs</vt:lpstr>
      <vt:lpstr>A*</vt:lpstr>
      <vt:lpst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迷宫问题</dc:title>
  <dc:creator>ROG</dc:creator>
  <cp:lastModifiedBy>ROG</cp:lastModifiedBy>
  <cp:revision>9</cp:revision>
  <dcterms:created xsi:type="dcterms:W3CDTF">2025-04-07T10:13:44Z</dcterms:created>
  <dcterms:modified xsi:type="dcterms:W3CDTF">2025-04-07T11:42:18Z</dcterms:modified>
</cp:coreProperties>
</file>