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516" r:id="rId2"/>
    <p:sldId id="1763" r:id="rId3"/>
    <p:sldId id="1757" r:id="rId4"/>
    <p:sldId id="1754" r:id="rId5"/>
    <p:sldId id="1575" r:id="rId6"/>
    <p:sldId id="754" r:id="rId7"/>
    <p:sldId id="1753" r:id="rId8"/>
    <p:sldId id="521" r:id="rId9"/>
    <p:sldId id="1669" r:id="rId10"/>
    <p:sldId id="1767" r:id="rId11"/>
    <p:sldId id="1731" r:id="rId12"/>
    <p:sldId id="1671" r:id="rId13"/>
    <p:sldId id="1145" r:id="rId14"/>
    <p:sldId id="1735" r:id="rId15"/>
    <p:sldId id="1758" r:id="rId16"/>
    <p:sldId id="1672" r:id="rId17"/>
    <p:sldId id="1610" r:id="rId18"/>
    <p:sldId id="1738" r:id="rId19"/>
    <p:sldId id="1673" r:id="rId20"/>
    <p:sldId id="1614" r:id="rId21"/>
    <p:sldId id="1739" r:id="rId22"/>
    <p:sldId id="1674" r:id="rId23"/>
    <p:sldId id="1618" r:id="rId24"/>
    <p:sldId id="1740" r:id="rId25"/>
    <p:sldId id="1620" r:id="rId26"/>
    <p:sldId id="1761" r:id="rId27"/>
    <p:sldId id="1764" r:id="rId28"/>
    <p:sldId id="1675" r:id="rId29"/>
    <p:sldId id="1768" r:id="rId30"/>
    <p:sldId id="1625" r:id="rId31"/>
    <p:sldId id="1732" r:id="rId32"/>
    <p:sldId id="1678" r:id="rId33"/>
    <p:sldId id="1636" r:id="rId34"/>
    <p:sldId id="1679" r:id="rId35"/>
    <p:sldId id="1741" r:id="rId36"/>
    <p:sldId id="1743" r:id="rId37"/>
    <p:sldId id="1677" r:id="rId38"/>
    <p:sldId id="1632" r:id="rId39"/>
    <p:sldId id="1633" r:id="rId40"/>
    <p:sldId id="1744" r:id="rId41"/>
    <p:sldId id="1638" r:id="rId42"/>
    <p:sldId id="1639" r:id="rId43"/>
    <p:sldId id="1765" r:id="rId44"/>
    <p:sldId id="1680" r:id="rId45"/>
    <p:sldId id="1769" r:id="rId46"/>
    <p:sldId id="1733" r:id="rId47"/>
    <p:sldId id="1681" r:id="rId48"/>
    <p:sldId id="1647" r:id="rId49"/>
    <p:sldId id="1648" r:id="rId50"/>
    <p:sldId id="1747" r:id="rId51"/>
    <p:sldId id="1759" r:id="rId52"/>
    <p:sldId id="1682" r:id="rId53"/>
    <p:sldId id="1651" r:id="rId54"/>
    <p:sldId id="1652" r:id="rId55"/>
    <p:sldId id="1750" r:id="rId56"/>
    <p:sldId id="1653" r:id="rId57"/>
    <p:sldId id="1762" r:id="rId58"/>
    <p:sldId id="1766" r:id="rId59"/>
    <p:sldId id="1689" r:id="rId60"/>
    <p:sldId id="1770" r:id="rId61"/>
    <p:sldId id="1734" r:id="rId62"/>
    <p:sldId id="1691" r:id="rId63"/>
    <p:sldId id="1662" r:id="rId64"/>
    <p:sldId id="1663" r:id="rId65"/>
    <p:sldId id="1684" r:id="rId66"/>
    <p:sldId id="1751" r:id="rId67"/>
    <p:sldId id="1690" r:id="rId68"/>
    <p:sldId id="1685" r:id="rId69"/>
    <p:sldId id="1687" r:id="rId70"/>
    <p:sldId id="1688" r:id="rId71"/>
    <p:sldId id="1752" r:id="rId72"/>
    <p:sldId id="1668" r:id="rId73"/>
    <p:sldId id="1174" r:id="rId74"/>
    <p:sldId id="1760" r:id="rId75"/>
    <p:sldId id="515" r:id="rId76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44">
          <p15:clr>
            <a:srgbClr val="A4A3A4"/>
          </p15:clr>
        </p15:guide>
        <p15:guide id="2" orient="horz" pos="2582">
          <p15:clr>
            <a:srgbClr val="A4A3A4"/>
          </p15:clr>
        </p15:guide>
        <p15:guide id="3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56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E68FC"/>
    <a:srgbClr val="5AADD6"/>
    <a:srgbClr val="E07A6F"/>
    <a:srgbClr val="E6C168"/>
    <a:srgbClr val="E1FEFF"/>
    <a:srgbClr val="C00000"/>
    <a:srgbClr val="E7F4FF"/>
    <a:srgbClr val="D5EB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2362" autoAdjust="0"/>
  </p:normalViewPr>
  <p:slideViewPr>
    <p:cSldViewPr>
      <p:cViewPr varScale="1">
        <p:scale>
          <a:sx n="83" d="100"/>
          <a:sy n="83" d="100"/>
        </p:scale>
        <p:origin x="-96" y="-880"/>
      </p:cViewPr>
      <p:guideLst>
        <p:guide orient="horz" pos="1444"/>
        <p:guide orient="horz" pos="2582"/>
        <p:guide pos="280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24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56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notesMaster" Target="notesMasters/notesMaster1.xml"/><Relationship Id="rId78" Type="http://schemas.openxmlformats.org/officeDocument/2006/relationships/handoutMaster" Target="handoutMasters/handoutMaster1.xml"/><Relationship Id="rId79" Type="http://schemas.openxmlformats.org/officeDocument/2006/relationships/printerSettings" Target="printerSettings/printerSettings1.bin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94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8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38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81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48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92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220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795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07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217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29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133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709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0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674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21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838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852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48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74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45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320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601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95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104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33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94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53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531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60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726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605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418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9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8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70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49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08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4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00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64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36004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64214" y="175960"/>
            <a:ext cx="6768752" cy="534816"/>
          </a:xfrm>
        </p:spPr>
        <p:txBody>
          <a:bodyPr>
            <a:noAutofit/>
          </a:bodyPr>
          <a:lstStyle>
            <a:lvl1pPr algn="r">
              <a:defRPr sz="24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4792836"/>
            <a:ext cx="396138" cy="297104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789553"/>
            <a:ext cx="8064896" cy="757130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5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75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microsoft.com/office/2007/relationships/hdphoto" Target="../media/hdphoto1.wdp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第八单元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流（二）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什么是缓冲流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缓冲流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处理流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8213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>
                <a:solidFill>
                  <a:schemeClr val="accent1"/>
                </a:solidFill>
              </a:rPr>
              <a:t>1</a:t>
            </a:r>
            <a:r>
              <a:rPr lang="en-US" altLang="zh-CN" sz="1200" b="1" noProof="1" smtClean="0">
                <a:solidFill>
                  <a:schemeClr val="accent1"/>
                </a:solidFill>
              </a:rPr>
              <a:t>.</a:t>
            </a:r>
            <a:r>
              <a:rPr lang="zh-CN" altLang="en-US" sz="1200" b="1" noProof="1">
                <a:solidFill>
                  <a:schemeClr val="accent1"/>
                </a:solidFill>
              </a:rPr>
              <a:t>提高读写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性能</a:t>
            </a:r>
            <a:endParaRPr lang="en-US" altLang="zh-CN" sz="1200" b="1" noProof="1" smtClean="0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具备缓冲区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36669" y="3406466"/>
            <a:ext cx="70022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缓冲处理流是以提高读写性能为目的的，具备缓冲区的处理流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12610" y="4252417"/>
            <a:ext cx="2232248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4" y="1494213"/>
              <a:ext cx="1491633" cy="21049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BufferedOutputStream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19" y="4252420"/>
            <a:ext cx="1943993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494212"/>
              <a:ext cx="1649550" cy="21049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BufferedInputStream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635543" y="4252417"/>
            <a:ext cx="1664649" cy="485918"/>
            <a:chOff x="4671876" y="1459401"/>
            <a:chExt cx="1870251" cy="276935"/>
          </a:xfrm>
          <a:solidFill>
            <a:schemeClr val="accent1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4671876" y="1459401"/>
              <a:ext cx="1870251" cy="276935"/>
            </a:xfrm>
            <a:prstGeom prst="chevron">
              <a:avLst>
                <a:gd name="adj" fmla="val 12153"/>
              </a:avLst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4886869" y="1546835"/>
              <a:ext cx="1493537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BufferedReader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91550" y="4252417"/>
            <a:ext cx="1320810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978940" y="1494213"/>
              <a:ext cx="1649549" cy="21049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BufferedWriter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08005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缓冲流的作用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xmlns="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:a16="http://schemas.microsoft.com/office/drawing/2014/main" xmlns="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:a16="http://schemas.microsoft.com/office/drawing/2014/main" xmlns="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:a16="http://schemas.microsoft.com/office/drawing/2014/main" xmlns="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:a16="http://schemas.microsoft.com/office/drawing/2014/main" xmlns="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538" y="1738549"/>
            <a:ext cx="154781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用缓冲区来完成数据的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xmlns="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:a16="http://schemas.microsoft.com/office/drawing/2014/main" xmlns="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38" y="1968957"/>
            <a:ext cx="141066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提高读写效率</a:t>
            </a: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xmlns="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:a16="http://schemas.microsoft.com/office/drawing/2014/main" xmlns="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:a16="http://schemas.microsoft.com/office/drawing/2014/main" xmlns="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:a16="http://schemas.microsoft.com/office/drawing/2014/main" xmlns="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005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如何实现从数据源（磁盘）通过缓冲流读取数据到目标（程序）？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为什么使用字节</a:t>
            </a:r>
            <a:r>
              <a:rPr lang="zh-CN" altLang="en-US" dirty="0"/>
              <a:t>缓冲输入流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CE3C542D-EABB-A54A-A01F-4B827965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9" y="2788746"/>
            <a:ext cx="194623" cy="4395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62276656-1694-7748-9973-F1F1E2F2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99918"/>
            <a:ext cx="7843475" cy="22634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0CC8D997-D292-5F4A-98B7-4D23F39B11EB}"/>
              </a:ext>
            </a:extLst>
          </p:cNvPr>
          <p:cNvSpPr txBox="1"/>
          <p:nvPr/>
        </p:nvSpPr>
        <p:spPr>
          <a:xfrm>
            <a:off x="1019482" y="2859782"/>
            <a:ext cx="81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highlight>
                  <a:srgbClr val="FFFFFF"/>
                </a:highlight>
              </a:rPr>
              <a:t>hhh</a:t>
            </a:r>
            <a:endParaRPr kumimoji="1" lang="zh-CN" altLang="en-US" sz="1200" dirty="0">
              <a:highlight>
                <a:srgbClr val="FFFFFF"/>
              </a:highlight>
            </a:endParaRPr>
          </a:p>
        </p:txBody>
      </p:sp>
      <p:sp>
        <p:nvSpPr>
          <p:cNvPr id="19" name="爆炸形 2 18">
            <a:extLst>
              <a:ext uri="{FF2B5EF4-FFF2-40B4-BE49-F238E27FC236}">
                <a16:creationId xmlns:a16="http://schemas.microsoft.com/office/drawing/2014/main" xmlns="" id="{93468343-B30A-294E-B93D-421DB6FC5158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BufferedInputStream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23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BufferedInputStream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类是用来操作字节缓冲输入流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054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123 L 0.69826 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BufferedInputStream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BufferedInputStream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73109"/>
              </p:ext>
            </p:extLst>
          </p:nvPr>
        </p:nvGraphicFramePr>
        <p:xfrm>
          <a:off x="575556" y="1474550"/>
          <a:ext cx="7848872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BufferedInputStream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in)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使用默认的缓冲区大小初始化对象，需要传递一个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127168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BufferedInputStream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in,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size)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可以指定缓冲区大小来初始化对象，需要传递一个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127168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读取数据的方法，每次读取一个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字节到缓冲区，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8250437"/>
                  </a:ext>
                </a:extLst>
              </a:tr>
              <a:tr h="127168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read(byte[] </a:t>
                      </a:r>
                      <a:r>
                        <a:rPr lang="en" altLang="zh-CN" sz="1600" dirty="0" smtClean="0">
                          <a:latin typeface="+mn-ea"/>
                          <a:ea typeface="+mn-ea"/>
                        </a:rPr>
                        <a:t>b)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读取数据的方法，每次读取多个字节到缓冲区，以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496885"/>
                  </a:ext>
                </a:extLst>
              </a:tr>
              <a:tr h="127168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343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BufferedInputStream</a:t>
            </a:r>
            <a:r>
              <a:rPr lang="zh-CN" altLang="en-US" dirty="0"/>
              <a:t>类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应</a:t>
            </a:r>
            <a:r>
              <a:rPr lang="zh-CN" altLang="en-US" dirty="0" smtClean="0"/>
              <a:t>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986" y="1234109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BufferedInputStream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17" y="1618488"/>
            <a:ext cx="513427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FileInputStream fis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FileInputStream("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47" y="2400883"/>
            <a:ext cx="513427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BufferedInputStream bis = </a:t>
            </a:r>
            <a:r>
              <a:rPr lang="en" altLang="zh-CN" sz="1400" dirty="0" smtClean="0">
                <a:latin typeface="+mn-ea"/>
              </a:rPr>
              <a:t>new</a:t>
            </a:r>
            <a:r>
              <a:rPr lang="zh-CN" altLang="en-US" sz="1400" dirty="0" smtClean="0">
                <a:latin typeface="+mn-ea"/>
              </a:rPr>
              <a:t> </a:t>
            </a:r>
            <a:r>
              <a:rPr lang="en" altLang="zh-CN" sz="1400" dirty="0">
                <a:latin typeface="+mn-ea"/>
              </a:rPr>
              <a:t>BufferedInputStream(fis);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47" y="3152813"/>
            <a:ext cx="6286400" cy="1532334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byte[] buffer = new byte[1024];</a:t>
            </a:r>
          </a:p>
          <a:p>
            <a:pPr algn="l"/>
            <a:r>
              <a:rPr lang="en" altLang="zh-CN" sz="1400" dirty="0">
                <a:latin typeface="+mn-ea"/>
              </a:rPr>
              <a:t>int hasRead = </a:t>
            </a:r>
            <a:r>
              <a:rPr lang="en" altLang="zh-CN" sz="1400" dirty="0" smtClean="0">
                <a:latin typeface="+mn-ea"/>
              </a:rPr>
              <a:t>0; String </a:t>
            </a:r>
            <a:r>
              <a:rPr lang="en" altLang="zh-CN" sz="1400" dirty="0">
                <a:latin typeface="+mn-ea"/>
              </a:rPr>
              <a:t>result = "";</a:t>
            </a:r>
          </a:p>
          <a:p>
            <a:pPr algn="l"/>
            <a:r>
              <a:rPr lang="en" altLang="zh-CN" sz="1400" dirty="0">
                <a:latin typeface="+mn-ea"/>
              </a:rPr>
              <a:t>while((hasRead = bis.read(buffer)) != -1){</a:t>
            </a:r>
          </a:p>
          <a:p>
            <a:pPr algn="l"/>
            <a:r>
              <a:rPr lang="zh-CN" altLang="en-US" sz="1400" dirty="0">
                <a:latin typeface="+mn-ea"/>
              </a:rPr>
              <a:t>    </a:t>
            </a:r>
            <a:r>
              <a:rPr lang="en" altLang="zh-CN" sz="1400" dirty="0">
                <a:latin typeface="+mn-ea"/>
              </a:rPr>
              <a:t>result += new String(buffer, 0, hasRead);</a:t>
            </a:r>
          </a:p>
          <a:p>
            <a:pPr algn="l"/>
            <a:r>
              <a:rPr lang="en" altLang="zh-CN" sz="1400" dirty="0">
                <a:latin typeface="+mn-ea"/>
              </a:rPr>
              <a:t>}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System.out.println(result</a:t>
            </a:r>
            <a:r>
              <a:rPr lang="en" altLang="zh-CN" sz="1400" dirty="0" smtClean="0">
                <a:latin typeface="+mn-ea"/>
              </a:rPr>
              <a:t>);</a:t>
            </a:r>
            <a:endParaRPr lang="en" altLang="zh-CN" sz="1400" dirty="0">
              <a:latin typeface="+mn-ea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232226" y="750395"/>
            <a:ext cx="442486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通过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ea"/>
              </a:rPr>
              <a:t>BufferedInputStream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类读取文件的内容</a:t>
            </a:r>
            <a:endParaRPr lang="zh-CN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64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BufferedInputStream</a:t>
            </a:r>
            <a:r>
              <a:rPr lang="zh-CN" altLang="en-US" dirty="0"/>
              <a:t>类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212762" y="915566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48" y="1442656"/>
            <a:ext cx="1389859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bis</a:t>
            </a:r>
            <a:r>
              <a:rPr lang="en" altLang="zh-CN" sz="1400" dirty="0">
                <a:latin typeface="+mn-ea"/>
              </a:rPr>
              <a:t>.close();</a:t>
            </a:r>
          </a:p>
          <a:p>
            <a:pPr algn="l"/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fis</a:t>
            </a:r>
            <a:r>
              <a:rPr lang="en" altLang="zh-CN" sz="1400" dirty="0">
                <a:latin typeface="+mn-ea"/>
              </a:rPr>
              <a:t>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A38D07BC-0047-1848-A23A-C32EA42F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6" y="1615725"/>
            <a:ext cx="3695700" cy="2108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CC6530CE-F89F-CD4A-B801-E0449BD8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93" y="1597503"/>
            <a:ext cx="4368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7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60E3AFB-8B7B-B349-958D-EB28C515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361010"/>
            <a:ext cx="7696200" cy="18415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如何实现用程序通过缓冲流写入数据到磁盘？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为什么使用字节</a:t>
            </a:r>
            <a:r>
              <a:rPr lang="zh-CN" altLang="en-US" dirty="0"/>
              <a:t>缓冲输出流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CE3C542D-EABB-A54A-A01F-4B827965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9" y="2788746"/>
            <a:ext cx="194623" cy="4395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0CC8D997-D292-5F4A-98B7-4D23F39B11EB}"/>
              </a:ext>
            </a:extLst>
          </p:cNvPr>
          <p:cNvSpPr txBox="1"/>
          <p:nvPr/>
        </p:nvSpPr>
        <p:spPr>
          <a:xfrm>
            <a:off x="723900" y="2859782"/>
            <a:ext cx="81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highlight>
                  <a:srgbClr val="FFFFFF"/>
                </a:highlight>
              </a:rPr>
              <a:t>hhh</a:t>
            </a:r>
            <a:endParaRPr kumimoji="1" lang="zh-CN" altLang="en-US" sz="1200" dirty="0">
              <a:highlight>
                <a:srgbClr val="FFFFFF"/>
              </a:highlight>
            </a:endParaRPr>
          </a:p>
        </p:txBody>
      </p:sp>
      <p:sp>
        <p:nvSpPr>
          <p:cNvPr id="19" name="爆炸形 2 18">
            <a:extLst>
              <a:ext uri="{FF2B5EF4-FFF2-40B4-BE49-F238E27FC236}">
                <a16:creationId xmlns:a16="http://schemas.microsoft.com/office/drawing/2014/main" xmlns="" id="{93468343-B30A-294E-B93D-421DB6FC5158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BufferedOutputStream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7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BufferedOutputStream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类是用来操作字节缓冲输出流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2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95062E-6 L 0.73855 3.9506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6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BufferedOutputStream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BufferedOutputStream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33368"/>
              </p:ext>
            </p:extLst>
          </p:nvPr>
        </p:nvGraphicFramePr>
        <p:xfrm>
          <a:off x="683568" y="1426146"/>
          <a:ext cx="784887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out)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使用默认的缓冲区大小初始化对象，需要传递一个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out,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size)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可以指定缓冲区大小来初始化对象，需要传递一个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b)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写入数据，每次写入一个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字节到缓冲区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435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write(byte[] </a:t>
                      </a:r>
                      <a:r>
                        <a:rPr lang="en" altLang="zh-CN" sz="1600" dirty="0" smtClean="0">
                          <a:latin typeface="+mn-ea"/>
                          <a:ea typeface="+mn-ea"/>
                        </a:rPr>
                        <a:t>b)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写入数据，每次写入多个字节到缓冲区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292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刷新缓冲区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677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4310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6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</a:rPr>
              <a:t>BuffereOutputStream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基本</a:t>
            </a:r>
            <a:r>
              <a:rPr kumimoji="1"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230166" y="1154581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BufferedOutputStream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75" y="1919632"/>
            <a:ext cx="549431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FileOutputStream fos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FileOutputStream("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75" y="2710959"/>
            <a:ext cx="549431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BufferedOutputStream 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bos</a:t>
            </a:r>
            <a:r>
              <a:rPr lang="en" altLang="zh-CN" sz="1400" dirty="0">
                <a:latin typeface="+mn-ea"/>
              </a:rPr>
              <a:t> = </a:t>
            </a:r>
            <a:r>
              <a:rPr lang="en" altLang="zh-CN" sz="1400" dirty="0" smtClean="0">
                <a:solidFill>
                  <a:srgbClr val="931A68"/>
                </a:solidFill>
                <a:latin typeface="+mn-ea"/>
              </a:rPr>
              <a:t>new</a:t>
            </a:r>
            <a:r>
              <a:rPr lang="en" altLang="zh-CN" sz="1400" dirty="0" smtClean="0">
                <a:latin typeface="+mn-ea"/>
              </a:rPr>
              <a:t> </a:t>
            </a:r>
            <a:r>
              <a:rPr lang="en" altLang="zh-CN" sz="1400" dirty="0">
                <a:latin typeface="+mn-ea"/>
              </a:rPr>
              <a:t>BufferedOutputStream(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fos</a:t>
            </a:r>
            <a:r>
              <a:rPr lang="en" altLang="zh-CN" sz="1400" dirty="0" smtClean="0">
                <a:latin typeface="+mn-ea"/>
              </a:rPr>
              <a:t>);</a:t>
            </a:r>
            <a:endParaRPr lang="en" altLang="zh-CN" sz="1400" dirty="0">
              <a:latin typeface="+mn-ea"/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75" y="3502286"/>
            <a:ext cx="304604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bos.write("Hello Java".getBytes());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75" y="4268506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bos.close();</a:t>
            </a:r>
          </a:p>
          <a:p>
            <a:pPr algn="l"/>
            <a:r>
              <a:rPr lang="en" altLang="zh-CN" sz="1400" dirty="0">
                <a:latin typeface="+mn-ea"/>
              </a:rPr>
              <a:t>fos.close();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B6CB0B18-0119-2B44-BC71-D4537B14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91" y="1564346"/>
            <a:ext cx="3695700" cy="2108200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83459" y="703773"/>
            <a:ext cx="44729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通过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BuffereOutputStream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类写入文件的内容</a:t>
            </a:r>
            <a:endParaRPr lang="zh-CN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78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如何实现从数据源（磁盘）通过缓冲流读取数据到目标（程序）？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为什么使用字符</a:t>
            </a:r>
            <a:r>
              <a:rPr lang="zh-CN" altLang="en-US" dirty="0"/>
              <a:t>缓冲输入流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CE3C542D-EABB-A54A-A01F-4B827965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9" y="2788746"/>
            <a:ext cx="194623" cy="4395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62276656-1694-7748-9973-F1F1E2F2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99918"/>
            <a:ext cx="7843475" cy="22634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0CC8D997-D292-5F4A-98B7-4D23F39B11EB}"/>
              </a:ext>
            </a:extLst>
          </p:cNvPr>
          <p:cNvSpPr txBox="1"/>
          <p:nvPr/>
        </p:nvSpPr>
        <p:spPr>
          <a:xfrm>
            <a:off x="1019482" y="2859782"/>
            <a:ext cx="81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highlight>
                  <a:srgbClr val="FFFFFF"/>
                </a:highlight>
              </a:rPr>
              <a:t>哈哈哈</a:t>
            </a:r>
          </a:p>
        </p:txBody>
      </p:sp>
      <p:sp>
        <p:nvSpPr>
          <p:cNvPr id="19" name="爆炸形 2 18">
            <a:extLst>
              <a:ext uri="{FF2B5EF4-FFF2-40B4-BE49-F238E27FC236}">
                <a16:creationId xmlns:a16="http://schemas.microsoft.com/office/drawing/2014/main" xmlns="" id="{93468343-B30A-294E-B93D-421DB6FC5158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BufferedReader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21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BufferedReader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操作字符缓冲输入流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24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123 L 0.69826 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7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第一节课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缓冲流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5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BufferedReader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BufferedReader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98147"/>
              </p:ext>
            </p:extLst>
          </p:nvPr>
        </p:nvGraphicFramePr>
        <p:xfrm>
          <a:off x="683568" y="1426146"/>
          <a:ext cx="7848872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BufferedReader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(Reader in)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使用默认的缓冲区大小初始化对象，需要传递一个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Reader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BufferedReader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(Reader in,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sz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可以指定缓冲区大小来初始化对象，需要传递一个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Reader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readLine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读取数据的方法，每次读取一行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字符到缓冲区，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null 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7847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read(char[] </a:t>
                      </a:r>
                      <a:r>
                        <a:rPr lang="en" altLang="zh-CN" sz="1600" dirty="0" smtClean="0">
                          <a:latin typeface="+mn-ea"/>
                          <a:ea typeface="+mn-ea"/>
                        </a:rPr>
                        <a:t>c)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读取数据的方法，每次读取多个字符到缓冲区，以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83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121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BufferedReader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基本</a:t>
            </a:r>
            <a:r>
              <a:rPr kumimoji="1"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60375" y="1071664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FileReader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BufferedReader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25" y="1859586"/>
            <a:ext cx="419816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FileReader fr = new FileReader("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木兰诗</a:t>
            </a:r>
            <a:r>
              <a:rPr lang="en-US" altLang="zh-CN" sz="1400" dirty="0">
                <a:latin typeface="+mn-ea"/>
              </a:rPr>
              <a:t>.</a:t>
            </a:r>
            <a:r>
              <a:rPr lang="en" altLang="zh-CN" sz="1400" dirty="0">
                <a:latin typeface="+mn-ea"/>
              </a:rPr>
              <a:t>txt</a:t>
            </a:r>
            <a:r>
              <a:rPr lang="en" altLang="zh-CN" sz="1400" dirty="0" smtClean="0">
                <a:latin typeface="+mn-ea"/>
              </a:rPr>
              <a:t>");</a:t>
            </a:r>
            <a:endParaRPr lang="en" altLang="zh-CN" sz="1400" dirty="0">
              <a:latin typeface="+mn-ea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25" y="2650913"/>
            <a:ext cx="405415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BufferedReader br = new BufferedReader(fr);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25" y="3442240"/>
            <a:ext cx="268600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String 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result</a:t>
            </a:r>
            <a:r>
              <a:rPr lang="en" altLang="zh-CN" sz="1400" dirty="0">
                <a:latin typeface="+mn-ea"/>
              </a:rPr>
              <a:t> = 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br</a:t>
            </a:r>
            <a:r>
              <a:rPr lang="en" altLang="zh-CN" sz="1400" dirty="0">
                <a:latin typeface="+mn-ea"/>
              </a:rPr>
              <a:t>.readLine();</a:t>
            </a:r>
          </a:p>
          <a:p>
            <a:pPr algn="l"/>
            <a:r>
              <a:rPr lang="en" altLang="zh-CN" sz="1400" dirty="0">
                <a:latin typeface="+mn-ea"/>
              </a:rPr>
              <a:t>System.</a:t>
            </a:r>
            <a:r>
              <a:rPr lang="en" altLang="zh-CN" sz="1400" dirty="0">
                <a:solidFill>
                  <a:srgbClr val="0326CC"/>
                </a:solidFill>
                <a:latin typeface="+mn-ea"/>
              </a:rPr>
              <a:t>out</a:t>
            </a:r>
            <a:r>
              <a:rPr lang="en" altLang="zh-CN" sz="1400" dirty="0">
                <a:latin typeface="+mn-ea"/>
              </a:rPr>
              <a:t>.println(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result</a:t>
            </a:r>
            <a:r>
              <a:rPr lang="en" altLang="zh-CN" sz="1400" dirty="0">
                <a:latin typeface="+mn-ea"/>
              </a:rPr>
              <a:t>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25" y="4537613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bos.close();</a:t>
            </a:r>
          </a:p>
          <a:p>
            <a:pPr algn="l"/>
            <a:r>
              <a:rPr lang="en" altLang="zh-CN" sz="1400" dirty="0">
                <a:latin typeface="+mn-ea"/>
              </a:rPr>
              <a:t>fos.close();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4DCC0FFE-35E5-3442-B8CC-2BE04AF2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61" y="1730522"/>
            <a:ext cx="3086100" cy="1854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A96E5501-3045-6B42-A792-A5BA7FB3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40" y="1730522"/>
            <a:ext cx="4305300" cy="2171700"/>
          </a:xfrm>
          <a:prstGeom prst="rect">
            <a:avLst/>
          </a:prstGeom>
        </p:spPr>
      </p:pic>
      <p:sp>
        <p:nvSpPr>
          <p:cNvPr id="19" name="TextBox 8"/>
          <p:cNvSpPr txBox="1"/>
          <p:nvPr/>
        </p:nvSpPr>
        <p:spPr>
          <a:xfrm>
            <a:off x="51085" y="681018"/>
            <a:ext cx="406367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通过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ea"/>
              </a:rPr>
              <a:t>BufferedReader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类读取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磁盘文件内容</a:t>
            </a:r>
            <a:endParaRPr lang="zh-CN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3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60E3AFB-8B7B-B349-958D-EB28C515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361010"/>
            <a:ext cx="7696200" cy="18415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如何实现用程序通过缓冲流写入数据到磁盘？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为什么使用字符</a:t>
            </a:r>
            <a:r>
              <a:rPr lang="zh-CN" altLang="en-US" dirty="0"/>
              <a:t>缓冲输出流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CE3C542D-EABB-A54A-A01F-4B827965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9" y="2788746"/>
            <a:ext cx="194623" cy="4395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0CC8D997-D292-5F4A-98B7-4D23F39B11EB}"/>
              </a:ext>
            </a:extLst>
          </p:cNvPr>
          <p:cNvSpPr txBox="1"/>
          <p:nvPr/>
        </p:nvSpPr>
        <p:spPr>
          <a:xfrm>
            <a:off x="723900" y="2859782"/>
            <a:ext cx="81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highlight>
                  <a:srgbClr val="FFFFFF"/>
                </a:highlight>
              </a:rPr>
              <a:t>哈哈哈</a:t>
            </a:r>
          </a:p>
        </p:txBody>
      </p:sp>
      <p:sp>
        <p:nvSpPr>
          <p:cNvPr id="19" name="爆炸形 2 18">
            <a:extLst>
              <a:ext uri="{FF2B5EF4-FFF2-40B4-BE49-F238E27FC236}">
                <a16:creationId xmlns:a16="http://schemas.microsoft.com/office/drawing/2014/main" xmlns="" id="{93468343-B30A-294E-B93D-421DB6FC5158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BufferedWriter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7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BufferedWriter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操作字符缓冲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输出流的类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95062E-6 L 0.73855 3.9506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6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BufferedWriter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BufferedWriter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01901"/>
              </p:ext>
            </p:extLst>
          </p:nvPr>
        </p:nvGraphicFramePr>
        <p:xfrm>
          <a:off x="683568" y="1426146"/>
          <a:ext cx="784887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BufferedWriter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(Writer out)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使用默认的缓冲区大小初始化对象，需要传递一个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Writer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BufferedWriter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(Writer out,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sz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可以指定缓冲区大小来初始化对象，需要传递一个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BufferedWriter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write(String 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str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写入数据，每次写入一个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字符串到缓冲区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080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char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[] 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</a:t>
                      </a:r>
                      <a:r>
                        <a:rPr lang="en" altLang="zh-CN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写入数据，每次写入多个字符串到缓冲区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682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105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5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</a:rPr>
              <a:t>BufferedWriter</a:t>
            </a:r>
            <a:r>
              <a:rPr lang="en-US" altLang="en-US" dirty="0" err="1" smtClean="0">
                <a:latin typeface="+mj-ea"/>
              </a:rPr>
              <a:t>类的基本应用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252404" y="113759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FileWriter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BufferedWriter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方法写入文件内容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3" y="1902649"/>
            <a:ext cx="419816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FileWriter fw = new FileWriter("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木兰诗</a:t>
            </a:r>
            <a:r>
              <a:rPr lang="en-US" altLang="zh-CN" sz="1400" dirty="0">
                <a:latin typeface="+mn-ea"/>
              </a:rPr>
              <a:t>.</a:t>
            </a:r>
            <a:r>
              <a:rPr lang="en" altLang="zh-CN" sz="1400" dirty="0">
                <a:latin typeface="+mn-ea"/>
              </a:rPr>
              <a:t>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3" y="2693976"/>
            <a:ext cx="405415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BufferedWriter bw = new BufferedWriter(fw);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" y="3485303"/>
            <a:ext cx="3495203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bw.write("</a:t>
            </a:r>
            <a:r>
              <a:rPr lang="zh-CN" altLang="en-US" sz="1400" dirty="0">
                <a:latin typeface="+mn-ea"/>
              </a:rPr>
              <a:t>唧唧复唧唧，木兰当户织。</a:t>
            </a:r>
            <a:r>
              <a:rPr lang="en-US" altLang="zh-CN" sz="1400" dirty="0">
                <a:latin typeface="+mn-ea"/>
              </a:rPr>
              <a:t>");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" y="4220636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bw.close();</a:t>
            </a:r>
          </a:p>
          <a:p>
            <a:pPr algn="l"/>
            <a:r>
              <a:rPr lang="en" altLang="zh-CN" sz="1400" dirty="0">
                <a:latin typeface="+mn-ea"/>
              </a:rPr>
              <a:t>fw.close();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9865BF3-E4EE-C043-8355-17CA4781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78" y="1767924"/>
            <a:ext cx="3086100" cy="1854200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-22172" y="681018"/>
            <a:ext cx="421019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通过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BufferedWriter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写入内容到磁盘文件</a:t>
            </a:r>
            <a:endParaRPr lang="zh-CN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7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访问磁盘文件内容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" altLang="zh-CN" dirty="0" err="1"/>
              <a:t>BufferedWriter</a:t>
            </a:r>
            <a:r>
              <a:rPr lang="zh-CN" altLang="en-US" dirty="0"/>
              <a:t>向磁盘文件中写入内容；</a:t>
            </a:r>
          </a:p>
          <a:p>
            <a:pPr lvl="1"/>
            <a:r>
              <a:rPr lang="zh-CN" altLang="en-US" dirty="0"/>
              <a:t>通过</a:t>
            </a:r>
            <a:r>
              <a:rPr lang="en" altLang="zh-CN" dirty="0" err="1"/>
              <a:t>BufferedReader</a:t>
            </a:r>
            <a:r>
              <a:rPr lang="zh-CN" altLang="en-US" dirty="0"/>
              <a:t>读取磁盘文件中的内容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06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缓冲流？</a:t>
            </a:r>
            <a:endParaRPr lang="zh-CN" altLang="en-US" dirty="0"/>
          </a:p>
          <a:p>
            <a:r>
              <a:rPr lang="en" altLang="zh-CN" dirty="0"/>
              <a:t>Java</a:t>
            </a:r>
            <a:r>
              <a:rPr lang="zh-CN" altLang="en-US" dirty="0"/>
              <a:t>中的缓冲处理流都有哪几类？分别是什么？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17316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第二节课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7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3E7B5D6-9E1A-6341-9E77-CEE66E9C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83" y="2355726"/>
            <a:ext cx="7620000" cy="19939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允许应用程序以与机器无关方式从节点流中读写</a:t>
            </a:r>
            <a:r>
              <a:rPr lang="en-US" altLang="zh-CN" dirty="0">
                <a:solidFill>
                  <a:srgbClr val="FFFFFF"/>
                </a:solidFill>
              </a:rPr>
              <a:t>Java</a:t>
            </a:r>
            <a:r>
              <a:rPr lang="zh-CN" altLang="en-US" dirty="0">
                <a:solidFill>
                  <a:srgbClr val="FFFFFF"/>
                </a:solidFill>
              </a:rPr>
              <a:t>基本据类型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为什么使用数据流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6084168" y="285978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true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42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46914E-6 L 0.16945 -0.0018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什么是数据流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数据流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处理流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9165" y="2295949"/>
            <a:ext cx="4113213" cy="2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>
                <a:solidFill>
                  <a:schemeClr val="accent1"/>
                </a:solidFill>
              </a:rPr>
              <a:t>1</a:t>
            </a:r>
            <a:r>
              <a:rPr lang="en-US" altLang="zh-CN" sz="1200" b="1" noProof="1" smtClean="0">
                <a:solidFill>
                  <a:schemeClr val="accent1"/>
                </a:solidFill>
              </a:rPr>
              <a:t>.</a:t>
            </a:r>
            <a:r>
              <a:rPr lang="zh-CN" altLang="en-US" sz="1200" b="1" noProof="1">
                <a:solidFill>
                  <a:schemeClr val="accent1"/>
                </a:solidFill>
              </a:rPr>
              <a:t>读写二进制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文件</a:t>
            </a:r>
            <a:endParaRPr lang="zh-CN" altLang="en-US" sz="1200" b="1" noProof="1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6411" y="3406466"/>
            <a:ext cx="51427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数据处理流是一种读写二进制文件的处理流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12610" y="4252417"/>
            <a:ext cx="2232248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4" y="1546835"/>
              <a:ext cx="1491633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DataOutputStream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19" y="4252420"/>
            <a:ext cx="1943993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46834"/>
              <a:ext cx="1649550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DataInputStream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69030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能力目标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完成查看聊天记录功能</a:t>
            </a:r>
            <a:endParaRPr lang="en-US" altLang="zh-CN" dirty="0"/>
          </a:p>
          <a:p>
            <a:pPr lvl="2"/>
            <a:r>
              <a:rPr lang="zh-CN" altLang="en-US" dirty="0"/>
              <a:t>输入聊天记录文件的名称，显示文件的内容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sz="1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27D24EC-F21A-4A15-A328-CDB5090A8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810195"/>
            <a:ext cx="5010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什么是数据流</a:t>
            </a:r>
            <a:endParaRPr lang="zh-CN" altLang="en-US" dirty="0"/>
          </a:p>
        </p:txBody>
      </p:sp>
      <p:sp>
        <p:nvSpPr>
          <p:cNvPr id="41" name="AutoShape 10">
            <a:extLst>
              <a:ext uri="{FF2B5EF4-FFF2-40B4-BE49-F238E27FC236}">
                <a16:creationId xmlns:a16="http://schemas.microsoft.com/office/drawing/2014/main" xmlns="" id="{B907C985-3AB8-594F-B330-556EA2772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357418"/>
            <a:ext cx="6624736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数据处理流是一种读写二进制文件的处理流</a:t>
            </a:r>
            <a:endParaRPr lang="en-GB" altLang="zh-CN" sz="1600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FC76A58-64C9-7F4C-8838-9E1CD628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868720"/>
            <a:ext cx="1952185" cy="3147814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323527" y="699443"/>
            <a:ext cx="141577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数据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流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的外延</a:t>
            </a:r>
          </a:p>
        </p:txBody>
      </p:sp>
    </p:spTree>
    <p:extLst>
      <p:ext uri="{BB962C8B-B14F-4D97-AF65-F5344CB8AC3E}">
        <p14:creationId xmlns:p14="http://schemas.microsoft.com/office/powerpoint/2010/main" val="1184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数据流的作用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xmlns="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:a16="http://schemas.microsoft.com/office/drawing/2014/main" xmlns="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:a16="http://schemas.microsoft.com/office/drawing/2014/main" xmlns="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:a16="http://schemas.microsoft.com/office/drawing/2014/main" xmlns="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:a16="http://schemas.microsoft.com/office/drawing/2014/main" xmlns="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605" y="1929556"/>
            <a:ext cx="154781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能够读写二进制文件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xmlns="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:a16="http://schemas.microsoft.com/office/drawing/2014/main" xmlns="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423" y="1787774"/>
            <a:ext cx="141066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的基本数据类型进行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xmlns="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:a16="http://schemas.microsoft.com/office/drawing/2014/main" xmlns="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:a16="http://schemas.microsoft.com/office/drawing/2014/main" xmlns="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:a16="http://schemas.microsoft.com/office/drawing/2014/main" xmlns="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65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46D0B3B-D3B5-2C47-97CF-F1FC3D3B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91" y="2502297"/>
            <a:ext cx="7696200" cy="18415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如何实现用程序通过数据流写入数据到磁盘？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为什么使用数据</a:t>
            </a:r>
            <a:r>
              <a:rPr lang="zh-CN" altLang="en-US" dirty="0"/>
              <a:t>输出流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3BF5593-CC03-804C-ABB4-D978806460B1}"/>
              </a:ext>
            </a:extLst>
          </p:cNvPr>
          <p:cNvSpPr txBox="1"/>
          <p:nvPr/>
        </p:nvSpPr>
        <p:spPr>
          <a:xfrm>
            <a:off x="3942744" y="3005408"/>
            <a:ext cx="99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FDE05B7-EC9B-CB40-8461-A5BA590FB932}"/>
              </a:ext>
            </a:extLst>
          </p:cNvPr>
          <p:cNvSpPr txBox="1"/>
          <p:nvPr/>
        </p:nvSpPr>
        <p:spPr>
          <a:xfrm>
            <a:off x="1043608" y="300540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true</a:t>
            </a:r>
            <a:endParaRPr kumimoji="1"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B960AD0-FE2B-3443-BCEA-6CE4ACC5BAB4}"/>
              </a:ext>
            </a:extLst>
          </p:cNvPr>
          <p:cNvSpPr/>
          <p:nvPr/>
        </p:nvSpPr>
        <p:spPr>
          <a:xfrm>
            <a:off x="5760861" y="300379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54DF2BF-9F81-1D4D-B44B-20C40DA6B497}"/>
              </a:ext>
            </a:extLst>
          </p:cNvPr>
          <p:cNvSpPr/>
          <p:nvPr/>
        </p:nvSpPr>
        <p:spPr>
          <a:xfrm>
            <a:off x="7601643" y="3036184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01001001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爆炸形 2 17">
            <a:extLst>
              <a:ext uri="{FF2B5EF4-FFF2-40B4-BE49-F238E27FC236}">
                <a16:creationId xmlns:a16="http://schemas.microsoft.com/office/drawing/2014/main" xmlns="" id="{5DE4229B-9B2F-B248-8399-ED1CC35F3614}"/>
              </a:ext>
            </a:extLst>
          </p:cNvPr>
          <p:cNvSpPr/>
          <p:nvPr/>
        </p:nvSpPr>
        <p:spPr bwMode="auto">
          <a:xfrm>
            <a:off x="2483768" y="2027870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DataOutputStream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9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DataOutputStream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类是用来操作数据输出流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62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636 0 " pathEditMode="relative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0034 L 0.19409 0.0034 " pathEditMode="relative" ptsTypes="AA">
                                      <p:cBhvr>
                                        <p:cTn id="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9" grpId="0"/>
      <p:bldP spid="18" grpId="0" animBg="1"/>
      <p:bldP spid="17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DataOutputStream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DataOutputStream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98122"/>
              </p:ext>
            </p:extLst>
          </p:nvPr>
        </p:nvGraphicFramePr>
        <p:xfrm>
          <a:off x="683568" y="1426146"/>
          <a:ext cx="784887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DataOutputStream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out)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557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893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DataOutputStream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DataOutputStream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8604"/>
              </p:ext>
            </p:extLst>
          </p:nvPr>
        </p:nvGraphicFramePr>
        <p:xfrm>
          <a:off x="683568" y="1426146"/>
          <a:ext cx="784887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writeBoolean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v)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写入布尔型数据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writeDouble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(double v)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写入浮点型数据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583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v)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写入整形数据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b)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写入字节数据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writeChar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v)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写入字符数据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454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writeUTF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(String 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str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UTF-8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编码以机器无关的方式写入字符串数据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1654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3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</a:rPr>
              <a:t>DataOutputStream</a:t>
            </a:r>
            <a:r>
              <a:rPr lang="zh-CN" altLang="en-US" dirty="0" smtClean="0">
                <a:latin typeface="+mj-ea"/>
              </a:rPr>
              <a:t>类</a:t>
            </a:r>
            <a:r>
              <a:rPr lang="zh-CN" altLang="en-US" dirty="0" smtClean="0">
                <a:latin typeface="+mj-ea"/>
              </a:rPr>
              <a:t>的</a:t>
            </a:r>
            <a:r>
              <a:rPr lang="zh-CN" altLang="en-US" dirty="0" smtClean="0">
                <a:latin typeface="+mj-ea"/>
              </a:rPr>
              <a:t>基本</a:t>
            </a:r>
            <a:r>
              <a:rPr lang="zh-CN" altLang="en-US" dirty="0" smtClean="0">
                <a:latin typeface="+mj-ea"/>
              </a:rPr>
              <a:t>应</a:t>
            </a:r>
            <a:r>
              <a:rPr lang="zh-CN" altLang="en-US" dirty="0" smtClean="0">
                <a:latin typeface="+mj-ea"/>
              </a:rPr>
              <a:t>用</a:t>
            </a:r>
            <a:r>
              <a:rPr kumimoji="1"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2" y="1145463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+mj-ea"/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  <a:latin typeface="+mj-ea"/>
              </a:rPr>
              <a:t>FileOutputStream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+mj-ea"/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  <a:latin typeface="+mj-ea"/>
              </a:rPr>
              <a:t>DataOutputStream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+mj-ea"/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  <a:latin typeface="+mj-ea"/>
              </a:rPr>
              <a:t>writeX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方法写入文件内容</a:t>
            </a:r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1" y="1910514"/>
            <a:ext cx="549431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j-ea"/>
              </a:rPr>
              <a:t>FileOutputStream fos = </a:t>
            </a:r>
            <a:r>
              <a:rPr lang="en" altLang="zh-CN" sz="1400" dirty="0" smtClean="0">
                <a:latin typeface="+mj-ea"/>
              </a:rPr>
              <a:t>new </a:t>
            </a:r>
            <a:r>
              <a:rPr lang="en" altLang="zh-CN" sz="1400" dirty="0">
                <a:latin typeface="+mj-ea"/>
              </a:rPr>
              <a:t>FileOutputStream("D</a:t>
            </a:r>
            <a:r>
              <a:rPr lang="en-US" altLang="zh-CN" sz="1400" dirty="0">
                <a:latin typeface="+mj-ea"/>
              </a:rPr>
              <a:t>:</a:t>
            </a:r>
            <a:r>
              <a:rPr lang="en" altLang="zh-CN" sz="1400" dirty="0">
                <a:latin typeface="+mj-ea"/>
              </a:rPr>
              <a:t>/test.txt");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1" y="2701841"/>
            <a:ext cx="4990256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j-ea"/>
              </a:rPr>
              <a:t>DataOutputStream </a:t>
            </a:r>
            <a:r>
              <a:rPr lang="en" altLang="zh-CN" sz="1400" dirty="0">
                <a:solidFill>
                  <a:srgbClr val="7E504F"/>
                </a:solidFill>
                <a:latin typeface="+mj-ea"/>
              </a:rPr>
              <a:t>dos</a:t>
            </a:r>
            <a:r>
              <a:rPr lang="en" altLang="zh-CN" sz="1400" dirty="0">
                <a:latin typeface="+mj-ea"/>
              </a:rPr>
              <a:t> = </a:t>
            </a:r>
            <a:r>
              <a:rPr lang="en" altLang="zh-CN" sz="1400" dirty="0" smtClean="0">
                <a:solidFill>
                  <a:srgbClr val="931A68"/>
                </a:solidFill>
                <a:latin typeface="+mj-ea"/>
              </a:rPr>
              <a:t>new</a:t>
            </a:r>
            <a:r>
              <a:rPr lang="en" altLang="zh-CN" sz="1400" dirty="0" smtClean="0">
                <a:latin typeface="+mj-ea"/>
              </a:rPr>
              <a:t> </a:t>
            </a:r>
            <a:r>
              <a:rPr lang="en" altLang="zh-CN" sz="1400" dirty="0">
                <a:latin typeface="+mj-ea"/>
              </a:rPr>
              <a:t>DataOutputStream(</a:t>
            </a:r>
            <a:r>
              <a:rPr lang="en" altLang="zh-CN" sz="1400" dirty="0">
                <a:solidFill>
                  <a:srgbClr val="7E504F"/>
                </a:solidFill>
                <a:latin typeface="+mj-ea"/>
              </a:rPr>
              <a:t>fos</a:t>
            </a:r>
            <a:r>
              <a:rPr lang="en" altLang="zh-CN" sz="1400" dirty="0" smtClean="0">
                <a:latin typeface="+mj-ea"/>
              </a:rPr>
              <a:t>);</a:t>
            </a:r>
            <a:endParaRPr lang="en" altLang="zh-CN" sz="1400" dirty="0">
              <a:latin typeface="+mj-ea"/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493168"/>
            <a:ext cx="3495203" cy="1055608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j-ea"/>
              </a:rPr>
              <a:t>dos.writeBoolean(true);</a:t>
            </a:r>
          </a:p>
          <a:p>
            <a:pPr algn="l"/>
            <a:r>
              <a:rPr lang="en" altLang="zh-CN" sz="1400" dirty="0">
                <a:latin typeface="+mj-ea"/>
              </a:rPr>
              <a:t>dos.writeDouble(3.14);</a:t>
            </a:r>
          </a:p>
          <a:p>
            <a:pPr algn="l"/>
            <a:r>
              <a:rPr lang="en" altLang="zh-CN" sz="1400" dirty="0">
                <a:latin typeface="+mj-ea"/>
              </a:rPr>
              <a:t>dos.writeInt(100);</a:t>
            </a:r>
          </a:p>
          <a:p>
            <a:pPr algn="l"/>
            <a:r>
              <a:rPr lang="en" altLang="zh-CN" sz="1400" dirty="0">
                <a:latin typeface="+mj-ea"/>
              </a:rPr>
              <a:t>dos.writeChar('</a:t>
            </a:r>
            <a:r>
              <a:rPr lang="zh-CN" altLang="en-US" sz="1400" dirty="0">
                <a:latin typeface="+mj-ea"/>
              </a:rPr>
              <a:t>好</a:t>
            </a:r>
            <a:r>
              <a:rPr lang="en-US" altLang="zh-CN" sz="1400" dirty="0">
                <a:latin typeface="+mj-ea"/>
              </a:rPr>
              <a:t>');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11008" y="694655"/>
            <a:ext cx="357469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DataOutputStream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类写入磁盘文件</a:t>
            </a:r>
          </a:p>
        </p:txBody>
      </p:sp>
    </p:spTree>
    <p:extLst>
      <p:ext uri="{BB962C8B-B14F-4D97-AF65-F5344CB8AC3E}">
        <p14:creationId xmlns:p14="http://schemas.microsoft.com/office/powerpoint/2010/main" val="33986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DataOutputStream</a:t>
            </a:r>
            <a:r>
              <a:rPr lang="zh-CN" altLang="en-US" dirty="0">
                <a:latin typeface="+mj-ea"/>
              </a:rPr>
              <a:t>类</a:t>
            </a:r>
            <a:r>
              <a:rPr lang="zh-CN" altLang="en-US" dirty="0" smtClean="0">
                <a:latin typeface="+mj-ea"/>
              </a:rPr>
              <a:t>的</a:t>
            </a:r>
            <a:r>
              <a:rPr lang="zh-CN" altLang="en-US" dirty="0" smtClean="0">
                <a:latin typeface="+mj-ea"/>
              </a:rPr>
              <a:t>基本</a:t>
            </a:r>
            <a:r>
              <a:rPr lang="zh-CN" altLang="en-US" dirty="0" smtClean="0">
                <a:latin typeface="+mj-ea"/>
              </a:rPr>
              <a:t>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r>
              <a:rPr lang="zh-CN" altLang="en-US" dirty="0" smtClean="0">
                <a:solidFill>
                  <a:schemeClr val="tx1"/>
                </a:solidFill>
              </a:rPr>
              <a:t>方法流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615585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bw.close();</a:t>
            </a:r>
          </a:p>
          <a:p>
            <a:pPr algn="l"/>
            <a:r>
              <a:rPr lang="en" altLang="zh-CN" sz="1400" dirty="0">
                <a:latin typeface="+mn-ea"/>
              </a:rPr>
              <a:t>fw.close();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29E5DFCB-26C1-254E-A50C-0FEC0BAF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75" y="811132"/>
            <a:ext cx="6193905" cy="36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如何实现从数据源（磁盘）通过数据流读取数据到目标（程序）？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为什么使用数据输入</a:t>
            </a:r>
            <a:r>
              <a:rPr lang="zh-CN" altLang="en-US" dirty="0"/>
              <a:t>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5515B7C-C784-5C4A-BCFE-BAB6981B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3" y="2361010"/>
            <a:ext cx="7620000" cy="1803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17" name="爆炸形 2 16">
            <a:extLst>
              <a:ext uri="{FF2B5EF4-FFF2-40B4-BE49-F238E27FC236}">
                <a16:creationId xmlns:a16="http://schemas.microsoft.com/office/drawing/2014/main" xmlns="" id="{E71A5248-C39B-1D44-B382-D04A7E5D9D15}"/>
              </a:ext>
            </a:extLst>
          </p:cNvPr>
          <p:cNvSpPr/>
          <p:nvPr/>
        </p:nvSpPr>
        <p:spPr bwMode="auto">
          <a:xfrm>
            <a:off x="2583422" y="189250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DataInputStream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A1DFCE0-D237-BE46-B538-60DDBCB20233}"/>
              </a:ext>
            </a:extLst>
          </p:cNvPr>
          <p:cNvSpPr txBox="1"/>
          <p:nvPr/>
        </p:nvSpPr>
        <p:spPr>
          <a:xfrm>
            <a:off x="6325305" y="285978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true</a:t>
            </a:r>
            <a:endParaRPr kumimoji="1" lang="zh-CN" altLang="en-US" sz="1400" dirty="0"/>
          </a:p>
        </p:txBody>
      </p:sp>
      <p:sp>
        <p:nvSpPr>
          <p:cNvPr id="15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6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DataInputStream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数据输入流的类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57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463 L 0.14306 -0.00463 " pathEditMode="relative" ptsTypes="AA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6" grpId="0"/>
      <p:bldP spid="15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DataInputStream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DataInputStream</a:t>
            </a:r>
            <a:r>
              <a:rPr lang="zh-CN" altLang="en-US" dirty="0"/>
              <a:t>类的构造方法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90623"/>
              </p:ext>
            </p:extLst>
          </p:nvPr>
        </p:nvGraphicFramePr>
        <p:xfrm>
          <a:off x="683568" y="1426146"/>
          <a:ext cx="784887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DataInputStream</a:t>
                      </a:r>
                      <a:r>
                        <a:rPr lang="en" altLang="zh-CN" dirty="0"/>
                        <a:t>(</a:t>
                      </a:r>
                      <a:r>
                        <a:rPr lang="en" altLang="zh-CN" dirty="0" err="1"/>
                        <a:t>InputStream</a:t>
                      </a:r>
                      <a:r>
                        <a:rPr lang="en" altLang="zh-CN" dirty="0"/>
                        <a:t> in)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初始化对象，需要传递一个</a:t>
                      </a:r>
                      <a:r>
                        <a:rPr lang="en" altLang="zh-CN" dirty="0" err="1"/>
                        <a:t>InputStream</a:t>
                      </a:r>
                      <a:r>
                        <a:rPr lang="zh-CN" altLang="en" dirty="0"/>
                        <a:t>类型</a:t>
                      </a:r>
                      <a:r>
                        <a:rPr lang="zh-CN" altLang="en-US" dirty="0"/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close()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DataInputStream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DataInputStream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14119"/>
              </p:ext>
            </p:extLst>
          </p:nvPr>
        </p:nvGraphicFramePr>
        <p:xfrm>
          <a:off x="683568" y="1426146"/>
          <a:ext cx="7848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boolean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readBoolean</a:t>
                      </a:r>
                      <a:r>
                        <a:rPr lang="en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读取布尔类型的数据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479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char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readChar</a:t>
                      </a:r>
                      <a:r>
                        <a:rPr lang="en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读取字符类型的数据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5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double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readDouble</a:t>
                      </a:r>
                      <a:r>
                        <a:rPr lang="en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读取浮点型的数据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743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readInt</a:t>
                      </a:r>
                      <a:r>
                        <a:rPr lang="en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读取整型的数据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15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5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b="1" dirty="0" smtClean="0"/>
              <a:t>知识目标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0EB6665-A8F1-1C48-A68D-3ADBDD25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84598"/>
            <a:ext cx="8138402" cy="45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DataInputStream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基本</a:t>
            </a:r>
            <a:r>
              <a:rPr kumimoji="1"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00990" y="1032111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DataInputStream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</a:rPr>
              <a:t>readX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37" y="1460790"/>
            <a:ext cx="4990256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FileInputStream fis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FileInputStream("D</a:t>
            </a:r>
            <a:r>
              <a:rPr lang="en-US" altLang="zh-CN" sz="1400" dirty="0">
                <a:latin typeface="+mn-ea"/>
              </a:rPr>
              <a:t>:</a:t>
            </a:r>
            <a:r>
              <a:rPr lang="en" altLang="zh-CN" sz="1400" dirty="0">
                <a:latin typeface="+mn-ea"/>
              </a:rPr>
              <a:t>/test.txt");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28147"/>
            <a:ext cx="4990256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DataInputStream dis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DataInputStream(fis);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992561"/>
            <a:ext cx="3495203" cy="1055608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System.out.println(dis.readBoolean());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System.out.println(dis.readDouble());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System.out.println(dis.readInt());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System.out.println(dis.readChar());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537613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 smtClean="0">
                <a:latin typeface="+mn-ea"/>
              </a:rPr>
              <a:t>fis</a:t>
            </a:r>
            <a:r>
              <a:rPr lang="en" altLang="zh-CN" sz="1400" dirty="0" smtClean="0">
                <a:latin typeface="+mn-ea"/>
              </a:rPr>
              <a:t>.close</a:t>
            </a:r>
            <a:r>
              <a:rPr lang="en" altLang="zh-CN" sz="1400" dirty="0">
                <a:latin typeface="+mn-ea"/>
              </a:rPr>
              <a:t>();</a:t>
            </a:r>
          </a:p>
          <a:p>
            <a:pPr algn="l"/>
            <a:r>
              <a:rPr lang="en-US" altLang="zh-CN" sz="1400" dirty="0">
                <a:latin typeface="+mn-ea"/>
              </a:rPr>
              <a:t>dis</a:t>
            </a:r>
            <a:r>
              <a:rPr lang="en" altLang="zh-CN" sz="1400" dirty="0" smtClean="0">
                <a:latin typeface="+mn-ea"/>
              </a:rPr>
              <a:t>.close</a:t>
            </a:r>
            <a:r>
              <a:rPr lang="en" altLang="zh-CN" sz="1400" dirty="0">
                <a:latin typeface="+mn-ea"/>
              </a:rPr>
              <a:t>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4245FF71-B80D-A744-B95B-DB69A5BF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467470"/>
            <a:ext cx="3378200" cy="2184400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103181" y="694655"/>
            <a:ext cx="339035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DataInputStream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类读取磁盘文件</a:t>
            </a:r>
          </a:p>
        </p:txBody>
      </p:sp>
    </p:spTree>
    <p:extLst>
      <p:ext uri="{BB962C8B-B14F-4D97-AF65-F5344CB8AC3E}">
        <p14:creationId xmlns:p14="http://schemas.microsoft.com/office/powerpoint/2010/main" val="42869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拷贝磁盘中的音频文件，并且使用系统自带的播放器进行播放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51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" altLang="zh-CN" dirty="0"/>
              <a:t>IO</a:t>
            </a:r>
            <a:r>
              <a:rPr lang="zh-CN" altLang="en-US" dirty="0"/>
              <a:t>流读写磁盘中的二进制文件？</a:t>
            </a:r>
          </a:p>
          <a:p>
            <a:r>
              <a:rPr lang="en" altLang="zh-CN" dirty="0"/>
              <a:t>Java</a:t>
            </a:r>
            <a:r>
              <a:rPr lang="zh-CN" altLang="en-US" dirty="0"/>
              <a:t>中的</a:t>
            </a:r>
            <a:r>
              <a:rPr lang="zh-CN" altLang="en-US" dirty="0" smtClean="0"/>
              <a:t>数据流</a:t>
            </a:r>
            <a:r>
              <a:rPr lang="zh-CN" altLang="en-US" dirty="0"/>
              <a:t>有哪两类？</a:t>
            </a:r>
          </a:p>
        </p:txBody>
      </p:sp>
    </p:spTree>
    <p:extLst>
      <p:ext uri="{BB962C8B-B14F-4D97-AF65-F5344CB8AC3E}">
        <p14:creationId xmlns:p14="http://schemas.microsoft.com/office/powerpoint/2010/main" val="11930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第三节课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转换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4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3E7B5D6-9E1A-6341-9E77-CEE66E9C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83" y="2355726"/>
            <a:ext cx="7620000" cy="19939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 smtClean="0">
                <a:solidFill>
                  <a:srgbClr val="FFFFFF"/>
                </a:solidFill>
              </a:rPr>
              <a:t>转换</a:t>
            </a:r>
            <a:r>
              <a:rPr lang="zh-CN" altLang="en-US" dirty="0">
                <a:solidFill>
                  <a:srgbClr val="FFFFFF"/>
                </a:solidFill>
              </a:rPr>
              <a:t>流可以将</a:t>
            </a:r>
            <a:r>
              <a:rPr lang="zh-CN" altLang="en-US" dirty="0" smtClean="0">
                <a:solidFill>
                  <a:srgbClr val="FFFFFF"/>
                </a:solidFill>
              </a:rPr>
              <a:t>字符流 </a:t>
            </a:r>
            <a:r>
              <a:rPr lang="en-US" altLang="zh-CN" dirty="0" smtClean="0">
                <a:solidFill>
                  <a:srgbClr val="FFFFFF"/>
                </a:solidFill>
              </a:rPr>
              <a:t>/ </a:t>
            </a:r>
            <a:r>
              <a:rPr lang="zh-CN" altLang="en-US" dirty="0" smtClean="0">
                <a:solidFill>
                  <a:srgbClr val="FFFFFF"/>
                </a:solidFill>
              </a:rPr>
              <a:t>字节流按照</a:t>
            </a:r>
            <a:r>
              <a:rPr lang="zh-CN" altLang="en-US" dirty="0">
                <a:solidFill>
                  <a:srgbClr val="FFFFFF"/>
                </a:solidFill>
              </a:rPr>
              <a:t>指定字符编码进行转换的操作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为什么使用转换</a:t>
            </a:r>
            <a:r>
              <a:rPr lang="zh-CN" altLang="en-US" dirty="0"/>
              <a:t>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35B8EFD-0C3B-914C-ABB1-DBE2BA735F0B}"/>
              </a:ext>
            </a:extLst>
          </p:cNvPr>
          <p:cNvSpPr txBox="1"/>
          <p:nvPr/>
        </p:nvSpPr>
        <p:spPr>
          <a:xfrm>
            <a:off x="6012160" y="2845895"/>
            <a:ext cx="504056" cy="28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14595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7 0 " pathEditMode="relative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什么是转换流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转换流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处理流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9165" y="2295949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将字节流转换成字符流</a:t>
            </a: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字符流转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码</a:t>
            </a:r>
            <a:endParaRPr lang="zh-CN" altLang="en-US" sz="1200" b="1" noProof="1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1540" y="3406466"/>
            <a:ext cx="60724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转换处理流是将字符流按照指定字符编码进行转换的</a:t>
            </a:r>
          </a:p>
          <a:p>
            <a:r>
              <a:rPr lang="zh-CN" altLang="en-US" b="1" noProof="1">
                <a:sym typeface="+mn-ea"/>
              </a:rPr>
              <a:t>的处理流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12610" y="4252417"/>
            <a:ext cx="2232248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4" y="1546835"/>
              <a:ext cx="1491633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OutputStreamWriter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19" y="4252420"/>
            <a:ext cx="1943993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46834"/>
              <a:ext cx="1649550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InputStreamReader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28474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转换流的作用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xmlns="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:a16="http://schemas.microsoft.com/office/drawing/2014/main" xmlns="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:a16="http://schemas.microsoft.com/office/drawing/2014/main" xmlns="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:a16="http://schemas.microsoft.com/office/drawing/2014/main" xmlns="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:a16="http://schemas.microsoft.com/office/drawing/2014/main" xmlns="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11" y="1799314"/>
            <a:ext cx="154781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能够把字节流转换成字符流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xmlns="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:a16="http://schemas.microsoft.com/office/drawing/2014/main" xmlns="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423" y="1787774"/>
            <a:ext cx="141066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能够对字符流进行转码的操作</a:t>
            </a: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xmlns="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:a16="http://schemas.microsoft.com/office/drawing/2014/main" xmlns="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:a16="http://schemas.microsoft.com/office/drawing/2014/main" xmlns="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:a16="http://schemas.microsoft.com/office/drawing/2014/main" xmlns="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95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FF9B36FB-AF60-134E-A5CD-9D734FB7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55726"/>
            <a:ext cx="7620000" cy="18034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如何实现从数据源（磁盘）通过转换流读取数据到目标（程序）？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为什么使用转换</a:t>
            </a:r>
            <a:r>
              <a:rPr lang="zh-CN" altLang="en-US" dirty="0"/>
              <a:t>输入流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35B8EFD-0C3B-914C-ABB1-DBE2BA735F0B}"/>
              </a:ext>
            </a:extLst>
          </p:cNvPr>
          <p:cNvSpPr txBox="1"/>
          <p:nvPr/>
        </p:nvSpPr>
        <p:spPr>
          <a:xfrm>
            <a:off x="6012160" y="2845895"/>
            <a:ext cx="504056" cy="28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你好</a:t>
            </a:r>
          </a:p>
        </p:txBody>
      </p:sp>
      <p:sp>
        <p:nvSpPr>
          <p:cNvPr id="16" name="爆炸形 2 15">
            <a:extLst>
              <a:ext uri="{FF2B5EF4-FFF2-40B4-BE49-F238E27FC236}">
                <a16:creationId xmlns:a16="http://schemas.microsoft.com/office/drawing/2014/main" xmlns="" id="{6672E6B1-3A98-004F-BCCA-296B0C86CD39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InputStreamReader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8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InputStreamReader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类是用来操作转换输入流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43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7 0 " pathEditMode="relative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 animBg="1"/>
      <p:bldP spid="17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InputStreamReader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InputStreamReader</a:t>
            </a:r>
            <a:r>
              <a:rPr lang="zh-CN" altLang="en-US" dirty="0"/>
              <a:t>类的构造方法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83993"/>
              </p:ext>
            </p:extLst>
          </p:nvPr>
        </p:nvGraphicFramePr>
        <p:xfrm>
          <a:off x="683568" y="1426146"/>
          <a:ext cx="784887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in)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+mn-ea"/>
                          <a:ea typeface="+mn-ea"/>
                        </a:rPr>
                        <a:t>创建一个使用默认字符集的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in, Charset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cs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创建一个使用给定字符集的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InputStreamReader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in, String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charsetName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创建一个使用命名字符集的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InputStreamReader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91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InputStreamReader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InputStreamReader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21397"/>
              </p:ext>
            </p:extLst>
          </p:nvPr>
        </p:nvGraphicFramePr>
        <p:xfrm>
          <a:off x="683568" y="1426146"/>
          <a:ext cx="784887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read()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+mn-ea"/>
                          <a:ea typeface="+mn-ea"/>
                        </a:rPr>
                        <a:t>读取数据的方法，每次读取一个字符，以</a:t>
                      </a:r>
                      <a:r>
                        <a:rPr lang="en-US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read(char[] </a:t>
                      </a:r>
                      <a:r>
                        <a:rPr lang="en" altLang="zh-CN" dirty="0" smtClean="0">
                          <a:latin typeface="+mn-ea"/>
                          <a:ea typeface="+mn-ea"/>
                        </a:rPr>
                        <a:t>c)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读取数据的方法，每次读取多个字符，以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，表示文件结尾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ready()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告诉这个流是否准备好被读取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getEncoding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返回此流使用的字符编码的名称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469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598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6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ADC2AEBB-F3F4-2D4D-9998-59F3033B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7" y="2292752"/>
            <a:ext cx="8229600" cy="23876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sz="3000" dirty="0">
                <a:solidFill>
                  <a:srgbClr val="FFFFFF"/>
                </a:solidFill>
              </a:rPr>
              <a:t>从数据源（磁盘）读取数据到目标（程序）</a:t>
            </a:r>
            <a:endParaRPr lang="zh-CN" alt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什么是节点</a:t>
            </a:r>
            <a:r>
              <a:rPr lang="zh-CN" altLang="en-US" dirty="0"/>
              <a:t>流和处理流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BB2BEA1A-5D93-164E-8D3D-7CB9A6854511}"/>
              </a:ext>
            </a:extLst>
          </p:cNvPr>
          <p:cNvSpPr txBox="1"/>
          <p:nvPr/>
        </p:nvSpPr>
        <p:spPr>
          <a:xfrm>
            <a:off x="827584" y="2787774"/>
            <a:ext cx="95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hhh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0E9BE9D3-1072-BE4C-BAFD-046F7EB47CAB}"/>
              </a:ext>
            </a:extLst>
          </p:cNvPr>
          <p:cNvSpPr txBox="1"/>
          <p:nvPr/>
        </p:nvSpPr>
        <p:spPr>
          <a:xfrm>
            <a:off x="4143591" y="2759583"/>
            <a:ext cx="95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hhh</a:t>
            </a:r>
            <a:endParaRPr kumimoji="1" lang="zh-CN" altLang="en-US" dirty="0"/>
          </a:p>
        </p:txBody>
      </p:sp>
      <p:sp>
        <p:nvSpPr>
          <p:cNvPr id="15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075473"/>
            <a:ext cx="7221299" cy="324935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节点流是可以直接对特定的</a:t>
            </a:r>
            <a:r>
              <a:rPr lang="en" altLang="zh-CN" sz="1600" kern="0" dirty="0">
                <a:solidFill>
                  <a:schemeClr val="bg1"/>
                </a:solidFill>
                <a:latin typeface="Arial" panose="020B0604020202020204"/>
              </a:rPr>
              <a:t>IO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设备读取或写入数据的</a:t>
            </a:r>
            <a:r>
              <a:rPr lang="en" altLang="zh-CN" sz="1600" kern="0" dirty="0">
                <a:solidFill>
                  <a:schemeClr val="bg1"/>
                </a:solidFill>
                <a:latin typeface="Arial" panose="020B0604020202020204"/>
              </a:rPr>
              <a:t>IO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流</a:t>
            </a:r>
            <a:endParaRPr lang="en-GB" altLang="zh-CN" sz="1600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24935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处理流是用来包装节点流的、处理输入</a:t>
            </a:r>
            <a:r>
              <a:rPr lang="en-US" altLang="zh-CN" sz="1600" kern="0" dirty="0">
                <a:solidFill>
                  <a:schemeClr val="bg1"/>
                </a:solidFill>
                <a:latin typeface="Arial" panose="020B0604020202020204"/>
              </a:rPr>
              <a:t>/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输出功能的</a:t>
            </a:r>
            <a:r>
              <a:rPr lang="en" altLang="zh-CN" sz="1600" kern="0" dirty="0">
                <a:solidFill>
                  <a:schemeClr val="bg1"/>
                </a:solidFill>
                <a:latin typeface="Arial" panose="020B0604020202020204"/>
              </a:rPr>
              <a:t>IO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流。</a:t>
            </a:r>
            <a:endParaRPr lang="en-GB" altLang="zh-CN" sz="1600" kern="0" dirty="0">
              <a:solidFill>
                <a:schemeClr val="bg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547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37292 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36458 -0.0021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InputStreamReader</a:t>
            </a:r>
            <a:r>
              <a:rPr lang="zh-CN" altLang="en-US" dirty="0" smtClean="0"/>
              <a:t>类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24618" y="1112421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1501482"/>
            <a:ext cx="513427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FileInputStream fis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FileInputStream("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2266267"/>
            <a:ext cx="563832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InputStreamReader </a:t>
            </a:r>
            <a:r>
              <a:rPr lang="en-US" altLang="zh-CN" sz="1400" dirty="0" err="1">
                <a:latin typeface="+mn-ea"/>
              </a:rPr>
              <a:t>isr</a:t>
            </a:r>
            <a:r>
              <a:rPr lang="en" altLang="zh-CN" sz="1400" dirty="0">
                <a:latin typeface="+mn-ea"/>
              </a:rPr>
              <a:t>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InputStreamReader(fis, "UTF-8");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61" y="3077507"/>
            <a:ext cx="3495203" cy="1532334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int c = 0;</a:t>
            </a:r>
          </a:p>
          <a:p>
            <a:pPr algn="l"/>
            <a:r>
              <a:rPr lang="en" altLang="zh-CN" sz="1400" dirty="0">
                <a:latin typeface="+mn-ea"/>
              </a:rPr>
              <a:t>String result = "";</a:t>
            </a:r>
          </a:p>
          <a:p>
            <a:pPr algn="l"/>
            <a:r>
              <a:rPr lang="en" altLang="zh-CN" sz="1400" dirty="0">
                <a:latin typeface="+mn-ea"/>
              </a:rPr>
              <a:t>while((c = </a:t>
            </a:r>
            <a:r>
              <a:rPr lang="en-US" altLang="zh-CN" sz="1400" dirty="0" err="1">
                <a:latin typeface="+mn-ea"/>
              </a:rPr>
              <a:t>isr</a:t>
            </a:r>
            <a:r>
              <a:rPr lang="en" altLang="zh-CN" sz="1400" dirty="0">
                <a:latin typeface="+mn-ea"/>
              </a:rPr>
              <a:t>.read()) != -1){</a:t>
            </a:r>
          </a:p>
          <a:p>
            <a:pPr algn="l"/>
            <a:r>
              <a:rPr lang="zh-CN" altLang="en-US" sz="1400" dirty="0">
                <a:latin typeface="+mn-ea"/>
              </a:rPr>
              <a:t>    </a:t>
            </a:r>
            <a:r>
              <a:rPr lang="en" altLang="zh-CN" sz="1400" dirty="0">
                <a:latin typeface="+mn-ea"/>
              </a:rPr>
              <a:t>result += (char) c;</a:t>
            </a:r>
          </a:p>
          <a:p>
            <a:pPr algn="l"/>
            <a:r>
              <a:rPr lang="en" altLang="zh-CN" sz="1400" dirty="0">
                <a:latin typeface="+mn-ea"/>
              </a:rPr>
              <a:t>}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System.out.println(result);</a:t>
            </a:r>
          </a:p>
        </p:txBody>
      </p:sp>
      <p:sp>
        <p:nvSpPr>
          <p:cNvPr id="20" name="TextBox 8"/>
          <p:cNvSpPr txBox="1"/>
          <p:nvPr/>
        </p:nvSpPr>
        <p:spPr>
          <a:xfrm>
            <a:off x="108653" y="707784"/>
            <a:ext cx="36251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InputStreamReader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类读取磁盘文件</a:t>
            </a:r>
          </a:p>
        </p:txBody>
      </p:sp>
    </p:spTree>
    <p:extLst>
      <p:ext uri="{BB962C8B-B14F-4D97-AF65-F5344CB8AC3E}">
        <p14:creationId xmlns:p14="http://schemas.microsoft.com/office/powerpoint/2010/main" val="2620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InputStreamReader</a:t>
            </a:r>
            <a:r>
              <a:rPr lang="zh-CN" altLang="en-US" dirty="0"/>
              <a:t>类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24618" y="782056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 smtClean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198917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n-ea"/>
              </a:rPr>
              <a:t>isr.close</a:t>
            </a:r>
            <a:r>
              <a:rPr lang="en-US" altLang="zh-CN" sz="1400" dirty="0">
                <a:latin typeface="+mn-ea"/>
              </a:rPr>
              <a:t>();</a:t>
            </a:r>
          </a:p>
          <a:p>
            <a:pPr algn="l"/>
            <a:r>
              <a:rPr lang="en-US" altLang="zh-CN" sz="1400" dirty="0" err="1">
                <a:latin typeface="+mn-ea"/>
              </a:rPr>
              <a:t>fis.close</a:t>
            </a:r>
            <a:r>
              <a:rPr lang="en-US" altLang="zh-CN" sz="1400" dirty="0">
                <a:latin typeface="+mn-ea"/>
              </a:rPr>
              <a:t>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912C9D15-7C48-DD41-A473-5E47AFF0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07" y="1719703"/>
            <a:ext cx="32512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C352210-8048-284E-B0EF-1F54978C3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4" y="2326674"/>
            <a:ext cx="7683500" cy="18288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如何实现用程序通过转换流写入数据到磁盘？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为什么使用转换</a:t>
            </a:r>
            <a:r>
              <a:rPr lang="zh-CN" altLang="en-US" dirty="0"/>
              <a:t>输出流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C35B8EFD-0C3B-914C-ABB1-DBE2BA735F0B}"/>
              </a:ext>
            </a:extLst>
          </p:cNvPr>
          <p:cNvSpPr txBox="1"/>
          <p:nvPr/>
        </p:nvSpPr>
        <p:spPr>
          <a:xfrm>
            <a:off x="6012160" y="2845895"/>
            <a:ext cx="504056" cy="28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你好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E277D3F-B8A2-324A-843E-D12D2BDDD128}"/>
              </a:ext>
            </a:extLst>
          </p:cNvPr>
          <p:cNvSpPr txBox="1"/>
          <p:nvPr/>
        </p:nvSpPr>
        <p:spPr>
          <a:xfrm>
            <a:off x="7701362" y="2859782"/>
            <a:ext cx="504056" cy="28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你好</a:t>
            </a:r>
          </a:p>
        </p:txBody>
      </p:sp>
      <p:sp>
        <p:nvSpPr>
          <p:cNvPr id="18" name="爆炸形 2 17">
            <a:extLst>
              <a:ext uri="{FF2B5EF4-FFF2-40B4-BE49-F238E27FC236}">
                <a16:creationId xmlns:a16="http://schemas.microsoft.com/office/drawing/2014/main" xmlns="" id="{9C5CF3A3-5E78-D440-9DDF-D72B76A5FA30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OutputStreamWriter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9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OutputStreamWriter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类是是用来操作转换输出流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9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7 0 " pathEditMode="relative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 animBg="1"/>
      <p:bldP spid="16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OutputStreamWriter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OutputStreamWriter</a:t>
            </a:r>
            <a:r>
              <a:rPr lang="zh-CN" altLang="en-US" dirty="0"/>
              <a:t>类的构造方法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67203"/>
              </p:ext>
            </p:extLst>
          </p:nvPr>
        </p:nvGraphicFramePr>
        <p:xfrm>
          <a:off x="683568" y="1426146"/>
          <a:ext cx="7848872" cy="2565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OutputStreamWriter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out)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创建一个使用默认字符编码的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OutputStreamWriter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OutputStreamWriter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out, Charset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cs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创建一个使用给定字符集的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OutputStreamWriter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OutputStreamWriter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out, String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charsetName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创建一个使用命名字符集的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OutputStreamWriter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6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OutputStreamWriter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OutputStreamWriter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9506"/>
              </p:ext>
            </p:extLst>
          </p:nvPr>
        </p:nvGraphicFramePr>
        <p:xfrm>
          <a:off x="683568" y="1426146"/>
          <a:ext cx="7848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b)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写入数据，每次写入一个字符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char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[] 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c</a:t>
                      </a:r>
                      <a:r>
                        <a:rPr lang="en" altLang="zh-CN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写入数据，每次写入多个字符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59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7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OutputStreamWriter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基本</a:t>
            </a:r>
            <a:r>
              <a:rPr kumimoji="1"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0" y="1142795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OutputWriter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写入</a:t>
            </a:r>
            <a:r>
              <a:rPr lang="zh-CN" altLang="en-US" dirty="0" smtClean="0">
                <a:solidFill>
                  <a:schemeClr val="tx1"/>
                </a:solidFill>
              </a:rPr>
              <a:t>文件内容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r>
              <a:rPr lang="zh-CN" altLang="en-US" dirty="0" smtClean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1907846"/>
            <a:ext cx="563832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FileOutputStream fos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FileOutputStream("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木兰诗</a:t>
            </a:r>
            <a:r>
              <a:rPr lang="en-US" altLang="zh-CN" sz="1400" dirty="0">
                <a:latin typeface="+mn-ea"/>
              </a:rPr>
              <a:t>.</a:t>
            </a:r>
            <a:r>
              <a:rPr lang="en" altLang="zh-CN" sz="1400" dirty="0">
                <a:latin typeface="+mn-ea"/>
              </a:rPr>
              <a:t>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2699173"/>
            <a:ext cx="563832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OutputStreamWriter osw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OutputStreamWriter(fos);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8" y="3490500"/>
            <a:ext cx="3495203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osw.write("</a:t>
            </a:r>
            <a:r>
              <a:rPr lang="zh-CN" altLang="en-US" sz="1400" dirty="0">
                <a:latin typeface="+mn-ea"/>
              </a:rPr>
              <a:t>唧唧复唧唧，木兰当户织。</a:t>
            </a:r>
            <a:r>
              <a:rPr lang="en-US" altLang="zh-CN" sz="1400" dirty="0">
                <a:latin typeface="+mn-ea"/>
              </a:rPr>
              <a:t>");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4248172"/>
            <a:ext cx="138986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osw.close();</a:t>
            </a:r>
          </a:p>
          <a:p>
            <a:pPr algn="l"/>
            <a:r>
              <a:rPr lang="en" altLang="zh-CN" sz="1400" dirty="0">
                <a:latin typeface="+mn-ea"/>
              </a:rPr>
              <a:t>fos.close();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2169410-26C0-CE4B-B27F-81C133B7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08100"/>
            <a:ext cx="3644900" cy="2527300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45816" y="707784"/>
            <a:ext cx="375083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OutputStreamWriter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类写入磁盘文件</a:t>
            </a:r>
          </a:p>
        </p:txBody>
      </p:sp>
    </p:spTree>
    <p:extLst>
      <p:ext uri="{BB962C8B-B14F-4D97-AF65-F5344CB8AC3E}">
        <p14:creationId xmlns:p14="http://schemas.microsoft.com/office/powerpoint/2010/main" val="21178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将磁盘中的文本文件通过</a:t>
            </a:r>
            <a:r>
              <a:rPr lang="en" altLang="zh-CN" dirty="0" err="1"/>
              <a:t>InputStreamReader</a:t>
            </a:r>
            <a:r>
              <a:rPr lang="zh-CN" altLang="en-US" dirty="0"/>
              <a:t>读取到控制台，并且输出；要求文件中包含中文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73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转换处理了的作用是什么？</a:t>
            </a:r>
          </a:p>
          <a:p>
            <a:r>
              <a:rPr lang="en" altLang="zh-CN" dirty="0"/>
              <a:t>Java</a:t>
            </a:r>
            <a:r>
              <a:rPr lang="zh-CN" altLang="en-US" dirty="0"/>
              <a:t>中的转换处理流有哪两类？作用是什么？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89772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第四节课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打印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2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作用于字节输出流和字符输出流，使得输出变得简洁方便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为什么使用打印</a:t>
            </a:r>
            <a:r>
              <a:rPr lang="zh-CN" altLang="en-US" dirty="0"/>
              <a:t>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7B63763-4A1A-7D47-844D-1EE2C422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8" y="2121954"/>
            <a:ext cx="762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节点流和处理流的作用</a:t>
            </a:r>
            <a:endParaRPr lang="zh-CN" altLang="en-US" dirty="0"/>
          </a:p>
        </p:txBody>
      </p:sp>
      <p:sp>
        <p:nvSpPr>
          <p:cNvPr id="36908" name="TextBox 57"/>
          <p:cNvSpPr>
            <a:spLocks noChangeArrowheads="1"/>
          </p:cNvSpPr>
          <p:nvPr/>
        </p:nvSpPr>
        <p:spPr bwMode="auto">
          <a:xfrm>
            <a:off x="775970" y="3502025"/>
            <a:ext cx="14160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endParaRPr lang="zh-CN" dirty="0"/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xmlns="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:a16="http://schemas.microsoft.com/office/drawing/2014/main" xmlns="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:a16="http://schemas.microsoft.com/office/drawing/2014/main" xmlns="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:a16="http://schemas.microsoft.com/office/drawing/2014/main" xmlns="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:a16="http://schemas.microsoft.com/office/drawing/2014/main" xmlns="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14" y="1843218"/>
            <a:ext cx="1547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设备，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xmlns="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:a16="http://schemas.microsoft.com/office/drawing/2014/main" xmlns="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38" y="1968957"/>
            <a:ext cx="141066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为节点流增强功能</a:t>
            </a: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xmlns="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:a16="http://schemas.microsoft.com/office/drawing/2014/main" xmlns="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:a16="http://schemas.microsoft.com/office/drawing/2014/main" xmlns="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:a16="http://schemas.microsoft.com/office/drawing/2014/main" xmlns="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54564CC-F96D-E641-BB05-1E3158D8EEE4}"/>
              </a:ext>
            </a:extLst>
          </p:cNvPr>
          <p:cNvSpPr txBox="1"/>
          <p:nvPr/>
        </p:nvSpPr>
        <p:spPr>
          <a:xfrm>
            <a:off x="2553330" y="3639423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节点流的作用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D7F8C5A0-A47B-6046-AF54-42D8603CEFF6}"/>
              </a:ext>
            </a:extLst>
          </p:cNvPr>
          <p:cNvSpPr txBox="1"/>
          <p:nvPr/>
        </p:nvSpPr>
        <p:spPr>
          <a:xfrm>
            <a:off x="4961260" y="3639423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处理流的作用</a:t>
            </a:r>
          </a:p>
        </p:txBody>
      </p:sp>
    </p:spTree>
    <p:extLst>
      <p:ext uri="{BB962C8B-B14F-4D97-AF65-F5344CB8AC3E}">
        <p14:creationId xmlns:p14="http://schemas.microsoft.com/office/powerpoint/2010/main" val="3967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8" grpId="0" bldLvl="0" autoUpdateAnimBg="0"/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  <p:bldP spid="2" grpId="0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什么是打印流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打印流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处理流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9165" y="2295949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方便输出流打印数据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值</a:t>
            </a: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不会抛出</a:t>
            </a:r>
            <a:r>
              <a:rPr lang="en-US" altLang="zh-CN" sz="1200" b="1" noProof="1">
                <a:solidFill>
                  <a:schemeClr val="accent1"/>
                </a:solidFill>
              </a:rPr>
              <a:t>I/O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异常</a:t>
            </a:r>
            <a:endParaRPr lang="zh-CN" altLang="en-US" sz="1200" b="1" noProof="1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910" y="3406466"/>
            <a:ext cx="82397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打印处理流是以方便输出流打印数据值为目的，不会抛出</a:t>
            </a:r>
            <a:r>
              <a:rPr lang="en-US" altLang="zh-CN" b="1" noProof="1">
                <a:sym typeface="+mn-ea"/>
              </a:rPr>
              <a:t>I/O</a:t>
            </a:r>
            <a:r>
              <a:rPr lang="zh-CN" altLang="en-US" b="1" noProof="1">
                <a:sym typeface="+mn-ea"/>
              </a:rPr>
              <a:t>异常的处理流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12610" y="4252417"/>
            <a:ext cx="2232248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4" y="1546835"/>
              <a:ext cx="1491633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PrintWriter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19" y="4252420"/>
            <a:ext cx="1943993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46834"/>
              <a:ext cx="1649550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4681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打印流</a:t>
            </a:r>
            <a:r>
              <a:rPr lang="zh-CN" altLang="en-US" dirty="0" smtClean="0"/>
              <a:t>的</a:t>
            </a:r>
            <a:r>
              <a:rPr lang="zh-CN" altLang="en-US" dirty="0"/>
              <a:t>作用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xmlns="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:a16="http://schemas.microsoft.com/office/drawing/2014/main" xmlns="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:a16="http://schemas.microsoft.com/office/drawing/2014/main" xmlns="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:a16="http://schemas.microsoft.com/office/drawing/2014/main" xmlns="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:a16="http://schemas.microsoft.com/office/drawing/2014/main" xmlns="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11" y="1799314"/>
            <a:ext cx="154781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能够使得数据的输出工作更加简洁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xmlns="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:a16="http://schemas.microsoft.com/office/drawing/2014/main" xmlns="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423" y="1787774"/>
            <a:ext cx="141066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数据输出过程中不会抛出异常</a:t>
            </a:r>
          </a:p>
        </p:txBody>
      </p:sp>
      <p:sp>
        <p:nvSpPr>
          <p:cNvPr id="24" name="Line 16">
            <a:extLst>
              <a:ext uri="{FF2B5EF4-FFF2-40B4-BE49-F238E27FC236}">
                <a16:creationId xmlns:a16="http://schemas.microsoft.com/office/drawing/2014/main" xmlns="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:a16="http://schemas.microsoft.com/office/drawing/2014/main" xmlns="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:a16="http://schemas.microsoft.com/office/drawing/2014/main" xmlns="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:a16="http://schemas.microsoft.com/office/drawing/2014/main" xmlns="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427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作用于字节输出流，使得字节输出变得简洁方便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为什么使用字节</a:t>
            </a:r>
            <a:r>
              <a:rPr lang="zh-CN" altLang="en-US" dirty="0"/>
              <a:t>打印流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72100E8-C908-E54F-82A4-76C7282EB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06" y="2013347"/>
            <a:ext cx="7620000" cy="2819400"/>
          </a:xfrm>
          <a:prstGeom prst="rect">
            <a:avLst/>
          </a:prstGeom>
        </p:spPr>
      </p:pic>
      <p:sp>
        <p:nvSpPr>
          <p:cNvPr id="15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1596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PrintStream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是用来操作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字节打印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PrintStream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PrintStream</a:t>
            </a:r>
            <a:r>
              <a:rPr lang="zh-CN" altLang="en-US" dirty="0"/>
              <a:t>类</a:t>
            </a:r>
            <a:r>
              <a:rPr lang="zh-CN" altLang="en-US" dirty="0" smtClean="0"/>
              <a:t>的</a:t>
            </a:r>
            <a:r>
              <a:rPr lang="zh-CN" altLang="en-US" dirty="0"/>
              <a:t>常用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82117"/>
              </p:ext>
            </p:extLst>
          </p:nvPr>
        </p:nvGraphicFramePr>
        <p:xfrm>
          <a:off x="683568" y="1426146"/>
          <a:ext cx="7848872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j-ea"/>
                          <a:ea typeface="+mj-ea"/>
                        </a:rPr>
                        <a:t>PrintStream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(String 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fileName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使用指定的文件路径创建打印流对象，不自动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刷新，采用默认的字符集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j-ea"/>
                          <a:ea typeface="+mj-ea"/>
                        </a:rPr>
                        <a:t>PrintStream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OutputStream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 out, 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boolean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 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autoFlush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, String encoding)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使用字节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OutputStream</a:t>
                      </a:r>
                      <a:r>
                        <a:rPr lang="zh-CN" altLang="en" dirty="0">
                          <a:latin typeface="+mj-ea"/>
                          <a:ea typeface="+mj-ea"/>
                        </a:rPr>
                        <a:t>节点流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创建打印流对象，并且可以设置是否需要自动刷新，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并且可以指定字符集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055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1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PrintStream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PrintStream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63815"/>
              </p:ext>
            </p:extLst>
          </p:nvPr>
        </p:nvGraphicFramePr>
        <p:xfrm>
          <a:off x="683568" y="1426146"/>
          <a:ext cx="78488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b)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向文件打印布尔值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b)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向文件打印布尔值并且换行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print(char c)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向文件打印字符值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println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(char c)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向文件打印字符值并且换行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004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print(double d)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向文件打印浮点值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50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println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(double d)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向文件打印浮点值并且换行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540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向文件打印整数值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192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println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向文件打印整数值并且换行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518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PrintStream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PrintStream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1375"/>
              </p:ext>
            </p:extLst>
          </p:nvPr>
        </p:nvGraphicFramePr>
        <p:xfrm>
          <a:off x="683568" y="1426146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print(String s)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向文件打印字符串值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向文件打印字符串值并且换行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83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PrintStream</a:t>
            </a:r>
            <a:r>
              <a:rPr lang="zh-CN" altLang="en-US" dirty="0" smtClean="0"/>
              <a:t>类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1262294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PrintStream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print</a:t>
            </a:r>
            <a:r>
              <a:rPr lang="zh-CN" altLang="en-US" dirty="0">
                <a:solidFill>
                  <a:schemeClr val="tx1"/>
                </a:solidFill>
              </a:rPr>
              <a:t>方法写入文件内容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</a:t>
            </a:r>
            <a:r>
              <a:rPr lang="zh-CN" altLang="en-US" dirty="0">
                <a:solidFill>
                  <a:schemeClr val="tx1"/>
                </a:solidFill>
              </a:rPr>
              <a:t>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027345"/>
            <a:ext cx="441419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PrintStream ps = new PrintStream("D</a:t>
            </a:r>
            <a:r>
              <a:rPr lang="en-US" altLang="zh-CN" sz="1400" dirty="0">
                <a:latin typeface="+mn-ea"/>
              </a:rPr>
              <a:t>:</a:t>
            </a:r>
            <a:r>
              <a:rPr lang="en" altLang="zh-CN" sz="1400" dirty="0">
                <a:latin typeface="+mn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818672"/>
            <a:ext cx="2037928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ps.println("Hello");</a:t>
            </a:r>
          </a:p>
          <a:p>
            <a:pPr algn="l"/>
            <a:r>
              <a:rPr lang="en" altLang="zh-CN" sz="1400" dirty="0">
                <a:latin typeface="+mn-ea"/>
              </a:rPr>
              <a:t>ps.print("Java");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1" y="3939902"/>
            <a:ext cx="1029816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ps.close();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8477F0A8-97D6-034A-884D-F5C59E75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77" y="1582427"/>
            <a:ext cx="3276600" cy="2032000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11008" y="725382"/>
            <a:ext cx="285084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PrintStream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类输出磁盘文件</a:t>
            </a:r>
          </a:p>
        </p:txBody>
      </p:sp>
    </p:spTree>
    <p:extLst>
      <p:ext uri="{BB962C8B-B14F-4D97-AF65-F5344CB8AC3E}">
        <p14:creationId xmlns:p14="http://schemas.microsoft.com/office/powerpoint/2010/main" val="9417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作用于字符输出流，使得字符输出变得简洁方便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为什么使用字符打印</a:t>
            </a:r>
            <a:r>
              <a:rPr lang="zh-CN" altLang="en-US" dirty="0"/>
              <a:t>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2C7F23E-533E-9E4D-87C6-15DFD422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47" y="2165173"/>
            <a:ext cx="7620000" cy="2819400"/>
          </a:xfrm>
          <a:prstGeom prst="rect">
            <a:avLst/>
          </a:prstGeom>
        </p:spPr>
      </p:pic>
      <p:sp>
        <p:nvSpPr>
          <p:cNvPr id="15" name="Text Box 21">
            <a:extLst>
              <a:ext uri="{FF2B5EF4-FFF2-40B4-BE49-F238E27FC236}">
                <a16:creationId xmlns="" xmlns:a16="http://schemas.microsoft.com/office/drawing/2014/main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1596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PrintWriter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类是用来操作字符打印流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" altLang="zh-CN" dirty="0" smtClean="0">
                <a:latin typeface="+mj-ea"/>
              </a:rPr>
              <a:t>PrintWriter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 err="1"/>
              <a:t>PrintWriter</a:t>
            </a:r>
            <a:r>
              <a:rPr lang="zh-CN" altLang="en-US" dirty="0"/>
              <a:t>类</a:t>
            </a:r>
            <a:r>
              <a:rPr lang="zh-CN" altLang="en-US" dirty="0" smtClean="0"/>
              <a:t>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98457"/>
              </p:ext>
            </p:extLst>
          </p:nvPr>
        </p:nvGraphicFramePr>
        <p:xfrm>
          <a:off x="683568" y="1426146"/>
          <a:ext cx="7848872" cy="266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PrintWriter</a:t>
                      </a:r>
                      <a:r>
                        <a:rPr lang="en" altLang="zh-CN" dirty="0"/>
                        <a:t>(String </a:t>
                      </a:r>
                      <a:r>
                        <a:rPr lang="en" altLang="zh-CN" dirty="0" err="1"/>
                        <a:t>fileName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使用指定的文件路径创建打印流对象，不自动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刷新，采用默认的字符集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PrintWriter</a:t>
                      </a:r>
                      <a:r>
                        <a:rPr lang="en" altLang="zh-CN" dirty="0"/>
                        <a:t>(Writer out, </a:t>
                      </a:r>
                      <a:r>
                        <a:rPr lang="en" altLang="zh-CN" dirty="0" err="1"/>
                        <a:t>boolean</a:t>
                      </a:r>
                      <a:r>
                        <a:rPr lang="en" altLang="zh-CN" dirty="0"/>
                        <a:t> </a:t>
                      </a:r>
                      <a:r>
                        <a:rPr lang="en" altLang="zh-CN" dirty="0" err="1"/>
                        <a:t>autoFlush</a:t>
                      </a:r>
                      <a:r>
                        <a:rPr lang="en" altLang="zh-CN" dirty="0"/>
                        <a:t>, String encoding)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使用字节</a:t>
                      </a:r>
                      <a:r>
                        <a:rPr lang="en" altLang="zh-CN" dirty="0" err="1"/>
                        <a:t>OutputStream</a:t>
                      </a:r>
                      <a:r>
                        <a:rPr lang="zh-CN" altLang="en" dirty="0"/>
                        <a:t>节点流</a:t>
                      </a:r>
                      <a:r>
                        <a:rPr lang="zh-CN" altLang="en-US" dirty="0"/>
                        <a:t>创建打印流对象，并且可以设置是否需要自动刷新，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并且可以指定字符集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flush()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close()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055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9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" altLang="zh-CN" dirty="0" smtClean="0">
                <a:latin typeface="+mj-ea"/>
              </a:rPr>
              <a:t>PrintWriter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 err="1"/>
              <a:t>PrintWriter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1426146"/>
          <a:ext cx="78488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</a:t>
                      </a:r>
                      <a:r>
                        <a:rPr lang="en" altLang="zh-CN" dirty="0" err="1"/>
                        <a:t>boolean</a:t>
                      </a:r>
                      <a:r>
                        <a:rPr lang="en" altLang="zh-CN" dirty="0"/>
                        <a:t> b)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向文件打印布尔值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</a:t>
                      </a:r>
                      <a:r>
                        <a:rPr lang="en-US" altLang="zh-CN" dirty="0"/>
                        <a:t>ln</a:t>
                      </a:r>
                      <a:r>
                        <a:rPr lang="en" altLang="zh-CN" dirty="0"/>
                        <a:t>(</a:t>
                      </a:r>
                      <a:r>
                        <a:rPr lang="en" altLang="zh-CN" dirty="0" err="1"/>
                        <a:t>boolean</a:t>
                      </a:r>
                      <a:r>
                        <a:rPr lang="en" altLang="zh-CN" dirty="0"/>
                        <a:t> b)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向文件打印布尔值并且换行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print(char c)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向文件打印字符值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println</a:t>
                      </a:r>
                      <a:r>
                        <a:rPr lang="en" altLang="zh-CN" dirty="0"/>
                        <a:t>(char c)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向文件打印字符值并且换行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004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print(double d)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向文件打印浮点值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50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println</a:t>
                      </a:r>
                      <a:r>
                        <a:rPr lang="en" altLang="zh-CN" dirty="0"/>
                        <a:t>(double d)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向文件打印浮点值并且换行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540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</a:t>
                      </a:r>
                      <a:r>
                        <a:rPr lang="en" altLang="zh-CN" dirty="0" err="1"/>
                        <a:t>int</a:t>
                      </a:r>
                      <a:r>
                        <a:rPr lang="en" altLang="zh-CN" dirty="0"/>
                        <a:t> </a:t>
                      </a:r>
                      <a:r>
                        <a:rPr lang="en" altLang="zh-CN" dirty="0" err="1"/>
                        <a:t>i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向文件打印整数值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7192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println</a:t>
                      </a:r>
                      <a:r>
                        <a:rPr lang="en" altLang="zh-CN" dirty="0"/>
                        <a:t>(</a:t>
                      </a:r>
                      <a:r>
                        <a:rPr lang="en" altLang="zh-CN" dirty="0" err="1"/>
                        <a:t>int</a:t>
                      </a:r>
                      <a:r>
                        <a:rPr lang="en" altLang="zh-CN" dirty="0"/>
                        <a:t> </a:t>
                      </a:r>
                      <a:r>
                        <a:rPr lang="en" altLang="zh-CN" dirty="0" err="1"/>
                        <a:t>i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向文件打印整数值并且换行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518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/>
              <a:t>处理流的分类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04" y="1203598"/>
            <a:ext cx="7214189" cy="41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" altLang="zh-CN" dirty="0" smtClean="0">
                <a:latin typeface="+mj-ea"/>
              </a:rPr>
              <a:t>PrintWriter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 err="1"/>
              <a:t>PrintWriter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602"/>
              </p:ext>
            </p:extLst>
          </p:nvPr>
        </p:nvGraphicFramePr>
        <p:xfrm>
          <a:off x="683568" y="1426146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print(String s)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向文件打印字符串值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</a:t>
                      </a:r>
                      <a:r>
                        <a:rPr lang="en-US" altLang="zh-CN" dirty="0"/>
                        <a:t>ln</a:t>
                      </a:r>
                      <a:r>
                        <a:rPr lang="en" altLang="zh-CN" dirty="0"/>
                        <a:t>(</a:t>
                      </a:r>
                      <a:r>
                        <a:rPr lang="en-US" altLang="zh-CN" dirty="0"/>
                        <a:t>String</a:t>
                      </a:r>
                      <a:r>
                        <a:rPr lang="en" altLang="zh-CN" dirty="0"/>
                        <a:t> </a:t>
                      </a:r>
                      <a:r>
                        <a:rPr lang="en-US" altLang="zh-CN" dirty="0"/>
                        <a:t>s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向文件打印字符串值并且换行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</a:rPr>
              <a:t>PrintWriter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基本</a:t>
            </a:r>
            <a:r>
              <a:rPr kumimoji="1" lang="zh-CN" altLang="en-US" dirty="0" smtClean="0"/>
              <a:t>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1206812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PrintWriter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print</a:t>
            </a:r>
            <a:r>
              <a:rPr lang="zh-CN" altLang="en-US" dirty="0">
                <a:solidFill>
                  <a:schemeClr val="tx1"/>
                </a:solidFill>
              </a:rPr>
              <a:t>方法写入文件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</a:t>
            </a:r>
            <a:r>
              <a:rPr lang="zh-CN" altLang="en-US" dirty="0">
                <a:solidFill>
                  <a:schemeClr val="tx1"/>
                </a:solidFill>
              </a:rPr>
              <a:t>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971863"/>
            <a:ext cx="491824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PrintWriter pw = new PrintWriter(“D</a:t>
            </a:r>
            <a:r>
              <a:rPr lang="en-US" altLang="zh-CN" sz="1400" dirty="0">
                <a:latin typeface="+mn-ea"/>
              </a:rPr>
              <a:t>:</a:t>
            </a:r>
            <a:r>
              <a:rPr lang="en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木兰诗</a:t>
            </a:r>
            <a:r>
              <a:rPr lang="en" altLang="zh-CN" sz="1400" dirty="0">
                <a:latin typeface="+mn-ea"/>
              </a:rPr>
              <a:t>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763190"/>
            <a:ext cx="2758008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</a:t>
            </a:r>
            <a:r>
              <a:rPr lang="en-US" altLang="zh-CN" sz="1400" dirty="0">
                <a:latin typeface="+mn-ea"/>
              </a:rPr>
              <a:t>w</a:t>
            </a:r>
            <a:r>
              <a:rPr lang="en" altLang="zh-CN" sz="1400" dirty="0">
                <a:latin typeface="+mn-ea"/>
              </a:rPr>
              <a:t>.println(“</a:t>
            </a:r>
            <a:r>
              <a:rPr lang="zh-CN" altLang="en" sz="1400" dirty="0">
                <a:latin typeface="+mn-ea"/>
              </a:rPr>
              <a:t>唧唧复唧唧</a:t>
            </a:r>
            <a:r>
              <a:rPr lang="zh-CN" altLang="en-US" sz="1400" dirty="0">
                <a:latin typeface="+mn-ea"/>
              </a:rPr>
              <a:t>，</a:t>
            </a:r>
            <a:r>
              <a:rPr lang="en" altLang="zh-CN" sz="1400" dirty="0">
                <a:latin typeface="+mn-ea"/>
              </a:rPr>
              <a:t>");</a:t>
            </a:r>
          </a:p>
          <a:p>
            <a:pPr algn="l"/>
            <a:r>
              <a:rPr lang="en" altLang="zh-CN" sz="1400" dirty="0">
                <a:latin typeface="+mn-ea"/>
              </a:rPr>
              <a:t>p</a:t>
            </a:r>
            <a:r>
              <a:rPr lang="en-US" altLang="zh-CN" sz="1400" dirty="0">
                <a:latin typeface="+mn-ea"/>
              </a:rPr>
              <a:t>w</a:t>
            </a:r>
            <a:r>
              <a:rPr lang="en" altLang="zh-CN" sz="1400" dirty="0">
                <a:latin typeface="+mn-ea"/>
              </a:rPr>
              <a:t>.print(“</a:t>
            </a:r>
            <a:r>
              <a:rPr lang="zh-CN" altLang="en" sz="1400" dirty="0">
                <a:latin typeface="+mn-ea"/>
              </a:rPr>
              <a:t>木兰当户织</a:t>
            </a:r>
            <a:r>
              <a:rPr lang="zh-CN" altLang="en-US" sz="1400" dirty="0">
                <a:latin typeface="+mn-ea"/>
              </a:rPr>
              <a:t>。</a:t>
            </a:r>
            <a:r>
              <a:rPr lang="en" altLang="zh-CN" sz="1400" dirty="0">
                <a:latin typeface="+mn-ea"/>
              </a:rPr>
              <a:t>");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884420"/>
            <a:ext cx="1173831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 smtClean="0">
                <a:latin typeface="+mn-ea"/>
              </a:rPr>
              <a:t>p</a:t>
            </a:r>
            <a:r>
              <a:rPr lang="en-US" altLang="zh-CN" sz="1400" dirty="0" smtClean="0">
                <a:latin typeface="+mn-ea"/>
              </a:rPr>
              <a:t>w</a:t>
            </a:r>
            <a:r>
              <a:rPr lang="en" altLang="zh-CN" sz="1400" dirty="0" smtClean="0">
                <a:latin typeface="+mn-ea"/>
              </a:rPr>
              <a:t>.close</a:t>
            </a:r>
            <a:r>
              <a:rPr lang="en" altLang="zh-CN" sz="1400" dirty="0">
                <a:latin typeface="+mn-ea"/>
              </a:rPr>
              <a:t>();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64DD90E7-EBE9-6D4E-97EB-55239D70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83" y="1589897"/>
            <a:ext cx="3581400" cy="2260600"/>
          </a:xfrm>
          <a:prstGeom prst="rect">
            <a:avLst/>
          </a:prstGeom>
        </p:spPr>
      </p:pic>
      <p:sp>
        <p:nvSpPr>
          <p:cNvPr id="19" name="TextBox 8"/>
          <p:cNvSpPr txBox="1"/>
          <p:nvPr/>
        </p:nvSpPr>
        <p:spPr>
          <a:xfrm>
            <a:off x="11008" y="725382"/>
            <a:ext cx="285084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PrintWriter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类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输出磁盘文件</a:t>
            </a:r>
          </a:p>
        </p:txBody>
      </p:sp>
    </p:spTree>
    <p:extLst>
      <p:ext uri="{BB962C8B-B14F-4D97-AF65-F5344CB8AC3E}">
        <p14:creationId xmlns:p14="http://schemas.microsoft.com/office/powerpoint/2010/main" val="36169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" altLang="zh-CN" dirty="0" err="1"/>
              <a:t>PrintStream</a:t>
            </a:r>
            <a:r>
              <a:rPr lang="zh-CN" altLang="en-US" dirty="0"/>
              <a:t>和</a:t>
            </a:r>
            <a:r>
              <a:rPr lang="en" altLang="zh-CN" dirty="0" err="1"/>
              <a:t>PrintWriter</a:t>
            </a:r>
            <a:r>
              <a:rPr lang="zh-CN" altLang="en-US" dirty="0"/>
              <a:t>向磁盘中输出文件及内容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4461"/>
          </a:xfrm>
        </p:spPr>
        <p:txBody>
          <a:bodyPr/>
          <a:lstStyle/>
          <a:p>
            <a:r>
              <a:rPr lang="en-US" altLang="en-US" dirty="0" smtClean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" dirty="0"/>
              <a:t>什么</a:t>
            </a:r>
            <a:r>
              <a:rPr lang="zh-CN" altLang="en-US" dirty="0"/>
              <a:t>是打印流？</a:t>
            </a:r>
            <a:endParaRPr lang="en-US" altLang="zh-CN" dirty="0"/>
          </a:p>
          <a:p>
            <a:r>
              <a:rPr lang="zh-CN" altLang="en-US" dirty="0"/>
              <a:t>打印流有哪两类？作用是什么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中常用的处理流有哪些？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8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单元小结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0EB6665-A8F1-1C48-A68D-3ADBDD25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84598"/>
            <a:ext cx="8138402" cy="45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9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995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>
            <a:spLocks noGrp="1"/>
          </p:cNvSpPr>
          <p:nvPr/>
        </p:nvSpPr>
        <p:spPr>
          <a:xfrm>
            <a:off x="1808798" y="110014"/>
            <a:ext cx="6125766" cy="571500"/>
          </a:xfrm>
          <a:prstGeom prst="rect">
            <a:avLst/>
          </a:prstGeom>
          <a:noFill/>
          <a:ln w="9525">
            <a:noFill/>
          </a:ln>
        </p:spPr>
        <p:txBody>
          <a:bodyPr wrap="square" lIns="61226" tIns="30613" rIns="61226" bIns="30613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18" name="图片 17" descr="快递运输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09" y="1095852"/>
            <a:ext cx="1705451" cy="1233011"/>
          </a:xfrm>
          <a:prstGeom prst="rect">
            <a:avLst/>
          </a:prstGeom>
        </p:spPr>
      </p:pic>
      <p:sp>
        <p:nvSpPr>
          <p:cNvPr id="19" name="左箭头 18"/>
          <p:cNvSpPr/>
          <p:nvPr/>
        </p:nvSpPr>
        <p:spPr>
          <a:xfrm>
            <a:off x="3840956" y="1353979"/>
            <a:ext cx="734378" cy="364331"/>
          </a:xfrm>
          <a:prstGeom prst="leftArrow">
            <a:avLst/>
          </a:prstGeom>
          <a:gradFill rotWithShape="0">
            <a:gsLst>
              <a:gs pos="0">
                <a:srgbClr val="09A331"/>
              </a:gs>
              <a:gs pos="100000">
                <a:srgbClr val="09A331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68580" tIns="34290" rIns="68580" bIns="34290" numCol="1" anchor="ctr" anchorCtr="0" compatLnSpc="1"/>
          <a:lstStyle/>
          <a:p>
            <a:pPr defTabSz="685800"/>
            <a:endParaRPr lang="en-US" altLang="en-US" sz="1350"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36909" y="1224916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方正舒体" panose="02010601030101010101" charset="-122"/>
                <a:ea typeface="方正舒体" panose="02010601030101010101" charset="-122"/>
              </a:rPr>
              <a:t>快递员</a:t>
            </a:r>
            <a:r>
              <a:rPr lang="en-US" altLang="zh-CN" sz="1200" b="1">
                <a:solidFill>
                  <a:srgbClr val="FF0000"/>
                </a:solidFill>
                <a:latin typeface="方正舒体" panose="02010601030101010101" charset="-122"/>
                <a:ea typeface="方正舒体" panose="02010601030101010101" charset="-122"/>
              </a:rPr>
              <a:t>:</a:t>
            </a:r>
            <a:r>
              <a:rPr lang="zh-CN" altLang="en-US" sz="1200" b="1">
                <a:solidFill>
                  <a:srgbClr val="FF0000"/>
                </a:solidFill>
                <a:latin typeface="方正舒体" panose="02010601030101010101" charset="-122"/>
                <a:ea typeface="方正舒体" panose="02010601030101010101" charset="-122"/>
              </a:rPr>
              <a:t>强哥！最多一天拿两件，天天跑来跑去，我要加工资，太累了！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54" y="2606040"/>
            <a:ext cx="1414463" cy="1466850"/>
          </a:xfrm>
          <a:prstGeom prst="rect">
            <a:avLst/>
          </a:prstGeom>
        </p:spPr>
      </p:pic>
      <p:sp>
        <p:nvSpPr>
          <p:cNvPr id="22" name="左箭头 21"/>
          <p:cNvSpPr/>
          <p:nvPr/>
        </p:nvSpPr>
        <p:spPr>
          <a:xfrm>
            <a:off x="5486876" y="3157062"/>
            <a:ext cx="734378" cy="364331"/>
          </a:xfrm>
          <a:prstGeom prst="leftArrow">
            <a:avLst/>
          </a:prstGeom>
          <a:gradFill rotWithShape="0">
            <a:gsLst>
              <a:gs pos="0">
                <a:srgbClr val="09A331"/>
              </a:gs>
              <a:gs pos="100000">
                <a:srgbClr val="09A331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68580" tIns="34290" rIns="68580" bIns="34290" numCol="1" anchor="ctr" anchorCtr="0" compatLnSpc="1"/>
          <a:lstStyle/>
          <a:p>
            <a:pPr defTabSz="685800"/>
            <a:endParaRPr lang="en-US" altLang="en-US" sz="1350"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78141" y="2936082"/>
            <a:ext cx="150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强哥</a:t>
            </a:r>
            <a:r>
              <a:rPr lang="en-US" altLang="zh-CN" sz="1200" b="1" dirty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:</a:t>
            </a:r>
            <a:r>
              <a:rPr lang="zh-CN" altLang="en-US" sz="1200" b="1" dirty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小笨熊，你这样肯定累，看我的！，</a:t>
            </a:r>
            <a:r>
              <a:rPr lang="zh-CN" altLang="en-US" sz="1200" b="1" dirty="0" smtClean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用辆车</a:t>
            </a:r>
            <a:r>
              <a:rPr lang="zh-CN" altLang="en-US" sz="1200" b="1" dirty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是不是就很快</a:t>
            </a:r>
          </a:p>
        </p:txBody>
      </p:sp>
      <p:sp>
        <p:nvSpPr>
          <p:cNvPr id="24" name="左箭头 23"/>
          <p:cNvSpPr/>
          <p:nvPr/>
        </p:nvSpPr>
        <p:spPr>
          <a:xfrm>
            <a:off x="3443764" y="3239929"/>
            <a:ext cx="734378" cy="364331"/>
          </a:xfrm>
          <a:prstGeom prst="leftArrow">
            <a:avLst/>
          </a:prstGeom>
          <a:gradFill rotWithShape="0">
            <a:gsLst>
              <a:gs pos="0">
                <a:srgbClr val="09A331"/>
              </a:gs>
              <a:gs pos="100000">
                <a:srgbClr val="09A331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68580" tIns="34290" rIns="68580" bIns="34290" numCol="1" anchor="ctr" anchorCtr="0" compatLnSpc="1"/>
          <a:lstStyle/>
          <a:p>
            <a:pPr defTabSz="685800"/>
            <a:endParaRPr lang="en-US" altLang="en-US" sz="1350">
              <a:ea typeface="宋体" panose="02010600030101010101" pitchFamily="2" charset="-122"/>
            </a:endParaRPr>
          </a:p>
        </p:txBody>
      </p:sp>
      <p:pic>
        <p:nvPicPr>
          <p:cNvPr id="25" name="图片 24" descr="快递运输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056" y="2701767"/>
            <a:ext cx="1850708" cy="1371124"/>
          </a:xfrm>
          <a:prstGeom prst="rect">
            <a:avLst/>
          </a:prstGeom>
        </p:spPr>
      </p:pic>
      <p:sp>
        <p:nvSpPr>
          <p:cNvPr id="16" name="标题 4">
            <a:extLst>
              <a:ext uri="{FF2B5EF4-FFF2-40B4-BE49-F238E27FC236}">
                <a16:creationId xmlns:a16="http://schemas.microsoft.com/office/drawing/2014/main" xmlns="" id="{9D38A27A-70CC-6848-A947-1554792C2259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</p:spPr>
        <p:txBody>
          <a:bodyPr>
            <a:no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sz="2000" b="0" dirty="0" smtClean="0">
                <a:solidFill>
                  <a:srgbClr val="0070C0"/>
                </a:solidFill>
              </a:rPr>
              <a:t>为什么使用缓冲</a:t>
            </a:r>
            <a:r>
              <a:rPr lang="zh-CN" altLang="en-US" sz="2000" b="0" dirty="0">
                <a:solidFill>
                  <a:srgbClr val="0070C0"/>
                </a:solidFill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289474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/>
      <p:bldP spid="22" grpId="0" bldLvl="0" animBg="1"/>
      <p:bldP spid="23" grpId="0"/>
      <p:bldP spid="2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</a:t>
            </a:r>
            <a:r>
              <a:rPr lang="zh-CN" altLang="en-US" dirty="0" smtClean="0"/>
              <a:t>缓冲</a:t>
            </a:r>
            <a:r>
              <a:rPr lang="zh-CN" altLang="en-US" dirty="0"/>
              <a:t>流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504056"/>
          </a:xfrm>
        </p:spPr>
        <p:txBody>
          <a:bodyPr/>
          <a:lstStyle/>
          <a:p>
            <a:r>
              <a:rPr lang="zh-CN" altLang="en-US" dirty="0"/>
              <a:t>使用普通的节点流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xmlns="" id="{564DB0D4-CB9F-DD40-B5F0-30F989BA812A}"/>
              </a:ext>
            </a:extLst>
          </p:cNvPr>
          <p:cNvSpPr txBox="1">
            <a:spLocks/>
          </p:cNvSpPr>
          <p:nvPr/>
        </p:nvSpPr>
        <p:spPr>
          <a:xfrm>
            <a:off x="331863" y="3006646"/>
            <a:ext cx="8352928" cy="504056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在节点流之上使用缓冲流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677406E-B273-1B4B-AC19-5357C1F1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3" y="1285846"/>
            <a:ext cx="6275040" cy="18108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5BDD793-4019-B840-8F97-72897EF5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" y="3510702"/>
            <a:ext cx="6347048" cy="18316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436436-71DC-D548-9795-624FC826DD5E}"/>
              </a:ext>
            </a:extLst>
          </p:cNvPr>
          <p:cNvSpPr txBox="1"/>
          <p:nvPr/>
        </p:nvSpPr>
        <p:spPr>
          <a:xfrm>
            <a:off x="899592" y="162566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FA999E5-7C36-0148-99B3-98B2160ADE5E}"/>
              </a:ext>
            </a:extLst>
          </p:cNvPr>
          <p:cNvSpPr txBox="1"/>
          <p:nvPr/>
        </p:nvSpPr>
        <p:spPr>
          <a:xfrm>
            <a:off x="895725" y="16356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1620EAC-D199-2E43-83C8-0172DD02A78C}"/>
              </a:ext>
            </a:extLst>
          </p:cNvPr>
          <p:cNvSpPr txBox="1"/>
          <p:nvPr/>
        </p:nvSpPr>
        <p:spPr>
          <a:xfrm>
            <a:off x="895725" y="16356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BF4836D-B7D4-DC4E-B842-F838A83F90F4}"/>
              </a:ext>
            </a:extLst>
          </p:cNvPr>
          <p:cNvSpPr txBox="1"/>
          <p:nvPr/>
        </p:nvSpPr>
        <p:spPr>
          <a:xfrm>
            <a:off x="683568" y="3871058"/>
            <a:ext cx="660491" cy="28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highlight>
                  <a:srgbClr val="FFFFFF"/>
                </a:highlight>
              </a:rPr>
              <a:t>哈哈哈</a:t>
            </a:r>
          </a:p>
        </p:txBody>
      </p:sp>
    </p:spTree>
    <p:extLst>
      <p:ext uri="{BB962C8B-B14F-4D97-AF65-F5344CB8AC3E}">
        <p14:creationId xmlns:p14="http://schemas.microsoft.com/office/powerpoint/2010/main" val="822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432 L 0.54341 0.00432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5954 -3.08642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7534 -3.0864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08642E-6 L 0.57014 3.0864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2220</Words>
  <Application>Microsoft Macintosh PowerPoint</Application>
  <PresentationFormat>全屏显示(16:9)</PresentationFormat>
  <Paragraphs>776</Paragraphs>
  <Slides>75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Office 主题</vt:lpstr>
      <vt:lpstr>第八单元</vt:lpstr>
      <vt:lpstr>第一节课</vt:lpstr>
      <vt:lpstr>能力目标</vt:lpstr>
      <vt:lpstr>知识目标</vt:lpstr>
      <vt:lpstr>从数据源（磁盘）读取数据到目标（程序）</vt:lpstr>
      <vt:lpstr>节点流和处理流的作用</vt:lpstr>
      <vt:lpstr>处理流的分类</vt:lpstr>
      <vt:lpstr>PowerPoint 演示文稿</vt:lpstr>
      <vt:lpstr>为什么使用缓冲流</vt:lpstr>
      <vt:lpstr>什么是缓冲流</vt:lpstr>
      <vt:lpstr>缓冲流的作用</vt:lpstr>
      <vt:lpstr>如何实现从数据源（磁盘）通过缓冲流读取数据到目标（程序）？</vt:lpstr>
      <vt:lpstr>如何使用BufferedInputStream类</vt:lpstr>
      <vt:lpstr>BufferedInputStream类的基本应用</vt:lpstr>
      <vt:lpstr>BufferedInputStream类的基本应用</vt:lpstr>
      <vt:lpstr>如何实现用程序通过缓冲流写入数据到磁盘？</vt:lpstr>
      <vt:lpstr>如何使用BufferedOutputStream类</vt:lpstr>
      <vt:lpstr>BuffereOutputStream类的基本应用</vt:lpstr>
      <vt:lpstr>如何实现从数据源（磁盘）通过缓冲流读取数据到目标（程序）？</vt:lpstr>
      <vt:lpstr>如何使用BufferedReader类</vt:lpstr>
      <vt:lpstr>BufferedReader类的基本应用</vt:lpstr>
      <vt:lpstr>如何实现用程序通过缓冲流写入数据到磁盘？</vt:lpstr>
      <vt:lpstr>如何使用BufferedWriter类</vt:lpstr>
      <vt:lpstr>BufferedWriter类的基本应用</vt:lpstr>
      <vt:lpstr>课堂编程</vt:lpstr>
      <vt:lpstr>内容小结</vt:lpstr>
      <vt:lpstr>第二节课</vt:lpstr>
      <vt:lpstr>允许应用程序以与机器无关方式从节点流中读写Java基本据类型</vt:lpstr>
      <vt:lpstr>什么是数据流</vt:lpstr>
      <vt:lpstr>什么是数据流</vt:lpstr>
      <vt:lpstr>数据流的作用</vt:lpstr>
      <vt:lpstr>如何实现用程序通过数据流写入数据到磁盘？</vt:lpstr>
      <vt:lpstr>如何使用DataOutputStream类</vt:lpstr>
      <vt:lpstr>如何使用DataOutputStream类</vt:lpstr>
      <vt:lpstr>DataOutputStream类的基本应用 </vt:lpstr>
      <vt:lpstr>DataOutputStream类的基本应用</vt:lpstr>
      <vt:lpstr>如何实现从数据源（磁盘）通过数据流读取数据到目标（程序）？</vt:lpstr>
      <vt:lpstr>如何使用DataInputStream类</vt:lpstr>
      <vt:lpstr>如何使用DataInputStream类</vt:lpstr>
      <vt:lpstr>DataInputStream类的基本应用</vt:lpstr>
      <vt:lpstr>课堂编程</vt:lpstr>
      <vt:lpstr>内容小结</vt:lpstr>
      <vt:lpstr>第三节课</vt:lpstr>
      <vt:lpstr>转换流可以将字符流 / 字节流按照指定字符编码进行转换的操作</vt:lpstr>
      <vt:lpstr>什么是转换流</vt:lpstr>
      <vt:lpstr>转换流的作用</vt:lpstr>
      <vt:lpstr>如何实现从数据源（磁盘）通过转换流读取数据到目标（程序）？</vt:lpstr>
      <vt:lpstr>如何使用InputStreamReader类</vt:lpstr>
      <vt:lpstr>如何使用InputStreamReader类</vt:lpstr>
      <vt:lpstr>InputStreamReader类的基本应用</vt:lpstr>
      <vt:lpstr>InputStreamReader类的基本应用</vt:lpstr>
      <vt:lpstr>如何实现用程序通过转换流写入数据到磁盘？</vt:lpstr>
      <vt:lpstr>如何使用OutputStreamWriter类</vt:lpstr>
      <vt:lpstr>如何使用OutputStreamWriter类</vt:lpstr>
      <vt:lpstr>OutputStreamWriter类的基本应用</vt:lpstr>
      <vt:lpstr>课堂编程</vt:lpstr>
      <vt:lpstr>内容小结</vt:lpstr>
      <vt:lpstr>第四节课</vt:lpstr>
      <vt:lpstr>作用于字节输出流和字符输出流，使得输出变得简洁方便</vt:lpstr>
      <vt:lpstr>什么是打印流</vt:lpstr>
      <vt:lpstr>打印流的作用</vt:lpstr>
      <vt:lpstr>作用于字节输出流，使得字节输出变得简洁方便</vt:lpstr>
      <vt:lpstr>如何使用PrintStream类</vt:lpstr>
      <vt:lpstr>如何使用PrintStream类</vt:lpstr>
      <vt:lpstr>如何使用PrintStream类</vt:lpstr>
      <vt:lpstr>PrintStream类的基本应用</vt:lpstr>
      <vt:lpstr>作用于字符输出流，使得字符输出变得简洁方便</vt:lpstr>
      <vt:lpstr>如何使用PrintWriter类</vt:lpstr>
      <vt:lpstr>如何使用PrintWriter类</vt:lpstr>
      <vt:lpstr>如何使用PrintWriter类</vt:lpstr>
      <vt:lpstr>PrintWriter类的基本应用</vt:lpstr>
      <vt:lpstr>课堂编程</vt:lpstr>
      <vt:lpstr>内容小结</vt:lpstr>
      <vt:lpstr>单元小结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qin Q</cp:lastModifiedBy>
  <cp:revision>2286</cp:revision>
  <dcterms:created xsi:type="dcterms:W3CDTF">2006-03-08T06:55:00Z</dcterms:created>
  <dcterms:modified xsi:type="dcterms:W3CDTF">2018-11-08T06:02:11Z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