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0"/>
  </p:handoutMasterIdLst>
  <p:sldIdLst>
    <p:sldId id="1709" r:id="rId3"/>
    <p:sldId id="1711" r:id="rId4"/>
    <p:sldId id="2472" r:id="rId6"/>
    <p:sldId id="2456" r:id="rId7"/>
    <p:sldId id="2473" r:id="rId8"/>
    <p:sldId id="1091" r:id="rId9"/>
    <p:sldId id="2076" r:id="rId10"/>
    <p:sldId id="1204" r:id="rId11"/>
    <p:sldId id="847" r:id="rId12"/>
    <p:sldId id="2461" r:id="rId13"/>
    <p:sldId id="2464" r:id="rId14"/>
    <p:sldId id="2458" r:id="rId15"/>
    <p:sldId id="1096" r:id="rId16"/>
    <p:sldId id="1685" r:id="rId17"/>
    <p:sldId id="2460" r:id="rId18"/>
    <p:sldId id="2465" r:id="rId19"/>
    <p:sldId id="2467" r:id="rId20"/>
    <p:sldId id="2466" r:id="rId21"/>
    <p:sldId id="1022" r:id="rId22"/>
    <p:sldId id="1689" r:id="rId23"/>
    <p:sldId id="1695" r:id="rId24"/>
    <p:sldId id="2475" r:id="rId25"/>
    <p:sldId id="2462" r:id="rId26"/>
    <p:sldId id="2469" r:id="rId27"/>
    <p:sldId id="1339" r:id="rId28"/>
    <p:sldId id="2463" r:id="rId29"/>
    <p:sldId id="2470" r:id="rId30"/>
    <p:sldId id="1707" r:id="rId31"/>
    <p:sldId id="1708" r:id="rId32"/>
    <p:sldId id="2471" r:id="rId33"/>
    <p:sldId id="2459" r:id="rId34"/>
    <p:sldId id="2474" r:id="rId35"/>
    <p:sldId id="1755" r:id="rId36"/>
    <p:sldId id="1958" r:id="rId37"/>
    <p:sldId id="2457" r:id="rId38"/>
    <p:sldId id="1720" r:id="rId39"/>
    <p:sldId id="2546" r:id="rId40"/>
    <p:sldId id="1722" r:id="rId41"/>
    <p:sldId id="2547" r:id="rId42"/>
    <p:sldId id="1725" r:id="rId43"/>
    <p:sldId id="2548" r:id="rId44"/>
    <p:sldId id="1729" r:id="rId45"/>
    <p:sldId id="1730" r:id="rId46"/>
    <p:sldId id="1731" r:id="rId47"/>
    <p:sldId id="1732" r:id="rId48"/>
    <p:sldId id="1735" r:id="rId49"/>
    <p:sldId id="1736" r:id="rId50"/>
    <p:sldId id="1738" r:id="rId51"/>
    <p:sldId id="1739" r:id="rId52"/>
    <p:sldId id="1741" r:id="rId53"/>
    <p:sldId id="1742" r:id="rId54"/>
    <p:sldId id="1750" r:id="rId55"/>
    <p:sldId id="1758" r:id="rId56"/>
    <p:sldId id="1751" r:id="rId57"/>
    <p:sldId id="1754" r:id="rId58"/>
    <p:sldId id="515" r:id="rId5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90F"/>
    <a:srgbClr val="FC9D23"/>
    <a:srgbClr val="40F927"/>
    <a:srgbClr val="3FE152"/>
    <a:srgbClr val="67C957"/>
    <a:srgbClr val="0F2089"/>
    <a:srgbClr val="2CF42C"/>
    <a:srgbClr val="0C037D"/>
    <a:srgbClr val="E7FEFF"/>
    <a:srgbClr val="FD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86267" autoAdjust="0"/>
  </p:normalViewPr>
  <p:slideViewPr>
    <p:cSldViewPr>
      <p:cViewPr varScale="1">
        <p:scale>
          <a:sx n="95" d="100"/>
          <a:sy n="95" d="100"/>
        </p:scale>
        <p:origin x="168" y="72"/>
      </p:cViewPr>
      <p:guideLst>
        <p:guide orient="horz" pos="1718"/>
        <p:guide orient="horz" pos="2133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3054"/>
        <p:guide pos="20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调用构造方法</a:t>
            </a:r>
            <a:endParaRPr lang="en-US" altLang="zh-CN" dirty="0"/>
          </a:p>
          <a:p>
            <a:pPr lvl="1"/>
            <a:r>
              <a:rPr lang="zh-CN" altLang="en-US" sz="1400" dirty="0"/>
              <a:t>共同点：应该为构造方法中的第一条语句，注意</a:t>
            </a:r>
            <a:r>
              <a:rPr lang="en-US" altLang="zh-CN" sz="1400" dirty="0"/>
              <a:t>this</a:t>
            </a:r>
            <a:r>
              <a:rPr lang="zh-CN" altLang="en-US" sz="1400" dirty="0"/>
              <a:t>和</a:t>
            </a:r>
            <a:r>
              <a:rPr lang="en-US" altLang="zh-CN" sz="1400" dirty="0"/>
              <a:t>super</a:t>
            </a:r>
            <a:r>
              <a:rPr lang="zh-CN" altLang="en-US" sz="1400" dirty="0"/>
              <a:t>不能出现在同一个构造方法中。</a:t>
            </a:r>
            <a:endParaRPr lang="en-US" altLang="zh-CN" sz="1400" dirty="0"/>
          </a:p>
          <a:p>
            <a:pPr lvl="1"/>
            <a:r>
              <a:rPr lang="zh-CN" altLang="en-US" sz="1400" dirty="0"/>
              <a:t>不同点</a:t>
            </a:r>
            <a:r>
              <a:rPr lang="en-US" altLang="zh-CN" sz="1400" dirty="0"/>
              <a:t>:</a:t>
            </a:r>
            <a:endParaRPr lang="en-US" altLang="zh-CN" sz="1400" dirty="0"/>
          </a:p>
          <a:p>
            <a:pPr lvl="2"/>
            <a:r>
              <a:rPr lang="en-US" altLang="zh-CN" dirty="0"/>
              <a:t>this(</a:t>
            </a:r>
            <a:r>
              <a:rPr lang="zh-CN" altLang="en-US" dirty="0"/>
              <a:t>参数</a:t>
            </a:r>
            <a:r>
              <a:rPr lang="en-US" altLang="zh-CN" dirty="0"/>
              <a:t>)</a:t>
            </a:r>
            <a:r>
              <a:rPr lang="zh-CN" altLang="en-US" dirty="0"/>
              <a:t>：调用本类中另一个构造方法</a:t>
            </a:r>
            <a:endParaRPr lang="en-US" altLang="zh-CN" dirty="0"/>
          </a:p>
          <a:p>
            <a:pPr lvl="2"/>
            <a:r>
              <a:rPr lang="en-US" altLang="zh-CN" dirty="0"/>
              <a:t>super</a:t>
            </a:r>
            <a:r>
              <a:rPr lang="zh-CN" altLang="en-US" dirty="0"/>
              <a:t>（参数）：用于从子类中调用父类中的某一个构造方法</a:t>
            </a:r>
            <a:endParaRPr lang="en-US" altLang="zh-CN" dirty="0"/>
          </a:p>
          <a:p>
            <a:r>
              <a:rPr lang="zh-CN" altLang="en-US" dirty="0"/>
              <a:t>代表对象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指代</a:t>
            </a:r>
            <a:r>
              <a:rPr lang="zh-CN" altLang="en-US" sz="1400" dirty="0">
                <a:solidFill>
                  <a:srgbClr val="FF0000"/>
                </a:solidFill>
              </a:rPr>
              <a:t>当前对象，</a:t>
            </a:r>
            <a:r>
              <a:rPr lang="en-US" altLang="zh-CN" sz="1400" dirty="0"/>
              <a:t>super</a:t>
            </a:r>
            <a:r>
              <a:rPr lang="zh-CN" altLang="en-US" sz="1400" dirty="0"/>
              <a:t>指代当前对象类的</a:t>
            </a:r>
            <a:r>
              <a:rPr lang="zh-CN" altLang="en-US" sz="1400" dirty="0">
                <a:solidFill>
                  <a:srgbClr val="FF0000"/>
                </a:solidFill>
              </a:rPr>
              <a:t>父类对象</a:t>
            </a:r>
            <a:endParaRPr lang="en-US" altLang="zh-CN" sz="1400" dirty="0"/>
          </a:p>
          <a:p>
            <a:r>
              <a:rPr lang="zh-CN" altLang="en-US" dirty="0"/>
              <a:t>调用属性和方法</a:t>
            </a:r>
            <a:endParaRPr lang="en-US" altLang="zh-CN" dirty="0"/>
          </a:p>
          <a:p>
            <a:pPr lvl="1"/>
            <a:r>
              <a:rPr lang="en-US" altLang="zh-CN" sz="1400" dirty="0"/>
              <a:t>this</a:t>
            </a:r>
            <a:r>
              <a:rPr lang="zh-CN" altLang="en-US" sz="1400" dirty="0"/>
              <a:t>能操作当前类的以及父类继承而来的属性和方法。</a:t>
            </a:r>
            <a:endParaRPr lang="en-US" altLang="zh-CN" sz="1400" dirty="0"/>
          </a:p>
          <a:p>
            <a:pPr lvl="1"/>
            <a:r>
              <a:rPr lang="en-US" altLang="zh-CN" sz="1400" dirty="0"/>
              <a:t>super</a:t>
            </a:r>
            <a:r>
              <a:rPr lang="zh-CN" altLang="en-US" sz="1400" dirty="0"/>
              <a:t>能操作到父类的能被父类访问修饰符允许的属性和方法</a:t>
            </a:r>
            <a:endParaRPr lang="zh-CN" altLang="en-US" sz="1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超类是被其它类继承的类子类是继承了其它类的类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派生类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是继承了其它类的类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是代表当前对象的关键字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/>
          </a:p>
          <a:p>
            <a:pPr eaLnBrk="1" hangingPunct="1"/>
            <a:r>
              <a:rPr lang="zh-CN" altLang="en-US"/>
              <a:t>不少于</a:t>
            </a:r>
            <a:r>
              <a:rPr lang="en-US" altLang="zh-CN"/>
              <a:t>4</a:t>
            </a:r>
            <a:r>
              <a:rPr lang="zh-CN" altLang="en-US"/>
              <a:t>道题，其中至少包含一道简述题，主要了解学员对重要知识点的理解程度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面向对象是一种以对象为导向，围绕对象来开发应用程序的软件开发方法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4530" marR="0" lvl="1" indent="-227330" algn="l" defTabSz="914400" rtl="0" eaLnBrk="0" fontAlgn="base" latinLnBrk="0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pPr eaLnBrk="1" hangingPunct="1"/>
            <a:r>
              <a:rPr lang="zh-CN" altLang="en-US"/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/>
          </a:p>
          <a:p>
            <a:pPr eaLnBrk="1" hangingPunct="1"/>
            <a:r>
              <a:rPr lang="zh-CN" altLang="en-US"/>
              <a:t>不少于</a:t>
            </a:r>
            <a:r>
              <a:rPr lang="en-US" altLang="zh-CN"/>
              <a:t>4</a:t>
            </a:r>
            <a:r>
              <a:rPr lang="zh-CN" altLang="en-US"/>
              <a:t>道题，其中至少包含一道简述题，主要了解学员对重要知识点的理解程度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04090E-D64E-40C3-B961-86ECD906704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举了一个例子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是代表当前对象的关键字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内聚：</a:t>
            </a:r>
            <a:endParaRPr lang="en-US" altLang="zh-CN"/>
          </a:p>
          <a:p>
            <a:r>
              <a:rPr lang="zh-CN" altLang="en-US"/>
              <a:t>类应该描述一个单一的实体，而所有的类操作应该在逻辑上相互配合，支持一个一致的目的。例如：可以设计一个类用于学生，但不应该将学生与教职工组合在一个类中，因为学生和教职工是不同的实体。如果一个实体担负太多的职责，就应该按各自的职责分成几个类。例如：</a:t>
            </a:r>
            <a:r>
              <a:rPr lang="en-US" altLang="zh-CN"/>
              <a:t>String</a:t>
            </a:r>
            <a:r>
              <a:rPr lang="zh-CN" altLang="en-US"/>
              <a:t>类、</a:t>
            </a:r>
            <a:r>
              <a:rPr lang="en-US" altLang="zh-CN"/>
              <a:t>StringBuffer</a:t>
            </a:r>
            <a:r>
              <a:rPr lang="zh-CN" altLang="en-US"/>
              <a:t>类和 </a:t>
            </a:r>
            <a:r>
              <a:rPr lang="en-US" altLang="zh-CN"/>
              <a:t>StringBuilder</a:t>
            </a:r>
            <a:r>
              <a:rPr lang="zh-CN" altLang="en-US"/>
              <a:t>类用于处理字符串，但是他们的职责不同。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一致性：</a:t>
            </a:r>
            <a:endParaRPr lang="en-US" altLang="zh-CN"/>
          </a:p>
          <a:p>
            <a:r>
              <a:rPr lang="zh-CN" altLang="en-US"/>
              <a:t>遵循标准</a:t>
            </a:r>
            <a:r>
              <a:rPr lang="en-US" altLang="zh-CN"/>
              <a:t>java</a:t>
            </a:r>
            <a:r>
              <a:rPr lang="zh-CN" altLang="en-US"/>
              <a:t>程序设计风格和命名习惯。为类、数据域和方法选取具有信息的名字。通常的风格是将数据声明置于构造方法之前，并且将构造方法置于方法之前。给类似的操作选择相同的名字。提供无参构造，如果没有，给出文档说明。</a:t>
            </a:r>
            <a:endParaRPr lang="en-US" altLang="zh-CN"/>
          </a:p>
          <a:p>
            <a:r>
              <a:rPr lang="zh-CN" altLang="en-US"/>
              <a:t>静态变量</a:t>
            </a:r>
            <a:r>
              <a:rPr lang="en-US" altLang="zh-CN"/>
              <a:t>&gt;</a:t>
            </a:r>
            <a:r>
              <a:rPr lang="zh-CN" altLang="en-US"/>
              <a:t>静态代码块</a:t>
            </a:r>
            <a:r>
              <a:rPr lang="en-US" altLang="zh-CN"/>
              <a:t>&gt;</a:t>
            </a:r>
            <a:r>
              <a:rPr lang="zh-CN" altLang="en-US"/>
              <a:t>静态方法</a:t>
            </a:r>
            <a:r>
              <a:rPr lang="en-US" altLang="zh-CN"/>
              <a:t>&gt;</a:t>
            </a:r>
            <a:r>
              <a:rPr lang="zh-CN" altLang="en-US"/>
              <a:t>常量</a:t>
            </a:r>
            <a:r>
              <a:rPr lang="en-US" altLang="zh-CN"/>
              <a:t>&gt;</a:t>
            </a:r>
            <a:r>
              <a:rPr lang="zh-CN" altLang="en-US"/>
              <a:t>实例变量</a:t>
            </a:r>
            <a:r>
              <a:rPr lang="en-US" altLang="zh-CN"/>
              <a:t>&gt;</a:t>
            </a:r>
            <a:r>
              <a:rPr lang="zh-CN" altLang="en-US"/>
              <a:t>构造方法</a:t>
            </a:r>
            <a:r>
              <a:rPr lang="en-US" altLang="zh-CN"/>
              <a:t>&gt;</a:t>
            </a:r>
            <a:r>
              <a:rPr lang="zh-CN" altLang="en-US"/>
              <a:t>实例方法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封装性：</a:t>
            </a:r>
            <a:endParaRPr lang="en-US" altLang="zh-CN"/>
          </a:p>
          <a:p>
            <a:r>
              <a:rPr lang="zh-CN" altLang="en-US"/>
              <a:t>一个类应该使用</a:t>
            </a:r>
            <a:r>
              <a:rPr lang="en-US" altLang="zh-CN"/>
              <a:t>private</a:t>
            </a:r>
            <a:r>
              <a:rPr lang="zh-CN" altLang="en-US"/>
              <a:t>修饰符隐藏其数据，以免用户直接访问它。这使得类更易于维护。只在希望数据域可读的情况下，才提供</a:t>
            </a:r>
            <a:r>
              <a:rPr lang="en-US" altLang="zh-CN"/>
              <a:t>get</a:t>
            </a:r>
            <a:r>
              <a:rPr lang="zh-CN" altLang="en-US"/>
              <a:t>方法；也只在希望数据域可更新的情况下，才提供</a:t>
            </a:r>
            <a:r>
              <a:rPr lang="en-US" altLang="zh-CN"/>
              <a:t>set</a:t>
            </a:r>
            <a:r>
              <a:rPr lang="zh-CN" altLang="en-US"/>
              <a:t>方法。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清晰性：</a:t>
            </a:r>
            <a:endParaRPr lang="en-US" altLang="zh-CN"/>
          </a:p>
          <a:p>
            <a:r>
              <a:rPr lang="zh-CN" altLang="en-US"/>
              <a:t>类应该有一个很清晰的合约，从而易于解释和理解。不应该声明一个来自其他数据域的数据域。由于</a:t>
            </a:r>
            <a:r>
              <a:rPr lang="en-US" altLang="zh-CN"/>
              <a:t>age</a:t>
            </a:r>
            <a:r>
              <a:rPr lang="zh-CN" altLang="en-US"/>
              <a:t>可以从</a:t>
            </a:r>
            <a:r>
              <a:rPr lang="en-US" altLang="zh-CN"/>
              <a:t>birthDate</a:t>
            </a:r>
            <a:r>
              <a:rPr lang="zh-CN" altLang="en-US"/>
              <a:t>导出，所以</a:t>
            </a:r>
            <a:r>
              <a:rPr lang="en-US" altLang="zh-CN"/>
              <a:t>age</a:t>
            </a:r>
            <a:r>
              <a:rPr lang="zh-CN" altLang="en-US"/>
              <a:t>不应该声明为数据域。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完整性：</a:t>
            </a:r>
            <a:endParaRPr lang="en-US" altLang="zh-CN"/>
          </a:p>
          <a:p>
            <a:r>
              <a:rPr lang="zh-CN" altLang="en-US"/>
              <a:t>类是为许多不同用户的使用而设计的。为了能在一个广泛的应用中使用，一个类应该通过属性和方法提供多种方案以适应用户的不同需求。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409732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354277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354274" y="3658791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:checker/>
      </p:transition>
    </mc:Choice>
    <mc:Fallback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microsoft.com/office/2007/relationships/hdphoto" Target="../media/hdphoto1.wdp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第一单元</a:t>
            </a:r>
            <a:endParaRPr lang="en-US" alt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  <a:endParaRPr 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对员工信息管理系统中的信息及功能进行封装，提供不同的访问权限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姓名、年龄、性别、出生日期、入职日期，所属部门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公有：打印基本信息</a:t>
            </a:r>
            <a:endParaRPr lang="en-US" altLang="zh-CN" dirty="0"/>
          </a:p>
          <a:p>
            <a:pPr lvl="2"/>
            <a:r>
              <a:rPr lang="zh-CN" altLang="en-US" dirty="0"/>
              <a:t>公有：有参构造方法</a:t>
            </a:r>
            <a:endParaRPr lang="en-US" altLang="zh-CN" dirty="0"/>
          </a:p>
          <a:p>
            <a:pPr lvl="2"/>
            <a:r>
              <a:rPr lang="zh-CN" altLang="en-US" dirty="0"/>
              <a:t>公有：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案例分解（二）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完善员工类，对员工信息属性进行封装，定义构造方法和</a:t>
            </a:r>
            <a:r>
              <a:rPr lang="en-US" altLang="zh-CN" dirty="0"/>
              <a:t>getter</a:t>
            </a:r>
            <a:r>
              <a:rPr lang="zh-CN" altLang="en-US" dirty="0"/>
              <a:t>、</a:t>
            </a:r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6858685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getName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</a:t>
            </a:r>
            <a:r>
              <a:rPr lang="en-US" altLang="zh-CN" sz="1600" dirty="0" err="1">
                <a:latin typeface="+mn-ea"/>
                <a:ea typeface="+mn-ea"/>
              </a:rPr>
              <a:t>setName</a:t>
            </a:r>
            <a:r>
              <a:rPr lang="en-US" altLang="zh-CN" sz="1600" dirty="0">
                <a:latin typeface="+mn-ea"/>
                <a:ea typeface="+mn-ea"/>
              </a:rPr>
              <a:t>(String name)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275856" y="2283718"/>
            <a:ext cx="5832648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",24,"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",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                 "1993.11.25","2016.7.1","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en-US" altLang="zh-CN" sz="1600" b="1" dirty="0">
                <a:latin typeface="+mn-ea"/>
                <a:ea typeface="+mn-ea"/>
              </a:rPr>
              <a:t>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24457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763847"/>
            <a:ext cx="8177562" cy="216688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封装是将属性和方法组合成类，同时隐藏类内部实现细节的机制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1"/>
          <p:cNvGrpSpPr/>
          <p:nvPr/>
        </p:nvGrpSpPr>
        <p:grpSpPr bwMode="auto">
          <a:xfrm>
            <a:off x="3798894" y="1491750"/>
            <a:ext cx="1701800" cy="1539875"/>
            <a:chOff x="-12198" y="0"/>
            <a:chExt cx="1935848" cy="1751017"/>
          </a:xfrm>
        </p:grpSpPr>
        <p:grpSp>
          <p:nvGrpSpPr>
            <p:cNvPr id="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53C3B0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7" name="Text Box 9"/>
            <p:cNvSpPr>
              <a:spLocks noChangeArrowheads="1"/>
            </p:cNvSpPr>
            <p:nvPr/>
          </p:nvSpPr>
          <p:spPr bwMode="auto">
            <a:xfrm>
              <a:off x="-12198" y="678480"/>
              <a:ext cx="1935848" cy="361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方法的封装</a:t>
              </a:r>
              <a:endParaRPr lang="zh-CN" altLang="en-US" sz="1600" dirty="0"/>
            </a:p>
          </p:txBody>
        </p:sp>
      </p:grpSp>
      <p:grpSp>
        <p:nvGrpSpPr>
          <p:cNvPr id="10" name="组合 46"/>
          <p:cNvGrpSpPr/>
          <p:nvPr/>
        </p:nvGrpSpPr>
        <p:grpSpPr bwMode="auto">
          <a:xfrm>
            <a:off x="6051206" y="1491750"/>
            <a:ext cx="1701800" cy="1539875"/>
            <a:chOff x="10859" y="0"/>
            <a:chExt cx="1935848" cy="1751017"/>
          </a:xfrm>
        </p:grpSpPr>
        <p:grpSp>
          <p:nvGrpSpPr>
            <p:cNvPr id="11" name="Group 6"/>
            <p:cNvGrpSpPr/>
            <p:nvPr/>
          </p:nvGrpSpPr>
          <p:grpSpPr bwMode="auto">
            <a:xfrm>
              <a:off x="116036" y="0"/>
              <a:ext cx="1753450" cy="1751017"/>
              <a:chOff x="36" y="0"/>
              <a:chExt cx="1801" cy="1801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36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22" y="122"/>
                <a:ext cx="1556" cy="1556"/>
              </a:xfrm>
              <a:prstGeom prst="ellipse">
                <a:avLst/>
              </a:prstGeom>
              <a:solidFill>
                <a:srgbClr val="317FB7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9"/>
            <p:cNvSpPr>
              <a:spLocks noChangeArrowheads="1"/>
            </p:cNvSpPr>
            <p:nvPr/>
          </p:nvSpPr>
          <p:spPr bwMode="auto">
            <a:xfrm>
              <a:off x="10859" y="701854"/>
              <a:ext cx="1935848" cy="380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类的封装</a:t>
              </a:r>
              <a:endParaRPr lang="zh-CN" altLang="en-US" sz="1600" dirty="0"/>
            </a:p>
          </p:txBody>
        </p:sp>
      </p:grpSp>
      <p:grpSp>
        <p:nvGrpSpPr>
          <p:cNvPr id="15" name="组合 40"/>
          <p:cNvGrpSpPr/>
          <p:nvPr/>
        </p:nvGrpSpPr>
        <p:grpSpPr bwMode="auto">
          <a:xfrm>
            <a:off x="1401924" y="1491750"/>
            <a:ext cx="1701800" cy="1539875"/>
            <a:chOff x="-10213" y="0"/>
            <a:chExt cx="1935848" cy="1751017"/>
          </a:xfrm>
        </p:grpSpPr>
        <p:grpSp>
          <p:nvGrpSpPr>
            <p:cNvPr id="16" name="Group 6"/>
            <p:cNvGrpSpPr/>
            <p:nvPr/>
          </p:nvGrpSpPr>
          <p:grpSpPr bwMode="auto">
            <a:xfrm>
              <a:off x="80986" y="0"/>
              <a:ext cx="1753450" cy="1751017"/>
              <a:chOff x="0" y="0"/>
              <a:chExt cx="1801" cy="1801"/>
            </a:xfrm>
          </p:grpSpPr>
          <p:sp>
            <p:nvSpPr>
              <p:cNvPr id="18" name="Oval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1" cy="1801"/>
              </a:xfrm>
              <a:prstGeom prst="ellipse">
                <a:avLst/>
              </a:prstGeom>
              <a:solidFill>
                <a:srgbClr val="D8D8D8">
                  <a:alpha val="46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123" y="122"/>
                <a:ext cx="1556" cy="1556"/>
              </a:xfrm>
              <a:prstGeom prst="ellipse">
                <a:avLst/>
              </a:prstGeom>
              <a:solidFill>
                <a:srgbClr val="EE3636"/>
              </a:solidFill>
              <a:ln w="38100" cmpd="sng">
                <a:solidFill>
                  <a:srgbClr val="FFFFFF"/>
                </a:solidFill>
                <a:bevel/>
              </a:ln>
            </p:spPr>
            <p:txBody>
              <a:bodyPr/>
              <a:lstStyle/>
              <a:p>
                <a:endPara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7" name="Text Box 9"/>
            <p:cNvSpPr>
              <a:spLocks noChangeArrowheads="1"/>
            </p:cNvSpPr>
            <p:nvPr/>
          </p:nvSpPr>
          <p:spPr bwMode="auto">
            <a:xfrm>
              <a:off x="-10213" y="714945"/>
              <a:ext cx="1935848" cy="372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属性的封装</a:t>
              </a:r>
              <a:endParaRPr lang="en-US" altLang="zh-CN" sz="16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1179481" y="3046005"/>
            <a:ext cx="2146686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修改成员变量可见性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getter/setter</a:t>
            </a:r>
            <a:endParaRPr lang="en-GB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auto">
          <a:xfrm>
            <a:off x="3721100" y="3046004"/>
            <a:ext cx="1857388" cy="70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提取公共代码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一个方法一件事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5985700" y="3046005"/>
            <a:ext cx="1857388" cy="16821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内聚性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封装性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清晰性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完整性</a:t>
            </a:r>
            <a:endParaRPr lang="en-US" altLang="zh-CN" sz="16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/>
              <a:t>访问修饰符的访问级别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61750"/>
            <a:ext cx="8352928" cy="3479420"/>
          </a:xfrm>
        </p:spPr>
        <p:txBody>
          <a:bodyPr/>
          <a:lstStyle/>
          <a:p>
            <a:r>
              <a:rPr lang="zh-CN" altLang="en-US" dirty="0"/>
              <a:t>访问修饰符的可见性</a:t>
            </a:r>
            <a:endParaRPr lang="zh-CN" altLang="en-US" dirty="0"/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642341" y="1580380"/>
          <a:ext cx="77153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571636"/>
                <a:gridCol w="1643074"/>
                <a:gridCol w="1214446"/>
                <a:gridCol w="1143006"/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访问修饰符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本类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同包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子类          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其他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private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缺省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无关键字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public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√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944216"/>
          </a:xfrm>
        </p:spPr>
        <p:txBody>
          <a:bodyPr/>
          <a:lstStyle/>
          <a:p>
            <a:r>
              <a:rPr lang="zh-CN" altLang="en-US" sz="1800" dirty="0"/>
              <a:t>实现员工信息管理系统中的员工工资核算功能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有普通员工、司机、经理，工资计算方法如下：</a:t>
            </a:r>
            <a:endParaRPr lang="en-US" altLang="zh-CN" sz="1440" dirty="0"/>
          </a:p>
          <a:p>
            <a:pPr lvl="2"/>
            <a:r>
              <a:rPr lang="zh-CN" altLang="en-US" sz="1240" dirty="0"/>
              <a:t>普通员工工资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单日工资*出勤天数；</a:t>
            </a:r>
            <a:endParaRPr lang="en-US" altLang="zh-CN" sz="1240" dirty="0"/>
          </a:p>
          <a:p>
            <a:pPr lvl="2"/>
            <a:r>
              <a:rPr lang="zh-CN" altLang="en-US" sz="1240" dirty="0"/>
              <a:t>司机工资</a:t>
            </a:r>
            <a:r>
              <a:rPr lang="en-US" altLang="zh-CN" sz="1240" dirty="0"/>
              <a:t>=</a:t>
            </a:r>
            <a:r>
              <a:rPr lang="zh-CN" altLang="en-US" sz="1240" dirty="0"/>
              <a:t>单日工资*出勤天数</a:t>
            </a:r>
            <a:r>
              <a:rPr lang="en-US" altLang="zh-CN" sz="1240" dirty="0"/>
              <a:t>+</a:t>
            </a:r>
            <a:r>
              <a:rPr lang="zh-CN" altLang="en-US" sz="1240" dirty="0"/>
              <a:t>津贴；</a:t>
            </a:r>
            <a:endParaRPr lang="en-US" altLang="zh-CN" sz="1240" dirty="0"/>
          </a:p>
          <a:p>
            <a:pPr lvl="2"/>
            <a:r>
              <a:rPr lang="zh-CN" altLang="en-US" sz="1240" dirty="0"/>
              <a:t>经理工资</a:t>
            </a:r>
            <a:r>
              <a:rPr lang="en-US" altLang="zh-CN" sz="1240" dirty="0"/>
              <a:t>=</a:t>
            </a:r>
            <a:r>
              <a:rPr lang="zh-CN" altLang="en-US" sz="1240" dirty="0"/>
              <a:t>年薪</a:t>
            </a:r>
            <a:r>
              <a:rPr lang="en-US" altLang="zh-CN" sz="1240" dirty="0"/>
              <a:t>/12</a:t>
            </a:r>
            <a:r>
              <a:rPr lang="zh-CN" altLang="en-US" sz="1240" dirty="0"/>
              <a:t>。</a:t>
            </a:r>
            <a:endParaRPr lang="zh-CN" altLang="en-US" sz="124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79512" y="271576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40" dirty="0"/>
              <a:t>抽象出抽象员工类，声明工资计算方法为抽象方法；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普通员工类、司机类、经理类继承员工类，重写工资计算方法；</a:t>
            </a:r>
            <a:endParaRPr lang="en-US" altLang="zh-CN" sz="1440" dirty="0"/>
          </a:p>
          <a:p>
            <a:pPr lvl="1"/>
            <a:r>
              <a:rPr lang="zh-CN" altLang="en-US" sz="1440" dirty="0"/>
              <a:t>写测试类，测试不同岗位员工工资的计算方法。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定义抽象员工类，定义共同的属性和方法，并声明工资计算方法为抽象方法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5496" y="1121952"/>
            <a:ext cx="7632848" cy="403187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b="1" dirty="0">
                <a:latin typeface="+mn-ea"/>
                <a:ea typeface="+mn-ea"/>
              </a:rPr>
              <a:t> class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(String </a:t>
            </a:r>
            <a:r>
              <a:rPr lang="en-US" altLang="zh-CN" sz="1600" dirty="0" err="1">
                <a:latin typeface="+mn-ea"/>
                <a:ea typeface="+mn-ea"/>
              </a:rPr>
              <a:t>name,int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age,String</a:t>
            </a:r>
            <a:r>
              <a:rPr lang="en-US" altLang="zh-CN" sz="1600" dirty="0">
                <a:latin typeface="+mn-ea"/>
                <a:ea typeface="+mn-ea"/>
              </a:rPr>
              <a:t> sex,…,String depart)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this.name = name;</a:t>
            </a:r>
            <a:r>
              <a:rPr lang="zh-CN" altLang="en-US" sz="1600" dirty="0">
                <a:latin typeface="+mn-ea"/>
                <a:ea typeface="+mn-ea"/>
              </a:rPr>
              <a:t>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abstract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();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……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String </a:t>
            </a:r>
            <a:r>
              <a:rPr lang="en-US" altLang="zh-CN" sz="1600" dirty="0" err="1">
                <a:latin typeface="+mn-ea"/>
                <a:ea typeface="+mn-ea"/>
              </a:rPr>
              <a:t>toString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“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[name=” + name + ……+ "]";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普通员工类、司机类、经理类继承员工类，重写工资计算方法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07504" y="1131590"/>
            <a:ext cx="8208912" cy="387798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 err="1">
                <a:latin typeface="+mn-ea"/>
                <a:ea typeface="+mn-ea"/>
              </a:rPr>
              <a:t>AbstractEmployee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private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//</a:t>
            </a:r>
            <a:r>
              <a:rPr lang="zh-CN" altLang="en-US" sz="1600" dirty="0">
                <a:latin typeface="+mn-ea"/>
                <a:ea typeface="+mn-ea"/>
              </a:rPr>
              <a:t>日工资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days ;    //</a:t>
            </a:r>
            <a:r>
              <a:rPr lang="zh-CN" altLang="en-US" sz="1600" dirty="0">
                <a:latin typeface="+mn-ea"/>
                <a:ea typeface="+mn-ea"/>
              </a:rPr>
              <a:t>出勤天数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Employee(String name,…,String depart,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double </a:t>
            </a:r>
            <a:r>
              <a:rPr lang="en-US" altLang="zh-CN" sz="1600" dirty="0" err="1">
                <a:latin typeface="+mn-ea"/>
                <a:ea typeface="+mn-ea"/>
              </a:rPr>
              <a:t>dailyWage,double</a:t>
            </a:r>
            <a:r>
              <a:rPr lang="en-US" altLang="zh-CN" sz="1600" dirty="0">
                <a:latin typeface="+mn-ea"/>
                <a:ea typeface="+mn-ea"/>
              </a:rPr>
              <a:t> days)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super</a:t>
            </a:r>
            <a:r>
              <a:rPr lang="en-US" altLang="zh-CN" sz="1600" dirty="0">
                <a:latin typeface="+mn-ea"/>
                <a:ea typeface="+mn-ea"/>
              </a:rPr>
              <a:t>(name, age, sex, birth,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, depart);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.dailyWage</a:t>
            </a:r>
            <a:r>
              <a:rPr lang="en-US" altLang="zh-CN" sz="1600" dirty="0">
                <a:latin typeface="+mn-ea"/>
                <a:ea typeface="+mn-ea"/>
              </a:rPr>
              <a:t> =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;        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r>
              <a:rPr lang="en-US" altLang="zh-CN" sz="1600" dirty="0" err="1">
                <a:latin typeface="+mn-ea"/>
                <a:ea typeface="+mn-ea"/>
              </a:rPr>
              <a:t>.days</a:t>
            </a:r>
            <a:r>
              <a:rPr lang="en-US" altLang="zh-CN" sz="1600" dirty="0">
                <a:latin typeface="+mn-ea"/>
                <a:ea typeface="+mn-ea"/>
              </a:rPr>
              <a:t> = days;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public double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600" b="1" dirty="0">
                <a:latin typeface="+mn-ea"/>
                <a:ea typeface="+mn-ea"/>
              </a:rPr>
              <a:t>()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return </a:t>
            </a:r>
            <a:r>
              <a:rPr lang="en-US" altLang="zh-CN" sz="1600" dirty="0" err="1">
                <a:latin typeface="+mn-ea"/>
                <a:ea typeface="+mn-ea"/>
              </a:rPr>
              <a:t>dailyWage</a:t>
            </a:r>
            <a:r>
              <a:rPr lang="en-US" altLang="zh-CN" sz="1600" dirty="0">
                <a:latin typeface="+mn-ea"/>
                <a:ea typeface="+mn-ea"/>
              </a:rPr>
              <a:t>*days;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}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……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860032" y="1067932"/>
            <a:ext cx="4238603" cy="230832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subsidy; //</a:t>
            </a:r>
            <a:r>
              <a:rPr lang="zh-CN" altLang="en-US" sz="1600" dirty="0">
                <a:latin typeface="+mn-ea"/>
                <a:ea typeface="+mn-ea"/>
              </a:rPr>
              <a:t>津贴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super.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()+subsidy;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011922" y="2835176"/>
            <a:ext cx="5114967" cy="230832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Manager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latin typeface="+mn-ea"/>
                <a:ea typeface="+mn-ea"/>
              </a:rPr>
              <a:t>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private double </a:t>
            </a:r>
            <a:r>
              <a:rPr lang="en-US" altLang="zh-CN" sz="1600" dirty="0" err="1">
                <a:latin typeface="+mn-ea"/>
                <a:ea typeface="+mn-ea"/>
              </a:rPr>
              <a:t>yearlySalary</a:t>
            </a:r>
            <a:r>
              <a:rPr lang="en-US" altLang="zh-CN" sz="1600" dirty="0">
                <a:latin typeface="+mn-ea"/>
                <a:ea typeface="+mn-ea"/>
              </a:rPr>
              <a:t>; //</a:t>
            </a:r>
            <a:r>
              <a:rPr lang="zh-CN" altLang="en-US" sz="1600" dirty="0">
                <a:latin typeface="+mn-ea"/>
                <a:ea typeface="+mn-ea"/>
              </a:rPr>
              <a:t>年薪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//</a:t>
            </a:r>
            <a:r>
              <a:rPr lang="zh-CN" altLang="en-US" sz="1600" dirty="0">
                <a:latin typeface="+mn-ea"/>
                <a:ea typeface="+mn-ea"/>
              </a:rPr>
              <a:t>构造方法略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@Override</a:t>
            </a:r>
            <a:endParaRPr lang="en-US" altLang="zh-CN" sz="1600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public double </a:t>
            </a:r>
            <a:r>
              <a:rPr lang="en-US" altLang="zh-CN" sz="1600" dirty="0" err="1">
                <a:latin typeface="+mn-ea"/>
                <a:ea typeface="+mn-ea"/>
              </a:rPr>
              <a:t>getSalary</a:t>
            </a:r>
            <a:r>
              <a:rPr lang="en-US" altLang="zh-CN" sz="1600" dirty="0">
                <a:latin typeface="+mn-ea"/>
                <a:ea typeface="+mn-ea"/>
              </a:rPr>
              <a:t>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return 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yearlySalary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/12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案例分解（三）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修改测试类，测试不同岗位员工工资的计算方法。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79512" y="1179983"/>
            <a:ext cx="8964488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dirty="0">
                <a:latin typeface="+mn-ea"/>
                <a:ea typeface="+mn-ea"/>
              </a:rPr>
              <a:t> ep = </a:t>
            </a:r>
            <a:r>
              <a:rPr lang="en-US" altLang="zh-CN" sz="1400" b="1" dirty="0">
                <a:latin typeface="+mn-ea"/>
                <a:ea typeface="+mn-ea"/>
              </a:rPr>
              <a:t>new Employee("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dr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Driver("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dirty="0">
                <a:latin typeface="+mn-ea"/>
                <a:ea typeface="+mn-ea"/>
              </a:rPr>
              <a:t> </a:t>
            </a:r>
            <a:r>
              <a:rPr lang="en-US" altLang="zh-CN" sz="1400" dirty="0" err="1">
                <a:latin typeface="+mn-ea"/>
                <a:ea typeface="+mn-ea"/>
              </a:rPr>
              <a:t>mng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Manager("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ep.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endParaRPr lang="en-US" altLang="zh-CN" sz="1400" b="1" i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dr.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endParaRPr lang="en-US" altLang="zh-CN" sz="1400" b="1" i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i="1" dirty="0" err="1">
                <a:latin typeface="+mn-ea"/>
                <a:ea typeface="+mn-ea"/>
              </a:rPr>
              <a:t>out.println</a:t>
            </a:r>
            <a:r>
              <a:rPr lang="en-US" altLang="zh-CN" sz="1400" b="1" i="1" dirty="0">
                <a:latin typeface="+mn-ea"/>
                <a:ea typeface="+mn-ea"/>
              </a:rPr>
              <a:t>(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getName</a:t>
            </a:r>
            <a:r>
              <a:rPr lang="en-US" altLang="zh-CN" sz="1400" b="1" i="1" dirty="0">
                <a:latin typeface="+mn-ea"/>
                <a:ea typeface="+mn-ea"/>
              </a:rPr>
              <a:t>() + "</a:t>
            </a:r>
            <a:r>
              <a:rPr lang="zh-CN" altLang="en-US" sz="1400" b="1" i="1" dirty="0">
                <a:latin typeface="+mn-ea"/>
                <a:ea typeface="+mn-ea"/>
              </a:rPr>
              <a:t>的本月工资：</a:t>
            </a:r>
            <a:r>
              <a:rPr lang="en-US" altLang="zh-CN" sz="1400" b="1" i="1" dirty="0">
                <a:latin typeface="+mn-ea"/>
                <a:ea typeface="+mn-ea"/>
              </a:rPr>
              <a:t>"</a:t>
            </a:r>
            <a:r>
              <a:rPr lang="zh-CN" altLang="en-US" sz="1400" b="1" i="1" dirty="0">
                <a:latin typeface="+mn-ea"/>
                <a:ea typeface="+mn-ea"/>
              </a:rPr>
              <a:t> </a:t>
            </a:r>
            <a:r>
              <a:rPr lang="en-US" altLang="zh-CN" sz="1400" b="1" i="1" dirty="0">
                <a:latin typeface="+mn-ea"/>
                <a:ea typeface="+mn-ea"/>
              </a:rPr>
              <a:t>+ </a:t>
            </a:r>
            <a:r>
              <a:rPr lang="en-US" altLang="zh-CN" sz="1400" b="1" i="1" dirty="0" err="1">
                <a:latin typeface="+mn-ea"/>
                <a:ea typeface="+mn-ea"/>
              </a:rPr>
              <a:t>mng.</a:t>
            </a:r>
            <a:r>
              <a:rPr lang="en-US" altLang="zh-CN" sz="1400" b="1" i="1" dirty="0" err="1">
                <a:solidFill>
                  <a:srgbClr val="FF0000"/>
                </a:solidFill>
                <a:latin typeface="+mn-ea"/>
                <a:ea typeface="+mn-ea"/>
              </a:rPr>
              <a:t>getSalary</a:t>
            </a:r>
            <a:r>
              <a:rPr lang="en-US" altLang="zh-CN" sz="1400" b="1" i="1" dirty="0">
                <a:latin typeface="+mn-ea"/>
                <a:ea typeface="+mn-ea"/>
              </a:rPr>
              <a:t>());</a:t>
            </a:r>
            <a:r>
              <a:rPr lang="en-US" altLang="zh-CN" sz="1400" dirty="0">
                <a:latin typeface="+mn-ea"/>
                <a:ea typeface="+mn-ea"/>
              </a:rPr>
              <a:t>     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63" y="3951375"/>
            <a:ext cx="3756986" cy="113547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627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继承概念图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8"/>
            <a:ext cx="76801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第二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基础（一）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继承的内涵</a:t>
            </a:r>
            <a:endParaRPr lang="zh-CN" altLang="en-US" dirty="0"/>
          </a:p>
        </p:txBody>
      </p:sp>
      <p:sp>
        <p:nvSpPr>
          <p:cNvPr id="36873" name="Line 13"/>
          <p:cNvSpPr>
            <a:spLocks noChangeShapeType="1"/>
          </p:cNvSpPr>
          <p:nvPr/>
        </p:nvSpPr>
        <p:spPr bwMode="auto">
          <a:xfrm>
            <a:off x="539750" y="2855595"/>
            <a:ext cx="8137525" cy="0"/>
          </a:xfrm>
          <a:prstGeom prst="line">
            <a:avLst/>
          </a:prstGeom>
          <a:noFill/>
          <a:ln w="101600" cmpd="sng">
            <a:solidFill>
              <a:srgbClr val="317FB7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74" name="AutoShape 2"/>
          <p:cNvSpPr>
            <a:spLocks noChangeArrowheads="1"/>
          </p:cNvSpPr>
          <p:nvPr/>
        </p:nvSpPr>
        <p:spPr bwMode="auto">
          <a:xfrm>
            <a:off x="1663700" y="1061720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75" name="Line 16"/>
          <p:cNvSpPr>
            <a:spLocks noChangeShapeType="1"/>
          </p:cNvSpPr>
          <p:nvPr/>
        </p:nvSpPr>
        <p:spPr bwMode="auto">
          <a:xfrm flipH="1">
            <a:off x="1831975" y="1237933"/>
            <a:ext cx="0" cy="1614487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Group 138"/>
          <p:cNvGrpSpPr/>
          <p:nvPr/>
        </p:nvGrpSpPr>
        <p:grpSpPr bwMode="auto">
          <a:xfrm>
            <a:off x="1736725" y="2763520"/>
            <a:ext cx="182563" cy="180975"/>
            <a:chOff x="0" y="0"/>
            <a:chExt cx="250" cy="250"/>
          </a:xfrm>
        </p:grpSpPr>
        <p:sp>
          <p:nvSpPr>
            <p:cNvPr id="36877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878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881" name="AutoShape 17"/>
          <p:cNvSpPr>
            <a:spLocks noChangeArrowheads="1"/>
          </p:cNvSpPr>
          <p:nvPr/>
        </p:nvSpPr>
        <p:spPr bwMode="auto">
          <a:xfrm>
            <a:off x="863600" y="3155633"/>
            <a:ext cx="1692275" cy="1347787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83" name="TextBox 57"/>
          <p:cNvSpPr>
            <a:spLocks noChangeArrowheads="1"/>
          </p:cNvSpPr>
          <p:nvPr/>
        </p:nvSpPr>
        <p:spPr bwMode="auto">
          <a:xfrm>
            <a:off x="1057275" y="3578225"/>
            <a:ext cx="1443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继承关系是传递的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 flipH="1">
            <a:off x="1025525" y="2858770"/>
            <a:ext cx="1588" cy="581025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Group 138"/>
          <p:cNvGrpSpPr/>
          <p:nvPr/>
        </p:nvGrpSpPr>
        <p:grpSpPr bwMode="auto">
          <a:xfrm>
            <a:off x="941388" y="2758758"/>
            <a:ext cx="182562" cy="182562"/>
            <a:chOff x="0" y="0"/>
            <a:chExt cx="250" cy="250"/>
          </a:xfrm>
        </p:grpSpPr>
        <p:sp>
          <p:nvSpPr>
            <p:cNvPr id="36886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1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887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888" name="AutoShape 5"/>
          <p:cNvSpPr>
            <a:spLocks noChangeArrowheads="1"/>
          </p:cNvSpPr>
          <p:nvPr/>
        </p:nvSpPr>
        <p:spPr bwMode="auto">
          <a:xfrm>
            <a:off x="3390900" y="3166745"/>
            <a:ext cx="1701800" cy="1347788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90" name="TextBox 57"/>
          <p:cNvSpPr>
            <a:spLocks noChangeArrowheads="1"/>
          </p:cNvSpPr>
          <p:nvPr/>
        </p:nvSpPr>
        <p:spPr bwMode="auto">
          <a:xfrm>
            <a:off x="3549650" y="3578225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提高了代码重用性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891" name="Line 18"/>
          <p:cNvSpPr>
            <a:spLocks noChangeShapeType="1"/>
          </p:cNvSpPr>
          <p:nvPr/>
        </p:nvSpPr>
        <p:spPr bwMode="auto">
          <a:xfrm flipH="1">
            <a:off x="3543300" y="2858770"/>
            <a:ext cx="3175" cy="581025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Group 138"/>
          <p:cNvGrpSpPr/>
          <p:nvPr/>
        </p:nvGrpSpPr>
        <p:grpSpPr bwMode="auto">
          <a:xfrm>
            <a:off x="3460750" y="2758758"/>
            <a:ext cx="180975" cy="182562"/>
            <a:chOff x="0" y="0"/>
            <a:chExt cx="250" cy="250"/>
          </a:xfrm>
        </p:grpSpPr>
        <p:sp>
          <p:nvSpPr>
            <p:cNvPr id="36893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C2D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894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895" name="AutoShape 2"/>
          <p:cNvSpPr>
            <a:spLocks noChangeArrowheads="1"/>
          </p:cNvSpPr>
          <p:nvPr/>
        </p:nvSpPr>
        <p:spPr bwMode="auto">
          <a:xfrm>
            <a:off x="4032250" y="1061720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97" name="TextBox 57"/>
          <p:cNvSpPr>
            <a:spLocks noChangeArrowheads="1"/>
          </p:cNvSpPr>
          <p:nvPr/>
        </p:nvSpPr>
        <p:spPr bwMode="auto">
          <a:xfrm>
            <a:off x="4140200" y="1460183"/>
            <a:ext cx="1565275" cy="61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继承是面向对象的特征之一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898" name="Line 16"/>
          <p:cNvSpPr>
            <a:spLocks noChangeShapeType="1"/>
          </p:cNvSpPr>
          <p:nvPr/>
        </p:nvSpPr>
        <p:spPr bwMode="auto">
          <a:xfrm flipH="1">
            <a:off x="4191000" y="1237933"/>
            <a:ext cx="1588" cy="1614487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" name="Group 138"/>
          <p:cNvGrpSpPr/>
          <p:nvPr/>
        </p:nvGrpSpPr>
        <p:grpSpPr bwMode="auto">
          <a:xfrm>
            <a:off x="4095750" y="2763520"/>
            <a:ext cx="182563" cy="180975"/>
            <a:chOff x="0" y="0"/>
            <a:chExt cx="250" cy="250"/>
          </a:xfrm>
        </p:grpSpPr>
        <p:sp>
          <p:nvSpPr>
            <p:cNvPr id="36900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901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902" name="AutoShape 6"/>
          <p:cNvSpPr>
            <a:spLocks noChangeArrowheads="1"/>
          </p:cNvSpPr>
          <p:nvPr/>
        </p:nvSpPr>
        <p:spPr bwMode="auto">
          <a:xfrm>
            <a:off x="5632450" y="3155633"/>
            <a:ext cx="1679575" cy="1347787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903" name="Line 7"/>
          <p:cNvSpPr>
            <a:spLocks noChangeShapeType="1"/>
          </p:cNvSpPr>
          <p:nvPr/>
        </p:nvSpPr>
        <p:spPr bwMode="auto">
          <a:xfrm flipH="1">
            <a:off x="5768975" y="2858770"/>
            <a:ext cx="3175" cy="581025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7" name="Group 138"/>
          <p:cNvGrpSpPr/>
          <p:nvPr/>
        </p:nvGrpSpPr>
        <p:grpSpPr bwMode="auto">
          <a:xfrm>
            <a:off x="5684838" y="2761933"/>
            <a:ext cx="182562" cy="182562"/>
            <a:chOff x="0" y="0"/>
            <a:chExt cx="250" cy="250"/>
          </a:xfrm>
        </p:grpSpPr>
        <p:sp>
          <p:nvSpPr>
            <p:cNvPr id="36905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906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908" name="TextBox 57"/>
          <p:cNvSpPr>
            <a:spLocks noChangeArrowheads="1"/>
          </p:cNvSpPr>
          <p:nvPr/>
        </p:nvSpPr>
        <p:spPr bwMode="auto">
          <a:xfrm>
            <a:off x="5829300" y="3506470"/>
            <a:ext cx="14160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是类和类之间的一种关系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915" name="TextBox 57"/>
          <p:cNvSpPr>
            <a:spLocks noChangeArrowheads="1"/>
          </p:cNvSpPr>
          <p:nvPr/>
        </p:nvSpPr>
        <p:spPr bwMode="auto">
          <a:xfrm>
            <a:off x="1830388" y="1083679"/>
            <a:ext cx="1431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子类能继承父类的属性和方法，并能扩展新功能，是一种增量式的开发模式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8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10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4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10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369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3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ldLvl="0" animBg="1" autoUpdateAnimBg="0"/>
      <p:bldP spid="36875" grpId="0" bldLvl="0" animBg="1" autoUpdateAnimBg="0"/>
      <p:bldP spid="36881" grpId="0" bldLvl="0" animBg="1" autoUpdateAnimBg="0"/>
      <p:bldP spid="36883" grpId="0" bldLvl="0" autoUpdateAnimBg="0"/>
      <p:bldP spid="36884" grpId="0" bldLvl="0" animBg="1" autoUpdateAnimBg="0"/>
      <p:bldP spid="36888" grpId="0" bldLvl="0" animBg="1" autoUpdateAnimBg="0"/>
      <p:bldP spid="36890" grpId="0" bldLvl="0" autoUpdateAnimBg="0"/>
      <p:bldP spid="36891" grpId="0" bldLvl="0" animBg="1" autoUpdateAnimBg="0"/>
      <p:bldP spid="36895" grpId="0" bldLvl="0" animBg="1" autoUpdateAnimBg="0"/>
      <p:bldP spid="36897" grpId="0" bldLvl="0" autoUpdateAnimBg="0"/>
      <p:bldP spid="36898" grpId="0" bldLvl="0" animBg="1" autoUpdateAnimBg="0"/>
      <p:bldP spid="36902" grpId="0" bldLvl="0" animBg="1" autoUpdateAnimBg="0"/>
      <p:bldP spid="36903" grpId="0" bldLvl="0" animBg="1" autoUpdateAnimBg="0"/>
      <p:bldP spid="36908" grpId="0" bldLvl="0" autoUpdateAnimBg="0"/>
      <p:bldP spid="36915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重写和重载的区别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zh-CN" altLang="en-US" dirty="0">
                <a:latin typeface="+mn-ea"/>
              </a:rPr>
              <a:t>方法重载与方法重写的区别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7543800" y="4816475"/>
            <a:ext cx="16002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z="100" smtClean="0"/>
            </a:fld>
            <a:r>
              <a:rPr lang="en-US" altLang="zh-CN" sz="100"/>
              <a:t>/38</a:t>
            </a:r>
            <a:endParaRPr lang="zh-CN" altLang="en-US" sz="100" dirty="0"/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043608" y="1791818"/>
          <a:ext cx="6984776" cy="120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  <a:gridCol w="936104"/>
                <a:gridCol w="936104"/>
                <a:gridCol w="1512168"/>
                <a:gridCol w="172819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kumimoji="0" lang="zh-CN" altLang="en-US" sz="16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位置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方法名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参数表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返回值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访问修饰符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方法重写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子类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相同或是其子类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不能比父类更严格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方法重载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同类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相同</a:t>
                      </a:r>
                      <a:endParaRPr kumimoji="0" lang="zh-CN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不相同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无关</a:t>
                      </a:r>
                      <a:endParaRPr kumimoji="0" lang="zh-CN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第三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基础（二）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实现员工信息管理系统中的工资汇总功能</a:t>
            </a:r>
            <a:endParaRPr lang="zh-CN" altLang="en-US" sz="1800" dirty="0"/>
          </a:p>
          <a:p>
            <a:pPr lvl="1"/>
            <a:r>
              <a:rPr lang="zh-CN" altLang="en-US" sz="1400" dirty="0"/>
              <a:t>使用数组存放员工数据；</a:t>
            </a:r>
            <a:endParaRPr lang="en-US" altLang="zh-CN" sz="1400" dirty="0"/>
          </a:p>
          <a:p>
            <a:pPr lvl="1"/>
            <a:r>
              <a:rPr lang="zh-CN" altLang="en-US" sz="1400" dirty="0"/>
              <a:t>依次打印数组中所有员工的姓名和当月工资，并返回工资总额。</a:t>
            </a:r>
            <a:endParaRPr lang="zh-CN" altLang="en-US" sz="14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355726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数组类型声明为抽象员工类类型，存储各具体子类对象；</a:t>
            </a:r>
            <a:endParaRPr lang="en-US" altLang="zh-CN" sz="1400" dirty="0"/>
          </a:p>
          <a:p>
            <a:pPr lvl="1"/>
            <a:r>
              <a:rPr lang="zh-CN" altLang="en-US" sz="1400" dirty="0"/>
              <a:t>工资汇总方法以数组为输入参数，方法中遍历数组并调用各自的计算工资方法。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案例分解（四）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定义财务管理类，实现工资汇总方法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629562" y="1048256"/>
            <a:ext cx="7884876" cy="304698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Finance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static</a:t>
            </a:r>
            <a:r>
              <a:rPr lang="en-US" altLang="zh-CN" sz="1600" dirty="0">
                <a:latin typeface="+mn-ea"/>
                <a:ea typeface="+mn-ea"/>
              </a:rPr>
              <a:t> double </a:t>
            </a:r>
            <a:r>
              <a:rPr lang="en-US" altLang="zh-CN" sz="1600" dirty="0" err="1">
                <a:latin typeface="+mn-ea"/>
                <a:ea typeface="+mn-ea"/>
              </a:rPr>
              <a:t>salarySummary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[] </a:t>
            </a:r>
            <a:r>
              <a:rPr lang="en-US" altLang="zh-CN" sz="1600" dirty="0">
                <a:latin typeface="+mn-ea"/>
                <a:ea typeface="+mn-ea"/>
              </a:rPr>
              <a:t>employees)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double sum = 0;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for(int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=0;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&lt;</a:t>
            </a:r>
            <a:r>
              <a:rPr lang="en-US" altLang="zh-CN" sz="1600" dirty="0" err="1">
                <a:latin typeface="+mn-ea"/>
                <a:ea typeface="+mn-ea"/>
              </a:rPr>
              <a:t>employees.length</a:t>
            </a:r>
            <a:r>
              <a:rPr lang="en-US" altLang="zh-CN" sz="1600" dirty="0">
                <a:latin typeface="+mn-ea"/>
                <a:ea typeface="+mn-ea"/>
              </a:rPr>
              <a:t>; </a:t>
            </a:r>
            <a:r>
              <a:rPr lang="en-US" altLang="zh-CN" sz="1600" dirty="0" err="1">
                <a:latin typeface="+mn-ea"/>
                <a:ea typeface="+mn-ea"/>
              </a:rPr>
              <a:t>i</a:t>
            </a:r>
            <a:r>
              <a:rPr lang="en-US" altLang="zh-CN" sz="1600" dirty="0">
                <a:latin typeface="+mn-ea"/>
                <a:ea typeface="+mn-ea"/>
              </a:rPr>
              <a:t>++)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double salary = 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getSalary</a:t>
            </a:r>
            <a:r>
              <a:rPr lang="en-US" altLang="zh-CN" sz="1600" b="1" dirty="0">
                <a:latin typeface="+mn-ea"/>
              </a:rPr>
              <a:t>();</a:t>
            </a:r>
            <a:r>
              <a:rPr lang="en-US" altLang="zh-CN" sz="1600" dirty="0">
                <a:latin typeface="+mn-ea"/>
                <a:ea typeface="+mn-ea"/>
              </a:rPr>
              <a:t>   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</a:t>
            </a:r>
            <a:r>
              <a:rPr lang="en-US" altLang="zh-CN" sz="1600" dirty="0" err="1">
                <a:latin typeface="+mn-ea"/>
              </a:rPr>
              <a:t>System.</a:t>
            </a:r>
            <a:r>
              <a:rPr lang="en-US" altLang="zh-CN" sz="1600" b="1" dirty="0" err="1">
                <a:latin typeface="+mn-ea"/>
              </a:rPr>
              <a:t>out.println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employees[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getName</a:t>
            </a:r>
            <a:r>
              <a:rPr lang="en-US" altLang="zh-CN" sz="1600" b="1" dirty="0">
                <a:latin typeface="+mn-ea"/>
              </a:rPr>
              <a:t>() + "</a:t>
            </a:r>
            <a:r>
              <a:rPr lang="zh-CN" altLang="en-US" sz="1600" b="1" dirty="0">
                <a:latin typeface="+mn-ea"/>
              </a:rPr>
              <a:t>的本月工资：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salary);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 sum += salary;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return sum;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8" y="2633677"/>
            <a:ext cx="8964488" cy="249299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latin typeface="+mn-ea"/>
                <a:ea typeface="+mn-ea"/>
              </a:rPr>
              <a:t>public class Test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400" b="1" dirty="0" err="1">
                <a:latin typeface="+mn-ea"/>
                <a:ea typeface="+mn-ea"/>
              </a:rPr>
              <a:t>args</a:t>
            </a:r>
            <a:r>
              <a:rPr lang="en-US" altLang="zh-CN" sz="1400" b="1" dirty="0">
                <a:latin typeface="+mn-ea"/>
                <a:ea typeface="+mn-ea"/>
              </a:rPr>
              <a:t>) {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b="1" dirty="0">
                <a:latin typeface="+mn-ea"/>
                <a:ea typeface="+mn-ea"/>
              </a:rPr>
              <a:t>        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  <a:ea typeface="+mn-ea"/>
              </a:rPr>
              <a:t>AbstractEmployee</a:t>
            </a:r>
            <a:r>
              <a:rPr lang="en-US" altLang="zh-CN" sz="1400" b="1" dirty="0">
                <a:latin typeface="+mn-ea"/>
                <a:ea typeface="+mn-ea"/>
              </a:rPr>
              <a:t> employees[] = new </a:t>
            </a:r>
            <a:r>
              <a:rPr lang="en-US" altLang="zh-CN" sz="1400" b="1" dirty="0" err="1">
                <a:solidFill>
                  <a:srgbClr val="FF0000"/>
                </a:solidFill>
                <a:latin typeface="+mn-ea"/>
              </a:rPr>
              <a:t>AbstractEmployee</a:t>
            </a:r>
            <a:r>
              <a:rPr lang="en-US" altLang="zh-CN" sz="1400" b="1" dirty="0">
                <a:latin typeface="+mn-ea"/>
              </a:rPr>
              <a:t>[3];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  <a:ea typeface="+mn-ea"/>
              </a:rPr>
              <a:t>[0]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Employee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张三</a:t>
            </a:r>
            <a:r>
              <a:rPr lang="en-US" altLang="zh-CN" sz="1400" b="1" dirty="0">
                <a:latin typeface="+mn-ea"/>
                <a:ea typeface="+mn-ea"/>
              </a:rPr>
              <a:t>",25,"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","1993.11.25","2016.7.1","</a:t>
            </a:r>
            <a:r>
              <a:rPr lang="zh-CN" altLang="en-US" sz="1400" b="1" dirty="0">
                <a:latin typeface="+mn-ea"/>
                <a:ea typeface="+mn-ea"/>
              </a:rPr>
              <a:t>人力资源部</a:t>
            </a:r>
            <a:r>
              <a:rPr lang="en-US" altLang="zh-CN" sz="1400" b="1" dirty="0">
                <a:latin typeface="+mn-ea"/>
                <a:ea typeface="+mn-ea"/>
              </a:rPr>
              <a:t>",200,22);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[1] 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Driver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李四</a:t>
            </a:r>
            <a:r>
              <a:rPr lang="en-US" altLang="zh-CN" sz="1400" b="1" dirty="0">
                <a:latin typeface="+mn-ea"/>
                <a:ea typeface="+mn-ea"/>
              </a:rPr>
              <a:t>",38,"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","1980.1.20","2015.3.1","</a:t>
            </a:r>
            <a:r>
              <a:rPr lang="zh-CN" altLang="en-US" sz="1400" b="1" dirty="0">
                <a:latin typeface="+mn-ea"/>
                <a:ea typeface="+mn-ea"/>
              </a:rPr>
              <a:t>后勤处</a:t>
            </a:r>
            <a:r>
              <a:rPr lang="en-US" altLang="zh-CN" sz="1400" b="1" dirty="0">
                <a:latin typeface="+mn-ea"/>
                <a:ea typeface="+mn-ea"/>
              </a:rPr>
              <a:t>",500,22,1500);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b="1" dirty="0">
                <a:latin typeface="+mn-ea"/>
              </a:rPr>
              <a:t>employees</a:t>
            </a:r>
            <a:r>
              <a:rPr lang="en-US" altLang="zh-CN" sz="1400" dirty="0">
                <a:latin typeface="+mn-ea"/>
              </a:rPr>
              <a:t>[2] </a:t>
            </a:r>
            <a:r>
              <a:rPr lang="en-US" altLang="zh-CN" sz="1400" dirty="0">
                <a:latin typeface="+mn-ea"/>
                <a:ea typeface="+mn-ea"/>
              </a:rPr>
              <a:t>= </a:t>
            </a:r>
            <a:r>
              <a:rPr lang="en-US" altLang="zh-CN" sz="1400" b="1" dirty="0">
                <a:latin typeface="+mn-ea"/>
                <a:ea typeface="+mn-ea"/>
              </a:rPr>
              <a:t>new 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Manager</a:t>
            </a:r>
            <a:r>
              <a:rPr lang="en-US" altLang="zh-CN" sz="1400" b="1" dirty="0">
                <a:latin typeface="+mn-ea"/>
                <a:ea typeface="+mn-ea"/>
              </a:rPr>
              <a:t>("</a:t>
            </a:r>
            <a:r>
              <a:rPr lang="zh-CN" altLang="en-US" sz="1400" b="1" dirty="0">
                <a:latin typeface="+mn-ea"/>
                <a:ea typeface="+mn-ea"/>
              </a:rPr>
              <a:t>王五</a:t>
            </a:r>
            <a:r>
              <a:rPr lang="en-US" altLang="zh-CN" sz="1400" b="1" dirty="0">
                <a:latin typeface="+mn-ea"/>
                <a:ea typeface="+mn-ea"/>
              </a:rPr>
              <a:t>",42,"</a:t>
            </a:r>
            <a:r>
              <a:rPr lang="zh-CN" altLang="en-US" sz="1400" b="1" dirty="0">
                <a:latin typeface="+mn-ea"/>
                <a:ea typeface="+mn-ea"/>
              </a:rPr>
              <a:t>男</a:t>
            </a:r>
            <a:r>
              <a:rPr lang="en-US" altLang="zh-CN" sz="1400" b="1" dirty="0">
                <a:latin typeface="+mn-ea"/>
                <a:ea typeface="+mn-ea"/>
              </a:rPr>
              <a:t>","1976.8.30","2012.4.1","</a:t>
            </a:r>
            <a:r>
              <a:rPr lang="zh-CN" altLang="en-US" sz="1400" b="1" dirty="0">
                <a:latin typeface="+mn-ea"/>
                <a:ea typeface="+mn-ea"/>
              </a:rPr>
              <a:t>市场部</a:t>
            </a:r>
            <a:r>
              <a:rPr lang="en-US" altLang="zh-CN" sz="1400" b="1" dirty="0">
                <a:latin typeface="+mn-ea"/>
                <a:ea typeface="+mn-ea"/>
              </a:rPr>
              <a:t>",300000);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endParaRPr lang="zh-CN" altLang="en-US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    </a:t>
            </a:r>
            <a:r>
              <a:rPr lang="en-US" altLang="zh-CN" sz="1400" dirty="0" err="1">
                <a:latin typeface="+mn-ea"/>
                <a:ea typeface="+mn-ea"/>
              </a:rPr>
              <a:t>System.</a:t>
            </a:r>
            <a:r>
              <a:rPr lang="en-US" altLang="zh-CN" sz="1400" b="1" dirty="0" err="1">
                <a:latin typeface="+mn-ea"/>
                <a:ea typeface="+mn-ea"/>
              </a:rPr>
              <a:t>out.println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  <a:ea typeface="+mn-ea"/>
              </a:rPr>
              <a:t>Finance.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+mn-ea"/>
              </a:rPr>
              <a:t>salarySummary</a:t>
            </a:r>
            <a:r>
              <a:rPr lang="en-US" altLang="zh-CN" sz="1400" dirty="0">
                <a:latin typeface="+mn-ea"/>
              </a:rPr>
              <a:t>(employees)</a:t>
            </a:r>
            <a:r>
              <a:rPr lang="en-US" altLang="zh-CN" sz="1400" b="1" dirty="0">
                <a:latin typeface="+mn-ea"/>
                <a:ea typeface="+mn-ea"/>
              </a:rPr>
              <a:t>);</a:t>
            </a:r>
            <a:endParaRPr lang="en-US" altLang="zh-CN" sz="1400" b="1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     }</a:t>
            </a:r>
            <a:endParaRPr lang="en-US" altLang="zh-CN" sz="1400" dirty="0"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latin typeface="+mn-ea"/>
                <a:ea typeface="+mn-ea"/>
              </a:rPr>
              <a:t>}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880" y="1923021"/>
            <a:ext cx="3246401" cy="1348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多态</a:t>
            </a:r>
            <a:endParaRPr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" y="590408"/>
            <a:ext cx="8807023" cy="454062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完善司机类，以接口的形式规定司机必须具有驾驶技能</a:t>
            </a:r>
            <a:endParaRPr lang="en-US" altLang="zh-CN" sz="1800" dirty="0"/>
          </a:p>
          <a:p>
            <a:pPr lvl="1"/>
            <a:r>
              <a:rPr lang="zh-CN" altLang="en-US" dirty="0"/>
              <a:t>打印各司机的驾驶技能（驾照类型）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1851670"/>
            <a:ext cx="8640960" cy="144016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40" dirty="0"/>
              <a:t>思路提示：</a:t>
            </a:r>
            <a:endParaRPr lang="en-US" altLang="zh-CN" sz="1840" dirty="0"/>
          </a:p>
          <a:p>
            <a:pPr lvl="1"/>
            <a:r>
              <a:rPr lang="zh-CN" altLang="en-US" sz="1400" dirty="0"/>
              <a:t>定义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接口，声明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方法；</a:t>
            </a:r>
            <a:endParaRPr lang="en-US" altLang="zh-CN" sz="1400" dirty="0"/>
          </a:p>
          <a:p>
            <a:pPr lvl="1"/>
            <a:r>
              <a:rPr lang="zh-CN" altLang="en-US" sz="1400" dirty="0"/>
              <a:t>司机类实现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接口，实现</a:t>
            </a:r>
            <a:r>
              <a:rPr lang="en-US" altLang="zh-CN" sz="1400" dirty="0"/>
              <a:t>drive</a:t>
            </a:r>
            <a:r>
              <a:rPr lang="zh-CN" altLang="en-US" sz="1400" dirty="0"/>
              <a:t>方法。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定义接口</a:t>
            </a:r>
            <a:r>
              <a:rPr lang="en-US" altLang="zh-CN" dirty="0"/>
              <a:t>Drive</a:t>
            </a:r>
            <a:r>
              <a:rPr lang="zh-CN" altLang="en-US" dirty="0"/>
              <a:t>，声明抽象方法</a:t>
            </a:r>
            <a:r>
              <a:rPr lang="en-US" altLang="zh-CN" dirty="0"/>
              <a:t>drive()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755579" y="1124081"/>
            <a:ext cx="2880320" cy="86177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interface Drive</a:t>
            </a:r>
            <a:r>
              <a:rPr lang="en-US" altLang="zh-CN" sz="1600" b="1" dirty="0">
                <a:latin typeface="+mn-ea"/>
                <a:ea typeface="+mn-ea"/>
              </a:rPr>
              <a:t>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</a:t>
            </a:r>
            <a:r>
              <a:rPr lang="en-US" altLang="zh-CN" b="1" dirty="0"/>
              <a:t>void drive();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55579" y="2483399"/>
            <a:ext cx="5688629" cy="184665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+mn-ea"/>
                <a:ea typeface="+mn-ea"/>
              </a:rPr>
              <a:t>public class Driver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en-US" altLang="zh-CN" sz="1600" dirty="0">
                <a:latin typeface="+mn-ea"/>
                <a:ea typeface="+mn-ea"/>
              </a:rPr>
              <a:t> Employee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ea typeface="+mn-ea"/>
              </a:rPr>
              <a:t>implements</a:t>
            </a:r>
            <a:r>
              <a:rPr lang="en-US" altLang="zh-CN" sz="1600" dirty="0">
                <a:latin typeface="+mn-ea"/>
                <a:ea typeface="+mn-ea"/>
              </a:rPr>
              <a:t> Drive{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……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dirty="0"/>
              <a:t>    </a:t>
            </a:r>
            <a:r>
              <a:rPr lang="en-US" altLang="zh-CN" sz="1600" dirty="0">
                <a:latin typeface="+mn-ea"/>
                <a:ea typeface="+mn-ea"/>
              </a:rPr>
              <a:t>@Override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public void drive() {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System.out.println</a:t>
            </a:r>
            <a:r>
              <a:rPr lang="en-US" altLang="zh-CN" sz="1600" dirty="0">
                <a:latin typeface="+mn-ea"/>
                <a:ea typeface="+mn-ea"/>
              </a:rPr>
              <a:t>("</a:t>
            </a:r>
            <a:r>
              <a:rPr lang="zh-CN" altLang="en-US" sz="1600" dirty="0">
                <a:latin typeface="+mn-ea"/>
                <a:ea typeface="+mn-ea"/>
              </a:rPr>
              <a:t>必须持有</a:t>
            </a:r>
            <a:r>
              <a:rPr lang="en-US" altLang="zh-CN" sz="1600" dirty="0">
                <a:latin typeface="+mn-ea"/>
                <a:ea typeface="+mn-ea"/>
              </a:rPr>
              <a:t>C1</a:t>
            </a:r>
            <a:r>
              <a:rPr lang="zh-CN" altLang="en-US" sz="1600" dirty="0">
                <a:latin typeface="+mn-ea"/>
                <a:ea typeface="+mn-ea"/>
              </a:rPr>
              <a:t>或以上驾驶证！</a:t>
            </a:r>
            <a:r>
              <a:rPr lang="en-US" altLang="zh-CN" sz="1600" dirty="0">
                <a:latin typeface="+mn-ea"/>
                <a:ea typeface="+mn-ea"/>
              </a:rPr>
              <a:t>");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}     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</p:txBody>
      </p:sp>
      <p:sp>
        <p:nvSpPr>
          <p:cNvPr id="8" name="副标题 9"/>
          <p:cNvSpPr txBox="1"/>
          <p:nvPr/>
        </p:nvSpPr>
        <p:spPr>
          <a:xfrm>
            <a:off x="467544" y="2123359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修改</a:t>
            </a:r>
            <a:r>
              <a:rPr lang="en-US" altLang="zh-CN" dirty="0"/>
              <a:t>Driver</a:t>
            </a:r>
            <a:r>
              <a:rPr lang="zh-CN" altLang="en-US" dirty="0"/>
              <a:t>类实现</a:t>
            </a:r>
            <a:r>
              <a:rPr lang="en-US" altLang="zh-CN" dirty="0"/>
              <a:t>Drive</a:t>
            </a:r>
            <a:r>
              <a:rPr lang="zh-CN" altLang="en-US" dirty="0"/>
              <a:t>接口，实现</a:t>
            </a:r>
            <a:r>
              <a:rPr lang="en-US" altLang="zh-CN" dirty="0"/>
              <a:t>drive()</a:t>
            </a:r>
            <a:r>
              <a:rPr lang="zh-CN" altLang="en-US" dirty="0"/>
              <a:t>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467360" y="771525"/>
            <a:ext cx="1150620" cy="36004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  <a:endParaRPr lang="zh-CN" altLang="en-US" dirty="0"/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"/>
            </p:custDataLst>
          </p:nvPr>
        </p:nvSpPr>
        <p:spPr>
          <a:xfrm>
            <a:off x="3382951" y="1435735"/>
            <a:ext cx="1958389" cy="992316"/>
          </a:xfrm>
          <a:prstGeom prst="parallelogram">
            <a:avLst/>
          </a:prstGeom>
          <a:solidFill>
            <a:srgbClr val="04617B">
              <a:lumMod val="50000"/>
            </a:srgbClr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800">
                <a:solidFill>
                  <a:sysClr val="window" lastClr="FFFFFF"/>
                </a:solidFill>
              </a:rPr>
              <a:t>接口和抽象类相同点</a:t>
            </a:r>
            <a:endParaRPr lang="zh-CN" altLang="en-US" sz="1800">
              <a:solidFill>
                <a:sysClr val="window" lastClr="FFFFFF"/>
              </a:solidFill>
            </a:endParaRPr>
          </a:p>
        </p:txBody>
      </p:sp>
      <p:sp>
        <p:nvSpPr>
          <p:cNvPr id="22" name="平行四边形 21"/>
          <p:cNvSpPr/>
          <p:nvPr>
            <p:custDataLst>
              <p:tags r:id="rId2"/>
            </p:custDataLst>
          </p:nvPr>
        </p:nvSpPr>
        <p:spPr>
          <a:xfrm>
            <a:off x="1400810" y="3424508"/>
            <a:ext cx="2005203" cy="1015723"/>
          </a:xfrm>
          <a:prstGeom prst="parallelogram">
            <a:avLst/>
          </a:prstGeom>
          <a:solidFill>
            <a:srgbClr val="0F6FC6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>
                <a:sym typeface="+mn-ea"/>
              </a:rPr>
              <a:t>接口和抽象类都可以有抽象方法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4" name="平行四边形 23"/>
          <p:cNvSpPr/>
          <p:nvPr>
            <p:custDataLst>
              <p:tags r:id="rId3"/>
            </p:custDataLst>
          </p:nvPr>
        </p:nvSpPr>
        <p:spPr>
          <a:xfrm>
            <a:off x="3378200" y="3424555"/>
            <a:ext cx="1819275" cy="1015365"/>
          </a:xfrm>
          <a:prstGeom prst="parallelogram">
            <a:avLst/>
          </a:prstGeom>
          <a:solidFill>
            <a:srgbClr val="009D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en-US" altLang="zh-CN" sz="1600" dirty="0" err="1">
                <a:sym typeface="+mn-ea"/>
              </a:rPr>
              <a:t>接口和抽象类都不能</a:t>
            </a:r>
            <a:r>
              <a:rPr lang="zh-CN" altLang="en-US" sz="1600" dirty="0">
                <a:sym typeface="+mn-ea"/>
              </a:rPr>
              <a:t>直接</a:t>
            </a:r>
            <a:r>
              <a:rPr lang="en-US" altLang="zh-CN" sz="1600" dirty="0" err="1">
                <a:sym typeface="+mn-ea"/>
              </a:rPr>
              <a:t>实例化</a:t>
            </a:r>
            <a:endParaRPr lang="en-US" altLang="zh-CN" sz="1600" dirty="0">
              <a:solidFill>
                <a:sysClr val="window" lastClr="FFFFFF"/>
              </a:solidFill>
              <a:sym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4"/>
            </p:custDataLst>
          </p:nvPr>
        </p:nvSpPr>
        <p:spPr>
          <a:xfrm>
            <a:off x="5236210" y="3424555"/>
            <a:ext cx="1715135" cy="1015365"/>
          </a:xfrm>
          <a:prstGeom prst="parallelogram">
            <a:avLst/>
          </a:prstGeom>
          <a:solidFill>
            <a:srgbClr val="0BD0D9"/>
          </a:solidFill>
          <a:ln>
            <a:noFill/>
          </a:ln>
        </p:spPr>
        <p:style>
          <a:lnRef idx="2">
            <a:srgbClr val="0BD0D9">
              <a:shade val="50000"/>
            </a:srgbClr>
          </a:lnRef>
          <a:fillRef idx="1">
            <a:srgbClr val="0BD0D9"/>
          </a:fillRef>
          <a:effectRef idx="0">
            <a:srgbClr val="0BD0D9"/>
          </a:effectRef>
          <a:fontRef idx="minor">
            <a:sysClr val="window" lastClr="FFFFFF"/>
          </a:fontRef>
        </p:style>
        <p:txBody>
          <a:bodyPr rtlCol="0" anchor="ctr" anchorCtr="1">
            <a:noAutofit/>
          </a:bodyPr>
          <a:lstStyle/>
          <a:p>
            <a:pPr marL="0" lvl="2" algn="ctr"/>
            <a:r>
              <a:rPr lang="en-US" altLang="zh-CN" sz="1600" dirty="0">
                <a:sym typeface="+mn-ea"/>
              </a:rPr>
              <a:t>都可以体现多态的应用</a:t>
            </a:r>
            <a:endParaRPr lang="en-US" altLang="zh-CN" sz="1400" dirty="0">
              <a:solidFill>
                <a:sysClr val="window" lastClr="FFFFFF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>
            <p:custDataLst>
              <p:tags r:id="rId5"/>
            </p:custDataLst>
          </p:nvPr>
        </p:nvGrpSpPr>
        <p:grpSpPr>
          <a:xfrm>
            <a:off x="2378273" y="2435671"/>
            <a:ext cx="3825277" cy="949049"/>
            <a:chOff x="1327309" y="2488586"/>
            <a:chExt cx="9552331" cy="1205872"/>
          </a:xfrm>
        </p:grpSpPr>
        <p:grpSp>
          <p:nvGrpSpPr>
            <p:cNvPr id="29" name="组合 28"/>
            <p:cNvGrpSpPr/>
            <p:nvPr/>
          </p:nvGrpSpPr>
          <p:grpSpPr>
            <a:xfrm rot="10800000">
              <a:off x="1327309" y="2488586"/>
              <a:ext cx="9552331" cy="1205872"/>
              <a:chOff x="3467099" y="3350313"/>
              <a:chExt cx="5257804" cy="1205872"/>
            </a:xfrm>
          </p:grpSpPr>
          <p:cxnSp>
            <p:nvCxnSpPr>
              <p:cNvPr id="33" name="肘形连接符 32"/>
              <p:cNvCxnSpPr/>
              <p:nvPr>
                <p:custDataLst>
                  <p:tags r:id="rId6"/>
                </p:custDataLst>
              </p:nvPr>
            </p:nvCxnSpPr>
            <p:spPr>
              <a:xfrm rot="16200000" flipV="1">
                <a:off x="4178614" y="2638798"/>
                <a:ext cx="1205871" cy="2628902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  <p:cxnSp>
            <p:nvCxnSpPr>
              <p:cNvPr id="34" name="肘形连接符 33"/>
              <p:cNvCxnSpPr/>
              <p:nvPr>
                <p:custDataLst>
                  <p:tags r:id="rId7"/>
                </p:custDataLst>
              </p:nvPr>
            </p:nvCxnSpPr>
            <p:spPr>
              <a:xfrm rot="5400000" flipH="1" flipV="1">
                <a:off x="6807516" y="2638798"/>
                <a:ext cx="1205871" cy="2628903"/>
              </a:xfrm>
              <a:prstGeom prst="bentConnector3">
                <a:avLst/>
              </a:prstGeom>
              <a:ln w="38100">
                <a:solidFill>
                  <a:sysClr val="window" lastClr="FFFFFF">
                    <a:lumMod val="75000"/>
                  </a:sysClr>
                </a:solidFill>
                <a:tailEnd type="triangle"/>
              </a:ln>
            </p:spPr>
            <p:style>
              <a:lnRef idx="1">
                <a:srgbClr val="0F6FC6"/>
              </a:lnRef>
              <a:fillRef idx="0">
                <a:srgbClr val="0F6FC6"/>
              </a:fillRef>
              <a:effectRef idx="0">
                <a:srgbClr val="0F6FC6"/>
              </a:effectRef>
              <a:fontRef idx="minor">
                <a:sysClr val="windowText" lastClr="000000"/>
              </a:fontRef>
            </p:style>
          </p:cxnSp>
        </p:grpSp>
        <p:cxnSp>
          <p:nvCxnSpPr>
            <p:cNvPr id="30" name="肘形连接符 29"/>
            <p:cNvCxnSpPr/>
            <p:nvPr>
              <p:custDataLst>
                <p:tags r:id="rId8"/>
              </p:custDataLst>
            </p:nvPr>
          </p:nvCxnSpPr>
          <p:spPr>
            <a:xfrm rot="5400000" flipV="1">
              <a:off x="5798692" y="3384068"/>
              <a:ext cx="612083" cy="2514"/>
            </a:xfrm>
            <a:prstGeom prst="bentConnector3">
              <a:avLst/>
            </a:prstGeom>
            <a:ln w="38100">
              <a:solidFill>
                <a:sysClr val="window" lastClr="FFFFFF">
                  <a:lumMod val="75000"/>
                </a:sysClr>
              </a:solidFill>
              <a:tailEnd type="triangle"/>
            </a:ln>
          </p:spPr>
          <p:style>
            <a:lnRef idx="1">
              <a:srgbClr val="0F6FC6"/>
            </a:lnRef>
            <a:fillRef idx="0">
              <a:srgbClr val="0F6FC6"/>
            </a:fillRef>
            <a:effectRef idx="0">
              <a:srgbClr val="0F6FC6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接口和抽象类对比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知识对比</a:t>
            </a:r>
            <a:endParaRPr lang="zh-CN" altLang="en-US" dirty="0"/>
          </a:p>
        </p:txBody>
      </p:sp>
      <p:sp>
        <p:nvSpPr>
          <p:cNvPr id="9" name="Freeform 40"/>
          <p:cNvSpPr>
            <a:spLocks noEditPoints="1"/>
          </p:cNvSpPr>
          <p:nvPr/>
        </p:nvSpPr>
        <p:spPr bwMode="auto">
          <a:xfrm>
            <a:off x="214282" y="785800"/>
            <a:ext cx="209550" cy="222250"/>
          </a:xfrm>
          <a:custGeom>
            <a:avLst/>
            <a:gdLst>
              <a:gd name="T0" fmla="*/ 3 w 56"/>
              <a:gd name="T1" fmla="*/ 16 h 59"/>
              <a:gd name="T2" fmla="*/ 16 w 56"/>
              <a:gd name="T3" fmla="*/ 5 h 59"/>
              <a:gd name="T4" fmla="*/ 40 w 56"/>
              <a:gd name="T5" fmla="*/ 6 h 59"/>
              <a:gd name="T6" fmla="*/ 49 w 56"/>
              <a:gd name="T7" fmla="*/ 13 h 59"/>
              <a:gd name="T8" fmla="*/ 54 w 56"/>
              <a:gd name="T9" fmla="*/ 10 h 59"/>
              <a:gd name="T10" fmla="*/ 56 w 56"/>
              <a:gd name="T11" fmla="*/ 11 h 59"/>
              <a:gd name="T12" fmla="*/ 56 w 56"/>
              <a:gd name="T13" fmla="*/ 31 h 59"/>
              <a:gd name="T14" fmla="*/ 54 w 56"/>
              <a:gd name="T15" fmla="*/ 32 h 59"/>
              <a:gd name="T16" fmla="*/ 37 w 56"/>
              <a:gd name="T17" fmla="*/ 22 h 59"/>
              <a:gd name="T18" fmla="*/ 37 w 56"/>
              <a:gd name="T19" fmla="*/ 20 h 59"/>
              <a:gd name="T20" fmla="*/ 42 w 56"/>
              <a:gd name="T21" fmla="*/ 17 h 59"/>
              <a:gd name="T22" fmla="*/ 35 w 56"/>
              <a:gd name="T23" fmla="*/ 11 h 59"/>
              <a:gd name="T24" fmla="*/ 20 w 56"/>
              <a:gd name="T25" fmla="*/ 11 h 59"/>
              <a:gd name="T26" fmla="*/ 9 w 56"/>
              <a:gd name="T27" fmla="*/ 21 h 59"/>
              <a:gd name="T28" fmla="*/ 3 w 56"/>
              <a:gd name="T29" fmla="*/ 16 h 59"/>
              <a:gd name="T30" fmla="*/ 3 w 56"/>
              <a:gd name="T31" fmla="*/ 16 h 59"/>
              <a:gd name="T32" fmla="*/ 3 w 56"/>
              <a:gd name="T33" fmla="*/ 16 h 59"/>
              <a:gd name="T34" fmla="*/ 53 w 56"/>
              <a:gd name="T35" fmla="*/ 43 h 59"/>
              <a:gd name="T36" fmla="*/ 40 w 56"/>
              <a:gd name="T37" fmla="*/ 55 h 59"/>
              <a:gd name="T38" fmla="*/ 16 w 56"/>
              <a:gd name="T39" fmla="*/ 54 h 59"/>
              <a:gd name="T40" fmla="*/ 7 w 56"/>
              <a:gd name="T41" fmla="*/ 46 h 59"/>
              <a:gd name="T42" fmla="*/ 1 w 56"/>
              <a:gd name="T43" fmla="*/ 49 h 59"/>
              <a:gd name="T44" fmla="*/ 0 w 56"/>
              <a:gd name="T45" fmla="*/ 49 h 59"/>
              <a:gd name="T46" fmla="*/ 0 w 56"/>
              <a:gd name="T47" fmla="*/ 29 h 59"/>
              <a:gd name="T48" fmla="*/ 2 w 56"/>
              <a:gd name="T49" fmla="*/ 28 h 59"/>
              <a:gd name="T50" fmla="*/ 19 w 56"/>
              <a:gd name="T51" fmla="*/ 37 h 59"/>
              <a:gd name="T52" fmla="*/ 19 w 56"/>
              <a:gd name="T53" fmla="*/ 39 h 59"/>
              <a:gd name="T54" fmla="*/ 14 w 56"/>
              <a:gd name="T55" fmla="*/ 42 h 59"/>
              <a:gd name="T56" fmla="*/ 21 w 56"/>
              <a:gd name="T57" fmla="*/ 48 h 59"/>
              <a:gd name="T58" fmla="*/ 36 w 56"/>
              <a:gd name="T59" fmla="*/ 49 h 59"/>
              <a:gd name="T60" fmla="*/ 47 w 56"/>
              <a:gd name="T61" fmla="*/ 39 h 59"/>
              <a:gd name="T62" fmla="*/ 53 w 56"/>
              <a:gd name="T63" fmla="*/ 43 h 59"/>
              <a:gd name="T64" fmla="*/ 53 w 56"/>
              <a:gd name="T65" fmla="*/ 43 h 59"/>
              <a:gd name="T66" fmla="*/ 53 w 56"/>
              <a:gd name="T67" fmla="*/ 4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6" h="59">
                <a:moveTo>
                  <a:pt x="3" y="16"/>
                </a:moveTo>
                <a:cubicBezTo>
                  <a:pt x="3" y="16"/>
                  <a:pt x="8" y="9"/>
                  <a:pt x="16" y="5"/>
                </a:cubicBezTo>
                <a:cubicBezTo>
                  <a:pt x="24" y="0"/>
                  <a:pt x="34" y="2"/>
                  <a:pt x="40" y="6"/>
                </a:cubicBezTo>
                <a:cubicBezTo>
                  <a:pt x="47" y="10"/>
                  <a:pt x="49" y="13"/>
                  <a:pt x="49" y="13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6" y="9"/>
                  <a:pt x="56" y="1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2"/>
                  <a:pt x="54" y="32"/>
                </a:cubicBezTo>
                <a:cubicBezTo>
                  <a:pt x="53" y="31"/>
                  <a:pt x="41" y="24"/>
                  <a:pt x="37" y="22"/>
                </a:cubicBezTo>
                <a:cubicBezTo>
                  <a:pt x="35" y="21"/>
                  <a:pt x="37" y="20"/>
                  <a:pt x="37" y="20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7"/>
                  <a:pt x="39" y="13"/>
                  <a:pt x="35" y="11"/>
                </a:cubicBezTo>
                <a:cubicBezTo>
                  <a:pt x="30" y="9"/>
                  <a:pt x="25" y="9"/>
                  <a:pt x="20" y="11"/>
                </a:cubicBezTo>
                <a:cubicBezTo>
                  <a:pt x="16" y="12"/>
                  <a:pt x="12" y="16"/>
                  <a:pt x="9" y="21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6"/>
                  <a:pt x="3" y="16"/>
                  <a:pt x="3" y="16"/>
                </a:cubicBezTo>
                <a:close/>
                <a:moveTo>
                  <a:pt x="53" y="43"/>
                </a:moveTo>
                <a:cubicBezTo>
                  <a:pt x="53" y="43"/>
                  <a:pt x="48" y="51"/>
                  <a:pt x="40" y="55"/>
                </a:cubicBezTo>
                <a:cubicBezTo>
                  <a:pt x="32" y="59"/>
                  <a:pt x="22" y="58"/>
                  <a:pt x="16" y="54"/>
                </a:cubicBezTo>
                <a:cubicBezTo>
                  <a:pt x="9" y="50"/>
                  <a:pt x="7" y="46"/>
                  <a:pt x="7" y="46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0" y="50"/>
                  <a:pt x="0" y="4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9"/>
                  <a:pt x="0" y="27"/>
                  <a:pt x="2" y="28"/>
                </a:cubicBezTo>
                <a:cubicBezTo>
                  <a:pt x="3" y="28"/>
                  <a:pt x="15" y="35"/>
                  <a:pt x="19" y="37"/>
                </a:cubicBezTo>
                <a:cubicBezTo>
                  <a:pt x="21" y="38"/>
                  <a:pt x="19" y="39"/>
                  <a:pt x="19" y="39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2"/>
                  <a:pt x="17" y="46"/>
                  <a:pt x="21" y="48"/>
                </a:cubicBezTo>
                <a:cubicBezTo>
                  <a:pt x="26" y="51"/>
                  <a:pt x="30" y="51"/>
                  <a:pt x="36" y="49"/>
                </a:cubicBezTo>
                <a:cubicBezTo>
                  <a:pt x="40" y="47"/>
                  <a:pt x="44" y="44"/>
                  <a:pt x="47" y="39"/>
                </a:cubicBezTo>
                <a:cubicBezTo>
                  <a:pt x="53" y="43"/>
                  <a:pt x="53" y="43"/>
                  <a:pt x="53" y="43"/>
                </a:cubicBezTo>
                <a:close/>
                <a:moveTo>
                  <a:pt x="53" y="43"/>
                </a:moveTo>
                <a:cubicBezTo>
                  <a:pt x="53" y="43"/>
                  <a:pt x="53" y="43"/>
                  <a:pt x="53" y="43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3296285" y="1339850"/>
            <a:ext cx="2070100" cy="1369695"/>
          </a:xfrm>
          <a:prstGeom prst="ellipse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800" dirty="0">
                <a:sym typeface="+mn-ea"/>
              </a:rPr>
              <a:t>接口和抽象类不同点</a:t>
            </a:r>
            <a:endParaRPr lang="zh-CN" altLang="en-US" sz="1800" b="1" dirty="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cxnSp>
        <p:nvCxnSpPr>
          <p:cNvPr id="20" name="Straight Connector 19@|9FFC:0|FBC:0|LFC:8289534|LBC:16777215"/>
          <p:cNvCxnSpPr>
            <a:endCxn id="23" idx="1"/>
          </p:cNvCxnSpPr>
          <p:nvPr>
            <p:custDataLst>
              <p:tags r:id="rId2"/>
            </p:custDataLst>
          </p:nvPr>
        </p:nvCxnSpPr>
        <p:spPr>
          <a:xfrm flipV="1">
            <a:off x="2203948" y="3369472"/>
            <a:ext cx="4303538" cy="12891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1" name="Rounded Rectangle 20@|1FFC:12566349|FBC:16777215|LFC:16777215|LBC:16777215"/>
          <p:cNvSpPr/>
          <p:nvPr>
            <p:custDataLst>
              <p:tags r:id="rId3"/>
            </p:custDataLst>
          </p:nvPr>
        </p:nvSpPr>
        <p:spPr>
          <a:xfrm>
            <a:off x="1688230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A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2" name="Rounded Rectangle 21@|1FFC:8289534|FBC:16777215|LFC:16777215|LBC:16777215"/>
          <p:cNvSpPr/>
          <p:nvPr>
            <p:custDataLst>
              <p:tags r:id="rId4"/>
            </p:custDataLst>
          </p:nvPr>
        </p:nvSpPr>
        <p:spPr>
          <a:xfrm>
            <a:off x="4045694" y="3106887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B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sp>
        <p:nvSpPr>
          <p:cNvPr id="23" name="Rounded Rectangle 22@|1FFC:12566349|FBC:16777215|LFC:16777215|LBC:16777215"/>
          <p:cNvSpPr/>
          <p:nvPr>
            <p:custDataLst>
              <p:tags r:id="rId5"/>
            </p:custDataLst>
          </p:nvPr>
        </p:nvSpPr>
        <p:spPr>
          <a:xfrm>
            <a:off x="6507486" y="3126805"/>
            <a:ext cx="630593" cy="485336"/>
          </a:xfrm>
          <a:prstGeom prst="roundRect">
            <a:avLst/>
          </a:prstGeom>
          <a:solidFill>
            <a:srgbClr val="C53C66"/>
          </a:solidFill>
          <a:ln>
            <a:noFill/>
          </a:ln>
        </p:spPr>
        <p:style>
          <a:lnRef idx="2">
            <a:srgbClr val="C53C66">
              <a:shade val="50000"/>
            </a:srgbClr>
          </a:lnRef>
          <a:fillRef idx="1">
            <a:srgbClr val="C53C66"/>
          </a:fillRef>
          <a:effectRef idx="0">
            <a:srgbClr val="C53C6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r>
              <a:rPr lang="en-US" altLang="zh-CN" sz="1350" b="1" dirty="0">
                <a:solidFill>
                  <a:sysClr val="window" lastClr="FFFFFF"/>
                </a:solidFill>
              </a:rPr>
              <a:t>C</a:t>
            </a:r>
            <a:endParaRPr lang="zh-CN" altLang="en-US" sz="1350" b="1" dirty="0">
              <a:solidFill>
                <a:sysClr val="window" lastClr="FFFFFF"/>
              </a:solidFill>
            </a:endParaRPr>
          </a:p>
        </p:txBody>
      </p:sp>
      <p:cxnSp>
        <p:nvCxnSpPr>
          <p:cNvPr id="24" name="Straight Connector 23@|9FFC:0|FBC:0|LFC:8289534|LBC:16777215"/>
          <p:cNvCxnSpPr/>
          <p:nvPr>
            <p:custDataLst>
              <p:tags r:id="rId6"/>
            </p:custDataLst>
          </p:nvPr>
        </p:nvCxnSpPr>
        <p:spPr>
          <a:xfrm flipV="1">
            <a:off x="4335252" y="2739368"/>
            <a:ext cx="1460" cy="367519"/>
          </a:xfrm>
          <a:prstGeom prst="line">
            <a:avLst/>
          </a:prstGeom>
          <a:ln w="57150">
            <a:solidFill>
              <a:srgbClr val="C53C66"/>
            </a:solidFill>
          </a:ln>
        </p:spPr>
        <p:style>
          <a:lnRef idx="1">
            <a:srgbClr val="C53C66"/>
          </a:lnRef>
          <a:fillRef idx="0">
            <a:srgbClr val="C53C66"/>
          </a:fillRef>
          <a:effectRef idx="0">
            <a:srgbClr val="C53C66"/>
          </a:effectRef>
          <a:fontRef idx="minor">
            <a:sysClr val="windowText" lastClr="000000"/>
          </a:fontRef>
        </p:style>
      </p:cxnSp>
      <p:sp>
        <p:nvSpPr>
          <p:cNvPr id="25" name="矩形 24"/>
          <p:cNvSpPr/>
          <p:nvPr>
            <p:custDataLst>
              <p:tags r:id="rId7"/>
            </p:custDataLst>
          </p:nvPr>
        </p:nvSpPr>
        <p:spPr>
          <a:xfrm>
            <a:off x="3189820" y="3711575"/>
            <a:ext cx="2331793" cy="8129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接口中只能放常量</a:t>
            </a:r>
            <a:endParaRPr lang="en-US" altLang="zh-CN" sz="1400" dirty="0">
              <a:latin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sym typeface="+mn-ea"/>
              </a:rPr>
              <a:t>抽象类中可以有变量和常量</a:t>
            </a:r>
            <a:endParaRPr lang="zh-CN" altLang="en-US" sz="1400" dirty="0">
              <a:latin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652248" y="3648752"/>
            <a:ext cx="3312368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接口中可以有抽象方法、静态方法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</a:t>
            </a:r>
            <a:r>
              <a:rPr lang="en-US" altLang="zh-CN" sz="1400" dirty="0">
                <a:latin typeface="+mn-ea"/>
                <a:ea typeface="+mn-ea"/>
                <a:sym typeface="+mn-ea"/>
              </a:rPr>
              <a:t>default</a:t>
            </a:r>
            <a:r>
              <a:rPr lang="zh-CN" altLang="en-US" sz="1400" dirty="0">
                <a:latin typeface="+mn-ea"/>
                <a:ea typeface="+mn-ea"/>
                <a:sym typeface="+mn-ea"/>
              </a:rPr>
              <a:t>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抽象类中可以有抽象方法，静态方法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和普通方法</a:t>
            </a:r>
            <a:endParaRPr lang="zh-CN" altLang="en-US" sz="1400" dirty="0">
              <a:latin typeface="+mn-ea"/>
              <a:ea typeface="+mn-ea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9"/>
            </p:custDataLst>
          </p:nvPr>
        </p:nvSpPr>
        <p:spPr>
          <a:xfrm>
            <a:off x="755577" y="3711575"/>
            <a:ext cx="2331794" cy="812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一个类可以实现多个接口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一个接口可以继承多个接口。</a:t>
            </a:r>
            <a:endParaRPr lang="en-US" altLang="zh-CN" sz="1400" dirty="0">
              <a:latin typeface="+mn-ea"/>
              <a:ea typeface="+mn-ea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dirty="0">
                <a:latin typeface="+mn-ea"/>
                <a:ea typeface="+mn-ea"/>
                <a:sym typeface="+mn-ea"/>
              </a:rPr>
              <a:t>类只能单继承</a:t>
            </a:r>
            <a:endParaRPr lang="zh-CN" altLang="en-US" sz="1400" dirty="0"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937"/>
            <a:ext cx="9144000" cy="506562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322" y="843558"/>
            <a:ext cx="8640960" cy="1440160"/>
          </a:xfrm>
        </p:spPr>
        <p:txBody>
          <a:bodyPr/>
          <a:lstStyle/>
          <a:p>
            <a:r>
              <a:rPr lang="zh-CN" altLang="en-US" sz="1800" dirty="0"/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出生日期和入职日期使用字符串类型存在哪些问题？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性别使用字符串类型存在哪些问题？</a:t>
            </a:r>
            <a:endParaRPr lang="en-US" altLang="zh-CN" dirty="0"/>
          </a:p>
          <a:p>
            <a:pPr lvl="1"/>
            <a:r>
              <a:rPr lang="zh-CN" altLang="en-US" dirty="0"/>
              <a:t>员工的年龄有限制吗？工资可以是负数吗？如何进行检查和控制？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81322" y="2616433"/>
            <a:ext cx="8640960" cy="963429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思路提示</a:t>
            </a:r>
            <a:r>
              <a:rPr lang="zh-CN" altLang="en-US" sz="1840" dirty="0"/>
              <a:t>：</a:t>
            </a:r>
            <a:endParaRPr lang="en-US" altLang="zh-CN" sz="1840" dirty="0"/>
          </a:p>
          <a:p>
            <a:pPr lvl="1"/>
            <a:r>
              <a:rPr lang="zh-CN" altLang="en-US" sz="1440" dirty="0"/>
              <a:t>使用学习过的常用类和异常处理机制对案例进行优化。</a:t>
            </a:r>
            <a:endParaRPr lang="en-US" altLang="zh-CN" sz="1440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771800" y="4138017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342600" y="4130684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学生课堂练习：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1" y="613602"/>
            <a:ext cx="8952549" cy="4529898"/>
          </a:xfrm>
        </p:spPr>
      </p:pic>
      <p:sp>
        <p:nvSpPr>
          <p:cNvPr id="8" name="内容占位符 5"/>
          <p:cNvSpPr txBox="1"/>
          <p:nvPr/>
        </p:nvSpPr>
        <p:spPr>
          <a:xfrm>
            <a:off x="395536" y="1234378"/>
            <a:ext cx="8352928" cy="3137572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/>
              <a:t>内容小结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什么是面向对象？</a:t>
            </a:r>
            <a:endParaRPr lang="zh-CN" altLang="en-US" dirty="0"/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简述你对面向对象四大特性的理解。</a:t>
            </a:r>
            <a:endParaRPr lang="zh-CN" altLang="en-US" dirty="0"/>
          </a:p>
          <a:p>
            <a:r>
              <a:rPr lang="zh-CN" altLang="en-US" dirty="0"/>
              <a:t>什么是重载？什么是重写？说说它们的相同点和不同点。</a:t>
            </a:r>
            <a:endParaRPr lang="en-US" altLang="zh-CN" dirty="0"/>
          </a:p>
          <a:p>
            <a:r>
              <a:rPr lang="zh-CN" altLang="en-US" dirty="0"/>
              <a:t>什么是抽象类？什么是接口？说说它们的相同点和不同点。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第四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节课</a:t>
            </a:r>
            <a:endParaRPr lang="zh-C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枚举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本单元贯穿案例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完成开心聊天室的主菜单功能</a:t>
            </a:r>
            <a:endParaRPr lang="en-US" altLang="zh-CN" dirty="0"/>
          </a:p>
          <a:p>
            <a:pPr lvl="2"/>
            <a:r>
              <a:rPr lang="zh-CN" altLang="en-US" dirty="0"/>
              <a:t>使用枚举做</a:t>
            </a:r>
            <a:r>
              <a:rPr lang="en-US" altLang="zh-CN" dirty="0"/>
              <a:t>switch</a:t>
            </a:r>
            <a:r>
              <a:rPr lang="zh-CN" altLang="en-US" dirty="0"/>
              <a:t>的参数完成分支的选择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9" y="1966916"/>
            <a:ext cx="4619625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81" y="2497071"/>
            <a:ext cx="4457700" cy="1771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7" y="3084192"/>
            <a:ext cx="4238625" cy="104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88" y="1567433"/>
            <a:ext cx="4229100" cy="107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知识目标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509905"/>
            <a:ext cx="655193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一年有四季之分，如何通过代码体现春夏秋冬？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现场提问</a:t>
            </a:r>
            <a:endParaRPr lang="zh-CN" altLang="en-US" dirty="0"/>
          </a:p>
        </p:txBody>
      </p:sp>
      <p:pic>
        <p:nvPicPr>
          <p:cNvPr id="6" name="图片 5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7544" y="1898489"/>
            <a:ext cx="3897472" cy="203932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public interface Season {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SEASON_SPRING =1; 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SUMMER=2; 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AUTUMN=3;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    public static final int SEASON_ WINTER=4;</a:t>
            </a:r>
            <a:endParaRPr lang="en-US" altLang="zh-CN" sz="1400" dirty="0"/>
          </a:p>
          <a:p>
            <a:pPr marL="224155" lvl="1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400" dirty="0"/>
              <a:t>}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5137475" y="2564295"/>
            <a:ext cx="2704438" cy="6467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通过接口定义整型常量表示春夏秋冬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4566592" y="2019491"/>
            <a:ext cx="288032" cy="1750848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7978" y="1801217"/>
            <a:ext cx="5391560" cy="3122092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implements Season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private int season;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st.setSeason(SEASON_SPRING);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}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int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 {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return season;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public void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setSeason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(int season) {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this.season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= season;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292080" y="1636056"/>
            <a:ext cx="1084429" cy="373751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实现接口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83606" y="1782233"/>
            <a:ext cx="1595331" cy="3895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stCxn id="25" idx="3"/>
            <a:endCxn id="22" idx="4"/>
          </p:cNvCxnSpPr>
          <p:nvPr/>
        </p:nvCxnSpPr>
        <p:spPr bwMode="auto">
          <a:xfrm flipV="1">
            <a:off x="4278937" y="1818912"/>
            <a:ext cx="1024890" cy="1587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187922" y="2700335"/>
            <a:ext cx="1725283" cy="28953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 bwMode="auto">
          <a:xfrm>
            <a:off x="3913205" y="2845104"/>
            <a:ext cx="6405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4521232" y="2346607"/>
            <a:ext cx="1527400" cy="6467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调用接口中的常量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19" y="3220425"/>
            <a:ext cx="2503784" cy="1395728"/>
          </a:xfrm>
          <a:prstGeom prst="rect">
            <a:avLst/>
          </a:prstGeom>
        </p:spPr>
      </p:pic>
      <p:sp>
        <p:nvSpPr>
          <p:cNvPr id="31" name="云形标注 9"/>
          <p:cNvSpPr/>
          <p:nvPr/>
        </p:nvSpPr>
        <p:spPr bwMode="auto">
          <a:xfrm>
            <a:off x="6458747" y="2941716"/>
            <a:ext cx="2376264" cy="936104"/>
          </a:xfrm>
          <a:prstGeom prst="cloudCallout">
            <a:avLst>
              <a:gd name="adj1" fmla="val -39537"/>
              <a:gd name="adj2" fmla="val 5604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这句话好理解吗</a:t>
            </a: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kumimoji="0" lang="zh-CN" altLang="en-US" sz="1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9" grpId="0" bldLvl="0" animBg="1"/>
      <p:bldP spid="12" grpId="0" bldLvl="0" animBg="1"/>
      <p:bldP spid="21" grpId="0" bldLvl="0" animBg="1"/>
      <p:bldP spid="22" grpId="0" bldLvl="0" animBg="1"/>
      <p:bldP spid="25" grpId="0" bldLvl="0" animBg="1"/>
      <p:bldP spid="27" grpId="0" bldLvl="0" animBg="1"/>
      <p:bldP spid="29" grpId="0" bldLvl="0" animBg="1"/>
      <p:bldP spid="3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4022170" y="1429901"/>
            <a:ext cx="4924016" cy="2639569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class SeasonEnumTest{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private SeasonEnum season;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SeasonEnumTest st = new SeasonEnumTest();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st.setSeason(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}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使用枚举进行优化</a:t>
            </a:r>
            <a:endParaRPr lang="zh-CN" altLang="en-US" dirty="0"/>
          </a:p>
        </p:txBody>
      </p:sp>
      <p:sp>
        <p:nvSpPr>
          <p:cNvPr id="4" name="副标题 3"/>
          <p:cNvSpPr txBox="1">
            <a:spLocks noGrp="1"/>
          </p:cNvSpPr>
          <p:nvPr>
            <p:ph type="subTitle" idx="10"/>
          </p:nvPr>
        </p:nvSpPr>
        <p:spPr>
          <a:xfrm>
            <a:off x="751457" y="1452648"/>
            <a:ext cx="2390389" cy="360040"/>
          </a:xfrm>
        </p:spPr>
        <p:txBody>
          <a:bodyPr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>
                <a:sym typeface="+mn-ea"/>
              </a:rPr>
              <a:t>定义枚举类型</a:t>
            </a:r>
            <a:endParaRPr lang="zh-CN" altLang="en-US" dirty="0">
              <a:sym typeface="+mn-ea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4568" y="1863188"/>
            <a:ext cx="352839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SPRING,SUMMER,AUTUMN,WINTER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772" y="1344774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9" name="椭圆 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1806" y="100608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2" name="椭圆 11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9121" y="2829494"/>
            <a:ext cx="3375096" cy="31832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6060460" y="4111267"/>
            <a:ext cx="150867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通过枚举进行赋值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2" name="副标题 3"/>
          <p:cNvSpPr txBox="1"/>
          <p:nvPr/>
        </p:nvSpPr>
        <p:spPr>
          <a:xfrm>
            <a:off x="4742925" y="1089110"/>
            <a:ext cx="2390389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调用枚举并赋值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71" y="3221188"/>
            <a:ext cx="3784955" cy="1117643"/>
          </a:xfrm>
          <a:prstGeom prst="rect">
            <a:avLst/>
          </a:prstGeom>
        </p:spPr>
      </p:pic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2491827" y="4096850"/>
            <a:ext cx="1368152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易读、易懂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6804248" y="3209920"/>
            <a:ext cx="10549" cy="9251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4275826" y="4168296"/>
            <a:ext cx="1784634" cy="2822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" grpId="0" build="p"/>
      <p:bldP spid="5" grpId="0" bldLvl="0" animBg="1"/>
      <p:bldP spid="18" grpId="0" bldLvl="0" animBg="1"/>
      <p:bldP spid="20" grpId="0" bldLvl="0" animBg="1"/>
      <p:bldP spid="22" grpId="0"/>
      <p:bldP spid="2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无法限制输入范围，导致运行结果错误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489827" y="1779663"/>
            <a:ext cx="4955253" cy="203954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</a:t>
            </a:r>
            <a:r>
              <a:rPr lang="en-US" altLang="zh-CN" sz="1400"/>
              <a:t>implements Season 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private int season;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 st =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st.setSeason</a:t>
            </a:r>
            <a:r>
              <a:rPr lang="en-US" altLang="zh-CN" sz="1400" dirty="0"/>
              <a:t>(15);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当前的季节是</a:t>
            </a:r>
            <a:r>
              <a:rPr lang="en-US" altLang="zh-CN" sz="1400" dirty="0"/>
              <a:t>:"+</a:t>
            </a:r>
            <a:r>
              <a:rPr lang="en-US" altLang="zh-CN" sz="1400" dirty="0" err="1"/>
              <a:t>st.getSeason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}</a:t>
            </a:r>
            <a:endParaRPr lang="en-US" altLang="zh-CN" sz="1400" dirty="0"/>
          </a:p>
          <a:p>
            <a:pPr algn="l"/>
            <a:r>
              <a:rPr lang="en-US" altLang="zh-CN" sz="1400" dirty="0"/>
              <a:t>   //</a:t>
            </a:r>
            <a:r>
              <a:rPr lang="zh-CN" altLang="en-US" sz="1400" dirty="0"/>
              <a:t>省略部分代码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71600" y="2643758"/>
            <a:ext cx="1595331" cy="29229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2566931" y="2787774"/>
            <a:ext cx="7809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3380700" y="2541220"/>
            <a:ext cx="1167964" cy="373427"/>
          </a:xfrm>
          <a:prstGeom prst="wedgeRoundRectCallout">
            <a:avLst>
              <a:gd name="adj1" fmla="val -48972"/>
              <a:gd name="adj2" fmla="val -1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随意赋值</a:t>
            </a:r>
            <a:endParaRPr lang="zh-CN" altLang="en-US" sz="1600" kern="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2656209" y="3310405"/>
            <a:ext cx="2484564" cy="373427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38100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sym typeface="+mn-ea"/>
              </a:rPr>
              <a:t>无法限制数据输入范围</a:t>
            </a:r>
            <a:endParaRPr lang="zh-CN" altLang="en-US" sz="1600" kern="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04000" y="2984987"/>
            <a:ext cx="0" cy="336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0108" y="1757451"/>
            <a:ext cx="3664344" cy="1628598"/>
          </a:xfrm>
          <a:prstGeom prst="rect">
            <a:avLst/>
          </a:prstGeom>
        </p:spPr>
      </p:pic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332285" y="2264195"/>
            <a:ext cx="2805972" cy="3764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260108" y="1575145"/>
            <a:ext cx="3883892" cy="214873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云形标注 9"/>
          <p:cNvSpPr/>
          <p:nvPr/>
        </p:nvSpPr>
        <p:spPr bwMode="auto">
          <a:xfrm>
            <a:off x="5796915" y="3166110"/>
            <a:ext cx="2809875" cy="935990"/>
          </a:xfrm>
          <a:prstGeom prst="cloudCallout">
            <a:avLst>
              <a:gd name="adj1" fmla="val -10361"/>
              <a:gd name="adj2" fmla="val -9308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随意赋值，导致结果错误</a:t>
            </a:r>
            <a:endParaRPr kumimoji="0" lang="zh-CN" sz="1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  <p:bldP spid="30" grpId="0" bldLvl="0" animBg="1"/>
      <p:bldP spid="35" grpId="0" bldLvl="0" animBg="1"/>
      <p:bldP spid="41" grpId="0" bldLvl="0" animBg="1"/>
      <p:bldP spid="3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为什么使用枚举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415" y="759054"/>
            <a:ext cx="7817985" cy="539135"/>
          </a:xfrm>
        </p:spPr>
        <p:txBody>
          <a:bodyPr/>
          <a:lstStyle/>
          <a:p>
            <a:r>
              <a:rPr lang="zh-CN" altLang="en-US" dirty="0"/>
              <a:t>使用枚举限制数据范围，提升代码可靠性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928" y="1327529"/>
            <a:ext cx="5948725" cy="2807507"/>
          </a:xfrm>
          <a:prstGeom prst="rect">
            <a:avLst/>
          </a:prstGeom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1102862" y="2372173"/>
            <a:ext cx="5646825" cy="147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292080" y="3073852"/>
            <a:ext cx="2342563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范围被限制，只能输入枚举所包含的内容，否则无法通过编译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箭头: 右弧形 3"/>
          <p:cNvSpPr/>
          <p:nvPr/>
        </p:nvSpPr>
        <p:spPr>
          <a:xfrm rot="21143963">
            <a:off x="6048223" y="1561314"/>
            <a:ext cx="610840" cy="1410896"/>
          </a:xfrm>
          <a:prstGeom prst="curvedLeftArrow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60797" y="1527115"/>
            <a:ext cx="2879156" cy="25254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AutoShape 27"/>
          <p:cNvSpPr>
            <a:spLocks noChangeArrowheads="1"/>
          </p:cNvSpPr>
          <p:nvPr/>
        </p:nvSpPr>
        <p:spPr bwMode="auto">
          <a:xfrm>
            <a:off x="4094364" y="1466103"/>
            <a:ext cx="109581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枚举类型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4" grpId="0" animBg="1"/>
      <p:bldP spid="8" grpId="0" bldLvl="0" animBg="1"/>
      <p:bldP spid="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2" name="椭圆 7"/>
          <p:cNvSpPr/>
          <p:nvPr/>
        </p:nvSpPr>
        <p:spPr>
          <a:xfrm>
            <a:off x="2513756" y="2941509"/>
            <a:ext cx="3855542" cy="907046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350"/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4438551" y="2492747"/>
            <a:ext cx="2381" cy="135580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87"/>
          <p:cNvGrpSpPr/>
          <p:nvPr/>
        </p:nvGrpSpPr>
        <p:grpSpPr bwMode="auto">
          <a:xfrm>
            <a:off x="3660461" y="1190898"/>
            <a:ext cx="1562929" cy="1562929"/>
            <a:chOff x="2848131" y="1860029"/>
            <a:chExt cx="3807502" cy="3807502"/>
          </a:xfrm>
        </p:grpSpPr>
        <p:sp>
          <p:nvSpPr>
            <p:cNvPr id="43" name="椭圆 4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0" name="组合 87"/>
          <p:cNvGrpSpPr/>
          <p:nvPr/>
        </p:nvGrpSpPr>
        <p:grpSpPr bwMode="auto">
          <a:xfrm>
            <a:off x="2018989" y="2143508"/>
            <a:ext cx="888547" cy="888547"/>
            <a:chOff x="2848131" y="1860029"/>
            <a:chExt cx="3807502" cy="3807502"/>
          </a:xfrm>
        </p:grpSpPr>
        <p:sp>
          <p:nvSpPr>
            <p:cNvPr id="92" name="椭圆 91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3" name="椭圆 92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4" name="组合 87"/>
          <p:cNvGrpSpPr/>
          <p:nvPr/>
        </p:nvGrpSpPr>
        <p:grpSpPr bwMode="auto">
          <a:xfrm>
            <a:off x="3093208" y="3170651"/>
            <a:ext cx="888547" cy="888547"/>
            <a:chOff x="2848131" y="1860029"/>
            <a:chExt cx="3807502" cy="3807502"/>
          </a:xfrm>
        </p:grpSpPr>
        <p:sp>
          <p:nvSpPr>
            <p:cNvPr id="95" name="椭圆 94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6" name="椭圆 95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97" name="组合 87"/>
          <p:cNvGrpSpPr/>
          <p:nvPr/>
        </p:nvGrpSpPr>
        <p:grpSpPr bwMode="auto">
          <a:xfrm>
            <a:off x="4693435" y="3253690"/>
            <a:ext cx="888547" cy="888547"/>
            <a:chOff x="2848131" y="1860029"/>
            <a:chExt cx="3807502" cy="3807502"/>
          </a:xfrm>
        </p:grpSpPr>
        <p:sp>
          <p:nvSpPr>
            <p:cNvPr id="98" name="椭圆 97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99" name="椭圆 98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00" name="组合 87"/>
          <p:cNvGrpSpPr/>
          <p:nvPr/>
        </p:nvGrpSpPr>
        <p:grpSpPr bwMode="auto">
          <a:xfrm>
            <a:off x="5925025" y="2386121"/>
            <a:ext cx="888547" cy="888547"/>
            <a:chOff x="2848131" y="1860029"/>
            <a:chExt cx="3807502" cy="3807502"/>
          </a:xfrm>
        </p:grpSpPr>
        <p:sp>
          <p:nvSpPr>
            <p:cNvPr id="101" name="椭圆 100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03" name="文本框 5"/>
          <p:cNvSpPr txBox="1"/>
          <p:nvPr/>
        </p:nvSpPr>
        <p:spPr>
          <a:xfrm>
            <a:off x="3943597" y="1581649"/>
            <a:ext cx="98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zh-CN" altLang="en-US" sz="27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5"/>
          <p:cNvSpPr txBox="1"/>
          <p:nvPr/>
        </p:nvSpPr>
        <p:spPr>
          <a:xfrm>
            <a:off x="1957931" y="2418442"/>
            <a:ext cx="98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zh-CN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5"/>
          <p:cNvSpPr txBox="1"/>
          <p:nvPr/>
        </p:nvSpPr>
        <p:spPr>
          <a:xfrm>
            <a:off x="3021842" y="3427586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封装</a:t>
            </a:r>
            <a:endParaRPr lang="zh-CN" sz="1800" dirty="0"/>
          </a:p>
        </p:txBody>
      </p:sp>
      <p:sp>
        <p:nvSpPr>
          <p:cNvPr id="106" name="文本框 5"/>
          <p:cNvSpPr txBox="1"/>
          <p:nvPr/>
        </p:nvSpPr>
        <p:spPr>
          <a:xfrm>
            <a:off x="4635250" y="3507854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继承</a:t>
            </a:r>
            <a:endParaRPr lang="zh-CN" sz="1800" dirty="0"/>
          </a:p>
        </p:txBody>
      </p:sp>
      <p:sp>
        <p:nvSpPr>
          <p:cNvPr id="107" name="文本框 5"/>
          <p:cNvSpPr txBox="1"/>
          <p:nvPr/>
        </p:nvSpPr>
        <p:spPr>
          <a:xfrm>
            <a:off x="5873749" y="2643758"/>
            <a:ext cx="98395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sz="1800" dirty="0"/>
              <a:t>多态</a:t>
            </a:r>
            <a:endParaRPr lang="zh-CN" sz="1800" dirty="0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pPr algn="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Java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基础核心模块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103" grpId="0"/>
      <p:bldP spid="104" grpId="0"/>
      <p:bldP spid="105" grpId="0"/>
      <p:bldP spid="106" grpId="0"/>
      <p:bldP spid="1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87574"/>
            <a:ext cx="8640960" cy="3672408"/>
          </a:xfrm>
        </p:spPr>
        <p:txBody>
          <a:bodyPr/>
          <a:lstStyle/>
          <a:p>
            <a:r>
              <a:rPr lang="zh-CN" altLang="en-US" dirty="0"/>
              <a:t>枚举的声明语法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12265" y="1599374"/>
            <a:ext cx="3343711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访问修饰符</a:t>
            </a:r>
            <a:r>
              <a:rPr lang="en-US" altLang="zh-CN" sz="1400" dirty="0"/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zh-CN" altLang="en-US" sz="1400" dirty="0">
                <a:solidFill>
                  <a:srgbClr val="FF0000"/>
                </a:solidFill>
              </a:rPr>
              <a:t>关键字  </a:t>
            </a:r>
            <a:r>
              <a:rPr lang="en-US" altLang="zh-CN" sz="1400" dirty="0"/>
              <a:t>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</a:t>
            </a:r>
            <a:r>
              <a:rPr lang="zh-CN" altLang="en-US" sz="1400" i="1" dirty="0"/>
              <a:t>枚举值</a:t>
            </a:r>
            <a:r>
              <a:rPr lang="en-US" altLang="zh-CN" sz="1400" i="1" dirty="0"/>
              <a:t>1</a:t>
            </a:r>
            <a:r>
              <a:rPr lang="zh-CN" altLang="en-US" sz="1400" i="1" dirty="0"/>
              <a:t>，枚举值</a:t>
            </a:r>
            <a:r>
              <a:rPr lang="en-US" altLang="zh-CN" sz="1400" i="1" dirty="0"/>
              <a:t>2</a:t>
            </a:r>
            <a:r>
              <a:rPr lang="zh-CN" altLang="en-US" sz="1400" i="1" dirty="0"/>
              <a:t>，</a:t>
            </a:r>
            <a:r>
              <a:rPr lang="en-US" altLang="zh-CN" sz="1400" i="1" dirty="0"/>
              <a:t>……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1012265" y="3099772"/>
            <a:ext cx="3348720" cy="74066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{</a:t>
            </a:r>
            <a:endParaRPr lang="en-US" altLang="zh-CN" sz="1400" dirty="0"/>
          </a:p>
          <a:p>
            <a:pPr algn="l"/>
            <a:r>
              <a:rPr lang="en-US" altLang="zh-CN" sz="1400" i="1" dirty="0"/>
              <a:t>    SPRING,SUMMER,AUTUMN,WINTER</a:t>
            </a:r>
            <a:endParaRPr lang="en-US" altLang="zh-CN" sz="1400" i="1" dirty="0"/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5" name="直接箭头连接符 34"/>
          <p:cNvCxnSpPr>
            <a:stCxn id="6" idx="2"/>
            <a:endCxn id="34" idx="0"/>
          </p:cNvCxnSpPr>
          <p:nvPr/>
        </p:nvCxnSpPr>
        <p:spPr bwMode="auto">
          <a:xfrm>
            <a:off x="2684121" y="2338038"/>
            <a:ext cx="2504" cy="7617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46" name="组合 45"/>
          <p:cNvGrpSpPr/>
          <p:nvPr/>
        </p:nvGrpSpPr>
        <p:grpSpPr>
          <a:xfrm>
            <a:off x="4817932" y="1804144"/>
            <a:ext cx="3845475" cy="559440"/>
            <a:chOff x="4817932" y="1804144"/>
            <a:chExt cx="3845475" cy="559440"/>
          </a:xfrm>
        </p:grpSpPr>
        <p:sp>
          <p:nvSpPr>
            <p:cNvPr id="40" name="矩形 39"/>
            <p:cNvSpPr/>
            <p:nvPr/>
          </p:nvSpPr>
          <p:spPr>
            <a:xfrm>
              <a:off x="4817932" y="2010784"/>
              <a:ext cx="3845475" cy="3528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任意多边形: 形状 40"/>
            <p:cNvSpPr/>
            <p:nvPr/>
          </p:nvSpPr>
          <p:spPr>
            <a:xfrm>
              <a:off x="5010205" y="180414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400" kern="1200" dirty="0" err="1"/>
                <a:t>Enum</a:t>
              </a:r>
              <a:r>
                <a:rPr lang="zh-CN" altLang="en-US" sz="1400" kern="1200" dirty="0"/>
                <a:t>关键字声明</a:t>
              </a:r>
              <a:endParaRPr lang="zh-CN" altLang="en-US" sz="1400" kern="12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817932" y="2439184"/>
            <a:ext cx="3845475" cy="547988"/>
            <a:chOff x="4817932" y="2439184"/>
            <a:chExt cx="3845475" cy="547988"/>
          </a:xfrm>
        </p:grpSpPr>
        <p:sp>
          <p:nvSpPr>
            <p:cNvPr id="42" name="矩形 41"/>
            <p:cNvSpPr/>
            <p:nvPr/>
          </p:nvSpPr>
          <p:spPr>
            <a:xfrm>
              <a:off x="4817932" y="2634372"/>
              <a:ext cx="3845475" cy="3528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任意多边形: 形状 42"/>
            <p:cNvSpPr/>
            <p:nvPr/>
          </p:nvSpPr>
          <p:spPr>
            <a:xfrm>
              <a:off x="5010205" y="2439184"/>
              <a:ext cx="2691832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5675477"/>
                <a:satOff val="8616"/>
                <a:lumOff val="-1509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920" tIns="20175" rIns="121920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枚举值之间由逗号分隔</a:t>
              </a:r>
              <a:endParaRPr lang="zh-CN" altLang="en-US" sz="1400" kern="12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817932" y="3074225"/>
            <a:ext cx="3845475" cy="559440"/>
            <a:chOff x="4817932" y="3074225"/>
            <a:chExt cx="3845475" cy="559440"/>
          </a:xfrm>
        </p:grpSpPr>
        <p:sp>
          <p:nvSpPr>
            <p:cNvPr id="44" name="矩形 43"/>
            <p:cNvSpPr/>
            <p:nvPr/>
          </p:nvSpPr>
          <p:spPr>
            <a:xfrm>
              <a:off x="4817932" y="3280865"/>
              <a:ext cx="3845475" cy="35280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任意多边形: 形状 44"/>
            <p:cNvSpPr/>
            <p:nvPr/>
          </p:nvSpPr>
          <p:spPr>
            <a:xfrm>
              <a:off x="5010205" y="3074225"/>
              <a:ext cx="2702603" cy="413280"/>
            </a:xfrm>
            <a:custGeom>
              <a:avLst/>
              <a:gdLst>
                <a:gd name="connsiteX0" fmla="*/ 0 w 2691832"/>
                <a:gd name="connsiteY0" fmla="*/ 68881 h 413280"/>
                <a:gd name="connsiteX1" fmla="*/ 68881 w 2691832"/>
                <a:gd name="connsiteY1" fmla="*/ 0 h 413280"/>
                <a:gd name="connsiteX2" fmla="*/ 2622951 w 2691832"/>
                <a:gd name="connsiteY2" fmla="*/ 0 h 413280"/>
                <a:gd name="connsiteX3" fmla="*/ 2691832 w 2691832"/>
                <a:gd name="connsiteY3" fmla="*/ 68881 h 413280"/>
                <a:gd name="connsiteX4" fmla="*/ 2691832 w 2691832"/>
                <a:gd name="connsiteY4" fmla="*/ 344399 h 413280"/>
                <a:gd name="connsiteX5" fmla="*/ 2622951 w 2691832"/>
                <a:gd name="connsiteY5" fmla="*/ 413280 h 413280"/>
                <a:gd name="connsiteX6" fmla="*/ 68881 w 2691832"/>
                <a:gd name="connsiteY6" fmla="*/ 413280 h 413280"/>
                <a:gd name="connsiteX7" fmla="*/ 0 w 2691832"/>
                <a:gd name="connsiteY7" fmla="*/ 344399 h 413280"/>
                <a:gd name="connsiteX8" fmla="*/ 0 w 2691832"/>
                <a:gd name="connsiteY8" fmla="*/ 68881 h 4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1832" h="413280">
                  <a:moveTo>
                    <a:pt x="0" y="68881"/>
                  </a:moveTo>
                  <a:cubicBezTo>
                    <a:pt x="0" y="30839"/>
                    <a:pt x="30839" y="0"/>
                    <a:pt x="68881" y="0"/>
                  </a:cubicBezTo>
                  <a:lnTo>
                    <a:pt x="2622951" y="0"/>
                  </a:lnTo>
                  <a:cubicBezTo>
                    <a:pt x="2660993" y="0"/>
                    <a:pt x="2691832" y="30839"/>
                    <a:pt x="2691832" y="68881"/>
                  </a:cubicBezTo>
                  <a:lnTo>
                    <a:pt x="2691832" y="344399"/>
                  </a:lnTo>
                  <a:cubicBezTo>
                    <a:pt x="2691832" y="382441"/>
                    <a:pt x="2660993" y="413280"/>
                    <a:pt x="2622951" y="413280"/>
                  </a:cubicBezTo>
                  <a:lnTo>
                    <a:pt x="68881" y="413280"/>
                  </a:lnTo>
                  <a:cubicBezTo>
                    <a:pt x="30839" y="413280"/>
                    <a:pt x="0" y="382441"/>
                    <a:pt x="0" y="344399"/>
                  </a:cubicBezTo>
                  <a:lnTo>
                    <a:pt x="0" y="68881"/>
                  </a:ln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0194" tIns="20175" rIns="100194" bIns="20175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 dirty="0"/>
                <a:t>每个枚举值都是常量（枚举项）</a:t>
              </a:r>
              <a:endParaRPr lang="zh-CN" altLang="en-US" sz="14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获取枚举实例的方式</a:t>
            </a:r>
            <a:endParaRPr lang="zh-CN" alt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52771" y="1779662"/>
            <a:ext cx="3600400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zh-CN" altLang="en-US" sz="1400" dirty="0"/>
              <a:t>枚举常量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.SPRING</a:t>
            </a:r>
            <a:r>
              <a:rPr lang="en-US" altLang="zh-CN" sz="1400" dirty="0"/>
              <a:t>;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2035141" y="3003798"/>
            <a:ext cx="4985131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</a:t>
            </a:r>
            <a:r>
              <a:rPr lang="en-US" altLang="zh-CN" sz="1400" dirty="0" err="1"/>
              <a:t>valueOf</a:t>
            </a:r>
            <a:r>
              <a:rPr lang="en-US" altLang="zh-CN" sz="1400" dirty="0">
                <a:cs typeface="Arial" panose="020B0604020202020204" pitchFamily="34" charset="0"/>
              </a:rPr>
              <a:t> (</a:t>
            </a:r>
            <a:r>
              <a:rPr lang="en-US" altLang="zh-CN" sz="1400" b="1" dirty="0">
                <a:solidFill>
                  <a:srgbClr val="4F4F4F"/>
                </a:solidFill>
              </a:rPr>
              <a:t>String  name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/>
              <a:t>  se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.valueOf</a:t>
            </a:r>
            <a:r>
              <a:rPr lang="en-US" altLang="zh-CN" sz="1400" dirty="0"/>
              <a:t>(</a:t>
            </a:r>
            <a:r>
              <a:rPr lang="en-US" altLang="zh-CN" sz="1400" dirty="0">
                <a:cs typeface="Arial" panose="020B0604020202020204" pitchFamily="34" charset="0"/>
              </a:rPr>
              <a:t>"</a:t>
            </a:r>
            <a:r>
              <a:rPr lang="en-US" altLang="zh-CN" sz="1400" dirty="0"/>
              <a:t> SPRING </a:t>
            </a:r>
            <a:r>
              <a:rPr lang="en-US" altLang="zh-CN" sz="1400" dirty="0">
                <a:cs typeface="Arial" panose="020B0604020202020204" pitchFamily="34" charset="0"/>
              </a:rPr>
              <a:t>");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275856" y="4280778"/>
            <a:ext cx="5378688" cy="52322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zh-CN" altLang="en-US" sz="1400" dirty="0"/>
              <a:t>枚举类型</a:t>
            </a:r>
            <a:r>
              <a:rPr lang="en-US" altLang="zh-CN" sz="1400" dirty="0"/>
              <a:t>[]</a:t>
            </a:r>
            <a:r>
              <a:rPr lang="zh-CN" altLang="en-US" sz="1400" dirty="0"/>
              <a:t>  枚举变量 </a:t>
            </a:r>
            <a:r>
              <a:rPr lang="en-US" altLang="zh-CN" sz="1400" dirty="0"/>
              <a:t>= </a:t>
            </a:r>
            <a:r>
              <a:rPr lang="zh-CN" altLang="en-US" sz="1400" dirty="0"/>
              <a:t>枚举类型</a:t>
            </a:r>
            <a:r>
              <a:rPr lang="en-US" altLang="zh-CN" sz="1400" dirty="0"/>
              <a:t>.values</a:t>
            </a:r>
            <a:r>
              <a:rPr lang="en-US" altLang="zh-CN" sz="1400" dirty="0">
                <a:cs typeface="Arial" panose="020B0604020202020204" pitchFamily="34" charset="0"/>
              </a:rPr>
              <a:t>();</a:t>
            </a:r>
            <a:r>
              <a:rPr lang="en-US" altLang="zh-CN" sz="1400" dirty="0"/>
              <a:t> </a:t>
            </a:r>
            <a:endParaRPr lang="en-US" altLang="zh-CN" sz="1400" dirty="0"/>
          </a:p>
          <a:p>
            <a:pPr algn="l"/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>
                <a:sym typeface="+mn-ea"/>
              </a:rPr>
              <a:t>[ ]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seArray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Season</a:t>
            </a:r>
            <a:r>
              <a:rPr lang="en-US" altLang="zh-CN" sz="1400" dirty="0" err="1">
                <a:sym typeface="+mn-ea"/>
              </a:rPr>
              <a:t>Enum</a:t>
            </a:r>
            <a:r>
              <a:rPr lang="en-US" altLang="zh-CN" sz="1400" dirty="0" err="1"/>
              <a:t>.values</a:t>
            </a:r>
            <a:r>
              <a:rPr lang="en-US" altLang="zh-CN" sz="1400" dirty="0"/>
              <a:t>(</a:t>
            </a:r>
            <a:r>
              <a:rPr lang="en-US" altLang="zh-CN" sz="1400" i="1" dirty="0">
                <a:cs typeface="Arial" panose="020B0604020202020204" pitchFamily="34" charset="0"/>
              </a:rPr>
              <a:t>);</a:t>
            </a:r>
            <a:r>
              <a:rPr lang="en-US" altLang="zh-CN" sz="1400" dirty="0"/>
              <a:t> 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1988695" y="2499742"/>
            <a:ext cx="3791719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通过指定名称获取枚举实例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1" name="AutoShape 27"/>
          <p:cNvSpPr>
            <a:spLocks noChangeArrowheads="1"/>
          </p:cNvSpPr>
          <p:nvPr/>
        </p:nvSpPr>
        <p:spPr bwMode="auto">
          <a:xfrm>
            <a:off x="3231505" y="3723878"/>
            <a:ext cx="3791718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获取所有枚举实例的数组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854642" y="1275606"/>
            <a:ext cx="3791720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通过枚举常量获取枚举实例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39552" y="1090805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19" name="椭圆 18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1</a:t>
              </a:r>
              <a:endParaRPr lang="zh-CN" altLang="en-US" sz="3700" kern="12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91680" y="2355726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3" name="椭圆 22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2</a:t>
              </a:r>
              <a:endParaRPr lang="zh-CN" altLang="en-US" sz="3700" kern="12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87824" y="3579862"/>
            <a:ext cx="581285" cy="581285"/>
            <a:chOff x="1512164" y="833735"/>
            <a:chExt cx="798276" cy="798276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1512164" y="833735"/>
              <a:ext cx="798276" cy="798276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椭圆 4"/>
            <p:cNvSpPr txBox="1"/>
            <p:nvPr/>
          </p:nvSpPr>
          <p:spPr>
            <a:xfrm>
              <a:off x="1629069" y="950640"/>
              <a:ext cx="564466" cy="5644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95" tIns="23495" rIns="23495" bIns="2349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700" kern="1200" dirty="0"/>
                <a:t>3</a:t>
              </a:r>
              <a:endParaRPr lang="zh-CN" altLang="en-US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5" grpId="0" bldLvl="0" animBg="1"/>
      <p:bldP spid="29" grpId="0" bldLvl="0" animBg="1"/>
      <p:bldP spid="30" grpId="0" bldLvl="0" animBg="1"/>
      <p:bldP spid="31" grpId="0" bldLvl="0" animBg="1"/>
      <p:bldP spid="32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枚举基本应用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使用枚举模拟完成红绿灯的显示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红绿灯只有三种颜色，红灯、黄灯、绿灯</a:t>
            </a:r>
            <a:endParaRPr lang="en-US" altLang="zh-CN" dirty="0"/>
          </a:p>
          <a:p>
            <a:pPr lvl="1"/>
            <a:r>
              <a:rPr lang="zh-CN" altLang="en-US" dirty="0"/>
              <a:t>将三种颜色定义成枚举常量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30986" y="1757743"/>
            <a:ext cx="3330372" cy="73866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enum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{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70C0"/>
                </a:solidFill>
              </a:rPr>
              <a:t>RED,YELLOW,GREEN</a:t>
            </a:r>
            <a:endParaRPr lang="en-US" altLang="zh-CN" sz="1400" dirty="0">
              <a:solidFill>
                <a:srgbClr val="0070C0"/>
              </a:solidFill>
            </a:endParaRPr>
          </a:p>
          <a:p>
            <a:pPr algn="l"/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15888" y="3368485"/>
            <a:ext cx="3960568" cy="954107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cs typeface="Arial" panose="020B0604020202020204" pitchFamily="34" charset="0"/>
              </a:rPr>
              <a:t>public static void main(String[] args)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cs typeface="Arial" panose="020B0604020202020204" pitchFamily="34" charset="0"/>
              </a:rPr>
              <a:t>SignalLamp.RED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;</a:t>
            </a:r>
            <a:endParaRPr lang="en-US" altLang="zh-CN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cs typeface="Arial" panose="020B0604020202020204" pitchFamily="34" charset="0"/>
              </a:rPr>
              <a:t>当前的信号灯是：</a:t>
            </a:r>
            <a:r>
              <a:rPr lang="en-US" altLang="zh-CN" sz="1400" dirty="0">
                <a:cs typeface="Arial" panose="020B0604020202020204" pitchFamily="34" charset="0"/>
              </a:rPr>
              <a:t>"+</a:t>
            </a:r>
            <a:r>
              <a:rPr lang="en-US" altLang="zh-CN" sz="1400" dirty="0" err="1">
                <a:cs typeface="Arial" panose="020B0604020202020204" pitchFamily="34" charset="0"/>
              </a:rPr>
              <a:t>sl</a:t>
            </a:r>
            <a:r>
              <a:rPr lang="en-US" altLang="zh-CN" sz="1400" dirty="0">
                <a:cs typeface="Arial" panose="020B0604020202020204" pitchFamily="34" charset="0"/>
              </a:rPr>
              <a:t>);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箭头: 下 6"/>
          <p:cNvSpPr/>
          <p:nvPr/>
        </p:nvSpPr>
        <p:spPr bwMode="auto">
          <a:xfrm>
            <a:off x="6588224" y="2567103"/>
            <a:ext cx="144016" cy="7247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3001141"/>
            <a:ext cx="3310228" cy="133713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使用枚举表示一周</a:t>
            </a:r>
            <a:r>
              <a:rPr lang="en-US" altLang="zh-CN" dirty="0"/>
              <a:t>7</a:t>
            </a:r>
            <a:r>
              <a:rPr lang="zh-CN" altLang="en-US" dirty="0"/>
              <a:t>天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enum</a:t>
            </a:r>
            <a:r>
              <a:rPr lang="zh-CN" altLang="en-US" dirty="0"/>
              <a:t>关键字声明枚举类型</a:t>
            </a:r>
            <a:endParaRPr lang="en-US" altLang="zh-CN" dirty="0"/>
          </a:p>
          <a:p>
            <a:pPr lvl="1"/>
            <a:r>
              <a:rPr lang="zh-CN" altLang="en-US" dirty="0"/>
              <a:t>定义枚举常量，枚举值为星期一到星期日</a:t>
            </a:r>
            <a:endParaRPr lang="en-US" altLang="zh-CN" dirty="0"/>
          </a:p>
          <a:p>
            <a:pPr lvl="1"/>
            <a:r>
              <a:rPr lang="zh-CN" altLang="en-US" dirty="0"/>
              <a:t>通过枚举实例调用枚举值并输出显示</a:t>
            </a:r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251253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深入理解枚举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3985868" cy="3137572"/>
          </a:xfrm>
        </p:spPr>
        <p:txBody>
          <a:bodyPr/>
          <a:lstStyle/>
          <a:p>
            <a:r>
              <a:rPr lang="zh-CN" altLang="en-US" dirty="0"/>
              <a:t>枚举的本质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zh-CN" altLang="en-US" dirty="0"/>
              <a:t>枚举类型编译后是一个</a:t>
            </a:r>
            <a:r>
              <a:rPr lang="en-US" altLang="zh-CN" dirty="0"/>
              <a:t>final</a:t>
            </a:r>
            <a:r>
              <a:rPr lang="zh-CN" altLang="en-US" dirty="0"/>
              <a:t>类，自动继承</a:t>
            </a:r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枚举常量会自动编译成</a:t>
            </a:r>
            <a:r>
              <a:rPr lang="en-US" altLang="zh-CN" dirty="0"/>
              <a:t>public static final </a:t>
            </a:r>
            <a:endParaRPr lang="en-US" altLang="zh-CN" dirty="0"/>
          </a:p>
          <a:p>
            <a:pPr lvl="1"/>
            <a:r>
              <a:rPr lang="zh-CN" altLang="en-US" dirty="0"/>
              <a:t>每一个枚举常量对应一个枚举实例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22" y="2260932"/>
            <a:ext cx="3744416" cy="9238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004719"/>
            <a:ext cx="4032448" cy="40873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580" y="1030871"/>
            <a:ext cx="3756820" cy="1727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54" y="3469697"/>
            <a:ext cx="3049764" cy="1190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264667"/>
            <a:ext cx="3228221" cy="709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123 L -0.042569 0.017284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KW%0`U%(KI_RE$S[07S97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9875" y="933450"/>
            <a:ext cx="4622800" cy="3677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什么是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Enum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新增</a:t>
            </a:r>
            <a:endParaRPr lang="en-US" altLang="zh-CN" dirty="0"/>
          </a:p>
          <a:p>
            <a:pPr lvl="1"/>
            <a:r>
              <a:rPr lang="zh-CN" altLang="en-US" dirty="0"/>
              <a:t>直接继承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是一个抽象类</a:t>
            </a:r>
            <a:endParaRPr lang="zh-CN" altLang="en-US" dirty="0"/>
          </a:p>
          <a:p>
            <a:pPr lvl="1"/>
            <a:r>
              <a:rPr lang="zh-CN" altLang="en-US" dirty="0"/>
              <a:t>是所有枚举类型的公共父类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由枚举类型自动继承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如何使用枚举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在枚举中添加变量和方法</a:t>
            </a:r>
            <a:endParaRPr lang="zh-CN" alt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9148" y="1488440"/>
            <a:ext cx="3096344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RED,YELLOW,GREEN ;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cs typeface="Arial" panose="020B0604020202020204" pitchFamily="34" charset="0"/>
              </a:rPr>
              <a:t>    private String desc;</a:t>
            </a:r>
            <a:endParaRPr lang="zh-CN" alt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String </a:t>
            </a:r>
            <a:r>
              <a:rPr lang="en-US" altLang="zh-CN" sz="1400" dirty="0" err="1">
                <a:cs typeface="Arial" panose="020B0604020202020204" pitchFamily="34" charset="0"/>
              </a:rPr>
              <a:t>getDesc</a:t>
            </a:r>
            <a:r>
              <a:rPr lang="en-US" altLang="zh-CN" sz="1400" dirty="0">
                <a:cs typeface="Arial" panose="020B0604020202020204" pitchFamily="34" charset="0"/>
              </a:rPr>
              <a:t>()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return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public void </a:t>
            </a:r>
            <a:r>
              <a:rPr lang="en-US" altLang="zh-CN" sz="1400" dirty="0" err="1">
                <a:cs typeface="Arial" panose="020B0604020202020204" pitchFamily="34" charset="0"/>
              </a:rPr>
              <a:t>setDesc</a:t>
            </a:r>
            <a:r>
              <a:rPr lang="en-US" altLang="zh-CN" sz="1400" dirty="0">
                <a:cs typeface="Arial" panose="020B0604020202020204" pitchFamily="34" charset="0"/>
              </a:rPr>
              <a:t>(String desc)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 =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AutoShape 27"/>
          <p:cNvSpPr>
            <a:spLocks noChangeArrowheads="1"/>
          </p:cNvSpPr>
          <p:nvPr/>
        </p:nvSpPr>
        <p:spPr bwMode="auto">
          <a:xfrm>
            <a:off x="2771800" y="12001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必须以分号结束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7" name="直接箭头连接符 6"/>
          <p:cNvCxnSpPr>
            <a:stCxn id="8" idx="3"/>
            <a:endCxn id="6" idx="2"/>
          </p:cNvCxnSpPr>
          <p:nvPr/>
        </p:nvCxnSpPr>
        <p:spPr bwMode="auto">
          <a:xfrm flipV="1">
            <a:off x="2771800" y="1847100"/>
            <a:ext cx="572869" cy="204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55776" y="1907398"/>
            <a:ext cx="216024" cy="2880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139952" y="1436892"/>
            <a:ext cx="4680520" cy="2960875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args)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SignalLamp.RED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if(sl.name().equals("RED"))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红灯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if(sl.name().equals("YELLOW"))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黄灯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else if(sl.name().equals("GREEN"))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</a:t>
            </a:r>
            <a:r>
              <a:rPr lang="en-US" altLang="zh-CN" sz="1400" dirty="0" err="1"/>
              <a:t>sl.setDesc</a:t>
            </a:r>
            <a:r>
              <a:rPr lang="en-US" altLang="zh-CN" sz="1400" dirty="0"/>
              <a:t>("</a:t>
            </a:r>
            <a:r>
              <a:rPr lang="zh-CN" altLang="en-US" sz="1400" dirty="0"/>
              <a:t>绿灯</a:t>
            </a:r>
            <a:r>
              <a:rPr lang="en-US" altLang="zh-CN" sz="1400" dirty="0"/>
              <a:t>");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246815" y="1807072"/>
            <a:ext cx="3160628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7542308" y="1677270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499992" y="249886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99992" y="314323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4499992" y="3778391"/>
            <a:ext cx="1874599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右大括号 19"/>
          <p:cNvSpPr/>
          <p:nvPr/>
        </p:nvSpPr>
        <p:spPr bwMode="auto">
          <a:xfrm>
            <a:off x="6662623" y="2558605"/>
            <a:ext cx="288032" cy="1381297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AutoShape 27"/>
          <p:cNvSpPr>
            <a:spLocks noChangeArrowheads="1"/>
          </p:cNvSpPr>
          <p:nvPr/>
        </p:nvSpPr>
        <p:spPr bwMode="auto">
          <a:xfrm>
            <a:off x="7407443" y="2893314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通过枚举实例调用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67955" y="2236488"/>
            <a:ext cx="2563885" cy="2207469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903590" y="4259930"/>
            <a:ext cx="1652186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封装变量，增加访问方法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677" y="2738225"/>
            <a:ext cx="3347451" cy="111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  <p:bldP spid="11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20" grpId="0" bldLvl="0" animBg="1"/>
      <p:bldP spid="21" grpId="0" bldLvl="0" animBg="1"/>
      <p:bldP spid="39" grpId="0" bldLvl="0" animBg="1"/>
      <p:bldP spid="25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如何使用枚举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在枚举中使用构造器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只能是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在枚举中添加构造器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23528" y="1635646"/>
            <a:ext cx="3384376" cy="3284041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public </a:t>
            </a:r>
            <a:r>
              <a:rPr lang="en-US" altLang="zh-CN" sz="1400" dirty="0" err="1">
                <a:cs typeface="Arial" panose="020B0604020202020204" pitchFamily="34" charset="0"/>
              </a:rPr>
              <a:t>enum</a:t>
            </a:r>
            <a:r>
              <a:rPr lang="en-US" altLang="zh-CN" sz="1400" dirty="0">
                <a:cs typeface="Arial" panose="020B0604020202020204" pitchFamily="34" charset="0"/>
              </a:rPr>
              <a:t>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 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RED("</a:t>
            </a:r>
            <a:r>
              <a:rPr lang="zh-CN" altLang="en-US" sz="1400" dirty="0">
                <a:cs typeface="Arial" panose="020B0604020202020204" pitchFamily="34" charset="0"/>
              </a:rPr>
              <a:t>红灯</a:t>
            </a:r>
            <a:r>
              <a:rPr lang="en-US" altLang="zh-CN" sz="1400" dirty="0">
                <a:cs typeface="Arial" panose="020B0604020202020204" pitchFamily="34" charset="0"/>
              </a:rPr>
              <a:t>"), YELLOW("</a:t>
            </a:r>
            <a:r>
              <a:rPr lang="zh-CN" altLang="en-US" sz="1400" dirty="0">
                <a:cs typeface="Arial" panose="020B0604020202020204" pitchFamily="34" charset="0"/>
              </a:rPr>
              <a:t>黄灯</a:t>
            </a:r>
            <a:r>
              <a:rPr lang="en-US" altLang="zh-CN" sz="1400" dirty="0">
                <a:cs typeface="Arial" panose="020B0604020202020204" pitchFamily="34" charset="0"/>
              </a:rPr>
              <a:t>"),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GREEN("</a:t>
            </a:r>
            <a:r>
              <a:rPr lang="zh-CN" altLang="en-US" sz="1400" dirty="0">
                <a:cs typeface="Arial" panose="020B0604020202020204" pitchFamily="34" charset="0"/>
              </a:rPr>
              <a:t>绿灯</a:t>
            </a:r>
            <a:r>
              <a:rPr lang="en-US" altLang="zh-CN" sz="1400" dirty="0">
                <a:cs typeface="Arial" panose="020B0604020202020204" pitchFamily="34" charset="0"/>
              </a:rPr>
              <a:t>");   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private String 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//</a:t>
            </a:r>
            <a:r>
              <a:rPr lang="zh-CN" altLang="en-US" sz="1400" dirty="0">
                <a:cs typeface="Arial" panose="020B0604020202020204" pitchFamily="34" charset="0"/>
              </a:rPr>
              <a:t>带有参数的私有构造器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</a:t>
            </a:r>
            <a:r>
              <a:rPr lang="en-US" altLang="zh-CN" sz="1400" dirty="0">
                <a:solidFill>
                  <a:srgbClr val="FF0000"/>
                </a:solidFill>
                <a:cs typeface="Arial" panose="020B0604020202020204" pitchFamily="34" charset="0"/>
              </a:rPr>
              <a:t>private </a:t>
            </a:r>
            <a:r>
              <a:rPr lang="en-US" altLang="zh-CN" sz="1400" dirty="0" err="1">
                <a:cs typeface="Arial" panose="020B0604020202020204" pitchFamily="34" charset="0"/>
              </a:rPr>
              <a:t>SignalLamp</a:t>
            </a:r>
            <a:r>
              <a:rPr lang="en-US" altLang="zh-CN" sz="1400" dirty="0">
                <a:cs typeface="Arial" panose="020B0604020202020204" pitchFamily="34" charset="0"/>
              </a:rPr>
              <a:t>(String desc){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    </a:t>
            </a:r>
            <a:r>
              <a:rPr lang="en-US" altLang="zh-CN" sz="1400" dirty="0" err="1">
                <a:cs typeface="Arial" panose="020B0604020202020204" pitchFamily="34" charset="0"/>
              </a:rPr>
              <a:t>this.desc</a:t>
            </a:r>
            <a:r>
              <a:rPr lang="en-US" altLang="zh-CN" sz="1400" dirty="0">
                <a:cs typeface="Arial" panose="020B0604020202020204" pitchFamily="34" charset="0"/>
              </a:rPr>
              <a:t>=desc;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 }</a:t>
            </a:r>
            <a:endParaRPr lang="en-US" altLang="zh-CN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   ….//</a:t>
            </a:r>
            <a:r>
              <a:rPr lang="zh-CN" altLang="en-US" sz="1400" dirty="0">
                <a:cs typeface="Arial" panose="020B0604020202020204" pitchFamily="34" charset="0"/>
              </a:rPr>
              <a:t>封装变量</a:t>
            </a:r>
            <a:r>
              <a:rPr lang="en-US" altLang="zh-CN" sz="1400" dirty="0">
                <a:cs typeface="Arial" panose="020B0604020202020204" pitchFamily="34" charset="0"/>
              </a:rPr>
              <a:t>…</a:t>
            </a:r>
            <a:endParaRPr lang="zh-CN" altLang="en-US" sz="14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9552" y="1995686"/>
            <a:ext cx="2592288" cy="646986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9939" y="3002712"/>
            <a:ext cx="2808312" cy="127376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2537244" y="1384632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指定枚举描述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2130119" y="3724964"/>
            <a:ext cx="1361761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通过构造初始化变量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016795" y="1693879"/>
            <a:ext cx="4680520" cy="1668214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for(</a:t>
            </a:r>
            <a:r>
              <a:rPr lang="en-US" altLang="zh-CN" sz="1400" dirty="0" err="1"/>
              <a:t>SignalLamp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sl:SignalLamp.values</a:t>
            </a:r>
            <a:r>
              <a:rPr lang="en-US" altLang="zh-CN" sz="1400" dirty="0"/>
              <a:t>()){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sl.toString</a:t>
            </a:r>
            <a:r>
              <a:rPr lang="en-US" altLang="zh-CN" sz="1400" dirty="0"/>
              <a:t>()+":"+</a:t>
            </a:r>
            <a:r>
              <a:rPr lang="en-US" altLang="zh-CN" sz="1400" dirty="0" err="1"/>
              <a:t>sl.getDesc</a:t>
            </a:r>
            <a:r>
              <a:rPr lang="en-US" altLang="zh-CN" sz="1400" dirty="0"/>
              <a:t>());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 }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24127" y="2096818"/>
            <a:ext cx="1656185" cy="32302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AutoShape 27"/>
          <p:cNvSpPr>
            <a:spLocks noChangeArrowheads="1"/>
          </p:cNvSpPr>
          <p:nvPr/>
        </p:nvSpPr>
        <p:spPr bwMode="auto">
          <a:xfrm>
            <a:off x="6955953" y="1195500"/>
            <a:ext cx="1800200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values()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返回一個包含枚常量的集合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368540" y="2435225"/>
            <a:ext cx="1175385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42025" y="2432685"/>
            <a:ext cx="977900" cy="32321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AutoShape 27"/>
          <p:cNvSpPr>
            <a:spLocks noChangeArrowheads="1"/>
          </p:cNvSpPr>
          <p:nvPr/>
        </p:nvSpPr>
        <p:spPr bwMode="auto">
          <a:xfrm>
            <a:off x="5907569" y="3184606"/>
            <a:ext cx="1145737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返回枚举常量名称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460101" y="2758206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直接箭头连接符 23"/>
          <p:cNvCxnSpPr/>
          <p:nvPr/>
        </p:nvCxnSpPr>
        <p:spPr bwMode="auto">
          <a:xfrm>
            <a:off x="7956376" y="2756001"/>
            <a:ext cx="0" cy="4437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424431" y="3342517"/>
            <a:ext cx="1145737" cy="37457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获取变量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700" y="2862058"/>
            <a:ext cx="4315748" cy="2061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2" grpId="0" bldLvl="0" animBg="1"/>
      <p:bldP spid="10" grpId="0" bldLvl="0" animBg="1"/>
      <p:bldP spid="13" grpId="0" bldLvl="0" animBg="1"/>
      <p:bldP spid="14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31590"/>
            <a:ext cx="8352928" cy="3137572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pPr lvl="1"/>
            <a:r>
              <a:rPr lang="zh-CN" altLang="en-US" dirty="0"/>
              <a:t>手机营业厅店庆促销，推出特价手机，</a:t>
            </a:r>
            <a:endParaRPr lang="en-US" altLang="zh-CN" dirty="0"/>
          </a:p>
          <a:p>
            <a:pPr lvl="2"/>
            <a:r>
              <a:rPr lang="zh-CN" altLang="en-US" dirty="0"/>
              <a:t>三星</a:t>
            </a:r>
            <a:r>
              <a:rPr lang="en-US" altLang="zh-CN" dirty="0"/>
              <a:t>U1228-</a:t>
            </a:r>
            <a:r>
              <a:rPr lang="zh-CN" altLang="en-US" dirty="0"/>
              <a:t>特价</a:t>
            </a:r>
            <a:r>
              <a:rPr lang="en-US" altLang="zh-CN" dirty="0"/>
              <a:t>398</a:t>
            </a:r>
            <a:r>
              <a:rPr lang="zh-CN" altLang="en-US" dirty="0"/>
              <a:t>元，苹果</a:t>
            </a:r>
            <a:r>
              <a:rPr lang="en-US" altLang="zh-CN" dirty="0"/>
              <a:t>6P128G-</a:t>
            </a:r>
            <a:r>
              <a:rPr lang="zh-CN" altLang="en-US" dirty="0"/>
              <a:t>特价</a:t>
            </a:r>
            <a:r>
              <a:rPr lang="en-US" altLang="zh-CN" dirty="0"/>
              <a:t>3989</a:t>
            </a:r>
            <a:r>
              <a:rPr lang="zh-CN" altLang="en-US" dirty="0"/>
              <a:t>，华为</a:t>
            </a:r>
            <a:r>
              <a:rPr lang="en-US" altLang="zh-CN" dirty="0"/>
              <a:t>P20-</a:t>
            </a:r>
            <a:r>
              <a:rPr lang="zh-CN" altLang="en-US" dirty="0"/>
              <a:t>特价</a:t>
            </a:r>
            <a:r>
              <a:rPr lang="en-US" altLang="zh-CN" dirty="0"/>
              <a:t>1888</a:t>
            </a:r>
            <a:endParaRPr lang="en-US" altLang="zh-CN" dirty="0"/>
          </a:p>
          <a:p>
            <a:pPr lvl="1"/>
            <a:r>
              <a:rPr lang="zh-CN" altLang="en-US" dirty="0"/>
              <a:t>编写查询方法实现，根据手机品牌，显示特价价格</a:t>
            </a:r>
            <a:endParaRPr lang="en-US" altLang="zh-CN" dirty="0"/>
          </a:p>
          <a:p>
            <a:r>
              <a:rPr lang="zh-CN" altLang="en-US" dirty="0"/>
              <a:t>思路分析</a:t>
            </a:r>
            <a:endParaRPr lang="en-US" altLang="zh-CN" dirty="0"/>
          </a:p>
          <a:p>
            <a:pPr lvl="1"/>
            <a:r>
              <a:rPr lang="zh-CN" altLang="en-US" dirty="0"/>
              <a:t>店庆手机品牌固定，选择枚举来表示</a:t>
            </a:r>
            <a:endParaRPr lang="en-US" altLang="zh-CN" dirty="0"/>
          </a:p>
          <a:p>
            <a:pPr lvl="1"/>
            <a:r>
              <a:rPr lang="zh-CN" altLang="en-US" dirty="0"/>
              <a:t>手机价格作为枚举项参数，可定义一个变量进行存储</a:t>
            </a:r>
            <a:endParaRPr lang="en-US" altLang="zh-CN" dirty="0"/>
          </a:p>
          <a:p>
            <a:pPr lvl="1"/>
            <a:r>
              <a:rPr lang="zh-CN" altLang="en-US" dirty="0"/>
              <a:t>通过声明私有构造器实现变量初始化</a:t>
            </a:r>
            <a:endParaRPr lang="en-US" altLang="zh-CN" dirty="0"/>
          </a:p>
          <a:p>
            <a:pPr lvl="1"/>
            <a:r>
              <a:rPr lang="zh-CN" altLang="en-US" dirty="0"/>
              <a:t>通过自定义方法实现对应品牌手机的价格输出</a:t>
            </a:r>
            <a:endParaRPr lang="zh-CN" alt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483768" y="467816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枚举注意事项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03598"/>
            <a:ext cx="8352928" cy="3137572"/>
          </a:xfrm>
        </p:spPr>
        <p:txBody>
          <a:bodyPr/>
          <a:lstStyle/>
          <a:p>
            <a:r>
              <a:rPr lang="zh-CN" altLang="en-US" dirty="0"/>
              <a:t>枚举常量定义必须声明在第一行</a:t>
            </a:r>
            <a:endParaRPr lang="en-US" altLang="zh-CN" dirty="0"/>
          </a:p>
          <a:p>
            <a:r>
              <a:rPr lang="zh-CN" altLang="en-US" dirty="0"/>
              <a:t>枚举常量后如有其它内容，必须以分号结束</a:t>
            </a:r>
            <a:endParaRPr lang="en-US" altLang="zh-CN" dirty="0"/>
          </a:p>
          <a:p>
            <a:r>
              <a:rPr lang="zh-CN" altLang="en-US" dirty="0"/>
              <a:t>枚举中构造器必须是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枚举不能通过</a:t>
            </a:r>
            <a:r>
              <a:rPr lang="en-US" altLang="zh-CN" dirty="0">
                <a:solidFill>
                  <a:schemeClr val="tx1"/>
                </a:solidFill>
              </a:rPr>
              <a:t>new</a:t>
            </a:r>
            <a:r>
              <a:rPr lang="zh-CN" altLang="en-US" dirty="0">
                <a:solidFill>
                  <a:schemeClr val="tx1"/>
                </a:solidFill>
              </a:rPr>
              <a:t>关键字进行实例化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486" y="1678433"/>
            <a:ext cx="2591481" cy="899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51" y="1635646"/>
            <a:ext cx="2636301" cy="899086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 bwMode="auto">
          <a:xfrm>
            <a:off x="4243959" y="2040823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283718"/>
            <a:ext cx="2539246" cy="1131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0" y="2338878"/>
            <a:ext cx="2636301" cy="899086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 bwMode="auto">
          <a:xfrm>
            <a:off x="4158918" y="2738617"/>
            <a:ext cx="1080120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75707" y="1924128"/>
            <a:ext cx="2160240" cy="4289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32091" y="1863495"/>
            <a:ext cx="2160240" cy="46270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76861" y="2486477"/>
            <a:ext cx="2160240" cy="37536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23110" y="2527714"/>
            <a:ext cx="2044219" cy="292891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491" y="2586695"/>
            <a:ext cx="4339635" cy="20310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768" y="3209979"/>
            <a:ext cx="5306479" cy="1131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综合案例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656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需求：实现员工信息管理系统，完成以下功能：</a:t>
            </a:r>
            <a:endParaRPr lang="en-US" altLang="zh-CN" sz="1800" dirty="0"/>
          </a:p>
          <a:p>
            <a:pPr lvl="1"/>
            <a:r>
              <a:rPr lang="zh-CN" altLang="en-US" dirty="0"/>
              <a:t>基本信息管理</a:t>
            </a:r>
            <a:endParaRPr lang="zh-CN" altLang="en-US" dirty="0"/>
          </a:p>
          <a:p>
            <a:pPr lvl="2"/>
            <a:r>
              <a:rPr lang="zh-CN" altLang="en-US" dirty="0"/>
              <a:t>功能要求：能够获取和修改员工信息、打印所有员工信息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j-ea"/>
                <a:ea typeface="+mj-ea"/>
              </a:rPr>
              <a:t>姓名、年龄、性别、出生日期、入职日期、所属部门</a:t>
            </a:r>
            <a:endParaRPr lang="en-US" altLang="zh-CN" sz="1400" b="0" dirty="0">
              <a:latin typeface="+mj-ea"/>
              <a:ea typeface="+mj-ea"/>
            </a:endParaRPr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财务工资计算和汇总</a:t>
            </a:r>
            <a:endParaRPr lang="en-US" altLang="zh-CN" dirty="0"/>
          </a:p>
          <a:p>
            <a:pPr lvl="2"/>
            <a:r>
              <a:rPr lang="zh-CN" altLang="en-US" dirty="0"/>
              <a:t>功能要求：计算员工当月工资，输出各员工应发工资额及总额</a:t>
            </a:r>
            <a:endParaRPr lang="en-US" altLang="zh-CN" dirty="0"/>
          </a:p>
          <a:p>
            <a:pPr lvl="3"/>
            <a:r>
              <a:rPr lang="zh-CN" altLang="en-US" sz="1400" b="0" dirty="0">
                <a:latin typeface="+mn-ea"/>
              </a:rPr>
              <a:t>普通员工工资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司机工资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单日工资*出勤天数</a:t>
            </a:r>
            <a:r>
              <a:rPr lang="en-US" altLang="zh-CN" sz="1400" b="0" dirty="0">
                <a:latin typeface="+mn-ea"/>
              </a:rPr>
              <a:t>+</a:t>
            </a:r>
            <a:r>
              <a:rPr lang="zh-CN" altLang="en-US" sz="1400" b="0" dirty="0">
                <a:latin typeface="+mn-ea"/>
              </a:rPr>
              <a:t>津贴；</a:t>
            </a:r>
            <a:endParaRPr lang="en-US" altLang="zh-CN" sz="1400" b="0" dirty="0">
              <a:latin typeface="+mn-ea"/>
            </a:endParaRPr>
          </a:p>
          <a:p>
            <a:pPr lvl="3"/>
            <a:r>
              <a:rPr lang="zh-CN" altLang="en-US" sz="1400" b="0" dirty="0">
                <a:latin typeface="+mn-ea"/>
              </a:rPr>
              <a:t>经理工资</a:t>
            </a:r>
            <a:r>
              <a:rPr lang="en-US" altLang="zh-CN" sz="1400" b="0" dirty="0">
                <a:latin typeface="+mn-ea"/>
              </a:rPr>
              <a:t>=</a:t>
            </a:r>
            <a:r>
              <a:rPr lang="zh-CN" altLang="en-US" sz="1400" b="0" dirty="0">
                <a:latin typeface="+mn-ea"/>
              </a:rPr>
              <a:t>年薪</a:t>
            </a:r>
            <a:r>
              <a:rPr lang="en-US" altLang="zh-CN" sz="1400" b="0" dirty="0">
                <a:latin typeface="+mn-ea"/>
              </a:rPr>
              <a:t>/12</a:t>
            </a:r>
            <a:endParaRPr lang="en-US" altLang="zh-CN" sz="1400" b="0" dirty="0">
              <a:latin typeface="+mn-ea"/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枚举的应用</a:t>
            </a:r>
            <a:endParaRPr 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switch</a:t>
            </a:r>
            <a:r>
              <a:rPr lang="zh-CN" altLang="en-US"/>
              <a:t>结构中使用枚举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switch</a:t>
            </a:r>
            <a:r>
              <a:rPr lang="zh-CN" altLang="en-US" dirty="0"/>
              <a:t>结构实现四季描述</a:t>
            </a:r>
            <a:endParaRPr lang="en-US" altLang="zh-CN" dirty="0"/>
          </a:p>
          <a:p>
            <a:pPr lvl="1"/>
            <a:r>
              <a:rPr lang="zh-CN" altLang="en-US" dirty="0"/>
              <a:t>定义枚举类型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枚举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switch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结构中的应用</a:t>
            </a:r>
            <a:endParaRPr lang="en-US" altLang="zh-CN" dirty="0"/>
          </a:p>
          <a:p>
            <a:pPr lvl="1"/>
            <a:r>
              <a:rPr lang="zh-CN" altLang="en-US" dirty="0"/>
              <a:t>调用枚举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1605" y="1263650"/>
            <a:ext cx="2064385" cy="1783080"/>
          </a:xfrm>
          <a:prstGeom prst="rect">
            <a:avLst/>
          </a:prstGeom>
        </p:spPr>
      </p:pic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814232" y="1643787"/>
            <a:ext cx="3384376" cy="1021883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/>
              <a:t>public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SeasonEnum {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    SPRING,SUMMER,FALL,WINTER</a:t>
            </a:r>
            <a:endParaRPr lang="en-US" altLang="zh-CN" sz="1400" dirty="0"/>
          </a:p>
          <a:p>
            <a:pPr algn="l">
              <a:lnSpc>
                <a:spcPct val="15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942736" y="1486830"/>
            <a:ext cx="3952056" cy="3539430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public void judge(SeasonEnum s){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switch(s){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SPRING: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春暖花开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SUMMER: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夏日炎炎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FALL: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秋意浓浓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case  WINTER: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</a:t>
            </a:r>
            <a:r>
              <a:rPr lang="en-US" altLang="zh-CN" sz="1400" dirty="0" err="1">
                <a:ea typeface="+mn-ea"/>
                <a:cs typeface="Arial" panose="020B0604020202020204" pitchFamily="34" charset="0"/>
              </a:rPr>
              <a:t>System.out.println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("</a:t>
            </a:r>
            <a:r>
              <a:rPr lang="zh-CN" altLang="en-US" sz="1400" dirty="0">
                <a:ea typeface="+mn-ea"/>
                <a:cs typeface="Arial" panose="020B0604020202020204" pitchFamily="34" charset="0"/>
              </a:rPr>
              <a:t>冬雪皑皑</a:t>
            </a:r>
            <a:r>
              <a:rPr lang="en-US" altLang="zh-CN" sz="1400" dirty="0">
                <a:ea typeface="+mn-ea"/>
                <a:cs typeface="Arial" panose="020B0604020202020204" pitchFamily="34" charset="0"/>
              </a:rPr>
              <a:t>");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              break;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    }</a:t>
            </a:r>
            <a:endParaRPr lang="en-US" altLang="zh-CN" sz="1400" dirty="0">
              <a:ea typeface="+mn-ea"/>
              <a:cs typeface="Arial" panose="020B0604020202020204" pitchFamily="34" charset="0"/>
            </a:endParaRPr>
          </a:p>
          <a:p>
            <a:pPr algn="l"/>
            <a:r>
              <a:rPr lang="en-US" altLang="zh-CN" sz="1400" dirty="0"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836696" y="1906958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804670" y="2571750"/>
            <a:ext cx="991466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16372" y="3205964"/>
            <a:ext cx="815424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4148" y="3891054"/>
            <a:ext cx="951987" cy="2650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右大括号 22"/>
          <p:cNvSpPr/>
          <p:nvPr/>
        </p:nvSpPr>
        <p:spPr bwMode="auto">
          <a:xfrm>
            <a:off x="7308304" y="2032173"/>
            <a:ext cx="187351" cy="1990875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AutoShape 27"/>
          <p:cNvSpPr>
            <a:spLocks noChangeArrowheads="1"/>
          </p:cNvSpPr>
          <p:nvPr/>
        </p:nvSpPr>
        <p:spPr bwMode="auto">
          <a:xfrm>
            <a:off x="7580463" y="2579674"/>
            <a:ext cx="1320663" cy="919401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后面必须是枚举实例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6" name="直接连接符 25"/>
          <p:cNvCxnSpPr>
            <a:endCxn id="23" idx="0"/>
          </p:cNvCxnSpPr>
          <p:nvPr/>
        </p:nvCxnSpPr>
        <p:spPr bwMode="auto">
          <a:xfrm flipV="1">
            <a:off x="5633312" y="2032173"/>
            <a:ext cx="1674992" cy="73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5794650" y="2656828"/>
            <a:ext cx="1561143" cy="91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5645042" y="3334571"/>
            <a:ext cx="1710751" cy="107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>
            <a:endCxn id="23" idx="2"/>
          </p:cNvCxnSpPr>
          <p:nvPr/>
        </p:nvCxnSpPr>
        <p:spPr bwMode="auto">
          <a:xfrm>
            <a:off x="5797651" y="4019661"/>
            <a:ext cx="1510653" cy="33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712662" y="2996767"/>
            <a:ext cx="4663811" cy="1823278"/>
          </a:xfrm>
          <a:prstGeom prst="roundRect">
            <a:avLst>
              <a:gd name="adj" fmla="val 791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/>
              <a:t>public class SeasonTest{</a:t>
            </a:r>
            <a:endParaRPr lang="en-US" altLang="zh-CN" sz="1400" dirty="0"/>
          </a:p>
          <a:p>
            <a:pPr algn="l"/>
            <a:r>
              <a:rPr lang="en-US" altLang="zh-CN" sz="1400" dirty="0"/>
              <a:t>   public static void main(String[] args) {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SeasonEnum.SPRING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SeasonEnum.SUMMER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SeasonEnum.FALL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     new </a:t>
            </a:r>
            <a:r>
              <a:rPr lang="en-US" altLang="zh-CN" sz="1400" dirty="0" err="1"/>
              <a:t>SeasonTest</a:t>
            </a:r>
            <a:r>
              <a:rPr lang="en-US" altLang="zh-CN" sz="1400" dirty="0"/>
              <a:t>().judge(</a:t>
            </a:r>
            <a:r>
              <a:rPr lang="en-US" altLang="zh-CN" sz="1400" dirty="0" err="1"/>
              <a:t>SeasonEnum.WINTER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pPr algn="l"/>
            <a:r>
              <a:rPr lang="en-US" altLang="zh-CN" sz="1400" dirty="0"/>
              <a:t>   }</a:t>
            </a:r>
            <a:endParaRPr lang="en-US" altLang="zh-CN" sz="1400" dirty="0"/>
          </a:p>
          <a:p>
            <a:pPr algn="l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Arial" panose="020B0604020202020204" pitchFamily="34" charset="0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2660015" y="3470910"/>
            <a:ext cx="2560955" cy="8953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endCxn id="53" idx="1"/>
          </p:cNvCxnSpPr>
          <p:nvPr/>
        </p:nvCxnSpPr>
        <p:spPr bwMode="auto">
          <a:xfrm>
            <a:off x="5220335" y="3723640"/>
            <a:ext cx="744855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965101" y="3409718"/>
            <a:ext cx="1320663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直接引用枚举实例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23" grpId="0" bldLvl="0" animBg="1"/>
      <p:bldP spid="23" grpId="1" bldLvl="0" animBg="1"/>
      <p:bldP spid="25" grpId="0" bldLvl="0" animBg="1"/>
      <p:bldP spid="25" grpId="1" bldLvl="0" animBg="1"/>
      <p:bldP spid="49" grpId="0" bldLvl="0" animBg="1"/>
      <p:bldP spid="50" grpId="0" bldLvl="0" animBg="1"/>
      <p:bldP spid="53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</a:t>
            </a:r>
            <a:r>
              <a:rPr lang="zh-CN" altLang="en-US" dirty="0"/>
              <a:t>标签引用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303" y="1816680"/>
            <a:ext cx="3909673" cy="2952328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577480" y="213970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85204" y="2664372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557277" y="3240436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91366" y="3792811"/>
            <a:ext cx="1698375" cy="216024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</p:cNvCxnSpPr>
          <p:nvPr/>
        </p:nvCxnSpPr>
        <p:spPr bwMode="auto">
          <a:xfrm>
            <a:off x="3275855" y="2247714"/>
            <a:ext cx="1368153" cy="5896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/>
          <p:cNvCxnSpPr/>
          <p:nvPr/>
        </p:nvCxnSpPr>
        <p:spPr bwMode="auto">
          <a:xfrm>
            <a:off x="3283579" y="2751346"/>
            <a:ext cx="1360429" cy="2729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直接箭头连接符 13"/>
          <p:cNvCxnSpPr>
            <a:stCxn id="8" idx="3"/>
          </p:cNvCxnSpPr>
          <p:nvPr/>
        </p:nvCxnSpPr>
        <p:spPr bwMode="auto">
          <a:xfrm flipV="1">
            <a:off x="3255652" y="3201580"/>
            <a:ext cx="1388356" cy="14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3287855" y="3321907"/>
            <a:ext cx="1356153" cy="56660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5563348" y="1303180"/>
            <a:ext cx="2172500" cy="646986"/>
          </a:xfrm>
          <a:prstGeom prst="wedgeRoundRectCallout">
            <a:avLst>
              <a:gd name="adj1" fmla="val -49592"/>
              <a:gd name="adj2" fmla="val -136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case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标签必须是未限定名称的枚举实例</a:t>
            </a:r>
            <a:endParaRPr lang="zh-CN" altLang="en-US" sz="1600" kern="0" dirty="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32" name="直接箭头连接符 31"/>
          <p:cNvCxnSpPr>
            <a:endCxn id="26" idx="2"/>
          </p:cNvCxnSpPr>
          <p:nvPr/>
        </p:nvCxnSpPr>
        <p:spPr bwMode="auto">
          <a:xfrm flipV="1">
            <a:off x="6649598" y="1950166"/>
            <a:ext cx="0" cy="655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2641995"/>
            <a:ext cx="4200057" cy="1150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26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9582"/>
            <a:ext cx="8640960" cy="2304256"/>
          </a:xfrm>
        </p:spPr>
        <p:txBody>
          <a:bodyPr/>
          <a:lstStyle/>
          <a:p>
            <a:r>
              <a:rPr lang="zh-CN" altLang="en-US" dirty="0"/>
              <a:t>枚举的作用</a:t>
            </a:r>
            <a:endParaRPr lang="en-US" altLang="zh-CN" dirty="0"/>
          </a:p>
          <a:p>
            <a:pPr lvl="1"/>
            <a:r>
              <a:rPr lang="zh-CN" altLang="en-US" dirty="0"/>
              <a:t>提高数据可靠性，通过枚举限定了数据范围，数据更加可靠</a:t>
            </a:r>
            <a:endParaRPr lang="en-US" altLang="zh-CN" dirty="0"/>
          </a:p>
          <a:p>
            <a:pPr lvl="1"/>
            <a:r>
              <a:rPr lang="zh-CN" altLang="en-US" dirty="0"/>
              <a:t>提高代码的可读性，代码更容易理解，代码维护更加方便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xfrm>
            <a:off x="2195513" y="141288"/>
            <a:ext cx="6769100" cy="368300"/>
          </a:xfrm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什么是枚举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枚举</a:t>
            </a:r>
            <a:endParaRPr lang="en-US" altLang="zh-CN" sz="2000" b="1" strike="noStrike" noProof="1">
              <a:solidFill>
                <a:schemeClr val="accent1"/>
              </a:solidFill>
            </a:endParaRPr>
          </a:p>
          <a:p>
            <a:pPr algn="ctr" fontAlgn="base"/>
            <a:endParaRPr lang="en-US" alt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/>
          <p:nvPr/>
        </p:nvSpPr>
        <p:spPr>
          <a:xfrm>
            <a:off x="-315912" y="1492250"/>
            <a:ext cx="1857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129222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8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sz="2000" b="1" strike="noStrike" noProof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引用数据类型</a:t>
            </a:r>
            <a:endParaRPr lang="zh-CN" sz="2000" b="1" strike="noStrike" noProof="1">
              <a:solidFill>
                <a:schemeClr val="accent1"/>
              </a:solidFill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346700" y="14922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937125" y="1860550"/>
            <a:ext cx="3540125" cy="110109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7" name="TextBox 22"/>
          <p:cNvSpPr txBox="1"/>
          <p:nvPr/>
        </p:nvSpPr>
        <p:spPr>
          <a:xfrm>
            <a:off x="5076825" y="1958340"/>
            <a:ext cx="3311599" cy="959778"/>
          </a:xfrm>
          <a:prstGeom prst="rect">
            <a:avLst/>
          </a:prstGeom>
          <a:noFill/>
          <a:ln w="9525">
            <a:noFill/>
          </a:ln>
        </p:spPr>
        <p:txBody>
          <a:bodyPr wrap="square" lIns="91405" tIns="45702" rIns="91405" bIns="45702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1、由</a:t>
            </a:r>
            <a:r>
              <a:rPr lang="en-US" altLang="zh-CN" sz="12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zh-CN" altLang="en-US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2、常量类型与声明的枚举类型相同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3、每一个枚举常量都是一个枚举类型的实例</a:t>
            </a:r>
            <a:endParaRPr lang="en-US" altLang="zh-CN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2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4、是一个特殊的类，也是一种引用数据类型</a:t>
            </a:r>
            <a:endParaRPr lang="zh-CN" altLang="en-US" sz="12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385" y="3872865"/>
            <a:ext cx="8224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定义</a:t>
            </a:r>
            <a:r>
              <a:rPr lang="en-US" altLang="zh-CN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:</a:t>
            </a:r>
            <a:r>
              <a:rPr lang="zh-CN" altLang="en-US" b="1" noProof="1">
                <a:latin typeface="Arial" panose="020B0604020202020204" pitchFamily="34" charset="0"/>
                <a:ea typeface="黑体" panose="02010609060101010101" pitchFamily="2" charset="-122"/>
                <a:cs typeface="+mn-cs"/>
                <a:sym typeface="+mn-ea"/>
              </a:rPr>
              <a:t>枚举是使用enum声明的、由一组预定义的本类型常量组成的引用数据类型</a:t>
            </a:r>
            <a:endParaRPr lang="zh-CN" altLang="en-US" b="1" noProof="1">
              <a:latin typeface="Arial" panose="020B0604020202020204" pitchFamily="34" charset="0"/>
              <a:ea typeface="黑体" panose="02010609060101010101" pitchFamily="2" charset="-122"/>
              <a:cs typeface="+mn-cs"/>
              <a:sym typeface="+mn-ea"/>
            </a:endParaRPr>
          </a:p>
          <a:p>
            <a:endParaRPr lang="en-US" altLang="zh-CN" noProof="1"/>
          </a:p>
        </p:txBody>
      </p:sp>
      <p:sp>
        <p:nvSpPr>
          <p:cNvPr id="12" name="Text Box 8"/>
          <p:cNvSpPr txBox="1"/>
          <p:nvPr/>
        </p:nvSpPr>
        <p:spPr>
          <a:xfrm>
            <a:off x="2949575" y="1492250"/>
            <a:ext cx="2041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类</a:t>
            </a:r>
            <a:endParaRPr lang="zh-CN" altLang="en-US" sz="2000" b="1" strike="noStrike" noProof="1">
              <a:solidFill>
                <a:schemeClr val="accent1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1"/>
                </a:solidFill>
              </a:rPr>
              <a:t>接口</a:t>
            </a:r>
            <a:endParaRPr lang="zh-CN" altLang="en-US" sz="2000" b="1" strike="noStrike" noProof="1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915" y="509905"/>
            <a:ext cx="6429375" cy="455866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2" grpId="0"/>
      <p:bldP spid="15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dirty="0"/>
              <a:t>总结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400" y="843558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1919490" y="771550"/>
            <a:ext cx="700261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定义：使用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enum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声明的、由一组预定义的本类型常量组成的引用数据类型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内涵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枚举的语法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枚举的引用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作用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/>
          <p:cNvSpPr/>
          <p:nvPr/>
        </p:nvSpPr>
        <p:spPr bwMode="auto">
          <a:xfrm>
            <a:off x="2586176" y="1203598"/>
            <a:ext cx="62048" cy="885313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1787969" y="1108745"/>
            <a:ext cx="115104" cy="319119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902208" y="2530929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枚举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2664641" y="1059582"/>
            <a:ext cx="3825057" cy="110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由</a:t>
            </a:r>
            <a:r>
              <a:rPr lang="en-US" altLang="zh-CN" sz="1400" dirty="0" err="1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enum</a:t>
            </a: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关键字声明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常量类型与声明的枚举类型相同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每一个枚举常量都是一个枚举类型的实例</a:t>
            </a:r>
            <a:endParaRPr lang="en-US" altLang="zh-CN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rPr>
              <a:t>是一个特殊的类，也是一种引用数据类型</a:t>
            </a:r>
            <a:endParaRPr lang="zh-CN" altLang="en-US" sz="1400" dirty="0">
              <a:solidFill>
                <a:srgbClr val="262626"/>
              </a:solidFill>
              <a:latin typeface="Times New Roman" panose="02020603050405020304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3" name="AutoShape 3"/>
          <p:cNvSpPr/>
          <p:nvPr/>
        </p:nvSpPr>
        <p:spPr bwMode="auto">
          <a:xfrm>
            <a:off x="3242901" y="2355726"/>
            <a:ext cx="104963" cy="79498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3414225" y="2211710"/>
            <a:ext cx="2669943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修饰符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en-US" altLang="zh-CN" sz="14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enum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枚举类型名称 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2,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枚举值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3;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3414224" y="3219822"/>
            <a:ext cx="2669943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通过枚举常量获取枚举实例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通过指定名称获取枚举实例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获取所有枚举实例的数组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3242901" y="3291830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915816" y="4155926"/>
            <a:ext cx="2669943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提高数据可靠性</a:t>
            </a:r>
            <a:endParaRPr lang="en-US" altLang="zh-CN" sz="1400" dirty="0">
              <a:latin typeface="+mn-ea"/>
              <a:ea typeface="+mn-ea"/>
            </a:endParaRPr>
          </a:p>
          <a:p>
            <a:pPr marL="0" lvl="1" algn="l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dirty="0">
                <a:latin typeface="+mn-ea"/>
                <a:ea typeface="+mn-ea"/>
              </a:rPr>
              <a:t>提高代码的可读性</a:t>
            </a:r>
            <a:endParaRPr lang="zh-CN" altLang="en-US" sz="1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2738845" y="4083918"/>
            <a:ext cx="104963" cy="66433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10" grpId="0" bldLvl="0" animBg="1"/>
      <p:bldP spid="17" grpId="0"/>
      <p:bldP spid="13" grpId="0" bldLvl="0" animBg="1"/>
      <p:bldP spid="18" grpId="0"/>
      <p:bldP spid="11" grpId="0"/>
      <p:bldP spid="12" grpId="0" bldLvl="0" animBg="1"/>
      <p:bldP spid="16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课后作业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完成练习手册中的简答题和编程题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复习指引</a:t>
            </a:r>
            <a:endParaRPr lang="zh-CN" altLang="en-US" dirty="0"/>
          </a:p>
          <a:p>
            <a:pPr lvl="1"/>
            <a:r>
              <a:rPr lang="zh-CN" altLang="en-US" dirty="0"/>
              <a:t>什么是枚举？</a:t>
            </a:r>
            <a:endParaRPr lang="en-US" altLang="zh-CN" dirty="0"/>
          </a:p>
          <a:p>
            <a:pPr lvl="1"/>
            <a:r>
              <a:rPr lang="zh-CN" altLang="en-US" dirty="0"/>
              <a:t>枚举的作用？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/>
              <a:t>什么是泛型？</a:t>
            </a:r>
            <a:endParaRPr lang="en-US" altLang="zh-CN" dirty="0"/>
          </a:p>
          <a:p>
            <a:pPr lvl="1"/>
            <a:r>
              <a:rPr lang="zh-CN" altLang="en-US" dirty="0"/>
              <a:t>泛型的作用？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10400" y="4816475"/>
            <a:ext cx="2133600" cy="274638"/>
          </a:xfrm>
        </p:spPr>
        <p:txBody>
          <a:bodyPr/>
          <a:lstStyle/>
          <a:p>
            <a:pPr>
              <a:defRPr/>
            </a:pPr>
            <a:fld id="{20A3C244-A2EA-421B-AA84-7941BACD046B}" type="slidenum">
              <a:rPr lang="zh-CN" altLang="en-US" sz="180" smtClean="0"/>
            </a:fld>
            <a:r>
              <a:rPr lang="en-US" altLang="zh-CN" sz="180"/>
              <a:t>/47</a:t>
            </a:r>
            <a:endParaRPr lang="zh-CN" altLang="en-US" sz="18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942" y="771550"/>
            <a:ext cx="8640960" cy="3744416"/>
          </a:xfrm>
        </p:spPr>
        <p:txBody>
          <a:bodyPr/>
          <a:lstStyle/>
          <a:p>
            <a:r>
              <a:rPr lang="zh-CN" altLang="en-US" sz="1800" dirty="0"/>
              <a:t>实现员工信息管理系统中的基本信息管理功能</a:t>
            </a:r>
            <a:endParaRPr lang="zh-CN" altLang="en-US" sz="1800" dirty="0"/>
          </a:p>
          <a:p>
            <a:pPr lvl="1"/>
            <a:r>
              <a:rPr lang="zh-CN" altLang="en-US" sz="1440" dirty="0"/>
              <a:t>员工基本信息包括：</a:t>
            </a:r>
            <a:endParaRPr lang="en-US" altLang="zh-CN" sz="1440" dirty="0"/>
          </a:p>
          <a:p>
            <a:pPr lvl="2"/>
            <a:r>
              <a:rPr lang="zh-CN" altLang="en-US" dirty="0"/>
              <a:t>姓名、年龄、性别、出生日期、入职日期、所属部门</a:t>
            </a:r>
            <a:endParaRPr lang="en-US" altLang="zh-CN" dirty="0"/>
          </a:p>
          <a:p>
            <a:pPr lvl="1"/>
            <a:r>
              <a:rPr lang="zh-CN" altLang="en-US" sz="1440" dirty="0"/>
              <a:t>功能：</a:t>
            </a:r>
            <a:endParaRPr lang="en-US" altLang="zh-CN" sz="1440" dirty="0"/>
          </a:p>
          <a:p>
            <a:pPr lvl="2"/>
            <a:r>
              <a:rPr lang="zh-CN" altLang="en-US" dirty="0"/>
              <a:t>打印基本信息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案例分解（一）</a:t>
            </a:r>
            <a:endParaRPr lang="zh-CN" altLang="en-US" dirty="0"/>
          </a:p>
        </p:txBody>
      </p:sp>
      <p:pic>
        <p:nvPicPr>
          <p:cNvPr id="4" name="图片 3" descr="现场提问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723157"/>
            <a:ext cx="405385" cy="408433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创建员工类，将员工信息属性定义为类的成员变量，功能定义为成员方法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382204" y="1178558"/>
            <a:ext cx="8354300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Employee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name;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int age;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sex;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birth;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String depart;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</a:t>
            </a:r>
            <a:r>
              <a:rPr lang="en-US" altLang="zh-CN" sz="1600" b="1" dirty="0">
                <a:latin typeface="+mn-ea"/>
                <a:ea typeface="+mn-ea"/>
              </a:rPr>
              <a:t>void show()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</a:t>
            </a:r>
            <a:r>
              <a:rPr lang="en-US" altLang="zh-CN" sz="1600" dirty="0" err="1">
                <a:latin typeface="+mn-ea"/>
                <a:ea typeface="+mn-ea"/>
              </a:rPr>
              <a:t>System.</a:t>
            </a:r>
            <a:r>
              <a:rPr lang="en-US" altLang="zh-CN" sz="1600" b="1" i="1" dirty="0" err="1">
                <a:latin typeface="+mn-ea"/>
                <a:ea typeface="+mn-ea"/>
              </a:rPr>
              <a:t>out.println</a:t>
            </a:r>
            <a:r>
              <a:rPr lang="en-US" altLang="zh-CN" sz="1600" b="1" i="1" dirty="0">
                <a:latin typeface="+mn-ea"/>
                <a:ea typeface="+mn-ea"/>
              </a:rPr>
              <a:t>("</a:t>
            </a:r>
            <a:r>
              <a:rPr lang="zh-CN" altLang="en-US" sz="1600" b="1" i="1" dirty="0">
                <a:latin typeface="+mn-ea"/>
                <a:ea typeface="+mn-ea"/>
              </a:rPr>
              <a:t>姓名：</a:t>
            </a:r>
            <a:r>
              <a:rPr lang="en-US" altLang="zh-CN" sz="1600" b="1" i="1" dirty="0">
                <a:latin typeface="+mn-ea"/>
                <a:ea typeface="+mn-ea"/>
              </a:rPr>
              <a:t>"+ name + ",</a:t>
            </a:r>
            <a:r>
              <a:rPr lang="zh-CN" altLang="en-US" sz="1600" b="1" i="1" dirty="0">
                <a:latin typeface="+mn-ea"/>
                <a:ea typeface="+mn-ea"/>
              </a:rPr>
              <a:t>年龄：</a:t>
            </a:r>
            <a:r>
              <a:rPr lang="en-US" altLang="zh-CN" sz="1600" b="1" i="1" dirty="0">
                <a:latin typeface="+mn-ea"/>
                <a:ea typeface="+mn-ea"/>
              </a:rPr>
              <a:t>"+ age + ",</a:t>
            </a:r>
            <a:r>
              <a:rPr lang="zh-CN" altLang="en-US" sz="1600" b="1" i="1" dirty="0">
                <a:latin typeface="+mn-ea"/>
                <a:ea typeface="+mn-ea"/>
              </a:rPr>
              <a:t>性别：</a:t>
            </a:r>
            <a:r>
              <a:rPr lang="en-US" altLang="zh-CN" sz="1600" b="1" i="1" dirty="0">
                <a:latin typeface="+mn-ea"/>
                <a:ea typeface="+mn-ea"/>
              </a:rPr>
              <a:t>"</a:t>
            </a:r>
            <a:r>
              <a:rPr lang="zh-CN" altLang="en-US" sz="1600" b="1" i="1" dirty="0">
                <a:latin typeface="+mn-ea"/>
                <a:ea typeface="+mn-ea"/>
              </a:rPr>
              <a:t> </a:t>
            </a:r>
            <a:endParaRPr lang="en-US" altLang="zh-CN" sz="1600" b="1" i="1" dirty="0">
              <a:latin typeface="+mn-ea"/>
              <a:ea typeface="+mn-ea"/>
            </a:endParaRPr>
          </a:p>
          <a:p>
            <a:pPr algn="l"/>
            <a:r>
              <a:rPr lang="en-US" altLang="zh-CN" sz="1600" b="1" i="1" dirty="0">
                <a:latin typeface="+mn-ea"/>
                <a:ea typeface="+mn-ea"/>
              </a:rPr>
              <a:t>            + sex</a:t>
            </a:r>
            <a:r>
              <a:rPr lang="zh-CN" altLang="en-US" sz="1600" dirty="0">
                <a:latin typeface="+mn-ea"/>
                <a:ea typeface="+mn-ea"/>
              </a:rPr>
              <a:t>  </a:t>
            </a:r>
            <a:r>
              <a:rPr lang="en-US" altLang="zh-CN" sz="1600" dirty="0">
                <a:latin typeface="+mn-ea"/>
                <a:ea typeface="+mn-ea"/>
              </a:rPr>
              <a:t>+ "</a:t>
            </a:r>
            <a:r>
              <a:rPr lang="zh-CN" altLang="en-US" sz="1600" dirty="0">
                <a:latin typeface="+mn-ea"/>
                <a:ea typeface="+mn-ea"/>
              </a:rPr>
              <a:t>生日：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birth + ",</a:t>
            </a:r>
            <a:r>
              <a:rPr lang="zh-CN" altLang="en-US" sz="1600" dirty="0">
                <a:latin typeface="+mn-ea"/>
                <a:ea typeface="+mn-ea"/>
              </a:rPr>
              <a:t>入职日期：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</a:t>
            </a:r>
            <a:r>
              <a:rPr lang="en-US" altLang="zh-CN" sz="1600" dirty="0" err="1">
                <a:latin typeface="+mn-ea"/>
                <a:ea typeface="+mn-ea"/>
              </a:rPr>
              <a:t>onBoard</a:t>
            </a:r>
            <a:r>
              <a:rPr lang="en-US" altLang="zh-CN" sz="1600" dirty="0">
                <a:latin typeface="+mn-ea"/>
                <a:ea typeface="+mn-ea"/>
              </a:rPr>
              <a:t> + ",</a:t>
            </a:r>
            <a:r>
              <a:rPr lang="zh-CN" altLang="en-US" sz="1600" dirty="0">
                <a:latin typeface="+mn-ea"/>
                <a:ea typeface="+mn-ea"/>
              </a:rPr>
              <a:t>部门：</a:t>
            </a:r>
            <a:r>
              <a:rPr lang="en-US" altLang="zh-CN" sz="1600" dirty="0">
                <a:latin typeface="+mn-ea"/>
                <a:ea typeface="+mn-ea"/>
              </a:rPr>
              <a:t>"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+ depart);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zh-CN" altLang="en-US" sz="1600" dirty="0">
                <a:latin typeface="+mn-ea"/>
                <a:ea typeface="+mn-ea"/>
              </a:rPr>
              <a:t>    </a:t>
            </a:r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635896" y="1072476"/>
            <a:ext cx="4392488" cy="329320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n-ea"/>
                <a:ea typeface="+mn-ea"/>
              </a:rPr>
              <a:t>public class Test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endParaRPr lang="zh-CN" altLang="en-US" sz="1600" dirty="0">
              <a:latin typeface="+mn-ea"/>
              <a:ea typeface="+mn-ea"/>
            </a:endParaRPr>
          </a:p>
          <a:p>
            <a:pPr algn="l"/>
            <a:r>
              <a:rPr lang="en-US" altLang="zh-CN" sz="1600" b="1" dirty="0">
                <a:latin typeface="+mn-ea"/>
                <a:ea typeface="+mn-ea"/>
              </a:rPr>
              <a:t>     public static void main(String[] </a:t>
            </a:r>
            <a:r>
              <a:rPr lang="en-US" altLang="zh-CN" sz="1600" b="1" dirty="0" err="1">
                <a:latin typeface="+mn-ea"/>
                <a:ea typeface="+mn-ea"/>
              </a:rPr>
              <a:t>args</a:t>
            </a:r>
            <a:r>
              <a:rPr lang="en-US" altLang="zh-CN" sz="1600" b="1" dirty="0">
                <a:latin typeface="+mn-ea"/>
                <a:ea typeface="+mn-ea"/>
              </a:rPr>
              <a:t>) {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Employee ep = </a:t>
            </a:r>
            <a:r>
              <a:rPr lang="en-US" altLang="zh-CN" sz="1600" b="1" dirty="0">
                <a:latin typeface="+mn-ea"/>
                <a:ea typeface="+mn-ea"/>
              </a:rPr>
              <a:t>new Employee();</a:t>
            </a:r>
            <a:endParaRPr lang="en-US" altLang="zh-CN" sz="1600" b="1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ep.name = "</a:t>
            </a:r>
            <a:r>
              <a:rPr lang="zh-CN" altLang="en-US" sz="1600" dirty="0">
                <a:latin typeface="+mn-ea"/>
                <a:ea typeface="+mn-ea"/>
              </a:rPr>
              <a:t>张三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ep.age</a:t>
            </a:r>
            <a:r>
              <a:rPr lang="en-US" altLang="zh-CN" sz="1600" dirty="0">
                <a:latin typeface="+mn-ea"/>
                <a:ea typeface="+mn-ea"/>
              </a:rPr>
              <a:t> = 24;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ep.sex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男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ep.birth</a:t>
            </a:r>
            <a:r>
              <a:rPr lang="en-US" altLang="zh-CN" sz="1600" dirty="0">
                <a:latin typeface="+mn-ea"/>
                <a:ea typeface="+mn-ea"/>
              </a:rPr>
              <a:t> = "1993.11.25";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ep.onBoard</a:t>
            </a:r>
            <a:r>
              <a:rPr lang="en-US" altLang="zh-CN" sz="1600" dirty="0">
                <a:latin typeface="+mn-ea"/>
                <a:ea typeface="+mn-ea"/>
              </a:rPr>
              <a:t> = "2016.7.1";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ep.depart</a:t>
            </a:r>
            <a:r>
              <a:rPr lang="en-US" altLang="zh-CN" sz="1600" dirty="0">
                <a:latin typeface="+mn-ea"/>
                <a:ea typeface="+mn-ea"/>
              </a:rPr>
              <a:t> = "</a:t>
            </a:r>
            <a:r>
              <a:rPr lang="zh-CN" altLang="en-US" sz="1600" dirty="0">
                <a:latin typeface="+mn-ea"/>
                <a:ea typeface="+mn-ea"/>
              </a:rPr>
              <a:t>云计算学院</a:t>
            </a:r>
            <a:r>
              <a:rPr lang="en-US" altLang="zh-CN" sz="1600" dirty="0">
                <a:latin typeface="+mn-ea"/>
                <a:ea typeface="+mn-ea"/>
              </a:rPr>
              <a:t>";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    </a:t>
            </a:r>
            <a:r>
              <a:rPr lang="en-US" altLang="zh-CN" sz="1600" dirty="0" err="1">
                <a:latin typeface="+mn-ea"/>
                <a:ea typeface="+mn-ea"/>
              </a:rPr>
              <a:t>ep.show</a:t>
            </a:r>
            <a:r>
              <a:rPr lang="en-US" altLang="zh-CN" sz="1600" dirty="0">
                <a:latin typeface="+mn-ea"/>
                <a:ea typeface="+mn-ea"/>
              </a:rPr>
              <a:t>();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      }</a:t>
            </a:r>
            <a:endParaRPr lang="en-US" altLang="zh-CN" sz="1600" dirty="0">
              <a:latin typeface="+mn-ea"/>
              <a:ea typeface="+mn-ea"/>
            </a:endParaRPr>
          </a:p>
          <a:p>
            <a:pPr algn="l"/>
            <a:r>
              <a:rPr lang="en-US" altLang="zh-CN" sz="1600" dirty="0">
                <a:latin typeface="+mn-ea"/>
                <a:ea typeface="+mn-ea"/>
              </a:rPr>
              <a:t>}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926" y="2673555"/>
            <a:ext cx="6546147" cy="62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概念图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55"/>
            <a:ext cx="9144000" cy="5140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71600" y="1491630"/>
            <a:ext cx="7042485" cy="2520280"/>
            <a:chOff x="841883" y="1106059"/>
            <a:chExt cx="6882793" cy="2447279"/>
          </a:xfrm>
        </p:grpSpPr>
        <p:sp>
          <p:nvSpPr>
            <p:cNvPr id="7" name="AutoShape 10"/>
            <p:cNvSpPr>
              <a:spLocks noChangeArrowheads="1"/>
            </p:cNvSpPr>
            <p:nvPr/>
          </p:nvSpPr>
          <p:spPr bwMode="auto">
            <a:xfrm rot="16200000">
              <a:off x="2809501" y="-700711"/>
              <a:ext cx="1398587" cy="5153417"/>
            </a:xfrm>
            <a:prstGeom prst="downArrow">
              <a:avLst>
                <a:gd name="adj1" fmla="val 49074"/>
                <a:gd name="adj2" fmla="val 44819"/>
              </a:avLst>
            </a:prstGeom>
            <a:solidFill>
              <a:srgbClr val="53C3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" name="组合 41"/>
            <p:cNvGrpSpPr/>
            <p:nvPr/>
          </p:nvGrpSpPr>
          <p:grpSpPr bwMode="auto">
            <a:xfrm>
              <a:off x="2374934" y="1106804"/>
              <a:ext cx="1701800" cy="1539875"/>
              <a:chOff x="0" y="0"/>
              <a:chExt cx="1935848" cy="1751017"/>
            </a:xfrm>
          </p:grpSpPr>
          <p:grpSp>
            <p:nvGrpSpPr>
              <p:cNvPr id="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共同方法</a:t>
                </a:r>
                <a:endParaRPr lang="zh-CN" altLang="en-US"/>
              </a:p>
            </p:txBody>
          </p:sp>
        </p:grpSp>
        <p:grpSp>
          <p:nvGrpSpPr>
            <p:cNvPr id="13" name="组合 40"/>
            <p:cNvGrpSpPr/>
            <p:nvPr/>
          </p:nvGrpSpPr>
          <p:grpSpPr bwMode="auto">
            <a:xfrm>
              <a:off x="841883" y="1106804"/>
              <a:ext cx="1701800" cy="1539875"/>
              <a:chOff x="0" y="0"/>
              <a:chExt cx="1935848" cy="1751017"/>
            </a:xfrm>
          </p:grpSpPr>
          <p:grpSp>
            <p:nvGrpSpPr>
              <p:cNvPr id="1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1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EE363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共同属性</a:t>
                </a:r>
                <a:endParaRPr lang="zh-CN" altLang="en-US" sz="20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41"/>
            <p:cNvGrpSpPr/>
            <p:nvPr/>
          </p:nvGrpSpPr>
          <p:grpSpPr bwMode="auto">
            <a:xfrm>
              <a:off x="6022876" y="1106059"/>
              <a:ext cx="1701800" cy="1539875"/>
              <a:chOff x="0" y="0"/>
              <a:chExt cx="1935848" cy="1751017"/>
            </a:xfrm>
          </p:grpSpPr>
          <p:grpSp>
            <p:nvGrpSpPr>
              <p:cNvPr id="19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1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2" name="Oval 8"/>
                <p:cNvSpPr>
                  <a:spLocks noChangeArrowheads="1"/>
                </p:cNvSpPr>
                <p:nvPr/>
              </p:nvSpPr>
              <p:spPr bwMode="auto">
                <a:xfrm>
                  <a:off x="122" y="122"/>
                  <a:ext cx="1556" cy="1556"/>
                </a:xfrm>
                <a:prstGeom prst="ellipse">
                  <a:avLst/>
                </a:prstGeom>
                <a:solidFill>
                  <a:srgbClr val="5AADD6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Text Box 9"/>
              <p:cNvSpPr>
                <a:spLocks noChangeArrowheads="1"/>
              </p:cNvSpPr>
              <p:nvPr/>
            </p:nvSpPr>
            <p:spPr bwMode="auto">
              <a:xfrm>
                <a:off x="0" y="62706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类</a:t>
                </a:r>
                <a:endParaRPr lang="zh-CN" altLang="en-US"/>
              </a:p>
            </p:txBody>
          </p:sp>
        </p:grpSp>
        <p:grpSp>
          <p:nvGrpSpPr>
            <p:cNvPr id="23" name="组合 40"/>
            <p:cNvGrpSpPr/>
            <p:nvPr/>
          </p:nvGrpSpPr>
          <p:grpSpPr bwMode="auto">
            <a:xfrm>
              <a:off x="3908285" y="1106804"/>
              <a:ext cx="1701800" cy="1539875"/>
              <a:chOff x="0" y="0"/>
              <a:chExt cx="1935848" cy="1751017"/>
            </a:xfrm>
          </p:grpSpPr>
          <p:grpSp>
            <p:nvGrpSpPr>
              <p:cNvPr id="24" name="Group 6"/>
              <p:cNvGrpSpPr/>
              <p:nvPr/>
            </p:nvGrpSpPr>
            <p:grpSpPr bwMode="auto">
              <a:xfrm>
                <a:off x="80986" y="0"/>
                <a:ext cx="1753450" cy="1751017"/>
                <a:chOff x="0" y="0"/>
                <a:chExt cx="1801" cy="1801"/>
              </a:xfrm>
            </p:grpSpPr>
            <p:sp>
              <p:nvSpPr>
                <p:cNvPr id="26" name="Oval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01" cy="1801"/>
                </a:xfrm>
                <a:prstGeom prst="ellipse">
                  <a:avLst/>
                </a:prstGeom>
                <a:solidFill>
                  <a:srgbClr val="D8D8D8">
                    <a:alpha val="46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bevel/>
                    </a14:hiddenLine>
                  </a:ext>
                </a:extLst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8"/>
                <p:cNvSpPr>
                  <a:spLocks noChangeArrowheads="1"/>
                </p:cNvSpPr>
                <p:nvPr/>
              </p:nvSpPr>
              <p:spPr bwMode="auto">
                <a:xfrm>
                  <a:off x="123" y="122"/>
                  <a:ext cx="1556" cy="1556"/>
                </a:xfrm>
                <a:prstGeom prst="ellipse">
                  <a:avLst/>
                </a:prstGeom>
                <a:solidFill>
                  <a:srgbClr val="53C3B0"/>
                </a:solidFill>
                <a:ln w="38100" cmpd="sng">
                  <a:solidFill>
                    <a:srgbClr val="FFFFFF"/>
                  </a:solidFill>
                  <a:bevel/>
                </a:ln>
              </p:spPr>
              <p:txBody>
                <a:bodyPr/>
                <a:lstStyle/>
                <a:p>
                  <a:endParaRPr lang="zh-CN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5" name="Text Box 9"/>
              <p:cNvSpPr>
                <a:spLocks noChangeArrowheads="1"/>
              </p:cNvSpPr>
              <p:nvPr/>
            </p:nvSpPr>
            <p:spPr bwMode="auto">
              <a:xfrm>
                <a:off x="0" y="608010"/>
                <a:ext cx="1935848" cy="620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zh-CN" altLang="en-US" sz="2000" b="1">
                    <a:solidFill>
                      <a:srgbClr val="F2F2F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抽象的结果</a:t>
                </a:r>
                <a:endParaRPr lang="zh-CN" altLang="en-US" sz="2000" b="1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9" name="AutoShape 4"/>
            <p:cNvSpPr/>
            <p:nvPr/>
          </p:nvSpPr>
          <p:spPr bwMode="auto">
            <a:xfrm rot="5400000">
              <a:off x="2343056" y="1957354"/>
              <a:ext cx="206145" cy="1527143"/>
            </a:xfrm>
            <a:prstGeom prst="rightBrace">
              <a:avLst>
                <a:gd name="adj1" fmla="val 20815"/>
                <a:gd name="adj2" fmla="val 50000"/>
              </a:avLst>
            </a:prstGeom>
            <a:ln w="38100">
              <a:solidFill>
                <a:srgbClr val="EE3636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EE3636"/>
                </a:solidFill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100224" y="3155139"/>
              <a:ext cx="829891" cy="398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rgbClr val="EE3636"/>
                  </a:solidFill>
                  <a:latin typeface="+mn-ea"/>
                  <a:ea typeface="+mn-ea"/>
                  <a:sym typeface="微软雅黑" panose="020B0503020204020204" pitchFamily="34" charset="-122"/>
                </a:rPr>
                <a:t>抽象</a:t>
              </a:r>
              <a:endParaRPr lang="zh-CN" altLang="en-US" sz="1600">
                <a:solidFill>
                  <a:srgbClr val="EE3636"/>
                </a:solidFill>
                <a:latin typeface="+mn-ea"/>
                <a:ea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矩形标注 31"/>
            <p:cNvSpPr>
              <a:spLocks noChangeArrowheads="1"/>
            </p:cNvSpPr>
            <p:nvPr/>
          </p:nvSpPr>
          <p:spPr bwMode="auto">
            <a:xfrm>
              <a:off x="2246704" y="3139269"/>
              <a:ext cx="621451" cy="45719"/>
            </a:xfrm>
            <a:prstGeom prst="wedgeRectCallout">
              <a:avLst>
                <a:gd name="adj1" fmla="val -17528"/>
                <a:gd name="adj2" fmla="val -509463"/>
              </a:avLst>
            </a:prstGeom>
            <a:solidFill>
              <a:srgbClr val="EE3636"/>
            </a:solidFill>
            <a:ln w="25400" cap="flat" cmpd="sng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C00000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7" name="AutoShape 10"/>
          <p:cNvSpPr>
            <a:spLocks noChangeArrowheads="1"/>
          </p:cNvSpPr>
          <p:nvPr/>
        </p:nvSpPr>
        <p:spPr bwMode="auto">
          <a:xfrm>
            <a:off x="1028277" y="4227820"/>
            <a:ext cx="6984776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抽象是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从具体事物中抽出共同特征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属性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和行为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方法</a:t>
            </a:r>
            <a:r>
              <a:rPr lang="en-US" altLang="zh-CN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)</a:t>
            </a:r>
            <a:r>
              <a:rPr lang="zh-CN" altLang="en-US" sz="2000" dirty="0">
                <a:solidFill>
                  <a:srgbClr val="FFC000"/>
                </a:solidFill>
                <a:latin typeface="+mn-ea"/>
                <a:sym typeface="Calibri" panose="020F0502020204030204" pitchFamily="34" charset="0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+mj-ea"/>
                <a:ea typeface="+mj-ea"/>
                <a:sym typeface="Calibri" panose="020F0502020204030204" pitchFamily="34" charset="0"/>
              </a:rPr>
              <a:t>过程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Calibri" panose="020F0502020204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抽象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ldLvl="0" animBg="1"/>
    </p:bldLst>
  </p:timing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a"/>
  <p:tag name="KSO_WM_UNIT_INDEX" val="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5"/>
  <p:tag name="KSO_WM_DIAGRAM_GROUP_CODE" val="n1-1"/>
  <p:tag name="KSO_WM_UNIT_ID" val="diagram20171182_2*n_h_a*1_1_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1"/>
  <p:tag name="KSO_WM_UNIT_ID" val="diagram20171182_2*n_h_i*1_2_1"/>
  <p:tag name="KSO_WM_UNIT_LAYERLEVEL" val="1_1_1"/>
  <p:tag name="KSO_WM_DIAGRAM_GROUP_CODE" val="n1-1"/>
  <p:tag name="KSO_WM_UNIT_LINE_FORE_SCHEMECOLOR_INDEX" val="5"/>
  <p:tag name="KSO_WM_UNIT_LINE_FILL_TYPE" val="2"/>
</p:tagLst>
</file>

<file path=ppt/tags/tag12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2"/>
  <p:tag name="KSO_WM_UNIT_ID" val="diagram20171182_2*n_h_i*1_2_2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3"/>
  <p:tag name="KSO_WM_UNIT_ID" val="diagram20171182_2*n_h_i*1_2_3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4"/>
  <p:tag name="KSO_WM_UNIT_ID" val="diagram20171182_2*n_h_i*1_2_4"/>
  <p:tag name="KSO_WM_UNIT_LAYERLEVEL" val="1_1_1"/>
  <p:tag name="KSO_WM_DIAGRAM_GROUP_CODE" val="n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71182"/>
  <p:tag name="KSO_WM_UNIT_CLEAR" val="1"/>
  <p:tag name="KSO_WM_TAG_VERSION" val="1.0"/>
  <p:tag name="KSO_WM_BEAUTIFY_FLAG" val="#wm#"/>
  <p:tag name="KSO_WM_UNIT_TYPE" val="n_h_i"/>
  <p:tag name="KSO_WM_UNIT_INDEX" val="1_2_5"/>
  <p:tag name="KSO_WM_UNIT_ID" val="diagram20171182_2*n_h_i*1_2_5"/>
  <p:tag name="KSO_WM_UNIT_LAYERLEVEL" val="1_1_1"/>
  <p:tag name="KSO_WM_DIAGRAM_GROUP_CODE" val="n1-1"/>
  <p:tag name="KSO_WM_UNIT_LINE_FORE_SCHEMECOLOR_INDEX" val="5"/>
  <p:tag name="KSO_WM_UNIT_LINE_FILL_TYPE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2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2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3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3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171182"/>
  <p:tag name="KSO_WM_TAG_VERSION" val="1.0"/>
  <p:tag name="KSO_WM_BEAUTIFY_FLAG" val="#wm#"/>
  <p:tag name="KSO_WM_UNIT_TYPE" val="n_h_f"/>
  <p:tag name="KSO_WM_UNIT_INDEX" val="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UNIT_PRESET_TEXT_LEN" val="57"/>
  <p:tag name="KSO_WM_DIAGRAM_GROUP_CODE" val="n1-1"/>
  <p:tag name="KSO_WM_UNIT_ID" val="diagram20171182_2*n_h_f*1_2_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160819"/>
  <p:tag name="KSO_WM_UNIT_TYPE" val="p_h_f"/>
  <p:tag name="KSO_WM_UNIT_INDEX" val="1_1_1"/>
  <p:tag name="KSO_WM_UNIT_ID" val="diagram160819_3*p_h_f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1_1"/>
  <p:tag name="KSO_WM_UNIT_ID" val="diagram160819_3*p_h_h_f*1_1_1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2_1"/>
  <p:tag name="KSO_WM_UNIT_ID" val="diagram160819_3*p_h_h_f*1_1_2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160819"/>
  <p:tag name="KSO_WM_UNIT_TYPE" val="p_h_h_f"/>
  <p:tag name="KSO_WM_UNIT_INDEX" val="1_1_3_1"/>
  <p:tag name="KSO_WM_UNIT_ID" val="diagram160819_3*p_h_h_f*1_1_3_1"/>
  <p:tag name="KSO_WM_UNIT_LAYERLEVEL" val="1_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p1-1"/>
  <p:tag name="KSO_WM_UNIT_PRESET_TEXT" val="LOREM IPSUM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9_3*i*5"/>
  <p:tag name="KSO_WM_TEMPLATE_CATEGORY" val="diagram"/>
  <p:tag name="KSO_WM_TEMPLATE_INDEX" val="160819"/>
  <p:tag name="KSO_WM_UNIT_INDEX" val="5"/>
</p:tagLst>
</file>

<file path=ppt/tags/tag7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3_1"/>
  <p:tag name="KSO_WM_UNIT_ID" val="diagram160819_3*p_h_h_i*1_1_3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8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1_1"/>
  <p:tag name="KSO_WM_UNIT_ID" val="diagram160819_3*p_h_h_i*1_1_1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ags/tag9.xml><?xml version="1.0" encoding="utf-8"?>
<p:tagLst xmlns:p="http://schemas.openxmlformats.org/presentationml/2006/main">
  <p:tag name="KSO_WM_UNIT_CLEAR" val="1"/>
  <p:tag name="KSO_WM_TEMPLATE_CATEGORY" val="diagram"/>
  <p:tag name="KSO_WM_TEMPLATE_INDEX" val="160819"/>
  <p:tag name="KSO_WM_UNIT_TYPE" val="p_h_h_i"/>
  <p:tag name="KSO_WM_UNIT_INDEX" val="1_1_2_1"/>
  <p:tag name="KSO_WM_UNIT_ID" val="diagram160819_3*p_h_h_i*1_1_2_1"/>
  <p:tag name="KSO_WM_UNIT_LAYERLEVEL" val="1_1_1_1"/>
  <p:tag name="KSO_WM_BEAUTIFY_FLAG" val="#wm#"/>
  <p:tag name="KSO_WM_TAG_VERSION" val="1.0"/>
  <p:tag name="KSO_WM_DIAGRAM_GROUP_CODE" val="p1-1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10388</Words>
  <Application>WPS 演示</Application>
  <PresentationFormat>全屏显示(16:9)</PresentationFormat>
  <Paragraphs>915</Paragraphs>
  <Slides>56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Arial</vt:lpstr>
      <vt:lpstr>宋体</vt:lpstr>
      <vt:lpstr>Wingdings</vt:lpstr>
      <vt:lpstr>黑体</vt:lpstr>
      <vt:lpstr>Calibri</vt:lpstr>
      <vt:lpstr>微软雅黑</vt:lpstr>
      <vt:lpstr>Browallia New</vt:lpstr>
      <vt:lpstr>Segoe UI</vt:lpstr>
      <vt:lpstr>Tahoma</vt:lpstr>
      <vt:lpstr>Times New Roman</vt:lpstr>
      <vt:lpstr>Arial Unicode MS</vt:lpstr>
      <vt:lpstr>Malgun Gothic</vt:lpstr>
      <vt:lpstr>Times New Roman</vt:lpstr>
      <vt:lpstr>Impact</vt:lpstr>
      <vt:lpstr>Segoe Print</vt:lpstr>
      <vt:lpstr>Office 主题</vt:lpstr>
      <vt:lpstr>第一单元</vt:lpstr>
      <vt:lpstr>第二节课</vt:lpstr>
      <vt:lpstr>PowerPoint 演示文稿</vt:lpstr>
      <vt:lpstr>Java基础核心模块</vt:lpstr>
      <vt:lpstr>综合案例</vt:lpstr>
      <vt:lpstr>案例分解（一）</vt:lpstr>
      <vt:lpstr>案例分解（一）</vt:lpstr>
      <vt:lpstr>概念图</vt:lpstr>
      <vt:lpstr>抽象</vt:lpstr>
      <vt:lpstr>案例分解（二）</vt:lpstr>
      <vt:lpstr>案例分解（二）</vt:lpstr>
      <vt:lpstr>概念图</vt:lpstr>
      <vt:lpstr>封装</vt:lpstr>
      <vt:lpstr>访问修饰符的访问级别</vt:lpstr>
      <vt:lpstr>案例分解（三）</vt:lpstr>
      <vt:lpstr>案例分解（三）</vt:lpstr>
      <vt:lpstr>案例分解（三）</vt:lpstr>
      <vt:lpstr>案例分解（三）</vt:lpstr>
      <vt:lpstr>继承概念图</vt:lpstr>
      <vt:lpstr>继承的内涵</vt:lpstr>
      <vt:lpstr>重写和重载的区别</vt:lpstr>
      <vt:lpstr>第三节课</vt:lpstr>
      <vt:lpstr>案例分解（四）</vt:lpstr>
      <vt:lpstr>案例分解（四）</vt:lpstr>
      <vt:lpstr>多态</vt:lpstr>
      <vt:lpstr>案例扩展</vt:lpstr>
      <vt:lpstr>PowerPoint 演示文稿</vt:lpstr>
      <vt:lpstr>接口和抽象类对比</vt:lpstr>
      <vt:lpstr>接口和抽象类对比</vt:lpstr>
      <vt:lpstr>案例优化</vt:lpstr>
      <vt:lpstr>概念图</vt:lpstr>
      <vt:lpstr>内容小结</vt:lpstr>
      <vt:lpstr>第四节课</vt:lpstr>
      <vt:lpstr>本单元贯穿案例</vt:lpstr>
      <vt:lpstr>知识目标</vt:lpstr>
      <vt:lpstr>为什么使用枚举</vt:lpstr>
      <vt:lpstr>为什么使用枚举</vt:lpstr>
      <vt:lpstr>为什么使用枚举</vt:lpstr>
      <vt:lpstr>为什么使用枚举</vt:lpstr>
      <vt:lpstr>如何使用枚举</vt:lpstr>
      <vt:lpstr>如何使用枚举</vt:lpstr>
      <vt:lpstr>枚举基本应用</vt:lpstr>
      <vt:lpstr>课堂编程</vt:lpstr>
      <vt:lpstr>深入理解枚举</vt:lpstr>
      <vt:lpstr>什么是Enum类</vt:lpstr>
      <vt:lpstr>如何使用枚举</vt:lpstr>
      <vt:lpstr>如何使用枚举</vt:lpstr>
      <vt:lpstr>课堂编程</vt:lpstr>
      <vt:lpstr>枚举注意事项</vt:lpstr>
      <vt:lpstr>枚举的应用</vt:lpstr>
      <vt:lpstr>注意事项</vt:lpstr>
      <vt:lpstr>枚举的作用</vt:lpstr>
      <vt:lpstr>什么是枚举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SH·大蝎子</cp:lastModifiedBy>
  <cp:revision>2507</cp:revision>
  <dcterms:created xsi:type="dcterms:W3CDTF">2006-03-08T06:55:00Z</dcterms:created>
  <dcterms:modified xsi:type="dcterms:W3CDTF">2018-10-26T05:57:52Z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