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1709" r:id="rId2"/>
    <p:sldId id="1711" r:id="rId3"/>
    <p:sldId id="2456" r:id="rId4"/>
    <p:sldId id="2473" r:id="rId5"/>
    <p:sldId id="1091" r:id="rId6"/>
    <p:sldId id="2076" r:id="rId7"/>
    <p:sldId id="1204" r:id="rId8"/>
    <p:sldId id="847" r:id="rId9"/>
    <p:sldId id="2549" r:id="rId10"/>
    <p:sldId id="2461" r:id="rId11"/>
    <p:sldId id="2464" r:id="rId12"/>
    <p:sldId id="2458" r:id="rId13"/>
    <p:sldId id="1096" r:id="rId14"/>
    <p:sldId id="1685" r:id="rId15"/>
    <p:sldId id="2550" r:id="rId16"/>
    <p:sldId id="2460" r:id="rId17"/>
    <p:sldId id="2465" r:id="rId18"/>
    <p:sldId id="2467" r:id="rId19"/>
    <p:sldId id="2466" r:id="rId20"/>
    <p:sldId id="1022" r:id="rId21"/>
    <p:sldId id="1695" r:id="rId22"/>
    <p:sldId id="2551" r:id="rId23"/>
    <p:sldId id="2475" r:id="rId24"/>
    <p:sldId id="2462" r:id="rId25"/>
    <p:sldId id="2469" r:id="rId26"/>
    <p:sldId id="1339" r:id="rId27"/>
    <p:sldId id="2552" r:id="rId28"/>
    <p:sldId id="2463" r:id="rId29"/>
    <p:sldId id="2470" r:id="rId30"/>
    <p:sldId id="1707" r:id="rId31"/>
    <p:sldId id="1708" r:id="rId32"/>
    <p:sldId id="2553" r:id="rId33"/>
    <p:sldId id="2471" r:id="rId34"/>
    <p:sldId id="2459" r:id="rId35"/>
    <p:sldId id="2554" r:id="rId36"/>
    <p:sldId id="2474" r:id="rId37"/>
    <p:sldId id="1755" r:id="rId38"/>
    <p:sldId id="1958" r:id="rId39"/>
    <p:sldId id="2457" r:id="rId40"/>
    <p:sldId id="1720" r:id="rId41"/>
    <p:sldId id="2546" r:id="rId42"/>
    <p:sldId id="1722" r:id="rId43"/>
    <p:sldId id="2547" r:id="rId44"/>
    <p:sldId id="1725" r:id="rId45"/>
    <p:sldId id="2548" r:id="rId46"/>
    <p:sldId id="1729" r:id="rId47"/>
    <p:sldId id="1730" r:id="rId48"/>
    <p:sldId id="1731" r:id="rId49"/>
    <p:sldId id="1732" r:id="rId50"/>
    <p:sldId id="1735" r:id="rId51"/>
    <p:sldId id="1736" r:id="rId52"/>
    <p:sldId id="1738" r:id="rId53"/>
    <p:sldId id="1739" r:id="rId54"/>
    <p:sldId id="1741" r:id="rId55"/>
    <p:sldId id="1742" r:id="rId56"/>
    <p:sldId id="1548" r:id="rId57"/>
    <p:sldId id="1750" r:id="rId58"/>
    <p:sldId id="1758" r:id="rId59"/>
    <p:sldId id="1751" r:id="rId60"/>
    <p:sldId id="1754" r:id="rId61"/>
    <p:sldId id="515" r:id="rId62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8">
          <p15:clr>
            <a:srgbClr val="A4A3A4"/>
          </p15:clr>
        </p15:guide>
        <p15:guide id="2" orient="horz" pos="2133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4">
          <p15:clr>
            <a:srgbClr val="A4A3A4"/>
          </p15:clr>
        </p15:guide>
        <p15:guide id="2" pos="205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90F"/>
    <a:srgbClr val="FC9D23"/>
    <a:srgbClr val="40F927"/>
    <a:srgbClr val="3FE152"/>
    <a:srgbClr val="67C957"/>
    <a:srgbClr val="0F2089"/>
    <a:srgbClr val="2CF42C"/>
    <a:srgbClr val="0C037D"/>
    <a:srgbClr val="E7FEFF"/>
    <a:srgbClr val="FD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267" autoAdjust="0"/>
  </p:normalViewPr>
  <p:slideViewPr>
    <p:cSldViewPr>
      <p:cViewPr varScale="1">
        <p:scale>
          <a:sx n="98" d="100"/>
          <a:sy n="98" d="100"/>
        </p:scale>
        <p:origin x="946" y="82"/>
      </p:cViewPr>
      <p:guideLst>
        <p:guide orient="horz" pos="1718"/>
        <p:guide orient="horz" pos="2133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3054"/>
        <p:guide pos="20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调用构造方法</a:t>
            </a:r>
            <a:endParaRPr lang="en-US" altLang="zh-CN" dirty="0"/>
          </a:p>
          <a:p>
            <a:pPr lvl="1"/>
            <a:r>
              <a:rPr lang="zh-CN" altLang="en-US" sz="1400" dirty="0"/>
              <a:t>共同点：应该为构造方法中的第一条语句，注意</a:t>
            </a:r>
            <a:r>
              <a:rPr lang="en-US" altLang="zh-CN" sz="1400" dirty="0"/>
              <a:t>this</a:t>
            </a:r>
            <a:r>
              <a:rPr lang="zh-CN" altLang="en-US" sz="1400" dirty="0"/>
              <a:t>和</a:t>
            </a:r>
            <a:r>
              <a:rPr lang="en-US" altLang="zh-CN" sz="1400" dirty="0"/>
              <a:t>super</a:t>
            </a:r>
            <a:r>
              <a:rPr lang="zh-CN" altLang="en-US" sz="1400" dirty="0"/>
              <a:t>不能出现在同一个构造方法中。</a:t>
            </a:r>
            <a:endParaRPr lang="en-US" altLang="zh-CN" sz="1400" dirty="0"/>
          </a:p>
          <a:p>
            <a:pPr lvl="1"/>
            <a:r>
              <a:rPr lang="zh-CN" altLang="en-US" sz="1400" dirty="0"/>
              <a:t>不同点</a:t>
            </a:r>
            <a:r>
              <a:rPr lang="en-US" altLang="zh-CN" sz="1400" dirty="0"/>
              <a:t>:</a:t>
            </a:r>
          </a:p>
          <a:p>
            <a:pPr lvl="2"/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：调用本类中另一个构造方法</a:t>
            </a:r>
            <a:endParaRPr lang="en-US" altLang="zh-CN" dirty="0"/>
          </a:p>
          <a:p>
            <a:pPr lvl="2"/>
            <a:r>
              <a:rPr lang="en-US" altLang="zh-CN" dirty="0"/>
              <a:t>super</a:t>
            </a:r>
            <a:r>
              <a:rPr lang="zh-CN" altLang="en-US" dirty="0"/>
              <a:t>（参数）：用于从子类中调用父类中的某一个构造方法</a:t>
            </a:r>
            <a:endParaRPr lang="en-US" altLang="zh-CN" dirty="0"/>
          </a:p>
          <a:p>
            <a:r>
              <a:rPr lang="zh-CN" altLang="en-US" dirty="0"/>
              <a:t>代表对象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指代</a:t>
            </a:r>
            <a:r>
              <a:rPr lang="zh-CN" altLang="en-US" sz="1400" dirty="0">
                <a:solidFill>
                  <a:srgbClr val="FF0000"/>
                </a:solidFill>
              </a:rPr>
              <a:t>当前对象，</a:t>
            </a:r>
            <a:r>
              <a:rPr lang="en-US" altLang="zh-CN" sz="1400" dirty="0"/>
              <a:t>super</a:t>
            </a:r>
            <a:r>
              <a:rPr lang="zh-CN" altLang="en-US" sz="1400" dirty="0"/>
              <a:t>指代当前对象类的</a:t>
            </a:r>
            <a:r>
              <a:rPr lang="zh-CN" altLang="en-US" sz="1400" dirty="0">
                <a:solidFill>
                  <a:srgbClr val="FF0000"/>
                </a:solidFill>
              </a:rPr>
              <a:t>父类对象</a:t>
            </a:r>
            <a:endParaRPr lang="en-US" altLang="zh-CN" sz="1400" dirty="0"/>
          </a:p>
          <a:p>
            <a:r>
              <a:rPr lang="zh-CN" altLang="en-US" dirty="0"/>
              <a:t>调用属性和方法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能操作当前类的以及父类继承而来的属性和方法。</a:t>
            </a:r>
            <a:endParaRPr lang="en-US" altLang="zh-CN" sz="1400" dirty="0"/>
          </a:p>
          <a:p>
            <a:pPr lvl="1"/>
            <a:r>
              <a:rPr lang="en-US" altLang="zh-CN" sz="1400" dirty="0"/>
              <a:t>super</a:t>
            </a:r>
            <a:r>
              <a:rPr lang="zh-CN" altLang="en-US" sz="1400" dirty="0"/>
              <a:t>能操作到父类的能被父类访问修饰符允许的属性和方法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面向对象是一种以对象为导向，围绕对象来开发应用程序的软件开发方法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58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4530" marR="0" lvl="1" indent="-227330" algn="l" defTabSz="914400" rtl="0" eaLnBrk="0" fontAlgn="base" latinLnBrk="0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/>
          </a:p>
          <a:p>
            <a:pPr eaLnBrk="1" hangingPunct="1"/>
            <a:r>
              <a:rPr lang="zh-CN" altLang="en-US"/>
              <a:t>不少于</a:t>
            </a:r>
            <a:r>
              <a:rPr lang="en-US" altLang="zh-CN"/>
              <a:t>4</a:t>
            </a:r>
            <a:r>
              <a:rPr lang="zh-CN" altLang="en-US"/>
              <a:t>道题，其中至少包含一道简述题，主要了解学员对重要知识点的理解程度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举了一个例子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内聚：</a:t>
            </a:r>
            <a:endParaRPr lang="en-US" altLang="zh-CN" dirty="0"/>
          </a:p>
          <a:p>
            <a:r>
              <a:rPr lang="zh-CN" altLang="en-US" dirty="0"/>
              <a:t>类应该描述一个单一的实体，而所有的类操作应该在逻辑上相互配合，支持一个一致的目的。例如：可以设计一个类用于学生，但不应该将学生与教职工组合在一个类中，因为学生和教职工是不同的实体。如果一个实体担负太多的职责，就应该按各自的职责分成几个类。例如：</a:t>
            </a:r>
            <a:r>
              <a:rPr lang="en-US" altLang="zh-CN" dirty="0"/>
              <a:t>String</a:t>
            </a:r>
            <a:r>
              <a:rPr lang="zh-CN" altLang="en-US" dirty="0"/>
              <a:t>类、</a:t>
            </a:r>
            <a:r>
              <a:rPr lang="en-US" altLang="zh-CN" dirty="0" err="1"/>
              <a:t>StringBuffer</a:t>
            </a:r>
            <a:r>
              <a:rPr lang="zh-CN" altLang="en-US" dirty="0"/>
              <a:t>类和 </a:t>
            </a:r>
            <a:r>
              <a:rPr lang="en-US" altLang="zh-CN" dirty="0"/>
              <a:t>StringBuilder</a:t>
            </a:r>
            <a:r>
              <a:rPr lang="zh-CN" altLang="en-US" dirty="0"/>
              <a:t>类用于处理字符串，但是他们的职责不同。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一致性：</a:t>
            </a:r>
            <a:endParaRPr lang="en-US" altLang="zh-CN" dirty="0"/>
          </a:p>
          <a:p>
            <a:r>
              <a:rPr lang="zh-CN" altLang="en-US" dirty="0"/>
              <a:t>遵循标准</a:t>
            </a:r>
            <a:r>
              <a:rPr lang="en-US" altLang="zh-CN" dirty="0"/>
              <a:t>java</a:t>
            </a:r>
            <a:r>
              <a:rPr lang="zh-CN" altLang="en-US" dirty="0"/>
              <a:t>程序设计风格和命名习惯。为类、数据域和方法选取具有信息的名字。通常的风格是将数据声明置于构造方法之前，并且将构造方法置于方法之前。给类似的操作选择相同的名字。提供无参构造，如果没有，给出文档说明。</a:t>
            </a:r>
            <a:endParaRPr lang="en-US" altLang="zh-CN" dirty="0"/>
          </a:p>
          <a:p>
            <a:r>
              <a:rPr lang="zh-CN" altLang="en-US" dirty="0"/>
              <a:t>静态变量</a:t>
            </a:r>
            <a:r>
              <a:rPr lang="en-US" altLang="zh-CN" dirty="0"/>
              <a:t>&gt;</a:t>
            </a:r>
            <a:r>
              <a:rPr lang="zh-CN" altLang="en-US" dirty="0"/>
              <a:t>静态代码块</a:t>
            </a:r>
            <a:r>
              <a:rPr lang="en-US" altLang="zh-CN" dirty="0"/>
              <a:t>&gt;</a:t>
            </a:r>
            <a:r>
              <a:rPr lang="zh-CN" altLang="en-US" dirty="0"/>
              <a:t>静态方法</a:t>
            </a:r>
            <a:r>
              <a:rPr lang="en-US" altLang="zh-CN" dirty="0"/>
              <a:t>&gt;</a:t>
            </a:r>
            <a:r>
              <a:rPr lang="zh-CN" altLang="en-US" dirty="0"/>
              <a:t>常量</a:t>
            </a:r>
            <a:r>
              <a:rPr lang="en-US" altLang="zh-CN" dirty="0"/>
              <a:t>&gt;</a:t>
            </a:r>
            <a:r>
              <a:rPr lang="zh-CN" altLang="en-US" dirty="0"/>
              <a:t>实例变量</a:t>
            </a:r>
            <a:r>
              <a:rPr lang="en-US" altLang="zh-CN" dirty="0"/>
              <a:t>&gt;</a:t>
            </a:r>
            <a:r>
              <a:rPr lang="zh-CN" altLang="en-US" dirty="0"/>
              <a:t>构造方法</a:t>
            </a:r>
            <a:r>
              <a:rPr lang="en-US" altLang="zh-CN" dirty="0"/>
              <a:t>&gt;</a:t>
            </a:r>
            <a:r>
              <a:rPr lang="zh-CN" altLang="en-US" dirty="0"/>
              <a:t>实例方法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封装性：</a:t>
            </a:r>
            <a:endParaRPr lang="en-US" altLang="zh-CN" dirty="0"/>
          </a:p>
          <a:p>
            <a:r>
              <a:rPr lang="zh-CN" altLang="en-US" dirty="0"/>
              <a:t>一个类应该使用</a:t>
            </a:r>
            <a:r>
              <a:rPr lang="en-US" altLang="zh-CN" dirty="0"/>
              <a:t>private</a:t>
            </a:r>
            <a:r>
              <a:rPr lang="zh-CN" altLang="en-US" dirty="0"/>
              <a:t>修饰符隐藏其数据，以免用户直接访问它。这使得类更易于维护。只在希望数据域可读的情况下，才提供</a:t>
            </a:r>
            <a:r>
              <a:rPr lang="en-US" altLang="zh-CN" dirty="0"/>
              <a:t>get</a:t>
            </a:r>
            <a:r>
              <a:rPr lang="zh-CN" altLang="en-US" dirty="0"/>
              <a:t>方法；也只在希望数据域可更新的情况下，才提供</a:t>
            </a:r>
            <a:r>
              <a:rPr lang="en-US" altLang="zh-CN" dirty="0"/>
              <a:t>set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清晰性：</a:t>
            </a:r>
            <a:endParaRPr lang="en-US" altLang="zh-CN" dirty="0"/>
          </a:p>
          <a:p>
            <a:r>
              <a:rPr lang="zh-CN" altLang="en-US" dirty="0"/>
              <a:t>类应该有一个很清晰的合约，从而易于解释和理解。不应该声明一个来自其他数据域的数据域。由于</a:t>
            </a:r>
            <a:r>
              <a:rPr lang="en-US" altLang="zh-CN" dirty="0"/>
              <a:t>age</a:t>
            </a:r>
            <a:r>
              <a:rPr lang="zh-CN" altLang="en-US" dirty="0"/>
              <a:t>可以从</a:t>
            </a:r>
            <a:r>
              <a:rPr lang="en-US" altLang="zh-CN" dirty="0" err="1"/>
              <a:t>birthDate</a:t>
            </a:r>
            <a:r>
              <a:rPr lang="zh-CN" altLang="en-US" dirty="0"/>
              <a:t>导出，所以</a:t>
            </a:r>
            <a:r>
              <a:rPr lang="en-US" altLang="zh-CN" dirty="0"/>
              <a:t>age</a:t>
            </a:r>
            <a:r>
              <a:rPr lang="zh-CN" altLang="en-US" dirty="0"/>
              <a:t>不应该声明为数据域。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完整性：</a:t>
            </a:r>
            <a:endParaRPr lang="en-US" altLang="zh-CN" dirty="0"/>
          </a:p>
          <a:p>
            <a:r>
              <a:rPr lang="zh-CN" altLang="en-US" dirty="0"/>
              <a:t>类是为许多不同用户的使用而设计的。为了能在一个广泛的应用中使用，一个类应该通过属性和方法提供多种方案以适应用户的不同需求。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409732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354277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354274" y="3658791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  <a:t>2018/10/30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2018/10/30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第一单元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完善员工类，对员工信息属性进行封装，定义构造方法和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6858685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getName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</a:t>
            </a:r>
            <a:r>
              <a:rPr lang="en-US" altLang="zh-CN" sz="1600" dirty="0" err="1">
                <a:latin typeface="+mn-ea"/>
                <a:ea typeface="+mn-ea"/>
              </a:rPr>
              <a:t>setName</a:t>
            </a:r>
            <a:r>
              <a:rPr lang="en-US" altLang="zh-CN" sz="1600" dirty="0">
                <a:latin typeface="+mn-ea"/>
                <a:ea typeface="+mn-ea"/>
              </a:rPr>
              <a:t>(String name)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976391" y="2318506"/>
            <a:ext cx="5832648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",24,"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",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                 "1993.11.25","2016.7.1","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94" y="2922152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763847"/>
            <a:ext cx="8177562" cy="21668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封装是将属性和方法组合成类，同时隐藏类内部实现细节的机制</a:t>
            </a:r>
          </a:p>
        </p:txBody>
      </p:sp>
      <p:grpSp>
        <p:nvGrpSpPr>
          <p:cNvPr id="5" name="组合 41"/>
          <p:cNvGrpSpPr/>
          <p:nvPr/>
        </p:nvGrpSpPr>
        <p:grpSpPr bwMode="auto">
          <a:xfrm>
            <a:off x="3798894" y="1491750"/>
            <a:ext cx="1701800" cy="1539875"/>
            <a:chOff x="-12198" y="0"/>
            <a:chExt cx="1935848" cy="1751017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53C3B0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9"/>
            <p:cNvSpPr>
              <a:spLocks noChangeArrowheads="1"/>
            </p:cNvSpPr>
            <p:nvPr/>
          </p:nvSpPr>
          <p:spPr bwMode="auto">
            <a:xfrm>
              <a:off x="-12198" y="678480"/>
              <a:ext cx="1935848" cy="36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方法的封装</a:t>
              </a:r>
              <a:endParaRPr lang="zh-CN" altLang="en-US" sz="1600" dirty="0"/>
            </a:p>
          </p:txBody>
        </p:sp>
      </p:grpSp>
      <p:grpSp>
        <p:nvGrpSpPr>
          <p:cNvPr id="10" name="组合 46"/>
          <p:cNvGrpSpPr/>
          <p:nvPr/>
        </p:nvGrpSpPr>
        <p:grpSpPr bwMode="auto">
          <a:xfrm>
            <a:off x="6051206" y="1491750"/>
            <a:ext cx="1701800" cy="1539875"/>
            <a:chOff x="10859" y="0"/>
            <a:chExt cx="1935848" cy="1751017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116036" y="0"/>
              <a:ext cx="1753450" cy="1751017"/>
              <a:chOff x="36" y="0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6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9"/>
            <p:cNvSpPr>
              <a:spLocks noChangeArrowheads="1"/>
            </p:cNvSpPr>
            <p:nvPr/>
          </p:nvSpPr>
          <p:spPr bwMode="auto">
            <a:xfrm>
              <a:off x="10859" y="701854"/>
              <a:ext cx="1935848" cy="3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类的封装</a:t>
              </a:r>
              <a:endParaRPr lang="zh-CN" altLang="en-US" sz="1600" dirty="0"/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1401924" y="1491750"/>
            <a:ext cx="1701800" cy="1539875"/>
            <a:chOff x="-10213" y="0"/>
            <a:chExt cx="1935848" cy="1751017"/>
          </a:xfrm>
        </p:grpSpPr>
        <p:grpSp>
          <p:nvGrpSpPr>
            <p:cNvPr id="1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-10213" y="714945"/>
              <a:ext cx="1935848" cy="37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属性的封装</a:t>
              </a:r>
              <a:endParaRPr lang="en-US" altLang="zh-CN" sz="1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179481" y="3046005"/>
            <a:ext cx="2146686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修改成员变量可见性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endParaRPr lang="en-GB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21100" y="3046004"/>
            <a:ext cx="1857388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提取公共代码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一个方法一件事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985700" y="3046005"/>
            <a:ext cx="1857388" cy="1682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内聚性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清晰性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/>
              <a:t>访问修饰符的访问级别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61750"/>
            <a:ext cx="8352928" cy="3479420"/>
          </a:xfrm>
        </p:spPr>
        <p:txBody>
          <a:bodyPr/>
          <a:lstStyle/>
          <a:p>
            <a:r>
              <a:rPr lang="zh-CN" altLang="en-US" dirty="0"/>
              <a:t>访问修饰符的可见性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341" y="1580380"/>
          <a:ext cx="77153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访问修饰符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本类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同包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子类       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缺省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无关键字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B0BF53F4-1DB3-4164-9E52-A48F3D678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1306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定义抽象员工类，定义共同的属性和方法，并声明工资计算方法为抽象方法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7632848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b="1" dirty="0">
                <a:latin typeface="+mn-ea"/>
                <a:ea typeface="+mn-ea"/>
              </a:rPr>
              <a:t> class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();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toString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“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[name=” + name + ……+ "]";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使用继承和重写实现岗位工资计算方法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31590"/>
            <a:ext cx="8208912" cy="387798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//</a:t>
            </a:r>
            <a:r>
              <a:rPr lang="zh-CN" altLang="en-US" sz="1600" dirty="0">
                <a:latin typeface="+mn-ea"/>
                <a:ea typeface="+mn-ea"/>
              </a:rPr>
              <a:t>日工资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days ;    //</a:t>
            </a:r>
            <a:r>
              <a:rPr lang="zh-CN" altLang="en-US" sz="1600" dirty="0">
                <a:latin typeface="+mn-ea"/>
                <a:ea typeface="+mn-ea"/>
              </a:rPr>
              <a:t>出勤天数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name,…,String depart,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double </a:t>
            </a:r>
            <a:r>
              <a:rPr lang="en-US" altLang="zh-CN" sz="1600" dirty="0" err="1">
                <a:latin typeface="+mn-ea"/>
                <a:ea typeface="+mn-ea"/>
              </a:rPr>
              <a:t>dailyWage,double</a:t>
            </a:r>
            <a:r>
              <a:rPr lang="en-US" altLang="zh-CN" sz="1600" dirty="0">
                <a:latin typeface="+mn-ea"/>
                <a:ea typeface="+mn-ea"/>
              </a:rPr>
              <a:t> days)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super</a:t>
            </a:r>
            <a:r>
              <a:rPr lang="en-US" altLang="zh-CN" sz="1600" dirty="0">
                <a:latin typeface="+mn-ea"/>
                <a:ea typeface="+mn-ea"/>
              </a:rPr>
              <a:t>(name, age, sex, birth,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, depart);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.dailyWage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    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.days</a:t>
            </a:r>
            <a:r>
              <a:rPr lang="en-US" altLang="zh-CN" sz="1600" dirty="0">
                <a:latin typeface="+mn-ea"/>
                <a:ea typeface="+mn-ea"/>
              </a:rPr>
              <a:t> = days;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public double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600" b="1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return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*days;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3968" y="2039530"/>
            <a:ext cx="48146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subsidy; //</a:t>
            </a:r>
            <a:r>
              <a:rPr lang="zh-CN" altLang="en-US" sz="1600" dirty="0">
                <a:latin typeface="+mn-ea"/>
                <a:ea typeface="+mn-ea"/>
              </a:rPr>
              <a:t>津贴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super.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()+subsidy;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983668" y="2885911"/>
            <a:ext cx="5114967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Manager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</a:t>
            </a:r>
            <a:r>
              <a:rPr lang="en-US" altLang="zh-CN" sz="1600" dirty="0" err="1">
                <a:latin typeface="+mn-ea"/>
                <a:ea typeface="+mn-ea"/>
              </a:rPr>
              <a:t>yearlySalary</a:t>
            </a:r>
            <a:r>
              <a:rPr lang="en-US" altLang="zh-CN" sz="1600" dirty="0">
                <a:latin typeface="+mn-ea"/>
                <a:ea typeface="+mn-ea"/>
              </a:rPr>
              <a:t>; //</a:t>
            </a:r>
            <a:r>
              <a:rPr lang="zh-CN" altLang="en-US" sz="1600" dirty="0">
                <a:latin typeface="+mn-ea"/>
                <a:ea typeface="+mn-ea"/>
              </a:rPr>
              <a:t>年薪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yearlySalary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/12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修改测试类，测试不同岗位员工工资的计算方法。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9512" y="1179983"/>
            <a:ext cx="8964488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dirty="0">
                <a:latin typeface="+mn-ea"/>
                <a:ea typeface="+mn-ea"/>
              </a:rPr>
              <a:t> ep = </a:t>
            </a:r>
            <a:r>
              <a:rPr lang="en-US" altLang="zh-CN" sz="1400" b="1" dirty="0">
                <a:latin typeface="+mn-ea"/>
                <a:ea typeface="+mn-ea"/>
              </a:rPr>
              <a:t>new Employee("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dr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Driver("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mng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Manager("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r>
              <a:rPr lang="en-US" altLang="zh-CN" sz="1400" dirty="0">
                <a:latin typeface="+mn-ea"/>
                <a:ea typeface="+mn-ea"/>
              </a:rPr>
              <a:t>     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263" y="3951375"/>
            <a:ext cx="3756986" cy="113547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第二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基础（一）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627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继承概念图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  <a:t>20</a:t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6" y="38017"/>
            <a:ext cx="76801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重写和重载的区别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>
                <a:latin typeface="+mn-ea"/>
              </a:rPr>
              <a:t>方法重载与方法重写的区别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  <a:t>21</a:t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043608" y="1791818"/>
          <a:ext cx="6984776" cy="120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位置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参数表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访问修饰符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方法重写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子类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相同或是其子类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不能比父类更严格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方法重载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同类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不相同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98E427-959D-4857-AB49-DA4CD031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166" y="449805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1690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第三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基础（二）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定义财务管理类，实现工资汇总方法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29562" y="1048256"/>
            <a:ext cx="7884876" cy="304698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Finance {</a:t>
            </a:r>
          </a:p>
          <a:p>
            <a:pPr algn="l"/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static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salarySummary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[] </a:t>
            </a:r>
            <a:r>
              <a:rPr lang="en-US" altLang="zh-CN" sz="1600" dirty="0">
                <a:latin typeface="+mn-ea"/>
                <a:ea typeface="+mn-ea"/>
              </a:rPr>
              <a:t>employees)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double sum = 0;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for(int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=0;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&lt;</a:t>
            </a:r>
            <a:r>
              <a:rPr lang="en-US" altLang="zh-CN" sz="1600" dirty="0" err="1">
                <a:latin typeface="+mn-ea"/>
                <a:ea typeface="+mn-ea"/>
              </a:rPr>
              <a:t>employees.length</a:t>
            </a:r>
            <a:r>
              <a:rPr lang="en-US" altLang="zh-CN" sz="1600" dirty="0">
                <a:latin typeface="+mn-ea"/>
                <a:ea typeface="+mn-ea"/>
              </a:rPr>
              <a:t>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++)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double salary =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getSalary</a:t>
            </a:r>
            <a:r>
              <a:rPr lang="en-US" altLang="zh-CN" sz="1600" b="1" dirty="0">
                <a:latin typeface="+mn-ea"/>
              </a:rPr>
              <a:t>();</a:t>
            </a:r>
            <a:r>
              <a:rPr lang="en-US" altLang="zh-CN" sz="1600" dirty="0">
                <a:latin typeface="+mn-ea"/>
                <a:ea typeface="+mn-ea"/>
              </a:rPr>
              <a:t>   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</a:t>
            </a:r>
            <a:r>
              <a:rPr lang="en-US" altLang="zh-CN" sz="1600" dirty="0" err="1">
                <a:latin typeface="+mn-ea"/>
              </a:rPr>
              <a:t>System.</a:t>
            </a:r>
            <a:r>
              <a:rPr lang="en-US" altLang="zh-CN" sz="1600" b="1" dirty="0" err="1">
                <a:latin typeface="+mn-ea"/>
              </a:rPr>
              <a:t>out.println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getName</a:t>
            </a:r>
            <a:r>
              <a:rPr lang="en-US" altLang="zh-CN" sz="1600" b="1" dirty="0">
                <a:latin typeface="+mn-ea"/>
              </a:rPr>
              <a:t>() + "</a:t>
            </a:r>
            <a:r>
              <a:rPr lang="zh-CN" altLang="en-US" sz="1600" b="1" dirty="0">
                <a:latin typeface="+mn-ea"/>
              </a:rPr>
              <a:t>的本月工资：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salary);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sum += salary;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sum;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76377" y="2200266"/>
            <a:ext cx="8964488" cy="249299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   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400" b="1" dirty="0">
                <a:latin typeface="+mn-ea"/>
                <a:ea typeface="+mn-ea"/>
              </a:rPr>
              <a:t> employees[] = new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AbstractEmployee</a:t>
            </a:r>
            <a:r>
              <a:rPr lang="en-US" altLang="zh-CN" sz="1400" b="1" dirty="0">
                <a:latin typeface="+mn-ea"/>
              </a:rPr>
              <a:t>[3];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  <a:ea typeface="+mn-ea"/>
              </a:rPr>
              <a:t>[0]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[1] 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[2] </a:t>
            </a:r>
            <a:r>
              <a:rPr lang="en-US" altLang="zh-CN" sz="1400" dirty="0">
                <a:latin typeface="+mn-ea"/>
                <a:ea typeface="+mn-ea"/>
              </a:rPr>
              <a:t>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dirty="0" err="1">
                <a:latin typeface="+mn-ea"/>
                <a:ea typeface="+mn-ea"/>
              </a:rPr>
              <a:t>out.println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Finance.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salarySummary</a:t>
            </a:r>
            <a:r>
              <a:rPr lang="en-US" altLang="zh-CN" sz="1400" dirty="0">
                <a:latin typeface="+mn-ea"/>
              </a:rPr>
              <a:t>(employees)</a:t>
            </a:r>
            <a:r>
              <a:rPr lang="en-US" altLang="zh-CN" sz="1400" b="1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80" y="1923021"/>
            <a:ext cx="3246401" cy="134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多态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  <a:t>26</a:t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" y="590408"/>
            <a:ext cx="8807023" cy="454062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1C2F8708-5464-46CA-B87D-209D9EB5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B3CC8962-4D71-469F-A2BA-5862385BC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15010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定义接口</a:t>
            </a:r>
            <a:r>
              <a:rPr lang="en-US" altLang="zh-CN" dirty="0"/>
              <a:t>Drive</a:t>
            </a:r>
            <a:r>
              <a:rPr lang="zh-CN" altLang="en-US" dirty="0"/>
              <a:t>，声明抽象方法</a:t>
            </a:r>
            <a:r>
              <a:rPr lang="en-US" altLang="zh-CN" dirty="0"/>
              <a:t>drive()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755579" y="1124081"/>
            <a:ext cx="2880320" cy="86177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interface Drive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</a:t>
            </a:r>
            <a:r>
              <a:rPr lang="en-US" altLang="zh-CN" b="1" dirty="0"/>
              <a:t>void drive();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5579" y="2483399"/>
            <a:ext cx="5688629" cy="184665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implements</a:t>
            </a:r>
            <a:r>
              <a:rPr lang="en-US" altLang="zh-CN" sz="1600" dirty="0">
                <a:latin typeface="+mn-ea"/>
                <a:ea typeface="+mn-ea"/>
              </a:rPr>
              <a:t> Drive{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</a:t>
            </a:r>
          </a:p>
          <a:p>
            <a:pPr algn="l"/>
            <a:r>
              <a:rPr lang="en-US" altLang="zh-CN" dirty="0"/>
              <a:t>    </a:t>
            </a:r>
            <a:r>
              <a:rPr lang="en-US" altLang="zh-CN" sz="1600" dirty="0">
                <a:latin typeface="+mn-ea"/>
                <a:ea typeface="+mn-ea"/>
              </a:rPr>
              <a:t>@Override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drive()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System.out.println</a:t>
            </a:r>
            <a:r>
              <a:rPr lang="en-US" altLang="zh-CN" sz="1600" dirty="0">
                <a:latin typeface="+mn-ea"/>
                <a:ea typeface="+mn-ea"/>
              </a:rPr>
              <a:t>("</a:t>
            </a:r>
            <a:r>
              <a:rPr lang="zh-CN" altLang="en-US" sz="1600" dirty="0">
                <a:latin typeface="+mn-ea"/>
                <a:ea typeface="+mn-ea"/>
              </a:rPr>
              <a:t>必须持有</a:t>
            </a:r>
            <a:r>
              <a:rPr lang="en-US" altLang="zh-CN" sz="1600" dirty="0">
                <a:latin typeface="+mn-ea"/>
                <a:ea typeface="+mn-ea"/>
              </a:rPr>
              <a:t>C1</a:t>
            </a:r>
            <a:r>
              <a:rPr lang="zh-CN" altLang="en-US" sz="1600" dirty="0">
                <a:latin typeface="+mn-ea"/>
                <a:ea typeface="+mn-ea"/>
              </a:rPr>
              <a:t>或以上驾驶证！</a:t>
            </a:r>
            <a:r>
              <a:rPr lang="en-US" altLang="zh-CN" sz="1600" dirty="0">
                <a:latin typeface="+mn-ea"/>
                <a:ea typeface="+mn-ea"/>
              </a:rPr>
              <a:t>");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 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</a:p>
        </p:txBody>
      </p:sp>
      <p:sp>
        <p:nvSpPr>
          <p:cNvPr id="8" name="副标题 9"/>
          <p:cNvSpPr txBox="1"/>
          <p:nvPr/>
        </p:nvSpPr>
        <p:spPr>
          <a:xfrm>
            <a:off x="467544" y="2123359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</a:t>
            </a:r>
            <a:r>
              <a:rPr lang="en-US" altLang="zh-CN" dirty="0"/>
              <a:t>Driver</a:t>
            </a:r>
            <a:r>
              <a:rPr lang="zh-CN" altLang="en-US" dirty="0"/>
              <a:t>类实现</a:t>
            </a:r>
            <a:r>
              <a:rPr lang="en-US" altLang="zh-CN" dirty="0"/>
              <a:t>Drive</a:t>
            </a:r>
            <a:r>
              <a:rPr lang="zh-CN" altLang="en-US" dirty="0"/>
              <a:t>接口，实现</a:t>
            </a:r>
            <a:r>
              <a:rPr lang="en-US" altLang="zh-CN" dirty="0"/>
              <a:t>drive()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2" name="椭圆 7"/>
          <p:cNvSpPr/>
          <p:nvPr/>
        </p:nvSpPr>
        <p:spPr>
          <a:xfrm>
            <a:off x="2513756" y="2941509"/>
            <a:ext cx="3855542" cy="907046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/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4438551" y="2492747"/>
            <a:ext cx="2381" cy="135580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87"/>
          <p:cNvGrpSpPr/>
          <p:nvPr/>
        </p:nvGrpSpPr>
        <p:grpSpPr bwMode="auto">
          <a:xfrm>
            <a:off x="3660461" y="1190898"/>
            <a:ext cx="1562929" cy="1562929"/>
            <a:chOff x="2848131" y="1860029"/>
            <a:chExt cx="3807502" cy="3807502"/>
          </a:xfrm>
        </p:grpSpPr>
        <p:sp>
          <p:nvSpPr>
            <p:cNvPr id="43" name="椭圆 4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0" name="组合 87"/>
          <p:cNvGrpSpPr/>
          <p:nvPr/>
        </p:nvGrpSpPr>
        <p:grpSpPr bwMode="auto">
          <a:xfrm>
            <a:off x="2018989" y="2143508"/>
            <a:ext cx="888547" cy="888547"/>
            <a:chOff x="2848131" y="1860029"/>
            <a:chExt cx="3807502" cy="3807502"/>
          </a:xfrm>
        </p:grpSpPr>
        <p:sp>
          <p:nvSpPr>
            <p:cNvPr id="92" name="椭圆 9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4" name="组合 87"/>
          <p:cNvGrpSpPr/>
          <p:nvPr/>
        </p:nvGrpSpPr>
        <p:grpSpPr bwMode="auto">
          <a:xfrm>
            <a:off x="3093208" y="3170651"/>
            <a:ext cx="888547" cy="888547"/>
            <a:chOff x="2848131" y="1860029"/>
            <a:chExt cx="3807502" cy="3807502"/>
          </a:xfrm>
        </p:grpSpPr>
        <p:sp>
          <p:nvSpPr>
            <p:cNvPr id="95" name="椭圆 9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7" name="组合 87"/>
          <p:cNvGrpSpPr/>
          <p:nvPr/>
        </p:nvGrpSpPr>
        <p:grpSpPr bwMode="auto">
          <a:xfrm>
            <a:off x="4693435" y="3253690"/>
            <a:ext cx="888547" cy="888547"/>
            <a:chOff x="2848131" y="1860029"/>
            <a:chExt cx="3807502" cy="3807502"/>
          </a:xfrm>
        </p:grpSpPr>
        <p:sp>
          <p:nvSpPr>
            <p:cNvPr id="98" name="椭圆 9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00" name="组合 87"/>
          <p:cNvGrpSpPr/>
          <p:nvPr/>
        </p:nvGrpSpPr>
        <p:grpSpPr bwMode="auto">
          <a:xfrm>
            <a:off x="5925025" y="2386121"/>
            <a:ext cx="888547" cy="888547"/>
            <a:chOff x="2848131" y="1860029"/>
            <a:chExt cx="3807502" cy="3807502"/>
          </a:xfrm>
        </p:grpSpPr>
        <p:sp>
          <p:nvSpPr>
            <p:cNvPr id="101" name="椭圆 10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03" name="文本框 5"/>
          <p:cNvSpPr txBox="1"/>
          <p:nvPr/>
        </p:nvSpPr>
        <p:spPr>
          <a:xfrm>
            <a:off x="3943597" y="1581649"/>
            <a:ext cx="98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104" name="文本框 5"/>
          <p:cNvSpPr txBox="1"/>
          <p:nvPr/>
        </p:nvSpPr>
        <p:spPr>
          <a:xfrm>
            <a:off x="1957931" y="2418442"/>
            <a:ext cx="9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5"/>
          <p:cNvSpPr txBox="1"/>
          <p:nvPr/>
        </p:nvSpPr>
        <p:spPr>
          <a:xfrm>
            <a:off x="3021842" y="3427586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封装</a:t>
            </a:r>
          </a:p>
        </p:txBody>
      </p:sp>
      <p:sp>
        <p:nvSpPr>
          <p:cNvPr id="106" name="文本框 5"/>
          <p:cNvSpPr txBox="1"/>
          <p:nvPr/>
        </p:nvSpPr>
        <p:spPr>
          <a:xfrm>
            <a:off x="4635250" y="3507854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继承</a:t>
            </a:r>
          </a:p>
        </p:txBody>
      </p:sp>
      <p:sp>
        <p:nvSpPr>
          <p:cNvPr id="107" name="文本框 5"/>
          <p:cNvSpPr txBox="1"/>
          <p:nvPr/>
        </p:nvSpPr>
        <p:spPr>
          <a:xfrm>
            <a:off x="5873749" y="2643758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多态</a:t>
            </a: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 algn="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基础核心模块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103" grpId="0"/>
      <p:bldP spid="104" grpId="0"/>
      <p:bldP spid="105" grpId="0"/>
      <p:bldP spid="106" grpId="0"/>
      <p:bldP spid="1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360" y="771525"/>
            <a:ext cx="1150620" cy="3600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"/>
            </p:custDataLst>
          </p:nvPr>
        </p:nvSpPr>
        <p:spPr>
          <a:xfrm>
            <a:off x="3382951" y="1435735"/>
            <a:ext cx="1958389" cy="992316"/>
          </a:xfrm>
          <a:prstGeom prst="parallelogram">
            <a:avLst/>
          </a:prstGeom>
          <a:solidFill>
            <a:srgbClr val="04617B">
              <a:lumMod val="50000"/>
            </a:srgbClr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800">
                <a:solidFill>
                  <a:sysClr val="window" lastClr="FFFFFF"/>
                </a:solidFill>
              </a:rPr>
              <a:t>接口和抽象类相同点</a:t>
            </a:r>
          </a:p>
        </p:txBody>
      </p:sp>
      <p:sp>
        <p:nvSpPr>
          <p:cNvPr id="22" name="平行四边形 21"/>
          <p:cNvSpPr/>
          <p:nvPr>
            <p:custDataLst>
              <p:tags r:id="rId2"/>
            </p:custDataLst>
          </p:nvPr>
        </p:nvSpPr>
        <p:spPr>
          <a:xfrm>
            <a:off x="1400810" y="3424508"/>
            <a:ext cx="2005203" cy="1015723"/>
          </a:xfrm>
          <a:prstGeom prst="parallelogram">
            <a:avLst/>
          </a:prstGeom>
          <a:solidFill>
            <a:srgbClr val="0F6FC6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>
                <a:sym typeface="+mn-ea"/>
              </a:rPr>
              <a:t>接口和抽象类都可以有抽象方法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4" name="平行四边形 23"/>
          <p:cNvSpPr/>
          <p:nvPr>
            <p:custDataLst>
              <p:tags r:id="rId3"/>
            </p:custDataLst>
          </p:nvPr>
        </p:nvSpPr>
        <p:spPr>
          <a:xfrm>
            <a:off x="3378200" y="3424555"/>
            <a:ext cx="1819275" cy="1015365"/>
          </a:xfrm>
          <a:prstGeom prst="parallelogram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 err="1">
                <a:sym typeface="+mn-ea"/>
              </a:rPr>
              <a:t>接口和抽象类都不能</a:t>
            </a:r>
            <a:r>
              <a:rPr lang="zh-CN" altLang="en-US" sz="1600" dirty="0">
                <a:sym typeface="+mn-ea"/>
              </a:rPr>
              <a:t>直接</a:t>
            </a:r>
            <a:r>
              <a:rPr lang="en-US" altLang="zh-CN" sz="1600" dirty="0" err="1">
                <a:sym typeface="+mn-ea"/>
              </a:rPr>
              <a:t>实例化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4"/>
            </p:custDataLst>
          </p:nvPr>
        </p:nvSpPr>
        <p:spPr>
          <a:xfrm>
            <a:off x="5236210" y="3424555"/>
            <a:ext cx="1715135" cy="1015365"/>
          </a:xfrm>
          <a:prstGeom prst="parallelogram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marL="0" lvl="2" algn="ctr"/>
            <a:r>
              <a:rPr lang="en-US" altLang="zh-CN" sz="1600" dirty="0">
                <a:sym typeface="+mn-ea"/>
              </a:rPr>
              <a:t>都可以体现多态的应用</a:t>
            </a:r>
            <a:endParaRPr lang="en-US" altLang="zh-CN" sz="1400" dirty="0">
              <a:solidFill>
                <a:sysClr val="window" lastClr="FFFFFF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2378273" y="2435671"/>
            <a:ext cx="3825277" cy="949049"/>
            <a:chOff x="1327309" y="2488586"/>
            <a:chExt cx="9552331" cy="1205872"/>
          </a:xfrm>
        </p:grpSpPr>
        <p:grpSp>
          <p:nvGrpSpPr>
            <p:cNvPr id="29" name="组合 28"/>
            <p:cNvGrpSpPr/>
            <p:nvPr/>
          </p:nvGrpSpPr>
          <p:grpSpPr>
            <a:xfrm rot="10800000">
              <a:off x="1327309" y="2488586"/>
              <a:ext cx="9552331" cy="1205872"/>
              <a:chOff x="3467099" y="3350313"/>
              <a:chExt cx="5257804" cy="1205872"/>
            </a:xfrm>
          </p:grpSpPr>
          <p:cxnSp>
            <p:nvCxnSpPr>
              <p:cNvPr id="33" name="肘形连接符 32"/>
              <p:cNvCxnSpPr/>
              <p:nvPr>
                <p:custDataLst>
                  <p:tags r:id="rId7"/>
                </p:custDataLst>
              </p:nvPr>
            </p:nvCxnSpPr>
            <p:spPr>
              <a:xfrm rot="16200000" flipV="1">
                <a:off x="4178614" y="2638798"/>
                <a:ext cx="1205871" cy="2628902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  <p:cxnSp>
            <p:nvCxnSpPr>
              <p:cNvPr id="34" name="肘形连接符 33"/>
              <p:cNvCxnSpPr/>
              <p:nvPr>
                <p:custDataLst>
                  <p:tags r:id="rId8"/>
                </p:custDataLst>
              </p:nvPr>
            </p:nvCxnSpPr>
            <p:spPr>
              <a:xfrm rot="5400000" flipH="1" flipV="1">
                <a:off x="6807516" y="2638798"/>
                <a:ext cx="1205871" cy="2628903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</p:grpSp>
        <p:cxnSp>
          <p:nvCxnSpPr>
            <p:cNvPr id="30" name="肘形连接符 29"/>
            <p:cNvCxnSpPr/>
            <p:nvPr>
              <p:custDataLst>
                <p:tags r:id="rId6"/>
              </p:custDataLst>
            </p:nvPr>
          </p:nvCxnSpPr>
          <p:spPr>
            <a:xfrm rot="5400000" flipV="1">
              <a:off x="5798692" y="3384068"/>
              <a:ext cx="612083" cy="2514"/>
            </a:xfrm>
            <a:prstGeom prst="bentConnector3">
              <a:avLst/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296285" y="1339850"/>
            <a:ext cx="2070100" cy="1369695"/>
          </a:xfrm>
          <a:prstGeom prst="ellipse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800" dirty="0">
                <a:sym typeface="+mn-ea"/>
              </a:rPr>
              <a:t>接口和抽象类不同点</a:t>
            </a:r>
            <a:endParaRPr lang="zh-CN" altLang="en-US" sz="1800" b="1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cxnSp>
        <p:nvCxnSpPr>
          <p:cNvPr id="20" name="Straight Connector 19@|9FFC:0|FBC:0|LFC:8289534|LBC:16777215"/>
          <p:cNvCxnSpPr>
            <a:endCxn id="23" idx="1"/>
          </p:cNvCxnSpPr>
          <p:nvPr>
            <p:custDataLst>
              <p:tags r:id="rId2"/>
            </p:custDataLst>
          </p:nvPr>
        </p:nvCxnSpPr>
        <p:spPr>
          <a:xfrm flipV="1">
            <a:off x="2203948" y="3369472"/>
            <a:ext cx="4303538" cy="12891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1" name="Rounded Rectangle 20@|1FFC:12566349|FBC:16777215|LFC:16777215|LBC:16777215"/>
          <p:cNvSpPr/>
          <p:nvPr>
            <p:custDataLst>
              <p:tags r:id="rId3"/>
            </p:custDataLst>
          </p:nvPr>
        </p:nvSpPr>
        <p:spPr>
          <a:xfrm>
            <a:off x="1688230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A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@|1FFC:8289534|FBC:16777215|LFC:16777215|LBC:16777215"/>
          <p:cNvSpPr/>
          <p:nvPr>
            <p:custDataLst>
              <p:tags r:id="rId4"/>
            </p:custDataLst>
          </p:nvPr>
        </p:nvSpPr>
        <p:spPr>
          <a:xfrm>
            <a:off x="4045694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B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@|1FFC:12566349|FBC:16777215|LFC:16777215|LBC:16777215"/>
          <p:cNvSpPr/>
          <p:nvPr>
            <p:custDataLst>
              <p:tags r:id="rId5"/>
            </p:custDataLst>
          </p:nvPr>
        </p:nvSpPr>
        <p:spPr>
          <a:xfrm>
            <a:off x="6507486" y="3126805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C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cxnSp>
        <p:nvCxnSpPr>
          <p:cNvPr id="24" name="Straight Connector 23@|9FFC:0|FBC:0|LFC:8289534|LBC:16777215"/>
          <p:cNvCxnSpPr/>
          <p:nvPr>
            <p:custDataLst>
              <p:tags r:id="rId6"/>
            </p:custDataLst>
          </p:nvPr>
        </p:nvCxnSpPr>
        <p:spPr>
          <a:xfrm flipV="1">
            <a:off x="4335252" y="2739368"/>
            <a:ext cx="1460" cy="367519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3189820" y="3711575"/>
            <a:ext cx="2331793" cy="8129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接口中只能放常量</a:t>
            </a:r>
            <a:endParaRPr lang="en-US" altLang="zh-CN" sz="14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抽象类中可以有变量和常量</a:t>
            </a: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652248" y="3648752"/>
            <a:ext cx="3312368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接口中可以有抽象方法、静态方法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default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抽象类中可以有抽象方法，静态方法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和普通方法</a:t>
            </a: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755577" y="3711575"/>
            <a:ext cx="2331794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一个类可以实现多个接口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一个接口可以继承多个接口。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类只能单继承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D0F0DCF-CE00-430F-96B2-5019834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C9EF880D-5647-4D80-AA86-E7376FC0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86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ldLvl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出生日期和入职日期使用字符串类型存在哪些问题？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性别使用字符串类型存在哪些问题？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员工的年龄有限制吗？工资可以是负数吗？如何进行检查和控制？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616433"/>
            <a:ext cx="8640960" cy="963429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思路提示</a:t>
            </a:r>
            <a:r>
              <a:rPr lang="zh-CN" altLang="en-US" sz="1840" dirty="0"/>
              <a:t>：</a:t>
            </a:r>
            <a:endParaRPr lang="en-US" altLang="zh-CN" sz="1840" dirty="0"/>
          </a:p>
          <a:p>
            <a:pPr lvl="1"/>
            <a:r>
              <a:rPr lang="zh-CN" altLang="en-US" sz="1440" dirty="0"/>
              <a:t>使用学习过的常用类和异常处理机制对案例进行优化。</a:t>
            </a:r>
            <a:endParaRPr lang="en-US" altLang="zh-CN" sz="14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" y="613602"/>
            <a:ext cx="8952549" cy="4529898"/>
          </a:xfrm>
        </p:spPr>
      </p:pic>
      <p:sp>
        <p:nvSpPr>
          <p:cNvPr id="8" name="内容占位符 5"/>
          <p:cNvSpPr txBox="1"/>
          <p:nvPr/>
        </p:nvSpPr>
        <p:spPr>
          <a:xfrm>
            <a:off x="395536" y="1234378"/>
            <a:ext cx="8352928" cy="3137572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D3309E2-E02C-45C5-AB57-7DA89202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70" y="987574"/>
            <a:ext cx="8640960" cy="3744416"/>
          </a:xfrm>
        </p:spPr>
        <p:txBody>
          <a:bodyPr/>
          <a:lstStyle/>
          <a:p>
            <a:r>
              <a:rPr lang="zh-CN" altLang="en-US" dirty="0"/>
              <a:t>在案例中添加异常处理，提高代码的安全性</a:t>
            </a:r>
          </a:p>
        </p:txBody>
      </p:sp>
    </p:spTree>
    <p:extLst>
      <p:ext uri="{BB962C8B-B14F-4D97-AF65-F5344CB8AC3E}">
        <p14:creationId xmlns:p14="http://schemas.microsoft.com/office/powerpoint/2010/main" val="47912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/>
              <a:t>内容小结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简述你对面向对象四大特性的理解。</a:t>
            </a:r>
            <a:endParaRPr lang="zh-CN" altLang="en-US" dirty="0"/>
          </a:p>
          <a:p>
            <a:r>
              <a:rPr lang="zh-CN" altLang="en-US" dirty="0"/>
              <a:t>重载与重写的区别？</a:t>
            </a:r>
            <a:endParaRPr lang="en-US" altLang="zh-CN" dirty="0"/>
          </a:p>
          <a:p>
            <a:r>
              <a:rPr lang="zh-CN" altLang="en-US" dirty="0"/>
              <a:t>抽象类与接口的区别？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第四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本单元贯穿案例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完成开心聊天室的主菜单功能</a:t>
            </a:r>
            <a:endParaRPr lang="en-US" altLang="zh-CN" dirty="0"/>
          </a:p>
          <a:p>
            <a:pPr lvl="2"/>
            <a:r>
              <a:rPr lang="zh-CN" altLang="en-US" dirty="0"/>
              <a:t>使用枚举做</a:t>
            </a:r>
            <a:r>
              <a:rPr lang="en-US" altLang="zh-CN" dirty="0"/>
              <a:t>switch</a:t>
            </a:r>
            <a:r>
              <a:rPr lang="zh-CN" altLang="en-US" dirty="0"/>
              <a:t>的参数完成分支的选择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9" y="1966916"/>
            <a:ext cx="4619625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81" y="2497071"/>
            <a:ext cx="4457700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7" y="3084192"/>
            <a:ext cx="42386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3547"/>
            <a:ext cx="422910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知识目标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0" y="509905"/>
            <a:ext cx="655193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综合案例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656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需求：实现员工信息管理系统，完成以下功能：</a:t>
            </a:r>
            <a:endParaRPr lang="en-US" altLang="zh-CN" sz="1800" dirty="0"/>
          </a:p>
          <a:p>
            <a:pPr lvl="1"/>
            <a:r>
              <a:rPr lang="zh-CN" altLang="en-US" dirty="0"/>
              <a:t>基本信息管理</a:t>
            </a:r>
          </a:p>
          <a:p>
            <a:pPr lvl="2"/>
            <a:r>
              <a:rPr lang="zh-CN" altLang="en-US" dirty="0"/>
              <a:t>功能要求：能够获取和修改员工信息、打印所有员工信息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j-ea"/>
                <a:ea typeface="+mj-ea"/>
              </a:rPr>
              <a:t>姓名、年龄、性别、出生日期、入职日期、所属部门</a:t>
            </a:r>
            <a:endParaRPr lang="en-US" altLang="zh-CN" sz="1400" b="0" dirty="0">
              <a:latin typeface="+mj-ea"/>
              <a:ea typeface="+mj-ea"/>
            </a:endParaRP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财务工资计算和汇总</a:t>
            </a:r>
            <a:endParaRPr lang="en-US" altLang="zh-CN" dirty="0"/>
          </a:p>
          <a:p>
            <a:pPr lvl="2"/>
            <a:r>
              <a:rPr lang="zh-CN" altLang="en-US" dirty="0"/>
              <a:t>功能要求：计算员工当月工资，输出各员工应发工资额及总额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n-ea"/>
              </a:rPr>
              <a:t>普通员工工资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司机工资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</a:t>
            </a:r>
            <a:r>
              <a:rPr lang="en-US" altLang="zh-CN" sz="1400" b="0" dirty="0">
                <a:latin typeface="+mn-ea"/>
              </a:rPr>
              <a:t>+</a:t>
            </a:r>
            <a:r>
              <a:rPr lang="zh-CN" altLang="en-US" sz="1400" b="0" dirty="0">
                <a:latin typeface="+mn-ea"/>
              </a:rPr>
              <a:t>津贴；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经理工资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年薪</a:t>
            </a:r>
            <a:r>
              <a:rPr lang="en-US" altLang="zh-CN" sz="1400" b="0" dirty="0">
                <a:latin typeface="+mn-ea"/>
              </a:rPr>
              <a:t>/12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一年有四季之分，如何通过代码体现春夏秋冬？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现场提问</a:t>
            </a:r>
          </a:p>
        </p:txBody>
      </p:sp>
      <p:pic>
        <p:nvPicPr>
          <p:cNvPr id="6" name="图片 5" descr="现场提问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898489"/>
            <a:ext cx="3897472" cy="203932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public interface Season {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SEASON_SPRING =1; 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SUMMER=2; 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AUTUMN=3;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WINTER=4;</a:t>
            </a:r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}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137475" y="2564295"/>
            <a:ext cx="2704438" cy="6467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通过接口定义整型常量表示春夏秋冬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4566592" y="2019491"/>
            <a:ext cx="288032" cy="175084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7978" y="1801217"/>
            <a:ext cx="5391560" cy="3122092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implements Season {</a:t>
            </a:r>
          </a:p>
          <a:p>
            <a:pPr algn="l"/>
            <a:r>
              <a:rPr lang="en-US" altLang="zh-CN" sz="1400" dirty="0"/>
              <a:t>    private int season;</a:t>
            </a:r>
          </a:p>
          <a:p>
            <a:pPr algn="l"/>
            <a:r>
              <a:rPr lang="en-US" altLang="zh-CN" sz="1400" dirty="0"/>
              <a:t>    public static void main(String[] args) {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</a:p>
          <a:p>
            <a:pPr algn="l"/>
            <a:r>
              <a:rPr lang="en-US" altLang="zh-CN" sz="1400" dirty="0"/>
              <a:t>        st.setSeason(SEASON_SPRING);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int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 {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return season;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void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(int season) {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this.season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= season;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292080" y="1636056"/>
            <a:ext cx="1084429" cy="373751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实现接口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83606" y="1782233"/>
            <a:ext cx="1595331" cy="3895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2" idx="4"/>
          </p:cNvCxnSpPr>
          <p:nvPr/>
        </p:nvCxnSpPr>
        <p:spPr bwMode="auto">
          <a:xfrm flipV="1">
            <a:off x="4278937" y="1818912"/>
            <a:ext cx="1024890" cy="158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187922" y="2700335"/>
            <a:ext cx="1725283" cy="2895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3913205" y="2845104"/>
            <a:ext cx="6405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21232" y="2346607"/>
            <a:ext cx="1527400" cy="6467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调用接口中的常量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19" y="3220425"/>
            <a:ext cx="2503784" cy="1395728"/>
          </a:xfrm>
          <a:prstGeom prst="rect">
            <a:avLst/>
          </a:prstGeom>
        </p:spPr>
      </p:pic>
      <p:sp>
        <p:nvSpPr>
          <p:cNvPr id="31" name="云形标注 9"/>
          <p:cNvSpPr/>
          <p:nvPr/>
        </p:nvSpPr>
        <p:spPr bwMode="auto">
          <a:xfrm>
            <a:off x="6458747" y="2941716"/>
            <a:ext cx="2376264" cy="936104"/>
          </a:xfrm>
          <a:prstGeom prst="cloudCallout">
            <a:avLst>
              <a:gd name="adj1" fmla="val -39537"/>
              <a:gd name="adj2" fmla="val 56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这句话好理解吗</a:t>
            </a: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2" grpId="0" bldLvl="0" animBg="1"/>
      <p:bldP spid="21" grpId="0" bldLvl="0" animBg="1"/>
      <p:bldP spid="22" grpId="0" bldLvl="0" animBg="1"/>
      <p:bldP spid="25" grpId="0" bldLvl="0" animBg="1"/>
      <p:bldP spid="27" grpId="0" bldLvl="0" animBg="1"/>
      <p:bldP spid="29" grpId="0" bldLvl="0" animBg="1"/>
      <p:bldP spid="3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022170" y="1429901"/>
            <a:ext cx="4924016" cy="2639569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class SeasonEnumTest{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private SeasonEnum season;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public static void main(String[] args)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SeasonEnumTest st = new SeasonEnumTest();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st.setSeason(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使用枚举进行优化</a:t>
            </a:r>
          </a:p>
        </p:txBody>
      </p:sp>
      <p:sp>
        <p:nvSpPr>
          <p:cNvPr id="4" name="副标题 3"/>
          <p:cNvSpPr txBox="1">
            <a:spLocks noGrp="1"/>
          </p:cNvSpPr>
          <p:nvPr>
            <p:ph type="subTitle" idx="10"/>
          </p:nvPr>
        </p:nvSpPr>
        <p:spPr>
          <a:xfrm>
            <a:off x="751457" y="1452648"/>
            <a:ext cx="2390389" cy="360040"/>
          </a:xfrm>
        </p:spPr>
        <p:txBody>
          <a:bodyPr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ym typeface="+mn-ea"/>
              </a:rPr>
              <a:t>定义枚举类型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568" y="1863188"/>
            <a:ext cx="352839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</a:p>
          <a:p>
            <a:pPr algn="l"/>
            <a:r>
              <a:rPr lang="en-US" altLang="zh-CN" sz="1400" i="1" dirty="0"/>
              <a:t>    SPRING,SUMMER,AUTUMN,WINTER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772" y="1344774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9" name="椭圆 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1806" y="100608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9121" y="2829494"/>
            <a:ext cx="3375096" cy="31832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6060460" y="4111267"/>
            <a:ext cx="150867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通过枚举进行赋值</a:t>
            </a:r>
          </a:p>
        </p:txBody>
      </p:sp>
      <p:sp>
        <p:nvSpPr>
          <p:cNvPr id="22" name="副标题 3"/>
          <p:cNvSpPr txBox="1"/>
          <p:nvPr/>
        </p:nvSpPr>
        <p:spPr>
          <a:xfrm>
            <a:off x="4742925" y="1089110"/>
            <a:ext cx="2390389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调用枚举并赋值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1" y="3221188"/>
            <a:ext cx="3784955" cy="1117643"/>
          </a:xfrm>
          <a:prstGeom prst="rect">
            <a:avLst/>
          </a:prstGeom>
        </p:spPr>
      </p:pic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2491827" y="4096850"/>
            <a:ext cx="1368152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易读、易懂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04248" y="3209920"/>
            <a:ext cx="10549" cy="925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4275826" y="4168296"/>
            <a:ext cx="1784634" cy="282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" grpId="0" build="p"/>
      <p:bldP spid="5" grpId="0" bldLvl="0" animBg="1"/>
      <p:bldP spid="18" grpId="0" bldLvl="0" animBg="1"/>
      <p:bldP spid="20" grpId="0" bldLvl="0" animBg="1"/>
      <p:bldP spid="22" grpId="0"/>
      <p:bldP spid="2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无法限制输入范围，导致运行结果错误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89827" y="1779663"/>
            <a:ext cx="4955253" cy="203954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</a:t>
            </a:r>
            <a:r>
              <a:rPr lang="en-US" altLang="zh-CN" sz="1400"/>
              <a:t>implements Season </a:t>
            </a:r>
            <a:r>
              <a:rPr lang="en-US" altLang="zh-CN" sz="1400" dirty="0"/>
              <a:t>{</a:t>
            </a:r>
          </a:p>
          <a:p>
            <a:pPr algn="l"/>
            <a:r>
              <a:rPr lang="en-US" altLang="zh-CN" sz="1400" dirty="0"/>
              <a:t>    private int season;</a:t>
            </a:r>
          </a:p>
          <a:p>
            <a:pPr algn="l"/>
            <a:r>
              <a:rPr lang="en-US" altLang="zh-CN" sz="1400" dirty="0"/>
              <a:t>    public static void main(String[] args) {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st.setSeason</a:t>
            </a:r>
            <a:r>
              <a:rPr lang="en-US" altLang="zh-CN" sz="1400" dirty="0"/>
              <a:t>(15);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/>
              <a:t>   //</a:t>
            </a:r>
            <a:r>
              <a:rPr lang="zh-CN" altLang="en-US" sz="1400" dirty="0"/>
              <a:t>省略部分代码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71600" y="2643758"/>
            <a:ext cx="1595331" cy="29229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566931" y="2787774"/>
            <a:ext cx="7809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3380700" y="2541220"/>
            <a:ext cx="1167964" cy="3734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随意赋值</a:t>
            </a: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656209" y="3310405"/>
            <a:ext cx="2484564" cy="3734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无法限制数据输入范围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04000" y="2984987"/>
            <a:ext cx="0" cy="336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08" y="1757451"/>
            <a:ext cx="3664344" cy="162859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332285" y="2264195"/>
            <a:ext cx="2805972" cy="3764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260108" y="1575145"/>
            <a:ext cx="3883892" cy="214873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云形标注 9"/>
          <p:cNvSpPr/>
          <p:nvPr/>
        </p:nvSpPr>
        <p:spPr bwMode="auto">
          <a:xfrm>
            <a:off x="5796915" y="3166110"/>
            <a:ext cx="2809875" cy="935990"/>
          </a:xfrm>
          <a:prstGeom prst="cloudCallout">
            <a:avLst>
              <a:gd name="adj1" fmla="val -10361"/>
              <a:gd name="adj2" fmla="val -930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随意赋值，导致结果错误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  <p:bldP spid="30" grpId="0" bldLvl="0" animBg="1"/>
      <p:bldP spid="35" grpId="0" bldLvl="0" animBg="1"/>
      <p:bldP spid="41" grpId="0" bldLvl="0" animBg="1"/>
      <p:bldP spid="3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使用枚举限制数据范围，提升代码可靠性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28" y="1327529"/>
            <a:ext cx="5948725" cy="2807507"/>
          </a:xfrm>
          <a:prstGeom prst="rect">
            <a:avLst/>
          </a:prstGeom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102862" y="2372173"/>
            <a:ext cx="5646825" cy="147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292080" y="3073852"/>
            <a:ext cx="2342563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范围被限制，只能输入枚举所包含的内容，否则无法通过编译</a:t>
            </a:r>
          </a:p>
        </p:txBody>
      </p:sp>
      <p:sp>
        <p:nvSpPr>
          <p:cNvPr id="4" name="箭头: 右弧形 3"/>
          <p:cNvSpPr/>
          <p:nvPr/>
        </p:nvSpPr>
        <p:spPr>
          <a:xfrm rot="21143963">
            <a:off x="6048223" y="1561314"/>
            <a:ext cx="610840" cy="1410896"/>
          </a:xfrm>
          <a:prstGeom prst="curved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60797" y="1527115"/>
            <a:ext cx="2879156" cy="25254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4094364" y="1466103"/>
            <a:ext cx="109581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枚举类型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4" grpId="0" animBg="1"/>
      <p:bldP spid="8" grpId="0" bldLvl="0" animBg="1"/>
      <p:bldP spid="9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8640960" cy="3672408"/>
          </a:xfrm>
        </p:spPr>
        <p:txBody>
          <a:bodyPr/>
          <a:lstStyle/>
          <a:p>
            <a:r>
              <a:rPr lang="zh-CN" altLang="en-US" dirty="0"/>
              <a:t>枚举的声明语法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12265" y="1599374"/>
            <a:ext cx="3343711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访问修饰符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zh-CN" altLang="en-US" sz="1400" dirty="0">
                <a:solidFill>
                  <a:srgbClr val="FF0000"/>
                </a:solidFill>
              </a:rPr>
              <a:t>关键字  </a:t>
            </a:r>
            <a:r>
              <a:rPr lang="en-US" altLang="zh-CN" sz="1400" dirty="0"/>
              <a:t>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{</a:t>
            </a:r>
          </a:p>
          <a:p>
            <a:pPr algn="l"/>
            <a:r>
              <a:rPr lang="en-US" altLang="zh-CN" sz="1400" i="1" dirty="0"/>
              <a:t>    </a:t>
            </a:r>
            <a:r>
              <a:rPr lang="zh-CN" altLang="en-US" sz="1400" i="1" dirty="0"/>
              <a:t>枚举值</a:t>
            </a:r>
            <a:r>
              <a:rPr lang="en-US" altLang="zh-CN" sz="1400" i="1" dirty="0"/>
              <a:t>1</a:t>
            </a:r>
            <a:r>
              <a:rPr lang="zh-CN" altLang="en-US" sz="1400" i="1" dirty="0"/>
              <a:t>，枚举值</a:t>
            </a:r>
            <a:r>
              <a:rPr lang="en-US" altLang="zh-CN" sz="1400" i="1" dirty="0"/>
              <a:t>2</a:t>
            </a:r>
            <a:r>
              <a:rPr lang="zh-CN" altLang="en-US" sz="1400" i="1" dirty="0"/>
              <a:t>，</a:t>
            </a:r>
            <a:r>
              <a:rPr lang="en-US" altLang="zh-CN" sz="1400" i="1" dirty="0"/>
              <a:t>……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1012265" y="3099772"/>
            <a:ext cx="3348720" cy="74066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{</a:t>
            </a:r>
          </a:p>
          <a:p>
            <a:pPr algn="l"/>
            <a:r>
              <a:rPr lang="en-US" altLang="zh-CN" sz="1400" i="1" dirty="0"/>
              <a:t>    SPRING,SUMMER,AUTUMN,WINTER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>
            <a:stCxn id="6" idx="2"/>
            <a:endCxn id="34" idx="0"/>
          </p:cNvCxnSpPr>
          <p:nvPr/>
        </p:nvCxnSpPr>
        <p:spPr bwMode="auto">
          <a:xfrm>
            <a:off x="2684121" y="2338038"/>
            <a:ext cx="2504" cy="7617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46" name="组合 45"/>
          <p:cNvGrpSpPr/>
          <p:nvPr/>
        </p:nvGrpSpPr>
        <p:grpSpPr>
          <a:xfrm>
            <a:off x="4817932" y="1804144"/>
            <a:ext cx="3845475" cy="559440"/>
            <a:chOff x="4817932" y="1804144"/>
            <a:chExt cx="3845475" cy="559440"/>
          </a:xfrm>
        </p:grpSpPr>
        <p:sp>
          <p:nvSpPr>
            <p:cNvPr id="40" name="矩形 39"/>
            <p:cNvSpPr/>
            <p:nvPr/>
          </p:nvSpPr>
          <p:spPr>
            <a:xfrm>
              <a:off x="4817932" y="2010784"/>
              <a:ext cx="3845475" cy="352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/>
            <p:cNvSpPr/>
            <p:nvPr/>
          </p:nvSpPr>
          <p:spPr>
            <a:xfrm>
              <a:off x="5010205" y="180414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 err="1"/>
                <a:t>Enum</a:t>
              </a:r>
              <a:r>
                <a:rPr lang="zh-CN" altLang="en-US" sz="1400" kern="1200" dirty="0"/>
                <a:t>关键字声明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17932" y="2439184"/>
            <a:ext cx="3845475" cy="547988"/>
            <a:chOff x="4817932" y="2439184"/>
            <a:chExt cx="3845475" cy="547988"/>
          </a:xfrm>
        </p:grpSpPr>
        <p:sp>
          <p:nvSpPr>
            <p:cNvPr id="42" name="矩形 41"/>
            <p:cNvSpPr/>
            <p:nvPr/>
          </p:nvSpPr>
          <p:spPr>
            <a:xfrm>
              <a:off x="4817932" y="2634372"/>
              <a:ext cx="3845475" cy="352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: 形状 42"/>
            <p:cNvSpPr/>
            <p:nvPr/>
          </p:nvSpPr>
          <p:spPr>
            <a:xfrm>
              <a:off x="5010205" y="243918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5675477"/>
                <a:satOff val="8616"/>
                <a:lumOff val="-150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枚举值之间由逗号分隔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17932" y="3074225"/>
            <a:ext cx="3845475" cy="559440"/>
            <a:chOff x="4817932" y="3074225"/>
            <a:chExt cx="3845475" cy="559440"/>
          </a:xfrm>
        </p:grpSpPr>
        <p:sp>
          <p:nvSpPr>
            <p:cNvPr id="44" name="矩形 43"/>
            <p:cNvSpPr/>
            <p:nvPr/>
          </p:nvSpPr>
          <p:spPr>
            <a:xfrm>
              <a:off x="4817932" y="3280865"/>
              <a:ext cx="3845475" cy="3528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: 形状 44"/>
            <p:cNvSpPr/>
            <p:nvPr/>
          </p:nvSpPr>
          <p:spPr>
            <a:xfrm>
              <a:off x="5010205" y="3074225"/>
              <a:ext cx="2702603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94" tIns="20175" rIns="100194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每个枚举值都是常量（枚举项）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获取枚举实例的方式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52771" y="1779662"/>
            <a:ext cx="3600400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zh-CN" altLang="en-US" sz="1400" dirty="0"/>
              <a:t>枚举常量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.SPRING</a:t>
            </a:r>
            <a:r>
              <a:rPr lang="en-US" altLang="zh-CN" sz="1400" dirty="0"/>
              <a:t>;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035141" y="3003798"/>
            <a:ext cx="4985131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en-US" altLang="zh-CN" sz="1400" dirty="0" err="1"/>
              <a:t>valueOf</a:t>
            </a:r>
            <a:r>
              <a:rPr lang="en-US" altLang="zh-CN" sz="1400" dirty="0"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4F4F4F"/>
                </a:solidFill>
              </a:rPr>
              <a:t>String  name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.valueOf</a:t>
            </a:r>
            <a:r>
              <a:rPr lang="en-US" altLang="zh-CN" sz="1400" dirty="0"/>
              <a:t>(</a:t>
            </a:r>
            <a:r>
              <a:rPr lang="en-US" altLang="zh-CN" sz="1400" dirty="0">
                <a:cs typeface="Arial" panose="020B0604020202020204" pitchFamily="34" charset="0"/>
              </a:rPr>
              <a:t>"</a:t>
            </a:r>
            <a:r>
              <a:rPr lang="en-US" altLang="zh-CN" sz="1400" dirty="0"/>
              <a:t> SPRING </a:t>
            </a:r>
            <a:r>
              <a:rPr lang="en-US" altLang="zh-CN" sz="1400" dirty="0">
                <a:cs typeface="Arial" panose="020B0604020202020204" pitchFamily="34" charset="0"/>
              </a:rPr>
              <a:t>");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275856" y="4280778"/>
            <a:ext cx="5378688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</a:t>
            </a:r>
            <a:r>
              <a:rPr lang="en-US" altLang="zh-CN" sz="1400" dirty="0"/>
              <a:t>[]</a:t>
            </a:r>
            <a:r>
              <a:rPr lang="zh-CN" altLang="en-US" sz="1400" dirty="0"/>
              <a:t>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.values</a:t>
            </a:r>
            <a:r>
              <a:rPr lang="en-US" altLang="zh-CN" sz="1400" dirty="0">
                <a:cs typeface="Arial" panose="020B0604020202020204" pitchFamily="34" charset="0"/>
              </a:rPr>
              <a:t>();</a:t>
            </a:r>
            <a:r>
              <a:rPr lang="en-US" altLang="zh-CN" sz="1400" dirty="0"/>
              <a:t> </a:t>
            </a:r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>
                <a:sym typeface="+mn-ea"/>
              </a:rPr>
              <a:t>[ ]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seArray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.values</a:t>
            </a:r>
            <a:r>
              <a:rPr lang="en-US" altLang="zh-CN" sz="1400" dirty="0"/>
              <a:t>(</a:t>
            </a:r>
            <a:r>
              <a:rPr lang="en-US" altLang="zh-CN" sz="1400" i="1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988695" y="2499742"/>
            <a:ext cx="3791719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通过指定名称获取枚举实例</a:t>
            </a: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3231505" y="3723878"/>
            <a:ext cx="3791718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获取所有枚举实例的数组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854642" y="1275606"/>
            <a:ext cx="379172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通过枚举常量获取枚举实例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39552" y="1090805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9" name="椭圆 1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1680" y="2355726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3" name="椭圆 22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824" y="357986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3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5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枚举基本应用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使用枚举模拟完成红绿灯的显示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红绿灯只有三种颜色，红灯、黄灯、绿灯</a:t>
            </a:r>
            <a:endParaRPr lang="en-US" altLang="zh-CN" dirty="0"/>
          </a:p>
          <a:p>
            <a:pPr lvl="1"/>
            <a:r>
              <a:rPr lang="zh-CN" altLang="en-US" dirty="0"/>
              <a:t>将三种颜色定义成枚举常量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986" y="1757743"/>
            <a:ext cx="333037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RED,YELLOW,GREEN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15888" y="3368485"/>
            <a:ext cx="3960568" cy="95410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cs typeface="Arial" panose="020B0604020202020204" pitchFamily="34" charset="0"/>
              </a:rPr>
              <a:t>public static void main(String[] args) {</a:t>
            </a: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SignalLamp.RED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cs typeface="Arial" panose="020B0604020202020204" pitchFamily="34" charset="0"/>
              </a:rPr>
              <a:t>当前的信号灯是：</a:t>
            </a:r>
            <a:r>
              <a:rPr lang="en-US" altLang="zh-CN" sz="1400" dirty="0">
                <a:cs typeface="Arial" panose="020B0604020202020204" pitchFamily="34" charset="0"/>
              </a:rPr>
              <a:t>"+</a:t>
            </a:r>
            <a:r>
              <a:rPr lang="en-US" altLang="zh-CN" sz="1400" dirty="0" err="1"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箭头: 下 6"/>
          <p:cNvSpPr/>
          <p:nvPr/>
        </p:nvSpPr>
        <p:spPr bwMode="auto">
          <a:xfrm>
            <a:off x="6588224" y="2567103"/>
            <a:ext cx="144016" cy="7247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001141"/>
            <a:ext cx="3310228" cy="133713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使用枚举表示一周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enum</a:t>
            </a:r>
            <a:r>
              <a:rPr lang="zh-CN" altLang="en-US" dirty="0"/>
              <a:t>关键字声明枚举类型</a:t>
            </a:r>
            <a:endParaRPr lang="en-US" altLang="zh-CN" dirty="0"/>
          </a:p>
          <a:p>
            <a:pPr lvl="1"/>
            <a:r>
              <a:rPr lang="zh-CN" altLang="en-US" dirty="0"/>
              <a:t>定义枚举常量，枚举值为星期一到星期日</a:t>
            </a:r>
            <a:endParaRPr lang="en-US" altLang="zh-CN" dirty="0"/>
          </a:p>
          <a:p>
            <a:pPr lvl="1"/>
            <a:r>
              <a:rPr lang="zh-CN" altLang="en-US" dirty="0"/>
              <a:t>通过枚举类型调用枚举常量并输出显示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深入理解枚举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9907"/>
            <a:ext cx="3985868" cy="2266099"/>
          </a:xfrm>
        </p:spPr>
        <p:txBody>
          <a:bodyPr/>
          <a:lstStyle/>
          <a:p>
            <a:r>
              <a:rPr lang="zh-CN" altLang="en-US" dirty="0"/>
              <a:t>枚举的本质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枚举类型编译后是一个</a:t>
            </a:r>
            <a:r>
              <a:rPr lang="en-US" altLang="zh-CN" dirty="0"/>
              <a:t>final</a:t>
            </a:r>
            <a:r>
              <a:rPr lang="zh-CN" altLang="en-US" dirty="0"/>
              <a:t>类，自动继承</a:t>
            </a:r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枚举常量会自动编译成</a:t>
            </a:r>
            <a:r>
              <a:rPr lang="en-US" altLang="zh-CN" dirty="0"/>
              <a:t>public static final </a:t>
            </a:r>
          </a:p>
          <a:p>
            <a:pPr lvl="1"/>
            <a:r>
              <a:rPr lang="zh-CN" altLang="en-US" dirty="0"/>
              <a:t>每一个枚举常量对应一个枚举实例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1" y="1222089"/>
            <a:ext cx="3744416" cy="923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004719"/>
            <a:ext cx="4032448" cy="4087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580" y="1030871"/>
            <a:ext cx="3756820" cy="172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54" y="3469697"/>
            <a:ext cx="3049764" cy="1190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1264667"/>
            <a:ext cx="3228221" cy="70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123 L -0.042569 0.017284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KW%0`U%(KI_RE$S[07S97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5" y="933450"/>
            <a:ext cx="4622800" cy="3677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类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zh-CN" altLang="en-US" dirty="0"/>
              <a:t>直接继承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是一个抽象类</a:t>
            </a:r>
          </a:p>
          <a:p>
            <a:pPr lvl="1"/>
            <a:r>
              <a:rPr lang="zh-CN" altLang="en-US" dirty="0"/>
              <a:t>是所有枚举类型的公共父类</a:t>
            </a:r>
          </a:p>
          <a:p>
            <a:pPr lvl="1"/>
            <a:r>
              <a:rPr lang="zh-CN" altLang="en-US" dirty="0">
                <a:sym typeface="+mn-ea"/>
              </a:rPr>
              <a:t>由枚举类型自动继承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如何使用枚举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在枚举中添加变量和方法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148" y="1488440"/>
            <a:ext cx="3096344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RED,YELLOW,GREEN ;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   private String desc;</a:t>
            </a: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String </a:t>
            </a:r>
            <a:r>
              <a:rPr lang="en-US" altLang="zh-CN" sz="1400" dirty="0" err="1">
                <a:cs typeface="Arial" panose="020B0604020202020204" pitchFamily="34" charset="0"/>
              </a:rPr>
              <a:t>getDesc</a:t>
            </a:r>
            <a:r>
              <a:rPr lang="en-US" altLang="zh-CN" sz="1400" dirty="0">
                <a:cs typeface="Arial" panose="020B0604020202020204" pitchFamily="34" charset="0"/>
              </a:rPr>
              <a:t>()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return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void </a:t>
            </a:r>
            <a:r>
              <a:rPr lang="en-US" altLang="zh-CN" sz="1400" dirty="0" err="1">
                <a:cs typeface="Arial" panose="020B0604020202020204" pitchFamily="34" charset="0"/>
              </a:rPr>
              <a:t>setDesc</a:t>
            </a:r>
            <a:r>
              <a:rPr lang="en-US" altLang="zh-CN" sz="1400" dirty="0">
                <a:cs typeface="Arial" panose="020B0604020202020204" pitchFamily="34" charset="0"/>
              </a:rPr>
              <a:t>(String desc)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 =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771800" y="12001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必须以分号结束</a:t>
            </a:r>
          </a:p>
        </p:txBody>
      </p:sp>
      <p:cxnSp>
        <p:nvCxnSpPr>
          <p:cNvPr id="7" name="直接箭头连接符 6"/>
          <p:cNvCxnSpPr>
            <a:stCxn id="8" idx="3"/>
            <a:endCxn id="6" idx="2"/>
          </p:cNvCxnSpPr>
          <p:nvPr/>
        </p:nvCxnSpPr>
        <p:spPr bwMode="auto">
          <a:xfrm flipV="1">
            <a:off x="2771800" y="1847100"/>
            <a:ext cx="572869" cy="204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5776" y="1907398"/>
            <a:ext cx="216024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39952" y="1436892"/>
            <a:ext cx="4680520" cy="296087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args)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SignalLamp.RED</a:t>
            </a:r>
            <a:r>
              <a:rPr lang="en-US" altLang="zh-CN" sz="1400" dirty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if(sl.name().equals("RED"))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红灯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if(sl.name().equals("YELLOW"))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黄灯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if(sl.name().equals("GREEN"))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绿灯</a:t>
            </a:r>
            <a:r>
              <a:rPr lang="en-US" altLang="zh-CN" sz="1400" dirty="0"/>
              <a:t>");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46815" y="1807072"/>
            <a:ext cx="3160628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7542308" y="1677270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获取枚举实例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499992" y="249886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99992" y="314323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499992" y="377839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右大括号 19"/>
          <p:cNvSpPr/>
          <p:nvPr/>
        </p:nvSpPr>
        <p:spPr bwMode="auto">
          <a:xfrm>
            <a:off x="6662623" y="2558605"/>
            <a:ext cx="288032" cy="1381297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7407443" y="28933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通过枚举实例调用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67955" y="2236488"/>
            <a:ext cx="2563885" cy="22074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903590" y="4259930"/>
            <a:ext cx="1652186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封装变量，增加访问方法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77" y="2738225"/>
            <a:ext cx="3347451" cy="11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1" grpId="0" bldLvl="0" animBg="1"/>
      <p:bldP spid="39" grpId="0" bldLvl="0" animBg="1"/>
      <p:bldP spid="2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在枚举中使用构造器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只能是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在枚举中添加构造器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23528" y="1635646"/>
            <a:ext cx="3384376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RED("</a:t>
            </a:r>
            <a:r>
              <a:rPr lang="zh-CN" altLang="en-US" sz="1400" dirty="0">
                <a:cs typeface="Arial" panose="020B0604020202020204" pitchFamily="34" charset="0"/>
              </a:rPr>
              <a:t>红灯</a:t>
            </a:r>
            <a:r>
              <a:rPr lang="en-US" altLang="zh-CN" sz="1400" dirty="0">
                <a:cs typeface="Arial" panose="020B0604020202020204" pitchFamily="34" charset="0"/>
              </a:rPr>
              <a:t>"), YELLOW("</a:t>
            </a:r>
            <a:r>
              <a:rPr lang="zh-CN" altLang="en-US" sz="1400" dirty="0">
                <a:cs typeface="Arial" panose="020B0604020202020204" pitchFamily="34" charset="0"/>
              </a:rPr>
              <a:t>黄灯</a:t>
            </a:r>
            <a:r>
              <a:rPr lang="en-US" altLang="zh-CN" sz="1400" dirty="0">
                <a:cs typeface="Arial" panose="020B0604020202020204" pitchFamily="34" charset="0"/>
              </a:rPr>
              <a:t>"),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GREEN("</a:t>
            </a:r>
            <a:r>
              <a:rPr lang="zh-CN" altLang="en-US" sz="1400" dirty="0">
                <a:cs typeface="Arial" panose="020B0604020202020204" pitchFamily="34" charset="0"/>
              </a:rPr>
              <a:t>绿灯</a:t>
            </a:r>
            <a:r>
              <a:rPr lang="en-US" altLang="zh-CN" sz="1400" dirty="0">
                <a:cs typeface="Arial" panose="020B0604020202020204" pitchFamily="34" charset="0"/>
              </a:rPr>
              <a:t>");   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private String 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//</a:t>
            </a:r>
            <a:r>
              <a:rPr lang="zh-CN" altLang="en-US" sz="1400" dirty="0">
                <a:cs typeface="Arial" panose="020B0604020202020204" pitchFamily="34" charset="0"/>
              </a:rPr>
              <a:t>带有参数的私有构造器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private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(String desc){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=desc;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….//</a:t>
            </a:r>
            <a:r>
              <a:rPr lang="zh-CN" altLang="en-US" sz="1400" dirty="0">
                <a:cs typeface="Arial" panose="020B0604020202020204" pitchFamily="34" charset="0"/>
              </a:rPr>
              <a:t>封装变量</a:t>
            </a:r>
            <a:r>
              <a:rPr lang="en-US" altLang="zh-CN" sz="1400" dirty="0">
                <a:cs typeface="Arial" panose="020B0604020202020204" pitchFamily="34" charset="0"/>
              </a:rPr>
              <a:t>…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552" y="1995686"/>
            <a:ext cx="2592288" cy="64698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9939" y="3002712"/>
            <a:ext cx="2808312" cy="127376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2537244" y="1384632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指定枚举描述</a:t>
            </a: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130119" y="3724964"/>
            <a:ext cx="1361761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通过构造初始化变量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016795" y="1693879"/>
            <a:ext cx="4680520" cy="166821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for(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sl:SignalLamp.values</a:t>
            </a:r>
            <a:r>
              <a:rPr lang="en-US" altLang="zh-CN" sz="1400" dirty="0"/>
              <a:t>()){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sl.toString</a:t>
            </a:r>
            <a:r>
              <a:rPr lang="en-US" altLang="zh-CN" sz="1400" dirty="0"/>
              <a:t>()+":"+</a:t>
            </a:r>
            <a:r>
              <a:rPr lang="en-US" altLang="zh-CN" sz="1400" dirty="0" err="1"/>
              <a:t>sl.getDesc</a:t>
            </a:r>
            <a:r>
              <a:rPr lang="en-US" altLang="zh-CN" sz="1400" dirty="0"/>
              <a:t>());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24127" y="2096818"/>
            <a:ext cx="1656185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6955953" y="1195500"/>
            <a:ext cx="1800200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values()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返回一個包含枚实例的集合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368540" y="2435225"/>
            <a:ext cx="1175385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42025" y="2432685"/>
            <a:ext cx="977900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907569" y="3184606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返回枚举常量名称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0101" y="2758206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/>
          <p:cNvCxnSpPr/>
          <p:nvPr/>
        </p:nvCxnSpPr>
        <p:spPr bwMode="auto">
          <a:xfrm>
            <a:off x="7956376" y="2756001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424431" y="3342517"/>
            <a:ext cx="1145737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获取变量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0" y="2862058"/>
            <a:ext cx="4315748" cy="206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2" grpId="0" bldLvl="0" animBg="1"/>
      <p:bldP spid="10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手机营业厅店庆促销，推出特价手机，</a:t>
            </a:r>
            <a:endParaRPr lang="en-US" altLang="zh-CN" dirty="0"/>
          </a:p>
          <a:p>
            <a:pPr lvl="2"/>
            <a:r>
              <a:rPr lang="zh-CN" altLang="en-US" dirty="0"/>
              <a:t>三星</a:t>
            </a:r>
            <a:r>
              <a:rPr lang="en-US" altLang="zh-CN" dirty="0"/>
              <a:t>U1228-</a:t>
            </a:r>
            <a:r>
              <a:rPr lang="zh-CN" altLang="en-US" dirty="0"/>
              <a:t>特价</a:t>
            </a:r>
            <a:r>
              <a:rPr lang="en-US" altLang="zh-CN" dirty="0"/>
              <a:t>398</a:t>
            </a:r>
            <a:r>
              <a:rPr lang="zh-CN" altLang="en-US" dirty="0"/>
              <a:t>元，苹果</a:t>
            </a:r>
            <a:r>
              <a:rPr lang="en-US" altLang="zh-CN" dirty="0"/>
              <a:t>6P128G-</a:t>
            </a:r>
            <a:r>
              <a:rPr lang="zh-CN" altLang="en-US" dirty="0"/>
              <a:t>特价</a:t>
            </a:r>
            <a:r>
              <a:rPr lang="en-US" altLang="zh-CN" dirty="0"/>
              <a:t>3989</a:t>
            </a:r>
            <a:r>
              <a:rPr lang="zh-CN" altLang="en-US" dirty="0"/>
              <a:t>，华为</a:t>
            </a:r>
            <a:r>
              <a:rPr lang="en-US" altLang="zh-CN" dirty="0"/>
              <a:t>P20-</a:t>
            </a:r>
            <a:r>
              <a:rPr lang="zh-CN" altLang="en-US" dirty="0"/>
              <a:t>特价</a:t>
            </a:r>
            <a:r>
              <a:rPr lang="en-US" altLang="zh-CN" dirty="0"/>
              <a:t>1888</a:t>
            </a:r>
          </a:p>
          <a:p>
            <a:pPr lvl="1"/>
            <a:r>
              <a:rPr lang="zh-CN" altLang="en-US" dirty="0"/>
              <a:t>编写查询方法实现，根据手机品牌，显示特价价格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店庆手机品牌固定，选择枚举来表示</a:t>
            </a:r>
            <a:endParaRPr lang="en-US" altLang="zh-CN" dirty="0"/>
          </a:p>
          <a:p>
            <a:pPr lvl="1"/>
            <a:r>
              <a:rPr lang="zh-CN" altLang="en-US" dirty="0"/>
              <a:t>手机价格作为枚举项参数，可定义一个变量进行存储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通过自定义方法实现对应品牌手机的价格输出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352928" cy="3137572"/>
          </a:xfrm>
        </p:spPr>
        <p:txBody>
          <a:bodyPr/>
          <a:lstStyle/>
          <a:p>
            <a:r>
              <a:rPr lang="zh-CN" altLang="en-US" dirty="0"/>
              <a:t>枚举常量定义必须声明在第一行</a:t>
            </a:r>
            <a:endParaRPr lang="en-US" altLang="zh-CN" dirty="0"/>
          </a:p>
          <a:p>
            <a:r>
              <a:rPr lang="zh-CN" altLang="en-US" dirty="0"/>
              <a:t>枚举常量后如有其它内容，必须以分号结束</a:t>
            </a:r>
            <a:endParaRPr lang="en-US" altLang="zh-CN" dirty="0"/>
          </a:p>
          <a:p>
            <a:r>
              <a:rPr lang="zh-CN" altLang="en-US" dirty="0"/>
              <a:t>枚举中构造器必须是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枚举不能通过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关键字进行实例化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86" y="1678433"/>
            <a:ext cx="2591481" cy="899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051" y="1635646"/>
            <a:ext cx="2636301" cy="899086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 bwMode="auto">
          <a:xfrm>
            <a:off x="4243959" y="2040823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2283718"/>
            <a:ext cx="2539246" cy="1131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80" y="2338878"/>
            <a:ext cx="2636301" cy="899086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 bwMode="auto">
          <a:xfrm>
            <a:off x="4158918" y="2738617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5707" y="1924128"/>
            <a:ext cx="2160240" cy="4289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32091" y="1863495"/>
            <a:ext cx="2160240" cy="46270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76861" y="2486477"/>
            <a:ext cx="2160240" cy="37536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23110" y="2527714"/>
            <a:ext cx="2044219" cy="292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491" y="2586695"/>
            <a:ext cx="4339635" cy="20310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768" y="3209979"/>
            <a:ext cx="5306479" cy="1131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枚举的应用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switch</a:t>
            </a:r>
            <a:r>
              <a:rPr lang="zh-CN" altLang="en-US"/>
              <a:t>结构中使用枚举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结构实现四季描述</a:t>
            </a:r>
            <a:endParaRPr lang="en-US" altLang="zh-CN" dirty="0"/>
          </a:p>
          <a:p>
            <a:pPr lvl="1"/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枚举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结构中的应用</a:t>
            </a:r>
            <a:endParaRPr lang="en-US" altLang="zh-CN" dirty="0"/>
          </a:p>
          <a:p>
            <a:pPr lvl="1"/>
            <a:r>
              <a:rPr lang="zh-CN" altLang="en-US" dirty="0"/>
              <a:t>调用枚举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5" y="1263650"/>
            <a:ext cx="2064385" cy="178308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71999" y="1546112"/>
            <a:ext cx="3683463" cy="102188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SPRING,SUMMER,AUTUMN,WINTER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22396" y="1463682"/>
            <a:ext cx="3952056" cy="353943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public void judge(SeasonEnum s){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switch(s){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SPRING: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春暖花开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SUMMER: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夏日炎炎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AUTUMN: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秋意浓浓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WINTER: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冬雪皑皑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}</a:t>
            </a: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36696" y="1906958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4670" y="2571750"/>
            <a:ext cx="991466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16372" y="3205964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4148" y="3891054"/>
            <a:ext cx="951987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 bwMode="auto">
          <a:xfrm>
            <a:off x="7308304" y="2032173"/>
            <a:ext cx="187351" cy="199087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503526" y="2715881"/>
            <a:ext cx="1557839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后面必须是枚举常量</a:t>
            </a:r>
          </a:p>
        </p:txBody>
      </p:sp>
      <p:cxnSp>
        <p:nvCxnSpPr>
          <p:cNvPr id="26" name="直接连接符 25"/>
          <p:cNvCxnSpPr>
            <a:endCxn id="23" idx="0"/>
          </p:cNvCxnSpPr>
          <p:nvPr/>
        </p:nvCxnSpPr>
        <p:spPr bwMode="auto">
          <a:xfrm flipV="1">
            <a:off x="5633312" y="2032173"/>
            <a:ext cx="1674992" cy="7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794650" y="2656828"/>
            <a:ext cx="1561143" cy="9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645042" y="3334571"/>
            <a:ext cx="1710751" cy="107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endCxn id="23" idx="2"/>
          </p:cNvCxnSpPr>
          <p:nvPr/>
        </p:nvCxnSpPr>
        <p:spPr bwMode="auto">
          <a:xfrm>
            <a:off x="5797651" y="4019661"/>
            <a:ext cx="1510653" cy="33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72763" y="3021131"/>
            <a:ext cx="4663811" cy="1823278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SeasonTest{</a:t>
            </a:r>
          </a:p>
          <a:p>
            <a:pPr algn="l"/>
            <a:r>
              <a:rPr lang="en-US" altLang="zh-CN" sz="1400" dirty="0"/>
              <a:t>   public static void main(String[] args) {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SeasonEnum.SUMMER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SeasonEnum.AUTUMN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SeasonEnum.WINTER</a:t>
            </a:r>
            <a:r>
              <a:rPr lang="en-US" altLang="zh-CN" sz="1400" dirty="0"/>
              <a:t>);</a:t>
            </a:r>
          </a:p>
          <a:p>
            <a:pPr algn="l"/>
            <a:r>
              <a:rPr lang="en-US" altLang="zh-CN" sz="1400" dirty="0"/>
              <a:t>   }</a:t>
            </a: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660015" y="3470910"/>
            <a:ext cx="2560955" cy="8953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endCxn id="53" idx="1"/>
          </p:cNvCxnSpPr>
          <p:nvPr/>
        </p:nvCxnSpPr>
        <p:spPr bwMode="auto">
          <a:xfrm>
            <a:off x="5220335" y="3723640"/>
            <a:ext cx="744855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965101" y="3409718"/>
            <a:ext cx="132066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直接引用枚举实例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49" grpId="0" bldLvl="0" animBg="1"/>
      <p:bldP spid="50" grpId="0" bldLvl="0" animBg="1"/>
      <p:bldP spid="53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E6BFC9A-9C82-4315-AB02-4DC29C3B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7654"/>
            <a:ext cx="3944561" cy="3137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标签引用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77480" y="213970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85204" y="266437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57277" y="3240436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91366" y="3867894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 bwMode="auto">
          <a:xfrm>
            <a:off x="3275855" y="2247714"/>
            <a:ext cx="1368153" cy="5896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>
            <a:off x="3283579" y="2751346"/>
            <a:ext cx="1360429" cy="2729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stCxn id="8" idx="3"/>
          </p:cNvCxnSpPr>
          <p:nvPr/>
        </p:nvCxnSpPr>
        <p:spPr bwMode="auto">
          <a:xfrm flipV="1">
            <a:off x="3255652" y="3201580"/>
            <a:ext cx="1388356" cy="14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287855" y="3321907"/>
            <a:ext cx="1356153" cy="5666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63348" y="1303180"/>
            <a:ext cx="2172500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标签必须是未限定名称的枚举常量</a:t>
            </a:r>
          </a:p>
        </p:txBody>
      </p:sp>
      <p:cxnSp>
        <p:nvCxnSpPr>
          <p:cNvPr id="32" name="直接箭头连接符 31"/>
          <p:cNvCxnSpPr>
            <a:endCxn id="26" idx="2"/>
          </p:cNvCxnSpPr>
          <p:nvPr/>
        </p:nvCxnSpPr>
        <p:spPr bwMode="auto">
          <a:xfrm flipV="1">
            <a:off x="6649598" y="1950166"/>
            <a:ext cx="0" cy="65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641995"/>
            <a:ext cx="4200057" cy="1150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26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结构，结合枚举实现生肖对应的英文单词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生肖的内容固定，可以使用枚举来表示</a:t>
            </a:r>
            <a:endParaRPr lang="en-US" altLang="zh-CN" dirty="0"/>
          </a:p>
          <a:p>
            <a:pPr lvl="1"/>
            <a:r>
              <a:rPr lang="zh-CN" altLang="en-US" dirty="0"/>
              <a:t>声明带参数的枚举项，并添加变量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自定义方法，实现英文单词输出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grpSp>
        <p:nvGrpSpPr>
          <p:cNvPr id="5" name="组合 13"/>
          <p:cNvGrpSpPr/>
          <p:nvPr/>
        </p:nvGrpSpPr>
        <p:grpSpPr>
          <a:xfrm>
            <a:off x="285720" y="785800"/>
            <a:ext cx="231401" cy="274592"/>
            <a:chOff x="1692275" y="4522788"/>
            <a:chExt cx="1046163" cy="1241428"/>
          </a:xfrm>
        </p:grpSpPr>
        <p:grpSp>
          <p:nvGrpSpPr>
            <p:cNvPr id="6" name="组合 202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8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833484"/>
            <a:ext cx="2664296" cy="2977352"/>
          </a:xfrm>
          <a:prstGeom prst="rect">
            <a:avLst/>
          </a:prstGeom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枚举的作用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230425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en-US" altLang="zh-CN" dirty="0"/>
          </a:p>
          <a:p>
            <a:pPr lvl="1"/>
            <a:r>
              <a:rPr lang="zh-CN" altLang="en-US" dirty="0"/>
              <a:t>提高数据可靠性，通过枚举限定了数据范围，数据更加可靠</a:t>
            </a:r>
            <a:endParaRPr lang="en-US" altLang="zh-CN" dirty="0"/>
          </a:p>
          <a:p>
            <a:pPr lvl="1"/>
            <a:r>
              <a:rPr lang="zh-CN" altLang="en-US" dirty="0"/>
              <a:t>提高代码的可读性，代码更容易理解，代码维护更加方便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2195513" y="141288"/>
            <a:ext cx="6769100" cy="368300"/>
          </a:xfrm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什么是枚举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枚举</a:t>
            </a:r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-315912" y="1492250"/>
            <a:ext cx="1857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29222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2000" b="1" strike="noStrike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引用数据类型</a:t>
            </a:r>
            <a:endParaRPr 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346700" y="14922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37125" y="1860550"/>
            <a:ext cx="3540125" cy="11010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TextBox 22"/>
          <p:cNvSpPr txBox="1"/>
          <p:nvPr/>
        </p:nvSpPr>
        <p:spPr>
          <a:xfrm>
            <a:off x="5076825" y="1958340"/>
            <a:ext cx="3311599" cy="959778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1、由</a:t>
            </a:r>
            <a:r>
              <a:rPr lang="en-US" altLang="zh-CN" sz="12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2、常量类型与声明的枚举类型相同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3、每一个枚举常量都是一个枚举类型的实例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4、是一个特殊的类，也是一种引用数据类型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385" y="3872865"/>
            <a:ext cx="822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定义</a:t>
            </a:r>
            <a:r>
              <a:rPr lang="en-US" altLang="zh-CN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:</a:t>
            </a:r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枚举是使用enum声明的、由一组预定义的本类型常量组成的引用数据类型</a:t>
            </a:r>
          </a:p>
          <a:p>
            <a:endParaRPr lang="en-US" altLang="zh-CN" noProof="1"/>
          </a:p>
        </p:txBody>
      </p:sp>
      <p:sp>
        <p:nvSpPr>
          <p:cNvPr id="12" name="Text Box 8"/>
          <p:cNvSpPr txBox="1"/>
          <p:nvPr/>
        </p:nvSpPr>
        <p:spPr>
          <a:xfrm>
            <a:off x="294957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15" name="椭圆 1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类</a:t>
            </a: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接口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35" y="625475"/>
            <a:ext cx="6429375" cy="45586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2" grpId="0"/>
      <p:bldP spid="15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400" y="843558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490" y="771550"/>
            <a:ext cx="70026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定义：使用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enum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声明的、由一组预定义的本类型常量组成的引用数据类型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枚举的应用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作用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2586176" y="1203598"/>
            <a:ext cx="62048" cy="8853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1787969" y="1108745"/>
            <a:ext cx="115104" cy="319119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902208" y="2530929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664641" y="1059582"/>
            <a:ext cx="3825057" cy="110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由</a:t>
            </a:r>
            <a:r>
              <a:rPr lang="en-US" altLang="zh-CN" sz="14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常量类型与声明的枚举类型相同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每一个枚举常量都是一个枚举类型的实例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是一个特殊的类，也是一种引用数据类型</a:t>
            </a:r>
          </a:p>
        </p:txBody>
      </p:sp>
      <p:sp>
        <p:nvSpPr>
          <p:cNvPr id="13" name="AutoShape 3"/>
          <p:cNvSpPr/>
          <p:nvPr/>
        </p:nvSpPr>
        <p:spPr bwMode="auto">
          <a:xfrm>
            <a:off x="3242901" y="2355726"/>
            <a:ext cx="104963" cy="794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414225" y="2211710"/>
            <a:ext cx="266994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枚举类型名称 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3;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414224" y="3219822"/>
            <a:ext cx="266994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通过枚举常量获取枚举实例</a:t>
            </a: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通过指定名称获取枚举实例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获取所有枚举实例的数组</a:t>
            </a:r>
          </a:p>
        </p:txBody>
      </p:sp>
      <p:sp>
        <p:nvSpPr>
          <p:cNvPr id="12" name="AutoShape 3"/>
          <p:cNvSpPr/>
          <p:nvPr/>
        </p:nvSpPr>
        <p:spPr bwMode="auto">
          <a:xfrm>
            <a:off x="3242901" y="3291830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915816" y="4155926"/>
            <a:ext cx="266994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提高数据可靠性</a:t>
            </a:r>
            <a:endParaRPr lang="en-US" altLang="zh-CN" sz="1400" dirty="0">
              <a:latin typeface="+mn-ea"/>
              <a:ea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提高代码的可读性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2738845" y="4083918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 bldLvl="0" animBg="1"/>
      <p:bldP spid="17" grpId="0"/>
      <p:bldP spid="13" grpId="0" bldLvl="0" animBg="1"/>
      <p:bldP spid="18" grpId="0"/>
      <p:bldP spid="11" grpId="0"/>
      <p:bldP spid="12" grpId="0" bldLvl="0" animBg="1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创建员工类，将员工信息属性定义为类的成员变量，功能定义为成员方法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82204" y="1178558"/>
            <a:ext cx="8354300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name;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int age;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sex;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birth;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depart;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void show()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</a:t>
            </a:r>
            <a:r>
              <a:rPr lang="en-US" altLang="zh-CN" sz="1600" b="1" i="1" dirty="0" err="1">
                <a:latin typeface="+mn-ea"/>
                <a:ea typeface="+mn-ea"/>
              </a:rPr>
              <a:t>out.println</a:t>
            </a:r>
            <a:r>
              <a:rPr lang="en-US" altLang="zh-CN" sz="1600" b="1" i="1" dirty="0">
                <a:latin typeface="+mn-ea"/>
                <a:ea typeface="+mn-ea"/>
              </a:rPr>
              <a:t>("</a:t>
            </a:r>
            <a:r>
              <a:rPr lang="zh-CN" altLang="en-US" sz="1600" b="1" i="1" dirty="0">
                <a:latin typeface="+mn-ea"/>
                <a:ea typeface="+mn-ea"/>
              </a:rPr>
              <a:t>姓名：</a:t>
            </a:r>
            <a:r>
              <a:rPr lang="en-US" altLang="zh-CN" sz="1600" b="1" i="1" dirty="0">
                <a:latin typeface="+mn-ea"/>
                <a:ea typeface="+mn-ea"/>
              </a:rPr>
              <a:t>"+ name + ",</a:t>
            </a:r>
            <a:r>
              <a:rPr lang="zh-CN" altLang="en-US" sz="1600" b="1" i="1" dirty="0">
                <a:latin typeface="+mn-ea"/>
                <a:ea typeface="+mn-ea"/>
              </a:rPr>
              <a:t>年龄：</a:t>
            </a:r>
            <a:r>
              <a:rPr lang="en-US" altLang="zh-CN" sz="1600" b="1" i="1" dirty="0">
                <a:latin typeface="+mn-ea"/>
                <a:ea typeface="+mn-ea"/>
              </a:rPr>
              <a:t>"+ age + ",</a:t>
            </a:r>
            <a:r>
              <a:rPr lang="zh-CN" altLang="en-US" sz="1600" b="1" i="1" dirty="0">
                <a:latin typeface="+mn-ea"/>
                <a:ea typeface="+mn-ea"/>
              </a:rPr>
              <a:t>性别：</a:t>
            </a:r>
            <a:r>
              <a:rPr lang="en-US" altLang="zh-CN" sz="1600" b="1" i="1" dirty="0">
                <a:latin typeface="+mn-ea"/>
                <a:ea typeface="+mn-ea"/>
              </a:rPr>
              <a:t>"</a:t>
            </a:r>
            <a:r>
              <a:rPr lang="zh-CN" altLang="en-US" sz="1600" b="1" i="1" dirty="0">
                <a:latin typeface="+mn-ea"/>
                <a:ea typeface="+mn-ea"/>
              </a:rPr>
              <a:t> </a:t>
            </a:r>
            <a:endParaRPr lang="en-US" altLang="zh-CN" sz="1600" b="1" i="1" dirty="0">
              <a:latin typeface="+mn-ea"/>
              <a:ea typeface="+mn-ea"/>
            </a:endParaRPr>
          </a:p>
          <a:p>
            <a:pPr algn="l"/>
            <a:r>
              <a:rPr lang="en-US" altLang="zh-CN" sz="1600" b="1" i="1" dirty="0">
                <a:latin typeface="+mn-ea"/>
                <a:ea typeface="+mn-ea"/>
              </a:rPr>
              <a:t>            + sex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r>
              <a:rPr lang="en-US" altLang="zh-CN" sz="1600" dirty="0">
                <a:latin typeface="+mn-ea"/>
                <a:ea typeface="+mn-ea"/>
              </a:rPr>
              <a:t>+ "</a:t>
            </a:r>
            <a:r>
              <a:rPr lang="zh-CN" altLang="en-US" sz="1600" dirty="0">
                <a:latin typeface="+mn-ea"/>
                <a:ea typeface="+mn-ea"/>
              </a:rPr>
              <a:t>生日：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birth + ",</a:t>
            </a:r>
            <a:r>
              <a:rPr lang="zh-CN" altLang="en-US" sz="1600" dirty="0">
                <a:latin typeface="+mn-ea"/>
                <a:ea typeface="+mn-ea"/>
              </a:rPr>
              <a:t>入职日期：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 + ",</a:t>
            </a:r>
            <a:r>
              <a:rPr lang="zh-CN" altLang="en-US" sz="1600" dirty="0">
                <a:latin typeface="+mn-ea"/>
                <a:ea typeface="+mn-ea"/>
              </a:rPr>
              <a:t>部门：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depart);</a:t>
            </a: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635896" y="1072476"/>
            <a:ext cx="4392488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ep.name = 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ep.age</a:t>
            </a:r>
            <a:r>
              <a:rPr lang="en-US" altLang="zh-CN" sz="1600" dirty="0">
                <a:latin typeface="+mn-ea"/>
                <a:ea typeface="+mn-ea"/>
              </a:rPr>
              <a:t> = 24;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ep.sex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ep.birth</a:t>
            </a:r>
            <a:r>
              <a:rPr lang="en-US" altLang="zh-CN" sz="1600" dirty="0">
                <a:latin typeface="+mn-ea"/>
                <a:ea typeface="+mn-ea"/>
              </a:rPr>
              <a:t> = "1993.11.25";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ep.onBoard</a:t>
            </a:r>
            <a:r>
              <a:rPr lang="en-US" altLang="zh-CN" sz="1600" dirty="0">
                <a:latin typeface="+mn-ea"/>
                <a:ea typeface="+mn-ea"/>
              </a:rPr>
              <a:t> = "2016.7.1";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ep.depart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926" y="2673555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完成练习手册中的简答题和编程题</a:t>
            </a:r>
          </a:p>
          <a:p>
            <a:pPr>
              <a:defRPr/>
            </a:pPr>
            <a:r>
              <a:rPr lang="zh-CN" altLang="en-US" dirty="0"/>
              <a:t>复习指引</a:t>
            </a:r>
          </a:p>
          <a:p>
            <a:pPr lvl="1"/>
            <a:r>
              <a:rPr lang="zh-CN" altLang="en-US" dirty="0"/>
              <a:t>什么是枚举？</a:t>
            </a:r>
            <a:endParaRPr lang="en-US" altLang="zh-CN" dirty="0"/>
          </a:p>
          <a:p>
            <a:pPr lvl="1"/>
            <a:r>
              <a:rPr lang="zh-CN" altLang="en-US" dirty="0"/>
              <a:t>枚举的作用？</a:t>
            </a:r>
          </a:p>
          <a:p>
            <a:pPr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/>
              <a:t>什么是泛型？</a:t>
            </a:r>
            <a:endParaRPr lang="en-US" altLang="zh-CN" dirty="0"/>
          </a:p>
          <a:p>
            <a:pPr lvl="1"/>
            <a:r>
              <a:rPr lang="zh-CN" altLang="en-US" dirty="0"/>
              <a:t>泛型的作用？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  <a:t>60</a:t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5"/>
            <a:ext cx="9144000" cy="514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1491630"/>
            <a:ext cx="7042485" cy="2520280"/>
            <a:chOff x="841883" y="1106059"/>
            <a:chExt cx="6882793" cy="2447279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rot="16200000">
              <a:off x="2809501" y="-700711"/>
              <a:ext cx="1398587" cy="5153417"/>
            </a:xfrm>
            <a:prstGeom prst="downArrow">
              <a:avLst>
                <a:gd name="adj1" fmla="val 49074"/>
                <a:gd name="adj2" fmla="val 44819"/>
              </a:avLst>
            </a:prstGeom>
            <a:solidFill>
              <a:srgbClr val="53C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41"/>
            <p:cNvGrpSpPr/>
            <p:nvPr/>
          </p:nvGrpSpPr>
          <p:grpSpPr bwMode="auto">
            <a:xfrm>
              <a:off x="2374934" y="1106804"/>
              <a:ext cx="1701800" cy="1539875"/>
              <a:chOff x="0" y="0"/>
              <a:chExt cx="1935848" cy="1751017"/>
            </a:xfrm>
          </p:grpSpPr>
          <p:grpSp>
            <p:nvGrpSpPr>
              <p:cNvPr id="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共同方法</a:t>
                </a:r>
                <a:endParaRPr lang="zh-CN" altLang="en-US"/>
              </a:p>
            </p:txBody>
          </p:sp>
        </p:grpSp>
        <p:grpSp>
          <p:nvGrpSpPr>
            <p:cNvPr id="13" name="组合 40"/>
            <p:cNvGrpSpPr/>
            <p:nvPr/>
          </p:nvGrpSpPr>
          <p:grpSpPr bwMode="auto">
            <a:xfrm>
              <a:off x="841883" y="1106804"/>
              <a:ext cx="1701800" cy="1539875"/>
              <a:chOff x="0" y="0"/>
              <a:chExt cx="1935848" cy="1751017"/>
            </a:xfrm>
          </p:grpSpPr>
          <p:grpSp>
            <p:nvGrpSpPr>
              <p:cNvPr id="1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共同属性</a:t>
                </a:r>
              </a:p>
            </p:txBody>
          </p:sp>
        </p:grpSp>
        <p:grpSp>
          <p:nvGrpSpPr>
            <p:cNvPr id="18" name="组合 41"/>
            <p:cNvGrpSpPr/>
            <p:nvPr/>
          </p:nvGrpSpPr>
          <p:grpSpPr bwMode="auto">
            <a:xfrm>
              <a:off x="6022876" y="1106059"/>
              <a:ext cx="1701800" cy="1539875"/>
              <a:chOff x="0" y="0"/>
              <a:chExt cx="1935848" cy="1751017"/>
            </a:xfrm>
          </p:grpSpPr>
          <p:grpSp>
            <p:nvGrpSpPr>
              <p:cNvPr id="1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5AADD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类</a:t>
                </a:r>
                <a:endParaRPr lang="zh-CN" altLang="en-US"/>
              </a:p>
            </p:txBody>
          </p:sp>
        </p:grpSp>
        <p:grpSp>
          <p:nvGrpSpPr>
            <p:cNvPr id="23" name="组合 40"/>
            <p:cNvGrpSpPr/>
            <p:nvPr/>
          </p:nvGrpSpPr>
          <p:grpSpPr bwMode="auto">
            <a:xfrm>
              <a:off x="3908285" y="1106804"/>
              <a:ext cx="1701800" cy="1539875"/>
              <a:chOff x="0" y="0"/>
              <a:chExt cx="1935848" cy="1751017"/>
            </a:xfrm>
          </p:grpSpPr>
          <p:grpSp>
            <p:nvGrpSpPr>
              <p:cNvPr id="2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53C3B0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抽象的结果</a:t>
                </a:r>
              </a:p>
            </p:txBody>
          </p:sp>
        </p:grpSp>
        <p:sp>
          <p:nvSpPr>
            <p:cNvPr id="29" name="AutoShape 4"/>
            <p:cNvSpPr/>
            <p:nvPr/>
          </p:nvSpPr>
          <p:spPr bwMode="auto">
            <a:xfrm rot="5400000">
              <a:off x="2343056" y="1957354"/>
              <a:ext cx="206145" cy="1527143"/>
            </a:xfrm>
            <a:prstGeom prst="rightBrace">
              <a:avLst>
                <a:gd name="adj1" fmla="val 20815"/>
                <a:gd name="adj2" fmla="val 50000"/>
              </a:avLst>
            </a:prstGeom>
            <a:ln w="38100">
              <a:solidFill>
                <a:srgbClr val="EE363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EE3636"/>
                </a:solidFill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100224" y="3155139"/>
              <a:ext cx="829891" cy="39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rgbClr val="EE3636"/>
                  </a:solidFill>
                  <a:latin typeface="+mn-ea"/>
                  <a:ea typeface="+mn-ea"/>
                  <a:sym typeface="微软雅黑" panose="020B0503020204020204" pitchFamily="34" charset="-122"/>
                </a:rPr>
                <a:t>抽象</a:t>
              </a:r>
              <a:endParaRPr lang="zh-CN" altLang="en-US" sz="1600">
                <a:solidFill>
                  <a:srgbClr val="EE3636"/>
                </a:solidFill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矩形标注 31"/>
            <p:cNvSpPr>
              <a:spLocks noChangeArrowheads="1"/>
            </p:cNvSpPr>
            <p:nvPr/>
          </p:nvSpPr>
          <p:spPr bwMode="auto">
            <a:xfrm>
              <a:off x="2246704" y="3139269"/>
              <a:ext cx="621451" cy="45719"/>
            </a:xfrm>
            <a:prstGeom prst="wedgeRectCallout">
              <a:avLst>
                <a:gd name="adj1" fmla="val -17528"/>
                <a:gd name="adj2" fmla="val -509463"/>
              </a:avLst>
            </a:prstGeom>
            <a:solidFill>
              <a:srgbClr val="EE3636"/>
            </a:solidFill>
            <a:ln w="254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1028277" y="4227820"/>
            <a:ext cx="6984776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抽象是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从具体事物中抽出共同特征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属性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和行为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方法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抽象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E2B1EC7-A96F-48FD-BBDE-CE8994A4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4042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ID" val="diagram20171182_2*n_h_a*1_1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182_2*n_h_i*1_2_1"/>
  <p:tag name="KSO_WM_UNIT_LAYERLEVEL" val="1_1_1"/>
  <p:tag name="KSO_WM_DIAGRAM_GROUP_CODE" val="n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182_2*n_h_i*1_2_2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182_2*n_h_i*1_2_3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182_2*n_h_i*1_2_4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182_2*n_h_i*1_2_5"/>
  <p:tag name="KSO_WM_UNIT_LAYERLEVEL" val="1_1_1"/>
  <p:tag name="KSO_WM_DIAGRAM_GROUP_CODE" val="n1-1"/>
  <p:tag name="KSO_WM_UNIT_LINE_FORE_SCHEMECOLOR_INDEX" val="5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2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3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f"/>
  <p:tag name="KSO_WM_UNIT_INDEX" val="1_1_1"/>
  <p:tag name="KSO_WM_UNIT_ID" val="diagram160819_3*p_h_f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1_1"/>
  <p:tag name="KSO_WM_UNIT_ID" val="diagram160819_3*p_h_h_f*1_1_1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2_1"/>
  <p:tag name="KSO_WM_UNIT_ID" val="diagram160819_3*p_h_h_f*1_1_2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19"/>
  <p:tag name="KSO_WM_UNIT_TYPE" val="p_h_h_f"/>
  <p:tag name="KSO_WM_UNIT_INDEX" val="1_1_3_1"/>
  <p:tag name="KSO_WM_UNIT_ID" val="diagram160819_3*p_h_h_f*1_1_3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819_3*i*5"/>
  <p:tag name="KSO_WM_TEMPLATE_CATEGORY" val="diagram"/>
  <p:tag name="KSO_WM_TEMPLATE_INDEX" val="160819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2_1"/>
  <p:tag name="KSO_WM_UNIT_ID" val="diagram160819_3*p_h_h_i*1_1_2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3_1"/>
  <p:tag name="KSO_WM_UNIT_ID" val="diagram160819_3*p_h_h_i*1_1_3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1_1"/>
  <p:tag name="KSO_WM_UNIT_ID" val="diagram160819_3*p_h_h_i*1_1_1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4008</TotalTime>
  <Words>4501</Words>
  <Application>Microsoft Office PowerPoint</Application>
  <PresentationFormat>全屏显示(16:9)</PresentationFormat>
  <Paragraphs>732</Paragraphs>
  <Slides>61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Browallia New</vt:lpstr>
      <vt:lpstr>黑体</vt:lpstr>
      <vt:lpstr>宋体</vt:lpstr>
      <vt:lpstr>微软雅黑</vt:lpstr>
      <vt:lpstr>Arial</vt:lpstr>
      <vt:lpstr>Calibri</vt:lpstr>
      <vt:lpstr>Impact</vt:lpstr>
      <vt:lpstr>Segoe UI</vt:lpstr>
      <vt:lpstr>Tahoma</vt:lpstr>
      <vt:lpstr>Times New Roman</vt:lpstr>
      <vt:lpstr>Wingdings</vt:lpstr>
      <vt:lpstr>Office 主题</vt:lpstr>
      <vt:lpstr>第一单元</vt:lpstr>
      <vt:lpstr>第二节课</vt:lpstr>
      <vt:lpstr>Java基础核心模块</vt:lpstr>
      <vt:lpstr>综合案例</vt:lpstr>
      <vt:lpstr>案例分解（一）</vt:lpstr>
      <vt:lpstr>案例分解（一）</vt:lpstr>
      <vt:lpstr>概念图</vt:lpstr>
      <vt:lpstr>抽象</vt:lpstr>
      <vt:lpstr>课堂编程</vt:lpstr>
      <vt:lpstr>案例分解（二）</vt:lpstr>
      <vt:lpstr>案例分解（二）</vt:lpstr>
      <vt:lpstr>概念图</vt:lpstr>
      <vt:lpstr>封装</vt:lpstr>
      <vt:lpstr>访问修饰符的访问级别</vt:lpstr>
      <vt:lpstr>课堂编程</vt:lpstr>
      <vt:lpstr>案例分解（三）</vt:lpstr>
      <vt:lpstr>案例分解（三）</vt:lpstr>
      <vt:lpstr>案例分解（三）</vt:lpstr>
      <vt:lpstr>案例分解（三）</vt:lpstr>
      <vt:lpstr>继承概念图</vt:lpstr>
      <vt:lpstr>重写和重载的区别</vt:lpstr>
      <vt:lpstr>课堂编程</vt:lpstr>
      <vt:lpstr>第三节课</vt:lpstr>
      <vt:lpstr>案例分解（四）</vt:lpstr>
      <vt:lpstr>案例分解（四）</vt:lpstr>
      <vt:lpstr>多态</vt:lpstr>
      <vt:lpstr>课堂编程</vt:lpstr>
      <vt:lpstr>案例扩展</vt:lpstr>
      <vt:lpstr>PowerPoint 演示文稿</vt:lpstr>
      <vt:lpstr>接口和抽象类对比</vt:lpstr>
      <vt:lpstr>接口和抽象类对比</vt:lpstr>
      <vt:lpstr>课堂编程</vt:lpstr>
      <vt:lpstr>案例优化</vt:lpstr>
      <vt:lpstr>概念图</vt:lpstr>
      <vt:lpstr>案例优化</vt:lpstr>
      <vt:lpstr>内容小结</vt:lpstr>
      <vt:lpstr>第四节课</vt:lpstr>
      <vt:lpstr>本单元贯穿案例</vt:lpstr>
      <vt:lpstr>知识目标</vt:lpstr>
      <vt:lpstr>为什么使用枚举</vt:lpstr>
      <vt:lpstr>为什么使用枚举</vt:lpstr>
      <vt:lpstr>为什么使用枚举</vt:lpstr>
      <vt:lpstr>为什么使用枚举</vt:lpstr>
      <vt:lpstr>如何使用枚举</vt:lpstr>
      <vt:lpstr>如何使用枚举</vt:lpstr>
      <vt:lpstr>枚举基本应用</vt:lpstr>
      <vt:lpstr>课堂编程</vt:lpstr>
      <vt:lpstr>深入理解枚举</vt:lpstr>
      <vt:lpstr>什么是Enum类</vt:lpstr>
      <vt:lpstr>如何使用枚举</vt:lpstr>
      <vt:lpstr>如何使用枚举</vt:lpstr>
      <vt:lpstr>课堂编程</vt:lpstr>
      <vt:lpstr>枚举注意事项</vt:lpstr>
      <vt:lpstr>枚举的应用</vt:lpstr>
      <vt:lpstr>注意事项</vt:lpstr>
      <vt:lpstr>课堂编程</vt:lpstr>
      <vt:lpstr>枚举的作用</vt:lpstr>
      <vt:lpstr>什么是枚举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sw</cp:lastModifiedBy>
  <cp:revision>2535</cp:revision>
  <dcterms:created xsi:type="dcterms:W3CDTF">2006-03-08T06:55:00Z</dcterms:created>
  <dcterms:modified xsi:type="dcterms:W3CDTF">2018-11-02T02:00:15Z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