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1709" r:id="rId2"/>
    <p:sldId id="1711" r:id="rId3"/>
    <p:sldId id="2456" r:id="rId4"/>
    <p:sldId id="2473" r:id="rId5"/>
    <p:sldId id="1091" r:id="rId6"/>
    <p:sldId id="2076" r:id="rId7"/>
    <p:sldId id="1204" r:id="rId8"/>
    <p:sldId id="847" r:id="rId9"/>
    <p:sldId id="2549" r:id="rId10"/>
    <p:sldId id="2461" r:id="rId11"/>
    <p:sldId id="2464" r:id="rId12"/>
    <p:sldId id="2458" r:id="rId13"/>
    <p:sldId id="1096" r:id="rId14"/>
    <p:sldId id="1685" r:id="rId15"/>
    <p:sldId id="2550" r:id="rId16"/>
    <p:sldId id="2460" r:id="rId17"/>
    <p:sldId id="2465" r:id="rId18"/>
    <p:sldId id="2467" r:id="rId19"/>
    <p:sldId id="2466" r:id="rId20"/>
    <p:sldId id="1022" r:id="rId21"/>
    <p:sldId id="1695" r:id="rId22"/>
    <p:sldId id="2551" r:id="rId23"/>
    <p:sldId id="2475" r:id="rId24"/>
    <p:sldId id="2462" r:id="rId25"/>
    <p:sldId id="2469" r:id="rId26"/>
    <p:sldId id="1339" r:id="rId27"/>
    <p:sldId id="2552" r:id="rId28"/>
    <p:sldId id="2463" r:id="rId29"/>
    <p:sldId id="2470" r:id="rId30"/>
    <p:sldId id="1707" r:id="rId31"/>
    <p:sldId id="1708" r:id="rId32"/>
    <p:sldId id="2553" r:id="rId33"/>
    <p:sldId id="2471" r:id="rId34"/>
    <p:sldId id="2459" r:id="rId35"/>
    <p:sldId id="2554" r:id="rId36"/>
    <p:sldId id="2474" r:id="rId37"/>
    <p:sldId id="1755" r:id="rId38"/>
    <p:sldId id="1958" r:id="rId39"/>
    <p:sldId id="2457" r:id="rId40"/>
    <p:sldId id="1720" r:id="rId41"/>
    <p:sldId id="2546" r:id="rId42"/>
    <p:sldId id="1722" r:id="rId43"/>
    <p:sldId id="2547" r:id="rId44"/>
    <p:sldId id="1725" r:id="rId45"/>
    <p:sldId id="2548" r:id="rId46"/>
    <p:sldId id="1729" r:id="rId47"/>
    <p:sldId id="1730" r:id="rId48"/>
    <p:sldId id="1731" r:id="rId49"/>
    <p:sldId id="1732" r:id="rId50"/>
    <p:sldId id="1735" r:id="rId51"/>
    <p:sldId id="1736" r:id="rId52"/>
    <p:sldId id="1738" r:id="rId53"/>
    <p:sldId id="1739" r:id="rId54"/>
    <p:sldId id="1741" r:id="rId55"/>
    <p:sldId id="1742" r:id="rId56"/>
    <p:sldId id="1548" r:id="rId57"/>
    <p:sldId id="1750" r:id="rId58"/>
    <p:sldId id="1758" r:id="rId59"/>
    <p:sldId id="1751" r:id="rId60"/>
    <p:sldId id="1754" r:id="rId61"/>
    <p:sldId id="515" r:id="rId62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18">
          <p15:clr>
            <a:srgbClr val="A4A3A4"/>
          </p15:clr>
        </p15:guide>
        <p15:guide id="2" orient="horz" pos="2133">
          <p15:clr>
            <a:srgbClr val="A4A3A4"/>
          </p15:clr>
        </p15:guide>
        <p15:guide id="3" pos="2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54">
          <p15:clr>
            <a:srgbClr val="A4A3A4"/>
          </p15:clr>
        </p15:guide>
        <p15:guide id="2" pos="205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090F"/>
    <a:srgbClr val="FC9D23"/>
    <a:srgbClr val="40F927"/>
    <a:srgbClr val="3FE152"/>
    <a:srgbClr val="67C957"/>
    <a:srgbClr val="0F2089"/>
    <a:srgbClr val="2CF42C"/>
    <a:srgbClr val="0C037D"/>
    <a:srgbClr val="E7FEFF"/>
    <a:srgbClr val="FD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86267" autoAdjust="0"/>
  </p:normalViewPr>
  <p:slideViewPr>
    <p:cSldViewPr>
      <p:cViewPr varScale="1">
        <p:scale>
          <a:sx n="55" d="100"/>
          <a:sy n="55" d="100"/>
        </p:scale>
        <p:origin x="34" y="614"/>
      </p:cViewPr>
      <p:guideLst>
        <p:guide orient="horz" pos="1718"/>
        <p:guide orient="horz" pos="2133"/>
        <p:guide pos="27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10" y="-84"/>
      </p:cViewPr>
      <p:guideLst>
        <p:guide orient="horz" pos="3054"/>
        <p:guide pos="205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this</a:t>
            </a:r>
            <a:r>
              <a:rPr lang="zh-CN" altLang="en-US"/>
              <a:t>是代表当前对象的关键字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this</a:t>
            </a:r>
            <a:r>
              <a:rPr lang="zh-CN" altLang="en-US"/>
              <a:t>是代表当前对象的关键字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调用构造方法</a:t>
            </a:r>
            <a:endParaRPr lang="en-US" altLang="zh-CN" dirty="0"/>
          </a:p>
          <a:p>
            <a:pPr lvl="1"/>
            <a:r>
              <a:rPr lang="zh-CN" altLang="en-US" sz="1400" dirty="0"/>
              <a:t>共同点：应该为构造方法中的第一条语句，注意</a:t>
            </a:r>
            <a:r>
              <a:rPr lang="en-US" altLang="zh-CN" sz="1400" dirty="0"/>
              <a:t>this</a:t>
            </a:r>
            <a:r>
              <a:rPr lang="zh-CN" altLang="en-US" sz="1400" dirty="0"/>
              <a:t>和</a:t>
            </a:r>
            <a:r>
              <a:rPr lang="en-US" altLang="zh-CN" sz="1400" dirty="0"/>
              <a:t>super</a:t>
            </a:r>
            <a:r>
              <a:rPr lang="zh-CN" altLang="en-US" sz="1400" dirty="0"/>
              <a:t>不能出现在同一个构造方法中。</a:t>
            </a:r>
            <a:endParaRPr lang="en-US" altLang="zh-CN" sz="1400" dirty="0"/>
          </a:p>
          <a:p>
            <a:pPr lvl="1"/>
            <a:r>
              <a:rPr lang="zh-CN" altLang="en-US" sz="1400" dirty="0"/>
              <a:t>不同点</a:t>
            </a:r>
            <a:r>
              <a:rPr lang="en-US" altLang="zh-CN" sz="1400" dirty="0"/>
              <a:t>:</a:t>
            </a:r>
          </a:p>
          <a:p>
            <a:pPr lvl="2"/>
            <a:r>
              <a:rPr lang="en-US" altLang="zh-CN" dirty="0"/>
              <a:t>this(</a:t>
            </a:r>
            <a:r>
              <a:rPr lang="zh-CN" altLang="en-US" dirty="0"/>
              <a:t>参数</a:t>
            </a:r>
            <a:r>
              <a:rPr lang="en-US" altLang="zh-CN" dirty="0"/>
              <a:t>)</a:t>
            </a:r>
            <a:r>
              <a:rPr lang="zh-CN" altLang="en-US" dirty="0"/>
              <a:t>：调用本类中另一个构造方法</a:t>
            </a:r>
            <a:endParaRPr lang="en-US" altLang="zh-CN" dirty="0"/>
          </a:p>
          <a:p>
            <a:pPr lvl="2"/>
            <a:r>
              <a:rPr lang="en-US" altLang="zh-CN" dirty="0"/>
              <a:t>super</a:t>
            </a:r>
            <a:r>
              <a:rPr lang="zh-CN" altLang="en-US" dirty="0"/>
              <a:t>（参数）：用于从子类中调用父类中的某一个构造方法</a:t>
            </a:r>
            <a:endParaRPr lang="en-US" altLang="zh-CN" dirty="0"/>
          </a:p>
          <a:p>
            <a:r>
              <a:rPr lang="zh-CN" altLang="en-US" dirty="0"/>
              <a:t>代表对象</a:t>
            </a:r>
            <a:endParaRPr lang="en-US" altLang="zh-CN" dirty="0"/>
          </a:p>
          <a:p>
            <a:pPr lvl="1"/>
            <a:r>
              <a:rPr lang="en-US" altLang="zh-CN" sz="1400" dirty="0"/>
              <a:t>this</a:t>
            </a:r>
            <a:r>
              <a:rPr lang="zh-CN" altLang="en-US" sz="1400" dirty="0"/>
              <a:t>指代</a:t>
            </a:r>
            <a:r>
              <a:rPr lang="zh-CN" altLang="en-US" sz="1400" dirty="0">
                <a:solidFill>
                  <a:srgbClr val="FF0000"/>
                </a:solidFill>
              </a:rPr>
              <a:t>当前对象，</a:t>
            </a:r>
            <a:r>
              <a:rPr lang="en-US" altLang="zh-CN" sz="1400" dirty="0"/>
              <a:t>super</a:t>
            </a:r>
            <a:r>
              <a:rPr lang="zh-CN" altLang="en-US" sz="1400" dirty="0"/>
              <a:t>指代当前对象类的</a:t>
            </a:r>
            <a:r>
              <a:rPr lang="zh-CN" altLang="en-US" sz="1400" dirty="0">
                <a:solidFill>
                  <a:srgbClr val="FF0000"/>
                </a:solidFill>
              </a:rPr>
              <a:t>父类对象</a:t>
            </a:r>
            <a:endParaRPr lang="en-US" altLang="zh-CN" sz="1400" dirty="0"/>
          </a:p>
          <a:p>
            <a:r>
              <a:rPr lang="zh-CN" altLang="en-US" dirty="0"/>
              <a:t>调用属性和方法</a:t>
            </a:r>
            <a:endParaRPr lang="en-US" altLang="zh-CN" dirty="0"/>
          </a:p>
          <a:p>
            <a:pPr lvl="1"/>
            <a:r>
              <a:rPr lang="en-US" altLang="zh-CN" sz="1400" dirty="0"/>
              <a:t>this</a:t>
            </a:r>
            <a:r>
              <a:rPr lang="zh-CN" altLang="en-US" sz="1400" dirty="0"/>
              <a:t>能操作当前类的以及父类继承而来的属性和方法。</a:t>
            </a:r>
            <a:endParaRPr lang="en-US" altLang="zh-CN" sz="1400" dirty="0"/>
          </a:p>
          <a:p>
            <a:pPr lvl="1"/>
            <a:r>
              <a:rPr lang="en-US" altLang="zh-CN" sz="1400" dirty="0"/>
              <a:t>super</a:t>
            </a:r>
            <a:r>
              <a:rPr lang="zh-CN" altLang="en-US" sz="1400" dirty="0"/>
              <a:t>能操作到父类的能被父类访问修饰符允许的属性和方法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是代表当前对象的关键字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04090E-D64E-40C3-B961-86ECD9067041}" type="slidenum">
              <a:rPr lang="zh-CN" altLang="en-US" smtClean="0"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this</a:t>
            </a:r>
            <a:r>
              <a:rPr lang="zh-CN" altLang="en-US"/>
              <a:t>是代表当前对象的关键字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8D5E3-B0C4-244E-905F-C9848084E0A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面向对象是一种以对象为导向，围绕对象来开发应用程序的软件开发方法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8704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>
                <a:latin typeface="Tahoma" panose="020B0604030504040204" pitchFamily="34" charset="0"/>
                <a:ea typeface="宋体" panose="02010600030101010101" pitchFamily="2" charset="-122"/>
              </a:rPr>
              <a:t>58</a:t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4530" marR="0" lvl="1" indent="-227330" algn="l" defTabSz="914400" rtl="0" eaLnBrk="0" fontAlgn="base" latinLnBrk="0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u"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59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pPr eaLnBrk="1" hangingPunct="1"/>
            <a:r>
              <a:rPr lang="zh-CN" altLang="en-US"/>
              <a:t>预习作业测试题用于下次上课前进行全班同学集中测试。因此教员要在本次课布置下去。布置预习测试题的目的是要求学员进行预习，保障下次学员学习质量。</a:t>
            </a:r>
            <a:endParaRPr lang="en-US" altLang="zh-CN"/>
          </a:p>
          <a:p>
            <a:pPr eaLnBrk="1" hangingPunct="1"/>
            <a:r>
              <a:rPr lang="zh-CN" altLang="en-US"/>
              <a:t>不少于</a:t>
            </a:r>
            <a:r>
              <a:rPr lang="en-US" altLang="zh-CN"/>
              <a:t>4</a:t>
            </a:r>
            <a:r>
              <a:rPr lang="zh-CN" altLang="en-US"/>
              <a:t>道题，其中至少包含一道简述题，主要了解学员对重要知识点的理解程度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04090E-D64E-40C3-B961-86ECD9067041}" type="slidenum">
              <a:rPr lang="zh-CN" altLang="en-US" smtClean="0"/>
              <a:t>60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this</a:t>
            </a:r>
            <a:r>
              <a:rPr lang="zh-CN" altLang="en-US"/>
              <a:t>是代表当前对象的关键字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举了一个例子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是代表当前对象的关键字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内聚：</a:t>
            </a:r>
            <a:endParaRPr lang="en-US" altLang="zh-CN" dirty="0"/>
          </a:p>
          <a:p>
            <a:r>
              <a:rPr lang="zh-CN" altLang="en-US" dirty="0"/>
              <a:t>类应该描述一个单一的实体，而所有的类操作应该在逻辑上相互配合，支持一个一致的目的。例如：可以设计一个类用于学生，但不应该将学生与教职工组合在一个类中，因为学生和教职工是不同的实体。如果一个实体担负太多的职责，就应该按各自的职责分成几个类。例如：</a:t>
            </a:r>
            <a:r>
              <a:rPr lang="en-US" altLang="zh-CN" dirty="0"/>
              <a:t>String</a:t>
            </a:r>
            <a:r>
              <a:rPr lang="zh-CN" altLang="en-US" dirty="0"/>
              <a:t>类、</a:t>
            </a:r>
            <a:r>
              <a:rPr lang="en-US" altLang="zh-CN" dirty="0" err="1"/>
              <a:t>StringBuffer</a:t>
            </a:r>
            <a:r>
              <a:rPr lang="zh-CN" altLang="en-US" dirty="0"/>
              <a:t>类和 </a:t>
            </a:r>
            <a:r>
              <a:rPr lang="en-US" altLang="zh-CN" dirty="0"/>
              <a:t>StringBuilder</a:t>
            </a:r>
            <a:r>
              <a:rPr lang="zh-CN" altLang="en-US" dirty="0"/>
              <a:t>类用于处理字符串，但是他们的职责不同。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一致性：</a:t>
            </a:r>
            <a:endParaRPr lang="en-US" altLang="zh-CN" dirty="0"/>
          </a:p>
          <a:p>
            <a:r>
              <a:rPr lang="zh-CN" altLang="en-US" dirty="0"/>
              <a:t>遵循标准</a:t>
            </a:r>
            <a:r>
              <a:rPr lang="en-US" altLang="zh-CN" dirty="0"/>
              <a:t>java</a:t>
            </a:r>
            <a:r>
              <a:rPr lang="zh-CN" altLang="en-US" dirty="0"/>
              <a:t>程序设计风格和命名习惯。为类、数据域和方法选取具有信息的名字。通常的风格是将数据声明置于构造方法之前，并且将构造方法置于方法之前。给类似的操作选择相同的名字。提供无参构造，如果没有，给出文档说明。</a:t>
            </a:r>
            <a:endParaRPr lang="en-US" altLang="zh-CN" dirty="0"/>
          </a:p>
          <a:p>
            <a:r>
              <a:rPr lang="zh-CN" altLang="en-US" dirty="0"/>
              <a:t>静态变量</a:t>
            </a:r>
            <a:r>
              <a:rPr lang="en-US" altLang="zh-CN" dirty="0"/>
              <a:t>&gt;</a:t>
            </a:r>
            <a:r>
              <a:rPr lang="zh-CN" altLang="en-US" dirty="0"/>
              <a:t>静态代码块</a:t>
            </a:r>
            <a:r>
              <a:rPr lang="en-US" altLang="zh-CN" dirty="0"/>
              <a:t>&gt;</a:t>
            </a:r>
            <a:r>
              <a:rPr lang="zh-CN" altLang="en-US" dirty="0"/>
              <a:t>静态方法</a:t>
            </a:r>
            <a:r>
              <a:rPr lang="en-US" altLang="zh-CN" dirty="0"/>
              <a:t>&gt;</a:t>
            </a:r>
            <a:r>
              <a:rPr lang="zh-CN" altLang="en-US" dirty="0"/>
              <a:t>常量</a:t>
            </a:r>
            <a:r>
              <a:rPr lang="en-US" altLang="zh-CN" dirty="0"/>
              <a:t>&gt;</a:t>
            </a:r>
            <a:r>
              <a:rPr lang="zh-CN" altLang="en-US" dirty="0"/>
              <a:t>实例变量</a:t>
            </a:r>
            <a:r>
              <a:rPr lang="en-US" altLang="zh-CN" dirty="0"/>
              <a:t>&gt;</a:t>
            </a:r>
            <a:r>
              <a:rPr lang="zh-CN" altLang="en-US" dirty="0"/>
              <a:t>构造方法</a:t>
            </a:r>
            <a:r>
              <a:rPr lang="en-US" altLang="zh-CN" dirty="0"/>
              <a:t>&gt;</a:t>
            </a:r>
            <a:r>
              <a:rPr lang="zh-CN" altLang="en-US" dirty="0"/>
              <a:t>实例方法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封装性：</a:t>
            </a:r>
            <a:endParaRPr lang="en-US" altLang="zh-CN" dirty="0"/>
          </a:p>
          <a:p>
            <a:r>
              <a:rPr lang="zh-CN" altLang="en-US" dirty="0"/>
              <a:t>一个类应该使用</a:t>
            </a:r>
            <a:r>
              <a:rPr lang="en-US" altLang="zh-CN" dirty="0"/>
              <a:t>private</a:t>
            </a:r>
            <a:r>
              <a:rPr lang="zh-CN" altLang="en-US" dirty="0"/>
              <a:t>修饰符隐藏其数据，以免用户直接访问它。这使得类更易于维护。只在希望数据域可读的情况下，才提供</a:t>
            </a:r>
            <a:r>
              <a:rPr lang="en-US" altLang="zh-CN" dirty="0"/>
              <a:t>get</a:t>
            </a:r>
            <a:r>
              <a:rPr lang="zh-CN" altLang="en-US" dirty="0"/>
              <a:t>方法；也只在希望数据域可更新的情况下，才提供</a:t>
            </a:r>
            <a:r>
              <a:rPr lang="en-US" altLang="zh-CN" dirty="0"/>
              <a:t>set</a:t>
            </a:r>
            <a:r>
              <a:rPr lang="zh-CN" altLang="en-US" dirty="0"/>
              <a:t>方法。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清晰性：</a:t>
            </a:r>
            <a:endParaRPr lang="en-US" altLang="zh-CN" dirty="0"/>
          </a:p>
          <a:p>
            <a:r>
              <a:rPr lang="zh-CN" altLang="en-US" dirty="0"/>
              <a:t>类应该有一个很清晰的合约，从而易于解释和理解。不应该声明一个来自其他数据域的数据域。由于</a:t>
            </a:r>
            <a:r>
              <a:rPr lang="en-US" altLang="zh-CN" dirty="0"/>
              <a:t>age</a:t>
            </a:r>
            <a:r>
              <a:rPr lang="zh-CN" altLang="en-US" dirty="0"/>
              <a:t>可以从</a:t>
            </a:r>
            <a:r>
              <a:rPr lang="en-US" altLang="zh-CN" dirty="0" err="1"/>
              <a:t>birthDate</a:t>
            </a:r>
            <a:r>
              <a:rPr lang="zh-CN" altLang="en-US" dirty="0"/>
              <a:t>导出，所以</a:t>
            </a:r>
            <a:r>
              <a:rPr lang="en-US" altLang="zh-CN" dirty="0"/>
              <a:t>age</a:t>
            </a:r>
            <a:r>
              <a:rPr lang="zh-CN" altLang="en-US" dirty="0"/>
              <a:t>不应该声明为数据域。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完整性：</a:t>
            </a:r>
            <a:endParaRPr lang="en-US" altLang="zh-CN" dirty="0"/>
          </a:p>
          <a:p>
            <a:r>
              <a:rPr lang="zh-CN" altLang="en-US" dirty="0"/>
              <a:t>类是为许多不同用户的使用而设计的。为了能在一个广泛的应用中使用，一个类应该通过属性和方法提供多种方案以适应用户的不同需求。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this</a:t>
            </a:r>
            <a:r>
              <a:rPr lang="zh-CN" altLang="en-US"/>
              <a:t>是代表当前对象的关键字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 userDrawn="1"/>
        </p:nvSpPr>
        <p:spPr bwMode="auto">
          <a:xfrm>
            <a:off x="1671638" y="951313"/>
            <a:ext cx="0" cy="419219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35696" y="843559"/>
            <a:ext cx="6984776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07504" y="843558"/>
            <a:ext cx="14401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800600"/>
            <a:ext cx="2133600" cy="240506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800600"/>
            <a:ext cx="2895600" cy="240506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800600"/>
            <a:ext cx="2133600" cy="240506"/>
          </a:xfrm>
        </p:spPr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0" rIns="134463" bIns="107570" numCol="1" spcCol="0" rtlCol="0" fromWordArt="0" anchor="t" anchorCtr="0" forceAA="0" compatLnSpc="1">
            <a:noAutofit/>
          </a:bodyPr>
          <a:lstStyle/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03598"/>
            <a:ext cx="8352928" cy="3137572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 userDrawn="1"/>
        </p:nvSpPr>
        <p:spPr bwMode="auto">
          <a:xfrm>
            <a:off x="0" y="771550"/>
            <a:ext cx="16176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1253209"/>
            <a:ext cx="7772400" cy="110251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683568" y="2409732"/>
            <a:ext cx="7776864" cy="5940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3082826"/>
            <a:ext cx="9155113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2354277" y="3962401"/>
            <a:ext cx="4289425" cy="359569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2354274" y="3658791"/>
            <a:ext cx="426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《Java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进阶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1253209"/>
            <a:ext cx="7772400" cy="110251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683568" y="2283718"/>
            <a:ext cx="7776864" cy="5940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3082826"/>
            <a:ext cx="9155113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2442815" y="3962401"/>
            <a:ext cx="4289425" cy="359569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2442812" y="3507854"/>
            <a:ext cx="426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C#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核心开发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 </a:t>
            </a:r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物联网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03598"/>
            <a:ext cx="8352928" cy="3137572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 userDrawn="1"/>
        </p:nvSpPr>
        <p:spPr bwMode="auto">
          <a:xfrm>
            <a:off x="0" y="771550"/>
            <a:ext cx="16176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672408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739"/>
            <a:ext cx="2133600" cy="272891"/>
          </a:xfrm>
        </p:spPr>
        <p:txBody>
          <a:bodyPr/>
          <a:lstStyle>
            <a:lvl1pPr>
              <a:defRPr/>
            </a:lvl1pPr>
          </a:lstStyle>
          <a:p>
            <a:fld id="{AC84F06B-68BB-49FF-9082-040D3B5B474B}" type="datetime1">
              <a:rPr lang="zh-CN" altLang="en-US"/>
              <a:t>2018/11/2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739"/>
            <a:ext cx="2895600" cy="272891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739"/>
            <a:ext cx="2133600" cy="272891"/>
          </a:xfrm>
        </p:spPr>
        <p:txBody>
          <a:bodyPr/>
          <a:lstStyle>
            <a:lvl1pPr>
              <a:defRPr/>
            </a:lvl1pPr>
          </a:lstStyle>
          <a:p>
            <a:fld id="{00E0E93F-4BAF-4B04-AF3C-1DA2743F9C80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2018/11/2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" y="217133"/>
            <a:ext cx="8741880" cy="6747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矩形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0" rIns="134463" bIns="107570" numCol="1" spcCol="0" rtlCol="0" fromWordArt="0" anchor="t" anchorCtr="0" forceAA="0" compatLnSpc="1">
            <a:noAutofit/>
          </a:bodyPr>
          <a:lstStyle/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12053" y="112069"/>
            <a:ext cx="9144000" cy="514350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0" rIns="134463" bIns="107570" numCol="1" spcCol="0" rtlCol="0" fromWordArt="0" anchor="t" anchorCtr="0" forceAA="0" compatLnSpc="1">
            <a:noAutofit/>
          </a:bodyPr>
          <a:lstStyle/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 userDrawn="1"/>
        </p:nvSpPr>
        <p:spPr bwMode="auto">
          <a:xfrm>
            <a:off x="8623697" y="4693446"/>
            <a:ext cx="52268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 userDrawn="1"/>
        </p:nvSpPr>
        <p:spPr bwMode="auto">
          <a:xfrm flipV="1">
            <a:off x="3" y="555526"/>
            <a:ext cx="9146381" cy="41126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 userDrawn="1"/>
        </p:nvSpPr>
        <p:spPr bwMode="auto">
          <a:xfrm>
            <a:off x="8792769" y="4731544"/>
            <a:ext cx="471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16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‹#›</a:t>
            </a:fld>
            <a:r>
              <a:rPr lang="zh-CN" altLang="en-US" sz="16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438"/>
            <a:ext cx="1547664" cy="39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Browallia New" panose="020B0604020202020204" charset="0"/>
        </a:defRPr>
      </a:lvl1pPr>
      <a:lvl2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2pPr>
      <a:lvl3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3pPr>
      <a:lvl4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4pPr>
      <a:lvl5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9pPr>
    </p:titleStyle>
    <p:bodyStyle>
      <a:lvl1pPr marL="227330" indent="-22733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45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17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989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61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notesSlide" Target="../notesSlides/notesSlide18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notesSlide" Target="../notesSlides/notesSlide19.xml"/><Relationship Id="rId5" Type="http://schemas.openxmlformats.org/officeDocument/2006/relationships/tags" Target="../tags/tag14.xml"/><Relationship Id="rId10" Type="http://schemas.openxmlformats.org/officeDocument/2006/relationships/slideLayout" Target="../slideLayouts/slideLayout12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>
            <a:normAutofit/>
          </a:bodyPr>
          <a:lstStyle/>
          <a:p>
            <a:pPr marL="913130" indent="-913130"/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</a:rPr>
              <a:t>第一单元</a:t>
            </a:r>
            <a:endParaRPr lang="en-US" altLang="zh-CN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枚举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案例分解（二）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5942" y="771550"/>
            <a:ext cx="8640960" cy="3744416"/>
          </a:xfrm>
        </p:spPr>
        <p:txBody>
          <a:bodyPr/>
          <a:lstStyle/>
          <a:p>
            <a:r>
              <a:rPr lang="zh-CN" altLang="en-US" sz="1800" dirty="0"/>
              <a:t>对员工信息管理系统中的信息及功能进行封装，提供不同的访问权限</a:t>
            </a:r>
          </a:p>
          <a:p>
            <a:pPr lvl="1"/>
            <a:r>
              <a:rPr lang="zh-CN" altLang="en-US" sz="1440" dirty="0"/>
              <a:t>员工基本信息包括：</a:t>
            </a:r>
            <a:endParaRPr lang="en-US" altLang="zh-CN" sz="1440" dirty="0"/>
          </a:p>
          <a:p>
            <a:pPr lvl="2"/>
            <a:r>
              <a:rPr lang="zh-CN" altLang="en-US" dirty="0"/>
              <a:t>姓名、年龄、性别、出生日期、入职日期，所属部门</a:t>
            </a:r>
            <a:endParaRPr lang="en-US" altLang="zh-CN" dirty="0"/>
          </a:p>
          <a:p>
            <a:pPr lvl="1"/>
            <a:r>
              <a:rPr lang="zh-CN" altLang="en-US" sz="1440" dirty="0"/>
              <a:t>功能：</a:t>
            </a:r>
            <a:endParaRPr lang="en-US" altLang="zh-CN" sz="1440" dirty="0"/>
          </a:p>
          <a:p>
            <a:pPr lvl="2"/>
            <a:r>
              <a:rPr lang="zh-CN" altLang="en-US" dirty="0"/>
              <a:t>公有：打印基本信息</a:t>
            </a:r>
            <a:endParaRPr lang="en-US" altLang="zh-CN" dirty="0"/>
          </a:p>
          <a:p>
            <a:pPr lvl="2"/>
            <a:r>
              <a:rPr lang="zh-CN" altLang="en-US" dirty="0"/>
              <a:t>公有：有参构造方法</a:t>
            </a:r>
            <a:endParaRPr lang="en-US" altLang="zh-CN" dirty="0"/>
          </a:p>
          <a:p>
            <a:pPr lvl="2"/>
            <a:r>
              <a:rPr lang="zh-CN" altLang="en-US" dirty="0"/>
              <a:t>公有：</a:t>
            </a:r>
            <a:r>
              <a:rPr lang="en-US" altLang="zh-CN" dirty="0"/>
              <a:t>getter</a:t>
            </a:r>
            <a:r>
              <a:rPr lang="zh-CN" altLang="en-US" dirty="0"/>
              <a:t>、</a:t>
            </a:r>
            <a:r>
              <a:rPr lang="en-US" altLang="zh-CN" dirty="0"/>
              <a:t>setter</a:t>
            </a:r>
            <a:r>
              <a:rPr lang="zh-CN" altLang="en-US" dirty="0"/>
              <a:t>方法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案例分解（二）</a:t>
            </a:r>
          </a:p>
        </p:txBody>
      </p:sp>
      <p:pic>
        <p:nvPicPr>
          <p:cNvPr id="4" name="图片 3" descr="现场提问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723157"/>
            <a:ext cx="405385" cy="408433"/>
          </a:xfrm>
          <a:prstGeom prst="rect">
            <a:avLst/>
          </a:prstGeom>
          <a:noFill/>
        </p:spPr>
      </p:pic>
      <p:sp>
        <p:nvSpPr>
          <p:cNvPr id="10" name="副标题 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完善员工类，对员工信息属性进行封装，定义构造方法和</a:t>
            </a:r>
            <a:r>
              <a:rPr lang="en-US" altLang="zh-CN" dirty="0"/>
              <a:t>getter</a:t>
            </a:r>
            <a:r>
              <a:rPr lang="zh-CN" altLang="en-US" dirty="0"/>
              <a:t>、</a:t>
            </a:r>
            <a:r>
              <a:rPr lang="en-US" altLang="zh-CN" dirty="0"/>
              <a:t>setter</a:t>
            </a:r>
            <a:r>
              <a:rPr lang="zh-CN" altLang="en-US" dirty="0"/>
              <a:t>方法</a:t>
            </a: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35496" y="1121952"/>
            <a:ext cx="6858685" cy="4031873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</a:rPr>
              <a:t>public class Employee {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private</a:t>
            </a:r>
            <a:r>
              <a:rPr lang="en-US" altLang="zh-CN" sz="1600" dirty="0">
                <a:latin typeface="+mn-ea"/>
                <a:ea typeface="+mn-ea"/>
              </a:rPr>
              <a:t> String name;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…     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public Employee(String </a:t>
            </a:r>
            <a:r>
              <a:rPr lang="en-US" altLang="zh-CN" sz="1600" dirty="0" err="1">
                <a:latin typeface="+mn-ea"/>
                <a:ea typeface="+mn-ea"/>
              </a:rPr>
              <a:t>name,int</a:t>
            </a:r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err="1">
                <a:latin typeface="+mn-ea"/>
                <a:ea typeface="+mn-ea"/>
              </a:rPr>
              <a:t>age,String</a:t>
            </a:r>
            <a:r>
              <a:rPr lang="en-US" altLang="zh-CN" sz="1600" dirty="0">
                <a:latin typeface="+mn-ea"/>
                <a:ea typeface="+mn-ea"/>
              </a:rPr>
              <a:t> sex,…,String depart) {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this.name = name;</a:t>
            </a:r>
            <a:r>
              <a:rPr lang="zh-CN" altLang="en-US" sz="1600" dirty="0">
                <a:latin typeface="+mn-ea"/>
                <a:ea typeface="+mn-ea"/>
              </a:rPr>
              <a:t>  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……</a:t>
            </a:r>
            <a:r>
              <a:rPr lang="zh-CN" altLang="en-US" sz="1600" dirty="0">
                <a:latin typeface="+mn-ea"/>
                <a:ea typeface="+mn-ea"/>
              </a:rPr>
              <a:t>  </a:t>
            </a:r>
          </a:p>
          <a:p>
            <a:pPr algn="l"/>
            <a:r>
              <a:rPr lang="zh-CN" altLang="en-US" sz="1600" dirty="0">
                <a:latin typeface="+mn-ea"/>
                <a:ea typeface="+mn-ea"/>
              </a:rPr>
              <a:t>    </a:t>
            </a:r>
            <a:r>
              <a:rPr lang="en-US" altLang="zh-CN" sz="1600" dirty="0">
                <a:latin typeface="+mn-ea"/>
                <a:ea typeface="+mn-ea"/>
              </a:rPr>
              <a:t>}</a:t>
            </a:r>
          </a:p>
          <a:p>
            <a:pPr algn="l"/>
            <a:r>
              <a:rPr lang="zh-CN" altLang="en-US" sz="1600" dirty="0">
                <a:latin typeface="+mn-ea"/>
                <a:ea typeface="+mn-ea"/>
              </a:rPr>
              <a:t>    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public String </a:t>
            </a:r>
            <a:r>
              <a:rPr lang="en-US" altLang="zh-CN" sz="1600" dirty="0" err="1">
                <a:latin typeface="+mn-ea"/>
                <a:ea typeface="+mn-ea"/>
              </a:rPr>
              <a:t>getName</a:t>
            </a:r>
            <a:r>
              <a:rPr lang="en-US" altLang="zh-CN" sz="1600" dirty="0">
                <a:latin typeface="+mn-ea"/>
                <a:ea typeface="+mn-ea"/>
              </a:rPr>
              <a:t>() {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return name;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}</a:t>
            </a:r>
            <a:endParaRPr lang="zh-CN" altLang="en-US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public void </a:t>
            </a:r>
            <a:r>
              <a:rPr lang="en-US" altLang="zh-CN" sz="1600" dirty="0" err="1">
                <a:latin typeface="+mn-ea"/>
                <a:ea typeface="+mn-ea"/>
              </a:rPr>
              <a:t>setName</a:t>
            </a:r>
            <a:r>
              <a:rPr lang="en-US" altLang="zh-CN" sz="1600" dirty="0">
                <a:latin typeface="+mn-ea"/>
                <a:ea typeface="+mn-ea"/>
              </a:rPr>
              <a:t>(String name) {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this.name = name;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}</a:t>
            </a:r>
            <a:r>
              <a:rPr lang="zh-CN" altLang="en-US" sz="1600" dirty="0">
                <a:latin typeface="+mn-ea"/>
                <a:ea typeface="+mn-ea"/>
              </a:rPr>
              <a:t>  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……</a:t>
            </a:r>
            <a:r>
              <a:rPr lang="zh-CN" altLang="en-US" sz="1600" dirty="0">
                <a:latin typeface="+mn-ea"/>
                <a:ea typeface="+mn-ea"/>
              </a:rPr>
              <a:t>  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2976391" y="2318506"/>
            <a:ext cx="5832648" cy="2062103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</a:rPr>
              <a:t>public class Test {</a:t>
            </a:r>
          </a:p>
          <a:p>
            <a:pPr algn="l"/>
            <a:endParaRPr lang="zh-CN" altLang="en-US" sz="1600" dirty="0">
              <a:latin typeface="+mn-ea"/>
              <a:ea typeface="+mn-ea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     public static void main(String[] </a:t>
            </a:r>
            <a:r>
              <a:rPr lang="en-US" altLang="zh-CN" sz="1600" b="1" dirty="0" err="1">
                <a:latin typeface="+mn-ea"/>
                <a:ea typeface="+mn-ea"/>
              </a:rPr>
              <a:t>args</a:t>
            </a:r>
            <a:r>
              <a:rPr lang="en-US" altLang="zh-CN" sz="1600" b="1" dirty="0">
                <a:latin typeface="+mn-ea"/>
                <a:ea typeface="+mn-ea"/>
              </a:rPr>
              <a:t>) {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Employee ep = </a:t>
            </a:r>
            <a:r>
              <a:rPr lang="en-US" altLang="zh-CN" sz="1600" b="1" dirty="0">
                <a:latin typeface="+mn-ea"/>
                <a:ea typeface="+mn-ea"/>
              </a:rPr>
              <a:t>new Employee(</a:t>
            </a:r>
            <a:r>
              <a:rPr lang="en-US" altLang="zh-CN" sz="1600" dirty="0">
                <a:latin typeface="+mn-ea"/>
                <a:ea typeface="+mn-ea"/>
              </a:rPr>
              <a:t>"</a:t>
            </a:r>
            <a:r>
              <a:rPr lang="zh-CN" altLang="en-US" sz="1600" dirty="0">
                <a:latin typeface="+mn-ea"/>
                <a:ea typeface="+mn-ea"/>
              </a:rPr>
              <a:t>张三</a:t>
            </a:r>
            <a:r>
              <a:rPr lang="en-US" altLang="zh-CN" sz="1600" dirty="0">
                <a:latin typeface="+mn-ea"/>
                <a:ea typeface="+mn-ea"/>
              </a:rPr>
              <a:t>",24,"</a:t>
            </a:r>
            <a:r>
              <a:rPr lang="zh-CN" altLang="en-US" sz="1600" dirty="0">
                <a:latin typeface="+mn-ea"/>
                <a:ea typeface="+mn-ea"/>
              </a:rPr>
              <a:t>男</a:t>
            </a:r>
            <a:r>
              <a:rPr lang="en-US" altLang="zh-CN" sz="1600" dirty="0">
                <a:latin typeface="+mn-ea"/>
                <a:ea typeface="+mn-ea"/>
              </a:rPr>
              <a:t>",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                  "1993.11.25","2016.7.1","</a:t>
            </a:r>
            <a:r>
              <a:rPr lang="zh-CN" altLang="en-US" sz="1600" dirty="0">
                <a:latin typeface="+mn-ea"/>
                <a:ea typeface="+mn-ea"/>
              </a:rPr>
              <a:t>云计算学院</a:t>
            </a:r>
            <a:r>
              <a:rPr lang="en-US" altLang="zh-CN" sz="1600" dirty="0">
                <a:latin typeface="+mn-ea"/>
                <a:ea typeface="+mn-ea"/>
              </a:rPr>
              <a:t>"</a:t>
            </a:r>
            <a:r>
              <a:rPr lang="en-US" altLang="zh-CN" sz="1600" b="1" dirty="0">
                <a:latin typeface="+mn-ea"/>
                <a:ea typeface="+mn-ea"/>
              </a:rPr>
              <a:t>);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</a:t>
            </a:r>
            <a:r>
              <a:rPr lang="en-US" altLang="zh-CN" sz="1600" dirty="0" err="1">
                <a:latin typeface="+mn-ea"/>
                <a:ea typeface="+mn-ea"/>
              </a:rPr>
              <a:t>ep.show</a:t>
            </a:r>
            <a:r>
              <a:rPr lang="en-US" altLang="zh-CN" sz="1600" dirty="0">
                <a:latin typeface="+mn-ea"/>
                <a:ea typeface="+mn-ea"/>
              </a:rPr>
              <a:t>();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}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194" y="2922152"/>
            <a:ext cx="6546147" cy="6248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概念图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封装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000" y="763847"/>
            <a:ext cx="8177562" cy="216688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封装是将属性和方法组合成类，同时隐藏类内部实现细节的机制</a:t>
            </a:r>
          </a:p>
        </p:txBody>
      </p:sp>
      <p:grpSp>
        <p:nvGrpSpPr>
          <p:cNvPr id="5" name="组合 41"/>
          <p:cNvGrpSpPr/>
          <p:nvPr/>
        </p:nvGrpSpPr>
        <p:grpSpPr bwMode="auto">
          <a:xfrm>
            <a:off x="3798894" y="1491750"/>
            <a:ext cx="1701800" cy="1539875"/>
            <a:chOff x="-12198" y="0"/>
            <a:chExt cx="1935848" cy="1751017"/>
          </a:xfrm>
        </p:grpSpPr>
        <p:grpSp>
          <p:nvGrpSpPr>
            <p:cNvPr id="6" name="Group 6"/>
            <p:cNvGrpSpPr/>
            <p:nvPr/>
          </p:nvGrpSpPr>
          <p:grpSpPr bwMode="auto">
            <a:xfrm>
              <a:off x="80986" y="0"/>
              <a:ext cx="1753450" cy="1751017"/>
              <a:chOff x="0" y="0"/>
              <a:chExt cx="1801" cy="1801"/>
            </a:xfrm>
          </p:grpSpPr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01" cy="1801"/>
              </a:xfrm>
              <a:prstGeom prst="ellipse">
                <a:avLst/>
              </a:prstGeom>
              <a:solidFill>
                <a:srgbClr val="D8D8D8">
                  <a:alpha val="46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122" y="122"/>
                <a:ext cx="1556" cy="1556"/>
              </a:xfrm>
              <a:prstGeom prst="ellipse">
                <a:avLst/>
              </a:prstGeom>
              <a:solidFill>
                <a:srgbClr val="53C3B0"/>
              </a:solidFill>
              <a:ln w="38100" cmpd="sng">
                <a:solidFill>
                  <a:srgbClr val="FFFFFF"/>
                </a:solidFill>
                <a:bevel/>
              </a:ln>
            </p:spPr>
            <p:txBody>
              <a:bodyPr/>
              <a:lstStyle/>
              <a:p>
                <a:endParaRPr lang="zh-CN" altLang="zh-CN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7" name="Text Box 9"/>
            <p:cNvSpPr>
              <a:spLocks noChangeArrowheads="1"/>
            </p:cNvSpPr>
            <p:nvPr/>
          </p:nvSpPr>
          <p:spPr bwMode="auto">
            <a:xfrm>
              <a:off x="-12198" y="678480"/>
              <a:ext cx="1935848" cy="361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600" b="1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方法的封装</a:t>
              </a:r>
              <a:endParaRPr lang="zh-CN" altLang="en-US" sz="1600" dirty="0"/>
            </a:p>
          </p:txBody>
        </p:sp>
      </p:grpSp>
      <p:grpSp>
        <p:nvGrpSpPr>
          <p:cNvPr id="10" name="组合 46"/>
          <p:cNvGrpSpPr/>
          <p:nvPr/>
        </p:nvGrpSpPr>
        <p:grpSpPr bwMode="auto">
          <a:xfrm>
            <a:off x="6051206" y="1491750"/>
            <a:ext cx="1701800" cy="1539875"/>
            <a:chOff x="10859" y="0"/>
            <a:chExt cx="1935848" cy="1751017"/>
          </a:xfrm>
        </p:grpSpPr>
        <p:grpSp>
          <p:nvGrpSpPr>
            <p:cNvPr id="11" name="Group 6"/>
            <p:cNvGrpSpPr/>
            <p:nvPr/>
          </p:nvGrpSpPr>
          <p:grpSpPr bwMode="auto">
            <a:xfrm>
              <a:off x="116036" y="0"/>
              <a:ext cx="1753450" cy="1751017"/>
              <a:chOff x="36" y="0"/>
              <a:chExt cx="1801" cy="1801"/>
            </a:xfrm>
          </p:grpSpPr>
          <p:sp>
            <p:nvSpPr>
              <p:cNvPr id="13" name="Oval 7"/>
              <p:cNvSpPr>
                <a:spLocks noChangeArrowheads="1"/>
              </p:cNvSpPr>
              <p:nvPr/>
            </p:nvSpPr>
            <p:spPr bwMode="auto">
              <a:xfrm>
                <a:off x="36" y="0"/>
                <a:ext cx="1801" cy="1801"/>
              </a:xfrm>
              <a:prstGeom prst="ellipse">
                <a:avLst/>
              </a:prstGeom>
              <a:solidFill>
                <a:srgbClr val="D8D8D8">
                  <a:alpha val="46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" name="Oval 8"/>
              <p:cNvSpPr>
                <a:spLocks noChangeArrowheads="1"/>
              </p:cNvSpPr>
              <p:nvPr/>
            </p:nvSpPr>
            <p:spPr bwMode="auto">
              <a:xfrm>
                <a:off x="122" y="122"/>
                <a:ext cx="1556" cy="1556"/>
              </a:xfrm>
              <a:prstGeom prst="ellipse">
                <a:avLst/>
              </a:prstGeom>
              <a:solidFill>
                <a:srgbClr val="317FB7"/>
              </a:solidFill>
              <a:ln w="38100" cmpd="sng">
                <a:solidFill>
                  <a:srgbClr val="FFFFFF"/>
                </a:solidFill>
                <a:bevel/>
              </a:ln>
            </p:spPr>
            <p:txBody>
              <a:bodyPr/>
              <a:lstStyle/>
              <a:p>
                <a:endParaRPr lang="zh-CN" altLang="zh-CN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2" name="Text Box 9"/>
            <p:cNvSpPr>
              <a:spLocks noChangeArrowheads="1"/>
            </p:cNvSpPr>
            <p:nvPr/>
          </p:nvSpPr>
          <p:spPr bwMode="auto">
            <a:xfrm>
              <a:off x="10859" y="701854"/>
              <a:ext cx="1935848" cy="380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600" b="1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类的封装</a:t>
              </a:r>
              <a:endParaRPr lang="zh-CN" altLang="en-US" sz="1600" dirty="0"/>
            </a:p>
          </p:txBody>
        </p:sp>
      </p:grpSp>
      <p:grpSp>
        <p:nvGrpSpPr>
          <p:cNvPr id="15" name="组合 40"/>
          <p:cNvGrpSpPr/>
          <p:nvPr/>
        </p:nvGrpSpPr>
        <p:grpSpPr bwMode="auto">
          <a:xfrm>
            <a:off x="1401924" y="1491750"/>
            <a:ext cx="1701800" cy="1539875"/>
            <a:chOff x="-10213" y="0"/>
            <a:chExt cx="1935848" cy="1751017"/>
          </a:xfrm>
        </p:grpSpPr>
        <p:grpSp>
          <p:nvGrpSpPr>
            <p:cNvPr id="16" name="Group 6"/>
            <p:cNvGrpSpPr/>
            <p:nvPr/>
          </p:nvGrpSpPr>
          <p:grpSpPr bwMode="auto">
            <a:xfrm>
              <a:off x="80986" y="0"/>
              <a:ext cx="1753450" cy="1751017"/>
              <a:chOff x="0" y="0"/>
              <a:chExt cx="1801" cy="1801"/>
            </a:xfrm>
          </p:grpSpPr>
          <p:sp>
            <p:nvSpPr>
              <p:cNvPr id="18" name="Oval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01" cy="1801"/>
              </a:xfrm>
              <a:prstGeom prst="ellipse">
                <a:avLst/>
              </a:prstGeom>
              <a:solidFill>
                <a:srgbClr val="D8D8D8">
                  <a:alpha val="46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" name="Oval 8"/>
              <p:cNvSpPr>
                <a:spLocks noChangeArrowheads="1"/>
              </p:cNvSpPr>
              <p:nvPr/>
            </p:nvSpPr>
            <p:spPr bwMode="auto">
              <a:xfrm>
                <a:off x="123" y="122"/>
                <a:ext cx="1556" cy="1556"/>
              </a:xfrm>
              <a:prstGeom prst="ellipse">
                <a:avLst/>
              </a:prstGeom>
              <a:solidFill>
                <a:srgbClr val="EE3636"/>
              </a:solidFill>
              <a:ln w="38100" cmpd="sng">
                <a:solidFill>
                  <a:srgbClr val="FFFFFF"/>
                </a:solidFill>
                <a:bevel/>
              </a:ln>
            </p:spPr>
            <p:txBody>
              <a:bodyPr/>
              <a:lstStyle/>
              <a:p>
                <a:endParaRPr lang="zh-CN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7" name="Text Box 9"/>
            <p:cNvSpPr>
              <a:spLocks noChangeArrowheads="1"/>
            </p:cNvSpPr>
            <p:nvPr/>
          </p:nvSpPr>
          <p:spPr bwMode="auto">
            <a:xfrm>
              <a:off x="-10213" y="714945"/>
              <a:ext cx="1935848" cy="372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600" b="1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属性的封装</a:t>
              </a:r>
              <a:endParaRPr lang="en-US" altLang="zh-CN" sz="16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1" name="AutoShape 10"/>
          <p:cNvSpPr>
            <a:spLocks noChangeArrowheads="1"/>
          </p:cNvSpPr>
          <p:nvPr/>
        </p:nvSpPr>
        <p:spPr bwMode="auto">
          <a:xfrm>
            <a:off x="1179481" y="3046005"/>
            <a:ext cx="2146686" cy="70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修改成员变量可见性</a:t>
            </a:r>
            <a:endParaRPr lang="en-US" altLang="zh-CN" sz="1600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getter/setter</a:t>
            </a:r>
            <a:endParaRPr lang="en-GB" altLang="zh-CN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3721100" y="3046004"/>
            <a:ext cx="1857388" cy="70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提取公共代码</a:t>
            </a:r>
            <a:endParaRPr lang="en-US" altLang="zh-CN" sz="1600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一个方法一件事</a:t>
            </a:r>
            <a:endParaRPr lang="en-US" altLang="zh-CN" sz="1600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5985700" y="3046005"/>
            <a:ext cx="1857388" cy="168216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内聚性</a:t>
            </a:r>
            <a:endParaRPr lang="en-US" altLang="zh-CN" sz="1600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一致性</a:t>
            </a:r>
            <a:endParaRPr lang="en-US" altLang="zh-CN" sz="1600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封装性</a:t>
            </a:r>
            <a:endParaRPr lang="en-US" altLang="zh-CN" sz="1600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清晰性</a:t>
            </a:r>
            <a:endParaRPr lang="en-US" altLang="zh-CN" sz="1600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完整性</a:t>
            </a:r>
            <a:endParaRPr lang="en-US" altLang="zh-CN" sz="1600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/>
              <a:t>访问修饰符的访问级别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61750"/>
            <a:ext cx="8352928" cy="3479420"/>
          </a:xfrm>
        </p:spPr>
        <p:txBody>
          <a:bodyPr/>
          <a:lstStyle/>
          <a:p>
            <a:r>
              <a:rPr lang="zh-CN" altLang="en-US" dirty="0"/>
              <a:t>访问修饰符的可见性</a:t>
            </a:r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642341" y="1580380"/>
          <a:ext cx="771530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 访问修饰符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本类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同包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子类          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其他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private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缺省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无关键字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protected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√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public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√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√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课堂编程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5942" y="771550"/>
            <a:ext cx="8640960" cy="3744416"/>
          </a:xfrm>
        </p:spPr>
        <p:txBody>
          <a:bodyPr/>
          <a:lstStyle/>
          <a:p>
            <a:r>
              <a:rPr lang="zh-CN" altLang="en-US" sz="1800" dirty="0"/>
              <a:t>对员工信息管理系统中的信息及功能进行封装，提供不同的访问权限</a:t>
            </a:r>
          </a:p>
          <a:p>
            <a:pPr lvl="1"/>
            <a:r>
              <a:rPr lang="zh-CN" altLang="en-US" sz="1440" dirty="0"/>
              <a:t>员工基本信息包括：</a:t>
            </a:r>
            <a:endParaRPr lang="en-US" altLang="zh-CN" sz="1440" dirty="0"/>
          </a:p>
          <a:p>
            <a:pPr lvl="2"/>
            <a:r>
              <a:rPr lang="zh-CN" altLang="en-US" dirty="0"/>
              <a:t>姓名、年龄、性别、出生日期、入职日期，所属部门</a:t>
            </a:r>
            <a:endParaRPr lang="en-US" altLang="zh-CN" dirty="0"/>
          </a:p>
          <a:p>
            <a:pPr lvl="1"/>
            <a:r>
              <a:rPr lang="zh-CN" altLang="en-US" sz="1440" dirty="0"/>
              <a:t>功能：</a:t>
            </a:r>
            <a:endParaRPr lang="en-US" altLang="zh-CN" sz="1440" dirty="0"/>
          </a:p>
          <a:p>
            <a:pPr lvl="2"/>
            <a:r>
              <a:rPr lang="zh-CN" altLang="en-US" dirty="0"/>
              <a:t>公有：打印基本信息</a:t>
            </a:r>
            <a:endParaRPr lang="en-US" altLang="zh-CN" dirty="0"/>
          </a:p>
          <a:p>
            <a:pPr lvl="2"/>
            <a:r>
              <a:rPr lang="zh-CN" altLang="en-US" dirty="0"/>
              <a:t>公有：有参构造方法</a:t>
            </a:r>
            <a:endParaRPr lang="en-US" altLang="zh-CN" dirty="0"/>
          </a:p>
          <a:p>
            <a:pPr lvl="2"/>
            <a:r>
              <a:rPr lang="zh-CN" altLang="en-US" dirty="0"/>
              <a:t>公有：</a:t>
            </a:r>
            <a:r>
              <a:rPr lang="en-US" altLang="zh-CN" dirty="0"/>
              <a:t>getter</a:t>
            </a:r>
            <a:r>
              <a:rPr lang="zh-CN" altLang="en-US" dirty="0"/>
              <a:t>、</a:t>
            </a:r>
            <a:r>
              <a:rPr lang="en-US" altLang="zh-CN" dirty="0"/>
              <a:t>setter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B0BF53F4-1DB3-4164-9E52-A48F3D678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4251253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学生现场练习：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5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313066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案例分解（三）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1944216"/>
          </a:xfrm>
        </p:spPr>
        <p:txBody>
          <a:bodyPr/>
          <a:lstStyle/>
          <a:p>
            <a:r>
              <a:rPr lang="zh-CN" altLang="en-US" sz="1800" dirty="0"/>
              <a:t>实现员工信息管理系统中的员工工资核算功能</a:t>
            </a:r>
          </a:p>
          <a:p>
            <a:pPr lvl="1"/>
            <a:r>
              <a:rPr lang="zh-CN" altLang="en-US" sz="1440" dirty="0"/>
              <a:t>有普通员工、司机、经理，工资计算方法如下：</a:t>
            </a:r>
            <a:endParaRPr lang="en-US" altLang="zh-CN" sz="1440" dirty="0"/>
          </a:p>
          <a:p>
            <a:pPr lvl="2"/>
            <a:r>
              <a:rPr lang="zh-CN" altLang="en-US" sz="1240" dirty="0"/>
              <a:t>普通员工工资</a:t>
            </a:r>
            <a:r>
              <a:rPr lang="en-US" altLang="zh-CN" sz="1240" dirty="0"/>
              <a:t>=</a:t>
            </a:r>
            <a:r>
              <a:rPr lang="zh-CN" altLang="en-US" sz="1240" dirty="0"/>
              <a:t>单日工资*出勤天数；</a:t>
            </a:r>
            <a:endParaRPr lang="en-US" altLang="zh-CN" sz="1240" dirty="0"/>
          </a:p>
          <a:p>
            <a:pPr lvl="2"/>
            <a:r>
              <a:rPr lang="zh-CN" altLang="en-US" sz="1240" dirty="0"/>
              <a:t>司机工资</a:t>
            </a:r>
            <a:r>
              <a:rPr lang="en-US" altLang="zh-CN" sz="1240" dirty="0"/>
              <a:t>=</a:t>
            </a:r>
            <a:r>
              <a:rPr lang="zh-CN" altLang="en-US" sz="1240" dirty="0"/>
              <a:t>单日工资*出勤天数</a:t>
            </a:r>
            <a:r>
              <a:rPr lang="en-US" altLang="zh-CN" sz="1240" dirty="0"/>
              <a:t>+</a:t>
            </a:r>
            <a:r>
              <a:rPr lang="zh-CN" altLang="en-US" sz="1240" dirty="0"/>
              <a:t>津贴；</a:t>
            </a:r>
            <a:endParaRPr lang="en-US" altLang="zh-CN" sz="1240" dirty="0"/>
          </a:p>
          <a:p>
            <a:pPr lvl="2"/>
            <a:r>
              <a:rPr lang="zh-CN" altLang="en-US" sz="1240" dirty="0"/>
              <a:t>经理工资</a:t>
            </a:r>
            <a:r>
              <a:rPr lang="en-US" altLang="zh-CN" sz="1240" dirty="0"/>
              <a:t>=</a:t>
            </a:r>
            <a:r>
              <a:rPr lang="zh-CN" altLang="en-US" sz="1240" dirty="0"/>
              <a:t>年薪</a:t>
            </a:r>
            <a:r>
              <a:rPr lang="en-US" altLang="zh-CN" sz="1240" dirty="0"/>
              <a:t>/12</a:t>
            </a:r>
            <a:r>
              <a:rPr lang="zh-CN" altLang="en-US" sz="1240" dirty="0"/>
              <a:t>。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179512" y="2715766"/>
            <a:ext cx="8640960" cy="1440160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40" dirty="0"/>
              <a:t>思路提示：</a:t>
            </a:r>
            <a:endParaRPr lang="en-US" altLang="zh-CN" sz="1840" dirty="0"/>
          </a:p>
          <a:p>
            <a:pPr lvl="1"/>
            <a:r>
              <a:rPr lang="zh-CN" altLang="en-US" sz="1440" dirty="0"/>
              <a:t>抽象出抽象员工类，声明工资计算方法为抽象方法；</a:t>
            </a:r>
            <a:endParaRPr lang="en-US" altLang="zh-CN" sz="1440" dirty="0"/>
          </a:p>
          <a:p>
            <a:pPr lvl="1"/>
            <a:r>
              <a:rPr lang="zh-CN" altLang="en-US" sz="1440" dirty="0"/>
              <a:t>普通员工类、司机类、经理类继承员工类，重写工资计算方法；</a:t>
            </a:r>
            <a:endParaRPr lang="en-US" altLang="zh-CN" sz="1440" dirty="0"/>
          </a:p>
          <a:p>
            <a:pPr lvl="1"/>
            <a:r>
              <a:rPr lang="zh-CN" altLang="en-US" sz="1440" dirty="0"/>
              <a:t>写测试类，测试不同岗位员工工资的计算方法。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案例分解（三）</a:t>
            </a:r>
          </a:p>
        </p:txBody>
      </p:sp>
      <p:pic>
        <p:nvPicPr>
          <p:cNvPr id="4" name="图片 3" descr="现场提问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723157"/>
            <a:ext cx="405385" cy="408433"/>
          </a:xfrm>
          <a:prstGeom prst="rect">
            <a:avLst/>
          </a:prstGeom>
          <a:noFill/>
        </p:spPr>
      </p:pic>
      <p:sp>
        <p:nvSpPr>
          <p:cNvPr id="10" name="副标题 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定义抽象员工类，定义共同的属性和方法，并声明工资计算方法为抽象方法</a:t>
            </a: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35496" y="1121952"/>
            <a:ext cx="7632848" cy="4524315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</a:rPr>
              <a:t>public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abstract</a:t>
            </a:r>
            <a:r>
              <a:rPr lang="en-US" altLang="zh-CN" sz="1600" b="1" dirty="0">
                <a:latin typeface="+mn-ea"/>
                <a:ea typeface="+mn-ea"/>
              </a:rPr>
              <a:t> class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  <a:ea typeface="+mn-ea"/>
              </a:rPr>
              <a:t>AbstractEmployee</a:t>
            </a:r>
            <a:r>
              <a:rPr lang="en-US" altLang="zh-CN" sz="1600" b="1" dirty="0">
                <a:latin typeface="+mn-ea"/>
                <a:ea typeface="+mn-ea"/>
              </a:rPr>
              <a:t> {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private</a:t>
            </a:r>
            <a:r>
              <a:rPr lang="en-US" altLang="zh-CN" sz="1600" dirty="0">
                <a:latin typeface="+mn-ea"/>
                <a:ea typeface="+mn-ea"/>
              </a:rPr>
              <a:t> String name;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……   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public 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  <a:ea typeface="+mn-ea"/>
              </a:rPr>
              <a:t>AbstractEmployee</a:t>
            </a:r>
            <a:r>
              <a:rPr lang="en-US" altLang="zh-CN" sz="1600" dirty="0">
                <a:latin typeface="+mn-ea"/>
                <a:ea typeface="+mn-ea"/>
              </a:rPr>
              <a:t>(String </a:t>
            </a:r>
            <a:r>
              <a:rPr lang="en-US" altLang="zh-CN" sz="1600" dirty="0" err="1">
                <a:latin typeface="+mn-ea"/>
                <a:ea typeface="+mn-ea"/>
              </a:rPr>
              <a:t>name,int</a:t>
            </a:r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err="1">
                <a:latin typeface="+mn-ea"/>
                <a:ea typeface="+mn-ea"/>
              </a:rPr>
              <a:t>age,String</a:t>
            </a:r>
            <a:r>
              <a:rPr lang="en-US" altLang="zh-CN" sz="1600" dirty="0">
                <a:latin typeface="+mn-ea"/>
                <a:ea typeface="+mn-ea"/>
              </a:rPr>
              <a:t> sex,…,String depart) {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this.name = name;</a:t>
            </a:r>
            <a:r>
              <a:rPr lang="zh-CN" altLang="en-US" sz="1600" dirty="0">
                <a:latin typeface="+mn-ea"/>
                <a:ea typeface="+mn-ea"/>
              </a:rPr>
              <a:t>   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……</a:t>
            </a:r>
            <a:r>
              <a:rPr lang="zh-CN" altLang="en-US" sz="1600" dirty="0">
                <a:latin typeface="+mn-ea"/>
                <a:ea typeface="+mn-ea"/>
              </a:rPr>
              <a:t> </a:t>
            </a:r>
          </a:p>
          <a:p>
            <a:pPr algn="l"/>
            <a:r>
              <a:rPr lang="zh-CN" altLang="en-US" sz="1600" dirty="0">
                <a:latin typeface="+mn-ea"/>
                <a:ea typeface="+mn-ea"/>
              </a:rPr>
              <a:t>    </a:t>
            </a:r>
            <a:r>
              <a:rPr lang="en-US" altLang="zh-CN" sz="1600" dirty="0">
                <a:latin typeface="+mn-ea"/>
                <a:ea typeface="+mn-ea"/>
              </a:rPr>
              <a:t>} 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public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abstract</a:t>
            </a:r>
            <a:r>
              <a:rPr lang="en-US" altLang="zh-CN" sz="1600" dirty="0">
                <a:latin typeface="+mn-ea"/>
                <a:ea typeface="+mn-ea"/>
              </a:rPr>
              <a:t> double </a:t>
            </a:r>
            <a:r>
              <a:rPr lang="en-US" altLang="zh-CN" sz="1600" dirty="0" err="1">
                <a:latin typeface="+mn-ea"/>
                <a:ea typeface="+mn-ea"/>
              </a:rPr>
              <a:t>getSalary</a:t>
            </a:r>
            <a:r>
              <a:rPr lang="en-US" altLang="zh-CN" sz="1600" dirty="0">
                <a:latin typeface="+mn-ea"/>
                <a:ea typeface="+mn-ea"/>
              </a:rPr>
              <a:t>();  </a:t>
            </a:r>
          </a:p>
          <a:p>
            <a:pPr algn="l"/>
            <a:r>
              <a:rPr lang="zh-CN" altLang="en-US" sz="1600" dirty="0">
                <a:latin typeface="+mn-ea"/>
                <a:ea typeface="+mn-ea"/>
              </a:rPr>
              <a:t>    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……</a:t>
            </a:r>
            <a:r>
              <a:rPr lang="zh-CN" altLang="en-US" sz="1600" dirty="0">
                <a:latin typeface="+mn-ea"/>
                <a:ea typeface="+mn-ea"/>
              </a:rPr>
              <a:t> 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@Override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public String </a:t>
            </a:r>
            <a:r>
              <a:rPr lang="en-US" altLang="zh-CN" sz="1600" dirty="0" err="1">
                <a:latin typeface="+mn-ea"/>
                <a:ea typeface="+mn-ea"/>
              </a:rPr>
              <a:t>toString</a:t>
            </a:r>
            <a:r>
              <a:rPr lang="en-US" altLang="zh-CN" sz="1600" dirty="0">
                <a:latin typeface="+mn-ea"/>
                <a:ea typeface="+mn-ea"/>
              </a:rPr>
              <a:t>() {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return “</a:t>
            </a:r>
            <a:r>
              <a:rPr lang="zh-CN" altLang="en-US" sz="1600" b="1" i="1" dirty="0">
                <a:latin typeface="+mn-ea"/>
              </a:rPr>
              <a:t>姓名：</a:t>
            </a:r>
            <a:r>
              <a:rPr lang="en-US" altLang="zh-CN" sz="1600" b="1" i="1" dirty="0">
                <a:latin typeface="+mn-ea"/>
              </a:rPr>
              <a:t>"+ name + ",</a:t>
            </a:r>
            <a:r>
              <a:rPr lang="zh-CN" altLang="en-US" sz="1600" b="1" i="1" dirty="0">
                <a:latin typeface="+mn-ea"/>
              </a:rPr>
              <a:t>年龄：</a:t>
            </a:r>
            <a:r>
              <a:rPr lang="en-US" altLang="zh-CN" sz="1600" b="1" i="1" dirty="0">
                <a:latin typeface="+mn-ea"/>
              </a:rPr>
              <a:t>"+ age + ",</a:t>
            </a:r>
            <a:r>
              <a:rPr lang="zh-CN" altLang="en-US" sz="1600" b="1" i="1" dirty="0">
                <a:latin typeface="+mn-ea"/>
              </a:rPr>
              <a:t>性别：</a:t>
            </a:r>
            <a:r>
              <a:rPr lang="en-US" altLang="zh-CN" sz="1600" b="1" i="1" dirty="0">
                <a:latin typeface="+mn-ea"/>
              </a:rPr>
              <a:t>"</a:t>
            </a:r>
            <a:r>
              <a:rPr lang="zh-CN" altLang="en-US" sz="1600" b="1" i="1" dirty="0">
                <a:latin typeface="+mn-ea"/>
              </a:rPr>
              <a:t> </a:t>
            </a:r>
            <a:endParaRPr lang="en-US" altLang="zh-CN" sz="1600" b="1" i="1" dirty="0">
              <a:latin typeface="+mn-ea"/>
            </a:endParaRPr>
          </a:p>
          <a:p>
            <a:pPr algn="l"/>
            <a:r>
              <a:rPr lang="en-US" altLang="zh-CN" sz="1600" b="1" i="1" dirty="0">
                <a:latin typeface="+mn-ea"/>
              </a:rPr>
              <a:t>            + sex</a:t>
            </a:r>
            <a:r>
              <a:rPr lang="zh-CN" altLang="en-US" sz="1600" dirty="0">
                <a:latin typeface="+mn-ea"/>
              </a:rPr>
              <a:t>  </a:t>
            </a:r>
            <a:r>
              <a:rPr lang="en-US" altLang="zh-CN" sz="1600" dirty="0">
                <a:latin typeface="+mn-ea"/>
              </a:rPr>
              <a:t>+ "</a:t>
            </a:r>
            <a:r>
              <a:rPr lang="zh-CN" altLang="en-US" sz="1600" dirty="0">
                <a:latin typeface="+mn-ea"/>
              </a:rPr>
              <a:t>生日：</a:t>
            </a:r>
            <a:r>
              <a:rPr lang="en-US" altLang="zh-CN" sz="1600" dirty="0">
                <a:latin typeface="+mn-ea"/>
              </a:rPr>
              <a:t>"</a:t>
            </a:r>
            <a:r>
              <a:rPr lang="zh-CN" altLang="en-US" sz="1600" dirty="0">
                <a:latin typeface="+mn-ea"/>
              </a:rPr>
              <a:t> </a:t>
            </a:r>
            <a:r>
              <a:rPr lang="en-US" altLang="zh-CN" sz="1600" dirty="0">
                <a:latin typeface="+mn-ea"/>
              </a:rPr>
              <a:t>+ birth + ",</a:t>
            </a:r>
            <a:r>
              <a:rPr lang="zh-CN" altLang="en-US" sz="1600" dirty="0">
                <a:latin typeface="+mn-ea"/>
              </a:rPr>
              <a:t>入职日期：</a:t>
            </a:r>
            <a:r>
              <a:rPr lang="en-US" altLang="zh-CN" sz="1600" dirty="0">
                <a:latin typeface="+mn-ea"/>
              </a:rPr>
              <a:t>"</a:t>
            </a:r>
            <a:r>
              <a:rPr lang="zh-CN" altLang="en-US" sz="1600" dirty="0">
                <a:latin typeface="+mn-ea"/>
              </a:rPr>
              <a:t> </a:t>
            </a:r>
            <a:r>
              <a:rPr lang="en-US" altLang="zh-CN" sz="1600" dirty="0">
                <a:latin typeface="+mn-ea"/>
              </a:rPr>
              <a:t>+ </a:t>
            </a:r>
            <a:r>
              <a:rPr lang="en-US" altLang="zh-CN" sz="1600" dirty="0" err="1">
                <a:latin typeface="+mn-ea"/>
              </a:rPr>
              <a:t>onBoard</a:t>
            </a:r>
            <a:r>
              <a:rPr lang="en-US" altLang="zh-CN" sz="1600" dirty="0">
                <a:latin typeface="+mn-ea"/>
              </a:rPr>
              <a:t> + ",</a:t>
            </a:r>
            <a:r>
              <a:rPr lang="zh-CN" altLang="en-US" sz="1600" dirty="0">
                <a:latin typeface="+mn-ea"/>
              </a:rPr>
              <a:t>部门：</a:t>
            </a:r>
            <a:r>
              <a:rPr lang="en-US" altLang="zh-CN" sz="1600" dirty="0">
                <a:latin typeface="+mn-ea"/>
              </a:rPr>
              <a:t>"</a:t>
            </a:r>
            <a:r>
              <a:rPr lang="zh-CN" altLang="en-US" sz="1600" dirty="0">
                <a:latin typeface="+mn-ea"/>
              </a:rPr>
              <a:t> </a:t>
            </a:r>
            <a:endParaRPr lang="en-US" altLang="zh-CN" sz="1600" dirty="0">
              <a:latin typeface="+mn-ea"/>
            </a:endParaRPr>
          </a:p>
          <a:p>
            <a:pPr algn="l"/>
            <a:r>
              <a:rPr lang="en-US" altLang="zh-CN" sz="1600" dirty="0">
                <a:latin typeface="+mn-ea"/>
              </a:rPr>
              <a:t>            + depart</a:t>
            </a:r>
            <a:r>
              <a:rPr lang="en-US" altLang="zh-CN" sz="1600" dirty="0">
                <a:latin typeface="+mn-ea"/>
                <a:ea typeface="+mn-ea"/>
              </a:rPr>
              <a:t>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}</a:t>
            </a:r>
            <a:r>
              <a:rPr lang="zh-CN" altLang="en-US" sz="1600" dirty="0">
                <a:latin typeface="+mn-ea"/>
                <a:ea typeface="+mn-ea"/>
              </a:rPr>
              <a:t> 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案例分解（三）</a:t>
            </a:r>
          </a:p>
        </p:txBody>
      </p:sp>
      <p:pic>
        <p:nvPicPr>
          <p:cNvPr id="4" name="图片 3" descr="现场提问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723157"/>
            <a:ext cx="405385" cy="408433"/>
          </a:xfrm>
          <a:prstGeom prst="rect">
            <a:avLst/>
          </a:prstGeom>
          <a:noFill/>
        </p:spPr>
      </p:pic>
      <p:sp>
        <p:nvSpPr>
          <p:cNvPr id="10" name="副标题 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使用继承和重写实现岗位工资计算方法</a:t>
            </a: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107504" y="1131590"/>
            <a:ext cx="8208912" cy="3877985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</a:rPr>
              <a:t>public class Employee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extends</a:t>
            </a:r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600" b="1" dirty="0" err="1">
                <a:latin typeface="+mn-ea"/>
                <a:ea typeface="+mn-ea"/>
              </a:rPr>
              <a:t>AbstractEmployee</a:t>
            </a:r>
            <a:r>
              <a:rPr lang="en-US" altLang="zh-CN" sz="1600" b="1" dirty="0">
                <a:latin typeface="+mn-ea"/>
                <a:ea typeface="+mn-ea"/>
              </a:rPr>
              <a:t> {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private</a:t>
            </a:r>
            <a:r>
              <a:rPr lang="en-US" altLang="zh-CN" sz="1600" dirty="0">
                <a:latin typeface="+mn-ea"/>
                <a:ea typeface="+mn-ea"/>
              </a:rPr>
              <a:t> double </a:t>
            </a:r>
            <a:r>
              <a:rPr lang="en-US" altLang="zh-CN" sz="1600" dirty="0" err="1">
                <a:latin typeface="+mn-ea"/>
                <a:ea typeface="+mn-ea"/>
              </a:rPr>
              <a:t>dailyWage</a:t>
            </a:r>
            <a:r>
              <a:rPr lang="en-US" altLang="zh-CN" sz="1600" dirty="0">
                <a:latin typeface="+mn-ea"/>
                <a:ea typeface="+mn-ea"/>
              </a:rPr>
              <a:t>;    //</a:t>
            </a:r>
            <a:r>
              <a:rPr lang="zh-CN" altLang="en-US" sz="1600" dirty="0">
                <a:latin typeface="+mn-ea"/>
                <a:ea typeface="+mn-ea"/>
              </a:rPr>
              <a:t>日工资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private double days ;    //</a:t>
            </a:r>
            <a:r>
              <a:rPr lang="zh-CN" altLang="en-US" sz="1600" dirty="0">
                <a:latin typeface="+mn-ea"/>
                <a:ea typeface="+mn-ea"/>
              </a:rPr>
              <a:t>出勤天数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public Employee(String name,…,String depart,</a:t>
            </a:r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600" dirty="0">
                <a:latin typeface="+mn-ea"/>
                <a:ea typeface="+mn-ea"/>
              </a:rPr>
              <a:t>double </a:t>
            </a:r>
            <a:r>
              <a:rPr lang="en-US" altLang="zh-CN" sz="1600" dirty="0" err="1">
                <a:latin typeface="+mn-ea"/>
                <a:ea typeface="+mn-ea"/>
              </a:rPr>
              <a:t>dailyWage,double</a:t>
            </a:r>
            <a:r>
              <a:rPr lang="en-US" altLang="zh-CN" sz="1600" dirty="0">
                <a:latin typeface="+mn-ea"/>
                <a:ea typeface="+mn-ea"/>
              </a:rPr>
              <a:t> days) {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super</a:t>
            </a:r>
            <a:r>
              <a:rPr lang="en-US" altLang="zh-CN" sz="1600" dirty="0">
                <a:latin typeface="+mn-ea"/>
                <a:ea typeface="+mn-ea"/>
              </a:rPr>
              <a:t>(name, age, sex, birth, </a:t>
            </a:r>
            <a:r>
              <a:rPr lang="en-US" altLang="zh-CN" sz="1600" dirty="0" err="1">
                <a:latin typeface="+mn-ea"/>
                <a:ea typeface="+mn-ea"/>
              </a:rPr>
              <a:t>onBoard</a:t>
            </a:r>
            <a:r>
              <a:rPr lang="en-US" altLang="zh-CN" sz="1600" dirty="0">
                <a:latin typeface="+mn-ea"/>
                <a:ea typeface="+mn-ea"/>
              </a:rPr>
              <a:t>, depart);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en-US" altLang="zh-CN" sz="1600" dirty="0" err="1">
                <a:latin typeface="+mn-ea"/>
                <a:ea typeface="+mn-ea"/>
              </a:rPr>
              <a:t>.dailyWage</a:t>
            </a:r>
            <a:r>
              <a:rPr lang="en-US" altLang="zh-CN" sz="1600" dirty="0">
                <a:latin typeface="+mn-ea"/>
                <a:ea typeface="+mn-ea"/>
              </a:rPr>
              <a:t> = </a:t>
            </a:r>
            <a:r>
              <a:rPr lang="en-US" altLang="zh-CN" sz="1600" dirty="0" err="1">
                <a:latin typeface="+mn-ea"/>
                <a:ea typeface="+mn-ea"/>
              </a:rPr>
              <a:t>dailyWage</a:t>
            </a:r>
            <a:r>
              <a:rPr lang="en-US" altLang="zh-CN" sz="1600" dirty="0">
                <a:latin typeface="+mn-ea"/>
                <a:ea typeface="+mn-ea"/>
              </a:rPr>
              <a:t>;        </a:t>
            </a:r>
            <a:endParaRPr lang="en-US" altLang="zh-CN" sz="1600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en-US" altLang="zh-CN" sz="1600" dirty="0" err="1">
                <a:latin typeface="+mn-ea"/>
                <a:ea typeface="+mn-ea"/>
              </a:rPr>
              <a:t>.days</a:t>
            </a:r>
            <a:r>
              <a:rPr lang="en-US" altLang="zh-CN" sz="1600" dirty="0">
                <a:latin typeface="+mn-ea"/>
                <a:ea typeface="+mn-ea"/>
              </a:rPr>
              <a:t> = days;</a:t>
            </a:r>
            <a:endParaRPr lang="zh-CN" altLang="en-US" sz="1600" dirty="0">
              <a:latin typeface="+mn-ea"/>
              <a:ea typeface="+mn-ea"/>
            </a:endParaRPr>
          </a:p>
          <a:p>
            <a:pPr algn="l"/>
            <a:r>
              <a:rPr lang="zh-CN" altLang="en-US" sz="1600" dirty="0">
                <a:latin typeface="+mn-ea"/>
                <a:ea typeface="+mn-ea"/>
              </a:rPr>
              <a:t>    </a:t>
            </a:r>
            <a:r>
              <a:rPr lang="en-US" altLang="zh-CN" sz="1600" dirty="0">
                <a:latin typeface="+mn-ea"/>
                <a:ea typeface="+mn-ea"/>
              </a:rPr>
              <a:t>} 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</a:t>
            </a:r>
          </a:p>
          <a:p>
            <a:pPr algn="l"/>
            <a:r>
              <a:rPr lang="zh-CN" altLang="en-US" sz="1600" dirty="0">
                <a:latin typeface="+mn-ea"/>
                <a:ea typeface="+mn-ea"/>
              </a:rPr>
              <a:t>  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@Override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   public double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  <a:ea typeface="+mn-ea"/>
              </a:rPr>
              <a:t>getSalary</a:t>
            </a:r>
            <a:r>
              <a:rPr lang="en-US" altLang="zh-CN" sz="1600" b="1" dirty="0">
                <a:latin typeface="+mn-ea"/>
                <a:ea typeface="+mn-ea"/>
              </a:rPr>
              <a:t>() {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        </a:t>
            </a:r>
            <a:r>
              <a:rPr lang="en-US" altLang="zh-CN" sz="1600" dirty="0">
                <a:latin typeface="+mn-ea"/>
                <a:ea typeface="+mn-ea"/>
              </a:rPr>
              <a:t>return </a:t>
            </a:r>
            <a:r>
              <a:rPr lang="en-US" altLang="zh-CN" sz="1600" dirty="0" err="1">
                <a:latin typeface="+mn-ea"/>
                <a:ea typeface="+mn-ea"/>
              </a:rPr>
              <a:t>dailyWage</a:t>
            </a:r>
            <a:r>
              <a:rPr lang="en-US" altLang="zh-CN" sz="1600" dirty="0">
                <a:latin typeface="+mn-ea"/>
                <a:ea typeface="+mn-ea"/>
              </a:rPr>
              <a:t>*days;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}</a:t>
            </a:r>
            <a:endParaRPr lang="zh-CN" altLang="en-US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……</a:t>
            </a:r>
            <a:r>
              <a:rPr lang="zh-CN" altLang="en-US" sz="1600" dirty="0">
                <a:latin typeface="+mn-ea"/>
                <a:ea typeface="+mn-ea"/>
              </a:rPr>
              <a:t>  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 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382204" y="2588516"/>
            <a:ext cx="4814667" cy="2062103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latin typeface="+mn-ea"/>
                <a:ea typeface="+mn-ea"/>
              </a:rPr>
              <a:t>public class Driver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extends</a:t>
            </a:r>
            <a:r>
              <a:rPr lang="en-US" altLang="zh-CN" sz="1600" dirty="0">
                <a:latin typeface="+mn-ea"/>
                <a:ea typeface="+mn-ea"/>
              </a:rPr>
              <a:t> Employee {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private double subsidy; //</a:t>
            </a:r>
            <a:r>
              <a:rPr lang="zh-CN" altLang="en-US" sz="1600" dirty="0">
                <a:latin typeface="+mn-ea"/>
                <a:ea typeface="+mn-ea"/>
              </a:rPr>
              <a:t>津贴</a:t>
            </a:r>
            <a:r>
              <a:rPr lang="en-US" altLang="zh-CN" sz="1600" dirty="0">
                <a:latin typeface="+mn-ea"/>
                <a:ea typeface="+mn-ea"/>
              </a:rPr>
              <a:t>}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//</a:t>
            </a:r>
            <a:r>
              <a:rPr lang="zh-CN" altLang="en-US" sz="1600" dirty="0">
                <a:latin typeface="+mn-ea"/>
                <a:ea typeface="+mn-ea"/>
              </a:rPr>
              <a:t>构造方法略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@Override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public double </a:t>
            </a:r>
            <a:r>
              <a:rPr lang="en-US" altLang="zh-CN" sz="1600" dirty="0" err="1">
                <a:latin typeface="+mn-ea"/>
                <a:ea typeface="+mn-ea"/>
              </a:rPr>
              <a:t>getSalary</a:t>
            </a:r>
            <a:r>
              <a:rPr lang="en-US" altLang="zh-CN" sz="1600" dirty="0">
                <a:latin typeface="+mn-ea"/>
                <a:ea typeface="+mn-ea"/>
              </a:rPr>
              <a:t>() {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return 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  <a:ea typeface="+mn-ea"/>
              </a:rPr>
              <a:t>super.</a:t>
            </a:r>
            <a:r>
              <a:rPr lang="en-US" altLang="zh-CN" sz="1600" dirty="0" err="1">
                <a:latin typeface="+mn-ea"/>
                <a:ea typeface="+mn-ea"/>
              </a:rPr>
              <a:t>getSalary</a:t>
            </a:r>
            <a:r>
              <a:rPr lang="en-US" altLang="zh-CN" sz="1600" dirty="0">
                <a:latin typeface="+mn-ea"/>
                <a:ea typeface="+mn-ea"/>
              </a:rPr>
              <a:t>()+subsidy;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}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</a:t>
            </a: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3983668" y="2885911"/>
            <a:ext cx="5114967" cy="2062103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latin typeface="+mn-ea"/>
                <a:ea typeface="+mn-ea"/>
              </a:rPr>
              <a:t>public class Manager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extends</a:t>
            </a:r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err="1">
                <a:latin typeface="+mn-ea"/>
                <a:ea typeface="+mn-ea"/>
              </a:rPr>
              <a:t>AbstractEmployee</a:t>
            </a:r>
            <a:r>
              <a:rPr lang="en-US" altLang="zh-CN" sz="1600" dirty="0">
                <a:latin typeface="+mn-ea"/>
                <a:ea typeface="+mn-ea"/>
              </a:rPr>
              <a:t> {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private double </a:t>
            </a:r>
            <a:r>
              <a:rPr lang="en-US" altLang="zh-CN" sz="1600" dirty="0" err="1">
                <a:latin typeface="+mn-ea"/>
                <a:ea typeface="+mn-ea"/>
              </a:rPr>
              <a:t>yearlySalary</a:t>
            </a:r>
            <a:r>
              <a:rPr lang="en-US" altLang="zh-CN" sz="1600" dirty="0">
                <a:latin typeface="+mn-ea"/>
                <a:ea typeface="+mn-ea"/>
              </a:rPr>
              <a:t>; //</a:t>
            </a:r>
            <a:r>
              <a:rPr lang="zh-CN" altLang="en-US" sz="1600" dirty="0">
                <a:latin typeface="+mn-ea"/>
                <a:ea typeface="+mn-ea"/>
              </a:rPr>
              <a:t>年薪</a:t>
            </a:r>
            <a:r>
              <a:rPr lang="en-US" altLang="zh-CN" sz="1600" dirty="0">
                <a:latin typeface="+mn-ea"/>
                <a:ea typeface="+mn-ea"/>
              </a:rPr>
              <a:t>}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//</a:t>
            </a:r>
            <a:r>
              <a:rPr lang="zh-CN" altLang="en-US" sz="1600" dirty="0">
                <a:latin typeface="+mn-ea"/>
                <a:ea typeface="+mn-ea"/>
              </a:rPr>
              <a:t>构造方法略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@Override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public double </a:t>
            </a:r>
            <a:r>
              <a:rPr lang="en-US" altLang="zh-CN" sz="1600" dirty="0" err="1">
                <a:latin typeface="+mn-ea"/>
                <a:ea typeface="+mn-ea"/>
              </a:rPr>
              <a:t>getSalary</a:t>
            </a:r>
            <a:r>
              <a:rPr lang="en-US" altLang="zh-CN" sz="1600" dirty="0">
                <a:latin typeface="+mn-ea"/>
                <a:ea typeface="+mn-ea"/>
              </a:rPr>
              <a:t>() {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return 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  <a:ea typeface="+mn-ea"/>
              </a:rPr>
              <a:t>yearlySalary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/12</a:t>
            </a:r>
            <a:r>
              <a:rPr lang="en-US" altLang="zh-CN" sz="1600" dirty="0">
                <a:latin typeface="+mn-ea"/>
                <a:ea typeface="+mn-ea"/>
              </a:rPr>
              <a:t>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}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bldLvl="0" animBg="1"/>
      <p:bldP spid="1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案例分解（三）</a:t>
            </a:r>
          </a:p>
        </p:txBody>
      </p:sp>
      <p:pic>
        <p:nvPicPr>
          <p:cNvPr id="4" name="图片 3" descr="现场提问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723157"/>
            <a:ext cx="405385" cy="408433"/>
          </a:xfrm>
          <a:prstGeom prst="rect">
            <a:avLst/>
          </a:prstGeom>
          <a:noFill/>
        </p:spPr>
      </p:pic>
      <p:sp>
        <p:nvSpPr>
          <p:cNvPr id="10" name="副标题 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修改测试类，测试不同岗位员工工资的计算方法。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79512" y="1179983"/>
            <a:ext cx="8964488" cy="2677656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b="1" dirty="0">
                <a:latin typeface="+mn-ea"/>
                <a:ea typeface="+mn-ea"/>
              </a:rPr>
              <a:t>public class Test {</a:t>
            </a:r>
          </a:p>
          <a:p>
            <a:pPr algn="l"/>
            <a:endParaRPr lang="zh-CN" altLang="en-US" sz="1400" dirty="0">
              <a:latin typeface="+mn-ea"/>
              <a:ea typeface="+mn-ea"/>
            </a:endParaRPr>
          </a:p>
          <a:p>
            <a:pPr algn="l"/>
            <a:r>
              <a:rPr lang="en-US" altLang="zh-CN" sz="1400" b="1" dirty="0">
                <a:latin typeface="+mn-ea"/>
                <a:ea typeface="+mn-ea"/>
              </a:rPr>
              <a:t>     public static void main(String[] </a:t>
            </a:r>
            <a:r>
              <a:rPr lang="en-US" altLang="zh-CN" sz="1400" b="1" dirty="0" err="1">
                <a:latin typeface="+mn-ea"/>
                <a:ea typeface="+mn-ea"/>
              </a:rPr>
              <a:t>args</a:t>
            </a:r>
            <a:r>
              <a:rPr lang="en-US" altLang="zh-CN" sz="1400" b="1" dirty="0">
                <a:latin typeface="+mn-ea"/>
                <a:ea typeface="+mn-ea"/>
              </a:rPr>
              <a:t>) {</a:t>
            </a: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    </a:t>
            </a:r>
            <a:r>
              <a:rPr lang="en-US" altLang="zh-CN" sz="1400" dirty="0">
                <a:solidFill>
                  <a:srgbClr val="FF0000"/>
                </a:solidFill>
                <a:latin typeface="+mn-ea"/>
                <a:ea typeface="+mn-ea"/>
              </a:rPr>
              <a:t>Employee</a:t>
            </a:r>
            <a:r>
              <a:rPr lang="en-US" altLang="zh-CN" sz="1400" dirty="0">
                <a:latin typeface="+mn-ea"/>
                <a:ea typeface="+mn-ea"/>
              </a:rPr>
              <a:t> ep = </a:t>
            </a:r>
            <a:r>
              <a:rPr lang="en-US" altLang="zh-CN" sz="1400" b="1" dirty="0">
                <a:latin typeface="+mn-ea"/>
                <a:ea typeface="+mn-ea"/>
              </a:rPr>
              <a:t>new Employee("</a:t>
            </a:r>
            <a:r>
              <a:rPr lang="zh-CN" altLang="en-US" sz="1400" b="1" dirty="0">
                <a:latin typeface="+mn-ea"/>
                <a:ea typeface="+mn-ea"/>
              </a:rPr>
              <a:t>张三</a:t>
            </a:r>
            <a:r>
              <a:rPr lang="en-US" altLang="zh-CN" sz="1400" b="1" dirty="0">
                <a:latin typeface="+mn-ea"/>
                <a:ea typeface="+mn-ea"/>
              </a:rPr>
              <a:t>",25,"</a:t>
            </a:r>
            <a:r>
              <a:rPr lang="zh-CN" altLang="en-US" sz="1400" b="1" dirty="0">
                <a:latin typeface="+mn-ea"/>
                <a:ea typeface="+mn-ea"/>
              </a:rPr>
              <a:t>男</a:t>
            </a:r>
            <a:r>
              <a:rPr lang="en-US" altLang="zh-CN" sz="1400" b="1" dirty="0">
                <a:latin typeface="+mn-ea"/>
                <a:ea typeface="+mn-ea"/>
              </a:rPr>
              <a:t>","1993.11.25","2016.7.1","</a:t>
            </a:r>
            <a:r>
              <a:rPr lang="zh-CN" altLang="en-US" sz="1400" b="1" dirty="0">
                <a:latin typeface="+mn-ea"/>
                <a:ea typeface="+mn-ea"/>
              </a:rPr>
              <a:t>人力资源部</a:t>
            </a:r>
            <a:r>
              <a:rPr lang="en-US" altLang="zh-CN" sz="1400" b="1" dirty="0">
                <a:latin typeface="+mn-ea"/>
                <a:ea typeface="+mn-ea"/>
              </a:rPr>
              <a:t>",200,22);</a:t>
            </a: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    </a:t>
            </a:r>
            <a:r>
              <a:rPr lang="en-US" altLang="zh-CN" sz="1400" dirty="0">
                <a:solidFill>
                  <a:srgbClr val="FF0000"/>
                </a:solidFill>
                <a:latin typeface="+mn-ea"/>
                <a:ea typeface="+mn-ea"/>
              </a:rPr>
              <a:t>Driver</a:t>
            </a:r>
            <a:r>
              <a:rPr lang="en-US" altLang="zh-CN" sz="1400" dirty="0">
                <a:latin typeface="+mn-ea"/>
                <a:ea typeface="+mn-ea"/>
              </a:rPr>
              <a:t> </a:t>
            </a:r>
            <a:r>
              <a:rPr lang="en-US" altLang="zh-CN" sz="1400" dirty="0" err="1">
                <a:latin typeface="+mn-ea"/>
                <a:ea typeface="+mn-ea"/>
              </a:rPr>
              <a:t>dr</a:t>
            </a:r>
            <a:r>
              <a:rPr lang="en-US" altLang="zh-CN" sz="1400" dirty="0">
                <a:latin typeface="+mn-ea"/>
                <a:ea typeface="+mn-ea"/>
              </a:rPr>
              <a:t> = </a:t>
            </a:r>
            <a:r>
              <a:rPr lang="en-US" altLang="zh-CN" sz="1400" b="1" dirty="0">
                <a:latin typeface="+mn-ea"/>
                <a:ea typeface="+mn-ea"/>
              </a:rPr>
              <a:t>new Driver("</a:t>
            </a:r>
            <a:r>
              <a:rPr lang="zh-CN" altLang="en-US" sz="1400" b="1" dirty="0">
                <a:latin typeface="+mn-ea"/>
                <a:ea typeface="+mn-ea"/>
              </a:rPr>
              <a:t>李四</a:t>
            </a:r>
            <a:r>
              <a:rPr lang="en-US" altLang="zh-CN" sz="1400" b="1" dirty="0">
                <a:latin typeface="+mn-ea"/>
                <a:ea typeface="+mn-ea"/>
              </a:rPr>
              <a:t>",38,"</a:t>
            </a:r>
            <a:r>
              <a:rPr lang="zh-CN" altLang="en-US" sz="1400" b="1" dirty="0">
                <a:latin typeface="+mn-ea"/>
                <a:ea typeface="+mn-ea"/>
              </a:rPr>
              <a:t>男</a:t>
            </a:r>
            <a:r>
              <a:rPr lang="en-US" altLang="zh-CN" sz="1400" b="1" dirty="0">
                <a:latin typeface="+mn-ea"/>
                <a:ea typeface="+mn-ea"/>
              </a:rPr>
              <a:t>","1980.1.20","2015.3.1","</a:t>
            </a:r>
            <a:r>
              <a:rPr lang="zh-CN" altLang="en-US" sz="1400" b="1" dirty="0">
                <a:latin typeface="+mn-ea"/>
                <a:ea typeface="+mn-ea"/>
              </a:rPr>
              <a:t>后勤处</a:t>
            </a:r>
            <a:r>
              <a:rPr lang="en-US" altLang="zh-CN" sz="1400" b="1" dirty="0">
                <a:latin typeface="+mn-ea"/>
                <a:ea typeface="+mn-ea"/>
              </a:rPr>
              <a:t>",500,22,1500);</a:t>
            </a: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    </a:t>
            </a:r>
            <a:r>
              <a:rPr lang="en-US" altLang="zh-CN" sz="1400" dirty="0">
                <a:solidFill>
                  <a:srgbClr val="FF0000"/>
                </a:solidFill>
                <a:latin typeface="+mn-ea"/>
                <a:ea typeface="+mn-ea"/>
              </a:rPr>
              <a:t>Manager</a:t>
            </a:r>
            <a:r>
              <a:rPr lang="en-US" altLang="zh-CN" sz="1400" dirty="0">
                <a:latin typeface="+mn-ea"/>
                <a:ea typeface="+mn-ea"/>
              </a:rPr>
              <a:t> </a:t>
            </a:r>
            <a:r>
              <a:rPr lang="en-US" altLang="zh-CN" sz="1400" dirty="0" err="1">
                <a:latin typeface="+mn-ea"/>
                <a:ea typeface="+mn-ea"/>
              </a:rPr>
              <a:t>mng</a:t>
            </a:r>
            <a:r>
              <a:rPr lang="en-US" altLang="zh-CN" sz="1400" dirty="0">
                <a:latin typeface="+mn-ea"/>
                <a:ea typeface="+mn-ea"/>
              </a:rPr>
              <a:t> = </a:t>
            </a:r>
            <a:r>
              <a:rPr lang="en-US" altLang="zh-CN" sz="1400" b="1" dirty="0">
                <a:latin typeface="+mn-ea"/>
                <a:ea typeface="+mn-ea"/>
              </a:rPr>
              <a:t>new Manager("</a:t>
            </a:r>
            <a:r>
              <a:rPr lang="zh-CN" altLang="en-US" sz="1400" b="1" dirty="0">
                <a:latin typeface="+mn-ea"/>
                <a:ea typeface="+mn-ea"/>
              </a:rPr>
              <a:t>王五</a:t>
            </a:r>
            <a:r>
              <a:rPr lang="en-US" altLang="zh-CN" sz="1400" b="1" dirty="0">
                <a:latin typeface="+mn-ea"/>
                <a:ea typeface="+mn-ea"/>
              </a:rPr>
              <a:t>",42,"</a:t>
            </a:r>
            <a:r>
              <a:rPr lang="zh-CN" altLang="en-US" sz="1400" b="1" dirty="0">
                <a:latin typeface="+mn-ea"/>
                <a:ea typeface="+mn-ea"/>
              </a:rPr>
              <a:t>男</a:t>
            </a:r>
            <a:r>
              <a:rPr lang="en-US" altLang="zh-CN" sz="1400" b="1" dirty="0">
                <a:latin typeface="+mn-ea"/>
                <a:ea typeface="+mn-ea"/>
              </a:rPr>
              <a:t>","1976.8.30","2012.4.1","</a:t>
            </a:r>
            <a:r>
              <a:rPr lang="zh-CN" altLang="en-US" sz="1400" b="1" dirty="0">
                <a:latin typeface="+mn-ea"/>
                <a:ea typeface="+mn-ea"/>
              </a:rPr>
              <a:t>市场部</a:t>
            </a:r>
            <a:r>
              <a:rPr lang="en-US" altLang="zh-CN" sz="1400" b="1" dirty="0">
                <a:latin typeface="+mn-ea"/>
                <a:ea typeface="+mn-ea"/>
              </a:rPr>
              <a:t>",300000);</a:t>
            </a:r>
          </a:p>
          <a:p>
            <a:pPr algn="l"/>
            <a:endParaRPr lang="zh-CN" altLang="en-US" sz="1400" dirty="0"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    </a:t>
            </a:r>
            <a:r>
              <a:rPr lang="en-US" altLang="zh-CN" sz="1400" dirty="0" err="1">
                <a:latin typeface="+mn-ea"/>
                <a:ea typeface="+mn-ea"/>
              </a:rPr>
              <a:t>System.</a:t>
            </a:r>
            <a:r>
              <a:rPr lang="en-US" altLang="zh-CN" sz="1400" b="1" i="1" dirty="0" err="1">
                <a:latin typeface="+mn-ea"/>
                <a:ea typeface="+mn-ea"/>
              </a:rPr>
              <a:t>out.println</a:t>
            </a:r>
            <a:r>
              <a:rPr lang="en-US" altLang="zh-CN" sz="1400" b="1" i="1" dirty="0">
                <a:latin typeface="+mn-ea"/>
                <a:ea typeface="+mn-ea"/>
              </a:rPr>
              <a:t>(</a:t>
            </a:r>
            <a:r>
              <a:rPr lang="en-US" altLang="zh-CN" sz="1400" b="1" i="1" dirty="0" err="1">
                <a:latin typeface="+mn-ea"/>
                <a:ea typeface="+mn-ea"/>
              </a:rPr>
              <a:t>ep.</a:t>
            </a:r>
            <a:r>
              <a:rPr lang="en-US" altLang="zh-CN" sz="1400" b="1" i="1" dirty="0" err="1">
                <a:solidFill>
                  <a:srgbClr val="FF0000"/>
                </a:solidFill>
                <a:latin typeface="+mn-ea"/>
                <a:ea typeface="+mn-ea"/>
              </a:rPr>
              <a:t>getName</a:t>
            </a:r>
            <a:r>
              <a:rPr lang="en-US" altLang="zh-CN" sz="1400" b="1" i="1" dirty="0">
                <a:latin typeface="+mn-ea"/>
                <a:ea typeface="+mn-ea"/>
              </a:rPr>
              <a:t>() + "</a:t>
            </a:r>
            <a:r>
              <a:rPr lang="zh-CN" altLang="en-US" sz="1400" b="1" i="1" dirty="0">
                <a:latin typeface="+mn-ea"/>
                <a:ea typeface="+mn-ea"/>
              </a:rPr>
              <a:t>的本月工资：</a:t>
            </a:r>
            <a:r>
              <a:rPr lang="en-US" altLang="zh-CN" sz="1400" b="1" i="1" dirty="0">
                <a:latin typeface="+mn-ea"/>
                <a:ea typeface="+mn-ea"/>
              </a:rPr>
              <a:t>"</a:t>
            </a:r>
            <a:r>
              <a:rPr lang="zh-CN" altLang="en-US" sz="1400" b="1" i="1" dirty="0">
                <a:latin typeface="+mn-ea"/>
                <a:ea typeface="+mn-ea"/>
              </a:rPr>
              <a:t> </a:t>
            </a:r>
            <a:r>
              <a:rPr lang="en-US" altLang="zh-CN" sz="1400" b="1" i="1" dirty="0">
                <a:latin typeface="+mn-ea"/>
                <a:ea typeface="+mn-ea"/>
              </a:rPr>
              <a:t>+ </a:t>
            </a:r>
            <a:r>
              <a:rPr lang="en-US" altLang="zh-CN" sz="1400" b="1" i="1" dirty="0" err="1">
                <a:latin typeface="+mn-ea"/>
                <a:ea typeface="+mn-ea"/>
              </a:rPr>
              <a:t>ep.</a:t>
            </a:r>
            <a:r>
              <a:rPr lang="en-US" altLang="zh-CN" sz="1400" b="1" i="1" dirty="0" err="1">
                <a:solidFill>
                  <a:srgbClr val="FF0000"/>
                </a:solidFill>
                <a:latin typeface="+mn-ea"/>
                <a:ea typeface="+mn-ea"/>
              </a:rPr>
              <a:t>getSalary</a:t>
            </a:r>
            <a:r>
              <a:rPr lang="en-US" altLang="zh-CN" sz="1400" b="1" i="1" dirty="0">
                <a:latin typeface="+mn-ea"/>
                <a:ea typeface="+mn-ea"/>
              </a:rPr>
              <a:t>());</a:t>
            </a: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    </a:t>
            </a:r>
            <a:r>
              <a:rPr lang="en-US" altLang="zh-CN" sz="1400" dirty="0" err="1">
                <a:latin typeface="+mn-ea"/>
                <a:ea typeface="+mn-ea"/>
              </a:rPr>
              <a:t>System.</a:t>
            </a:r>
            <a:r>
              <a:rPr lang="en-US" altLang="zh-CN" sz="1400" b="1" i="1" dirty="0" err="1">
                <a:latin typeface="+mn-ea"/>
                <a:ea typeface="+mn-ea"/>
              </a:rPr>
              <a:t>out.println</a:t>
            </a:r>
            <a:r>
              <a:rPr lang="en-US" altLang="zh-CN" sz="1400" b="1" i="1" dirty="0">
                <a:latin typeface="+mn-ea"/>
                <a:ea typeface="+mn-ea"/>
              </a:rPr>
              <a:t>(</a:t>
            </a:r>
            <a:r>
              <a:rPr lang="en-US" altLang="zh-CN" sz="1400" b="1" i="1" dirty="0" err="1">
                <a:latin typeface="+mn-ea"/>
                <a:ea typeface="+mn-ea"/>
              </a:rPr>
              <a:t>dr.</a:t>
            </a:r>
            <a:r>
              <a:rPr lang="en-US" altLang="zh-CN" sz="1400" b="1" i="1" dirty="0" err="1">
                <a:solidFill>
                  <a:srgbClr val="FF0000"/>
                </a:solidFill>
                <a:latin typeface="+mn-ea"/>
                <a:ea typeface="+mn-ea"/>
              </a:rPr>
              <a:t>getName</a:t>
            </a:r>
            <a:r>
              <a:rPr lang="en-US" altLang="zh-CN" sz="1400" b="1" i="1" dirty="0">
                <a:latin typeface="+mn-ea"/>
                <a:ea typeface="+mn-ea"/>
              </a:rPr>
              <a:t>() + "</a:t>
            </a:r>
            <a:r>
              <a:rPr lang="zh-CN" altLang="en-US" sz="1400" b="1" i="1" dirty="0">
                <a:latin typeface="+mn-ea"/>
                <a:ea typeface="+mn-ea"/>
              </a:rPr>
              <a:t>的本月工资：</a:t>
            </a:r>
            <a:r>
              <a:rPr lang="en-US" altLang="zh-CN" sz="1400" b="1" i="1" dirty="0">
                <a:latin typeface="+mn-ea"/>
                <a:ea typeface="+mn-ea"/>
              </a:rPr>
              <a:t>"</a:t>
            </a:r>
            <a:r>
              <a:rPr lang="zh-CN" altLang="en-US" sz="1400" b="1" i="1" dirty="0">
                <a:latin typeface="+mn-ea"/>
                <a:ea typeface="+mn-ea"/>
              </a:rPr>
              <a:t> </a:t>
            </a:r>
            <a:r>
              <a:rPr lang="en-US" altLang="zh-CN" sz="1400" b="1" i="1" dirty="0">
                <a:latin typeface="+mn-ea"/>
                <a:ea typeface="+mn-ea"/>
              </a:rPr>
              <a:t>+ </a:t>
            </a:r>
            <a:r>
              <a:rPr lang="en-US" altLang="zh-CN" sz="1400" b="1" i="1" dirty="0" err="1">
                <a:latin typeface="+mn-ea"/>
                <a:ea typeface="+mn-ea"/>
              </a:rPr>
              <a:t>dr.</a:t>
            </a:r>
            <a:r>
              <a:rPr lang="en-US" altLang="zh-CN" sz="1400" b="1" i="1" dirty="0" err="1">
                <a:solidFill>
                  <a:srgbClr val="FF0000"/>
                </a:solidFill>
                <a:latin typeface="+mn-ea"/>
                <a:ea typeface="+mn-ea"/>
              </a:rPr>
              <a:t>getSalary</a:t>
            </a:r>
            <a:r>
              <a:rPr lang="en-US" altLang="zh-CN" sz="1400" b="1" i="1" dirty="0">
                <a:latin typeface="+mn-ea"/>
                <a:ea typeface="+mn-ea"/>
              </a:rPr>
              <a:t>());</a:t>
            </a: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    </a:t>
            </a:r>
            <a:r>
              <a:rPr lang="en-US" altLang="zh-CN" sz="1400" dirty="0" err="1">
                <a:latin typeface="+mn-ea"/>
                <a:ea typeface="+mn-ea"/>
              </a:rPr>
              <a:t>System.</a:t>
            </a:r>
            <a:r>
              <a:rPr lang="en-US" altLang="zh-CN" sz="1400" b="1" i="1" dirty="0" err="1">
                <a:latin typeface="+mn-ea"/>
                <a:ea typeface="+mn-ea"/>
              </a:rPr>
              <a:t>out.println</a:t>
            </a:r>
            <a:r>
              <a:rPr lang="en-US" altLang="zh-CN" sz="1400" b="1" i="1" dirty="0">
                <a:latin typeface="+mn-ea"/>
                <a:ea typeface="+mn-ea"/>
              </a:rPr>
              <a:t>(</a:t>
            </a:r>
            <a:r>
              <a:rPr lang="en-US" altLang="zh-CN" sz="1400" b="1" i="1" dirty="0" err="1">
                <a:latin typeface="+mn-ea"/>
                <a:ea typeface="+mn-ea"/>
              </a:rPr>
              <a:t>mng.</a:t>
            </a:r>
            <a:r>
              <a:rPr lang="en-US" altLang="zh-CN" sz="1400" b="1" i="1" dirty="0" err="1">
                <a:solidFill>
                  <a:srgbClr val="FF0000"/>
                </a:solidFill>
                <a:latin typeface="+mn-ea"/>
                <a:ea typeface="+mn-ea"/>
              </a:rPr>
              <a:t>getName</a:t>
            </a:r>
            <a:r>
              <a:rPr lang="en-US" altLang="zh-CN" sz="1400" b="1" i="1" dirty="0">
                <a:latin typeface="+mn-ea"/>
                <a:ea typeface="+mn-ea"/>
              </a:rPr>
              <a:t>() + "</a:t>
            </a:r>
            <a:r>
              <a:rPr lang="zh-CN" altLang="en-US" sz="1400" b="1" i="1" dirty="0">
                <a:latin typeface="+mn-ea"/>
                <a:ea typeface="+mn-ea"/>
              </a:rPr>
              <a:t>的本月工资：</a:t>
            </a:r>
            <a:r>
              <a:rPr lang="en-US" altLang="zh-CN" sz="1400" b="1" i="1" dirty="0">
                <a:latin typeface="+mn-ea"/>
                <a:ea typeface="+mn-ea"/>
              </a:rPr>
              <a:t>"</a:t>
            </a:r>
            <a:r>
              <a:rPr lang="zh-CN" altLang="en-US" sz="1400" b="1" i="1" dirty="0">
                <a:latin typeface="+mn-ea"/>
                <a:ea typeface="+mn-ea"/>
              </a:rPr>
              <a:t> </a:t>
            </a:r>
            <a:r>
              <a:rPr lang="en-US" altLang="zh-CN" sz="1400" b="1" i="1" dirty="0">
                <a:latin typeface="+mn-ea"/>
                <a:ea typeface="+mn-ea"/>
              </a:rPr>
              <a:t>+ </a:t>
            </a:r>
            <a:r>
              <a:rPr lang="en-US" altLang="zh-CN" sz="1400" b="1" i="1" dirty="0" err="1">
                <a:latin typeface="+mn-ea"/>
                <a:ea typeface="+mn-ea"/>
              </a:rPr>
              <a:t>mng.</a:t>
            </a:r>
            <a:r>
              <a:rPr lang="en-US" altLang="zh-CN" sz="1400" b="1" i="1" dirty="0" err="1">
                <a:solidFill>
                  <a:srgbClr val="FF0000"/>
                </a:solidFill>
                <a:latin typeface="+mn-ea"/>
                <a:ea typeface="+mn-ea"/>
              </a:rPr>
              <a:t>getSalary</a:t>
            </a:r>
            <a:r>
              <a:rPr lang="en-US" altLang="zh-CN" sz="1400" b="1" i="1" dirty="0">
                <a:latin typeface="+mn-ea"/>
                <a:ea typeface="+mn-ea"/>
              </a:rPr>
              <a:t>());</a:t>
            </a:r>
            <a:r>
              <a:rPr lang="en-US" altLang="zh-CN" sz="1400" dirty="0">
                <a:latin typeface="+mn-ea"/>
                <a:ea typeface="+mn-ea"/>
              </a:rPr>
              <a:t>     </a:t>
            </a: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}</a:t>
            </a: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}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3263" y="3951375"/>
            <a:ext cx="3756986" cy="113547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>
            <a:normAutofit/>
          </a:bodyPr>
          <a:lstStyle/>
          <a:p>
            <a:pPr marL="913130" indent="-913130"/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</a:rPr>
              <a:t>第二</a:t>
            </a:r>
            <a:r>
              <a:rPr lang="zh-CN" sz="4000" dirty="0">
                <a:solidFill>
                  <a:schemeClr val="accent5">
                    <a:lumMod val="50000"/>
                  </a:schemeClr>
                </a:solidFill>
              </a:rPr>
              <a:t>节课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复习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基础（一）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627" y="141482"/>
            <a:ext cx="6768877" cy="377026"/>
          </a:xfrm>
        </p:spPr>
        <p:txBody>
          <a:bodyPr/>
          <a:lstStyle/>
          <a:p>
            <a:r>
              <a:rPr lang="zh-CN" altLang="en-US" dirty="0"/>
              <a:t>继承概念图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543800" y="4816475"/>
            <a:ext cx="16002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z="100" smtClean="0"/>
              <a:t>20</a:t>
            </a:fld>
            <a:r>
              <a:rPr lang="en-US" altLang="zh-CN" sz="100"/>
              <a:t>/38</a:t>
            </a:r>
            <a:endParaRPr lang="zh-CN" altLang="en-US" sz="1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46" y="38017"/>
            <a:ext cx="7680108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重写和重载的区别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defRPr/>
            </a:pPr>
            <a:r>
              <a:rPr lang="zh-CN" altLang="en-US" dirty="0">
                <a:latin typeface="+mn-ea"/>
              </a:rPr>
              <a:t>方法重载与方法重写的区别</a:t>
            </a:r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294967295"/>
          </p:nvPr>
        </p:nvSpPr>
        <p:spPr>
          <a:xfrm>
            <a:off x="7543800" y="4816475"/>
            <a:ext cx="16002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z="100" smtClean="0"/>
              <a:t>21</a:t>
            </a:fld>
            <a:r>
              <a:rPr lang="en-US" altLang="zh-CN" sz="100"/>
              <a:t>/38</a:t>
            </a:r>
            <a:endParaRPr lang="zh-CN" altLang="en-US" sz="100" dirty="0"/>
          </a:p>
        </p:txBody>
      </p:sp>
      <p:graphicFrame>
        <p:nvGraphicFramePr>
          <p:cNvPr id="12" name="Group 29"/>
          <p:cNvGraphicFramePr>
            <a:graphicFrameLocks noGrp="1"/>
          </p:cNvGraphicFramePr>
          <p:nvPr/>
        </p:nvGraphicFramePr>
        <p:xfrm>
          <a:off x="1043608" y="1791818"/>
          <a:ext cx="6984776" cy="1205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位置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方法名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参数表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返回值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访问修饰符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方法重写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子类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相同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相同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相同或是其子类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不能比父类更严格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方法重载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同类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相同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不相同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无关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无关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课堂编程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1944216"/>
          </a:xfrm>
        </p:spPr>
        <p:txBody>
          <a:bodyPr/>
          <a:lstStyle/>
          <a:p>
            <a:r>
              <a:rPr lang="zh-CN" altLang="en-US" sz="1800" dirty="0"/>
              <a:t>实现员工信息管理系统中的员工工资核算功能</a:t>
            </a:r>
          </a:p>
          <a:p>
            <a:pPr lvl="1"/>
            <a:r>
              <a:rPr lang="zh-CN" altLang="en-US" sz="1440" dirty="0"/>
              <a:t>有普通员工、司机、经理，工资计算方法如下：</a:t>
            </a:r>
            <a:endParaRPr lang="en-US" altLang="zh-CN" sz="1440" dirty="0"/>
          </a:p>
          <a:p>
            <a:pPr lvl="2"/>
            <a:r>
              <a:rPr lang="zh-CN" altLang="en-US" sz="1240" dirty="0"/>
              <a:t>普通员工工资</a:t>
            </a:r>
            <a:r>
              <a:rPr lang="en-US" altLang="zh-CN" sz="1240" dirty="0"/>
              <a:t>=</a:t>
            </a:r>
            <a:r>
              <a:rPr lang="zh-CN" altLang="en-US" sz="1240" dirty="0"/>
              <a:t>单日工资*出勤天数；</a:t>
            </a:r>
            <a:endParaRPr lang="en-US" altLang="zh-CN" sz="1240" dirty="0"/>
          </a:p>
          <a:p>
            <a:pPr lvl="2"/>
            <a:r>
              <a:rPr lang="zh-CN" altLang="en-US" sz="1240" dirty="0"/>
              <a:t>司机工资</a:t>
            </a:r>
            <a:r>
              <a:rPr lang="en-US" altLang="zh-CN" sz="1240" dirty="0"/>
              <a:t>=</a:t>
            </a:r>
            <a:r>
              <a:rPr lang="zh-CN" altLang="en-US" sz="1240" dirty="0"/>
              <a:t>单日工资*出勤天数</a:t>
            </a:r>
            <a:r>
              <a:rPr lang="en-US" altLang="zh-CN" sz="1240" dirty="0"/>
              <a:t>+</a:t>
            </a:r>
            <a:r>
              <a:rPr lang="zh-CN" altLang="en-US" sz="1240" dirty="0"/>
              <a:t>津贴；</a:t>
            </a:r>
            <a:endParaRPr lang="en-US" altLang="zh-CN" sz="1240" dirty="0"/>
          </a:p>
          <a:p>
            <a:pPr lvl="2"/>
            <a:r>
              <a:rPr lang="zh-CN" altLang="en-US" sz="1240" dirty="0"/>
              <a:t>经理工资</a:t>
            </a:r>
            <a:r>
              <a:rPr lang="en-US" altLang="zh-CN" sz="1240" dirty="0"/>
              <a:t>=</a:t>
            </a:r>
            <a:r>
              <a:rPr lang="zh-CN" altLang="en-US" sz="1240" dirty="0"/>
              <a:t>年薪</a:t>
            </a:r>
            <a:r>
              <a:rPr lang="en-US" altLang="zh-CN" sz="1240" dirty="0"/>
              <a:t>/12</a:t>
            </a:r>
            <a:r>
              <a:rPr lang="zh-CN" altLang="en-US" sz="1240" dirty="0"/>
              <a:t>。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179512" y="2715766"/>
            <a:ext cx="8640960" cy="1440160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40" dirty="0"/>
              <a:t>思路提示：</a:t>
            </a:r>
            <a:endParaRPr lang="en-US" altLang="zh-CN" sz="1840" dirty="0"/>
          </a:p>
          <a:p>
            <a:pPr lvl="1"/>
            <a:r>
              <a:rPr lang="zh-CN" altLang="en-US" sz="1440" dirty="0"/>
              <a:t>抽象出抽象员工类，声明工资计算方法为抽象方法；</a:t>
            </a:r>
            <a:endParaRPr lang="en-US" altLang="zh-CN" sz="1440" dirty="0"/>
          </a:p>
          <a:p>
            <a:pPr lvl="1"/>
            <a:r>
              <a:rPr lang="zh-CN" altLang="en-US" sz="1440" dirty="0"/>
              <a:t>普通员工类、司机类、经理类继承员工类，重写工资计算方法；</a:t>
            </a:r>
            <a:endParaRPr lang="en-US" altLang="zh-CN" sz="1440" dirty="0"/>
          </a:p>
          <a:p>
            <a:pPr lvl="1"/>
            <a:r>
              <a:rPr lang="zh-CN" altLang="en-US" sz="1440" dirty="0"/>
              <a:t>写测试类，测试不同岗位员工工资的计算方法。</a:t>
            </a:r>
            <a:endParaRPr lang="zh-CN" altLang="en-US" sz="1800" dirty="0"/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B798E427-959D-4857-AB49-DA4CD0311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166" y="4498057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学生现场练习：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15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116902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>
            <a:normAutofit/>
          </a:bodyPr>
          <a:lstStyle/>
          <a:p>
            <a:pPr marL="913130" indent="-913130"/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</a:rPr>
              <a:t>第三</a:t>
            </a:r>
            <a:r>
              <a:rPr lang="zh-CN" sz="4000" dirty="0">
                <a:solidFill>
                  <a:schemeClr val="accent5">
                    <a:lumMod val="50000"/>
                  </a:schemeClr>
                </a:solidFill>
              </a:rPr>
              <a:t>节课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复习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基础（二）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案例分解（四）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1440160"/>
          </a:xfrm>
        </p:spPr>
        <p:txBody>
          <a:bodyPr/>
          <a:lstStyle/>
          <a:p>
            <a:r>
              <a:rPr lang="zh-CN" altLang="en-US" sz="1800" dirty="0"/>
              <a:t>实现员工信息管理系统中的工资汇总功能</a:t>
            </a:r>
          </a:p>
          <a:p>
            <a:pPr lvl="1"/>
            <a:r>
              <a:rPr lang="zh-CN" altLang="en-US" sz="1400" dirty="0"/>
              <a:t>使用数组存放员工数据；</a:t>
            </a:r>
            <a:endParaRPr lang="en-US" altLang="zh-CN" sz="1400" dirty="0"/>
          </a:p>
          <a:p>
            <a:pPr lvl="1"/>
            <a:r>
              <a:rPr lang="zh-CN" altLang="en-US" sz="1400" dirty="0"/>
              <a:t>依次打印数组中所有员工的姓名和当月工资，并返回工资总额。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181322" y="2355726"/>
            <a:ext cx="8640960" cy="1440160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40" dirty="0"/>
              <a:t>思路提示：</a:t>
            </a:r>
            <a:endParaRPr lang="en-US" altLang="zh-CN" sz="1840" dirty="0"/>
          </a:p>
          <a:p>
            <a:pPr lvl="1"/>
            <a:r>
              <a:rPr lang="zh-CN" altLang="en-US" sz="1400" dirty="0"/>
              <a:t>数组类型声明为抽象员工类类型，存储各具体子类对象；</a:t>
            </a:r>
            <a:endParaRPr lang="en-US" altLang="zh-CN" sz="1400" dirty="0"/>
          </a:p>
          <a:p>
            <a:pPr lvl="1"/>
            <a:r>
              <a:rPr lang="zh-CN" altLang="en-US" sz="1400" dirty="0"/>
              <a:t>工资汇总方法以数组为输入参数，方法中遍历数组并调用各自的计算工资方法。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案例分解（四）</a:t>
            </a:r>
          </a:p>
        </p:txBody>
      </p:sp>
      <p:pic>
        <p:nvPicPr>
          <p:cNvPr id="4" name="图片 3" descr="现场提问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723157"/>
            <a:ext cx="405385" cy="408433"/>
          </a:xfrm>
          <a:prstGeom prst="rect">
            <a:avLst/>
          </a:prstGeom>
          <a:noFill/>
        </p:spPr>
      </p:pic>
      <p:sp>
        <p:nvSpPr>
          <p:cNvPr id="10" name="副标题 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定义财务管理类，实现工资汇总方法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629562" y="1048256"/>
            <a:ext cx="7884876" cy="3046988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latin typeface="+mn-ea"/>
                <a:ea typeface="+mn-ea"/>
              </a:rPr>
              <a:t>public class Finance {</a:t>
            </a:r>
          </a:p>
          <a:p>
            <a:pPr algn="l"/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public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static</a:t>
            </a:r>
            <a:r>
              <a:rPr lang="en-US" altLang="zh-CN" sz="1600" dirty="0">
                <a:latin typeface="+mn-ea"/>
                <a:ea typeface="+mn-ea"/>
              </a:rPr>
              <a:t> double </a:t>
            </a:r>
            <a:r>
              <a:rPr lang="en-US" altLang="zh-CN" sz="1600" dirty="0" err="1">
                <a:latin typeface="+mn-ea"/>
                <a:ea typeface="+mn-ea"/>
              </a:rPr>
              <a:t>salarySummary</a:t>
            </a:r>
            <a:r>
              <a:rPr lang="en-US" altLang="zh-CN" sz="1600" dirty="0">
                <a:latin typeface="+mn-ea"/>
                <a:ea typeface="+mn-ea"/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  <a:ea typeface="+mn-ea"/>
              </a:rPr>
              <a:t>AbstractEmployee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[] </a:t>
            </a:r>
            <a:r>
              <a:rPr lang="en-US" altLang="zh-CN" sz="1600" dirty="0">
                <a:latin typeface="+mn-ea"/>
                <a:ea typeface="+mn-ea"/>
              </a:rPr>
              <a:t>employees) {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double sum = 0;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for(int </a:t>
            </a:r>
            <a:r>
              <a:rPr lang="en-US" altLang="zh-CN" sz="1600" dirty="0" err="1">
                <a:latin typeface="+mn-ea"/>
                <a:ea typeface="+mn-ea"/>
              </a:rPr>
              <a:t>i</a:t>
            </a:r>
            <a:r>
              <a:rPr lang="en-US" altLang="zh-CN" sz="1600" dirty="0">
                <a:latin typeface="+mn-ea"/>
                <a:ea typeface="+mn-ea"/>
              </a:rPr>
              <a:t>=0; </a:t>
            </a:r>
            <a:r>
              <a:rPr lang="en-US" altLang="zh-CN" sz="1600" dirty="0" err="1">
                <a:latin typeface="+mn-ea"/>
                <a:ea typeface="+mn-ea"/>
              </a:rPr>
              <a:t>i</a:t>
            </a:r>
            <a:r>
              <a:rPr lang="en-US" altLang="zh-CN" sz="1600" dirty="0">
                <a:latin typeface="+mn-ea"/>
                <a:ea typeface="+mn-ea"/>
              </a:rPr>
              <a:t>&lt;</a:t>
            </a:r>
            <a:r>
              <a:rPr lang="en-US" altLang="zh-CN" sz="1600" dirty="0" err="1">
                <a:latin typeface="+mn-ea"/>
                <a:ea typeface="+mn-ea"/>
              </a:rPr>
              <a:t>employees.length</a:t>
            </a:r>
            <a:r>
              <a:rPr lang="en-US" altLang="zh-CN" sz="1600" dirty="0">
                <a:latin typeface="+mn-ea"/>
                <a:ea typeface="+mn-ea"/>
              </a:rPr>
              <a:t>; </a:t>
            </a:r>
            <a:r>
              <a:rPr lang="en-US" altLang="zh-CN" sz="1600" dirty="0" err="1">
                <a:latin typeface="+mn-ea"/>
                <a:ea typeface="+mn-ea"/>
              </a:rPr>
              <a:t>i</a:t>
            </a:r>
            <a:r>
              <a:rPr lang="en-US" altLang="zh-CN" sz="1600" dirty="0">
                <a:latin typeface="+mn-ea"/>
                <a:ea typeface="+mn-ea"/>
              </a:rPr>
              <a:t>++) {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 double salary = 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employees[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]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getSalary</a:t>
            </a:r>
            <a:r>
              <a:rPr lang="en-US" altLang="zh-CN" sz="1600" b="1" dirty="0">
                <a:latin typeface="+mn-ea"/>
              </a:rPr>
              <a:t>();</a:t>
            </a:r>
            <a:r>
              <a:rPr lang="en-US" altLang="zh-CN" sz="1600" dirty="0">
                <a:latin typeface="+mn-ea"/>
                <a:ea typeface="+mn-ea"/>
              </a:rPr>
              <a:t>        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 </a:t>
            </a:r>
            <a:r>
              <a:rPr lang="en-US" altLang="zh-CN" sz="1600" dirty="0" err="1">
                <a:latin typeface="+mn-ea"/>
              </a:rPr>
              <a:t>System.</a:t>
            </a:r>
            <a:r>
              <a:rPr lang="en-US" altLang="zh-CN" sz="1600" b="1" dirty="0" err="1">
                <a:latin typeface="+mn-ea"/>
              </a:rPr>
              <a:t>out.println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employees[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]</a:t>
            </a:r>
            <a:r>
              <a:rPr lang="en-US" altLang="zh-CN" sz="1600" b="1" dirty="0">
                <a:latin typeface="+mn-ea"/>
              </a:rPr>
              <a:t>.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getName</a:t>
            </a:r>
            <a:r>
              <a:rPr lang="en-US" altLang="zh-CN" sz="1600" b="1" dirty="0">
                <a:latin typeface="+mn-ea"/>
              </a:rPr>
              <a:t>() + "</a:t>
            </a:r>
            <a:r>
              <a:rPr lang="zh-CN" altLang="en-US" sz="1600" b="1" dirty="0">
                <a:latin typeface="+mn-ea"/>
              </a:rPr>
              <a:t>的本月工资：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+ salary);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 sum += salary;</a:t>
            </a:r>
          </a:p>
          <a:p>
            <a:pPr algn="l"/>
            <a:r>
              <a:rPr lang="zh-CN" altLang="en-US" sz="1600" dirty="0">
                <a:latin typeface="+mn-ea"/>
                <a:ea typeface="+mn-ea"/>
              </a:rPr>
              <a:t>        </a:t>
            </a:r>
            <a:r>
              <a:rPr lang="en-US" altLang="zh-CN" sz="1600" dirty="0">
                <a:latin typeface="+mn-ea"/>
                <a:ea typeface="+mn-ea"/>
              </a:rPr>
              <a:t>}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return sum;</a:t>
            </a:r>
          </a:p>
          <a:p>
            <a:pPr algn="l"/>
            <a:r>
              <a:rPr lang="zh-CN" altLang="en-US" sz="1600" dirty="0">
                <a:latin typeface="+mn-ea"/>
                <a:ea typeface="+mn-ea"/>
              </a:rPr>
              <a:t>    </a:t>
            </a:r>
            <a:r>
              <a:rPr lang="en-US" altLang="zh-CN" sz="1600" dirty="0">
                <a:latin typeface="+mn-ea"/>
                <a:ea typeface="+mn-ea"/>
              </a:rPr>
              <a:t>}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376377" y="2200266"/>
            <a:ext cx="8964488" cy="2492990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b="1" dirty="0">
                <a:latin typeface="+mn-ea"/>
                <a:ea typeface="+mn-ea"/>
              </a:rPr>
              <a:t>public class Test {</a:t>
            </a:r>
          </a:p>
          <a:p>
            <a:pPr algn="l"/>
            <a:endParaRPr lang="zh-CN" altLang="en-US" sz="1400" dirty="0">
              <a:latin typeface="+mn-ea"/>
              <a:ea typeface="+mn-ea"/>
            </a:endParaRPr>
          </a:p>
          <a:p>
            <a:pPr algn="l"/>
            <a:r>
              <a:rPr lang="en-US" altLang="zh-CN" sz="1400" b="1" dirty="0">
                <a:latin typeface="+mn-ea"/>
                <a:ea typeface="+mn-ea"/>
              </a:rPr>
              <a:t>     public static void main(String[] </a:t>
            </a:r>
            <a:r>
              <a:rPr lang="en-US" altLang="zh-CN" sz="1400" b="1" dirty="0" err="1">
                <a:latin typeface="+mn-ea"/>
                <a:ea typeface="+mn-ea"/>
              </a:rPr>
              <a:t>args</a:t>
            </a:r>
            <a:r>
              <a:rPr lang="en-US" altLang="zh-CN" sz="1400" b="1" dirty="0">
                <a:latin typeface="+mn-ea"/>
                <a:ea typeface="+mn-ea"/>
              </a:rPr>
              <a:t>) {</a:t>
            </a:r>
          </a:p>
          <a:p>
            <a:pPr algn="l"/>
            <a:r>
              <a:rPr lang="en-US" altLang="zh-CN" sz="1400" b="1" dirty="0">
                <a:latin typeface="+mn-ea"/>
                <a:ea typeface="+mn-ea"/>
              </a:rPr>
              <a:t>         </a:t>
            </a:r>
            <a:r>
              <a:rPr lang="en-US" altLang="zh-CN" sz="1400" b="1" dirty="0" err="1">
                <a:solidFill>
                  <a:srgbClr val="FF0000"/>
                </a:solidFill>
                <a:latin typeface="+mn-ea"/>
                <a:ea typeface="+mn-ea"/>
              </a:rPr>
              <a:t>AbstractEmployee</a:t>
            </a:r>
            <a:r>
              <a:rPr lang="en-US" altLang="zh-CN" sz="1400" b="1" dirty="0">
                <a:latin typeface="+mn-ea"/>
                <a:ea typeface="+mn-ea"/>
              </a:rPr>
              <a:t> employees[] = new </a:t>
            </a:r>
            <a:r>
              <a:rPr lang="en-US" altLang="zh-CN" sz="1400" b="1" dirty="0" err="1">
                <a:solidFill>
                  <a:srgbClr val="FF0000"/>
                </a:solidFill>
                <a:latin typeface="+mn-ea"/>
              </a:rPr>
              <a:t>AbstractEmployee</a:t>
            </a:r>
            <a:r>
              <a:rPr lang="en-US" altLang="zh-CN" sz="1400" b="1" dirty="0">
                <a:latin typeface="+mn-ea"/>
              </a:rPr>
              <a:t>[3];</a:t>
            </a:r>
            <a:endParaRPr lang="en-US" altLang="zh-CN" sz="1400" b="1" dirty="0"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    </a:t>
            </a:r>
            <a:r>
              <a:rPr lang="en-US" altLang="zh-CN" sz="1400" b="1" dirty="0">
                <a:latin typeface="+mn-ea"/>
              </a:rPr>
              <a:t>employees</a:t>
            </a:r>
            <a:r>
              <a:rPr lang="en-US" altLang="zh-CN" sz="1400" dirty="0">
                <a:latin typeface="+mn-ea"/>
                <a:ea typeface="+mn-ea"/>
              </a:rPr>
              <a:t>[0] = </a:t>
            </a:r>
            <a:r>
              <a:rPr lang="en-US" altLang="zh-CN" sz="1400" b="1" dirty="0">
                <a:latin typeface="+mn-ea"/>
                <a:ea typeface="+mn-ea"/>
              </a:rPr>
              <a:t>new 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  <a:ea typeface="+mn-ea"/>
              </a:rPr>
              <a:t>Employee</a:t>
            </a:r>
            <a:r>
              <a:rPr lang="en-US" altLang="zh-CN" sz="1400" b="1" dirty="0">
                <a:latin typeface="+mn-ea"/>
                <a:ea typeface="+mn-ea"/>
              </a:rPr>
              <a:t>("</a:t>
            </a:r>
            <a:r>
              <a:rPr lang="zh-CN" altLang="en-US" sz="1400" b="1" dirty="0">
                <a:latin typeface="+mn-ea"/>
                <a:ea typeface="+mn-ea"/>
              </a:rPr>
              <a:t>张三</a:t>
            </a:r>
            <a:r>
              <a:rPr lang="en-US" altLang="zh-CN" sz="1400" b="1" dirty="0">
                <a:latin typeface="+mn-ea"/>
                <a:ea typeface="+mn-ea"/>
              </a:rPr>
              <a:t>",25,"</a:t>
            </a:r>
            <a:r>
              <a:rPr lang="zh-CN" altLang="en-US" sz="1400" b="1" dirty="0">
                <a:latin typeface="+mn-ea"/>
                <a:ea typeface="+mn-ea"/>
              </a:rPr>
              <a:t>男</a:t>
            </a:r>
            <a:r>
              <a:rPr lang="en-US" altLang="zh-CN" sz="1400" b="1" dirty="0">
                <a:latin typeface="+mn-ea"/>
                <a:ea typeface="+mn-ea"/>
              </a:rPr>
              <a:t>","1993.11.25","2016.7.1","</a:t>
            </a:r>
            <a:r>
              <a:rPr lang="zh-CN" altLang="en-US" sz="1400" b="1" dirty="0">
                <a:latin typeface="+mn-ea"/>
                <a:ea typeface="+mn-ea"/>
              </a:rPr>
              <a:t>人力资源部</a:t>
            </a:r>
            <a:r>
              <a:rPr lang="en-US" altLang="zh-CN" sz="1400" b="1" dirty="0">
                <a:latin typeface="+mn-ea"/>
                <a:ea typeface="+mn-ea"/>
              </a:rPr>
              <a:t>",200,22);</a:t>
            </a: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    </a:t>
            </a:r>
            <a:r>
              <a:rPr lang="en-US" altLang="zh-CN" sz="1400" b="1" dirty="0">
                <a:latin typeface="+mn-ea"/>
              </a:rPr>
              <a:t>employees</a:t>
            </a:r>
            <a:r>
              <a:rPr lang="en-US" altLang="zh-CN" sz="1400" dirty="0">
                <a:latin typeface="+mn-ea"/>
              </a:rPr>
              <a:t>[1] </a:t>
            </a:r>
            <a:r>
              <a:rPr lang="en-US" altLang="zh-CN" sz="1400" dirty="0">
                <a:latin typeface="+mn-ea"/>
                <a:ea typeface="+mn-ea"/>
              </a:rPr>
              <a:t> = </a:t>
            </a:r>
            <a:r>
              <a:rPr lang="en-US" altLang="zh-CN" sz="1400" b="1" dirty="0">
                <a:latin typeface="+mn-ea"/>
                <a:ea typeface="+mn-ea"/>
              </a:rPr>
              <a:t>new 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  <a:ea typeface="+mn-ea"/>
              </a:rPr>
              <a:t>Driver</a:t>
            </a:r>
            <a:r>
              <a:rPr lang="en-US" altLang="zh-CN" sz="1400" b="1" dirty="0">
                <a:latin typeface="+mn-ea"/>
                <a:ea typeface="+mn-ea"/>
              </a:rPr>
              <a:t>("</a:t>
            </a:r>
            <a:r>
              <a:rPr lang="zh-CN" altLang="en-US" sz="1400" b="1" dirty="0">
                <a:latin typeface="+mn-ea"/>
                <a:ea typeface="+mn-ea"/>
              </a:rPr>
              <a:t>李四</a:t>
            </a:r>
            <a:r>
              <a:rPr lang="en-US" altLang="zh-CN" sz="1400" b="1" dirty="0">
                <a:latin typeface="+mn-ea"/>
                <a:ea typeface="+mn-ea"/>
              </a:rPr>
              <a:t>",38,"</a:t>
            </a:r>
            <a:r>
              <a:rPr lang="zh-CN" altLang="en-US" sz="1400" b="1" dirty="0">
                <a:latin typeface="+mn-ea"/>
                <a:ea typeface="+mn-ea"/>
              </a:rPr>
              <a:t>男</a:t>
            </a:r>
            <a:r>
              <a:rPr lang="en-US" altLang="zh-CN" sz="1400" b="1" dirty="0">
                <a:latin typeface="+mn-ea"/>
                <a:ea typeface="+mn-ea"/>
              </a:rPr>
              <a:t>","1980.1.20","2015.3.1","</a:t>
            </a:r>
            <a:r>
              <a:rPr lang="zh-CN" altLang="en-US" sz="1400" b="1" dirty="0">
                <a:latin typeface="+mn-ea"/>
                <a:ea typeface="+mn-ea"/>
              </a:rPr>
              <a:t>后勤处</a:t>
            </a:r>
            <a:r>
              <a:rPr lang="en-US" altLang="zh-CN" sz="1400" b="1" dirty="0">
                <a:latin typeface="+mn-ea"/>
                <a:ea typeface="+mn-ea"/>
              </a:rPr>
              <a:t>",500,22,1500);</a:t>
            </a: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    </a:t>
            </a:r>
            <a:r>
              <a:rPr lang="en-US" altLang="zh-CN" sz="1400" b="1" dirty="0">
                <a:latin typeface="+mn-ea"/>
              </a:rPr>
              <a:t>employees</a:t>
            </a:r>
            <a:r>
              <a:rPr lang="en-US" altLang="zh-CN" sz="1400" dirty="0">
                <a:latin typeface="+mn-ea"/>
              </a:rPr>
              <a:t>[2] </a:t>
            </a:r>
            <a:r>
              <a:rPr lang="en-US" altLang="zh-CN" sz="1400" dirty="0">
                <a:latin typeface="+mn-ea"/>
                <a:ea typeface="+mn-ea"/>
              </a:rPr>
              <a:t>= </a:t>
            </a:r>
            <a:r>
              <a:rPr lang="en-US" altLang="zh-CN" sz="1400" b="1" dirty="0">
                <a:latin typeface="+mn-ea"/>
                <a:ea typeface="+mn-ea"/>
              </a:rPr>
              <a:t>new 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  <a:ea typeface="+mn-ea"/>
              </a:rPr>
              <a:t>Manager</a:t>
            </a:r>
            <a:r>
              <a:rPr lang="en-US" altLang="zh-CN" sz="1400" b="1" dirty="0">
                <a:latin typeface="+mn-ea"/>
                <a:ea typeface="+mn-ea"/>
              </a:rPr>
              <a:t>("</a:t>
            </a:r>
            <a:r>
              <a:rPr lang="zh-CN" altLang="en-US" sz="1400" b="1" dirty="0">
                <a:latin typeface="+mn-ea"/>
                <a:ea typeface="+mn-ea"/>
              </a:rPr>
              <a:t>王五</a:t>
            </a:r>
            <a:r>
              <a:rPr lang="en-US" altLang="zh-CN" sz="1400" b="1" dirty="0">
                <a:latin typeface="+mn-ea"/>
                <a:ea typeface="+mn-ea"/>
              </a:rPr>
              <a:t>",42,"</a:t>
            </a:r>
            <a:r>
              <a:rPr lang="zh-CN" altLang="en-US" sz="1400" b="1" dirty="0">
                <a:latin typeface="+mn-ea"/>
                <a:ea typeface="+mn-ea"/>
              </a:rPr>
              <a:t>男</a:t>
            </a:r>
            <a:r>
              <a:rPr lang="en-US" altLang="zh-CN" sz="1400" b="1" dirty="0">
                <a:latin typeface="+mn-ea"/>
                <a:ea typeface="+mn-ea"/>
              </a:rPr>
              <a:t>","1976.8.30","2012.4.1","</a:t>
            </a:r>
            <a:r>
              <a:rPr lang="zh-CN" altLang="en-US" sz="1400" b="1" dirty="0">
                <a:latin typeface="+mn-ea"/>
                <a:ea typeface="+mn-ea"/>
              </a:rPr>
              <a:t>市场部</a:t>
            </a:r>
            <a:r>
              <a:rPr lang="en-US" altLang="zh-CN" sz="1400" b="1" dirty="0">
                <a:latin typeface="+mn-ea"/>
                <a:ea typeface="+mn-ea"/>
              </a:rPr>
              <a:t>",300000);</a:t>
            </a:r>
          </a:p>
          <a:p>
            <a:pPr algn="l"/>
            <a:endParaRPr lang="zh-CN" altLang="en-US" sz="1400" dirty="0"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    </a:t>
            </a:r>
            <a:r>
              <a:rPr lang="en-US" altLang="zh-CN" sz="1400" dirty="0" err="1">
                <a:latin typeface="+mn-ea"/>
                <a:ea typeface="+mn-ea"/>
              </a:rPr>
              <a:t>System.</a:t>
            </a:r>
            <a:r>
              <a:rPr lang="en-US" altLang="zh-CN" sz="1400" b="1" dirty="0" err="1">
                <a:latin typeface="+mn-ea"/>
                <a:ea typeface="+mn-ea"/>
              </a:rPr>
              <a:t>out.println</a:t>
            </a:r>
            <a:r>
              <a:rPr lang="en-US" altLang="zh-CN" sz="1400" b="1" dirty="0">
                <a:latin typeface="+mn-ea"/>
                <a:ea typeface="+mn-ea"/>
              </a:rPr>
              <a:t>(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  <a:ea typeface="+mn-ea"/>
              </a:rPr>
              <a:t>Finance.</a:t>
            </a:r>
            <a:r>
              <a:rPr lang="en-US" altLang="zh-CN" sz="1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+mn-ea"/>
              </a:rPr>
              <a:t>salarySummary</a:t>
            </a:r>
            <a:r>
              <a:rPr lang="en-US" altLang="zh-CN" sz="1400" dirty="0">
                <a:latin typeface="+mn-ea"/>
              </a:rPr>
              <a:t>(employees)</a:t>
            </a:r>
            <a:r>
              <a:rPr lang="en-US" altLang="zh-CN" sz="1400" b="1" dirty="0">
                <a:latin typeface="+mn-ea"/>
                <a:ea typeface="+mn-ea"/>
              </a:rPr>
              <a:t>);</a:t>
            </a: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}</a:t>
            </a: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}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880" y="1923021"/>
            <a:ext cx="3246401" cy="1348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7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多态</a:t>
            </a:r>
            <a:endParaRPr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816475"/>
            <a:ext cx="2133600" cy="274638"/>
          </a:xfrm>
        </p:spPr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z="180" smtClean="0"/>
              <a:t>26</a:t>
            </a:fld>
            <a:r>
              <a:rPr lang="en-US" altLang="zh-CN" sz="180"/>
              <a:t>/47</a:t>
            </a:r>
            <a:endParaRPr lang="zh-CN" altLang="en-US" sz="18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9" y="590408"/>
            <a:ext cx="8807023" cy="454062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课堂编程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1440160"/>
          </a:xfrm>
        </p:spPr>
        <p:txBody>
          <a:bodyPr/>
          <a:lstStyle/>
          <a:p>
            <a:r>
              <a:rPr lang="zh-CN" altLang="en-US" sz="1800" dirty="0"/>
              <a:t>实现员工信息管理系统中的工资汇总功能</a:t>
            </a:r>
          </a:p>
          <a:p>
            <a:pPr lvl="1"/>
            <a:r>
              <a:rPr lang="zh-CN" altLang="en-US" sz="1400" dirty="0"/>
              <a:t>使用数组存放员工数据；</a:t>
            </a:r>
            <a:endParaRPr lang="en-US" altLang="zh-CN" sz="1400" dirty="0"/>
          </a:p>
          <a:p>
            <a:pPr lvl="1"/>
            <a:r>
              <a:rPr lang="zh-CN" altLang="en-US" sz="1400" dirty="0"/>
              <a:t>依次打印数组中所有员工的姓名和当月工资，并返回工资总额。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181322" y="2355726"/>
            <a:ext cx="8640960" cy="1440160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40" dirty="0"/>
              <a:t>思路提示：</a:t>
            </a:r>
            <a:endParaRPr lang="en-US" altLang="zh-CN" sz="1840" dirty="0"/>
          </a:p>
          <a:p>
            <a:pPr lvl="1"/>
            <a:r>
              <a:rPr lang="zh-CN" altLang="en-US" sz="1400" dirty="0"/>
              <a:t>数组类型声明为抽象员工类类型，存储各具体子类对象；</a:t>
            </a:r>
            <a:endParaRPr lang="en-US" altLang="zh-CN" sz="1400" dirty="0"/>
          </a:p>
          <a:p>
            <a:pPr lvl="1"/>
            <a:r>
              <a:rPr lang="zh-CN" altLang="en-US" sz="1400" dirty="0"/>
              <a:t>工资汇总方法以数组为输入参数，方法中遍历数组并调用各自的计算工资方法。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1C2F8708-5464-46CA-B87D-209D9EB5F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0" y="4138017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endParaRPr lang="zh-CN" altLang="en-US" sz="1600" b="1" dirty="0"/>
          </a:p>
        </p:txBody>
      </p:sp>
      <p:sp>
        <p:nvSpPr>
          <p:cNvPr id="6" name="TextBox 38">
            <a:extLst>
              <a:ext uri="{FF2B5EF4-FFF2-40B4-BE49-F238E27FC236}">
                <a16:creationId xmlns:a16="http://schemas.microsoft.com/office/drawing/2014/main" id="{B3CC8962-4D71-469F-A2BA-5862385BC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2600" y="4130684"/>
            <a:ext cx="2271777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学生课堂练习：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150102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案例扩展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1322" y="843558"/>
            <a:ext cx="8640960" cy="1440160"/>
          </a:xfrm>
        </p:spPr>
        <p:txBody>
          <a:bodyPr/>
          <a:lstStyle/>
          <a:p>
            <a:r>
              <a:rPr lang="zh-CN" altLang="en-US" sz="1800" dirty="0"/>
              <a:t>完善司机类，以接口的形式规定司机必须具有驾驶技能</a:t>
            </a:r>
            <a:endParaRPr lang="en-US" altLang="zh-CN" sz="1800" dirty="0"/>
          </a:p>
          <a:p>
            <a:pPr lvl="1"/>
            <a:r>
              <a:rPr lang="zh-CN" altLang="en-US" dirty="0"/>
              <a:t>打印各司机的驾驶技能（驾照类型）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181322" y="1851670"/>
            <a:ext cx="8640960" cy="1440160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40" dirty="0"/>
              <a:t>思路提示：</a:t>
            </a:r>
            <a:endParaRPr lang="en-US" altLang="zh-CN" sz="1840" dirty="0"/>
          </a:p>
          <a:p>
            <a:pPr lvl="1"/>
            <a:r>
              <a:rPr lang="zh-CN" altLang="en-US" sz="1400" dirty="0"/>
              <a:t>定义</a:t>
            </a:r>
            <a:r>
              <a:rPr lang="en-US" altLang="zh-CN" sz="1400" dirty="0"/>
              <a:t>Drive</a:t>
            </a:r>
            <a:r>
              <a:rPr lang="zh-CN" altLang="en-US" sz="1400" dirty="0"/>
              <a:t>接口，声明</a:t>
            </a:r>
            <a:r>
              <a:rPr lang="en-US" altLang="zh-CN" sz="1400" dirty="0"/>
              <a:t>drive</a:t>
            </a:r>
            <a:r>
              <a:rPr lang="zh-CN" altLang="en-US" sz="1400" dirty="0"/>
              <a:t>方法；</a:t>
            </a:r>
            <a:endParaRPr lang="en-US" altLang="zh-CN" sz="1400" dirty="0"/>
          </a:p>
          <a:p>
            <a:pPr lvl="1"/>
            <a:r>
              <a:rPr lang="zh-CN" altLang="en-US" sz="1400" dirty="0"/>
              <a:t>司机类实现</a:t>
            </a:r>
            <a:r>
              <a:rPr lang="en-US" altLang="zh-CN" sz="1400" dirty="0"/>
              <a:t>Drive</a:t>
            </a:r>
            <a:r>
              <a:rPr lang="zh-CN" altLang="en-US" sz="1400" dirty="0"/>
              <a:t>接口，实现</a:t>
            </a:r>
            <a:r>
              <a:rPr lang="en-US" altLang="zh-CN" sz="1400" dirty="0"/>
              <a:t>drive</a:t>
            </a:r>
            <a:r>
              <a:rPr lang="zh-CN" altLang="en-US" sz="1400" dirty="0"/>
              <a:t>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 descr="现场提问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723157"/>
            <a:ext cx="405385" cy="408433"/>
          </a:xfrm>
          <a:prstGeom prst="rect">
            <a:avLst/>
          </a:prstGeom>
          <a:noFill/>
        </p:spPr>
      </p:pic>
      <p:sp>
        <p:nvSpPr>
          <p:cNvPr id="10" name="副标题 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定义接口</a:t>
            </a:r>
            <a:r>
              <a:rPr lang="en-US" altLang="zh-CN" dirty="0"/>
              <a:t>Drive</a:t>
            </a:r>
            <a:r>
              <a:rPr lang="zh-CN" altLang="en-US" dirty="0"/>
              <a:t>，声明抽象方法</a:t>
            </a:r>
            <a:r>
              <a:rPr lang="en-US" altLang="zh-CN" dirty="0"/>
              <a:t>drive()</a:t>
            </a:r>
            <a:endParaRPr lang="zh-CN" altLang="en-US" dirty="0"/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755579" y="1124081"/>
            <a:ext cx="2880320" cy="861774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</a:rPr>
              <a:t>public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interface Drive</a:t>
            </a:r>
            <a:r>
              <a:rPr lang="en-US" altLang="zh-CN" sz="1600" b="1" dirty="0">
                <a:latin typeface="+mn-ea"/>
                <a:ea typeface="+mn-ea"/>
              </a:rPr>
              <a:t> {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     </a:t>
            </a:r>
            <a:r>
              <a:rPr lang="en-US" altLang="zh-CN" b="1" dirty="0"/>
              <a:t>void drive();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755579" y="2483399"/>
            <a:ext cx="5688629" cy="1846659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latin typeface="+mn-ea"/>
                <a:ea typeface="+mn-ea"/>
              </a:rPr>
              <a:t>public class Driver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extends</a:t>
            </a:r>
            <a:r>
              <a:rPr lang="en-US" altLang="zh-CN" sz="1600" dirty="0">
                <a:latin typeface="+mn-ea"/>
                <a:ea typeface="+mn-ea"/>
              </a:rPr>
              <a:t> Employee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implements</a:t>
            </a:r>
            <a:r>
              <a:rPr lang="en-US" altLang="zh-CN" sz="1600" dirty="0">
                <a:latin typeface="+mn-ea"/>
                <a:ea typeface="+mn-ea"/>
              </a:rPr>
              <a:t> Drive{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……</a:t>
            </a:r>
          </a:p>
          <a:p>
            <a:pPr algn="l"/>
            <a:r>
              <a:rPr lang="en-US" altLang="zh-CN" dirty="0"/>
              <a:t>    </a:t>
            </a:r>
            <a:r>
              <a:rPr lang="en-US" altLang="zh-CN" sz="1600" dirty="0">
                <a:latin typeface="+mn-ea"/>
                <a:ea typeface="+mn-ea"/>
              </a:rPr>
              <a:t>@Override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public void drive() {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</a:t>
            </a:r>
            <a:r>
              <a:rPr lang="en-US" altLang="zh-CN" sz="1600" dirty="0" err="1">
                <a:latin typeface="+mn-ea"/>
                <a:ea typeface="+mn-ea"/>
              </a:rPr>
              <a:t>System.out.println</a:t>
            </a:r>
            <a:r>
              <a:rPr lang="en-US" altLang="zh-CN" sz="1600" dirty="0">
                <a:latin typeface="+mn-ea"/>
                <a:ea typeface="+mn-ea"/>
              </a:rPr>
              <a:t>("</a:t>
            </a:r>
            <a:r>
              <a:rPr lang="zh-CN" altLang="en-US" sz="1600" dirty="0">
                <a:latin typeface="+mn-ea"/>
                <a:ea typeface="+mn-ea"/>
              </a:rPr>
              <a:t>必须持有</a:t>
            </a:r>
            <a:r>
              <a:rPr lang="en-US" altLang="zh-CN" sz="1600" dirty="0">
                <a:latin typeface="+mn-ea"/>
                <a:ea typeface="+mn-ea"/>
              </a:rPr>
              <a:t>C1</a:t>
            </a:r>
            <a:r>
              <a:rPr lang="zh-CN" altLang="en-US" sz="1600" dirty="0">
                <a:latin typeface="+mn-ea"/>
                <a:ea typeface="+mn-ea"/>
              </a:rPr>
              <a:t>或以上驾驶证！</a:t>
            </a:r>
            <a:r>
              <a:rPr lang="en-US" altLang="zh-CN" sz="1600" dirty="0">
                <a:latin typeface="+mn-ea"/>
                <a:ea typeface="+mn-ea"/>
              </a:rPr>
              <a:t>");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}     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</a:t>
            </a:r>
          </a:p>
        </p:txBody>
      </p:sp>
      <p:sp>
        <p:nvSpPr>
          <p:cNvPr id="8" name="副标题 9"/>
          <p:cNvSpPr txBox="1"/>
          <p:nvPr/>
        </p:nvSpPr>
        <p:spPr>
          <a:xfrm>
            <a:off x="467544" y="2123359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修改</a:t>
            </a:r>
            <a:r>
              <a:rPr lang="en-US" altLang="zh-CN" dirty="0"/>
              <a:t>Driver</a:t>
            </a:r>
            <a:r>
              <a:rPr lang="zh-CN" altLang="en-US" dirty="0"/>
              <a:t>类实现</a:t>
            </a:r>
            <a:r>
              <a:rPr lang="en-US" altLang="zh-CN" dirty="0"/>
              <a:t>Drive</a:t>
            </a:r>
            <a:r>
              <a:rPr lang="zh-CN" altLang="en-US" dirty="0"/>
              <a:t>接口，实现</a:t>
            </a:r>
            <a:r>
              <a:rPr lang="en-US" altLang="zh-CN" dirty="0"/>
              <a:t>drive()</a:t>
            </a:r>
            <a:r>
              <a:rPr lang="zh-CN" altLang="en-US" dirty="0"/>
              <a:t>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 bwMode="auto">
          <a:xfrm>
            <a:off x="417195" y="1646920"/>
            <a:ext cx="9144000" cy="514277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0" rIns="134463" bIns="107570" numCol="1" spcCol="0" rtlCol="0" fromWordArt="0" anchor="t" anchorCtr="0" forceAA="0" compatLnSpc="1">
            <a:noAutofit/>
          </a:bodyPr>
          <a:lstStyle/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32" name="椭圆 7"/>
          <p:cNvSpPr/>
          <p:nvPr/>
        </p:nvSpPr>
        <p:spPr>
          <a:xfrm>
            <a:off x="2513756" y="2941509"/>
            <a:ext cx="3855542" cy="907046"/>
          </a:xfrm>
          <a:custGeom>
            <a:avLst/>
            <a:gdLst>
              <a:gd name="connsiteX0" fmla="*/ 5141438 w 5232878"/>
              <a:gd name="connsiteY0" fmla="*/ 0 h 1208638"/>
              <a:gd name="connsiteX1" fmla="*/ 2570719 w 5232878"/>
              <a:gd name="connsiteY1" fmla="*/ 1208638 h 1208638"/>
              <a:gd name="connsiteX2" fmla="*/ 0 w 5232878"/>
              <a:gd name="connsiteY2" fmla="*/ 0 h 1208638"/>
              <a:gd name="connsiteX3" fmla="*/ 5232878 w 5232878"/>
              <a:gd name="connsiteY3" fmla="*/ 91440 h 1208638"/>
              <a:gd name="connsiteX0-1" fmla="*/ 5141438 w 5141438"/>
              <a:gd name="connsiteY0-2" fmla="*/ 0 h 1208638"/>
              <a:gd name="connsiteX1-3" fmla="*/ 2570719 w 5141438"/>
              <a:gd name="connsiteY1-4" fmla="*/ 1208638 h 1208638"/>
              <a:gd name="connsiteX2-5" fmla="*/ 0 w 5141438"/>
              <a:gd name="connsiteY2-6" fmla="*/ 0 h 12086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41438" h="1208638">
                <a:moveTo>
                  <a:pt x="5141438" y="0"/>
                </a:moveTo>
                <a:cubicBezTo>
                  <a:pt x="4741027" y="708082"/>
                  <a:pt x="3740838" y="1208638"/>
                  <a:pt x="2570719" y="1208638"/>
                </a:cubicBezTo>
                <a:cubicBezTo>
                  <a:pt x="1400600" y="1208638"/>
                  <a:pt x="400411" y="708082"/>
                  <a:pt x="0" y="0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350"/>
          </a:p>
        </p:txBody>
      </p:sp>
      <p:cxnSp>
        <p:nvCxnSpPr>
          <p:cNvPr id="33" name="直接连接符 32"/>
          <p:cNvCxnSpPr>
            <a:endCxn id="32" idx="1"/>
          </p:cNvCxnSpPr>
          <p:nvPr/>
        </p:nvCxnSpPr>
        <p:spPr>
          <a:xfrm>
            <a:off x="4438551" y="2492747"/>
            <a:ext cx="2381" cy="135580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87"/>
          <p:cNvGrpSpPr/>
          <p:nvPr/>
        </p:nvGrpSpPr>
        <p:grpSpPr bwMode="auto">
          <a:xfrm>
            <a:off x="3660461" y="1190898"/>
            <a:ext cx="1562929" cy="1562929"/>
            <a:chOff x="2848131" y="1860029"/>
            <a:chExt cx="3807502" cy="3807502"/>
          </a:xfrm>
        </p:grpSpPr>
        <p:sp>
          <p:nvSpPr>
            <p:cNvPr id="43" name="椭圆 42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4" name="椭圆 43"/>
            <p:cNvSpPr/>
            <p:nvPr/>
          </p:nvSpPr>
          <p:spPr>
            <a:xfrm>
              <a:off x="2938027" y="1949925"/>
              <a:ext cx="3627710" cy="362771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90" name="组合 87"/>
          <p:cNvGrpSpPr/>
          <p:nvPr/>
        </p:nvGrpSpPr>
        <p:grpSpPr bwMode="auto">
          <a:xfrm>
            <a:off x="2018989" y="2143508"/>
            <a:ext cx="888547" cy="888547"/>
            <a:chOff x="2848131" y="1860029"/>
            <a:chExt cx="3807502" cy="3807502"/>
          </a:xfrm>
        </p:grpSpPr>
        <p:sp>
          <p:nvSpPr>
            <p:cNvPr id="92" name="椭圆 91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93" name="椭圆 92"/>
            <p:cNvSpPr/>
            <p:nvPr/>
          </p:nvSpPr>
          <p:spPr>
            <a:xfrm>
              <a:off x="2938027" y="1949925"/>
              <a:ext cx="3627710" cy="362771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94" name="组合 87"/>
          <p:cNvGrpSpPr/>
          <p:nvPr/>
        </p:nvGrpSpPr>
        <p:grpSpPr bwMode="auto">
          <a:xfrm>
            <a:off x="3093208" y="3170651"/>
            <a:ext cx="888547" cy="888547"/>
            <a:chOff x="2848131" y="1860029"/>
            <a:chExt cx="3807502" cy="3807502"/>
          </a:xfrm>
        </p:grpSpPr>
        <p:sp>
          <p:nvSpPr>
            <p:cNvPr id="95" name="椭圆 94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96" name="椭圆 95"/>
            <p:cNvSpPr/>
            <p:nvPr/>
          </p:nvSpPr>
          <p:spPr>
            <a:xfrm>
              <a:off x="2938027" y="1949925"/>
              <a:ext cx="3627710" cy="362771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97" name="组合 87"/>
          <p:cNvGrpSpPr/>
          <p:nvPr/>
        </p:nvGrpSpPr>
        <p:grpSpPr bwMode="auto">
          <a:xfrm>
            <a:off x="4693435" y="3253690"/>
            <a:ext cx="888547" cy="888547"/>
            <a:chOff x="2848131" y="1860029"/>
            <a:chExt cx="3807502" cy="3807502"/>
          </a:xfrm>
        </p:grpSpPr>
        <p:sp>
          <p:nvSpPr>
            <p:cNvPr id="98" name="椭圆 97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99" name="椭圆 98"/>
            <p:cNvSpPr/>
            <p:nvPr/>
          </p:nvSpPr>
          <p:spPr>
            <a:xfrm>
              <a:off x="2938027" y="1949925"/>
              <a:ext cx="3627710" cy="362771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100" name="组合 87"/>
          <p:cNvGrpSpPr/>
          <p:nvPr/>
        </p:nvGrpSpPr>
        <p:grpSpPr bwMode="auto">
          <a:xfrm>
            <a:off x="5925025" y="2386121"/>
            <a:ext cx="888547" cy="888547"/>
            <a:chOff x="2848131" y="1860029"/>
            <a:chExt cx="3807502" cy="3807502"/>
          </a:xfrm>
        </p:grpSpPr>
        <p:sp>
          <p:nvSpPr>
            <p:cNvPr id="101" name="椭圆 100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2938027" y="1949925"/>
              <a:ext cx="3627710" cy="362771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sp>
        <p:nvSpPr>
          <p:cNvPr id="103" name="文本框 5"/>
          <p:cNvSpPr txBox="1"/>
          <p:nvPr/>
        </p:nvSpPr>
        <p:spPr>
          <a:xfrm>
            <a:off x="3943597" y="1581649"/>
            <a:ext cx="983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</a:p>
        </p:txBody>
      </p:sp>
      <p:sp>
        <p:nvSpPr>
          <p:cNvPr id="104" name="文本框 5"/>
          <p:cNvSpPr txBox="1"/>
          <p:nvPr/>
        </p:nvSpPr>
        <p:spPr>
          <a:xfrm>
            <a:off x="1957931" y="2418442"/>
            <a:ext cx="98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endParaRPr lang="zh-CN" dirty="0"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5"/>
          <p:cNvSpPr txBox="1"/>
          <p:nvPr/>
        </p:nvSpPr>
        <p:spPr>
          <a:xfrm>
            <a:off x="3021842" y="3427586"/>
            <a:ext cx="9839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sz="1800" dirty="0"/>
              <a:t>封装</a:t>
            </a:r>
          </a:p>
        </p:txBody>
      </p:sp>
      <p:sp>
        <p:nvSpPr>
          <p:cNvPr id="106" name="文本框 5"/>
          <p:cNvSpPr txBox="1"/>
          <p:nvPr/>
        </p:nvSpPr>
        <p:spPr>
          <a:xfrm>
            <a:off x="4635250" y="3507854"/>
            <a:ext cx="9839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sz="1800" dirty="0"/>
              <a:t>继承</a:t>
            </a:r>
          </a:p>
        </p:txBody>
      </p:sp>
      <p:sp>
        <p:nvSpPr>
          <p:cNvPr id="107" name="文本框 5"/>
          <p:cNvSpPr txBox="1"/>
          <p:nvPr/>
        </p:nvSpPr>
        <p:spPr>
          <a:xfrm>
            <a:off x="5873749" y="2643758"/>
            <a:ext cx="9839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sz="1800" dirty="0"/>
              <a:t>多态</a:t>
            </a:r>
          </a:p>
        </p:txBody>
      </p:sp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pPr algn="r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Java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基础核心模块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103" grpId="0"/>
      <p:bldP spid="104" grpId="0"/>
      <p:bldP spid="105" grpId="0"/>
      <p:bldP spid="106" grpId="0"/>
      <p:bldP spid="10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接口和抽象类对比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>
          <a:xfrm>
            <a:off x="467360" y="771525"/>
            <a:ext cx="1150620" cy="36004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知识对比</a:t>
            </a:r>
          </a:p>
        </p:txBody>
      </p:sp>
      <p:sp>
        <p:nvSpPr>
          <p:cNvPr id="9" name="Freeform 40"/>
          <p:cNvSpPr>
            <a:spLocks noEditPoints="1"/>
          </p:cNvSpPr>
          <p:nvPr/>
        </p:nvSpPr>
        <p:spPr bwMode="auto">
          <a:xfrm>
            <a:off x="214282" y="785800"/>
            <a:ext cx="209550" cy="222250"/>
          </a:xfrm>
          <a:custGeom>
            <a:avLst/>
            <a:gdLst>
              <a:gd name="T0" fmla="*/ 3 w 56"/>
              <a:gd name="T1" fmla="*/ 16 h 59"/>
              <a:gd name="T2" fmla="*/ 16 w 56"/>
              <a:gd name="T3" fmla="*/ 5 h 59"/>
              <a:gd name="T4" fmla="*/ 40 w 56"/>
              <a:gd name="T5" fmla="*/ 6 h 59"/>
              <a:gd name="T6" fmla="*/ 49 w 56"/>
              <a:gd name="T7" fmla="*/ 13 h 59"/>
              <a:gd name="T8" fmla="*/ 54 w 56"/>
              <a:gd name="T9" fmla="*/ 10 h 59"/>
              <a:gd name="T10" fmla="*/ 56 w 56"/>
              <a:gd name="T11" fmla="*/ 11 h 59"/>
              <a:gd name="T12" fmla="*/ 56 w 56"/>
              <a:gd name="T13" fmla="*/ 31 h 59"/>
              <a:gd name="T14" fmla="*/ 54 w 56"/>
              <a:gd name="T15" fmla="*/ 32 h 59"/>
              <a:gd name="T16" fmla="*/ 37 w 56"/>
              <a:gd name="T17" fmla="*/ 22 h 59"/>
              <a:gd name="T18" fmla="*/ 37 w 56"/>
              <a:gd name="T19" fmla="*/ 20 h 59"/>
              <a:gd name="T20" fmla="*/ 42 w 56"/>
              <a:gd name="T21" fmla="*/ 17 h 59"/>
              <a:gd name="T22" fmla="*/ 35 w 56"/>
              <a:gd name="T23" fmla="*/ 11 h 59"/>
              <a:gd name="T24" fmla="*/ 20 w 56"/>
              <a:gd name="T25" fmla="*/ 11 h 59"/>
              <a:gd name="T26" fmla="*/ 9 w 56"/>
              <a:gd name="T27" fmla="*/ 21 h 59"/>
              <a:gd name="T28" fmla="*/ 3 w 56"/>
              <a:gd name="T29" fmla="*/ 16 h 59"/>
              <a:gd name="T30" fmla="*/ 3 w 56"/>
              <a:gd name="T31" fmla="*/ 16 h 59"/>
              <a:gd name="T32" fmla="*/ 3 w 56"/>
              <a:gd name="T33" fmla="*/ 16 h 59"/>
              <a:gd name="T34" fmla="*/ 53 w 56"/>
              <a:gd name="T35" fmla="*/ 43 h 59"/>
              <a:gd name="T36" fmla="*/ 40 w 56"/>
              <a:gd name="T37" fmla="*/ 55 h 59"/>
              <a:gd name="T38" fmla="*/ 16 w 56"/>
              <a:gd name="T39" fmla="*/ 54 h 59"/>
              <a:gd name="T40" fmla="*/ 7 w 56"/>
              <a:gd name="T41" fmla="*/ 46 h 59"/>
              <a:gd name="T42" fmla="*/ 1 w 56"/>
              <a:gd name="T43" fmla="*/ 49 h 59"/>
              <a:gd name="T44" fmla="*/ 0 w 56"/>
              <a:gd name="T45" fmla="*/ 49 h 59"/>
              <a:gd name="T46" fmla="*/ 0 w 56"/>
              <a:gd name="T47" fmla="*/ 29 h 59"/>
              <a:gd name="T48" fmla="*/ 2 w 56"/>
              <a:gd name="T49" fmla="*/ 28 h 59"/>
              <a:gd name="T50" fmla="*/ 19 w 56"/>
              <a:gd name="T51" fmla="*/ 37 h 59"/>
              <a:gd name="T52" fmla="*/ 19 w 56"/>
              <a:gd name="T53" fmla="*/ 39 h 59"/>
              <a:gd name="T54" fmla="*/ 14 w 56"/>
              <a:gd name="T55" fmla="*/ 42 h 59"/>
              <a:gd name="T56" fmla="*/ 21 w 56"/>
              <a:gd name="T57" fmla="*/ 48 h 59"/>
              <a:gd name="T58" fmla="*/ 36 w 56"/>
              <a:gd name="T59" fmla="*/ 49 h 59"/>
              <a:gd name="T60" fmla="*/ 47 w 56"/>
              <a:gd name="T61" fmla="*/ 39 h 59"/>
              <a:gd name="T62" fmla="*/ 53 w 56"/>
              <a:gd name="T63" fmla="*/ 43 h 59"/>
              <a:gd name="T64" fmla="*/ 53 w 56"/>
              <a:gd name="T65" fmla="*/ 43 h 59"/>
              <a:gd name="T66" fmla="*/ 53 w 56"/>
              <a:gd name="T67" fmla="*/ 4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6" h="59">
                <a:moveTo>
                  <a:pt x="3" y="16"/>
                </a:moveTo>
                <a:cubicBezTo>
                  <a:pt x="3" y="16"/>
                  <a:pt x="8" y="9"/>
                  <a:pt x="16" y="5"/>
                </a:cubicBezTo>
                <a:cubicBezTo>
                  <a:pt x="24" y="0"/>
                  <a:pt x="34" y="2"/>
                  <a:pt x="40" y="6"/>
                </a:cubicBezTo>
                <a:cubicBezTo>
                  <a:pt x="47" y="10"/>
                  <a:pt x="49" y="13"/>
                  <a:pt x="49" y="13"/>
                </a:cubicBezTo>
                <a:cubicBezTo>
                  <a:pt x="54" y="10"/>
                  <a:pt x="54" y="10"/>
                  <a:pt x="54" y="10"/>
                </a:cubicBezTo>
                <a:cubicBezTo>
                  <a:pt x="54" y="10"/>
                  <a:pt x="56" y="9"/>
                  <a:pt x="56" y="11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1"/>
                  <a:pt x="56" y="32"/>
                  <a:pt x="54" y="32"/>
                </a:cubicBezTo>
                <a:cubicBezTo>
                  <a:pt x="53" y="31"/>
                  <a:pt x="41" y="24"/>
                  <a:pt x="37" y="22"/>
                </a:cubicBezTo>
                <a:cubicBezTo>
                  <a:pt x="35" y="21"/>
                  <a:pt x="37" y="20"/>
                  <a:pt x="37" y="20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7"/>
                  <a:pt x="39" y="13"/>
                  <a:pt x="35" y="11"/>
                </a:cubicBezTo>
                <a:cubicBezTo>
                  <a:pt x="30" y="9"/>
                  <a:pt x="25" y="9"/>
                  <a:pt x="20" y="11"/>
                </a:cubicBezTo>
                <a:cubicBezTo>
                  <a:pt x="16" y="12"/>
                  <a:pt x="12" y="16"/>
                  <a:pt x="9" y="21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6"/>
                  <a:pt x="3" y="16"/>
                  <a:pt x="3" y="16"/>
                </a:cubicBezTo>
                <a:close/>
                <a:moveTo>
                  <a:pt x="53" y="43"/>
                </a:moveTo>
                <a:cubicBezTo>
                  <a:pt x="53" y="43"/>
                  <a:pt x="48" y="51"/>
                  <a:pt x="40" y="55"/>
                </a:cubicBezTo>
                <a:cubicBezTo>
                  <a:pt x="32" y="59"/>
                  <a:pt x="22" y="58"/>
                  <a:pt x="16" y="54"/>
                </a:cubicBezTo>
                <a:cubicBezTo>
                  <a:pt x="9" y="50"/>
                  <a:pt x="7" y="46"/>
                  <a:pt x="7" y="46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49"/>
                  <a:pt x="0" y="50"/>
                  <a:pt x="0" y="4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9"/>
                  <a:pt x="0" y="27"/>
                  <a:pt x="2" y="28"/>
                </a:cubicBezTo>
                <a:cubicBezTo>
                  <a:pt x="3" y="28"/>
                  <a:pt x="15" y="35"/>
                  <a:pt x="19" y="37"/>
                </a:cubicBezTo>
                <a:cubicBezTo>
                  <a:pt x="21" y="38"/>
                  <a:pt x="19" y="39"/>
                  <a:pt x="19" y="39"/>
                </a:cubicBezTo>
                <a:cubicBezTo>
                  <a:pt x="14" y="42"/>
                  <a:pt x="14" y="42"/>
                  <a:pt x="14" y="42"/>
                </a:cubicBezTo>
                <a:cubicBezTo>
                  <a:pt x="14" y="42"/>
                  <a:pt x="17" y="46"/>
                  <a:pt x="21" y="48"/>
                </a:cubicBezTo>
                <a:cubicBezTo>
                  <a:pt x="26" y="51"/>
                  <a:pt x="30" y="51"/>
                  <a:pt x="36" y="49"/>
                </a:cubicBezTo>
                <a:cubicBezTo>
                  <a:pt x="40" y="47"/>
                  <a:pt x="44" y="44"/>
                  <a:pt x="47" y="39"/>
                </a:cubicBezTo>
                <a:cubicBezTo>
                  <a:pt x="53" y="43"/>
                  <a:pt x="53" y="43"/>
                  <a:pt x="53" y="43"/>
                </a:cubicBezTo>
                <a:close/>
                <a:moveTo>
                  <a:pt x="53" y="43"/>
                </a:moveTo>
                <a:cubicBezTo>
                  <a:pt x="53" y="43"/>
                  <a:pt x="53" y="43"/>
                  <a:pt x="53" y="43"/>
                </a:cubicBezTo>
              </a:path>
            </a:pathLst>
          </a:custGeom>
          <a:solidFill>
            <a:srgbClr val="136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平行四边形 20"/>
          <p:cNvSpPr/>
          <p:nvPr>
            <p:custDataLst>
              <p:tags r:id="rId1"/>
            </p:custDataLst>
          </p:nvPr>
        </p:nvSpPr>
        <p:spPr>
          <a:xfrm>
            <a:off x="3382951" y="1435735"/>
            <a:ext cx="1958389" cy="992316"/>
          </a:xfrm>
          <a:prstGeom prst="parallelogram">
            <a:avLst/>
          </a:prstGeom>
          <a:solidFill>
            <a:srgbClr val="04617B">
              <a:lumMod val="50000"/>
            </a:srgbClr>
          </a:solidFill>
          <a:ln>
            <a:noFill/>
          </a:ln>
        </p:spPr>
        <p:style>
          <a:lnRef idx="2">
            <a:srgbClr val="0BD0D9">
              <a:shade val="50000"/>
            </a:srgbClr>
          </a:lnRef>
          <a:fillRef idx="1">
            <a:srgbClr val="0BD0D9"/>
          </a:fillRef>
          <a:effectRef idx="0">
            <a:srgbClr val="0BD0D9"/>
          </a:effectRef>
          <a:fontRef idx="minor">
            <a:sysClr val="window" lastClr="FFFFFF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800">
                <a:solidFill>
                  <a:sysClr val="window" lastClr="FFFFFF"/>
                </a:solidFill>
              </a:rPr>
              <a:t>接口和抽象类相同点</a:t>
            </a:r>
          </a:p>
        </p:txBody>
      </p:sp>
      <p:sp>
        <p:nvSpPr>
          <p:cNvPr id="22" name="平行四边形 21"/>
          <p:cNvSpPr/>
          <p:nvPr>
            <p:custDataLst>
              <p:tags r:id="rId2"/>
            </p:custDataLst>
          </p:nvPr>
        </p:nvSpPr>
        <p:spPr>
          <a:xfrm>
            <a:off x="1400810" y="3424508"/>
            <a:ext cx="2005203" cy="1015723"/>
          </a:xfrm>
          <a:prstGeom prst="parallelogram">
            <a:avLst/>
          </a:prstGeom>
          <a:solidFill>
            <a:srgbClr val="0F6FC6"/>
          </a:solidFill>
          <a:ln>
            <a:noFill/>
          </a:ln>
        </p:spPr>
        <p:style>
          <a:lnRef idx="2">
            <a:srgbClr val="0BD0D9">
              <a:shade val="50000"/>
            </a:srgbClr>
          </a:lnRef>
          <a:fillRef idx="1">
            <a:srgbClr val="0BD0D9"/>
          </a:fillRef>
          <a:effectRef idx="0">
            <a:srgbClr val="0BD0D9"/>
          </a:effectRef>
          <a:fontRef idx="minor">
            <a:sysClr val="window" lastClr="FFFFFF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altLang="zh-CN" sz="1600" dirty="0">
                <a:sym typeface="+mn-ea"/>
              </a:rPr>
              <a:t>接口和抽象类都可以有抽象方法</a:t>
            </a:r>
            <a:endParaRPr lang="en-US" altLang="zh-CN" sz="1600" dirty="0">
              <a:solidFill>
                <a:sysClr val="window" lastClr="FFFFFF"/>
              </a:solidFill>
              <a:sym typeface="+mn-ea"/>
            </a:endParaRPr>
          </a:p>
        </p:txBody>
      </p:sp>
      <p:sp>
        <p:nvSpPr>
          <p:cNvPr id="24" name="平行四边形 23"/>
          <p:cNvSpPr/>
          <p:nvPr>
            <p:custDataLst>
              <p:tags r:id="rId3"/>
            </p:custDataLst>
          </p:nvPr>
        </p:nvSpPr>
        <p:spPr>
          <a:xfrm>
            <a:off x="3378200" y="3424555"/>
            <a:ext cx="1819275" cy="1015365"/>
          </a:xfrm>
          <a:prstGeom prst="parallelogram">
            <a:avLst/>
          </a:prstGeom>
          <a:solidFill>
            <a:srgbClr val="009DD9"/>
          </a:solidFill>
          <a:ln>
            <a:noFill/>
          </a:ln>
        </p:spPr>
        <p:style>
          <a:lnRef idx="2">
            <a:srgbClr val="0BD0D9">
              <a:shade val="50000"/>
            </a:srgbClr>
          </a:lnRef>
          <a:fillRef idx="1">
            <a:srgbClr val="0BD0D9"/>
          </a:fillRef>
          <a:effectRef idx="0">
            <a:srgbClr val="0BD0D9"/>
          </a:effectRef>
          <a:fontRef idx="minor">
            <a:sysClr val="window" lastClr="FFFFFF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altLang="zh-CN" sz="1600" dirty="0" err="1">
                <a:sym typeface="+mn-ea"/>
              </a:rPr>
              <a:t>接口和抽象类都不能</a:t>
            </a:r>
            <a:r>
              <a:rPr lang="zh-CN" altLang="en-US" sz="1600" dirty="0">
                <a:sym typeface="+mn-ea"/>
              </a:rPr>
              <a:t>直接</a:t>
            </a:r>
            <a:r>
              <a:rPr lang="en-US" altLang="zh-CN" sz="1600" dirty="0" err="1">
                <a:sym typeface="+mn-ea"/>
              </a:rPr>
              <a:t>实例化</a:t>
            </a:r>
            <a:endParaRPr lang="en-US" altLang="zh-CN" sz="1600" dirty="0">
              <a:solidFill>
                <a:sysClr val="window" lastClr="FFFFFF"/>
              </a:solidFill>
              <a:sym typeface="+mn-ea"/>
            </a:endParaRPr>
          </a:p>
        </p:txBody>
      </p:sp>
      <p:sp>
        <p:nvSpPr>
          <p:cNvPr id="27" name="平行四边形 26"/>
          <p:cNvSpPr/>
          <p:nvPr>
            <p:custDataLst>
              <p:tags r:id="rId4"/>
            </p:custDataLst>
          </p:nvPr>
        </p:nvSpPr>
        <p:spPr>
          <a:xfrm>
            <a:off x="5236210" y="3424555"/>
            <a:ext cx="1715135" cy="1015365"/>
          </a:xfrm>
          <a:prstGeom prst="parallelogram">
            <a:avLst/>
          </a:prstGeom>
          <a:solidFill>
            <a:srgbClr val="0BD0D9"/>
          </a:solidFill>
          <a:ln>
            <a:noFill/>
          </a:ln>
        </p:spPr>
        <p:style>
          <a:lnRef idx="2">
            <a:srgbClr val="0BD0D9">
              <a:shade val="50000"/>
            </a:srgbClr>
          </a:lnRef>
          <a:fillRef idx="1">
            <a:srgbClr val="0BD0D9"/>
          </a:fillRef>
          <a:effectRef idx="0">
            <a:srgbClr val="0BD0D9"/>
          </a:effectRef>
          <a:fontRef idx="minor">
            <a:sysClr val="window" lastClr="FFFFFF"/>
          </a:fontRef>
        </p:style>
        <p:txBody>
          <a:bodyPr rtlCol="0" anchor="ctr" anchorCtr="1">
            <a:noAutofit/>
          </a:bodyPr>
          <a:lstStyle/>
          <a:p>
            <a:pPr marL="0" lvl="2" algn="ctr"/>
            <a:r>
              <a:rPr lang="en-US" altLang="zh-CN" sz="1600" dirty="0">
                <a:sym typeface="+mn-ea"/>
              </a:rPr>
              <a:t>都可以体现多态的应用</a:t>
            </a:r>
            <a:endParaRPr lang="en-US" altLang="zh-CN" sz="1400" dirty="0">
              <a:solidFill>
                <a:sysClr val="window" lastClr="FFFFFF"/>
              </a:solidFill>
              <a:sym typeface="+mn-ea"/>
            </a:endParaRPr>
          </a:p>
        </p:txBody>
      </p:sp>
      <p:grpSp>
        <p:nvGrpSpPr>
          <p:cNvPr id="28" name="组合 27"/>
          <p:cNvGrpSpPr/>
          <p:nvPr>
            <p:custDataLst>
              <p:tags r:id="rId5"/>
            </p:custDataLst>
          </p:nvPr>
        </p:nvGrpSpPr>
        <p:grpSpPr>
          <a:xfrm>
            <a:off x="2378273" y="2435671"/>
            <a:ext cx="3825277" cy="949049"/>
            <a:chOff x="1327309" y="2488586"/>
            <a:chExt cx="9552331" cy="1205872"/>
          </a:xfrm>
        </p:grpSpPr>
        <p:grpSp>
          <p:nvGrpSpPr>
            <p:cNvPr id="29" name="组合 28"/>
            <p:cNvGrpSpPr/>
            <p:nvPr/>
          </p:nvGrpSpPr>
          <p:grpSpPr>
            <a:xfrm rot="10800000">
              <a:off x="1327309" y="2488586"/>
              <a:ext cx="9552331" cy="1205872"/>
              <a:chOff x="3467099" y="3350313"/>
              <a:chExt cx="5257804" cy="1205872"/>
            </a:xfrm>
          </p:grpSpPr>
          <p:cxnSp>
            <p:nvCxnSpPr>
              <p:cNvPr id="33" name="肘形连接符 32"/>
              <p:cNvCxnSpPr/>
              <p:nvPr>
                <p:custDataLst>
                  <p:tags r:id="rId7"/>
                </p:custDataLst>
              </p:nvPr>
            </p:nvCxnSpPr>
            <p:spPr>
              <a:xfrm rot="16200000" flipV="1">
                <a:off x="4178614" y="2638798"/>
                <a:ext cx="1205871" cy="2628902"/>
              </a:xfrm>
              <a:prstGeom prst="bentConnector3">
                <a:avLst/>
              </a:prstGeom>
              <a:ln w="38100">
                <a:solidFill>
                  <a:sysClr val="window" lastClr="FFFFFF">
                    <a:lumMod val="75000"/>
                  </a:sysClr>
                </a:solidFill>
                <a:tailEnd type="triangle"/>
              </a:ln>
            </p:spPr>
            <p:style>
              <a:lnRef idx="1">
                <a:srgbClr val="0F6FC6"/>
              </a:lnRef>
              <a:fillRef idx="0">
                <a:srgbClr val="0F6FC6"/>
              </a:fillRef>
              <a:effectRef idx="0">
                <a:srgbClr val="0F6FC6"/>
              </a:effectRef>
              <a:fontRef idx="minor">
                <a:sysClr val="windowText" lastClr="000000"/>
              </a:fontRef>
            </p:style>
          </p:cxnSp>
          <p:cxnSp>
            <p:nvCxnSpPr>
              <p:cNvPr id="34" name="肘形连接符 33"/>
              <p:cNvCxnSpPr/>
              <p:nvPr>
                <p:custDataLst>
                  <p:tags r:id="rId8"/>
                </p:custDataLst>
              </p:nvPr>
            </p:nvCxnSpPr>
            <p:spPr>
              <a:xfrm rot="5400000" flipH="1" flipV="1">
                <a:off x="6807516" y="2638798"/>
                <a:ext cx="1205871" cy="2628903"/>
              </a:xfrm>
              <a:prstGeom prst="bentConnector3">
                <a:avLst/>
              </a:prstGeom>
              <a:ln w="38100">
                <a:solidFill>
                  <a:sysClr val="window" lastClr="FFFFFF">
                    <a:lumMod val="75000"/>
                  </a:sysClr>
                </a:solidFill>
                <a:tailEnd type="triangle"/>
              </a:ln>
            </p:spPr>
            <p:style>
              <a:lnRef idx="1">
                <a:srgbClr val="0F6FC6"/>
              </a:lnRef>
              <a:fillRef idx="0">
                <a:srgbClr val="0F6FC6"/>
              </a:fillRef>
              <a:effectRef idx="0">
                <a:srgbClr val="0F6FC6"/>
              </a:effectRef>
              <a:fontRef idx="minor">
                <a:sysClr val="windowText" lastClr="000000"/>
              </a:fontRef>
            </p:style>
          </p:cxnSp>
        </p:grpSp>
        <p:cxnSp>
          <p:nvCxnSpPr>
            <p:cNvPr id="30" name="肘形连接符 29"/>
            <p:cNvCxnSpPr/>
            <p:nvPr>
              <p:custDataLst>
                <p:tags r:id="rId6"/>
              </p:custDataLst>
            </p:nvPr>
          </p:nvCxnSpPr>
          <p:spPr>
            <a:xfrm rot="5400000" flipV="1">
              <a:off x="5798692" y="3384068"/>
              <a:ext cx="612083" cy="2514"/>
            </a:xfrm>
            <a:prstGeom prst="bentConnector3">
              <a:avLst/>
            </a:prstGeom>
            <a:ln w="38100">
              <a:solidFill>
                <a:sysClr val="window" lastClr="FFFFFF">
                  <a:lumMod val="75000"/>
                </a:sysClr>
              </a:solidFill>
              <a:tailEnd type="triangle"/>
            </a:ln>
          </p:spPr>
          <p:style>
            <a:lnRef idx="1">
              <a:srgbClr val="0F6FC6"/>
            </a:lnRef>
            <a:fillRef idx="0">
              <a:srgbClr val="0F6FC6"/>
            </a:fillRef>
            <a:effectRef idx="0">
              <a:srgbClr val="0F6FC6"/>
            </a:effectRef>
            <a:fontRef idx="minor">
              <a:sysClr val="windowText" lastClr="000000"/>
            </a:fontRef>
          </p:style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接口和抽象类对比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知识对比</a:t>
            </a:r>
          </a:p>
        </p:txBody>
      </p:sp>
      <p:sp>
        <p:nvSpPr>
          <p:cNvPr id="9" name="Freeform 40"/>
          <p:cNvSpPr>
            <a:spLocks noEditPoints="1"/>
          </p:cNvSpPr>
          <p:nvPr/>
        </p:nvSpPr>
        <p:spPr bwMode="auto">
          <a:xfrm>
            <a:off x="214282" y="785800"/>
            <a:ext cx="209550" cy="222250"/>
          </a:xfrm>
          <a:custGeom>
            <a:avLst/>
            <a:gdLst>
              <a:gd name="T0" fmla="*/ 3 w 56"/>
              <a:gd name="T1" fmla="*/ 16 h 59"/>
              <a:gd name="T2" fmla="*/ 16 w 56"/>
              <a:gd name="T3" fmla="*/ 5 h 59"/>
              <a:gd name="T4" fmla="*/ 40 w 56"/>
              <a:gd name="T5" fmla="*/ 6 h 59"/>
              <a:gd name="T6" fmla="*/ 49 w 56"/>
              <a:gd name="T7" fmla="*/ 13 h 59"/>
              <a:gd name="T8" fmla="*/ 54 w 56"/>
              <a:gd name="T9" fmla="*/ 10 h 59"/>
              <a:gd name="T10" fmla="*/ 56 w 56"/>
              <a:gd name="T11" fmla="*/ 11 h 59"/>
              <a:gd name="T12" fmla="*/ 56 w 56"/>
              <a:gd name="T13" fmla="*/ 31 h 59"/>
              <a:gd name="T14" fmla="*/ 54 w 56"/>
              <a:gd name="T15" fmla="*/ 32 h 59"/>
              <a:gd name="T16" fmla="*/ 37 w 56"/>
              <a:gd name="T17" fmla="*/ 22 h 59"/>
              <a:gd name="T18" fmla="*/ 37 w 56"/>
              <a:gd name="T19" fmla="*/ 20 h 59"/>
              <a:gd name="T20" fmla="*/ 42 w 56"/>
              <a:gd name="T21" fmla="*/ 17 h 59"/>
              <a:gd name="T22" fmla="*/ 35 w 56"/>
              <a:gd name="T23" fmla="*/ 11 h 59"/>
              <a:gd name="T24" fmla="*/ 20 w 56"/>
              <a:gd name="T25" fmla="*/ 11 h 59"/>
              <a:gd name="T26" fmla="*/ 9 w 56"/>
              <a:gd name="T27" fmla="*/ 21 h 59"/>
              <a:gd name="T28" fmla="*/ 3 w 56"/>
              <a:gd name="T29" fmla="*/ 16 h 59"/>
              <a:gd name="T30" fmla="*/ 3 w 56"/>
              <a:gd name="T31" fmla="*/ 16 h 59"/>
              <a:gd name="T32" fmla="*/ 3 w 56"/>
              <a:gd name="T33" fmla="*/ 16 h 59"/>
              <a:gd name="T34" fmla="*/ 53 w 56"/>
              <a:gd name="T35" fmla="*/ 43 h 59"/>
              <a:gd name="T36" fmla="*/ 40 w 56"/>
              <a:gd name="T37" fmla="*/ 55 h 59"/>
              <a:gd name="T38" fmla="*/ 16 w 56"/>
              <a:gd name="T39" fmla="*/ 54 h 59"/>
              <a:gd name="T40" fmla="*/ 7 w 56"/>
              <a:gd name="T41" fmla="*/ 46 h 59"/>
              <a:gd name="T42" fmla="*/ 1 w 56"/>
              <a:gd name="T43" fmla="*/ 49 h 59"/>
              <a:gd name="T44" fmla="*/ 0 w 56"/>
              <a:gd name="T45" fmla="*/ 49 h 59"/>
              <a:gd name="T46" fmla="*/ 0 w 56"/>
              <a:gd name="T47" fmla="*/ 29 h 59"/>
              <a:gd name="T48" fmla="*/ 2 w 56"/>
              <a:gd name="T49" fmla="*/ 28 h 59"/>
              <a:gd name="T50" fmla="*/ 19 w 56"/>
              <a:gd name="T51" fmla="*/ 37 h 59"/>
              <a:gd name="T52" fmla="*/ 19 w 56"/>
              <a:gd name="T53" fmla="*/ 39 h 59"/>
              <a:gd name="T54" fmla="*/ 14 w 56"/>
              <a:gd name="T55" fmla="*/ 42 h 59"/>
              <a:gd name="T56" fmla="*/ 21 w 56"/>
              <a:gd name="T57" fmla="*/ 48 h 59"/>
              <a:gd name="T58" fmla="*/ 36 w 56"/>
              <a:gd name="T59" fmla="*/ 49 h 59"/>
              <a:gd name="T60" fmla="*/ 47 w 56"/>
              <a:gd name="T61" fmla="*/ 39 h 59"/>
              <a:gd name="T62" fmla="*/ 53 w 56"/>
              <a:gd name="T63" fmla="*/ 43 h 59"/>
              <a:gd name="T64" fmla="*/ 53 w 56"/>
              <a:gd name="T65" fmla="*/ 43 h 59"/>
              <a:gd name="T66" fmla="*/ 53 w 56"/>
              <a:gd name="T67" fmla="*/ 4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6" h="59">
                <a:moveTo>
                  <a:pt x="3" y="16"/>
                </a:moveTo>
                <a:cubicBezTo>
                  <a:pt x="3" y="16"/>
                  <a:pt x="8" y="9"/>
                  <a:pt x="16" y="5"/>
                </a:cubicBezTo>
                <a:cubicBezTo>
                  <a:pt x="24" y="0"/>
                  <a:pt x="34" y="2"/>
                  <a:pt x="40" y="6"/>
                </a:cubicBezTo>
                <a:cubicBezTo>
                  <a:pt x="47" y="10"/>
                  <a:pt x="49" y="13"/>
                  <a:pt x="49" y="13"/>
                </a:cubicBezTo>
                <a:cubicBezTo>
                  <a:pt x="54" y="10"/>
                  <a:pt x="54" y="10"/>
                  <a:pt x="54" y="10"/>
                </a:cubicBezTo>
                <a:cubicBezTo>
                  <a:pt x="54" y="10"/>
                  <a:pt x="56" y="9"/>
                  <a:pt x="56" y="11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1"/>
                  <a:pt x="56" y="32"/>
                  <a:pt x="54" y="32"/>
                </a:cubicBezTo>
                <a:cubicBezTo>
                  <a:pt x="53" y="31"/>
                  <a:pt x="41" y="24"/>
                  <a:pt x="37" y="22"/>
                </a:cubicBezTo>
                <a:cubicBezTo>
                  <a:pt x="35" y="21"/>
                  <a:pt x="37" y="20"/>
                  <a:pt x="37" y="20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7"/>
                  <a:pt x="39" y="13"/>
                  <a:pt x="35" y="11"/>
                </a:cubicBezTo>
                <a:cubicBezTo>
                  <a:pt x="30" y="9"/>
                  <a:pt x="25" y="9"/>
                  <a:pt x="20" y="11"/>
                </a:cubicBezTo>
                <a:cubicBezTo>
                  <a:pt x="16" y="12"/>
                  <a:pt x="12" y="16"/>
                  <a:pt x="9" y="21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6"/>
                  <a:pt x="3" y="16"/>
                  <a:pt x="3" y="16"/>
                </a:cubicBezTo>
                <a:close/>
                <a:moveTo>
                  <a:pt x="53" y="43"/>
                </a:moveTo>
                <a:cubicBezTo>
                  <a:pt x="53" y="43"/>
                  <a:pt x="48" y="51"/>
                  <a:pt x="40" y="55"/>
                </a:cubicBezTo>
                <a:cubicBezTo>
                  <a:pt x="32" y="59"/>
                  <a:pt x="22" y="58"/>
                  <a:pt x="16" y="54"/>
                </a:cubicBezTo>
                <a:cubicBezTo>
                  <a:pt x="9" y="50"/>
                  <a:pt x="7" y="46"/>
                  <a:pt x="7" y="46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49"/>
                  <a:pt x="0" y="50"/>
                  <a:pt x="0" y="4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9"/>
                  <a:pt x="0" y="27"/>
                  <a:pt x="2" y="28"/>
                </a:cubicBezTo>
                <a:cubicBezTo>
                  <a:pt x="3" y="28"/>
                  <a:pt x="15" y="35"/>
                  <a:pt x="19" y="37"/>
                </a:cubicBezTo>
                <a:cubicBezTo>
                  <a:pt x="21" y="38"/>
                  <a:pt x="19" y="39"/>
                  <a:pt x="19" y="39"/>
                </a:cubicBezTo>
                <a:cubicBezTo>
                  <a:pt x="14" y="42"/>
                  <a:pt x="14" y="42"/>
                  <a:pt x="14" y="42"/>
                </a:cubicBezTo>
                <a:cubicBezTo>
                  <a:pt x="14" y="42"/>
                  <a:pt x="17" y="46"/>
                  <a:pt x="21" y="48"/>
                </a:cubicBezTo>
                <a:cubicBezTo>
                  <a:pt x="26" y="51"/>
                  <a:pt x="30" y="51"/>
                  <a:pt x="36" y="49"/>
                </a:cubicBezTo>
                <a:cubicBezTo>
                  <a:pt x="40" y="47"/>
                  <a:pt x="44" y="44"/>
                  <a:pt x="47" y="39"/>
                </a:cubicBezTo>
                <a:cubicBezTo>
                  <a:pt x="53" y="43"/>
                  <a:pt x="53" y="43"/>
                  <a:pt x="53" y="43"/>
                </a:cubicBezTo>
                <a:close/>
                <a:moveTo>
                  <a:pt x="53" y="43"/>
                </a:moveTo>
                <a:cubicBezTo>
                  <a:pt x="53" y="43"/>
                  <a:pt x="53" y="43"/>
                  <a:pt x="53" y="43"/>
                </a:cubicBezTo>
              </a:path>
            </a:pathLst>
          </a:custGeom>
          <a:solidFill>
            <a:srgbClr val="136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椭圆 4"/>
          <p:cNvSpPr/>
          <p:nvPr>
            <p:custDataLst>
              <p:tags r:id="rId1"/>
            </p:custDataLst>
          </p:nvPr>
        </p:nvSpPr>
        <p:spPr>
          <a:xfrm>
            <a:off x="3296285" y="1339850"/>
            <a:ext cx="2070100" cy="1369695"/>
          </a:xfrm>
          <a:prstGeom prst="ellipse">
            <a:avLst/>
          </a:prstGeom>
          <a:solidFill>
            <a:srgbClr val="C53C66"/>
          </a:solidFill>
          <a:ln>
            <a:noFill/>
          </a:ln>
        </p:spPr>
        <p:style>
          <a:lnRef idx="2">
            <a:srgbClr val="C53C66">
              <a:shade val="50000"/>
            </a:srgbClr>
          </a:lnRef>
          <a:fillRef idx="1">
            <a:srgbClr val="C53C66"/>
          </a:fillRef>
          <a:effectRef idx="0">
            <a:srgbClr val="C53C6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1800" dirty="0">
                <a:sym typeface="+mn-ea"/>
              </a:rPr>
              <a:t>接口和抽象类不同点</a:t>
            </a:r>
            <a:endParaRPr lang="zh-CN" altLang="en-US" sz="1800" b="1" dirty="0">
              <a:solidFill>
                <a:sysClr val="window" lastClr="FFFFFF"/>
              </a:solidFill>
              <a:latin typeface="Arial" panose="020B0604020202020204" pitchFamily="34" charset="0"/>
              <a:ea typeface="黑体" panose="02010609060101010101" pitchFamily="2" charset="-122"/>
              <a:cs typeface="+mn-ea"/>
              <a:sym typeface="+mn-ea"/>
            </a:endParaRPr>
          </a:p>
        </p:txBody>
      </p:sp>
      <p:cxnSp>
        <p:nvCxnSpPr>
          <p:cNvPr id="20" name="Straight Connector 19@|9FFC:0|FBC:0|LFC:8289534|LBC:16777215"/>
          <p:cNvCxnSpPr>
            <a:endCxn id="23" idx="1"/>
          </p:cNvCxnSpPr>
          <p:nvPr>
            <p:custDataLst>
              <p:tags r:id="rId2"/>
            </p:custDataLst>
          </p:nvPr>
        </p:nvCxnSpPr>
        <p:spPr>
          <a:xfrm flipV="1">
            <a:off x="2203948" y="3369472"/>
            <a:ext cx="4303538" cy="12891"/>
          </a:xfrm>
          <a:prstGeom prst="line">
            <a:avLst/>
          </a:prstGeom>
          <a:ln w="57150">
            <a:solidFill>
              <a:srgbClr val="C53C66"/>
            </a:solidFill>
          </a:ln>
        </p:spPr>
        <p:style>
          <a:lnRef idx="1">
            <a:srgbClr val="C53C66"/>
          </a:lnRef>
          <a:fillRef idx="0">
            <a:srgbClr val="C53C66"/>
          </a:fillRef>
          <a:effectRef idx="0">
            <a:srgbClr val="C53C66"/>
          </a:effectRef>
          <a:fontRef idx="minor">
            <a:sysClr val="windowText" lastClr="000000"/>
          </a:fontRef>
        </p:style>
      </p:cxnSp>
      <p:sp>
        <p:nvSpPr>
          <p:cNvPr id="21" name="Rounded Rectangle 20@|1FFC:12566349|FBC:16777215|LFC:16777215|LBC:16777215"/>
          <p:cNvSpPr/>
          <p:nvPr>
            <p:custDataLst>
              <p:tags r:id="rId3"/>
            </p:custDataLst>
          </p:nvPr>
        </p:nvSpPr>
        <p:spPr>
          <a:xfrm>
            <a:off x="1688230" y="3106887"/>
            <a:ext cx="630593" cy="485336"/>
          </a:xfrm>
          <a:prstGeom prst="roundRect">
            <a:avLst/>
          </a:prstGeom>
          <a:solidFill>
            <a:srgbClr val="C53C66"/>
          </a:solidFill>
          <a:ln>
            <a:noFill/>
          </a:ln>
        </p:spPr>
        <p:style>
          <a:lnRef idx="2">
            <a:srgbClr val="C53C66">
              <a:shade val="50000"/>
            </a:srgbClr>
          </a:lnRef>
          <a:fillRef idx="1">
            <a:srgbClr val="C53C66"/>
          </a:fillRef>
          <a:effectRef idx="0">
            <a:srgbClr val="C53C6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r>
              <a:rPr lang="en-US" altLang="zh-CN" sz="1350" b="1" dirty="0">
                <a:solidFill>
                  <a:sysClr val="window" lastClr="FFFFFF"/>
                </a:solidFill>
              </a:rPr>
              <a:t>A</a:t>
            </a:r>
            <a:endParaRPr lang="zh-CN" altLang="en-US" sz="1350" b="1" dirty="0">
              <a:solidFill>
                <a:sysClr val="window" lastClr="FFFFFF"/>
              </a:solidFill>
            </a:endParaRPr>
          </a:p>
        </p:txBody>
      </p:sp>
      <p:sp>
        <p:nvSpPr>
          <p:cNvPr id="22" name="Rounded Rectangle 21@|1FFC:8289534|FBC:16777215|LFC:16777215|LBC:16777215"/>
          <p:cNvSpPr/>
          <p:nvPr>
            <p:custDataLst>
              <p:tags r:id="rId4"/>
            </p:custDataLst>
          </p:nvPr>
        </p:nvSpPr>
        <p:spPr>
          <a:xfrm>
            <a:off x="4045694" y="3106887"/>
            <a:ext cx="630593" cy="485336"/>
          </a:xfrm>
          <a:prstGeom prst="roundRect">
            <a:avLst/>
          </a:prstGeom>
          <a:solidFill>
            <a:srgbClr val="C53C66"/>
          </a:solidFill>
          <a:ln>
            <a:noFill/>
          </a:ln>
        </p:spPr>
        <p:style>
          <a:lnRef idx="2">
            <a:srgbClr val="C53C66">
              <a:shade val="50000"/>
            </a:srgbClr>
          </a:lnRef>
          <a:fillRef idx="1">
            <a:srgbClr val="C53C66"/>
          </a:fillRef>
          <a:effectRef idx="0">
            <a:srgbClr val="C53C6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r>
              <a:rPr lang="en-US" altLang="zh-CN" sz="1350" b="1" dirty="0">
                <a:solidFill>
                  <a:sysClr val="window" lastClr="FFFFFF"/>
                </a:solidFill>
              </a:rPr>
              <a:t>B</a:t>
            </a:r>
            <a:endParaRPr lang="zh-CN" altLang="en-US" sz="1350" b="1" dirty="0">
              <a:solidFill>
                <a:sysClr val="window" lastClr="FFFFFF"/>
              </a:solidFill>
            </a:endParaRPr>
          </a:p>
        </p:txBody>
      </p:sp>
      <p:sp>
        <p:nvSpPr>
          <p:cNvPr id="23" name="Rounded Rectangle 22@|1FFC:12566349|FBC:16777215|LFC:16777215|LBC:16777215"/>
          <p:cNvSpPr/>
          <p:nvPr>
            <p:custDataLst>
              <p:tags r:id="rId5"/>
            </p:custDataLst>
          </p:nvPr>
        </p:nvSpPr>
        <p:spPr>
          <a:xfrm>
            <a:off x="6507486" y="3126805"/>
            <a:ext cx="630593" cy="485336"/>
          </a:xfrm>
          <a:prstGeom prst="roundRect">
            <a:avLst/>
          </a:prstGeom>
          <a:solidFill>
            <a:srgbClr val="C53C66"/>
          </a:solidFill>
          <a:ln>
            <a:noFill/>
          </a:ln>
        </p:spPr>
        <p:style>
          <a:lnRef idx="2">
            <a:srgbClr val="C53C66">
              <a:shade val="50000"/>
            </a:srgbClr>
          </a:lnRef>
          <a:fillRef idx="1">
            <a:srgbClr val="C53C66"/>
          </a:fillRef>
          <a:effectRef idx="0">
            <a:srgbClr val="C53C6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r>
              <a:rPr lang="en-US" altLang="zh-CN" sz="1350" b="1" dirty="0">
                <a:solidFill>
                  <a:sysClr val="window" lastClr="FFFFFF"/>
                </a:solidFill>
              </a:rPr>
              <a:t>C</a:t>
            </a:r>
            <a:endParaRPr lang="zh-CN" altLang="en-US" sz="1350" b="1" dirty="0">
              <a:solidFill>
                <a:sysClr val="window" lastClr="FFFFFF"/>
              </a:solidFill>
            </a:endParaRPr>
          </a:p>
        </p:txBody>
      </p:sp>
      <p:cxnSp>
        <p:nvCxnSpPr>
          <p:cNvPr id="24" name="Straight Connector 23@|9FFC:0|FBC:0|LFC:8289534|LBC:16777215"/>
          <p:cNvCxnSpPr/>
          <p:nvPr>
            <p:custDataLst>
              <p:tags r:id="rId6"/>
            </p:custDataLst>
          </p:nvPr>
        </p:nvCxnSpPr>
        <p:spPr>
          <a:xfrm flipV="1">
            <a:off x="4335252" y="2739368"/>
            <a:ext cx="1460" cy="367519"/>
          </a:xfrm>
          <a:prstGeom prst="line">
            <a:avLst/>
          </a:prstGeom>
          <a:ln w="57150">
            <a:solidFill>
              <a:srgbClr val="C53C66"/>
            </a:solidFill>
          </a:ln>
        </p:spPr>
        <p:style>
          <a:lnRef idx="1">
            <a:srgbClr val="C53C66"/>
          </a:lnRef>
          <a:fillRef idx="0">
            <a:srgbClr val="C53C66"/>
          </a:fillRef>
          <a:effectRef idx="0">
            <a:srgbClr val="C53C66"/>
          </a:effectRef>
          <a:fontRef idx="minor">
            <a:sysClr val="windowText" lastClr="000000"/>
          </a:fontRef>
        </p:style>
      </p:cxnSp>
      <p:sp>
        <p:nvSpPr>
          <p:cNvPr id="25" name="矩形 24"/>
          <p:cNvSpPr/>
          <p:nvPr>
            <p:custDataLst>
              <p:tags r:id="rId7"/>
            </p:custDataLst>
          </p:nvPr>
        </p:nvSpPr>
        <p:spPr>
          <a:xfrm>
            <a:off x="3189820" y="3711575"/>
            <a:ext cx="2331793" cy="81290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400" dirty="0">
                <a:latin typeface="+mn-ea"/>
                <a:sym typeface="+mn-ea"/>
              </a:rPr>
              <a:t>接口中只能放常量</a:t>
            </a:r>
            <a:endParaRPr lang="en-US" altLang="zh-CN" sz="1400" dirty="0">
              <a:latin typeface="+mn-ea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1400" dirty="0">
                <a:latin typeface="+mn-ea"/>
                <a:sym typeface="+mn-ea"/>
              </a:rPr>
              <a:t>抽象类中可以有变量和常量</a:t>
            </a:r>
          </a:p>
        </p:txBody>
      </p:sp>
      <p:sp>
        <p:nvSpPr>
          <p:cNvPr id="26" name="矩形 25"/>
          <p:cNvSpPr/>
          <p:nvPr>
            <p:custDataLst>
              <p:tags r:id="rId8"/>
            </p:custDataLst>
          </p:nvPr>
        </p:nvSpPr>
        <p:spPr>
          <a:xfrm>
            <a:off x="5652248" y="3648752"/>
            <a:ext cx="3312368" cy="8128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400" dirty="0">
                <a:latin typeface="+mn-ea"/>
                <a:ea typeface="+mn-ea"/>
                <a:sym typeface="+mn-ea"/>
              </a:rPr>
              <a:t>接口中可以有抽象方法、静态方法</a:t>
            </a:r>
            <a:endParaRPr lang="en-US" altLang="zh-CN" sz="1400" dirty="0">
              <a:latin typeface="+mn-ea"/>
              <a:ea typeface="+mn-ea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1400" dirty="0">
                <a:latin typeface="+mn-ea"/>
                <a:ea typeface="+mn-ea"/>
                <a:sym typeface="+mn-ea"/>
              </a:rPr>
              <a:t>和</a:t>
            </a:r>
            <a:r>
              <a:rPr lang="en-US" altLang="zh-CN" sz="1400" dirty="0">
                <a:latin typeface="+mn-ea"/>
                <a:ea typeface="+mn-ea"/>
                <a:sym typeface="+mn-ea"/>
              </a:rPr>
              <a:t>default</a:t>
            </a:r>
            <a:r>
              <a:rPr lang="zh-CN" altLang="en-US" sz="1400" dirty="0">
                <a:latin typeface="+mn-ea"/>
                <a:ea typeface="+mn-ea"/>
                <a:sym typeface="+mn-ea"/>
              </a:rPr>
              <a:t>方法</a:t>
            </a:r>
            <a:endParaRPr lang="en-US" altLang="zh-CN" sz="1400" dirty="0">
              <a:latin typeface="+mn-ea"/>
              <a:ea typeface="+mn-ea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1400" dirty="0">
                <a:latin typeface="+mn-ea"/>
                <a:ea typeface="+mn-ea"/>
                <a:sym typeface="+mn-ea"/>
              </a:rPr>
              <a:t>抽象类中可以有抽象方法，静态方法</a:t>
            </a:r>
            <a:endParaRPr lang="en-US" altLang="zh-CN" sz="1400" dirty="0">
              <a:latin typeface="+mn-ea"/>
              <a:ea typeface="+mn-ea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1400" dirty="0">
                <a:latin typeface="+mn-ea"/>
                <a:ea typeface="+mn-ea"/>
                <a:sym typeface="+mn-ea"/>
              </a:rPr>
              <a:t>和普通方法</a:t>
            </a:r>
          </a:p>
        </p:txBody>
      </p:sp>
      <p:sp>
        <p:nvSpPr>
          <p:cNvPr id="31" name="矩形 30"/>
          <p:cNvSpPr/>
          <p:nvPr>
            <p:custDataLst>
              <p:tags r:id="rId9"/>
            </p:custDataLst>
          </p:nvPr>
        </p:nvSpPr>
        <p:spPr>
          <a:xfrm>
            <a:off x="755577" y="3711575"/>
            <a:ext cx="2331794" cy="8128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latin typeface="+mn-ea"/>
                <a:ea typeface="+mn-ea"/>
                <a:sym typeface="+mn-ea"/>
              </a:rPr>
              <a:t>一个类可以实现多个接口</a:t>
            </a:r>
            <a:endParaRPr lang="en-US" altLang="zh-CN" sz="1400" dirty="0">
              <a:latin typeface="+mn-ea"/>
              <a:ea typeface="+mn-ea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>
                <a:latin typeface="+mn-ea"/>
                <a:ea typeface="+mn-ea"/>
                <a:sym typeface="+mn-ea"/>
              </a:rPr>
              <a:t>一个接口可以继承多个接口。</a:t>
            </a:r>
            <a:endParaRPr lang="en-US" altLang="zh-CN" sz="1400" dirty="0">
              <a:latin typeface="+mn-ea"/>
              <a:ea typeface="+mn-ea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>
                <a:latin typeface="+mn-ea"/>
                <a:ea typeface="+mn-ea"/>
                <a:sym typeface="+mn-ea"/>
              </a:rPr>
              <a:t>类只能单继承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课堂编程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1322" y="843558"/>
            <a:ext cx="8640960" cy="1440160"/>
          </a:xfrm>
        </p:spPr>
        <p:txBody>
          <a:bodyPr/>
          <a:lstStyle/>
          <a:p>
            <a:r>
              <a:rPr lang="zh-CN" altLang="en-US" sz="1800" dirty="0"/>
              <a:t>完善司机类，以接口的形式规定司机必须具有驾驶技能</a:t>
            </a:r>
            <a:endParaRPr lang="en-US" altLang="zh-CN" sz="1800" dirty="0"/>
          </a:p>
          <a:p>
            <a:pPr lvl="1"/>
            <a:r>
              <a:rPr lang="zh-CN" altLang="en-US" dirty="0"/>
              <a:t>打印各司机的驾驶技能（驾照类型）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181322" y="1851670"/>
            <a:ext cx="8640960" cy="1440160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40" dirty="0"/>
              <a:t>思路提示：</a:t>
            </a:r>
            <a:endParaRPr lang="en-US" altLang="zh-CN" sz="1840" dirty="0"/>
          </a:p>
          <a:p>
            <a:pPr lvl="1"/>
            <a:r>
              <a:rPr lang="zh-CN" altLang="en-US" sz="1400" dirty="0"/>
              <a:t>定义</a:t>
            </a:r>
            <a:r>
              <a:rPr lang="en-US" altLang="zh-CN" sz="1400" dirty="0"/>
              <a:t>Drive</a:t>
            </a:r>
            <a:r>
              <a:rPr lang="zh-CN" altLang="en-US" sz="1400" dirty="0"/>
              <a:t>接口，声明</a:t>
            </a:r>
            <a:r>
              <a:rPr lang="en-US" altLang="zh-CN" sz="1400" dirty="0"/>
              <a:t>drive</a:t>
            </a:r>
            <a:r>
              <a:rPr lang="zh-CN" altLang="en-US" sz="1400" dirty="0"/>
              <a:t>方法；</a:t>
            </a:r>
            <a:endParaRPr lang="en-US" altLang="zh-CN" sz="1400" dirty="0"/>
          </a:p>
          <a:p>
            <a:pPr lvl="1"/>
            <a:r>
              <a:rPr lang="zh-CN" altLang="en-US" sz="1400" dirty="0"/>
              <a:t>司机类实现</a:t>
            </a:r>
            <a:r>
              <a:rPr lang="en-US" altLang="zh-CN" sz="1400" dirty="0"/>
              <a:t>Drive</a:t>
            </a:r>
            <a:r>
              <a:rPr lang="zh-CN" altLang="en-US" sz="1400" dirty="0"/>
              <a:t>接口，实现</a:t>
            </a:r>
            <a:r>
              <a:rPr lang="en-US" altLang="zh-CN" sz="1400" dirty="0"/>
              <a:t>drive</a:t>
            </a:r>
            <a:r>
              <a:rPr lang="zh-CN" altLang="en-US" sz="1400" dirty="0"/>
              <a:t>方法。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D0F0DCF-CE00-430F-96B2-5019834D8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0" y="4138017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endParaRPr lang="zh-CN" altLang="en-US" sz="1600" b="1" dirty="0"/>
          </a:p>
        </p:txBody>
      </p:sp>
      <p:sp>
        <p:nvSpPr>
          <p:cNvPr id="8" name="TextBox 38">
            <a:extLst>
              <a:ext uri="{FF2B5EF4-FFF2-40B4-BE49-F238E27FC236}">
                <a16:creationId xmlns:a16="http://schemas.microsoft.com/office/drawing/2014/main" id="{C9EF880D-5647-4D80-AA86-E7376FC01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2600" y="4130684"/>
            <a:ext cx="2271777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学生课堂练习：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34862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ldLvl="0" animBg="1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1322" y="843558"/>
            <a:ext cx="8640960" cy="1440160"/>
          </a:xfrm>
        </p:spPr>
        <p:txBody>
          <a:bodyPr/>
          <a:lstStyle/>
          <a:p>
            <a:r>
              <a:rPr lang="zh-CN" altLang="en-US" sz="1800" dirty="0"/>
              <a:t>思考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出生日期和入职日期使用字符串类型存在哪些问题？</a:t>
            </a:r>
            <a:endParaRPr lang="en-US" altLang="zh-CN" dirty="0"/>
          </a:p>
          <a:p>
            <a:pPr lvl="1"/>
            <a:r>
              <a:rPr lang="zh-CN" altLang="en-US" dirty="0"/>
              <a:t>性别使用字符串类型存在哪些问题？</a:t>
            </a:r>
            <a:endParaRPr lang="en-US" altLang="zh-CN" dirty="0"/>
          </a:p>
          <a:p>
            <a:pPr lvl="1"/>
            <a:r>
              <a:rPr lang="zh-CN" altLang="en-US" dirty="0"/>
              <a:t>员工的年龄有限制吗？工资可以是负数吗？如何进行检查和控制？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</a:t>
            </a:r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81322" y="2616433"/>
            <a:ext cx="8640960" cy="963429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思路提示</a:t>
            </a:r>
            <a:r>
              <a:rPr lang="zh-CN" altLang="en-US" sz="1840" dirty="0"/>
              <a:t>：</a:t>
            </a:r>
            <a:endParaRPr lang="en-US" altLang="zh-CN" sz="1840" dirty="0"/>
          </a:p>
          <a:p>
            <a:pPr lvl="1"/>
            <a:r>
              <a:rPr lang="zh-CN" altLang="en-US" sz="1440" dirty="0"/>
              <a:t>使用学习过的常用类和异常处理机制对案例进行优化。</a:t>
            </a:r>
            <a:endParaRPr lang="en-US" altLang="zh-CN" sz="144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概念图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51" y="613602"/>
            <a:ext cx="8952549" cy="4529898"/>
          </a:xfrm>
        </p:spPr>
      </p:pic>
      <p:sp>
        <p:nvSpPr>
          <p:cNvPr id="8" name="内容占位符 5"/>
          <p:cNvSpPr txBox="1"/>
          <p:nvPr/>
        </p:nvSpPr>
        <p:spPr>
          <a:xfrm>
            <a:off x="395536" y="1234378"/>
            <a:ext cx="8352928" cy="3137572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案例优化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771800" y="4138017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endParaRPr lang="zh-CN" altLang="en-US" sz="1600" b="1" dirty="0"/>
          </a:p>
        </p:txBody>
      </p:sp>
      <p:sp>
        <p:nvSpPr>
          <p:cNvPr id="6" name="TextBox 38"/>
          <p:cNvSpPr txBox="1">
            <a:spLocks noChangeArrowheads="1"/>
          </p:cNvSpPr>
          <p:nvPr/>
        </p:nvSpPr>
        <p:spPr bwMode="auto">
          <a:xfrm>
            <a:off x="3342600" y="4130684"/>
            <a:ext cx="2271777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学生课堂练习：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分钟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D3309E2-E02C-45C5-AB57-7DA89202F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70" y="987574"/>
            <a:ext cx="8640960" cy="3744416"/>
          </a:xfrm>
        </p:spPr>
        <p:txBody>
          <a:bodyPr/>
          <a:lstStyle/>
          <a:p>
            <a:r>
              <a:rPr lang="zh-CN" altLang="en-US" dirty="0"/>
              <a:t>在案例中添加异常处理，提高代码的安全性</a:t>
            </a:r>
          </a:p>
        </p:txBody>
      </p:sp>
    </p:spTree>
    <p:extLst>
      <p:ext uri="{BB962C8B-B14F-4D97-AF65-F5344CB8AC3E}">
        <p14:creationId xmlns:p14="http://schemas.microsoft.com/office/powerpoint/2010/main" val="47912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/>
              <a:t>内容小结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什么是面向对象？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简述你对面向对象四大特性的理解。</a:t>
            </a:r>
            <a:endParaRPr lang="zh-CN" altLang="en-US" dirty="0"/>
          </a:p>
          <a:p>
            <a:r>
              <a:rPr lang="zh-CN" altLang="en-US" dirty="0"/>
              <a:t>重载与重写的区别？</a:t>
            </a:r>
            <a:endParaRPr lang="en-US" altLang="zh-CN" dirty="0"/>
          </a:p>
          <a:p>
            <a:r>
              <a:rPr lang="zh-CN" altLang="en-US" dirty="0"/>
              <a:t>抽象类与接口的区别？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>
            <a:normAutofit/>
          </a:bodyPr>
          <a:lstStyle/>
          <a:p>
            <a:pPr marL="913130" indent="-913130"/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</a:rPr>
              <a:t>第四</a:t>
            </a:r>
            <a:r>
              <a:rPr lang="zh-CN" sz="4000" dirty="0">
                <a:solidFill>
                  <a:schemeClr val="accent5">
                    <a:lumMod val="50000"/>
                  </a:schemeClr>
                </a:solidFill>
              </a:rPr>
              <a:t>节课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枚举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本单元贯穿案例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完成开心聊天室的主菜单功能</a:t>
            </a:r>
            <a:endParaRPr lang="en-US" altLang="zh-CN" dirty="0"/>
          </a:p>
          <a:p>
            <a:pPr lvl="2"/>
            <a:r>
              <a:rPr lang="zh-CN" altLang="en-US" dirty="0"/>
              <a:t>使用枚举做</a:t>
            </a:r>
            <a:r>
              <a:rPr lang="en-US" altLang="zh-CN" dirty="0"/>
              <a:t>switch</a:t>
            </a:r>
            <a:r>
              <a:rPr lang="zh-CN" altLang="en-US" dirty="0"/>
              <a:t>的参数完成分支的选择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sz="1400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19" y="1966916"/>
            <a:ext cx="4619625" cy="1771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381" y="2497071"/>
            <a:ext cx="4457700" cy="1771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847" y="3084192"/>
            <a:ext cx="4238625" cy="1047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213547"/>
            <a:ext cx="4229100" cy="10763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知识目标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850" y="509905"/>
            <a:ext cx="6551930" cy="46462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综合案例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656" y="771550"/>
            <a:ext cx="8640960" cy="3744416"/>
          </a:xfrm>
        </p:spPr>
        <p:txBody>
          <a:bodyPr/>
          <a:lstStyle/>
          <a:p>
            <a:r>
              <a:rPr lang="zh-CN" altLang="en-US" sz="1800" dirty="0"/>
              <a:t>需求：实现员工信息管理系统，完成以下功能：</a:t>
            </a:r>
            <a:endParaRPr lang="en-US" altLang="zh-CN" sz="1800" dirty="0"/>
          </a:p>
          <a:p>
            <a:pPr lvl="1"/>
            <a:r>
              <a:rPr lang="zh-CN" altLang="en-US" dirty="0"/>
              <a:t>基本信息管理</a:t>
            </a:r>
          </a:p>
          <a:p>
            <a:pPr lvl="2"/>
            <a:r>
              <a:rPr lang="zh-CN" altLang="en-US" dirty="0"/>
              <a:t>功能要求：能够获取和修改员工信息、打印所有员工信息</a:t>
            </a:r>
            <a:endParaRPr lang="en-US" altLang="zh-CN" dirty="0"/>
          </a:p>
          <a:p>
            <a:pPr lvl="3"/>
            <a:r>
              <a:rPr lang="zh-CN" altLang="en-US" sz="1400" b="0" dirty="0">
                <a:latin typeface="+mj-ea"/>
                <a:ea typeface="+mj-ea"/>
              </a:rPr>
              <a:t>姓名、年龄、性别、出生日期、入职日期、所属部门</a:t>
            </a:r>
            <a:endParaRPr lang="en-US" altLang="zh-CN" sz="1400" b="0" dirty="0">
              <a:latin typeface="+mj-ea"/>
              <a:ea typeface="+mj-ea"/>
            </a:endParaRPr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财务工资计算和汇总</a:t>
            </a:r>
            <a:endParaRPr lang="en-US" altLang="zh-CN" dirty="0"/>
          </a:p>
          <a:p>
            <a:pPr lvl="2"/>
            <a:r>
              <a:rPr lang="zh-CN" altLang="en-US" dirty="0"/>
              <a:t>功能要求：计算员工当月工资，输出各员工应发工资额及总额</a:t>
            </a:r>
            <a:endParaRPr lang="en-US" altLang="zh-CN" dirty="0"/>
          </a:p>
          <a:p>
            <a:pPr lvl="3"/>
            <a:r>
              <a:rPr lang="zh-CN" altLang="en-US" sz="1400" b="0" dirty="0">
                <a:latin typeface="+mn-ea"/>
              </a:rPr>
              <a:t>普通员工工资</a:t>
            </a:r>
            <a:r>
              <a:rPr lang="en-US" altLang="zh-CN" sz="1400" b="0" dirty="0">
                <a:latin typeface="+mn-ea"/>
              </a:rPr>
              <a:t>=</a:t>
            </a:r>
            <a:r>
              <a:rPr lang="zh-CN" altLang="en-US" sz="1400" b="0" dirty="0">
                <a:latin typeface="+mn-ea"/>
              </a:rPr>
              <a:t>单日工资*出勤天数；</a:t>
            </a:r>
            <a:endParaRPr lang="en-US" altLang="zh-CN" sz="1400" b="0" dirty="0">
              <a:latin typeface="+mn-ea"/>
            </a:endParaRPr>
          </a:p>
          <a:p>
            <a:pPr lvl="3"/>
            <a:r>
              <a:rPr lang="zh-CN" altLang="en-US" sz="1400" b="0" dirty="0">
                <a:latin typeface="+mn-ea"/>
              </a:rPr>
              <a:t>司机工资</a:t>
            </a:r>
            <a:r>
              <a:rPr lang="en-US" altLang="zh-CN" sz="1400" b="0" dirty="0">
                <a:latin typeface="+mn-ea"/>
              </a:rPr>
              <a:t>=</a:t>
            </a:r>
            <a:r>
              <a:rPr lang="zh-CN" altLang="en-US" sz="1400" b="0" dirty="0">
                <a:latin typeface="+mn-ea"/>
              </a:rPr>
              <a:t>单日工资*出勤天数</a:t>
            </a:r>
            <a:r>
              <a:rPr lang="en-US" altLang="zh-CN" sz="1400" b="0" dirty="0">
                <a:latin typeface="+mn-ea"/>
              </a:rPr>
              <a:t>+</a:t>
            </a:r>
            <a:r>
              <a:rPr lang="zh-CN" altLang="en-US" sz="1400" b="0" dirty="0">
                <a:latin typeface="+mn-ea"/>
              </a:rPr>
              <a:t>津贴；</a:t>
            </a:r>
            <a:endParaRPr lang="en-US" altLang="zh-CN" sz="1400" b="0" dirty="0">
              <a:latin typeface="+mn-ea"/>
            </a:endParaRPr>
          </a:p>
          <a:p>
            <a:pPr lvl="3"/>
            <a:r>
              <a:rPr lang="zh-CN" altLang="en-US" sz="1400" b="0" dirty="0">
                <a:latin typeface="+mn-ea"/>
              </a:rPr>
              <a:t>经理工资</a:t>
            </a:r>
            <a:r>
              <a:rPr lang="en-US" altLang="zh-CN" sz="1400" b="0" dirty="0">
                <a:latin typeface="+mn-ea"/>
              </a:rPr>
              <a:t>=</a:t>
            </a:r>
            <a:r>
              <a:rPr lang="zh-CN" altLang="en-US" sz="1400" b="0" dirty="0">
                <a:latin typeface="+mn-ea"/>
              </a:rPr>
              <a:t>年薪</a:t>
            </a:r>
            <a:r>
              <a:rPr lang="en-US" altLang="zh-CN" sz="1400" b="0" dirty="0">
                <a:latin typeface="+mn-ea"/>
              </a:rPr>
              <a:t>/12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为什么使用枚举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一年有四季之分，如何通过代码体现春夏秋冬？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现场提问</a:t>
            </a:r>
          </a:p>
        </p:txBody>
      </p:sp>
      <p:pic>
        <p:nvPicPr>
          <p:cNvPr id="6" name="图片 5" descr="现场提问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723157"/>
            <a:ext cx="405385" cy="408433"/>
          </a:xfrm>
          <a:prstGeom prst="rect">
            <a:avLst/>
          </a:prstGeom>
          <a:noFill/>
        </p:spPr>
      </p:pic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67544" y="1898489"/>
            <a:ext cx="3897472" cy="2039327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224155" lvl="1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/>
              <a:t>public interface Season {</a:t>
            </a:r>
          </a:p>
          <a:p>
            <a:pPr marL="224155" lvl="1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/>
              <a:t>    public static final int SEASON_SPRING =1; </a:t>
            </a:r>
          </a:p>
          <a:p>
            <a:pPr marL="224155" lvl="1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/>
              <a:t>    public static final int SEASON_ SUMMER=2; </a:t>
            </a:r>
          </a:p>
          <a:p>
            <a:pPr marL="224155" lvl="1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/>
              <a:t>    public static final int SEASON_ AUTUMN=3;</a:t>
            </a:r>
          </a:p>
          <a:p>
            <a:pPr marL="224155" lvl="1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/>
              <a:t>    public static final int SEASON_ WINTER=4;</a:t>
            </a:r>
          </a:p>
          <a:p>
            <a:pPr marL="224155" lvl="1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/>
              <a:t>} 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AutoShape 27"/>
          <p:cNvSpPr>
            <a:spLocks noChangeArrowheads="1"/>
          </p:cNvSpPr>
          <p:nvPr/>
        </p:nvSpPr>
        <p:spPr bwMode="auto">
          <a:xfrm>
            <a:off x="5137475" y="2564295"/>
            <a:ext cx="2704438" cy="646727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通过接口定义整型常量表示春夏秋冬</a:t>
            </a:r>
          </a:p>
        </p:txBody>
      </p:sp>
      <p:sp>
        <p:nvSpPr>
          <p:cNvPr id="12" name="右大括号 11"/>
          <p:cNvSpPr/>
          <p:nvPr/>
        </p:nvSpPr>
        <p:spPr bwMode="auto">
          <a:xfrm>
            <a:off x="4566592" y="2019491"/>
            <a:ext cx="288032" cy="1750848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637978" y="1801217"/>
            <a:ext cx="5391560" cy="3122092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/>
              <a:t>public class </a:t>
            </a:r>
            <a:r>
              <a:rPr lang="en-US" altLang="zh-CN" sz="1400" dirty="0" err="1"/>
              <a:t>SeasonTest</a:t>
            </a:r>
            <a:r>
              <a:rPr lang="en-US" altLang="zh-CN" sz="1400" dirty="0"/>
              <a:t> implements Season {</a:t>
            </a:r>
          </a:p>
          <a:p>
            <a:pPr algn="l"/>
            <a:r>
              <a:rPr lang="en-US" altLang="zh-CN" sz="1400" dirty="0"/>
              <a:t>    private int season;</a:t>
            </a:r>
          </a:p>
          <a:p>
            <a:pPr algn="l"/>
            <a:r>
              <a:rPr lang="en-US" altLang="zh-CN" sz="1400" dirty="0"/>
              <a:t>    public static void main(String[] args) {</a:t>
            </a:r>
          </a:p>
          <a:p>
            <a:pPr algn="l"/>
            <a:r>
              <a:rPr lang="en-US" altLang="zh-CN" sz="1400" dirty="0"/>
              <a:t>        </a:t>
            </a:r>
            <a:r>
              <a:rPr lang="en-US" altLang="zh-CN" sz="1400" dirty="0" err="1"/>
              <a:t>SeasonTest</a:t>
            </a:r>
            <a:r>
              <a:rPr lang="en-US" altLang="zh-CN" sz="1400" dirty="0"/>
              <a:t> st = new </a:t>
            </a:r>
            <a:r>
              <a:rPr lang="en-US" altLang="zh-CN" sz="1400" dirty="0" err="1"/>
              <a:t>SeasonTest</a:t>
            </a:r>
            <a:r>
              <a:rPr lang="en-US" altLang="zh-CN" sz="1400" dirty="0"/>
              <a:t>();</a:t>
            </a:r>
          </a:p>
          <a:p>
            <a:pPr algn="l"/>
            <a:r>
              <a:rPr lang="en-US" altLang="zh-CN" sz="1400" dirty="0"/>
              <a:t>        st.setSeason(SEASON_SPRING);</a:t>
            </a:r>
          </a:p>
          <a:p>
            <a:pPr algn="l"/>
            <a:r>
              <a:rPr lang="en-US" altLang="zh-CN" sz="1400" dirty="0"/>
              <a:t>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当前的季节是</a:t>
            </a:r>
            <a:r>
              <a:rPr lang="en-US" altLang="zh-CN" sz="1400" dirty="0"/>
              <a:t>:"+</a:t>
            </a:r>
            <a:r>
              <a:rPr lang="en-US" altLang="zh-CN" sz="1400" dirty="0" err="1"/>
              <a:t>st.getSeason</a:t>
            </a:r>
            <a:r>
              <a:rPr lang="en-US" altLang="zh-CN" sz="1400" dirty="0"/>
              <a:t>());</a:t>
            </a:r>
          </a:p>
          <a:p>
            <a:pPr algn="l"/>
            <a:r>
              <a:rPr lang="en-US" altLang="zh-CN" sz="1400" dirty="0"/>
              <a:t>    }</a:t>
            </a:r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 public int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getSeason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() {</a:t>
            </a:r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     return season;</a:t>
            </a:r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 }</a:t>
            </a:r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 public void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setSeason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(int season) {</a:t>
            </a:r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this.season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= season;</a:t>
            </a:r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 }</a:t>
            </a:r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}</a:t>
            </a:r>
          </a:p>
        </p:txBody>
      </p:sp>
      <p:sp>
        <p:nvSpPr>
          <p:cNvPr id="22" name="AutoShape 27"/>
          <p:cNvSpPr>
            <a:spLocks noChangeArrowheads="1"/>
          </p:cNvSpPr>
          <p:nvPr/>
        </p:nvSpPr>
        <p:spPr bwMode="auto">
          <a:xfrm>
            <a:off x="5292080" y="1636056"/>
            <a:ext cx="1084429" cy="373751"/>
          </a:xfrm>
          <a:prstGeom prst="wedgeRoundRectCallout">
            <a:avLst>
              <a:gd name="adj1" fmla="val -48972"/>
              <a:gd name="adj2" fmla="val -111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实现接口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2683606" y="1782233"/>
            <a:ext cx="1595331" cy="3895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6" name="直接箭头连接符 25"/>
          <p:cNvCxnSpPr>
            <a:stCxn id="25" idx="3"/>
            <a:endCxn id="22" idx="4"/>
          </p:cNvCxnSpPr>
          <p:nvPr/>
        </p:nvCxnSpPr>
        <p:spPr bwMode="auto">
          <a:xfrm flipV="1">
            <a:off x="4278937" y="1818912"/>
            <a:ext cx="1024890" cy="1587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2187922" y="2700335"/>
            <a:ext cx="1725283" cy="28953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8" name="直接箭头连接符 27"/>
          <p:cNvCxnSpPr>
            <a:stCxn id="27" idx="3"/>
          </p:cNvCxnSpPr>
          <p:nvPr/>
        </p:nvCxnSpPr>
        <p:spPr bwMode="auto">
          <a:xfrm>
            <a:off x="3913205" y="2845104"/>
            <a:ext cx="6405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4521232" y="2346607"/>
            <a:ext cx="1527400" cy="646727"/>
          </a:xfrm>
          <a:prstGeom prst="wedgeRoundRectCallout">
            <a:avLst>
              <a:gd name="adj1" fmla="val -48972"/>
              <a:gd name="adj2" fmla="val -111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调用接口中的常量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419" y="3220425"/>
            <a:ext cx="2503784" cy="1395728"/>
          </a:xfrm>
          <a:prstGeom prst="rect">
            <a:avLst/>
          </a:prstGeom>
        </p:spPr>
      </p:pic>
      <p:sp>
        <p:nvSpPr>
          <p:cNvPr id="31" name="云形标注 9"/>
          <p:cNvSpPr/>
          <p:nvPr/>
        </p:nvSpPr>
        <p:spPr bwMode="auto">
          <a:xfrm>
            <a:off x="6458747" y="2941716"/>
            <a:ext cx="2376264" cy="936104"/>
          </a:xfrm>
          <a:prstGeom prst="cloudCallout">
            <a:avLst>
              <a:gd name="adj1" fmla="val -39537"/>
              <a:gd name="adj2" fmla="val 5604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这句话好理解吗</a:t>
            </a:r>
            <a:r>
              <a:rPr kumimoji="0" lang="zh-CN" altLang="en-US" sz="18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 bldLvl="0" animBg="1"/>
      <p:bldP spid="12" grpId="0" bldLvl="0" animBg="1"/>
      <p:bldP spid="21" grpId="0" bldLvl="0" animBg="1"/>
      <p:bldP spid="22" grpId="0" bldLvl="0" animBg="1"/>
      <p:bldP spid="25" grpId="0" bldLvl="0" animBg="1"/>
      <p:bldP spid="27" grpId="0" bldLvl="0" animBg="1"/>
      <p:bldP spid="29" grpId="0" bldLvl="0" animBg="1"/>
      <p:bldP spid="31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4022170" y="1429901"/>
            <a:ext cx="4924016" cy="2639569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/>
              <a:t>public class SeasonEnumTest{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private SeasonEnum season;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public static void main(String[] args) {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SeasonEnumTest st = new SeasonEnumTest();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    st.setSeason(</a:t>
            </a:r>
            <a:r>
              <a:rPr lang="en-US" altLang="zh-CN" sz="1400" dirty="0" err="1"/>
              <a:t>SeasonEnum.SPRING</a:t>
            </a:r>
            <a:r>
              <a:rPr lang="en-US" altLang="zh-CN" sz="1400" dirty="0"/>
              <a:t>);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当前的季节是</a:t>
            </a:r>
            <a:r>
              <a:rPr lang="en-US" altLang="zh-CN" sz="1400" dirty="0"/>
              <a:t>:"+</a:t>
            </a:r>
            <a:r>
              <a:rPr lang="en-US" altLang="zh-CN" sz="1400" dirty="0" err="1"/>
              <a:t>st.getSeason</a:t>
            </a:r>
            <a:r>
              <a:rPr lang="en-US" altLang="zh-CN" sz="1400" dirty="0"/>
              <a:t>());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}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为什么使用枚举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415" y="759054"/>
            <a:ext cx="7817985" cy="539135"/>
          </a:xfrm>
        </p:spPr>
        <p:txBody>
          <a:bodyPr/>
          <a:lstStyle/>
          <a:p>
            <a:r>
              <a:rPr lang="zh-CN" altLang="en-US" dirty="0"/>
              <a:t>使用枚举进行优化</a:t>
            </a:r>
          </a:p>
        </p:txBody>
      </p:sp>
      <p:sp>
        <p:nvSpPr>
          <p:cNvPr id="4" name="副标题 3"/>
          <p:cNvSpPr txBox="1">
            <a:spLocks noGrp="1"/>
          </p:cNvSpPr>
          <p:nvPr>
            <p:ph type="subTitle" idx="10"/>
          </p:nvPr>
        </p:nvSpPr>
        <p:spPr>
          <a:xfrm>
            <a:off x="751457" y="1452648"/>
            <a:ext cx="2390389" cy="360040"/>
          </a:xfrm>
        </p:spPr>
        <p:txBody>
          <a:bodyPr>
            <a:no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dirty="0">
                <a:sym typeface="+mn-ea"/>
              </a:rPr>
              <a:t>定义枚举类型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64568" y="1863188"/>
            <a:ext cx="3528392" cy="738664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/>
              <a:t>public </a:t>
            </a:r>
            <a:r>
              <a:rPr lang="en-US" altLang="zh-CN" sz="1400" dirty="0" err="1"/>
              <a:t>enum</a:t>
            </a:r>
            <a:r>
              <a:rPr lang="en-US" altLang="zh-CN" sz="1400" dirty="0"/>
              <a:t> SeasonEnum {</a:t>
            </a:r>
          </a:p>
          <a:p>
            <a:pPr algn="l"/>
            <a:r>
              <a:rPr lang="en-US" altLang="zh-CN" sz="1400" i="1" dirty="0"/>
              <a:t>    SPRING,SUMMER,AUTUMN,WINTER</a:t>
            </a:r>
          </a:p>
          <a:p>
            <a:pPr algn="l"/>
            <a:r>
              <a:rPr lang="en-US" altLang="zh-CN" sz="1400" dirty="0"/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3772" y="1344774"/>
            <a:ext cx="581285" cy="581285"/>
            <a:chOff x="1512164" y="833735"/>
            <a:chExt cx="798276" cy="798276"/>
          </a:xfrm>
          <a:solidFill>
            <a:srgbClr val="FF0000"/>
          </a:solidFill>
        </p:grpSpPr>
        <p:sp>
          <p:nvSpPr>
            <p:cNvPr id="9" name="椭圆 8"/>
            <p:cNvSpPr/>
            <p:nvPr/>
          </p:nvSpPr>
          <p:spPr>
            <a:xfrm>
              <a:off x="1512164" y="833735"/>
              <a:ext cx="798276" cy="798276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椭圆 4"/>
            <p:cNvSpPr txBox="1"/>
            <p:nvPr/>
          </p:nvSpPr>
          <p:spPr>
            <a:xfrm>
              <a:off x="1629069" y="950640"/>
              <a:ext cx="564466" cy="56446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95" tIns="23495" rIns="23495" bIns="23495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700" kern="1200" dirty="0"/>
                <a:t>1</a:t>
              </a:r>
              <a:endParaRPr lang="zh-CN" altLang="en-US" sz="3700" kern="12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161806" y="1006082"/>
            <a:ext cx="581285" cy="581285"/>
            <a:chOff x="1512164" y="833735"/>
            <a:chExt cx="798276" cy="798276"/>
          </a:xfrm>
          <a:solidFill>
            <a:srgbClr val="FF0000"/>
          </a:solidFill>
        </p:grpSpPr>
        <p:sp>
          <p:nvSpPr>
            <p:cNvPr id="12" name="椭圆 11"/>
            <p:cNvSpPr/>
            <p:nvPr/>
          </p:nvSpPr>
          <p:spPr>
            <a:xfrm>
              <a:off x="1512164" y="833735"/>
              <a:ext cx="798276" cy="798276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椭圆 4"/>
            <p:cNvSpPr txBox="1"/>
            <p:nvPr/>
          </p:nvSpPr>
          <p:spPr>
            <a:xfrm>
              <a:off x="1629069" y="950640"/>
              <a:ext cx="564466" cy="56446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95" tIns="23495" rIns="23495" bIns="23495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700" kern="1200" dirty="0"/>
                <a:t>2</a:t>
              </a:r>
              <a:endParaRPr lang="zh-CN" altLang="en-US" sz="3700" kern="1200" dirty="0"/>
            </a:p>
          </p:txBody>
        </p:sp>
      </p:grp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4429121" y="2829494"/>
            <a:ext cx="3375096" cy="31832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AutoShape 27"/>
          <p:cNvSpPr>
            <a:spLocks noChangeArrowheads="1"/>
          </p:cNvSpPr>
          <p:nvPr/>
        </p:nvSpPr>
        <p:spPr bwMode="auto">
          <a:xfrm>
            <a:off x="6060460" y="4111267"/>
            <a:ext cx="1508673" cy="646986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通过枚举进行赋值</a:t>
            </a:r>
          </a:p>
        </p:txBody>
      </p:sp>
      <p:sp>
        <p:nvSpPr>
          <p:cNvPr id="22" name="副标题 3"/>
          <p:cNvSpPr txBox="1"/>
          <p:nvPr/>
        </p:nvSpPr>
        <p:spPr>
          <a:xfrm>
            <a:off x="4742925" y="1089110"/>
            <a:ext cx="2390389" cy="3600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调用枚举并赋值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71" y="3221188"/>
            <a:ext cx="3784955" cy="1117643"/>
          </a:xfrm>
          <a:prstGeom prst="rect">
            <a:avLst/>
          </a:prstGeom>
        </p:spPr>
      </p:pic>
      <p:sp>
        <p:nvSpPr>
          <p:cNvPr id="21" name="AutoShape 27"/>
          <p:cNvSpPr>
            <a:spLocks noChangeArrowheads="1"/>
          </p:cNvSpPr>
          <p:nvPr/>
        </p:nvSpPr>
        <p:spPr bwMode="auto">
          <a:xfrm>
            <a:off x="2491827" y="4096850"/>
            <a:ext cx="1368152" cy="374571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易读、易懂</a:t>
            </a: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6804248" y="3209920"/>
            <a:ext cx="10549" cy="9251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直接箭头连接符 25"/>
          <p:cNvCxnSpPr/>
          <p:nvPr/>
        </p:nvCxnSpPr>
        <p:spPr bwMode="auto">
          <a:xfrm flipH="1" flipV="1">
            <a:off x="4275826" y="4168296"/>
            <a:ext cx="1784634" cy="2822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4" grpId="0" build="p"/>
      <p:bldP spid="5" grpId="0" bldLvl="0" animBg="1"/>
      <p:bldP spid="18" grpId="0" bldLvl="0" animBg="1"/>
      <p:bldP spid="20" grpId="0" bldLvl="0" animBg="1"/>
      <p:bldP spid="22" grpId="0"/>
      <p:bldP spid="21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为什么使用枚举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无法限制输入范围，导致运行结果错误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489827" y="1779663"/>
            <a:ext cx="4955253" cy="2039543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/>
              <a:t>public class </a:t>
            </a:r>
            <a:r>
              <a:rPr lang="en-US" altLang="zh-CN" sz="1400" dirty="0" err="1"/>
              <a:t>SeasonTest</a:t>
            </a:r>
            <a:r>
              <a:rPr lang="en-US" altLang="zh-CN" sz="1400" dirty="0"/>
              <a:t> </a:t>
            </a:r>
            <a:r>
              <a:rPr lang="en-US" altLang="zh-CN" sz="1400"/>
              <a:t>implements Season </a:t>
            </a:r>
            <a:r>
              <a:rPr lang="en-US" altLang="zh-CN" sz="1400" dirty="0"/>
              <a:t>{</a:t>
            </a:r>
          </a:p>
          <a:p>
            <a:pPr algn="l"/>
            <a:r>
              <a:rPr lang="en-US" altLang="zh-CN" sz="1400" dirty="0"/>
              <a:t>    private int season;</a:t>
            </a:r>
          </a:p>
          <a:p>
            <a:pPr algn="l"/>
            <a:r>
              <a:rPr lang="en-US" altLang="zh-CN" sz="1400" dirty="0"/>
              <a:t>    public static void main(String[] args) {</a:t>
            </a:r>
          </a:p>
          <a:p>
            <a:pPr algn="l"/>
            <a:r>
              <a:rPr lang="en-US" altLang="zh-CN" sz="1400" dirty="0"/>
              <a:t>        </a:t>
            </a:r>
            <a:r>
              <a:rPr lang="en-US" altLang="zh-CN" sz="1400" dirty="0" err="1"/>
              <a:t>SeasonTest</a:t>
            </a:r>
            <a:r>
              <a:rPr lang="en-US" altLang="zh-CN" sz="1400" dirty="0"/>
              <a:t> st = new </a:t>
            </a:r>
            <a:r>
              <a:rPr lang="en-US" altLang="zh-CN" sz="1400" dirty="0" err="1"/>
              <a:t>SeasonTest</a:t>
            </a:r>
            <a:r>
              <a:rPr lang="en-US" altLang="zh-CN" sz="1400" dirty="0"/>
              <a:t>();</a:t>
            </a:r>
          </a:p>
          <a:p>
            <a:pPr algn="l"/>
            <a:r>
              <a:rPr lang="en-US" altLang="zh-CN" sz="1400" dirty="0"/>
              <a:t>        </a:t>
            </a:r>
            <a:r>
              <a:rPr lang="en-US" altLang="zh-CN" sz="1400" dirty="0" err="1"/>
              <a:t>st.setSeason</a:t>
            </a:r>
            <a:r>
              <a:rPr lang="en-US" altLang="zh-CN" sz="1400" dirty="0"/>
              <a:t>(15);</a:t>
            </a:r>
          </a:p>
          <a:p>
            <a:pPr algn="l"/>
            <a:r>
              <a:rPr lang="en-US" altLang="zh-CN" sz="1400" dirty="0"/>
              <a:t>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当前的季节是</a:t>
            </a:r>
            <a:r>
              <a:rPr lang="en-US" altLang="zh-CN" sz="1400" dirty="0"/>
              <a:t>:"+</a:t>
            </a:r>
            <a:r>
              <a:rPr lang="en-US" altLang="zh-CN" sz="1400" dirty="0" err="1"/>
              <a:t>st.getSeason</a:t>
            </a:r>
            <a:r>
              <a:rPr lang="en-US" altLang="zh-CN" sz="1400" dirty="0"/>
              <a:t>());</a:t>
            </a:r>
          </a:p>
          <a:p>
            <a:pPr algn="l"/>
            <a:r>
              <a:rPr lang="en-US" altLang="zh-CN" sz="1400" dirty="0"/>
              <a:t>    }</a:t>
            </a:r>
          </a:p>
          <a:p>
            <a:pPr algn="l"/>
            <a:r>
              <a:rPr lang="en-US" altLang="zh-CN" sz="1400" dirty="0"/>
              <a:t>   //</a:t>
            </a:r>
            <a:r>
              <a:rPr lang="zh-CN" altLang="en-US" sz="1400" dirty="0"/>
              <a:t>省略部分代码</a:t>
            </a:r>
            <a:endParaRPr lang="en-US" altLang="zh-CN" sz="1400" dirty="0"/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}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71600" y="2643758"/>
            <a:ext cx="1595331" cy="29229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 sz="1800">
              <a:solidFill>
                <a:srgbClr val="FF0000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2566931" y="2787774"/>
            <a:ext cx="78093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5" name="AutoShape 27"/>
          <p:cNvSpPr>
            <a:spLocks noChangeArrowheads="1"/>
          </p:cNvSpPr>
          <p:nvPr/>
        </p:nvSpPr>
        <p:spPr bwMode="auto">
          <a:xfrm>
            <a:off x="3380700" y="2541220"/>
            <a:ext cx="1167964" cy="373427"/>
          </a:xfrm>
          <a:prstGeom prst="wedgeRoundRectCallout">
            <a:avLst>
              <a:gd name="adj1" fmla="val -48972"/>
              <a:gd name="adj2" fmla="val -111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38100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sym typeface="+mn-ea"/>
              </a:rPr>
              <a:t>随意赋值</a:t>
            </a:r>
          </a:p>
        </p:txBody>
      </p:sp>
      <p:sp>
        <p:nvSpPr>
          <p:cNvPr id="30" name="AutoShape 27"/>
          <p:cNvSpPr>
            <a:spLocks noChangeArrowheads="1"/>
          </p:cNvSpPr>
          <p:nvPr/>
        </p:nvSpPr>
        <p:spPr bwMode="auto">
          <a:xfrm>
            <a:off x="2656209" y="3310405"/>
            <a:ext cx="2484564" cy="373427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38100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sym typeface="+mn-ea"/>
              </a:rPr>
              <a:t>无法限制数据输入范围</a:t>
            </a: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4004000" y="2984987"/>
            <a:ext cx="0" cy="33614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108" y="1757451"/>
            <a:ext cx="3664344" cy="1628598"/>
          </a:xfrm>
          <a:prstGeom prst="rect">
            <a:avLst/>
          </a:prstGeom>
        </p:spPr>
      </p:pic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5332285" y="2264195"/>
            <a:ext cx="2805972" cy="37640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5260108" y="1575145"/>
            <a:ext cx="3883892" cy="214873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云形标注 9"/>
          <p:cNvSpPr/>
          <p:nvPr/>
        </p:nvSpPr>
        <p:spPr bwMode="auto">
          <a:xfrm>
            <a:off x="5796915" y="3166110"/>
            <a:ext cx="2809875" cy="935990"/>
          </a:xfrm>
          <a:prstGeom prst="cloudCallout">
            <a:avLst>
              <a:gd name="adj1" fmla="val -10361"/>
              <a:gd name="adj2" fmla="val -9308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sz="18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随意赋值，导致结果错误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nimBg="1"/>
      <p:bldP spid="25" grpId="0" bldLvl="0" animBg="1"/>
      <p:bldP spid="30" grpId="0" bldLvl="0" animBg="1"/>
      <p:bldP spid="35" grpId="0" bldLvl="0" animBg="1"/>
      <p:bldP spid="41" grpId="0" bldLvl="0" animBg="1"/>
      <p:bldP spid="31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为什么使用枚举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415" y="759054"/>
            <a:ext cx="7817985" cy="539135"/>
          </a:xfrm>
        </p:spPr>
        <p:txBody>
          <a:bodyPr/>
          <a:lstStyle/>
          <a:p>
            <a:r>
              <a:rPr lang="zh-CN" altLang="en-US" dirty="0"/>
              <a:t>使用枚举限制数据范围，提升代码可靠性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928" y="1327529"/>
            <a:ext cx="5948725" cy="2807507"/>
          </a:xfrm>
          <a:prstGeom prst="rect">
            <a:avLst/>
          </a:prstGeom>
        </p:spPr>
      </p:pic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1102862" y="2372173"/>
            <a:ext cx="5646825" cy="147929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5292080" y="3073852"/>
            <a:ext cx="2342563" cy="919401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范围被限制，只能输入枚举所包含的内容，否则无法通过编译</a:t>
            </a:r>
          </a:p>
        </p:txBody>
      </p:sp>
      <p:sp>
        <p:nvSpPr>
          <p:cNvPr id="4" name="箭头: 右弧形 3"/>
          <p:cNvSpPr/>
          <p:nvPr/>
        </p:nvSpPr>
        <p:spPr>
          <a:xfrm rot="21143963">
            <a:off x="6048223" y="1561314"/>
            <a:ext cx="610840" cy="1410896"/>
          </a:xfrm>
          <a:prstGeom prst="curvedLeftArrow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260797" y="1527115"/>
            <a:ext cx="2879156" cy="25254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AutoShape 27"/>
          <p:cNvSpPr>
            <a:spLocks noChangeArrowheads="1"/>
          </p:cNvSpPr>
          <p:nvPr/>
        </p:nvSpPr>
        <p:spPr bwMode="auto">
          <a:xfrm>
            <a:off x="4094364" y="1466103"/>
            <a:ext cx="1095810" cy="374571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枚举类型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9" grpId="0" bldLvl="0" animBg="1"/>
      <p:bldP spid="4" grpId="0" animBg="1"/>
      <p:bldP spid="8" grpId="0" bldLvl="0" animBg="1"/>
      <p:bldP spid="9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如何使用枚举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7574"/>
            <a:ext cx="8640960" cy="3672408"/>
          </a:xfrm>
        </p:spPr>
        <p:txBody>
          <a:bodyPr/>
          <a:lstStyle/>
          <a:p>
            <a:r>
              <a:rPr lang="zh-CN" altLang="en-US" dirty="0"/>
              <a:t>枚举的声明语法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012265" y="1599374"/>
            <a:ext cx="3343711" cy="738664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zh-CN" altLang="en-US" sz="1400" dirty="0"/>
              <a:t>访问修饰符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rgbClr val="FF0000"/>
                </a:solidFill>
              </a:rPr>
              <a:t>enum</a:t>
            </a:r>
            <a:r>
              <a:rPr lang="zh-CN" altLang="en-US" sz="1400" dirty="0">
                <a:solidFill>
                  <a:srgbClr val="FF0000"/>
                </a:solidFill>
              </a:rPr>
              <a:t>关键字  </a:t>
            </a:r>
            <a:r>
              <a:rPr lang="en-US" altLang="zh-CN" sz="1400" dirty="0"/>
              <a:t> </a:t>
            </a:r>
            <a:r>
              <a:rPr lang="zh-CN" altLang="en-US" sz="1400" dirty="0"/>
              <a:t>枚举类型</a:t>
            </a:r>
            <a:r>
              <a:rPr lang="en-US" altLang="zh-CN" sz="1400" dirty="0"/>
              <a:t>{</a:t>
            </a:r>
          </a:p>
          <a:p>
            <a:pPr algn="l"/>
            <a:r>
              <a:rPr lang="en-US" altLang="zh-CN" sz="1400" i="1" dirty="0"/>
              <a:t>    </a:t>
            </a:r>
            <a:r>
              <a:rPr lang="zh-CN" altLang="en-US" sz="1400" i="1" dirty="0"/>
              <a:t>枚举值</a:t>
            </a:r>
            <a:r>
              <a:rPr lang="en-US" altLang="zh-CN" sz="1400" i="1" dirty="0"/>
              <a:t>1</a:t>
            </a:r>
            <a:r>
              <a:rPr lang="zh-CN" altLang="en-US" sz="1400" i="1" dirty="0"/>
              <a:t>，枚举值</a:t>
            </a:r>
            <a:r>
              <a:rPr lang="en-US" altLang="zh-CN" sz="1400" i="1" dirty="0"/>
              <a:t>2</a:t>
            </a:r>
            <a:r>
              <a:rPr lang="zh-CN" altLang="en-US" sz="1400" i="1" dirty="0"/>
              <a:t>，</a:t>
            </a:r>
            <a:r>
              <a:rPr lang="en-US" altLang="zh-CN" sz="1400" i="1" dirty="0"/>
              <a:t>……</a:t>
            </a:r>
          </a:p>
          <a:p>
            <a:pPr algn="l"/>
            <a:r>
              <a:rPr lang="en-US" altLang="zh-CN" sz="1400" dirty="0"/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1012265" y="3099772"/>
            <a:ext cx="3348720" cy="740665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400" dirty="0"/>
              <a:t>public </a:t>
            </a:r>
            <a:r>
              <a:rPr lang="en-US" altLang="zh-CN" sz="1400" dirty="0" err="1">
                <a:solidFill>
                  <a:srgbClr val="FF0000"/>
                </a:solidFill>
              </a:rPr>
              <a:t>enum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Season</a:t>
            </a:r>
            <a:r>
              <a:rPr lang="en-US" altLang="zh-CN" sz="1400" dirty="0" err="1">
                <a:sym typeface="+mn-ea"/>
              </a:rPr>
              <a:t>Enum</a:t>
            </a:r>
            <a:r>
              <a:rPr lang="en-US" altLang="zh-CN" sz="1400" dirty="0"/>
              <a:t> {</a:t>
            </a:r>
          </a:p>
          <a:p>
            <a:pPr algn="l"/>
            <a:r>
              <a:rPr lang="en-US" altLang="zh-CN" sz="1400" i="1" dirty="0"/>
              <a:t>    SPRING,SUMMER,AUTUMN,WINTER</a:t>
            </a:r>
          </a:p>
          <a:p>
            <a:pPr algn="l"/>
            <a:r>
              <a:rPr lang="en-US" altLang="zh-CN" sz="1400" dirty="0"/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35" name="直接箭头连接符 34"/>
          <p:cNvCxnSpPr>
            <a:stCxn id="6" idx="2"/>
            <a:endCxn id="34" idx="0"/>
          </p:cNvCxnSpPr>
          <p:nvPr/>
        </p:nvCxnSpPr>
        <p:spPr bwMode="auto">
          <a:xfrm>
            <a:off x="2684121" y="2338038"/>
            <a:ext cx="2504" cy="7617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grpSp>
        <p:nvGrpSpPr>
          <p:cNvPr id="46" name="组合 45"/>
          <p:cNvGrpSpPr/>
          <p:nvPr/>
        </p:nvGrpSpPr>
        <p:grpSpPr>
          <a:xfrm>
            <a:off x="4817932" y="1804144"/>
            <a:ext cx="3845475" cy="559440"/>
            <a:chOff x="4817932" y="1804144"/>
            <a:chExt cx="3845475" cy="559440"/>
          </a:xfrm>
        </p:grpSpPr>
        <p:sp>
          <p:nvSpPr>
            <p:cNvPr id="40" name="矩形 39"/>
            <p:cNvSpPr/>
            <p:nvPr/>
          </p:nvSpPr>
          <p:spPr>
            <a:xfrm>
              <a:off x="4817932" y="2010784"/>
              <a:ext cx="3845475" cy="352800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任意多边形: 形状 40"/>
            <p:cNvSpPr/>
            <p:nvPr/>
          </p:nvSpPr>
          <p:spPr>
            <a:xfrm>
              <a:off x="5010205" y="1804144"/>
              <a:ext cx="2691832" cy="413280"/>
            </a:xfrm>
            <a:custGeom>
              <a:avLst/>
              <a:gdLst>
                <a:gd name="connsiteX0" fmla="*/ 0 w 2691832"/>
                <a:gd name="connsiteY0" fmla="*/ 68881 h 413280"/>
                <a:gd name="connsiteX1" fmla="*/ 68881 w 2691832"/>
                <a:gd name="connsiteY1" fmla="*/ 0 h 413280"/>
                <a:gd name="connsiteX2" fmla="*/ 2622951 w 2691832"/>
                <a:gd name="connsiteY2" fmla="*/ 0 h 413280"/>
                <a:gd name="connsiteX3" fmla="*/ 2691832 w 2691832"/>
                <a:gd name="connsiteY3" fmla="*/ 68881 h 413280"/>
                <a:gd name="connsiteX4" fmla="*/ 2691832 w 2691832"/>
                <a:gd name="connsiteY4" fmla="*/ 344399 h 413280"/>
                <a:gd name="connsiteX5" fmla="*/ 2622951 w 2691832"/>
                <a:gd name="connsiteY5" fmla="*/ 413280 h 413280"/>
                <a:gd name="connsiteX6" fmla="*/ 68881 w 2691832"/>
                <a:gd name="connsiteY6" fmla="*/ 413280 h 413280"/>
                <a:gd name="connsiteX7" fmla="*/ 0 w 2691832"/>
                <a:gd name="connsiteY7" fmla="*/ 344399 h 413280"/>
                <a:gd name="connsiteX8" fmla="*/ 0 w 2691832"/>
                <a:gd name="connsiteY8" fmla="*/ 68881 h 41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1832" h="413280">
                  <a:moveTo>
                    <a:pt x="0" y="68881"/>
                  </a:moveTo>
                  <a:cubicBezTo>
                    <a:pt x="0" y="30839"/>
                    <a:pt x="30839" y="0"/>
                    <a:pt x="68881" y="0"/>
                  </a:cubicBezTo>
                  <a:lnTo>
                    <a:pt x="2622951" y="0"/>
                  </a:lnTo>
                  <a:cubicBezTo>
                    <a:pt x="2660993" y="0"/>
                    <a:pt x="2691832" y="30839"/>
                    <a:pt x="2691832" y="68881"/>
                  </a:cubicBezTo>
                  <a:lnTo>
                    <a:pt x="2691832" y="344399"/>
                  </a:lnTo>
                  <a:cubicBezTo>
                    <a:pt x="2691832" y="382441"/>
                    <a:pt x="2660993" y="413280"/>
                    <a:pt x="2622951" y="413280"/>
                  </a:cubicBezTo>
                  <a:lnTo>
                    <a:pt x="68881" y="413280"/>
                  </a:lnTo>
                  <a:cubicBezTo>
                    <a:pt x="30839" y="413280"/>
                    <a:pt x="0" y="382441"/>
                    <a:pt x="0" y="344399"/>
                  </a:cubicBezTo>
                  <a:lnTo>
                    <a:pt x="0" y="68881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920" tIns="20175" rIns="121920" bIns="20175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400" kern="1200" dirty="0" err="1"/>
                <a:t>Enum</a:t>
              </a:r>
              <a:r>
                <a:rPr lang="zh-CN" altLang="en-US" sz="1400" kern="1200" dirty="0"/>
                <a:t>关键字声明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817932" y="2439184"/>
            <a:ext cx="3845475" cy="547988"/>
            <a:chOff x="4817932" y="2439184"/>
            <a:chExt cx="3845475" cy="547988"/>
          </a:xfrm>
        </p:grpSpPr>
        <p:sp>
          <p:nvSpPr>
            <p:cNvPr id="42" name="矩形 41"/>
            <p:cNvSpPr/>
            <p:nvPr/>
          </p:nvSpPr>
          <p:spPr>
            <a:xfrm>
              <a:off x="4817932" y="2634372"/>
              <a:ext cx="3845475" cy="352800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任意多边形: 形状 42"/>
            <p:cNvSpPr/>
            <p:nvPr/>
          </p:nvSpPr>
          <p:spPr>
            <a:xfrm>
              <a:off x="5010205" y="2439184"/>
              <a:ext cx="2691832" cy="413280"/>
            </a:xfrm>
            <a:custGeom>
              <a:avLst/>
              <a:gdLst>
                <a:gd name="connsiteX0" fmla="*/ 0 w 2691832"/>
                <a:gd name="connsiteY0" fmla="*/ 68881 h 413280"/>
                <a:gd name="connsiteX1" fmla="*/ 68881 w 2691832"/>
                <a:gd name="connsiteY1" fmla="*/ 0 h 413280"/>
                <a:gd name="connsiteX2" fmla="*/ 2622951 w 2691832"/>
                <a:gd name="connsiteY2" fmla="*/ 0 h 413280"/>
                <a:gd name="connsiteX3" fmla="*/ 2691832 w 2691832"/>
                <a:gd name="connsiteY3" fmla="*/ 68881 h 413280"/>
                <a:gd name="connsiteX4" fmla="*/ 2691832 w 2691832"/>
                <a:gd name="connsiteY4" fmla="*/ 344399 h 413280"/>
                <a:gd name="connsiteX5" fmla="*/ 2622951 w 2691832"/>
                <a:gd name="connsiteY5" fmla="*/ 413280 h 413280"/>
                <a:gd name="connsiteX6" fmla="*/ 68881 w 2691832"/>
                <a:gd name="connsiteY6" fmla="*/ 413280 h 413280"/>
                <a:gd name="connsiteX7" fmla="*/ 0 w 2691832"/>
                <a:gd name="connsiteY7" fmla="*/ 344399 h 413280"/>
                <a:gd name="connsiteX8" fmla="*/ 0 w 2691832"/>
                <a:gd name="connsiteY8" fmla="*/ 68881 h 41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1832" h="413280">
                  <a:moveTo>
                    <a:pt x="0" y="68881"/>
                  </a:moveTo>
                  <a:cubicBezTo>
                    <a:pt x="0" y="30839"/>
                    <a:pt x="30839" y="0"/>
                    <a:pt x="68881" y="0"/>
                  </a:cubicBezTo>
                  <a:lnTo>
                    <a:pt x="2622951" y="0"/>
                  </a:lnTo>
                  <a:cubicBezTo>
                    <a:pt x="2660993" y="0"/>
                    <a:pt x="2691832" y="30839"/>
                    <a:pt x="2691832" y="68881"/>
                  </a:cubicBezTo>
                  <a:lnTo>
                    <a:pt x="2691832" y="344399"/>
                  </a:lnTo>
                  <a:cubicBezTo>
                    <a:pt x="2691832" y="382441"/>
                    <a:pt x="2660993" y="413280"/>
                    <a:pt x="2622951" y="413280"/>
                  </a:cubicBezTo>
                  <a:lnTo>
                    <a:pt x="68881" y="413280"/>
                  </a:lnTo>
                  <a:cubicBezTo>
                    <a:pt x="30839" y="413280"/>
                    <a:pt x="0" y="382441"/>
                    <a:pt x="0" y="344399"/>
                  </a:cubicBezTo>
                  <a:lnTo>
                    <a:pt x="0" y="68881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5675477"/>
                <a:satOff val="8616"/>
                <a:lumOff val="-1509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920" tIns="20175" rIns="121920" bIns="20175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400" kern="1200" dirty="0"/>
                <a:t>枚举值之间由逗号分隔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817932" y="3074225"/>
            <a:ext cx="3845475" cy="559440"/>
            <a:chOff x="4817932" y="3074225"/>
            <a:chExt cx="3845475" cy="559440"/>
          </a:xfrm>
        </p:grpSpPr>
        <p:sp>
          <p:nvSpPr>
            <p:cNvPr id="44" name="矩形 43"/>
            <p:cNvSpPr/>
            <p:nvPr/>
          </p:nvSpPr>
          <p:spPr>
            <a:xfrm>
              <a:off x="4817932" y="3280865"/>
              <a:ext cx="3845475" cy="352800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任意多边形: 形状 44"/>
            <p:cNvSpPr/>
            <p:nvPr/>
          </p:nvSpPr>
          <p:spPr>
            <a:xfrm>
              <a:off x="5010205" y="3074225"/>
              <a:ext cx="2702603" cy="413280"/>
            </a:xfrm>
            <a:custGeom>
              <a:avLst/>
              <a:gdLst>
                <a:gd name="connsiteX0" fmla="*/ 0 w 2691832"/>
                <a:gd name="connsiteY0" fmla="*/ 68881 h 413280"/>
                <a:gd name="connsiteX1" fmla="*/ 68881 w 2691832"/>
                <a:gd name="connsiteY1" fmla="*/ 0 h 413280"/>
                <a:gd name="connsiteX2" fmla="*/ 2622951 w 2691832"/>
                <a:gd name="connsiteY2" fmla="*/ 0 h 413280"/>
                <a:gd name="connsiteX3" fmla="*/ 2691832 w 2691832"/>
                <a:gd name="connsiteY3" fmla="*/ 68881 h 413280"/>
                <a:gd name="connsiteX4" fmla="*/ 2691832 w 2691832"/>
                <a:gd name="connsiteY4" fmla="*/ 344399 h 413280"/>
                <a:gd name="connsiteX5" fmla="*/ 2622951 w 2691832"/>
                <a:gd name="connsiteY5" fmla="*/ 413280 h 413280"/>
                <a:gd name="connsiteX6" fmla="*/ 68881 w 2691832"/>
                <a:gd name="connsiteY6" fmla="*/ 413280 h 413280"/>
                <a:gd name="connsiteX7" fmla="*/ 0 w 2691832"/>
                <a:gd name="connsiteY7" fmla="*/ 344399 h 413280"/>
                <a:gd name="connsiteX8" fmla="*/ 0 w 2691832"/>
                <a:gd name="connsiteY8" fmla="*/ 68881 h 41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1832" h="413280">
                  <a:moveTo>
                    <a:pt x="0" y="68881"/>
                  </a:moveTo>
                  <a:cubicBezTo>
                    <a:pt x="0" y="30839"/>
                    <a:pt x="30839" y="0"/>
                    <a:pt x="68881" y="0"/>
                  </a:cubicBezTo>
                  <a:lnTo>
                    <a:pt x="2622951" y="0"/>
                  </a:lnTo>
                  <a:cubicBezTo>
                    <a:pt x="2660993" y="0"/>
                    <a:pt x="2691832" y="30839"/>
                    <a:pt x="2691832" y="68881"/>
                  </a:cubicBezTo>
                  <a:lnTo>
                    <a:pt x="2691832" y="344399"/>
                  </a:lnTo>
                  <a:cubicBezTo>
                    <a:pt x="2691832" y="382441"/>
                    <a:pt x="2660993" y="413280"/>
                    <a:pt x="2622951" y="413280"/>
                  </a:cubicBezTo>
                  <a:lnTo>
                    <a:pt x="68881" y="413280"/>
                  </a:lnTo>
                  <a:cubicBezTo>
                    <a:pt x="30839" y="413280"/>
                    <a:pt x="0" y="382441"/>
                    <a:pt x="0" y="344399"/>
                  </a:cubicBezTo>
                  <a:lnTo>
                    <a:pt x="0" y="68881"/>
                  </a:lnTo>
                  <a:close/>
                </a:path>
              </a:pathLst>
            </a:custGeom>
            <a:solidFill>
              <a:srgbClr val="92D050"/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194" tIns="20175" rIns="100194" bIns="20175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400" kern="1200" dirty="0"/>
                <a:t>每个枚举值都是常量（枚举项）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3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如何使用枚举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获取枚举实例的方式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952771" y="1779662"/>
            <a:ext cx="3600400" cy="523220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zh-CN" altLang="en-US" sz="1400" dirty="0"/>
              <a:t>枚举类型  枚举变量 </a:t>
            </a:r>
            <a:r>
              <a:rPr lang="en-US" altLang="zh-CN" sz="1400" dirty="0"/>
              <a:t>= </a:t>
            </a:r>
            <a:r>
              <a:rPr lang="zh-CN" altLang="en-US" sz="1400" dirty="0"/>
              <a:t>枚举类型</a:t>
            </a:r>
            <a:r>
              <a:rPr lang="en-US" altLang="zh-CN" sz="1400" dirty="0"/>
              <a:t>.</a:t>
            </a:r>
            <a:r>
              <a:rPr lang="zh-CN" altLang="en-US" sz="1400" dirty="0"/>
              <a:t>枚举常量</a:t>
            </a:r>
            <a:endParaRPr lang="en-US" altLang="zh-CN" sz="1400" dirty="0"/>
          </a:p>
          <a:p>
            <a:pPr algn="l"/>
            <a:r>
              <a:rPr lang="en-US" altLang="zh-CN" sz="1400" dirty="0" err="1"/>
              <a:t>Season</a:t>
            </a:r>
            <a:r>
              <a:rPr lang="en-US" altLang="zh-CN" sz="1400" dirty="0" err="1">
                <a:sym typeface="+mn-ea"/>
              </a:rPr>
              <a:t>Enum</a:t>
            </a:r>
            <a:r>
              <a:rPr lang="en-US" altLang="zh-CN" sz="1400" dirty="0"/>
              <a:t>  se = </a:t>
            </a:r>
            <a:r>
              <a:rPr lang="en-US" altLang="zh-CN" sz="1400" dirty="0" err="1"/>
              <a:t>Season</a:t>
            </a:r>
            <a:r>
              <a:rPr lang="en-US" altLang="zh-CN" sz="1400" dirty="0" err="1">
                <a:sym typeface="+mn-ea"/>
              </a:rPr>
              <a:t>Enum</a:t>
            </a:r>
            <a:r>
              <a:rPr lang="en-US" altLang="zh-CN" sz="1400" dirty="0" err="1"/>
              <a:t>.SPRING</a:t>
            </a:r>
            <a:r>
              <a:rPr lang="en-US" altLang="zh-CN" sz="1400" dirty="0"/>
              <a:t>; 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2035141" y="3003798"/>
            <a:ext cx="4985131" cy="523220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zh-CN" altLang="en-US" sz="1400" dirty="0"/>
              <a:t>枚举类型  枚举变量 </a:t>
            </a:r>
            <a:r>
              <a:rPr lang="en-US" altLang="zh-CN" sz="1400" dirty="0"/>
              <a:t>= </a:t>
            </a:r>
            <a:r>
              <a:rPr lang="zh-CN" altLang="en-US" sz="1400" dirty="0"/>
              <a:t>枚举类型</a:t>
            </a:r>
            <a:r>
              <a:rPr lang="en-US" altLang="zh-CN" sz="1400" dirty="0"/>
              <a:t>.</a:t>
            </a:r>
            <a:r>
              <a:rPr lang="en-US" altLang="zh-CN" sz="1400" dirty="0" err="1"/>
              <a:t>valueOf</a:t>
            </a:r>
            <a:r>
              <a:rPr lang="en-US" altLang="zh-CN" sz="1400" dirty="0">
                <a:cs typeface="Arial" panose="020B0604020202020204" pitchFamily="34" charset="0"/>
              </a:rPr>
              <a:t> (</a:t>
            </a:r>
            <a:r>
              <a:rPr lang="en-US" altLang="zh-CN" sz="1400" b="1" dirty="0">
                <a:solidFill>
                  <a:srgbClr val="4F4F4F"/>
                </a:solidFill>
              </a:rPr>
              <a:t>String  name</a:t>
            </a:r>
            <a:r>
              <a:rPr lang="en-US" altLang="zh-CN" sz="1400" dirty="0">
                <a:cs typeface="Arial" panose="020B0604020202020204" pitchFamily="34" charset="0"/>
              </a:rPr>
              <a:t>);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Season</a:t>
            </a:r>
            <a:r>
              <a:rPr lang="en-US" altLang="zh-CN" sz="1400" dirty="0" err="1">
                <a:sym typeface="+mn-ea"/>
              </a:rPr>
              <a:t>Enum</a:t>
            </a:r>
            <a:r>
              <a:rPr lang="en-US" altLang="zh-CN" sz="1400" dirty="0"/>
              <a:t>  se = </a:t>
            </a:r>
            <a:r>
              <a:rPr lang="en-US" altLang="zh-CN" sz="1400" dirty="0" err="1"/>
              <a:t>Season</a:t>
            </a:r>
            <a:r>
              <a:rPr lang="en-US" altLang="zh-CN" sz="1400" dirty="0" err="1">
                <a:sym typeface="+mn-ea"/>
              </a:rPr>
              <a:t>Enum</a:t>
            </a:r>
            <a:r>
              <a:rPr lang="en-US" altLang="zh-CN" sz="1400" dirty="0" err="1"/>
              <a:t>.valueOf</a:t>
            </a:r>
            <a:r>
              <a:rPr lang="en-US" altLang="zh-CN" sz="1400" dirty="0"/>
              <a:t>(</a:t>
            </a:r>
            <a:r>
              <a:rPr lang="en-US" altLang="zh-CN" sz="1400" dirty="0">
                <a:cs typeface="Arial" panose="020B0604020202020204" pitchFamily="34" charset="0"/>
              </a:rPr>
              <a:t>"</a:t>
            </a:r>
            <a:r>
              <a:rPr lang="en-US" altLang="zh-CN" sz="1400" dirty="0"/>
              <a:t> SPRING </a:t>
            </a:r>
            <a:r>
              <a:rPr lang="en-US" altLang="zh-CN" sz="1400" dirty="0">
                <a:cs typeface="Arial" panose="020B0604020202020204" pitchFamily="34" charset="0"/>
              </a:rPr>
              <a:t>");</a:t>
            </a:r>
            <a:r>
              <a:rPr lang="en-US" altLang="zh-CN" sz="1400" dirty="0"/>
              <a:t> 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3275856" y="4280778"/>
            <a:ext cx="5378688" cy="523220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zh-CN" altLang="en-US" sz="1400" dirty="0"/>
              <a:t>枚举类型</a:t>
            </a:r>
            <a:r>
              <a:rPr lang="en-US" altLang="zh-CN" sz="1400" dirty="0"/>
              <a:t>[]</a:t>
            </a:r>
            <a:r>
              <a:rPr lang="zh-CN" altLang="en-US" sz="1400" dirty="0"/>
              <a:t>  枚举变量 </a:t>
            </a:r>
            <a:r>
              <a:rPr lang="en-US" altLang="zh-CN" sz="1400" dirty="0"/>
              <a:t>= </a:t>
            </a:r>
            <a:r>
              <a:rPr lang="zh-CN" altLang="en-US" sz="1400" dirty="0"/>
              <a:t>枚举类型</a:t>
            </a:r>
            <a:r>
              <a:rPr lang="en-US" altLang="zh-CN" sz="1400" dirty="0"/>
              <a:t>.values</a:t>
            </a:r>
            <a:r>
              <a:rPr lang="en-US" altLang="zh-CN" sz="1400" dirty="0">
                <a:cs typeface="Arial" panose="020B0604020202020204" pitchFamily="34" charset="0"/>
              </a:rPr>
              <a:t>();</a:t>
            </a:r>
            <a:r>
              <a:rPr lang="en-US" altLang="zh-CN" sz="1400" dirty="0"/>
              <a:t> </a:t>
            </a:r>
          </a:p>
          <a:p>
            <a:pPr algn="l"/>
            <a:r>
              <a:rPr lang="en-US" altLang="zh-CN" sz="1400" dirty="0" err="1"/>
              <a:t>Season</a:t>
            </a:r>
            <a:r>
              <a:rPr lang="en-US" altLang="zh-CN" sz="1400" dirty="0" err="1">
                <a:sym typeface="+mn-ea"/>
              </a:rPr>
              <a:t>Enum</a:t>
            </a:r>
            <a:r>
              <a:rPr lang="en-US" altLang="zh-CN" sz="1400" dirty="0">
                <a:sym typeface="+mn-ea"/>
              </a:rPr>
              <a:t>[ ]</a:t>
            </a:r>
            <a:r>
              <a:rPr lang="en-US" altLang="zh-CN" sz="1400" dirty="0"/>
              <a:t>  </a:t>
            </a:r>
            <a:r>
              <a:rPr lang="en-US" altLang="zh-CN" sz="1400" dirty="0" err="1"/>
              <a:t>seArray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Season</a:t>
            </a:r>
            <a:r>
              <a:rPr lang="en-US" altLang="zh-CN" sz="1400" dirty="0" err="1">
                <a:sym typeface="+mn-ea"/>
              </a:rPr>
              <a:t>Enum</a:t>
            </a:r>
            <a:r>
              <a:rPr lang="en-US" altLang="zh-CN" sz="1400" dirty="0" err="1"/>
              <a:t>.values</a:t>
            </a:r>
            <a:r>
              <a:rPr lang="en-US" altLang="zh-CN" sz="1400" dirty="0"/>
              <a:t>(</a:t>
            </a:r>
            <a:r>
              <a:rPr lang="en-US" altLang="zh-CN" sz="1400" i="1" dirty="0">
                <a:cs typeface="Arial" panose="020B0604020202020204" pitchFamily="34" charset="0"/>
              </a:rPr>
              <a:t>);</a:t>
            </a:r>
            <a:r>
              <a:rPr lang="en-US" altLang="zh-CN" sz="1400" dirty="0"/>
              <a:t> 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AutoShape 27"/>
          <p:cNvSpPr>
            <a:spLocks noChangeArrowheads="1"/>
          </p:cNvSpPr>
          <p:nvPr/>
        </p:nvSpPr>
        <p:spPr bwMode="auto">
          <a:xfrm>
            <a:off x="1988695" y="2499742"/>
            <a:ext cx="3791719" cy="374571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通过指定名称获取枚举实例</a:t>
            </a:r>
          </a:p>
        </p:txBody>
      </p:sp>
      <p:sp>
        <p:nvSpPr>
          <p:cNvPr id="31" name="AutoShape 27"/>
          <p:cNvSpPr>
            <a:spLocks noChangeArrowheads="1"/>
          </p:cNvSpPr>
          <p:nvPr/>
        </p:nvSpPr>
        <p:spPr bwMode="auto">
          <a:xfrm>
            <a:off x="3231505" y="3723878"/>
            <a:ext cx="3791718" cy="374571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获取所有枚举实例的数组</a:t>
            </a:r>
          </a:p>
        </p:txBody>
      </p:sp>
      <p:sp>
        <p:nvSpPr>
          <p:cNvPr id="32" name="AutoShape 27"/>
          <p:cNvSpPr>
            <a:spLocks noChangeArrowheads="1"/>
          </p:cNvSpPr>
          <p:nvPr/>
        </p:nvSpPr>
        <p:spPr bwMode="auto">
          <a:xfrm>
            <a:off x="854642" y="1275606"/>
            <a:ext cx="3791720" cy="374571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通过枚举常量获取枚举实例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539552" y="1090805"/>
            <a:ext cx="581285" cy="581285"/>
            <a:chOff x="1512164" y="833735"/>
            <a:chExt cx="798276" cy="798276"/>
          </a:xfrm>
          <a:solidFill>
            <a:srgbClr val="FF0000"/>
          </a:solidFill>
        </p:grpSpPr>
        <p:sp>
          <p:nvSpPr>
            <p:cNvPr id="19" name="椭圆 18"/>
            <p:cNvSpPr/>
            <p:nvPr/>
          </p:nvSpPr>
          <p:spPr>
            <a:xfrm>
              <a:off x="1512164" y="833735"/>
              <a:ext cx="798276" cy="798276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椭圆 4"/>
            <p:cNvSpPr txBox="1"/>
            <p:nvPr/>
          </p:nvSpPr>
          <p:spPr>
            <a:xfrm>
              <a:off x="1629069" y="950640"/>
              <a:ext cx="564466" cy="56446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95" tIns="23495" rIns="23495" bIns="23495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700" kern="1200" dirty="0"/>
                <a:t>1</a:t>
              </a:r>
              <a:endParaRPr lang="zh-CN" altLang="en-US" sz="3700" kern="12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91680" y="2355726"/>
            <a:ext cx="581285" cy="581285"/>
            <a:chOff x="1512164" y="833735"/>
            <a:chExt cx="798276" cy="798276"/>
          </a:xfrm>
          <a:solidFill>
            <a:srgbClr val="FF0000"/>
          </a:solidFill>
        </p:grpSpPr>
        <p:sp>
          <p:nvSpPr>
            <p:cNvPr id="23" name="椭圆 22"/>
            <p:cNvSpPr/>
            <p:nvPr/>
          </p:nvSpPr>
          <p:spPr>
            <a:xfrm>
              <a:off x="1512164" y="833735"/>
              <a:ext cx="798276" cy="798276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椭圆 4"/>
            <p:cNvSpPr txBox="1"/>
            <p:nvPr/>
          </p:nvSpPr>
          <p:spPr>
            <a:xfrm>
              <a:off x="1629069" y="950640"/>
              <a:ext cx="564466" cy="56446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95" tIns="23495" rIns="23495" bIns="23495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700" kern="1200" dirty="0"/>
                <a:t>2</a:t>
              </a:r>
              <a:endParaRPr lang="zh-CN" altLang="en-US" sz="3700" kern="1200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87824" y="3579862"/>
            <a:ext cx="581285" cy="581285"/>
            <a:chOff x="1512164" y="833735"/>
            <a:chExt cx="798276" cy="798276"/>
          </a:xfrm>
          <a:solidFill>
            <a:srgbClr val="FF0000"/>
          </a:solidFill>
        </p:grpSpPr>
        <p:sp>
          <p:nvSpPr>
            <p:cNvPr id="27" name="椭圆 26"/>
            <p:cNvSpPr/>
            <p:nvPr/>
          </p:nvSpPr>
          <p:spPr>
            <a:xfrm>
              <a:off x="1512164" y="833735"/>
              <a:ext cx="798276" cy="798276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椭圆 4"/>
            <p:cNvSpPr txBox="1"/>
            <p:nvPr/>
          </p:nvSpPr>
          <p:spPr>
            <a:xfrm>
              <a:off x="1629069" y="950640"/>
              <a:ext cx="564466" cy="56446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95" tIns="23495" rIns="23495" bIns="23495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700" kern="1200" dirty="0"/>
                <a:t>3</a:t>
              </a:r>
              <a:endParaRPr lang="zh-CN" altLang="en-US" sz="37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5" grpId="0" bldLvl="0" animBg="1"/>
      <p:bldP spid="29" grpId="0" bldLvl="0" animBg="1"/>
      <p:bldP spid="30" grpId="0" bldLvl="0" animBg="1"/>
      <p:bldP spid="31" grpId="0" bldLvl="0" animBg="1"/>
      <p:bldP spid="32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枚举基本应用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需求描述</a:t>
            </a:r>
            <a:endParaRPr lang="en-US" altLang="zh-CN" dirty="0"/>
          </a:p>
          <a:p>
            <a:pPr lvl="1"/>
            <a:r>
              <a:rPr lang="zh-CN" altLang="en-US" dirty="0"/>
              <a:t>使用枚举模拟完成红绿灯的显示</a:t>
            </a:r>
            <a:endParaRPr lang="en-US" altLang="zh-CN" dirty="0"/>
          </a:p>
          <a:p>
            <a:r>
              <a:rPr lang="zh-CN" altLang="en-US" dirty="0"/>
              <a:t>思路分析</a:t>
            </a:r>
            <a:endParaRPr lang="en-US" altLang="zh-CN" dirty="0"/>
          </a:p>
          <a:p>
            <a:pPr lvl="1"/>
            <a:r>
              <a:rPr lang="zh-CN" altLang="en-US" dirty="0"/>
              <a:t>红绿灯只有三种颜色，红灯、黄灯、绿灯</a:t>
            </a:r>
            <a:endParaRPr lang="en-US" altLang="zh-CN" dirty="0"/>
          </a:p>
          <a:p>
            <a:pPr lvl="1"/>
            <a:r>
              <a:rPr lang="zh-CN" altLang="en-US" dirty="0"/>
              <a:t>将三种颜色定义成枚举常量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30986" y="1757743"/>
            <a:ext cx="3330372" cy="738664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/>
              <a:t>public </a:t>
            </a:r>
            <a:r>
              <a:rPr lang="en-US" altLang="zh-CN" sz="1400" dirty="0" err="1">
                <a:solidFill>
                  <a:srgbClr val="FF0000"/>
                </a:solidFill>
              </a:rPr>
              <a:t>enum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SignalLamp</a:t>
            </a:r>
            <a:r>
              <a:rPr lang="en-US" altLang="zh-CN" sz="1400" dirty="0"/>
              <a:t> {</a:t>
            </a:r>
          </a:p>
          <a:p>
            <a:r>
              <a:rPr lang="en-US" altLang="zh-CN" sz="1400" dirty="0">
                <a:solidFill>
                  <a:srgbClr val="0070C0"/>
                </a:solidFill>
              </a:rPr>
              <a:t>RED,YELLOW,GREEN</a:t>
            </a:r>
          </a:p>
          <a:p>
            <a:pPr algn="l"/>
            <a:r>
              <a:rPr lang="en-US" altLang="zh-CN" sz="1400" dirty="0"/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715888" y="3368485"/>
            <a:ext cx="3960568" cy="954107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>
                <a:cs typeface="Arial" panose="020B0604020202020204" pitchFamily="34" charset="0"/>
              </a:rPr>
              <a:t>public static void main(String[] args) {</a:t>
            </a:r>
          </a:p>
          <a:p>
            <a:pPr algn="l"/>
            <a:r>
              <a:rPr lang="en-US" altLang="zh-CN" sz="1400" dirty="0">
                <a:cs typeface="Arial" panose="020B0604020202020204" pitchFamily="34" charset="0"/>
              </a:rPr>
              <a:t>    </a:t>
            </a:r>
            <a:r>
              <a:rPr lang="en-US" altLang="zh-CN" sz="1400" dirty="0" err="1">
                <a:solidFill>
                  <a:srgbClr val="FF0000"/>
                </a:solidFill>
                <a:cs typeface="Arial" panose="020B0604020202020204" pitchFamily="34" charset="0"/>
              </a:rPr>
              <a:t>SignalLamp</a:t>
            </a:r>
            <a:r>
              <a:rPr lang="en-US" altLang="zh-CN" sz="14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cs typeface="Arial" panose="020B0604020202020204" pitchFamily="34" charset="0"/>
              </a:rPr>
              <a:t>sl</a:t>
            </a:r>
            <a:r>
              <a:rPr lang="en-US" altLang="zh-CN" sz="1400" dirty="0">
                <a:solidFill>
                  <a:srgbClr val="FF0000"/>
                </a:solidFill>
                <a:cs typeface="Arial" panose="020B0604020202020204" pitchFamily="34" charset="0"/>
              </a:rPr>
              <a:t> = </a:t>
            </a:r>
            <a:r>
              <a:rPr lang="en-US" altLang="zh-CN" sz="1400" dirty="0" err="1">
                <a:solidFill>
                  <a:srgbClr val="FF0000"/>
                </a:solidFill>
                <a:cs typeface="Arial" panose="020B0604020202020204" pitchFamily="34" charset="0"/>
              </a:rPr>
              <a:t>SignalLamp.RED</a:t>
            </a:r>
            <a:r>
              <a:rPr lang="en-US" altLang="zh-CN" sz="1400" dirty="0">
                <a:solidFill>
                  <a:srgbClr val="FF0000"/>
                </a:solidFill>
                <a:cs typeface="Arial" panose="020B0604020202020204" pitchFamily="34" charset="0"/>
              </a:rPr>
              <a:t>;</a:t>
            </a:r>
          </a:p>
          <a:p>
            <a:pPr algn="l"/>
            <a:r>
              <a:rPr lang="en-US" altLang="zh-CN" sz="1400" dirty="0">
                <a:cs typeface="Arial" panose="020B0604020202020204" pitchFamily="34" charset="0"/>
              </a:rPr>
              <a:t>    </a:t>
            </a:r>
            <a:r>
              <a:rPr lang="en-US" altLang="zh-CN" sz="1400" dirty="0" err="1">
                <a:cs typeface="Arial" panose="020B0604020202020204" pitchFamily="34" charset="0"/>
              </a:rPr>
              <a:t>System.out.println</a:t>
            </a:r>
            <a:r>
              <a:rPr lang="en-US" altLang="zh-CN" sz="1400" dirty="0">
                <a:cs typeface="Arial" panose="020B0604020202020204" pitchFamily="34" charset="0"/>
              </a:rPr>
              <a:t>("</a:t>
            </a:r>
            <a:r>
              <a:rPr lang="zh-CN" altLang="en-US" sz="1400" dirty="0">
                <a:cs typeface="Arial" panose="020B0604020202020204" pitchFamily="34" charset="0"/>
              </a:rPr>
              <a:t>当前的信号灯是：</a:t>
            </a:r>
            <a:r>
              <a:rPr lang="en-US" altLang="zh-CN" sz="1400" dirty="0">
                <a:cs typeface="Arial" panose="020B0604020202020204" pitchFamily="34" charset="0"/>
              </a:rPr>
              <a:t>"+</a:t>
            </a:r>
            <a:r>
              <a:rPr lang="en-US" altLang="zh-CN" sz="1400" dirty="0" err="1">
                <a:cs typeface="Arial" panose="020B0604020202020204" pitchFamily="34" charset="0"/>
              </a:rPr>
              <a:t>sl</a:t>
            </a:r>
            <a:r>
              <a:rPr lang="en-US" altLang="zh-CN" sz="1400" dirty="0">
                <a:cs typeface="Arial" panose="020B0604020202020204" pitchFamily="34" charset="0"/>
              </a:rPr>
              <a:t>);</a:t>
            </a:r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箭头: 下 6"/>
          <p:cNvSpPr/>
          <p:nvPr/>
        </p:nvSpPr>
        <p:spPr bwMode="auto">
          <a:xfrm>
            <a:off x="6588224" y="2567103"/>
            <a:ext cx="144016" cy="72472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001141"/>
            <a:ext cx="3310228" cy="1337136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课堂编程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需求描述</a:t>
            </a:r>
            <a:endParaRPr lang="en-US" altLang="zh-CN" dirty="0"/>
          </a:p>
          <a:p>
            <a:pPr lvl="1"/>
            <a:r>
              <a:rPr lang="zh-CN" altLang="en-US" dirty="0"/>
              <a:t>使用枚举表示一周</a:t>
            </a:r>
            <a:r>
              <a:rPr lang="en-US" altLang="zh-CN" dirty="0"/>
              <a:t>7</a:t>
            </a:r>
            <a:r>
              <a:rPr lang="zh-CN" altLang="en-US" dirty="0"/>
              <a:t>天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思路分析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enum</a:t>
            </a:r>
            <a:r>
              <a:rPr lang="zh-CN" altLang="en-US" dirty="0"/>
              <a:t>关键字声明枚举类型</a:t>
            </a:r>
            <a:endParaRPr lang="en-US" altLang="zh-CN" dirty="0"/>
          </a:p>
          <a:p>
            <a:pPr lvl="1"/>
            <a:r>
              <a:rPr lang="zh-CN" altLang="en-US" dirty="0"/>
              <a:t>定义枚举常量，枚举值为星期一到星期日</a:t>
            </a:r>
            <a:endParaRPr lang="en-US" altLang="zh-CN" dirty="0"/>
          </a:p>
          <a:p>
            <a:pPr lvl="1"/>
            <a:r>
              <a:rPr lang="zh-CN" altLang="en-US" dirty="0"/>
              <a:t>通过枚举类型调用枚举常量并输出显示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483768" y="4251253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学生现场练习：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5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分钟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深入理解枚举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609907"/>
            <a:ext cx="3985868" cy="2266099"/>
          </a:xfrm>
        </p:spPr>
        <p:txBody>
          <a:bodyPr/>
          <a:lstStyle/>
          <a:p>
            <a:r>
              <a:rPr lang="zh-CN" altLang="en-US" dirty="0"/>
              <a:t>枚举的本质</a:t>
            </a:r>
            <a:r>
              <a:rPr lang="en-US" altLang="zh-CN" dirty="0"/>
              <a:t>	</a:t>
            </a:r>
          </a:p>
          <a:p>
            <a:pPr lvl="1"/>
            <a:r>
              <a:rPr lang="zh-CN" altLang="en-US" dirty="0"/>
              <a:t>枚举类型编译后是一个</a:t>
            </a:r>
            <a:r>
              <a:rPr lang="en-US" altLang="zh-CN" dirty="0"/>
              <a:t>final</a:t>
            </a:r>
            <a:r>
              <a:rPr lang="zh-CN" altLang="en-US" dirty="0"/>
              <a:t>类，自动继承</a:t>
            </a:r>
            <a:r>
              <a:rPr lang="en-US" altLang="zh-CN" dirty="0" err="1"/>
              <a:t>Enum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zh-CN" altLang="en-US" dirty="0"/>
              <a:t>枚举常量会自动编译成</a:t>
            </a:r>
            <a:r>
              <a:rPr lang="en-US" altLang="zh-CN" dirty="0"/>
              <a:t>public static final </a:t>
            </a:r>
          </a:p>
          <a:p>
            <a:pPr lvl="1"/>
            <a:r>
              <a:rPr lang="zh-CN" altLang="en-US" dirty="0"/>
              <a:t>每一个枚举常量对应一个枚举实例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31" y="1222089"/>
            <a:ext cx="3744416" cy="9238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004719"/>
            <a:ext cx="4032448" cy="40873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580" y="1030871"/>
            <a:ext cx="3756820" cy="1727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4754" y="3469697"/>
            <a:ext cx="3049764" cy="11902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008" y="1264667"/>
            <a:ext cx="3228221" cy="7094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-0.000123 L -0.042569 0.017284 " pathEditMode="relative" rAng="0" ptsTypes="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0" y="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NKW%0`U%(KI_RE$S[07S97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5" y="933450"/>
            <a:ext cx="4622800" cy="36779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什么是</a:t>
            </a:r>
            <a:r>
              <a:rPr lang="en-US" altLang="zh-CN" dirty="0">
                <a:latin typeface="+mn-ea"/>
                <a:ea typeface="+mn-ea"/>
              </a:rPr>
              <a:t>Enum</a:t>
            </a:r>
            <a:r>
              <a:rPr lang="zh-CN" altLang="en-US" dirty="0">
                <a:latin typeface="+mn-ea"/>
                <a:ea typeface="+mn-ea"/>
              </a:rPr>
              <a:t>类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Enum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en-US" altLang="zh-CN" dirty="0"/>
              <a:t>JDK1.5</a:t>
            </a:r>
            <a:r>
              <a:rPr lang="zh-CN" altLang="en-US" dirty="0"/>
              <a:t>新增</a:t>
            </a:r>
            <a:endParaRPr lang="en-US" altLang="zh-CN" dirty="0"/>
          </a:p>
          <a:p>
            <a:pPr lvl="1"/>
            <a:r>
              <a:rPr lang="zh-CN" altLang="en-US" dirty="0"/>
              <a:t>直接继承</a:t>
            </a:r>
            <a:r>
              <a:rPr lang="en-US" altLang="zh-CN" dirty="0"/>
              <a:t>Object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zh-CN" altLang="en-US" dirty="0"/>
              <a:t>是一个抽象类</a:t>
            </a:r>
          </a:p>
          <a:p>
            <a:pPr lvl="1"/>
            <a:r>
              <a:rPr lang="zh-CN" altLang="en-US" dirty="0"/>
              <a:t>是所有枚举类型的公共父类</a:t>
            </a:r>
          </a:p>
          <a:p>
            <a:pPr lvl="1"/>
            <a:r>
              <a:rPr lang="zh-CN" altLang="en-US" dirty="0">
                <a:sym typeface="+mn-ea"/>
              </a:rPr>
              <a:t>由枚举类型自动继承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案例分解（一）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5942" y="771550"/>
            <a:ext cx="8640960" cy="3744416"/>
          </a:xfrm>
        </p:spPr>
        <p:txBody>
          <a:bodyPr/>
          <a:lstStyle/>
          <a:p>
            <a:r>
              <a:rPr lang="zh-CN" altLang="en-US" sz="1800" dirty="0"/>
              <a:t>实现员工信息管理系统中的基本信息管理功能</a:t>
            </a:r>
          </a:p>
          <a:p>
            <a:pPr lvl="1"/>
            <a:r>
              <a:rPr lang="zh-CN" altLang="en-US" sz="1440" dirty="0"/>
              <a:t>员工基本信息包括：</a:t>
            </a:r>
            <a:endParaRPr lang="en-US" altLang="zh-CN" sz="1440" dirty="0"/>
          </a:p>
          <a:p>
            <a:pPr lvl="2"/>
            <a:r>
              <a:rPr lang="zh-CN" altLang="en-US" dirty="0"/>
              <a:t>姓名、年龄、性别、出生日期、入职日期、所属部门</a:t>
            </a:r>
            <a:endParaRPr lang="en-US" altLang="zh-CN" dirty="0"/>
          </a:p>
          <a:p>
            <a:pPr lvl="1"/>
            <a:r>
              <a:rPr lang="zh-CN" altLang="en-US" sz="1440" dirty="0"/>
              <a:t>功能：</a:t>
            </a:r>
            <a:endParaRPr lang="en-US" altLang="zh-CN" sz="1440" dirty="0"/>
          </a:p>
          <a:p>
            <a:pPr lvl="2"/>
            <a:r>
              <a:rPr lang="zh-CN" altLang="en-US" dirty="0"/>
              <a:t>打印基本信息</a:t>
            </a:r>
            <a:endParaRPr lang="en-US" altLang="zh-C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如何使用枚举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在枚举中添加变量和方法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29148" y="1488440"/>
            <a:ext cx="3096344" cy="3284041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public </a:t>
            </a:r>
            <a:r>
              <a:rPr lang="en-US" altLang="zh-CN" sz="1400" dirty="0" err="1">
                <a:cs typeface="Arial" panose="020B0604020202020204" pitchFamily="34" charset="0"/>
              </a:rPr>
              <a:t>enum</a:t>
            </a:r>
            <a:r>
              <a:rPr lang="en-US" altLang="zh-CN" sz="1400" dirty="0"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cs typeface="Arial" panose="020B0604020202020204" pitchFamily="34" charset="0"/>
              </a:rPr>
              <a:t>SignalLamp</a:t>
            </a:r>
            <a:r>
              <a:rPr lang="en-US" altLang="zh-CN" sz="1400" dirty="0">
                <a:cs typeface="Arial" panose="020B0604020202020204" pitchFamily="34" charset="0"/>
              </a:rPr>
              <a:t> {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RED,YELLOW,GREEN ;</a:t>
            </a:r>
            <a:endParaRPr lang="zh-CN" altLang="en-US" sz="14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b="1" dirty="0">
                <a:solidFill>
                  <a:srgbClr val="FF0000"/>
                </a:solidFill>
                <a:cs typeface="Arial" panose="020B0604020202020204" pitchFamily="34" charset="0"/>
              </a:rPr>
              <a:t>    private String desc;</a:t>
            </a:r>
            <a:endParaRPr lang="zh-CN" altLang="en-US" sz="14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public String </a:t>
            </a:r>
            <a:r>
              <a:rPr lang="en-US" altLang="zh-CN" sz="1400" dirty="0" err="1">
                <a:cs typeface="Arial" panose="020B0604020202020204" pitchFamily="34" charset="0"/>
              </a:rPr>
              <a:t>getDesc</a:t>
            </a:r>
            <a:r>
              <a:rPr lang="en-US" altLang="zh-CN" sz="1400" dirty="0">
                <a:cs typeface="Arial" panose="020B0604020202020204" pitchFamily="34" charset="0"/>
              </a:rPr>
              <a:t>() {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    return desc;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}</a:t>
            </a:r>
            <a:endParaRPr lang="zh-CN" altLang="en-US" sz="14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public void </a:t>
            </a:r>
            <a:r>
              <a:rPr lang="en-US" altLang="zh-CN" sz="1400" dirty="0" err="1">
                <a:cs typeface="Arial" panose="020B0604020202020204" pitchFamily="34" charset="0"/>
              </a:rPr>
              <a:t>setDesc</a:t>
            </a:r>
            <a:r>
              <a:rPr lang="en-US" altLang="zh-CN" sz="1400" dirty="0">
                <a:cs typeface="Arial" panose="020B0604020202020204" pitchFamily="34" charset="0"/>
              </a:rPr>
              <a:t>(String desc) {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    </a:t>
            </a:r>
            <a:r>
              <a:rPr lang="en-US" altLang="zh-CN" sz="1400" dirty="0" err="1">
                <a:cs typeface="Arial" panose="020B0604020202020204" pitchFamily="34" charset="0"/>
              </a:rPr>
              <a:t>this.desc</a:t>
            </a:r>
            <a:r>
              <a:rPr lang="en-US" altLang="zh-CN" sz="1400" dirty="0">
                <a:cs typeface="Arial" panose="020B0604020202020204" pitchFamily="34" charset="0"/>
              </a:rPr>
              <a:t> = desc;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}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27"/>
          <p:cNvSpPr>
            <a:spLocks noChangeArrowheads="1"/>
          </p:cNvSpPr>
          <p:nvPr/>
        </p:nvSpPr>
        <p:spPr bwMode="auto">
          <a:xfrm>
            <a:off x="2771800" y="1200114"/>
            <a:ext cx="1145737" cy="646986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必须以分号结束</a:t>
            </a:r>
          </a:p>
        </p:txBody>
      </p:sp>
      <p:cxnSp>
        <p:nvCxnSpPr>
          <p:cNvPr id="7" name="直接箭头连接符 6"/>
          <p:cNvCxnSpPr>
            <a:stCxn id="8" idx="3"/>
            <a:endCxn id="6" idx="2"/>
          </p:cNvCxnSpPr>
          <p:nvPr/>
        </p:nvCxnSpPr>
        <p:spPr bwMode="auto">
          <a:xfrm flipV="1">
            <a:off x="2771800" y="1847100"/>
            <a:ext cx="572869" cy="2043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555776" y="1907398"/>
            <a:ext cx="216024" cy="28803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4139952" y="1436892"/>
            <a:ext cx="4680520" cy="2960875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/>
              <a:t>public static void main(String[] args) {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</a:t>
            </a:r>
            <a:r>
              <a:rPr lang="en-US" altLang="zh-CN" sz="1400" dirty="0" err="1"/>
              <a:t>SignalLamp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sl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SignalLamp.RED</a:t>
            </a:r>
            <a:r>
              <a:rPr lang="en-US" altLang="zh-CN" sz="1400" dirty="0"/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 if(sl.name().equals("RED"))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     </a:t>
            </a:r>
            <a:r>
              <a:rPr lang="en-US" altLang="zh-CN" sz="1400" dirty="0" err="1"/>
              <a:t>sl.setDesc</a:t>
            </a:r>
            <a:r>
              <a:rPr lang="en-US" altLang="zh-CN" sz="1400" dirty="0"/>
              <a:t>("</a:t>
            </a:r>
            <a:r>
              <a:rPr lang="zh-CN" altLang="en-US" sz="1400" dirty="0"/>
              <a:t>红灯</a:t>
            </a:r>
            <a:r>
              <a:rPr lang="en-US" altLang="zh-CN" sz="1400" dirty="0"/>
              <a:t>");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 else if(sl.name().equals("YELLOW"))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     </a:t>
            </a:r>
            <a:r>
              <a:rPr lang="en-US" altLang="zh-CN" sz="1400" dirty="0" err="1"/>
              <a:t>sl.setDesc</a:t>
            </a:r>
            <a:r>
              <a:rPr lang="en-US" altLang="zh-CN" sz="1400" dirty="0"/>
              <a:t>("</a:t>
            </a:r>
            <a:r>
              <a:rPr lang="zh-CN" altLang="en-US" sz="1400" dirty="0"/>
              <a:t>黄灯</a:t>
            </a:r>
            <a:r>
              <a:rPr lang="en-US" altLang="zh-CN" sz="1400" dirty="0"/>
              <a:t>");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 else if(sl.name().equals("GREEN"))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     </a:t>
            </a:r>
            <a:r>
              <a:rPr lang="en-US" altLang="zh-CN" sz="1400" dirty="0" err="1"/>
              <a:t>sl.setDesc</a:t>
            </a:r>
            <a:r>
              <a:rPr lang="en-US" altLang="zh-CN" sz="1400" dirty="0"/>
              <a:t>("</a:t>
            </a:r>
            <a:r>
              <a:rPr lang="zh-CN" altLang="en-US" sz="1400" dirty="0"/>
              <a:t>绿灯</a:t>
            </a:r>
            <a:r>
              <a:rPr lang="en-US" altLang="zh-CN" sz="1400" dirty="0"/>
              <a:t>");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246815" y="1807072"/>
            <a:ext cx="3160628" cy="32302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AutoShape 27"/>
          <p:cNvSpPr>
            <a:spLocks noChangeArrowheads="1"/>
          </p:cNvSpPr>
          <p:nvPr/>
        </p:nvSpPr>
        <p:spPr bwMode="auto">
          <a:xfrm>
            <a:off x="7542308" y="1677270"/>
            <a:ext cx="1145737" cy="646986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获取枚举实例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499992" y="2498861"/>
            <a:ext cx="1874599" cy="32302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4499992" y="3143231"/>
            <a:ext cx="1874599" cy="32302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4499992" y="3778391"/>
            <a:ext cx="1874599" cy="32302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右大括号 19"/>
          <p:cNvSpPr/>
          <p:nvPr/>
        </p:nvSpPr>
        <p:spPr bwMode="auto">
          <a:xfrm>
            <a:off x="6662623" y="2558605"/>
            <a:ext cx="288032" cy="1381297"/>
          </a:xfrm>
          <a:prstGeom prst="rightBrac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AutoShape 27"/>
          <p:cNvSpPr>
            <a:spLocks noChangeArrowheads="1"/>
          </p:cNvSpPr>
          <p:nvPr/>
        </p:nvSpPr>
        <p:spPr bwMode="auto">
          <a:xfrm>
            <a:off x="7407443" y="2893314"/>
            <a:ext cx="1145737" cy="646986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通过枚举实例调用</a:t>
            </a:r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567955" y="2236488"/>
            <a:ext cx="2563885" cy="2207469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AutoShape 27"/>
          <p:cNvSpPr>
            <a:spLocks noChangeArrowheads="1"/>
          </p:cNvSpPr>
          <p:nvPr/>
        </p:nvSpPr>
        <p:spPr bwMode="auto">
          <a:xfrm>
            <a:off x="903590" y="4259930"/>
            <a:ext cx="1652186" cy="646986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封装变量，增加访问方法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77" y="2738225"/>
            <a:ext cx="3347451" cy="1115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8" grpId="0" bldLvl="0" animBg="1"/>
      <p:bldP spid="11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20" grpId="0" bldLvl="0" animBg="1"/>
      <p:bldP spid="21" grpId="0" bldLvl="0" animBg="1"/>
      <p:bldP spid="39" grpId="0" bldLvl="0" animBg="1"/>
      <p:bldP spid="25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如何使用枚举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在枚举中使用构造器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只能是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在枚举中添加构造器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23528" y="1635646"/>
            <a:ext cx="3384376" cy="3284041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public </a:t>
            </a:r>
            <a:r>
              <a:rPr lang="en-US" altLang="zh-CN" sz="1400" dirty="0" err="1">
                <a:cs typeface="Arial" panose="020B0604020202020204" pitchFamily="34" charset="0"/>
              </a:rPr>
              <a:t>enum</a:t>
            </a:r>
            <a:r>
              <a:rPr lang="en-US" altLang="zh-CN" sz="1400" dirty="0"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cs typeface="Arial" panose="020B0604020202020204" pitchFamily="34" charset="0"/>
              </a:rPr>
              <a:t>SignalLamp</a:t>
            </a:r>
            <a:r>
              <a:rPr lang="en-US" altLang="zh-CN" sz="1400" dirty="0">
                <a:cs typeface="Arial" panose="020B0604020202020204" pitchFamily="34" charset="0"/>
              </a:rPr>
              <a:t> {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RED("</a:t>
            </a:r>
            <a:r>
              <a:rPr lang="zh-CN" altLang="en-US" sz="1400" dirty="0">
                <a:cs typeface="Arial" panose="020B0604020202020204" pitchFamily="34" charset="0"/>
              </a:rPr>
              <a:t>红灯</a:t>
            </a:r>
            <a:r>
              <a:rPr lang="en-US" altLang="zh-CN" sz="1400" dirty="0">
                <a:cs typeface="Arial" panose="020B0604020202020204" pitchFamily="34" charset="0"/>
              </a:rPr>
              <a:t>"), YELLOW("</a:t>
            </a:r>
            <a:r>
              <a:rPr lang="zh-CN" altLang="en-US" sz="1400" dirty="0">
                <a:cs typeface="Arial" panose="020B0604020202020204" pitchFamily="34" charset="0"/>
              </a:rPr>
              <a:t>黄灯</a:t>
            </a:r>
            <a:r>
              <a:rPr lang="en-US" altLang="zh-CN" sz="1400" dirty="0">
                <a:cs typeface="Arial" panose="020B0604020202020204" pitchFamily="34" charset="0"/>
              </a:rPr>
              <a:t>"),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GREEN("</a:t>
            </a:r>
            <a:r>
              <a:rPr lang="zh-CN" altLang="en-US" sz="1400" dirty="0">
                <a:cs typeface="Arial" panose="020B0604020202020204" pitchFamily="34" charset="0"/>
              </a:rPr>
              <a:t>绿灯</a:t>
            </a:r>
            <a:r>
              <a:rPr lang="en-US" altLang="zh-CN" sz="1400" dirty="0">
                <a:cs typeface="Arial" panose="020B0604020202020204" pitchFamily="34" charset="0"/>
              </a:rPr>
              <a:t>");  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private String desc;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//</a:t>
            </a:r>
            <a:r>
              <a:rPr lang="zh-CN" altLang="en-US" sz="1400" dirty="0">
                <a:cs typeface="Arial" panose="020B0604020202020204" pitchFamily="34" charset="0"/>
              </a:rPr>
              <a:t>带有参数的私有构造器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</a:t>
            </a:r>
            <a:r>
              <a:rPr lang="en-US" altLang="zh-CN" sz="1400" dirty="0">
                <a:solidFill>
                  <a:srgbClr val="FF0000"/>
                </a:solidFill>
                <a:cs typeface="Arial" panose="020B0604020202020204" pitchFamily="34" charset="0"/>
              </a:rPr>
              <a:t>private </a:t>
            </a:r>
            <a:r>
              <a:rPr lang="en-US" altLang="zh-CN" sz="1400" dirty="0" err="1">
                <a:cs typeface="Arial" panose="020B0604020202020204" pitchFamily="34" charset="0"/>
              </a:rPr>
              <a:t>SignalLamp</a:t>
            </a:r>
            <a:r>
              <a:rPr lang="en-US" altLang="zh-CN" sz="1400" dirty="0">
                <a:cs typeface="Arial" panose="020B0604020202020204" pitchFamily="34" charset="0"/>
              </a:rPr>
              <a:t>(String desc){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    </a:t>
            </a:r>
            <a:r>
              <a:rPr lang="en-US" altLang="zh-CN" sz="1400" dirty="0" err="1">
                <a:cs typeface="Arial" panose="020B0604020202020204" pitchFamily="34" charset="0"/>
              </a:rPr>
              <a:t>this.desc</a:t>
            </a:r>
            <a:r>
              <a:rPr lang="en-US" altLang="zh-CN" sz="1400" dirty="0">
                <a:cs typeface="Arial" panose="020B0604020202020204" pitchFamily="34" charset="0"/>
              </a:rPr>
              <a:t>=desc;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}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….//</a:t>
            </a:r>
            <a:r>
              <a:rPr lang="zh-CN" altLang="en-US" sz="1400" dirty="0">
                <a:cs typeface="Arial" panose="020B0604020202020204" pitchFamily="34" charset="0"/>
              </a:rPr>
              <a:t>封装变量</a:t>
            </a:r>
            <a:r>
              <a:rPr lang="en-US" altLang="zh-CN" sz="1400" dirty="0">
                <a:cs typeface="Arial" panose="020B0604020202020204" pitchFamily="34" charset="0"/>
              </a:rPr>
              <a:t>…</a:t>
            </a:r>
            <a:endParaRPr lang="zh-CN" altLang="en-US" sz="14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9552" y="1995686"/>
            <a:ext cx="2592288" cy="646986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09939" y="3002712"/>
            <a:ext cx="2808312" cy="1273761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AutoShape 27"/>
          <p:cNvSpPr>
            <a:spLocks noChangeArrowheads="1"/>
          </p:cNvSpPr>
          <p:nvPr/>
        </p:nvSpPr>
        <p:spPr bwMode="auto">
          <a:xfrm>
            <a:off x="2537244" y="1384632"/>
            <a:ext cx="1145737" cy="646986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指定枚举描述</a:t>
            </a:r>
          </a:p>
        </p:txBody>
      </p:sp>
      <p:sp>
        <p:nvSpPr>
          <p:cNvPr id="13" name="AutoShape 27"/>
          <p:cNvSpPr>
            <a:spLocks noChangeArrowheads="1"/>
          </p:cNvSpPr>
          <p:nvPr/>
        </p:nvSpPr>
        <p:spPr bwMode="auto">
          <a:xfrm>
            <a:off x="2130119" y="3724964"/>
            <a:ext cx="1361761" cy="646986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通过构造初始化变量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4016795" y="1693879"/>
            <a:ext cx="4680520" cy="1668214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/>
              <a:t>public static void main(String[]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) {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for(</a:t>
            </a:r>
            <a:r>
              <a:rPr lang="en-US" altLang="zh-CN" sz="1400" dirty="0" err="1"/>
              <a:t>SignalLamp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sl:SignalLamp.values</a:t>
            </a:r>
            <a:r>
              <a:rPr lang="en-US" altLang="zh-CN" sz="1400" dirty="0"/>
              <a:t>()){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sl.toString</a:t>
            </a:r>
            <a:r>
              <a:rPr lang="en-US" altLang="zh-CN" sz="1400" dirty="0"/>
              <a:t>()+":"+</a:t>
            </a:r>
            <a:r>
              <a:rPr lang="en-US" altLang="zh-CN" sz="1400" dirty="0" err="1"/>
              <a:t>sl.getDesc</a:t>
            </a:r>
            <a:r>
              <a:rPr lang="en-US" altLang="zh-CN" sz="1400" dirty="0"/>
              <a:t>());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 }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24127" y="2096818"/>
            <a:ext cx="1656185" cy="32302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AutoShape 27"/>
          <p:cNvSpPr>
            <a:spLocks noChangeArrowheads="1"/>
          </p:cNvSpPr>
          <p:nvPr/>
        </p:nvSpPr>
        <p:spPr bwMode="auto">
          <a:xfrm>
            <a:off x="6955953" y="1195500"/>
            <a:ext cx="1800200" cy="919401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values()</a:t>
            </a: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返回一個包含枚实例的集合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368540" y="2435225"/>
            <a:ext cx="1175385" cy="32321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6042025" y="2432685"/>
            <a:ext cx="977900" cy="32321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AutoShape 27"/>
          <p:cNvSpPr>
            <a:spLocks noChangeArrowheads="1"/>
          </p:cNvSpPr>
          <p:nvPr/>
        </p:nvSpPr>
        <p:spPr bwMode="auto">
          <a:xfrm>
            <a:off x="5907569" y="3184606"/>
            <a:ext cx="1145737" cy="646986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返回枚举常量名称</a:t>
            </a: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6460101" y="2758206"/>
            <a:ext cx="0" cy="4437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4" name="直接箭头连接符 23"/>
          <p:cNvCxnSpPr/>
          <p:nvPr/>
        </p:nvCxnSpPr>
        <p:spPr bwMode="auto">
          <a:xfrm>
            <a:off x="7956376" y="2756001"/>
            <a:ext cx="0" cy="4437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5" name="AutoShape 27"/>
          <p:cNvSpPr>
            <a:spLocks noChangeArrowheads="1"/>
          </p:cNvSpPr>
          <p:nvPr/>
        </p:nvSpPr>
        <p:spPr bwMode="auto">
          <a:xfrm>
            <a:off x="7424431" y="3342517"/>
            <a:ext cx="1145737" cy="374571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获取变量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00" y="2862058"/>
            <a:ext cx="4315748" cy="20612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1" grpId="0" bldLvl="0" animBg="1"/>
      <p:bldP spid="12" grpId="0" bldLvl="0" animBg="1"/>
      <p:bldP spid="10" grpId="0" bldLvl="0" animBg="1"/>
      <p:bldP spid="13" grpId="0" bldLvl="0" animBg="1"/>
      <p:bldP spid="14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5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课堂编程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31590"/>
            <a:ext cx="8352928" cy="3137572"/>
          </a:xfrm>
        </p:spPr>
        <p:txBody>
          <a:bodyPr/>
          <a:lstStyle/>
          <a:p>
            <a:r>
              <a:rPr lang="zh-CN" altLang="en-US" dirty="0"/>
              <a:t>需求描述</a:t>
            </a:r>
            <a:endParaRPr lang="en-US" altLang="zh-CN" dirty="0"/>
          </a:p>
          <a:p>
            <a:pPr lvl="1"/>
            <a:r>
              <a:rPr lang="zh-CN" altLang="en-US" dirty="0"/>
              <a:t>手机营业厅店庆促销，推出特价手机，</a:t>
            </a:r>
            <a:endParaRPr lang="en-US" altLang="zh-CN" dirty="0"/>
          </a:p>
          <a:p>
            <a:pPr lvl="2"/>
            <a:r>
              <a:rPr lang="zh-CN" altLang="en-US" dirty="0"/>
              <a:t>三星</a:t>
            </a:r>
            <a:r>
              <a:rPr lang="en-US" altLang="zh-CN" dirty="0"/>
              <a:t>U1228-</a:t>
            </a:r>
            <a:r>
              <a:rPr lang="zh-CN" altLang="en-US" dirty="0"/>
              <a:t>特价</a:t>
            </a:r>
            <a:r>
              <a:rPr lang="en-US" altLang="zh-CN" dirty="0"/>
              <a:t>398</a:t>
            </a:r>
            <a:r>
              <a:rPr lang="zh-CN" altLang="en-US" dirty="0"/>
              <a:t>元，苹果</a:t>
            </a:r>
            <a:r>
              <a:rPr lang="en-US" altLang="zh-CN" dirty="0"/>
              <a:t>6P128G-</a:t>
            </a:r>
            <a:r>
              <a:rPr lang="zh-CN" altLang="en-US" dirty="0"/>
              <a:t>特价</a:t>
            </a:r>
            <a:r>
              <a:rPr lang="en-US" altLang="zh-CN" dirty="0"/>
              <a:t>3989</a:t>
            </a:r>
            <a:r>
              <a:rPr lang="zh-CN" altLang="en-US" dirty="0"/>
              <a:t>，华为</a:t>
            </a:r>
            <a:r>
              <a:rPr lang="en-US" altLang="zh-CN" dirty="0"/>
              <a:t>P20-</a:t>
            </a:r>
            <a:r>
              <a:rPr lang="zh-CN" altLang="en-US" dirty="0"/>
              <a:t>特价</a:t>
            </a:r>
            <a:r>
              <a:rPr lang="en-US" altLang="zh-CN" dirty="0"/>
              <a:t>1888</a:t>
            </a:r>
          </a:p>
          <a:p>
            <a:pPr lvl="1"/>
            <a:r>
              <a:rPr lang="zh-CN" altLang="en-US" dirty="0"/>
              <a:t>编写查询方法实现，根据手机品牌，显示特价价格</a:t>
            </a:r>
            <a:endParaRPr lang="en-US" altLang="zh-CN" dirty="0"/>
          </a:p>
          <a:p>
            <a:r>
              <a:rPr lang="zh-CN" altLang="en-US" dirty="0"/>
              <a:t>思路分析</a:t>
            </a:r>
            <a:endParaRPr lang="en-US" altLang="zh-CN" dirty="0"/>
          </a:p>
          <a:p>
            <a:pPr lvl="1"/>
            <a:r>
              <a:rPr lang="zh-CN" altLang="en-US" dirty="0"/>
              <a:t>店庆手机品牌固定，选择枚举来表示</a:t>
            </a:r>
            <a:endParaRPr lang="en-US" altLang="zh-CN" dirty="0"/>
          </a:p>
          <a:p>
            <a:pPr lvl="1"/>
            <a:r>
              <a:rPr lang="zh-CN" altLang="en-US" dirty="0"/>
              <a:t>手机价格作为枚举项参数，可定义一个变量进行存储</a:t>
            </a:r>
            <a:endParaRPr lang="en-US" altLang="zh-CN" dirty="0"/>
          </a:p>
          <a:p>
            <a:pPr lvl="1"/>
            <a:r>
              <a:rPr lang="zh-CN" altLang="en-US" dirty="0"/>
              <a:t>通过声明私有构造器实现变量初始化</a:t>
            </a:r>
            <a:endParaRPr lang="en-US" altLang="zh-CN" dirty="0"/>
          </a:p>
          <a:p>
            <a:pPr lvl="1"/>
            <a:r>
              <a:rPr lang="zh-CN" altLang="en-US" dirty="0"/>
              <a:t>通过自定义方法实现对应品牌手机的价格输出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483768" y="4678168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学生现场练习：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分钟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枚举注意事项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3598"/>
            <a:ext cx="8352928" cy="3137572"/>
          </a:xfrm>
        </p:spPr>
        <p:txBody>
          <a:bodyPr/>
          <a:lstStyle/>
          <a:p>
            <a:r>
              <a:rPr lang="zh-CN" altLang="en-US" dirty="0"/>
              <a:t>枚举常量定义必须声明在第一行</a:t>
            </a:r>
            <a:endParaRPr lang="en-US" altLang="zh-CN" dirty="0"/>
          </a:p>
          <a:p>
            <a:r>
              <a:rPr lang="zh-CN" altLang="en-US" dirty="0"/>
              <a:t>枚举常量后如有其它内容，必须以分号结束</a:t>
            </a:r>
            <a:endParaRPr lang="en-US" altLang="zh-CN" dirty="0"/>
          </a:p>
          <a:p>
            <a:r>
              <a:rPr lang="zh-CN" altLang="en-US" dirty="0"/>
              <a:t>枚举中构造器必须是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枚举不能通过</a:t>
            </a:r>
            <a:r>
              <a:rPr lang="en-US" altLang="zh-CN" dirty="0">
                <a:solidFill>
                  <a:schemeClr val="tx1"/>
                </a:solidFill>
              </a:rPr>
              <a:t>new</a:t>
            </a:r>
            <a:r>
              <a:rPr lang="zh-CN" altLang="en-US" dirty="0">
                <a:solidFill>
                  <a:schemeClr val="tx1"/>
                </a:solidFill>
              </a:rPr>
              <a:t>关键字进行实例化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486" y="1678433"/>
            <a:ext cx="2591481" cy="8990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051" y="1635646"/>
            <a:ext cx="2636301" cy="899086"/>
          </a:xfrm>
          <a:prstGeom prst="rect">
            <a:avLst/>
          </a:prstGeom>
        </p:spPr>
      </p:pic>
      <p:sp>
        <p:nvSpPr>
          <p:cNvPr id="7" name="箭头: 右 6"/>
          <p:cNvSpPr/>
          <p:nvPr/>
        </p:nvSpPr>
        <p:spPr bwMode="auto">
          <a:xfrm>
            <a:off x="4243959" y="2040823"/>
            <a:ext cx="1080120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4" y="2283718"/>
            <a:ext cx="2539246" cy="113119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380" y="2338878"/>
            <a:ext cx="2636301" cy="899086"/>
          </a:xfrm>
          <a:prstGeom prst="rect">
            <a:avLst/>
          </a:prstGeom>
        </p:spPr>
      </p:pic>
      <p:sp>
        <p:nvSpPr>
          <p:cNvPr id="10" name="箭头: 右 9"/>
          <p:cNvSpPr/>
          <p:nvPr/>
        </p:nvSpPr>
        <p:spPr bwMode="auto">
          <a:xfrm>
            <a:off x="4158918" y="2738617"/>
            <a:ext cx="1080120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75707" y="1924128"/>
            <a:ext cx="2160240" cy="42897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432091" y="1863495"/>
            <a:ext cx="2160240" cy="462701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876861" y="2486477"/>
            <a:ext cx="2160240" cy="37536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823110" y="2527714"/>
            <a:ext cx="2044219" cy="292891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2491" y="2586695"/>
            <a:ext cx="4339635" cy="203100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0768" y="3209979"/>
            <a:ext cx="5306479" cy="1131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枚举的应用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switch</a:t>
            </a:r>
            <a:r>
              <a:rPr lang="zh-CN" altLang="en-US"/>
              <a:t>结构中使用枚举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switch</a:t>
            </a:r>
            <a:r>
              <a:rPr lang="zh-CN" altLang="en-US" dirty="0"/>
              <a:t>结构实现四季描述</a:t>
            </a:r>
            <a:endParaRPr lang="en-US" altLang="zh-CN" dirty="0"/>
          </a:p>
          <a:p>
            <a:pPr lvl="1"/>
            <a:r>
              <a:rPr lang="zh-CN" altLang="en-US" dirty="0"/>
              <a:t>定义枚举类型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枚举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在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switch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结构中的应用</a:t>
            </a:r>
            <a:endParaRPr lang="en-US" altLang="zh-CN" dirty="0"/>
          </a:p>
          <a:p>
            <a:pPr lvl="1"/>
            <a:r>
              <a:rPr lang="zh-CN" altLang="en-US" dirty="0"/>
              <a:t>调用枚举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605" y="1263650"/>
            <a:ext cx="2064385" cy="1783080"/>
          </a:xfrm>
          <a:prstGeom prst="rect">
            <a:avLst/>
          </a:prstGeom>
        </p:spPr>
      </p:pic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571999" y="1546112"/>
            <a:ext cx="3683463" cy="1021883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/>
              <a:t>public </a:t>
            </a:r>
            <a:r>
              <a:rPr lang="en-US" altLang="zh-CN" sz="1400" dirty="0" err="1"/>
              <a:t>enum</a:t>
            </a:r>
            <a:r>
              <a:rPr lang="en-US" altLang="zh-CN" sz="1400" dirty="0"/>
              <a:t> SeasonEnum {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SPRING,SUMMER,AUTUMN,WINTER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922396" y="1463682"/>
            <a:ext cx="3952056" cy="3539430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public void judge(SeasonEnum s){</a:t>
            </a: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switch(s){</a:t>
            </a: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case SPRING:</a:t>
            </a: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         </a:t>
            </a:r>
            <a:r>
              <a:rPr lang="en-US" altLang="zh-CN" sz="1400" dirty="0" err="1">
                <a:ea typeface="+mn-ea"/>
                <a:cs typeface="Arial" panose="020B0604020202020204" pitchFamily="34" charset="0"/>
              </a:rPr>
              <a:t>System.out.println</a:t>
            </a:r>
            <a:r>
              <a:rPr lang="en-US" altLang="zh-CN" sz="1400" dirty="0">
                <a:ea typeface="+mn-ea"/>
                <a:cs typeface="Arial" panose="020B0604020202020204" pitchFamily="34" charset="0"/>
              </a:rPr>
              <a:t>("</a:t>
            </a:r>
            <a:r>
              <a:rPr lang="zh-CN" altLang="en-US" sz="1400" dirty="0">
                <a:ea typeface="+mn-ea"/>
                <a:cs typeface="Arial" panose="020B0604020202020204" pitchFamily="34" charset="0"/>
              </a:rPr>
              <a:t>春暖花开</a:t>
            </a:r>
            <a:r>
              <a:rPr lang="en-US" altLang="zh-CN" sz="1400" dirty="0">
                <a:ea typeface="+mn-ea"/>
                <a:cs typeface="Arial" panose="020B0604020202020204" pitchFamily="34" charset="0"/>
              </a:rPr>
              <a:t>");</a:t>
            </a: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         break;</a:t>
            </a: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case SUMMER:</a:t>
            </a: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         </a:t>
            </a:r>
            <a:r>
              <a:rPr lang="en-US" altLang="zh-CN" sz="1400" dirty="0" err="1">
                <a:ea typeface="+mn-ea"/>
                <a:cs typeface="Arial" panose="020B0604020202020204" pitchFamily="34" charset="0"/>
              </a:rPr>
              <a:t>System.out.println</a:t>
            </a:r>
            <a:r>
              <a:rPr lang="en-US" altLang="zh-CN" sz="1400" dirty="0">
                <a:ea typeface="+mn-ea"/>
                <a:cs typeface="Arial" panose="020B0604020202020204" pitchFamily="34" charset="0"/>
              </a:rPr>
              <a:t>("</a:t>
            </a:r>
            <a:r>
              <a:rPr lang="zh-CN" altLang="en-US" sz="1400" dirty="0">
                <a:ea typeface="+mn-ea"/>
                <a:cs typeface="Arial" panose="020B0604020202020204" pitchFamily="34" charset="0"/>
              </a:rPr>
              <a:t>夏日炎炎</a:t>
            </a:r>
            <a:r>
              <a:rPr lang="en-US" altLang="zh-CN" sz="1400" dirty="0">
                <a:ea typeface="+mn-ea"/>
                <a:cs typeface="Arial" panose="020B0604020202020204" pitchFamily="34" charset="0"/>
              </a:rPr>
              <a:t>");</a:t>
            </a: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         break;</a:t>
            </a: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case  AUTUMN:</a:t>
            </a: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         </a:t>
            </a:r>
            <a:r>
              <a:rPr lang="en-US" altLang="zh-CN" sz="1400" dirty="0" err="1">
                <a:ea typeface="+mn-ea"/>
                <a:cs typeface="Arial" panose="020B0604020202020204" pitchFamily="34" charset="0"/>
              </a:rPr>
              <a:t>System.out.println</a:t>
            </a:r>
            <a:r>
              <a:rPr lang="en-US" altLang="zh-CN" sz="1400" dirty="0">
                <a:ea typeface="+mn-ea"/>
                <a:cs typeface="Arial" panose="020B0604020202020204" pitchFamily="34" charset="0"/>
              </a:rPr>
              <a:t>("</a:t>
            </a:r>
            <a:r>
              <a:rPr lang="zh-CN" altLang="en-US" sz="1400" dirty="0">
                <a:ea typeface="+mn-ea"/>
                <a:cs typeface="Arial" panose="020B0604020202020204" pitchFamily="34" charset="0"/>
              </a:rPr>
              <a:t>秋意浓浓</a:t>
            </a:r>
            <a:r>
              <a:rPr lang="en-US" altLang="zh-CN" sz="1400" dirty="0">
                <a:ea typeface="+mn-ea"/>
                <a:cs typeface="Arial" panose="020B0604020202020204" pitchFamily="34" charset="0"/>
              </a:rPr>
              <a:t>");</a:t>
            </a: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          break;</a:t>
            </a: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case  WINTER:</a:t>
            </a: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         </a:t>
            </a:r>
            <a:r>
              <a:rPr lang="en-US" altLang="zh-CN" sz="1400" dirty="0" err="1">
                <a:ea typeface="+mn-ea"/>
                <a:cs typeface="Arial" panose="020B0604020202020204" pitchFamily="34" charset="0"/>
              </a:rPr>
              <a:t>System.out.println</a:t>
            </a:r>
            <a:r>
              <a:rPr lang="en-US" altLang="zh-CN" sz="1400" dirty="0">
                <a:ea typeface="+mn-ea"/>
                <a:cs typeface="Arial" panose="020B0604020202020204" pitchFamily="34" charset="0"/>
              </a:rPr>
              <a:t>("</a:t>
            </a:r>
            <a:r>
              <a:rPr lang="zh-CN" altLang="en-US" sz="1400" dirty="0">
                <a:ea typeface="+mn-ea"/>
                <a:cs typeface="Arial" panose="020B0604020202020204" pitchFamily="34" charset="0"/>
              </a:rPr>
              <a:t>冬雪皑皑</a:t>
            </a:r>
            <a:r>
              <a:rPr lang="en-US" altLang="zh-CN" sz="1400" dirty="0">
                <a:ea typeface="+mn-ea"/>
                <a:cs typeface="Arial" panose="020B0604020202020204" pitchFamily="34" charset="0"/>
              </a:rPr>
              <a:t>");</a:t>
            </a: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          break;</a:t>
            </a: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}</a:t>
            </a: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836696" y="1906958"/>
            <a:ext cx="815424" cy="2650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804670" y="2571750"/>
            <a:ext cx="991466" cy="2650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816372" y="3205964"/>
            <a:ext cx="815424" cy="2650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844148" y="3891054"/>
            <a:ext cx="951987" cy="2650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右大括号 22"/>
          <p:cNvSpPr/>
          <p:nvPr/>
        </p:nvSpPr>
        <p:spPr bwMode="auto">
          <a:xfrm>
            <a:off x="7308304" y="2032173"/>
            <a:ext cx="187351" cy="1990875"/>
          </a:xfrm>
          <a:prstGeom prst="rightBrac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AutoShape 27"/>
          <p:cNvSpPr>
            <a:spLocks noChangeArrowheads="1"/>
          </p:cNvSpPr>
          <p:nvPr/>
        </p:nvSpPr>
        <p:spPr bwMode="auto">
          <a:xfrm>
            <a:off x="7503526" y="2715881"/>
            <a:ext cx="1557839" cy="646986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case</a:t>
            </a: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后面必须是枚举常量</a:t>
            </a:r>
          </a:p>
        </p:txBody>
      </p:sp>
      <p:cxnSp>
        <p:nvCxnSpPr>
          <p:cNvPr id="26" name="直接连接符 25"/>
          <p:cNvCxnSpPr>
            <a:endCxn id="23" idx="0"/>
          </p:cNvCxnSpPr>
          <p:nvPr/>
        </p:nvCxnSpPr>
        <p:spPr bwMode="auto">
          <a:xfrm flipV="1">
            <a:off x="5633312" y="2032173"/>
            <a:ext cx="1674992" cy="731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直接连接符 28"/>
          <p:cNvCxnSpPr/>
          <p:nvPr/>
        </p:nvCxnSpPr>
        <p:spPr bwMode="auto">
          <a:xfrm flipV="1">
            <a:off x="5794650" y="2656828"/>
            <a:ext cx="1561143" cy="91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直接连接符 30"/>
          <p:cNvCxnSpPr/>
          <p:nvPr/>
        </p:nvCxnSpPr>
        <p:spPr bwMode="auto">
          <a:xfrm flipV="1">
            <a:off x="5645042" y="3334571"/>
            <a:ext cx="1710751" cy="1073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直接连接符 32"/>
          <p:cNvCxnSpPr>
            <a:endCxn id="23" idx="2"/>
          </p:cNvCxnSpPr>
          <p:nvPr/>
        </p:nvCxnSpPr>
        <p:spPr bwMode="auto">
          <a:xfrm>
            <a:off x="5797651" y="4019661"/>
            <a:ext cx="1510653" cy="33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AutoShape 5"/>
          <p:cNvSpPr>
            <a:spLocks noChangeArrowheads="1"/>
          </p:cNvSpPr>
          <p:nvPr/>
        </p:nvSpPr>
        <p:spPr bwMode="auto">
          <a:xfrm>
            <a:off x="772763" y="3021131"/>
            <a:ext cx="4663811" cy="1823278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/>
              <a:t>public class SeasonTest{</a:t>
            </a:r>
          </a:p>
          <a:p>
            <a:pPr algn="l"/>
            <a:r>
              <a:rPr lang="en-US" altLang="zh-CN" sz="1400" dirty="0"/>
              <a:t>   public static void main(String[] args) {</a:t>
            </a:r>
          </a:p>
          <a:p>
            <a:pPr algn="l"/>
            <a:r>
              <a:rPr lang="en-US" altLang="zh-CN" sz="1400" dirty="0"/>
              <a:t>        new </a:t>
            </a:r>
            <a:r>
              <a:rPr lang="en-US" altLang="zh-CN" sz="1400" dirty="0" err="1"/>
              <a:t>SeasonTest</a:t>
            </a:r>
            <a:r>
              <a:rPr lang="en-US" altLang="zh-CN" sz="1400" dirty="0"/>
              <a:t>().judge(</a:t>
            </a:r>
            <a:r>
              <a:rPr lang="en-US" altLang="zh-CN" sz="1400" dirty="0" err="1"/>
              <a:t>SeasonEnum.SPRING</a:t>
            </a:r>
            <a:r>
              <a:rPr lang="en-US" altLang="zh-CN" sz="1400" dirty="0"/>
              <a:t>);</a:t>
            </a:r>
          </a:p>
          <a:p>
            <a:pPr algn="l"/>
            <a:r>
              <a:rPr lang="en-US" altLang="zh-CN" sz="1400" dirty="0"/>
              <a:t>        new </a:t>
            </a:r>
            <a:r>
              <a:rPr lang="en-US" altLang="zh-CN" sz="1400" dirty="0" err="1"/>
              <a:t>SeasonTest</a:t>
            </a:r>
            <a:r>
              <a:rPr lang="en-US" altLang="zh-CN" sz="1400" dirty="0"/>
              <a:t>().judge(</a:t>
            </a:r>
            <a:r>
              <a:rPr lang="en-US" altLang="zh-CN" sz="1400" dirty="0" err="1"/>
              <a:t>SeasonEnum.SUMMER</a:t>
            </a:r>
            <a:r>
              <a:rPr lang="en-US" altLang="zh-CN" sz="1400" dirty="0"/>
              <a:t>);</a:t>
            </a:r>
          </a:p>
          <a:p>
            <a:pPr algn="l"/>
            <a:r>
              <a:rPr lang="en-US" altLang="zh-CN" sz="1400" dirty="0"/>
              <a:t>        new </a:t>
            </a:r>
            <a:r>
              <a:rPr lang="en-US" altLang="zh-CN" sz="1400" dirty="0" err="1"/>
              <a:t>SeasonTest</a:t>
            </a:r>
            <a:r>
              <a:rPr lang="en-US" altLang="zh-CN" sz="1400" dirty="0"/>
              <a:t>().judge(</a:t>
            </a:r>
            <a:r>
              <a:rPr lang="en-US" altLang="zh-CN" sz="1400" dirty="0" err="1"/>
              <a:t>SeasonEnum.AUTUMN</a:t>
            </a:r>
            <a:r>
              <a:rPr lang="en-US" altLang="zh-CN" sz="1400" dirty="0"/>
              <a:t>);</a:t>
            </a:r>
          </a:p>
          <a:p>
            <a:pPr algn="l"/>
            <a:r>
              <a:rPr lang="en-US" altLang="zh-CN" sz="1400" dirty="0"/>
              <a:t>        new </a:t>
            </a:r>
            <a:r>
              <a:rPr lang="en-US" altLang="zh-CN" sz="1400" dirty="0" err="1"/>
              <a:t>SeasonTest</a:t>
            </a:r>
            <a:r>
              <a:rPr lang="en-US" altLang="zh-CN" sz="1400" dirty="0"/>
              <a:t>().judge(</a:t>
            </a:r>
            <a:r>
              <a:rPr lang="en-US" altLang="zh-CN" sz="1400" dirty="0" err="1"/>
              <a:t>SeasonEnum.WINTER</a:t>
            </a:r>
            <a:r>
              <a:rPr lang="en-US" altLang="zh-CN" sz="1400" dirty="0"/>
              <a:t>);</a:t>
            </a:r>
          </a:p>
          <a:p>
            <a:pPr algn="l"/>
            <a:r>
              <a:rPr lang="en-US" altLang="zh-CN" sz="1400" dirty="0"/>
              <a:t>   }</a:t>
            </a:r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2660015" y="3470910"/>
            <a:ext cx="2560955" cy="8953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1" name="直接箭头连接符 50"/>
          <p:cNvCxnSpPr>
            <a:endCxn id="53" idx="1"/>
          </p:cNvCxnSpPr>
          <p:nvPr/>
        </p:nvCxnSpPr>
        <p:spPr bwMode="auto">
          <a:xfrm>
            <a:off x="5220335" y="3723640"/>
            <a:ext cx="744855" cy="101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3" name="AutoShape 27"/>
          <p:cNvSpPr>
            <a:spLocks noChangeArrowheads="1"/>
          </p:cNvSpPr>
          <p:nvPr/>
        </p:nvSpPr>
        <p:spPr bwMode="auto">
          <a:xfrm>
            <a:off x="5965101" y="3409718"/>
            <a:ext cx="1320663" cy="646986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直接引用枚举实例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bldLvl="0" animBg="1"/>
      <p:bldP spid="10" grpId="0" bldLvl="0" animBg="1"/>
      <p:bldP spid="10" grpId="1" bldLvl="0" animBg="1"/>
      <p:bldP spid="11" grpId="0" bldLvl="0" animBg="1"/>
      <p:bldP spid="11" grpId="1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23" grpId="0" bldLvl="0" animBg="1"/>
      <p:bldP spid="23" grpId="1" bldLvl="0" animBg="1"/>
      <p:bldP spid="25" grpId="0" bldLvl="0" animBg="1"/>
      <p:bldP spid="25" grpId="1" bldLvl="0" animBg="1"/>
      <p:bldP spid="49" grpId="0" bldLvl="0" animBg="1"/>
      <p:bldP spid="50" grpId="0" bldLvl="0" animBg="1"/>
      <p:bldP spid="53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E6BFC9A-9C82-4315-AB02-4DC29C3B9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7654"/>
            <a:ext cx="3944561" cy="313757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case</a:t>
            </a:r>
            <a:r>
              <a:rPr lang="zh-CN" altLang="en-US" dirty="0"/>
              <a:t>标签引用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577480" y="2139702"/>
            <a:ext cx="1698375" cy="21602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585204" y="2664372"/>
            <a:ext cx="1698375" cy="21602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557277" y="3240436"/>
            <a:ext cx="1698375" cy="21602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591366" y="3867894"/>
            <a:ext cx="1698375" cy="21602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stCxn id="6" idx="3"/>
          </p:cNvCxnSpPr>
          <p:nvPr/>
        </p:nvCxnSpPr>
        <p:spPr bwMode="auto">
          <a:xfrm>
            <a:off x="3275855" y="2247714"/>
            <a:ext cx="1368153" cy="5896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3" name="直接箭头连接符 12"/>
          <p:cNvCxnSpPr/>
          <p:nvPr/>
        </p:nvCxnSpPr>
        <p:spPr bwMode="auto">
          <a:xfrm>
            <a:off x="3283579" y="2751346"/>
            <a:ext cx="1360429" cy="2729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4" name="直接箭头连接符 13"/>
          <p:cNvCxnSpPr>
            <a:stCxn id="8" idx="3"/>
          </p:cNvCxnSpPr>
          <p:nvPr/>
        </p:nvCxnSpPr>
        <p:spPr bwMode="auto">
          <a:xfrm flipV="1">
            <a:off x="3255652" y="3201580"/>
            <a:ext cx="1388356" cy="1468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5" name="直接箭头连接符 14"/>
          <p:cNvCxnSpPr/>
          <p:nvPr/>
        </p:nvCxnSpPr>
        <p:spPr bwMode="auto">
          <a:xfrm flipV="1">
            <a:off x="3287855" y="3321907"/>
            <a:ext cx="1356153" cy="56660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6" name="AutoShape 27"/>
          <p:cNvSpPr>
            <a:spLocks noChangeArrowheads="1"/>
          </p:cNvSpPr>
          <p:nvPr/>
        </p:nvSpPr>
        <p:spPr bwMode="auto">
          <a:xfrm>
            <a:off x="5563348" y="1303180"/>
            <a:ext cx="2172500" cy="646986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case</a:t>
            </a: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标签必须是未限定名称的枚举常量</a:t>
            </a:r>
          </a:p>
        </p:txBody>
      </p:sp>
      <p:cxnSp>
        <p:nvCxnSpPr>
          <p:cNvPr id="32" name="直接箭头连接符 31"/>
          <p:cNvCxnSpPr>
            <a:endCxn id="26" idx="2"/>
          </p:cNvCxnSpPr>
          <p:nvPr/>
        </p:nvCxnSpPr>
        <p:spPr bwMode="auto">
          <a:xfrm flipV="1">
            <a:off x="6649598" y="1950166"/>
            <a:ext cx="0" cy="6556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2641995"/>
            <a:ext cx="4200057" cy="11508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26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课堂编程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31590"/>
            <a:ext cx="8352928" cy="3137572"/>
          </a:xfrm>
        </p:spPr>
        <p:txBody>
          <a:bodyPr/>
          <a:lstStyle/>
          <a:p>
            <a:r>
              <a:rPr lang="zh-CN" altLang="en-US" dirty="0"/>
              <a:t>需求描述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switch</a:t>
            </a:r>
            <a:r>
              <a:rPr lang="zh-CN" altLang="en-US" dirty="0"/>
              <a:t>结构，结合枚举实现生肖对应的英文单词</a:t>
            </a:r>
            <a:endParaRPr lang="en-US" altLang="zh-CN" dirty="0"/>
          </a:p>
          <a:p>
            <a:r>
              <a:rPr lang="zh-CN" altLang="en-US" dirty="0"/>
              <a:t>思路分析</a:t>
            </a:r>
            <a:endParaRPr lang="en-US" altLang="zh-CN" dirty="0"/>
          </a:p>
          <a:p>
            <a:pPr lvl="1"/>
            <a:r>
              <a:rPr lang="zh-CN" altLang="en-US" dirty="0"/>
              <a:t>生肖的内容固定，可以使用枚举来表示</a:t>
            </a:r>
            <a:endParaRPr lang="en-US" altLang="zh-CN" dirty="0"/>
          </a:p>
          <a:p>
            <a:pPr lvl="1"/>
            <a:r>
              <a:rPr lang="zh-CN" altLang="en-US" dirty="0"/>
              <a:t>声明带参数的枚举项，并添加变量</a:t>
            </a:r>
            <a:endParaRPr lang="en-US" altLang="zh-CN" dirty="0"/>
          </a:p>
          <a:p>
            <a:pPr lvl="1"/>
            <a:r>
              <a:rPr lang="zh-CN" altLang="en-US" dirty="0"/>
              <a:t>通过声明私有构造器实现变量初始化</a:t>
            </a:r>
            <a:endParaRPr lang="en-US" altLang="zh-CN" dirty="0"/>
          </a:p>
          <a:p>
            <a:pPr lvl="1"/>
            <a:r>
              <a:rPr lang="zh-CN" altLang="en-US" dirty="0"/>
              <a:t>自定义方法，实现英文单词输出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课堂编程</a:t>
            </a:r>
          </a:p>
        </p:txBody>
      </p:sp>
      <p:grpSp>
        <p:nvGrpSpPr>
          <p:cNvPr id="5" name="组合 13"/>
          <p:cNvGrpSpPr/>
          <p:nvPr/>
        </p:nvGrpSpPr>
        <p:grpSpPr>
          <a:xfrm>
            <a:off x="285720" y="785800"/>
            <a:ext cx="231401" cy="274592"/>
            <a:chOff x="1692275" y="4522788"/>
            <a:chExt cx="1046163" cy="1241428"/>
          </a:xfrm>
        </p:grpSpPr>
        <p:grpSp>
          <p:nvGrpSpPr>
            <p:cNvPr id="6" name="组合 202"/>
            <p:cNvGrpSpPr/>
            <p:nvPr/>
          </p:nvGrpSpPr>
          <p:grpSpPr>
            <a:xfrm>
              <a:off x="1692275" y="4522788"/>
              <a:ext cx="1046163" cy="1241425"/>
              <a:chOff x="1692275" y="4522788"/>
              <a:chExt cx="1046163" cy="1241425"/>
            </a:xfrm>
          </p:grpSpPr>
          <p:sp>
            <p:nvSpPr>
              <p:cNvPr id="8" name="AutoShape 105"/>
              <p:cNvSpPr>
                <a:spLocks noChangeAspect="1" noChangeArrowheads="1" noTextEdit="1"/>
              </p:cNvSpPr>
              <p:nvPr/>
            </p:nvSpPr>
            <p:spPr bwMode="auto">
              <a:xfrm>
                <a:off x="1692275" y="4522788"/>
                <a:ext cx="1046163" cy="124142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107"/>
              <p:cNvSpPr>
                <a:spLocks noEditPoints="1"/>
              </p:cNvSpPr>
              <p:nvPr/>
            </p:nvSpPr>
            <p:spPr bwMode="auto">
              <a:xfrm>
                <a:off x="1692275" y="4522791"/>
                <a:ext cx="857249" cy="1074737"/>
              </a:xfrm>
              <a:custGeom>
                <a:avLst/>
                <a:gdLst/>
                <a:ahLst/>
                <a:cxnLst>
                  <a:cxn ang="0">
                    <a:pos x="449" y="382"/>
                  </a:cxn>
                  <a:cxn ang="0">
                    <a:pos x="457" y="382"/>
                  </a:cxn>
                  <a:cxn ang="0">
                    <a:pos x="457" y="116"/>
                  </a:cxn>
                  <a:cxn ang="0">
                    <a:pos x="391" y="50"/>
                  </a:cxn>
                  <a:cxn ang="0">
                    <a:pos x="328" y="50"/>
                  </a:cxn>
                  <a:cxn ang="0">
                    <a:pos x="278" y="0"/>
                  </a:cxn>
                  <a:cxn ang="0">
                    <a:pos x="179" y="0"/>
                  </a:cxn>
                  <a:cxn ang="0">
                    <a:pos x="129" y="50"/>
                  </a:cxn>
                  <a:cxn ang="0">
                    <a:pos x="66" y="50"/>
                  </a:cxn>
                  <a:cxn ang="0">
                    <a:pos x="0" y="116"/>
                  </a:cxn>
                  <a:cxn ang="0">
                    <a:pos x="0" y="507"/>
                  </a:cxn>
                  <a:cxn ang="0">
                    <a:pos x="66" y="573"/>
                  </a:cxn>
                  <a:cxn ang="0">
                    <a:pos x="278" y="573"/>
                  </a:cxn>
                  <a:cxn ang="0">
                    <a:pos x="278" y="557"/>
                  </a:cxn>
                  <a:cxn ang="0">
                    <a:pos x="449" y="382"/>
                  </a:cxn>
                  <a:cxn ang="0">
                    <a:pos x="179" y="37"/>
                  </a:cxn>
                  <a:cxn ang="0">
                    <a:pos x="278" y="37"/>
                  </a:cxn>
                  <a:cxn ang="0">
                    <a:pos x="295" y="54"/>
                  </a:cxn>
                  <a:cxn ang="0">
                    <a:pos x="278" y="71"/>
                  </a:cxn>
                  <a:cxn ang="0">
                    <a:pos x="179" y="71"/>
                  </a:cxn>
                  <a:cxn ang="0">
                    <a:pos x="162" y="54"/>
                  </a:cxn>
                  <a:cxn ang="0">
                    <a:pos x="179" y="37"/>
                  </a:cxn>
                  <a:cxn ang="0">
                    <a:pos x="133" y="220"/>
                  </a:cxn>
                  <a:cxn ang="0">
                    <a:pos x="328" y="220"/>
                  </a:cxn>
                  <a:cxn ang="0">
                    <a:pos x="345" y="237"/>
                  </a:cxn>
                  <a:cxn ang="0">
                    <a:pos x="328" y="253"/>
                  </a:cxn>
                  <a:cxn ang="0">
                    <a:pos x="133" y="253"/>
                  </a:cxn>
                  <a:cxn ang="0">
                    <a:pos x="116" y="237"/>
                  </a:cxn>
                  <a:cxn ang="0">
                    <a:pos x="133" y="220"/>
                  </a:cxn>
                  <a:cxn ang="0">
                    <a:pos x="262" y="407"/>
                  </a:cxn>
                  <a:cxn ang="0">
                    <a:pos x="133" y="407"/>
                  </a:cxn>
                  <a:cxn ang="0">
                    <a:pos x="116" y="391"/>
                  </a:cxn>
                  <a:cxn ang="0">
                    <a:pos x="133" y="374"/>
                  </a:cxn>
                  <a:cxn ang="0">
                    <a:pos x="262" y="374"/>
                  </a:cxn>
                  <a:cxn ang="0">
                    <a:pos x="278" y="391"/>
                  </a:cxn>
                  <a:cxn ang="0">
                    <a:pos x="262" y="407"/>
                  </a:cxn>
                  <a:cxn ang="0">
                    <a:pos x="133" y="328"/>
                  </a:cxn>
                  <a:cxn ang="0">
                    <a:pos x="116" y="312"/>
                  </a:cxn>
                  <a:cxn ang="0">
                    <a:pos x="133" y="295"/>
                  </a:cxn>
                  <a:cxn ang="0">
                    <a:pos x="328" y="295"/>
                  </a:cxn>
                  <a:cxn ang="0">
                    <a:pos x="345" y="312"/>
                  </a:cxn>
                  <a:cxn ang="0">
                    <a:pos x="328" y="328"/>
                  </a:cxn>
                  <a:cxn ang="0">
                    <a:pos x="133" y="328"/>
                  </a:cxn>
                  <a:cxn ang="0">
                    <a:pos x="133" y="328"/>
                  </a:cxn>
                  <a:cxn ang="0">
                    <a:pos x="133" y="328"/>
                  </a:cxn>
                </a:cxnLst>
                <a:rect l="0" t="0" r="r" b="b"/>
                <a:pathLst>
                  <a:path w="457" h="573">
                    <a:moveTo>
                      <a:pt x="449" y="382"/>
                    </a:moveTo>
                    <a:cubicBezTo>
                      <a:pt x="457" y="382"/>
                      <a:pt x="457" y="382"/>
                      <a:pt x="457" y="382"/>
                    </a:cubicBezTo>
                    <a:cubicBezTo>
                      <a:pt x="457" y="116"/>
                      <a:pt x="457" y="116"/>
                      <a:pt x="457" y="116"/>
                    </a:cubicBezTo>
                    <a:cubicBezTo>
                      <a:pt x="457" y="79"/>
                      <a:pt x="428" y="50"/>
                      <a:pt x="391" y="50"/>
                    </a:cubicBezTo>
                    <a:cubicBezTo>
                      <a:pt x="328" y="50"/>
                      <a:pt x="328" y="50"/>
                      <a:pt x="328" y="50"/>
                    </a:cubicBezTo>
                    <a:cubicBezTo>
                      <a:pt x="328" y="25"/>
                      <a:pt x="307" y="0"/>
                      <a:pt x="278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54" y="0"/>
                      <a:pt x="129" y="21"/>
                      <a:pt x="129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29" y="54"/>
                      <a:pt x="0" y="83"/>
                      <a:pt x="0" y="116"/>
                    </a:cubicBezTo>
                    <a:cubicBezTo>
                      <a:pt x="0" y="507"/>
                      <a:pt x="0" y="507"/>
                      <a:pt x="0" y="507"/>
                    </a:cubicBezTo>
                    <a:cubicBezTo>
                      <a:pt x="0" y="544"/>
                      <a:pt x="29" y="573"/>
                      <a:pt x="66" y="573"/>
                    </a:cubicBezTo>
                    <a:cubicBezTo>
                      <a:pt x="278" y="573"/>
                      <a:pt x="278" y="573"/>
                      <a:pt x="278" y="573"/>
                    </a:cubicBezTo>
                    <a:cubicBezTo>
                      <a:pt x="278" y="557"/>
                      <a:pt x="278" y="557"/>
                      <a:pt x="278" y="557"/>
                    </a:cubicBezTo>
                    <a:cubicBezTo>
                      <a:pt x="278" y="461"/>
                      <a:pt x="353" y="382"/>
                      <a:pt x="449" y="382"/>
                    </a:cubicBezTo>
                    <a:close/>
                    <a:moveTo>
                      <a:pt x="179" y="37"/>
                    </a:moveTo>
                    <a:cubicBezTo>
                      <a:pt x="278" y="37"/>
                      <a:pt x="278" y="37"/>
                      <a:pt x="278" y="37"/>
                    </a:cubicBezTo>
                    <a:cubicBezTo>
                      <a:pt x="287" y="37"/>
                      <a:pt x="295" y="46"/>
                      <a:pt x="295" y="54"/>
                    </a:cubicBezTo>
                    <a:cubicBezTo>
                      <a:pt x="295" y="62"/>
                      <a:pt x="287" y="71"/>
                      <a:pt x="278" y="71"/>
                    </a:cubicBezTo>
                    <a:cubicBezTo>
                      <a:pt x="179" y="71"/>
                      <a:pt x="179" y="71"/>
                      <a:pt x="179" y="71"/>
                    </a:cubicBezTo>
                    <a:cubicBezTo>
                      <a:pt x="170" y="71"/>
                      <a:pt x="162" y="62"/>
                      <a:pt x="162" y="54"/>
                    </a:cubicBezTo>
                    <a:cubicBezTo>
                      <a:pt x="162" y="46"/>
                      <a:pt x="170" y="37"/>
                      <a:pt x="179" y="37"/>
                    </a:cubicBezTo>
                    <a:close/>
                    <a:moveTo>
                      <a:pt x="133" y="220"/>
                    </a:moveTo>
                    <a:cubicBezTo>
                      <a:pt x="328" y="220"/>
                      <a:pt x="328" y="220"/>
                      <a:pt x="328" y="220"/>
                    </a:cubicBezTo>
                    <a:cubicBezTo>
                      <a:pt x="336" y="220"/>
                      <a:pt x="345" y="229"/>
                      <a:pt x="345" y="237"/>
                    </a:cubicBezTo>
                    <a:cubicBezTo>
                      <a:pt x="345" y="245"/>
                      <a:pt x="336" y="253"/>
                      <a:pt x="328" y="253"/>
                    </a:cubicBezTo>
                    <a:cubicBezTo>
                      <a:pt x="133" y="253"/>
                      <a:pt x="133" y="253"/>
                      <a:pt x="133" y="253"/>
                    </a:cubicBezTo>
                    <a:cubicBezTo>
                      <a:pt x="125" y="253"/>
                      <a:pt x="116" y="245"/>
                      <a:pt x="116" y="237"/>
                    </a:cubicBezTo>
                    <a:cubicBezTo>
                      <a:pt x="116" y="224"/>
                      <a:pt x="120" y="220"/>
                      <a:pt x="133" y="220"/>
                    </a:cubicBezTo>
                    <a:close/>
                    <a:moveTo>
                      <a:pt x="262" y="407"/>
                    </a:moveTo>
                    <a:cubicBezTo>
                      <a:pt x="133" y="407"/>
                      <a:pt x="133" y="407"/>
                      <a:pt x="133" y="407"/>
                    </a:cubicBezTo>
                    <a:cubicBezTo>
                      <a:pt x="125" y="407"/>
                      <a:pt x="116" y="399"/>
                      <a:pt x="116" y="391"/>
                    </a:cubicBezTo>
                    <a:cubicBezTo>
                      <a:pt x="116" y="382"/>
                      <a:pt x="125" y="374"/>
                      <a:pt x="133" y="374"/>
                    </a:cubicBezTo>
                    <a:cubicBezTo>
                      <a:pt x="262" y="374"/>
                      <a:pt x="262" y="374"/>
                      <a:pt x="262" y="374"/>
                    </a:cubicBezTo>
                    <a:cubicBezTo>
                      <a:pt x="270" y="374"/>
                      <a:pt x="278" y="382"/>
                      <a:pt x="278" y="391"/>
                    </a:cubicBezTo>
                    <a:cubicBezTo>
                      <a:pt x="278" y="403"/>
                      <a:pt x="270" y="407"/>
                      <a:pt x="262" y="407"/>
                    </a:cubicBezTo>
                    <a:close/>
                    <a:moveTo>
                      <a:pt x="133" y="328"/>
                    </a:moveTo>
                    <a:cubicBezTo>
                      <a:pt x="125" y="328"/>
                      <a:pt x="116" y="320"/>
                      <a:pt x="116" y="312"/>
                    </a:cubicBezTo>
                    <a:cubicBezTo>
                      <a:pt x="116" y="303"/>
                      <a:pt x="125" y="295"/>
                      <a:pt x="133" y="295"/>
                    </a:cubicBezTo>
                    <a:cubicBezTo>
                      <a:pt x="328" y="295"/>
                      <a:pt x="328" y="295"/>
                      <a:pt x="328" y="295"/>
                    </a:cubicBezTo>
                    <a:cubicBezTo>
                      <a:pt x="336" y="295"/>
                      <a:pt x="345" y="303"/>
                      <a:pt x="345" y="312"/>
                    </a:cubicBezTo>
                    <a:cubicBezTo>
                      <a:pt x="345" y="320"/>
                      <a:pt x="336" y="328"/>
                      <a:pt x="328" y="328"/>
                    </a:cubicBezTo>
                    <a:lnTo>
                      <a:pt x="133" y="328"/>
                    </a:lnTo>
                    <a:close/>
                    <a:moveTo>
                      <a:pt x="133" y="328"/>
                    </a:moveTo>
                    <a:cubicBezTo>
                      <a:pt x="133" y="328"/>
                      <a:pt x="133" y="328"/>
                      <a:pt x="133" y="328"/>
                    </a:cubicBezTo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08"/>
              <p:cNvSpPr>
                <a:spLocks noEditPoints="1"/>
              </p:cNvSpPr>
              <p:nvPr/>
            </p:nvSpPr>
            <p:spPr bwMode="auto">
              <a:xfrm>
                <a:off x="2408238" y="5333999"/>
                <a:ext cx="219074" cy="220805"/>
              </a:xfrm>
              <a:custGeom>
                <a:avLst/>
                <a:gdLst/>
                <a:ahLst/>
                <a:cxnLst>
                  <a:cxn ang="0">
                    <a:pos x="0" y="58"/>
                  </a:cxn>
                  <a:cxn ang="0">
                    <a:pos x="58" y="117"/>
                  </a:cxn>
                  <a:cxn ang="0">
                    <a:pos x="117" y="58"/>
                  </a:cxn>
                  <a:cxn ang="0">
                    <a:pos x="58" y="0"/>
                  </a:cxn>
                  <a:cxn ang="0">
                    <a:pos x="0" y="58"/>
                  </a:cxn>
                  <a:cxn ang="0">
                    <a:pos x="0" y="58"/>
                  </a:cxn>
                  <a:cxn ang="0">
                    <a:pos x="0" y="58"/>
                  </a:cxn>
                </a:cxnLst>
                <a:rect l="0" t="0" r="r" b="b"/>
                <a:pathLst>
                  <a:path w="117" h="117">
                    <a:moveTo>
                      <a:pt x="0" y="58"/>
                    </a:moveTo>
                    <a:cubicBezTo>
                      <a:pt x="0" y="90"/>
                      <a:pt x="26" y="117"/>
                      <a:pt x="58" y="117"/>
                    </a:cubicBezTo>
                    <a:cubicBezTo>
                      <a:pt x="91" y="117"/>
                      <a:pt x="117" y="90"/>
                      <a:pt x="117" y="58"/>
                    </a:cubicBezTo>
                    <a:cubicBezTo>
                      <a:pt x="117" y="26"/>
                      <a:pt x="91" y="0"/>
                      <a:pt x="58" y="0"/>
                    </a:cubicBezTo>
                    <a:cubicBezTo>
                      <a:pt x="26" y="0"/>
                      <a:pt x="0" y="26"/>
                      <a:pt x="0" y="58"/>
                    </a:cubicBezTo>
                    <a:close/>
                    <a:moveTo>
                      <a:pt x="0" y="58"/>
                    </a:moveTo>
                    <a:cubicBezTo>
                      <a:pt x="0" y="58"/>
                      <a:pt x="0" y="58"/>
                      <a:pt x="0" y="58"/>
                    </a:cubicBezTo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" name="Freeform 109"/>
            <p:cNvSpPr>
              <a:spLocks noEditPoints="1"/>
            </p:cNvSpPr>
            <p:nvPr/>
          </p:nvSpPr>
          <p:spPr bwMode="auto">
            <a:xfrm>
              <a:off x="2314575" y="5561010"/>
              <a:ext cx="422277" cy="203206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0" y="108"/>
                </a:cxn>
                <a:cxn ang="0">
                  <a:pos x="225" y="108"/>
                </a:cxn>
                <a:cxn ang="0">
                  <a:pos x="113" y="0"/>
                </a:cxn>
                <a:cxn ang="0">
                  <a:pos x="113" y="0"/>
                </a:cxn>
                <a:cxn ang="0">
                  <a:pos x="113" y="0"/>
                </a:cxn>
              </a:cxnLst>
              <a:rect l="0" t="0" r="r" b="b"/>
              <a:pathLst>
                <a:path w="225" h="108">
                  <a:moveTo>
                    <a:pt x="113" y="0"/>
                  </a:moveTo>
                  <a:cubicBezTo>
                    <a:pt x="50" y="0"/>
                    <a:pt x="4" y="50"/>
                    <a:pt x="0" y="108"/>
                  </a:cubicBezTo>
                  <a:cubicBezTo>
                    <a:pt x="225" y="108"/>
                    <a:pt x="225" y="108"/>
                    <a:pt x="225" y="108"/>
                  </a:cubicBezTo>
                  <a:cubicBezTo>
                    <a:pt x="225" y="41"/>
                    <a:pt x="175" y="0"/>
                    <a:pt x="113" y="0"/>
                  </a:cubicBezTo>
                  <a:close/>
                  <a:moveTo>
                    <a:pt x="113" y="0"/>
                  </a:moveTo>
                  <a:cubicBezTo>
                    <a:pt x="113" y="0"/>
                    <a:pt x="113" y="0"/>
                    <a:pt x="113" y="0"/>
                  </a:cubicBezTo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833484"/>
            <a:ext cx="2664296" cy="2977352"/>
          </a:xfrm>
          <a:prstGeom prst="rect">
            <a:avLst/>
          </a:prstGeom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483768" y="4678168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学生现场练习：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分钟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枚举的作用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9582"/>
            <a:ext cx="8640960" cy="2304256"/>
          </a:xfrm>
        </p:spPr>
        <p:txBody>
          <a:bodyPr/>
          <a:lstStyle/>
          <a:p>
            <a:r>
              <a:rPr lang="zh-CN" altLang="en-US" dirty="0"/>
              <a:t>枚举的作用</a:t>
            </a:r>
            <a:endParaRPr lang="en-US" altLang="zh-CN" dirty="0"/>
          </a:p>
          <a:p>
            <a:pPr lvl="1"/>
            <a:r>
              <a:rPr lang="zh-CN" altLang="en-US" dirty="0"/>
              <a:t>提高数据可靠性，通过枚举限定了数据范围，数据更加可靠</a:t>
            </a:r>
            <a:endParaRPr lang="en-US" altLang="zh-CN" dirty="0"/>
          </a:p>
          <a:p>
            <a:pPr lvl="1"/>
            <a:r>
              <a:rPr lang="zh-CN" altLang="en-US" dirty="0"/>
              <a:t>提高代码的可读性，代码更容易理解，代码维护更加方便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1"/>
          <p:cNvSpPr>
            <a:spLocks noGrp="1"/>
          </p:cNvSpPr>
          <p:nvPr>
            <p:ph type="title"/>
          </p:nvPr>
        </p:nvSpPr>
        <p:spPr>
          <a:xfrm>
            <a:off x="2195513" y="141288"/>
            <a:ext cx="6769100" cy="368300"/>
          </a:xfrm>
          <a:ln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rPr>
              <a:t>什么是枚举</a:t>
            </a:r>
            <a:endParaRPr lang="en-US" altLang="zh-CN" kern="1200" dirty="0">
              <a:solidFill>
                <a:srgbClr val="0070C0"/>
              </a:solidFill>
              <a:latin typeface="+mj-lt"/>
              <a:ea typeface="+mj-ea"/>
              <a:cs typeface="+mj-cs"/>
              <a:sym typeface="Browallia New" panose="020B060402020202020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14300" y="1906588"/>
            <a:ext cx="998538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en-US" altLang="zh-CN" sz="2000" b="1" strike="noStrike" noProof="1">
              <a:solidFill>
                <a:schemeClr val="accent1"/>
              </a:solidFill>
            </a:endParaRPr>
          </a:p>
          <a:p>
            <a:pPr algn="ctr" fontAlgn="base"/>
            <a:r>
              <a:rPr lang="zh-CN" altLang="en-US" sz="2000" b="1" strike="noStrike" noProof="1">
                <a:solidFill>
                  <a:schemeClr val="accent1"/>
                </a:solidFill>
              </a:rPr>
              <a:t>枚举</a:t>
            </a:r>
            <a:endParaRPr lang="en-US" altLang="zh-CN" sz="2000" b="1" strike="noStrike" noProof="1">
              <a:solidFill>
                <a:schemeClr val="accent1"/>
              </a:solidFill>
            </a:endParaRPr>
          </a:p>
          <a:p>
            <a:pPr algn="ctr" fontAlgn="base"/>
            <a:endParaRPr lang="en-US" altLang="zh-CN" sz="2000" b="1" strike="noStrike" noProof="1">
              <a:solidFill>
                <a:schemeClr val="accent1"/>
              </a:solidFill>
            </a:endParaRPr>
          </a:p>
        </p:txBody>
      </p:sp>
      <p:sp>
        <p:nvSpPr>
          <p:cNvPr id="16" name="Text Box 14"/>
          <p:cNvSpPr txBox="1"/>
          <p:nvPr/>
        </p:nvSpPr>
        <p:spPr>
          <a:xfrm>
            <a:off x="-315912" y="1492250"/>
            <a:ext cx="18573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被定义项</a:t>
            </a:r>
          </a:p>
        </p:txBody>
      </p:sp>
      <p:sp>
        <p:nvSpPr>
          <p:cNvPr id="11" name="Text Box 8"/>
          <p:cNvSpPr txBox="1"/>
          <p:nvPr/>
        </p:nvSpPr>
        <p:spPr>
          <a:xfrm>
            <a:off x="1292225" y="1492250"/>
            <a:ext cx="20415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临近的属</a:t>
            </a:r>
          </a:p>
        </p:txBody>
      </p:sp>
      <p:sp>
        <p:nvSpPr>
          <p:cNvPr id="3" name="椭圆 2"/>
          <p:cNvSpPr/>
          <p:nvPr/>
        </p:nvSpPr>
        <p:spPr>
          <a:xfrm>
            <a:off x="1706563" y="1860550"/>
            <a:ext cx="998538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sz="2000" b="1" strike="noStrike" noProof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引用数据类型</a:t>
            </a:r>
            <a:endParaRPr lang="zh-CN" sz="2000" b="1" strike="noStrike" noProof="1">
              <a:solidFill>
                <a:schemeClr val="accent1"/>
              </a:solidFill>
            </a:endParaRPr>
          </a:p>
        </p:txBody>
      </p:sp>
      <p:sp>
        <p:nvSpPr>
          <p:cNvPr id="14" name="Text Box 12"/>
          <p:cNvSpPr txBox="1"/>
          <p:nvPr/>
        </p:nvSpPr>
        <p:spPr>
          <a:xfrm>
            <a:off x="5346700" y="1492250"/>
            <a:ext cx="1771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种差（内涵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937125" y="1860550"/>
            <a:ext cx="3540125" cy="1101090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圆角矩形 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7" name="TextBox 22"/>
          <p:cNvSpPr txBox="1"/>
          <p:nvPr/>
        </p:nvSpPr>
        <p:spPr>
          <a:xfrm>
            <a:off x="5076825" y="1958340"/>
            <a:ext cx="3311599" cy="959778"/>
          </a:xfrm>
          <a:prstGeom prst="rect">
            <a:avLst/>
          </a:prstGeom>
          <a:noFill/>
          <a:ln w="9525">
            <a:noFill/>
          </a:ln>
        </p:spPr>
        <p:txBody>
          <a:bodyPr wrap="square" lIns="91405" tIns="45702" rIns="91405" bIns="45702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1、由</a:t>
            </a:r>
            <a:r>
              <a:rPr lang="en-US" altLang="zh-CN" sz="1200" dirty="0" err="1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enum</a:t>
            </a:r>
            <a:r>
              <a:rPr lang="zh-CN" altLang="en-US" sz="12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关键字声明</a:t>
            </a:r>
          </a:p>
          <a:p>
            <a:pPr algn="l">
              <a:lnSpc>
                <a:spcPct val="120000"/>
              </a:lnSpc>
            </a:pPr>
            <a:r>
              <a:rPr lang="zh-CN" altLang="en-US" sz="12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2、常量类型与声明的枚举类型相同</a:t>
            </a:r>
            <a:endParaRPr lang="en-US" altLang="zh-CN" sz="1200" dirty="0">
              <a:solidFill>
                <a:srgbClr val="262626"/>
              </a:solidFill>
              <a:latin typeface="Times New Roman" panose="02020603050405020304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3、每一个枚举常量都是一个枚举类型的实例</a:t>
            </a:r>
            <a:endParaRPr lang="en-US" altLang="zh-CN" sz="1200" dirty="0">
              <a:solidFill>
                <a:srgbClr val="262626"/>
              </a:solidFill>
              <a:latin typeface="Times New Roman" panose="02020603050405020304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4、是一个特殊的类，也是一种引用数据类型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13385" y="3872865"/>
            <a:ext cx="82245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noProof="1"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定义</a:t>
            </a:r>
            <a:r>
              <a:rPr lang="en-US" altLang="zh-CN" b="1" noProof="1"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:</a:t>
            </a:r>
            <a:r>
              <a:rPr lang="zh-CN" altLang="en-US" b="1" noProof="1">
                <a:latin typeface="Arial" panose="020B0604020202020204" pitchFamily="34" charset="0"/>
                <a:ea typeface="黑体" panose="02010609060101010101" pitchFamily="2" charset="-122"/>
                <a:cs typeface="+mn-cs"/>
                <a:sym typeface="+mn-ea"/>
              </a:rPr>
              <a:t>枚举是使用enum声明的、由一组预定义的本类型常量组成的引用数据类型</a:t>
            </a:r>
          </a:p>
          <a:p>
            <a:endParaRPr lang="en-US" altLang="zh-CN" noProof="1"/>
          </a:p>
        </p:txBody>
      </p:sp>
      <p:sp>
        <p:nvSpPr>
          <p:cNvPr id="12" name="Text Box 8"/>
          <p:cNvSpPr txBox="1"/>
          <p:nvPr/>
        </p:nvSpPr>
        <p:spPr>
          <a:xfrm>
            <a:off x="2949575" y="1492250"/>
            <a:ext cx="20415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同属的其它种</a:t>
            </a:r>
          </a:p>
        </p:txBody>
      </p:sp>
      <p:sp>
        <p:nvSpPr>
          <p:cNvPr id="15" name="椭圆 14"/>
          <p:cNvSpPr/>
          <p:nvPr/>
        </p:nvSpPr>
        <p:spPr>
          <a:xfrm>
            <a:off x="3333750" y="1860550"/>
            <a:ext cx="996950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2000" b="1" strike="noStrike" noProof="1">
                <a:solidFill>
                  <a:schemeClr val="accent1"/>
                </a:solidFill>
              </a:rPr>
              <a:t>类</a:t>
            </a:r>
          </a:p>
          <a:p>
            <a:pPr algn="ctr" fontAlgn="base"/>
            <a:r>
              <a:rPr lang="zh-CN" altLang="en-US" sz="2000" b="1" strike="noStrike" noProof="1">
                <a:solidFill>
                  <a:schemeClr val="accent1"/>
                </a:solidFill>
              </a:rPr>
              <a:t>接口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635" y="625475"/>
            <a:ext cx="6429375" cy="455866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6" grpId="0"/>
      <p:bldP spid="11" grpId="0"/>
      <p:bldP spid="3" grpId="0" bldLvl="0" animBg="1"/>
      <p:bldP spid="14" grpId="0"/>
      <p:bldP spid="7" grpId="0"/>
      <p:bldP spid="10" grpId="0"/>
      <p:bldP spid="12" grpId="0"/>
      <p:bldP spid="15" grpId="0" bldLvl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marL="0" indent="0" algn="r" eaLnBrk="1" hangingPunct="1"/>
            <a:r>
              <a:rPr lang="zh-CN" altLang="en-US" dirty="0"/>
              <a:t>总结</a:t>
            </a:r>
            <a:endParaRPr lang="zh-CN" dirty="0"/>
          </a:p>
        </p:txBody>
      </p:sp>
      <p:sp>
        <p:nvSpPr>
          <p:cNvPr id="5" name="内容占位符 1"/>
          <p:cNvSpPr txBox="1"/>
          <p:nvPr/>
        </p:nvSpPr>
        <p:spPr>
          <a:xfrm>
            <a:off x="7400" y="843558"/>
            <a:ext cx="8640960" cy="3744416"/>
          </a:xfrm>
          <a:prstGeom prst="rect">
            <a:avLst/>
          </a:prstGeom>
        </p:spPr>
        <p:txBody>
          <a:bodyPr/>
          <a:lstStyle/>
          <a:p>
            <a:pPr marL="227330" marR="0" lvl="0" indent="-227330" algn="l" defTabSz="914400" rtl="0" eaLnBrk="0" fontAlgn="base" latinLnBrk="0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  <a:sym typeface="Calibri" panose="020F0502020204030204" pitchFamily="34" charset="0"/>
            </a:endParaRPr>
          </a:p>
          <a:p>
            <a:pPr marL="227330" marR="0" lvl="0" indent="-227330" algn="l" defTabSz="914400" rtl="0" eaLnBrk="0" fontAlgn="base" latinLnBrk="0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Calibri" panose="020F0502020204030204" pitchFamily="34" charset="0"/>
            </a:endParaRPr>
          </a:p>
          <a:p>
            <a:pPr marL="227330" marR="0" lvl="0" indent="-227330" algn="l" defTabSz="914400" rtl="0" eaLnBrk="0" fontAlgn="base" latinLnBrk="0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919490" y="771550"/>
            <a:ext cx="700261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定义：使用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enum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声明的、由一组预定义的本类型常量组成的引用数据类型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内涵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枚举的语法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枚举的应用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作用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AutoShape 3"/>
          <p:cNvSpPr/>
          <p:nvPr/>
        </p:nvSpPr>
        <p:spPr bwMode="auto">
          <a:xfrm>
            <a:off x="2586176" y="1203598"/>
            <a:ext cx="62048" cy="885313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600">
              <a:ea typeface="黑体" panose="02010609060101010101" pitchFamily="2" charset="-122"/>
            </a:endParaRPr>
          </a:p>
        </p:txBody>
      </p:sp>
      <p:sp>
        <p:nvSpPr>
          <p:cNvPr id="10" name="AutoShape 3"/>
          <p:cNvSpPr/>
          <p:nvPr/>
        </p:nvSpPr>
        <p:spPr bwMode="auto">
          <a:xfrm>
            <a:off x="1787969" y="1108745"/>
            <a:ext cx="115104" cy="3191197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600">
              <a:ea typeface="黑体" panose="02010609060101010101" pitchFamily="2" charset="-122"/>
            </a:endParaRPr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902208" y="2530929"/>
            <a:ext cx="8201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枚举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2664641" y="1059582"/>
            <a:ext cx="3825057" cy="1104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由</a:t>
            </a:r>
            <a:r>
              <a:rPr lang="en-US" altLang="zh-CN" sz="1400" dirty="0" err="1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enum</a:t>
            </a:r>
            <a:r>
              <a:rPr lang="zh-CN" altLang="en-US" sz="14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关键字声明</a:t>
            </a:r>
            <a:endParaRPr lang="en-US" altLang="zh-CN" sz="1400" dirty="0">
              <a:solidFill>
                <a:srgbClr val="262626"/>
              </a:solidFill>
              <a:latin typeface="Times New Roman" panose="02020603050405020304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常量类型与声明的枚举类型相同</a:t>
            </a:r>
            <a:endParaRPr lang="en-US" altLang="zh-CN" sz="1400" dirty="0">
              <a:solidFill>
                <a:srgbClr val="262626"/>
              </a:solidFill>
              <a:latin typeface="Times New Roman" panose="02020603050405020304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每一个枚举常量都是一个枚举类型的实例</a:t>
            </a:r>
            <a:endParaRPr lang="en-US" altLang="zh-CN" sz="1400" dirty="0">
              <a:solidFill>
                <a:srgbClr val="262626"/>
              </a:solidFill>
              <a:latin typeface="Times New Roman" panose="02020603050405020304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是一个特殊的类，也是一种引用数据类型</a:t>
            </a:r>
          </a:p>
        </p:txBody>
      </p:sp>
      <p:sp>
        <p:nvSpPr>
          <p:cNvPr id="13" name="AutoShape 3"/>
          <p:cNvSpPr/>
          <p:nvPr/>
        </p:nvSpPr>
        <p:spPr bwMode="auto">
          <a:xfrm>
            <a:off x="3242901" y="2355726"/>
            <a:ext cx="104963" cy="79498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600">
              <a:ea typeface="黑体" panose="02010609060101010101" pitchFamily="2" charset="-122"/>
            </a:endParaRP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3414225" y="2211710"/>
            <a:ext cx="2669943" cy="108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algn="l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</a:t>
            </a: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修饰符</a:t>
            </a: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 </a:t>
            </a:r>
            <a:r>
              <a:rPr lang="en-US" altLang="zh-CN" sz="14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enum</a:t>
            </a: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枚举类型名称 </a:t>
            </a:r>
          </a:p>
          <a:p>
            <a:pPr marL="0" lvl="1" algn="l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</a:t>
            </a:r>
          </a:p>
          <a:p>
            <a:pPr marL="0" lvl="1" algn="l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枚举值</a:t>
            </a: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1,</a:t>
            </a: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枚举值</a:t>
            </a: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2,</a:t>
            </a: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枚举值</a:t>
            </a: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3;</a:t>
            </a:r>
          </a:p>
          <a:p>
            <a:pPr marL="0" lvl="1" algn="l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3414224" y="3219822"/>
            <a:ext cx="2669943" cy="82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algn="l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通过枚举常量获取枚举实例</a:t>
            </a:r>
          </a:p>
          <a:p>
            <a:pPr marL="0" lvl="1" algn="l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通过指定名称获取枚举实例</a:t>
            </a:r>
            <a:endParaRPr lang="en-US" altLang="zh-CN" sz="1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algn="l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获取所有枚举实例的数组</a:t>
            </a:r>
          </a:p>
        </p:txBody>
      </p:sp>
      <p:sp>
        <p:nvSpPr>
          <p:cNvPr id="12" name="AutoShape 3"/>
          <p:cNvSpPr/>
          <p:nvPr/>
        </p:nvSpPr>
        <p:spPr bwMode="auto">
          <a:xfrm>
            <a:off x="3242901" y="3291830"/>
            <a:ext cx="104963" cy="66433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600">
              <a:ea typeface="黑体" panose="02010609060101010101" pitchFamily="2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2915816" y="4155926"/>
            <a:ext cx="2669943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algn="l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dirty="0">
                <a:latin typeface="+mn-ea"/>
                <a:ea typeface="+mn-ea"/>
              </a:rPr>
              <a:t>提高数据可靠性</a:t>
            </a:r>
            <a:endParaRPr lang="en-US" altLang="zh-CN" sz="1400" dirty="0">
              <a:latin typeface="+mn-ea"/>
              <a:ea typeface="+mn-ea"/>
            </a:endParaRPr>
          </a:p>
          <a:p>
            <a:pPr marL="0" lvl="1" algn="l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dirty="0">
                <a:latin typeface="+mn-ea"/>
                <a:ea typeface="+mn-ea"/>
              </a:rPr>
              <a:t>提高代码的可读性</a:t>
            </a:r>
            <a:endParaRPr lang="zh-CN" alt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16" name="AutoShape 3"/>
          <p:cNvSpPr/>
          <p:nvPr/>
        </p:nvSpPr>
        <p:spPr bwMode="auto">
          <a:xfrm>
            <a:off x="2738845" y="4083918"/>
            <a:ext cx="104963" cy="66433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600"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ldLvl="0" animBg="1"/>
      <p:bldP spid="10" grpId="0" bldLvl="0" animBg="1"/>
      <p:bldP spid="17" grpId="0"/>
      <p:bldP spid="13" grpId="0" bldLvl="0" animBg="1"/>
      <p:bldP spid="18" grpId="0"/>
      <p:bldP spid="11" grpId="0"/>
      <p:bldP spid="12" grpId="0" bldLvl="0" animBg="1"/>
      <p:bldP spid="1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案例分解（一）</a:t>
            </a:r>
          </a:p>
        </p:txBody>
      </p:sp>
      <p:pic>
        <p:nvPicPr>
          <p:cNvPr id="4" name="图片 3" descr="现场提问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723157"/>
            <a:ext cx="405385" cy="408433"/>
          </a:xfrm>
          <a:prstGeom prst="rect">
            <a:avLst/>
          </a:prstGeom>
          <a:noFill/>
        </p:spPr>
      </p:pic>
      <p:sp>
        <p:nvSpPr>
          <p:cNvPr id="10" name="副标题 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创建员工类</a:t>
            </a: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382204" y="1178558"/>
            <a:ext cx="8354300" cy="3293209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</a:rPr>
              <a:t>public class Employee {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String name;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</a:t>
            </a:r>
            <a:r>
              <a:rPr lang="en-US" altLang="zh-CN" sz="1600" b="1" dirty="0">
                <a:latin typeface="+mn-ea"/>
                <a:ea typeface="+mn-ea"/>
              </a:rPr>
              <a:t>int age;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String sex;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String birth;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String </a:t>
            </a:r>
            <a:r>
              <a:rPr lang="en-US" altLang="zh-CN" sz="1600" dirty="0" err="1">
                <a:latin typeface="+mn-ea"/>
                <a:ea typeface="+mn-ea"/>
              </a:rPr>
              <a:t>onBoard</a:t>
            </a:r>
            <a:r>
              <a:rPr lang="en-US" altLang="zh-CN" sz="1600" dirty="0">
                <a:latin typeface="+mn-ea"/>
                <a:ea typeface="+mn-ea"/>
              </a:rPr>
              <a:t>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String depart;</a:t>
            </a:r>
          </a:p>
          <a:p>
            <a:pPr algn="l"/>
            <a:r>
              <a:rPr lang="zh-CN" altLang="en-US" sz="1600" dirty="0">
                <a:latin typeface="+mn-ea"/>
                <a:ea typeface="+mn-ea"/>
              </a:rPr>
              <a:t>    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</a:t>
            </a:r>
            <a:r>
              <a:rPr lang="en-US" altLang="zh-CN" sz="1600" b="1" dirty="0">
                <a:latin typeface="+mn-ea"/>
                <a:ea typeface="+mn-ea"/>
              </a:rPr>
              <a:t>void show() {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</a:t>
            </a:r>
            <a:r>
              <a:rPr lang="en-US" altLang="zh-CN" sz="1600" dirty="0" err="1">
                <a:latin typeface="+mn-ea"/>
                <a:ea typeface="+mn-ea"/>
              </a:rPr>
              <a:t>System.</a:t>
            </a:r>
            <a:r>
              <a:rPr lang="en-US" altLang="zh-CN" sz="1600" b="1" i="1" dirty="0" err="1">
                <a:latin typeface="+mn-ea"/>
                <a:ea typeface="+mn-ea"/>
              </a:rPr>
              <a:t>out.println</a:t>
            </a:r>
            <a:r>
              <a:rPr lang="en-US" altLang="zh-CN" sz="1600" b="1" i="1" dirty="0">
                <a:latin typeface="+mn-ea"/>
                <a:ea typeface="+mn-ea"/>
              </a:rPr>
              <a:t>("</a:t>
            </a:r>
            <a:r>
              <a:rPr lang="zh-CN" altLang="en-US" sz="1600" b="1" i="1" dirty="0">
                <a:latin typeface="+mn-ea"/>
                <a:ea typeface="+mn-ea"/>
              </a:rPr>
              <a:t>姓名：</a:t>
            </a:r>
            <a:r>
              <a:rPr lang="en-US" altLang="zh-CN" sz="1600" b="1" i="1" dirty="0">
                <a:latin typeface="+mn-ea"/>
                <a:ea typeface="+mn-ea"/>
              </a:rPr>
              <a:t>"+ name + ",</a:t>
            </a:r>
            <a:r>
              <a:rPr lang="zh-CN" altLang="en-US" sz="1600" b="1" i="1" dirty="0">
                <a:latin typeface="+mn-ea"/>
                <a:ea typeface="+mn-ea"/>
              </a:rPr>
              <a:t>年龄：</a:t>
            </a:r>
            <a:r>
              <a:rPr lang="en-US" altLang="zh-CN" sz="1600" b="1" i="1" dirty="0">
                <a:latin typeface="+mn-ea"/>
                <a:ea typeface="+mn-ea"/>
              </a:rPr>
              <a:t>"+ age + ",</a:t>
            </a:r>
            <a:r>
              <a:rPr lang="zh-CN" altLang="en-US" sz="1600" b="1" i="1" dirty="0">
                <a:latin typeface="+mn-ea"/>
                <a:ea typeface="+mn-ea"/>
              </a:rPr>
              <a:t>性别：</a:t>
            </a:r>
            <a:r>
              <a:rPr lang="en-US" altLang="zh-CN" sz="1600" b="1" i="1" dirty="0">
                <a:latin typeface="+mn-ea"/>
                <a:ea typeface="+mn-ea"/>
              </a:rPr>
              <a:t>"</a:t>
            </a:r>
            <a:r>
              <a:rPr lang="zh-CN" altLang="en-US" sz="1600" b="1" i="1" dirty="0">
                <a:latin typeface="+mn-ea"/>
                <a:ea typeface="+mn-ea"/>
              </a:rPr>
              <a:t> </a:t>
            </a:r>
            <a:endParaRPr lang="en-US" altLang="zh-CN" sz="1600" b="1" i="1" dirty="0">
              <a:latin typeface="+mn-ea"/>
              <a:ea typeface="+mn-ea"/>
            </a:endParaRPr>
          </a:p>
          <a:p>
            <a:pPr algn="l"/>
            <a:r>
              <a:rPr lang="en-US" altLang="zh-CN" sz="1600" b="1" i="1" dirty="0">
                <a:latin typeface="+mn-ea"/>
                <a:ea typeface="+mn-ea"/>
              </a:rPr>
              <a:t>            + sex</a:t>
            </a:r>
            <a:r>
              <a:rPr lang="zh-CN" altLang="en-US" sz="1600" dirty="0">
                <a:latin typeface="+mn-ea"/>
                <a:ea typeface="+mn-ea"/>
              </a:rPr>
              <a:t>  </a:t>
            </a:r>
            <a:r>
              <a:rPr lang="en-US" altLang="zh-CN" sz="1600" dirty="0">
                <a:latin typeface="+mn-ea"/>
                <a:ea typeface="+mn-ea"/>
              </a:rPr>
              <a:t>+ "</a:t>
            </a:r>
            <a:r>
              <a:rPr lang="zh-CN" altLang="en-US" sz="1600" dirty="0">
                <a:latin typeface="+mn-ea"/>
                <a:ea typeface="+mn-ea"/>
              </a:rPr>
              <a:t>生日：</a:t>
            </a:r>
            <a:r>
              <a:rPr lang="en-US" altLang="zh-CN" sz="1600" dirty="0">
                <a:latin typeface="+mn-ea"/>
                <a:ea typeface="+mn-ea"/>
              </a:rPr>
              <a:t>"</a:t>
            </a:r>
            <a:r>
              <a:rPr lang="zh-CN" altLang="en-US" sz="1600" dirty="0">
                <a:latin typeface="+mn-ea"/>
                <a:ea typeface="+mn-ea"/>
              </a:rPr>
              <a:t> </a:t>
            </a:r>
            <a:r>
              <a:rPr lang="en-US" altLang="zh-CN" sz="1600" dirty="0">
                <a:latin typeface="+mn-ea"/>
                <a:ea typeface="+mn-ea"/>
              </a:rPr>
              <a:t>+ birth + ",</a:t>
            </a:r>
            <a:r>
              <a:rPr lang="zh-CN" altLang="en-US" sz="1600" dirty="0">
                <a:latin typeface="+mn-ea"/>
                <a:ea typeface="+mn-ea"/>
              </a:rPr>
              <a:t>入职日期：</a:t>
            </a:r>
            <a:r>
              <a:rPr lang="en-US" altLang="zh-CN" sz="1600" dirty="0">
                <a:latin typeface="+mn-ea"/>
                <a:ea typeface="+mn-ea"/>
              </a:rPr>
              <a:t>"</a:t>
            </a:r>
            <a:r>
              <a:rPr lang="zh-CN" altLang="en-US" sz="1600" dirty="0">
                <a:latin typeface="+mn-ea"/>
                <a:ea typeface="+mn-ea"/>
              </a:rPr>
              <a:t> </a:t>
            </a:r>
            <a:r>
              <a:rPr lang="en-US" altLang="zh-CN" sz="1600" dirty="0">
                <a:latin typeface="+mn-ea"/>
                <a:ea typeface="+mn-ea"/>
              </a:rPr>
              <a:t>+ </a:t>
            </a:r>
            <a:r>
              <a:rPr lang="en-US" altLang="zh-CN" sz="1600" dirty="0" err="1">
                <a:latin typeface="+mn-ea"/>
                <a:ea typeface="+mn-ea"/>
              </a:rPr>
              <a:t>onBoard</a:t>
            </a:r>
            <a:r>
              <a:rPr lang="en-US" altLang="zh-CN" sz="1600" dirty="0">
                <a:latin typeface="+mn-ea"/>
                <a:ea typeface="+mn-ea"/>
              </a:rPr>
              <a:t> + ",</a:t>
            </a:r>
            <a:r>
              <a:rPr lang="zh-CN" altLang="en-US" sz="1600" dirty="0">
                <a:latin typeface="+mn-ea"/>
                <a:ea typeface="+mn-ea"/>
              </a:rPr>
              <a:t>部门：</a:t>
            </a:r>
            <a:r>
              <a:rPr lang="en-US" altLang="zh-CN" sz="1600" dirty="0">
                <a:latin typeface="+mn-ea"/>
                <a:ea typeface="+mn-ea"/>
              </a:rPr>
              <a:t>"</a:t>
            </a:r>
            <a:r>
              <a:rPr lang="zh-CN" altLang="en-US" sz="1600" dirty="0">
                <a:latin typeface="+mn-ea"/>
                <a:ea typeface="+mn-ea"/>
              </a:rPr>
              <a:t> </a:t>
            </a:r>
            <a:r>
              <a:rPr lang="en-US" altLang="zh-CN" sz="1600" dirty="0">
                <a:latin typeface="+mn-ea"/>
                <a:ea typeface="+mn-ea"/>
              </a:rPr>
              <a:t>+ depart);</a:t>
            </a:r>
          </a:p>
          <a:p>
            <a:pPr algn="l"/>
            <a:r>
              <a:rPr lang="zh-CN" altLang="en-US" sz="1600" dirty="0">
                <a:latin typeface="+mn-ea"/>
                <a:ea typeface="+mn-ea"/>
              </a:rPr>
              <a:t>    </a:t>
            </a:r>
            <a:r>
              <a:rPr lang="en-US" altLang="zh-CN" sz="1600" dirty="0">
                <a:latin typeface="+mn-ea"/>
                <a:ea typeface="+mn-ea"/>
              </a:rPr>
              <a:t>}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3707904" y="-468047"/>
            <a:ext cx="4392488" cy="3293209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</a:rPr>
              <a:t>public class Test {</a:t>
            </a:r>
          </a:p>
          <a:p>
            <a:pPr algn="l"/>
            <a:endParaRPr lang="zh-CN" altLang="en-US" sz="1600" dirty="0">
              <a:latin typeface="+mn-ea"/>
              <a:ea typeface="+mn-ea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     public static void main(String[] </a:t>
            </a:r>
            <a:r>
              <a:rPr lang="en-US" altLang="zh-CN" sz="1600" b="1" dirty="0" err="1">
                <a:latin typeface="+mn-ea"/>
                <a:ea typeface="+mn-ea"/>
              </a:rPr>
              <a:t>args</a:t>
            </a:r>
            <a:r>
              <a:rPr lang="en-US" altLang="zh-CN" sz="1600" b="1" dirty="0">
                <a:latin typeface="+mn-ea"/>
                <a:ea typeface="+mn-ea"/>
              </a:rPr>
              <a:t>) {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Employee ep = </a:t>
            </a:r>
            <a:r>
              <a:rPr lang="en-US" altLang="zh-CN" sz="1600" b="1" dirty="0">
                <a:latin typeface="+mn-ea"/>
                <a:ea typeface="+mn-ea"/>
              </a:rPr>
              <a:t>new Employee();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ep.name = "</a:t>
            </a:r>
            <a:r>
              <a:rPr lang="zh-CN" altLang="en-US" sz="1600" dirty="0">
                <a:latin typeface="+mn-ea"/>
                <a:ea typeface="+mn-ea"/>
              </a:rPr>
              <a:t>张三</a:t>
            </a:r>
            <a:r>
              <a:rPr lang="en-US" altLang="zh-CN" sz="1600" dirty="0">
                <a:latin typeface="+mn-ea"/>
                <a:ea typeface="+mn-ea"/>
              </a:rPr>
              <a:t>";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</a:t>
            </a:r>
            <a:r>
              <a:rPr lang="en-US" altLang="zh-CN" sz="1600" dirty="0" err="1">
                <a:latin typeface="+mn-ea"/>
                <a:ea typeface="+mn-ea"/>
              </a:rPr>
              <a:t>ep.age</a:t>
            </a:r>
            <a:r>
              <a:rPr lang="en-US" altLang="zh-CN" sz="1600" dirty="0">
                <a:latin typeface="+mn-ea"/>
                <a:ea typeface="+mn-ea"/>
              </a:rPr>
              <a:t> = 24;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</a:t>
            </a:r>
            <a:r>
              <a:rPr lang="en-US" altLang="zh-CN" sz="1600" dirty="0" err="1">
                <a:latin typeface="+mn-ea"/>
                <a:ea typeface="+mn-ea"/>
              </a:rPr>
              <a:t>ep.sex</a:t>
            </a:r>
            <a:r>
              <a:rPr lang="en-US" altLang="zh-CN" sz="1600" dirty="0">
                <a:latin typeface="+mn-ea"/>
                <a:ea typeface="+mn-ea"/>
              </a:rPr>
              <a:t> = "</a:t>
            </a:r>
            <a:r>
              <a:rPr lang="zh-CN" altLang="en-US" sz="1600" dirty="0">
                <a:latin typeface="+mn-ea"/>
                <a:ea typeface="+mn-ea"/>
              </a:rPr>
              <a:t>男</a:t>
            </a:r>
            <a:r>
              <a:rPr lang="en-US" altLang="zh-CN" sz="1600" dirty="0">
                <a:latin typeface="+mn-ea"/>
                <a:ea typeface="+mn-ea"/>
              </a:rPr>
              <a:t>";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</a:t>
            </a:r>
            <a:r>
              <a:rPr lang="en-US" altLang="zh-CN" sz="1600" dirty="0" err="1">
                <a:latin typeface="+mn-ea"/>
                <a:ea typeface="+mn-ea"/>
              </a:rPr>
              <a:t>ep.birth</a:t>
            </a:r>
            <a:r>
              <a:rPr lang="en-US" altLang="zh-CN" sz="1600" dirty="0">
                <a:latin typeface="+mn-ea"/>
                <a:ea typeface="+mn-ea"/>
              </a:rPr>
              <a:t> = "1993.11.25";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</a:t>
            </a:r>
            <a:r>
              <a:rPr lang="en-US" altLang="zh-CN" sz="1600" dirty="0" err="1">
                <a:latin typeface="+mn-ea"/>
                <a:ea typeface="+mn-ea"/>
              </a:rPr>
              <a:t>ep.onBoard</a:t>
            </a:r>
            <a:r>
              <a:rPr lang="en-US" altLang="zh-CN" sz="1600" dirty="0">
                <a:latin typeface="+mn-ea"/>
                <a:ea typeface="+mn-ea"/>
              </a:rPr>
              <a:t> = "2016.7.1";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</a:t>
            </a:r>
            <a:r>
              <a:rPr lang="en-US" altLang="zh-CN" sz="1600" dirty="0" err="1">
                <a:latin typeface="+mn-ea"/>
                <a:ea typeface="+mn-ea"/>
              </a:rPr>
              <a:t>ep.depart</a:t>
            </a:r>
            <a:r>
              <a:rPr lang="en-US" altLang="zh-CN" sz="1600" dirty="0">
                <a:latin typeface="+mn-ea"/>
                <a:ea typeface="+mn-ea"/>
              </a:rPr>
              <a:t> = "</a:t>
            </a:r>
            <a:r>
              <a:rPr lang="zh-CN" altLang="en-US" sz="1600" dirty="0">
                <a:latin typeface="+mn-ea"/>
                <a:ea typeface="+mn-ea"/>
              </a:rPr>
              <a:t>云计算学院</a:t>
            </a:r>
            <a:r>
              <a:rPr lang="en-US" altLang="zh-CN" sz="1600" dirty="0">
                <a:latin typeface="+mn-ea"/>
                <a:ea typeface="+mn-ea"/>
              </a:rPr>
              <a:t>";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</a:t>
            </a:r>
            <a:r>
              <a:rPr lang="en-US" altLang="zh-CN" sz="1600" dirty="0" err="1">
                <a:latin typeface="+mn-ea"/>
                <a:ea typeface="+mn-ea"/>
              </a:rPr>
              <a:t>ep.show</a:t>
            </a:r>
            <a:r>
              <a:rPr lang="en-US" altLang="zh-CN" sz="1600" dirty="0">
                <a:latin typeface="+mn-ea"/>
                <a:ea typeface="+mn-ea"/>
              </a:rPr>
              <a:t>();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}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926" y="2673555"/>
            <a:ext cx="6546147" cy="6248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bldLvl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课后作业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完成练习手册中的简答题和编程题</a:t>
            </a:r>
          </a:p>
          <a:p>
            <a:pPr>
              <a:defRPr/>
            </a:pPr>
            <a:r>
              <a:rPr lang="zh-CN" altLang="en-US" dirty="0"/>
              <a:t>复习指引</a:t>
            </a:r>
          </a:p>
          <a:p>
            <a:pPr lvl="1"/>
            <a:r>
              <a:rPr lang="zh-CN" altLang="en-US" dirty="0"/>
              <a:t>什么是枚举？</a:t>
            </a:r>
            <a:endParaRPr lang="en-US" altLang="zh-CN" dirty="0"/>
          </a:p>
          <a:p>
            <a:pPr lvl="1"/>
            <a:r>
              <a:rPr lang="zh-CN" altLang="en-US" dirty="0"/>
              <a:t>枚举的作用？</a:t>
            </a:r>
          </a:p>
          <a:p>
            <a:pPr>
              <a:defRPr/>
            </a:pPr>
            <a:r>
              <a:rPr lang="zh-CN" altLang="en-US" dirty="0"/>
              <a:t>预习作业</a:t>
            </a:r>
            <a:endParaRPr lang="en-US" altLang="zh-CN" dirty="0"/>
          </a:p>
          <a:p>
            <a:pPr lvl="1"/>
            <a:r>
              <a:rPr lang="zh-CN" altLang="en-US" dirty="0"/>
              <a:t>什么是泛型？</a:t>
            </a:r>
            <a:endParaRPr lang="en-US" altLang="zh-CN" dirty="0"/>
          </a:p>
          <a:p>
            <a:pPr lvl="1"/>
            <a:r>
              <a:rPr lang="zh-CN" altLang="en-US" dirty="0"/>
              <a:t>泛型的作用？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816475"/>
            <a:ext cx="2133600" cy="274638"/>
          </a:xfrm>
        </p:spPr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z="180" smtClean="0"/>
              <a:t>60</a:t>
            </a:fld>
            <a:r>
              <a:rPr lang="en-US" altLang="zh-CN" sz="180"/>
              <a:t>/47</a:t>
            </a:r>
            <a:endParaRPr lang="zh-CN" altLang="en-US" sz="18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7" y="3102770"/>
            <a:ext cx="9144001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 bwMode="auto">
          <a:xfrm>
            <a:off x="0" y="-204696"/>
            <a:ext cx="9151144" cy="3852068"/>
            <a:chOff x="0" y="107177"/>
            <a:chExt cx="9151144" cy="3852791"/>
          </a:xfrm>
        </p:grpSpPr>
        <p:sp>
          <p:nvSpPr>
            <p:cNvPr id="5" name="矩形 254"/>
            <p:cNvSpPr>
              <a:spLocks noChangeArrowheads="1"/>
            </p:cNvSpPr>
            <p:nvPr/>
          </p:nvSpPr>
          <p:spPr bwMode="auto">
            <a:xfrm>
              <a:off x="0" y="113953"/>
              <a:ext cx="9144000" cy="3846015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</a:gdLst>
              <a:ahLst/>
              <a:cxnLst/>
              <a:rect l="T0" t="T1" r="T2" b="T3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矩形 254"/>
            <p:cNvSpPr>
              <a:spLocks noChangeArrowheads="1"/>
            </p:cNvSpPr>
            <p:nvPr/>
          </p:nvSpPr>
          <p:spPr bwMode="auto">
            <a:xfrm>
              <a:off x="0" y="107177"/>
              <a:ext cx="9151144" cy="3738838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  <a:gd name="connsiteX0" fmla="*/ 42863 w 9144000"/>
                <a:gd name="connsiteY0" fmla="*/ 643058 h 3846015"/>
                <a:gd name="connsiteX1" fmla="*/ 9144000 w 9144000"/>
                <a:gd name="connsiteY1" fmla="*/ 0 h 3846015"/>
                <a:gd name="connsiteX2" fmla="*/ 9144000 w 9144000"/>
                <a:gd name="connsiteY2" fmla="*/ 3651870 h 3846015"/>
                <a:gd name="connsiteX3" fmla="*/ 4766144 w 9144000"/>
                <a:gd name="connsiteY3" fmla="*/ 3651870 h 3846015"/>
                <a:gd name="connsiteX4" fmla="*/ 4571999 w 9144000"/>
                <a:gd name="connsiteY4" fmla="*/ 3846015 h 3846015"/>
                <a:gd name="connsiteX5" fmla="*/ 4377855 w 9144000"/>
                <a:gd name="connsiteY5" fmla="*/ 3651870 h 3846015"/>
                <a:gd name="connsiteX6" fmla="*/ 0 w 9144000"/>
                <a:gd name="connsiteY6" fmla="*/ 3651870 h 3846015"/>
                <a:gd name="connsiteX7" fmla="*/ 42863 w 9144000"/>
                <a:gd name="connsiteY7" fmla="*/ 643058 h 3846015"/>
                <a:gd name="connsiteX0-1" fmla="*/ 7145 w 9144000"/>
                <a:gd name="connsiteY0-2" fmla="*/ 121467 h 3846015"/>
                <a:gd name="connsiteX1-3" fmla="*/ 9144000 w 9144000"/>
                <a:gd name="connsiteY1-4" fmla="*/ 0 h 3846015"/>
                <a:gd name="connsiteX2-5" fmla="*/ 9144000 w 9144000"/>
                <a:gd name="connsiteY2-6" fmla="*/ 3651870 h 3846015"/>
                <a:gd name="connsiteX3-7" fmla="*/ 4766144 w 9144000"/>
                <a:gd name="connsiteY3-8" fmla="*/ 3651870 h 3846015"/>
                <a:gd name="connsiteX4-9" fmla="*/ 4571999 w 9144000"/>
                <a:gd name="connsiteY4-10" fmla="*/ 3846015 h 3846015"/>
                <a:gd name="connsiteX5-11" fmla="*/ 4377855 w 9144000"/>
                <a:gd name="connsiteY5-12" fmla="*/ 3651870 h 3846015"/>
                <a:gd name="connsiteX6-13" fmla="*/ 0 w 9144000"/>
                <a:gd name="connsiteY6-14" fmla="*/ 3651870 h 3846015"/>
                <a:gd name="connsiteX7-15" fmla="*/ 7145 w 9144000"/>
                <a:gd name="connsiteY7-16" fmla="*/ 121467 h 3846015"/>
                <a:gd name="connsiteX0-17" fmla="*/ 7145 w 9144000"/>
                <a:gd name="connsiteY0-18" fmla="*/ 0 h 3724548"/>
                <a:gd name="connsiteX1-19" fmla="*/ 8851106 w 9144000"/>
                <a:gd name="connsiteY1-20" fmla="*/ 392980 h 3724548"/>
                <a:gd name="connsiteX2-21" fmla="*/ 9144000 w 9144000"/>
                <a:gd name="connsiteY2-22" fmla="*/ 3530403 h 3724548"/>
                <a:gd name="connsiteX3-23" fmla="*/ 4766144 w 9144000"/>
                <a:gd name="connsiteY3-24" fmla="*/ 3530403 h 3724548"/>
                <a:gd name="connsiteX4-25" fmla="*/ 4571999 w 9144000"/>
                <a:gd name="connsiteY4-26" fmla="*/ 3724548 h 3724548"/>
                <a:gd name="connsiteX5-27" fmla="*/ 4377855 w 9144000"/>
                <a:gd name="connsiteY5-28" fmla="*/ 3530403 h 3724548"/>
                <a:gd name="connsiteX6-29" fmla="*/ 0 w 9144000"/>
                <a:gd name="connsiteY6-30" fmla="*/ 3530403 h 3724548"/>
                <a:gd name="connsiteX7-31" fmla="*/ 7145 w 9144000"/>
                <a:gd name="connsiteY7-32" fmla="*/ 0 h 3724548"/>
                <a:gd name="connsiteX0-33" fmla="*/ 7145 w 9151144"/>
                <a:gd name="connsiteY0-34" fmla="*/ 14290 h 3738838"/>
                <a:gd name="connsiteX1-35" fmla="*/ 9151144 w 9151144"/>
                <a:gd name="connsiteY1-36" fmla="*/ 0 h 3738838"/>
                <a:gd name="connsiteX2-37" fmla="*/ 9144000 w 9151144"/>
                <a:gd name="connsiteY2-38" fmla="*/ 3544693 h 3738838"/>
                <a:gd name="connsiteX3-39" fmla="*/ 4766144 w 9151144"/>
                <a:gd name="connsiteY3-40" fmla="*/ 3544693 h 3738838"/>
                <a:gd name="connsiteX4-41" fmla="*/ 4571999 w 9151144"/>
                <a:gd name="connsiteY4-42" fmla="*/ 3738838 h 3738838"/>
                <a:gd name="connsiteX5-43" fmla="*/ 4377855 w 9151144"/>
                <a:gd name="connsiteY5-44" fmla="*/ 3544693 h 3738838"/>
                <a:gd name="connsiteX6-45" fmla="*/ 0 w 9151144"/>
                <a:gd name="connsiteY6-46" fmla="*/ 3544693 h 3738838"/>
                <a:gd name="connsiteX7-47" fmla="*/ 7145 w 9151144"/>
                <a:gd name="connsiteY7-48" fmla="*/ 14290 h 3738838"/>
                <a:gd name="connsiteX0-49" fmla="*/ 7145 w 9151144"/>
                <a:gd name="connsiteY0-50" fmla="*/ 7145 h 3738838"/>
                <a:gd name="connsiteX1-51" fmla="*/ 9151144 w 9151144"/>
                <a:gd name="connsiteY1-52" fmla="*/ 0 h 3738838"/>
                <a:gd name="connsiteX2-53" fmla="*/ 9144000 w 9151144"/>
                <a:gd name="connsiteY2-54" fmla="*/ 3544693 h 3738838"/>
                <a:gd name="connsiteX3-55" fmla="*/ 4766144 w 9151144"/>
                <a:gd name="connsiteY3-56" fmla="*/ 3544693 h 3738838"/>
                <a:gd name="connsiteX4-57" fmla="*/ 4571999 w 9151144"/>
                <a:gd name="connsiteY4-58" fmla="*/ 3738838 h 3738838"/>
                <a:gd name="connsiteX5-59" fmla="*/ 4377855 w 9151144"/>
                <a:gd name="connsiteY5-60" fmla="*/ 3544693 h 3738838"/>
                <a:gd name="connsiteX6-61" fmla="*/ 0 w 9151144"/>
                <a:gd name="connsiteY6-62" fmla="*/ 3544693 h 3738838"/>
                <a:gd name="connsiteX7-63" fmla="*/ 7145 w 9151144"/>
                <a:gd name="connsiteY7-64" fmla="*/ 7145 h 37388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9151144" h="3738838">
                  <a:moveTo>
                    <a:pt x="7145" y="7145"/>
                  </a:moveTo>
                  <a:lnTo>
                    <a:pt x="9151144" y="0"/>
                  </a:lnTo>
                  <a:cubicBezTo>
                    <a:pt x="9148763" y="1181564"/>
                    <a:pt x="9146381" y="2363129"/>
                    <a:pt x="9144000" y="3544693"/>
                  </a:cubicBezTo>
                  <a:lnTo>
                    <a:pt x="4766144" y="3544693"/>
                  </a:lnTo>
                  <a:lnTo>
                    <a:pt x="4571999" y="3738838"/>
                  </a:lnTo>
                  <a:lnTo>
                    <a:pt x="4377855" y="3544693"/>
                  </a:lnTo>
                  <a:lnTo>
                    <a:pt x="0" y="3544693"/>
                  </a:lnTo>
                  <a:cubicBezTo>
                    <a:pt x="0" y="2327403"/>
                    <a:pt x="7145" y="1224435"/>
                    <a:pt x="7145" y="71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16723" y="3983478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480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480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grpSp>
        <p:nvGrpSpPr>
          <p:cNvPr id="14" name="组合 46"/>
          <p:cNvGrpSpPr/>
          <p:nvPr/>
        </p:nvGrpSpPr>
        <p:grpSpPr bwMode="auto">
          <a:xfrm>
            <a:off x="3795175" y="970438"/>
            <a:ext cx="1587103" cy="1587103"/>
            <a:chOff x="0" y="0"/>
            <a:chExt cx="2116920" cy="2116920"/>
          </a:xfrm>
        </p:grpSpPr>
        <p:sp>
          <p:nvSpPr>
            <p:cNvPr id="15" name="椭圆 47"/>
            <p:cNvSpPr>
              <a:spLocks noChangeArrowheads="1"/>
            </p:cNvSpPr>
            <p:nvPr/>
          </p:nvSpPr>
          <p:spPr bwMode="auto">
            <a:xfrm>
              <a:off x="0" y="0"/>
              <a:ext cx="2116920" cy="2116920"/>
            </a:xfrm>
            <a:prstGeom prst="ellipse">
              <a:avLst/>
            </a:prstGeom>
            <a:solidFill>
              <a:srgbClr val="F2F2F2"/>
            </a:solidFill>
            <a:ln w="57150">
              <a:solidFill>
                <a:srgbClr val="1D8DE5"/>
              </a:solidFill>
              <a:beve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grpSp>
          <p:nvGrpSpPr>
            <p:cNvPr id="16" name="组合 48"/>
            <p:cNvGrpSpPr/>
            <p:nvPr/>
          </p:nvGrpSpPr>
          <p:grpSpPr bwMode="auto">
            <a:xfrm>
              <a:off x="461855" y="280091"/>
              <a:ext cx="1193210" cy="1836829"/>
              <a:chOff x="0" y="0"/>
              <a:chExt cx="2598738" cy="4000499"/>
            </a:xfrm>
          </p:grpSpPr>
          <p:sp>
            <p:nvSpPr>
              <p:cNvPr id="17" name="Freeform 1281"/>
              <p:cNvSpPr>
                <a:spLocks noChangeArrowheads="1"/>
              </p:cNvSpPr>
              <p:nvPr/>
            </p:nvSpPr>
            <p:spPr bwMode="auto">
              <a:xfrm>
                <a:off x="1435100" y="3543299"/>
                <a:ext cx="327025" cy="457200"/>
              </a:xfrm>
              <a:custGeom>
                <a:avLst/>
                <a:gdLst>
                  <a:gd name="T0" fmla="*/ 519152188 w 206"/>
                  <a:gd name="T1" fmla="*/ 0 h 288"/>
                  <a:gd name="T2" fmla="*/ 367942813 w 206"/>
                  <a:gd name="T3" fmla="*/ 0 h 288"/>
                  <a:gd name="T4" fmla="*/ 153730325 w 206"/>
                  <a:gd name="T5" fmla="*/ 0 h 288"/>
                  <a:gd name="T6" fmla="*/ 0 w 206"/>
                  <a:gd name="T7" fmla="*/ 0 h 288"/>
                  <a:gd name="T8" fmla="*/ 0 w 206"/>
                  <a:gd name="T9" fmla="*/ 20161250 h 288"/>
                  <a:gd name="T10" fmla="*/ 153730325 w 206"/>
                  <a:gd name="T11" fmla="*/ 20161250 h 288"/>
                  <a:gd name="T12" fmla="*/ 153730325 w 206"/>
                  <a:gd name="T13" fmla="*/ 725805000 h 288"/>
                  <a:gd name="T14" fmla="*/ 153730325 w 206"/>
                  <a:gd name="T15" fmla="*/ 725805000 h 288"/>
                  <a:gd name="T16" fmla="*/ 367942813 w 206"/>
                  <a:gd name="T17" fmla="*/ 725805000 h 288"/>
                  <a:gd name="T18" fmla="*/ 367942813 w 206"/>
                  <a:gd name="T19" fmla="*/ 725805000 h 288"/>
                  <a:gd name="T20" fmla="*/ 367942813 w 206"/>
                  <a:gd name="T21" fmla="*/ 20161250 h 288"/>
                  <a:gd name="T22" fmla="*/ 519152188 w 206"/>
                  <a:gd name="T23" fmla="*/ 20161250 h 288"/>
                  <a:gd name="T24" fmla="*/ 519152188 w 206"/>
                  <a:gd name="T25" fmla="*/ 0 h 28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6"/>
                  <a:gd name="T40" fmla="*/ 0 h 288"/>
                  <a:gd name="T41" fmla="*/ 206 w 206"/>
                  <a:gd name="T42" fmla="*/ 288 h 28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6" h="288">
                    <a:moveTo>
                      <a:pt x="206" y="0"/>
                    </a:moveTo>
                    <a:lnTo>
                      <a:pt x="146" y="0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61" y="8"/>
                    </a:lnTo>
                    <a:lnTo>
                      <a:pt x="61" y="288"/>
                    </a:lnTo>
                    <a:lnTo>
                      <a:pt x="146" y="288"/>
                    </a:lnTo>
                    <a:lnTo>
                      <a:pt x="146" y="8"/>
                    </a:lnTo>
                    <a:lnTo>
                      <a:pt x="206" y="8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1283"/>
              <p:cNvSpPr>
                <a:spLocks noChangeArrowheads="1"/>
              </p:cNvSpPr>
              <p:nvPr/>
            </p:nvSpPr>
            <p:spPr bwMode="auto">
              <a:xfrm>
                <a:off x="1820863" y="3541712"/>
                <a:ext cx="328613" cy="458787"/>
              </a:xfrm>
              <a:custGeom>
                <a:avLst/>
                <a:gdLst>
                  <a:gd name="T0" fmla="*/ 521673931 w 207"/>
                  <a:gd name="T1" fmla="*/ 0 h 289"/>
                  <a:gd name="T2" fmla="*/ 214214401 w 207"/>
                  <a:gd name="T3" fmla="*/ 0 h 289"/>
                  <a:gd name="T4" fmla="*/ 138609598 w 207"/>
                  <a:gd name="T5" fmla="*/ 0 h 289"/>
                  <a:gd name="T6" fmla="*/ 0 w 207"/>
                  <a:gd name="T7" fmla="*/ 0 h 289"/>
                  <a:gd name="T8" fmla="*/ 0 w 207"/>
                  <a:gd name="T9" fmla="*/ 728323569 h 289"/>
                  <a:gd name="T10" fmla="*/ 138609598 w 207"/>
                  <a:gd name="T11" fmla="*/ 728323569 h 289"/>
                  <a:gd name="T12" fmla="*/ 214214401 w 207"/>
                  <a:gd name="T13" fmla="*/ 728323569 h 289"/>
                  <a:gd name="T14" fmla="*/ 521673931 w 207"/>
                  <a:gd name="T15" fmla="*/ 728323569 h 289"/>
                  <a:gd name="T16" fmla="*/ 521673931 w 207"/>
                  <a:gd name="T17" fmla="*/ 708162341 h 289"/>
                  <a:gd name="T18" fmla="*/ 214214401 w 207"/>
                  <a:gd name="T19" fmla="*/ 708162341 h 289"/>
                  <a:gd name="T20" fmla="*/ 214214401 w 207"/>
                  <a:gd name="T21" fmla="*/ 161289824 h 289"/>
                  <a:gd name="T22" fmla="*/ 405746567 w 207"/>
                  <a:gd name="T23" fmla="*/ 161289824 h 289"/>
                  <a:gd name="T24" fmla="*/ 405746567 w 207"/>
                  <a:gd name="T25" fmla="*/ 141128596 h 289"/>
                  <a:gd name="T26" fmla="*/ 214214401 w 207"/>
                  <a:gd name="T27" fmla="*/ 141128596 h 289"/>
                  <a:gd name="T28" fmla="*/ 214214401 w 207"/>
                  <a:gd name="T29" fmla="*/ 20161228 h 289"/>
                  <a:gd name="T30" fmla="*/ 521673931 w 207"/>
                  <a:gd name="T31" fmla="*/ 20161228 h 289"/>
                  <a:gd name="T32" fmla="*/ 521673931 w 207"/>
                  <a:gd name="T33" fmla="*/ 0 h 289"/>
                  <a:gd name="T34" fmla="*/ 521673931 w 207"/>
                  <a:gd name="T35" fmla="*/ 0 h 28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7"/>
                  <a:gd name="T55" fmla="*/ 0 h 289"/>
                  <a:gd name="T56" fmla="*/ 207 w 207"/>
                  <a:gd name="T57" fmla="*/ 289 h 28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7" h="289">
                    <a:moveTo>
                      <a:pt x="207" y="0"/>
                    </a:moveTo>
                    <a:lnTo>
                      <a:pt x="85" y="0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289"/>
                    </a:lnTo>
                    <a:lnTo>
                      <a:pt x="55" y="289"/>
                    </a:lnTo>
                    <a:lnTo>
                      <a:pt x="85" y="289"/>
                    </a:lnTo>
                    <a:lnTo>
                      <a:pt x="207" y="289"/>
                    </a:lnTo>
                    <a:lnTo>
                      <a:pt x="207" y="281"/>
                    </a:lnTo>
                    <a:lnTo>
                      <a:pt x="85" y="281"/>
                    </a:lnTo>
                    <a:lnTo>
                      <a:pt x="85" y="64"/>
                    </a:lnTo>
                    <a:lnTo>
                      <a:pt x="161" y="64"/>
                    </a:lnTo>
                    <a:lnTo>
                      <a:pt x="161" y="56"/>
                    </a:lnTo>
                    <a:lnTo>
                      <a:pt x="85" y="56"/>
                    </a:lnTo>
                    <a:lnTo>
                      <a:pt x="85" y="8"/>
                    </a:lnTo>
                    <a:lnTo>
                      <a:pt x="207" y="8"/>
                    </a:lnTo>
                    <a:lnTo>
                      <a:pt x="20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1284"/>
              <p:cNvSpPr>
                <a:spLocks noChangeArrowheads="1"/>
              </p:cNvSpPr>
              <p:nvPr/>
            </p:nvSpPr>
            <p:spPr bwMode="auto">
              <a:xfrm>
                <a:off x="2598738" y="3733799"/>
                <a:ext cx="1" cy="317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520950 h 2"/>
                  <a:gd name="T4" fmla="*/ 0 w 1"/>
                  <a:gd name="T5" fmla="*/ 5040313 h 2"/>
                  <a:gd name="T6" fmla="*/ 0 w 1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2"/>
                  <a:gd name="T14" fmla="*/ 1 w 1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1289"/>
              <p:cNvSpPr>
                <a:spLocks noChangeArrowheads="1"/>
              </p:cNvSpPr>
              <p:nvPr/>
            </p:nvSpPr>
            <p:spPr bwMode="auto">
              <a:xfrm>
                <a:off x="1112838" y="3733799"/>
                <a:ext cx="1" cy="3175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240492 h 3"/>
                  <a:gd name="T4" fmla="*/ 0 w 1"/>
                  <a:gd name="T5" fmla="*/ 3360208 h 3"/>
                  <a:gd name="T6" fmla="*/ 0 w 1"/>
                  <a:gd name="T7" fmla="*/ 0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3"/>
                  <a:gd name="T14" fmla="*/ 1 w 1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292"/>
              <p:cNvSpPr>
                <a:spLocks noChangeArrowheads="1"/>
              </p:cNvSpPr>
              <p:nvPr/>
            </p:nvSpPr>
            <p:spPr bwMode="auto">
              <a:xfrm>
                <a:off x="0" y="3543299"/>
                <a:ext cx="395288" cy="457200"/>
              </a:xfrm>
              <a:custGeom>
                <a:avLst/>
                <a:gdLst>
                  <a:gd name="T0" fmla="*/ 627520494 w 249"/>
                  <a:gd name="T1" fmla="*/ 0 h 288"/>
                  <a:gd name="T2" fmla="*/ 521673797 w 249"/>
                  <a:gd name="T3" fmla="*/ 0 h 288"/>
                  <a:gd name="T4" fmla="*/ 413306148 w 249"/>
                  <a:gd name="T5" fmla="*/ 0 h 288"/>
                  <a:gd name="T6" fmla="*/ 413306148 w 249"/>
                  <a:gd name="T7" fmla="*/ 138609388 h 288"/>
                  <a:gd name="T8" fmla="*/ 214214346 w 249"/>
                  <a:gd name="T9" fmla="*/ 138609388 h 288"/>
                  <a:gd name="T10" fmla="*/ 214214346 w 249"/>
                  <a:gd name="T11" fmla="*/ 0 h 288"/>
                  <a:gd name="T12" fmla="*/ 0 w 249"/>
                  <a:gd name="T13" fmla="*/ 0 h 288"/>
                  <a:gd name="T14" fmla="*/ 0 w 249"/>
                  <a:gd name="T15" fmla="*/ 725805000 h 288"/>
                  <a:gd name="T16" fmla="*/ 214214346 w 249"/>
                  <a:gd name="T17" fmla="*/ 725805000 h 288"/>
                  <a:gd name="T18" fmla="*/ 214214346 w 249"/>
                  <a:gd name="T19" fmla="*/ 161290000 h 288"/>
                  <a:gd name="T20" fmla="*/ 413306148 w 249"/>
                  <a:gd name="T21" fmla="*/ 161290000 h 288"/>
                  <a:gd name="T22" fmla="*/ 413306148 w 249"/>
                  <a:gd name="T23" fmla="*/ 725805000 h 288"/>
                  <a:gd name="T24" fmla="*/ 521673797 w 249"/>
                  <a:gd name="T25" fmla="*/ 725805000 h 288"/>
                  <a:gd name="T26" fmla="*/ 627520494 w 249"/>
                  <a:gd name="T27" fmla="*/ 725805000 h 288"/>
                  <a:gd name="T28" fmla="*/ 627520494 w 249"/>
                  <a:gd name="T29" fmla="*/ 725805000 h 288"/>
                  <a:gd name="T30" fmla="*/ 627520494 w 249"/>
                  <a:gd name="T31" fmla="*/ 0 h 2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9"/>
                  <a:gd name="T49" fmla="*/ 0 h 288"/>
                  <a:gd name="T50" fmla="*/ 249 w 249"/>
                  <a:gd name="T51" fmla="*/ 288 h 28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9" h="288">
                    <a:moveTo>
                      <a:pt x="249" y="0"/>
                    </a:moveTo>
                    <a:lnTo>
                      <a:pt x="207" y="0"/>
                    </a:lnTo>
                    <a:lnTo>
                      <a:pt x="164" y="0"/>
                    </a:lnTo>
                    <a:lnTo>
                      <a:pt x="164" y="55"/>
                    </a:lnTo>
                    <a:lnTo>
                      <a:pt x="85" y="55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85" y="288"/>
                    </a:lnTo>
                    <a:lnTo>
                      <a:pt x="85" y="64"/>
                    </a:lnTo>
                    <a:lnTo>
                      <a:pt x="164" y="64"/>
                    </a:lnTo>
                    <a:lnTo>
                      <a:pt x="164" y="288"/>
                    </a:lnTo>
                    <a:lnTo>
                      <a:pt x="207" y="288"/>
                    </a:lnTo>
                    <a:lnTo>
                      <a:pt x="249" y="288"/>
                    </a:lnTo>
                    <a:lnTo>
                      <a:pt x="2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293"/>
              <p:cNvSpPr>
                <a:spLocks noEditPoints="1" noChangeArrowheads="1"/>
              </p:cNvSpPr>
              <p:nvPr/>
            </p:nvSpPr>
            <p:spPr bwMode="auto">
              <a:xfrm>
                <a:off x="319088" y="1646237"/>
                <a:ext cx="1916113" cy="677862"/>
              </a:xfrm>
              <a:custGeom>
                <a:avLst/>
                <a:gdLst>
                  <a:gd name="T0" fmla="*/ 2147483646 w 1660"/>
                  <a:gd name="T1" fmla="*/ 137354242 h 587"/>
                  <a:gd name="T2" fmla="*/ 2126468733 w 1660"/>
                  <a:gd name="T3" fmla="*/ 90681076 h 587"/>
                  <a:gd name="T4" fmla="*/ 1460281260 w 1660"/>
                  <a:gd name="T5" fmla="*/ 52008298 h 587"/>
                  <a:gd name="T6" fmla="*/ 1115196235 w 1660"/>
                  <a:gd name="T7" fmla="*/ 198697866 h 587"/>
                  <a:gd name="T8" fmla="*/ 1096544144 w 1660"/>
                  <a:gd name="T9" fmla="*/ 198697866 h 587"/>
                  <a:gd name="T10" fmla="*/ 751459119 w 1660"/>
                  <a:gd name="T11" fmla="*/ 52008298 h 587"/>
                  <a:gd name="T12" fmla="*/ 85271646 w 1660"/>
                  <a:gd name="T13" fmla="*/ 90681076 h 587"/>
                  <a:gd name="T14" fmla="*/ 2665244 w 1660"/>
                  <a:gd name="T15" fmla="*/ 137354242 h 587"/>
                  <a:gd name="T16" fmla="*/ 35974444 w 1660"/>
                  <a:gd name="T17" fmla="*/ 214699797 h 587"/>
                  <a:gd name="T18" fmla="*/ 130572712 w 1660"/>
                  <a:gd name="T19" fmla="*/ 394728165 h 587"/>
                  <a:gd name="T20" fmla="*/ 285128003 w 1660"/>
                  <a:gd name="T21" fmla="*/ 721446102 h 587"/>
                  <a:gd name="T22" fmla="*/ 818077520 w 1660"/>
                  <a:gd name="T23" fmla="*/ 716110970 h 587"/>
                  <a:gd name="T24" fmla="*/ 1103205523 w 1660"/>
                  <a:gd name="T25" fmla="*/ 317382610 h 587"/>
                  <a:gd name="T26" fmla="*/ 1108534856 w 1660"/>
                  <a:gd name="T27" fmla="*/ 317382610 h 587"/>
                  <a:gd name="T28" fmla="*/ 1393662859 w 1660"/>
                  <a:gd name="T29" fmla="*/ 716110970 h 587"/>
                  <a:gd name="T30" fmla="*/ 1926612376 w 1660"/>
                  <a:gd name="T31" fmla="*/ 721446102 h 587"/>
                  <a:gd name="T32" fmla="*/ 2081167666 w 1660"/>
                  <a:gd name="T33" fmla="*/ 394728165 h 587"/>
                  <a:gd name="T34" fmla="*/ 2147483646 w 1660"/>
                  <a:gd name="T35" fmla="*/ 214699797 h 587"/>
                  <a:gd name="T36" fmla="*/ 2147483646 w 1660"/>
                  <a:gd name="T37" fmla="*/ 137354242 h 587"/>
                  <a:gd name="T38" fmla="*/ 892690498 w 1660"/>
                  <a:gd name="T39" fmla="*/ 454738006 h 587"/>
                  <a:gd name="T40" fmla="*/ 783436274 w 1660"/>
                  <a:gd name="T41" fmla="*/ 652102089 h 587"/>
                  <a:gd name="T42" fmla="*/ 547605473 w 1660"/>
                  <a:gd name="T43" fmla="*/ 692107495 h 587"/>
                  <a:gd name="T44" fmla="*/ 311775825 w 1660"/>
                  <a:gd name="T45" fmla="*/ 653434717 h 587"/>
                  <a:gd name="T46" fmla="*/ 213180268 w 1660"/>
                  <a:gd name="T47" fmla="*/ 421399206 h 587"/>
                  <a:gd name="T48" fmla="*/ 194527024 w 1660"/>
                  <a:gd name="T49" fmla="*/ 176027019 h 587"/>
                  <a:gd name="T50" fmla="*/ 539610895 w 1660"/>
                  <a:gd name="T51" fmla="*/ 118684744 h 587"/>
                  <a:gd name="T52" fmla="*/ 935326321 w 1660"/>
                  <a:gd name="T53" fmla="*/ 226701534 h 587"/>
                  <a:gd name="T54" fmla="*/ 892690498 w 1660"/>
                  <a:gd name="T55" fmla="*/ 454738006 h 587"/>
                  <a:gd name="T56" fmla="*/ 1998560110 w 1660"/>
                  <a:gd name="T57" fmla="*/ 421399206 h 587"/>
                  <a:gd name="T58" fmla="*/ 1899964554 w 1660"/>
                  <a:gd name="T59" fmla="*/ 653434717 h 587"/>
                  <a:gd name="T60" fmla="*/ 1664134906 w 1660"/>
                  <a:gd name="T61" fmla="*/ 692107495 h 587"/>
                  <a:gd name="T62" fmla="*/ 1428304104 w 1660"/>
                  <a:gd name="T63" fmla="*/ 652102089 h 587"/>
                  <a:gd name="T64" fmla="*/ 1319049881 w 1660"/>
                  <a:gd name="T65" fmla="*/ 454738006 h 587"/>
                  <a:gd name="T66" fmla="*/ 1276414058 w 1660"/>
                  <a:gd name="T67" fmla="*/ 226701534 h 587"/>
                  <a:gd name="T68" fmla="*/ 1672129484 w 1660"/>
                  <a:gd name="T69" fmla="*/ 118684744 h 587"/>
                  <a:gd name="T70" fmla="*/ 2017213355 w 1660"/>
                  <a:gd name="T71" fmla="*/ 176027019 h 587"/>
                  <a:gd name="T72" fmla="*/ 1998560110 w 1660"/>
                  <a:gd name="T73" fmla="*/ 421399206 h 58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660"/>
                  <a:gd name="T112" fmla="*/ 0 h 587"/>
                  <a:gd name="T113" fmla="*/ 1660 w 1660"/>
                  <a:gd name="T114" fmla="*/ 587 h 58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660" h="587">
                    <a:moveTo>
                      <a:pt x="1658" y="103"/>
                    </a:moveTo>
                    <a:cubicBezTo>
                      <a:pt x="1658" y="71"/>
                      <a:pt x="1653" y="83"/>
                      <a:pt x="1596" y="68"/>
                    </a:cubicBezTo>
                    <a:cubicBezTo>
                      <a:pt x="1539" y="52"/>
                      <a:pt x="1364" y="0"/>
                      <a:pt x="1096" y="39"/>
                    </a:cubicBezTo>
                    <a:cubicBezTo>
                      <a:pt x="872" y="72"/>
                      <a:pt x="929" y="146"/>
                      <a:pt x="837" y="149"/>
                    </a:cubicBezTo>
                    <a:cubicBezTo>
                      <a:pt x="823" y="149"/>
                      <a:pt x="823" y="149"/>
                      <a:pt x="823" y="149"/>
                    </a:cubicBezTo>
                    <a:cubicBezTo>
                      <a:pt x="731" y="146"/>
                      <a:pt x="788" y="72"/>
                      <a:pt x="564" y="39"/>
                    </a:cubicBezTo>
                    <a:cubicBezTo>
                      <a:pt x="296" y="0"/>
                      <a:pt x="121" y="52"/>
                      <a:pt x="64" y="68"/>
                    </a:cubicBezTo>
                    <a:cubicBezTo>
                      <a:pt x="7" y="83"/>
                      <a:pt x="2" y="71"/>
                      <a:pt x="2" y="103"/>
                    </a:cubicBezTo>
                    <a:cubicBezTo>
                      <a:pt x="3" y="135"/>
                      <a:pt x="0" y="161"/>
                      <a:pt x="27" y="161"/>
                    </a:cubicBezTo>
                    <a:cubicBezTo>
                      <a:pt x="55" y="161"/>
                      <a:pt x="55" y="161"/>
                      <a:pt x="98" y="296"/>
                    </a:cubicBezTo>
                    <a:cubicBezTo>
                      <a:pt x="150" y="458"/>
                      <a:pt x="164" y="504"/>
                      <a:pt x="214" y="541"/>
                    </a:cubicBezTo>
                    <a:cubicBezTo>
                      <a:pt x="275" y="587"/>
                      <a:pt x="531" y="587"/>
                      <a:pt x="614" y="537"/>
                    </a:cubicBezTo>
                    <a:cubicBezTo>
                      <a:pt x="717" y="475"/>
                      <a:pt x="704" y="241"/>
                      <a:pt x="828" y="238"/>
                    </a:cubicBezTo>
                    <a:cubicBezTo>
                      <a:pt x="829" y="238"/>
                      <a:pt x="831" y="238"/>
                      <a:pt x="832" y="238"/>
                    </a:cubicBezTo>
                    <a:cubicBezTo>
                      <a:pt x="956" y="241"/>
                      <a:pt x="943" y="475"/>
                      <a:pt x="1046" y="537"/>
                    </a:cubicBezTo>
                    <a:cubicBezTo>
                      <a:pt x="1129" y="587"/>
                      <a:pt x="1385" y="587"/>
                      <a:pt x="1446" y="541"/>
                    </a:cubicBezTo>
                    <a:cubicBezTo>
                      <a:pt x="1496" y="504"/>
                      <a:pt x="1510" y="458"/>
                      <a:pt x="1562" y="296"/>
                    </a:cubicBezTo>
                    <a:cubicBezTo>
                      <a:pt x="1605" y="161"/>
                      <a:pt x="1605" y="161"/>
                      <a:pt x="1633" y="161"/>
                    </a:cubicBezTo>
                    <a:cubicBezTo>
                      <a:pt x="1660" y="161"/>
                      <a:pt x="1657" y="135"/>
                      <a:pt x="1658" y="103"/>
                    </a:cubicBezTo>
                    <a:close/>
                    <a:moveTo>
                      <a:pt x="670" y="341"/>
                    </a:moveTo>
                    <a:cubicBezTo>
                      <a:pt x="644" y="407"/>
                      <a:pt x="624" y="465"/>
                      <a:pt x="588" y="489"/>
                    </a:cubicBezTo>
                    <a:cubicBezTo>
                      <a:pt x="550" y="515"/>
                      <a:pt x="494" y="520"/>
                      <a:pt x="411" y="519"/>
                    </a:cubicBezTo>
                    <a:cubicBezTo>
                      <a:pt x="341" y="517"/>
                      <a:pt x="266" y="520"/>
                      <a:pt x="234" y="490"/>
                    </a:cubicBezTo>
                    <a:cubicBezTo>
                      <a:pt x="208" y="465"/>
                      <a:pt x="182" y="386"/>
                      <a:pt x="160" y="316"/>
                    </a:cubicBezTo>
                    <a:cubicBezTo>
                      <a:pt x="129" y="219"/>
                      <a:pt x="115" y="161"/>
                      <a:pt x="146" y="132"/>
                    </a:cubicBezTo>
                    <a:cubicBezTo>
                      <a:pt x="185" y="97"/>
                      <a:pt x="286" y="91"/>
                      <a:pt x="405" y="89"/>
                    </a:cubicBezTo>
                    <a:cubicBezTo>
                      <a:pt x="524" y="88"/>
                      <a:pt x="682" y="123"/>
                      <a:pt x="702" y="170"/>
                    </a:cubicBezTo>
                    <a:cubicBezTo>
                      <a:pt x="718" y="205"/>
                      <a:pt x="693" y="282"/>
                      <a:pt x="670" y="341"/>
                    </a:cubicBezTo>
                    <a:close/>
                    <a:moveTo>
                      <a:pt x="1500" y="316"/>
                    </a:moveTo>
                    <a:cubicBezTo>
                      <a:pt x="1478" y="386"/>
                      <a:pt x="1452" y="465"/>
                      <a:pt x="1426" y="490"/>
                    </a:cubicBezTo>
                    <a:cubicBezTo>
                      <a:pt x="1394" y="520"/>
                      <a:pt x="1319" y="517"/>
                      <a:pt x="1249" y="519"/>
                    </a:cubicBezTo>
                    <a:cubicBezTo>
                      <a:pt x="1166" y="520"/>
                      <a:pt x="1110" y="515"/>
                      <a:pt x="1072" y="489"/>
                    </a:cubicBezTo>
                    <a:cubicBezTo>
                      <a:pt x="1036" y="465"/>
                      <a:pt x="1016" y="407"/>
                      <a:pt x="990" y="341"/>
                    </a:cubicBezTo>
                    <a:cubicBezTo>
                      <a:pt x="967" y="282"/>
                      <a:pt x="942" y="205"/>
                      <a:pt x="958" y="170"/>
                    </a:cubicBezTo>
                    <a:cubicBezTo>
                      <a:pt x="978" y="123"/>
                      <a:pt x="1136" y="88"/>
                      <a:pt x="1255" y="89"/>
                    </a:cubicBezTo>
                    <a:cubicBezTo>
                      <a:pt x="1374" y="91"/>
                      <a:pt x="1475" y="97"/>
                      <a:pt x="1514" y="132"/>
                    </a:cubicBezTo>
                    <a:cubicBezTo>
                      <a:pt x="1546" y="161"/>
                      <a:pt x="1531" y="219"/>
                      <a:pt x="1500" y="316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1294"/>
              <p:cNvSpPr>
                <a:spLocks noChangeArrowheads="1"/>
              </p:cNvSpPr>
              <p:nvPr/>
            </p:nvSpPr>
            <p:spPr bwMode="auto">
              <a:xfrm>
                <a:off x="663575" y="2454274"/>
                <a:ext cx="622300" cy="488950"/>
              </a:xfrm>
              <a:custGeom>
                <a:avLst/>
                <a:gdLst>
                  <a:gd name="T0" fmla="*/ 0 w 538"/>
                  <a:gd name="T1" fmla="*/ 461452328 h 424"/>
                  <a:gd name="T2" fmla="*/ 204704313 w 538"/>
                  <a:gd name="T3" fmla="*/ 398949758 h 424"/>
                  <a:gd name="T4" fmla="*/ 457573257 w 538"/>
                  <a:gd name="T5" fmla="*/ 216762836 h 424"/>
                  <a:gd name="T6" fmla="*/ 709105067 w 538"/>
                  <a:gd name="T7" fmla="*/ 115695487 h 424"/>
                  <a:gd name="T8" fmla="*/ 544539104 w 538"/>
                  <a:gd name="T9" fmla="*/ 2659242 h 424"/>
                  <a:gd name="T10" fmla="*/ 198014009 w 538"/>
                  <a:gd name="T11" fmla="*/ 239369855 h 424"/>
                  <a:gd name="T12" fmla="*/ 109711027 w 538"/>
                  <a:gd name="T13" fmla="*/ 433525672 h 424"/>
                  <a:gd name="T14" fmla="*/ 0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0" y="347"/>
                    </a:moveTo>
                    <a:cubicBezTo>
                      <a:pt x="0" y="347"/>
                      <a:pt x="82" y="424"/>
                      <a:pt x="153" y="300"/>
                    </a:cubicBezTo>
                    <a:cubicBezTo>
                      <a:pt x="209" y="203"/>
                      <a:pt x="220" y="166"/>
                      <a:pt x="342" y="163"/>
                    </a:cubicBezTo>
                    <a:cubicBezTo>
                      <a:pt x="465" y="160"/>
                      <a:pt x="522" y="141"/>
                      <a:pt x="530" y="87"/>
                    </a:cubicBezTo>
                    <a:cubicBezTo>
                      <a:pt x="538" y="33"/>
                      <a:pt x="492" y="0"/>
                      <a:pt x="407" y="2"/>
                    </a:cubicBezTo>
                    <a:cubicBezTo>
                      <a:pt x="323" y="4"/>
                      <a:pt x="210" y="54"/>
                      <a:pt x="148" y="180"/>
                    </a:cubicBezTo>
                    <a:cubicBezTo>
                      <a:pt x="104" y="269"/>
                      <a:pt x="108" y="298"/>
                      <a:pt x="82" y="326"/>
                    </a:cubicBezTo>
                    <a:cubicBezTo>
                      <a:pt x="56" y="354"/>
                      <a:pt x="0" y="347"/>
                      <a:pt x="0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1295"/>
              <p:cNvSpPr>
                <a:spLocks noChangeArrowheads="1"/>
              </p:cNvSpPr>
              <p:nvPr/>
            </p:nvSpPr>
            <p:spPr bwMode="auto">
              <a:xfrm>
                <a:off x="1268413" y="2454274"/>
                <a:ext cx="622300" cy="488950"/>
              </a:xfrm>
              <a:custGeom>
                <a:avLst/>
                <a:gdLst>
                  <a:gd name="T0" fmla="*/ 719809089 w 538"/>
                  <a:gd name="T1" fmla="*/ 461452328 h 424"/>
                  <a:gd name="T2" fmla="*/ 515104777 w 538"/>
                  <a:gd name="T3" fmla="*/ 398949758 h 424"/>
                  <a:gd name="T4" fmla="*/ 262235832 w 538"/>
                  <a:gd name="T5" fmla="*/ 216762836 h 424"/>
                  <a:gd name="T6" fmla="*/ 10704023 w 538"/>
                  <a:gd name="T7" fmla="*/ 115695487 h 424"/>
                  <a:gd name="T8" fmla="*/ 175269985 w 538"/>
                  <a:gd name="T9" fmla="*/ 2659242 h 424"/>
                  <a:gd name="T10" fmla="*/ 521795080 w 538"/>
                  <a:gd name="T11" fmla="*/ 239369855 h 424"/>
                  <a:gd name="T12" fmla="*/ 610098062 w 538"/>
                  <a:gd name="T13" fmla="*/ 433525672 h 424"/>
                  <a:gd name="T14" fmla="*/ 719809089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538" y="347"/>
                    </a:moveTo>
                    <a:cubicBezTo>
                      <a:pt x="538" y="347"/>
                      <a:pt x="456" y="424"/>
                      <a:pt x="385" y="300"/>
                    </a:cubicBezTo>
                    <a:cubicBezTo>
                      <a:pt x="329" y="203"/>
                      <a:pt x="318" y="166"/>
                      <a:pt x="196" y="163"/>
                    </a:cubicBezTo>
                    <a:cubicBezTo>
                      <a:pt x="74" y="160"/>
                      <a:pt x="16" y="141"/>
                      <a:pt x="8" y="87"/>
                    </a:cubicBezTo>
                    <a:cubicBezTo>
                      <a:pt x="0" y="33"/>
                      <a:pt x="46" y="0"/>
                      <a:pt x="131" y="2"/>
                    </a:cubicBezTo>
                    <a:cubicBezTo>
                      <a:pt x="215" y="4"/>
                      <a:pt x="328" y="54"/>
                      <a:pt x="390" y="180"/>
                    </a:cubicBezTo>
                    <a:cubicBezTo>
                      <a:pt x="434" y="269"/>
                      <a:pt x="430" y="298"/>
                      <a:pt x="456" y="326"/>
                    </a:cubicBezTo>
                    <a:cubicBezTo>
                      <a:pt x="482" y="354"/>
                      <a:pt x="538" y="347"/>
                      <a:pt x="538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1296"/>
              <p:cNvSpPr>
                <a:spLocks noChangeArrowheads="1"/>
              </p:cNvSpPr>
              <p:nvPr/>
            </p:nvSpPr>
            <p:spPr bwMode="auto">
              <a:xfrm>
                <a:off x="454025" y="2387599"/>
                <a:ext cx="1647825" cy="1027112"/>
              </a:xfrm>
              <a:custGeom>
                <a:avLst/>
                <a:gdLst>
                  <a:gd name="T0" fmla="*/ 1680137151 w 1427"/>
                  <a:gd name="T1" fmla="*/ 299666273 h 890"/>
                  <a:gd name="T2" fmla="*/ 1357444054 w 1427"/>
                  <a:gd name="T3" fmla="*/ 728522463 h 890"/>
                  <a:gd name="T4" fmla="*/ 1056086077 w 1427"/>
                  <a:gd name="T5" fmla="*/ 554049602 h 890"/>
                  <a:gd name="T6" fmla="*/ 950744216 w 1427"/>
                  <a:gd name="T7" fmla="*/ 499444174 h 890"/>
                  <a:gd name="T8" fmla="*/ 845402355 w 1427"/>
                  <a:gd name="T9" fmla="*/ 554049602 h 890"/>
                  <a:gd name="T10" fmla="*/ 544044378 w 1427"/>
                  <a:gd name="T11" fmla="*/ 728522463 h 890"/>
                  <a:gd name="T12" fmla="*/ 221351281 w 1427"/>
                  <a:gd name="T13" fmla="*/ 299666273 h 890"/>
                  <a:gd name="T14" fmla="*/ 0 w 1427"/>
                  <a:gd name="T15" fmla="*/ 0 h 890"/>
                  <a:gd name="T16" fmla="*/ 120009467 w 1427"/>
                  <a:gd name="T17" fmla="*/ 594005413 h 890"/>
                  <a:gd name="T18" fmla="*/ 616049827 w 1427"/>
                  <a:gd name="T19" fmla="*/ 1049498425 h 890"/>
                  <a:gd name="T20" fmla="*/ 950744216 w 1427"/>
                  <a:gd name="T21" fmla="*/ 1172028271 h 890"/>
                  <a:gd name="T22" fmla="*/ 1285438605 w 1427"/>
                  <a:gd name="T23" fmla="*/ 1049498425 h 890"/>
                  <a:gd name="T24" fmla="*/ 1781478966 w 1427"/>
                  <a:gd name="T25" fmla="*/ 594005413 h 890"/>
                  <a:gd name="T26" fmla="*/ 1902822166 w 1427"/>
                  <a:gd name="T27" fmla="*/ 0 h 890"/>
                  <a:gd name="T28" fmla="*/ 1680137151 w 1427"/>
                  <a:gd name="T29" fmla="*/ 299666273 h 89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27"/>
                  <a:gd name="T46" fmla="*/ 0 h 890"/>
                  <a:gd name="T47" fmla="*/ 1427 w 1427"/>
                  <a:gd name="T48" fmla="*/ 890 h 89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27" h="890">
                    <a:moveTo>
                      <a:pt x="1260" y="225"/>
                    </a:moveTo>
                    <a:cubicBezTo>
                      <a:pt x="1249" y="317"/>
                      <a:pt x="1157" y="492"/>
                      <a:pt x="1018" y="547"/>
                    </a:cubicBezTo>
                    <a:cubicBezTo>
                      <a:pt x="879" y="602"/>
                      <a:pt x="841" y="467"/>
                      <a:pt x="792" y="416"/>
                    </a:cubicBezTo>
                    <a:cubicBezTo>
                      <a:pt x="753" y="376"/>
                      <a:pt x="724" y="374"/>
                      <a:pt x="713" y="375"/>
                    </a:cubicBezTo>
                    <a:cubicBezTo>
                      <a:pt x="702" y="374"/>
                      <a:pt x="673" y="376"/>
                      <a:pt x="634" y="416"/>
                    </a:cubicBezTo>
                    <a:cubicBezTo>
                      <a:pt x="585" y="467"/>
                      <a:pt x="547" y="602"/>
                      <a:pt x="408" y="547"/>
                    </a:cubicBezTo>
                    <a:cubicBezTo>
                      <a:pt x="269" y="492"/>
                      <a:pt x="177" y="317"/>
                      <a:pt x="166" y="225"/>
                    </a:cubicBezTo>
                    <a:cubicBezTo>
                      <a:pt x="143" y="32"/>
                      <a:pt x="0" y="0"/>
                      <a:pt x="0" y="0"/>
                    </a:cubicBezTo>
                    <a:cubicBezTo>
                      <a:pt x="0" y="0"/>
                      <a:pt x="41" y="368"/>
                      <a:pt x="90" y="446"/>
                    </a:cubicBezTo>
                    <a:cubicBezTo>
                      <a:pt x="139" y="523"/>
                      <a:pt x="332" y="684"/>
                      <a:pt x="462" y="788"/>
                    </a:cubicBezTo>
                    <a:cubicBezTo>
                      <a:pt x="590" y="890"/>
                      <a:pt x="643" y="880"/>
                      <a:pt x="713" y="880"/>
                    </a:cubicBezTo>
                    <a:cubicBezTo>
                      <a:pt x="783" y="880"/>
                      <a:pt x="836" y="890"/>
                      <a:pt x="964" y="788"/>
                    </a:cubicBezTo>
                    <a:cubicBezTo>
                      <a:pt x="1095" y="684"/>
                      <a:pt x="1287" y="523"/>
                      <a:pt x="1336" y="446"/>
                    </a:cubicBezTo>
                    <a:cubicBezTo>
                      <a:pt x="1385" y="368"/>
                      <a:pt x="1427" y="0"/>
                      <a:pt x="1427" y="0"/>
                    </a:cubicBezTo>
                    <a:cubicBezTo>
                      <a:pt x="1427" y="0"/>
                      <a:pt x="1284" y="32"/>
                      <a:pt x="1260" y="225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Oval 1297"/>
              <p:cNvSpPr>
                <a:spLocks noChangeArrowheads="1"/>
              </p:cNvSpPr>
              <p:nvPr/>
            </p:nvSpPr>
            <p:spPr bwMode="auto">
              <a:xfrm>
                <a:off x="19050" y="719137"/>
                <a:ext cx="2516188" cy="909637"/>
              </a:xfrm>
              <a:prstGeom prst="ellipse">
                <a:avLst/>
              </a:pr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7" name="Freeform 1298"/>
              <p:cNvSpPr>
                <a:spLocks noChangeArrowheads="1"/>
              </p:cNvSpPr>
              <p:nvPr/>
            </p:nvSpPr>
            <p:spPr bwMode="auto">
              <a:xfrm>
                <a:off x="449263" y="0"/>
                <a:ext cx="1655763" cy="1004887"/>
              </a:xfrm>
              <a:custGeom>
                <a:avLst/>
                <a:gdLst>
                  <a:gd name="T0" fmla="*/ 1906487547 w 1434"/>
                  <a:gd name="T1" fmla="*/ 897865379 h 870"/>
                  <a:gd name="T2" fmla="*/ 1906487547 w 1434"/>
                  <a:gd name="T3" fmla="*/ 896531305 h 870"/>
                  <a:gd name="T4" fmla="*/ 1905155085 w 1434"/>
                  <a:gd name="T5" fmla="*/ 895197231 h 870"/>
                  <a:gd name="T6" fmla="*/ 1541188588 w 1434"/>
                  <a:gd name="T7" fmla="*/ 126741662 h 870"/>
                  <a:gd name="T8" fmla="*/ 990573493 w 1434"/>
                  <a:gd name="T9" fmla="*/ 269493368 h 870"/>
                  <a:gd name="T10" fmla="*/ 525284461 w 1434"/>
                  <a:gd name="T11" fmla="*/ 69374164 h 870"/>
                  <a:gd name="T12" fmla="*/ 5333312 w 1434"/>
                  <a:gd name="T13" fmla="*/ 896531305 h 870"/>
                  <a:gd name="T14" fmla="*/ 5333312 w 1434"/>
                  <a:gd name="T15" fmla="*/ 896531305 h 870"/>
                  <a:gd name="T16" fmla="*/ 0 w 1434"/>
                  <a:gd name="T17" fmla="*/ 921878714 h 870"/>
                  <a:gd name="T18" fmla="*/ 79992751 w 1434"/>
                  <a:gd name="T19" fmla="*/ 1016601441 h 870"/>
                  <a:gd name="T20" fmla="*/ 955909852 w 1434"/>
                  <a:gd name="T21" fmla="*/ 1160687222 h 870"/>
                  <a:gd name="T22" fmla="*/ 1831828108 w 1434"/>
                  <a:gd name="T23" fmla="*/ 1016601441 h 870"/>
                  <a:gd name="T24" fmla="*/ 1911820859 w 1434"/>
                  <a:gd name="T25" fmla="*/ 921878714 h 870"/>
                  <a:gd name="T26" fmla="*/ 1906487547 w 1434"/>
                  <a:gd name="T27" fmla="*/ 897865379 h 87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434"/>
                  <a:gd name="T43" fmla="*/ 0 h 870"/>
                  <a:gd name="T44" fmla="*/ 1434 w 1434"/>
                  <a:gd name="T45" fmla="*/ 870 h 87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434" h="870">
                    <a:moveTo>
                      <a:pt x="1430" y="673"/>
                    </a:moveTo>
                    <a:cubicBezTo>
                      <a:pt x="1430" y="672"/>
                      <a:pt x="1430" y="672"/>
                      <a:pt x="1430" y="672"/>
                    </a:cubicBezTo>
                    <a:cubicBezTo>
                      <a:pt x="1429" y="671"/>
                      <a:pt x="1429" y="671"/>
                      <a:pt x="1429" y="671"/>
                    </a:cubicBezTo>
                    <a:cubicBezTo>
                      <a:pt x="1429" y="671"/>
                      <a:pt x="1245" y="189"/>
                      <a:pt x="1156" y="95"/>
                    </a:cubicBezTo>
                    <a:cubicBezTo>
                      <a:pt x="1067" y="0"/>
                      <a:pt x="934" y="156"/>
                      <a:pt x="743" y="202"/>
                    </a:cubicBezTo>
                    <a:cubicBezTo>
                      <a:pt x="606" y="234"/>
                      <a:pt x="550" y="74"/>
                      <a:pt x="394" y="52"/>
                    </a:cubicBezTo>
                    <a:cubicBezTo>
                      <a:pt x="262" y="34"/>
                      <a:pt x="14" y="646"/>
                      <a:pt x="4" y="672"/>
                    </a:cubicBezTo>
                    <a:cubicBezTo>
                      <a:pt x="4" y="672"/>
                      <a:pt x="4" y="672"/>
                      <a:pt x="4" y="672"/>
                    </a:cubicBezTo>
                    <a:cubicBezTo>
                      <a:pt x="1" y="678"/>
                      <a:pt x="0" y="684"/>
                      <a:pt x="0" y="691"/>
                    </a:cubicBezTo>
                    <a:cubicBezTo>
                      <a:pt x="0" y="716"/>
                      <a:pt x="22" y="740"/>
                      <a:pt x="60" y="762"/>
                    </a:cubicBezTo>
                    <a:cubicBezTo>
                      <a:pt x="171" y="826"/>
                      <a:pt x="423" y="870"/>
                      <a:pt x="717" y="870"/>
                    </a:cubicBezTo>
                    <a:cubicBezTo>
                      <a:pt x="1011" y="870"/>
                      <a:pt x="1263" y="826"/>
                      <a:pt x="1374" y="762"/>
                    </a:cubicBezTo>
                    <a:cubicBezTo>
                      <a:pt x="1412" y="740"/>
                      <a:pt x="1434" y="716"/>
                      <a:pt x="1434" y="691"/>
                    </a:cubicBezTo>
                    <a:cubicBezTo>
                      <a:pt x="1434" y="685"/>
                      <a:pt x="1433" y="679"/>
                      <a:pt x="1430" y="673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1299"/>
              <p:cNvSpPr>
                <a:spLocks noChangeArrowheads="1"/>
              </p:cNvSpPr>
              <p:nvPr/>
            </p:nvSpPr>
            <p:spPr bwMode="auto">
              <a:xfrm>
                <a:off x="433388" y="785812"/>
                <a:ext cx="25400" cy="44450"/>
              </a:xfrm>
              <a:custGeom>
                <a:avLst/>
                <a:gdLst>
                  <a:gd name="T0" fmla="*/ 17328573 w 22"/>
                  <a:gd name="T1" fmla="*/ 14288965 h 39"/>
                  <a:gd name="T2" fmla="*/ 18662073 w 22"/>
                  <a:gd name="T3" fmla="*/ 0 h 39"/>
                  <a:gd name="T4" fmla="*/ 18662073 w 22"/>
                  <a:gd name="T5" fmla="*/ 0 h 39"/>
                  <a:gd name="T6" fmla="*/ 0 w 22"/>
                  <a:gd name="T7" fmla="*/ 48064127 h 39"/>
                  <a:gd name="T8" fmla="*/ 29325455 w 22"/>
                  <a:gd name="T9" fmla="*/ 50661603 h 39"/>
                  <a:gd name="T10" fmla="*/ 17328573 w 22"/>
                  <a:gd name="T11" fmla="*/ 14288965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"/>
                  <a:gd name="T19" fmla="*/ 0 h 39"/>
                  <a:gd name="T20" fmla="*/ 22 w 22"/>
                  <a:gd name="T21" fmla="*/ 39 h 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" h="39">
                    <a:moveTo>
                      <a:pt x="13" y="11"/>
                    </a:moveTo>
                    <a:cubicBezTo>
                      <a:pt x="13" y="7"/>
                      <a:pt x="14" y="3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6" y="30"/>
                      <a:pt x="13" y="20"/>
                      <a:pt x="13" y="11"/>
                    </a:cubicBez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1300"/>
              <p:cNvSpPr>
                <a:spLocks noChangeArrowheads="1"/>
              </p:cNvSpPr>
              <p:nvPr/>
            </p:nvSpPr>
            <p:spPr bwMode="auto">
              <a:xfrm>
                <a:off x="760413" y="1246187"/>
                <a:ext cx="411163" cy="38100"/>
              </a:xfrm>
              <a:custGeom>
                <a:avLst/>
                <a:gdLst>
                  <a:gd name="T0" fmla="*/ 0 w 355"/>
                  <a:gd name="T1" fmla="*/ 1333500 h 33"/>
                  <a:gd name="T2" fmla="*/ 335359599 w 355"/>
                  <a:gd name="T3" fmla="*/ 43988182 h 33"/>
                  <a:gd name="T4" fmla="*/ 476211303 w 355"/>
                  <a:gd name="T5" fmla="*/ 0 h 33"/>
                  <a:gd name="T6" fmla="*/ 0 w 355"/>
                  <a:gd name="T7" fmla="*/ 1333500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5"/>
                  <a:gd name="T13" fmla="*/ 0 h 33"/>
                  <a:gd name="T14" fmla="*/ 355 w 355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5" h="33">
                    <a:moveTo>
                      <a:pt x="0" y="1"/>
                    </a:moveTo>
                    <a:cubicBezTo>
                      <a:pt x="75" y="16"/>
                      <a:pt x="159" y="27"/>
                      <a:pt x="250" y="33"/>
                    </a:cubicBezTo>
                    <a:cubicBezTo>
                      <a:pt x="355" y="0"/>
                      <a:pt x="355" y="0"/>
                      <a:pt x="35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1301"/>
              <p:cNvSpPr>
                <a:spLocks noChangeArrowheads="1"/>
              </p:cNvSpPr>
              <p:nvPr/>
            </p:nvSpPr>
            <p:spPr bwMode="auto">
              <a:xfrm>
                <a:off x="450850" y="776287"/>
                <a:ext cx="3175" cy="9525"/>
              </a:xfrm>
              <a:custGeom>
                <a:avLst/>
                <a:gdLst>
                  <a:gd name="T0" fmla="*/ 3360208 w 3"/>
                  <a:gd name="T1" fmla="*/ 0 h 8"/>
                  <a:gd name="T2" fmla="*/ 3360208 w 3"/>
                  <a:gd name="T3" fmla="*/ 1418034 h 8"/>
                  <a:gd name="T4" fmla="*/ 0 w 3"/>
                  <a:gd name="T5" fmla="*/ 11340703 h 8"/>
                  <a:gd name="T6" fmla="*/ 0 w 3"/>
                  <a:gd name="T7" fmla="*/ 11340703 h 8"/>
                  <a:gd name="T8" fmla="*/ 3360208 w 3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8"/>
                  <a:gd name="T17" fmla="*/ 3 w 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8">
                    <a:moveTo>
                      <a:pt x="3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1302"/>
              <p:cNvSpPr>
                <a:spLocks noChangeArrowheads="1"/>
              </p:cNvSpPr>
              <p:nvPr/>
            </p:nvSpPr>
            <p:spPr bwMode="auto">
              <a:xfrm>
                <a:off x="1355725" y="1117599"/>
                <a:ext cx="485775" cy="128587"/>
              </a:xfrm>
              <a:custGeom>
                <a:avLst/>
                <a:gdLst>
                  <a:gd name="T0" fmla="*/ 0 w 421"/>
                  <a:gd name="T1" fmla="*/ 113358625 h 112"/>
                  <a:gd name="T2" fmla="*/ 508591425 w 421"/>
                  <a:gd name="T3" fmla="*/ 147630505 h 112"/>
                  <a:gd name="T4" fmla="*/ 560516272 w 421"/>
                  <a:gd name="T5" fmla="*/ 137085223 h 112"/>
                  <a:gd name="T6" fmla="*/ 426045444 w 421"/>
                  <a:gd name="T7" fmla="*/ 0 h 112"/>
                  <a:gd name="T8" fmla="*/ 0 w 421"/>
                  <a:gd name="T9" fmla="*/ 113358625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"/>
                  <a:gd name="T16" fmla="*/ 0 h 112"/>
                  <a:gd name="T17" fmla="*/ 421 w 421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" h="112">
                    <a:moveTo>
                      <a:pt x="0" y="86"/>
                    </a:moveTo>
                    <a:cubicBezTo>
                      <a:pt x="382" y="112"/>
                      <a:pt x="382" y="112"/>
                      <a:pt x="382" y="112"/>
                    </a:cubicBezTo>
                    <a:cubicBezTo>
                      <a:pt x="395" y="109"/>
                      <a:pt x="408" y="107"/>
                      <a:pt x="421" y="104"/>
                    </a:cubicBezTo>
                    <a:cubicBezTo>
                      <a:pt x="320" y="0"/>
                      <a:pt x="320" y="0"/>
                      <a:pt x="320" y="0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1303"/>
              <p:cNvSpPr>
                <a:spLocks noChangeArrowheads="1"/>
              </p:cNvSpPr>
              <p:nvPr/>
            </p:nvSpPr>
            <p:spPr bwMode="auto">
              <a:xfrm>
                <a:off x="1065213" y="998537"/>
                <a:ext cx="180975" cy="47625"/>
              </a:xfrm>
              <a:custGeom>
                <a:avLst/>
                <a:gdLst>
                  <a:gd name="T0" fmla="*/ 209948401 w 156"/>
                  <a:gd name="T1" fmla="*/ 7715250 h 42"/>
                  <a:gd name="T2" fmla="*/ 0 w 156"/>
                  <a:gd name="T3" fmla="*/ 0 h 42"/>
                  <a:gd name="T4" fmla="*/ 14803987 w 156"/>
                  <a:gd name="T5" fmla="*/ 54003348 h 42"/>
                  <a:gd name="T6" fmla="*/ 209948401 w 156"/>
                  <a:gd name="T7" fmla="*/ 771525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6"/>
                  <a:gd name="T13" fmla="*/ 0 h 42"/>
                  <a:gd name="T14" fmla="*/ 156 w 156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6" h="42">
                    <a:moveTo>
                      <a:pt x="156" y="6"/>
                    </a:moveTo>
                    <a:cubicBezTo>
                      <a:pt x="102" y="5"/>
                      <a:pt x="50" y="3"/>
                      <a:pt x="0" y="0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156" y="6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1304"/>
              <p:cNvSpPr>
                <a:spLocks noChangeArrowheads="1"/>
              </p:cNvSpPr>
              <p:nvPr/>
            </p:nvSpPr>
            <p:spPr bwMode="auto">
              <a:xfrm>
                <a:off x="1077913" y="1004887"/>
                <a:ext cx="244475" cy="60325"/>
              </a:xfrm>
              <a:custGeom>
                <a:avLst/>
                <a:gdLst>
                  <a:gd name="T0" fmla="*/ 193314841 w 211"/>
                  <a:gd name="T1" fmla="*/ 69982800 h 52"/>
                  <a:gd name="T2" fmla="*/ 283260785 w 211"/>
                  <a:gd name="T3" fmla="*/ 0 h 52"/>
                  <a:gd name="T4" fmla="*/ 230904900 w 211"/>
                  <a:gd name="T5" fmla="*/ 0 h 52"/>
                  <a:gd name="T6" fmla="*/ 194657715 w 211"/>
                  <a:gd name="T7" fmla="*/ 0 h 52"/>
                  <a:gd name="T8" fmla="*/ 0 w 211"/>
                  <a:gd name="T9" fmla="*/ 48449096 h 52"/>
                  <a:gd name="T10" fmla="*/ 193314841 w 211"/>
                  <a:gd name="T11" fmla="*/ 69982800 h 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1"/>
                  <a:gd name="T19" fmla="*/ 0 h 52"/>
                  <a:gd name="T20" fmla="*/ 211 w 211"/>
                  <a:gd name="T21" fmla="*/ 52 h 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1" h="52">
                    <a:moveTo>
                      <a:pt x="144" y="52"/>
                    </a:moveTo>
                    <a:cubicBezTo>
                      <a:pt x="211" y="0"/>
                      <a:pt x="211" y="0"/>
                      <a:pt x="211" y="0"/>
                    </a:cubicBezTo>
                    <a:cubicBezTo>
                      <a:pt x="198" y="0"/>
                      <a:pt x="185" y="0"/>
                      <a:pt x="172" y="0"/>
                    </a:cubicBezTo>
                    <a:cubicBezTo>
                      <a:pt x="163" y="0"/>
                      <a:pt x="154" y="0"/>
                      <a:pt x="145" y="0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144" y="5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305"/>
              <p:cNvSpPr>
                <a:spLocks noChangeArrowheads="1"/>
              </p:cNvSpPr>
              <p:nvPr/>
            </p:nvSpPr>
            <p:spPr bwMode="auto">
              <a:xfrm>
                <a:off x="633413" y="927099"/>
                <a:ext cx="1588" cy="1587"/>
              </a:xfrm>
              <a:custGeom>
                <a:avLst/>
                <a:gdLst>
                  <a:gd name="T0" fmla="*/ 1260872 w 2"/>
                  <a:gd name="T1" fmla="*/ 2518569 h 1"/>
                  <a:gd name="T2" fmla="*/ 0 w 2"/>
                  <a:gd name="T3" fmla="*/ 0 h 1"/>
                  <a:gd name="T4" fmla="*/ 1260872 w 2"/>
                  <a:gd name="T5" fmla="*/ 2518569 h 1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"/>
                  <a:gd name="T11" fmla="*/ 2 w 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306"/>
              <p:cNvSpPr>
                <a:spLocks noChangeArrowheads="1"/>
              </p:cNvSpPr>
              <p:nvPr/>
            </p:nvSpPr>
            <p:spPr bwMode="auto">
              <a:xfrm>
                <a:off x="423863" y="828674"/>
                <a:ext cx="158750" cy="80962"/>
              </a:xfrm>
              <a:custGeom>
                <a:avLst/>
                <a:gdLst>
                  <a:gd name="T0" fmla="*/ 110102974 w 137"/>
                  <a:gd name="T1" fmla="*/ 58513860 h 71"/>
                  <a:gd name="T2" fmla="*/ 41624945 w 137"/>
                  <a:gd name="T3" fmla="*/ 2601047 h 71"/>
                  <a:gd name="T4" fmla="*/ 12084699 w 137"/>
                  <a:gd name="T5" fmla="*/ 0 h 71"/>
                  <a:gd name="T6" fmla="*/ 0 w 137"/>
                  <a:gd name="T7" fmla="*/ 29906907 h 71"/>
                  <a:gd name="T8" fmla="*/ 183953011 w 137"/>
                  <a:gd name="T9" fmla="*/ 92321767 h 71"/>
                  <a:gd name="T10" fmla="*/ 110102974 w 137"/>
                  <a:gd name="T11" fmla="*/ 58513860 h 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7"/>
                  <a:gd name="T19" fmla="*/ 0 h 71"/>
                  <a:gd name="T20" fmla="*/ 137 w 137"/>
                  <a:gd name="T21" fmla="*/ 71 h 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7" h="71">
                    <a:moveTo>
                      <a:pt x="82" y="45"/>
                    </a:moveTo>
                    <a:cubicBezTo>
                      <a:pt x="58" y="32"/>
                      <a:pt x="41" y="17"/>
                      <a:pt x="31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16" y="63"/>
                      <a:pt x="98" y="54"/>
                      <a:pt x="82" y="45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307"/>
              <p:cNvSpPr>
                <a:spLocks noChangeArrowheads="1"/>
              </p:cNvSpPr>
              <p:nvPr/>
            </p:nvSpPr>
            <p:spPr bwMode="auto">
              <a:xfrm>
                <a:off x="361950" y="855662"/>
                <a:ext cx="273050" cy="247650"/>
              </a:xfrm>
              <a:custGeom>
                <a:avLst/>
                <a:gdLst>
                  <a:gd name="T0" fmla="*/ 313239258 w 236"/>
                  <a:gd name="T1" fmla="*/ 83587058 h 215"/>
                  <a:gd name="T2" fmla="*/ 254339133 w 236"/>
                  <a:gd name="T3" fmla="*/ 63685213 h 215"/>
                  <a:gd name="T4" fmla="*/ 70947877 w 236"/>
                  <a:gd name="T5" fmla="*/ 0 h 215"/>
                  <a:gd name="T6" fmla="*/ 6693196 w 236"/>
                  <a:gd name="T7" fmla="*/ 164521382 h 215"/>
                  <a:gd name="T8" fmla="*/ 5354557 w 236"/>
                  <a:gd name="T9" fmla="*/ 169828003 h 215"/>
                  <a:gd name="T10" fmla="*/ 4015918 w 236"/>
                  <a:gd name="T11" fmla="*/ 172481890 h 215"/>
                  <a:gd name="T12" fmla="*/ 4015918 w 236"/>
                  <a:gd name="T13" fmla="*/ 172481890 h 215"/>
                  <a:gd name="T14" fmla="*/ 0 w 236"/>
                  <a:gd name="T15" fmla="*/ 199017299 h 215"/>
                  <a:gd name="T16" fmla="*/ 42836454 w 236"/>
                  <a:gd name="T17" fmla="*/ 285258244 h 215"/>
                  <a:gd name="T18" fmla="*/ 315916536 w 236"/>
                  <a:gd name="T19" fmla="*/ 84914002 h 215"/>
                  <a:gd name="T20" fmla="*/ 313239258 w 236"/>
                  <a:gd name="T21" fmla="*/ 83587058 h 21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6"/>
                  <a:gd name="T34" fmla="*/ 0 h 215"/>
                  <a:gd name="T35" fmla="*/ 236 w 236"/>
                  <a:gd name="T36" fmla="*/ 215 h 21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6" h="215">
                    <a:moveTo>
                      <a:pt x="234" y="63"/>
                    </a:moveTo>
                    <a:cubicBezTo>
                      <a:pt x="218" y="58"/>
                      <a:pt x="204" y="53"/>
                      <a:pt x="190" y="4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" y="124"/>
                      <a:pt x="5" y="124"/>
                      <a:pt x="5" y="124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1" y="137"/>
                      <a:pt x="0" y="144"/>
                      <a:pt x="0" y="150"/>
                    </a:cubicBezTo>
                    <a:cubicBezTo>
                      <a:pt x="0" y="173"/>
                      <a:pt x="11" y="194"/>
                      <a:pt x="32" y="215"/>
                    </a:cubicBezTo>
                    <a:cubicBezTo>
                      <a:pt x="236" y="64"/>
                      <a:pt x="236" y="64"/>
                      <a:pt x="236" y="64"/>
                    </a:cubicBezTo>
                    <a:lnTo>
                      <a:pt x="234" y="63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308"/>
              <p:cNvSpPr>
                <a:spLocks noChangeArrowheads="1"/>
              </p:cNvSpPr>
              <p:nvPr/>
            </p:nvSpPr>
            <p:spPr bwMode="auto">
              <a:xfrm>
                <a:off x="1355725" y="1216024"/>
                <a:ext cx="441325" cy="58737"/>
              </a:xfrm>
              <a:custGeom>
                <a:avLst/>
                <a:gdLst>
                  <a:gd name="T0" fmla="*/ 289633973 w 382"/>
                  <a:gd name="T1" fmla="*/ 67647748 h 51"/>
                  <a:gd name="T2" fmla="*/ 509863235 w 382"/>
                  <a:gd name="T3" fmla="*/ 34486681 h 51"/>
                  <a:gd name="T4" fmla="*/ 0 w 382"/>
                  <a:gd name="T5" fmla="*/ 0 h 51"/>
                  <a:gd name="T6" fmla="*/ 289633973 w 382"/>
                  <a:gd name="T7" fmla="*/ 67647748 h 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2"/>
                  <a:gd name="T13" fmla="*/ 0 h 51"/>
                  <a:gd name="T14" fmla="*/ 382 w 382"/>
                  <a:gd name="T15" fmla="*/ 51 h 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2" h="51">
                    <a:moveTo>
                      <a:pt x="217" y="51"/>
                    </a:moveTo>
                    <a:cubicBezTo>
                      <a:pt x="276" y="45"/>
                      <a:pt x="331" y="36"/>
                      <a:pt x="382" y="2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7" y="51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309"/>
              <p:cNvSpPr>
                <a:spLocks noChangeArrowheads="1"/>
              </p:cNvSpPr>
              <p:nvPr/>
            </p:nvSpPr>
            <p:spPr bwMode="auto">
              <a:xfrm>
                <a:off x="1077913" y="1046162"/>
                <a:ext cx="166688" cy="38100"/>
              </a:xfrm>
              <a:custGeom>
                <a:avLst/>
                <a:gdLst>
                  <a:gd name="T0" fmla="*/ 264617994 w 105"/>
                  <a:gd name="T1" fmla="*/ 30241875 h 24"/>
                  <a:gd name="T2" fmla="*/ 0 w 105"/>
                  <a:gd name="T3" fmla="*/ 0 h 24"/>
                  <a:gd name="T4" fmla="*/ 206653432 w 105"/>
                  <a:gd name="T5" fmla="*/ 60483750 h 24"/>
                  <a:gd name="T6" fmla="*/ 264617994 w 105"/>
                  <a:gd name="T7" fmla="*/ 30241875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"/>
                  <a:gd name="T13" fmla="*/ 0 h 24"/>
                  <a:gd name="T14" fmla="*/ 105 w 105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" h="24">
                    <a:moveTo>
                      <a:pt x="105" y="12"/>
                    </a:moveTo>
                    <a:lnTo>
                      <a:pt x="0" y="0"/>
                    </a:lnTo>
                    <a:lnTo>
                      <a:pt x="82" y="24"/>
                    </a:lnTo>
                    <a:lnTo>
                      <a:pt x="105" y="1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310"/>
              <p:cNvSpPr>
                <a:spLocks noChangeArrowheads="1"/>
              </p:cNvSpPr>
              <p:nvPr/>
            </p:nvSpPr>
            <p:spPr bwMode="auto">
              <a:xfrm>
                <a:off x="1171575" y="1084262"/>
                <a:ext cx="184150" cy="161925"/>
              </a:xfrm>
              <a:custGeom>
                <a:avLst/>
                <a:gdLst>
                  <a:gd name="T0" fmla="*/ 0 w 116"/>
                  <a:gd name="T1" fmla="*/ 257055938 h 102"/>
                  <a:gd name="T2" fmla="*/ 292338125 w 116"/>
                  <a:gd name="T3" fmla="*/ 209173763 h 102"/>
                  <a:gd name="T4" fmla="*/ 57964388 w 116"/>
                  <a:gd name="T5" fmla="*/ 0 h 102"/>
                  <a:gd name="T6" fmla="*/ 0 w 116"/>
                  <a:gd name="T7" fmla="*/ 257055938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6"/>
                  <a:gd name="T13" fmla="*/ 0 h 102"/>
                  <a:gd name="T14" fmla="*/ 116 w 116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6" h="102">
                    <a:moveTo>
                      <a:pt x="0" y="102"/>
                    </a:moveTo>
                    <a:lnTo>
                      <a:pt x="116" y="83"/>
                    </a:lnTo>
                    <a:lnTo>
                      <a:pt x="23" y="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1311"/>
              <p:cNvSpPr>
                <a:spLocks noChangeArrowheads="1"/>
              </p:cNvSpPr>
              <p:nvPr/>
            </p:nvSpPr>
            <p:spPr bwMode="auto">
              <a:xfrm>
                <a:off x="1208088" y="1065212"/>
                <a:ext cx="147638" cy="150812"/>
              </a:xfrm>
              <a:custGeom>
                <a:avLst/>
                <a:gdLst>
                  <a:gd name="T0" fmla="*/ 0 w 93"/>
                  <a:gd name="T1" fmla="*/ 30241775 h 95"/>
                  <a:gd name="T2" fmla="*/ 234376119 w 93"/>
                  <a:gd name="T3" fmla="*/ 239413256 h 95"/>
                  <a:gd name="T4" fmla="*/ 57964584 w 93"/>
                  <a:gd name="T5" fmla="*/ 0 h 95"/>
                  <a:gd name="T6" fmla="*/ 0 w 93"/>
                  <a:gd name="T7" fmla="*/ 30241775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95"/>
                  <a:gd name="T14" fmla="*/ 93 w 9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95">
                    <a:moveTo>
                      <a:pt x="0" y="12"/>
                    </a:moveTo>
                    <a:lnTo>
                      <a:pt x="93" y="95"/>
                    </a:lnTo>
                    <a:lnTo>
                      <a:pt x="23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Rectangle 1312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42" name="Freeform 1313"/>
              <p:cNvSpPr>
                <a:spLocks noChangeArrowheads="1"/>
              </p:cNvSpPr>
              <p:nvPr/>
            </p:nvSpPr>
            <p:spPr bwMode="auto">
              <a:xfrm>
                <a:off x="661988" y="1065212"/>
                <a:ext cx="509588" cy="182562"/>
              </a:xfrm>
              <a:custGeom>
                <a:avLst/>
                <a:gdLst>
                  <a:gd name="T0" fmla="*/ 204292789 w 441"/>
                  <a:gd name="T1" fmla="*/ 0 h 158"/>
                  <a:gd name="T2" fmla="*/ 0 w 441"/>
                  <a:gd name="T3" fmla="*/ 184240877 h 158"/>
                  <a:gd name="T4" fmla="*/ 114830629 w 441"/>
                  <a:gd name="T5" fmla="*/ 210942303 h 158"/>
                  <a:gd name="T6" fmla="*/ 588843378 w 441"/>
                  <a:gd name="T7" fmla="*/ 209607751 h 158"/>
                  <a:gd name="T8" fmla="*/ 204292789 w 441"/>
                  <a:gd name="T9" fmla="*/ 0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1"/>
                  <a:gd name="T16" fmla="*/ 0 h 158"/>
                  <a:gd name="T17" fmla="*/ 441 w 441"/>
                  <a:gd name="T18" fmla="*/ 158 h 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1" h="158">
                    <a:moveTo>
                      <a:pt x="153" y="0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27" y="145"/>
                      <a:pt x="56" y="152"/>
                      <a:pt x="86" y="158"/>
                    </a:cubicBezTo>
                    <a:cubicBezTo>
                      <a:pt x="441" y="157"/>
                      <a:pt x="441" y="157"/>
                      <a:pt x="441" y="157"/>
                    </a:cubicBez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1314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307975" cy="136525"/>
              </a:xfrm>
              <a:custGeom>
                <a:avLst/>
                <a:gdLst>
                  <a:gd name="T0" fmla="*/ 234164812 w 267"/>
                  <a:gd name="T1" fmla="*/ 157958268 h 118"/>
                  <a:gd name="T2" fmla="*/ 355238205 w 267"/>
                  <a:gd name="T3" fmla="*/ 68270599 h 118"/>
                  <a:gd name="T4" fmla="*/ 1329944 w 267"/>
                  <a:gd name="T5" fmla="*/ 0 h 118"/>
                  <a:gd name="T6" fmla="*/ 0 w 267"/>
                  <a:gd name="T7" fmla="*/ 0 h 118"/>
                  <a:gd name="T8" fmla="*/ 234164812 w 267"/>
                  <a:gd name="T9" fmla="*/ 157958268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"/>
                  <a:gd name="T17" fmla="*/ 267 w 267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">
                    <a:moveTo>
                      <a:pt x="176" y="118"/>
                    </a:moveTo>
                    <a:cubicBezTo>
                      <a:pt x="267" y="51"/>
                      <a:pt x="267" y="51"/>
                      <a:pt x="267" y="51"/>
                    </a:cubicBezTo>
                    <a:cubicBezTo>
                      <a:pt x="163" y="39"/>
                      <a:pt x="72" y="22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76" y="118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315"/>
              <p:cNvSpPr>
                <a:spLocks noChangeArrowheads="1"/>
              </p:cNvSpPr>
              <p:nvPr/>
            </p:nvSpPr>
            <p:spPr bwMode="auto">
              <a:xfrm>
                <a:off x="838200" y="987424"/>
                <a:ext cx="239713" cy="77787"/>
              </a:xfrm>
              <a:custGeom>
                <a:avLst/>
                <a:gdLst>
                  <a:gd name="T0" fmla="*/ 276261165 w 208"/>
                  <a:gd name="T1" fmla="*/ 68743971 h 67"/>
                  <a:gd name="T2" fmla="*/ 261651349 w 208"/>
                  <a:gd name="T3" fmla="*/ 12131289 h 67"/>
                  <a:gd name="T4" fmla="*/ 120863756 w 208"/>
                  <a:gd name="T5" fmla="*/ 0 h 67"/>
                  <a:gd name="T6" fmla="*/ 0 w 208"/>
                  <a:gd name="T7" fmla="*/ 90310707 h 67"/>
                  <a:gd name="T8" fmla="*/ 276261165 w 208"/>
                  <a:gd name="T9" fmla="*/ 68743971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"/>
                  <a:gd name="T16" fmla="*/ 0 h 67"/>
                  <a:gd name="T17" fmla="*/ 208 w 208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" h="67">
                    <a:moveTo>
                      <a:pt x="208" y="51"/>
                    </a:moveTo>
                    <a:cubicBezTo>
                      <a:pt x="197" y="9"/>
                      <a:pt x="197" y="9"/>
                      <a:pt x="197" y="9"/>
                    </a:cubicBezTo>
                    <a:cubicBezTo>
                      <a:pt x="160" y="7"/>
                      <a:pt x="125" y="4"/>
                      <a:pt x="91" y="0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208" y="51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316"/>
              <p:cNvSpPr>
                <a:spLocks noChangeArrowheads="1"/>
              </p:cNvSpPr>
              <p:nvPr/>
            </p:nvSpPr>
            <p:spPr bwMode="auto">
              <a:xfrm>
                <a:off x="838200" y="1046162"/>
                <a:ext cx="369888" cy="38100"/>
              </a:xfrm>
              <a:custGeom>
                <a:avLst/>
                <a:gdLst>
                  <a:gd name="T0" fmla="*/ 380544902 w 233"/>
                  <a:gd name="T1" fmla="*/ 0 h 24"/>
                  <a:gd name="T2" fmla="*/ 0 w 233"/>
                  <a:gd name="T3" fmla="*/ 30241875 h 24"/>
                  <a:gd name="T4" fmla="*/ 587197994 w 233"/>
                  <a:gd name="T5" fmla="*/ 60483750 h 24"/>
                  <a:gd name="T6" fmla="*/ 380544902 w 233"/>
                  <a:gd name="T7" fmla="*/ 0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24"/>
                  <a:gd name="T14" fmla="*/ 233 w 233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24">
                    <a:moveTo>
                      <a:pt x="151" y="0"/>
                    </a:moveTo>
                    <a:lnTo>
                      <a:pt x="0" y="12"/>
                    </a:lnTo>
                    <a:lnTo>
                      <a:pt x="233" y="2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1317"/>
              <p:cNvSpPr>
                <a:spLocks noChangeArrowheads="1"/>
              </p:cNvSpPr>
              <p:nvPr/>
            </p:nvSpPr>
            <p:spPr bwMode="auto">
              <a:xfrm>
                <a:off x="838200" y="1065212"/>
                <a:ext cx="369888" cy="180975"/>
              </a:xfrm>
              <a:custGeom>
                <a:avLst/>
                <a:gdLst>
                  <a:gd name="T0" fmla="*/ 0 w 233"/>
                  <a:gd name="T1" fmla="*/ 0 h 114"/>
                  <a:gd name="T2" fmla="*/ 529233528 w 233"/>
                  <a:gd name="T3" fmla="*/ 287297813 h 114"/>
                  <a:gd name="T4" fmla="*/ 587197994 w 233"/>
                  <a:gd name="T5" fmla="*/ 30241875 h 114"/>
                  <a:gd name="T6" fmla="*/ 0 w 233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114"/>
                  <a:gd name="T14" fmla="*/ 233 w 233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114">
                    <a:moveTo>
                      <a:pt x="0" y="0"/>
                    </a:moveTo>
                    <a:lnTo>
                      <a:pt x="210" y="114"/>
                    </a:lnTo>
                    <a:lnTo>
                      <a:pt x="23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1318"/>
              <p:cNvSpPr>
                <a:spLocks noChangeArrowheads="1"/>
              </p:cNvSpPr>
              <p:nvPr/>
            </p:nvSpPr>
            <p:spPr bwMode="auto">
              <a:xfrm>
                <a:off x="642938" y="1065212"/>
                <a:ext cx="195263" cy="158750"/>
              </a:xfrm>
              <a:custGeom>
                <a:avLst/>
                <a:gdLst>
                  <a:gd name="T0" fmla="*/ 33373797 w 169"/>
                  <a:gd name="T1" fmla="*/ 59549656 h 138"/>
                  <a:gd name="T2" fmla="*/ 0 w 169"/>
                  <a:gd name="T3" fmla="*/ 177327201 h 138"/>
                  <a:gd name="T4" fmla="*/ 21358768 w 169"/>
                  <a:gd name="T5" fmla="*/ 182620018 h 138"/>
                  <a:gd name="T6" fmla="*/ 225607332 w 169"/>
                  <a:gd name="T7" fmla="*/ 0 h 138"/>
                  <a:gd name="T8" fmla="*/ 33373797 w 169"/>
                  <a:gd name="T9" fmla="*/ 59549656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38"/>
                  <a:gd name="T17" fmla="*/ 169 w 169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38">
                    <a:moveTo>
                      <a:pt x="25" y="45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5" y="135"/>
                      <a:pt x="11" y="136"/>
                      <a:pt x="16" y="138"/>
                    </a:cubicBezTo>
                    <a:cubicBezTo>
                      <a:pt x="169" y="0"/>
                      <a:pt x="169" y="0"/>
                      <a:pt x="169" y="0"/>
                    </a:cubicBezTo>
                    <a:lnTo>
                      <a:pt x="25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131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203200" cy="188912"/>
              </a:xfrm>
              <a:custGeom>
                <a:avLst/>
                <a:gdLst>
                  <a:gd name="T0" fmla="*/ 57964388 w 128"/>
                  <a:gd name="T1" fmla="*/ 299897006 h 119"/>
                  <a:gd name="T2" fmla="*/ 322580000 w 128"/>
                  <a:gd name="T3" fmla="*/ 216732864 h 119"/>
                  <a:gd name="T4" fmla="*/ 0 w 128"/>
                  <a:gd name="T5" fmla="*/ 0 h 119"/>
                  <a:gd name="T6" fmla="*/ 57964388 w 128"/>
                  <a:gd name="T7" fmla="*/ 299897006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8"/>
                  <a:gd name="T13" fmla="*/ 0 h 119"/>
                  <a:gd name="T14" fmla="*/ 128 w 128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8" h="119">
                    <a:moveTo>
                      <a:pt x="23" y="119"/>
                    </a:moveTo>
                    <a:lnTo>
                      <a:pt x="128" y="86"/>
                    </a:lnTo>
                    <a:lnTo>
                      <a:pt x="0" y="0"/>
                    </a:lnTo>
                    <a:lnTo>
                      <a:pt x="23" y="119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1320"/>
              <p:cNvSpPr>
                <a:spLocks noChangeArrowheads="1"/>
              </p:cNvSpPr>
              <p:nvPr/>
            </p:nvSpPr>
            <p:spPr bwMode="auto">
              <a:xfrm>
                <a:off x="463550" y="1117599"/>
                <a:ext cx="207963" cy="103187"/>
              </a:xfrm>
              <a:custGeom>
                <a:avLst/>
                <a:gdLst>
                  <a:gd name="T0" fmla="*/ 0 w 181"/>
                  <a:gd name="T1" fmla="*/ 37637748 h 89"/>
                  <a:gd name="T2" fmla="*/ 205939669 w 181"/>
                  <a:gd name="T3" fmla="*/ 119635472 h 89"/>
                  <a:gd name="T4" fmla="*/ 238942593 w 181"/>
                  <a:gd name="T5" fmla="*/ 0 h 89"/>
                  <a:gd name="T6" fmla="*/ 0 w 181"/>
                  <a:gd name="T7" fmla="*/ 37637748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89"/>
                  <a:gd name="T14" fmla="*/ 181 w 181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89">
                    <a:moveTo>
                      <a:pt x="0" y="28"/>
                    </a:moveTo>
                    <a:cubicBezTo>
                      <a:pt x="41" y="51"/>
                      <a:pt x="93" y="71"/>
                      <a:pt x="156" y="89"/>
                    </a:cubicBezTo>
                    <a:cubicBezTo>
                      <a:pt x="181" y="0"/>
                      <a:pt x="181" y="0"/>
                      <a:pt x="181" y="0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1321"/>
              <p:cNvSpPr>
                <a:spLocks noChangeArrowheads="1"/>
              </p:cNvSpPr>
              <p:nvPr/>
            </p:nvSpPr>
            <p:spPr bwMode="auto">
              <a:xfrm>
                <a:off x="400050" y="928687"/>
                <a:ext cx="271463" cy="220662"/>
              </a:xfrm>
              <a:custGeom>
                <a:avLst/>
                <a:gdLst>
                  <a:gd name="T0" fmla="*/ 269914741 w 236"/>
                  <a:gd name="T1" fmla="*/ 0 h 191"/>
                  <a:gd name="T2" fmla="*/ 0 w 236"/>
                  <a:gd name="T3" fmla="*/ 201541811 h 191"/>
                  <a:gd name="T4" fmla="*/ 72771639 w 236"/>
                  <a:gd name="T5" fmla="*/ 254930462 h 191"/>
                  <a:gd name="T6" fmla="*/ 312254917 w 236"/>
                  <a:gd name="T7" fmla="*/ 217558868 h 191"/>
                  <a:gd name="T8" fmla="*/ 269914741 w 236"/>
                  <a:gd name="T9" fmla="*/ 0 h 1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6"/>
                  <a:gd name="T16" fmla="*/ 0 h 191"/>
                  <a:gd name="T17" fmla="*/ 236 w 236"/>
                  <a:gd name="T18" fmla="*/ 191 h 1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6" h="191">
                    <a:moveTo>
                      <a:pt x="20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4" y="165"/>
                      <a:pt x="33" y="178"/>
                      <a:pt x="55" y="191"/>
                    </a:cubicBezTo>
                    <a:cubicBezTo>
                      <a:pt x="236" y="163"/>
                      <a:pt x="236" y="163"/>
                      <a:pt x="236" y="163"/>
                    </a:cubicBez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1322"/>
              <p:cNvSpPr>
                <a:spLocks noChangeArrowheads="1"/>
              </p:cNvSpPr>
              <p:nvPr/>
            </p:nvSpPr>
            <p:spPr bwMode="auto">
              <a:xfrm>
                <a:off x="1049338" y="1246187"/>
                <a:ext cx="220663" cy="47625"/>
              </a:xfrm>
              <a:custGeom>
                <a:avLst/>
                <a:gdLst>
                  <a:gd name="T0" fmla="*/ 0 w 191"/>
                  <a:gd name="T1" fmla="*/ 44525890 h 41"/>
                  <a:gd name="T2" fmla="*/ 254932773 w 191"/>
                  <a:gd name="T3" fmla="*/ 55320503 h 41"/>
                  <a:gd name="T4" fmla="*/ 140146422 w 191"/>
                  <a:gd name="T5" fmla="*/ 0 h 41"/>
                  <a:gd name="T6" fmla="*/ 0 w 191"/>
                  <a:gd name="T7" fmla="*/ 44525890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1"/>
                  <a:gd name="T13" fmla="*/ 0 h 41"/>
                  <a:gd name="T14" fmla="*/ 191 w 191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1" h="41">
                    <a:moveTo>
                      <a:pt x="0" y="33"/>
                    </a:moveTo>
                    <a:cubicBezTo>
                      <a:pt x="61" y="38"/>
                      <a:pt x="125" y="40"/>
                      <a:pt x="191" y="41"/>
                    </a:cubicBezTo>
                    <a:cubicBezTo>
                      <a:pt x="105" y="0"/>
                      <a:pt x="105" y="0"/>
                      <a:pt x="105" y="0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1323"/>
              <p:cNvSpPr>
                <a:spLocks noChangeArrowheads="1"/>
              </p:cNvSpPr>
              <p:nvPr/>
            </p:nvSpPr>
            <p:spPr bwMode="auto">
              <a:xfrm>
                <a:off x="1171575" y="1216024"/>
                <a:ext cx="184150" cy="77787"/>
              </a:xfrm>
              <a:custGeom>
                <a:avLst/>
                <a:gdLst>
                  <a:gd name="T0" fmla="*/ 0 w 160"/>
                  <a:gd name="T1" fmla="*/ 35045946 h 67"/>
                  <a:gd name="T2" fmla="*/ 113920945 w 160"/>
                  <a:gd name="T3" fmla="*/ 90310707 h 67"/>
                  <a:gd name="T4" fmla="*/ 121868168 w 160"/>
                  <a:gd name="T5" fmla="*/ 90310707 h 67"/>
                  <a:gd name="T6" fmla="*/ 180153945 w 160"/>
                  <a:gd name="T7" fmla="*/ 88962786 h 67"/>
                  <a:gd name="T8" fmla="*/ 211945141 w 160"/>
                  <a:gd name="T9" fmla="*/ 0 h 67"/>
                  <a:gd name="T10" fmla="*/ 0 w 160"/>
                  <a:gd name="T11" fmla="*/ 35045946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0"/>
                  <a:gd name="T19" fmla="*/ 0 h 67"/>
                  <a:gd name="T20" fmla="*/ 160 w 160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0" h="67">
                    <a:moveTo>
                      <a:pt x="0" y="26"/>
                    </a:moveTo>
                    <a:cubicBezTo>
                      <a:pt x="86" y="67"/>
                      <a:pt x="86" y="67"/>
                      <a:pt x="86" y="67"/>
                    </a:cubicBezTo>
                    <a:cubicBezTo>
                      <a:pt x="88" y="67"/>
                      <a:pt x="90" y="67"/>
                      <a:pt x="92" y="67"/>
                    </a:cubicBezTo>
                    <a:cubicBezTo>
                      <a:pt x="107" y="67"/>
                      <a:pt x="121" y="66"/>
                      <a:pt x="136" y="66"/>
                    </a:cubicBezTo>
                    <a:cubicBezTo>
                      <a:pt x="160" y="0"/>
                      <a:pt x="160" y="0"/>
                      <a:pt x="160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1324"/>
              <p:cNvSpPr>
                <a:spLocks noChangeArrowheads="1"/>
              </p:cNvSpPr>
              <p:nvPr/>
            </p:nvSpPr>
            <p:spPr bwMode="auto">
              <a:xfrm>
                <a:off x="1328738" y="1216024"/>
                <a:ext cx="277813" cy="76200"/>
              </a:xfrm>
              <a:custGeom>
                <a:avLst/>
                <a:gdLst>
                  <a:gd name="T0" fmla="*/ 0 w 241"/>
                  <a:gd name="T1" fmla="*/ 87976364 h 66"/>
                  <a:gd name="T2" fmla="*/ 320249224 w 241"/>
                  <a:gd name="T3" fmla="*/ 67981945 h 66"/>
                  <a:gd name="T4" fmla="*/ 31892010 w 241"/>
                  <a:gd name="T5" fmla="*/ 0 h 66"/>
                  <a:gd name="T6" fmla="*/ 0 w 241"/>
                  <a:gd name="T7" fmla="*/ 87976364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66"/>
                  <a:gd name="T14" fmla="*/ 241 w 241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66">
                    <a:moveTo>
                      <a:pt x="0" y="66"/>
                    </a:moveTo>
                    <a:cubicBezTo>
                      <a:pt x="84" y="65"/>
                      <a:pt x="165" y="60"/>
                      <a:pt x="241" y="51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325"/>
              <p:cNvSpPr>
                <a:spLocks noChangeArrowheads="1"/>
              </p:cNvSpPr>
              <p:nvPr/>
            </p:nvSpPr>
            <p:spPr bwMode="auto">
              <a:xfrm>
                <a:off x="1725613" y="1117599"/>
                <a:ext cx="358775" cy="119062"/>
              </a:xfrm>
              <a:custGeom>
                <a:avLst/>
                <a:gdLst>
                  <a:gd name="T0" fmla="*/ 134413727 w 311"/>
                  <a:gd name="T1" fmla="*/ 136305383 h 104"/>
                  <a:gd name="T2" fmla="*/ 413889070 w 311"/>
                  <a:gd name="T3" fmla="*/ 40629908 h 104"/>
                  <a:gd name="T4" fmla="*/ 0 w 311"/>
                  <a:gd name="T5" fmla="*/ 0 h 104"/>
                  <a:gd name="T6" fmla="*/ 134413727 w 311"/>
                  <a:gd name="T7" fmla="*/ 136305383 h 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104"/>
                  <a:gd name="T14" fmla="*/ 311 w 311"/>
                  <a:gd name="T15" fmla="*/ 104 h 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1" h="104">
                    <a:moveTo>
                      <a:pt x="101" y="104"/>
                    </a:moveTo>
                    <a:cubicBezTo>
                      <a:pt x="188" y="84"/>
                      <a:pt x="259" y="59"/>
                      <a:pt x="311" y="3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1" y="104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326"/>
              <p:cNvSpPr>
                <a:spLocks noChangeArrowheads="1"/>
              </p:cNvSpPr>
              <p:nvPr/>
            </p:nvSpPr>
            <p:spPr bwMode="auto">
              <a:xfrm>
                <a:off x="2085975" y="811212"/>
                <a:ext cx="106363" cy="315912"/>
              </a:xfrm>
              <a:custGeom>
                <a:avLst/>
                <a:gdLst>
                  <a:gd name="T0" fmla="*/ 0 w 91"/>
                  <a:gd name="T1" fmla="*/ 34816280 h 273"/>
                  <a:gd name="T2" fmla="*/ 49181784 w 91"/>
                  <a:gd name="T3" fmla="*/ 365569201 h 273"/>
                  <a:gd name="T4" fmla="*/ 124319646 w 91"/>
                  <a:gd name="T5" fmla="*/ 251747148 h 273"/>
                  <a:gd name="T6" fmla="*/ 117489037 w 91"/>
                  <a:gd name="T7" fmla="*/ 216930869 h 273"/>
                  <a:gd name="T8" fmla="*/ 117489037 w 91"/>
                  <a:gd name="T9" fmla="*/ 216930869 h 273"/>
                  <a:gd name="T10" fmla="*/ 49181784 w 91"/>
                  <a:gd name="T11" fmla="*/ 44189493 h 273"/>
                  <a:gd name="T12" fmla="*/ 19126639 w 91"/>
                  <a:gd name="T13" fmla="*/ 0 h 273"/>
                  <a:gd name="T14" fmla="*/ 0 w 91"/>
                  <a:gd name="T15" fmla="*/ 34816280 h 2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1"/>
                  <a:gd name="T25" fmla="*/ 0 h 273"/>
                  <a:gd name="T26" fmla="*/ 91 w 91"/>
                  <a:gd name="T27" fmla="*/ 273 h 2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1" h="273">
                    <a:moveTo>
                      <a:pt x="0" y="26"/>
                    </a:moveTo>
                    <a:cubicBezTo>
                      <a:pt x="36" y="273"/>
                      <a:pt x="36" y="273"/>
                      <a:pt x="36" y="273"/>
                    </a:cubicBezTo>
                    <a:cubicBezTo>
                      <a:pt x="71" y="247"/>
                      <a:pt x="91" y="218"/>
                      <a:pt x="91" y="188"/>
                    </a:cubicBezTo>
                    <a:cubicBezTo>
                      <a:pt x="91" y="179"/>
                      <a:pt x="89" y="171"/>
                      <a:pt x="86" y="162"/>
                    </a:cubicBezTo>
                    <a:cubicBezTo>
                      <a:pt x="86" y="162"/>
                      <a:pt x="86" y="162"/>
                      <a:pt x="86" y="162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2" y="9"/>
                      <a:pt x="7" y="18"/>
                      <a:pt x="0" y="26"/>
                    </a:cubicBez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1327"/>
              <p:cNvSpPr>
                <a:spLocks noChangeArrowheads="1"/>
              </p:cNvSpPr>
              <p:nvPr/>
            </p:nvSpPr>
            <p:spPr bwMode="auto">
              <a:xfrm>
                <a:off x="1725613" y="841374"/>
                <a:ext cx="403225" cy="311150"/>
              </a:xfrm>
              <a:custGeom>
                <a:avLst/>
                <a:gdLst>
                  <a:gd name="T0" fmla="*/ 359083994 w 349"/>
                  <a:gd name="T1" fmla="*/ 45153627 h 270"/>
                  <a:gd name="T2" fmla="*/ 220255591 w 349"/>
                  <a:gd name="T3" fmla="*/ 102258871 h 270"/>
                  <a:gd name="T4" fmla="*/ 0 w 349"/>
                  <a:gd name="T5" fmla="*/ 317401810 h 270"/>
                  <a:gd name="T6" fmla="*/ 415149599 w 349"/>
                  <a:gd name="T7" fmla="*/ 358571565 h 270"/>
                  <a:gd name="T8" fmla="*/ 465875073 w 349"/>
                  <a:gd name="T9" fmla="*/ 328027006 h 270"/>
                  <a:gd name="T10" fmla="*/ 417819665 w 349"/>
                  <a:gd name="T11" fmla="*/ 0 h 270"/>
                  <a:gd name="T12" fmla="*/ 359083994 w 349"/>
                  <a:gd name="T13" fmla="*/ 45153627 h 2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9"/>
                  <a:gd name="T22" fmla="*/ 0 h 270"/>
                  <a:gd name="T23" fmla="*/ 349 w 349"/>
                  <a:gd name="T24" fmla="*/ 270 h 27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9" h="270">
                    <a:moveTo>
                      <a:pt x="269" y="34"/>
                    </a:moveTo>
                    <a:cubicBezTo>
                      <a:pt x="242" y="50"/>
                      <a:pt x="207" y="64"/>
                      <a:pt x="165" y="7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311" y="270"/>
                      <a:pt x="311" y="270"/>
                      <a:pt x="311" y="270"/>
                    </a:cubicBezTo>
                    <a:cubicBezTo>
                      <a:pt x="325" y="262"/>
                      <a:pt x="338" y="255"/>
                      <a:pt x="349" y="247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03" y="12"/>
                      <a:pt x="288" y="23"/>
                      <a:pt x="269" y="34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Rectangle 1328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58" name="Freeform 132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"/>
              </a:xfrm>
              <a:custGeom>
                <a:avLst/>
                <a:gdLst>
                  <a:gd name="T0" fmla="*/ 2521744 w 1"/>
                  <a:gd name="T1" fmla="*/ 0 h 1"/>
                  <a:gd name="T2" fmla="*/ 2521744 w 1"/>
                  <a:gd name="T3" fmla="*/ 0 h 1"/>
                  <a:gd name="T4" fmla="*/ 0 w 1"/>
                  <a:gd name="T5" fmla="*/ 0 h 1"/>
                  <a:gd name="T6" fmla="*/ 2521744 w 1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"/>
                  <a:gd name="T14" fmla="*/ 1 w 1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1330"/>
              <p:cNvSpPr>
                <a:spLocks noChangeArrowheads="1"/>
              </p:cNvSpPr>
              <p:nvPr/>
            </p:nvSpPr>
            <p:spPr bwMode="auto">
              <a:xfrm>
                <a:off x="1244600" y="1065212"/>
                <a:ext cx="369888" cy="150812"/>
              </a:xfrm>
              <a:custGeom>
                <a:avLst/>
                <a:gdLst>
                  <a:gd name="T0" fmla="*/ 0 w 233"/>
                  <a:gd name="T1" fmla="*/ 0 h 95"/>
                  <a:gd name="T2" fmla="*/ 176411176 w 233"/>
                  <a:gd name="T3" fmla="*/ 239413256 h 95"/>
                  <a:gd name="T4" fmla="*/ 587197994 w 233"/>
                  <a:gd name="T5" fmla="*/ 32761129 h 95"/>
                  <a:gd name="T6" fmla="*/ 0 w 233"/>
                  <a:gd name="T7" fmla="*/ 0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95"/>
                  <a:gd name="T14" fmla="*/ 233 w 23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95">
                    <a:moveTo>
                      <a:pt x="0" y="0"/>
                    </a:moveTo>
                    <a:lnTo>
                      <a:pt x="70" y="95"/>
                    </a:lnTo>
                    <a:lnTo>
                      <a:pt x="23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1331"/>
              <p:cNvSpPr>
                <a:spLocks noChangeArrowheads="1"/>
              </p:cNvSpPr>
              <p:nvPr/>
            </p:nvSpPr>
            <p:spPr bwMode="auto">
              <a:xfrm>
                <a:off x="1244600" y="1003299"/>
                <a:ext cx="369888" cy="82550"/>
              </a:xfrm>
              <a:custGeom>
                <a:avLst/>
                <a:gdLst>
                  <a:gd name="T0" fmla="*/ 427553539 w 320"/>
                  <a:gd name="T1" fmla="*/ 94645868 h 72"/>
                  <a:gd name="T2" fmla="*/ 197743281 w 320"/>
                  <a:gd name="T3" fmla="*/ 0 h 72"/>
                  <a:gd name="T4" fmla="*/ 89518676 w 320"/>
                  <a:gd name="T5" fmla="*/ 2628988 h 72"/>
                  <a:gd name="T6" fmla="*/ 0 w 320"/>
                  <a:gd name="T7" fmla="*/ 70984974 h 72"/>
                  <a:gd name="T8" fmla="*/ 427553539 w 320"/>
                  <a:gd name="T9" fmla="*/ 94645868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0"/>
                  <a:gd name="T16" fmla="*/ 0 h 72"/>
                  <a:gd name="T17" fmla="*/ 320 w 320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0" h="72">
                    <a:moveTo>
                      <a:pt x="320" y="72"/>
                    </a:moveTo>
                    <a:cubicBezTo>
                      <a:pt x="148" y="0"/>
                      <a:pt x="148" y="0"/>
                      <a:pt x="148" y="0"/>
                    </a:cubicBezTo>
                    <a:cubicBezTo>
                      <a:pt x="121" y="1"/>
                      <a:pt x="94" y="1"/>
                      <a:pt x="67" y="2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320" y="72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1332"/>
              <p:cNvSpPr>
                <a:spLocks noChangeArrowheads="1"/>
              </p:cNvSpPr>
              <p:nvPr/>
            </p:nvSpPr>
            <p:spPr bwMode="auto">
              <a:xfrm>
                <a:off x="1355725" y="1085849"/>
                <a:ext cx="369888" cy="130175"/>
              </a:xfrm>
              <a:custGeom>
                <a:avLst/>
                <a:gdLst>
                  <a:gd name="T0" fmla="*/ 0 w 233"/>
                  <a:gd name="T1" fmla="*/ 206652813 h 82"/>
                  <a:gd name="T2" fmla="*/ 587197994 w 233"/>
                  <a:gd name="T3" fmla="*/ 50403125 h 82"/>
                  <a:gd name="T4" fmla="*/ 410786818 w 233"/>
                  <a:gd name="T5" fmla="*/ 0 h 82"/>
                  <a:gd name="T6" fmla="*/ 0 w 233"/>
                  <a:gd name="T7" fmla="*/ 206652813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82"/>
                  <a:gd name="T14" fmla="*/ 233 w 233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82">
                    <a:moveTo>
                      <a:pt x="0" y="82"/>
                    </a:moveTo>
                    <a:lnTo>
                      <a:pt x="233" y="20"/>
                    </a:lnTo>
                    <a:lnTo>
                      <a:pt x="163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1333"/>
              <p:cNvSpPr>
                <a:spLocks noChangeArrowheads="1"/>
              </p:cNvSpPr>
              <p:nvPr/>
            </p:nvSpPr>
            <p:spPr bwMode="auto">
              <a:xfrm>
                <a:off x="1416050" y="985837"/>
                <a:ext cx="206375" cy="100012"/>
              </a:xfrm>
              <a:custGeom>
                <a:avLst/>
                <a:gdLst>
                  <a:gd name="T0" fmla="*/ 237936540 w 179"/>
                  <a:gd name="T1" fmla="*/ 0 h 86"/>
                  <a:gd name="T2" fmla="*/ 0 w 179"/>
                  <a:gd name="T3" fmla="*/ 18933667 h 86"/>
                  <a:gd name="T4" fmla="*/ 228631218 w 179"/>
                  <a:gd name="T5" fmla="*/ 116306978 h 86"/>
                  <a:gd name="T6" fmla="*/ 237936540 w 179"/>
                  <a:gd name="T7" fmla="*/ 0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9"/>
                  <a:gd name="T13" fmla="*/ 0 h 86"/>
                  <a:gd name="T14" fmla="*/ 179 w 179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9" h="86">
                    <a:moveTo>
                      <a:pt x="179" y="0"/>
                    </a:moveTo>
                    <a:cubicBezTo>
                      <a:pt x="123" y="6"/>
                      <a:pt x="63" y="11"/>
                      <a:pt x="0" y="14"/>
                    </a:cubicBezTo>
                    <a:cubicBezTo>
                      <a:pt x="172" y="86"/>
                      <a:pt x="172" y="86"/>
                      <a:pt x="172" y="86"/>
                    </a:cubicBez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1334"/>
              <p:cNvSpPr>
                <a:spLocks noChangeArrowheads="1"/>
              </p:cNvSpPr>
              <p:nvPr/>
            </p:nvSpPr>
            <p:spPr bwMode="auto">
              <a:xfrm>
                <a:off x="1614488" y="957262"/>
                <a:ext cx="188913" cy="128587"/>
              </a:xfrm>
              <a:custGeom>
                <a:avLst/>
                <a:gdLst>
                  <a:gd name="T0" fmla="*/ 218945531 w 163"/>
                  <a:gd name="T1" fmla="*/ 0 h 111"/>
                  <a:gd name="T2" fmla="*/ 9402768 w 163"/>
                  <a:gd name="T3" fmla="*/ 33549623 h 111"/>
                  <a:gd name="T4" fmla="*/ 0 w 163"/>
                  <a:gd name="T5" fmla="*/ 148960510 h 111"/>
                  <a:gd name="T6" fmla="*/ 218945531 w 163"/>
                  <a:gd name="T7" fmla="*/ 0 h 11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3"/>
                  <a:gd name="T13" fmla="*/ 0 h 111"/>
                  <a:gd name="T14" fmla="*/ 163 w 163"/>
                  <a:gd name="T15" fmla="*/ 111 h 11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3" h="111">
                    <a:moveTo>
                      <a:pt x="163" y="0"/>
                    </a:moveTo>
                    <a:cubicBezTo>
                      <a:pt x="116" y="10"/>
                      <a:pt x="63" y="18"/>
                      <a:pt x="7" y="25"/>
                    </a:cubicBezTo>
                    <a:cubicBezTo>
                      <a:pt x="0" y="111"/>
                      <a:pt x="0" y="111"/>
                      <a:pt x="0" y="111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1335"/>
              <p:cNvSpPr>
                <a:spLocks noChangeArrowheads="1"/>
              </p:cNvSpPr>
              <p:nvPr/>
            </p:nvSpPr>
            <p:spPr bwMode="auto">
              <a:xfrm>
                <a:off x="1614488" y="930274"/>
                <a:ext cx="301625" cy="187325"/>
              </a:xfrm>
              <a:custGeom>
                <a:avLst/>
                <a:gdLst>
                  <a:gd name="T0" fmla="*/ 128211427 w 261"/>
                  <a:gd name="T1" fmla="*/ 216608985 h 162"/>
                  <a:gd name="T2" fmla="*/ 348573336 w 261"/>
                  <a:gd name="T3" fmla="*/ 0 h 162"/>
                  <a:gd name="T4" fmla="*/ 217691199 w 261"/>
                  <a:gd name="T5" fmla="*/ 32090391 h 162"/>
                  <a:gd name="T6" fmla="*/ 0 w 261"/>
                  <a:gd name="T7" fmla="*/ 180507295 h 162"/>
                  <a:gd name="T8" fmla="*/ 128211427 w 261"/>
                  <a:gd name="T9" fmla="*/ 216608985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1"/>
                  <a:gd name="T16" fmla="*/ 0 h 162"/>
                  <a:gd name="T17" fmla="*/ 261 w 261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1" h="162">
                    <a:moveTo>
                      <a:pt x="96" y="162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32" y="9"/>
                      <a:pt x="199" y="17"/>
                      <a:pt x="163" y="24"/>
                    </a:cubicBezTo>
                    <a:cubicBezTo>
                      <a:pt x="0" y="135"/>
                      <a:pt x="0" y="135"/>
                      <a:pt x="0" y="135"/>
                    </a:cubicBezTo>
                    <a:lnTo>
                      <a:pt x="96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336"/>
              <p:cNvSpPr>
                <a:spLocks noChangeArrowheads="1"/>
              </p:cNvSpPr>
              <p:nvPr/>
            </p:nvSpPr>
            <p:spPr bwMode="auto">
              <a:xfrm>
                <a:off x="2100263" y="777874"/>
                <a:ext cx="28575" cy="71437"/>
              </a:xfrm>
              <a:custGeom>
                <a:avLst/>
                <a:gdLst>
                  <a:gd name="T0" fmla="*/ 5670947 w 24"/>
                  <a:gd name="T1" fmla="*/ 23896829 h 62"/>
                  <a:gd name="T2" fmla="*/ 2834878 w 24"/>
                  <a:gd name="T3" fmla="*/ 38499934 h 62"/>
                  <a:gd name="T4" fmla="*/ 34022109 w 24"/>
                  <a:gd name="T5" fmla="*/ 82310403 h 62"/>
                  <a:gd name="T6" fmla="*/ 0 w 24"/>
                  <a:gd name="T7" fmla="*/ 0 h 62"/>
                  <a:gd name="T8" fmla="*/ 5670947 w 24"/>
                  <a:gd name="T9" fmla="*/ 23896829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62"/>
                  <a:gd name="T17" fmla="*/ 24 w 24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62">
                    <a:moveTo>
                      <a:pt x="4" y="18"/>
                    </a:moveTo>
                    <a:cubicBezTo>
                      <a:pt x="4" y="21"/>
                      <a:pt x="3" y="25"/>
                      <a:pt x="2" y="29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4" y="12"/>
                      <a:pt x="4" y="18"/>
                    </a:cubicBez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6" name="任意多边形 98"/>
          <p:cNvSpPr>
            <a:spLocks noChangeArrowheads="1"/>
          </p:cNvSpPr>
          <p:nvPr/>
        </p:nvSpPr>
        <p:spPr bwMode="auto">
          <a:xfrm>
            <a:off x="3715403" y="2356325"/>
            <a:ext cx="1746647" cy="360759"/>
          </a:xfrm>
          <a:custGeom>
            <a:avLst/>
            <a:gdLst>
              <a:gd name="T0" fmla="*/ 0 w 2541974"/>
              <a:gd name="T1" fmla="*/ 0 h 636814"/>
              <a:gd name="T2" fmla="*/ 2133619 w 2541974"/>
              <a:gd name="T3" fmla="*/ 0 h 636814"/>
              <a:gd name="T4" fmla="*/ 1991723 w 2541974"/>
              <a:gd name="T5" fmla="*/ 181664 h 636814"/>
              <a:gd name="T6" fmla="*/ 2133619 w 2541974"/>
              <a:gd name="T7" fmla="*/ 363328 h 636814"/>
              <a:gd name="T8" fmla="*/ 0 w 2541974"/>
              <a:gd name="T9" fmla="*/ 363328 h 636814"/>
              <a:gd name="T10" fmla="*/ 141809 w 2541974"/>
              <a:gd name="T11" fmla="*/ 181664 h 6368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41974"/>
              <a:gd name="T19" fmla="*/ 0 h 636814"/>
              <a:gd name="T20" fmla="*/ 2541974 w 2541974"/>
              <a:gd name="T21" fmla="*/ 636814 h 6368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41974" h="636814">
                <a:moveTo>
                  <a:pt x="0" y="0"/>
                </a:moveTo>
                <a:lnTo>
                  <a:pt x="2541974" y="0"/>
                </a:lnTo>
                <a:lnTo>
                  <a:pt x="2372921" y="318407"/>
                </a:lnTo>
                <a:lnTo>
                  <a:pt x="2541974" y="636814"/>
                </a:lnTo>
                <a:lnTo>
                  <a:pt x="0" y="636814"/>
                </a:lnTo>
                <a:lnTo>
                  <a:pt x="168950" y="318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谢谢聆听</a:t>
            </a:r>
          </a:p>
        </p:txBody>
      </p:sp>
      <p:pic>
        <p:nvPicPr>
          <p:cNvPr id="67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438"/>
            <a:ext cx="1547664" cy="39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概念图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55"/>
            <a:ext cx="9144000" cy="51401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71600" y="1491630"/>
            <a:ext cx="7042485" cy="2520280"/>
            <a:chOff x="841883" y="1106059"/>
            <a:chExt cx="6882793" cy="2447279"/>
          </a:xfrm>
        </p:grpSpPr>
        <p:sp>
          <p:nvSpPr>
            <p:cNvPr id="7" name="AutoShape 10"/>
            <p:cNvSpPr>
              <a:spLocks noChangeArrowheads="1"/>
            </p:cNvSpPr>
            <p:nvPr/>
          </p:nvSpPr>
          <p:spPr bwMode="auto">
            <a:xfrm rot="16200000">
              <a:off x="2809501" y="-700711"/>
              <a:ext cx="1398587" cy="5153417"/>
            </a:xfrm>
            <a:prstGeom prst="downArrow">
              <a:avLst>
                <a:gd name="adj1" fmla="val 49074"/>
                <a:gd name="adj2" fmla="val 44819"/>
              </a:avLst>
            </a:prstGeom>
            <a:solidFill>
              <a:srgbClr val="53C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8" name="组合 41"/>
            <p:cNvGrpSpPr/>
            <p:nvPr/>
          </p:nvGrpSpPr>
          <p:grpSpPr bwMode="auto">
            <a:xfrm>
              <a:off x="2374934" y="1106804"/>
              <a:ext cx="1701800" cy="1539875"/>
              <a:chOff x="0" y="0"/>
              <a:chExt cx="1935848" cy="1751017"/>
            </a:xfrm>
          </p:grpSpPr>
          <p:grpSp>
            <p:nvGrpSpPr>
              <p:cNvPr id="9" name="Group 6"/>
              <p:cNvGrpSpPr/>
              <p:nvPr/>
            </p:nvGrpSpPr>
            <p:grpSpPr bwMode="auto">
              <a:xfrm>
                <a:off x="80986" y="0"/>
                <a:ext cx="1753450" cy="1751017"/>
                <a:chOff x="0" y="0"/>
                <a:chExt cx="1801" cy="1801"/>
              </a:xfrm>
            </p:grpSpPr>
            <p:sp>
              <p:nvSpPr>
                <p:cNvPr id="11" name="Oval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01" cy="1801"/>
                </a:xfrm>
                <a:prstGeom prst="ellipse">
                  <a:avLst/>
                </a:prstGeom>
                <a:solidFill>
                  <a:srgbClr val="D8D8D8">
                    <a:alpha val="4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200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2" name="Oval 8"/>
                <p:cNvSpPr>
                  <a:spLocks noChangeArrowheads="1"/>
                </p:cNvSpPr>
                <p:nvPr/>
              </p:nvSpPr>
              <p:spPr bwMode="auto">
                <a:xfrm>
                  <a:off x="122" y="122"/>
                  <a:ext cx="1556" cy="1556"/>
                </a:xfrm>
                <a:prstGeom prst="ellipse">
                  <a:avLst/>
                </a:prstGeom>
                <a:solidFill>
                  <a:srgbClr val="EE3636"/>
                </a:solidFill>
                <a:ln w="38100" cmpd="sng">
                  <a:solidFill>
                    <a:srgbClr val="FFFFFF"/>
                  </a:solidFill>
                  <a:bevel/>
                </a:ln>
              </p:spPr>
              <p:txBody>
                <a:bodyPr/>
                <a:lstStyle/>
                <a:p>
                  <a:endParaRPr lang="zh-CN" altLang="zh-CN" sz="200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" name="Text Box 9"/>
              <p:cNvSpPr>
                <a:spLocks noChangeArrowheads="1"/>
              </p:cNvSpPr>
              <p:nvPr/>
            </p:nvSpPr>
            <p:spPr bwMode="auto">
              <a:xfrm>
                <a:off x="0" y="627060"/>
                <a:ext cx="1935848" cy="620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2000" b="1">
                    <a:solidFill>
                      <a:srgbClr val="F2F2F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共同方法</a:t>
                </a:r>
                <a:endParaRPr lang="zh-CN" altLang="en-US"/>
              </a:p>
            </p:txBody>
          </p:sp>
        </p:grpSp>
        <p:grpSp>
          <p:nvGrpSpPr>
            <p:cNvPr id="13" name="组合 40"/>
            <p:cNvGrpSpPr/>
            <p:nvPr/>
          </p:nvGrpSpPr>
          <p:grpSpPr bwMode="auto">
            <a:xfrm>
              <a:off x="841883" y="1106804"/>
              <a:ext cx="1701800" cy="1539875"/>
              <a:chOff x="0" y="0"/>
              <a:chExt cx="1935848" cy="1751017"/>
            </a:xfrm>
          </p:grpSpPr>
          <p:grpSp>
            <p:nvGrpSpPr>
              <p:cNvPr id="14" name="Group 6"/>
              <p:cNvGrpSpPr/>
              <p:nvPr/>
            </p:nvGrpSpPr>
            <p:grpSpPr bwMode="auto">
              <a:xfrm>
                <a:off x="80986" y="0"/>
                <a:ext cx="1753450" cy="1751017"/>
                <a:chOff x="0" y="0"/>
                <a:chExt cx="1801" cy="1801"/>
              </a:xfrm>
            </p:grpSpPr>
            <p:sp>
              <p:nvSpPr>
                <p:cNvPr id="16" name="Oval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01" cy="1801"/>
                </a:xfrm>
                <a:prstGeom prst="ellipse">
                  <a:avLst/>
                </a:prstGeom>
                <a:solidFill>
                  <a:srgbClr val="D8D8D8">
                    <a:alpha val="4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2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7" name="Oval 8"/>
                <p:cNvSpPr>
                  <a:spLocks noChangeArrowheads="1"/>
                </p:cNvSpPr>
                <p:nvPr/>
              </p:nvSpPr>
              <p:spPr bwMode="auto">
                <a:xfrm>
                  <a:off x="123" y="122"/>
                  <a:ext cx="1556" cy="1556"/>
                </a:xfrm>
                <a:prstGeom prst="ellipse">
                  <a:avLst/>
                </a:prstGeom>
                <a:solidFill>
                  <a:srgbClr val="EE3636"/>
                </a:solidFill>
                <a:ln w="38100" cmpd="sng">
                  <a:solidFill>
                    <a:srgbClr val="FFFFFF"/>
                  </a:solidFill>
                  <a:bevel/>
                </a:ln>
              </p:spPr>
              <p:txBody>
                <a:bodyPr/>
                <a:lstStyle/>
                <a:p>
                  <a:endParaRPr lang="zh-CN" altLang="zh-CN" sz="2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5" name="Text Box 9"/>
              <p:cNvSpPr>
                <a:spLocks noChangeArrowheads="1"/>
              </p:cNvSpPr>
              <p:nvPr/>
            </p:nvSpPr>
            <p:spPr bwMode="auto">
              <a:xfrm>
                <a:off x="0" y="608010"/>
                <a:ext cx="1935848" cy="620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2000" b="1">
                    <a:solidFill>
                      <a:srgbClr val="F2F2F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共同属性</a:t>
                </a:r>
              </a:p>
            </p:txBody>
          </p:sp>
        </p:grpSp>
        <p:grpSp>
          <p:nvGrpSpPr>
            <p:cNvPr id="18" name="组合 41"/>
            <p:cNvGrpSpPr/>
            <p:nvPr/>
          </p:nvGrpSpPr>
          <p:grpSpPr bwMode="auto">
            <a:xfrm>
              <a:off x="6022876" y="1106059"/>
              <a:ext cx="1701800" cy="1539875"/>
              <a:chOff x="0" y="0"/>
              <a:chExt cx="1935848" cy="1751017"/>
            </a:xfrm>
          </p:grpSpPr>
          <p:grpSp>
            <p:nvGrpSpPr>
              <p:cNvPr id="19" name="Group 6"/>
              <p:cNvGrpSpPr/>
              <p:nvPr/>
            </p:nvGrpSpPr>
            <p:grpSpPr bwMode="auto">
              <a:xfrm>
                <a:off x="80986" y="0"/>
                <a:ext cx="1753450" cy="1751017"/>
                <a:chOff x="0" y="0"/>
                <a:chExt cx="1801" cy="1801"/>
              </a:xfrm>
            </p:grpSpPr>
            <p:sp>
              <p:nvSpPr>
                <p:cNvPr id="21" name="Oval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01" cy="1801"/>
                </a:xfrm>
                <a:prstGeom prst="ellipse">
                  <a:avLst/>
                </a:prstGeom>
                <a:solidFill>
                  <a:srgbClr val="D8D8D8">
                    <a:alpha val="4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200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22" name="Oval 8"/>
                <p:cNvSpPr>
                  <a:spLocks noChangeArrowheads="1"/>
                </p:cNvSpPr>
                <p:nvPr/>
              </p:nvSpPr>
              <p:spPr bwMode="auto">
                <a:xfrm>
                  <a:off x="122" y="122"/>
                  <a:ext cx="1556" cy="1556"/>
                </a:xfrm>
                <a:prstGeom prst="ellipse">
                  <a:avLst/>
                </a:prstGeom>
                <a:solidFill>
                  <a:srgbClr val="5AADD6"/>
                </a:solidFill>
                <a:ln w="38100" cmpd="sng">
                  <a:solidFill>
                    <a:srgbClr val="FFFFFF"/>
                  </a:solidFill>
                  <a:bevel/>
                </a:ln>
              </p:spPr>
              <p:txBody>
                <a:bodyPr/>
                <a:lstStyle/>
                <a:p>
                  <a:endParaRPr lang="zh-CN" altLang="zh-CN" sz="200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0" name="Text Box 9"/>
              <p:cNvSpPr>
                <a:spLocks noChangeArrowheads="1"/>
              </p:cNvSpPr>
              <p:nvPr/>
            </p:nvSpPr>
            <p:spPr bwMode="auto">
              <a:xfrm>
                <a:off x="0" y="627060"/>
                <a:ext cx="1935848" cy="620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2000" b="1">
                    <a:solidFill>
                      <a:srgbClr val="F2F2F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类</a:t>
                </a:r>
                <a:endParaRPr lang="zh-CN" altLang="en-US"/>
              </a:p>
            </p:txBody>
          </p:sp>
        </p:grpSp>
        <p:grpSp>
          <p:nvGrpSpPr>
            <p:cNvPr id="23" name="组合 40"/>
            <p:cNvGrpSpPr/>
            <p:nvPr/>
          </p:nvGrpSpPr>
          <p:grpSpPr bwMode="auto">
            <a:xfrm>
              <a:off x="3908285" y="1106804"/>
              <a:ext cx="1701800" cy="1539875"/>
              <a:chOff x="0" y="0"/>
              <a:chExt cx="1935848" cy="1751017"/>
            </a:xfrm>
          </p:grpSpPr>
          <p:grpSp>
            <p:nvGrpSpPr>
              <p:cNvPr id="24" name="Group 6"/>
              <p:cNvGrpSpPr/>
              <p:nvPr/>
            </p:nvGrpSpPr>
            <p:grpSpPr bwMode="auto">
              <a:xfrm>
                <a:off x="80986" y="0"/>
                <a:ext cx="1753450" cy="1751017"/>
                <a:chOff x="0" y="0"/>
                <a:chExt cx="1801" cy="1801"/>
              </a:xfrm>
            </p:grpSpPr>
            <p:sp>
              <p:nvSpPr>
                <p:cNvPr id="26" name="Oval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01" cy="1801"/>
                </a:xfrm>
                <a:prstGeom prst="ellipse">
                  <a:avLst/>
                </a:prstGeom>
                <a:solidFill>
                  <a:srgbClr val="D8D8D8">
                    <a:alpha val="4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2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27" name="Oval 8"/>
                <p:cNvSpPr>
                  <a:spLocks noChangeArrowheads="1"/>
                </p:cNvSpPr>
                <p:nvPr/>
              </p:nvSpPr>
              <p:spPr bwMode="auto">
                <a:xfrm>
                  <a:off x="123" y="122"/>
                  <a:ext cx="1556" cy="1556"/>
                </a:xfrm>
                <a:prstGeom prst="ellipse">
                  <a:avLst/>
                </a:prstGeom>
                <a:solidFill>
                  <a:srgbClr val="53C3B0"/>
                </a:solidFill>
                <a:ln w="38100" cmpd="sng">
                  <a:solidFill>
                    <a:srgbClr val="FFFFFF"/>
                  </a:solidFill>
                  <a:bevel/>
                </a:ln>
              </p:spPr>
              <p:txBody>
                <a:bodyPr/>
                <a:lstStyle/>
                <a:p>
                  <a:endParaRPr lang="zh-CN" altLang="zh-CN" sz="2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5" name="Text Box 9"/>
              <p:cNvSpPr>
                <a:spLocks noChangeArrowheads="1"/>
              </p:cNvSpPr>
              <p:nvPr/>
            </p:nvSpPr>
            <p:spPr bwMode="auto">
              <a:xfrm>
                <a:off x="0" y="608010"/>
                <a:ext cx="1935848" cy="620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2000" b="1">
                    <a:solidFill>
                      <a:srgbClr val="F2F2F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抽象的结果</a:t>
                </a:r>
              </a:p>
            </p:txBody>
          </p:sp>
        </p:grpSp>
        <p:sp>
          <p:nvSpPr>
            <p:cNvPr id="29" name="AutoShape 4"/>
            <p:cNvSpPr/>
            <p:nvPr/>
          </p:nvSpPr>
          <p:spPr bwMode="auto">
            <a:xfrm rot="5400000">
              <a:off x="2343056" y="1957354"/>
              <a:ext cx="206145" cy="1527143"/>
            </a:xfrm>
            <a:prstGeom prst="rightBrace">
              <a:avLst>
                <a:gd name="adj1" fmla="val 20815"/>
                <a:gd name="adj2" fmla="val 50000"/>
              </a:avLst>
            </a:prstGeom>
            <a:ln w="38100">
              <a:solidFill>
                <a:srgbClr val="EE363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EE3636"/>
                </a:solidFill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2100224" y="3155139"/>
              <a:ext cx="829891" cy="398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>
                  <a:solidFill>
                    <a:srgbClr val="EE3636"/>
                  </a:solidFill>
                  <a:latin typeface="+mn-ea"/>
                  <a:ea typeface="+mn-ea"/>
                  <a:sym typeface="微软雅黑" panose="020B0503020204020204" pitchFamily="34" charset="-122"/>
                </a:rPr>
                <a:t>抽象</a:t>
              </a:r>
              <a:endParaRPr lang="zh-CN" altLang="en-US" sz="1600">
                <a:solidFill>
                  <a:srgbClr val="EE3636"/>
                </a:solidFill>
                <a:latin typeface="+mn-ea"/>
                <a:ea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1" name="矩形标注 31"/>
            <p:cNvSpPr>
              <a:spLocks noChangeArrowheads="1"/>
            </p:cNvSpPr>
            <p:nvPr/>
          </p:nvSpPr>
          <p:spPr bwMode="auto">
            <a:xfrm>
              <a:off x="2246704" y="3139269"/>
              <a:ext cx="621451" cy="45719"/>
            </a:xfrm>
            <a:prstGeom prst="wedgeRectCallout">
              <a:avLst>
                <a:gd name="adj1" fmla="val -17528"/>
                <a:gd name="adj2" fmla="val -509463"/>
              </a:avLst>
            </a:prstGeom>
            <a:solidFill>
              <a:srgbClr val="EE3636"/>
            </a:solidFill>
            <a:ln w="25400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C00000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57" name="AutoShape 10"/>
          <p:cNvSpPr>
            <a:spLocks noChangeArrowheads="1"/>
          </p:cNvSpPr>
          <p:nvPr/>
        </p:nvSpPr>
        <p:spPr bwMode="auto">
          <a:xfrm>
            <a:off x="1028277" y="4227820"/>
            <a:ext cx="6984776" cy="44267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  <a:sym typeface="Calibri" panose="020F0502020204030204" pitchFamily="34" charset="0"/>
              </a:rPr>
              <a:t>抽象是</a:t>
            </a:r>
            <a:r>
              <a:rPr lang="zh-CN" altLang="en-US" sz="2000" dirty="0">
                <a:solidFill>
                  <a:srgbClr val="FFC000"/>
                </a:solidFill>
                <a:latin typeface="+mn-ea"/>
                <a:sym typeface="Calibri" panose="020F0502020204030204" pitchFamily="34" charset="0"/>
              </a:rPr>
              <a:t>从具体事物中抽出共同特征</a:t>
            </a:r>
            <a:r>
              <a:rPr lang="en-US" altLang="zh-CN" sz="2000" dirty="0">
                <a:solidFill>
                  <a:srgbClr val="FFC000"/>
                </a:solidFill>
                <a:latin typeface="+mn-ea"/>
                <a:sym typeface="Calibri" panose="020F0502020204030204" pitchFamily="34" charset="0"/>
              </a:rPr>
              <a:t>(</a:t>
            </a:r>
            <a:r>
              <a:rPr lang="zh-CN" altLang="en-US" sz="2000" dirty="0">
                <a:solidFill>
                  <a:srgbClr val="FFC000"/>
                </a:solidFill>
                <a:latin typeface="+mn-ea"/>
                <a:sym typeface="Calibri" panose="020F0502020204030204" pitchFamily="34" charset="0"/>
              </a:rPr>
              <a:t>属性</a:t>
            </a:r>
            <a:r>
              <a:rPr lang="en-US" altLang="zh-CN" sz="2000" dirty="0">
                <a:solidFill>
                  <a:srgbClr val="FFC000"/>
                </a:solidFill>
                <a:latin typeface="+mn-ea"/>
                <a:sym typeface="Calibri" panose="020F0502020204030204" pitchFamily="34" charset="0"/>
              </a:rPr>
              <a:t>)</a:t>
            </a:r>
            <a:r>
              <a:rPr lang="zh-CN" altLang="en-US" sz="2000" dirty="0">
                <a:solidFill>
                  <a:srgbClr val="FFC000"/>
                </a:solidFill>
                <a:latin typeface="+mn-ea"/>
                <a:sym typeface="Calibri" panose="020F0502020204030204" pitchFamily="34" charset="0"/>
              </a:rPr>
              <a:t>和行为</a:t>
            </a:r>
            <a:r>
              <a:rPr lang="en-US" altLang="zh-CN" sz="2000" dirty="0">
                <a:solidFill>
                  <a:srgbClr val="FFC000"/>
                </a:solidFill>
                <a:latin typeface="+mn-ea"/>
                <a:sym typeface="Calibri" panose="020F0502020204030204" pitchFamily="34" charset="0"/>
              </a:rPr>
              <a:t>(</a:t>
            </a:r>
            <a:r>
              <a:rPr lang="zh-CN" altLang="en-US" sz="2000" dirty="0">
                <a:solidFill>
                  <a:srgbClr val="FFC000"/>
                </a:solidFill>
                <a:latin typeface="+mn-ea"/>
                <a:sym typeface="Calibri" panose="020F0502020204030204" pitchFamily="34" charset="0"/>
              </a:rPr>
              <a:t>方法</a:t>
            </a:r>
            <a:r>
              <a:rPr lang="en-US" altLang="zh-CN" sz="2000" dirty="0">
                <a:solidFill>
                  <a:srgbClr val="FFC000"/>
                </a:solidFill>
                <a:latin typeface="+mn-ea"/>
                <a:sym typeface="Calibri" panose="020F0502020204030204" pitchFamily="34" charset="0"/>
              </a:rPr>
              <a:t>)</a:t>
            </a:r>
            <a:r>
              <a:rPr lang="zh-CN" altLang="en-US" sz="2000" dirty="0">
                <a:solidFill>
                  <a:srgbClr val="FFC000"/>
                </a:solidFill>
                <a:latin typeface="+mn-ea"/>
                <a:sym typeface="Calibri" panose="020F0502020204030204" pitchFamily="34" charset="0"/>
              </a:rPr>
              <a:t>的</a:t>
            </a:r>
            <a:r>
              <a:rPr lang="zh-CN" altLang="en-US" sz="2000" kern="0" dirty="0">
                <a:solidFill>
                  <a:schemeClr val="bg1"/>
                </a:solidFill>
                <a:latin typeface="+mj-ea"/>
                <a:ea typeface="+mj-ea"/>
                <a:sym typeface="Calibri" panose="020F0502020204030204" pitchFamily="34" charset="0"/>
              </a:rPr>
              <a:t>过程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Calibri" panose="020F050202020403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抽象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课堂编程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5942" y="771550"/>
            <a:ext cx="8640960" cy="3744416"/>
          </a:xfrm>
        </p:spPr>
        <p:txBody>
          <a:bodyPr/>
          <a:lstStyle/>
          <a:p>
            <a:r>
              <a:rPr lang="zh-CN" altLang="en-US" sz="1800" dirty="0"/>
              <a:t>实现员工信息管理系统中的基本信息管理功能</a:t>
            </a:r>
          </a:p>
          <a:p>
            <a:pPr lvl="1"/>
            <a:r>
              <a:rPr lang="zh-CN" altLang="en-US" sz="1440" dirty="0"/>
              <a:t>员工基本信息包括：</a:t>
            </a:r>
            <a:endParaRPr lang="en-US" altLang="zh-CN" sz="1440" dirty="0"/>
          </a:p>
          <a:p>
            <a:pPr lvl="2"/>
            <a:r>
              <a:rPr lang="zh-CN" altLang="en-US" dirty="0"/>
              <a:t>姓名、年龄、性别、出生日期、入职日期、所属部门</a:t>
            </a:r>
            <a:endParaRPr lang="en-US" altLang="zh-CN" dirty="0"/>
          </a:p>
          <a:p>
            <a:pPr lvl="1"/>
            <a:r>
              <a:rPr lang="zh-CN" altLang="en-US" sz="1440" dirty="0"/>
              <a:t>功能：</a:t>
            </a:r>
            <a:endParaRPr lang="en-US" altLang="zh-CN" sz="1440" dirty="0"/>
          </a:p>
          <a:p>
            <a:pPr lvl="2"/>
            <a:r>
              <a:rPr lang="zh-CN" altLang="en-US" dirty="0"/>
              <a:t>打印基本信息</a:t>
            </a:r>
            <a:endParaRPr lang="en-US" altLang="zh-CN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E2B1EC7-A96F-48FD-BBDE-CE8994A45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4251253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学生现场练习：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5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40424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71182"/>
  <p:tag name="KSO_WM_TAG_VERSION" val="1.0"/>
  <p:tag name="KSO_WM_BEAUTIFY_FLAG" val="#wm#"/>
  <p:tag name="KSO_WM_UNIT_TYPE" val="n_h_a"/>
  <p:tag name="KSO_WM_UNIT_INDEX" val="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5"/>
  <p:tag name="KSO_WM_DIAGRAM_GROUP_CODE" val="n1-1"/>
  <p:tag name="KSO_WM_UNIT_ID" val="diagram20171182_2*n_h_a*1_1_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71182"/>
  <p:tag name="KSO_WM_UNIT_CLEAR" val="1"/>
  <p:tag name="KSO_WM_TAG_VERSION" val="1.0"/>
  <p:tag name="KSO_WM_BEAUTIFY_FLAG" val="#wm#"/>
  <p:tag name="KSO_WM_UNIT_TYPE" val="n_h_i"/>
  <p:tag name="KSO_WM_UNIT_INDEX" val="1_2_1"/>
  <p:tag name="KSO_WM_UNIT_ID" val="diagram20171182_2*n_h_i*1_2_1"/>
  <p:tag name="KSO_WM_UNIT_LAYERLEVEL" val="1_1_1"/>
  <p:tag name="KSO_WM_DIAGRAM_GROUP_CODE" val="n1-1"/>
  <p:tag name="KSO_WM_UNIT_LINE_FORE_SCHEMECOLOR_INDEX" val="5"/>
  <p:tag name="KSO_WM_UNIT_LINE_FILL_TYP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71182"/>
  <p:tag name="KSO_WM_UNIT_CLEAR" val="1"/>
  <p:tag name="KSO_WM_TAG_VERSION" val="1.0"/>
  <p:tag name="KSO_WM_BEAUTIFY_FLAG" val="#wm#"/>
  <p:tag name="KSO_WM_UNIT_TYPE" val="n_h_i"/>
  <p:tag name="KSO_WM_UNIT_INDEX" val="1_2_2"/>
  <p:tag name="KSO_WM_UNIT_ID" val="diagram20171182_2*n_h_i*1_2_2"/>
  <p:tag name="KSO_WM_UNIT_LAYERLEVEL" val="1_1_1"/>
  <p:tag name="KSO_WM_DIAGRAM_GROUP_CODE" val="n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71182"/>
  <p:tag name="KSO_WM_UNIT_CLEAR" val="1"/>
  <p:tag name="KSO_WM_TAG_VERSION" val="1.0"/>
  <p:tag name="KSO_WM_BEAUTIFY_FLAG" val="#wm#"/>
  <p:tag name="KSO_WM_UNIT_TYPE" val="n_h_i"/>
  <p:tag name="KSO_WM_UNIT_INDEX" val="1_2_3"/>
  <p:tag name="KSO_WM_UNIT_ID" val="diagram20171182_2*n_h_i*1_2_3"/>
  <p:tag name="KSO_WM_UNIT_LAYERLEVEL" val="1_1_1"/>
  <p:tag name="KSO_WM_DIAGRAM_GROUP_CODE" val="n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71182"/>
  <p:tag name="KSO_WM_UNIT_CLEAR" val="1"/>
  <p:tag name="KSO_WM_TAG_VERSION" val="1.0"/>
  <p:tag name="KSO_WM_BEAUTIFY_FLAG" val="#wm#"/>
  <p:tag name="KSO_WM_UNIT_TYPE" val="n_h_i"/>
  <p:tag name="KSO_WM_UNIT_INDEX" val="1_2_4"/>
  <p:tag name="KSO_WM_UNIT_ID" val="diagram20171182_2*n_h_i*1_2_4"/>
  <p:tag name="KSO_WM_UNIT_LAYERLEVEL" val="1_1_1"/>
  <p:tag name="KSO_WM_DIAGRAM_GROUP_CODE" val="n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71182"/>
  <p:tag name="KSO_WM_UNIT_CLEAR" val="1"/>
  <p:tag name="KSO_WM_TAG_VERSION" val="1.0"/>
  <p:tag name="KSO_WM_BEAUTIFY_FLAG" val="#wm#"/>
  <p:tag name="KSO_WM_UNIT_TYPE" val="n_h_i"/>
  <p:tag name="KSO_WM_UNIT_INDEX" val="1_2_5"/>
  <p:tag name="KSO_WM_UNIT_ID" val="diagram20171182_2*n_h_i*1_2_5"/>
  <p:tag name="KSO_WM_UNIT_LAYERLEVEL" val="1_1_1"/>
  <p:tag name="KSO_WM_DIAGRAM_GROUP_CODE" val="n1-1"/>
  <p:tag name="KSO_WM_UNIT_LINE_FORE_SCHEMECOLOR_INDEX" val="5"/>
  <p:tag name="KSO_WM_UNIT_LINE_FILL_TYP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71182"/>
  <p:tag name="KSO_WM_TAG_VERSION" val="1.0"/>
  <p:tag name="KSO_WM_BEAUTIFY_FLAG" val="#wm#"/>
  <p:tag name="KSO_WM_UNIT_TYPE" val="n_h_f"/>
  <p:tag name="KSO_WM_UNIT_INDEX" val="1_2_2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4"/>
  <p:tag name="KSO_WM_UNIT_PRESET_TEXT_LEN" val="57"/>
  <p:tag name="KSO_WM_DIAGRAM_GROUP_CODE" val="n1-1"/>
  <p:tag name="KSO_WM_UNIT_ID" val="diagram20171182_2*n_h_f*1_2_2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71182"/>
  <p:tag name="KSO_WM_TAG_VERSION" val="1.0"/>
  <p:tag name="KSO_WM_BEAUTIFY_FLAG" val="#wm#"/>
  <p:tag name="KSO_WM_UNIT_TYPE" val="n_h_f"/>
  <p:tag name="KSO_WM_UNIT_INDEX" val="1_2_3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4"/>
  <p:tag name="KSO_WM_UNIT_PRESET_TEXT_LEN" val="57"/>
  <p:tag name="KSO_WM_DIAGRAM_GROUP_CODE" val="n1-1"/>
  <p:tag name="KSO_WM_UNIT_ID" val="diagram20171182_2*n_h_f*1_2_3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71182"/>
  <p:tag name="KSO_WM_TAG_VERSION" val="1.0"/>
  <p:tag name="KSO_WM_BEAUTIFY_FLAG" val="#wm#"/>
  <p:tag name="KSO_WM_UNIT_TYPE" val="n_h_f"/>
  <p:tag name="KSO_WM_UNIT_INDEX" val="1_2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4"/>
  <p:tag name="KSO_WM_UNIT_PRESET_TEXT_LEN" val="57"/>
  <p:tag name="KSO_WM_DIAGRAM_GROUP_CODE" val="n1-1"/>
  <p:tag name="KSO_WM_UNIT_ID" val="diagram20171182_2*n_h_f*1_2_1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819"/>
  <p:tag name="KSO_WM_UNIT_TYPE" val="p_h_f"/>
  <p:tag name="KSO_WM_UNIT_INDEX" val="1_1_1"/>
  <p:tag name="KSO_WM_UNIT_ID" val="diagram160819_3*p_h_f*1_1_1"/>
  <p:tag name="KSO_WM_UNIT_LAYERLEVEL" val="1_1_1"/>
  <p:tag name="KSO_WM_UNIT_VALUE" val="12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p1-1"/>
  <p:tag name="KSO_WM_UNIT_PRESET_TEXT" val="LOREM IPSUM"/>
  <p:tag name="KSO_WM_UNIT_FILL_FORE_SCHEMECOLOR_INDEX" val="15"/>
  <p:tag name="KSO_WM_UNIT_FILL_TYPE" val="1"/>
  <p:tag name="KSO_WM_UNIT_TEXT_FILL_FORE_SCHEMECOLOR_INDEX" val="14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819"/>
  <p:tag name="KSO_WM_UNIT_TYPE" val="p_h_h_f"/>
  <p:tag name="KSO_WM_UNIT_INDEX" val="1_1_1_1"/>
  <p:tag name="KSO_WM_UNIT_ID" val="diagram160819_3*p_h_h_f*1_1_1_1"/>
  <p:tag name="KSO_WM_UNIT_LAYERLEVEL" val="1_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p1-1"/>
  <p:tag name="KSO_WM_UNIT_PRESET_TEXT" val="LOREM IPSU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819"/>
  <p:tag name="KSO_WM_UNIT_TYPE" val="p_h_h_f"/>
  <p:tag name="KSO_WM_UNIT_INDEX" val="1_1_2_1"/>
  <p:tag name="KSO_WM_UNIT_ID" val="diagram160819_3*p_h_h_f*1_1_2_1"/>
  <p:tag name="KSO_WM_UNIT_LAYERLEVEL" val="1_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p1-1"/>
  <p:tag name="KSO_WM_UNIT_PRESET_TEXT" val="LOREM IPSUM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819"/>
  <p:tag name="KSO_WM_UNIT_TYPE" val="p_h_h_f"/>
  <p:tag name="KSO_WM_UNIT_INDEX" val="1_1_3_1"/>
  <p:tag name="KSO_WM_UNIT_ID" val="diagram160819_3*p_h_h_f*1_1_3_1"/>
  <p:tag name="KSO_WM_UNIT_LAYERLEVEL" val="1_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p1-1"/>
  <p:tag name="KSO_WM_UNIT_PRESET_TEXT" val="LOREM IPSUM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819_3*i*5"/>
  <p:tag name="KSO_WM_TEMPLATE_CATEGORY" val="diagram"/>
  <p:tag name="KSO_WM_TEMPLATE_INDEX" val="160819"/>
  <p:tag name="KSO_WM_UNIT_INDEX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LEAR" val="1"/>
  <p:tag name="KSO_WM_TEMPLATE_CATEGORY" val="diagram"/>
  <p:tag name="KSO_WM_TEMPLATE_INDEX" val="160819"/>
  <p:tag name="KSO_WM_UNIT_TYPE" val="p_h_h_i"/>
  <p:tag name="KSO_WM_UNIT_INDEX" val="1_1_2_1"/>
  <p:tag name="KSO_WM_UNIT_ID" val="diagram160819_3*p_h_h_i*1_1_2_1"/>
  <p:tag name="KSO_WM_UNIT_LAYERLEVEL" val="1_1_1_1"/>
  <p:tag name="KSO_WM_BEAUTIFY_FLAG" val="#wm#"/>
  <p:tag name="KSO_WM_TAG_VERSION" val="1.0"/>
  <p:tag name="KSO_WM_DIAGRAM_GROUP_CODE" val="p1-1"/>
  <p:tag name="KSO_WM_UNIT_LINE_FORE_SCHEMECOLOR_INDEX" val="14"/>
  <p:tag name="KSO_WM_UNIT_LINE_FILL_TYP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LEAR" val="1"/>
  <p:tag name="KSO_WM_TEMPLATE_CATEGORY" val="diagram"/>
  <p:tag name="KSO_WM_TEMPLATE_INDEX" val="160819"/>
  <p:tag name="KSO_WM_UNIT_TYPE" val="p_h_h_i"/>
  <p:tag name="KSO_WM_UNIT_INDEX" val="1_1_3_1"/>
  <p:tag name="KSO_WM_UNIT_ID" val="diagram160819_3*p_h_h_i*1_1_3_1"/>
  <p:tag name="KSO_WM_UNIT_LAYERLEVEL" val="1_1_1_1"/>
  <p:tag name="KSO_WM_BEAUTIFY_FLAG" val="#wm#"/>
  <p:tag name="KSO_WM_TAG_VERSION" val="1.0"/>
  <p:tag name="KSO_WM_DIAGRAM_GROUP_CODE" val="p1-1"/>
  <p:tag name="KSO_WM_UNIT_LINE_FORE_SCHEMECOLOR_INDEX" val="14"/>
  <p:tag name="KSO_WM_UNIT_LINE_FILL_TYP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LEAR" val="1"/>
  <p:tag name="KSO_WM_TEMPLATE_CATEGORY" val="diagram"/>
  <p:tag name="KSO_WM_TEMPLATE_INDEX" val="160819"/>
  <p:tag name="KSO_WM_UNIT_TYPE" val="p_h_h_i"/>
  <p:tag name="KSO_WM_UNIT_INDEX" val="1_1_1_1"/>
  <p:tag name="KSO_WM_UNIT_ID" val="diagram160819_3*p_h_h_i*1_1_1_1"/>
  <p:tag name="KSO_WM_UNIT_LAYERLEVEL" val="1_1_1_1"/>
  <p:tag name="KSO_WM_BEAUTIFY_FLAG" val="#wm#"/>
  <p:tag name="KSO_WM_TAG_VERSION" val="1.0"/>
  <p:tag name="KSO_WM_DIAGRAM_GROUP_CODE" val="p1-1"/>
  <p:tag name="KSO_WM_UNIT_LINE_FORE_SCHEMECOLOR_INDEX" val="14"/>
  <p:tag name="KSO_WM_UNIT_LINE_FILL_TYPE" val="2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F4FF"/>
        </a:solidFill>
        <a:ln w="28575" cap="flat" cmpd="sng" algn="ctr">
          <a:solidFill>
            <a:srgbClr val="5AADD6"/>
          </a:solidFill>
          <a:prstDash val="solid"/>
          <a:round/>
          <a:headEnd type="none" w="med" len="med"/>
          <a:tailEnd type="none" w="med" len="med"/>
        </a:ln>
        <a:effectLst>
          <a:outerShdw blurRad="38100" sx="101000" sy="101000" algn="ctr" rotWithShape="0">
            <a:prstClr val="black">
              <a:alpha val="10000"/>
            </a:prstClr>
          </a:outerShdw>
        </a:effectLst>
      </a:spPr>
      <a:bodyPr wrap="square">
        <a:spAutoFit/>
      </a:bodyPr>
      <a:lstStyle>
        <a:defPPr marL="224155" indent="-224155" algn="l" defTabSz="381000">
          <a:lnSpc>
            <a:spcPct val="150000"/>
          </a:lnSpc>
          <a:buClr>
            <a:schemeClr val="folHlink"/>
          </a:buClr>
          <a:buSzPct val="60000"/>
          <a:buFont typeface="Wingdings" panose="05000000000000000000" pitchFamily="2" charset="2"/>
          <a:buNone/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5321</TotalTime>
  <Words>4518</Words>
  <Application>Microsoft Office PowerPoint</Application>
  <PresentationFormat>全屏显示(16:9)</PresentationFormat>
  <Paragraphs>734</Paragraphs>
  <Slides>61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3" baseType="lpstr">
      <vt:lpstr>Browallia New</vt:lpstr>
      <vt:lpstr>黑体</vt:lpstr>
      <vt:lpstr>宋体</vt:lpstr>
      <vt:lpstr>微软雅黑</vt:lpstr>
      <vt:lpstr>Arial</vt:lpstr>
      <vt:lpstr>Calibri</vt:lpstr>
      <vt:lpstr>Impact</vt:lpstr>
      <vt:lpstr>Segoe UI</vt:lpstr>
      <vt:lpstr>Tahoma</vt:lpstr>
      <vt:lpstr>Times New Roman</vt:lpstr>
      <vt:lpstr>Wingdings</vt:lpstr>
      <vt:lpstr>Office 主题</vt:lpstr>
      <vt:lpstr>第一单元</vt:lpstr>
      <vt:lpstr>第二节课</vt:lpstr>
      <vt:lpstr>Java基础核心模块</vt:lpstr>
      <vt:lpstr>综合案例</vt:lpstr>
      <vt:lpstr>案例分解（一）</vt:lpstr>
      <vt:lpstr>案例分解（一）</vt:lpstr>
      <vt:lpstr>概念图</vt:lpstr>
      <vt:lpstr>抽象</vt:lpstr>
      <vt:lpstr>课堂编程</vt:lpstr>
      <vt:lpstr>案例分解（二）</vt:lpstr>
      <vt:lpstr>案例分解（二）</vt:lpstr>
      <vt:lpstr>概念图</vt:lpstr>
      <vt:lpstr>封装</vt:lpstr>
      <vt:lpstr>访问修饰符的访问级别</vt:lpstr>
      <vt:lpstr>课堂编程</vt:lpstr>
      <vt:lpstr>案例分解（三）</vt:lpstr>
      <vt:lpstr>案例分解（三）</vt:lpstr>
      <vt:lpstr>案例分解（三）</vt:lpstr>
      <vt:lpstr>案例分解（三）</vt:lpstr>
      <vt:lpstr>继承概念图</vt:lpstr>
      <vt:lpstr>重写和重载的区别</vt:lpstr>
      <vt:lpstr>课堂编程</vt:lpstr>
      <vt:lpstr>第三节课</vt:lpstr>
      <vt:lpstr>案例分解（四）</vt:lpstr>
      <vt:lpstr>案例分解（四）</vt:lpstr>
      <vt:lpstr>多态</vt:lpstr>
      <vt:lpstr>课堂编程</vt:lpstr>
      <vt:lpstr>案例扩展</vt:lpstr>
      <vt:lpstr>PowerPoint 演示文稿</vt:lpstr>
      <vt:lpstr>接口和抽象类对比</vt:lpstr>
      <vt:lpstr>接口和抽象类对比</vt:lpstr>
      <vt:lpstr>课堂编程</vt:lpstr>
      <vt:lpstr>案例优化</vt:lpstr>
      <vt:lpstr>概念图</vt:lpstr>
      <vt:lpstr>案例优化</vt:lpstr>
      <vt:lpstr>内容小结</vt:lpstr>
      <vt:lpstr>第四节课</vt:lpstr>
      <vt:lpstr>本单元贯穿案例</vt:lpstr>
      <vt:lpstr>知识目标</vt:lpstr>
      <vt:lpstr>为什么使用枚举</vt:lpstr>
      <vt:lpstr>为什么使用枚举</vt:lpstr>
      <vt:lpstr>为什么使用枚举</vt:lpstr>
      <vt:lpstr>为什么使用枚举</vt:lpstr>
      <vt:lpstr>如何使用枚举</vt:lpstr>
      <vt:lpstr>如何使用枚举</vt:lpstr>
      <vt:lpstr>枚举基本应用</vt:lpstr>
      <vt:lpstr>课堂编程</vt:lpstr>
      <vt:lpstr>深入理解枚举</vt:lpstr>
      <vt:lpstr>什么是Enum类</vt:lpstr>
      <vt:lpstr>如何使用枚举</vt:lpstr>
      <vt:lpstr>如何使用枚举</vt:lpstr>
      <vt:lpstr>课堂编程</vt:lpstr>
      <vt:lpstr>枚举注意事项</vt:lpstr>
      <vt:lpstr>枚举的应用</vt:lpstr>
      <vt:lpstr>注意事项</vt:lpstr>
      <vt:lpstr>课堂编程</vt:lpstr>
      <vt:lpstr>枚举的作用</vt:lpstr>
      <vt:lpstr>什么是枚举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sw</cp:lastModifiedBy>
  <cp:revision>2538</cp:revision>
  <dcterms:created xsi:type="dcterms:W3CDTF">2006-03-08T06:55:00Z</dcterms:created>
  <dcterms:modified xsi:type="dcterms:W3CDTF">2018-11-03T01:29:17Z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