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516" r:id="rId2"/>
    <p:sldId id="1754" r:id="rId3"/>
    <p:sldId id="1735" r:id="rId4"/>
    <p:sldId id="1734" r:id="rId5"/>
    <p:sldId id="1141" r:id="rId6"/>
    <p:sldId id="1761" r:id="rId7"/>
    <p:sldId id="1560" r:id="rId8"/>
    <p:sldId id="1145" r:id="rId9"/>
    <p:sldId id="1561" r:id="rId10"/>
    <p:sldId id="1562" r:id="rId11"/>
    <p:sldId id="1563" r:id="rId12"/>
    <p:sldId id="1758" r:id="rId13"/>
    <p:sldId id="1729" r:id="rId14"/>
    <p:sldId id="1732" r:id="rId15"/>
    <p:sldId id="1751" r:id="rId16"/>
    <p:sldId id="1755" r:id="rId17"/>
    <p:sldId id="1567" r:id="rId18"/>
    <p:sldId id="1733" r:id="rId19"/>
    <p:sldId id="1759" r:id="rId20"/>
    <p:sldId id="1763" r:id="rId21"/>
    <p:sldId id="1770" r:id="rId22"/>
    <p:sldId id="1760" r:id="rId23"/>
    <p:sldId id="1152" r:id="rId24"/>
    <p:sldId id="1153" r:id="rId25"/>
    <p:sldId id="1154" r:id="rId26"/>
    <p:sldId id="1576" r:id="rId27"/>
    <p:sldId id="1578" r:id="rId28"/>
    <p:sldId id="1752" r:id="rId29"/>
    <p:sldId id="1756" r:id="rId30"/>
    <p:sldId id="1764" r:id="rId31"/>
    <p:sldId id="1161" r:id="rId32"/>
    <p:sldId id="1582" r:id="rId33"/>
    <p:sldId id="1736" r:id="rId34"/>
    <p:sldId id="1765" r:id="rId35"/>
    <p:sldId id="1739" r:id="rId36"/>
    <p:sldId id="1583" r:id="rId37"/>
    <p:sldId id="1584" r:id="rId38"/>
    <p:sldId id="1740" r:id="rId39"/>
    <p:sldId id="1766" r:id="rId40"/>
    <p:sldId id="1743" r:id="rId41"/>
    <p:sldId id="1744" r:id="rId42"/>
    <p:sldId id="1753" r:id="rId43"/>
    <p:sldId id="1757" r:id="rId44"/>
    <p:sldId id="1767" r:id="rId45"/>
    <p:sldId id="1588" r:id="rId46"/>
    <p:sldId id="1589" r:id="rId47"/>
    <p:sldId id="1745" r:id="rId48"/>
    <p:sldId id="1746" r:id="rId49"/>
    <p:sldId id="1768" r:id="rId50"/>
    <p:sldId id="1749" r:id="rId51"/>
    <p:sldId id="1590" r:id="rId52"/>
    <p:sldId id="1591" r:id="rId53"/>
    <p:sldId id="1607" r:id="rId54"/>
    <p:sldId id="1769" r:id="rId55"/>
    <p:sldId id="1728" r:id="rId56"/>
    <p:sldId id="1597" r:id="rId57"/>
    <p:sldId id="1771" r:id="rId58"/>
    <p:sldId id="1750" r:id="rId59"/>
    <p:sldId id="515" r:id="rId60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4">
          <p15:clr>
            <a:srgbClr val="A4A3A4"/>
          </p15:clr>
        </p15:guide>
        <p15:guide id="2" orient="horz" pos="2582">
          <p15:clr>
            <a:srgbClr val="A4A3A4"/>
          </p15:clr>
        </p15:guide>
        <p15:guide id="3" pos="2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68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68FC"/>
    <a:srgbClr val="5AADD6"/>
    <a:srgbClr val="E07A6F"/>
    <a:srgbClr val="E6C168"/>
    <a:srgbClr val="FFFFFF"/>
    <a:srgbClr val="E1FEFF"/>
    <a:srgbClr val="C00000"/>
    <a:srgbClr val="E7F4FF"/>
    <a:srgbClr val="D5EBFF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2005" autoAdjust="0"/>
  </p:normalViewPr>
  <p:slideViewPr>
    <p:cSldViewPr>
      <p:cViewPr varScale="1">
        <p:scale>
          <a:sx n="145" d="100"/>
          <a:sy n="145" d="100"/>
        </p:scale>
        <p:origin x="544" y="84"/>
      </p:cViewPr>
      <p:guideLst>
        <p:guide orient="horz" pos="1444"/>
        <p:guide orient="horz" pos="2582"/>
        <p:guide pos="28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4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2568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403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2408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20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873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185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30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643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320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34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279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39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7058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53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44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62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49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063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499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8499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A684DB53-6816-46C9-B3E2-C591BAF69D16}" type="slidenum">
              <a:rPr lang="zh-CN" altLang="en-US" smtClean="0">
                <a:latin typeface="Tahoma" panose="020B0604030504040204" pitchFamily="34" charset="0"/>
                <a:ea typeface="宋体" panose="02010600030101010101" pitchFamily="2" charset="-122"/>
              </a:rPr>
              <a:pPr/>
              <a:t>54</a:t>
            </a:fld>
            <a:endParaRPr lang="zh-CN" altLang="en-US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49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第二节课结束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39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教学指导；</a:t>
            </a:r>
            <a:endParaRPr lang="en-US" altLang="zh-CN" smtClean="0"/>
          </a:p>
          <a:p>
            <a:r>
              <a:rPr lang="zh-CN" altLang="en-US" smtClean="0"/>
              <a:t>总结部分</a:t>
            </a:r>
            <a:r>
              <a:rPr lang="zh-CN" altLang="zh-CN" smtClean="0"/>
              <a:t>主要达到以下几个目的：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、</a:t>
            </a:r>
            <a:r>
              <a:rPr lang="zh-CN" altLang="zh-CN" b="1" smtClean="0"/>
              <a:t>回顾内容</a:t>
            </a:r>
            <a:r>
              <a:rPr lang="zh-CN" altLang="en-US" b="1" smtClean="0"/>
              <a:t>。</a:t>
            </a:r>
            <a:r>
              <a:rPr lang="zh-CN" altLang="en-US" smtClean="0">
                <a:solidFill>
                  <a:srgbClr val="C00000"/>
                </a:solidFill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</a:rPr>
              <a:t>与</a:t>
            </a:r>
            <a:r>
              <a:rPr lang="zh-CN" altLang="en-US" smtClean="0">
                <a:solidFill>
                  <a:srgbClr val="C00000"/>
                </a:solidFill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</a:rPr>
              <a:t>本章任务和目标是</a:t>
            </a:r>
            <a:r>
              <a:rPr lang="zh-CN" altLang="zh-CN" smtClean="0"/>
              <a:t>是强调</a:t>
            </a:r>
            <a:r>
              <a:rPr lang="zh-CN" altLang="en-US" smtClean="0"/>
              <a:t>内容概貌，学到技术，告知要学习什么；总结时，</a:t>
            </a:r>
            <a:r>
              <a:rPr lang="zh-CN" altLang="zh-CN" smtClean="0"/>
              <a:t>要格外强调观点，把每一</a:t>
            </a:r>
            <a:r>
              <a:rPr lang="zh-CN" altLang="en-US" smtClean="0"/>
              <a:t>个知识点</a:t>
            </a:r>
            <a:r>
              <a:rPr lang="zh-CN" altLang="zh-CN" smtClean="0"/>
              <a:t>的观点</a:t>
            </a:r>
            <a:r>
              <a:rPr lang="zh-CN" altLang="en-US" smtClean="0"/>
              <a:t>结论</a:t>
            </a:r>
            <a:r>
              <a:rPr lang="zh-CN" altLang="zh-CN" smtClean="0"/>
              <a:t>都尽量突出出来。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en-US" altLang="zh-CN" b="1" smtClean="0"/>
              <a:t>2</a:t>
            </a:r>
            <a:r>
              <a:rPr lang="zh-CN" altLang="en-US" b="1" smtClean="0"/>
              <a:t>、</a:t>
            </a:r>
            <a:r>
              <a:rPr lang="zh-CN" altLang="zh-CN" b="1" smtClean="0"/>
              <a:t>整理逻辑</a:t>
            </a:r>
            <a:r>
              <a:rPr lang="zh-CN" altLang="en-US" b="1" smtClean="0"/>
              <a:t>。</a:t>
            </a:r>
            <a:r>
              <a:rPr lang="zh-CN" altLang="zh-CN" smtClean="0"/>
              <a:t>还应该把观点之间的逻辑联系梳理出来</a:t>
            </a:r>
            <a:r>
              <a:rPr lang="zh-CN" altLang="en-US" smtClean="0"/>
              <a:t>。</a:t>
            </a:r>
            <a:r>
              <a:rPr lang="zh-CN" altLang="zh-CN" smtClean="0"/>
              <a:t>从而使</a:t>
            </a:r>
            <a:r>
              <a:rPr lang="zh-CN" altLang="en-US" smtClean="0"/>
              <a:t>知识</a:t>
            </a:r>
            <a:r>
              <a:rPr lang="zh-CN" altLang="zh-CN" smtClean="0"/>
              <a:t>系统化、逻辑化。要帮助</a:t>
            </a:r>
            <a:r>
              <a:rPr lang="zh-CN" altLang="en-US" smtClean="0"/>
              <a:t>学员</a:t>
            </a:r>
            <a:r>
              <a:rPr lang="zh-CN" altLang="zh-CN" smtClean="0"/>
              <a:t>整清逻辑是总结的一大任务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6BFC06-05C2-47CF-BA81-742000BE2C3F}" type="slidenum">
              <a:rPr lang="zh-CN" altLang="en-US" smtClean="0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069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041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37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5F0874A-DC79-43EA-A2C2-B8C0F6439921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91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创建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File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对象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f</a:t>
            </a:r>
            <a:r>
              <a:rPr lang="zh-CN" altLang="en" sz="1400" dirty="0" smtClean="0">
                <a:solidFill>
                  <a:srgbClr val="4E9072"/>
                </a:solidFill>
                <a:latin typeface="Monaco" pitchFamily="2" charset="0"/>
              </a:rPr>
              <a:t>，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以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D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盘路径作为方法的参数</a:t>
            </a:r>
          </a:p>
          <a:p>
            <a:pPr algn="l"/>
            <a:r>
              <a:rPr lang="en" altLang="zh-CN" sz="1400" dirty="0" smtClean="0">
                <a:latin typeface="Monaco" pitchFamily="2" charset="0"/>
              </a:rPr>
              <a:t>File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dir</a:t>
            </a:r>
            <a:r>
              <a:rPr lang="en" altLang="zh-CN" sz="1400" dirty="0" smtClean="0">
                <a:latin typeface="Monaco" pitchFamily="2" charset="0"/>
              </a:rPr>
              <a:t> = </a:t>
            </a:r>
            <a:r>
              <a:rPr lang="en" altLang="zh-CN" sz="1400" dirty="0" smtClean="0">
                <a:solidFill>
                  <a:srgbClr val="931A68"/>
                </a:solidFill>
                <a:latin typeface="Monaco" pitchFamily="2" charset="0"/>
              </a:rPr>
              <a:t>new</a:t>
            </a:r>
            <a:r>
              <a:rPr lang="en" altLang="zh-CN" sz="1400" dirty="0" smtClean="0">
                <a:latin typeface="Monaco" pitchFamily="2" charset="0"/>
              </a:rPr>
              <a:t> File(</a:t>
            </a:r>
            <a:r>
              <a:rPr lang="en" altLang="zh-CN" sz="1400" dirty="0" smtClean="0">
                <a:solidFill>
                  <a:srgbClr val="3933FF"/>
                </a:solidFill>
                <a:latin typeface="Monaco" pitchFamily="2" charset="0"/>
              </a:rPr>
              <a:t>"D:\\"</a:t>
            </a:r>
            <a:r>
              <a:rPr lang="en" altLang="zh-CN" sz="1400" dirty="0" smtClean="0">
                <a:latin typeface="Monaco" pitchFamily="2" charset="0"/>
              </a:rPr>
              <a:t>);</a:t>
            </a:r>
          </a:p>
          <a:p>
            <a:pPr algn="l"/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通过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File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对象</a:t>
            </a:r>
            <a:r>
              <a:rPr lang="en" altLang="zh-CN" sz="1400" u="sng" dirty="0" smtClean="0">
                <a:solidFill>
                  <a:srgbClr val="4E9072"/>
                </a:solidFill>
                <a:latin typeface="Monaco" pitchFamily="2" charset="0"/>
              </a:rPr>
              <a:t>dir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的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list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方法获得该目录下的所有文件及目录，并保存到数组中</a:t>
            </a:r>
          </a:p>
          <a:p>
            <a:pPr algn="l"/>
            <a:r>
              <a:rPr lang="en" altLang="zh-CN" sz="1400" dirty="0" smtClean="0">
                <a:latin typeface="Monaco" pitchFamily="2" charset="0"/>
              </a:rPr>
              <a:t>File[]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files</a:t>
            </a:r>
            <a:r>
              <a:rPr lang="en" altLang="zh-CN" sz="1400" dirty="0" smtClean="0">
                <a:latin typeface="Monaco" pitchFamily="2" charset="0"/>
              </a:rPr>
              <a:t> = 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dir</a:t>
            </a:r>
            <a:r>
              <a:rPr lang="en" altLang="zh-CN" sz="1400" dirty="0" smtClean="0">
                <a:latin typeface="Monaco" pitchFamily="2" charset="0"/>
              </a:rPr>
              <a:t>.listFiles();</a:t>
            </a:r>
          </a:p>
          <a:p>
            <a:pPr algn="l"/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遍历该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List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集合</a:t>
            </a:r>
          </a:p>
          <a:p>
            <a:pPr algn="l"/>
            <a:r>
              <a:rPr lang="en" altLang="zh-CN" sz="1400" dirty="0" smtClean="0">
                <a:solidFill>
                  <a:srgbClr val="931A68"/>
                </a:solidFill>
                <a:latin typeface="Monaco" pitchFamily="2" charset="0"/>
              </a:rPr>
              <a:t>for</a:t>
            </a:r>
            <a:r>
              <a:rPr lang="en" altLang="zh-CN" sz="1400" dirty="0" smtClean="0">
                <a:latin typeface="Monaco" pitchFamily="2" charset="0"/>
              </a:rPr>
              <a:t>(File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 :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files</a:t>
            </a:r>
            <a:r>
              <a:rPr lang="en" altLang="zh-CN" sz="1400" dirty="0" smtClean="0">
                <a:latin typeface="Monaco" pitchFamily="2" charset="0"/>
              </a:rPr>
              <a:t>){</a:t>
            </a:r>
          </a:p>
          <a:p>
            <a:pPr lvl="1" algn="l"/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通过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File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类的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isFile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方法判断是否是文件</a:t>
            </a:r>
          </a:p>
          <a:p>
            <a:pPr lvl="1" algn="l"/>
            <a:r>
              <a:rPr lang="en" altLang="zh-CN" sz="1400" dirty="0" smtClean="0">
                <a:solidFill>
                  <a:srgbClr val="931A68"/>
                </a:solidFill>
                <a:latin typeface="Monaco" pitchFamily="2" charset="0"/>
              </a:rPr>
              <a:t>if</a:t>
            </a:r>
            <a:r>
              <a:rPr lang="en" altLang="zh-CN" sz="1400" dirty="0" smtClean="0">
                <a:latin typeface="Monaco" pitchFamily="2" charset="0"/>
              </a:rPr>
              <a:t>(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.isFile()){</a:t>
            </a:r>
          </a:p>
          <a:p>
            <a:pPr lvl="2" algn="l"/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如果是文件，通过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String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类的常用方法判断该文件的后缀是否是</a:t>
            </a:r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mp3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格式</a:t>
            </a:r>
          </a:p>
          <a:p>
            <a:pPr lvl="2" algn="l"/>
            <a:r>
              <a:rPr lang="en" altLang="zh-CN" sz="1400" dirty="0" smtClean="0">
                <a:solidFill>
                  <a:srgbClr val="931A68"/>
                </a:solidFill>
                <a:latin typeface="Monaco" pitchFamily="2" charset="0"/>
              </a:rPr>
              <a:t>if</a:t>
            </a:r>
            <a:r>
              <a:rPr lang="en" altLang="zh-CN" sz="1400" dirty="0" smtClean="0">
                <a:latin typeface="Monaco" pitchFamily="2" charset="0"/>
              </a:rPr>
              <a:t>(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.getName().indexOf(</a:t>
            </a:r>
            <a:r>
              <a:rPr lang="en" altLang="zh-CN" sz="1400" dirty="0" smtClean="0">
                <a:solidFill>
                  <a:srgbClr val="3933FF"/>
                </a:solidFill>
                <a:latin typeface="Monaco" pitchFamily="2" charset="0"/>
              </a:rPr>
              <a:t>"."</a:t>
            </a:r>
            <a:r>
              <a:rPr lang="en" altLang="zh-CN" sz="1400" dirty="0" smtClean="0">
                <a:latin typeface="Monaco" pitchFamily="2" charset="0"/>
              </a:rPr>
              <a:t>) != -1){</a:t>
            </a:r>
          </a:p>
          <a:p>
            <a:pPr lvl="3" algn="l"/>
            <a:r>
              <a:rPr lang="en" altLang="zh-CN" sz="1400" dirty="0" smtClean="0">
                <a:latin typeface="Monaco" pitchFamily="2" charset="0"/>
              </a:rPr>
              <a:t>String 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suffix</a:t>
            </a:r>
            <a:r>
              <a:rPr lang="en" altLang="zh-CN" sz="1400" dirty="0" smtClean="0">
                <a:latin typeface="Monaco" pitchFamily="2" charset="0"/>
              </a:rPr>
              <a:t> = 	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.getName().substring(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.getName().indexOf(</a:t>
            </a:r>
            <a:r>
              <a:rPr lang="en" altLang="zh-CN" sz="1400" dirty="0" smtClean="0">
                <a:solidFill>
                  <a:srgbClr val="3933FF"/>
                </a:solidFill>
                <a:latin typeface="Monaco" pitchFamily="2" charset="0"/>
              </a:rPr>
              <a:t>"."</a:t>
            </a:r>
            <a:r>
              <a:rPr lang="en" altLang="zh-CN" sz="1400" dirty="0" smtClean="0">
                <a:latin typeface="Monaco" pitchFamily="2" charset="0"/>
              </a:rPr>
              <a:t>), 	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.getName().length());</a:t>
            </a:r>
          </a:p>
          <a:p>
            <a:pPr lvl="3" algn="l"/>
            <a:r>
              <a:rPr lang="en" altLang="zh-CN" sz="1400" dirty="0" smtClean="0">
                <a:solidFill>
                  <a:srgbClr val="931A68"/>
                </a:solidFill>
                <a:latin typeface="Monaco" pitchFamily="2" charset="0"/>
              </a:rPr>
              <a:t>if</a:t>
            </a:r>
            <a:r>
              <a:rPr lang="en" altLang="zh-CN" sz="1400" dirty="0" smtClean="0">
                <a:latin typeface="Monaco" pitchFamily="2" charset="0"/>
              </a:rPr>
              <a:t>(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suffix</a:t>
            </a:r>
            <a:r>
              <a:rPr lang="en" altLang="zh-CN" sz="1400" dirty="0" smtClean="0">
                <a:latin typeface="Monaco" pitchFamily="2" charset="0"/>
              </a:rPr>
              <a:t>.equals(</a:t>
            </a:r>
            <a:r>
              <a:rPr lang="en" altLang="zh-CN" sz="1400" dirty="0" smtClean="0">
                <a:solidFill>
                  <a:srgbClr val="3933FF"/>
                </a:solidFill>
                <a:latin typeface="Monaco" pitchFamily="2" charset="0"/>
              </a:rPr>
              <a:t>".mp3"</a:t>
            </a:r>
            <a:r>
              <a:rPr lang="en" altLang="zh-CN" sz="1400" dirty="0" smtClean="0">
                <a:latin typeface="Monaco" pitchFamily="2" charset="0"/>
              </a:rPr>
              <a:t>)){</a:t>
            </a:r>
          </a:p>
          <a:p>
            <a:pPr lvl="4" algn="l"/>
            <a:r>
              <a:rPr lang="en" altLang="zh-CN" sz="1400" dirty="0" smtClean="0">
                <a:solidFill>
                  <a:srgbClr val="4E9072"/>
                </a:solidFill>
                <a:latin typeface="Monaco" pitchFamily="2" charset="0"/>
              </a:rPr>
              <a:t>//</a:t>
            </a:r>
            <a:r>
              <a:rPr lang="zh-CN" altLang="en-US" sz="1400" dirty="0" smtClean="0">
                <a:solidFill>
                  <a:srgbClr val="4E9072"/>
                </a:solidFill>
                <a:latin typeface="Monaco" pitchFamily="2" charset="0"/>
              </a:rPr>
              <a:t>向控制台输出满足条件的文件名称</a:t>
            </a:r>
          </a:p>
          <a:p>
            <a:pPr lvl="4" algn="l"/>
            <a:r>
              <a:rPr lang="en" altLang="zh-CN" sz="1400" dirty="0" smtClean="0">
                <a:latin typeface="Monaco" pitchFamily="2" charset="0"/>
              </a:rPr>
              <a:t>System.</a:t>
            </a:r>
            <a:r>
              <a:rPr lang="en" altLang="zh-CN" sz="1400" dirty="0" smtClean="0">
                <a:solidFill>
                  <a:srgbClr val="0326CC"/>
                </a:solidFill>
                <a:latin typeface="Monaco" pitchFamily="2" charset="0"/>
              </a:rPr>
              <a:t>out</a:t>
            </a:r>
            <a:r>
              <a:rPr lang="en" altLang="zh-CN" sz="1400" dirty="0" smtClean="0">
                <a:latin typeface="Monaco" pitchFamily="2" charset="0"/>
              </a:rPr>
              <a:t>.println(</a:t>
            </a:r>
            <a:r>
              <a:rPr lang="en" altLang="zh-CN" sz="1400" dirty="0" smtClean="0">
                <a:solidFill>
                  <a:srgbClr val="7E504F"/>
                </a:solidFill>
                <a:latin typeface="Monaco" pitchFamily="2" charset="0"/>
              </a:rPr>
              <a:t>f</a:t>
            </a:r>
            <a:r>
              <a:rPr lang="en" altLang="zh-CN" sz="1400" dirty="0" smtClean="0">
                <a:latin typeface="Monaco" pitchFamily="2" charset="0"/>
              </a:rPr>
              <a:t>.getName());</a:t>
            </a:r>
          </a:p>
          <a:p>
            <a:pPr lvl="3" algn="l"/>
            <a:r>
              <a:rPr lang="en" altLang="zh-CN" sz="1400" dirty="0" smtClean="0">
                <a:latin typeface="Monaco" pitchFamily="2" charset="0"/>
              </a:rPr>
              <a:t>}</a:t>
            </a:r>
          </a:p>
          <a:p>
            <a:pPr lvl="2" algn="l"/>
            <a:r>
              <a:rPr lang="en" altLang="zh-CN" sz="1400" dirty="0" smtClean="0">
                <a:latin typeface="Monaco" pitchFamily="2" charset="0"/>
              </a:rPr>
              <a:t>}</a:t>
            </a:r>
          </a:p>
          <a:p>
            <a:pPr lvl="1" algn="l"/>
            <a:r>
              <a:rPr lang="en" altLang="zh-CN" sz="1400" dirty="0" smtClean="0">
                <a:latin typeface="Monaco" pitchFamily="2" charset="0"/>
              </a:rPr>
              <a:t>}</a:t>
            </a:r>
          </a:p>
          <a:p>
            <a:pPr algn="l"/>
            <a:r>
              <a:rPr lang="en" altLang="zh-CN" sz="1400" dirty="0" smtClean="0">
                <a:latin typeface="Monaco" pitchFamily="2" charset="0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079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 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884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/,pɒlɪ'mɔːfɪz(ə)m/ 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跑类猫非则目</a:t>
            </a: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/'ɔːg(ə)nɪz(ə)m/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奥根内则目</a:t>
            </a: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/'kemɪk(ə)l/ 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开没考</a:t>
            </a:r>
            <a:endParaRPr lang="en-US" altLang="zh-CN" sz="1200" b="0" i="0" kern="120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334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150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《Java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进阶</a:t>
            </a:r>
            <a:r>
              <a:rPr lang="en-US" altLang="zh-CN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352928" cy="3600400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wmf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wm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第七单元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IO</a:t>
            </a:r>
            <a:r>
              <a:rPr lang="zh-CN" altLang="en-US" dirty="0"/>
              <a:t>流（一）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9A8C136-766E-D443-964C-7F72DDF65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1032"/>
              </p:ext>
            </p:extLst>
          </p:nvPr>
        </p:nvGraphicFramePr>
        <p:xfrm>
          <a:off x="683568" y="1203598"/>
          <a:ext cx="784887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canRead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检查能否读取指定文件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canWrite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检查能否写入指定文件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equals(Object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obj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将指定对象与调用函数的对象进行比较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exists()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测试文件是否存在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45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isFile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测试此对象表示的文件是否是普通文件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393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createNewFile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创建空文件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695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delete()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删除此对象指定的文件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580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getName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en" altLang="zh-CN" sz="18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返回此对象表示的文件的名称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343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getAbsolutePath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返回此对象表示的文件的绝对路径名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5912500"/>
                  </a:ext>
                </a:extLst>
              </a:tr>
            </a:tbl>
          </a:graphicData>
        </a:graphic>
      </p:graphicFrame>
      <p:sp>
        <p:nvSpPr>
          <p:cNvPr id="8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+mj-ea"/>
                <a:ea typeface="+mj-ea"/>
              </a:rPr>
              <a:t>File</a:t>
            </a:r>
            <a:r>
              <a:rPr lang="zh-CN" altLang="en-US" sz="1600" b="1" dirty="0">
                <a:solidFill>
                  <a:srgbClr val="0070C0"/>
                </a:solidFill>
                <a:latin typeface="+mj-ea"/>
                <a:ea typeface="+mj-ea"/>
              </a:rPr>
              <a:t>类操作文件的常用方法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3151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9A8C136-766E-D443-964C-7F72DDF65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5582"/>
              </p:ext>
            </p:extLst>
          </p:nvPr>
        </p:nvGraphicFramePr>
        <p:xfrm>
          <a:off x="683568" y="1203598"/>
          <a:ext cx="7848872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isDirectory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测试此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对象表示的文件是否是目录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mkdir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创建由该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对象表示的目录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mkdirs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创建包含父目录的目录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String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getParent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返回此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对象的路径名的上一级，如果路径名没有上一级，则返回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452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File[] </a:t>
                      </a:r>
                      <a:r>
                        <a:rPr lang="en-US" altLang="zh-C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listFiles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()</a:t>
                      </a:r>
                      <a:endParaRPr lang="en" altLang="zh-CN" sz="18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获取此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目录对象下所有的文件及目录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3937546"/>
                  </a:ext>
                </a:extLst>
              </a:tr>
            </a:tbl>
          </a:graphicData>
        </a:graphic>
      </p:graphicFrame>
      <p:sp>
        <p:nvSpPr>
          <p:cNvPr id="8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+mj-ea"/>
                <a:ea typeface="+mj-ea"/>
              </a:rPr>
              <a:t>File</a:t>
            </a:r>
            <a:r>
              <a:rPr lang="zh-CN" altLang="en-US" sz="1600" b="1" dirty="0">
                <a:solidFill>
                  <a:srgbClr val="0070C0"/>
                </a:solidFill>
                <a:latin typeface="+mj-ea"/>
                <a:ea typeface="+mj-ea"/>
              </a:rPr>
              <a:t>类操作文件的常用方法</a:t>
            </a:r>
          </a:p>
        </p:txBody>
      </p:sp>
    </p:spTree>
    <p:extLst>
      <p:ext uri="{BB962C8B-B14F-4D97-AF65-F5344CB8AC3E}">
        <p14:creationId xmlns:p14="http://schemas.microsoft.com/office/powerpoint/2010/main" val="426230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类的基本应用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31863" y="915566"/>
            <a:ext cx="8352928" cy="3137572"/>
          </a:xfrm>
        </p:spPr>
        <p:txBody>
          <a:bodyPr/>
          <a:lstStyle/>
          <a:p>
            <a:r>
              <a:rPr lang="zh-CN" altLang="en-US" dirty="0" smtClean="0"/>
              <a:t>需求：将</a:t>
            </a:r>
            <a:r>
              <a:rPr lang="zh-CN" altLang="en-US" dirty="0"/>
              <a:t>计算机</a:t>
            </a:r>
            <a:r>
              <a:rPr lang="en-US" altLang="zh-CN" dirty="0"/>
              <a:t>D</a:t>
            </a:r>
            <a:r>
              <a:rPr lang="zh-CN" altLang="en-US" dirty="0"/>
              <a:t>盘根目录中所有的</a:t>
            </a:r>
            <a:r>
              <a:rPr lang="en-US" altLang="zh-CN" dirty="0"/>
              <a:t>mp3</a:t>
            </a:r>
            <a:r>
              <a:rPr lang="zh-CN" altLang="en-US" dirty="0"/>
              <a:t>格式的文件名称输出到控制台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  <a:r>
              <a:rPr lang="en-US" altLang="zh-CN" dirty="0" err="1"/>
              <a:t>dir</a:t>
            </a:r>
            <a:r>
              <a:rPr lang="zh-CN" altLang="en-US" dirty="0"/>
              <a:t>，以</a:t>
            </a:r>
            <a:r>
              <a:rPr lang="en-US" altLang="zh-CN" dirty="0"/>
              <a:t>D</a:t>
            </a:r>
            <a:r>
              <a:rPr lang="zh-CN" altLang="en-US" dirty="0"/>
              <a:t>盘路径作为方法的参数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File</a:t>
            </a:r>
            <a:r>
              <a:rPr lang="zh-CN" altLang="en-US" dirty="0"/>
              <a:t>对象</a:t>
            </a:r>
            <a:r>
              <a:rPr lang="en-US" altLang="zh-CN" dirty="0" err="1"/>
              <a:t>dir</a:t>
            </a:r>
            <a:r>
              <a:rPr lang="zh-CN" altLang="en-US" dirty="0"/>
              <a:t>的</a:t>
            </a:r>
            <a:r>
              <a:rPr lang="en-US" altLang="zh-CN" dirty="0"/>
              <a:t>list</a:t>
            </a:r>
            <a:r>
              <a:rPr lang="zh-CN" altLang="en-US" dirty="0"/>
              <a:t>方法获得该目录下的所有文件及目录，并保存到数组中</a:t>
            </a:r>
            <a:endParaRPr lang="en-US" altLang="zh-CN" dirty="0"/>
          </a:p>
          <a:p>
            <a:pPr lvl="1"/>
            <a:r>
              <a:rPr lang="zh-CN" altLang="en-US"/>
              <a:t>遍历</a:t>
            </a:r>
            <a:r>
              <a:rPr lang="zh-CN" altLang="en-US" smtClean="0"/>
              <a:t>该</a:t>
            </a:r>
            <a:r>
              <a:rPr lang="zh-CN" altLang="en-US"/>
              <a:t>数组</a:t>
            </a:r>
            <a:r>
              <a:rPr lang="zh-CN" altLang="en-US" smtClean="0"/>
              <a:t>，</a:t>
            </a:r>
            <a:r>
              <a:rPr lang="zh-CN" altLang="en-US" dirty="0"/>
              <a:t>通过</a:t>
            </a:r>
            <a:r>
              <a:rPr lang="en-US" altLang="zh-CN" dirty="0"/>
              <a:t>File</a:t>
            </a:r>
            <a:r>
              <a:rPr lang="zh-CN" altLang="en-US" dirty="0"/>
              <a:t>类的</a:t>
            </a:r>
            <a:r>
              <a:rPr lang="en-US" altLang="zh-CN" dirty="0" err="1"/>
              <a:t>isFile</a:t>
            </a:r>
            <a:r>
              <a:rPr lang="zh-CN" altLang="en-US" dirty="0"/>
              <a:t>方法判断是否是文件</a:t>
            </a:r>
            <a:endParaRPr lang="en-US" altLang="zh-CN" dirty="0"/>
          </a:p>
          <a:p>
            <a:pPr lvl="1"/>
            <a:r>
              <a:rPr lang="zh-CN" altLang="en-US" dirty="0"/>
              <a:t>如果是文件，通过</a:t>
            </a:r>
            <a:r>
              <a:rPr lang="en-US" altLang="zh-CN" dirty="0"/>
              <a:t>String</a:t>
            </a:r>
            <a:r>
              <a:rPr lang="zh-CN" altLang="en-US" dirty="0"/>
              <a:t>类的常用方法判断该文件的后缀是否是</a:t>
            </a:r>
            <a:r>
              <a:rPr lang="en-US" altLang="zh-CN" dirty="0"/>
              <a:t>mp3</a:t>
            </a:r>
            <a:r>
              <a:rPr lang="zh-CN" altLang="en-US" dirty="0"/>
              <a:t>格式</a:t>
            </a:r>
            <a:endParaRPr lang="en-US" altLang="zh-CN" dirty="0"/>
          </a:p>
          <a:p>
            <a:pPr lvl="1"/>
            <a:r>
              <a:rPr lang="zh-CN" altLang="en-US" dirty="0"/>
              <a:t>向控制台输出满足条件的文件名称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61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46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4067947" y="103022"/>
            <a:ext cx="4896669" cy="377026"/>
          </a:xfrm>
          <a:noFill/>
          <a:ln cap="flat" algn="ctr"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类的基本应用</a:t>
            </a:r>
          </a:p>
        </p:txBody>
      </p:sp>
      <p:sp>
        <p:nvSpPr>
          <p:cNvPr id="636932" name="AutoShape 4"/>
          <p:cNvSpPr>
            <a:spLocks noChangeArrowheads="1"/>
          </p:cNvSpPr>
          <p:nvPr/>
        </p:nvSpPr>
        <p:spPr bwMode="auto">
          <a:xfrm>
            <a:off x="755576" y="1275606"/>
            <a:ext cx="6768752" cy="3600986"/>
          </a:xfrm>
          <a:prstGeom prst="roundRect">
            <a:avLst>
              <a:gd name="adj" fmla="val 9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创建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File</a:t>
            </a:r>
            <a:r>
              <a:rPr lang="zh-CN" altLang="en-US" sz="1200" dirty="0" smtClean="0">
                <a:solidFill>
                  <a:srgbClr val="4E9072"/>
                </a:solidFill>
                <a:latin typeface="+mn-ea"/>
                <a:ea typeface="+mn-ea"/>
              </a:rPr>
              <a:t>对象</a:t>
            </a:r>
            <a:r>
              <a:rPr lang="en" altLang="zh-CN" sz="1200" dirty="0" smtClean="0">
                <a:solidFill>
                  <a:srgbClr val="4E9072"/>
                </a:solidFill>
                <a:latin typeface="+mn-ea"/>
                <a:ea typeface="+mn-ea"/>
              </a:rPr>
              <a:t>dir</a:t>
            </a:r>
            <a:r>
              <a:rPr lang="zh-CN" altLang="en" sz="1200" dirty="0" smtClean="0">
                <a:solidFill>
                  <a:srgbClr val="4E9072"/>
                </a:solidFill>
                <a:latin typeface="+mn-ea"/>
                <a:ea typeface="+mn-ea"/>
              </a:rPr>
              <a:t>，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以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D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盘路径作为方法的参数</a:t>
            </a:r>
          </a:p>
          <a:p>
            <a:pPr algn="l"/>
            <a:r>
              <a:rPr lang="en" altLang="zh-CN" sz="1200" dirty="0">
                <a:latin typeface="+mn-ea"/>
                <a:ea typeface="+mn-ea"/>
              </a:rPr>
              <a:t>File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dir</a:t>
            </a:r>
            <a:r>
              <a:rPr lang="en" altLang="zh-CN" sz="1200" dirty="0">
                <a:latin typeface="+mn-ea"/>
                <a:ea typeface="+mn-ea"/>
              </a:rPr>
              <a:t> = </a:t>
            </a:r>
            <a:r>
              <a:rPr lang="en" altLang="zh-CN" sz="1200" dirty="0">
                <a:solidFill>
                  <a:srgbClr val="931A68"/>
                </a:solidFill>
                <a:latin typeface="+mn-ea"/>
                <a:ea typeface="+mn-ea"/>
              </a:rPr>
              <a:t>new</a:t>
            </a:r>
            <a:r>
              <a:rPr lang="en" altLang="zh-CN" sz="1200" dirty="0">
                <a:latin typeface="+mn-ea"/>
                <a:ea typeface="+mn-ea"/>
              </a:rPr>
              <a:t> File(</a:t>
            </a:r>
            <a:r>
              <a:rPr lang="en" altLang="zh-CN" sz="1200" dirty="0">
                <a:solidFill>
                  <a:srgbClr val="3933FF"/>
                </a:solidFill>
                <a:latin typeface="+mn-ea"/>
                <a:ea typeface="+mn-ea"/>
              </a:rPr>
              <a:t>"D:\\"</a:t>
            </a:r>
            <a:r>
              <a:rPr lang="en" altLang="zh-CN" sz="1200" dirty="0">
                <a:latin typeface="+mn-ea"/>
                <a:ea typeface="+mn-ea"/>
              </a:rPr>
              <a:t>);</a:t>
            </a:r>
          </a:p>
          <a:p>
            <a:pPr algn="l"/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通过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File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对象</a:t>
            </a:r>
            <a:r>
              <a:rPr lang="en" altLang="zh-CN" sz="1200" u="sng" dirty="0">
                <a:solidFill>
                  <a:srgbClr val="4E9072"/>
                </a:solidFill>
                <a:latin typeface="+mn-ea"/>
                <a:ea typeface="+mn-ea"/>
              </a:rPr>
              <a:t>dir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的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list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方法获得该目录下的所有文件及目录，并保存到数组中</a:t>
            </a:r>
          </a:p>
          <a:p>
            <a:pPr algn="l"/>
            <a:r>
              <a:rPr lang="en" altLang="zh-CN" sz="1200" dirty="0">
                <a:latin typeface="+mn-ea"/>
                <a:ea typeface="+mn-ea"/>
              </a:rPr>
              <a:t>File[]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files</a:t>
            </a:r>
            <a:r>
              <a:rPr lang="en" altLang="zh-CN" sz="1200" dirty="0">
                <a:latin typeface="+mn-ea"/>
                <a:ea typeface="+mn-ea"/>
              </a:rPr>
              <a:t> = 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dir</a:t>
            </a:r>
            <a:r>
              <a:rPr lang="en" altLang="zh-CN" sz="1200" dirty="0">
                <a:latin typeface="+mn-ea"/>
                <a:ea typeface="+mn-ea"/>
              </a:rPr>
              <a:t>.listFiles();</a:t>
            </a:r>
          </a:p>
          <a:p>
            <a:pPr algn="l"/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遍历</a:t>
            </a:r>
            <a:r>
              <a:rPr lang="zh-CN" altLang="en-US" sz="1200" dirty="0" smtClean="0">
                <a:solidFill>
                  <a:srgbClr val="4E9072"/>
                </a:solidFill>
                <a:latin typeface="+mn-ea"/>
                <a:ea typeface="+mn-ea"/>
              </a:rPr>
              <a:t>该数组</a:t>
            </a:r>
            <a:endParaRPr lang="zh-CN" altLang="en-US" sz="1200" dirty="0">
              <a:solidFill>
                <a:srgbClr val="4E9072"/>
              </a:solidFill>
              <a:latin typeface="+mn-ea"/>
              <a:ea typeface="+mn-ea"/>
            </a:endParaRPr>
          </a:p>
          <a:p>
            <a:pPr algn="l"/>
            <a:r>
              <a:rPr lang="en" altLang="zh-CN" sz="1200" dirty="0">
                <a:solidFill>
                  <a:srgbClr val="931A68"/>
                </a:solidFill>
                <a:latin typeface="+mn-ea"/>
                <a:ea typeface="+mn-ea"/>
              </a:rPr>
              <a:t>for</a:t>
            </a:r>
            <a:r>
              <a:rPr lang="en" altLang="zh-CN" sz="1200" dirty="0">
                <a:latin typeface="+mn-ea"/>
                <a:ea typeface="+mn-ea"/>
              </a:rPr>
              <a:t>(File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 :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files</a:t>
            </a:r>
            <a:r>
              <a:rPr lang="en" altLang="zh-CN" sz="1200" dirty="0">
                <a:latin typeface="+mn-ea"/>
                <a:ea typeface="+mn-ea"/>
              </a:rPr>
              <a:t>){</a:t>
            </a:r>
          </a:p>
          <a:p>
            <a:pPr lvl="1" algn="l"/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通过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File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类的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isFile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方法判断是否是文件</a:t>
            </a:r>
          </a:p>
          <a:p>
            <a:pPr lvl="1" algn="l"/>
            <a:r>
              <a:rPr lang="en" altLang="zh-CN" sz="1200" dirty="0">
                <a:solidFill>
                  <a:srgbClr val="931A68"/>
                </a:solidFill>
                <a:latin typeface="+mn-ea"/>
                <a:ea typeface="+mn-ea"/>
              </a:rPr>
              <a:t>if</a:t>
            </a:r>
            <a:r>
              <a:rPr lang="en" altLang="zh-CN" sz="1200" dirty="0">
                <a:latin typeface="+mn-ea"/>
                <a:ea typeface="+mn-ea"/>
              </a:rPr>
              <a:t>(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.isFile()){</a:t>
            </a:r>
          </a:p>
          <a:p>
            <a:pPr lvl="2" algn="l"/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如果是文件，通过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String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类的常用方法判断该文件的后缀是否是</a:t>
            </a:r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mp3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格式</a:t>
            </a:r>
          </a:p>
          <a:p>
            <a:pPr lvl="2" algn="l"/>
            <a:r>
              <a:rPr lang="en" altLang="zh-CN" sz="1200" dirty="0">
                <a:solidFill>
                  <a:srgbClr val="931A68"/>
                </a:solidFill>
                <a:latin typeface="+mn-ea"/>
                <a:ea typeface="+mn-ea"/>
              </a:rPr>
              <a:t>if</a:t>
            </a:r>
            <a:r>
              <a:rPr lang="en" altLang="zh-CN" sz="1200" dirty="0">
                <a:latin typeface="+mn-ea"/>
                <a:ea typeface="+mn-ea"/>
              </a:rPr>
              <a:t>(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.getName().indexOf(</a:t>
            </a:r>
            <a:r>
              <a:rPr lang="en" altLang="zh-CN" sz="1200" dirty="0">
                <a:solidFill>
                  <a:srgbClr val="3933FF"/>
                </a:solidFill>
                <a:latin typeface="+mn-ea"/>
                <a:ea typeface="+mn-ea"/>
              </a:rPr>
              <a:t>"."</a:t>
            </a:r>
            <a:r>
              <a:rPr lang="en" altLang="zh-CN" sz="1200" dirty="0">
                <a:latin typeface="+mn-ea"/>
                <a:ea typeface="+mn-ea"/>
              </a:rPr>
              <a:t>) != -1){</a:t>
            </a:r>
          </a:p>
          <a:p>
            <a:pPr lvl="3" algn="l"/>
            <a:r>
              <a:rPr lang="en" altLang="zh-CN" sz="1200" dirty="0">
                <a:latin typeface="+mn-ea"/>
                <a:ea typeface="+mn-ea"/>
              </a:rPr>
              <a:t>String 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suffix</a:t>
            </a:r>
            <a:r>
              <a:rPr lang="en" altLang="zh-CN" sz="1200" dirty="0">
                <a:latin typeface="+mn-ea"/>
                <a:ea typeface="+mn-ea"/>
              </a:rPr>
              <a:t> = 	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.getName().substring(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.getName().indexOf(</a:t>
            </a:r>
            <a:r>
              <a:rPr lang="en" altLang="zh-CN" sz="1200" dirty="0">
                <a:solidFill>
                  <a:srgbClr val="3933FF"/>
                </a:solidFill>
                <a:latin typeface="+mn-ea"/>
                <a:ea typeface="+mn-ea"/>
              </a:rPr>
              <a:t>"."</a:t>
            </a:r>
            <a:r>
              <a:rPr lang="en" altLang="zh-CN" sz="1200" dirty="0">
                <a:latin typeface="+mn-ea"/>
                <a:ea typeface="+mn-ea"/>
              </a:rPr>
              <a:t>), 	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.getName().length());</a:t>
            </a:r>
          </a:p>
          <a:p>
            <a:pPr lvl="3" algn="l"/>
            <a:r>
              <a:rPr lang="en" altLang="zh-CN" sz="1200" dirty="0">
                <a:solidFill>
                  <a:srgbClr val="931A68"/>
                </a:solidFill>
                <a:latin typeface="+mn-ea"/>
                <a:ea typeface="+mn-ea"/>
              </a:rPr>
              <a:t>if</a:t>
            </a:r>
            <a:r>
              <a:rPr lang="en" altLang="zh-CN" sz="1200" dirty="0">
                <a:latin typeface="+mn-ea"/>
                <a:ea typeface="+mn-ea"/>
              </a:rPr>
              <a:t>(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suffix</a:t>
            </a:r>
            <a:r>
              <a:rPr lang="en" altLang="zh-CN" sz="1200" dirty="0">
                <a:latin typeface="+mn-ea"/>
                <a:ea typeface="+mn-ea"/>
              </a:rPr>
              <a:t>.equals(</a:t>
            </a:r>
            <a:r>
              <a:rPr lang="en" altLang="zh-CN" sz="1200" dirty="0">
                <a:solidFill>
                  <a:srgbClr val="3933FF"/>
                </a:solidFill>
                <a:latin typeface="+mn-ea"/>
                <a:ea typeface="+mn-ea"/>
              </a:rPr>
              <a:t>".mp3"</a:t>
            </a:r>
            <a:r>
              <a:rPr lang="en" altLang="zh-CN" sz="1200" dirty="0">
                <a:latin typeface="+mn-ea"/>
                <a:ea typeface="+mn-ea"/>
              </a:rPr>
              <a:t>)){</a:t>
            </a:r>
          </a:p>
          <a:p>
            <a:pPr lvl="4" algn="l"/>
            <a:r>
              <a:rPr lang="en" altLang="zh-CN" sz="1200" dirty="0">
                <a:solidFill>
                  <a:srgbClr val="4E9072"/>
                </a:solidFill>
                <a:latin typeface="+mn-ea"/>
                <a:ea typeface="+mn-ea"/>
              </a:rPr>
              <a:t>//</a:t>
            </a:r>
            <a:r>
              <a:rPr lang="zh-CN" altLang="en-US" sz="1200" dirty="0">
                <a:solidFill>
                  <a:srgbClr val="4E9072"/>
                </a:solidFill>
                <a:latin typeface="+mn-ea"/>
                <a:ea typeface="+mn-ea"/>
              </a:rPr>
              <a:t>向控制台输出满足条件的文件名称</a:t>
            </a:r>
          </a:p>
          <a:p>
            <a:pPr lvl="4" algn="l"/>
            <a:r>
              <a:rPr lang="en" altLang="zh-CN" sz="1200" dirty="0">
                <a:latin typeface="+mn-ea"/>
                <a:ea typeface="+mn-ea"/>
              </a:rPr>
              <a:t>System.</a:t>
            </a:r>
            <a:r>
              <a:rPr lang="en" altLang="zh-CN" sz="1200" dirty="0">
                <a:solidFill>
                  <a:srgbClr val="0326CC"/>
                </a:solidFill>
                <a:latin typeface="+mn-ea"/>
                <a:ea typeface="+mn-ea"/>
              </a:rPr>
              <a:t>out</a:t>
            </a:r>
            <a:r>
              <a:rPr lang="en" altLang="zh-CN" sz="1200" dirty="0">
                <a:latin typeface="+mn-ea"/>
                <a:ea typeface="+mn-ea"/>
              </a:rPr>
              <a:t>.println(</a:t>
            </a:r>
            <a:r>
              <a:rPr lang="en" altLang="zh-CN" sz="12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200" dirty="0">
                <a:latin typeface="+mn-ea"/>
                <a:ea typeface="+mn-ea"/>
              </a:rPr>
              <a:t>.getName());</a:t>
            </a:r>
          </a:p>
          <a:p>
            <a:pPr lvl="3" algn="l"/>
            <a:r>
              <a:rPr lang="en" altLang="zh-CN" sz="1200" dirty="0">
                <a:latin typeface="+mn-ea"/>
                <a:ea typeface="+mn-ea"/>
              </a:rPr>
              <a:t>}</a:t>
            </a:r>
          </a:p>
          <a:p>
            <a:pPr lvl="2" algn="l"/>
            <a:r>
              <a:rPr lang="en" altLang="zh-CN" sz="1200" dirty="0">
                <a:latin typeface="+mn-ea"/>
                <a:ea typeface="+mn-ea"/>
              </a:rPr>
              <a:t>}</a:t>
            </a:r>
          </a:p>
          <a:p>
            <a:pPr lvl="1" algn="l"/>
            <a:r>
              <a:rPr lang="en" altLang="zh-CN" sz="1200" dirty="0">
                <a:latin typeface="+mn-ea"/>
                <a:ea typeface="+mn-ea"/>
              </a:rPr>
              <a:t>}</a:t>
            </a:r>
          </a:p>
          <a:p>
            <a:pPr algn="l"/>
            <a:r>
              <a:rPr lang="en" altLang="zh-CN" sz="1200" dirty="0" smtClean="0">
                <a:latin typeface="+mn-ea"/>
                <a:ea typeface="+mn-ea"/>
              </a:rPr>
              <a:t>}</a:t>
            </a:r>
          </a:p>
        </p:txBody>
      </p:sp>
      <p:sp>
        <p:nvSpPr>
          <p:cNvPr id="4" name="副标题 1"/>
          <p:cNvSpPr txBox="1">
            <a:spLocks/>
          </p:cNvSpPr>
          <p:nvPr/>
        </p:nvSpPr>
        <p:spPr>
          <a:xfrm>
            <a:off x="251520" y="777719"/>
            <a:ext cx="244827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代码实现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82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查询磁盘中是否存在指定文件</a:t>
            </a:r>
            <a:endParaRPr lang="en-US" altLang="zh-CN" dirty="0"/>
          </a:p>
          <a:p>
            <a:pPr lvl="1"/>
            <a:r>
              <a:rPr lang="zh-CN" altLang="en-US" dirty="0" smtClean="0"/>
              <a:t>通过</a:t>
            </a:r>
            <a:r>
              <a:rPr lang="en-US" altLang="zh-CN" dirty="0" smtClean="0"/>
              <a:t>Scanner</a:t>
            </a:r>
            <a:r>
              <a:rPr lang="zh-CN" altLang="en-US" dirty="0" smtClean="0"/>
              <a:t>对象接收用户输入的文件路径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判断这个路径是否是一个文件，如果是则提示系统存在该文件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判断文件是否可读，如果是则提示该文件可读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 smtClean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60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" altLang="zh-CN" dirty="0"/>
              <a:t>File</a:t>
            </a:r>
            <a:r>
              <a:rPr lang="zh-CN" altLang="en-US" dirty="0"/>
              <a:t>类？</a:t>
            </a:r>
          </a:p>
          <a:p>
            <a:r>
              <a:rPr lang="en" altLang="zh-CN" dirty="0"/>
              <a:t>File</a:t>
            </a:r>
            <a:r>
              <a:rPr lang="zh-CN" altLang="en-US" dirty="0"/>
              <a:t>类的作用是什么？</a:t>
            </a:r>
          </a:p>
          <a:p>
            <a:r>
              <a:rPr lang="en" altLang="zh-CN" dirty="0"/>
              <a:t>File</a:t>
            </a:r>
            <a:r>
              <a:rPr lang="zh-CN" altLang="en-US" dirty="0"/>
              <a:t>类的构造方法有哪些？</a:t>
            </a:r>
          </a:p>
        </p:txBody>
      </p:sp>
    </p:spTree>
    <p:extLst>
      <p:ext uri="{BB962C8B-B14F-4D97-AF65-F5344CB8AC3E}">
        <p14:creationId xmlns:p14="http://schemas.microsoft.com/office/powerpoint/2010/main" val="806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第二节</a:t>
            </a:r>
            <a:r>
              <a:rPr lang="zh-CN" altLang="en-US" dirty="0"/>
              <a:t>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IO</a:t>
            </a:r>
            <a:r>
              <a:rPr lang="zh-CN" altLang="en-US" dirty="0" smtClean="0"/>
              <a:t>流的概念与分类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52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6CF29CD-38B8-4924-BA11-6D60517487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3D83F26F-C55B-4A92-9AFF-4894D14E27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572000" y="795102"/>
            <a:ext cx="0" cy="1590675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9952C358-0BDC-844F-8310-F8FC854040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358"/>
            <a:ext cx="4301082" cy="237543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DD59F2D5-955C-B74D-BE51-1C3CC16725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19" y="709359"/>
            <a:ext cx="4301082" cy="2375438"/>
          </a:xfrm>
          <a:prstGeom prst="rect">
            <a:avLst/>
          </a:prstGeom>
        </p:spPr>
      </p:pic>
      <p:sp>
        <p:nvSpPr>
          <p:cNvPr id="22" name="标题 4">
            <a:extLst>
              <a:ext uri="{FF2B5EF4-FFF2-40B4-BE49-F238E27FC236}">
                <a16:creationId xmlns:a16="http://schemas.microsoft.com/office/drawing/2014/main" xmlns="" id="{6997CE7A-84C4-FC42-9AA1-1EC3A9CDCE4D}"/>
              </a:ext>
            </a:extLst>
          </p:cNvPr>
          <p:cNvSpPr txBox="1">
            <a:spLocks/>
          </p:cNvSpPr>
          <p:nvPr/>
        </p:nvSpPr>
        <p:spPr>
          <a:xfrm>
            <a:off x="530258" y="3721842"/>
            <a:ext cx="8074057" cy="90545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rm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ctr" eaLnBrk="1" hangingPunct="1"/>
            <a:r>
              <a:rPr lang="zh-CN" altLang="en-US" sz="5600" dirty="0">
                <a:solidFill>
                  <a:schemeClr val="bg1"/>
                </a:solidFill>
                <a:latin typeface="+mn-ea"/>
                <a:ea typeface="+mn-ea"/>
              </a:rPr>
              <a:t>什么是</a:t>
            </a:r>
            <a:r>
              <a:rPr lang="en-US" altLang="zh-CN" sz="5600" dirty="0">
                <a:solidFill>
                  <a:schemeClr val="bg1"/>
                </a:solidFill>
                <a:latin typeface="+mn-ea"/>
                <a:ea typeface="+mn-ea"/>
              </a:rPr>
              <a:t>IO</a:t>
            </a:r>
            <a:r>
              <a:rPr lang="zh-CN" altLang="en-US" sz="5600" dirty="0">
                <a:solidFill>
                  <a:schemeClr val="bg1"/>
                </a:solidFill>
                <a:latin typeface="+mn-ea"/>
                <a:ea typeface="+mn-ea"/>
              </a:rPr>
              <a:t>流</a:t>
            </a:r>
          </a:p>
        </p:txBody>
      </p:sp>
    </p:spTree>
    <p:extLst>
      <p:ext uri="{BB962C8B-B14F-4D97-AF65-F5344CB8AC3E}">
        <p14:creationId xmlns:p14="http://schemas.microsoft.com/office/powerpoint/2010/main" val="377228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2" name="Freeform: Shape 138">
            <a:extLst>
              <a:ext uri="{FF2B5EF4-FFF2-40B4-BE49-F238E27FC236}">
                <a16:creationId xmlns:a16="http://schemas.microsoft.com/office/drawing/2014/main" xmlns="" id="{C607803A-4E99-444E-94F7-8785CDDF5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 flipH="1" flipV="1">
            <a:off x="585115" y="1413033"/>
            <a:ext cx="2456751" cy="2139981"/>
          </a:xfrm>
          <a:custGeom>
            <a:avLst/>
            <a:gdLst>
              <a:gd name="connsiteX0" fmla="*/ 3275668 w 3275668"/>
              <a:gd name="connsiteY0" fmla="*/ 2853308 h 2853308"/>
              <a:gd name="connsiteX1" fmla="*/ 655 w 3275668"/>
              <a:gd name="connsiteY1" fmla="*/ 2853308 h 2853308"/>
              <a:gd name="connsiteX2" fmla="*/ 0 w 3275668"/>
              <a:gd name="connsiteY2" fmla="*/ 2467565 h 2853308"/>
              <a:gd name="connsiteX3" fmla="*/ 2869894 w 3275668"/>
              <a:gd name="connsiteY3" fmla="*/ 2468888 h 2853308"/>
              <a:gd name="connsiteX4" fmla="*/ 2869894 w 3275668"/>
              <a:gd name="connsiteY4" fmla="*/ 0 h 2853308"/>
              <a:gd name="connsiteX5" fmla="*/ 3275668 w 3275668"/>
              <a:gd name="connsiteY5" fmla="*/ 0 h 285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75668" h="2853308">
                <a:moveTo>
                  <a:pt x="3275668" y="2853308"/>
                </a:moveTo>
                <a:lnTo>
                  <a:pt x="655" y="2853308"/>
                </a:lnTo>
                <a:cubicBezTo>
                  <a:pt x="-655" y="2720171"/>
                  <a:pt x="1310" y="2600702"/>
                  <a:pt x="0" y="2467565"/>
                </a:cubicBezTo>
                <a:lnTo>
                  <a:pt x="2869894" y="2468888"/>
                </a:lnTo>
                <a:lnTo>
                  <a:pt x="2869894" y="0"/>
                </a:lnTo>
                <a:lnTo>
                  <a:pt x="327566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xmlns="" id="{2989BE6A-C309-418E-8ADD-1616A9805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auto">
          <a:xfrm>
            <a:off x="3041866" y="2416896"/>
            <a:ext cx="2432214" cy="2121117"/>
          </a:xfrm>
          <a:custGeom>
            <a:avLst/>
            <a:gdLst>
              <a:gd name="connsiteX0" fmla="*/ 2837178 w 3242952"/>
              <a:gd name="connsiteY0" fmla="*/ 0 h 2828156"/>
              <a:gd name="connsiteX1" fmla="*/ 3242952 w 3242952"/>
              <a:gd name="connsiteY1" fmla="*/ 0 h 2828156"/>
              <a:gd name="connsiteX2" fmla="*/ 3242952 w 3242952"/>
              <a:gd name="connsiteY2" fmla="*/ 2828156 h 2828156"/>
              <a:gd name="connsiteX3" fmla="*/ 0 w 3242952"/>
              <a:gd name="connsiteY3" fmla="*/ 2828156 h 2828156"/>
              <a:gd name="connsiteX4" fmla="*/ 0 w 3242952"/>
              <a:gd name="connsiteY4" fmla="*/ 2442859 h 2828156"/>
              <a:gd name="connsiteX5" fmla="*/ 2837178 w 3242952"/>
              <a:gd name="connsiteY5" fmla="*/ 2443295 h 282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42952" h="2828156">
                <a:moveTo>
                  <a:pt x="2837178" y="0"/>
                </a:moveTo>
                <a:lnTo>
                  <a:pt x="3242952" y="0"/>
                </a:lnTo>
                <a:lnTo>
                  <a:pt x="3242952" y="2828156"/>
                </a:lnTo>
                <a:lnTo>
                  <a:pt x="0" y="2828156"/>
                </a:lnTo>
                <a:lnTo>
                  <a:pt x="0" y="2442859"/>
                </a:lnTo>
                <a:lnTo>
                  <a:pt x="2837178" y="2443295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xmlns="" id="{505FF860-45F4-457D-AC3F-DBEBD97EC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28" y="1709363"/>
            <a:ext cx="3128587" cy="25403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</a:rPr>
              <a:t>stream 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</a:rPr>
              <a:t> [</a:t>
            </a:r>
            <a:r>
              <a:rPr lang="en-US" altLang="zh-CN" sz="1800" dirty="0" err="1">
                <a:solidFill>
                  <a:schemeClr val="tx1"/>
                </a:solidFill>
              </a:rPr>
              <a:t>stri:m</a:t>
            </a:r>
            <a:r>
              <a:rPr lang="en-US" altLang="zh-CN" sz="1800" dirty="0">
                <a:solidFill>
                  <a:schemeClr val="tx1"/>
                </a:solidFill>
              </a:rPr>
              <a:t>] 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vi. </a:t>
            </a:r>
            <a:r>
              <a:rPr lang="zh-CN" altLang="en-US" sz="1800" b="1" dirty="0">
                <a:solidFill>
                  <a:schemeClr val="tx1"/>
                </a:solidFill>
              </a:rPr>
              <a:t>流</a:t>
            </a:r>
            <a:r>
              <a:rPr lang="zh-CN" altLang="en-US" sz="1800" dirty="0">
                <a:solidFill>
                  <a:schemeClr val="tx1"/>
                </a:solidFill>
              </a:rPr>
              <a:t>；涌进；飘扬 </a:t>
            </a:r>
            <a:r>
              <a:rPr lang="en-US" altLang="zh-CN" sz="1800" dirty="0">
                <a:solidFill>
                  <a:schemeClr val="tx1"/>
                </a:solidFill>
              </a:rPr>
              <a:t>	</a:t>
            </a:r>
          </a:p>
          <a:p>
            <a:pPr lvl="1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</a:rPr>
              <a:t>n. </a:t>
            </a:r>
            <a:r>
              <a:rPr lang="zh-CN" altLang="en-US" sz="1800" dirty="0">
                <a:solidFill>
                  <a:schemeClr val="tx1"/>
                </a:solidFill>
              </a:rPr>
              <a:t>溪流；流动；潮流；光线</a:t>
            </a:r>
          </a:p>
          <a:p>
            <a:pPr marL="914400" lvl="2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20485" name="Rectangle 8"/>
          <p:cNvSpPr>
            <a:spLocks noChangeArrowheads="1"/>
          </p:cNvSpPr>
          <p:nvPr/>
        </p:nvSpPr>
        <p:spPr bwMode="auto">
          <a:xfrm>
            <a:off x="0" y="196096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5A490411-2629-FF4E-876D-185AD088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为什么</a:t>
            </a:r>
            <a:r>
              <a:rPr lang="zh-CN" altLang="en-US" dirty="0">
                <a:latin typeface="+mj-ea"/>
              </a:rPr>
              <a:t>使用</a:t>
            </a:r>
            <a:r>
              <a:rPr lang="en-US" altLang="zh-CN" dirty="0" smtClean="0">
                <a:latin typeface="+mj-ea"/>
              </a:rPr>
              <a:t>IO</a:t>
            </a:r>
            <a:r>
              <a:rPr lang="zh-CN" altLang="en-US" dirty="0">
                <a:latin typeface="+mj-ea"/>
              </a:rPr>
              <a:t>流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xmlns="" id="{4A26FC70-8685-1C40-A295-0D6A9166EF3F}"/>
              </a:ext>
            </a:extLst>
          </p:cNvPr>
          <p:cNvSpPr txBox="1">
            <a:spLocks/>
          </p:cNvSpPr>
          <p:nvPr/>
        </p:nvSpPr>
        <p:spPr>
          <a:xfrm>
            <a:off x="585115" y="2145626"/>
            <a:ext cx="4371388" cy="1883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 eaLnBrk="1" hangingPunct="1">
              <a:lnSpc>
                <a:spcPct val="9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+mn-lt"/>
              </a:rPr>
              <a:t>在日常生活中，流本意指水的流动引申义是物资之间的转移运行</a:t>
            </a:r>
            <a:endParaRPr lang="en-US" altLang="zh-CN" sz="1800" dirty="0">
              <a:solidFill>
                <a:schemeClr val="tx1"/>
              </a:solidFill>
              <a:latin typeface="+mn-lt"/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+mj-ea"/>
                <a:ea typeface="+mj-ea"/>
              </a:rPr>
              <a:t>流的词源</a:t>
            </a:r>
          </a:p>
        </p:txBody>
      </p:sp>
    </p:spTree>
    <p:extLst>
      <p:ext uri="{BB962C8B-B14F-4D97-AF65-F5344CB8AC3E}">
        <p14:creationId xmlns:p14="http://schemas.microsoft.com/office/powerpoint/2010/main" val="42307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为什么使用</a:t>
            </a:r>
            <a:r>
              <a:rPr lang="en-US" altLang="zh-CN" dirty="0" smtClean="0">
                <a:latin typeface="+mj-ea"/>
              </a:rPr>
              <a:t>IO</a:t>
            </a:r>
            <a:r>
              <a:rPr lang="zh-CN" altLang="en-US" dirty="0" smtClean="0">
                <a:latin typeface="+mj-ea"/>
              </a:rPr>
              <a:t>流</a:t>
            </a:r>
            <a:endParaRPr lang="zh-CN" altLang="en-US" dirty="0">
              <a:latin typeface="+mj-ea"/>
            </a:endParaRPr>
          </a:p>
        </p:txBody>
      </p:sp>
      <p:sp>
        <p:nvSpPr>
          <p:cNvPr id="36874" name="AutoShape 2"/>
          <p:cNvSpPr>
            <a:spLocks noChangeArrowheads="1"/>
          </p:cNvSpPr>
          <p:nvPr/>
        </p:nvSpPr>
        <p:spPr bwMode="auto">
          <a:xfrm>
            <a:off x="1475656" y="1923678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875" name="Line 16"/>
          <p:cNvSpPr>
            <a:spLocks noChangeShapeType="1"/>
          </p:cNvSpPr>
          <p:nvPr/>
        </p:nvSpPr>
        <p:spPr bwMode="auto">
          <a:xfrm flipH="1">
            <a:off x="1643931" y="2099892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876" name="Group 138"/>
          <p:cNvGrpSpPr/>
          <p:nvPr/>
        </p:nvGrpSpPr>
        <p:grpSpPr bwMode="auto">
          <a:xfrm>
            <a:off x="1564583" y="3298453"/>
            <a:ext cx="182563" cy="180975"/>
            <a:chOff x="0" y="0"/>
            <a:chExt cx="250" cy="250"/>
          </a:xfrm>
        </p:grpSpPr>
        <p:sp>
          <p:nvSpPr>
            <p:cNvPr id="36877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36878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36880" name="TextBox 57"/>
          <p:cNvSpPr>
            <a:spLocks noChangeArrowheads="1"/>
          </p:cNvSpPr>
          <p:nvPr/>
        </p:nvSpPr>
        <p:spPr bwMode="auto">
          <a:xfrm>
            <a:off x="1665586" y="2184981"/>
            <a:ext cx="1547812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网络数据传输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95" name="AutoShape 2"/>
          <p:cNvSpPr>
            <a:spLocks noChangeArrowheads="1"/>
          </p:cNvSpPr>
          <p:nvPr/>
        </p:nvSpPr>
        <p:spPr bwMode="auto">
          <a:xfrm>
            <a:off x="3854366" y="1923678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317FB7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6897" name="TextBox 57"/>
          <p:cNvSpPr>
            <a:spLocks noChangeArrowheads="1"/>
          </p:cNvSpPr>
          <p:nvPr/>
        </p:nvSpPr>
        <p:spPr bwMode="auto">
          <a:xfrm>
            <a:off x="3958660" y="2386023"/>
            <a:ext cx="1410662" cy="458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文件读写</a:t>
            </a:r>
          </a:p>
        </p:txBody>
      </p:sp>
      <p:sp>
        <p:nvSpPr>
          <p:cNvPr id="36898" name="Line 16"/>
          <p:cNvSpPr>
            <a:spLocks noChangeShapeType="1"/>
          </p:cNvSpPr>
          <p:nvPr/>
        </p:nvSpPr>
        <p:spPr bwMode="auto">
          <a:xfrm flipH="1">
            <a:off x="4004544" y="2099892"/>
            <a:ext cx="0" cy="1289048"/>
          </a:xfrm>
          <a:prstGeom prst="line">
            <a:avLst/>
          </a:prstGeom>
          <a:noFill/>
          <a:ln w="19050" cmpd="sng">
            <a:solidFill>
              <a:srgbClr val="FFFF00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6899" name="Group 138"/>
          <p:cNvGrpSpPr/>
          <p:nvPr/>
        </p:nvGrpSpPr>
        <p:grpSpPr bwMode="auto">
          <a:xfrm>
            <a:off x="3907706" y="3298452"/>
            <a:ext cx="182563" cy="180975"/>
            <a:chOff x="0" y="0"/>
            <a:chExt cx="250" cy="250"/>
          </a:xfrm>
        </p:grpSpPr>
        <p:sp>
          <p:nvSpPr>
            <p:cNvPr id="36900" name="Oval 139"/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93C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36901" name="Oval 140"/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36908" name="TextBox 57"/>
          <p:cNvSpPr>
            <a:spLocks noChangeArrowheads="1"/>
          </p:cNvSpPr>
          <p:nvPr/>
        </p:nvSpPr>
        <p:spPr bwMode="auto">
          <a:xfrm>
            <a:off x="6495018" y="1829860"/>
            <a:ext cx="141605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150000"/>
              </a:lnSpc>
            </a:pPr>
            <a:endParaRPr lang="zh-CN" dirty="0"/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xmlns="" id="{086D4B90-2593-E04D-94C5-52ED7161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584" y="1893020"/>
            <a:ext cx="1619250" cy="1501775"/>
          </a:xfrm>
          <a:prstGeom prst="roundRect">
            <a:avLst>
              <a:gd name="adj" fmla="val 13005"/>
            </a:avLst>
          </a:prstGeom>
          <a:solidFill>
            <a:srgbClr val="53C3B0"/>
          </a:solidFill>
          <a:ln w="19050" cap="rnd" cmpd="sng">
            <a:solidFill>
              <a:srgbClr val="595959"/>
            </a:solidFill>
            <a:prstDash val="sysDot"/>
            <a:bevel/>
          </a:ln>
        </p:spPr>
        <p:txBody>
          <a:bodyPr wrap="none" anchor="ctr"/>
          <a:lstStyle/>
          <a:p>
            <a:endParaRPr lang="zh-CN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xmlns="" id="{CD10A143-8DBB-0D49-A241-F3C9B14D6E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2859" y="2069234"/>
            <a:ext cx="0" cy="1325562"/>
          </a:xfrm>
          <a:prstGeom prst="line">
            <a:avLst/>
          </a:prstGeom>
          <a:noFill/>
          <a:ln w="19050" cmpd="sng">
            <a:solidFill>
              <a:schemeClr val="bg1"/>
            </a:solidFill>
            <a:prstDash val="sysDot"/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Group 138">
            <a:extLst>
              <a:ext uri="{FF2B5EF4-FFF2-40B4-BE49-F238E27FC236}">
                <a16:creationId xmlns:a16="http://schemas.microsoft.com/office/drawing/2014/main" xmlns="" id="{C3699D14-10F5-AB4E-B7F0-80833485FF05}"/>
              </a:ext>
            </a:extLst>
          </p:cNvPr>
          <p:cNvGrpSpPr/>
          <p:nvPr/>
        </p:nvGrpSpPr>
        <p:grpSpPr bwMode="auto">
          <a:xfrm>
            <a:off x="6203511" y="3267795"/>
            <a:ext cx="182563" cy="180975"/>
            <a:chOff x="0" y="0"/>
            <a:chExt cx="250" cy="250"/>
          </a:xfrm>
        </p:grpSpPr>
        <p:sp>
          <p:nvSpPr>
            <p:cNvPr id="19" name="Oval 139">
              <a:extLst>
                <a:ext uri="{FF2B5EF4-FFF2-40B4-BE49-F238E27FC236}">
                  <a16:creationId xmlns:a16="http://schemas.microsoft.com/office/drawing/2014/main" xmlns="" id="{F141A09F-5D10-2B46-BA43-9F6CE1868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50" cy="250"/>
            </a:xfrm>
            <a:prstGeom prst="ellipse">
              <a:avLst/>
            </a:prstGeom>
            <a:solidFill>
              <a:srgbClr val="FFD3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  <p:sp>
          <p:nvSpPr>
            <p:cNvPr id="20" name="Oval 140">
              <a:extLst>
                <a:ext uri="{FF2B5EF4-FFF2-40B4-BE49-F238E27FC236}">
                  <a16:creationId xmlns:a16="http://schemas.microsoft.com/office/drawing/2014/main" xmlns="" id="{65F7EA6E-2EA5-124C-8262-3FDC4C566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68"/>
              <a:ext cx="114" cy="11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Malgun Gothic" panose="020B0503020000020004" pitchFamily="34" charset="-127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TextBox 57">
            <a:extLst>
              <a:ext uri="{FF2B5EF4-FFF2-40B4-BE49-F238E27FC236}">
                <a16:creationId xmlns:a16="http://schemas.microsoft.com/office/drawing/2014/main" xmlns="" id="{41DAF5ED-9326-0C41-8D26-07B76C4E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514" y="2154323"/>
            <a:ext cx="1547812" cy="87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l" eaLnBrk="0" hangingPunct="0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用户输入和打印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97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10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10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bldLvl="0" animBg="1" autoUpdateAnimBg="0"/>
      <p:bldP spid="36875" grpId="0" bldLvl="0" animBg="1" autoUpdateAnimBg="0"/>
      <p:bldP spid="36880" grpId="0" bldLvl="0" autoUpdateAnimBg="0"/>
      <p:bldP spid="36895" grpId="0" bldLvl="0" animBg="1" autoUpdateAnimBg="0"/>
      <p:bldP spid="36897" grpId="0" bldLvl="0" autoUpdateAnimBg="0"/>
      <p:bldP spid="36898" grpId="0" bldLvl="0" animBg="1" autoUpdateAnimBg="0"/>
      <p:bldP spid="36908" grpId="0" bldLvl="0" autoUpdateAnimBg="0"/>
      <p:bldP spid="16" grpId="0" bldLvl="0" animBg="1" autoUpdateAnimBg="0"/>
      <p:bldP spid="17" grpId="0" bldLvl="0" animBg="1" autoUpdateAnimBg="0"/>
      <p:bldP spid="21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第一节课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File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37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>
                <a:latin typeface="+mj-ea"/>
              </a:rPr>
              <a:t>IO</a:t>
            </a:r>
            <a:r>
              <a:rPr lang="zh-CN" altLang="en-US" dirty="0" smtClean="0"/>
              <a:t>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000" b="1" noProof="1">
                <a:solidFill>
                  <a:schemeClr val="accent1"/>
                </a:solidFill>
              </a:rPr>
              <a:t>IO</a:t>
            </a:r>
            <a:r>
              <a:rPr lang="zh-CN" altLang="en-US" sz="2000" b="1" noProof="1">
                <a:solidFill>
                  <a:schemeClr val="accent1"/>
                </a:solidFill>
              </a:rPr>
              <a:t>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数据序列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748088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338513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3478213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具有方向性</a:t>
            </a:r>
            <a:endParaRPr lang="en-US" altLang="zh-CN" sz="1200" b="1" noProof="1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用于程序输入和输出操作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0137" y="3867894"/>
            <a:ext cx="631615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en-US" altLang="zh-CN" b="1" noProof="1">
                <a:sym typeface="+mn-ea"/>
              </a:rPr>
              <a:t>IO</a:t>
            </a:r>
            <a:r>
              <a:rPr lang="zh-CN" altLang="en-US" b="1" noProof="1">
                <a:sym typeface="+mn-ea"/>
              </a:rPr>
              <a:t>流是一组有序的用于程序输入和输出操作的数据</a:t>
            </a:r>
            <a:r>
              <a:rPr lang="zh-CN" altLang="en-US" b="1" noProof="1" smtClean="0">
                <a:sym typeface="+mn-ea"/>
              </a:rPr>
              <a:t>序列</a:t>
            </a:r>
            <a:endParaRPr lang="zh-CN" altLang="en-US" b="1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68514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>
                <a:latin typeface="+mj-ea"/>
              </a:rPr>
              <a:t>IO</a:t>
            </a:r>
            <a:r>
              <a:rPr lang="zh-CN" altLang="en-US" dirty="0"/>
              <a:t>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2052451-1D4B-7842-BD0F-6DF2A8CF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152" y="1275606"/>
            <a:ext cx="6588224" cy="3464131"/>
          </a:xfrm>
          <a:prstGeom prst="rect">
            <a:avLst/>
          </a:prstGeom>
        </p:spPr>
      </p:pic>
      <p:sp>
        <p:nvSpPr>
          <p:cNvPr id="5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流的分类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525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966390" y="286052"/>
            <a:ext cx="1650235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25214" y="903081"/>
            <a:ext cx="2319734" cy="13358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en-US" altLang="zh-CN" sz="2400" kern="1200" dirty="0" smtClean="0">
                <a:solidFill>
                  <a:srgbClr val="FFFFFF"/>
                </a:solidFill>
                <a:latin typeface="+mj-ea"/>
                <a:cs typeface="+mj-cs"/>
              </a:rPr>
              <a:t>IO</a:t>
            </a:r>
            <a:r>
              <a:rPr lang="zh-CN" altLang="en-US" sz="2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包中的类层结构</a:t>
            </a:r>
            <a:endParaRPr lang="zh-CN" alt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45" y="2621404"/>
            <a:ext cx="2177047" cy="167853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indent="-2286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在</a:t>
            </a:r>
            <a:r>
              <a:rPr lang="en-US" altLang="zh-CN" dirty="0"/>
              <a:t>Java</a:t>
            </a:r>
            <a:r>
              <a:rPr lang="zh-CN" altLang="zh-CN" dirty="0"/>
              <a:t>的</a:t>
            </a:r>
            <a:r>
              <a:rPr lang="en-US" altLang="zh-CN" dirty="0" err="1"/>
              <a:t>io</a:t>
            </a:r>
            <a:r>
              <a:rPr lang="zh-CN" altLang="zh-CN" dirty="0"/>
              <a:t>包中，封装了许多输入输出流的</a:t>
            </a:r>
            <a:r>
              <a:rPr lang="en-US" altLang="zh-CN" dirty="0"/>
              <a:t>API</a:t>
            </a:r>
            <a:r>
              <a:rPr lang="zh-CN" altLang="zh-CN" dirty="0"/>
              <a:t>，在程序当中，这些输入输出流的类的对象称为流对象 </a:t>
            </a:r>
            <a:endParaRPr lang="en-US" altLang="zh-CN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5" name="标题 39">
            <a:extLst>
              <a:ext uri="{FF2B5EF4-FFF2-40B4-BE49-F238E27FC236}">
                <a16:creationId xmlns:a16="http://schemas.microsoft.com/office/drawing/2014/main" xmlns="" id="{76D323E8-8D9E-9A4C-9748-6A636126A2E5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en-US" altLang="zh-CN" dirty="0" smtClean="0">
                <a:latin typeface="+mj-ea"/>
              </a:rPr>
              <a:t>IO</a:t>
            </a:r>
            <a:r>
              <a:rPr lang="zh-CN" altLang="en-US" dirty="0" smtClean="0">
                <a:latin typeface="+mj-ea"/>
              </a:rPr>
              <a:t>流的基本应用</a:t>
            </a:r>
            <a:endParaRPr lang="zh-CN" altLang="en-US" dirty="0">
              <a:latin typeface="+mj-ea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xmlns="" id="{AA504417-247F-D748-9CC4-5D255BC1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912" y="1107705"/>
            <a:ext cx="205575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</a:p>
          <a:p>
            <a:pPr algn="l" eaLnBrk="1" hangingPunct="1"/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zh-CN" sz="2000" b="1" dirty="0" err="1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InputStream</a:t>
            </a:r>
            <a:endParaRPr lang="en-US" altLang="zh-CN" sz="2000" b="1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zh-CN" sz="2000" b="1" dirty="0" err="1">
                <a:ea typeface="微软雅黑" panose="020B0503020204020204" pitchFamily="34" charset="-122"/>
                <a:cs typeface="Arial" panose="020B0604020202020204" pitchFamily="34" charset="0"/>
              </a:rPr>
              <a:t>Outputstream</a:t>
            </a:r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2000" b="1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altLang="zh-CN" sz="2000" b="1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Reader</a:t>
            </a:r>
          </a:p>
          <a:p>
            <a:pPr algn="l">
              <a:defRPr/>
            </a:pP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l">
              <a:defRPr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Writer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xmlns="" id="{67D6AB94-AE53-5742-BC1A-9B7B00D43456}"/>
              </a:ext>
            </a:extLst>
          </p:cNvPr>
          <p:cNvSpPr/>
          <p:nvPr/>
        </p:nvSpPr>
        <p:spPr bwMode="auto">
          <a:xfrm>
            <a:off x="4549604" y="1324979"/>
            <a:ext cx="164482" cy="2427773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xmlns="" id="{ECC6109C-B2D7-364A-9FA5-398F45044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590" y="2338810"/>
            <a:ext cx="8560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IO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包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xmlns="" id="{028E2FE8-BF8C-4D4F-ABC9-55773E507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224" y="1107705"/>
            <a:ext cx="205575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dirty="0">
                <a:ea typeface="微软雅黑" panose="020B0503020204020204" pitchFamily="34" charset="-122"/>
                <a:cs typeface="Arial" panose="020B0604020202020204" pitchFamily="34" charset="0"/>
              </a:rPr>
              <a:t>文件类       </a:t>
            </a:r>
            <a:endParaRPr lang="en-US" altLang="zh-CN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 eaLnBrk="1" hangingPunct="1"/>
            <a:endParaRPr lang="zh-CN" altLang="en-US" sz="2000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 eaLnBrk="1" hangingPunct="1"/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字节输入流类</a:t>
            </a:r>
            <a:endParaRPr lang="en-US" altLang="zh-CN" sz="2000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 eaLnBrk="1" hangingPunct="1"/>
            <a:endParaRPr lang="en-US" altLang="zh-CN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 eaLnBrk="1" hangingPunct="1"/>
            <a:r>
              <a:rPr lang="zh-CN" altLang="en-US" sz="2000" dirty="0">
                <a:ea typeface="微软雅黑" panose="020B0503020204020204" pitchFamily="34" charset="-122"/>
                <a:cs typeface="Arial" panose="020B0604020202020204" pitchFamily="34" charset="0"/>
              </a:rPr>
              <a:t>字节输出流类</a:t>
            </a:r>
            <a:endParaRPr lang="en-US" altLang="zh-CN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 eaLnBrk="1" hangingPunct="1"/>
            <a:endParaRPr lang="en-US" altLang="zh-CN" sz="2000" dirty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defRPr/>
            </a:pP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字符输入流类</a:t>
            </a:r>
            <a:endParaRPr lang="en-US" altLang="zh-CN" sz="2000" dirty="0">
              <a:solidFill>
                <a:srgbClr val="FF0000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r">
              <a:defRPr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 algn="r"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字符输出流类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0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6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966390" y="286052"/>
            <a:ext cx="1650235" cy="2506881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725214" y="903081"/>
            <a:ext cx="2319734" cy="13358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sz="2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输入输出机制</a:t>
            </a:r>
            <a:endParaRPr lang="zh-CN" alt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45" y="2621404"/>
            <a:ext cx="2002055" cy="2522096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/>
              <a:t>程序的主要任务就是操作数据，允许程序读取文件的内容或向文件写入内容，通过这些操作可以使程序应用更为广泛 </a:t>
            </a:r>
            <a:endParaRPr lang="en-US" altLang="zh-CN" sz="14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C581369F-0B38-EA43-A15A-2DA4ABF66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96576" y="1002183"/>
            <a:ext cx="5177792" cy="3297759"/>
          </a:xfrm>
          <a:prstGeom prst="rect">
            <a:avLst/>
          </a:prstGeom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5" name="标题 39">
            <a:extLst>
              <a:ext uri="{FF2B5EF4-FFF2-40B4-BE49-F238E27FC236}">
                <a16:creationId xmlns:a16="http://schemas.microsoft.com/office/drawing/2014/main" xmlns="" id="{76D323E8-8D9E-9A4C-9748-6A636126A2E5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en-US" altLang="zh-CN" dirty="0">
                <a:latin typeface="+mj-ea"/>
              </a:rPr>
              <a:t>IO</a:t>
            </a:r>
            <a:r>
              <a:rPr lang="zh-CN" altLang="en-US" dirty="0">
                <a:latin typeface="+mj-ea"/>
              </a:rPr>
              <a:t>流的基本应用</a:t>
            </a:r>
          </a:p>
        </p:txBody>
      </p:sp>
    </p:spTree>
    <p:extLst>
      <p:ext uri="{BB962C8B-B14F-4D97-AF65-F5344CB8AC3E}">
        <p14:creationId xmlns:p14="http://schemas.microsoft.com/office/powerpoint/2010/main" val="213681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IO</a:t>
            </a:r>
            <a:r>
              <a:rPr lang="zh-CN" altLang="en-US" dirty="0">
                <a:latin typeface="+mj-ea"/>
              </a:rPr>
              <a:t>流的基本应用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239" y="1098520"/>
            <a:ext cx="8352928" cy="504056"/>
          </a:xfrm>
        </p:spPr>
        <p:txBody>
          <a:bodyPr/>
          <a:lstStyle/>
          <a:p>
            <a:r>
              <a:rPr lang="zh-CN" altLang="en-US" dirty="0"/>
              <a:t>流与源数据源和程序之间的关系</a:t>
            </a:r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xmlns="" id="{564DB0D4-CB9F-DD40-B5F0-30F989BA812A}"/>
              </a:ext>
            </a:extLst>
          </p:cNvPr>
          <p:cNvSpPr txBox="1">
            <a:spLocks/>
          </p:cNvSpPr>
          <p:nvPr/>
        </p:nvSpPr>
        <p:spPr>
          <a:xfrm>
            <a:off x="324574" y="3261608"/>
            <a:ext cx="8352928" cy="504056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流与程序和目标数据源之间的关系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EDF223A-25F0-7E4B-ACD7-9A44DDDB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31" y="1585087"/>
            <a:ext cx="5118100" cy="1219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A1A696B-BD84-E74C-904C-0136F376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9" y="3769127"/>
            <a:ext cx="5321300" cy="1219200"/>
          </a:xfrm>
          <a:prstGeom prst="rect">
            <a:avLst/>
          </a:prstGeom>
        </p:spPr>
      </p:pic>
      <p:sp>
        <p:nvSpPr>
          <p:cNvPr id="15" name="副标题 1"/>
          <p:cNvSpPr txBox="1">
            <a:spLocks/>
          </p:cNvSpPr>
          <p:nvPr/>
        </p:nvSpPr>
        <p:spPr>
          <a:xfrm>
            <a:off x="137812" y="696301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输入输出机制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182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28F64C6-FE22-4FC1-A763-DFCC514811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531267" y="2632472"/>
            <a:ext cx="5319162" cy="222587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766365" y="2859715"/>
            <a:ext cx="4848966" cy="1137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/>
            <a:r>
              <a:rPr lang="zh-CN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流的分类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7680DB4B-CC68-5B4B-87A6-0B4B8CA0E6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5" r="91" b="6"/>
          <a:stretch/>
        </p:blipFill>
        <p:spPr>
          <a:xfrm>
            <a:off x="3463550" y="726983"/>
            <a:ext cx="2692625" cy="18118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13DEFED8-AD48-5A44-BB3B-A7787E8B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2" r="-2" b="-2"/>
          <a:stretch/>
        </p:blipFill>
        <p:spPr>
          <a:xfrm>
            <a:off x="6261160" y="726982"/>
            <a:ext cx="2631320" cy="181188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80D4D0BA-658F-024C-A3C5-01550B407A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7" r="988" b="2"/>
          <a:stretch/>
        </p:blipFill>
        <p:spPr>
          <a:xfrm>
            <a:off x="264617" y="728662"/>
            <a:ext cx="3093948" cy="178112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5C34627B-48E6-4F4D-B843-97717A86B4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3853715" y="4082314"/>
            <a:ext cx="48006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A96B2C4B-EAAA-9E48-88A2-7BA14CC3C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r="-4" b="-4"/>
          <a:stretch/>
        </p:blipFill>
        <p:spPr>
          <a:xfrm>
            <a:off x="238226" y="2605881"/>
            <a:ext cx="3120339" cy="2270125"/>
          </a:xfrm>
          <a:prstGeom prst="rect">
            <a:avLst/>
          </a:prstGeom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8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按流向分类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9" y="1919316"/>
            <a:ext cx="2084965" cy="3224183"/>
          </a:xfrm>
        </p:spPr>
        <p:txBody>
          <a:bodyPr vert="horz" lIns="91440" tIns="45720" rIns="91440" bIns="45720" rtlCol="0">
            <a:noAutofit/>
          </a:bodyPr>
          <a:lstStyle/>
          <a:p>
            <a:pPr indent="-2286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 smtClean="0"/>
              <a:t>主</a:t>
            </a:r>
            <a:r>
              <a:rPr lang="zh-CN" altLang="en-US" sz="1400" dirty="0" smtClean="0"/>
              <a:t>要</a:t>
            </a:r>
            <a:r>
              <a:rPr lang="zh-CN" altLang="zh-CN" sz="1400" dirty="0" smtClean="0"/>
              <a:t>是</a:t>
            </a:r>
            <a:r>
              <a:rPr lang="zh-CN" altLang="en-US" sz="1400" dirty="0" smtClean="0"/>
              <a:t>从</a:t>
            </a:r>
            <a:r>
              <a:rPr lang="zh-CN" altLang="zh-CN" sz="1400" dirty="0" smtClean="0"/>
              <a:t>程序</a:t>
            </a:r>
            <a:r>
              <a:rPr lang="zh-CN" altLang="zh-CN" sz="1400" dirty="0"/>
              <a:t>的角度来进行观看的。例如，数据</a:t>
            </a:r>
            <a:r>
              <a:rPr lang="zh-CN" altLang="zh-CN" sz="1400" dirty="0" smtClean="0"/>
              <a:t>从</a:t>
            </a:r>
            <a:r>
              <a:rPr lang="zh-CN" altLang="en-US" sz="1400" dirty="0"/>
              <a:t>程序</a:t>
            </a:r>
            <a:r>
              <a:rPr lang="zh-CN" altLang="zh-CN" sz="1400" dirty="0" smtClean="0"/>
              <a:t>到</a:t>
            </a:r>
            <a:r>
              <a:rPr lang="zh-CN" altLang="en-US" sz="1400" dirty="0" smtClean="0"/>
              <a:t>存储设备</a:t>
            </a:r>
            <a:r>
              <a:rPr lang="zh-CN" altLang="zh-CN" sz="1400" dirty="0" smtClean="0"/>
              <a:t>，称为</a:t>
            </a:r>
            <a:r>
              <a:rPr lang="zh-CN" altLang="zh-CN" sz="1400" dirty="0"/>
              <a:t>输出流，也就是说，这里的输入和输出</a:t>
            </a:r>
            <a:r>
              <a:rPr lang="zh-CN" altLang="zh-CN" sz="1400" dirty="0" smtClean="0"/>
              <a:t>，都是</a:t>
            </a:r>
            <a:r>
              <a:rPr lang="zh-CN" altLang="zh-CN" sz="1400" dirty="0"/>
              <a:t>从</a:t>
            </a:r>
            <a:r>
              <a:rPr lang="zh-CN" altLang="zh-CN" sz="1400" dirty="0" smtClean="0"/>
              <a:t>程序</a:t>
            </a:r>
            <a:r>
              <a:rPr lang="zh-CN" altLang="en-US" sz="1400" dirty="0" smtClean="0"/>
              <a:t>的</a:t>
            </a:r>
            <a:r>
              <a:rPr lang="zh-CN" altLang="zh-CN" sz="1400" dirty="0" smtClean="0"/>
              <a:t>角度</a:t>
            </a:r>
            <a:r>
              <a:rPr lang="zh-CN" altLang="zh-CN" sz="1400" dirty="0"/>
              <a:t>来划分的。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/>
              <a:t>流的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C6384F48-5DA1-C445-A5A0-20379877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942" y="1930623"/>
            <a:ext cx="4322873" cy="267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9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xmlns="" id="{73DE2CFE-42F2-48F0-8706-5264E012B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4247096" y="-2808822"/>
            <a:ext cx="1016234" cy="8062626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965199" y="903081"/>
            <a:ext cx="7517548" cy="6434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eaLnBrk="1" hangingPunct="1"/>
            <a:r>
              <a:rPr lang="zh-CN" alt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按数据单元分类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>
                <a:cs typeface="Times New Roman" panose="02020603050405020304" pitchFamily="18" charset="0"/>
              </a:rPr>
              <a:t>   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xmlns="" id="{19170358-9EBE-064E-AF2C-70C4DD41AA07}"/>
              </a:ext>
            </a:extLst>
          </p:cNvPr>
          <p:cNvSpPr txBox="1">
            <a:spLocks/>
          </p:cNvSpPr>
          <p:nvPr/>
        </p:nvSpPr>
        <p:spPr>
          <a:xfrm>
            <a:off x="2195739" y="141482"/>
            <a:ext cx="6768877" cy="3770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913130" indent="-913130" algn="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0" kern="1200">
                <a:solidFill>
                  <a:srgbClr val="0070C0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r>
              <a:rPr lang="zh-CN" altLang="en-US" dirty="0"/>
              <a:t>流的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  <p:sp>
        <p:nvSpPr>
          <p:cNvPr id="15" name="内容占位符 5">
            <a:extLst>
              <a:ext uri="{FF2B5EF4-FFF2-40B4-BE49-F238E27FC236}">
                <a16:creationId xmlns:a16="http://schemas.microsoft.com/office/drawing/2014/main" xmlns="" id="{39286F42-2F4B-7D42-8F83-64E8E40A3BC9}"/>
              </a:ext>
            </a:extLst>
          </p:cNvPr>
          <p:cNvSpPr txBox="1">
            <a:spLocks/>
          </p:cNvSpPr>
          <p:nvPr/>
        </p:nvSpPr>
        <p:spPr>
          <a:xfrm>
            <a:off x="819847" y="1730609"/>
            <a:ext cx="2382666" cy="3384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/>
              <a:t>字节流操作的最小单元为</a:t>
            </a:r>
            <a:r>
              <a:rPr lang="en-US" altLang="zh-CN" sz="1400" dirty="0"/>
              <a:t>8</a:t>
            </a:r>
            <a:r>
              <a:rPr lang="zh-CN" altLang="zh-CN" sz="1400" dirty="0"/>
              <a:t>位的字节；字符流操作的最小数据单元是</a:t>
            </a:r>
            <a:r>
              <a:rPr lang="en-US" altLang="zh-CN" sz="1400" dirty="0"/>
              <a:t>16</a:t>
            </a:r>
            <a:r>
              <a:rPr lang="zh-CN" altLang="zh-CN" sz="1400" dirty="0"/>
              <a:t>位的字符。</a:t>
            </a:r>
            <a:endParaRPr lang="en-US" altLang="zh-CN" sz="1400" dirty="0"/>
          </a:p>
          <a:p>
            <a:pPr indent="-228600" eaLnBrk="1" hangingPunct="1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zh-CN" sz="1400" dirty="0"/>
              <a:t>字节流和字符流的区分非常的简单，字节流建议用于二进制数据</a:t>
            </a:r>
            <a:r>
              <a:rPr lang="zh-CN" altLang="en-US" sz="1400" dirty="0"/>
              <a:t>；</a:t>
            </a:r>
            <a:r>
              <a:rPr lang="zh-CN" altLang="zh-CN" sz="1400" dirty="0"/>
              <a:t>字符流用于文本</a:t>
            </a:r>
            <a:r>
              <a:rPr lang="zh-CN" altLang="zh-CN" sz="1400" dirty="0" smtClean="0"/>
              <a:t>，</a:t>
            </a:r>
            <a:r>
              <a:rPr lang="zh-CN" altLang="en-US" sz="1400" dirty="0"/>
              <a:t>它们</a:t>
            </a:r>
            <a:r>
              <a:rPr lang="zh-CN" altLang="zh-CN" sz="1400" dirty="0" smtClean="0"/>
              <a:t>的</a:t>
            </a:r>
            <a:r>
              <a:rPr lang="zh-CN" altLang="zh-CN" sz="1400" dirty="0"/>
              <a:t>用法几乎是完全一样的。 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91AC006-BA5C-6449-A63D-BA190C24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744" y="2023093"/>
            <a:ext cx="4629355" cy="28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IO</a:t>
            </a:r>
            <a:r>
              <a:rPr lang="zh-CN" altLang="en-US" dirty="0"/>
              <a:t>流？</a:t>
            </a:r>
          </a:p>
          <a:p>
            <a:r>
              <a:rPr lang="en-US" altLang="zh-CN" dirty="0"/>
              <a:t>IO</a:t>
            </a:r>
            <a:r>
              <a:rPr lang="zh-CN" altLang="en-US" dirty="0"/>
              <a:t>流的分类</a:t>
            </a:r>
          </a:p>
        </p:txBody>
      </p:sp>
    </p:spTree>
    <p:extLst>
      <p:ext uri="{BB962C8B-B14F-4D97-AF65-F5344CB8AC3E}">
        <p14:creationId xmlns:p14="http://schemas.microsoft.com/office/powerpoint/2010/main" val="413329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第三节</a:t>
            </a:r>
            <a:r>
              <a:rPr lang="zh-CN" altLang="en-US" dirty="0"/>
              <a:t>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字节流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28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b="1" dirty="0" smtClean="0"/>
              <a:t>贯穿案例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需求说明</a:t>
            </a:r>
            <a:endParaRPr lang="en-US" altLang="zh-CN" dirty="0"/>
          </a:p>
          <a:p>
            <a:pPr lvl="1"/>
            <a:r>
              <a:rPr lang="zh-CN" altLang="en-US" dirty="0"/>
              <a:t>完成聊天记录删除功能</a:t>
            </a:r>
            <a:endParaRPr lang="en-US" altLang="zh-CN" dirty="0"/>
          </a:p>
          <a:p>
            <a:pPr lvl="2"/>
            <a:r>
              <a:rPr lang="zh-CN" altLang="en-US" dirty="0"/>
              <a:t>首先查看所有的聊天记录</a:t>
            </a:r>
            <a:endParaRPr lang="en-US" altLang="zh-CN" dirty="0"/>
          </a:p>
          <a:p>
            <a:pPr lvl="2"/>
            <a:r>
              <a:rPr lang="zh-CN" altLang="en-US" dirty="0"/>
              <a:t>删除指定名称的聊天记录文件，并且从集合中移除文件信息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sz="1400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F88E079-CA27-4DA0-8F78-9B7E8CD93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305645"/>
            <a:ext cx="5256584" cy="27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什么是字节流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字节流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IO</a:t>
            </a:r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以</a:t>
            </a:r>
            <a:r>
              <a:rPr lang="en-US" altLang="zh-CN" sz="1200" b="1" noProof="1">
                <a:solidFill>
                  <a:schemeClr val="accent1"/>
                </a:solidFill>
              </a:rPr>
              <a:t>8</a:t>
            </a:r>
            <a:r>
              <a:rPr lang="zh-CN" altLang="en-US" sz="1200" b="1" noProof="1">
                <a:solidFill>
                  <a:schemeClr val="accent1"/>
                </a:solidFill>
              </a:rPr>
              <a:t>位字节为数据单元</a:t>
            </a: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操作文件的输入和输出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45334" y="3406466"/>
            <a:ext cx="45849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字节流是以</a:t>
            </a:r>
            <a:r>
              <a:rPr lang="en-US" altLang="zh-CN" b="1" noProof="1">
                <a:sym typeface="+mn-ea"/>
              </a:rPr>
              <a:t>8</a:t>
            </a:r>
            <a:r>
              <a:rPr lang="zh-CN" altLang="en-US" b="1" noProof="1">
                <a:sym typeface="+mn-ea"/>
              </a:rPr>
              <a:t>位字节为数据单元的</a:t>
            </a:r>
            <a:r>
              <a:rPr lang="en-US" altLang="zh-CN" b="1" noProof="1">
                <a:sym typeface="+mn-ea"/>
              </a:rPr>
              <a:t>IO</a:t>
            </a:r>
            <a:r>
              <a:rPr lang="zh-CN" altLang="en-US" b="1" noProof="1">
                <a:sym typeface="+mn-ea"/>
              </a:rPr>
              <a:t>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347864" y="4252417"/>
            <a:ext cx="3024336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3" y="1507535"/>
              <a:ext cx="1491634" cy="1838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OutputStream</a:t>
              </a:r>
              <a:r>
                <a:rPr lang="zh-CN" altLang="en-US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21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20" y="4252420"/>
            <a:ext cx="2736304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507535"/>
              <a:ext cx="1649550" cy="1838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InputStream</a:t>
              </a:r>
              <a:r>
                <a:rPr lang="zh-CN" altLang="en-US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21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noProof="1" smtClean="0">
                <a:solidFill>
                  <a:schemeClr val="accent1"/>
                </a:solidFill>
              </a:rPr>
              <a:t>字符流</a:t>
            </a:r>
            <a:endParaRPr lang="zh-CN" alt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068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  <p:bldP spid="44" grpId="0"/>
      <p:bldP spid="45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InputStream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InputStream</a:t>
            </a:r>
            <a:r>
              <a:rPr lang="zh-CN" altLang="en-US" dirty="0"/>
              <a:t>的类层结构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DE8ED276-0654-9844-999E-F833EFDD4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00367"/>
            <a:ext cx="8905675" cy="28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 err="1">
                <a:latin typeface="+mj-ea"/>
              </a:rPr>
              <a:t>InputStream</a:t>
            </a:r>
            <a:r>
              <a:rPr lang="zh-CN" altLang="en-US" dirty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7774"/>
              </p:ext>
            </p:extLst>
          </p:nvPr>
        </p:nvGraphicFramePr>
        <p:xfrm>
          <a:off x="683568" y="1426146"/>
          <a:ext cx="7848872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read()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从输入流中读取单个字节，返回所读取的字节数据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read(byte[] b)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从输入流中读取最多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b.length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长度的字节，并存储在字节数组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中，返回实际读取的字节数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close()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关闭输入流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2272335"/>
                  </a:ext>
                </a:extLst>
              </a:tr>
            </a:tbl>
          </a:graphicData>
        </a:graphic>
      </p:graphicFrame>
      <p:sp>
        <p:nvSpPr>
          <p:cNvPr id="10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InputStream</a:t>
            </a:r>
            <a:r>
              <a:rPr lang="zh-CN" altLang="en-US" dirty="0" smtClean="0"/>
              <a:t>类的常用方法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968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使用</a:t>
            </a:r>
            <a:r>
              <a:rPr lang="en-US" altLang="zh-CN" dirty="0" err="1" smtClean="0">
                <a:latin typeface="+mj-ea"/>
              </a:rPr>
              <a:t>FileInputStream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怎么从文件中读取内容到程序？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581D40D-7E07-E04A-B440-07EDABCE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39" y="1328580"/>
            <a:ext cx="3581400" cy="3213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5F93B03-17ED-514B-A833-F42DE5A6C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328580"/>
            <a:ext cx="4737100" cy="3390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D7056A8-69C5-E74E-90BF-77311B9514E4}"/>
              </a:ext>
            </a:extLst>
          </p:cNvPr>
          <p:cNvSpPr txBox="1"/>
          <p:nvPr/>
        </p:nvSpPr>
        <p:spPr>
          <a:xfrm>
            <a:off x="407991" y="23811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8A19E51-A87F-2D4E-9380-A202C67910AA}"/>
              </a:ext>
            </a:extLst>
          </p:cNvPr>
          <p:cNvSpPr txBox="1"/>
          <p:nvPr/>
        </p:nvSpPr>
        <p:spPr>
          <a:xfrm>
            <a:off x="395536" y="238784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17" name="爆炸形 2 16">
            <a:extLst>
              <a:ext uri="{FF2B5EF4-FFF2-40B4-BE49-F238E27FC236}">
                <a16:creationId xmlns:a16="http://schemas.microsoft.com/office/drawing/2014/main" xmlns="" id="{B9E1BD42-5F2D-F64D-ADA1-A30B266C56D2}"/>
              </a:ext>
            </a:extLst>
          </p:cNvPr>
          <p:cNvSpPr/>
          <p:nvPr/>
        </p:nvSpPr>
        <p:spPr bwMode="auto">
          <a:xfrm>
            <a:off x="1607404" y="1646509"/>
            <a:ext cx="6348255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FileInputStream</a:t>
            </a:r>
            <a:r>
              <a:rPr kumimoji="0" lang="zh-CN" altLang="en-US" sz="2400" b="1" i="0" u="none" strike="noStrike" normalizeH="0" baseline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9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647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44791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+mj-ea"/>
              </a:rPr>
              <a:t>什么是</a:t>
            </a:r>
            <a:r>
              <a:rPr lang="en-US" altLang="zh-CN" dirty="0" err="1">
                <a:latin typeface="+mj-ea"/>
              </a:rPr>
              <a:t>FileInputStream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299" y="1906588"/>
            <a:ext cx="1427163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 b="1" noProof="1">
                <a:solidFill>
                  <a:schemeClr val="accent1"/>
                </a:solidFill>
              </a:rPr>
              <a:t>FileInputStream</a:t>
            </a:r>
            <a:r>
              <a:rPr lang="zh-CN" altLang="en-US" sz="1400" b="1" noProof="1">
                <a:solidFill>
                  <a:schemeClr val="accent1"/>
                </a:solidFill>
              </a:rPr>
              <a:t>类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类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继承自</a:t>
            </a:r>
            <a:r>
              <a:rPr lang="en-US" altLang="zh-CN" sz="1200" b="1" noProof="1">
                <a:solidFill>
                  <a:schemeClr val="accent1"/>
                </a:solidFill>
              </a:rPr>
              <a:t>InputStream</a:t>
            </a:r>
            <a:r>
              <a:rPr lang="zh-CN" altLang="en-US" sz="1200" b="1" noProof="1">
                <a:solidFill>
                  <a:schemeClr val="accent1"/>
                </a:solidFill>
              </a:rPr>
              <a:t>抽象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类</a:t>
            </a:r>
            <a:endParaRPr lang="zh-CN" altLang="en-US" sz="1200" b="1" noProof="1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以字节为数据单元读取文件内容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noProof="1" smtClean="0">
                <a:solidFill>
                  <a:schemeClr val="accent1"/>
                </a:solidFill>
              </a:rPr>
              <a:t>其他</a:t>
            </a:r>
            <a:r>
              <a:rPr lang="en-US" altLang="zh-CN" sz="1600" b="1" noProof="1" smtClean="0">
                <a:solidFill>
                  <a:schemeClr val="accent1"/>
                </a:solidFill>
              </a:rPr>
              <a:t>Java</a:t>
            </a:r>
            <a:r>
              <a:rPr lang="zh-CN" altLang="en-US" sz="1600" b="1" noProof="1" smtClean="0">
                <a:solidFill>
                  <a:schemeClr val="accent1"/>
                </a:solidFill>
              </a:rPr>
              <a:t>类</a:t>
            </a:r>
            <a:endParaRPr lang="zh-CN" altLang="en-US" sz="1600" b="1" noProof="1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9695" y="3867840"/>
            <a:ext cx="8712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 smtClean="0">
                <a:sym typeface="+mn-ea"/>
              </a:rPr>
              <a:t> </a:t>
            </a:r>
            <a:r>
              <a:rPr lang="en-US" altLang="zh-CN" b="1" noProof="1" smtClean="0">
                <a:sym typeface="+mn-ea"/>
              </a:rPr>
              <a:t>FileInputStream</a:t>
            </a:r>
            <a:r>
              <a:rPr lang="zh-CN" altLang="en-US" b="1" noProof="1" smtClean="0">
                <a:sym typeface="+mn-ea"/>
              </a:rPr>
              <a:t>类是继承自</a:t>
            </a:r>
            <a:r>
              <a:rPr lang="en-US" altLang="zh-CN" b="1" noProof="1" smtClean="0">
                <a:sym typeface="+mn-ea"/>
              </a:rPr>
              <a:t>InputStream</a:t>
            </a:r>
            <a:r>
              <a:rPr lang="zh-CN" altLang="en-US" b="1" noProof="1" smtClean="0">
                <a:sym typeface="+mn-ea"/>
              </a:rPr>
              <a:t>抽象类的、以字节为数据单元读取文件内容的类</a:t>
            </a:r>
            <a:endParaRPr lang="zh-CN" altLang="en-US" b="1" noProof="1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756349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8" grpId="0" bldLvl="0" animBg="1"/>
      <p:bldP spid="44" grpId="0"/>
      <p:bldP spid="45" grpId="0" bldLvl="0" animBg="1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" altLang="zh-CN" dirty="0">
                <a:latin typeface="+mj-ea"/>
              </a:rPr>
              <a:t>FileInputStream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的基本应用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854046"/>
            <a:ext cx="8352928" cy="4093968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>
                <a:latin typeface="+mj-ea"/>
              </a:rPr>
              <a:t>FileInputStream</a:t>
            </a:r>
            <a:r>
              <a:rPr lang="zh-CN" altLang="en-US" dirty="0"/>
              <a:t>类</a:t>
            </a:r>
            <a:r>
              <a:rPr kumimoji="1" lang="zh-CN" altLang="en-US" dirty="0"/>
              <a:t>读取磁盘文件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chemeClr val="tx1"/>
                </a:solidFill>
              </a:rPr>
              <a:t>创建</a:t>
            </a:r>
            <a:r>
              <a:rPr lang="en-US" altLang="zh-CN" dirty="0" err="1" smtClean="0">
                <a:solidFill>
                  <a:schemeClr val="tx1"/>
                </a:solidFill>
              </a:rPr>
              <a:t>FileInputStream</a:t>
            </a:r>
            <a:r>
              <a:rPr lang="zh-CN" altLang="en-US" dirty="0" smtClean="0">
                <a:solidFill>
                  <a:schemeClr val="tx1"/>
                </a:solidFill>
              </a:rPr>
              <a:t>对象。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1651848"/>
            <a:ext cx="5062264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j-ea"/>
                <a:ea typeface="+mj-ea"/>
              </a:rPr>
              <a:t>FileInputStream fis = </a:t>
            </a:r>
            <a:r>
              <a:rPr lang="en" altLang="zh-CN" sz="1400" dirty="0" smtClean="0">
                <a:latin typeface="+mj-ea"/>
                <a:ea typeface="+mj-ea"/>
              </a:rPr>
              <a:t>new </a:t>
            </a:r>
            <a:r>
              <a:rPr lang="en" altLang="zh-CN" sz="1400" dirty="0">
                <a:latin typeface="+mj-ea"/>
                <a:ea typeface="+mj-ea"/>
              </a:rPr>
              <a:t>FileInputStream("</a:t>
            </a:r>
            <a:r>
              <a:rPr lang="en-US" altLang="zh-CN" sz="1400" dirty="0">
                <a:latin typeface="+mj-ea"/>
                <a:ea typeface="+mj-ea"/>
              </a:rPr>
              <a:t>D:</a:t>
            </a:r>
            <a:r>
              <a:rPr lang="en" altLang="zh-CN" sz="1400" dirty="0">
                <a:latin typeface="+mj-ea"/>
                <a:ea typeface="+mj-ea"/>
              </a:rPr>
              <a:t>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407568"/>
            <a:ext cx="4969688" cy="1532334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int b = 0;</a:t>
            </a:r>
          </a:p>
          <a:p>
            <a:pPr algn="l"/>
            <a:r>
              <a:rPr lang="en" altLang="zh-CN" sz="1400" dirty="0">
                <a:latin typeface="+mn-ea"/>
              </a:rPr>
              <a:t>String result = "";</a:t>
            </a:r>
          </a:p>
          <a:p>
            <a:pPr algn="l"/>
            <a:r>
              <a:rPr lang="en" altLang="zh-CN" sz="1400" dirty="0">
                <a:latin typeface="+mn-ea"/>
              </a:rPr>
              <a:t>while((b = fis.read()) != -1){</a:t>
            </a:r>
          </a:p>
          <a:p>
            <a:pPr algn="l"/>
            <a:r>
              <a:rPr lang="zh-CN" altLang="en-US" sz="1400" dirty="0">
                <a:latin typeface="+mn-ea"/>
              </a:rPr>
              <a:t>    </a:t>
            </a:r>
            <a:r>
              <a:rPr lang="en" altLang="zh-CN" sz="1400" dirty="0">
                <a:latin typeface="+mn-ea"/>
              </a:rPr>
              <a:t>result += (char) b;</a:t>
            </a:r>
          </a:p>
          <a:p>
            <a:pPr algn="l"/>
            <a:r>
              <a:rPr lang="en" altLang="zh-CN" sz="1400" dirty="0">
                <a:latin typeface="+mn-ea"/>
              </a:rPr>
              <a:t>}</a:t>
            </a:r>
          </a:p>
          <a:p>
            <a:pPr algn="l"/>
            <a:r>
              <a:rPr lang="en" altLang="zh-CN" sz="1400" dirty="0">
                <a:latin typeface="+mn-ea"/>
              </a:rPr>
              <a:t>System.out.println(result);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4359388"/>
            <a:ext cx="1166160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fis</a:t>
            </a:r>
            <a:r>
              <a:rPr lang="en" altLang="zh-CN" sz="1400" dirty="0">
                <a:latin typeface="+mn-ea"/>
              </a:rPr>
              <a:t>.close</a:t>
            </a:r>
            <a:r>
              <a:rPr lang="en" altLang="zh-CN" sz="1400" dirty="0" smtClean="0">
                <a:latin typeface="+mn-ea"/>
              </a:rPr>
              <a:t>();</a:t>
            </a:r>
            <a:endParaRPr lang="en" altLang="zh-CN" sz="1400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1A623168-16C0-0F4F-8808-AB85D9F1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5" y="1594457"/>
            <a:ext cx="3695700" cy="21082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3329803C-8906-B242-AF59-99540455C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576235"/>
            <a:ext cx="43688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1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err="1" smtClean="0">
                <a:latin typeface="+mj-ea"/>
              </a:rPr>
              <a:t>OutputStream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OutputStream</a:t>
            </a:r>
            <a:r>
              <a:rPr lang="zh-CN" altLang="en-US" dirty="0"/>
              <a:t>的类层结构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97094B8-29EB-4943-9F82-DF09C800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56" y="1123310"/>
            <a:ext cx="6534472" cy="33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1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 err="1">
                <a:latin typeface="+mj-ea"/>
              </a:rPr>
              <a:t>OutputStream</a:t>
            </a:r>
            <a:r>
              <a:rPr lang="zh-CN" altLang="en-US" dirty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OutputStream</a:t>
            </a:r>
            <a:r>
              <a:rPr lang="zh-CN" altLang="en-US" dirty="0" smtClean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28052"/>
              </p:ext>
            </p:extLst>
          </p:nvPr>
        </p:nvGraphicFramePr>
        <p:xfrm>
          <a:off x="683568" y="1426146"/>
          <a:ext cx="78488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write(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将指定的字节输出到输出流中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write(byte[] b)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将字节数组输出到输出流中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close()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关闭输出流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227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21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9DE8BE2-76D3-D044-8459-8615C5F0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3" y="1338204"/>
            <a:ext cx="4487705" cy="197623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使用</a:t>
            </a:r>
            <a:r>
              <a:rPr lang="en-US" altLang="zh-CN" dirty="0" err="1" smtClean="0">
                <a:latin typeface="+mj-ea"/>
              </a:rPr>
              <a:t>FileOutputStream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怎么用程序写内容到文件？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581D40D-7E07-E04A-B440-07EDABCE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310398"/>
            <a:ext cx="3581400" cy="3213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D7056A8-69C5-E74E-90BF-77311B9514E4}"/>
              </a:ext>
            </a:extLst>
          </p:cNvPr>
          <p:cNvSpPr txBox="1"/>
          <p:nvPr/>
        </p:nvSpPr>
        <p:spPr>
          <a:xfrm>
            <a:off x="2843808" y="25665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400" dirty="0">
                <a:solidFill>
                  <a:srgbClr val="3E68FC"/>
                </a:solidFill>
              </a:rPr>
              <a:t>Hello</a:t>
            </a:r>
            <a:r>
              <a:rPr kumimoji="1" lang="zh-CN" altLang="en-US" sz="1400" dirty="0">
                <a:solidFill>
                  <a:srgbClr val="3E68FC"/>
                </a:solidFill>
              </a:rPr>
              <a:t> </a:t>
            </a:r>
            <a:r>
              <a:rPr kumimoji="1" lang="en-US" altLang="zh-CN" sz="1400" dirty="0">
                <a:solidFill>
                  <a:srgbClr val="3E68FC"/>
                </a:solidFill>
              </a:rPr>
              <a:t>Java</a:t>
            </a:r>
            <a:endParaRPr kumimoji="1" lang="zh-CN" altLang="en-US" sz="1400" dirty="0">
              <a:solidFill>
                <a:srgbClr val="3E68FC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FC79025-2F08-E54A-8EF1-53846A59846B}"/>
              </a:ext>
            </a:extLst>
          </p:cNvPr>
          <p:cNvSpPr txBox="1"/>
          <p:nvPr/>
        </p:nvSpPr>
        <p:spPr>
          <a:xfrm>
            <a:off x="2843808" y="2571750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400" dirty="0">
                <a:solidFill>
                  <a:srgbClr val="3E68FC"/>
                </a:solidFill>
              </a:rPr>
              <a:t>Hello</a:t>
            </a:r>
            <a:r>
              <a:rPr kumimoji="1" lang="zh-CN" altLang="en-US" sz="1400" dirty="0">
                <a:solidFill>
                  <a:srgbClr val="3E68FC"/>
                </a:solidFill>
              </a:rPr>
              <a:t> </a:t>
            </a:r>
            <a:r>
              <a:rPr kumimoji="1" lang="en-US" altLang="zh-CN" sz="1400" dirty="0">
                <a:solidFill>
                  <a:srgbClr val="3E68FC"/>
                </a:solidFill>
              </a:rPr>
              <a:t>Java</a:t>
            </a:r>
            <a:endParaRPr kumimoji="1" lang="zh-CN" altLang="en-US" sz="1400" dirty="0">
              <a:solidFill>
                <a:srgbClr val="3E68FC"/>
              </a:solidFill>
            </a:endParaRPr>
          </a:p>
        </p:txBody>
      </p:sp>
      <p:sp>
        <p:nvSpPr>
          <p:cNvPr id="20" name="爆炸形 2 19">
            <a:extLst>
              <a:ext uri="{FF2B5EF4-FFF2-40B4-BE49-F238E27FC236}">
                <a16:creationId xmlns:a16="http://schemas.microsoft.com/office/drawing/2014/main" xmlns="" id="{E7B77D46-EFB1-184C-9ECA-3DE57B34B15A}"/>
              </a:ext>
            </a:extLst>
          </p:cNvPr>
          <p:cNvSpPr/>
          <p:nvPr/>
        </p:nvSpPr>
        <p:spPr bwMode="auto">
          <a:xfrm>
            <a:off x="1607404" y="1646509"/>
            <a:ext cx="6564996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FileOutputStream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7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5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7284E-6 L 0.2717 -0.011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-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+mj-ea"/>
              </a:rPr>
              <a:t>什么是</a:t>
            </a:r>
            <a:r>
              <a:rPr lang="en-US" altLang="zh-CN" dirty="0" err="1">
                <a:latin typeface="+mj-ea"/>
              </a:rPr>
              <a:t>FileOutputStream</a:t>
            </a:r>
            <a:r>
              <a:rPr lang="zh-CN" altLang="en-US" dirty="0"/>
              <a:t>类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299" y="1906588"/>
            <a:ext cx="1427163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 b="1" noProof="1">
                <a:solidFill>
                  <a:schemeClr val="accent1"/>
                </a:solidFill>
              </a:rPr>
              <a:t>FileOutputStream</a:t>
            </a:r>
            <a:r>
              <a:rPr lang="zh-CN" altLang="en-US" sz="1400" b="1" noProof="1">
                <a:solidFill>
                  <a:schemeClr val="accent1"/>
                </a:solidFill>
              </a:rPr>
              <a:t>类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类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继承自</a:t>
            </a:r>
            <a:r>
              <a:rPr lang="en-US" altLang="zh-CN" sz="1200" b="1" noProof="1">
                <a:solidFill>
                  <a:schemeClr val="accent1"/>
                </a:solidFill>
              </a:rPr>
              <a:t>OutputStream</a:t>
            </a:r>
            <a:r>
              <a:rPr lang="zh-CN" altLang="en-US" sz="1200" b="1" noProof="1">
                <a:solidFill>
                  <a:schemeClr val="accent1"/>
                </a:solidFill>
              </a:rPr>
              <a:t>抽象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类</a:t>
            </a:r>
            <a:endParaRPr lang="en-US" altLang="zh-CN" sz="1200" b="1" noProof="1" smtClean="0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以字节为数据单元写入文件内容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noProof="1" smtClean="0">
                <a:solidFill>
                  <a:schemeClr val="accent1"/>
                </a:solidFill>
              </a:rPr>
              <a:t>其他</a:t>
            </a:r>
            <a:r>
              <a:rPr lang="en-US" altLang="zh-CN" sz="1600" b="1" noProof="1" smtClean="0">
                <a:solidFill>
                  <a:schemeClr val="accent1"/>
                </a:solidFill>
              </a:rPr>
              <a:t>Java</a:t>
            </a:r>
            <a:r>
              <a:rPr lang="zh-CN" altLang="en-US" sz="1600" b="1" noProof="1" smtClean="0">
                <a:solidFill>
                  <a:schemeClr val="accent1"/>
                </a:solidFill>
              </a:rPr>
              <a:t>类</a:t>
            </a:r>
            <a:endParaRPr lang="zh-CN" altLang="en-US" sz="1600" b="1" noProof="1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9695" y="3867840"/>
            <a:ext cx="8712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 smtClean="0">
                <a:sym typeface="+mn-ea"/>
              </a:rPr>
              <a:t> </a:t>
            </a:r>
            <a:r>
              <a:rPr lang="en-US" altLang="zh-CN" b="1" noProof="1">
                <a:sym typeface="+mn-ea"/>
              </a:rPr>
              <a:t>FileOutputStream</a:t>
            </a:r>
            <a:r>
              <a:rPr lang="zh-CN" altLang="en-US" b="1" noProof="1">
                <a:sym typeface="+mn-ea"/>
              </a:rPr>
              <a:t>类是继承自</a:t>
            </a:r>
            <a:r>
              <a:rPr lang="en-US" altLang="zh-CN" b="1" noProof="1">
                <a:sym typeface="+mn-ea"/>
              </a:rPr>
              <a:t>OutputStream</a:t>
            </a:r>
            <a:r>
              <a:rPr lang="zh-CN" altLang="en-US" b="1" noProof="1">
                <a:sym typeface="+mn-ea"/>
              </a:rPr>
              <a:t>抽象类的、以字节为数据单元写入文件内容的类</a:t>
            </a:r>
          </a:p>
        </p:txBody>
      </p:sp>
    </p:spTree>
    <p:extLst>
      <p:ext uri="{BB962C8B-B14F-4D97-AF65-F5344CB8AC3E}">
        <p14:creationId xmlns:p14="http://schemas.microsoft.com/office/powerpoint/2010/main" val="35321537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8" grpId="0" bldLvl="0" animBg="1"/>
      <p:bldP spid="44" grpId="0"/>
      <p:bldP spid="45" grpId="0" bldLvl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b="1" dirty="0" smtClean="0"/>
              <a:t>知识目标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A96BB54-8CC9-8449-8FB4-5F1D9A3E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34626"/>
            <a:ext cx="8096985" cy="45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" altLang="zh-CN" dirty="0" smtClean="0">
                <a:latin typeface="+mj-ea"/>
              </a:rPr>
              <a:t>File</a:t>
            </a:r>
            <a:r>
              <a:rPr lang="en-US" altLang="zh-CN" dirty="0" smtClean="0">
                <a:latin typeface="+mj-ea"/>
              </a:rPr>
              <a:t>Output</a:t>
            </a:r>
            <a:r>
              <a:rPr lang="en" altLang="zh-CN" dirty="0" smtClean="0">
                <a:latin typeface="+mj-ea"/>
              </a:rPr>
              <a:t>Stream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的基本应用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854046"/>
            <a:ext cx="8352928" cy="4093968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>
                <a:latin typeface="+mj-ea"/>
              </a:rPr>
              <a:t>File</a:t>
            </a:r>
            <a:r>
              <a:rPr lang="en-US" altLang="zh-CN" dirty="0">
                <a:latin typeface="+mj-ea"/>
              </a:rPr>
              <a:t>Output</a:t>
            </a:r>
            <a:r>
              <a:rPr lang="en" altLang="zh-CN" dirty="0">
                <a:latin typeface="+mj-ea"/>
              </a:rPr>
              <a:t>Stream</a:t>
            </a:r>
            <a:r>
              <a:rPr lang="zh-CN" altLang="en-US" dirty="0"/>
              <a:t>类</a:t>
            </a:r>
            <a:r>
              <a:rPr kumimoji="1" lang="zh-CN" altLang="en-US" dirty="0"/>
              <a:t>写入磁盘文件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FileOutputStream</a:t>
            </a:r>
            <a:r>
              <a:rPr lang="zh-CN" altLang="en-US" dirty="0">
                <a:solidFill>
                  <a:schemeClr val="tx1"/>
                </a:solidFill>
              </a:rPr>
              <a:t>对象。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1727175"/>
            <a:ext cx="5422304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>
                <a:latin typeface="+mj-ea"/>
                <a:ea typeface="+mj-ea"/>
              </a:rPr>
              <a:t>FileOutputStream</a:t>
            </a: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err="1">
                <a:latin typeface="+mj-ea"/>
                <a:ea typeface="+mj-ea"/>
              </a:rPr>
              <a:t>fos</a:t>
            </a:r>
            <a:r>
              <a:rPr lang="en-US" altLang="zh-CN" sz="1400" dirty="0">
                <a:latin typeface="+mj-ea"/>
                <a:ea typeface="+mj-ea"/>
              </a:rPr>
              <a:t> = </a:t>
            </a:r>
            <a:r>
              <a:rPr lang="en-US" altLang="zh-CN" sz="1400" dirty="0" smtClean="0">
                <a:latin typeface="+mj-ea"/>
                <a:ea typeface="+mj-ea"/>
              </a:rPr>
              <a:t>new </a:t>
            </a:r>
            <a:r>
              <a:rPr lang="en-US" altLang="zh-CN" sz="1400" dirty="0" err="1">
                <a:latin typeface="+mj-ea"/>
                <a:ea typeface="+mj-ea"/>
              </a:rPr>
              <a:t>FileOutputStream</a:t>
            </a:r>
            <a:r>
              <a:rPr lang="en-US" altLang="zh-CN" sz="1400" dirty="0">
                <a:latin typeface="+mj-ea"/>
                <a:ea typeface="+mj-ea"/>
              </a:rPr>
              <a:t>("D:/hello.txt");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879303"/>
            <a:ext cx="496968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</a:rPr>
              <a:t>fos.write("Hello Java".getBytes</a:t>
            </a:r>
            <a:r>
              <a:rPr lang="en" altLang="zh-CN" sz="1400" dirty="0" smtClean="0">
                <a:latin typeface="+mn-ea"/>
              </a:rPr>
              <a:t>());</a:t>
            </a:r>
            <a:endParaRPr lang="en" altLang="zh-CN" sz="1400" dirty="0">
              <a:latin typeface="+mn-ea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3959423"/>
            <a:ext cx="1166160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 smtClean="0">
                <a:latin typeface="+mn-ea"/>
              </a:rPr>
              <a:t>f</a:t>
            </a:r>
            <a:r>
              <a:rPr lang="en-US" altLang="zh-CN" sz="1400" dirty="0" smtClean="0">
                <a:latin typeface="+mn-ea"/>
              </a:rPr>
              <a:t>o</a:t>
            </a:r>
            <a:r>
              <a:rPr lang="en" altLang="zh-CN" sz="1400" dirty="0" smtClean="0">
                <a:latin typeface="+mn-ea"/>
              </a:rPr>
              <a:t>s.close();</a:t>
            </a:r>
            <a:endParaRPr lang="en" altLang="zh-CN" sz="1400" dirty="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807168F9-9FC5-9F4E-847F-98FDC49D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991" y="1564346"/>
            <a:ext cx="36957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拷贝硬盘图片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22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/>
              <a:t>内容</a:t>
            </a: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</a:t>
            </a:r>
            <a:r>
              <a:rPr lang="zh-CN" altLang="en-US" dirty="0" smtClean="0"/>
              <a:t>是字节流？</a:t>
            </a:r>
            <a:endParaRPr lang="zh-CN" altLang="en-US" dirty="0"/>
          </a:p>
          <a:p>
            <a:r>
              <a:rPr lang="zh-CN" altLang="en-US" dirty="0" smtClean="0"/>
              <a:t>字节流有哪些常用的类？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50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第四节</a:t>
            </a:r>
            <a:r>
              <a:rPr lang="zh-CN" altLang="en-US" dirty="0"/>
              <a:t>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字符流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2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"/>
    </mc:Choice>
    <mc:Fallback xmlns="">
      <p:transition spd="slow" advTm="964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什么是字符流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300" y="1906588"/>
            <a:ext cx="998538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chemeClr val="accent1"/>
                </a:solidFill>
              </a:rPr>
              <a:t>字符流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IO</a:t>
            </a:r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流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以</a:t>
            </a:r>
            <a:r>
              <a:rPr lang="en-US" altLang="zh-CN" sz="1200" b="1" noProof="1">
                <a:solidFill>
                  <a:schemeClr val="accent1"/>
                </a:solidFill>
              </a:rPr>
              <a:t>16</a:t>
            </a:r>
            <a:r>
              <a:rPr lang="zh-CN" altLang="en-US" sz="1200" b="1" noProof="1">
                <a:solidFill>
                  <a:schemeClr val="accent1"/>
                </a:solidFill>
              </a:rPr>
              <a:t>位字符为数据单元</a:t>
            </a: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操作文件的输入和输出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81213" y="3406466"/>
            <a:ext cx="47131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>
                <a:sym typeface="+mn-ea"/>
              </a:rPr>
              <a:t>字符流是以</a:t>
            </a:r>
            <a:r>
              <a:rPr lang="en-US" altLang="zh-CN" b="1" noProof="1">
                <a:sym typeface="+mn-ea"/>
              </a:rPr>
              <a:t>16</a:t>
            </a:r>
            <a:r>
              <a:rPr lang="zh-CN" altLang="en-US" b="1" noProof="1">
                <a:sym typeface="+mn-ea"/>
              </a:rPr>
              <a:t>位字符为数据单元的</a:t>
            </a:r>
            <a:r>
              <a:rPr lang="en-US" altLang="zh-CN" b="1" noProof="1">
                <a:sym typeface="+mn-ea"/>
              </a:rPr>
              <a:t>IO</a:t>
            </a:r>
            <a:r>
              <a:rPr lang="zh-CN" altLang="en-US" b="1" noProof="1">
                <a:sym typeface="+mn-ea"/>
              </a:rPr>
              <a:t>流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96676" y="3795405"/>
            <a:ext cx="916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外延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347864" y="4252417"/>
            <a:ext cx="3024336" cy="485918"/>
            <a:chOff x="2782599" y="1459401"/>
            <a:chExt cx="1870251" cy="276935"/>
          </a:xfrm>
          <a:solidFill>
            <a:schemeClr val="accent1"/>
          </a:solidFill>
        </p:grpSpPr>
        <p:sp>
          <p:nvSpPr>
            <p:cNvPr id="34" name="AutoShape 5"/>
            <p:cNvSpPr>
              <a:spLocks noChangeArrowheads="1"/>
            </p:cNvSpPr>
            <p:nvPr/>
          </p:nvSpPr>
          <p:spPr bwMode="auto">
            <a:xfrm>
              <a:off x="2782599" y="1459401"/>
              <a:ext cx="1870251" cy="276935"/>
            </a:xfrm>
            <a:prstGeom prst="chevron">
              <a:avLst>
                <a:gd name="adj" fmla="val 12153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2997593" y="1507535"/>
              <a:ext cx="1491634" cy="1838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Writer</a:t>
              </a:r>
              <a:r>
                <a:rPr lang="zh-CN" altLang="en-US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21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20" y="4252420"/>
            <a:ext cx="2736304" cy="485919"/>
            <a:chOff x="897128" y="1459399"/>
            <a:chExt cx="1868348" cy="276935"/>
          </a:xfrm>
          <a:solidFill>
            <a:schemeClr val="accent1"/>
          </a:solidFill>
        </p:grpSpPr>
        <p:sp>
          <p:nvSpPr>
            <p:cNvPr id="37" name="AutoShape 7"/>
            <p:cNvSpPr>
              <a:spLocks noChangeArrowheads="1"/>
            </p:cNvSpPr>
            <p:nvPr/>
          </p:nvSpPr>
          <p:spPr bwMode="auto">
            <a:xfrm>
              <a:off x="897128" y="1459399"/>
              <a:ext cx="1868348" cy="276935"/>
            </a:xfrm>
            <a:prstGeom prst="homePlate">
              <a:avLst>
                <a:gd name="adj" fmla="val 11944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spAutoFit/>
            </a:bodyPr>
            <a:lstStyle/>
            <a:p>
              <a:pPr>
                <a:defRPr/>
              </a:pPr>
              <a:endParaRPr lang="zh-CN" altLang="en-US" kern="0" noProof="1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 Box 8"/>
            <p:cNvSpPr txBox="1">
              <a:spLocks noChangeArrowheads="1"/>
            </p:cNvSpPr>
            <p:nvPr/>
          </p:nvSpPr>
          <p:spPr bwMode="auto">
            <a:xfrm>
              <a:off x="978940" y="1507535"/>
              <a:ext cx="1649550" cy="183845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lIns="0" tIns="0" rIns="0" bIns="0" anchor="ctr">
              <a:spAutoFit/>
            </a:bodyPr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Reader</a:t>
              </a:r>
              <a:r>
                <a:rPr lang="zh-CN" altLang="en-US" sz="2100" b="1" kern="0" noProof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2100" b="1" kern="0" noProof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000" b="1" noProof="1" smtClean="0">
                <a:solidFill>
                  <a:schemeClr val="accent1"/>
                </a:solidFill>
              </a:rPr>
              <a:t>字节流</a:t>
            </a:r>
            <a:endParaRPr lang="zh-CN" alt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321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0" grpId="0"/>
      <p:bldP spid="18" grpId="0" bldLvl="0" animBg="1"/>
      <p:bldP spid="19" grpId="0"/>
      <p:bldP spid="44" grpId="0"/>
      <p:bldP spid="45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smtClean="0">
                <a:latin typeface="+mj-ea"/>
              </a:rPr>
              <a:t>Reader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Reader</a:t>
            </a:r>
            <a:r>
              <a:rPr lang="zh-CN" altLang="en-US" dirty="0"/>
              <a:t>的类层结构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C37F587A-F744-3A4D-8D65-A13CA59F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45" y="843558"/>
            <a:ext cx="6721693" cy="40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3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Reader</a:t>
            </a:r>
            <a:r>
              <a:rPr lang="zh-CN" altLang="en-US" dirty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Reader</a:t>
            </a:r>
            <a:r>
              <a:rPr lang="zh-CN" altLang="en-US" dirty="0" smtClean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26073"/>
              </p:ext>
            </p:extLst>
          </p:nvPr>
        </p:nvGraphicFramePr>
        <p:xfrm>
          <a:off x="683568" y="1426146"/>
          <a:ext cx="784887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read()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从输入流中读取单个字符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read(char[] c)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从输入流中读取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c.length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长度的字符，保存到字符数组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中，返回实际读取的字符数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close()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关闭输入流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227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7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使用</a:t>
            </a:r>
            <a:r>
              <a:rPr lang="en-US" altLang="zh-CN" dirty="0" err="1" smtClean="0">
                <a:latin typeface="+mj-ea"/>
              </a:rPr>
              <a:t>FileReader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FileInputStream</a:t>
            </a:r>
            <a:r>
              <a:rPr lang="zh-CN" altLang="en-US" dirty="0"/>
              <a:t>读取中文会出现什么问题？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581D40D-7E07-E04A-B440-07EDABCE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9" y="1328580"/>
            <a:ext cx="3581400" cy="3213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5F93B03-17ED-514B-A833-F42DE5A6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83" y="1328580"/>
            <a:ext cx="4737100" cy="3390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D7056A8-69C5-E74E-90BF-77311B9514E4}"/>
              </a:ext>
            </a:extLst>
          </p:cNvPr>
          <p:cNvSpPr txBox="1"/>
          <p:nvPr/>
        </p:nvSpPr>
        <p:spPr>
          <a:xfrm>
            <a:off x="407991" y="23811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我爱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12AB987-C596-2A4F-A470-18AD2CB3FB53}"/>
              </a:ext>
            </a:extLst>
          </p:cNvPr>
          <p:cNvSpPr txBox="1"/>
          <p:nvPr/>
        </p:nvSpPr>
        <p:spPr>
          <a:xfrm>
            <a:off x="4499992" y="2354200"/>
            <a:ext cx="152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" altLang="zh-CN" dirty="0"/>
              <a:t>????Java</a:t>
            </a:r>
          </a:p>
        </p:txBody>
      </p:sp>
      <p:sp>
        <p:nvSpPr>
          <p:cNvPr id="15" name="Text Box 21">
            <a:extLst>
              <a:ext uri="{FF2B5EF4-FFF2-40B4-BE49-F238E27FC236}">
                <a16:creationId xmlns:a16="http://schemas.microsoft.com/office/drawing/2014/main" xmlns="" id="{214B7A81-B9D1-C743-AABA-6C75EEEF5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为什么会出现乱码呢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7" name="Picture 20" descr="0quav023[1]">
            <a:extLst>
              <a:ext uri="{FF2B5EF4-FFF2-40B4-BE49-F238E27FC236}">
                <a16:creationId xmlns:a16="http://schemas.microsoft.com/office/drawing/2014/main" xmlns="" id="{3AC6ACB6-A41B-E041-90C4-FD0056B03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1674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err="1" smtClean="0">
                <a:latin typeface="+mj-ea"/>
              </a:rPr>
              <a:t>FileReader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怎么从文件中读取带中文的内容到程序？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581D40D-7E07-E04A-B440-07EDABCEE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39" y="1328580"/>
            <a:ext cx="3581400" cy="3213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5F93B03-17ED-514B-A833-F42DE5A6C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83" y="1328580"/>
            <a:ext cx="4737100" cy="3390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D7056A8-69C5-E74E-90BF-77311B9514E4}"/>
              </a:ext>
            </a:extLst>
          </p:cNvPr>
          <p:cNvSpPr txBox="1"/>
          <p:nvPr/>
        </p:nvSpPr>
        <p:spPr>
          <a:xfrm>
            <a:off x="407991" y="23811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我爱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8A19E51-A87F-2D4E-9380-A202C67910AA}"/>
              </a:ext>
            </a:extLst>
          </p:cNvPr>
          <p:cNvSpPr txBox="1"/>
          <p:nvPr/>
        </p:nvSpPr>
        <p:spPr>
          <a:xfrm>
            <a:off x="426967" y="23811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我爱 </a:t>
            </a:r>
            <a:r>
              <a:rPr kumimoji="1" lang="en-US" altLang="zh-CN" dirty="0"/>
              <a:t>Java</a:t>
            </a:r>
            <a:endParaRPr kumimoji="1" lang="zh-CN" altLang="en-US" dirty="0"/>
          </a:p>
        </p:txBody>
      </p:sp>
      <p:sp>
        <p:nvSpPr>
          <p:cNvPr id="17" name="爆炸形 2 16">
            <a:extLst>
              <a:ext uri="{FF2B5EF4-FFF2-40B4-BE49-F238E27FC236}">
                <a16:creationId xmlns:a16="http://schemas.microsoft.com/office/drawing/2014/main" xmlns="" id="{B9E1BD42-5F2D-F64D-ADA1-A30B266C56D2}"/>
              </a:ext>
            </a:extLst>
          </p:cNvPr>
          <p:cNvSpPr/>
          <p:nvPr/>
        </p:nvSpPr>
        <p:spPr bwMode="auto">
          <a:xfrm>
            <a:off x="1607404" y="1646509"/>
            <a:ext cx="6348255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FileReader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9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12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44791 4.567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>
                <a:latin typeface="+mj-ea"/>
              </a:rPr>
              <a:t>什么是</a:t>
            </a:r>
            <a:r>
              <a:rPr lang="en-US" altLang="zh-CN" dirty="0" err="1">
                <a:latin typeface="+mj-ea"/>
              </a:rPr>
              <a:t>FileReader</a:t>
            </a:r>
            <a:r>
              <a:rPr lang="zh-CN" altLang="en-US" dirty="0">
                <a:latin typeface="+mj-ea"/>
              </a:rPr>
              <a:t>类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299" y="1906588"/>
            <a:ext cx="1427163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 b="1" noProof="1" smtClean="0">
                <a:solidFill>
                  <a:schemeClr val="accent1"/>
                </a:solidFill>
              </a:rPr>
              <a:t>FileReader</a:t>
            </a:r>
            <a:r>
              <a:rPr lang="zh-CN" altLang="en-US" sz="1400" b="1" noProof="1" smtClean="0">
                <a:solidFill>
                  <a:schemeClr val="accent1"/>
                </a:solidFill>
              </a:rPr>
              <a:t>类</a:t>
            </a:r>
            <a:endParaRPr lang="zh-CN" altLang="en-US" sz="1400" b="1" noProof="1">
              <a:solidFill>
                <a:schemeClr val="accent1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类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继承自</a:t>
            </a:r>
            <a:r>
              <a:rPr lang="en-US" altLang="zh-CN" sz="1200" b="1" noProof="1">
                <a:solidFill>
                  <a:schemeClr val="accent1"/>
                </a:solidFill>
              </a:rPr>
              <a:t>Reader</a:t>
            </a:r>
            <a:r>
              <a:rPr lang="zh-CN" altLang="en-US" sz="1200" b="1" noProof="1">
                <a:solidFill>
                  <a:schemeClr val="accent1"/>
                </a:solidFill>
              </a:rPr>
              <a:t>抽象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类</a:t>
            </a:r>
            <a:endParaRPr lang="en-US" altLang="zh-CN" sz="1200" b="1" noProof="1" smtClean="0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以字符为数据单元读取文件内容</a:t>
            </a:r>
            <a:endParaRPr lang="zh-CN" altLang="en-US" sz="1200" b="1" noProof="1">
              <a:solidFill>
                <a:schemeClr val="accent1"/>
              </a:solidFill>
            </a:endParaRP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noProof="1" smtClean="0">
                <a:solidFill>
                  <a:schemeClr val="accent1"/>
                </a:solidFill>
              </a:rPr>
              <a:t>其他</a:t>
            </a:r>
            <a:r>
              <a:rPr lang="en-US" altLang="zh-CN" sz="1600" b="1" noProof="1" smtClean="0">
                <a:solidFill>
                  <a:schemeClr val="accent1"/>
                </a:solidFill>
              </a:rPr>
              <a:t>Java</a:t>
            </a:r>
            <a:r>
              <a:rPr lang="zh-CN" altLang="en-US" sz="1600" b="1" noProof="1" smtClean="0">
                <a:solidFill>
                  <a:schemeClr val="accent1"/>
                </a:solidFill>
              </a:rPr>
              <a:t>类</a:t>
            </a:r>
            <a:endParaRPr lang="zh-CN" altLang="en-US" sz="1600" b="1" noProof="1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9695" y="3867840"/>
            <a:ext cx="8712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 smtClean="0">
                <a:sym typeface="+mn-ea"/>
              </a:rPr>
              <a:t> </a:t>
            </a:r>
            <a:r>
              <a:rPr lang="en-US" altLang="zh-CN" b="1" noProof="1">
                <a:sym typeface="+mn-ea"/>
              </a:rPr>
              <a:t>FileReader</a:t>
            </a:r>
            <a:r>
              <a:rPr lang="zh-CN" altLang="en-US" b="1" noProof="1">
                <a:sym typeface="+mn-ea"/>
              </a:rPr>
              <a:t>类是继承自</a:t>
            </a:r>
            <a:r>
              <a:rPr lang="en-US" altLang="zh-CN" b="1" noProof="1">
                <a:sym typeface="+mn-ea"/>
              </a:rPr>
              <a:t>Reader</a:t>
            </a:r>
            <a:r>
              <a:rPr lang="zh-CN" altLang="en-US" b="1" noProof="1">
                <a:sym typeface="+mn-ea"/>
              </a:rPr>
              <a:t>抽象类的、以字符为数据单元读取文件内容的类</a:t>
            </a:r>
          </a:p>
        </p:txBody>
      </p:sp>
    </p:spTree>
    <p:extLst>
      <p:ext uri="{BB962C8B-B14F-4D97-AF65-F5344CB8AC3E}">
        <p14:creationId xmlns:p14="http://schemas.microsoft.com/office/powerpoint/2010/main" val="32846485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8" grpId="0" bldLvl="0" animBg="1"/>
      <p:bldP spid="44" grpId="0"/>
      <p:bldP spid="45" grpId="0" bldLvl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 smtClean="0"/>
              <a:t>为什么</a:t>
            </a:r>
            <a:r>
              <a:rPr lang="zh-CN" altLang="en-US" dirty="0"/>
              <a:t>使用</a:t>
            </a:r>
            <a:r>
              <a:rPr lang="en-US" altLang="zh-CN" dirty="0" smtClean="0">
                <a:latin typeface="+mj-ea"/>
              </a:rPr>
              <a:t>File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23528" y="843558"/>
            <a:ext cx="8352928" cy="3600400"/>
          </a:xfrm>
        </p:spPr>
        <p:txBody>
          <a:bodyPr/>
          <a:lstStyle/>
          <a:p>
            <a:r>
              <a:rPr lang="zh-CN" altLang="en-US" dirty="0"/>
              <a:t>文件的作用</a:t>
            </a:r>
            <a:endParaRPr lang="en-US" altLang="zh-CN" dirty="0"/>
          </a:p>
          <a:p>
            <a:pPr lvl="1"/>
            <a:r>
              <a:rPr lang="zh-CN" altLang="en-US" dirty="0" smtClean="0"/>
              <a:t>用于存放</a:t>
            </a:r>
            <a:r>
              <a:rPr lang="zh-CN" altLang="en-US" dirty="0"/>
              <a:t>相关记录</a:t>
            </a:r>
            <a:r>
              <a:rPr lang="zh-CN" altLang="en-US" dirty="0" smtClean="0"/>
              <a:t>或数据</a:t>
            </a:r>
            <a:endParaRPr lang="en-US" altLang="zh-CN" dirty="0"/>
          </a:p>
          <a:p>
            <a:r>
              <a:rPr lang="zh-CN" altLang="en-US" dirty="0"/>
              <a:t>文件的存放</a:t>
            </a:r>
            <a:endParaRPr lang="en-US" altLang="zh-CN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1855998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2987285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282685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976EB1A9-FCF5-C643-965B-577DE6F4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11710"/>
            <a:ext cx="1542412" cy="25202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34A4377F-8DEA-5842-AB70-D03CA8BAC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29" y="2694345"/>
            <a:ext cx="1912586" cy="17360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95757AA3-A847-8C4C-9D52-04A5228A9C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32" y="2822033"/>
            <a:ext cx="1460652" cy="14606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9EA1AD4D-2065-7948-8835-E06FFF502D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464" y="3204498"/>
            <a:ext cx="1753442" cy="8888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B877E576-D0A1-FC41-9196-C63EC61B2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64" y="2211710"/>
            <a:ext cx="2973025" cy="2520280"/>
          </a:xfrm>
          <a:prstGeom prst="rect">
            <a:avLst/>
          </a:prstGeom>
        </p:spPr>
      </p:pic>
      <p:sp>
        <p:nvSpPr>
          <p:cNvPr id="22" name="爆炸形 2 21">
            <a:extLst>
              <a:ext uri="{FF2B5EF4-FFF2-40B4-BE49-F238E27FC236}">
                <a16:creationId xmlns:a16="http://schemas.microsoft.com/office/drawing/2014/main" xmlns="" id="{8734A548-4D79-B943-8252-4251D1DF9CB3}"/>
              </a:ext>
            </a:extLst>
          </p:cNvPr>
          <p:cNvSpPr/>
          <p:nvPr/>
        </p:nvSpPr>
        <p:spPr bwMode="auto">
          <a:xfrm>
            <a:off x="2328201" y="1605513"/>
            <a:ext cx="4343582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java.io.File</a:t>
            </a:r>
            <a:r>
              <a:rPr lang="zh-CN" alt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8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70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" altLang="zh-CN" dirty="0" smtClean="0">
                <a:latin typeface="+mj-ea"/>
              </a:rPr>
              <a:t>File</a:t>
            </a:r>
            <a:r>
              <a:rPr lang="en-US" altLang="zh-CN" dirty="0" smtClean="0">
                <a:latin typeface="+mj-ea"/>
              </a:rPr>
              <a:t>Reader</a:t>
            </a:r>
            <a:r>
              <a:rPr lang="zh-CN" altLang="en-US" dirty="0" smtClean="0"/>
              <a:t>类的基本应用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854046"/>
            <a:ext cx="8352928" cy="4093968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>
                <a:latin typeface="+mj-ea"/>
              </a:rPr>
              <a:t>File</a:t>
            </a:r>
            <a:r>
              <a:rPr lang="en-US" altLang="zh-CN" dirty="0">
                <a:latin typeface="+mj-ea"/>
              </a:rPr>
              <a:t>Reader</a:t>
            </a:r>
            <a:r>
              <a:rPr lang="zh-CN" altLang="en-US" dirty="0"/>
              <a:t>类</a:t>
            </a:r>
            <a:r>
              <a:rPr kumimoji="1" lang="zh-CN" altLang="en-US" dirty="0"/>
              <a:t>读取磁盘文件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FileReader</a:t>
            </a:r>
            <a:r>
              <a:rPr lang="zh-CN" altLang="en-US" dirty="0">
                <a:solidFill>
                  <a:schemeClr val="tx1"/>
                </a:solidFill>
              </a:rPr>
              <a:t>对象。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read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1651848"/>
            <a:ext cx="5062264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>
                <a:latin typeface="+mj-ea"/>
                <a:ea typeface="+mj-ea"/>
              </a:rPr>
              <a:t>FileReader</a:t>
            </a: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err="1">
                <a:latin typeface="+mj-ea"/>
                <a:ea typeface="+mj-ea"/>
              </a:rPr>
              <a:t>fr</a:t>
            </a:r>
            <a:r>
              <a:rPr lang="en-US" altLang="zh-CN" sz="1400" dirty="0">
                <a:latin typeface="+mj-ea"/>
                <a:ea typeface="+mj-ea"/>
              </a:rPr>
              <a:t> = new </a:t>
            </a:r>
            <a:r>
              <a:rPr lang="en-US" altLang="zh-CN" sz="1400" dirty="0" err="1">
                <a:latin typeface="+mj-ea"/>
                <a:ea typeface="+mj-ea"/>
              </a:rPr>
              <a:t>FileReader</a:t>
            </a:r>
            <a:r>
              <a:rPr lang="en-US" altLang="zh-CN" sz="1400" dirty="0">
                <a:latin typeface="+mj-ea"/>
                <a:ea typeface="+mj-ea"/>
              </a:rPr>
              <a:t>("D:/</a:t>
            </a:r>
            <a:r>
              <a:rPr lang="zh-CN" altLang="en-US" sz="1400" dirty="0">
                <a:latin typeface="+mj-ea"/>
                <a:ea typeface="+mj-ea"/>
              </a:rPr>
              <a:t>木兰诗</a:t>
            </a:r>
            <a:r>
              <a:rPr lang="en-US" altLang="zh-CN" sz="1400" dirty="0">
                <a:latin typeface="+mj-ea"/>
                <a:ea typeface="+mj-ea"/>
              </a:rPr>
              <a:t>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407568"/>
            <a:ext cx="4969688" cy="1532334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>
                <a:latin typeface="+mn-ea"/>
              </a:rPr>
              <a:t>int</a:t>
            </a:r>
            <a:r>
              <a:rPr lang="en-US" altLang="zh-CN" sz="1400" dirty="0">
                <a:latin typeface="+mn-ea"/>
              </a:rPr>
              <a:t> c = 0;</a:t>
            </a:r>
          </a:p>
          <a:p>
            <a:pPr algn="l"/>
            <a:r>
              <a:rPr lang="en-US" altLang="zh-CN" sz="1400" dirty="0">
                <a:latin typeface="+mn-ea"/>
              </a:rPr>
              <a:t>String result = "";</a:t>
            </a:r>
          </a:p>
          <a:p>
            <a:pPr algn="l"/>
            <a:r>
              <a:rPr lang="en-US" altLang="zh-CN" sz="1400" dirty="0">
                <a:latin typeface="+mn-ea"/>
              </a:rPr>
              <a:t>while((c = </a:t>
            </a:r>
            <a:r>
              <a:rPr lang="en-US" altLang="zh-CN" sz="1400" dirty="0" err="1">
                <a:latin typeface="+mn-ea"/>
              </a:rPr>
              <a:t>fr.read</a:t>
            </a:r>
            <a:r>
              <a:rPr lang="en-US" altLang="zh-CN" sz="1400" dirty="0">
                <a:latin typeface="+mn-ea"/>
              </a:rPr>
              <a:t>()) != -1){</a:t>
            </a:r>
          </a:p>
          <a:p>
            <a:pPr algn="l"/>
            <a:r>
              <a:rPr lang="en-US" altLang="zh-CN" sz="1400" dirty="0">
                <a:latin typeface="+mn-ea"/>
              </a:rPr>
              <a:t>result += (char) c;</a:t>
            </a:r>
          </a:p>
          <a:p>
            <a:pPr algn="l"/>
            <a:r>
              <a:rPr lang="en-US" altLang="zh-CN" sz="1400" dirty="0">
                <a:latin typeface="+mn-ea"/>
              </a:rPr>
              <a:t>}</a:t>
            </a:r>
          </a:p>
          <a:p>
            <a:pPr algn="l"/>
            <a:r>
              <a:rPr lang="en-US" altLang="zh-CN" sz="1400" dirty="0" err="1">
                <a:latin typeface="+mn-ea"/>
              </a:rPr>
              <a:t>System.out.println</a:t>
            </a:r>
            <a:r>
              <a:rPr lang="en-US" altLang="zh-CN" sz="1400" dirty="0">
                <a:latin typeface="+mn-ea"/>
              </a:rPr>
              <a:t>(result);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4359388"/>
            <a:ext cx="1166160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 smtClean="0">
                <a:latin typeface="+mn-ea"/>
              </a:rPr>
              <a:t>f</a:t>
            </a:r>
            <a:r>
              <a:rPr lang="en-US" altLang="zh-CN" sz="1400" dirty="0" smtClean="0">
                <a:latin typeface="+mn-ea"/>
              </a:rPr>
              <a:t>r</a:t>
            </a:r>
            <a:r>
              <a:rPr lang="en" altLang="zh-CN" sz="1400" dirty="0" smtClean="0">
                <a:latin typeface="+mn-ea"/>
              </a:rPr>
              <a:t>.close();</a:t>
            </a:r>
            <a:endParaRPr lang="en" altLang="zh-CN" sz="1400" dirty="0">
              <a:latin typeface="+mn-ea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4DAFDD79-5772-EE48-A256-768C556F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61" y="1730522"/>
            <a:ext cx="3086100" cy="18542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0547611D-94FE-074D-AAAC-B2E22E988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40" y="1730522"/>
            <a:ext cx="4305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7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smtClean="0">
                <a:latin typeface="+mj-ea"/>
              </a:rPr>
              <a:t>Writer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DE52815C-6582-954A-9CC1-734416700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Writer</a:t>
            </a:r>
            <a:r>
              <a:rPr lang="zh-CN" altLang="en-US" dirty="0"/>
              <a:t>的类层结构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37836F0-99B2-984A-B639-41043FEA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10" y="1020404"/>
            <a:ext cx="7059966" cy="36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Writer</a:t>
            </a:r>
            <a:r>
              <a:rPr lang="zh-CN" altLang="en-US" dirty="0">
                <a:latin typeface="+mj-ea"/>
              </a:rPr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Writer</a:t>
            </a:r>
            <a:r>
              <a:rPr lang="zh-CN" altLang="en-US" dirty="0" smtClean="0"/>
              <a:t>类的常用方法</a:t>
            </a:r>
            <a:endParaRPr lang="en-US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218799"/>
              </p:ext>
            </p:extLst>
          </p:nvPr>
        </p:nvGraphicFramePr>
        <p:xfrm>
          <a:off x="683568" y="1426146"/>
          <a:ext cx="7848872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write(String 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将</a:t>
                      </a:r>
                      <a:r>
                        <a:rPr lang="en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字符串里包含的字符输出到指定的输出流中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close()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关闭输出流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void flush()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清空流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7227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4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9DE8BE2-76D3-D044-8459-8615C5F0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3" y="1338204"/>
            <a:ext cx="4487705" cy="197623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为什么使用</a:t>
            </a:r>
            <a:r>
              <a:rPr lang="en-US" altLang="zh-CN" dirty="0" err="1" smtClean="0">
                <a:latin typeface="+mj-ea"/>
              </a:rPr>
              <a:t>FileWriter</a:t>
            </a:r>
            <a:r>
              <a:rPr lang="zh-CN" altLang="en-US" dirty="0" smtClean="0">
                <a:latin typeface="+mj-ea"/>
              </a:rPr>
              <a:t>类</a:t>
            </a:r>
            <a:endParaRPr lang="zh-CN" altLang="en-US" dirty="0">
              <a:latin typeface="+mj-ea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323528" y="843558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怎么用程序写中文内容到文件？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D581D40D-7E07-E04A-B440-07EDABCEE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1310398"/>
            <a:ext cx="3581400" cy="3213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0D7056A8-69C5-E74E-90BF-77311B9514E4}"/>
              </a:ext>
            </a:extLst>
          </p:cNvPr>
          <p:cNvSpPr txBox="1"/>
          <p:nvPr/>
        </p:nvSpPr>
        <p:spPr>
          <a:xfrm>
            <a:off x="2843808" y="25665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rgbClr val="3E68FC"/>
                </a:solidFill>
              </a:rPr>
              <a:t>你好 </a:t>
            </a:r>
            <a:r>
              <a:rPr kumimoji="1" lang="en-US" altLang="zh-CN" sz="1400" dirty="0">
                <a:solidFill>
                  <a:srgbClr val="3E68FC"/>
                </a:solidFill>
              </a:rPr>
              <a:t>Java</a:t>
            </a:r>
            <a:endParaRPr kumimoji="1" lang="zh-CN" altLang="en-US" sz="1400" dirty="0">
              <a:solidFill>
                <a:srgbClr val="3E68FC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8FC79025-2F08-E54A-8EF1-53846A59846B}"/>
              </a:ext>
            </a:extLst>
          </p:cNvPr>
          <p:cNvSpPr txBox="1"/>
          <p:nvPr/>
        </p:nvSpPr>
        <p:spPr>
          <a:xfrm>
            <a:off x="2843808" y="2566548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rgbClr val="3E68FC"/>
                </a:solidFill>
              </a:rPr>
              <a:t>你好 </a:t>
            </a:r>
            <a:r>
              <a:rPr kumimoji="1" lang="en-US" altLang="zh-CN" sz="1400" dirty="0">
                <a:solidFill>
                  <a:srgbClr val="3E68FC"/>
                </a:solidFill>
              </a:rPr>
              <a:t>Java</a:t>
            </a:r>
            <a:endParaRPr kumimoji="1" lang="zh-CN" altLang="en-US" sz="1400" dirty="0">
              <a:solidFill>
                <a:srgbClr val="3E68FC"/>
              </a:solidFill>
            </a:endParaRPr>
          </a:p>
        </p:txBody>
      </p:sp>
      <p:sp>
        <p:nvSpPr>
          <p:cNvPr id="15" name="爆炸形 2 14">
            <a:extLst>
              <a:ext uri="{FF2B5EF4-FFF2-40B4-BE49-F238E27FC236}">
                <a16:creationId xmlns:a16="http://schemas.microsoft.com/office/drawing/2014/main" xmlns="" id="{C9CA7527-D1DF-6F4C-A17A-74186992EEF3}"/>
              </a:ext>
            </a:extLst>
          </p:cNvPr>
          <p:cNvSpPr/>
          <p:nvPr/>
        </p:nvSpPr>
        <p:spPr bwMode="auto">
          <a:xfrm>
            <a:off x="1607404" y="1646509"/>
            <a:ext cx="6348255" cy="250585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FileWriter</a:t>
            </a:r>
            <a:endParaRPr kumimoji="0" lang="zh-CN" altLang="en-US" sz="24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xmlns="" id="{A4B15B5A-DC02-D440-85B6-7702A1F74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65" y="4274820"/>
            <a:ext cx="4057650" cy="384810"/>
          </a:xfrm>
          <a:prstGeom prst="rect">
            <a:avLst/>
          </a:prstGeom>
          <a:solidFill>
            <a:srgbClr val="0070C0"/>
          </a:solidFill>
          <a:ln w="6350" cmpd="sng">
            <a:solidFill>
              <a:srgbClr val="008080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 lIns="77953" tIns="38976" rIns="77953" bIns="38976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如何在</a:t>
            </a:r>
            <a:r>
              <a:rPr lang="en-US" altLang="zh-CN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Java</a:t>
            </a:r>
            <a:r>
              <a:rPr lang="zh-CN" altLang="en-US" sz="2000" kern="0" dirty="0">
                <a:solidFill>
                  <a:schemeClr val="bg1"/>
                </a:solidFill>
                <a:latin typeface="黑体" panose="02010609060101010101" pitchFamily="2" charset="-122"/>
                <a:ea typeface="+mn-ea"/>
                <a:sym typeface="+mn-ea"/>
              </a:rPr>
              <a:t>中实现呢</a:t>
            </a:r>
            <a:r>
              <a:rPr lang="zh-CN" altLang="en-US" sz="2000" kern="0" dirty="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？</a:t>
            </a:r>
            <a:endParaRPr lang="zh-CN" altLang="en-US" sz="2000" dirty="0">
              <a:solidFill>
                <a:srgbClr val="008000"/>
              </a:solidFill>
              <a:ea typeface="黑体" panose="02010609060101010101" pitchFamily="2" charset="-122"/>
            </a:endParaRPr>
          </a:p>
        </p:txBody>
      </p:sp>
      <p:pic>
        <p:nvPicPr>
          <p:cNvPr id="18" name="Picture 20" descr="0quav023[1]">
            <a:extLst>
              <a:ext uri="{FF2B5EF4-FFF2-40B4-BE49-F238E27FC236}">
                <a16:creationId xmlns:a16="http://schemas.microsoft.com/office/drawing/2014/main" xmlns="" id="{375D056A-63A2-9747-B559-F3BD3F899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9562" y="2102803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705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34568E-6 L 0.2717 -0.011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76" y="-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5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2195513" y="141288"/>
            <a:ext cx="6769100" cy="3770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latin typeface="+mj-ea"/>
              </a:rPr>
              <a:t>什么是</a:t>
            </a:r>
            <a:r>
              <a:rPr lang="en-US" altLang="zh-CN" dirty="0" err="1" smtClean="0">
                <a:latin typeface="+mj-ea"/>
              </a:rPr>
              <a:t>FileWriter</a:t>
            </a:r>
            <a:r>
              <a:rPr lang="zh-CN" altLang="en-US" dirty="0" smtClean="0"/>
              <a:t>类</a:t>
            </a:r>
            <a:endParaRPr lang="en-US" altLang="zh-CN" dirty="0" smtClean="0"/>
          </a:p>
        </p:txBody>
      </p:sp>
      <p:sp>
        <p:nvSpPr>
          <p:cNvPr id="2" name="椭圆 1"/>
          <p:cNvSpPr/>
          <p:nvPr/>
        </p:nvSpPr>
        <p:spPr>
          <a:xfrm>
            <a:off x="114299" y="1906588"/>
            <a:ext cx="1427163" cy="1055687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1400" b="1" noProof="1" smtClean="0">
                <a:solidFill>
                  <a:schemeClr val="accent1"/>
                </a:solidFill>
              </a:rPr>
              <a:t>FileWriter</a:t>
            </a:r>
            <a:r>
              <a:rPr lang="zh-CN" altLang="en-US" sz="1400" b="1" noProof="1" smtClean="0">
                <a:solidFill>
                  <a:schemeClr val="accent1"/>
                </a:solidFill>
              </a:rPr>
              <a:t>类</a:t>
            </a:r>
            <a:endParaRPr lang="zh-CN" altLang="en-US" sz="1400" b="1" noProof="1">
              <a:solidFill>
                <a:schemeClr val="accent1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-315913" y="1492250"/>
            <a:ext cx="18573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29222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3" name="椭圆 2"/>
          <p:cNvSpPr/>
          <p:nvPr/>
        </p:nvSpPr>
        <p:spPr>
          <a:xfrm>
            <a:off x="1706563" y="1860550"/>
            <a:ext cx="998537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zh-CN" altLang="en-US" sz="2000" b="1" noProof="1">
                <a:solidFill>
                  <a:srgbClr val="FFC000"/>
                </a:solidFill>
                <a:latin typeface="微软雅黑" panose="020B0503020204020204" pitchFamily="34" charset="-122"/>
                <a:sym typeface="Calibri" panose="020F0502020204030204" pitchFamily="34" charset="0"/>
              </a:rPr>
              <a:t>类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56545" y="1492250"/>
            <a:ext cx="1771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46970" y="1983740"/>
            <a:ext cx="4253865" cy="97790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圆角矩形 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noProof="1"/>
            </a:p>
          </p:txBody>
        </p:sp>
      </p:grpSp>
      <p:sp>
        <p:nvSpPr>
          <p:cNvPr id="7" name="TextBox 22"/>
          <p:cNvSpPr txBox="1">
            <a:spLocks noChangeArrowheads="1"/>
          </p:cNvSpPr>
          <p:nvPr/>
        </p:nvSpPr>
        <p:spPr bwMode="auto">
          <a:xfrm>
            <a:off x="5044775" y="2203617"/>
            <a:ext cx="4113213" cy="461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5" tIns="45702" rIns="91405" bIns="45702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1.</a:t>
            </a:r>
            <a:r>
              <a:rPr lang="zh-CN" altLang="en-US" sz="1200" b="1" noProof="1">
                <a:solidFill>
                  <a:schemeClr val="accent1"/>
                </a:solidFill>
              </a:rPr>
              <a:t>继承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自</a:t>
            </a:r>
            <a:r>
              <a:rPr lang="en-US" altLang="zh-CN" sz="1200" b="1" noProof="1">
                <a:solidFill>
                  <a:schemeClr val="accent1"/>
                </a:solidFill>
              </a:rPr>
              <a:t>Writer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抽象类</a:t>
            </a:r>
            <a:endParaRPr lang="en-US" altLang="zh-CN" sz="1200" b="1" noProof="1" smtClean="0">
              <a:solidFill>
                <a:schemeClr val="accent1"/>
              </a:solidFill>
            </a:endParaRPr>
          </a:p>
          <a:p>
            <a:pPr algn="l"/>
            <a:r>
              <a:rPr lang="en-US" altLang="zh-CN" sz="1200" b="1" noProof="1" smtClean="0">
                <a:solidFill>
                  <a:schemeClr val="accent1"/>
                </a:solidFill>
              </a:rPr>
              <a:t>2.</a:t>
            </a:r>
            <a:r>
              <a:rPr lang="zh-CN" altLang="en-US" sz="1200" b="1" noProof="1">
                <a:solidFill>
                  <a:schemeClr val="accent1"/>
                </a:solidFill>
              </a:rPr>
              <a:t>以</a:t>
            </a:r>
            <a:r>
              <a:rPr lang="zh-CN" altLang="en-US" sz="1200" b="1" noProof="1" smtClean="0">
                <a:solidFill>
                  <a:schemeClr val="accent1"/>
                </a:solidFill>
              </a:rPr>
              <a:t>字符为</a:t>
            </a:r>
            <a:r>
              <a:rPr lang="zh-CN" altLang="en-US" sz="1200" b="1" noProof="1">
                <a:solidFill>
                  <a:schemeClr val="accent1"/>
                </a:solidFill>
              </a:rPr>
              <a:t>数据单元写入文件内容</a:t>
            </a:r>
          </a:p>
        </p:txBody>
      </p:sp>
      <p:sp>
        <p:nvSpPr>
          <p:cNvPr id="18" name="AutoShape 7"/>
          <p:cNvSpPr>
            <a:spLocks noChangeArrowheads="1"/>
          </p:cNvSpPr>
          <p:nvPr/>
        </p:nvSpPr>
        <p:spPr bwMode="auto">
          <a:xfrm flipH="1">
            <a:off x="506413" y="3082925"/>
            <a:ext cx="215900" cy="576263"/>
          </a:xfrm>
          <a:prstGeom prst="downArrow">
            <a:avLst>
              <a:gd name="adj1" fmla="val 50000"/>
              <a:gd name="adj2" fmla="val 66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2949575" y="1492250"/>
            <a:ext cx="204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sp>
        <p:nvSpPr>
          <p:cNvPr id="45" name="椭圆 44"/>
          <p:cNvSpPr/>
          <p:nvPr/>
        </p:nvSpPr>
        <p:spPr>
          <a:xfrm>
            <a:off x="3333750" y="1860550"/>
            <a:ext cx="996950" cy="1055688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1600" b="1" noProof="1" smtClean="0">
                <a:solidFill>
                  <a:schemeClr val="accent1"/>
                </a:solidFill>
              </a:rPr>
              <a:t>其他</a:t>
            </a:r>
            <a:r>
              <a:rPr lang="en-US" altLang="zh-CN" sz="1600" b="1" noProof="1" smtClean="0">
                <a:solidFill>
                  <a:schemeClr val="accent1"/>
                </a:solidFill>
              </a:rPr>
              <a:t>Java</a:t>
            </a:r>
            <a:r>
              <a:rPr lang="zh-CN" altLang="en-US" sz="1600" b="1" noProof="1" smtClean="0">
                <a:solidFill>
                  <a:schemeClr val="accent1"/>
                </a:solidFill>
              </a:rPr>
              <a:t>类</a:t>
            </a:r>
            <a:endParaRPr lang="zh-CN" altLang="en-US" sz="1600" b="1" noProof="1">
              <a:solidFill>
                <a:schemeClr val="accent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79695" y="3867840"/>
            <a:ext cx="8712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noProof="1" smtClean="0">
                <a:ea typeface="黑体" panose="02010609060101010101" pitchFamily="2" charset="-122"/>
              </a:rPr>
              <a:t>定义</a:t>
            </a:r>
            <a:r>
              <a:rPr lang="en-US" altLang="zh-CN" b="1" noProof="1" smtClean="0">
                <a:ea typeface="黑体" panose="02010609060101010101" pitchFamily="2" charset="-122"/>
              </a:rPr>
              <a:t>:</a:t>
            </a:r>
            <a:r>
              <a:rPr lang="zh-CN" altLang="en-US" b="1" noProof="1" smtClean="0">
                <a:sym typeface="+mn-ea"/>
              </a:rPr>
              <a:t> </a:t>
            </a:r>
            <a:r>
              <a:rPr lang="en-US" altLang="zh-CN" b="1" noProof="1">
                <a:sym typeface="+mn-ea"/>
              </a:rPr>
              <a:t>FileWriter</a:t>
            </a:r>
            <a:r>
              <a:rPr lang="zh-CN" altLang="en-US" b="1" noProof="1">
                <a:sym typeface="+mn-ea"/>
              </a:rPr>
              <a:t>类是继承自</a:t>
            </a:r>
            <a:r>
              <a:rPr lang="en-US" altLang="zh-CN" b="1" noProof="1">
                <a:sym typeface="+mn-ea"/>
              </a:rPr>
              <a:t>Writer</a:t>
            </a:r>
            <a:r>
              <a:rPr lang="zh-CN" altLang="en-US" b="1" noProof="1">
                <a:sym typeface="+mn-ea"/>
              </a:rPr>
              <a:t>抽象类的、以字符为数据单元写入文件内容的类</a:t>
            </a:r>
          </a:p>
        </p:txBody>
      </p:sp>
    </p:spTree>
    <p:extLst>
      <p:ext uri="{BB962C8B-B14F-4D97-AF65-F5344CB8AC3E}">
        <p14:creationId xmlns:p14="http://schemas.microsoft.com/office/powerpoint/2010/main" val="14740810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6" grpId="0"/>
      <p:bldP spid="11" grpId="0"/>
      <p:bldP spid="3" grpId="0" bldLvl="0" animBg="1"/>
      <p:bldP spid="14" grpId="0"/>
      <p:bldP spid="7" grpId="0"/>
      <p:bldP spid="18" grpId="0" bldLvl="0" animBg="1"/>
      <p:bldP spid="44" grpId="0"/>
      <p:bldP spid="45" grpId="0" bldLvl="0" animBg="1"/>
      <p:bldP spid="2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en" altLang="zh-CN" dirty="0">
                <a:latin typeface="+mj-ea"/>
              </a:rPr>
              <a:t>FileWriter</a:t>
            </a:r>
            <a:r>
              <a:rPr lang="zh-CN" altLang="en-US" dirty="0" smtClean="0"/>
              <a:t>类</a:t>
            </a:r>
            <a:r>
              <a:rPr kumimoji="1" lang="zh-CN" altLang="en-US" dirty="0" smtClean="0"/>
              <a:t>的基本应用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854046"/>
            <a:ext cx="8352928" cy="4093968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dirty="0">
                <a:latin typeface="+mj-ea"/>
              </a:rPr>
              <a:t>FileWriter</a:t>
            </a:r>
            <a:r>
              <a:rPr lang="zh-CN" altLang="en-US" dirty="0"/>
              <a:t>类</a:t>
            </a:r>
            <a:r>
              <a:rPr kumimoji="1" lang="zh-CN" altLang="en-US" dirty="0"/>
              <a:t>写入磁盘文件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en-US" altLang="zh-CN" dirty="0" err="1">
                <a:solidFill>
                  <a:schemeClr val="tx1"/>
                </a:solidFill>
              </a:rPr>
              <a:t>FileWriter</a:t>
            </a:r>
            <a:r>
              <a:rPr lang="zh-CN" altLang="en-US" dirty="0">
                <a:solidFill>
                  <a:schemeClr val="tx1"/>
                </a:solidFill>
              </a:rPr>
              <a:t>对象。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write</a:t>
            </a:r>
            <a:r>
              <a:rPr lang="zh-CN" altLang="en-US" dirty="0">
                <a:solidFill>
                  <a:schemeClr val="tx1"/>
                </a:solidFill>
              </a:rPr>
              <a:t>方法读取文件</a:t>
            </a:r>
            <a:r>
              <a:rPr lang="zh-CN" altLang="en-US" dirty="0" smtClean="0">
                <a:solidFill>
                  <a:schemeClr val="tx1"/>
                </a:solidFill>
              </a:rPr>
              <a:t>内容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en-US" altLang="zh-CN" dirty="0">
                <a:solidFill>
                  <a:schemeClr val="tx1"/>
                </a:solidFill>
              </a:rPr>
              <a:t>close</a:t>
            </a:r>
            <a:r>
              <a:rPr lang="zh-CN" altLang="en-US" dirty="0">
                <a:solidFill>
                  <a:schemeClr val="tx1"/>
                </a:solidFill>
              </a:rPr>
              <a:t>方法关闭流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1727175"/>
            <a:ext cx="5422304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altLang="zh-CN" sz="1400" dirty="0" err="1">
                <a:latin typeface="+mj-ea"/>
                <a:ea typeface="+mj-ea"/>
              </a:rPr>
              <a:t>FileWriter</a:t>
            </a:r>
            <a:r>
              <a:rPr lang="en-US" altLang="zh-CN" sz="1400" dirty="0">
                <a:latin typeface="+mj-ea"/>
                <a:ea typeface="+mj-ea"/>
              </a:rPr>
              <a:t> </a:t>
            </a:r>
            <a:r>
              <a:rPr lang="en-US" altLang="zh-CN" sz="1400" dirty="0" err="1">
                <a:latin typeface="+mj-ea"/>
                <a:ea typeface="+mj-ea"/>
              </a:rPr>
              <a:t>fw</a:t>
            </a:r>
            <a:r>
              <a:rPr lang="en-US" altLang="zh-CN" sz="1400" dirty="0">
                <a:latin typeface="+mj-ea"/>
                <a:ea typeface="+mj-ea"/>
              </a:rPr>
              <a:t> = new </a:t>
            </a:r>
            <a:r>
              <a:rPr lang="en-US" altLang="zh-CN" sz="1400" dirty="0" err="1">
                <a:latin typeface="+mj-ea"/>
                <a:ea typeface="+mj-ea"/>
              </a:rPr>
              <a:t>FileWriter</a:t>
            </a:r>
            <a:r>
              <a:rPr lang="en-US" altLang="zh-CN" sz="1400" dirty="0">
                <a:latin typeface="+mj-ea"/>
                <a:ea typeface="+mj-ea"/>
              </a:rPr>
              <a:t>("D:/</a:t>
            </a:r>
            <a:r>
              <a:rPr lang="zh-CN" altLang="en-US" sz="1400" dirty="0">
                <a:latin typeface="+mj-ea"/>
                <a:ea typeface="+mj-ea"/>
              </a:rPr>
              <a:t>木兰诗</a:t>
            </a:r>
            <a:r>
              <a:rPr lang="en-US" altLang="zh-CN" sz="1400" dirty="0">
                <a:latin typeface="+mj-ea"/>
                <a:ea typeface="+mj-ea"/>
              </a:rPr>
              <a:t>.txt");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879303"/>
            <a:ext cx="496968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solidFill>
                  <a:srgbClr val="7E504F"/>
                </a:solidFill>
                <a:latin typeface="+mn-ea"/>
              </a:rPr>
              <a:t>fw</a:t>
            </a:r>
            <a:r>
              <a:rPr lang="en" altLang="zh-CN" sz="1400" dirty="0">
                <a:solidFill>
                  <a:srgbClr val="000000"/>
                </a:solidFill>
                <a:latin typeface="+mn-ea"/>
              </a:rPr>
              <a:t>.write(</a:t>
            </a:r>
            <a:r>
              <a:rPr lang="en" altLang="zh-CN" sz="1400" dirty="0">
                <a:solidFill>
                  <a:srgbClr val="3933FF"/>
                </a:solidFill>
                <a:latin typeface="+mn-ea"/>
              </a:rPr>
              <a:t>"</a:t>
            </a:r>
            <a:r>
              <a:rPr lang="zh-CN" altLang="en-US" sz="1400" dirty="0">
                <a:solidFill>
                  <a:srgbClr val="3933FF"/>
                </a:solidFill>
                <a:latin typeface="+mn-ea"/>
              </a:rPr>
              <a:t>唧唧复唧唧，乌兰当户织。</a:t>
            </a:r>
            <a:r>
              <a:rPr lang="en-US" altLang="zh-CN" sz="1400" dirty="0">
                <a:solidFill>
                  <a:srgbClr val="3933FF"/>
                </a:solidFill>
                <a:latin typeface="+mn-ea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);</a:t>
            </a:r>
            <a:endParaRPr lang="zh-CN" altLang="en-US" sz="1400" dirty="0">
              <a:solidFill>
                <a:srgbClr val="3933FF"/>
              </a:solidFill>
              <a:latin typeface="+mn-ea"/>
            </a:endParaRP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3959423"/>
            <a:ext cx="1166160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 smtClean="0">
                <a:latin typeface="+mn-ea"/>
              </a:rPr>
              <a:t>f</a:t>
            </a:r>
            <a:r>
              <a:rPr lang="en-US" altLang="zh-CN" sz="1400" dirty="0">
                <a:latin typeface="+mn-ea"/>
              </a:rPr>
              <a:t>w</a:t>
            </a:r>
            <a:r>
              <a:rPr lang="en" altLang="zh-CN" sz="1400" dirty="0" smtClean="0">
                <a:latin typeface="+mn-ea"/>
              </a:rPr>
              <a:t>.close();</a:t>
            </a:r>
            <a:endParaRPr lang="en" altLang="zh-CN" sz="1400" dirty="0">
              <a:latin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xmlns="" id="{F94CEBA4-511B-4842-A7A3-C1758F0FF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78" y="1767924"/>
            <a:ext cx="3086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38AC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课堂编程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实现用户注册与登录功能</a:t>
            </a:r>
            <a:endParaRPr lang="en-US" altLang="zh-CN" dirty="0"/>
          </a:p>
          <a:p>
            <a:pPr lvl="1"/>
            <a:r>
              <a:rPr lang="zh-CN" altLang="en-US" dirty="0"/>
              <a:t>注册：将用户信息保存到磁盘</a:t>
            </a:r>
            <a:endParaRPr lang="en-US" altLang="zh-CN" dirty="0"/>
          </a:p>
          <a:p>
            <a:pPr lvl="1"/>
            <a:r>
              <a:rPr lang="zh-CN" altLang="en-US" dirty="0"/>
              <a:t>登录：将用户信息从磁盘中读取出来，并输出到控制台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课堂编程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98524" y="4551770"/>
            <a:ext cx="3857652" cy="323850"/>
          </a:xfrm>
          <a:prstGeom prst="flowChartAlternateProcess">
            <a:avLst/>
          </a:prstGeom>
          <a:solidFill>
            <a:srgbClr val="0070C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2700" dir="5400000" algn="t" rotWithShape="0">
              <a:schemeClr val="tx1">
                <a:lumMod val="85000"/>
                <a:lumOff val="15000"/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h="63500" prst="hardEdge"/>
          </a:sp3d>
        </p:spPr>
        <p:txBody>
          <a:bodyPr anchor="ctr"/>
          <a:lstStyle/>
          <a:p>
            <a:pPr>
              <a:defRPr/>
            </a:pPr>
            <a:endParaRPr lang="zh-CN" altLang="en-US" sz="1600" b="1" dirty="0"/>
          </a:p>
        </p:txBody>
      </p:sp>
      <p:sp>
        <p:nvSpPr>
          <p:cNvPr id="6" name="TextBox 38"/>
          <p:cNvSpPr txBox="1">
            <a:spLocks noChangeArrowheads="1"/>
          </p:cNvSpPr>
          <p:nvPr/>
        </p:nvSpPr>
        <p:spPr bwMode="auto">
          <a:xfrm>
            <a:off x="3013682" y="4537452"/>
            <a:ext cx="227177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学生现场练习：</a:t>
            </a:r>
            <a:r>
              <a:rPr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10</a:t>
            </a:r>
            <a:r>
              <a:rPr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分钟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30975" y="795379"/>
            <a:ext cx="191241" cy="226935"/>
            <a:chOff x="1692275" y="4522788"/>
            <a:chExt cx="1046163" cy="1241428"/>
          </a:xfrm>
        </p:grpSpPr>
        <p:grpSp>
          <p:nvGrpSpPr>
            <p:cNvPr id="8" name="组合 7"/>
            <p:cNvGrpSpPr/>
            <p:nvPr/>
          </p:nvGrpSpPr>
          <p:grpSpPr>
            <a:xfrm>
              <a:off x="1692275" y="4522788"/>
              <a:ext cx="1046163" cy="1241425"/>
              <a:chOff x="1692275" y="4522788"/>
              <a:chExt cx="1046163" cy="1241425"/>
            </a:xfrm>
          </p:grpSpPr>
          <p:sp>
            <p:nvSpPr>
              <p:cNvPr id="10" name="AutoShape 105"/>
              <p:cNvSpPr>
                <a:spLocks noChangeAspect="1" noChangeArrowheads="1" noTextEdit="1"/>
              </p:cNvSpPr>
              <p:nvPr/>
            </p:nvSpPr>
            <p:spPr bwMode="auto">
              <a:xfrm>
                <a:off x="1692275" y="4522788"/>
                <a:ext cx="1046163" cy="124142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7"/>
              <p:cNvSpPr>
                <a:spLocks noEditPoints="1"/>
              </p:cNvSpPr>
              <p:nvPr/>
            </p:nvSpPr>
            <p:spPr bwMode="auto">
              <a:xfrm>
                <a:off x="1692275" y="4522791"/>
                <a:ext cx="857249" cy="1074737"/>
              </a:xfrm>
              <a:custGeom>
                <a:avLst/>
                <a:gdLst/>
                <a:ahLst/>
                <a:cxnLst>
                  <a:cxn ang="0">
                    <a:pos x="449" y="382"/>
                  </a:cxn>
                  <a:cxn ang="0">
                    <a:pos x="457" y="382"/>
                  </a:cxn>
                  <a:cxn ang="0">
                    <a:pos x="457" y="116"/>
                  </a:cxn>
                  <a:cxn ang="0">
                    <a:pos x="391" y="50"/>
                  </a:cxn>
                  <a:cxn ang="0">
                    <a:pos x="328" y="50"/>
                  </a:cxn>
                  <a:cxn ang="0">
                    <a:pos x="278" y="0"/>
                  </a:cxn>
                  <a:cxn ang="0">
                    <a:pos x="179" y="0"/>
                  </a:cxn>
                  <a:cxn ang="0">
                    <a:pos x="129" y="50"/>
                  </a:cxn>
                  <a:cxn ang="0">
                    <a:pos x="66" y="50"/>
                  </a:cxn>
                  <a:cxn ang="0">
                    <a:pos x="0" y="116"/>
                  </a:cxn>
                  <a:cxn ang="0">
                    <a:pos x="0" y="507"/>
                  </a:cxn>
                  <a:cxn ang="0">
                    <a:pos x="66" y="573"/>
                  </a:cxn>
                  <a:cxn ang="0">
                    <a:pos x="278" y="573"/>
                  </a:cxn>
                  <a:cxn ang="0">
                    <a:pos x="278" y="557"/>
                  </a:cxn>
                  <a:cxn ang="0">
                    <a:pos x="449" y="382"/>
                  </a:cxn>
                  <a:cxn ang="0">
                    <a:pos x="179" y="37"/>
                  </a:cxn>
                  <a:cxn ang="0">
                    <a:pos x="278" y="37"/>
                  </a:cxn>
                  <a:cxn ang="0">
                    <a:pos x="295" y="54"/>
                  </a:cxn>
                  <a:cxn ang="0">
                    <a:pos x="278" y="71"/>
                  </a:cxn>
                  <a:cxn ang="0">
                    <a:pos x="179" y="71"/>
                  </a:cxn>
                  <a:cxn ang="0">
                    <a:pos x="162" y="54"/>
                  </a:cxn>
                  <a:cxn ang="0">
                    <a:pos x="179" y="37"/>
                  </a:cxn>
                  <a:cxn ang="0">
                    <a:pos x="133" y="220"/>
                  </a:cxn>
                  <a:cxn ang="0">
                    <a:pos x="328" y="220"/>
                  </a:cxn>
                  <a:cxn ang="0">
                    <a:pos x="345" y="237"/>
                  </a:cxn>
                  <a:cxn ang="0">
                    <a:pos x="328" y="253"/>
                  </a:cxn>
                  <a:cxn ang="0">
                    <a:pos x="133" y="253"/>
                  </a:cxn>
                  <a:cxn ang="0">
                    <a:pos x="116" y="237"/>
                  </a:cxn>
                  <a:cxn ang="0">
                    <a:pos x="133" y="220"/>
                  </a:cxn>
                  <a:cxn ang="0">
                    <a:pos x="262" y="407"/>
                  </a:cxn>
                  <a:cxn ang="0">
                    <a:pos x="133" y="407"/>
                  </a:cxn>
                  <a:cxn ang="0">
                    <a:pos x="116" y="391"/>
                  </a:cxn>
                  <a:cxn ang="0">
                    <a:pos x="133" y="374"/>
                  </a:cxn>
                  <a:cxn ang="0">
                    <a:pos x="262" y="374"/>
                  </a:cxn>
                  <a:cxn ang="0">
                    <a:pos x="278" y="391"/>
                  </a:cxn>
                  <a:cxn ang="0">
                    <a:pos x="262" y="407"/>
                  </a:cxn>
                  <a:cxn ang="0">
                    <a:pos x="133" y="328"/>
                  </a:cxn>
                  <a:cxn ang="0">
                    <a:pos x="116" y="312"/>
                  </a:cxn>
                  <a:cxn ang="0">
                    <a:pos x="133" y="295"/>
                  </a:cxn>
                  <a:cxn ang="0">
                    <a:pos x="328" y="295"/>
                  </a:cxn>
                  <a:cxn ang="0">
                    <a:pos x="345" y="312"/>
                  </a:cxn>
                  <a:cxn ang="0">
                    <a:pos x="328" y="328"/>
                  </a:cxn>
                  <a:cxn ang="0">
                    <a:pos x="133" y="328"/>
                  </a:cxn>
                  <a:cxn ang="0">
                    <a:pos x="133" y="328"/>
                  </a:cxn>
                  <a:cxn ang="0">
                    <a:pos x="133" y="328"/>
                  </a:cxn>
                </a:cxnLst>
                <a:rect l="0" t="0" r="r" b="b"/>
                <a:pathLst>
                  <a:path w="457" h="573">
                    <a:moveTo>
                      <a:pt x="449" y="382"/>
                    </a:moveTo>
                    <a:cubicBezTo>
                      <a:pt x="457" y="382"/>
                      <a:pt x="457" y="382"/>
                      <a:pt x="457" y="382"/>
                    </a:cubicBezTo>
                    <a:cubicBezTo>
                      <a:pt x="457" y="116"/>
                      <a:pt x="457" y="116"/>
                      <a:pt x="457" y="116"/>
                    </a:cubicBezTo>
                    <a:cubicBezTo>
                      <a:pt x="457" y="79"/>
                      <a:pt x="428" y="50"/>
                      <a:pt x="391" y="50"/>
                    </a:cubicBezTo>
                    <a:cubicBezTo>
                      <a:pt x="328" y="50"/>
                      <a:pt x="328" y="50"/>
                      <a:pt x="328" y="50"/>
                    </a:cubicBezTo>
                    <a:cubicBezTo>
                      <a:pt x="328" y="25"/>
                      <a:pt x="307" y="0"/>
                      <a:pt x="278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54" y="0"/>
                      <a:pt x="129" y="21"/>
                      <a:pt x="129" y="50"/>
                    </a:cubicBezTo>
                    <a:cubicBezTo>
                      <a:pt x="66" y="50"/>
                      <a:pt x="66" y="50"/>
                      <a:pt x="66" y="50"/>
                    </a:cubicBezTo>
                    <a:cubicBezTo>
                      <a:pt x="29" y="54"/>
                      <a:pt x="0" y="83"/>
                      <a:pt x="0" y="116"/>
                    </a:cubicBezTo>
                    <a:cubicBezTo>
                      <a:pt x="0" y="507"/>
                      <a:pt x="0" y="507"/>
                      <a:pt x="0" y="507"/>
                    </a:cubicBezTo>
                    <a:cubicBezTo>
                      <a:pt x="0" y="544"/>
                      <a:pt x="29" y="573"/>
                      <a:pt x="66" y="573"/>
                    </a:cubicBezTo>
                    <a:cubicBezTo>
                      <a:pt x="278" y="573"/>
                      <a:pt x="278" y="573"/>
                      <a:pt x="278" y="573"/>
                    </a:cubicBezTo>
                    <a:cubicBezTo>
                      <a:pt x="278" y="557"/>
                      <a:pt x="278" y="557"/>
                      <a:pt x="278" y="557"/>
                    </a:cubicBezTo>
                    <a:cubicBezTo>
                      <a:pt x="278" y="461"/>
                      <a:pt x="353" y="382"/>
                      <a:pt x="449" y="382"/>
                    </a:cubicBezTo>
                    <a:close/>
                    <a:moveTo>
                      <a:pt x="179" y="37"/>
                    </a:moveTo>
                    <a:cubicBezTo>
                      <a:pt x="278" y="37"/>
                      <a:pt x="278" y="37"/>
                      <a:pt x="278" y="37"/>
                    </a:cubicBezTo>
                    <a:cubicBezTo>
                      <a:pt x="287" y="37"/>
                      <a:pt x="295" y="46"/>
                      <a:pt x="295" y="54"/>
                    </a:cubicBezTo>
                    <a:cubicBezTo>
                      <a:pt x="295" y="62"/>
                      <a:pt x="287" y="71"/>
                      <a:pt x="278" y="71"/>
                    </a:cubicBezTo>
                    <a:cubicBezTo>
                      <a:pt x="179" y="71"/>
                      <a:pt x="179" y="71"/>
                      <a:pt x="179" y="71"/>
                    </a:cubicBezTo>
                    <a:cubicBezTo>
                      <a:pt x="170" y="71"/>
                      <a:pt x="162" y="62"/>
                      <a:pt x="162" y="54"/>
                    </a:cubicBezTo>
                    <a:cubicBezTo>
                      <a:pt x="162" y="46"/>
                      <a:pt x="170" y="37"/>
                      <a:pt x="179" y="37"/>
                    </a:cubicBezTo>
                    <a:close/>
                    <a:moveTo>
                      <a:pt x="133" y="220"/>
                    </a:moveTo>
                    <a:cubicBezTo>
                      <a:pt x="328" y="220"/>
                      <a:pt x="328" y="220"/>
                      <a:pt x="328" y="220"/>
                    </a:cubicBezTo>
                    <a:cubicBezTo>
                      <a:pt x="336" y="220"/>
                      <a:pt x="345" y="229"/>
                      <a:pt x="345" y="237"/>
                    </a:cubicBezTo>
                    <a:cubicBezTo>
                      <a:pt x="345" y="245"/>
                      <a:pt x="336" y="253"/>
                      <a:pt x="328" y="253"/>
                    </a:cubicBezTo>
                    <a:cubicBezTo>
                      <a:pt x="133" y="253"/>
                      <a:pt x="133" y="253"/>
                      <a:pt x="133" y="253"/>
                    </a:cubicBezTo>
                    <a:cubicBezTo>
                      <a:pt x="125" y="253"/>
                      <a:pt x="116" y="245"/>
                      <a:pt x="116" y="237"/>
                    </a:cubicBezTo>
                    <a:cubicBezTo>
                      <a:pt x="116" y="224"/>
                      <a:pt x="120" y="220"/>
                      <a:pt x="133" y="220"/>
                    </a:cubicBezTo>
                    <a:close/>
                    <a:moveTo>
                      <a:pt x="262" y="407"/>
                    </a:moveTo>
                    <a:cubicBezTo>
                      <a:pt x="133" y="407"/>
                      <a:pt x="133" y="407"/>
                      <a:pt x="133" y="407"/>
                    </a:cubicBezTo>
                    <a:cubicBezTo>
                      <a:pt x="125" y="407"/>
                      <a:pt x="116" y="399"/>
                      <a:pt x="116" y="391"/>
                    </a:cubicBezTo>
                    <a:cubicBezTo>
                      <a:pt x="116" y="382"/>
                      <a:pt x="125" y="374"/>
                      <a:pt x="133" y="374"/>
                    </a:cubicBezTo>
                    <a:cubicBezTo>
                      <a:pt x="262" y="374"/>
                      <a:pt x="262" y="374"/>
                      <a:pt x="262" y="374"/>
                    </a:cubicBezTo>
                    <a:cubicBezTo>
                      <a:pt x="270" y="374"/>
                      <a:pt x="278" y="382"/>
                      <a:pt x="278" y="391"/>
                    </a:cubicBezTo>
                    <a:cubicBezTo>
                      <a:pt x="278" y="403"/>
                      <a:pt x="270" y="407"/>
                      <a:pt x="262" y="407"/>
                    </a:cubicBezTo>
                    <a:close/>
                    <a:moveTo>
                      <a:pt x="133" y="328"/>
                    </a:moveTo>
                    <a:cubicBezTo>
                      <a:pt x="125" y="328"/>
                      <a:pt x="116" y="320"/>
                      <a:pt x="116" y="312"/>
                    </a:cubicBezTo>
                    <a:cubicBezTo>
                      <a:pt x="116" y="303"/>
                      <a:pt x="125" y="295"/>
                      <a:pt x="133" y="295"/>
                    </a:cubicBezTo>
                    <a:cubicBezTo>
                      <a:pt x="328" y="295"/>
                      <a:pt x="328" y="295"/>
                      <a:pt x="328" y="295"/>
                    </a:cubicBezTo>
                    <a:cubicBezTo>
                      <a:pt x="336" y="295"/>
                      <a:pt x="345" y="303"/>
                      <a:pt x="345" y="312"/>
                    </a:cubicBezTo>
                    <a:cubicBezTo>
                      <a:pt x="345" y="320"/>
                      <a:pt x="336" y="328"/>
                      <a:pt x="328" y="328"/>
                    </a:cubicBezTo>
                    <a:lnTo>
                      <a:pt x="133" y="328"/>
                    </a:lnTo>
                    <a:close/>
                    <a:moveTo>
                      <a:pt x="133" y="328"/>
                    </a:moveTo>
                    <a:cubicBezTo>
                      <a:pt x="133" y="328"/>
                      <a:pt x="133" y="328"/>
                      <a:pt x="133" y="32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8"/>
              <p:cNvSpPr>
                <a:spLocks noEditPoints="1"/>
              </p:cNvSpPr>
              <p:nvPr/>
            </p:nvSpPr>
            <p:spPr bwMode="auto">
              <a:xfrm>
                <a:off x="2408238" y="5333999"/>
                <a:ext cx="219074" cy="220805"/>
              </a:xfrm>
              <a:custGeom>
                <a:avLst/>
                <a:gdLst/>
                <a:ahLst/>
                <a:cxnLst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0" y="58"/>
                  </a:cxn>
                  <a:cxn ang="0">
                    <a:pos x="0" y="58"/>
                  </a:cxn>
                </a:cxnLst>
                <a:rect l="0" t="0" r="r" b="b"/>
                <a:pathLst>
                  <a:path w="117" h="117">
                    <a:moveTo>
                      <a:pt x="0" y="58"/>
                    </a:moveTo>
                    <a:cubicBezTo>
                      <a:pt x="0" y="90"/>
                      <a:pt x="26" y="117"/>
                      <a:pt x="58" y="117"/>
                    </a:cubicBezTo>
                    <a:cubicBezTo>
                      <a:pt x="91" y="117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lose/>
                    <a:moveTo>
                      <a:pt x="0" y="58"/>
                    </a:moveTo>
                    <a:cubicBezTo>
                      <a:pt x="0" y="58"/>
                      <a:pt x="0" y="58"/>
                      <a:pt x="0" y="58"/>
                    </a:cubicBezTo>
                  </a:path>
                </a:pathLst>
              </a:custGeom>
              <a:solidFill>
                <a:srgbClr val="0070C0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" name="Freeform 109"/>
            <p:cNvSpPr>
              <a:spLocks noEditPoints="1"/>
            </p:cNvSpPr>
            <p:nvPr/>
          </p:nvSpPr>
          <p:spPr bwMode="auto">
            <a:xfrm>
              <a:off x="2314575" y="5561010"/>
              <a:ext cx="422277" cy="203206"/>
            </a:xfrm>
            <a:custGeom>
              <a:avLst/>
              <a:gdLst/>
              <a:ahLst/>
              <a:cxnLst>
                <a:cxn ang="0">
                  <a:pos x="113" y="0"/>
                </a:cxn>
                <a:cxn ang="0">
                  <a:pos x="0" y="108"/>
                </a:cxn>
                <a:cxn ang="0">
                  <a:pos x="225" y="108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225" h="108">
                  <a:moveTo>
                    <a:pt x="113" y="0"/>
                  </a:moveTo>
                  <a:cubicBezTo>
                    <a:pt x="50" y="0"/>
                    <a:pt x="4" y="50"/>
                    <a:pt x="0" y="108"/>
                  </a:cubicBezTo>
                  <a:cubicBezTo>
                    <a:pt x="225" y="108"/>
                    <a:pt x="225" y="108"/>
                    <a:pt x="225" y="108"/>
                  </a:cubicBezTo>
                  <a:cubicBezTo>
                    <a:pt x="225" y="41"/>
                    <a:pt x="175" y="0"/>
                    <a:pt x="113" y="0"/>
                  </a:cubicBezTo>
                  <a:close/>
                  <a:moveTo>
                    <a:pt x="113" y="0"/>
                  </a:move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0070C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24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Box 4"/>
          <p:cNvSpPr txBox="1">
            <a:spLocks noChangeArrowheads="1"/>
          </p:cNvSpPr>
          <p:nvPr/>
        </p:nvSpPr>
        <p:spPr bwMode="auto">
          <a:xfrm>
            <a:off x="4283968" y="1131590"/>
            <a:ext cx="2202003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File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类的作用</a:t>
            </a: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en-US" altLang="zh-CN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IO</a:t>
            </a: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流的分类</a:t>
            </a:r>
          </a:p>
          <a:p>
            <a:pPr algn="l"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 eaLnBrk="1" hangingPunct="1"/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字节流的使用</a:t>
            </a:r>
          </a:p>
          <a:p>
            <a:pPr algn="l">
              <a:defRPr/>
            </a:pP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defRPr/>
            </a:pPr>
            <a:endParaRPr lang="en-US" altLang="zh-CN" sz="2000" b="1" dirty="0" smtClean="0"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zh-CN" altLang="en-US" sz="2000" b="1" dirty="0">
                <a:ea typeface="微软雅黑" panose="020B0503020204020204" pitchFamily="34" charset="-122"/>
                <a:cs typeface="Arial" panose="020B0604020202020204" pitchFamily="34" charset="0"/>
              </a:rPr>
              <a:t>字符流的使用</a:t>
            </a:r>
          </a:p>
        </p:txBody>
      </p:sp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pPr algn="r">
              <a:defRPr/>
            </a:pPr>
            <a:r>
              <a:rPr dirty="0" smtClean="0"/>
              <a:t>内容小结</a:t>
            </a:r>
          </a:p>
        </p:txBody>
      </p:sp>
      <p:sp>
        <p:nvSpPr>
          <p:cNvPr id="51209" name="TextBox 15"/>
          <p:cNvSpPr txBox="1">
            <a:spLocks noChangeArrowheads="1"/>
          </p:cNvSpPr>
          <p:nvPr/>
        </p:nvSpPr>
        <p:spPr bwMode="auto">
          <a:xfrm>
            <a:off x="2078929" y="2475935"/>
            <a:ext cx="196977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文件及</a:t>
            </a:r>
            <a:r>
              <a:rPr lang="en-US" altLang="zh-CN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IO</a:t>
            </a:r>
            <a:r>
              <a:rPr lang="zh-CN" altLang="en-US" sz="2000" b="1" dirty="0" smtClean="0">
                <a:ea typeface="微软雅黑" panose="020B0503020204020204" pitchFamily="34" charset="-122"/>
                <a:cs typeface="Arial" panose="020B0604020202020204" pitchFamily="34" charset="0"/>
              </a:rPr>
              <a:t>流</a:t>
            </a:r>
          </a:p>
        </p:txBody>
      </p:sp>
      <p:sp>
        <p:nvSpPr>
          <p:cNvPr id="51210" name="AutoShape 3"/>
          <p:cNvSpPr/>
          <p:nvPr/>
        </p:nvSpPr>
        <p:spPr bwMode="auto">
          <a:xfrm>
            <a:off x="3931233" y="1090275"/>
            <a:ext cx="234931" cy="3252727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55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/>
              <a:t>单元总结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A96BB54-8CC9-8449-8FB4-5F1D9A3EA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634626"/>
            <a:ext cx="8096985" cy="45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6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5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什么是</a:t>
            </a:r>
            <a:r>
              <a:rPr lang="en-US" altLang="zh-CN" dirty="0" smtClean="0">
                <a:latin typeface="+mj-ea"/>
              </a:rPr>
              <a:t>File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</a:t>
            </a:r>
            <a:r>
              <a:rPr lang="en-US" altLang="zh-CN" dirty="0"/>
              <a:t>File</a:t>
            </a:r>
            <a:r>
              <a:rPr lang="zh-CN" altLang="en-US" dirty="0"/>
              <a:t>类下个定义</a:t>
            </a:r>
          </a:p>
          <a:p>
            <a:pPr lvl="1"/>
            <a:r>
              <a:rPr lang="en-US" altLang="zh-CN" dirty="0"/>
              <a:t>File</a:t>
            </a:r>
            <a:r>
              <a:rPr lang="zh-CN" altLang="en-US" dirty="0" smtClean="0"/>
              <a:t>类的概念？</a:t>
            </a:r>
            <a:endParaRPr lang="zh-CN" altLang="en-US" dirty="0"/>
          </a:p>
        </p:txBody>
      </p:sp>
      <p:sp>
        <p:nvSpPr>
          <p:cNvPr id="19" name="Text Box 14"/>
          <p:cNvSpPr txBox="1"/>
          <p:nvPr/>
        </p:nvSpPr>
        <p:spPr>
          <a:xfrm>
            <a:off x="532232" y="1779662"/>
            <a:ext cx="1303464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被定义项</a:t>
            </a:r>
          </a:p>
        </p:txBody>
      </p:sp>
      <p:sp>
        <p:nvSpPr>
          <p:cNvPr id="20" name="Text Box 8"/>
          <p:cNvSpPr txBox="1"/>
          <p:nvPr/>
        </p:nvSpPr>
        <p:spPr>
          <a:xfrm>
            <a:off x="2051720" y="1779662"/>
            <a:ext cx="1422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临近的属</a:t>
            </a:r>
          </a:p>
        </p:txBody>
      </p:sp>
      <p:sp>
        <p:nvSpPr>
          <p:cNvPr id="22" name="Text Box 12"/>
          <p:cNvSpPr txBox="1"/>
          <p:nvPr/>
        </p:nvSpPr>
        <p:spPr>
          <a:xfrm>
            <a:off x="5896694" y="1779662"/>
            <a:ext cx="1555626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种差（内涵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23" name="Text Box 8"/>
          <p:cNvSpPr txBox="1"/>
          <p:nvPr/>
        </p:nvSpPr>
        <p:spPr>
          <a:xfrm>
            <a:off x="3499569" y="1779662"/>
            <a:ext cx="16484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同属的其它种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11560" y="2147962"/>
            <a:ext cx="1111065" cy="1055688"/>
            <a:chOff x="410867" y="2049984"/>
            <a:chExt cx="1111065" cy="1055688"/>
          </a:xfrm>
        </p:grpSpPr>
        <p:sp>
          <p:nvSpPr>
            <p:cNvPr id="18" name="椭圆 17"/>
            <p:cNvSpPr/>
            <p:nvPr/>
          </p:nvSpPr>
          <p:spPr>
            <a:xfrm>
              <a:off x="410867" y="2049984"/>
              <a:ext cx="105480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 b="1" noProof="1">
                <a:solidFill>
                  <a:schemeClr val="accent1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5245" y="2393162"/>
              <a:ext cx="108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noProof="1">
                  <a:solidFill>
                    <a:schemeClr val="accent1"/>
                  </a:solidFill>
                </a:rPr>
                <a:t>File</a:t>
              </a:r>
              <a:r>
                <a:rPr lang="zh-CN" altLang="en-US" b="1" noProof="1" smtClean="0">
                  <a:solidFill>
                    <a:schemeClr val="accent1"/>
                  </a:solidFill>
                </a:rPr>
                <a:t>类</a:t>
              </a:r>
              <a:endParaRPr lang="zh-CN" altLang="en-US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167402" y="2147962"/>
            <a:ext cx="1097042" cy="1055688"/>
            <a:chOff x="1979712" y="2003946"/>
            <a:chExt cx="1097042" cy="1055688"/>
          </a:xfrm>
        </p:grpSpPr>
        <p:sp>
          <p:nvSpPr>
            <p:cNvPr id="21" name="椭圆 20"/>
            <p:cNvSpPr/>
            <p:nvPr/>
          </p:nvSpPr>
          <p:spPr>
            <a:xfrm>
              <a:off x="2021954" y="2003946"/>
              <a:ext cx="105480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2000" b="1" strike="noStrike" noProof="1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79712" y="2346434"/>
              <a:ext cx="1086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noProof="1" smtClean="0">
                  <a:solidFill>
                    <a:schemeClr val="accent1"/>
                  </a:solidFill>
                </a:rPr>
                <a:t>类</a:t>
              </a:r>
              <a:endParaRPr lang="zh-CN" altLang="en-US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709221" y="2147962"/>
            <a:ext cx="1230703" cy="1055688"/>
            <a:chOff x="3491880" y="2003946"/>
            <a:chExt cx="1230703" cy="1055688"/>
          </a:xfrm>
        </p:grpSpPr>
        <p:sp>
          <p:nvSpPr>
            <p:cNvPr id="24" name="椭圆 23"/>
            <p:cNvSpPr/>
            <p:nvPr/>
          </p:nvSpPr>
          <p:spPr>
            <a:xfrm>
              <a:off x="3576775" y="2003946"/>
              <a:ext cx="1054800" cy="105568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en-US" altLang="zh-CN" sz="2000" b="1" strike="noStrike" noProof="1" smtClean="0">
                <a:solidFill>
                  <a:schemeClr val="accent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491880" y="2264554"/>
              <a:ext cx="12307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noProof="1" smtClean="0">
                  <a:solidFill>
                    <a:schemeClr val="accent1"/>
                  </a:solidFill>
                </a:rPr>
                <a:t>String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类</a:t>
              </a:r>
              <a:endParaRPr lang="en-US" altLang="zh-CN" sz="1400" b="1" noProof="1" smtClean="0">
                <a:solidFill>
                  <a:schemeClr val="accent1"/>
                </a:solidFill>
              </a:endParaRPr>
            </a:p>
            <a:p>
              <a:r>
                <a:rPr lang="en-US" altLang="zh-CN" sz="1400" b="1" noProof="1" smtClean="0">
                  <a:solidFill>
                    <a:schemeClr val="accent1"/>
                  </a:solidFill>
                </a:rPr>
                <a:t>Integer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类</a:t>
              </a:r>
              <a:endParaRPr lang="en-US" altLang="zh-CN" sz="1400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384701" y="2147961"/>
            <a:ext cx="2520000" cy="1054800"/>
            <a:chOff x="5384701" y="2003945"/>
            <a:chExt cx="2520000" cy="1054800"/>
          </a:xfrm>
        </p:grpSpPr>
        <p:sp>
          <p:nvSpPr>
            <p:cNvPr id="37" name="TextBox 22"/>
            <p:cNvSpPr txBox="1"/>
            <p:nvPr/>
          </p:nvSpPr>
          <p:spPr>
            <a:xfrm>
              <a:off x="5384701" y="2003945"/>
              <a:ext cx="2520000" cy="1054800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9525">
              <a:noFill/>
            </a:ln>
          </p:spPr>
          <p:txBody>
            <a:bodyPr wrap="square" lIns="91405" tIns="45702" rIns="91405" bIns="45702" anchor="t">
              <a:spAutoFit/>
            </a:bodyPr>
            <a:lstStyle/>
            <a:p>
              <a:pPr algn="l">
                <a:lnSpc>
                  <a:spcPct val="120000"/>
                </a:lnSpc>
              </a:pPr>
              <a:endParaRPr lang="en-US" altLang="zh-CN" sz="1400" dirty="0">
                <a:solidFill>
                  <a:srgbClr val="262626"/>
                </a:solidFill>
                <a:latin typeface="Times New Roman" panose="02020603050405020304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00368" y="2049691"/>
              <a:ext cx="2484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400" b="1" noProof="1" smtClean="0">
                  <a:solidFill>
                    <a:schemeClr val="accent1"/>
                  </a:solidFill>
                </a:rPr>
                <a:t>1.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操作文件及目录的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属性</a:t>
              </a:r>
              <a:endParaRPr lang="en-US" altLang="zh-CN" sz="1400" b="1" noProof="1" smtClean="0">
                <a:solidFill>
                  <a:schemeClr val="accent1"/>
                </a:solidFill>
              </a:endParaRPr>
            </a:p>
            <a:p>
              <a:pPr algn="l"/>
              <a:r>
                <a:rPr lang="en-US" altLang="zh-CN" sz="1400" b="1" noProof="1" smtClean="0">
                  <a:solidFill>
                    <a:schemeClr val="accent1"/>
                  </a:solidFill>
                </a:rPr>
                <a:t>2.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不可操作文件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内容</a:t>
              </a:r>
              <a:endParaRPr lang="en-US" altLang="zh-CN" sz="1400" b="1" noProof="1" smtClean="0">
                <a:solidFill>
                  <a:schemeClr val="accent1"/>
                </a:solidFill>
              </a:endParaRPr>
            </a:p>
            <a:p>
              <a:pPr algn="l"/>
              <a:r>
                <a:rPr lang="en-US" altLang="zh-CN" sz="1400" b="1" noProof="1" smtClean="0">
                  <a:solidFill>
                    <a:schemeClr val="accent1"/>
                  </a:solidFill>
                </a:rPr>
                <a:t>3.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创建文件及目录</a:t>
              </a:r>
              <a:br>
                <a:rPr lang="zh-CN" altLang="en-US" sz="1400" b="1" noProof="1" smtClean="0">
                  <a:solidFill>
                    <a:schemeClr val="accent1"/>
                  </a:solidFill>
                </a:rPr>
              </a:br>
              <a:r>
                <a:rPr lang="en-US" altLang="zh-CN" sz="1400" b="1" noProof="1" smtClean="0">
                  <a:solidFill>
                    <a:schemeClr val="accent1"/>
                  </a:solidFill>
                </a:rPr>
                <a:t>4.</a:t>
              </a:r>
              <a:r>
                <a:rPr lang="zh-CN" altLang="en-US" sz="1400" b="1" noProof="1">
                  <a:solidFill>
                    <a:schemeClr val="accent1"/>
                  </a:solidFill>
                </a:rPr>
                <a:t>删除文件及</a:t>
              </a:r>
              <a:r>
                <a:rPr lang="zh-CN" altLang="en-US" sz="1400" b="1" noProof="1" smtClean="0">
                  <a:solidFill>
                    <a:schemeClr val="accent1"/>
                  </a:solidFill>
                </a:rPr>
                <a:t>目录</a:t>
              </a:r>
              <a:endParaRPr lang="zh-CN" altLang="en-US" sz="1400" b="1" noProof="1">
                <a:solidFill>
                  <a:schemeClr val="accent1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25821" y="3219822"/>
            <a:ext cx="809875" cy="576263"/>
            <a:chOff x="746644" y="3071464"/>
            <a:chExt cx="809875" cy="576263"/>
          </a:xfrm>
        </p:grpSpPr>
        <p:sp>
          <p:nvSpPr>
            <p:cNvPr id="45" name="AutoShape 7"/>
            <p:cNvSpPr/>
            <p:nvPr/>
          </p:nvSpPr>
          <p:spPr>
            <a:xfrm flipH="1">
              <a:off x="746644" y="3071464"/>
              <a:ext cx="215900" cy="576263"/>
            </a:xfrm>
            <a:prstGeom prst="downArrow">
              <a:avLst>
                <a:gd name="adj1" fmla="val 50000"/>
                <a:gd name="adj2" fmla="val 6646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46" name="Text Box 8"/>
            <p:cNvSpPr txBox="1"/>
            <p:nvPr/>
          </p:nvSpPr>
          <p:spPr>
            <a:xfrm>
              <a:off x="829481" y="3156750"/>
              <a:ext cx="727038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611559" y="3868093"/>
            <a:ext cx="7236000" cy="540000"/>
            <a:chOff x="807251" y="3868093"/>
            <a:chExt cx="7149125" cy="575865"/>
          </a:xfrm>
        </p:grpSpPr>
        <p:sp>
          <p:nvSpPr>
            <p:cNvPr id="47" name="圆角矩形 46"/>
            <p:cNvSpPr/>
            <p:nvPr/>
          </p:nvSpPr>
          <p:spPr bwMode="auto">
            <a:xfrm>
              <a:off x="807251" y="3868093"/>
              <a:ext cx="7149125" cy="5758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accent4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7584" y="3972316"/>
              <a:ext cx="70745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bg1"/>
                  </a:solidFill>
                </a:rPr>
                <a:t>File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类是用来</a:t>
              </a:r>
              <a:r>
                <a:rPr lang="zh-CN" altLang="en-US" sz="1600" dirty="0">
                  <a:solidFill>
                    <a:schemeClr val="bg1"/>
                  </a:solidFill>
                </a:rPr>
                <a:t>操作文件或目录属性而不可以操作文件内容</a:t>
              </a:r>
              <a:r>
                <a:rPr lang="zh-CN" altLang="en-US" sz="1600" dirty="0" smtClean="0">
                  <a:solidFill>
                    <a:schemeClr val="bg1"/>
                  </a:solidFill>
                </a:rPr>
                <a:t>的类。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7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 smtClean="0">
                <a:latin typeface="+mj-ea"/>
              </a:rPr>
              <a:t>如何使用</a:t>
            </a:r>
            <a:r>
              <a:rPr lang="en-US" altLang="zh-CN" dirty="0" smtClean="0">
                <a:latin typeface="+mj-ea"/>
              </a:rPr>
              <a:t>File</a:t>
            </a:r>
            <a:r>
              <a:rPr lang="zh-CN" altLang="en-US" dirty="0" smtClean="0"/>
              <a:t>类</a:t>
            </a:r>
            <a:endParaRPr lang="zh-CN" altLang="en-US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60546"/>
              </p:ext>
            </p:extLst>
          </p:nvPr>
        </p:nvGraphicFramePr>
        <p:xfrm>
          <a:off x="683568" y="1426146"/>
          <a:ext cx="784887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方式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/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Windows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操作系统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分隔符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建议使用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反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线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\\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Linux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操作系统，分隔符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建议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使用双</a:t>
                      </a:r>
                      <a:r>
                        <a:rPr lang="zh-CN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斜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线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+mn-ea"/>
                          <a:ea typeface="+mn-ea"/>
                        </a:rPr>
                        <a:t>File.separator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File.separator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静态成员，作用是生成一个分隔符而不受操作系统的影响</a:t>
                      </a:r>
                      <a:r>
                        <a:rPr lang="zh-CN" altLang="zh-CN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</a:tbl>
          </a:graphicData>
        </a:graphic>
      </p:graphicFrame>
      <p:sp>
        <p:nvSpPr>
          <p:cNvPr id="10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文件目录分隔符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5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xmlns="" id="{16FEA948-C0BD-254A-98BD-E595799AE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645781"/>
              </p:ext>
            </p:extLst>
          </p:nvPr>
        </p:nvGraphicFramePr>
        <p:xfrm>
          <a:off x="683568" y="1426146"/>
          <a:ext cx="7848872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xmlns="" val="385811459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xmlns="" val="312835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1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说明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7A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705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File(String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pathname)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+mn-ea"/>
                          <a:ea typeface="+mn-ea"/>
                        </a:rPr>
                        <a:t>字符串参数指定文件位置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2987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File(String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 err="1">
                          <a:latin typeface="+mn-ea"/>
                          <a:ea typeface="+mn-ea"/>
                        </a:rPr>
                        <a:t>dir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 err="1">
                          <a:latin typeface="+mn-ea"/>
                          <a:ea typeface="+mn-ea"/>
                        </a:rPr>
                        <a:t>subpath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+mn-ea"/>
                          <a:ea typeface="+mn-ea"/>
                        </a:rPr>
                        <a:t>dir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参数指定目录的路径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dirty="0" err="1">
                          <a:latin typeface="+mn-ea"/>
                          <a:ea typeface="+mn-ea"/>
                        </a:rPr>
                        <a:t>subpath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参数指定文件名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1392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File(File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parent,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dirty="0" err="1">
                          <a:latin typeface="+mn-ea"/>
                          <a:ea typeface="+mn-ea"/>
                        </a:rPr>
                        <a:t>subpath</a:t>
                      </a:r>
                      <a:r>
                        <a:rPr lang="en-US" altLang="zh-CN" dirty="0">
                          <a:latin typeface="+mn-ea"/>
                          <a:ea typeface="+mn-ea"/>
                        </a:rPr>
                        <a:t>)</a:t>
                      </a:r>
                      <a:endParaRPr lang="zh-CN" altLang="en-US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n-ea"/>
                          <a:ea typeface="+mn-ea"/>
                        </a:rPr>
                        <a:t>parent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参数指定目录路径</a:t>
                      </a:r>
                      <a:endParaRPr lang="en-US" altLang="zh-CN" dirty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zh-CN" dirty="0" err="1">
                          <a:latin typeface="+mn-ea"/>
                          <a:ea typeface="+mn-ea"/>
                        </a:rPr>
                        <a:t>subpath</a:t>
                      </a:r>
                      <a:r>
                        <a:rPr lang="zh-CN" altLang="en-US" dirty="0">
                          <a:latin typeface="+mn-ea"/>
                          <a:ea typeface="+mn-ea"/>
                        </a:rPr>
                        <a:t>参数指定文件名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6437100"/>
                  </a:ext>
                </a:extLst>
              </a:tr>
            </a:tbl>
          </a:graphicData>
        </a:graphic>
      </p:graphicFrame>
      <p:sp>
        <p:nvSpPr>
          <p:cNvPr id="10" name="副标题 1"/>
          <p:cNvSpPr txBox="1">
            <a:spLocks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 b="1" dirty="0" smtClean="0">
                <a:solidFill>
                  <a:srgbClr val="0070C0"/>
                </a:solidFill>
                <a:latin typeface="+mj-ea"/>
                <a:ea typeface="+mj-ea"/>
              </a:rPr>
              <a:t>File</a:t>
            </a: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类的构造方法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954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7702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如何使用</a:t>
            </a:r>
            <a:r>
              <a:rPr lang="en-US" altLang="zh-CN" dirty="0">
                <a:latin typeface="+mj-ea"/>
              </a:rPr>
              <a:t>File</a:t>
            </a:r>
            <a:r>
              <a:rPr lang="zh-CN" altLang="en-US" dirty="0"/>
              <a:t>类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143591" y="1824775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143591" y="2183154"/>
            <a:ext cx="157492" cy="35571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008" y="3314441"/>
            <a:ext cx="25360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4134" y="4609841"/>
            <a:ext cx="317729" cy="21721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7953" tIns="38976" rIns="77953" bIns="38976" anchor="ctr">
            <a:spAutoFit/>
          </a:bodyPr>
          <a:lstStyle/>
          <a:p>
            <a:pPr>
              <a:defRPr/>
            </a:pPr>
            <a:r>
              <a:rPr lang="en-US" sz="900" dirty="0">
                <a:cs typeface="Times New Roman" panose="02020603050405020304" pitchFamily="18" charset="0"/>
              </a:rPr>
              <a:t>     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6" name="内容占位符 5">
            <a:extLst>
              <a:ext uri="{FF2B5EF4-FFF2-40B4-BE49-F238E27FC236}">
                <a16:creationId xmlns:a16="http://schemas.microsoft.com/office/drawing/2014/main" xmlns="" id="{5A797195-9EC4-5F4B-8CE2-8A81422BEE24}"/>
              </a:ext>
            </a:extLst>
          </p:cNvPr>
          <p:cNvSpPr txBox="1">
            <a:spLocks/>
          </p:cNvSpPr>
          <p:nvPr/>
        </p:nvSpPr>
        <p:spPr>
          <a:xfrm>
            <a:off x="175071" y="1056231"/>
            <a:ext cx="8352928" cy="416861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u"/>
              <a:defRPr sz="16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ts val="2500"/>
              </a:lnSpc>
              <a:spcBef>
                <a:spcPts val="500"/>
              </a:spcBef>
              <a:spcAft>
                <a:spcPct val="0"/>
              </a:spcAft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第一种构造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第二种构造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使用第三种构造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xmlns="" id="{7F199CF5-35EF-204A-9801-3261B651C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2026960"/>
            <a:ext cx="439248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File </a:t>
            </a:r>
            <a:r>
              <a:rPr lang="en" altLang="zh-CN" sz="14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" altLang="zh-CN" sz="1400" dirty="0">
                <a:solidFill>
                  <a:srgbClr val="931A68"/>
                </a:solidFill>
                <a:latin typeface="+mn-ea"/>
                <a:ea typeface="+mn-ea"/>
              </a:rPr>
              <a:t>new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 File(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"D:/</a:t>
            </a:r>
            <a:r>
              <a:rPr lang="en" altLang="zh-CN" sz="1400" dirty="0" err="1">
                <a:solidFill>
                  <a:srgbClr val="3933FF"/>
                </a:solidFill>
                <a:latin typeface="+mn-ea"/>
                <a:ea typeface="+mn-ea"/>
              </a:rPr>
              <a:t>myDir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/</a:t>
            </a:r>
            <a:r>
              <a:rPr lang="en" altLang="zh-CN" sz="1400" dirty="0" err="1">
                <a:solidFill>
                  <a:srgbClr val="3933FF"/>
                </a:solidFill>
                <a:latin typeface="+mn-ea"/>
                <a:ea typeface="+mn-ea"/>
              </a:rPr>
              <a:t>hello.txt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en" altLang="zh-CN" sz="1400" dirty="0">
              <a:solidFill>
                <a:srgbClr val="3933FF"/>
              </a:solidFill>
              <a:latin typeface="+mn-ea"/>
              <a:ea typeface="+mn-ea"/>
            </a:endParaRP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xmlns="" id="{D75905A2-087B-8A46-9309-B402C7E1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3165021"/>
            <a:ext cx="4969688" cy="340519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File </a:t>
            </a:r>
            <a:r>
              <a:rPr lang="en" altLang="zh-CN" sz="14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" altLang="zh-CN" sz="1400" dirty="0">
                <a:solidFill>
                  <a:srgbClr val="931A68"/>
                </a:solidFill>
                <a:latin typeface="+mn-ea"/>
                <a:ea typeface="+mn-ea"/>
              </a:rPr>
              <a:t>new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 File(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“</a:t>
            </a:r>
            <a:r>
              <a:rPr lang="en" altLang="zh-CN" sz="1400" dirty="0" smtClean="0">
                <a:solidFill>
                  <a:srgbClr val="3933FF"/>
                </a:solidFill>
                <a:latin typeface="+mn-ea"/>
                <a:ea typeface="+mn-ea"/>
              </a:rPr>
              <a:t>D:/myDir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”</a:t>
            </a:r>
            <a:r>
              <a:rPr lang="en-US" altLang="zh-CN" sz="1400" dirty="0">
                <a:solidFill>
                  <a:srgbClr val="3933FF"/>
                </a:solidFill>
                <a:latin typeface="+mn-ea"/>
                <a:ea typeface="+mn-ea"/>
              </a:rPr>
              <a:t>,</a:t>
            </a:r>
            <a:r>
              <a:rPr lang="zh-CN" altLang="en-US" sz="1400" dirty="0">
                <a:solidFill>
                  <a:srgbClr val="3933FF"/>
                </a:solidFill>
                <a:latin typeface="+mn-ea"/>
                <a:ea typeface="+mn-ea"/>
              </a:rPr>
              <a:t> 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“</a:t>
            </a:r>
            <a:r>
              <a:rPr lang="en-US" altLang="zh-CN" sz="1400" dirty="0" err="1">
                <a:solidFill>
                  <a:srgbClr val="3933FF"/>
                </a:solidFill>
                <a:latin typeface="+mn-ea"/>
                <a:ea typeface="+mn-ea"/>
              </a:rPr>
              <a:t>hello.txt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”</a:t>
            </a:r>
            <a:r>
              <a:rPr lang="en" altLang="zh-CN" sz="1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en" altLang="zh-CN" sz="1400" dirty="0">
              <a:solidFill>
                <a:srgbClr val="3933FF"/>
              </a:solidFill>
              <a:latin typeface="+mn-ea"/>
              <a:ea typeface="+mn-ea"/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xmlns="" id="{84584174-3F32-8141-AC66-787544007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80" y="4271979"/>
            <a:ext cx="6286400" cy="578882"/>
          </a:xfrm>
          <a:prstGeom prst="roundRect">
            <a:avLst>
              <a:gd name="adj" fmla="val 16667"/>
            </a:avLst>
          </a:prstGeom>
          <a:solidFill>
            <a:srgbClr val="E7F4FF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" altLang="zh-CN" sz="1400" dirty="0">
                <a:latin typeface="+mn-ea"/>
                <a:ea typeface="+mn-ea"/>
              </a:rPr>
              <a:t>File </a:t>
            </a:r>
            <a:r>
              <a:rPr lang="en" altLang="zh-CN" sz="1400" dirty="0">
                <a:solidFill>
                  <a:srgbClr val="7E504F"/>
                </a:solidFill>
                <a:latin typeface="+mn-ea"/>
                <a:ea typeface="+mn-ea"/>
              </a:rPr>
              <a:t>parent</a:t>
            </a:r>
            <a:r>
              <a:rPr lang="en" altLang="zh-CN" sz="1400" dirty="0">
                <a:latin typeface="+mn-ea"/>
                <a:ea typeface="+mn-ea"/>
              </a:rPr>
              <a:t> = </a:t>
            </a:r>
            <a:r>
              <a:rPr lang="en" altLang="zh-CN" sz="1400" dirty="0">
                <a:solidFill>
                  <a:srgbClr val="931A68"/>
                </a:solidFill>
                <a:latin typeface="+mn-ea"/>
                <a:ea typeface="+mn-ea"/>
              </a:rPr>
              <a:t>new</a:t>
            </a:r>
            <a:r>
              <a:rPr lang="en" altLang="zh-CN" sz="1400" dirty="0">
                <a:latin typeface="+mn-ea"/>
                <a:ea typeface="+mn-ea"/>
              </a:rPr>
              <a:t> File(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</a:t>
            </a:r>
            <a:r>
              <a:rPr lang="en" altLang="zh-CN" sz="1400" dirty="0" smtClean="0">
                <a:solidFill>
                  <a:srgbClr val="3933FF"/>
                </a:solidFill>
                <a:latin typeface="+mn-ea"/>
                <a:ea typeface="+mn-ea"/>
              </a:rPr>
              <a:t>D:/myDir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</a:t>
            </a:r>
            <a:r>
              <a:rPr lang="en" altLang="zh-CN" sz="1400" dirty="0">
                <a:latin typeface="+mn-ea"/>
                <a:ea typeface="+mn-ea"/>
              </a:rPr>
              <a:t>);</a:t>
            </a:r>
          </a:p>
          <a:p>
            <a:pPr algn="l"/>
            <a:r>
              <a:rPr lang="en" altLang="zh-CN" sz="1400" dirty="0">
                <a:latin typeface="+mn-ea"/>
                <a:ea typeface="+mn-ea"/>
              </a:rPr>
              <a:t>File </a:t>
            </a:r>
            <a:r>
              <a:rPr lang="en" altLang="zh-CN" sz="1400" dirty="0">
                <a:solidFill>
                  <a:srgbClr val="7E504F"/>
                </a:solidFill>
                <a:latin typeface="+mn-ea"/>
                <a:ea typeface="+mn-ea"/>
              </a:rPr>
              <a:t>f</a:t>
            </a:r>
            <a:r>
              <a:rPr lang="en" altLang="zh-CN" sz="1400" dirty="0">
                <a:latin typeface="+mn-ea"/>
                <a:ea typeface="+mn-ea"/>
              </a:rPr>
              <a:t> = </a:t>
            </a:r>
            <a:r>
              <a:rPr lang="en" altLang="zh-CN" sz="1400" dirty="0">
                <a:solidFill>
                  <a:srgbClr val="931A68"/>
                </a:solidFill>
                <a:latin typeface="+mn-ea"/>
                <a:ea typeface="+mn-ea"/>
              </a:rPr>
              <a:t>new</a:t>
            </a:r>
            <a:r>
              <a:rPr lang="en" altLang="zh-CN" sz="1400" dirty="0">
                <a:latin typeface="+mn-ea"/>
                <a:ea typeface="+mn-ea"/>
              </a:rPr>
              <a:t> File(</a:t>
            </a:r>
            <a:r>
              <a:rPr lang="en" altLang="zh-CN" sz="1400" dirty="0">
                <a:solidFill>
                  <a:srgbClr val="7E504F"/>
                </a:solidFill>
                <a:latin typeface="+mn-ea"/>
                <a:ea typeface="+mn-ea"/>
              </a:rPr>
              <a:t>parent</a:t>
            </a:r>
            <a:r>
              <a:rPr lang="en-US" altLang="zh-CN" sz="1400" dirty="0">
                <a:solidFill>
                  <a:srgbClr val="7E504F"/>
                </a:solidFill>
                <a:latin typeface="+mn-ea"/>
                <a:ea typeface="+mn-ea"/>
              </a:rPr>
              <a:t>,</a:t>
            </a:r>
            <a:r>
              <a:rPr lang="zh-CN" altLang="en-US" sz="1400" dirty="0">
                <a:solidFill>
                  <a:srgbClr val="7E504F"/>
                </a:solidFill>
                <a:latin typeface="+mn-ea"/>
                <a:ea typeface="+mn-ea"/>
              </a:rPr>
              <a:t> 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</a:t>
            </a:r>
            <a:r>
              <a:rPr lang="en" altLang="zh-CN" sz="1400" dirty="0" err="1">
                <a:solidFill>
                  <a:srgbClr val="3933FF"/>
                </a:solidFill>
                <a:latin typeface="+mn-ea"/>
                <a:ea typeface="+mn-ea"/>
              </a:rPr>
              <a:t>hello.txt</a:t>
            </a:r>
            <a:r>
              <a:rPr lang="en" altLang="zh-CN" sz="1400" dirty="0">
                <a:solidFill>
                  <a:srgbClr val="3933FF"/>
                </a:solidFill>
                <a:latin typeface="+mn-ea"/>
                <a:ea typeface="+mn-ea"/>
              </a:rPr>
              <a:t>"</a:t>
            </a:r>
            <a:r>
              <a:rPr lang="en" altLang="zh-CN" sz="1400" dirty="0">
                <a:latin typeface="+mn-ea"/>
                <a:ea typeface="+mn-ea"/>
              </a:rPr>
              <a:t>);</a:t>
            </a:r>
          </a:p>
        </p:txBody>
      </p:sp>
      <p:sp>
        <p:nvSpPr>
          <p:cNvPr id="18" name="副标题 1"/>
          <p:cNvSpPr txBox="1">
            <a:spLocks/>
          </p:cNvSpPr>
          <p:nvPr/>
        </p:nvSpPr>
        <p:spPr>
          <a:xfrm>
            <a:off x="35496" y="720693"/>
            <a:ext cx="7488832" cy="360040"/>
          </a:xfrm>
          <a:prstGeom prst="rect">
            <a:avLst/>
          </a:prstGeom>
        </p:spPr>
        <p:txBody>
          <a:bodyPr/>
          <a:lstStyle>
            <a:lvl1pPr marL="227330" indent="-22733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45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17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5989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6130" indent="-22733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如何创建</a:t>
            </a:r>
            <a:r>
              <a:rPr lang="en-US" altLang="zh-CN" sz="1600" b="1" dirty="0" smtClean="0">
                <a:solidFill>
                  <a:srgbClr val="0070C0"/>
                </a:solidFill>
                <a:latin typeface="+mj-ea"/>
                <a:ea typeface="+mj-ea"/>
              </a:rPr>
              <a:t>File</a:t>
            </a:r>
            <a:r>
              <a:rPr lang="zh-CN" altLang="en-US" sz="1600" b="1" dirty="0" smtClean="0">
                <a:solidFill>
                  <a:srgbClr val="0070C0"/>
                </a:solidFill>
                <a:latin typeface="+mj-ea"/>
                <a:ea typeface="+mj-ea"/>
              </a:rPr>
              <a:t>对象</a:t>
            </a:r>
            <a:endParaRPr lang="zh-CN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344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2404</Words>
  <Application>Microsoft Office PowerPoint</Application>
  <PresentationFormat>全屏显示(16:9)</PresentationFormat>
  <Paragraphs>575</Paragraphs>
  <Slides>59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2" baseType="lpstr">
      <vt:lpstr>Malgun Gothic</vt:lpstr>
      <vt:lpstr>Monaco</vt:lpstr>
      <vt:lpstr>黑体</vt:lpstr>
      <vt:lpstr>宋体</vt:lpstr>
      <vt:lpstr>微软雅黑</vt:lpstr>
      <vt:lpstr>Arial</vt:lpstr>
      <vt:lpstr>Browallia New</vt:lpstr>
      <vt:lpstr>Calibri</vt:lpstr>
      <vt:lpstr>Impact</vt:lpstr>
      <vt:lpstr>Tahoma</vt:lpstr>
      <vt:lpstr>Times New Roman</vt:lpstr>
      <vt:lpstr>Wingdings</vt:lpstr>
      <vt:lpstr>Office 主题</vt:lpstr>
      <vt:lpstr>第七单元</vt:lpstr>
      <vt:lpstr>第一节课</vt:lpstr>
      <vt:lpstr>贯穿案例</vt:lpstr>
      <vt:lpstr>知识目标</vt:lpstr>
      <vt:lpstr>为什么使用File类</vt:lpstr>
      <vt:lpstr>什么是File类</vt:lpstr>
      <vt:lpstr>如何使用File类</vt:lpstr>
      <vt:lpstr>如何使用File类</vt:lpstr>
      <vt:lpstr>如何使用File类</vt:lpstr>
      <vt:lpstr>如何使用File类</vt:lpstr>
      <vt:lpstr>如何使用File类</vt:lpstr>
      <vt:lpstr>File类的基本应用</vt:lpstr>
      <vt:lpstr>File类的基本应用</vt:lpstr>
      <vt:lpstr>课堂编程</vt:lpstr>
      <vt:lpstr>内容小结</vt:lpstr>
      <vt:lpstr>第二节课</vt:lpstr>
      <vt:lpstr>PowerPoint 演示文稿</vt:lpstr>
      <vt:lpstr>为什么使用IO流</vt:lpstr>
      <vt:lpstr>为什么使用IO流</vt:lpstr>
      <vt:lpstr>什么是IO流</vt:lpstr>
      <vt:lpstr>什么是IO流</vt:lpstr>
      <vt:lpstr>IO包中的类层结构</vt:lpstr>
      <vt:lpstr>输入输出机制</vt:lpstr>
      <vt:lpstr>IO流的基本应用</vt:lpstr>
      <vt:lpstr>流的分类</vt:lpstr>
      <vt:lpstr>按流向分类</vt:lpstr>
      <vt:lpstr>按数据单元分类</vt:lpstr>
      <vt:lpstr>内容小结</vt:lpstr>
      <vt:lpstr>第三节课</vt:lpstr>
      <vt:lpstr>什么是字节流</vt:lpstr>
      <vt:lpstr>如何使用InputStream类</vt:lpstr>
      <vt:lpstr>如何使用InputStream类</vt:lpstr>
      <vt:lpstr>为什么使用FileInputStream类</vt:lpstr>
      <vt:lpstr>什么是FileInputStream类</vt:lpstr>
      <vt:lpstr>FileInputStream类的基本应用</vt:lpstr>
      <vt:lpstr>如何使用OutputStream类</vt:lpstr>
      <vt:lpstr>如何使用OutputStream类</vt:lpstr>
      <vt:lpstr>为什么使用FileOutputStream类</vt:lpstr>
      <vt:lpstr>什么是FileOutputStream类</vt:lpstr>
      <vt:lpstr>FileOutputStream类的基本应用</vt:lpstr>
      <vt:lpstr>课堂编程</vt:lpstr>
      <vt:lpstr>内容小结</vt:lpstr>
      <vt:lpstr>第四节课</vt:lpstr>
      <vt:lpstr>什么是字符流</vt:lpstr>
      <vt:lpstr>如何使用Reader类</vt:lpstr>
      <vt:lpstr>如何使用Reader类</vt:lpstr>
      <vt:lpstr>为什么使用FileReader</vt:lpstr>
      <vt:lpstr>为什么使用FileReader</vt:lpstr>
      <vt:lpstr>什么是FileReader类</vt:lpstr>
      <vt:lpstr>FileReader类的基本应用</vt:lpstr>
      <vt:lpstr>如何使用Writer类</vt:lpstr>
      <vt:lpstr>如何使用Writer类</vt:lpstr>
      <vt:lpstr>为什么使用FileWriter类</vt:lpstr>
      <vt:lpstr>什么是FileWriter类</vt:lpstr>
      <vt:lpstr>FileWriter类的基本应用</vt:lpstr>
      <vt:lpstr>课堂编程</vt:lpstr>
      <vt:lpstr>内容小结</vt:lpstr>
      <vt:lpstr>单元总结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qin</cp:lastModifiedBy>
  <cp:revision>2204</cp:revision>
  <dcterms:created xsi:type="dcterms:W3CDTF">2006-03-08T06:55:00Z</dcterms:created>
  <dcterms:modified xsi:type="dcterms:W3CDTF">2018-11-05T05:37:12Z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