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516" r:id="rId2"/>
    <p:sldId id="1754" r:id="rId3"/>
    <p:sldId id="1763" r:id="rId4"/>
    <p:sldId id="1764" r:id="rId5"/>
    <p:sldId id="1765" r:id="rId6"/>
    <p:sldId id="1766" r:id="rId7"/>
    <p:sldId id="1768" r:id="rId8"/>
    <p:sldId id="1769" r:id="rId9"/>
    <p:sldId id="1770" r:id="rId10"/>
    <p:sldId id="1771" r:id="rId11"/>
    <p:sldId id="1772" r:id="rId12"/>
    <p:sldId id="1773" r:id="rId13"/>
    <p:sldId id="1774" r:id="rId14"/>
    <p:sldId id="1775" r:id="rId15"/>
    <p:sldId id="1776" r:id="rId16"/>
    <p:sldId id="1777" r:id="rId17"/>
    <p:sldId id="1778" r:id="rId18"/>
    <p:sldId id="1779" r:id="rId19"/>
    <p:sldId id="1755" r:id="rId20"/>
    <p:sldId id="1780" r:id="rId21"/>
    <p:sldId id="1782" r:id="rId22"/>
    <p:sldId id="1783" r:id="rId23"/>
    <p:sldId id="1784" r:id="rId24"/>
    <p:sldId id="1785" r:id="rId25"/>
    <p:sldId id="1786" r:id="rId26"/>
    <p:sldId id="1791" r:id="rId27"/>
    <p:sldId id="1788" r:id="rId28"/>
    <p:sldId id="1789" r:id="rId29"/>
    <p:sldId id="1790" r:id="rId30"/>
    <p:sldId id="1792" r:id="rId31"/>
    <p:sldId id="1793" r:id="rId32"/>
    <p:sldId id="1756" r:id="rId33"/>
    <p:sldId id="1794" r:id="rId34"/>
    <p:sldId id="1798" r:id="rId35"/>
    <p:sldId id="1796" r:id="rId36"/>
    <p:sldId id="1799" r:id="rId37"/>
    <p:sldId id="1797" r:id="rId38"/>
    <p:sldId id="1800" r:id="rId39"/>
    <p:sldId id="1801" r:id="rId40"/>
    <p:sldId id="1802" r:id="rId41"/>
    <p:sldId id="1803" r:id="rId42"/>
    <p:sldId id="1804" r:id="rId43"/>
    <p:sldId id="1757" r:id="rId44"/>
    <p:sldId id="1806" r:id="rId45"/>
    <p:sldId id="1807" r:id="rId46"/>
    <p:sldId id="1808" r:id="rId47"/>
    <p:sldId id="1813" r:id="rId48"/>
    <p:sldId id="1814" r:id="rId49"/>
    <p:sldId id="1811" r:id="rId50"/>
    <p:sldId id="1812" r:id="rId51"/>
    <p:sldId id="1815" r:id="rId52"/>
    <p:sldId id="1816" r:id="rId53"/>
    <p:sldId id="1817" r:id="rId54"/>
    <p:sldId id="1820" r:id="rId55"/>
    <p:sldId id="1821" r:id="rId56"/>
    <p:sldId id="1822" r:id="rId57"/>
    <p:sldId id="1823" r:id="rId58"/>
    <p:sldId id="1824" r:id="rId59"/>
    <p:sldId id="1825" r:id="rId60"/>
    <p:sldId id="1827" r:id="rId61"/>
    <p:sldId id="1826" r:id="rId62"/>
    <p:sldId id="515" r:id="rId63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4">
          <p15:clr>
            <a:srgbClr val="A4A3A4"/>
          </p15:clr>
        </p15:guide>
        <p15:guide id="2" orient="horz" pos="2582">
          <p15:clr>
            <a:srgbClr val="A4A3A4"/>
          </p15:clr>
        </p15:guide>
        <p15:guide id="3" pos="28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68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5AADD6"/>
    <a:srgbClr val="3E68FC"/>
    <a:srgbClr val="E07A6F"/>
    <a:srgbClr val="E6C168"/>
    <a:srgbClr val="FFFFFF"/>
    <a:srgbClr val="E1FEFF"/>
    <a:srgbClr val="E7F4FF"/>
    <a:srgbClr val="D5EBFF"/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92005" autoAdjust="0"/>
  </p:normalViewPr>
  <p:slideViewPr>
    <p:cSldViewPr>
      <p:cViewPr varScale="1">
        <p:scale>
          <a:sx n="141" d="100"/>
          <a:sy n="141" d="100"/>
        </p:scale>
        <p:origin x="672" y="120"/>
      </p:cViewPr>
      <p:guideLst>
        <p:guide orient="horz" pos="1444"/>
        <p:guide orient="horz" pos="2582"/>
        <p:guide pos="28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24"/>
    </p:cViewPr>
  </p:sorterViewPr>
  <p:notesViewPr>
    <p:cSldViewPr>
      <p:cViewPr varScale="1">
        <p:scale>
          <a:sx n="54" d="100"/>
          <a:sy n="54" d="100"/>
        </p:scale>
        <p:origin x="-2610" y="-84"/>
      </p:cViewPr>
      <p:guideLst>
        <p:guide orient="horz" pos="2568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403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32408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4884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在</a:t>
            </a:r>
            <a:r>
              <a:rPr lang="en-US" altLang="zh-CN" dirty="0" smtClean="0"/>
              <a:t>JDK1.5</a:t>
            </a:r>
            <a:r>
              <a:rPr lang="zh-CN" altLang="en-US" dirty="0" smtClean="0"/>
              <a:t>之前，我们通过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类实现参数的通用性。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这样做的缺点是需要进行显式地</a:t>
            </a:r>
            <a:r>
              <a:rPr lang="zh-CN" altLang="en-US" b="1" dirty="0" smtClean="0">
                <a:solidFill>
                  <a:srgbClr val="C00000"/>
                </a:solidFill>
              </a:rPr>
              <a:t>强制类型转换。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algn="l"/>
            <a:r>
              <a:rPr lang="zh-CN" altLang="en-US" b="1" dirty="0" smtClean="0">
                <a:solidFill>
                  <a:srgbClr val="C00000"/>
                </a:solidFill>
              </a:rPr>
              <a:t>代码中，如果程序员对实际的参数类型缺乏预知，在进行强制类型转换时，采用了不匹配的数据类型，这可以通过编译期的检查，但是在程序运行时就会产生类型转换异常，从而导致程序的正常执行被中止。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简单粗暴的运行时异常会削弱程序的健壮性！</a:t>
            </a:r>
          </a:p>
          <a:p>
            <a:pPr algn="l"/>
            <a:endParaRPr lang="en-US" altLang="zh-CN" b="1" dirty="0" smtClean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6138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在</a:t>
            </a:r>
            <a:r>
              <a:rPr lang="en-US" altLang="zh-CN" dirty="0" smtClean="0"/>
              <a:t>JDK1.5</a:t>
            </a:r>
            <a:r>
              <a:rPr lang="zh-CN" altLang="en-US" dirty="0" smtClean="0"/>
              <a:t>之前，我们通过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类实现参数的通用性。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这样做的缺点是需要进行显式地</a:t>
            </a:r>
            <a:r>
              <a:rPr lang="zh-CN" altLang="en-US" b="1" dirty="0" smtClean="0">
                <a:solidFill>
                  <a:srgbClr val="C00000"/>
                </a:solidFill>
              </a:rPr>
              <a:t>强制类型转换。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algn="l"/>
            <a:r>
              <a:rPr lang="zh-CN" altLang="en-US" b="1" dirty="0" smtClean="0">
                <a:solidFill>
                  <a:srgbClr val="C00000"/>
                </a:solidFill>
              </a:rPr>
              <a:t>代码中，如果程序员对实际的参数类型缺乏预知，在进行强制类型转换时，采用了不匹配的数据类型，这可以通过编译期的检查，但是在程序运行时就会产生类型转换异常，从而导致程序的正常执行被中止。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简单粗暴的运行时异常会削弱程序的健壮性！</a:t>
            </a:r>
          </a:p>
          <a:p>
            <a:pPr algn="l"/>
            <a:endParaRPr lang="en-US" altLang="zh-CN" b="1" dirty="0" smtClean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5818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 smtClean="0"/>
              <a:t>泛型是一种机制，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在</a:t>
            </a:r>
            <a:r>
              <a:rPr lang="en-US" altLang="zh-CN" dirty="0" smtClean="0"/>
              <a:t>JDK1.5</a:t>
            </a:r>
            <a:r>
              <a:rPr lang="zh-CN" altLang="en-US" dirty="0" smtClean="0"/>
              <a:t>时引入该机制。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同属机制的还有继承。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中的继承是子类复用父类的属性和方法的机制。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中的泛型本质是通过参数化类型的方式，来限定编译期的类型范围。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中的泛型是通过参数化类型来限定编译期类型范围的机制。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属于泛型运用的范畴有：泛型类，泛型接口，泛型方法。</a:t>
            </a:r>
            <a:endParaRPr lang="zh-CN" altLang="en-US" dirty="0"/>
          </a:p>
        </p:txBody>
      </p:sp>
      <p:sp>
        <p:nvSpPr>
          <p:cNvPr id="8704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>
                <a:latin typeface="Tahoma" panose="020B0604030504040204" pitchFamily="34" charset="0"/>
                <a:ea typeface="宋体" panose="02010600030101010101" pitchFamily="2" charset="-122"/>
              </a:rPr>
              <a:t>12</a:t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1249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0073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4884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 smtClean="0"/>
              <a:t>泛型是一种机制，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在</a:t>
            </a:r>
            <a:r>
              <a:rPr lang="en-US" altLang="zh-CN" dirty="0" smtClean="0"/>
              <a:t>JDK1.5</a:t>
            </a:r>
            <a:r>
              <a:rPr lang="zh-CN" altLang="en-US" dirty="0" smtClean="0"/>
              <a:t>时引入该机制。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同属机制的还有继承。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中的继承是子类复用父类的属性和方法的机制。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中的泛型本质是通过参数化类型的方式，来限定编译期的类型范围。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中的泛型是通过参数化类型来限定编译期类型范围的机制。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属于泛型运用的范畴有：泛型类，泛型接口，泛型方法。</a:t>
            </a:r>
            <a:endParaRPr lang="zh-CN" altLang="en-US" dirty="0"/>
          </a:p>
        </p:txBody>
      </p:sp>
      <p:sp>
        <p:nvSpPr>
          <p:cNvPr id="8704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>
                <a:latin typeface="Tahoma" panose="020B0604030504040204" pitchFamily="34" charset="0"/>
                <a:ea typeface="宋体" panose="02010600030101010101" pitchFamily="2" charset="-122"/>
              </a:rPr>
              <a:t>21</a:t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928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4306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3694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 smtClean="0"/>
              <a:t>泛型是一种机制，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在</a:t>
            </a:r>
            <a:r>
              <a:rPr lang="en-US" altLang="zh-CN" dirty="0" smtClean="0"/>
              <a:t>JDK1.5</a:t>
            </a:r>
            <a:r>
              <a:rPr lang="zh-CN" altLang="en-US" dirty="0" smtClean="0"/>
              <a:t>时引入该机制。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同属机制的还有继承。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中的继承是子类复用父类的属性和方法的机制。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中的泛型本质是通过参数化类型的方式，来限定编译期的类型范围。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中的泛型是通过参数化类型来限定编译期类型范围的机制。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属于泛型运用的范畴有：泛型类，泛型接口，泛型方法。</a:t>
            </a:r>
            <a:endParaRPr lang="zh-CN" altLang="en-US" dirty="0"/>
          </a:p>
        </p:txBody>
      </p:sp>
      <p:sp>
        <p:nvSpPr>
          <p:cNvPr id="8704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>
                <a:latin typeface="Tahoma" panose="020B0604030504040204" pitchFamily="34" charset="0"/>
                <a:ea typeface="宋体" panose="02010600030101010101" pitchFamily="2" charset="-122"/>
              </a:rPr>
              <a:t>26</a:t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3673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2627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4884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0868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77769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4884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 smtClean="0"/>
              <a:t>泛型是一种机制，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在</a:t>
            </a:r>
            <a:r>
              <a:rPr lang="en-US" altLang="zh-CN" dirty="0" smtClean="0"/>
              <a:t>JDK1.5</a:t>
            </a:r>
            <a:r>
              <a:rPr lang="zh-CN" altLang="en-US" dirty="0" smtClean="0"/>
              <a:t>时引入该机制。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同属机制的还有继承。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中的继承是子类复用父类的属性和方法的机制。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中的泛型本质是通过参数化类型的方式，来限定编译期的类型范围。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中的泛型是通过参数化类型来限定编译期类型范围的机制。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属于泛型运用的范畴有：泛型类，泛型接口，泛型方法。</a:t>
            </a:r>
            <a:endParaRPr lang="zh-CN" altLang="en-US" dirty="0"/>
          </a:p>
        </p:txBody>
      </p:sp>
      <p:sp>
        <p:nvSpPr>
          <p:cNvPr id="8704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>
                <a:latin typeface="Tahoma" panose="020B0604030504040204" pitchFamily="34" charset="0"/>
                <a:ea typeface="宋体" panose="02010600030101010101" pitchFamily="2" charset="-122"/>
              </a:rPr>
              <a:t>34</a:t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04768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1073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10738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把</a:t>
            </a:r>
            <a:r>
              <a:rPr lang="en-US" altLang="zh-CN"/>
              <a:t>T</a:t>
            </a:r>
            <a:r>
              <a:rPr lang="zh-CN" altLang="en-US"/>
              <a:t>改成其它字母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46355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把</a:t>
            </a:r>
            <a:r>
              <a:rPr lang="en-US" altLang="zh-CN"/>
              <a:t>T</a:t>
            </a:r>
            <a:r>
              <a:rPr lang="zh-CN" altLang="en-US"/>
              <a:t>改成其它字母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46355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0407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2705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分钟。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</a:t>
            </a:r>
            <a:r>
              <a:rPr lang="zh-CN" altLang="en-US" dirty="0" smtClean="0"/>
              <a:t>枚举是使用</a:t>
            </a:r>
            <a:r>
              <a:rPr lang="en-US" altLang="zh-CN" dirty="0" err="1"/>
              <a:t>enum</a:t>
            </a:r>
            <a:r>
              <a:rPr lang="zh-CN" altLang="en-US" dirty="0"/>
              <a:t>声明的、由一组预定义的本类型常量组成的引用</a:t>
            </a:r>
            <a:r>
              <a:rPr lang="zh-CN" altLang="en-US" dirty="0" smtClean="0"/>
              <a:t>数据类型。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2.</a:t>
            </a:r>
            <a:r>
              <a:rPr lang="zh-CN" altLang="en-US" dirty="0" smtClean="0"/>
              <a:t>枚举的父类只能是</a:t>
            </a:r>
            <a:r>
              <a:rPr lang="en-US" altLang="zh-CN" dirty="0" err="1" smtClean="0"/>
              <a:t>java.lang.Enum</a:t>
            </a:r>
            <a:r>
              <a:rPr lang="zh-CN" altLang="en-US" dirty="0"/>
              <a:t>类</a:t>
            </a:r>
            <a:r>
              <a:rPr lang="zh-CN" altLang="en-US" dirty="0" smtClean="0"/>
              <a:t>，枚举可以实现接口，枚举不可以被继承，枚举不可以通过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关键字创建实例；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普通</a:t>
            </a:r>
            <a:r>
              <a:rPr lang="zh-CN" altLang="en-US" dirty="0"/>
              <a:t>类继承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，可以实现接口，也可以被继承，还可以通过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关键字创建实例。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3.public</a:t>
            </a:r>
            <a:r>
              <a:rPr lang="en-US" altLang="zh-CN" dirty="0"/>
              <a:t> </a:t>
            </a:r>
            <a:r>
              <a:rPr lang="en-US" altLang="zh-CN" dirty="0" err="1"/>
              <a:t>enum</a:t>
            </a:r>
            <a:r>
              <a:rPr lang="en-US" altLang="zh-CN" dirty="0"/>
              <a:t> </a:t>
            </a:r>
            <a:r>
              <a:rPr lang="zh-CN" altLang="en-US" dirty="0"/>
              <a:t>枚举名称</a:t>
            </a:r>
            <a:r>
              <a:rPr lang="en-US" altLang="zh-CN" dirty="0"/>
              <a:t>{</a:t>
            </a:r>
            <a:r>
              <a:rPr lang="zh-CN" altLang="en-US" dirty="0"/>
              <a:t>常量</a:t>
            </a:r>
            <a:r>
              <a:rPr lang="en-US" altLang="zh-CN" dirty="0"/>
              <a:t>1</a:t>
            </a:r>
            <a:r>
              <a:rPr lang="zh-CN" altLang="en-US" dirty="0"/>
              <a:t>，常量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....}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5168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95933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48843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21980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 smtClean="0"/>
              <a:t>泛型是一种机制，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在</a:t>
            </a:r>
            <a:r>
              <a:rPr lang="en-US" altLang="zh-CN" dirty="0" smtClean="0"/>
              <a:t>JDK1.5</a:t>
            </a:r>
            <a:r>
              <a:rPr lang="zh-CN" altLang="en-US" dirty="0" smtClean="0"/>
              <a:t>时引入该机制。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同属机制的还有继承。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中的继承是子类复用父类的属性和方法的机制。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中的泛型本质是通过参数化类型的方式，来限定编译期的类型范围。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中的泛型是通过参数化类型来限定编译期类型范围的机制。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属于泛型运用的范畴有：泛型类，泛型接口，泛型方法。</a:t>
            </a:r>
            <a:endParaRPr lang="zh-CN" altLang="en-US" dirty="0"/>
          </a:p>
        </p:txBody>
      </p:sp>
      <p:sp>
        <p:nvSpPr>
          <p:cNvPr id="8704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>
                <a:latin typeface="Tahoma" panose="020B0604030504040204" pitchFamily="34" charset="0"/>
                <a:ea typeface="宋体" panose="02010600030101010101" pitchFamily="2" charset="-122"/>
              </a:rPr>
              <a:t>47</a:t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51457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 smtClean="0"/>
              <a:t>泛型是一种机制，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在</a:t>
            </a:r>
            <a:r>
              <a:rPr lang="en-US" altLang="zh-CN" dirty="0" smtClean="0"/>
              <a:t>JDK1.5</a:t>
            </a:r>
            <a:r>
              <a:rPr lang="zh-CN" altLang="en-US" dirty="0" smtClean="0"/>
              <a:t>时引入该机制。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同属机制的还有继承。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中的继承是子类复用父类的属性和方法的机制。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中的泛型本质是通过参数化类型的方式，来限定编译期的类型范围。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中的泛型是通过参数化类型来限定编译期类型范围的机制。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属于泛型运用的范畴有：泛型类，泛型接口，泛型方法。</a:t>
            </a:r>
            <a:endParaRPr lang="zh-CN" altLang="en-US" dirty="0"/>
          </a:p>
        </p:txBody>
      </p:sp>
      <p:sp>
        <p:nvSpPr>
          <p:cNvPr id="8704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>
                <a:latin typeface="Tahoma" panose="020B0604030504040204" pitchFamily="34" charset="0"/>
                <a:ea typeface="宋体" panose="02010600030101010101" pitchFamily="2" charset="-122"/>
              </a:rPr>
              <a:t>48</a:t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2880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2782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类型实参都是</a:t>
            </a:r>
            <a:r>
              <a:rPr lang="en-US" altLang="zh-CN" dirty="0"/>
              <a:t>Gift</a:t>
            </a:r>
            <a:r>
              <a:rPr lang="zh-CN" altLang="en-US" dirty="0"/>
              <a:t>及其子类，都可以向上转型为</a:t>
            </a:r>
            <a:r>
              <a:rPr lang="en-US" altLang="zh-CN" dirty="0"/>
              <a:t>Gift</a:t>
            </a:r>
            <a:r>
              <a:rPr lang="zh-CN" altLang="en-US" dirty="0"/>
              <a:t>。可以按照</a:t>
            </a:r>
            <a:r>
              <a:rPr lang="en-US" altLang="zh-CN" dirty="0"/>
              <a:t>Gift</a:t>
            </a:r>
            <a:r>
              <a:rPr lang="zh-CN" altLang="en-US" dirty="0" smtClean="0"/>
              <a:t>访问。</a:t>
            </a:r>
            <a:endParaRPr lang="en-US" altLang="zh-CN" dirty="0"/>
          </a:p>
          <a:p>
            <a:r>
              <a:rPr lang="zh-CN" altLang="en-US" dirty="0"/>
              <a:t>如果传的是子类类型，给</a:t>
            </a:r>
            <a:r>
              <a:rPr lang="en-US" altLang="zh-CN" dirty="0"/>
              <a:t>T</a:t>
            </a:r>
            <a:r>
              <a:rPr lang="zh-CN" altLang="en-US" dirty="0" smtClean="0"/>
              <a:t>类型变量</a:t>
            </a:r>
            <a:r>
              <a:rPr lang="zh-CN" altLang="en-US" dirty="0"/>
              <a:t>赋值父类实例会</a:t>
            </a:r>
            <a:r>
              <a:rPr lang="zh-CN" altLang="en-US" dirty="0" smtClean="0"/>
              <a:t>异常。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04261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类型实参都是</a:t>
            </a:r>
            <a:r>
              <a:rPr lang="en-US" altLang="zh-CN"/>
              <a:t>LoverGift</a:t>
            </a:r>
            <a:r>
              <a:rPr lang="zh-CN" altLang="en-US"/>
              <a:t>及其父类，无法实现向下转型成</a:t>
            </a:r>
            <a:r>
              <a:rPr lang="en-US" altLang="zh-CN"/>
              <a:t>LoverGift</a:t>
            </a:r>
            <a:r>
              <a:rPr lang="zh-CN" altLang="en-US"/>
              <a:t>。不能按照</a:t>
            </a:r>
            <a:r>
              <a:rPr lang="en-US" altLang="zh-CN"/>
              <a:t>LoverGift</a:t>
            </a:r>
            <a:r>
              <a:rPr lang="zh-CN" altLang="en-US"/>
              <a:t>访问</a:t>
            </a:r>
            <a:endParaRPr lang="en-US" altLang="zh-CN"/>
          </a:p>
          <a:p>
            <a:r>
              <a:rPr lang="zh-CN" altLang="en-US"/>
              <a:t>因为类型是</a:t>
            </a:r>
            <a:r>
              <a:rPr lang="en-US" altLang="zh-CN"/>
              <a:t>LoverGift</a:t>
            </a:r>
            <a:r>
              <a:rPr lang="zh-CN" altLang="en-US"/>
              <a:t>及其父类，赋值时使用</a:t>
            </a:r>
            <a:r>
              <a:rPr lang="en-US" altLang="zh-CN"/>
              <a:t>LoverGift</a:t>
            </a:r>
            <a:r>
              <a:rPr lang="zh-CN" altLang="en-US"/>
              <a:t>必然可以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27451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04770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592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分钟。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</a:t>
            </a:r>
            <a:r>
              <a:rPr lang="zh-CN" altLang="en-US" dirty="0" smtClean="0"/>
              <a:t>枚举是使用</a:t>
            </a:r>
            <a:r>
              <a:rPr lang="en-US" altLang="zh-CN" dirty="0" err="1"/>
              <a:t>enum</a:t>
            </a:r>
            <a:r>
              <a:rPr lang="zh-CN" altLang="en-US" dirty="0"/>
              <a:t>声明的、由一组预定义的本类型常量组成的引用</a:t>
            </a:r>
            <a:r>
              <a:rPr lang="zh-CN" altLang="en-US" dirty="0" smtClean="0"/>
              <a:t>数据类型。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2.</a:t>
            </a:r>
            <a:r>
              <a:rPr lang="zh-CN" altLang="en-US" dirty="0" smtClean="0"/>
              <a:t>枚举的父类只能是</a:t>
            </a:r>
            <a:r>
              <a:rPr lang="en-US" altLang="zh-CN" dirty="0" err="1" smtClean="0"/>
              <a:t>java.lang.Enum</a:t>
            </a:r>
            <a:r>
              <a:rPr lang="zh-CN" altLang="en-US" dirty="0"/>
              <a:t>类</a:t>
            </a:r>
            <a:r>
              <a:rPr lang="zh-CN" altLang="en-US" dirty="0" smtClean="0"/>
              <a:t>，枚举可以实现接口，枚举不可以被继承，枚举不可以通过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关键字创建实例；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普通</a:t>
            </a:r>
            <a:r>
              <a:rPr lang="zh-CN" altLang="en-US" dirty="0"/>
              <a:t>类继承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，可以实现接口，也可以被继承，还可以通过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关键字创建实例。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3.public</a:t>
            </a:r>
            <a:r>
              <a:rPr lang="en-US" altLang="zh-CN" dirty="0"/>
              <a:t> </a:t>
            </a:r>
            <a:r>
              <a:rPr lang="en-US" altLang="zh-CN" dirty="0" err="1"/>
              <a:t>enum</a:t>
            </a:r>
            <a:r>
              <a:rPr lang="en-US" altLang="zh-CN" dirty="0"/>
              <a:t> </a:t>
            </a:r>
            <a:r>
              <a:rPr lang="zh-CN" altLang="en-US" dirty="0"/>
              <a:t>枚举名称</a:t>
            </a:r>
            <a:r>
              <a:rPr lang="en-US" altLang="zh-CN" dirty="0"/>
              <a:t>{</a:t>
            </a:r>
            <a:r>
              <a:rPr lang="zh-CN" altLang="en-US" dirty="0"/>
              <a:t>常量</a:t>
            </a:r>
            <a:r>
              <a:rPr lang="en-US" altLang="zh-CN" dirty="0"/>
              <a:t>1</a:t>
            </a:r>
            <a:r>
              <a:rPr lang="zh-CN" altLang="en-US" dirty="0"/>
              <a:t>，常量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....}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20750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5925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4530" marR="0" lvl="1" indent="-227330" algn="l" defTabSz="914400" rtl="0" eaLnBrk="0" fontAlgn="base" latinLnBrk="0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u"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4918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9769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分钟。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</a:t>
            </a:r>
            <a:r>
              <a:rPr lang="zh-CN" altLang="en-US" dirty="0" smtClean="0"/>
              <a:t>枚举是使用</a:t>
            </a:r>
            <a:r>
              <a:rPr lang="en-US" altLang="zh-CN" dirty="0" err="1"/>
              <a:t>enum</a:t>
            </a:r>
            <a:r>
              <a:rPr lang="zh-CN" altLang="en-US" dirty="0"/>
              <a:t>声明的、由一组预定义的本类型常量组成的引用</a:t>
            </a:r>
            <a:r>
              <a:rPr lang="zh-CN" altLang="en-US" dirty="0" smtClean="0"/>
              <a:t>数据类型。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2.</a:t>
            </a:r>
            <a:r>
              <a:rPr lang="zh-CN" altLang="en-US" dirty="0" smtClean="0"/>
              <a:t>枚举的父类只能是</a:t>
            </a:r>
            <a:r>
              <a:rPr lang="en-US" altLang="zh-CN" dirty="0" err="1" smtClean="0"/>
              <a:t>java.lang.Enum</a:t>
            </a:r>
            <a:r>
              <a:rPr lang="zh-CN" altLang="en-US" dirty="0"/>
              <a:t>类</a:t>
            </a:r>
            <a:r>
              <a:rPr lang="zh-CN" altLang="en-US" dirty="0" smtClean="0"/>
              <a:t>，枚举可以实现接口，枚举不可以被继承，枚举不可以通过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关键字创建实例；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普通</a:t>
            </a:r>
            <a:r>
              <a:rPr lang="zh-CN" altLang="en-US" dirty="0"/>
              <a:t>类继承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，可以实现接口，也可以被继承，还可以通过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关键字创建实例。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3.public</a:t>
            </a:r>
            <a:r>
              <a:rPr lang="en-US" altLang="zh-CN" dirty="0"/>
              <a:t> </a:t>
            </a:r>
            <a:r>
              <a:rPr lang="en-US" altLang="zh-CN" dirty="0" err="1"/>
              <a:t>enum</a:t>
            </a:r>
            <a:r>
              <a:rPr lang="en-US" altLang="zh-CN" dirty="0"/>
              <a:t> </a:t>
            </a:r>
            <a:r>
              <a:rPr lang="zh-CN" altLang="en-US" dirty="0"/>
              <a:t>枚举名称</a:t>
            </a:r>
            <a:r>
              <a:rPr lang="en-US" altLang="zh-CN" dirty="0"/>
              <a:t>{</a:t>
            </a:r>
            <a:r>
              <a:rPr lang="zh-CN" altLang="en-US" dirty="0"/>
              <a:t>常量</a:t>
            </a:r>
            <a:r>
              <a:rPr lang="en-US" altLang="zh-CN" dirty="0"/>
              <a:t>1</a:t>
            </a:r>
            <a:r>
              <a:rPr lang="zh-CN" altLang="en-US" dirty="0"/>
              <a:t>，常量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....}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985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845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077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在</a:t>
            </a:r>
            <a:r>
              <a:rPr lang="en-US" altLang="zh-CN" dirty="0" smtClean="0"/>
              <a:t>JDK1.5</a:t>
            </a:r>
            <a:r>
              <a:rPr lang="zh-CN" altLang="en-US" dirty="0" smtClean="0"/>
              <a:t>之前，我们通过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类实现参数的通用性。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这样做的缺点是需要进行显式地</a:t>
            </a:r>
            <a:r>
              <a:rPr lang="zh-CN" altLang="en-US" b="1" dirty="0" smtClean="0">
                <a:solidFill>
                  <a:srgbClr val="C00000"/>
                </a:solidFill>
              </a:rPr>
              <a:t>强制类型转换。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algn="l"/>
            <a:r>
              <a:rPr lang="zh-CN" altLang="en-US" b="1" dirty="0" smtClean="0">
                <a:solidFill>
                  <a:srgbClr val="C00000"/>
                </a:solidFill>
              </a:rPr>
              <a:t>代码中，如果程序员对实际的参数类型缺乏预知，在进行强制类型转换时，采用了不匹配的数据类型，这可以通过编译期的检查，但是在程序运行时就会产生类型转换异常，从而导致程序的正常执行被中止。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zh-CN" altLang="en-US" dirty="0" smtClean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简单粗暴的运行时异常会削弱程序的健壮性！</a:t>
            </a:r>
          </a:p>
          <a:p>
            <a:pPr algn="l"/>
            <a:endParaRPr lang="en-US" altLang="zh-CN" b="1" dirty="0" smtClean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5433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类型转换中，按照类型转换的方向，可以分为向上类型转换和向下类型转换。向上类型转换是子类型转换为父类型，可以进行自动类型转换；向下类型转换是父类型转换为子类型，需要进行强制类型转换。</a:t>
            </a:r>
            <a:endParaRPr lang="en-US" altLang="zh-CN" dirty="0" smtClean="0"/>
          </a:p>
          <a:p>
            <a:r>
              <a:rPr lang="zh-CN" altLang="en-US" dirty="0" smtClean="0"/>
              <a:t>强制类型转换时可能会引起类型转换异常。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JDK1.5</a:t>
            </a:r>
            <a:r>
              <a:rPr lang="zh-CN" altLang="en-US" dirty="0" smtClean="0"/>
              <a:t>之前，存在一系列有可能引发转换异常的强制类型转换。这增大了程序开发的繁琐程度，影响了开发效率。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JDK1.5</a:t>
            </a:r>
            <a:r>
              <a:rPr lang="zh-CN" altLang="en-US" dirty="0" smtClean="0"/>
              <a:t>开始，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引入了泛型机制。泛型限定了类型返回，避免了不必要的类型转换异常。</a:t>
            </a:r>
            <a:endParaRPr lang="en-US" altLang="zh-CN" dirty="0" smtClean="0"/>
          </a:p>
          <a:p>
            <a:r>
              <a:rPr lang="zh-CN" altLang="en-US" dirty="0" smtClean="0"/>
              <a:t>泛型的本质是将引用类型参数化，从而限定编译期的类型范围。泛型不适用于基本数据类型。</a:t>
            </a:r>
            <a:endParaRPr lang="en-US" altLang="zh-CN" dirty="0" smtClean="0"/>
          </a:p>
          <a:p>
            <a:r>
              <a:rPr lang="zh-CN" altLang="en-US" dirty="0" smtClean="0"/>
              <a:t>我们知道，调用方法时，传入的实参类型需要与形参类型一致，包括是形参类型的子类。</a:t>
            </a:r>
            <a:endParaRPr lang="en-US" altLang="zh-CN" dirty="0" smtClean="0"/>
          </a:p>
          <a:p>
            <a:r>
              <a:rPr lang="zh-CN" altLang="en-US" dirty="0" smtClean="0"/>
              <a:t>同样，我们采用泛型后，相当于对类型进行了参数化，传入的实际类型要与泛型类型相一致。</a:t>
            </a:r>
            <a:endParaRPr lang="en-US" altLang="zh-CN" dirty="0" smtClean="0"/>
          </a:p>
          <a:p>
            <a:r>
              <a:rPr lang="zh-CN" altLang="en-US" dirty="0" smtClean="0"/>
              <a:t>我们接下来看什么是泛型。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3817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 userDrawn="1"/>
        </p:nvSpPr>
        <p:spPr bwMode="auto">
          <a:xfrm>
            <a:off x="1671638" y="951313"/>
            <a:ext cx="0" cy="419219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35696" y="843559"/>
            <a:ext cx="6984776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07504" y="843558"/>
            <a:ext cx="14401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1253209"/>
            <a:ext cx="7772400" cy="110251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683568" y="2283718"/>
            <a:ext cx="7776864" cy="5940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3082826"/>
            <a:ext cx="9155113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2442815" y="3962401"/>
            <a:ext cx="4289425" cy="359569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2442812" y="3507854"/>
            <a:ext cx="426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《Java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进阶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八维教育研究院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03598"/>
            <a:ext cx="8352928" cy="3137572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0" name="矩形 17"/>
          <p:cNvSpPr>
            <a:spLocks noChangeArrowheads="1"/>
          </p:cNvSpPr>
          <p:nvPr userDrawn="1"/>
        </p:nvSpPr>
        <p:spPr bwMode="auto">
          <a:xfrm>
            <a:off x="0" y="771550"/>
            <a:ext cx="16176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43558"/>
            <a:ext cx="8352928" cy="3600400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03598"/>
            <a:ext cx="8352928" cy="3137572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0" name="矩形 17"/>
          <p:cNvSpPr>
            <a:spLocks noChangeArrowheads="1"/>
          </p:cNvSpPr>
          <p:nvPr userDrawn="1"/>
        </p:nvSpPr>
        <p:spPr bwMode="auto">
          <a:xfrm>
            <a:off x="0" y="771550"/>
            <a:ext cx="16176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_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34378"/>
            <a:ext cx="8352928" cy="3137572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539552" y="843558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0" name="矩形 17"/>
          <p:cNvSpPr>
            <a:spLocks noChangeArrowheads="1"/>
          </p:cNvSpPr>
          <p:nvPr userDrawn="1"/>
        </p:nvSpPr>
        <p:spPr bwMode="auto">
          <a:xfrm>
            <a:off x="0" y="771550"/>
            <a:ext cx="16176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6" name="图片 5" descr="现场提问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7012" y="771415"/>
            <a:ext cx="405385" cy="4084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1600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 userDrawn="1"/>
        </p:nvSpPr>
        <p:spPr bwMode="auto">
          <a:xfrm>
            <a:off x="8623697" y="4693446"/>
            <a:ext cx="52268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 userDrawn="1"/>
        </p:nvSpPr>
        <p:spPr bwMode="auto">
          <a:xfrm flipV="1">
            <a:off x="3" y="555526"/>
            <a:ext cx="9146381" cy="41126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 userDrawn="1"/>
        </p:nvSpPr>
        <p:spPr bwMode="auto">
          <a:xfrm>
            <a:off x="8792769" y="4731544"/>
            <a:ext cx="471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16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‹#›</a:t>
            </a:fld>
            <a:r>
              <a:rPr lang="zh-CN" altLang="en-US" sz="16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438"/>
            <a:ext cx="1547664" cy="39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</p:sldLayoutIdLst>
  <p:txStyles>
    <p:titleStyle>
      <a:lvl1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Browallia New" panose="020B0604020202020204" charset="0"/>
        </a:defRPr>
      </a:lvl1pPr>
      <a:lvl2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2pPr>
      <a:lvl3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3pPr>
      <a:lvl4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4pPr>
      <a:lvl5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9pPr>
    </p:titleStyle>
    <p:bodyStyle>
      <a:lvl1pPr marL="227330" indent="-22733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45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17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989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61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第二单元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泛型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964">
        <p14:prism/>
      </p:transition>
    </mc:Choice>
    <mc:Fallback xmlns="">
      <p:transition spd="slow" advTm="96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35496" y="1275606"/>
            <a:ext cx="4752528" cy="2308324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/>
              </a:rPr>
              <a:t>NoGeneric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US" altLang="zh-CN" sz="1600" b="1" dirty="0">
              <a:solidFill>
                <a:srgbClr val="000000"/>
              </a:solidFill>
              <a:latin typeface="Consolas"/>
            </a:endParaRPr>
          </a:p>
          <a:p>
            <a:pPr lvl="1" algn="l"/>
            <a:r>
              <a:rPr lang="en-US" altLang="zh-CN" sz="1600" b="1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/>
              </a:rPr>
              <a:t> Object </a:t>
            </a:r>
            <a:r>
              <a:rPr lang="en-US" altLang="zh-CN" sz="1600" b="1" dirty="0" err="1" smtClean="0">
                <a:solidFill>
                  <a:srgbClr val="0000C0"/>
                </a:solidFill>
                <a:latin typeface="Consolas"/>
              </a:rPr>
              <a:t>val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en-US" altLang="zh-CN" sz="16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altLang="zh-CN" sz="1200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sz="1200" dirty="0" smtClean="0">
                <a:solidFill>
                  <a:srgbClr val="3F7F5F"/>
                </a:solidFill>
                <a:latin typeface="Consolas"/>
              </a:rPr>
              <a:t>声明通用</a:t>
            </a:r>
            <a:r>
              <a:rPr lang="zh-CN" altLang="en-US" sz="1200" dirty="0">
                <a:solidFill>
                  <a:srgbClr val="3F7F5F"/>
                </a:solidFill>
                <a:latin typeface="Consolas"/>
              </a:rPr>
              <a:t>类型</a:t>
            </a:r>
            <a:r>
              <a:rPr lang="zh-CN" altLang="en-US" sz="1200" dirty="0" smtClean="0">
                <a:solidFill>
                  <a:srgbClr val="3F7F5F"/>
                </a:solidFill>
                <a:latin typeface="Consolas"/>
              </a:rPr>
              <a:t>成员属性</a:t>
            </a:r>
            <a:endParaRPr lang="en-US" altLang="zh-CN" sz="1200" b="1" dirty="0" smtClean="0">
              <a:solidFill>
                <a:srgbClr val="000000"/>
              </a:solidFill>
              <a:latin typeface="Consolas"/>
            </a:endParaRPr>
          </a:p>
          <a:p>
            <a:pPr lvl="1" algn="l"/>
            <a:r>
              <a:rPr lang="en-US" altLang="zh-CN" sz="16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/>
              </a:rPr>
              <a:t>NoGeneric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(Object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nsolas"/>
              </a:rPr>
              <a:t>val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 algn="l"/>
            <a:r>
              <a:rPr lang="en-US" altLang="zh-CN" sz="16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CN" sz="1600" b="1" dirty="0" err="1" smtClean="0">
                <a:solidFill>
                  <a:srgbClr val="0000C0"/>
                </a:solidFill>
                <a:latin typeface="Consolas"/>
              </a:rPr>
              <a:t>val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nsolas"/>
              </a:rPr>
              <a:t>val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en-US" altLang="zh-CN" sz="1200" dirty="0">
                <a:solidFill>
                  <a:srgbClr val="3F7F5F"/>
                </a:solidFill>
                <a:latin typeface="Consolas"/>
              </a:rPr>
              <a:t> //</a:t>
            </a:r>
            <a:r>
              <a:rPr lang="zh-CN" altLang="en-US" sz="1200" dirty="0" smtClean="0">
                <a:solidFill>
                  <a:srgbClr val="3F7F5F"/>
                </a:solidFill>
                <a:latin typeface="Consolas"/>
              </a:rPr>
              <a:t>通过构造器为属性赋值</a:t>
            </a:r>
            <a:endParaRPr lang="en-US" altLang="zh-CN" sz="1600" b="1" dirty="0" smtClean="0">
              <a:solidFill>
                <a:srgbClr val="000000"/>
              </a:solidFill>
              <a:latin typeface="Consolas"/>
            </a:endParaRPr>
          </a:p>
          <a:p>
            <a:pPr lvl="1" algn="l"/>
            <a:r>
              <a:rPr lang="en-US" altLang="zh-CN" sz="16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zh-CN" sz="1200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sz="1200" dirty="0" smtClean="0">
                <a:solidFill>
                  <a:srgbClr val="3F7F5F"/>
                </a:solidFill>
                <a:latin typeface="Consolas"/>
              </a:rPr>
              <a:t>通过返回通用类型对象实现代码复用</a:t>
            </a:r>
            <a:endParaRPr lang="en-US" altLang="zh-CN" sz="1200" dirty="0">
              <a:solidFill>
                <a:srgbClr val="000000"/>
              </a:solidFill>
              <a:latin typeface="Consolas"/>
            </a:endParaRPr>
          </a:p>
          <a:p>
            <a:pPr lvl="1" algn="l"/>
            <a:r>
              <a:rPr lang="en-US" altLang="zh-CN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 Object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nsolas"/>
              </a:rPr>
              <a:t>getVal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/>
              </a:rPr>
              <a:t>() 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 algn="l"/>
            <a:r>
              <a:rPr lang="en-US" altLang="zh-CN" sz="16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 dirty="0" err="1" smtClean="0">
                <a:solidFill>
                  <a:srgbClr val="0000C0"/>
                </a:solidFill>
                <a:latin typeface="Consolas"/>
              </a:rPr>
              <a:t>val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altLang="zh-CN" sz="1600" b="1" dirty="0">
              <a:solidFill>
                <a:srgbClr val="000000"/>
              </a:solidFill>
              <a:latin typeface="Consolas"/>
            </a:endParaRPr>
          </a:p>
          <a:p>
            <a:pPr lvl="1" algn="l"/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}</a:t>
            </a:r>
            <a:endParaRPr lang="en" altLang="zh-CN" sz="1600" dirty="0">
              <a:solidFill>
                <a:srgbClr val="3933FF"/>
              </a:solidFill>
              <a:latin typeface="+mn-ea"/>
            </a:endParaRPr>
          </a:p>
        </p:txBody>
      </p:sp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 smtClean="0"/>
              <a:t>为什么学习泛型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JDK1.5</a:t>
            </a:r>
            <a:r>
              <a:rPr lang="zh-CN" altLang="en-US" dirty="0"/>
              <a:t>之前，我们一般</a:t>
            </a:r>
            <a:r>
              <a:rPr lang="zh-CN" altLang="en-US" dirty="0" smtClean="0"/>
              <a:t>通过通用类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实现类型参数</a:t>
            </a:r>
            <a:r>
              <a:rPr lang="zh-CN" altLang="en-US" dirty="0"/>
              <a:t>的通用性</a:t>
            </a:r>
            <a:r>
              <a:rPr lang="zh-CN" altLang="en-US" dirty="0" smtClean="0"/>
              <a:t>。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23878"/>
            <a:ext cx="8496945" cy="79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475656" y="4629035"/>
            <a:ext cx="552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简单粗暴的运行</a:t>
            </a:r>
            <a:r>
              <a:rPr lang="zh-CN" altLang="en-US" dirty="0" smtClean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时类型转换异常会削弱</a:t>
            </a:r>
            <a:r>
              <a:rPr lang="zh-CN" altLang="en-US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程序的健壮性！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350" y="4458367"/>
            <a:ext cx="1048650" cy="705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2483768" y="1322640"/>
            <a:ext cx="6624736" cy="2185214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/>
              </a:rPr>
              <a:t>NoGenericTest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 algn="l"/>
            <a:r>
              <a:rPr lang="en-US" altLang="zh-CN" sz="16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/>
              </a:rPr>
              <a:t>) {</a:t>
            </a:r>
            <a:r>
              <a:rPr lang="en-US" altLang="zh-CN" sz="12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sz="1200" dirty="0" smtClean="0">
                <a:solidFill>
                  <a:srgbClr val="3F7F5F"/>
                </a:solidFill>
                <a:latin typeface="Consolas"/>
              </a:rPr>
              <a:t>通过构造器传实参</a:t>
            </a:r>
            <a:endParaRPr lang="en-US" altLang="zh-CN" sz="1600" b="1" dirty="0" smtClean="0">
              <a:solidFill>
                <a:srgbClr val="000000"/>
              </a:solidFill>
              <a:latin typeface="Consolas"/>
            </a:endParaRPr>
          </a:p>
          <a:p>
            <a:pPr lvl="2" algn="l"/>
            <a:r>
              <a:rPr lang="en-US" altLang="zh-CN" sz="1600" dirty="0" err="1" smtClean="0">
                <a:solidFill>
                  <a:srgbClr val="000000"/>
                </a:solidFill>
                <a:latin typeface="Consolas"/>
              </a:rPr>
              <a:t>NoGeneric</a:t>
            </a:r>
            <a:r>
              <a:rPr lang="en-US" altLang="zh-CN" sz="16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</a:rPr>
              <a:t>obj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/>
              </a:rPr>
              <a:t>NoGeneric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 String(</a:t>
            </a:r>
            <a:r>
              <a:rPr lang="en-US" altLang="zh-CN" sz="16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1600" b="1" dirty="0" err="1">
                <a:solidFill>
                  <a:srgbClr val="2A00FF"/>
                </a:solidFill>
                <a:latin typeface="Consolas"/>
              </a:rPr>
              <a:t>abc</a:t>
            </a:r>
            <a:r>
              <a:rPr lang="en-US" altLang="zh-CN" sz="16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2" algn="l"/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Object 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</a:rPr>
              <a:t>val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Consolas"/>
              </a:rPr>
              <a:t>obj.getVal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 algn="l"/>
            <a:r>
              <a:rPr lang="en-US" altLang="zh-CN" sz="12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sz="1200" dirty="0">
                <a:solidFill>
                  <a:srgbClr val="3F7F5F"/>
                </a:solidFill>
                <a:latin typeface="Consolas"/>
              </a:rPr>
              <a:t>请问对象</a:t>
            </a:r>
            <a:r>
              <a:rPr lang="en-US" altLang="zh-CN" sz="1200" dirty="0" err="1">
                <a:solidFill>
                  <a:srgbClr val="3F7F5F"/>
                </a:solidFill>
                <a:latin typeface="Consolas"/>
              </a:rPr>
              <a:t>val</a:t>
            </a:r>
            <a:r>
              <a:rPr lang="zh-CN" altLang="en-US" sz="1200" dirty="0">
                <a:solidFill>
                  <a:srgbClr val="3F7F5F"/>
                </a:solidFill>
                <a:latin typeface="Consolas"/>
              </a:rPr>
              <a:t>在编译期是什么类型，在运行时又是什么类型？</a:t>
            </a:r>
          </a:p>
          <a:p>
            <a:pPr lvl="2" algn="l"/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Integer </a:t>
            </a:r>
            <a:r>
              <a:rPr lang="en-US" altLang="zh-CN" sz="1600" u="sng" dirty="0">
                <a:solidFill>
                  <a:srgbClr val="000000"/>
                </a:solidFill>
                <a:latin typeface="Consolas"/>
              </a:rPr>
              <a:t>i=(Integer)</a:t>
            </a:r>
            <a:r>
              <a:rPr lang="en-US" altLang="zh-CN" sz="1600" u="sng" dirty="0" err="1">
                <a:solidFill>
                  <a:srgbClr val="000000"/>
                </a:solidFill>
                <a:latin typeface="Consolas"/>
              </a:rPr>
              <a:t>val</a:t>
            </a:r>
            <a:r>
              <a:rPr lang="en-US" altLang="zh-CN" sz="1600" u="sng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 algn="l"/>
            <a:r>
              <a:rPr lang="en-US" altLang="zh-CN" sz="12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sz="1200" dirty="0">
                <a:solidFill>
                  <a:srgbClr val="3F7F5F"/>
                </a:solidFill>
                <a:latin typeface="Consolas"/>
              </a:rPr>
              <a:t>强制类型转换时，编译期正常</a:t>
            </a:r>
            <a:r>
              <a:rPr lang="zh-CN" altLang="en-US" sz="1200" dirty="0" smtClean="0">
                <a:solidFill>
                  <a:srgbClr val="3F7F5F"/>
                </a:solidFill>
                <a:latin typeface="Consolas"/>
              </a:rPr>
              <a:t>，能意味着运行</a:t>
            </a:r>
            <a:r>
              <a:rPr lang="zh-CN" altLang="en-US" sz="1200" dirty="0">
                <a:solidFill>
                  <a:srgbClr val="3F7F5F"/>
                </a:solidFill>
                <a:latin typeface="Consolas"/>
              </a:rPr>
              <a:t>时也正常吗？</a:t>
            </a:r>
          </a:p>
          <a:p>
            <a:pPr lvl="1" algn="l"/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644008" y="3003798"/>
            <a:ext cx="2736304" cy="720000"/>
            <a:chOff x="4788024" y="3003798"/>
            <a:chExt cx="2736304" cy="720000"/>
          </a:xfrm>
        </p:grpSpPr>
        <p:sp>
          <p:nvSpPr>
            <p:cNvPr id="22" name="下箭头 21"/>
            <p:cNvSpPr/>
            <p:nvPr/>
          </p:nvSpPr>
          <p:spPr bwMode="auto">
            <a:xfrm>
              <a:off x="4788024" y="3003798"/>
              <a:ext cx="288000" cy="720000"/>
            </a:xfrm>
            <a:prstGeom prst="downArrow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04048" y="3075806"/>
              <a:ext cx="2520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200" b="1" dirty="0" smtClean="0">
                  <a:solidFill>
                    <a:srgbClr val="3E68FC"/>
                  </a:solidFill>
                </a:rPr>
                <a:t>Java</a:t>
              </a:r>
              <a:r>
                <a:rPr lang="zh-CN" altLang="en-US" sz="1200" b="1" dirty="0" smtClean="0">
                  <a:solidFill>
                    <a:srgbClr val="3E68FC"/>
                  </a:solidFill>
                </a:rPr>
                <a:t>中，对象所属类型的判断规则：</a:t>
              </a:r>
              <a:endParaRPr lang="en-US" altLang="zh-CN" sz="1200" b="1" dirty="0" smtClean="0">
                <a:solidFill>
                  <a:srgbClr val="3E68FC"/>
                </a:solidFill>
              </a:endParaRPr>
            </a:p>
            <a:p>
              <a:pPr algn="l"/>
              <a:r>
                <a:rPr lang="zh-CN" altLang="en-US" sz="1200" b="1" dirty="0" smtClean="0">
                  <a:solidFill>
                    <a:srgbClr val="3E68FC"/>
                  </a:solidFill>
                </a:rPr>
                <a:t>编译看左侧，运行看右侧</a:t>
              </a:r>
              <a:endParaRPr lang="zh-CN" altLang="en-US" sz="1200" b="1" dirty="0">
                <a:solidFill>
                  <a:srgbClr val="3E68F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723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 smtClean="0"/>
              <a:t>为什么学习泛型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0"/>
          </p:nvPr>
        </p:nvSpPr>
        <p:spPr>
          <a:xfrm>
            <a:off x="539552" y="843558"/>
            <a:ext cx="7488832" cy="10081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从</a:t>
            </a:r>
            <a:r>
              <a:rPr lang="en-US" altLang="zh-CN" dirty="0" smtClean="0"/>
              <a:t>JDK1.5</a:t>
            </a:r>
            <a:r>
              <a:rPr lang="zh-CN" altLang="en-US" dirty="0" smtClean="0"/>
              <a:t>开始，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引入泛型机制，解决编译期与运行时类型不一致导致的类型转换异常问题。可见，泛型能够增强类型转换安全。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13" name="Picture 20" descr="0quav023[1]">
            <a:extLst>
              <a:ext uri="{FF2B5EF4-FFF2-40B4-BE49-F238E27FC236}">
                <a16:creationId xmlns="" xmlns:a16="http://schemas.microsoft.com/office/drawing/2014/main" id="{375D056A-63A2-9747-B559-F3BD3F899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9562" y="2102803"/>
            <a:ext cx="1719723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31640" y="2429475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那么，什么是泛型？</a:t>
            </a:r>
            <a:endParaRPr lang="zh-CN" alt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473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rPr>
              <a:t>什么是</a:t>
            </a:r>
            <a:r>
              <a:rPr lang="zh-CN" altLang="en-US" dirty="0" smtClean="0"/>
              <a:t>泛型</a:t>
            </a:r>
            <a:endParaRPr lang="en-US" altLang="zh-CN" kern="1200" dirty="0">
              <a:solidFill>
                <a:srgbClr val="0070C0"/>
              </a:solidFill>
              <a:latin typeface="+mj-lt"/>
              <a:ea typeface="+mj-ea"/>
              <a:cs typeface="+mj-cs"/>
              <a:sym typeface="Browallia New" panose="020B0604020202020204" charset="0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泛型的概念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19" name="Text Box 14"/>
          <p:cNvSpPr txBox="1"/>
          <p:nvPr/>
        </p:nvSpPr>
        <p:spPr>
          <a:xfrm>
            <a:off x="673647" y="1203598"/>
            <a:ext cx="124335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被定义项</a:t>
            </a:r>
          </a:p>
        </p:txBody>
      </p:sp>
      <p:sp>
        <p:nvSpPr>
          <p:cNvPr id="20" name="Text Box 8"/>
          <p:cNvSpPr txBox="1"/>
          <p:nvPr/>
        </p:nvSpPr>
        <p:spPr>
          <a:xfrm>
            <a:off x="2237461" y="1203598"/>
            <a:ext cx="1389539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临近的属</a:t>
            </a:r>
          </a:p>
        </p:txBody>
      </p:sp>
      <p:sp>
        <p:nvSpPr>
          <p:cNvPr id="22" name="Text Box 12"/>
          <p:cNvSpPr txBox="1"/>
          <p:nvPr/>
        </p:nvSpPr>
        <p:spPr>
          <a:xfrm>
            <a:off x="5905350" y="1203598"/>
            <a:ext cx="1771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种差（内涵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26" name="Text Box 8"/>
          <p:cNvSpPr txBox="1"/>
          <p:nvPr/>
        </p:nvSpPr>
        <p:spPr>
          <a:xfrm>
            <a:off x="3663000" y="1203598"/>
            <a:ext cx="158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同属的其它种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182234" y="2759765"/>
            <a:ext cx="824766" cy="576263"/>
            <a:chOff x="746644" y="3071464"/>
            <a:chExt cx="824766" cy="576263"/>
          </a:xfrm>
        </p:grpSpPr>
        <p:sp>
          <p:nvSpPr>
            <p:cNvPr id="28" name="AutoShape 7"/>
            <p:cNvSpPr/>
            <p:nvPr/>
          </p:nvSpPr>
          <p:spPr>
            <a:xfrm flipH="1">
              <a:off x="746644" y="3071464"/>
              <a:ext cx="215900" cy="576263"/>
            </a:xfrm>
            <a:prstGeom prst="downArrow">
              <a:avLst>
                <a:gd name="adj1" fmla="val 50000"/>
                <a:gd name="adj2" fmla="val 6646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9" name="Text Box 8"/>
            <p:cNvSpPr txBox="1"/>
            <p:nvPr/>
          </p:nvSpPr>
          <p:spPr>
            <a:xfrm>
              <a:off x="821259" y="3156750"/>
              <a:ext cx="750151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外延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83295" y="3426028"/>
            <a:ext cx="2124000" cy="485918"/>
            <a:chOff x="2782599" y="1459401"/>
            <a:chExt cx="1870251" cy="276935"/>
          </a:xfrm>
          <a:solidFill>
            <a:schemeClr val="accent1"/>
          </a:solidFill>
        </p:grpSpPr>
        <p:sp>
          <p:nvSpPr>
            <p:cNvPr id="31" name="AutoShape 5"/>
            <p:cNvSpPr>
              <a:spLocks noChangeArrowheads="1"/>
            </p:cNvSpPr>
            <p:nvPr/>
          </p:nvSpPr>
          <p:spPr bwMode="auto">
            <a:xfrm>
              <a:off x="2782599" y="1459401"/>
              <a:ext cx="1870251" cy="276935"/>
            </a:xfrm>
            <a:prstGeom prst="chevron">
              <a:avLst>
                <a:gd name="adj" fmla="val 12153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 fontAlgn="base">
                <a:defRPr/>
              </a:pPr>
              <a:endParaRPr lang="zh-CN" altLang="en-US" strike="noStrike" kern="0" noProof="1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Text Box 6"/>
            <p:cNvSpPr txBox="1">
              <a:spLocks noChangeArrowheads="1"/>
            </p:cNvSpPr>
            <p:nvPr/>
          </p:nvSpPr>
          <p:spPr bwMode="auto">
            <a:xfrm>
              <a:off x="2997593" y="1529294"/>
              <a:ext cx="1491634" cy="140327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lvl="0" eaLnBrk="1" hangingPunct="1">
                <a:defRPr/>
              </a:pPr>
              <a:r>
                <a:rPr kumimoji="0" lang="zh-CN" altLang="en-US" sz="1600" b="1" kern="0" noProof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kumimoji="0" lang="zh-CN" altLang="en-US" sz="16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于接口的</a:t>
              </a:r>
              <a:r>
                <a:rPr kumimoji="0" lang="zh-CN" altLang="en-US" sz="1600" b="1" kern="0" noProof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泛型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53591" y="3426028"/>
            <a:ext cx="2124000" cy="485919"/>
            <a:chOff x="897128" y="1459399"/>
            <a:chExt cx="1868348" cy="276935"/>
          </a:xfrm>
          <a:solidFill>
            <a:schemeClr val="accent1"/>
          </a:solidFill>
        </p:grpSpPr>
        <p:sp>
          <p:nvSpPr>
            <p:cNvPr id="34" name="AutoShape 7"/>
            <p:cNvSpPr>
              <a:spLocks noChangeArrowheads="1"/>
            </p:cNvSpPr>
            <p:nvPr/>
          </p:nvSpPr>
          <p:spPr bwMode="auto">
            <a:xfrm>
              <a:off x="897128" y="1459399"/>
              <a:ext cx="1868348" cy="276935"/>
            </a:xfrm>
            <a:prstGeom prst="homePlate">
              <a:avLst>
                <a:gd name="adj" fmla="val 11944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 fontAlgn="base">
                <a:defRPr/>
              </a:pPr>
              <a:endParaRPr lang="zh-CN" altLang="en-US" strike="noStrike" kern="0" noProof="1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978940" y="1529294"/>
              <a:ext cx="1649550" cy="140326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defRPr/>
              </a:pPr>
              <a:r>
                <a:rPr lang="zh-CN" altLang="en-US" sz="1600" b="1" kern="0" noProof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应用于</a:t>
              </a:r>
              <a:r>
                <a:rPr lang="zh-CN" altLang="en-US" sz="16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类的泛</a:t>
              </a:r>
              <a:r>
                <a:rPr lang="zh-CN" altLang="en-US" sz="1600" b="1" kern="0" noProof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型</a:t>
              </a:r>
              <a:endParaRPr lang="zh-CN" altLang="en-US" sz="1600" b="1" strike="noStrike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13000" y="3426028"/>
            <a:ext cx="2124000" cy="485918"/>
            <a:chOff x="4671876" y="1459401"/>
            <a:chExt cx="1870251" cy="276935"/>
          </a:xfrm>
          <a:solidFill>
            <a:schemeClr val="accent1"/>
          </a:solidFill>
        </p:grpSpPr>
        <p:sp>
          <p:nvSpPr>
            <p:cNvPr id="37" name="AutoShape 9"/>
            <p:cNvSpPr>
              <a:spLocks noChangeArrowheads="1"/>
            </p:cNvSpPr>
            <p:nvPr/>
          </p:nvSpPr>
          <p:spPr bwMode="auto">
            <a:xfrm>
              <a:off x="4671876" y="1459401"/>
              <a:ext cx="1870251" cy="276935"/>
            </a:xfrm>
            <a:prstGeom prst="chevron">
              <a:avLst>
                <a:gd name="adj" fmla="val 12153"/>
              </a:avLst>
            </a:prstGeom>
            <a:solidFill>
              <a:srgbClr val="92D05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 fontAlgn="base">
                <a:defRPr/>
              </a:pPr>
              <a:endParaRPr lang="zh-CN" altLang="en-US" strike="noStrike" kern="0" noProof="1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Text Box 10"/>
            <p:cNvSpPr txBox="1">
              <a:spLocks noChangeArrowheads="1"/>
            </p:cNvSpPr>
            <p:nvPr/>
          </p:nvSpPr>
          <p:spPr bwMode="auto">
            <a:xfrm>
              <a:off x="4886869" y="1529293"/>
              <a:ext cx="1493537" cy="140327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lvl="0" eaLnBrk="1" hangingPunct="1">
                <a:defRPr/>
              </a:pPr>
              <a:r>
                <a:rPr kumimoji="0" lang="zh-CN" altLang="en-US" sz="1600" b="1" kern="0" noProof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kumimoji="0" lang="zh-CN" altLang="en-US" sz="16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于方法的</a:t>
              </a:r>
              <a:r>
                <a:rPr kumimoji="0" lang="zh-CN" altLang="en-US" sz="1600" b="1" kern="0" noProof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泛型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53591" y="1643906"/>
            <a:ext cx="1103560" cy="1055688"/>
            <a:chOff x="338859" y="2095666"/>
            <a:chExt cx="1103560" cy="1055688"/>
          </a:xfrm>
        </p:grpSpPr>
        <p:sp>
          <p:nvSpPr>
            <p:cNvPr id="17" name="椭圆 16"/>
            <p:cNvSpPr/>
            <p:nvPr/>
          </p:nvSpPr>
          <p:spPr>
            <a:xfrm>
              <a:off x="338859" y="2095666"/>
              <a:ext cx="1103560" cy="105568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en-US" altLang="zh-CN" sz="2000" b="1" strike="noStrike" noProof="1">
                <a:solidFill>
                  <a:schemeClr val="accent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95171" y="2438844"/>
              <a:ext cx="790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noProof="1">
                  <a:solidFill>
                    <a:schemeClr val="accent1"/>
                  </a:solidFill>
                </a:rPr>
                <a:t>泛</a:t>
              </a:r>
              <a:r>
                <a:rPr lang="zh-CN" altLang="en-US" b="1" noProof="1" smtClean="0">
                  <a:solidFill>
                    <a:schemeClr val="accent1"/>
                  </a:solidFill>
                </a:rPr>
                <a:t>型</a:t>
              </a:r>
              <a:endParaRPr lang="en-US" altLang="zh-CN" b="1" noProof="1">
                <a:solidFill>
                  <a:schemeClr val="accent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363853" y="1643906"/>
            <a:ext cx="1084942" cy="1055688"/>
            <a:chOff x="2363853" y="1410050"/>
            <a:chExt cx="1084942" cy="1055688"/>
          </a:xfrm>
        </p:grpSpPr>
        <p:sp>
          <p:nvSpPr>
            <p:cNvPr id="21" name="椭圆 20"/>
            <p:cNvSpPr/>
            <p:nvPr/>
          </p:nvSpPr>
          <p:spPr>
            <a:xfrm>
              <a:off x="2363853" y="1410050"/>
              <a:ext cx="1084942" cy="105568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2000" b="1" strike="noStrike" noProof="1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02000" y="1752418"/>
              <a:ext cx="790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noProof="1">
                  <a:solidFill>
                    <a:schemeClr val="accent1"/>
                  </a:solidFill>
                </a:rPr>
                <a:t>机制</a:t>
              </a:r>
              <a:endParaRPr lang="en-US" altLang="zh-CN" b="1" noProof="1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955497" y="1643906"/>
            <a:ext cx="1054800" cy="1055688"/>
            <a:chOff x="3955497" y="1410050"/>
            <a:chExt cx="1054800" cy="1055688"/>
          </a:xfrm>
        </p:grpSpPr>
        <p:sp>
          <p:nvSpPr>
            <p:cNvPr id="27" name="椭圆 26"/>
            <p:cNvSpPr/>
            <p:nvPr/>
          </p:nvSpPr>
          <p:spPr>
            <a:xfrm>
              <a:off x="3955497" y="1410050"/>
              <a:ext cx="1054800" cy="105568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en-US" altLang="zh-CN" sz="2000" b="1" strike="noStrike" noProof="1" smtClean="0">
                <a:solidFill>
                  <a:schemeClr val="accent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96064" y="1761750"/>
              <a:ext cx="790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noProof="1">
                  <a:solidFill>
                    <a:schemeClr val="accent1"/>
                  </a:solidFill>
                </a:rPr>
                <a:t>继承</a:t>
              </a:r>
              <a:endParaRPr lang="en-US" altLang="zh-CN" b="1" noProof="1">
                <a:solidFill>
                  <a:schemeClr val="accent1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517000" y="1643906"/>
            <a:ext cx="2520000" cy="1054800"/>
            <a:chOff x="5384701" y="2003945"/>
            <a:chExt cx="2520000" cy="1054800"/>
          </a:xfrm>
        </p:grpSpPr>
        <p:sp>
          <p:nvSpPr>
            <p:cNvPr id="44" name="TextBox 22"/>
            <p:cNvSpPr txBox="1"/>
            <p:nvPr/>
          </p:nvSpPr>
          <p:spPr>
            <a:xfrm>
              <a:off x="5384701" y="2003945"/>
              <a:ext cx="2520000" cy="1054800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9525">
              <a:noFill/>
            </a:ln>
          </p:spPr>
          <p:txBody>
            <a:bodyPr wrap="square" lIns="91405" tIns="45702" rIns="91405" bIns="45702" anchor="t">
              <a:spAutoFit/>
            </a:bodyPr>
            <a:lstStyle/>
            <a:p>
              <a:pPr algn="l">
                <a:lnSpc>
                  <a:spcPct val="120000"/>
                </a:lnSpc>
              </a:pPr>
              <a:endParaRPr lang="en-US" altLang="zh-CN" sz="14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00368" y="2049691"/>
              <a:ext cx="2484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1" noProof="1">
                  <a:solidFill>
                    <a:schemeClr val="accent1"/>
                  </a:solidFill>
                </a:rPr>
                <a:t>1.</a:t>
              </a:r>
              <a:r>
                <a:rPr lang="zh-CN" altLang="en-US" sz="1400" b="1" noProof="1">
                  <a:solidFill>
                    <a:schemeClr val="accent1"/>
                  </a:solidFill>
                </a:rPr>
                <a:t>参数化类型</a:t>
              </a:r>
            </a:p>
            <a:p>
              <a:pPr algn="l"/>
              <a:r>
                <a:rPr lang="en-US" altLang="zh-CN" sz="1400" b="1" noProof="1">
                  <a:solidFill>
                    <a:schemeClr val="accent1"/>
                  </a:solidFill>
                </a:rPr>
                <a:t>2.</a:t>
              </a:r>
              <a:r>
                <a:rPr lang="zh-CN" altLang="en-US" sz="1400" b="1" noProof="1">
                  <a:solidFill>
                    <a:schemeClr val="accent1"/>
                  </a:solidFill>
                </a:rPr>
                <a:t>可以提高代码重用性</a:t>
              </a:r>
            </a:p>
            <a:p>
              <a:pPr algn="l"/>
              <a:r>
                <a:rPr lang="en-US" altLang="zh-CN" sz="1400" b="1" noProof="1">
                  <a:solidFill>
                    <a:schemeClr val="accent1"/>
                  </a:solidFill>
                </a:rPr>
                <a:t>3.</a:t>
              </a:r>
              <a:r>
                <a:rPr lang="zh-CN" altLang="en-US" sz="1400" b="1" noProof="1">
                  <a:solidFill>
                    <a:schemeClr val="accent1"/>
                  </a:solidFill>
                </a:rPr>
                <a:t>在编译期强制进行类型检查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53591" y="4137172"/>
            <a:ext cx="7189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/>
              <a:t>定义：</a:t>
            </a:r>
            <a:endParaRPr lang="en-US" altLang="zh-CN" sz="1600" b="1" dirty="0" smtClean="0"/>
          </a:p>
          <a:p>
            <a:pPr algn="l"/>
            <a:r>
              <a:rPr lang="zh-CN" altLang="en-US" sz="1600" dirty="0" smtClean="0"/>
              <a:t>泛</a:t>
            </a:r>
            <a:r>
              <a:rPr lang="zh-CN" altLang="en-US" sz="1600" dirty="0"/>
              <a:t>型是通过参数化类型提高代码重用性，并在编译期强制进行类型检查的机制。</a:t>
            </a:r>
          </a:p>
        </p:txBody>
      </p:sp>
    </p:spTree>
    <p:extLst>
      <p:ext uri="{BB962C8B-B14F-4D97-AF65-F5344CB8AC3E}">
        <p14:creationId xmlns:p14="http://schemas.microsoft.com/office/powerpoint/2010/main" val="115376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  <p:bldP spid="26" grpId="0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6F45CC0-BC9A-412D-B6A4-E158F486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</a:t>
            </a:r>
            <a:r>
              <a:rPr lang="zh-CN" altLang="en-US" dirty="0" smtClean="0"/>
              <a:t>的使用特点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895840" y="1964676"/>
            <a:ext cx="1690495" cy="1399162"/>
            <a:chOff x="895840" y="1268252"/>
            <a:chExt cx="1690495" cy="139916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9B61753B-921F-48B4-8E98-56B8C92D3F2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840" y="1268252"/>
              <a:ext cx="1660470" cy="1399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22">
              <a:extLst>
                <a:ext uri="{FF2B5EF4-FFF2-40B4-BE49-F238E27FC236}">
                  <a16:creationId xmlns:a16="http://schemas.microsoft.com/office/drawing/2014/main" xmlns="" id="{23CFD393-64DE-4D6D-8D74-F090A5E95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866" y="1610559"/>
              <a:ext cx="1660469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400" b="1" dirty="0" smtClean="0">
                  <a:latin typeface="+mj-ea"/>
                  <a:ea typeface="+mj-ea"/>
                  <a:sym typeface="+mn-ea"/>
                </a:rPr>
                <a:t>对类型进行</a:t>
              </a:r>
              <a:endParaRPr lang="en-US" altLang="zh-CN" sz="1400" b="1" dirty="0" smtClean="0">
                <a:latin typeface="+mj-ea"/>
                <a:ea typeface="+mj-ea"/>
                <a:sym typeface="+mn-ea"/>
              </a:endParaRPr>
            </a:p>
            <a:p>
              <a:r>
                <a:rPr lang="zh-CN" altLang="en-US" sz="1400" b="1" dirty="0" smtClean="0">
                  <a:latin typeface="+mj-ea"/>
                  <a:ea typeface="+mj-ea"/>
                  <a:sym typeface="+mn-ea"/>
                </a:rPr>
                <a:t>参数</a:t>
              </a:r>
              <a:r>
                <a:rPr lang="zh-CN" altLang="en-US" sz="1400" b="1" dirty="0">
                  <a:latin typeface="+mj-ea"/>
                  <a:ea typeface="+mj-ea"/>
                  <a:sym typeface="+mn-ea"/>
                </a:rPr>
                <a:t>化</a:t>
              </a:r>
              <a:endParaRPr lang="en-US" altLang="zh-CN" sz="1400" b="1" dirty="0">
                <a:latin typeface="+mj-ea"/>
                <a:ea typeface="+mj-ea"/>
                <a:sym typeface="+mn-ea"/>
              </a:endParaRPr>
            </a:p>
            <a:p>
              <a:endParaRPr lang="en-US" altLang="zh-CN" sz="1400" b="1" dirty="0">
                <a:latin typeface="+mj-ea"/>
                <a:ea typeface="+mj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478686" y="1964676"/>
            <a:ext cx="1660469" cy="1399162"/>
            <a:chOff x="3478686" y="1268252"/>
            <a:chExt cx="1660469" cy="139916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763A5031-63D6-4EA5-93F9-EA6BFEA0D62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8686" y="1268252"/>
              <a:ext cx="1660469" cy="1399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22">
              <a:extLst>
                <a:ext uri="{FF2B5EF4-FFF2-40B4-BE49-F238E27FC236}">
                  <a16:creationId xmlns:a16="http://schemas.microsoft.com/office/drawing/2014/main" xmlns="" id="{620D598A-A44F-4872-802C-15D81C4A5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0583" y="1570042"/>
              <a:ext cx="147667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ea"/>
                  <a:ea typeface="+mj-ea"/>
                </a:rPr>
                <a:t>在使用时传入</a:t>
              </a:r>
              <a:endParaRPr lang="en-US" altLang="zh-CN" sz="1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endParaRPr>
            </a:p>
            <a:p>
              <a:r>
                <a:rPr lang="zh-CN" altLang="en-US" sz="1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ea"/>
                  <a:ea typeface="+mj-ea"/>
                </a:rPr>
                <a:t>具体</a:t>
              </a:r>
              <a:r>
                <a:rPr lang="zh-CN" altLang="en-US" sz="14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ea"/>
                  <a:ea typeface="+mj-ea"/>
                </a:rPr>
                <a:t>类型</a:t>
              </a:r>
              <a:endParaRPr lang="en-US" altLang="zh-CN" sz="1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061531" y="1952768"/>
            <a:ext cx="1660469" cy="1399162"/>
            <a:chOff x="6061531" y="1256344"/>
            <a:chExt cx="1660469" cy="139916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xmlns="" id="{38E2C2AE-FDA8-4E2E-8CC8-BAEBADA68C4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1531" y="1256344"/>
              <a:ext cx="1660469" cy="1399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22">
              <a:extLst>
                <a:ext uri="{FF2B5EF4-FFF2-40B4-BE49-F238E27FC236}">
                  <a16:creationId xmlns:a16="http://schemas.microsoft.com/office/drawing/2014/main" xmlns="" id="{B7EB6789-4C31-4511-ACAB-4F1F0378D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263" y="1610559"/>
              <a:ext cx="131973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400" b="1" dirty="0">
                  <a:solidFill>
                    <a:srgbClr val="FFC000"/>
                  </a:solidFill>
                  <a:latin typeface="+mj-ea"/>
                  <a:ea typeface="+mj-ea"/>
                </a:rPr>
                <a:t>编译时检查</a:t>
              </a:r>
              <a:endParaRPr lang="en-US" altLang="zh-CN" sz="1400" b="1" dirty="0">
                <a:solidFill>
                  <a:srgbClr val="FFC000"/>
                </a:solidFill>
                <a:latin typeface="+mj-ea"/>
                <a:ea typeface="+mj-ea"/>
              </a:endParaRPr>
            </a:p>
            <a:p>
              <a:r>
                <a:rPr lang="zh-CN" altLang="en-US" sz="1400" b="1" dirty="0" smtClean="0">
                  <a:solidFill>
                    <a:srgbClr val="FFC000"/>
                  </a:solidFill>
                  <a:latin typeface="+mj-ea"/>
                  <a:ea typeface="+mj-ea"/>
                </a:rPr>
                <a:t>类型是否安全</a:t>
              </a:r>
              <a:endParaRPr lang="en-US" altLang="zh-CN" sz="1400" b="1" dirty="0"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717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6F45CC0-BC9A-412D-B6A4-E158F486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</a:t>
            </a:r>
            <a:r>
              <a:rPr lang="zh-CN" altLang="en-US" dirty="0" smtClean="0"/>
              <a:t>的应用场景</a:t>
            </a:r>
            <a:endParaRPr lang="zh-CN" altLang="en-US" dirty="0"/>
          </a:p>
        </p:txBody>
      </p:sp>
      <p:sp>
        <p:nvSpPr>
          <p:cNvPr id="9" name="TextBox 22">
            <a:extLst>
              <a:ext uri="{FF2B5EF4-FFF2-40B4-BE49-F238E27FC236}">
                <a16:creationId xmlns:a16="http://schemas.microsoft.com/office/drawing/2014/main" xmlns="" id="{620D598A-A44F-4872-802C-15D81C4A5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583" y="1570042"/>
            <a:ext cx="14766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在使用时传入</a:t>
            </a:r>
            <a:endParaRPr lang="en-US" altLang="zh-CN" sz="1400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+mj-ea"/>
              <a:ea typeface="+mj-ea"/>
            </a:endParaRPr>
          </a:p>
          <a:p>
            <a:r>
              <a:rPr lang="zh-CN" altLang="en-US" sz="1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具体</a:t>
            </a:r>
            <a:r>
              <a:rPr lang="zh-CN" altLang="en-US" sz="1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类型</a:t>
            </a:r>
            <a:endParaRPr lang="en-US" altLang="zh-CN" sz="1400" b="1" dirty="0">
              <a:solidFill>
                <a:schemeClr val="accent1">
                  <a:lumMod val="20000"/>
                  <a:lumOff val="8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9B6E3347-E92D-499A-9828-87B455C10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51" y="1851670"/>
            <a:ext cx="4892413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7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6F45CC0-BC9A-412D-B6A4-E158F486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泛型</a:t>
            </a:r>
            <a:r>
              <a:rPr lang="zh-CN" altLang="en-US" dirty="0" smtClean="0"/>
              <a:t>的应用场景</a:t>
            </a:r>
            <a:endParaRPr lang="zh-CN" altLang="en-US" dirty="0"/>
          </a:p>
        </p:txBody>
      </p:sp>
      <p:sp>
        <p:nvSpPr>
          <p:cNvPr id="9" name="TextBox 22">
            <a:extLst>
              <a:ext uri="{FF2B5EF4-FFF2-40B4-BE49-F238E27FC236}">
                <a16:creationId xmlns:a16="http://schemas.microsoft.com/office/drawing/2014/main" xmlns="" id="{620D598A-A44F-4872-802C-15D81C4A5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583" y="1570042"/>
            <a:ext cx="14766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在使用时传入</a:t>
            </a:r>
            <a:endParaRPr lang="en-US" altLang="zh-CN" sz="1400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+mj-ea"/>
              <a:ea typeface="+mj-ea"/>
            </a:endParaRPr>
          </a:p>
          <a:p>
            <a:r>
              <a:rPr lang="zh-CN" altLang="en-US" sz="1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具体</a:t>
            </a:r>
            <a:r>
              <a:rPr lang="zh-CN" altLang="en-US" sz="1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类型</a:t>
            </a:r>
            <a:endParaRPr lang="en-US" altLang="zh-CN" sz="1400" b="1" dirty="0">
              <a:solidFill>
                <a:schemeClr val="accent1">
                  <a:lumMod val="20000"/>
                  <a:lumOff val="8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副标题 6"/>
          <p:cNvSpPr>
            <a:spLocks noGrp="1"/>
          </p:cNvSpPr>
          <p:nvPr>
            <p:ph type="subTitle" idx="10"/>
          </p:nvPr>
        </p:nvSpPr>
        <p:spPr>
          <a:xfrm>
            <a:off x="539552" y="843558"/>
            <a:ext cx="7488832" cy="360040"/>
          </a:xfrm>
        </p:spPr>
        <p:txBody>
          <a:bodyPr/>
          <a:lstStyle/>
          <a:p>
            <a:r>
              <a:rPr lang="zh-CN" altLang="en-US" dirty="0" smtClean="0"/>
              <a:t>泛型对</a:t>
            </a:r>
            <a:r>
              <a:rPr lang="en-US" altLang="zh-CN" dirty="0" smtClean="0"/>
              <a:t>JDK1.5</a:t>
            </a:r>
            <a:r>
              <a:rPr lang="zh-CN" altLang="en-US" dirty="0" smtClean="0"/>
              <a:t>之前的类型参数通用性做法的改进：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5496" y="1275606"/>
            <a:ext cx="5400600" cy="2308324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 Generic&lt;T&gt; 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/>
              </a:rPr>
              <a:t>{</a:t>
            </a:r>
            <a:endParaRPr lang="zh-CN" altLang="en-US" sz="1600" b="1" dirty="0">
              <a:solidFill>
                <a:srgbClr val="3F7F5F"/>
              </a:solidFill>
              <a:latin typeface="Consolas"/>
            </a:endParaRPr>
          </a:p>
          <a:p>
            <a:pPr lvl="1" algn="l"/>
            <a:r>
              <a:rPr lang="en-US" altLang="zh-CN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 T </a:t>
            </a:r>
            <a:r>
              <a:rPr lang="en-US" altLang="zh-CN" sz="1600" b="1" dirty="0" err="1">
                <a:solidFill>
                  <a:srgbClr val="0000C0"/>
                </a:solidFill>
                <a:latin typeface="Consolas"/>
              </a:rPr>
              <a:t>val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 algn="l"/>
            <a:r>
              <a:rPr lang="en-US" altLang="zh-CN" sz="16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Generic(T </a:t>
            </a:r>
            <a:r>
              <a:rPr lang="en-US" altLang="zh-CN" sz="1600" b="1" dirty="0" err="1">
                <a:solidFill>
                  <a:srgbClr val="000000"/>
                </a:solidFill>
                <a:latin typeface="Consolas"/>
              </a:rPr>
              <a:t>val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2" algn="l"/>
            <a:r>
              <a:rPr lang="en-US" altLang="zh-CN" sz="16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zh-CN" sz="16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CN" sz="1600" b="1" dirty="0" err="1">
                <a:solidFill>
                  <a:srgbClr val="0000C0"/>
                </a:solidFill>
                <a:latin typeface="Consolas"/>
              </a:rPr>
              <a:t>val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1600" b="1" dirty="0" err="1">
                <a:solidFill>
                  <a:srgbClr val="000000"/>
                </a:solidFill>
                <a:latin typeface="Consolas"/>
              </a:rPr>
              <a:t>val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 algn="l"/>
            <a:r>
              <a:rPr lang="en-US" altLang="zh-CN" sz="16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zh-CN" sz="1600" b="1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altLang="zh-CN" sz="1200" b="1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sz="1200" b="1" dirty="0" smtClean="0">
                <a:solidFill>
                  <a:srgbClr val="3F7F5F"/>
                </a:solidFill>
                <a:latin typeface="Consolas"/>
              </a:rPr>
              <a:t>通过使用泛型实现代码重用</a:t>
            </a:r>
            <a:endParaRPr lang="en-US" altLang="zh-CN" sz="1200" dirty="0">
              <a:solidFill>
                <a:srgbClr val="000000"/>
              </a:solidFill>
              <a:latin typeface="Consolas"/>
            </a:endParaRPr>
          </a:p>
          <a:p>
            <a:pPr lvl="1" algn="l"/>
            <a:r>
              <a:rPr lang="en-US" altLang="zh-CN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 T </a:t>
            </a:r>
            <a:r>
              <a:rPr lang="en-US" altLang="zh-CN" sz="1600" b="1" dirty="0" err="1">
                <a:solidFill>
                  <a:srgbClr val="000000"/>
                </a:solidFill>
                <a:latin typeface="Consolas"/>
              </a:rPr>
              <a:t>getVal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2" algn="l"/>
            <a:r>
              <a:rPr lang="en-US" altLang="zh-CN" sz="16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 dirty="0" err="1">
                <a:solidFill>
                  <a:srgbClr val="0000C0"/>
                </a:solidFill>
                <a:latin typeface="Consolas"/>
              </a:rPr>
              <a:t>val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 algn="l"/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}</a:t>
            </a:r>
            <a:endParaRPr lang="en" altLang="zh-CN" sz="1600" dirty="0">
              <a:solidFill>
                <a:srgbClr val="3933FF"/>
              </a:solidFill>
              <a:latin typeface="+mn-ea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3347864" y="1563638"/>
            <a:ext cx="5544616" cy="1754326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/>
              </a:rPr>
              <a:t>GenericDemo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 algn="l"/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zh-CN" sz="12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2" algn="l"/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Generic&lt;Integer&gt; </a:t>
            </a:r>
            <a:r>
              <a:rPr lang="en-US" altLang="zh-CN" sz="1200" dirty="0" err="1">
                <a:solidFill>
                  <a:srgbClr val="000000"/>
                </a:solidFill>
                <a:latin typeface="Consolas"/>
              </a:rPr>
              <a:t>intObj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Generic&lt;Integer&gt;(666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 algn="l"/>
            <a:r>
              <a:rPr lang="en-US" altLang="zh-CN" sz="1200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sz="1200" dirty="0">
                <a:solidFill>
                  <a:srgbClr val="3F7F5F"/>
                </a:solidFill>
                <a:latin typeface="Consolas"/>
              </a:rPr>
              <a:t>创建对象时，传入具体类型</a:t>
            </a:r>
          </a:p>
          <a:p>
            <a:pPr lvl="2" algn="l"/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Integer i = </a:t>
            </a:r>
            <a:r>
              <a:rPr lang="en-US" altLang="zh-CN" sz="1200" dirty="0" err="1">
                <a:solidFill>
                  <a:srgbClr val="000000"/>
                </a:solidFill>
                <a:latin typeface="Consolas"/>
              </a:rPr>
              <a:t>intObj.getVal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 algn="l"/>
            <a:r>
              <a:rPr lang="en-US" altLang="zh-CN" sz="1200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sz="1200" dirty="0">
                <a:solidFill>
                  <a:srgbClr val="3F7F5F"/>
                </a:solidFill>
                <a:latin typeface="Consolas"/>
              </a:rPr>
              <a:t>编译期自动转换为具体类型，编译期和运行时类型一致</a:t>
            </a:r>
          </a:p>
          <a:p>
            <a:pPr lvl="2" algn="l"/>
            <a:r>
              <a:rPr lang="en-US" altLang="zh-CN" sz="12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sz="12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sz="12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sz="12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200" i="1" dirty="0">
                <a:solidFill>
                  <a:srgbClr val="2A00FF"/>
                </a:solidFill>
                <a:latin typeface="Consolas"/>
              </a:rPr>
              <a:t>"i="</a:t>
            </a:r>
            <a:r>
              <a:rPr lang="en-US" altLang="zh-CN" sz="1200" i="1" dirty="0">
                <a:solidFill>
                  <a:srgbClr val="000000"/>
                </a:solidFill>
                <a:latin typeface="Consolas"/>
              </a:rPr>
              <a:t>+i);</a:t>
            </a:r>
          </a:p>
          <a:p>
            <a:pPr lvl="1" algn="l"/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95886"/>
            <a:ext cx="332422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5220072" y="2931790"/>
            <a:ext cx="2736304" cy="792024"/>
            <a:chOff x="4788024" y="3075886"/>
            <a:chExt cx="2736304" cy="720000"/>
          </a:xfrm>
        </p:grpSpPr>
        <p:sp>
          <p:nvSpPr>
            <p:cNvPr id="11" name="下箭头 10"/>
            <p:cNvSpPr/>
            <p:nvPr/>
          </p:nvSpPr>
          <p:spPr bwMode="auto">
            <a:xfrm>
              <a:off x="4788024" y="3075886"/>
              <a:ext cx="288000" cy="720000"/>
            </a:xfrm>
            <a:prstGeom prst="downArrow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04048" y="3219822"/>
              <a:ext cx="2520280" cy="327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100" b="1" dirty="0" smtClean="0">
                  <a:solidFill>
                    <a:srgbClr val="3E68FC"/>
                  </a:solidFill>
                </a:rPr>
                <a:t>编译期和运行时均正常</a:t>
              </a:r>
              <a:endParaRPr lang="zh-CN" altLang="en-US" sz="1100" b="1" dirty="0">
                <a:solidFill>
                  <a:srgbClr val="3E68F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83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150530C-5F48-4895-9122-D8369758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泛型的应用场景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1BD1500-9D8A-4546-ACF4-18F07D361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50402"/>
            <a:ext cx="7488832" cy="2489500"/>
          </a:xfrm>
        </p:spPr>
        <p:txBody>
          <a:bodyPr/>
          <a:lstStyle/>
          <a:p>
            <a:pPr lvl="1"/>
            <a:r>
              <a:rPr lang="zh-CN" altLang="en-US" sz="1800" b="1" dirty="0" smtClean="0"/>
              <a:t>类</a:t>
            </a:r>
            <a:endParaRPr lang="en-US" altLang="zh-CN" b="1" dirty="0"/>
          </a:p>
          <a:p>
            <a:pPr marL="914400" lvl="2" indent="0">
              <a:buNone/>
            </a:pPr>
            <a:r>
              <a:rPr lang="zh-CN" altLang="en-US" sz="1600" dirty="0" smtClean="0"/>
              <a:t>如：</a:t>
            </a:r>
            <a:r>
              <a:rPr lang="en-US" altLang="zh-CN" sz="1600" dirty="0" err="1" smtClean="0"/>
              <a:t>HashMap</a:t>
            </a:r>
            <a:r>
              <a:rPr lang="en-US" altLang="zh-CN" sz="1600" dirty="0" smtClean="0"/>
              <a:t>&lt;K,V</a:t>
            </a:r>
            <a:r>
              <a:rPr lang="en-US" altLang="zh-CN" sz="1600" dirty="0"/>
              <a:t>&gt;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ArrayList</a:t>
            </a:r>
            <a:r>
              <a:rPr lang="en-US" altLang="zh-CN" sz="1600" dirty="0"/>
              <a:t>&lt;E&gt;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HashSet</a:t>
            </a:r>
            <a:r>
              <a:rPr lang="en-US" altLang="zh-CN" sz="1600" dirty="0"/>
              <a:t>&lt;E&gt;</a:t>
            </a:r>
            <a:r>
              <a:rPr lang="zh-CN" altLang="en-US" sz="1600" dirty="0"/>
              <a:t>、</a:t>
            </a:r>
            <a:r>
              <a:rPr lang="en-US" altLang="zh-CN" sz="1600" dirty="0"/>
              <a:t>Class&lt;T</a:t>
            </a:r>
            <a:r>
              <a:rPr lang="en-US" altLang="zh-CN" sz="1600" dirty="0" smtClean="0"/>
              <a:t>&gt;</a:t>
            </a:r>
          </a:p>
          <a:p>
            <a:pPr lvl="1"/>
            <a:r>
              <a:rPr lang="zh-CN" altLang="en-US" sz="1800" b="1" dirty="0"/>
              <a:t>接口</a:t>
            </a:r>
            <a:endParaRPr lang="en-US" altLang="zh-CN" b="1" dirty="0"/>
          </a:p>
          <a:p>
            <a:pPr marL="914400" lvl="2" indent="0">
              <a:buNone/>
            </a:pPr>
            <a:r>
              <a:rPr lang="zh-CN" altLang="en-US" sz="1600" dirty="0"/>
              <a:t>如：</a:t>
            </a:r>
            <a:r>
              <a:rPr lang="en-US" altLang="zh-CN" sz="1600" dirty="0"/>
              <a:t>Map&lt;K,V&gt;</a:t>
            </a:r>
            <a:r>
              <a:rPr lang="zh-CN" altLang="en-US" sz="1600" dirty="0"/>
              <a:t>、</a:t>
            </a:r>
            <a:r>
              <a:rPr lang="en-US" altLang="zh-CN" sz="1600" dirty="0"/>
              <a:t>Collection&lt;E&gt;</a:t>
            </a:r>
            <a:r>
              <a:rPr lang="zh-CN" altLang="en-US" sz="1600" dirty="0"/>
              <a:t>、</a:t>
            </a:r>
            <a:r>
              <a:rPr lang="en-US" altLang="zh-CN" sz="1600" dirty="0"/>
              <a:t>List&lt;E&gt;</a:t>
            </a:r>
            <a:r>
              <a:rPr lang="zh-CN" altLang="en-US" sz="1600" dirty="0"/>
              <a:t>、</a:t>
            </a:r>
            <a:r>
              <a:rPr lang="en-US" altLang="zh-CN" sz="1600" dirty="0"/>
              <a:t>Set&lt;E</a:t>
            </a:r>
            <a:r>
              <a:rPr lang="en-US" altLang="zh-CN" sz="1600" dirty="0" smtClean="0"/>
              <a:t>&gt;</a:t>
            </a:r>
            <a:endParaRPr lang="en-US" altLang="zh-CN" sz="1600" dirty="0"/>
          </a:p>
          <a:p>
            <a:pPr lvl="1"/>
            <a:r>
              <a:rPr lang="zh-CN" altLang="en-US" sz="1800" b="1" dirty="0"/>
              <a:t>方法</a:t>
            </a:r>
            <a:endParaRPr lang="en-US" altLang="zh-CN" sz="1800" b="1" dirty="0"/>
          </a:p>
          <a:p>
            <a:pPr marL="914400" lvl="2" indent="0">
              <a:buNone/>
            </a:pPr>
            <a:r>
              <a:rPr lang="zh-CN" altLang="en-US" sz="1600" dirty="0" smtClean="0"/>
              <a:t>如：</a:t>
            </a:r>
            <a:r>
              <a:rPr lang="en-US" altLang="zh-CN" sz="1600" dirty="0" smtClean="0"/>
              <a:t>Collection</a:t>
            </a:r>
            <a:r>
              <a:rPr lang="zh-CN" altLang="en-US" sz="1600" dirty="0"/>
              <a:t>接口中</a:t>
            </a:r>
            <a:r>
              <a:rPr lang="en-US" altLang="zh-CN" sz="1600" dirty="0"/>
              <a:t>&lt;T&gt; T[ ] </a:t>
            </a:r>
            <a:r>
              <a:rPr lang="en-US" altLang="zh-CN" sz="1600" dirty="0" err="1"/>
              <a:t>toArray</a:t>
            </a:r>
            <a:r>
              <a:rPr lang="en-US" altLang="zh-CN" sz="1600" dirty="0"/>
              <a:t>(T[ ] a</a:t>
            </a:r>
            <a:r>
              <a:rPr lang="en-US" altLang="zh-CN" sz="1600" dirty="0" smtClean="0"/>
              <a:t>)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>
          <a:xfrm>
            <a:off x="539552" y="843558"/>
            <a:ext cx="7632848" cy="360040"/>
          </a:xfrm>
        </p:spPr>
        <p:txBody>
          <a:bodyPr/>
          <a:lstStyle/>
          <a:p>
            <a:r>
              <a:rPr lang="zh-CN" altLang="en-US" dirty="0"/>
              <a:t>泛</a:t>
            </a:r>
            <a:r>
              <a:rPr lang="zh-CN" altLang="en-US" dirty="0" smtClean="0"/>
              <a:t>型应用</a:t>
            </a:r>
            <a:r>
              <a:rPr lang="zh-CN" altLang="en-US" dirty="0"/>
              <a:t>于类形成泛型类</a:t>
            </a:r>
            <a:r>
              <a:rPr lang="zh-CN" altLang="en-US" dirty="0" smtClean="0"/>
              <a:t>，应用</a:t>
            </a:r>
            <a:r>
              <a:rPr lang="zh-CN" altLang="en-US" dirty="0"/>
              <a:t>于接口形成泛型接口</a:t>
            </a:r>
            <a:r>
              <a:rPr lang="zh-CN" altLang="en-US" dirty="0" smtClean="0"/>
              <a:t>，应用</a:t>
            </a:r>
            <a:r>
              <a:rPr lang="zh-CN" altLang="en-US" dirty="0"/>
              <a:t>于方法形成泛型</a:t>
            </a:r>
            <a:r>
              <a:rPr lang="zh-CN" altLang="en-US" dirty="0" smtClean="0"/>
              <a:t>方法。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44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3F6D31C-AB39-4523-854B-520B6CFAC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课堂延伸：泛型标识符的含义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AB6E56D-C757-4F82-AFA9-232D60FA4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234378"/>
            <a:ext cx="3280972" cy="3137572"/>
          </a:xfrm>
        </p:spPr>
        <p:txBody>
          <a:bodyPr/>
          <a:lstStyle/>
          <a:p>
            <a:pPr lvl="1"/>
            <a:r>
              <a:rPr lang="en-US" altLang="zh-CN" dirty="0" smtClean="0"/>
              <a:t>Map&lt;K,V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 err="1"/>
              <a:t>HashMap</a:t>
            </a:r>
            <a:r>
              <a:rPr lang="en-US" altLang="zh-CN" dirty="0"/>
              <a:t>&lt;K,V&gt;</a:t>
            </a:r>
          </a:p>
          <a:p>
            <a:pPr lvl="1"/>
            <a:r>
              <a:rPr lang="en-US" altLang="zh-CN" dirty="0"/>
              <a:t>Collection&lt;E&gt;</a:t>
            </a:r>
          </a:p>
          <a:p>
            <a:pPr lvl="1"/>
            <a:r>
              <a:rPr lang="en-US" altLang="zh-CN" dirty="0"/>
              <a:t>List&lt;E&gt;</a:t>
            </a:r>
          </a:p>
          <a:p>
            <a:pPr lvl="1"/>
            <a:r>
              <a:rPr lang="en-US" altLang="zh-CN" dirty="0" err="1"/>
              <a:t>ArrayList</a:t>
            </a:r>
            <a:r>
              <a:rPr lang="en-US" altLang="zh-CN" dirty="0"/>
              <a:t>&lt;E&gt;</a:t>
            </a:r>
          </a:p>
          <a:p>
            <a:pPr lvl="1"/>
            <a:r>
              <a:rPr lang="en-US" altLang="zh-CN" dirty="0"/>
              <a:t>Set&lt;E&gt;</a:t>
            </a:r>
          </a:p>
          <a:p>
            <a:pPr lvl="1"/>
            <a:r>
              <a:rPr lang="en-US" altLang="zh-CN" dirty="0" err="1"/>
              <a:t>HashSet</a:t>
            </a:r>
            <a:r>
              <a:rPr lang="en-US" altLang="zh-CN" dirty="0"/>
              <a:t>&lt;E&gt;</a:t>
            </a:r>
          </a:p>
          <a:p>
            <a:pPr lvl="1"/>
            <a:r>
              <a:rPr lang="en-US" altLang="zh-CN" dirty="0"/>
              <a:t>Class&lt;T&gt;</a:t>
            </a:r>
          </a:p>
          <a:p>
            <a:pPr lvl="1"/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泛型常见标识符</a:t>
            </a:r>
            <a:r>
              <a:rPr lang="zh-CN" altLang="en-US" dirty="0" smtClean="0"/>
              <a:t>举例（谨供参考）：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7CE2C1F3-E238-4FE4-A22E-CA7C5FEF401E}"/>
              </a:ext>
            </a:extLst>
          </p:cNvPr>
          <p:cNvSpPr txBox="1"/>
          <p:nvPr/>
        </p:nvSpPr>
        <p:spPr>
          <a:xfrm>
            <a:off x="4662000" y="1446750"/>
            <a:ext cx="414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Element(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集合中使用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)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Type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类）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K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Key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（键）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V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Value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（值）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Number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（数值类型）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?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：表示不确定的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类型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U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V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第二、三、四个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类型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952000" y="2398973"/>
            <a:ext cx="1260000" cy="577777"/>
            <a:chOff x="3222000" y="2443973"/>
            <a:chExt cx="1260000" cy="577777"/>
          </a:xfrm>
        </p:grpSpPr>
        <p:sp>
          <p:nvSpPr>
            <p:cNvPr id="4" name="右箭头 3"/>
            <p:cNvSpPr/>
            <p:nvPr/>
          </p:nvSpPr>
          <p:spPr bwMode="auto">
            <a:xfrm>
              <a:off x="3267000" y="2661750"/>
              <a:ext cx="1215000" cy="3600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22000" y="2443973"/>
              <a:ext cx="1215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标识符含义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9172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150530C-5F48-4895-9122-D8369758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课堂小结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332000" y="1096186"/>
            <a:ext cx="2295000" cy="2639611"/>
            <a:chOff x="1332000" y="1507139"/>
            <a:chExt cx="2295000" cy="2639611"/>
          </a:xfrm>
        </p:grpSpPr>
        <p:sp>
          <p:nvSpPr>
            <p:cNvPr id="7" name="左大括号 6"/>
            <p:cNvSpPr/>
            <p:nvPr/>
          </p:nvSpPr>
          <p:spPr bwMode="auto">
            <a:xfrm>
              <a:off x="3042000" y="1507139"/>
              <a:ext cx="585000" cy="2639611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32000" y="2616750"/>
              <a:ext cx="216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本节内容</a:t>
              </a:r>
              <a:endParaRPr lang="zh-CN" altLang="en-US" sz="20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717000" y="983525"/>
            <a:ext cx="423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/>
              <a:t>知识回顾：枚举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717000" y="2185082"/>
            <a:ext cx="423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/>
              <a:t>泛型的概念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717000" y="3386640"/>
            <a:ext cx="423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/>
              <a:t>泛型的应用场景</a:t>
            </a:r>
            <a:endParaRPr lang="zh-CN" altLang="en-US" sz="20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4212000" y="1428635"/>
            <a:ext cx="3555000" cy="687162"/>
            <a:chOff x="4212000" y="1839588"/>
            <a:chExt cx="3555000" cy="687162"/>
          </a:xfrm>
        </p:grpSpPr>
        <p:sp>
          <p:nvSpPr>
            <p:cNvPr id="12" name="下箭头 11"/>
            <p:cNvSpPr/>
            <p:nvPr/>
          </p:nvSpPr>
          <p:spPr bwMode="auto">
            <a:xfrm>
              <a:off x="4212000" y="1839588"/>
              <a:ext cx="360000" cy="687162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2000" y="1941750"/>
              <a:ext cx="3195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 smtClean="0"/>
                <a:t>及时复盘，开启新内容</a:t>
              </a:r>
              <a:endParaRPr lang="zh-CN" altLang="en-US" sz="16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212000" y="2663706"/>
            <a:ext cx="3555000" cy="687162"/>
            <a:chOff x="4212000" y="3074659"/>
            <a:chExt cx="3555000" cy="687162"/>
          </a:xfrm>
        </p:grpSpPr>
        <p:sp>
          <p:nvSpPr>
            <p:cNvPr id="13" name="下箭头 12"/>
            <p:cNvSpPr/>
            <p:nvPr/>
          </p:nvSpPr>
          <p:spPr bwMode="auto">
            <a:xfrm>
              <a:off x="4212000" y="3074659"/>
              <a:ext cx="360000" cy="687162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72000" y="3201750"/>
              <a:ext cx="3195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 smtClean="0"/>
                <a:t>理解概念，举一反三</a:t>
              </a:r>
              <a:endParaRPr lang="zh-CN" altLang="en-US" sz="1600" dirty="0"/>
            </a:p>
          </p:txBody>
        </p:sp>
      </p:grpSp>
      <p:sp>
        <p:nvSpPr>
          <p:cNvPr id="19" name="AutoShape 10">
            <a:extLst>
              <a:ext uri="{FF2B5EF4-FFF2-40B4-BE49-F238E27FC236}">
                <a16:creationId xmlns:a16="http://schemas.microsoft.com/office/drawing/2014/main" xmlns="" id="{17549212-6A8A-415B-8C90-25689C864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500" y="4155926"/>
            <a:ext cx="6615000" cy="44267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kern="0" dirty="0" smtClean="0">
                <a:solidFill>
                  <a:schemeClr val="bg1"/>
                </a:solidFill>
                <a:latin typeface="Arial" panose="020B0604020202020204"/>
              </a:rPr>
              <a:t>下一节将学习泛型类和泛型接口</a:t>
            </a:r>
            <a:endParaRPr lang="en-GB" altLang="zh-CN" sz="2000" kern="0" dirty="0">
              <a:solidFill>
                <a:schemeClr val="bg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2139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第二节</a:t>
            </a:r>
            <a:r>
              <a:rPr lang="zh-CN" altLang="en-US" dirty="0"/>
              <a:t>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泛型类和泛型接口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252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964">
        <p14:prism/>
      </p:transition>
    </mc:Choice>
    <mc:Fallback xmlns="">
      <p:transition spd="slow" advTm="96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第一节课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初识泛型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37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964">
        <p14:prism/>
      </p:transition>
    </mc:Choice>
    <mc:Fallback xmlns="">
      <p:transition spd="slow" advTm="96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63AB59-8809-43FD-A8F9-9F52CEAD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0"/>
          </p:nvPr>
        </p:nvSpPr>
        <p:spPr>
          <a:xfrm>
            <a:off x="539552" y="843558"/>
            <a:ext cx="7488832" cy="720080"/>
          </a:xfrm>
        </p:spPr>
        <p:txBody>
          <a:bodyPr/>
          <a:lstStyle/>
          <a:p>
            <a:r>
              <a:rPr lang="zh-CN" altLang="en-US" dirty="0"/>
              <a:t>上节课学习了泛型的概念和应用场景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本节课学习泛型在类和接口中的应用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333" y="3399982"/>
            <a:ext cx="1686123" cy="12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19672" y="2311755"/>
            <a:ext cx="5112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为什么学习泛型类和泛型接口呢？</a:t>
            </a:r>
            <a:endParaRPr lang="en-US" altLang="zh-CN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l"/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通过声明类型形参，</a:t>
            </a:r>
            <a:endParaRPr lang="en-US" altLang="zh-CN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l"/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在使用时传入多个类型实参，</a:t>
            </a:r>
            <a:endParaRPr lang="en-US" altLang="zh-CN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l"/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提高代码重用性。</a:t>
            </a:r>
            <a:endParaRPr lang="zh-CN" alt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851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rPr>
              <a:t>什么是</a:t>
            </a:r>
            <a:r>
              <a:rPr lang="zh-CN" altLang="en-US" dirty="0" smtClean="0"/>
              <a:t>泛型</a:t>
            </a:r>
            <a:r>
              <a:rPr lang="zh-CN" altLang="en-US" dirty="0"/>
              <a:t>类</a:t>
            </a:r>
            <a:endParaRPr lang="en-US" altLang="zh-CN" kern="1200" dirty="0">
              <a:solidFill>
                <a:srgbClr val="0070C0"/>
              </a:solidFill>
              <a:latin typeface="+mj-lt"/>
              <a:ea typeface="+mj-ea"/>
              <a:cs typeface="+mj-cs"/>
              <a:sym typeface="Browallia New" panose="020B0604020202020204" charset="0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0"/>
          </p:nvPr>
        </p:nvSpPr>
        <p:spPr>
          <a:xfrm>
            <a:off x="539552" y="837051"/>
            <a:ext cx="1610303" cy="360040"/>
          </a:xfrm>
        </p:spPr>
        <p:txBody>
          <a:bodyPr/>
          <a:lstStyle/>
          <a:p>
            <a:r>
              <a:rPr lang="zh-CN" altLang="en-US" dirty="0"/>
              <a:t>泛</a:t>
            </a:r>
            <a:r>
              <a:rPr lang="zh-CN" altLang="en-US" dirty="0" smtClean="0"/>
              <a:t>型类的</a:t>
            </a:r>
            <a:r>
              <a:rPr lang="zh-CN" altLang="en-US" dirty="0"/>
              <a:t>概念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19" name="Text Box 14"/>
          <p:cNvSpPr txBox="1"/>
          <p:nvPr/>
        </p:nvSpPr>
        <p:spPr>
          <a:xfrm>
            <a:off x="673647" y="1491630"/>
            <a:ext cx="124335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被定义项</a:t>
            </a:r>
          </a:p>
        </p:txBody>
      </p:sp>
      <p:sp>
        <p:nvSpPr>
          <p:cNvPr id="20" name="Text Box 8"/>
          <p:cNvSpPr txBox="1"/>
          <p:nvPr/>
        </p:nvSpPr>
        <p:spPr>
          <a:xfrm>
            <a:off x="2237461" y="1491630"/>
            <a:ext cx="1389539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临近的属</a:t>
            </a:r>
          </a:p>
        </p:txBody>
      </p:sp>
      <p:sp>
        <p:nvSpPr>
          <p:cNvPr id="22" name="Text Box 12"/>
          <p:cNvSpPr txBox="1"/>
          <p:nvPr/>
        </p:nvSpPr>
        <p:spPr>
          <a:xfrm>
            <a:off x="5905350" y="1491630"/>
            <a:ext cx="1771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种差（内涵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26" name="Text Box 8"/>
          <p:cNvSpPr txBox="1"/>
          <p:nvPr/>
        </p:nvSpPr>
        <p:spPr>
          <a:xfrm>
            <a:off x="3663000" y="1491630"/>
            <a:ext cx="158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同属的其它种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182234" y="3041290"/>
            <a:ext cx="824766" cy="576263"/>
            <a:chOff x="746644" y="3071464"/>
            <a:chExt cx="824766" cy="576263"/>
          </a:xfrm>
        </p:grpSpPr>
        <p:sp>
          <p:nvSpPr>
            <p:cNvPr id="28" name="AutoShape 7"/>
            <p:cNvSpPr/>
            <p:nvPr/>
          </p:nvSpPr>
          <p:spPr>
            <a:xfrm flipH="1">
              <a:off x="746644" y="3071464"/>
              <a:ext cx="215900" cy="576263"/>
            </a:xfrm>
            <a:prstGeom prst="downArrow">
              <a:avLst>
                <a:gd name="adj1" fmla="val 50000"/>
                <a:gd name="adj2" fmla="val 6646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9" name="Text Box 8"/>
            <p:cNvSpPr txBox="1"/>
            <p:nvPr/>
          </p:nvSpPr>
          <p:spPr>
            <a:xfrm>
              <a:off x="821259" y="3156750"/>
              <a:ext cx="750151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</a:t>
              </a:r>
              <a:endPara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53591" y="1925431"/>
            <a:ext cx="1103560" cy="1055688"/>
            <a:chOff x="338859" y="2095666"/>
            <a:chExt cx="1103560" cy="1055688"/>
          </a:xfrm>
        </p:grpSpPr>
        <p:sp>
          <p:nvSpPr>
            <p:cNvPr id="17" name="椭圆 16"/>
            <p:cNvSpPr/>
            <p:nvPr/>
          </p:nvSpPr>
          <p:spPr>
            <a:xfrm>
              <a:off x="338859" y="2095666"/>
              <a:ext cx="1103560" cy="105568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en-US" altLang="zh-CN" sz="2000" b="1" strike="noStrike" noProof="1">
                <a:solidFill>
                  <a:schemeClr val="accent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12852" y="2438844"/>
              <a:ext cx="905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noProof="1">
                  <a:solidFill>
                    <a:schemeClr val="accent1"/>
                  </a:solidFill>
                </a:rPr>
                <a:t>泛</a:t>
              </a:r>
              <a:r>
                <a:rPr lang="zh-CN" altLang="en-US" b="1" noProof="1" smtClean="0">
                  <a:solidFill>
                    <a:schemeClr val="accent1"/>
                  </a:solidFill>
                </a:rPr>
                <a:t>型类</a:t>
              </a:r>
              <a:endParaRPr lang="en-US" altLang="zh-CN" b="1" noProof="1">
                <a:solidFill>
                  <a:schemeClr val="accent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363853" y="1925431"/>
            <a:ext cx="1084942" cy="1055688"/>
            <a:chOff x="2363853" y="1410050"/>
            <a:chExt cx="1084942" cy="1055688"/>
          </a:xfrm>
        </p:grpSpPr>
        <p:sp>
          <p:nvSpPr>
            <p:cNvPr id="21" name="椭圆 20"/>
            <p:cNvSpPr/>
            <p:nvPr/>
          </p:nvSpPr>
          <p:spPr>
            <a:xfrm>
              <a:off x="2363853" y="1410050"/>
              <a:ext cx="1084942" cy="105568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2000" b="1" strike="noStrike" noProof="1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02000" y="1752418"/>
              <a:ext cx="790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noProof="1" smtClean="0">
                  <a:solidFill>
                    <a:schemeClr val="accent1"/>
                  </a:solidFill>
                </a:rPr>
                <a:t>类</a:t>
              </a:r>
              <a:endParaRPr lang="en-US" altLang="zh-CN" b="1" noProof="1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923928" y="1925431"/>
            <a:ext cx="1130761" cy="1055688"/>
            <a:chOff x="3923928" y="1410050"/>
            <a:chExt cx="1130761" cy="1055688"/>
          </a:xfrm>
        </p:grpSpPr>
        <p:sp>
          <p:nvSpPr>
            <p:cNvPr id="27" name="椭圆 26"/>
            <p:cNvSpPr/>
            <p:nvPr/>
          </p:nvSpPr>
          <p:spPr>
            <a:xfrm>
              <a:off x="3955497" y="1410050"/>
              <a:ext cx="1054800" cy="105568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en-US" altLang="zh-CN" sz="2000" b="1" strike="noStrike" noProof="1" smtClean="0">
                <a:solidFill>
                  <a:schemeClr val="accent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23928" y="1761750"/>
              <a:ext cx="1130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noProof="1" smtClean="0">
                  <a:solidFill>
                    <a:schemeClr val="accent1"/>
                  </a:solidFill>
                </a:rPr>
                <a:t>非泛型类</a:t>
              </a:r>
              <a:endParaRPr lang="en-US" altLang="zh-CN" b="1" noProof="1">
                <a:solidFill>
                  <a:schemeClr val="accent1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517000" y="1925431"/>
            <a:ext cx="2520000" cy="1054800"/>
            <a:chOff x="5384701" y="2003945"/>
            <a:chExt cx="2520000" cy="1054800"/>
          </a:xfrm>
        </p:grpSpPr>
        <p:sp>
          <p:nvSpPr>
            <p:cNvPr id="44" name="TextBox 22"/>
            <p:cNvSpPr txBox="1"/>
            <p:nvPr/>
          </p:nvSpPr>
          <p:spPr>
            <a:xfrm>
              <a:off x="5384701" y="2003945"/>
              <a:ext cx="2520000" cy="1054800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9525">
              <a:noFill/>
            </a:ln>
          </p:spPr>
          <p:txBody>
            <a:bodyPr wrap="square" lIns="91405" tIns="45702" rIns="91405" bIns="45702" anchor="t">
              <a:spAutoFit/>
            </a:bodyPr>
            <a:lstStyle/>
            <a:p>
              <a:pPr algn="l">
                <a:lnSpc>
                  <a:spcPct val="120000"/>
                </a:lnSpc>
              </a:pPr>
              <a:endParaRPr lang="en-US" altLang="zh-CN" sz="14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00368" y="2049691"/>
              <a:ext cx="248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1" noProof="1">
                  <a:solidFill>
                    <a:schemeClr val="accent1"/>
                  </a:solidFill>
                </a:rPr>
                <a:t>1.</a:t>
              </a:r>
              <a:r>
                <a:rPr lang="zh-CN" altLang="en-US" sz="1400" b="1" noProof="1">
                  <a:solidFill>
                    <a:schemeClr val="accent1"/>
                  </a:solidFill>
                </a:rPr>
                <a:t>使用类型形参定义</a:t>
              </a:r>
            </a:p>
          </p:txBody>
        </p:sp>
      </p:grpSp>
      <p:sp>
        <p:nvSpPr>
          <p:cNvPr id="39" name="Rectangle 14">
            <a:extLst>
              <a:ext uri="{FF2B5EF4-FFF2-40B4-BE49-F238E27FC236}">
                <a16:creationId xmlns:a16="http://schemas.microsoft.com/office/drawing/2014/main" xmlns="" id="{559028F8-6993-4AD6-9D6D-FD5594CA3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6216" y="902289"/>
            <a:ext cx="61555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883BC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名词解释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宋体" pitchFamily="2" charset="-122"/>
            </a:endParaRPr>
          </a:p>
        </p:txBody>
      </p:sp>
      <p:sp>
        <p:nvSpPr>
          <p:cNvPr id="40" name="Freeform 62">
            <a:extLst>
              <a:ext uri="{FF2B5EF4-FFF2-40B4-BE49-F238E27FC236}">
                <a16:creationId xmlns:a16="http://schemas.microsoft.com/office/drawing/2014/main" xmlns="" id="{20F1A25B-9DE3-408C-8BD9-4C62E07CCCF1}"/>
              </a:ext>
            </a:extLst>
          </p:cNvPr>
          <p:cNvSpPr>
            <a:spLocks noEditPoints="1"/>
          </p:cNvSpPr>
          <p:nvPr/>
        </p:nvSpPr>
        <p:spPr bwMode="auto">
          <a:xfrm>
            <a:off x="2275880" y="902289"/>
            <a:ext cx="180000" cy="178733"/>
          </a:xfrm>
          <a:custGeom>
            <a:avLst/>
            <a:gdLst>
              <a:gd name="T0" fmla="*/ 60 w 62"/>
              <a:gd name="T1" fmla="*/ 23 h 52"/>
              <a:gd name="T2" fmla="*/ 48 w 62"/>
              <a:gd name="T3" fmla="*/ 23 h 52"/>
              <a:gd name="T4" fmla="*/ 45 w 62"/>
              <a:gd name="T5" fmla="*/ 26 h 52"/>
              <a:gd name="T6" fmla="*/ 45 w 62"/>
              <a:gd name="T7" fmla="*/ 26 h 52"/>
              <a:gd name="T8" fmla="*/ 48 w 62"/>
              <a:gd name="T9" fmla="*/ 28 h 52"/>
              <a:gd name="T10" fmla="*/ 60 w 62"/>
              <a:gd name="T11" fmla="*/ 28 h 52"/>
              <a:gd name="T12" fmla="*/ 62 w 62"/>
              <a:gd name="T13" fmla="*/ 26 h 52"/>
              <a:gd name="T14" fmla="*/ 62 w 62"/>
              <a:gd name="T15" fmla="*/ 26 h 52"/>
              <a:gd name="T16" fmla="*/ 60 w 62"/>
              <a:gd name="T17" fmla="*/ 23 h 52"/>
              <a:gd name="T18" fmla="*/ 32 w 62"/>
              <a:gd name="T19" fmla="*/ 2 h 52"/>
              <a:gd name="T20" fmla="*/ 15 w 62"/>
              <a:gd name="T21" fmla="*/ 13 h 52"/>
              <a:gd name="T22" fmla="*/ 15 w 62"/>
              <a:gd name="T23" fmla="*/ 14 h 52"/>
              <a:gd name="T24" fmla="*/ 10 w 62"/>
              <a:gd name="T25" fmla="*/ 15 h 52"/>
              <a:gd name="T26" fmla="*/ 3 w 62"/>
              <a:gd name="T27" fmla="*/ 15 h 52"/>
              <a:gd name="T28" fmla="*/ 0 w 62"/>
              <a:gd name="T29" fmla="*/ 18 h 52"/>
              <a:gd name="T30" fmla="*/ 0 w 62"/>
              <a:gd name="T31" fmla="*/ 34 h 52"/>
              <a:gd name="T32" fmla="*/ 3 w 62"/>
              <a:gd name="T33" fmla="*/ 37 h 52"/>
              <a:gd name="T34" fmla="*/ 10 w 62"/>
              <a:gd name="T35" fmla="*/ 37 h 52"/>
              <a:gd name="T36" fmla="*/ 15 w 62"/>
              <a:gd name="T37" fmla="*/ 38 h 52"/>
              <a:gd name="T38" fmla="*/ 15 w 62"/>
              <a:gd name="T39" fmla="*/ 39 h 52"/>
              <a:gd name="T40" fmla="*/ 32 w 62"/>
              <a:gd name="T41" fmla="*/ 50 h 52"/>
              <a:gd name="T42" fmla="*/ 37 w 62"/>
              <a:gd name="T43" fmla="*/ 47 h 52"/>
              <a:gd name="T44" fmla="*/ 37 w 62"/>
              <a:gd name="T45" fmla="*/ 5 h 52"/>
              <a:gd name="T46" fmla="*/ 32 w 62"/>
              <a:gd name="T47" fmla="*/ 2 h 52"/>
              <a:gd name="T48" fmla="*/ 43 w 62"/>
              <a:gd name="T49" fmla="*/ 14 h 52"/>
              <a:gd name="T50" fmla="*/ 46 w 62"/>
              <a:gd name="T51" fmla="*/ 14 h 52"/>
              <a:gd name="T52" fmla="*/ 55 w 62"/>
              <a:gd name="T53" fmla="*/ 6 h 52"/>
              <a:gd name="T54" fmla="*/ 56 w 62"/>
              <a:gd name="T55" fmla="*/ 3 h 52"/>
              <a:gd name="T56" fmla="*/ 55 w 62"/>
              <a:gd name="T57" fmla="*/ 2 h 52"/>
              <a:gd name="T58" fmla="*/ 53 w 62"/>
              <a:gd name="T59" fmla="*/ 1 h 52"/>
              <a:gd name="T60" fmla="*/ 43 w 62"/>
              <a:gd name="T61" fmla="*/ 9 h 52"/>
              <a:gd name="T62" fmla="*/ 42 w 62"/>
              <a:gd name="T63" fmla="*/ 13 h 52"/>
              <a:gd name="T64" fmla="*/ 43 w 62"/>
              <a:gd name="T65" fmla="*/ 14 h 52"/>
              <a:gd name="T66" fmla="*/ 43 w 62"/>
              <a:gd name="T67" fmla="*/ 14 h 52"/>
              <a:gd name="T68" fmla="*/ 46 w 62"/>
              <a:gd name="T69" fmla="*/ 37 h 52"/>
              <a:gd name="T70" fmla="*/ 43 w 62"/>
              <a:gd name="T71" fmla="*/ 38 h 52"/>
              <a:gd name="T72" fmla="*/ 43 w 62"/>
              <a:gd name="T73" fmla="*/ 39 h 52"/>
              <a:gd name="T74" fmla="*/ 43 w 62"/>
              <a:gd name="T75" fmla="*/ 42 h 52"/>
              <a:gd name="T76" fmla="*/ 53 w 62"/>
              <a:gd name="T77" fmla="*/ 51 h 52"/>
              <a:gd name="T78" fmla="*/ 56 w 62"/>
              <a:gd name="T79" fmla="*/ 50 h 52"/>
              <a:gd name="T80" fmla="*/ 57 w 62"/>
              <a:gd name="T81" fmla="*/ 49 h 52"/>
              <a:gd name="T82" fmla="*/ 56 w 62"/>
              <a:gd name="T83" fmla="*/ 46 h 52"/>
              <a:gd name="T84" fmla="*/ 46 w 62"/>
              <a:gd name="T85" fmla="*/ 37 h 52"/>
              <a:gd name="T86" fmla="*/ 46 w 62"/>
              <a:gd name="T87" fmla="*/ 37 h 52"/>
              <a:gd name="T88" fmla="*/ 46 w 62"/>
              <a:gd name="T89" fmla="*/ 37 h 52"/>
              <a:gd name="T90" fmla="*/ 46 w 62"/>
              <a:gd name="T91" fmla="*/ 37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2" h="52">
                <a:moveTo>
                  <a:pt x="60" y="23"/>
                </a:moveTo>
                <a:cubicBezTo>
                  <a:pt x="48" y="23"/>
                  <a:pt x="48" y="23"/>
                  <a:pt x="48" y="23"/>
                </a:cubicBezTo>
                <a:cubicBezTo>
                  <a:pt x="46" y="23"/>
                  <a:pt x="45" y="24"/>
                  <a:pt x="45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7"/>
                  <a:pt x="46" y="28"/>
                  <a:pt x="48" y="28"/>
                </a:cubicBezTo>
                <a:cubicBezTo>
                  <a:pt x="60" y="28"/>
                  <a:pt x="60" y="28"/>
                  <a:pt x="60" y="28"/>
                </a:cubicBezTo>
                <a:cubicBezTo>
                  <a:pt x="61" y="28"/>
                  <a:pt x="62" y="27"/>
                  <a:pt x="62" y="26"/>
                </a:cubicBezTo>
                <a:cubicBezTo>
                  <a:pt x="62" y="26"/>
                  <a:pt x="62" y="26"/>
                  <a:pt x="62" y="26"/>
                </a:cubicBezTo>
                <a:cubicBezTo>
                  <a:pt x="62" y="24"/>
                  <a:pt x="61" y="23"/>
                  <a:pt x="60" y="23"/>
                </a:cubicBezTo>
                <a:close/>
                <a:moveTo>
                  <a:pt x="32" y="2"/>
                </a:moveTo>
                <a:cubicBezTo>
                  <a:pt x="28" y="5"/>
                  <a:pt x="20" y="9"/>
                  <a:pt x="15" y="13"/>
                </a:cubicBezTo>
                <a:cubicBezTo>
                  <a:pt x="15" y="14"/>
                  <a:pt x="15" y="14"/>
                  <a:pt x="15" y="14"/>
                </a:cubicBezTo>
                <a:cubicBezTo>
                  <a:pt x="14" y="14"/>
                  <a:pt x="13" y="15"/>
                  <a:pt x="10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1" y="15"/>
                  <a:pt x="0" y="16"/>
                  <a:pt x="0" y="18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6"/>
                  <a:pt x="1" y="37"/>
                  <a:pt x="3" y="37"/>
                </a:cubicBezTo>
                <a:cubicBezTo>
                  <a:pt x="10" y="37"/>
                  <a:pt x="10" y="37"/>
                  <a:pt x="10" y="37"/>
                </a:cubicBezTo>
                <a:cubicBezTo>
                  <a:pt x="14" y="37"/>
                  <a:pt x="14" y="38"/>
                  <a:pt x="15" y="38"/>
                </a:cubicBezTo>
                <a:cubicBezTo>
                  <a:pt x="15" y="39"/>
                  <a:pt x="15" y="39"/>
                  <a:pt x="15" y="39"/>
                </a:cubicBezTo>
                <a:cubicBezTo>
                  <a:pt x="21" y="42"/>
                  <a:pt x="28" y="47"/>
                  <a:pt x="32" y="50"/>
                </a:cubicBezTo>
                <a:cubicBezTo>
                  <a:pt x="33" y="50"/>
                  <a:pt x="37" y="52"/>
                  <a:pt x="37" y="47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0"/>
                  <a:pt x="33" y="2"/>
                  <a:pt x="32" y="2"/>
                </a:cubicBezTo>
                <a:close/>
                <a:moveTo>
                  <a:pt x="43" y="14"/>
                </a:moveTo>
                <a:cubicBezTo>
                  <a:pt x="44" y="15"/>
                  <a:pt x="45" y="15"/>
                  <a:pt x="46" y="14"/>
                </a:cubicBezTo>
                <a:cubicBezTo>
                  <a:pt x="55" y="6"/>
                  <a:pt x="55" y="6"/>
                  <a:pt x="55" y="6"/>
                </a:cubicBezTo>
                <a:cubicBezTo>
                  <a:pt x="56" y="5"/>
                  <a:pt x="57" y="4"/>
                  <a:pt x="56" y="3"/>
                </a:cubicBezTo>
                <a:cubicBezTo>
                  <a:pt x="55" y="2"/>
                  <a:pt x="55" y="2"/>
                  <a:pt x="55" y="2"/>
                </a:cubicBezTo>
                <a:cubicBezTo>
                  <a:pt x="55" y="1"/>
                  <a:pt x="53" y="0"/>
                  <a:pt x="53" y="1"/>
                </a:cubicBezTo>
                <a:cubicBezTo>
                  <a:pt x="43" y="9"/>
                  <a:pt x="43" y="9"/>
                  <a:pt x="43" y="9"/>
                </a:cubicBezTo>
                <a:cubicBezTo>
                  <a:pt x="42" y="10"/>
                  <a:pt x="42" y="12"/>
                  <a:pt x="42" y="13"/>
                </a:cubicBezTo>
                <a:cubicBezTo>
                  <a:pt x="43" y="14"/>
                  <a:pt x="43" y="14"/>
                  <a:pt x="43" y="14"/>
                </a:cubicBezTo>
                <a:cubicBezTo>
                  <a:pt x="43" y="14"/>
                  <a:pt x="43" y="14"/>
                  <a:pt x="43" y="14"/>
                </a:cubicBezTo>
                <a:close/>
                <a:moveTo>
                  <a:pt x="46" y="37"/>
                </a:moveTo>
                <a:cubicBezTo>
                  <a:pt x="45" y="37"/>
                  <a:pt x="44" y="37"/>
                  <a:pt x="43" y="38"/>
                </a:cubicBezTo>
                <a:cubicBezTo>
                  <a:pt x="43" y="39"/>
                  <a:pt x="43" y="39"/>
                  <a:pt x="43" y="39"/>
                </a:cubicBezTo>
                <a:cubicBezTo>
                  <a:pt x="42" y="40"/>
                  <a:pt x="42" y="42"/>
                  <a:pt x="43" y="42"/>
                </a:cubicBezTo>
                <a:cubicBezTo>
                  <a:pt x="53" y="51"/>
                  <a:pt x="53" y="51"/>
                  <a:pt x="53" y="51"/>
                </a:cubicBezTo>
                <a:cubicBezTo>
                  <a:pt x="54" y="51"/>
                  <a:pt x="56" y="51"/>
                  <a:pt x="56" y="50"/>
                </a:cubicBezTo>
                <a:cubicBezTo>
                  <a:pt x="57" y="49"/>
                  <a:pt x="57" y="49"/>
                  <a:pt x="57" y="49"/>
                </a:cubicBezTo>
                <a:cubicBezTo>
                  <a:pt x="57" y="48"/>
                  <a:pt x="57" y="46"/>
                  <a:pt x="56" y="46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lose/>
                <a:moveTo>
                  <a:pt x="46" y="37"/>
                </a:moveTo>
                <a:cubicBezTo>
                  <a:pt x="46" y="37"/>
                  <a:pt x="46" y="37"/>
                  <a:pt x="46" y="37"/>
                </a:cubicBezTo>
              </a:path>
            </a:pathLst>
          </a:custGeom>
          <a:solidFill>
            <a:srgbClr val="136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文本框 2">
            <a:extLst>
              <a:ext uri="{FF2B5EF4-FFF2-40B4-BE49-F238E27FC236}">
                <a16:creationId xmlns:a16="http://schemas.microsoft.com/office/drawing/2014/main" xmlns="" id="{3414786E-3191-403E-9562-46EE1A7DA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5292" y="771550"/>
            <a:ext cx="2522852" cy="415498"/>
          </a:xfrm>
          <a:prstGeom prst="rect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dirty="0"/>
              <a:t>Generic </a:t>
            </a:r>
            <a:r>
              <a:rPr lang="en-US" altLang="zh-CN" dirty="0" smtClean="0"/>
              <a:t>Class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泛型类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53591" y="3687942"/>
            <a:ext cx="7045067" cy="612000"/>
            <a:chOff x="753591" y="3507854"/>
            <a:chExt cx="7045067" cy="612000"/>
          </a:xfrm>
        </p:grpSpPr>
        <p:sp>
          <p:nvSpPr>
            <p:cNvPr id="2" name="圆角矩形 1"/>
            <p:cNvSpPr/>
            <p:nvPr/>
          </p:nvSpPr>
          <p:spPr bwMode="auto">
            <a:xfrm>
              <a:off x="753591" y="3507854"/>
              <a:ext cx="7045067" cy="612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副标题 6"/>
            <p:cNvSpPr txBox="1">
              <a:spLocks/>
            </p:cNvSpPr>
            <p:nvPr/>
          </p:nvSpPr>
          <p:spPr>
            <a:xfrm>
              <a:off x="755576" y="3651870"/>
              <a:ext cx="6964668" cy="324000"/>
            </a:xfrm>
            <a:prstGeom prst="roundRect">
              <a:avLst/>
            </a:prstGeom>
            <a:noFill/>
            <a:ln>
              <a:noFill/>
            </a:ln>
          </p:spPr>
          <p:txBody>
            <a:bodyPr/>
            <a:lstStyle>
              <a:lvl1pPr marL="0" indent="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Calibri" panose="020F0502020204030204" pitchFamily="34" charset="0"/>
                </a:defRPr>
              </a:lvl1pPr>
              <a:lvl2pPr marL="457200" indent="0" algn="ctr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914400" indent="0" algn="ctr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371600" indent="0" algn="ctr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1828800" indent="0" algn="ctr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  <a:lvl6pPr marL="2286000" indent="0" algn="ctr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schemeClr val="bg1"/>
                  </a:solidFill>
                </a:rPr>
                <a:t>泛型类是使用类型形参定义的类。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569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D43BC7A-DFC5-4CF7-9CAC-09A95AFF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泛</a:t>
            </a:r>
            <a:r>
              <a:rPr lang="zh-CN" altLang="en-US" dirty="0"/>
              <a:t>型</a:t>
            </a:r>
            <a:r>
              <a:rPr lang="zh-CN" altLang="en-US" dirty="0" smtClean="0"/>
              <a:t>类的使用特点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27000" y="1851670"/>
            <a:ext cx="2022241" cy="1714162"/>
            <a:chOff x="927000" y="2227244"/>
            <a:chExt cx="2022241" cy="171416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9A1EA2B9-DC4B-4643-B9B3-503102487B7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000" y="2227244"/>
              <a:ext cx="2022241" cy="171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22">
              <a:extLst>
                <a:ext uri="{FF2B5EF4-FFF2-40B4-BE49-F238E27FC236}">
                  <a16:creationId xmlns:a16="http://schemas.microsoft.com/office/drawing/2014/main" xmlns="" id="{215233C0-C1AD-4C90-B6D8-02D721368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266" y="2656175"/>
              <a:ext cx="166046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400" b="1" dirty="0">
                  <a:latin typeface="+mj-ea"/>
                  <a:ea typeface="+mj-ea"/>
                </a:rPr>
                <a:t>实例化泛型</a:t>
              </a:r>
              <a:r>
                <a:rPr lang="zh-CN" altLang="en-US" sz="1400" b="1" dirty="0" smtClean="0">
                  <a:latin typeface="+mj-ea"/>
                  <a:ea typeface="+mj-ea"/>
                </a:rPr>
                <a:t>类时，需指定具体类型</a:t>
              </a:r>
              <a:endParaRPr lang="zh-CN" altLang="zh-CN" sz="1400" b="1" dirty="0">
                <a:latin typeface="+mj-ea"/>
                <a:ea typeface="+mj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967000" y="1851670"/>
            <a:ext cx="2070000" cy="1713600"/>
            <a:chOff x="3259540" y="2227244"/>
            <a:chExt cx="2070000" cy="17136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EDE3E3E5-9E61-40F1-BF6E-9C4556214BB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9540" y="2227244"/>
              <a:ext cx="2023200" cy="171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22">
              <a:extLst>
                <a:ext uri="{FF2B5EF4-FFF2-40B4-BE49-F238E27FC236}">
                  <a16:creationId xmlns:a16="http://schemas.microsoft.com/office/drawing/2014/main" xmlns="" id="{FD58944C-E259-466E-8B0B-570091B88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792" y="2604024"/>
              <a:ext cx="19767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ea"/>
                  <a:ea typeface="+mj-ea"/>
                </a:rPr>
                <a:t>类型实参为空时</a:t>
              </a:r>
              <a:endParaRPr lang="en-US" altLang="zh-CN" sz="1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endParaRPr>
            </a:p>
            <a:p>
              <a:r>
                <a:rPr lang="zh-CN" altLang="en-US" sz="1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ea"/>
                  <a:ea typeface="+mj-ea"/>
                </a:rPr>
                <a:t>默认</a:t>
              </a:r>
              <a:r>
                <a:rPr lang="zh-CN" altLang="en-US" sz="14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ea"/>
                  <a:ea typeface="+mj-ea"/>
                </a:rPr>
                <a:t>是</a:t>
              </a:r>
              <a:r>
                <a:rPr lang="en-US" altLang="zh-CN" sz="14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ea"/>
                  <a:ea typeface="+mj-ea"/>
                </a:rPr>
                <a:t>Object</a:t>
              </a:r>
              <a:r>
                <a:rPr lang="zh-CN" altLang="en-US" sz="14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ea"/>
                  <a:ea typeface="+mj-ea"/>
                </a:rPr>
                <a:t>类型</a:t>
              </a:r>
              <a:endParaRPr lang="en-US" altLang="zh-CN" sz="1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364714" y="1851670"/>
            <a:ext cx="2023200" cy="1713600"/>
            <a:chOff x="5653242" y="2227244"/>
            <a:chExt cx="2023200" cy="17136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xmlns="" id="{4810F90D-EA04-4EC2-9844-C59ED3C551D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3242" y="2227244"/>
              <a:ext cx="2023200" cy="171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22">
              <a:extLst>
                <a:ext uri="{FF2B5EF4-FFF2-40B4-BE49-F238E27FC236}">
                  <a16:creationId xmlns:a16="http://schemas.microsoft.com/office/drawing/2014/main" xmlns="" id="{28DA3363-877F-409C-AD24-AADCA98C1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9670" y="2656175"/>
              <a:ext cx="189585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400" b="1" dirty="0">
                  <a:solidFill>
                    <a:srgbClr val="FFC000"/>
                  </a:solidFill>
                  <a:latin typeface="+mj-ea"/>
                  <a:ea typeface="+mj-ea"/>
                </a:rPr>
                <a:t>编译时</a:t>
              </a:r>
              <a:r>
                <a:rPr lang="zh-CN" altLang="en-US" sz="1400" b="1" dirty="0" smtClean="0">
                  <a:solidFill>
                    <a:srgbClr val="FFC000"/>
                  </a:solidFill>
                  <a:latin typeface="+mj-ea"/>
                  <a:ea typeface="+mj-ea"/>
                </a:rPr>
                <a:t>进行</a:t>
              </a:r>
              <a:endParaRPr lang="en-US" altLang="zh-CN" sz="1400" b="1" dirty="0" smtClean="0">
                <a:solidFill>
                  <a:srgbClr val="FFC000"/>
                </a:solidFill>
                <a:latin typeface="+mj-ea"/>
                <a:ea typeface="+mj-ea"/>
              </a:endParaRPr>
            </a:p>
            <a:p>
              <a:r>
                <a:rPr lang="zh-CN" altLang="en-US" sz="1400" b="1" dirty="0" smtClean="0">
                  <a:solidFill>
                    <a:srgbClr val="FFC000"/>
                  </a:solidFill>
                  <a:latin typeface="+mj-ea"/>
                  <a:ea typeface="+mj-ea"/>
                </a:rPr>
                <a:t>类型检查</a:t>
              </a:r>
              <a:endParaRPr lang="en-US" altLang="zh-CN" sz="1400" b="1" dirty="0"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45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63AB59-8809-43FD-A8F9-9F52CEAD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如何创建泛型类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B2A566F-F2E5-408D-ADE9-4C52E2B09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139702"/>
            <a:ext cx="4526878" cy="2034370"/>
          </a:xfrm>
        </p:spPr>
        <p:txBody>
          <a:bodyPr/>
          <a:lstStyle/>
          <a:p>
            <a:r>
              <a:rPr lang="zh-CN" altLang="en-US" sz="1800" b="1" i="1" dirty="0" smtClean="0"/>
              <a:t>类型形参：</a:t>
            </a:r>
            <a:endParaRPr lang="en-US" altLang="zh-CN" sz="1800" dirty="0" smtClean="0"/>
          </a:p>
          <a:p>
            <a:pPr lvl="1"/>
            <a:r>
              <a:rPr lang="zh-CN" altLang="en-US" dirty="0" smtClean="0"/>
              <a:t>创建</a:t>
            </a:r>
            <a:r>
              <a:rPr lang="zh-CN" altLang="en-US" dirty="0"/>
              <a:t>泛型</a:t>
            </a:r>
            <a:r>
              <a:rPr lang="zh-CN" altLang="en-US" dirty="0" smtClean="0"/>
              <a:t>类时</a:t>
            </a:r>
            <a:r>
              <a:rPr lang="zh-CN" altLang="en-US" dirty="0"/>
              <a:t>使用</a:t>
            </a:r>
            <a:endParaRPr lang="en-US" altLang="zh-CN" dirty="0"/>
          </a:p>
          <a:p>
            <a:pPr lvl="1"/>
            <a:r>
              <a:rPr lang="zh-CN" altLang="en-US" dirty="0"/>
              <a:t>需要声明在</a:t>
            </a:r>
            <a:r>
              <a:rPr lang="en-US" altLang="zh-CN" dirty="0"/>
              <a:t>&lt; &gt;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是形式参数</a:t>
            </a:r>
            <a:endParaRPr lang="en-US" altLang="zh-CN" dirty="0"/>
          </a:p>
          <a:p>
            <a:pPr lvl="1"/>
            <a:r>
              <a:rPr lang="zh-CN" altLang="en-US" dirty="0"/>
              <a:t>多个类型</a:t>
            </a:r>
            <a:r>
              <a:rPr lang="zh-CN" altLang="en-US" dirty="0" smtClean="0"/>
              <a:t>形参需用英文逗号</a:t>
            </a:r>
            <a:r>
              <a:rPr lang="zh-CN" altLang="en-US" dirty="0"/>
              <a:t>隔开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 smtClean="0"/>
              <a:t>语法格式：</a:t>
            </a:r>
            <a:endParaRPr lang="en-US" altLang="zh-CN" dirty="0"/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xmlns="" id="{B9CDB7FF-85A8-4A87-A4DA-120F18867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09" y="1203598"/>
            <a:ext cx="3641651" cy="738664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class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类名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&lt;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类型形参列表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&gt;{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 }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7" name="AutoShape 5">
            <a:extLst>
              <a:ext uri="{FF2B5EF4-FFF2-40B4-BE49-F238E27FC236}">
                <a16:creationId xmlns:a16="http://schemas.microsoft.com/office/drawing/2014/main" xmlns="" id="{21E040AC-F7DC-425E-9A7A-774BE956E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2" y="1275606"/>
            <a:ext cx="3951696" cy="2862322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2" algn="l"/>
            <a:r>
              <a:rPr lang="en-US" altLang="zh-CN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GenClass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&lt;T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Consolas"/>
              </a:rPr>
              <a:t>&gt;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US" altLang="zh-CN" sz="16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sz="1600" dirty="0" smtClean="0">
                <a:solidFill>
                  <a:srgbClr val="3F7F5F"/>
                </a:solidFill>
                <a:latin typeface="Consolas"/>
              </a:rPr>
              <a:t>创建泛型类</a:t>
            </a:r>
            <a:endParaRPr lang="en-US" altLang="zh-CN" b="1" dirty="0">
              <a:solidFill>
                <a:srgbClr val="000000"/>
              </a:solidFill>
              <a:latin typeface="Consolas"/>
            </a:endParaRPr>
          </a:p>
          <a:p>
            <a:pPr lvl="1" algn="l"/>
            <a:r>
              <a:rPr lang="en-US" altLang="zh-CN" b="1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T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nsolas"/>
              </a:rPr>
              <a:t>prop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 algn="l"/>
            <a:r>
              <a:rPr lang="en-US" altLang="zh-CN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public</a:t>
            </a:r>
            <a:r>
              <a:rPr lang="en-US" altLang="zh-CN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GenClass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(){}</a:t>
            </a:r>
            <a:endParaRPr lang="en-US" altLang="zh-CN" b="1" dirty="0">
              <a:solidFill>
                <a:srgbClr val="000000"/>
              </a:solidFill>
              <a:latin typeface="Consolas"/>
            </a:endParaRPr>
          </a:p>
          <a:p>
            <a:pPr lvl="1" algn="l"/>
            <a:r>
              <a:rPr lang="en-US" altLang="zh-CN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GenClass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T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arg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2" algn="l"/>
            <a:r>
              <a:rPr lang="en-US" altLang="zh-CN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zh-CN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CN" b="1" dirty="0" err="1" smtClean="0">
                <a:solidFill>
                  <a:srgbClr val="0000C0"/>
                </a:solidFill>
                <a:latin typeface="Consolas"/>
              </a:rPr>
              <a:t>prop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arg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 algn="l"/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/>
            </a:endParaRPr>
          </a:p>
          <a:p>
            <a:pPr lvl="1" algn="l"/>
            <a:r>
              <a:rPr lang="en-US" altLang="zh-CN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nsolas"/>
              </a:rPr>
              <a:t>T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/>
              </a:rPr>
              <a:t>getProp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2" algn="l"/>
            <a:r>
              <a:rPr lang="en-US" altLang="zh-CN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zh-CN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nsolas"/>
              </a:rPr>
              <a:t>prop</a:t>
            </a:r>
            <a:r>
              <a:rPr lang="en-US" altLang="zh-CN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 algn="l"/>
            <a:r>
              <a:rPr lang="en-US" altLang="zh-CN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altLang="zh-CN" dirty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5762" y="4496221"/>
            <a:ext cx="655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 smtClean="0"/>
              <a:t>注：类型形参是创建</a:t>
            </a:r>
            <a:r>
              <a:rPr lang="zh-CN" altLang="en-US" sz="1600" dirty="0"/>
              <a:t>泛型类、接口或方法时声明在尖括号中</a:t>
            </a:r>
            <a:r>
              <a:rPr lang="zh-CN" altLang="en-US" sz="1600" dirty="0" smtClean="0"/>
              <a:t>的形式参数。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0392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27" grpId="0" animBg="1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6A62AD0-55F1-49CB-99F7-446278F73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如何使用泛型</a:t>
            </a:r>
            <a:r>
              <a:rPr lang="zh-CN" altLang="en-US" dirty="0" smtClean="0"/>
              <a:t>类创建对象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 smtClean="0"/>
              <a:t>语法格式：</a:t>
            </a:r>
            <a:endParaRPr lang="en-US" altLang="zh-CN" dirty="0"/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xmlns="" id="{B5D30F2C-CAB0-45EF-908C-0470D5875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275606"/>
            <a:ext cx="7992888" cy="415498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类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&lt;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类型实参列表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&gt;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对象名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 = new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类名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&lt;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类型实参列表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&gt;(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参数列表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);	//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创建对象时指定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的具体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类型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AutoShape 5">
            <a:extLst>
              <a:ext uri="{FF2B5EF4-FFF2-40B4-BE49-F238E27FC236}">
                <a16:creationId xmlns:a16="http://schemas.microsoft.com/office/drawing/2014/main" xmlns="" id="{F7813A13-3A2E-4202-9A26-D767FBFBF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320" y="3507854"/>
            <a:ext cx="4950000" cy="415498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GenClass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&lt;String&gt;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obj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GenClass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&lt;String</a:t>
            </a:r>
            <a:r>
              <a:rPr lang="en-US" altLang="zh-CN" sz="1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&gt;(</a:t>
            </a:r>
            <a:r>
              <a:rPr lang="en-US" altLang="zh-CN" sz="1400" b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""</a:t>
            </a:r>
            <a:r>
              <a:rPr lang="en-US" altLang="zh-CN" sz="1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);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41320" y="3591835"/>
            <a:ext cx="2511000" cy="452597"/>
            <a:chOff x="4617000" y="1903129"/>
            <a:chExt cx="2511000" cy="452597"/>
          </a:xfrm>
        </p:grpSpPr>
        <p:sp>
          <p:nvSpPr>
            <p:cNvPr id="6" name="Line 15">
              <a:extLst>
                <a:ext uri="{FF2B5EF4-FFF2-40B4-BE49-F238E27FC236}">
                  <a16:creationId xmlns:a16="http://schemas.microsoft.com/office/drawing/2014/main" xmlns="" id="{8A02652A-B012-4000-B211-ADBD15B43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1999" y="2133339"/>
              <a:ext cx="585001" cy="136912"/>
            </a:xfrm>
            <a:prstGeom prst="line">
              <a:avLst/>
            </a:prstGeom>
            <a:ln w="34925"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" name="AutoShape 10">
              <a:extLst>
                <a:ext uri="{FF2B5EF4-FFF2-40B4-BE49-F238E27FC236}">
                  <a16:creationId xmlns:a16="http://schemas.microsoft.com/office/drawing/2014/main" xmlns="" id="{5C4C408B-2BD3-401D-B773-5CC5B5D6F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2000" y="2031726"/>
              <a:ext cx="1296000" cy="324000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anchor="ctr" anchorCtr="0">
              <a:spAutoFit/>
            </a:bodyPr>
            <a:lstStyle/>
            <a:p>
              <a:pPr marL="0" lvl="1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sz="1400" kern="0" dirty="0">
                  <a:solidFill>
                    <a:schemeClr val="bg1"/>
                  </a:solidFill>
                  <a:latin typeface="Arial" panose="020B0604020202020204"/>
                </a:rPr>
                <a:t>传入</a:t>
              </a:r>
              <a:r>
                <a:rPr lang="zh-CN" altLang="en-US" sz="1400" kern="0" dirty="0" smtClean="0">
                  <a:solidFill>
                    <a:schemeClr val="bg1"/>
                  </a:solidFill>
                  <a:latin typeface="Arial" panose="020B0604020202020204"/>
                </a:rPr>
                <a:t>类型实参</a:t>
              </a:r>
              <a:endParaRPr lang="en-GB" altLang="zh-CN" sz="1400" kern="0" dirty="0">
                <a:solidFill>
                  <a:schemeClr val="bg1"/>
                </a:solidFill>
                <a:latin typeface="Arial" panose="020B0604020202020204"/>
              </a:endParaRP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xmlns="" id="{1A1E6FAF-51AB-4276-BB54-B129F5E2E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000" y="1903129"/>
              <a:ext cx="585000" cy="291571"/>
            </a:xfrm>
            <a:prstGeom prst="rect">
              <a:avLst/>
            </a:prstGeom>
            <a:solidFill>
              <a:srgbClr val="FFDDDD">
                <a:alpha val="10196"/>
              </a:srgbClr>
            </a:solidFill>
            <a:ln w="28575" algn="ctr">
              <a:solidFill>
                <a:srgbClr val="C0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662CCE98-91B8-42E3-9470-EE94DD5B3C5B}"/>
              </a:ext>
            </a:extLst>
          </p:cNvPr>
          <p:cNvSpPr txBox="1">
            <a:spLocks/>
          </p:cNvSpPr>
          <p:nvPr/>
        </p:nvSpPr>
        <p:spPr>
          <a:xfrm>
            <a:off x="1331640" y="1825262"/>
            <a:ext cx="6336704" cy="1610584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</a:pPr>
            <a:r>
              <a:rPr lang="zh-CN" altLang="en-US" b="1" dirty="0" smtClean="0"/>
              <a:t>类型实参：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在创建泛型对象时指定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只能是引用类型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是传入的实际类型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15762" y="4227934"/>
            <a:ext cx="6840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 smtClean="0"/>
              <a:t>注：类型实参是</a:t>
            </a:r>
            <a:r>
              <a:rPr lang="zh-CN" altLang="en-US" sz="1600" dirty="0"/>
              <a:t>创建泛型类对象，实现泛型接口或调用泛型方法时表示具体类型</a:t>
            </a:r>
            <a:r>
              <a:rPr lang="zh-CN" altLang="en-US" sz="1600" dirty="0" smtClean="0"/>
              <a:t>的实际参数。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678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10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7FFBB6E-A422-4C78-96A2-ADDE4E54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子类如何继承泛</a:t>
            </a:r>
            <a:r>
              <a:rPr lang="zh-CN" altLang="en-US" dirty="0"/>
              <a:t>型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364BC55-C3B0-474A-8230-7E2C3571A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2370"/>
            <a:ext cx="8352928" cy="473276"/>
          </a:xfrm>
        </p:spPr>
        <p:txBody>
          <a:bodyPr/>
          <a:lstStyle/>
          <a:p>
            <a:pPr lvl="1"/>
            <a:r>
              <a:rPr lang="zh-CN" altLang="en-US" dirty="0" smtClean="0"/>
              <a:t>传入类型形参：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 smtClean="0"/>
              <a:t>子类</a:t>
            </a:r>
            <a:r>
              <a:rPr lang="zh-CN" altLang="en-US" dirty="0"/>
              <a:t>继承泛型</a:t>
            </a:r>
            <a:r>
              <a:rPr lang="zh-CN" altLang="en-US" dirty="0" smtClean="0"/>
              <a:t>类：</a:t>
            </a:r>
          </a:p>
          <a:p>
            <a:endParaRPr lang="zh-CN" altLang="en-US" dirty="0"/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xmlns="" id="{B3ED34FD-F37A-4A15-A4F0-87CAE98DB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00" y="1644782"/>
            <a:ext cx="6406210" cy="415498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语法格式：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class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类名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&lt;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类型形参列表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&gt;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extends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泛型类名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&lt;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类型形参列表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&gt;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{ }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xmlns="" id="{4BF1A0A2-CF88-4AC3-89E4-1CA59A707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00" y="2139782"/>
            <a:ext cx="6406210" cy="379784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GenClass2&lt;T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&gt; </a:t>
            </a:r>
            <a:r>
              <a:rPr lang="en-US" altLang="zh-CN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extends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GenClass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&lt;T</a:t>
            </a:r>
            <a:r>
              <a:rPr lang="en-US" altLang="zh-CN" sz="1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&gt;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{}</a:t>
            </a:r>
            <a:endParaRPr lang="fr-FR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xmlns="" id="{DFAD546C-1B7C-4CEB-AE11-FD0D29236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459" y="3443346"/>
            <a:ext cx="4749541" cy="415498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语法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格式：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class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类名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extends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泛型类名</a:t>
            </a:r>
            <a:r>
              <a:rPr lang="en-US" altLang="zh-CN" sz="1400" b="1" dirty="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&lt;</a:t>
            </a:r>
            <a:r>
              <a:rPr lang="zh-CN" altLang="en-US" sz="1400" b="1" dirty="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类型实参列表</a:t>
            </a:r>
            <a:r>
              <a:rPr lang="en-US" altLang="zh-CN" sz="1400" b="1" dirty="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&gt;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{ }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xmlns="" id="{BF446703-CB00-4C3B-BF49-9774195C3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00" y="3956452"/>
            <a:ext cx="4752000" cy="415498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GenClass2&lt;T&gt; </a:t>
            </a:r>
            <a:r>
              <a:rPr lang="en-US" altLang="zh-CN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extends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GenClass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&lt;String&gt;</a:t>
            </a:r>
            <a:r>
              <a:rPr lang="fr-FR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{ </a:t>
            </a:r>
            <a:r>
              <a:rPr lang="fr-FR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6" name="AutoShape 10">
            <a:extLst>
              <a:ext uri="{FF2B5EF4-FFF2-40B4-BE49-F238E27FC236}">
                <a16:creationId xmlns:a16="http://schemas.microsoft.com/office/drawing/2014/main" xmlns="" id="{F9F47F91-050D-48FB-9F04-B8739D696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392" y="3175003"/>
            <a:ext cx="2664000" cy="30646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200" kern="0" dirty="0" smtClean="0">
                <a:solidFill>
                  <a:schemeClr val="bg1"/>
                </a:solidFill>
                <a:latin typeface="Arial" panose="020B0604020202020204"/>
              </a:rPr>
              <a:t>省略类型实参</a:t>
            </a:r>
            <a:r>
              <a:rPr lang="zh-CN" altLang="en-US" sz="1200" kern="0" dirty="0">
                <a:solidFill>
                  <a:schemeClr val="bg1"/>
                </a:solidFill>
                <a:latin typeface="Arial" panose="020B0604020202020204"/>
              </a:rPr>
              <a:t>时，默认为</a:t>
            </a:r>
            <a:r>
              <a:rPr lang="en-US" altLang="zh-CN" sz="1200" kern="0" dirty="0" smtClean="0">
                <a:solidFill>
                  <a:schemeClr val="bg1"/>
                </a:solidFill>
                <a:latin typeface="Arial" panose="020B0604020202020204"/>
              </a:rPr>
              <a:t>Object</a:t>
            </a:r>
            <a:r>
              <a:rPr lang="zh-CN" altLang="en-US" sz="1200" kern="0" dirty="0" smtClean="0">
                <a:solidFill>
                  <a:schemeClr val="bg1"/>
                </a:solidFill>
                <a:latin typeface="Arial" panose="020B0604020202020204"/>
              </a:rPr>
              <a:t>类型</a:t>
            </a:r>
            <a:endParaRPr lang="en-GB" altLang="zh-CN" sz="1200" kern="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xmlns="" id="{F9F47F91-050D-48FB-9F04-B8739D696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000" y="2553315"/>
            <a:ext cx="4536000" cy="30646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200" kern="0" dirty="0">
                <a:solidFill>
                  <a:schemeClr val="bg1"/>
                </a:solidFill>
                <a:latin typeface="Arial" panose="020B0604020202020204"/>
              </a:rPr>
              <a:t>若</a:t>
            </a:r>
            <a:r>
              <a:rPr lang="zh-CN" altLang="en-US" sz="1200" kern="0" dirty="0" smtClean="0">
                <a:solidFill>
                  <a:schemeClr val="bg1"/>
                </a:solidFill>
                <a:latin typeface="Arial" panose="020B0604020202020204"/>
              </a:rPr>
              <a:t>父类声明了类型形参</a:t>
            </a:r>
            <a:r>
              <a:rPr lang="en-US" altLang="zh-CN" sz="1200" kern="0" dirty="0" smtClean="0">
                <a:solidFill>
                  <a:schemeClr val="bg1"/>
                </a:solidFill>
                <a:latin typeface="Arial" panose="020B0604020202020204"/>
              </a:rPr>
              <a:t>T</a:t>
            </a:r>
            <a:r>
              <a:rPr lang="zh-CN" altLang="en-US" sz="1200" kern="0" dirty="0" smtClean="0">
                <a:solidFill>
                  <a:schemeClr val="bg1"/>
                </a:solidFill>
                <a:latin typeface="Arial" panose="020B0604020202020204"/>
              </a:rPr>
              <a:t>，则子类的类型形参列表中也必须含有</a:t>
            </a:r>
            <a:r>
              <a:rPr lang="en-US" altLang="zh-CN" sz="1200" kern="0" dirty="0" smtClean="0">
                <a:solidFill>
                  <a:schemeClr val="bg1"/>
                </a:solidFill>
                <a:latin typeface="Arial" panose="020B0604020202020204"/>
              </a:rPr>
              <a:t>T</a:t>
            </a:r>
            <a:endParaRPr lang="en-GB" altLang="zh-CN" sz="1200" kern="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xmlns="" id="{7364BC55-C3B0-474A-8230-7E2C3571ACF8}"/>
              </a:ext>
            </a:extLst>
          </p:cNvPr>
          <p:cNvSpPr txBox="1">
            <a:spLocks/>
          </p:cNvSpPr>
          <p:nvPr/>
        </p:nvSpPr>
        <p:spPr>
          <a:xfrm>
            <a:off x="323528" y="2886971"/>
            <a:ext cx="8352928" cy="482023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800"/>
              </a:spcBef>
            </a:pPr>
            <a:r>
              <a:rPr lang="zh-CN" altLang="en-US" dirty="0" smtClean="0"/>
              <a:t>传入类型实参：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84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2" grpId="0" animBg="1"/>
      <p:bldP spid="14" grpId="0" animBg="1"/>
      <p:bldP spid="15" grpId="0" animBg="1"/>
      <p:bldP spid="16" grpId="0" animBg="1"/>
      <p:bldP spid="9" grpId="0" animBg="1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rPr>
              <a:t>什么是</a:t>
            </a:r>
            <a:r>
              <a:rPr lang="zh-CN" altLang="en-US" dirty="0" smtClean="0"/>
              <a:t>泛型接口</a:t>
            </a:r>
            <a:endParaRPr lang="en-US" altLang="zh-CN" kern="1200" dirty="0">
              <a:solidFill>
                <a:srgbClr val="0070C0"/>
              </a:solidFill>
              <a:latin typeface="+mj-lt"/>
              <a:ea typeface="+mj-ea"/>
              <a:cs typeface="+mj-cs"/>
              <a:sym typeface="Browallia New" panose="020B0604020202020204" charset="0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0"/>
          </p:nvPr>
        </p:nvSpPr>
        <p:spPr>
          <a:xfrm>
            <a:off x="539552" y="837051"/>
            <a:ext cx="1916328" cy="360040"/>
          </a:xfrm>
        </p:spPr>
        <p:txBody>
          <a:bodyPr/>
          <a:lstStyle/>
          <a:p>
            <a:r>
              <a:rPr lang="zh-CN" altLang="en-US" dirty="0"/>
              <a:t>泛</a:t>
            </a:r>
            <a:r>
              <a:rPr lang="zh-CN" altLang="en-US" dirty="0" smtClean="0"/>
              <a:t>型接口的</a:t>
            </a:r>
            <a:r>
              <a:rPr lang="zh-CN" altLang="en-US" dirty="0"/>
              <a:t>概念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19" name="Text Box 14"/>
          <p:cNvSpPr txBox="1"/>
          <p:nvPr/>
        </p:nvSpPr>
        <p:spPr>
          <a:xfrm>
            <a:off x="673647" y="1491630"/>
            <a:ext cx="124335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被定义项</a:t>
            </a:r>
          </a:p>
        </p:txBody>
      </p:sp>
      <p:sp>
        <p:nvSpPr>
          <p:cNvPr id="20" name="Text Box 8"/>
          <p:cNvSpPr txBox="1"/>
          <p:nvPr/>
        </p:nvSpPr>
        <p:spPr>
          <a:xfrm>
            <a:off x="2237461" y="1491630"/>
            <a:ext cx="1389539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临近的属</a:t>
            </a:r>
          </a:p>
        </p:txBody>
      </p:sp>
      <p:sp>
        <p:nvSpPr>
          <p:cNvPr id="22" name="Text Box 12"/>
          <p:cNvSpPr txBox="1"/>
          <p:nvPr/>
        </p:nvSpPr>
        <p:spPr>
          <a:xfrm>
            <a:off x="5905350" y="1491630"/>
            <a:ext cx="1771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种差（内涵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26" name="Text Box 8"/>
          <p:cNvSpPr txBox="1"/>
          <p:nvPr/>
        </p:nvSpPr>
        <p:spPr>
          <a:xfrm>
            <a:off x="3663000" y="1491630"/>
            <a:ext cx="158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同属的其它种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182234" y="3041290"/>
            <a:ext cx="824766" cy="576263"/>
            <a:chOff x="746644" y="3071464"/>
            <a:chExt cx="824766" cy="576263"/>
          </a:xfrm>
        </p:grpSpPr>
        <p:sp>
          <p:nvSpPr>
            <p:cNvPr id="28" name="AutoShape 7"/>
            <p:cNvSpPr/>
            <p:nvPr/>
          </p:nvSpPr>
          <p:spPr>
            <a:xfrm flipH="1">
              <a:off x="746644" y="3071464"/>
              <a:ext cx="215900" cy="576263"/>
            </a:xfrm>
            <a:prstGeom prst="downArrow">
              <a:avLst>
                <a:gd name="adj1" fmla="val 50000"/>
                <a:gd name="adj2" fmla="val 6646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9" name="Text Box 8"/>
            <p:cNvSpPr txBox="1"/>
            <p:nvPr/>
          </p:nvSpPr>
          <p:spPr>
            <a:xfrm>
              <a:off x="821259" y="3156750"/>
              <a:ext cx="750151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</a:t>
              </a:r>
              <a:endPara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53591" y="1925431"/>
            <a:ext cx="1163409" cy="1055688"/>
            <a:chOff x="338859" y="2095666"/>
            <a:chExt cx="1163409" cy="1055688"/>
          </a:xfrm>
        </p:grpSpPr>
        <p:sp>
          <p:nvSpPr>
            <p:cNvPr id="17" name="椭圆 16"/>
            <p:cNvSpPr/>
            <p:nvPr/>
          </p:nvSpPr>
          <p:spPr>
            <a:xfrm>
              <a:off x="338859" y="2095666"/>
              <a:ext cx="1103560" cy="105568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en-US" altLang="zh-CN" sz="2000" b="1" strike="noStrike" noProof="1">
                <a:solidFill>
                  <a:schemeClr val="accent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38859" y="2438844"/>
              <a:ext cx="1163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noProof="1">
                  <a:solidFill>
                    <a:schemeClr val="accent1"/>
                  </a:solidFill>
                </a:rPr>
                <a:t>泛</a:t>
              </a:r>
              <a:r>
                <a:rPr lang="zh-CN" altLang="en-US" b="1" noProof="1" smtClean="0">
                  <a:solidFill>
                    <a:schemeClr val="accent1"/>
                  </a:solidFill>
                </a:rPr>
                <a:t>型</a:t>
              </a:r>
              <a:r>
                <a:rPr lang="zh-CN" altLang="en-US" b="1" noProof="1">
                  <a:solidFill>
                    <a:schemeClr val="accent1"/>
                  </a:solidFill>
                </a:rPr>
                <a:t>接口</a:t>
              </a:r>
              <a:endParaRPr lang="en-US" altLang="zh-CN" b="1" noProof="1">
                <a:solidFill>
                  <a:schemeClr val="accent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363853" y="1925431"/>
            <a:ext cx="1084942" cy="1055688"/>
            <a:chOff x="2363853" y="1410050"/>
            <a:chExt cx="1084942" cy="1055688"/>
          </a:xfrm>
        </p:grpSpPr>
        <p:sp>
          <p:nvSpPr>
            <p:cNvPr id="21" name="椭圆 20"/>
            <p:cNvSpPr/>
            <p:nvPr/>
          </p:nvSpPr>
          <p:spPr>
            <a:xfrm>
              <a:off x="2363853" y="1410050"/>
              <a:ext cx="1084942" cy="105568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2000" b="1" strike="noStrike" noProof="1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02000" y="1752418"/>
              <a:ext cx="790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noProof="1">
                  <a:solidFill>
                    <a:schemeClr val="accent1"/>
                  </a:solidFill>
                </a:rPr>
                <a:t>接口</a:t>
              </a:r>
              <a:endParaRPr lang="en-US" altLang="zh-CN" b="1" noProof="1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851920" y="1925431"/>
            <a:ext cx="1296144" cy="1055688"/>
            <a:chOff x="3851920" y="1410050"/>
            <a:chExt cx="1296144" cy="1055688"/>
          </a:xfrm>
        </p:grpSpPr>
        <p:sp>
          <p:nvSpPr>
            <p:cNvPr id="27" name="椭圆 26"/>
            <p:cNvSpPr/>
            <p:nvPr/>
          </p:nvSpPr>
          <p:spPr>
            <a:xfrm>
              <a:off x="3955497" y="1410050"/>
              <a:ext cx="1054800" cy="105568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en-US" altLang="zh-CN" sz="2000" b="1" strike="noStrike" noProof="1" smtClean="0">
                <a:solidFill>
                  <a:schemeClr val="accent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51920" y="1761750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noProof="1" smtClean="0">
                  <a:solidFill>
                    <a:schemeClr val="accent1"/>
                  </a:solidFill>
                </a:rPr>
                <a:t>非泛型接口</a:t>
              </a:r>
              <a:endParaRPr lang="en-US" altLang="zh-CN" sz="1600" b="1" noProof="1">
                <a:solidFill>
                  <a:schemeClr val="accent1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517000" y="1925431"/>
            <a:ext cx="2520000" cy="1054800"/>
            <a:chOff x="5384701" y="2003945"/>
            <a:chExt cx="2520000" cy="1054800"/>
          </a:xfrm>
        </p:grpSpPr>
        <p:sp>
          <p:nvSpPr>
            <p:cNvPr id="44" name="TextBox 22"/>
            <p:cNvSpPr txBox="1"/>
            <p:nvPr/>
          </p:nvSpPr>
          <p:spPr>
            <a:xfrm>
              <a:off x="5384701" y="2003945"/>
              <a:ext cx="2520000" cy="1054800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9525">
              <a:noFill/>
            </a:ln>
          </p:spPr>
          <p:txBody>
            <a:bodyPr wrap="square" lIns="91405" tIns="45702" rIns="91405" bIns="45702" anchor="t">
              <a:spAutoFit/>
            </a:bodyPr>
            <a:lstStyle/>
            <a:p>
              <a:pPr algn="l">
                <a:lnSpc>
                  <a:spcPct val="120000"/>
                </a:lnSpc>
              </a:pPr>
              <a:endParaRPr lang="en-US" altLang="zh-CN" sz="14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00368" y="2049691"/>
              <a:ext cx="248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1" noProof="1">
                  <a:solidFill>
                    <a:schemeClr val="accent1"/>
                  </a:solidFill>
                </a:rPr>
                <a:t>1.</a:t>
              </a:r>
              <a:r>
                <a:rPr lang="zh-CN" altLang="en-US" sz="1400" b="1" noProof="1">
                  <a:solidFill>
                    <a:schemeClr val="accent1"/>
                  </a:solidFill>
                </a:rPr>
                <a:t>使用类型形参定义</a:t>
              </a:r>
            </a:p>
          </p:txBody>
        </p:sp>
      </p:grpSp>
      <p:sp>
        <p:nvSpPr>
          <p:cNvPr id="39" name="Rectangle 14">
            <a:extLst>
              <a:ext uri="{FF2B5EF4-FFF2-40B4-BE49-F238E27FC236}">
                <a16:creationId xmlns:a16="http://schemas.microsoft.com/office/drawing/2014/main" xmlns="" id="{559028F8-6993-4AD6-9D6D-FD5594CA3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232" y="902289"/>
            <a:ext cx="61555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883BC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名词解释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宋体" pitchFamily="2" charset="-122"/>
            </a:endParaRPr>
          </a:p>
        </p:txBody>
      </p:sp>
      <p:sp>
        <p:nvSpPr>
          <p:cNvPr id="40" name="Freeform 62">
            <a:extLst>
              <a:ext uri="{FF2B5EF4-FFF2-40B4-BE49-F238E27FC236}">
                <a16:creationId xmlns:a16="http://schemas.microsoft.com/office/drawing/2014/main" xmlns="" id="{20F1A25B-9DE3-408C-8BD9-4C62E07CCCF1}"/>
              </a:ext>
            </a:extLst>
          </p:cNvPr>
          <p:cNvSpPr>
            <a:spLocks noEditPoints="1"/>
          </p:cNvSpPr>
          <p:nvPr/>
        </p:nvSpPr>
        <p:spPr bwMode="auto">
          <a:xfrm>
            <a:off x="2419896" y="902289"/>
            <a:ext cx="180000" cy="178733"/>
          </a:xfrm>
          <a:custGeom>
            <a:avLst/>
            <a:gdLst>
              <a:gd name="T0" fmla="*/ 60 w 62"/>
              <a:gd name="T1" fmla="*/ 23 h 52"/>
              <a:gd name="T2" fmla="*/ 48 w 62"/>
              <a:gd name="T3" fmla="*/ 23 h 52"/>
              <a:gd name="T4" fmla="*/ 45 w 62"/>
              <a:gd name="T5" fmla="*/ 26 h 52"/>
              <a:gd name="T6" fmla="*/ 45 w 62"/>
              <a:gd name="T7" fmla="*/ 26 h 52"/>
              <a:gd name="T8" fmla="*/ 48 w 62"/>
              <a:gd name="T9" fmla="*/ 28 h 52"/>
              <a:gd name="T10" fmla="*/ 60 w 62"/>
              <a:gd name="T11" fmla="*/ 28 h 52"/>
              <a:gd name="T12" fmla="*/ 62 w 62"/>
              <a:gd name="T13" fmla="*/ 26 h 52"/>
              <a:gd name="T14" fmla="*/ 62 w 62"/>
              <a:gd name="T15" fmla="*/ 26 h 52"/>
              <a:gd name="T16" fmla="*/ 60 w 62"/>
              <a:gd name="T17" fmla="*/ 23 h 52"/>
              <a:gd name="T18" fmla="*/ 32 w 62"/>
              <a:gd name="T19" fmla="*/ 2 h 52"/>
              <a:gd name="T20" fmla="*/ 15 w 62"/>
              <a:gd name="T21" fmla="*/ 13 h 52"/>
              <a:gd name="T22" fmla="*/ 15 w 62"/>
              <a:gd name="T23" fmla="*/ 14 h 52"/>
              <a:gd name="T24" fmla="*/ 10 w 62"/>
              <a:gd name="T25" fmla="*/ 15 h 52"/>
              <a:gd name="T26" fmla="*/ 3 w 62"/>
              <a:gd name="T27" fmla="*/ 15 h 52"/>
              <a:gd name="T28" fmla="*/ 0 w 62"/>
              <a:gd name="T29" fmla="*/ 18 h 52"/>
              <a:gd name="T30" fmla="*/ 0 w 62"/>
              <a:gd name="T31" fmla="*/ 34 h 52"/>
              <a:gd name="T32" fmla="*/ 3 w 62"/>
              <a:gd name="T33" fmla="*/ 37 h 52"/>
              <a:gd name="T34" fmla="*/ 10 w 62"/>
              <a:gd name="T35" fmla="*/ 37 h 52"/>
              <a:gd name="T36" fmla="*/ 15 w 62"/>
              <a:gd name="T37" fmla="*/ 38 h 52"/>
              <a:gd name="T38" fmla="*/ 15 w 62"/>
              <a:gd name="T39" fmla="*/ 39 h 52"/>
              <a:gd name="T40" fmla="*/ 32 w 62"/>
              <a:gd name="T41" fmla="*/ 50 h 52"/>
              <a:gd name="T42" fmla="*/ 37 w 62"/>
              <a:gd name="T43" fmla="*/ 47 h 52"/>
              <a:gd name="T44" fmla="*/ 37 w 62"/>
              <a:gd name="T45" fmla="*/ 5 h 52"/>
              <a:gd name="T46" fmla="*/ 32 w 62"/>
              <a:gd name="T47" fmla="*/ 2 h 52"/>
              <a:gd name="T48" fmla="*/ 43 w 62"/>
              <a:gd name="T49" fmla="*/ 14 h 52"/>
              <a:gd name="T50" fmla="*/ 46 w 62"/>
              <a:gd name="T51" fmla="*/ 14 h 52"/>
              <a:gd name="T52" fmla="*/ 55 w 62"/>
              <a:gd name="T53" fmla="*/ 6 h 52"/>
              <a:gd name="T54" fmla="*/ 56 w 62"/>
              <a:gd name="T55" fmla="*/ 3 h 52"/>
              <a:gd name="T56" fmla="*/ 55 w 62"/>
              <a:gd name="T57" fmla="*/ 2 h 52"/>
              <a:gd name="T58" fmla="*/ 53 w 62"/>
              <a:gd name="T59" fmla="*/ 1 h 52"/>
              <a:gd name="T60" fmla="*/ 43 w 62"/>
              <a:gd name="T61" fmla="*/ 9 h 52"/>
              <a:gd name="T62" fmla="*/ 42 w 62"/>
              <a:gd name="T63" fmla="*/ 13 h 52"/>
              <a:gd name="T64" fmla="*/ 43 w 62"/>
              <a:gd name="T65" fmla="*/ 14 h 52"/>
              <a:gd name="T66" fmla="*/ 43 w 62"/>
              <a:gd name="T67" fmla="*/ 14 h 52"/>
              <a:gd name="T68" fmla="*/ 46 w 62"/>
              <a:gd name="T69" fmla="*/ 37 h 52"/>
              <a:gd name="T70" fmla="*/ 43 w 62"/>
              <a:gd name="T71" fmla="*/ 38 h 52"/>
              <a:gd name="T72" fmla="*/ 43 w 62"/>
              <a:gd name="T73" fmla="*/ 39 h 52"/>
              <a:gd name="T74" fmla="*/ 43 w 62"/>
              <a:gd name="T75" fmla="*/ 42 h 52"/>
              <a:gd name="T76" fmla="*/ 53 w 62"/>
              <a:gd name="T77" fmla="*/ 51 h 52"/>
              <a:gd name="T78" fmla="*/ 56 w 62"/>
              <a:gd name="T79" fmla="*/ 50 h 52"/>
              <a:gd name="T80" fmla="*/ 57 w 62"/>
              <a:gd name="T81" fmla="*/ 49 h 52"/>
              <a:gd name="T82" fmla="*/ 56 w 62"/>
              <a:gd name="T83" fmla="*/ 46 h 52"/>
              <a:gd name="T84" fmla="*/ 46 w 62"/>
              <a:gd name="T85" fmla="*/ 37 h 52"/>
              <a:gd name="T86" fmla="*/ 46 w 62"/>
              <a:gd name="T87" fmla="*/ 37 h 52"/>
              <a:gd name="T88" fmla="*/ 46 w 62"/>
              <a:gd name="T89" fmla="*/ 37 h 52"/>
              <a:gd name="T90" fmla="*/ 46 w 62"/>
              <a:gd name="T91" fmla="*/ 37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2" h="52">
                <a:moveTo>
                  <a:pt x="60" y="23"/>
                </a:moveTo>
                <a:cubicBezTo>
                  <a:pt x="48" y="23"/>
                  <a:pt x="48" y="23"/>
                  <a:pt x="48" y="23"/>
                </a:cubicBezTo>
                <a:cubicBezTo>
                  <a:pt x="46" y="23"/>
                  <a:pt x="45" y="24"/>
                  <a:pt x="45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7"/>
                  <a:pt x="46" y="28"/>
                  <a:pt x="48" y="28"/>
                </a:cubicBezTo>
                <a:cubicBezTo>
                  <a:pt x="60" y="28"/>
                  <a:pt x="60" y="28"/>
                  <a:pt x="60" y="28"/>
                </a:cubicBezTo>
                <a:cubicBezTo>
                  <a:pt x="61" y="28"/>
                  <a:pt x="62" y="27"/>
                  <a:pt x="62" y="26"/>
                </a:cubicBezTo>
                <a:cubicBezTo>
                  <a:pt x="62" y="26"/>
                  <a:pt x="62" y="26"/>
                  <a:pt x="62" y="26"/>
                </a:cubicBezTo>
                <a:cubicBezTo>
                  <a:pt x="62" y="24"/>
                  <a:pt x="61" y="23"/>
                  <a:pt x="60" y="23"/>
                </a:cubicBezTo>
                <a:close/>
                <a:moveTo>
                  <a:pt x="32" y="2"/>
                </a:moveTo>
                <a:cubicBezTo>
                  <a:pt x="28" y="5"/>
                  <a:pt x="20" y="9"/>
                  <a:pt x="15" y="13"/>
                </a:cubicBezTo>
                <a:cubicBezTo>
                  <a:pt x="15" y="14"/>
                  <a:pt x="15" y="14"/>
                  <a:pt x="15" y="14"/>
                </a:cubicBezTo>
                <a:cubicBezTo>
                  <a:pt x="14" y="14"/>
                  <a:pt x="13" y="15"/>
                  <a:pt x="10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1" y="15"/>
                  <a:pt x="0" y="16"/>
                  <a:pt x="0" y="18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6"/>
                  <a:pt x="1" y="37"/>
                  <a:pt x="3" y="37"/>
                </a:cubicBezTo>
                <a:cubicBezTo>
                  <a:pt x="10" y="37"/>
                  <a:pt x="10" y="37"/>
                  <a:pt x="10" y="37"/>
                </a:cubicBezTo>
                <a:cubicBezTo>
                  <a:pt x="14" y="37"/>
                  <a:pt x="14" y="38"/>
                  <a:pt x="15" y="38"/>
                </a:cubicBezTo>
                <a:cubicBezTo>
                  <a:pt x="15" y="39"/>
                  <a:pt x="15" y="39"/>
                  <a:pt x="15" y="39"/>
                </a:cubicBezTo>
                <a:cubicBezTo>
                  <a:pt x="21" y="42"/>
                  <a:pt x="28" y="47"/>
                  <a:pt x="32" y="50"/>
                </a:cubicBezTo>
                <a:cubicBezTo>
                  <a:pt x="33" y="50"/>
                  <a:pt x="37" y="52"/>
                  <a:pt x="37" y="47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0"/>
                  <a:pt x="33" y="2"/>
                  <a:pt x="32" y="2"/>
                </a:cubicBezTo>
                <a:close/>
                <a:moveTo>
                  <a:pt x="43" y="14"/>
                </a:moveTo>
                <a:cubicBezTo>
                  <a:pt x="44" y="15"/>
                  <a:pt x="45" y="15"/>
                  <a:pt x="46" y="14"/>
                </a:cubicBezTo>
                <a:cubicBezTo>
                  <a:pt x="55" y="6"/>
                  <a:pt x="55" y="6"/>
                  <a:pt x="55" y="6"/>
                </a:cubicBezTo>
                <a:cubicBezTo>
                  <a:pt x="56" y="5"/>
                  <a:pt x="57" y="4"/>
                  <a:pt x="56" y="3"/>
                </a:cubicBezTo>
                <a:cubicBezTo>
                  <a:pt x="55" y="2"/>
                  <a:pt x="55" y="2"/>
                  <a:pt x="55" y="2"/>
                </a:cubicBezTo>
                <a:cubicBezTo>
                  <a:pt x="55" y="1"/>
                  <a:pt x="53" y="0"/>
                  <a:pt x="53" y="1"/>
                </a:cubicBezTo>
                <a:cubicBezTo>
                  <a:pt x="43" y="9"/>
                  <a:pt x="43" y="9"/>
                  <a:pt x="43" y="9"/>
                </a:cubicBezTo>
                <a:cubicBezTo>
                  <a:pt x="42" y="10"/>
                  <a:pt x="42" y="12"/>
                  <a:pt x="42" y="13"/>
                </a:cubicBezTo>
                <a:cubicBezTo>
                  <a:pt x="43" y="14"/>
                  <a:pt x="43" y="14"/>
                  <a:pt x="43" y="14"/>
                </a:cubicBezTo>
                <a:cubicBezTo>
                  <a:pt x="43" y="14"/>
                  <a:pt x="43" y="14"/>
                  <a:pt x="43" y="14"/>
                </a:cubicBezTo>
                <a:close/>
                <a:moveTo>
                  <a:pt x="46" y="37"/>
                </a:moveTo>
                <a:cubicBezTo>
                  <a:pt x="45" y="37"/>
                  <a:pt x="44" y="37"/>
                  <a:pt x="43" y="38"/>
                </a:cubicBezTo>
                <a:cubicBezTo>
                  <a:pt x="43" y="39"/>
                  <a:pt x="43" y="39"/>
                  <a:pt x="43" y="39"/>
                </a:cubicBezTo>
                <a:cubicBezTo>
                  <a:pt x="42" y="40"/>
                  <a:pt x="42" y="42"/>
                  <a:pt x="43" y="42"/>
                </a:cubicBezTo>
                <a:cubicBezTo>
                  <a:pt x="53" y="51"/>
                  <a:pt x="53" y="51"/>
                  <a:pt x="53" y="51"/>
                </a:cubicBezTo>
                <a:cubicBezTo>
                  <a:pt x="54" y="51"/>
                  <a:pt x="56" y="51"/>
                  <a:pt x="56" y="50"/>
                </a:cubicBezTo>
                <a:cubicBezTo>
                  <a:pt x="57" y="49"/>
                  <a:pt x="57" y="49"/>
                  <a:pt x="57" y="49"/>
                </a:cubicBezTo>
                <a:cubicBezTo>
                  <a:pt x="57" y="48"/>
                  <a:pt x="57" y="46"/>
                  <a:pt x="56" y="46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lose/>
                <a:moveTo>
                  <a:pt x="46" y="37"/>
                </a:moveTo>
                <a:cubicBezTo>
                  <a:pt x="46" y="37"/>
                  <a:pt x="46" y="37"/>
                  <a:pt x="46" y="37"/>
                </a:cubicBezTo>
              </a:path>
            </a:pathLst>
          </a:custGeom>
          <a:solidFill>
            <a:srgbClr val="136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文本框 2">
            <a:extLst>
              <a:ext uri="{FF2B5EF4-FFF2-40B4-BE49-F238E27FC236}">
                <a16:creationId xmlns:a16="http://schemas.microsoft.com/office/drawing/2014/main" xmlns="" id="{3414786E-3191-403E-9562-46EE1A7DA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08" y="771550"/>
            <a:ext cx="2666868" cy="415498"/>
          </a:xfrm>
          <a:prstGeom prst="rect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dirty="0"/>
              <a:t>Generic </a:t>
            </a:r>
            <a:r>
              <a:rPr lang="en-US" altLang="zh-CN" dirty="0" smtClean="0"/>
              <a:t>Interface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泛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型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接口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53591" y="3687942"/>
            <a:ext cx="7045067" cy="612000"/>
            <a:chOff x="753591" y="3507854"/>
            <a:chExt cx="7045067" cy="612000"/>
          </a:xfrm>
        </p:grpSpPr>
        <p:sp>
          <p:nvSpPr>
            <p:cNvPr id="2" name="圆角矩形 1"/>
            <p:cNvSpPr/>
            <p:nvPr/>
          </p:nvSpPr>
          <p:spPr bwMode="auto">
            <a:xfrm>
              <a:off x="753591" y="3507854"/>
              <a:ext cx="7045067" cy="612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副标题 6"/>
            <p:cNvSpPr txBox="1">
              <a:spLocks/>
            </p:cNvSpPr>
            <p:nvPr/>
          </p:nvSpPr>
          <p:spPr>
            <a:xfrm>
              <a:off x="755576" y="3651870"/>
              <a:ext cx="6964668" cy="324000"/>
            </a:xfrm>
            <a:prstGeom prst="roundRect">
              <a:avLst/>
            </a:prstGeom>
            <a:noFill/>
            <a:ln>
              <a:noFill/>
            </a:ln>
          </p:spPr>
          <p:txBody>
            <a:bodyPr/>
            <a:lstStyle>
              <a:lvl1pPr marL="0" indent="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Calibri" panose="020F0502020204030204" pitchFamily="34" charset="0"/>
                </a:defRPr>
              </a:lvl1pPr>
              <a:lvl2pPr marL="457200" indent="0" algn="ctr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914400" indent="0" algn="ctr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371600" indent="0" algn="ctr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1828800" indent="0" algn="ctr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  <a:lvl6pPr marL="2286000" indent="0" algn="ctr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schemeClr val="bg1"/>
                  </a:solidFill>
                </a:rPr>
                <a:t>泛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型接口是</a:t>
              </a:r>
              <a:r>
                <a:rPr lang="zh-CN" altLang="en-US" dirty="0">
                  <a:solidFill>
                    <a:schemeClr val="bg1"/>
                  </a:solidFill>
                </a:rPr>
                <a:t>使用类型形参定义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的接口。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070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D43BC7A-DFC5-4CF7-9CAC-09A95AFF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泛</a:t>
            </a:r>
            <a:r>
              <a:rPr lang="zh-CN" altLang="en-US" dirty="0"/>
              <a:t>型</a:t>
            </a:r>
            <a:r>
              <a:rPr lang="zh-CN" altLang="en-US" dirty="0" smtClean="0"/>
              <a:t>接口的使用特点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114460" y="1851670"/>
            <a:ext cx="2022241" cy="1714162"/>
            <a:chOff x="1114460" y="2146799"/>
            <a:chExt cx="2022241" cy="171416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9A1EA2B9-DC4B-4643-B9B3-503102487B7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4460" y="2146799"/>
              <a:ext cx="2022241" cy="171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22">
              <a:extLst>
                <a:ext uri="{FF2B5EF4-FFF2-40B4-BE49-F238E27FC236}">
                  <a16:creationId xmlns:a16="http://schemas.microsoft.com/office/drawing/2014/main" xmlns="" id="{215233C0-C1AD-4C90-B6D8-02D721368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345" y="2575730"/>
              <a:ext cx="166046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400" b="1" dirty="0">
                  <a:latin typeface="+mj-ea"/>
                  <a:ea typeface="+mj-ea"/>
                </a:rPr>
                <a:t>实现接口</a:t>
              </a:r>
              <a:r>
                <a:rPr lang="zh-CN" altLang="en-US" sz="1400" b="1" dirty="0" smtClean="0">
                  <a:latin typeface="+mj-ea"/>
                  <a:ea typeface="+mj-ea"/>
                </a:rPr>
                <a:t>时需</a:t>
              </a:r>
              <a:endParaRPr lang="en-US" altLang="zh-CN" sz="1400" b="1" dirty="0">
                <a:latin typeface="+mj-ea"/>
                <a:ea typeface="+mj-ea"/>
              </a:endParaRPr>
            </a:p>
            <a:p>
              <a:r>
                <a:rPr lang="zh-CN" altLang="en-US" sz="1400" b="1" dirty="0">
                  <a:latin typeface="+mj-ea"/>
                  <a:ea typeface="+mj-ea"/>
                </a:rPr>
                <a:t>指定类型实参</a:t>
              </a:r>
              <a:endParaRPr lang="zh-CN" altLang="zh-CN" sz="1400" b="1" dirty="0">
                <a:latin typeface="+mj-ea"/>
                <a:ea typeface="+mj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447000" y="1851670"/>
            <a:ext cx="2030075" cy="1713600"/>
            <a:chOff x="3447000" y="2146799"/>
            <a:chExt cx="2030075" cy="17136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EDE3E3E5-9E61-40F1-BF6E-9C4556214BB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7000" y="2146799"/>
              <a:ext cx="2023200" cy="171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22">
              <a:extLst>
                <a:ext uri="{FF2B5EF4-FFF2-40B4-BE49-F238E27FC236}">
                  <a16:creationId xmlns:a16="http://schemas.microsoft.com/office/drawing/2014/main" xmlns="" id="{FD58944C-E259-466E-8B0B-570091B88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327" y="2568579"/>
              <a:ext cx="19767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ea"/>
                  <a:ea typeface="+mj-ea"/>
                </a:rPr>
                <a:t>编译时进行</a:t>
              </a:r>
              <a:endParaRPr lang="en-US" altLang="zh-CN" sz="1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endParaRPr>
            </a:p>
            <a:p>
              <a:r>
                <a:rPr lang="zh-CN" altLang="en-US" sz="1400" b="1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ea"/>
                  <a:ea typeface="+mj-ea"/>
                </a:rPr>
                <a:t>类型检查</a:t>
              </a:r>
              <a:endParaRPr lang="en-US" altLang="zh-CN" sz="1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827130" y="1851670"/>
            <a:ext cx="2213957" cy="1713600"/>
            <a:chOff x="5827130" y="2146799"/>
            <a:chExt cx="2213957" cy="17136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xmlns="" id="{4810F90D-EA04-4EC2-9844-C59ED3C551D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0702" y="2146799"/>
              <a:ext cx="2023200" cy="171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22">
              <a:extLst>
                <a:ext uri="{FF2B5EF4-FFF2-40B4-BE49-F238E27FC236}">
                  <a16:creationId xmlns:a16="http://schemas.microsoft.com/office/drawing/2014/main" xmlns="" id="{28DA3363-877F-409C-AD24-AADCA98C1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130" y="2575730"/>
              <a:ext cx="2213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400" b="1" dirty="0">
                  <a:solidFill>
                    <a:srgbClr val="FFC000"/>
                  </a:solidFill>
                  <a:latin typeface="+mj-ea"/>
                  <a:ea typeface="+mj-ea"/>
                </a:rPr>
                <a:t>类型</a:t>
              </a:r>
              <a:r>
                <a:rPr lang="zh-CN" altLang="en-US" sz="1400" b="1" dirty="0" smtClean="0">
                  <a:solidFill>
                    <a:srgbClr val="FFC000"/>
                  </a:solidFill>
                  <a:latin typeface="+mj-ea"/>
                  <a:ea typeface="+mj-ea"/>
                </a:rPr>
                <a:t>实参为空时</a:t>
              </a:r>
              <a:endParaRPr lang="en-US" altLang="zh-CN" sz="1400" b="1" dirty="0" smtClean="0">
                <a:solidFill>
                  <a:srgbClr val="FFC000"/>
                </a:solidFill>
                <a:latin typeface="+mj-ea"/>
                <a:ea typeface="+mj-ea"/>
              </a:endParaRPr>
            </a:p>
            <a:p>
              <a:r>
                <a:rPr lang="zh-CN" altLang="en-US" sz="1400" b="1" dirty="0" smtClean="0">
                  <a:solidFill>
                    <a:srgbClr val="FFC000"/>
                  </a:solidFill>
                  <a:latin typeface="+mj-ea"/>
                  <a:ea typeface="+mj-ea"/>
                </a:rPr>
                <a:t>默认是</a:t>
              </a:r>
              <a:r>
                <a:rPr lang="en-US" altLang="zh-CN" sz="1400" b="1" dirty="0">
                  <a:solidFill>
                    <a:srgbClr val="FFC000"/>
                  </a:solidFill>
                  <a:latin typeface="+mj-ea"/>
                  <a:ea typeface="+mj-ea"/>
                </a:rPr>
                <a:t>Object</a:t>
              </a:r>
              <a:r>
                <a:rPr lang="zh-CN" altLang="en-US" sz="1400" b="1" dirty="0">
                  <a:solidFill>
                    <a:srgbClr val="FFC000"/>
                  </a:solidFill>
                  <a:latin typeface="+mj-ea"/>
                  <a:ea typeface="+mj-ea"/>
                </a:rPr>
                <a:t>类型</a:t>
              </a:r>
              <a:endParaRPr lang="en-US" altLang="zh-CN" sz="1400" b="1" dirty="0"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7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73E097-0089-4E1F-9405-026FD39A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如何使用泛型接口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 smtClean="0"/>
              <a:t>语法格式：</a:t>
            </a:r>
            <a:endParaRPr lang="zh-CN" altLang="en-US" dirty="0"/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xmlns="" id="{E8C8BEC5-202B-4C36-A048-4366DC647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1275606"/>
            <a:ext cx="5875263" cy="738664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interface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接口名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&lt;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类型形参列表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&gt;{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xmlns="" id="{061BAE4B-F484-4423-BA8C-CB701F45F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2571750"/>
            <a:ext cx="5875263" cy="2031325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public </a:t>
            </a:r>
            <a:r>
              <a:rPr lang="en-US" altLang="zh-CN" sz="14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interface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Addable&lt;T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&gt; {</a:t>
            </a:r>
          </a:p>
          <a:p>
            <a:pPr algn="l">
              <a:lnSpc>
                <a:spcPct val="150000"/>
              </a:lnSpc>
            </a:pPr>
            <a:r>
              <a:rPr lang="fr-FR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    public void add(T t);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public </a:t>
            </a:r>
            <a:r>
              <a:rPr lang="en-US" altLang="zh-CN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interface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Getable&lt;T&gt; {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    public T get(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int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 index);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}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173912" y="1510794"/>
            <a:ext cx="3231000" cy="340519"/>
            <a:chOff x="3087001" y="1546490"/>
            <a:chExt cx="3231000" cy="340519"/>
          </a:xfrm>
        </p:grpSpPr>
        <p:sp>
          <p:nvSpPr>
            <p:cNvPr id="21" name="Line 15">
              <a:extLst>
                <a:ext uri="{FF2B5EF4-FFF2-40B4-BE49-F238E27FC236}">
                  <a16:creationId xmlns:a16="http://schemas.microsoft.com/office/drawing/2014/main" xmlns="" id="{CD8269F4-00AD-45B9-B4CC-5F791910B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7001" y="1626750"/>
              <a:ext cx="1395000" cy="90000"/>
            </a:xfrm>
            <a:prstGeom prst="line">
              <a:avLst/>
            </a:prstGeom>
            <a:ln w="34925" cmpd="sng">
              <a:solidFill>
                <a:schemeClr val="accent5">
                  <a:lumMod val="50000"/>
                </a:schemeClr>
              </a:solidFill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" name="AutoShape 10">
              <a:extLst>
                <a:ext uri="{FF2B5EF4-FFF2-40B4-BE49-F238E27FC236}">
                  <a16:creationId xmlns:a16="http://schemas.microsoft.com/office/drawing/2014/main" xmlns="" id="{4C53B23B-B8C9-4285-9129-2BF1B1172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001" y="1546490"/>
              <a:ext cx="1836000" cy="340519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cap="flat" cmpd="sng" algn="ctr">
              <a:solidFill>
                <a:schemeClr val="accent3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anchor="ctr" anchorCtr="0">
              <a:spAutoFit/>
            </a:bodyPr>
            <a:lstStyle/>
            <a:p>
              <a:pPr marL="0" lvl="1" indent="-285750" eaLnBrk="0" hangingPunct="0">
                <a:spcBef>
                  <a:spcPct val="2000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sz="1400" kern="0" dirty="0">
                  <a:solidFill>
                    <a:schemeClr val="bg1"/>
                  </a:solidFill>
                  <a:latin typeface="Arial" panose="020B0604020202020204"/>
                </a:rPr>
                <a:t>与泛型类的语法相似</a:t>
              </a:r>
              <a:endParaRPr lang="en-US" altLang="zh-CN" sz="1400" kern="0" dirty="0">
                <a:solidFill>
                  <a:schemeClr val="bg1"/>
                </a:solidFill>
                <a:latin typeface="Arial" panose="020B0604020202020204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403648" y="2139702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 smtClean="0"/>
              <a:t>示例：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6556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7FFBB6E-A422-4C78-96A2-ADDE4E54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如何使用泛型接口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364BC55-C3B0-474A-8230-7E2C3571A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203598"/>
            <a:ext cx="6480472" cy="432048"/>
          </a:xfrm>
        </p:spPr>
        <p:txBody>
          <a:bodyPr/>
          <a:lstStyle/>
          <a:p>
            <a:r>
              <a:rPr lang="zh-CN" altLang="en-US" sz="1800" dirty="0" smtClean="0"/>
              <a:t>传入类型形参：</a:t>
            </a:r>
            <a:endParaRPr lang="en-US" altLang="zh-CN" sz="1800" dirty="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 smtClean="0"/>
              <a:t>子类如何实现泛型接口？</a:t>
            </a:r>
            <a:endParaRPr lang="zh-CN" altLang="en-US" dirty="0"/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xmlns="" id="{B3ED34FD-F37A-4A15-A4F0-87CAE98DB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134" y="1635646"/>
            <a:ext cx="6406210" cy="369332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语法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格式：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class 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类名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&lt;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类型形参列表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&gt;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implements 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接口名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&lt;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类型形参列表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&gt;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{ }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xmlns="" id="{4BF1A0A2-CF88-4AC3-89E4-1CA59A707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067694"/>
            <a:ext cx="6406210" cy="923330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fr-FR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public class ArrayUtil&lt;T&gt; </a:t>
            </a:r>
            <a:r>
              <a:rPr lang="en-US" altLang="zh-CN" sz="1200" b="1" dirty="0" err="1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impliments</a:t>
            </a:r>
            <a:r>
              <a:rPr lang="en-US" altLang="zh-CN" sz="12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fr-FR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Addable&lt;T</a:t>
            </a:r>
            <a:r>
              <a:rPr lang="fr-FR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&gt; { }</a:t>
            </a:r>
          </a:p>
          <a:p>
            <a:pPr algn="l">
              <a:lnSpc>
                <a:spcPct val="150000"/>
              </a:lnSpc>
            </a:pPr>
            <a:r>
              <a:rPr lang="fr-FR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public class ArrayUtil&lt;T&gt; </a:t>
            </a:r>
            <a:r>
              <a:rPr lang="en-US" altLang="zh-CN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impliments</a:t>
            </a:r>
            <a:r>
              <a:rPr lang="en-US" altLang="zh-CN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fr-FR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Addable&lt;T</a:t>
            </a:r>
            <a:r>
              <a:rPr lang="fr-FR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&gt;, Getable&lt;T&gt; {}</a:t>
            </a:r>
          </a:p>
          <a:p>
            <a:pPr algn="l">
              <a:lnSpc>
                <a:spcPct val="150000"/>
              </a:lnSpc>
            </a:pPr>
            <a:r>
              <a:rPr lang="fr-FR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public class ArrayUtil&lt;T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, </a:t>
            </a:r>
            <a:r>
              <a:rPr lang="fr-FR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S&gt; </a:t>
            </a:r>
            <a:r>
              <a:rPr lang="en-US" altLang="zh-CN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impliments</a:t>
            </a:r>
            <a:r>
              <a:rPr lang="en-US" altLang="zh-CN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fr-FR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Addable&lt;T</a:t>
            </a:r>
            <a:r>
              <a:rPr lang="fr-FR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&gt;, Getable&lt;S&gt; {}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xmlns="" id="{DFAD546C-1B7C-4CEB-AE11-FD0D29236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134" y="3435846"/>
            <a:ext cx="6406210" cy="369332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语法格式：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class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类名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implements 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接口名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&lt;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类型实参列表</a:t>
            </a: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&gt;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{ }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xmlns="" id="{BF446703-CB00-4C3B-BF49-9774195C3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134" y="3941643"/>
            <a:ext cx="6406210" cy="646331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fr-FR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public class ArrayUtil </a:t>
            </a:r>
            <a:r>
              <a:rPr lang="en-US" altLang="zh-CN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impliments</a:t>
            </a:r>
            <a:r>
              <a:rPr lang="en-US" altLang="zh-CN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fr-FR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Addable</a:t>
            </a:r>
            <a:r>
              <a:rPr lang="fr-FR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fr-FR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{ </a:t>
            </a:r>
            <a:r>
              <a:rPr lang="fr-FR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fr-FR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public class ArrayUtil </a:t>
            </a:r>
            <a:r>
              <a:rPr lang="en-US" altLang="zh-CN" sz="1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impliments</a:t>
            </a:r>
            <a:r>
              <a:rPr lang="en-US" altLang="zh-CN" sz="12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fr-FR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Addable&lt;String</a:t>
            </a:r>
            <a:r>
              <a:rPr lang="fr-FR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&gt;, Getable&lt;Object&gt; {}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AutoShape 10">
            <a:extLst>
              <a:ext uri="{FF2B5EF4-FFF2-40B4-BE49-F238E27FC236}">
                <a16:creationId xmlns:a16="http://schemas.microsoft.com/office/drawing/2014/main" xmlns="" id="{F9F47F91-050D-48FB-9F04-B8739D696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096" y="3219822"/>
            <a:ext cx="2340000" cy="30646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200" kern="0" dirty="0">
                <a:solidFill>
                  <a:schemeClr val="bg1"/>
                </a:solidFill>
                <a:latin typeface="Arial" panose="020B0604020202020204"/>
              </a:rPr>
              <a:t>省略类型实参时，默认为</a:t>
            </a:r>
            <a:r>
              <a:rPr lang="en-US" altLang="zh-CN" sz="1200" kern="0" dirty="0">
                <a:solidFill>
                  <a:schemeClr val="bg1"/>
                </a:solidFill>
                <a:latin typeface="Arial" panose="020B0604020202020204"/>
              </a:rPr>
              <a:t>Object</a:t>
            </a:r>
            <a:endParaRPr lang="en-GB" altLang="zh-CN" sz="1200" kern="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xmlns="" id="{7364BC55-C3B0-474A-8230-7E2C3571ACF8}"/>
              </a:ext>
            </a:extLst>
          </p:cNvPr>
          <p:cNvSpPr txBox="1">
            <a:spLocks/>
          </p:cNvSpPr>
          <p:nvPr/>
        </p:nvSpPr>
        <p:spPr>
          <a:xfrm>
            <a:off x="899592" y="3041392"/>
            <a:ext cx="6552728" cy="466462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/>
              <a:t>传入类型实参：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6631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2" grpId="0" animBg="1"/>
      <p:bldP spid="14" grpId="0" animBg="1"/>
      <p:bldP spid="15" grpId="0" animBg="1"/>
      <p:bldP spid="16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上单元知识回顾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什么是枚举？</a:t>
            </a:r>
            <a:endParaRPr lang="en-US" altLang="zh-CN" dirty="0"/>
          </a:p>
          <a:p>
            <a:r>
              <a:rPr lang="zh-CN" altLang="en-US" dirty="0"/>
              <a:t>枚举和普通类的</a:t>
            </a:r>
            <a:r>
              <a:rPr lang="zh-CN" altLang="en-US" dirty="0" smtClean="0"/>
              <a:t>区别有哪些？</a:t>
            </a:r>
            <a:endParaRPr lang="en-US" altLang="zh-CN" dirty="0"/>
          </a:p>
          <a:p>
            <a:r>
              <a:rPr lang="zh-CN" altLang="en-US" dirty="0"/>
              <a:t>如何创建</a:t>
            </a:r>
            <a:r>
              <a:rPr lang="zh-CN" altLang="en-US" dirty="0" smtClean="0"/>
              <a:t>枚举？</a:t>
            </a:r>
            <a:endParaRPr lang="en-US" altLang="zh-CN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现场提问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318" y="699407"/>
            <a:ext cx="1468747" cy="882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403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856B505-1311-48AF-88CD-688C19CE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B939A98-BA35-403A-80A3-3D6A7CF8A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843558"/>
            <a:ext cx="8352928" cy="3600400"/>
          </a:xfrm>
        </p:spPr>
        <p:txBody>
          <a:bodyPr/>
          <a:lstStyle/>
          <a:p>
            <a:r>
              <a:rPr lang="zh-CN" altLang="en-US" sz="1600" dirty="0"/>
              <a:t>训练要点</a:t>
            </a:r>
          </a:p>
          <a:p>
            <a:pPr lvl="1"/>
            <a:r>
              <a:rPr lang="zh-CN" altLang="en-US" dirty="0"/>
              <a:t>泛型</a:t>
            </a:r>
            <a:r>
              <a:rPr lang="zh-CN" altLang="en-US" dirty="0" smtClean="0"/>
              <a:t>类与泛型接口的</a:t>
            </a:r>
            <a:r>
              <a:rPr lang="zh-CN" altLang="en-US" dirty="0"/>
              <a:t>创建</a:t>
            </a:r>
          </a:p>
          <a:p>
            <a:r>
              <a:rPr lang="zh-CN" altLang="en-US" sz="1600" dirty="0"/>
              <a:t>需求说明</a:t>
            </a:r>
          </a:p>
          <a:p>
            <a:pPr lvl="1"/>
            <a:r>
              <a:rPr lang="zh-CN" altLang="en-US" dirty="0" smtClean="0"/>
              <a:t>自定义一个泛型类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自定义</a:t>
            </a:r>
            <a:r>
              <a:rPr lang="zh-CN" altLang="en-US" dirty="0"/>
              <a:t>一个泛</a:t>
            </a:r>
            <a:r>
              <a:rPr lang="zh-CN" altLang="en-US" dirty="0" smtClean="0"/>
              <a:t>型</a:t>
            </a:r>
            <a:r>
              <a:rPr lang="zh-CN" altLang="en-US" dirty="0"/>
              <a:t>接口</a:t>
            </a:r>
          </a:p>
          <a:p>
            <a:r>
              <a:rPr lang="zh-CN" altLang="en-US" sz="1600" dirty="0"/>
              <a:t>实现思路</a:t>
            </a:r>
          </a:p>
          <a:p>
            <a:pPr marL="457200" lvl="1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泛</a:t>
            </a:r>
            <a:r>
              <a:rPr lang="zh-CN" altLang="en-US" dirty="0"/>
              <a:t>型</a:t>
            </a:r>
            <a:r>
              <a:rPr lang="zh-CN" altLang="en-US" dirty="0" smtClean="0"/>
              <a:t>类创建格式  </a:t>
            </a:r>
            <a:r>
              <a:rPr lang="en-US" altLang="zh-CN" dirty="0" smtClean="0"/>
              <a:t>class  </a:t>
            </a:r>
            <a:r>
              <a:rPr lang="zh-CN" altLang="en-US" dirty="0" smtClean="0"/>
              <a:t>类名称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泛型参数标识符</a:t>
            </a:r>
            <a:r>
              <a:rPr lang="en-US" altLang="zh-CN" dirty="0" smtClean="0"/>
              <a:t>&gt;{}</a:t>
            </a:r>
          </a:p>
          <a:p>
            <a:pPr marL="457200" lvl="1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泛型接口创建格式  </a:t>
            </a:r>
            <a:r>
              <a:rPr lang="en-US" altLang="zh-CN" dirty="0" smtClean="0"/>
              <a:t>interface </a:t>
            </a:r>
            <a:r>
              <a:rPr lang="zh-CN" altLang="en-US" dirty="0" smtClean="0"/>
              <a:t>接口名称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泛型参数标识符</a:t>
            </a:r>
            <a:r>
              <a:rPr lang="en-US" altLang="zh-CN" dirty="0" smtClean="0"/>
              <a:t>&gt;{}</a:t>
            </a:r>
          </a:p>
          <a:p>
            <a:pPr marL="457200" lvl="1" indent="0">
              <a:buNone/>
            </a:pPr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zh-CN" altLang="en-US" dirty="0"/>
              <a:t>分别创建泛型类的对象，以及实现泛型接口，并创建其实现类的</a:t>
            </a:r>
            <a:r>
              <a:rPr lang="zh-CN" altLang="en-US" dirty="0" smtClean="0"/>
              <a:t>对象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A46A4F97-C2BB-4C95-BC89-211046777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74" y="4624164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学生练习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分钟</a:t>
            </a:r>
          </a:p>
        </p:txBody>
      </p:sp>
    </p:spTree>
    <p:extLst>
      <p:ext uri="{BB962C8B-B14F-4D97-AF65-F5344CB8AC3E}">
        <p14:creationId xmlns:p14="http://schemas.microsoft.com/office/powerpoint/2010/main" val="28606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150530C-5F48-4895-9122-D8369758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课堂小结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187624" y="1033314"/>
            <a:ext cx="2295000" cy="2639611"/>
            <a:chOff x="1332000" y="1507139"/>
            <a:chExt cx="2295000" cy="2639611"/>
          </a:xfrm>
        </p:grpSpPr>
        <p:sp>
          <p:nvSpPr>
            <p:cNvPr id="7" name="左大括号 6"/>
            <p:cNvSpPr/>
            <p:nvPr/>
          </p:nvSpPr>
          <p:spPr bwMode="auto">
            <a:xfrm>
              <a:off x="3042000" y="1507139"/>
              <a:ext cx="585000" cy="2639611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32000" y="2616750"/>
              <a:ext cx="216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本节内容</a:t>
              </a:r>
              <a:endParaRPr lang="zh-CN" altLang="en-US" sz="20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572624" y="920653"/>
            <a:ext cx="423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/>
              <a:t>知识回顾：</a:t>
            </a:r>
            <a:r>
              <a:rPr lang="zh-CN" altLang="en-US" sz="2000" dirty="0"/>
              <a:t>泛</a:t>
            </a:r>
            <a:r>
              <a:rPr lang="zh-CN" altLang="en-US" sz="2000" dirty="0" smtClean="0"/>
              <a:t>型概念及应用场景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572624" y="2122210"/>
            <a:ext cx="423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/>
              <a:t>泛型类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572624" y="3323768"/>
            <a:ext cx="423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/>
              <a:t>泛型接口</a:t>
            </a:r>
            <a:endParaRPr lang="zh-CN" altLang="en-US" sz="20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4067624" y="1365763"/>
            <a:ext cx="3555000" cy="687162"/>
            <a:chOff x="4212000" y="1839588"/>
            <a:chExt cx="3555000" cy="687162"/>
          </a:xfrm>
        </p:grpSpPr>
        <p:sp>
          <p:nvSpPr>
            <p:cNvPr id="12" name="下箭头 11"/>
            <p:cNvSpPr/>
            <p:nvPr/>
          </p:nvSpPr>
          <p:spPr bwMode="auto">
            <a:xfrm>
              <a:off x="4212000" y="1839588"/>
              <a:ext cx="360000" cy="687162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2000" y="1941750"/>
              <a:ext cx="3195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 smtClean="0"/>
                <a:t>及时复习</a:t>
              </a:r>
              <a:endParaRPr lang="zh-CN" altLang="en-US" sz="16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067624" y="2600834"/>
            <a:ext cx="3555000" cy="687162"/>
            <a:chOff x="4212000" y="3074659"/>
            <a:chExt cx="3555000" cy="687162"/>
          </a:xfrm>
        </p:grpSpPr>
        <p:sp>
          <p:nvSpPr>
            <p:cNvPr id="13" name="下箭头 12"/>
            <p:cNvSpPr/>
            <p:nvPr/>
          </p:nvSpPr>
          <p:spPr bwMode="auto">
            <a:xfrm>
              <a:off x="4212000" y="3074659"/>
              <a:ext cx="360000" cy="687162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72000" y="3201750"/>
              <a:ext cx="3195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/>
                <a:t>步步</a:t>
              </a:r>
              <a:r>
                <a:rPr lang="zh-CN" altLang="en-US" sz="1600" dirty="0" smtClean="0"/>
                <a:t>推进</a:t>
              </a:r>
              <a:endParaRPr lang="zh-CN" altLang="en-US" sz="1600" dirty="0"/>
            </a:p>
          </p:txBody>
        </p:sp>
      </p:grpSp>
      <p:sp>
        <p:nvSpPr>
          <p:cNvPr id="19" name="AutoShape 10">
            <a:extLst>
              <a:ext uri="{FF2B5EF4-FFF2-40B4-BE49-F238E27FC236}">
                <a16:creationId xmlns:a16="http://schemas.microsoft.com/office/drawing/2014/main" xmlns="" id="{17549212-6A8A-415B-8C90-25689C864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500" y="4171061"/>
            <a:ext cx="6615000" cy="44267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2000" kern="0" dirty="0" smtClean="0">
                <a:solidFill>
                  <a:schemeClr val="bg1"/>
                </a:solidFill>
                <a:latin typeface="Arial" panose="020B0604020202020204"/>
              </a:rPr>
              <a:t>下一节将学习自定义泛型方法</a:t>
            </a:r>
            <a:endParaRPr lang="en-US" altLang="zh-CN" sz="2000" kern="0" dirty="0" smtClean="0">
              <a:solidFill>
                <a:schemeClr val="bg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94706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第三节</a:t>
            </a:r>
            <a:r>
              <a:rPr lang="zh-CN" altLang="en-US" dirty="0"/>
              <a:t>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泛型</a:t>
            </a:r>
            <a:r>
              <a:rPr lang="zh-CN" altLang="en-US" dirty="0"/>
              <a:t>方法和泛型规则</a:t>
            </a:r>
          </a:p>
        </p:txBody>
      </p:sp>
    </p:spTree>
    <p:extLst>
      <p:ext uri="{BB962C8B-B14F-4D97-AF65-F5344CB8AC3E}">
        <p14:creationId xmlns:p14="http://schemas.microsoft.com/office/powerpoint/2010/main" val="72928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964">
        <p14:prism/>
      </p:transition>
    </mc:Choice>
    <mc:Fallback xmlns="">
      <p:transition spd="slow" advTm="96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63AB59-8809-43FD-A8F9-9F52CEAD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0"/>
          </p:nvPr>
        </p:nvSpPr>
        <p:spPr>
          <a:xfrm>
            <a:off x="539552" y="843558"/>
            <a:ext cx="7488832" cy="720080"/>
          </a:xfrm>
        </p:spPr>
        <p:txBody>
          <a:bodyPr/>
          <a:lstStyle/>
          <a:p>
            <a:r>
              <a:rPr lang="zh-CN" altLang="en-US" dirty="0"/>
              <a:t>上节</a:t>
            </a:r>
            <a:r>
              <a:rPr lang="zh-CN" altLang="en-US" dirty="0" smtClean="0"/>
              <a:t>课学习</a:t>
            </a:r>
            <a:r>
              <a:rPr lang="zh-CN" altLang="en-US" dirty="0"/>
              <a:t>了自定义泛型类和泛型接口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本节课学习</a:t>
            </a:r>
            <a:r>
              <a:rPr lang="zh-CN" altLang="en-US" dirty="0"/>
              <a:t>自定义泛型</a:t>
            </a:r>
            <a:r>
              <a:rPr lang="zh-CN" altLang="en-US" dirty="0" smtClean="0"/>
              <a:t>方法，</a:t>
            </a:r>
            <a:r>
              <a:rPr lang="zh-CN" altLang="en-US" dirty="0"/>
              <a:t>以及泛型的常用规则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333" y="3399982"/>
            <a:ext cx="1686123" cy="12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87624" y="1779662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为什么学习泛型</a:t>
            </a:r>
            <a:r>
              <a:rPr lang="zh-CN" alt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方法</a:t>
            </a:r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呢？</a:t>
            </a:r>
            <a:endParaRPr lang="en-US" altLang="zh-CN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l"/>
            <a:r>
              <a:rPr lang="zh-CN" alt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泛型</a:t>
            </a:r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方法声明一次，可以衍生出多个版本，提高</a:t>
            </a:r>
            <a:r>
              <a:rPr lang="zh-CN" alt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方法的重用性。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87624" y="3252921"/>
            <a:ext cx="5544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为什么学习泛型规则呢？</a:t>
            </a:r>
            <a:endParaRPr lang="en-US" altLang="zh-CN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l"/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只有掌握了规则，才能更好地指导实践。</a:t>
            </a:r>
            <a:endParaRPr lang="zh-CN" alt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520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rPr>
              <a:t>什么是</a:t>
            </a:r>
            <a:r>
              <a:rPr lang="zh-CN" altLang="en-US" dirty="0" smtClean="0"/>
              <a:t>泛型方法</a:t>
            </a:r>
            <a:endParaRPr lang="en-US" altLang="zh-CN" kern="1200" dirty="0">
              <a:solidFill>
                <a:srgbClr val="0070C0"/>
              </a:solidFill>
              <a:latin typeface="+mj-lt"/>
              <a:ea typeface="+mj-ea"/>
              <a:cs typeface="+mj-cs"/>
              <a:sym typeface="Browallia New" panose="020B0604020202020204" charset="0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0"/>
          </p:nvPr>
        </p:nvSpPr>
        <p:spPr>
          <a:xfrm>
            <a:off x="539552" y="837051"/>
            <a:ext cx="1916328" cy="360040"/>
          </a:xfrm>
        </p:spPr>
        <p:txBody>
          <a:bodyPr/>
          <a:lstStyle/>
          <a:p>
            <a:r>
              <a:rPr lang="zh-CN" altLang="en-US" dirty="0"/>
              <a:t>泛</a:t>
            </a:r>
            <a:r>
              <a:rPr lang="zh-CN" altLang="en-US" dirty="0" smtClean="0"/>
              <a:t>型方法的</a:t>
            </a:r>
            <a:r>
              <a:rPr lang="zh-CN" altLang="en-US" dirty="0"/>
              <a:t>概念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19" name="Text Box 14"/>
          <p:cNvSpPr txBox="1"/>
          <p:nvPr/>
        </p:nvSpPr>
        <p:spPr>
          <a:xfrm>
            <a:off x="673647" y="1491630"/>
            <a:ext cx="124335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被定义项</a:t>
            </a:r>
          </a:p>
        </p:txBody>
      </p:sp>
      <p:sp>
        <p:nvSpPr>
          <p:cNvPr id="20" name="Text Box 8"/>
          <p:cNvSpPr txBox="1"/>
          <p:nvPr/>
        </p:nvSpPr>
        <p:spPr>
          <a:xfrm>
            <a:off x="2237461" y="1491630"/>
            <a:ext cx="1389539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临近的属</a:t>
            </a:r>
          </a:p>
        </p:txBody>
      </p:sp>
      <p:sp>
        <p:nvSpPr>
          <p:cNvPr id="22" name="Text Box 12"/>
          <p:cNvSpPr txBox="1"/>
          <p:nvPr/>
        </p:nvSpPr>
        <p:spPr>
          <a:xfrm>
            <a:off x="5905350" y="1491630"/>
            <a:ext cx="1771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种差（内涵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26" name="Text Box 8"/>
          <p:cNvSpPr txBox="1"/>
          <p:nvPr/>
        </p:nvSpPr>
        <p:spPr>
          <a:xfrm>
            <a:off x="3663000" y="1491630"/>
            <a:ext cx="158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同属的其它种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182234" y="3041290"/>
            <a:ext cx="824766" cy="576263"/>
            <a:chOff x="746644" y="3071464"/>
            <a:chExt cx="824766" cy="576263"/>
          </a:xfrm>
        </p:grpSpPr>
        <p:sp>
          <p:nvSpPr>
            <p:cNvPr id="28" name="AutoShape 7"/>
            <p:cNvSpPr/>
            <p:nvPr/>
          </p:nvSpPr>
          <p:spPr>
            <a:xfrm flipH="1">
              <a:off x="746644" y="3071464"/>
              <a:ext cx="215900" cy="576263"/>
            </a:xfrm>
            <a:prstGeom prst="downArrow">
              <a:avLst>
                <a:gd name="adj1" fmla="val 50000"/>
                <a:gd name="adj2" fmla="val 6646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9" name="Text Box 8"/>
            <p:cNvSpPr txBox="1"/>
            <p:nvPr/>
          </p:nvSpPr>
          <p:spPr>
            <a:xfrm>
              <a:off x="821259" y="3156750"/>
              <a:ext cx="750151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</a:t>
              </a:r>
              <a:endPara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53591" y="1925431"/>
            <a:ext cx="1163409" cy="1055688"/>
            <a:chOff x="338859" y="2095666"/>
            <a:chExt cx="1163409" cy="1055688"/>
          </a:xfrm>
        </p:grpSpPr>
        <p:sp>
          <p:nvSpPr>
            <p:cNvPr id="17" name="椭圆 16"/>
            <p:cNvSpPr/>
            <p:nvPr/>
          </p:nvSpPr>
          <p:spPr>
            <a:xfrm>
              <a:off x="338859" y="2095666"/>
              <a:ext cx="1103560" cy="105568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en-US" altLang="zh-CN" sz="2000" b="1" strike="noStrike" noProof="1">
                <a:solidFill>
                  <a:schemeClr val="accent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38859" y="2438844"/>
              <a:ext cx="1163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noProof="1">
                  <a:solidFill>
                    <a:schemeClr val="accent1"/>
                  </a:solidFill>
                </a:rPr>
                <a:t>泛</a:t>
              </a:r>
              <a:r>
                <a:rPr lang="zh-CN" altLang="en-US" b="1" noProof="1" smtClean="0">
                  <a:solidFill>
                    <a:schemeClr val="accent1"/>
                  </a:solidFill>
                </a:rPr>
                <a:t>型方法</a:t>
              </a:r>
              <a:endParaRPr lang="en-US" altLang="zh-CN" b="1" noProof="1">
                <a:solidFill>
                  <a:schemeClr val="accent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363853" y="1925431"/>
            <a:ext cx="1084942" cy="1055688"/>
            <a:chOff x="2363853" y="1410050"/>
            <a:chExt cx="1084942" cy="1055688"/>
          </a:xfrm>
        </p:grpSpPr>
        <p:sp>
          <p:nvSpPr>
            <p:cNvPr id="21" name="椭圆 20"/>
            <p:cNvSpPr/>
            <p:nvPr/>
          </p:nvSpPr>
          <p:spPr>
            <a:xfrm>
              <a:off x="2363853" y="1410050"/>
              <a:ext cx="1084942" cy="105568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2000" b="1" strike="noStrike" noProof="1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02000" y="1752418"/>
              <a:ext cx="790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noProof="1" smtClean="0">
                  <a:solidFill>
                    <a:schemeClr val="accent1"/>
                  </a:solidFill>
                </a:rPr>
                <a:t>方法</a:t>
              </a:r>
              <a:endParaRPr lang="en-US" altLang="zh-CN" b="1" noProof="1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851920" y="1925431"/>
            <a:ext cx="1296144" cy="1055688"/>
            <a:chOff x="3851920" y="1410050"/>
            <a:chExt cx="1296144" cy="1055688"/>
          </a:xfrm>
        </p:grpSpPr>
        <p:sp>
          <p:nvSpPr>
            <p:cNvPr id="27" name="椭圆 26"/>
            <p:cNvSpPr/>
            <p:nvPr/>
          </p:nvSpPr>
          <p:spPr>
            <a:xfrm>
              <a:off x="3955497" y="1410050"/>
              <a:ext cx="1054800" cy="105568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en-US" altLang="zh-CN" sz="2000" b="1" strike="noStrike" noProof="1" smtClean="0">
                <a:solidFill>
                  <a:schemeClr val="accent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51920" y="1761750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noProof="1" smtClean="0">
                  <a:solidFill>
                    <a:schemeClr val="accent1"/>
                  </a:solidFill>
                </a:rPr>
                <a:t>非泛型方法</a:t>
              </a:r>
              <a:endParaRPr lang="en-US" altLang="zh-CN" sz="1600" b="1" noProof="1">
                <a:solidFill>
                  <a:schemeClr val="accent1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517000" y="1925431"/>
            <a:ext cx="2520000" cy="1054800"/>
            <a:chOff x="5384701" y="2003945"/>
            <a:chExt cx="2520000" cy="1054800"/>
          </a:xfrm>
        </p:grpSpPr>
        <p:sp>
          <p:nvSpPr>
            <p:cNvPr id="44" name="TextBox 22"/>
            <p:cNvSpPr txBox="1"/>
            <p:nvPr/>
          </p:nvSpPr>
          <p:spPr>
            <a:xfrm>
              <a:off x="5384701" y="2003945"/>
              <a:ext cx="2520000" cy="1054800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9525">
              <a:noFill/>
            </a:ln>
          </p:spPr>
          <p:txBody>
            <a:bodyPr wrap="square" lIns="91405" tIns="45702" rIns="91405" bIns="45702" anchor="t">
              <a:spAutoFit/>
            </a:bodyPr>
            <a:lstStyle/>
            <a:p>
              <a:pPr algn="l">
                <a:lnSpc>
                  <a:spcPct val="120000"/>
                </a:lnSpc>
              </a:pPr>
              <a:endParaRPr lang="en-US" altLang="zh-CN" sz="14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00368" y="2049691"/>
              <a:ext cx="248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1" noProof="1">
                  <a:solidFill>
                    <a:schemeClr val="accent1"/>
                  </a:solidFill>
                </a:rPr>
                <a:t>1.</a:t>
              </a:r>
              <a:r>
                <a:rPr lang="zh-CN" altLang="en-US" sz="1400" b="1" noProof="1">
                  <a:solidFill>
                    <a:schemeClr val="accent1"/>
                  </a:solidFill>
                </a:rPr>
                <a:t>使用类型形参定义</a:t>
              </a:r>
            </a:p>
          </p:txBody>
        </p:sp>
      </p:grpSp>
      <p:sp>
        <p:nvSpPr>
          <p:cNvPr id="39" name="Rectangle 14">
            <a:extLst>
              <a:ext uri="{FF2B5EF4-FFF2-40B4-BE49-F238E27FC236}">
                <a16:creationId xmlns:a16="http://schemas.microsoft.com/office/drawing/2014/main" xmlns="" id="{559028F8-6993-4AD6-9D6D-FD5594CA3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232" y="902289"/>
            <a:ext cx="61555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883BC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名词解释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宋体" pitchFamily="2" charset="-122"/>
            </a:endParaRPr>
          </a:p>
        </p:txBody>
      </p:sp>
      <p:sp>
        <p:nvSpPr>
          <p:cNvPr id="40" name="Freeform 62">
            <a:extLst>
              <a:ext uri="{FF2B5EF4-FFF2-40B4-BE49-F238E27FC236}">
                <a16:creationId xmlns:a16="http://schemas.microsoft.com/office/drawing/2014/main" xmlns="" id="{20F1A25B-9DE3-408C-8BD9-4C62E07CCCF1}"/>
              </a:ext>
            </a:extLst>
          </p:cNvPr>
          <p:cNvSpPr>
            <a:spLocks noEditPoints="1"/>
          </p:cNvSpPr>
          <p:nvPr/>
        </p:nvSpPr>
        <p:spPr bwMode="auto">
          <a:xfrm>
            <a:off x="2419896" y="902289"/>
            <a:ext cx="180000" cy="178733"/>
          </a:xfrm>
          <a:custGeom>
            <a:avLst/>
            <a:gdLst>
              <a:gd name="T0" fmla="*/ 60 w 62"/>
              <a:gd name="T1" fmla="*/ 23 h 52"/>
              <a:gd name="T2" fmla="*/ 48 w 62"/>
              <a:gd name="T3" fmla="*/ 23 h 52"/>
              <a:gd name="T4" fmla="*/ 45 w 62"/>
              <a:gd name="T5" fmla="*/ 26 h 52"/>
              <a:gd name="T6" fmla="*/ 45 w 62"/>
              <a:gd name="T7" fmla="*/ 26 h 52"/>
              <a:gd name="T8" fmla="*/ 48 w 62"/>
              <a:gd name="T9" fmla="*/ 28 h 52"/>
              <a:gd name="T10" fmla="*/ 60 w 62"/>
              <a:gd name="T11" fmla="*/ 28 h 52"/>
              <a:gd name="T12" fmla="*/ 62 w 62"/>
              <a:gd name="T13" fmla="*/ 26 h 52"/>
              <a:gd name="T14" fmla="*/ 62 w 62"/>
              <a:gd name="T15" fmla="*/ 26 h 52"/>
              <a:gd name="T16" fmla="*/ 60 w 62"/>
              <a:gd name="T17" fmla="*/ 23 h 52"/>
              <a:gd name="T18" fmla="*/ 32 w 62"/>
              <a:gd name="T19" fmla="*/ 2 h 52"/>
              <a:gd name="T20" fmla="*/ 15 w 62"/>
              <a:gd name="T21" fmla="*/ 13 h 52"/>
              <a:gd name="T22" fmla="*/ 15 w 62"/>
              <a:gd name="T23" fmla="*/ 14 h 52"/>
              <a:gd name="T24" fmla="*/ 10 w 62"/>
              <a:gd name="T25" fmla="*/ 15 h 52"/>
              <a:gd name="T26" fmla="*/ 3 w 62"/>
              <a:gd name="T27" fmla="*/ 15 h 52"/>
              <a:gd name="T28" fmla="*/ 0 w 62"/>
              <a:gd name="T29" fmla="*/ 18 h 52"/>
              <a:gd name="T30" fmla="*/ 0 w 62"/>
              <a:gd name="T31" fmla="*/ 34 h 52"/>
              <a:gd name="T32" fmla="*/ 3 w 62"/>
              <a:gd name="T33" fmla="*/ 37 h 52"/>
              <a:gd name="T34" fmla="*/ 10 w 62"/>
              <a:gd name="T35" fmla="*/ 37 h 52"/>
              <a:gd name="T36" fmla="*/ 15 w 62"/>
              <a:gd name="T37" fmla="*/ 38 h 52"/>
              <a:gd name="T38" fmla="*/ 15 w 62"/>
              <a:gd name="T39" fmla="*/ 39 h 52"/>
              <a:gd name="T40" fmla="*/ 32 w 62"/>
              <a:gd name="T41" fmla="*/ 50 h 52"/>
              <a:gd name="T42" fmla="*/ 37 w 62"/>
              <a:gd name="T43" fmla="*/ 47 h 52"/>
              <a:gd name="T44" fmla="*/ 37 w 62"/>
              <a:gd name="T45" fmla="*/ 5 h 52"/>
              <a:gd name="T46" fmla="*/ 32 w 62"/>
              <a:gd name="T47" fmla="*/ 2 h 52"/>
              <a:gd name="T48" fmla="*/ 43 w 62"/>
              <a:gd name="T49" fmla="*/ 14 h 52"/>
              <a:gd name="T50" fmla="*/ 46 w 62"/>
              <a:gd name="T51" fmla="*/ 14 h 52"/>
              <a:gd name="T52" fmla="*/ 55 w 62"/>
              <a:gd name="T53" fmla="*/ 6 h 52"/>
              <a:gd name="T54" fmla="*/ 56 w 62"/>
              <a:gd name="T55" fmla="*/ 3 h 52"/>
              <a:gd name="T56" fmla="*/ 55 w 62"/>
              <a:gd name="T57" fmla="*/ 2 h 52"/>
              <a:gd name="T58" fmla="*/ 53 w 62"/>
              <a:gd name="T59" fmla="*/ 1 h 52"/>
              <a:gd name="T60" fmla="*/ 43 w 62"/>
              <a:gd name="T61" fmla="*/ 9 h 52"/>
              <a:gd name="T62" fmla="*/ 42 w 62"/>
              <a:gd name="T63" fmla="*/ 13 h 52"/>
              <a:gd name="T64" fmla="*/ 43 w 62"/>
              <a:gd name="T65" fmla="*/ 14 h 52"/>
              <a:gd name="T66" fmla="*/ 43 w 62"/>
              <a:gd name="T67" fmla="*/ 14 h 52"/>
              <a:gd name="T68" fmla="*/ 46 w 62"/>
              <a:gd name="T69" fmla="*/ 37 h 52"/>
              <a:gd name="T70" fmla="*/ 43 w 62"/>
              <a:gd name="T71" fmla="*/ 38 h 52"/>
              <a:gd name="T72" fmla="*/ 43 w 62"/>
              <a:gd name="T73" fmla="*/ 39 h 52"/>
              <a:gd name="T74" fmla="*/ 43 w 62"/>
              <a:gd name="T75" fmla="*/ 42 h 52"/>
              <a:gd name="T76" fmla="*/ 53 w 62"/>
              <a:gd name="T77" fmla="*/ 51 h 52"/>
              <a:gd name="T78" fmla="*/ 56 w 62"/>
              <a:gd name="T79" fmla="*/ 50 h 52"/>
              <a:gd name="T80" fmla="*/ 57 w 62"/>
              <a:gd name="T81" fmla="*/ 49 h 52"/>
              <a:gd name="T82" fmla="*/ 56 w 62"/>
              <a:gd name="T83" fmla="*/ 46 h 52"/>
              <a:gd name="T84" fmla="*/ 46 w 62"/>
              <a:gd name="T85" fmla="*/ 37 h 52"/>
              <a:gd name="T86" fmla="*/ 46 w 62"/>
              <a:gd name="T87" fmla="*/ 37 h 52"/>
              <a:gd name="T88" fmla="*/ 46 w 62"/>
              <a:gd name="T89" fmla="*/ 37 h 52"/>
              <a:gd name="T90" fmla="*/ 46 w 62"/>
              <a:gd name="T91" fmla="*/ 37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2" h="52">
                <a:moveTo>
                  <a:pt x="60" y="23"/>
                </a:moveTo>
                <a:cubicBezTo>
                  <a:pt x="48" y="23"/>
                  <a:pt x="48" y="23"/>
                  <a:pt x="48" y="23"/>
                </a:cubicBezTo>
                <a:cubicBezTo>
                  <a:pt x="46" y="23"/>
                  <a:pt x="45" y="24"/>
                  <a:pt x="45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7"/>
                  <a:pt x="46" y="28"/>
                  <a:pt x="48" y="28"/>
                </a:cubicBezTo>
                <a:cubicBezTo>
                  <a:pt x="60" y="28"/>
                  <a:pt x="60" y="28"/>
                  <a:pt x="60" y="28"/>
                </a:cubicBezTo>
                <a:cubicBezTo>
                  <a:pt x="61" y="28"/>
                  <a:pt x="62" y="27"/>
                  <a:pt x="62" y="26"/>
                </a:cubicBezTo>
                <a:cubicBezTo>
                  <a:pt x="62" y="26"/>
                  <a:pt x="62" y="26"/>
                  <a:pt x="62" y="26"/>
                </a:cubicBezTo>
                <a:cubicBezTo>
                  <a:pt x="62" y="24"/>
                  <a:pt x="61" y="23"/>
                  <a:pt x="60" y="23"/>
                </a:cubicBezTo>
                <a:close/>
                <a:moveTo>
                  <a:pt x="32" y="2"/>
                </a:moveTo>
                <a:cubicBezTo>
                  <a:pt x="28" y="5"/>
                  <a:pt x="20" y="9"/>
                  <a:pt x="15" y="13"/>
                </a:cubicBezTo>
                <a:cubicBezTo>
                  <a:pt x="15" y="14"/>
                  <a:pt x="15" y="14"/>
                  <a:pt x="15" y="14"/>
                </a:cubicBezTo>
                <a:cubicBezTo>
                  <a:pt x="14" y="14"/>
                  <a:pt x="13" y="15"/>
                  <a:pt x="10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1" y="15"/>
                  <a:pt x="0" y="16"/>
                  <a:pt x="0" y="18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6"/>
                  <a:pt x="1" y="37"/>
                  <a:pt x="3" y="37"/>
                </a:cubicBezTo>
                <a:cubicBezTo>
                  <a:pt x="10" y="37"/>
                  <a:pt x="10" y="37"/>
                  <a:pt x="10" y="37"/>
                </a:cubicBezTo>
                <a:cubicBezTo>
                  <a:pt x="14" y="37"/>
                  <a:pt x="14" y="38"/>
                  <a:pt x="15" y="38"/>
                </a:cubicBezTo>
                <a:cubicBezTo>
                  <a:pt x="15" y="39"/>
                  <a:pt x="15" y="39"/>
                  <a:pt x="15" y="39"/>
                </a:cubicBezTo>
                <a:cubicBezTo>
                  <a:pt x="21" y="42"/>
                  <a:pt x="28" y="47"/>
                  <a:pt x="32" y="50"/>
                </a:cubicBezTo>
                <a:cubicBezTo>
                  <a:pt x="33" y="50"/>
                  <a:pt x="37" y="52"/>
                  <a:pt x="37" y="47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0"/>
                  <a:pt x="33" y="2"/>
                  <a:pt x="32" y="2"/>
                </a:cubicBezTo>
                <a:close/>
                <a:moveTo>
                  <a:pt x="43" y="14"/>
                </a:moveTo>
                <a:cubicBezTo>
                  <a:pt x="44" y="15"/>
                  <a:pt x="45" y="15"/>
                  <a:pt x="46" y="14"/>
                </a:cubicBezTo>
                <a:cubicBezTo>
                  <a:pt x="55" y="6"/>
                  <a:pt x="55" y="6"/>
                  <a:pt x="55" y="6"/>
                </a:cubicBezTo>
                <a:cubicBezTo>
                  <a:pt x="56" y="5"/>
                  <a:pt x="57" y="4"/>
                  <a:pt x="56" y="3"/>
                </a:cubicBezTo>
                <a:cubicBezTo>
                  <a:pt x="55" y="2"/>
                  <a:pt x="55" y="2"/>
                  <a:pt x="55" y="2"/>
                </a:cubicBezTo>
                <a:cubicBezTo>
                  <a:pt x="55" y="1"/>
                  <a:pt x="53" y="0"/>
                  <a:pt x="53" y="1"/>
                </a:cubicBezTo>
                <a:cubicBezTo>
                  <a:pt x="43" y="9"/>
                  <a:pt x="43" y="9"/>
                  <a:pt x="43" y="9"/>
                </a:cubicBezTo>
                <a:cubicBezTo>
                  <a:pt x="42" y="10"/>
                  <a:pt x="42" y="12"/>
                  <a:pt x="42" y="13"/>
                </a:cubicBezTo>
                <a:cubicBezTo>
                  <a:pt x="43" y="14"/>
                  <a:pt x="43" y="14"/>
                  <a:pt x="43" y="14"/>
                </a:cubicBezTo>
                <a:cubicBezTo>
                  <a:pt x="43" y="14"/>
                  <a:pt x="43" y="14"/>
                  <a:pt x="43" y="14"/>
                </a:cubicBezTo>
                <a:close/>
                <a:moveTo>
                  <a:pt x="46" y="37"/>
                </a:moveTo>
                <a:cubicBezTo>
                  <a:pt x="45" y="37"/>
                  <a:pt x="44" y="37"/>
                  <a:pt x="43" y="38"/>
                </a:cubicBezTo>
                <a:cubicBezTo>
                  <a:pt x="43" y="39"/>
                  <a:pt x="43" y="39"/>
                  <a:pt x="43" y="39"/>
                </a:cubicBezTo>
                <a:cubicBezTo>
                  <a:pt x="42" y="40"/>
                  <a:pt x="42" y="42"/>
                  <a:pt x="43" y="42"/>
                </a:cubicBezTo>
                <a:cubicBezTo>
                  <a:pt x="53" y="51"/>
                  <a:pt x="53" y="51"/>
                  <a:pt x="53" y="51"/>
                </a:cubicBezTo>
                <a:cubicBezTo>
                  <a:pt x="54" y="51"/>
                  <a:pt x="56" y="51"/>
                  <a:pt x="56" y="50"/>
                </a:cubicBezTo>
                <a:cubicBezTo>
                  <a:pt x="57" y="49"/>
                  <a:pt x="57" y="49"/>
                  <a:pt x="57" y="49"/>
                </a:cubicBezTo>
                <a:cubicBezTo>
                  <a:pt x="57" y="48"/>
                  <a:pt x="57" y="46"/>
                  <a:pt x="56" y="46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lose/>
                <a:moveTo>
                  <a:pt x="46" y="37"/>
                </a:moveTo>
                <a:cubicBezTo>
                  <a:pt x="46" y="37"/>
                  <a:pt x="46" y="37"/>
                  <a:pt x="46" y="37"/>
                </a:cubicBezTo>
              </a:path>
            </a:pathLst>
          </a:custGeom>
          <a:solidFill>
            <a:srgbClr val="136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文本框 2">
            <a:extLst>
              <a:ext uri="{FF2B5EF4-FFF2-40B4-BE49-F238E27FC236}">
                <a16:creationId xmlns:a16="http://schemas.microsoft.com/office/drawing/2014/main" xmlns="" id="{3414786E-3191-403E-9562-46EE1A7DA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08" y="771550"/>
            <a:ext cx="2666868" cy="415498"/>
          </a:xfrm>
          <a:prstGeom prst="rect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dirty="0"/>
              <a:t>Generic </a:t>
            </a:r>
            <a:r>
              <a:rPr lang="en-US" altLang="zh-CN" dirty="0" smtClean="0"/>
              <a:t>Function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泛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型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53591" y="3687942"/>
            <a:ext cx="7045067" cy="612000"/>
            <a:chOff x="753591" y="3507854"/>
            <a:chExt cx="7045067" cy="612000"/>
          </a:xfrm>
        </p:grpSpPr>
        <p:sp>
          <p:nvSpPr>
            <p:cNvPr id="2" name="圆角矩形 1"/>
            <p:cNvSpPr/>
            <p:nvPr/>
          </p:nvSpPr>
          <p:spPr bwMode="auto">
            <a:xfrm>
              <a:off x="753591" y="3507854"/>
              <a:ext cx="7045067" cy="612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副标题 6"/>
            <p:cNvSpPr txBox="1">
              <a:spLocks/>
            </p:cNvSpPr>
            <p:nvPr/>
          </p:nvSpPr>
          <p:spPr>
            <a:xfrm>
              <a:off x="755576" y="3651870"/>
              <a:ext cx="6964668" cy="324000"/>
            </a:xfrm>
            <a:prstGeom prst="roundRect">
              <a:avLst/>
            </a:prstGeom>
            <a:noFill/>
            <a:ln>
              <a:noFill/>
            </a:ln>
          </p:spPr>
          <p:txBody>
            <a:bodyPr/>
            <a:lstStyle>
              <a:lvl1pPr marL="0" indent="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Calibri" panose="020F0502020204030204" pitchFamily="34" charset="0"/>
                </a:defRPr>
              </a:lvl1pPr>
              <a:lvl2pPr marL="457200" indent="0" algn="ctr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914400" indent="0" algn="ctr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371600" indent="0" algn="ctr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1828800" indent="0" algn="ctr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  <a:lvl6pPr marL="2286000" indent="0" algn="ctr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schemeClr val="bg1"/>
                  </a:solidFill>
                </a:rPr>
                <a:t>泛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型方法是</a:t>
              </a:r>
              <a:r>
                <a:rPr lang="zh-CN" altLang="en-US" dirty="0">
                  <a:solidFill>
                    <a:schemeClr val="bg1"/>
                  </a:solidFill>
                </a:rPr>
                <a:t>使用类型形参定义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的方法。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410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D43BC7A-DFC5-4CF7-9CAC-09A95AFF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泛</a:t>
            </a:r>
            <a:r>
              <a:rPr lang="zh-CN" altLang="en-US" dirty="0"/>
              <a:t>型</a:t>
            </a:r>
            <a:r>
              <a:rPr lang="zh-CN" altLang="en-US" dirty="0" smtClean="0"/>
              <a:t>方法的使用特点</a:t>
            </a:r>
            <a:endParaRPr lang="zh-CN" altLang="en-US" dirty="0"/>
          </a:p>
        </p:txBody>
      </p:sp>
      <p:sp>
        <p:nvSpPr>
          <p:cNvPr id="14" name="副标题 11"/>
          <p:cNvSpPr>
            <a:spLocks noGrp="1"/>
          </p:cNvSpPr>
          <p:nvPr>
            <p:ph type="subTitle" idx="10"/>
          </p:nvPr>
        </p:nvSpPr>
        <p:spPr>
          <a:xfrm>
            <a:off x="539552" y="843558"/>
            <a:ext cx="7488832" cy="360040"/>
          </a:xfrm>
        </p:spPr>
        <p:txBody>
          <a:bodyPr/>
          <a:lstStyle/>
          <a:p>
            <a:r>
              <a:rPr lang="zh-CN" altLang="en-US" dirty="0"/>
              <a:t>想一想：泛型方法在使用中</a:t>
            </a:r>
            <a:r>
              <a:rPr lang="zh-CN" altLang="en-US" dirty="0" smtClean="0"/>
              <a:t>与非泛型方法</a:t>
            </a:r>
            <a:r>
              <a:rPr lang="zh-CN" altLang="en-US" dirty="0"/>
              <a:t>有哪些异同呢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107504" y="1275606"/>
            <a:ext cx="4392488" cy="2123658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2" algn="l"/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Test </a:t>
            </a:r>
            <a:r>
              <a:rPr lang="en-US" altLang="zh-CN" sz="12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{</a:t>
            </a:r>
          </a:p>
          <a:p>
            <a:pPr marL="457200" lvl="3" algn="l"/>
            <a:r>
              <a:rPr lang="en-US" altLang="zh-CN" sz="1200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sz="1200" dirty="0">
                <a:solidFill>
                  <a:srgbClr val="3F7F5F"/>
                </a:solidFill>
                <a:latin typeface="Consolas"/>
              </a:rPr>
              <a:t>非泛型</a:t>
            </a:r>
            <a:r>
              <a:rPr lang="zh-CN" altLang="en-US" sz="1200" dirty="0" smtClean="0">
                <a:solidFill>
                  <a:srgbClr val="3F7F5F"/>
                </a:solidFill>
                <a:latin typeface="Consolas"/>
              </a:rPr>
              <a:t>方法，函数</a:t>
            </a:r>
            <a:r>
              <a:rPr lang="zh-CN" altLang="en-US" sz="1200" dirty="0">
                <a:solidFill>
                  <a:srgbClr val="3F7F5F"/>
                </a:solidFill>
                <a:latin typeface="Consolas"/>
              </a:rPr>
              <a:t>声明时传入形式参数，</a:t>
            </a:r>
            <a:r>
              <a:rPr lang="en-US" altLang="zh-CN" sz="1200" dirty="0">
                <a:solidFill>
                  <a:srgbClr val="3F7F5F"/>
                </a:solidFill>
                <a:latin typeface="Consolas"/>
              </a:rPr>
              <a:t>String</a:t>
            </a:r>
            <a:r>
              <a:rPr lang="zh-CN" altLang="en-US" sz="1200" dirty="0" smtClean="0">
                <a:solidFill>
                  <a:srgbClr val="3F7F5F"/>
                </a:solidFill>
                <a:latin typeface="Consolas"/>
              </a:rPr>
              <a:t>类型</a:t>
            </a:r>
            <a:endParaRPr lang="en-US" altLang="zh-CN" sz="12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lvl="1" algn="l"/>
            <a:r>
              <a:rPr lang="en-US" altLang="zh-CN" sz="12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say(</a:t>
            </a:r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String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content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){</a:t>
            </a:r>
          </a:p>
          <a:p>
            <a:pPr lvl="2" algn="l"/>
            <a:r>
              <a:rPr lang="en-US" altLang="zh-CN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sz="12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sz="12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sz="1200" i="1" dirty="0" smtClean="0">
                <a:solidFill>
                  <a:srgbClr val="000000"/>
                </a:solidFill>
                <a:latin typeface="Consolas"/>
              </a:rPr>
              <a:t>(content);</a:t>
            </a:r>
          </a:p>
          <a:p>
            <a:pPr lvl="1" algn="l"/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sz="1200" dirty="0">
              <a:solidFill>
                <a:srgbClr val="000000"/>
              </a:solidFill>
              <a:latin typeface="Consolas"/>
            </a:endParaRPr>
          </a:p>
          <a:p>
            <a:pPr lvl="1" algn="l"/>
            <a:r>
              <a:rPr lang="en-US" altLang="zh-CN" sz="12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zh-CN" sz="12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2" algn="l"/>
            <a:r>
              <a:rPr lang="en-US" altLang="zh-CN" sz="12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Test </a:t>
            </a:r>
            <a:r>
              <a:rPr lang="en-US" altLang="zh-CN" sz="1200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test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= </a:t>
            </a:r>
            <a:r>
              <a:rPr lang="en-US" altLang="zh-CN" sz="1200" b="1" dirty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Test</a:t>
            </a:r>
            <a:r>
              <a:rPr lang="en-US" altLang="zh-CN" sz="12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();</a:t>
            </a:r>
          </a:p>
          <a:p>
            <a:pPr lvl="2" algn="l"/>
            <a:r>
              <a:rPr lang="en-US" altLang="zh-CN" sz="12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sz="1200" dirty="0">
                <a:solidFill>
                  <a:srgbClr val="3F7F5F"/>
                </a:solidFill>
                <a:latin typeface="Consolas"/>
              </a:rPr>
              <a:t>函数调用时传入实参，一个字符串</a:t>
            </a:r>
            <a:r>
              <a:rPr lang="zh-CN" altLang="en-US" sz="1200" dirty="0" smtClean="0">
                <a:solidFill>
                  <a:srgbClr val="3F7F5F"/>
                </a:solidFill>
                <a:latin typeface="Consolas"/>
              </a:rPr>
              <a:t>对象</a:t>
            </a:r>
            <a:endParaRPr lang="en-US" altLang="zh-CN" sz="12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lvl="2" algn="l"/>
            <a:r>
              <a:rPr lang="en-US" altLang="zh-CN" sz="1200" dirty="0" err="1" smtClean="0">
                <a:solidFill>
                  <a:srgbClr val="000000"/>
                </a:solidFill>
                <a:latin typeface="Consolas"/>
              </a:rPr>
              <a:t>test.say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200" dirty="0">
                <a:solidFill>
                  <a:srgbClr val="2A00FF"/>
                </a:solidFill>
                <a:latin typeface="Consolas"/>
              </a:rPr>
              <a:t>“</a:t>
            </a:r>
            <a:r>
              <a:rPr lang="zh-CN" altLang="en-US" sz="1200" dirty="0">
                <a:solidFill>
                  <a:srgbClr val="2A00FF"/>
                </a:solidFill>
                <a:latin typeface="Consolas"/>
              </a:rPr>
              <a:t>声明时传形参，调用时传实参</a:t>
            </a:r>
            <a:r>
              <a:rPr lang="en-US" altLang="zh-CN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 algn="l"/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sz="12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sz="1200" dirty="0"/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4716016" y="1275606"/>
            <a:ext cx="4248472" cy="2123658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Test2 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 algn="l"/>
            <a:r>
              <a:rPr lang="en-US" altLang="zh-CN" sz="1200" b="1" dirty="0" smtClean="0">
                <a:solidFill>
                  <a:srgbClr val="7F0055"/>
                </a:solidFill>
                <a:latin typeface="Consolas"/>
              </a:rPr>
              <a:t>public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&lt;T&gt;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say(T content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){</a:t>
            </a:r>
            <a:r>
              <a:rPr lang="en-US" altLang="zh-CN" sz="1200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sz="1200" dirty="0" smtClean="0">
                <a:solidFill>
                  <a:srgbClr val="3F7F5F"/>
                </a:solidFill>
                <a:latin typeface="Consolas"/>
              </a:rPr>
              <a:t>泛</a:t>
            </a:r>
            <a:r>
              <a:rPr lang="zh-CN" altLang="en-US" sz="1200" dirty="0">
                <a:solidFill>
                  <a:srgbClr val="3F7F5F"/>
                </a:solidFill>
                <a:latin typeface="Consolas"/>
              </a:rPr>
              <a:t>型方法</a:t>
            </a:r>
            <a:endParaRPr lang="en-US" altLang="zh-CN" sz="1200" b="1" dirty="0">
              <a:solidFill>
                <a:srgbClr val="000000"/>
              </a:solidFill>
              <a:latin typeface="Consolas"/>
            </a:endParaRPr>
          </a:p>
          <a:p>
            <a:pPr lvl="2" algn="l"/>
            <a:r>
              <a:rPr lang="en-US" altLang="zh-CN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sz="12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sz="12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sz="1200" i="1" dirty="0" smtClean="0">
                <a:solidFill>
                  <a:srgbClr val="000000"/>
                </a:solidFill>
                <a:latin typeface="Consolas"/>
              </a:rPr>
              <a:t>(content);</a:t>
            </a:r>
          </a:p>
          <a:p>
            <a:pPr lvl="1" algn="l"/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sz="1200" dirty="0">
              <a:solidFill>
                <a:srgbClr val="000000"/>
              </a:solidFill>
              <a:latin typeface="Consolas"/>
            </a:endParaRPr>
          </a:p>
          <a:p>
            <a:pPr lvl="1" algn="l"/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zh-CN" sz="12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 algn="l"/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      Test2 </a:t>
            </a:r>
            <a:r>
              <a:rPr lang="en-US" altLang="zh-CN" sz="1200" dirty="0" err="1">
                <a:solidFill>
                  <a:srgbClr val="000000"/>
                </a:solidFill>
                <a:latin typeface="Consolas"/>
              </a:rPr>
              <a:t>test2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Test2();</a:t>
            </a:r>
            <a:endParaRPr lang="en-US" altLang="zh-CN" sz="1200" b="1" dirty="0">
              <a:solidFill>
                <a:srgbClr val="000000"/>
              </a:solidFill>
              <a:latin typeface="Consolas"/>
            </a:endParaRPr>
          </a:p>
          <a:p>
            <a:pPr lvl="1" algn="l"/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altLang="zh-CN" sz="12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sz="1200" dirty="0">
                <a:solidFill>
                  <a:srgbClr val="3F7F5F"/>
                </a:solidFill>
                <a:latin typeface="Consolas"/>
              </a:rPr>
              <a:t>泛型方法在调用时传入具体的实际类型</a:t>
            </a:r>
          </a:p>
          <a:p>
            <a:pPr lvl="1" algn="l"/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test2.say(new Integer(666));</a:t>
            </a:r>
            <a:endParaRPr lang="en-US" altLang="zh-CN" sz="1200" b="1" dirty="0">
              <a:solidFill>
                <a:srgbClr val="000000"/>
              </a:solidFill>
              <a:latin typeface="Consolas"/>
            </a:endParaRPr>
          </a:p>
          <a:p>
            <a:pPr lvl="1" algn="l"/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test2.say(new String(“</a:t>
            </a:r>
            <a:r>
              <a:rPr lang="zh-CN" altLang="en-US" sz="12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类型参数化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”));</a:t>
            </a:r>
            <a:endParaRPr lang="zh-CN" altLang="en-US" sz="1200" b="1" dirty="0" smtClean="0">
              <a:solidFill>
                <a:srgbClr val="3F7F5F"/>
              </a:solidFill>
              <a:latin typeface="Consolas"/>
            </a:endParaRPr>
          </a:p>
          <a:p>
            <a:pPr lvl="1" algn="l"/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888344" y="3723878"/>
            <a:ext cx="3779840" cy="340519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/>
              <a:t>同：声明时均传入形参，使用时均传入实参。</a:t>
            </a:r>
            <a:endParaRPr lang="zh-CN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888344" y="4227934"/>
            <a:ext cx="3780000" cy="578882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/>
              <a:t>异：非泛型方法在声明时限定实参值的类型，</a:t>
            </a:r>
            <a:endParaRPr lang="en-US" altLang="zh-CN" sz="1400" dirty="0"/>
          </a:p>
          <a:p>
            <a:pPr algn="l"/>
            <a:r>
              <a:rPr lang="en-US" altLang="zh-CN" sz="1400" dirty="0" smtClean="0"/>
              <a:t>       </a:t>
            </a:r>
            <a:r>
              <a:rPr lang="zh-CN" altLang="en-US" sz="1400" dirty="0" smtClean="0"/>
              <a:t>泛型方法在声明时限定实参类型的范围。</a:t>
            </a:r>
            <a:endParaRPr lang="zh-CN" altLang="en-US" sz="1400" dirty="0"/>
          </a:p>
        </p:txBody>
      </p:sp>
      <p:grpSp>
        <p:nvGrpSpPr>
          <p:cNvPr id="5" name="组合 4"/>
          <p:cNvGrpSpPr/>
          <p:nvPr/>
        </p:nvGrpSpPr>
        <p:grpSpPr>
          <a:xfrm>
            <a:off x="1224048" y="3903974"/>
            <a:ext cx="2664296" cy="684000"/>
            <a:chOff x="1224048" y="3903974"/>
            <a:chExt cx="2664296" cy="684000"/>
          </a:xfrm>
        </p:grpSpPr>
        <p:sp>
          <p:nvSpPr>
            <p:cNvPr id="3" name="左大括号 2"/>
            <p:cNvSpPr/>
            <p:nvPr/>
          </p:nvSpPr>
          <p:spPr bwMode="auto">
            <a:xfrm>
              <a:off x="3636344" y="3903974"/>
              <a:ext cx="252000" cy="6840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24048" y="4064173"/>
              <a:ext cx="25202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b="1" dirty="0" smtClean="0">
                  <a:latin typeface="楷体" pitchFamily="49" charset="-122"/>
                  <a:ea typeface="楷体" pitchFamily="49" charset="-122"/>
                </a:rPr>
                <a:t>泛型方法与非泛型方法的异同</a:t>
              </a:r>
              <a:endParaRPr lang="zh-CN" altLang="en-US" sz="1400" b="1" dirty="0">
                <a:latin typeface="楷体" pitchFamily="49" charset="-122"/>
                <a:ea typeface="楷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64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D43BC7A-DFC5-4CF7-9CAC-09A95AFF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泛</a:t>
            </a:r>
            <a:r>
              <a:rPr lang="zh-CN" altLang="en-US" dirty="0"/>
              <a:t>型</a:t>
            </a:r>
            <a:r>
              <a:rPr lang="zh-CN" altLang="en-US" dirty="0" smtClean="0"/>
              <a:t>方法的使用特点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114460" y="1577668"/>
            <a:ext cx="2022241" cy="1714162"/>
            <a:chOff x="1114460" y="2117588"/>
            <a:chExt cx="2022241" cy="171416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9A1EA2B9-DC4B-4643-B9B3-503102487B7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4460" y="2117588"/>
              <a:ext cx="2022241" cy="171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22">
              <a:extLst>
                <a:ext uri="{FF2B5EF4-FFF2-40B4-BE49-F238E27FC236}">
                  <a16:creationId xmlns:a16="http://schemas.microsoft.com/office/drawing/2014/main" xmlns="" id="{215233C0-C1AD-4C90-B6D8-02D721368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345" y="2546519"/>
              <a:ext cx="166046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400" b="1" dirty="0" smtClean="0">
                  <a:latin typeface="+mj-ea"/>
                  <a:ea typeface="+mj-ea"/>
                </a:rPr>
                <a:t>在方法的返回值</a:t>
              </a:r>
              <a:endParaRPr lang="en-US" altLang="zh-CN" sz="1400" b="1" dirty="0" smtClean="0">
                <a:latin typeface="+mj-ea"/>
                <a:ea typeface="+mj-ea"/>
              </a:endParaRPr>
            </a:p>
            <a:p>
              <a:r>
                <a:rPr lang="zh-CN" altLang="en-US" sz="1400" b="1" dirty="0" smtClean="0">
                  <a:latin typeface="+mj-ea"/>
                  <a:ea typeface="+mj-ea"/>
                </a:rPr>
                <a:t>类型前加泛型约束</a:t>
              </a:r>
              <a:endParaRPr lang="en-US" altLang="zh-CN" sz="1400" b="1" dirty="0">
                <a:latin typeface="+mj-ea"/>
                <a:ea typeface="+mj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447000" y="1577668"/>
            <a:ext cx="2023200" cy="1713600"/>
            <a:chOff x="3447000" y="2117588"/>
            <a:chExt cx="2023200" cy="17136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xmlns="" id="{EDE3E3E5-9E61-40F1-BF6E-9C4556214BB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7000" y="2117588"/>
              <a:ext cx="2023200" cy="171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22">
              <a:extLst>
                <a:ext uri="{FF2B5EF4-FFF2-40B4-BE49-F238E27FC236}">
                  <a16:creationId xmlns:a16="http://schemas.microsoft.com/office/drawing/2014/main" xmlns="" id="{FD58944C-E259-466E-8B0B-570091B88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0365" y="2557388"/>
              <a:ext cx="147667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4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ea"/>
                  <a:ea typeface="+mj-ea"/>
                </a:rPr>
                <a:t>调用方法时</a:t>
              </a:r>
            </a:p>
            <a:p>
              <a:r>
                <a:rPr lang="zh-CN" altLang="en-US" sz="14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ea"/>
                  <a:ea typeface="+mj-ea"/>
                </a:rPr>
                <a:t>指定类型实参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840702" y="1577668"/>
            <a:ext cx="2023200" cy="1713600"/>
            <a:chOff x="5840702" y="2117588"/>
            <a:chExt cx="2023200" cy="17136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xmlns="" id="{4810F90D-EA04-4EC2-9844-C59ED3C551D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0702" y="2117588"/>
              <a:ext cx="2023200" cy="171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22">
              <a:extLst>
                <a:ext uri="{FF2B5EF4-FFF2-40B4-BE49-F238E27FC236}">
                  <a16:creationId xmlns:a16="http://schemas.microsoft.com/office/drawing/2014/main" xmlns="" id="{28DA3363-877F-409C-AD24-AADCA98C1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032" y="2605056"/>
              <a:ext cx="198487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400" b="1" dirty="0">
                  <a:solidFill>
                    <a:srgbClr val="FFC000"/>
                  </a:solidFill>
                  <a:latin typeface="+mj-ea"/>
                  <a:ea typeface="+mj-ea"/>
                </a:rPr>
                <a:t>静态方法</a:t>
              </a:r>
              <a:r>
                <a:rPr lang="zh-CN" altLang="en-US" sz="1400" b="1" dirty="0" smtClean="0">
                  <a:solidFill>
                    <a:srgbClr val="FFC000"/>
                  </a:solidFill>
                  <a:latin typeface="+mj-ea"/>
                  <a:ea typeface="+mj-ea"/>
                </a:rPr>
                <a:t>中传入泛型时</a:t>
              </a:r>
              <a:endParaRPr lang="en-US" altLang="zh-CN" sz="1400" b="1" dirty="0">
                <a:solidFill>
                  <a:srgbClr val="FFC000"/>
                </a:solidFill>
                <a:latin typeface="+mj-ea"/>
                <a:ea typeface="+mj-ea"/>
              </a:endParaRPr>
            </a:p>
            <a:p>
              <a:r>
                <a:rPr lang="zh-CN" altLang="en-US" sz="1400" b="1" dirty="0">
                  <a:solidFill>
                    <a:srgbClr val="FFC000"/>
                  </a:solidFill>
                  <a:latin typeface="+mj-ea"/>
                  <a:ea typeface="+mj-ea"/>
                </a:rPr>
                <a:t>必须使用泛型方法</a:t>
              </a:r>
              <a:endParaRPr lang="en-US" altLang="zh-CN" sz="1400" b="1" dirty="0">
                <a:solidFill>
                  <a:srgbClr val="FFC000"/>
                </a:solidFill>
                <a:latin typeface="+mj-ea"/>
                <a:ea typeface="+mj-ea"/>
              </a:endParaRPr>
            </a:p>
            <a:p>
              <a:endParaRPr lang="en-US" altLang="zh-CN" sz="1400" b="1" dirty="0"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668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0998A3F-BE54-434E-BFF1-54A03807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如何使用泛型方法</a:t>
            </a:r>
          </a:p>
        </p:txBody>
      </p:sp>
      <p:sp>
        <p:nvSpPr>
          <p:cNvPr id="12" name="副标题 11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 smtClean="0"/>
              <a:t>语法规则：</a:t>
            </a:r>
            <a:endParaRPr lang="zh-CN" altLang="en-US" dirty="0"/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xmlns="" id="{5A7C38E9-727A-42E7-A70A-27E7AC60F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033" y="1203598"/>
            <a:ext cx="5803255" cy="415498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权限修饰符 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&lt;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类型形参列表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&gt;  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返回值类型 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 方法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参数列表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) {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683568" y="1779662"/>
            <a:ext cx="7488832" cy="2308324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Demo </a:t>
            </a:r>
            <a:r>
              <a:rPr lang="en-US" altLang="zh-CN" sz="12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{</a:t>
            </a:r>
          </a:p>
          <a:p>
            <a:pPr lvl="1" algn="l"/>
            <a:r>
              <a:rPr lang="de-DE" altLang="zh-CN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altLang="zh-CN" sz="1200" b="1" dirty="0">
                <a:solidFill>
                  <a:srgbClr val="000000"/>
                </a:solidFill>
                <a:latin typeface="Consolas"/>
              </a:rPr>
              <a:t> &lt;T&gt; T getGen(T arg</a:t>
            </a:r>
            <a:r>
              <a:rPr lang="de-DE" altLang="zh-CN" sz="1200" b="1" dirty="0" smtClean="0">
                <a:solidFill>
                  <a:srgbClr val="000000"/>
                </a:solidFill>
                <a:latin typeface="Consolas"/>
              </a:rPr>
              <a:t>){</a:t>
            </a:r>
            <a:r>
              <a:rPr lang="en-US" altLang="zh-CN" sz="1200" dirty="0"/>
              <a:t>//</a:t>
            </a:r>
            <a:r>
              <a:rPr lang="zh-CN" altLang="en-US" sz="1200" dirty="0"/>
              <a:t>泛型方法</a:t>
            </a:r>
            <a:endParaRPr lang="de-DE" altLang="zh-CN" sz="1200" b="1" dirty="0" smtClean="0">
              <a:solidFill>
                <a:srgbClr val="000000"/>
              </a:solidFill>
              <a:latin typeface="Consolas"/>
            </a:endParaRPr>
          </a:p>
          <a:p>
            <a:pPr lvl="2" algn="l"/>
            <a:r>
              <a:rPr lang="en-US" altLang="zh-CN" sz="12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/>
              </a:rPr>
              <a:t>arg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 algn="l"/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 algn="l"/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zh-CN" sz="12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2" algn="l"/>
            <a:r>
              <a:rPr lang="en-US" altLang="zh-CN" sz="12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Demo </a:t>
            </a:r>
            <a:r>
              <a:rPr lang="en-US" altLang="zh-CN" sz="1200" dirty="0" err="1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demo</a:t>
            </a:r>
            <a:r>
              <a:rPr lang="en-US" altLang="zh-CN" sz="12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= </a:t>
            </a:r>
            <a:r>
              <a:rPr lang="en-US" altLang="zh-CN" sz="1200" b="1" dirty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Demo();</a:t>
            </a:r>
            <a:endParaRPr lang="en-US" altLang="zh-CN" sz="1200" b="1" dirty="0">
              <a:solidFill>
                <a:srgbClr val="000000"/>
              </a:solidFill>
              <a:highlight>
                <a:srgbClr val="D4D4D4"/>
              </a:highlight>
              <a:latin typeface="Consolas"/>
            </a:endParaRPr>
          </a:p>
          <a:p>
            <a:pPr lvl="2" algn="l"/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altLang="zh-CN" sz="1200" dirty="0" err="1">
                <a:solidFill>
                  <a:srgbClr val="000000"/>
                </a:solidFill>
                <a:latin typeface="Consolas"/>
              </a:rPr>
              <a:t>genStr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/>
              </a:rPr>
              <a:t>demo.getGen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200" dirty="0" smtClean="0">
                <a:solidFill>
                  <a:srgbClr val="2A00FF"/>
                </a:solidFill>
                <a:latin typeface="Consolas"/>
              </a:rPr>
              <a:t>“</a:t>
            </a:r>
            <a:r>
              <a:rPr lang="zh-CN" altLang="en-US" sz="1200" dirty="0" smtClean="0">
                <a:solidFill>
                  <a:srgbClr val="2A00FF"/>
                </a:solidFill>
                <a:latin typeface="Consolas"/>
              </a:rPr>
              <a:t>泛</a:t>
            </a:r>
            <a:r>
              <a:rPr lang="zh-CN" altLang="en-US" sz="1200" dirty="0">
                <a:solidFill>
                  <a:srgbClr val="2A00FF"/>
                </a:solidFill>
                <a:latin typeface="Consolas"/>
              </a:rPr>
              <a:t>型方法的</a:t>
            </a:r>
            <a:r>
              <a:rPr lang="zh-CN" altLang="en-US" sz="1200" dirty="0" smtClean="0">
                <a:solidFill>
                  <a:srgbClr val="2A00FF"/>
                </a:solidFill>
                <a:latin typeface="Consolas"/>
              </a:rPr>
              <a:t>参数</a:t>
            </a:r>
            <a:r>
              <a:rPr lang="en-US" altLang="zh-CN" sz="1200" dirty="0" smtClean="0">
                <a:solidFill>
                  <a:srgbClr val="2A00FF"/>
                </a:solidFill>
                <a:latin typeface="Consolas"/>
              </a:rPr>
              <a:t>”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);//</a:t>
            </a:r>
            <a:r>
              <a:rPr lang="zh-CN" altLang="en-US" sz="1200" dirty="0" smtClean="0">
                <a:solidFill>
                  <a:srgbClr val="000000"/>
                </a:solidFill>
                <a:latin typeface="Consolas"/>
              </a:rPr>
              <a:t>泛型方法版本一：传入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String</a:t>
            </a:r>
            <a:r>
              <a:rPr lang="zh-CN" altLang="en-US" sz="1200" dirty="0" smtClean="0">
                <a:solidFill>
                  <a:srgbClr val="000000"/>
                </a:solidFill>
                <a:latin typeface="Consolas"/>
              </a:rPr>
              <a:t>对象</a:t>
            </a:r>
            <a:endParaRPr lang="en-US" altLang="zh-CN" sz="1200" dirty="0">
              <a:solidFill>
                <a:srgbClr val="000000"/>
              </a:solidFill>
              <a:latin typeface="Consolas"/>
            </a:endParaRPr>
          </a:p>
          <a:p>
            <a:pPr lvl="2" algn="l"/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Integer </a:t>
            </a:r>
            <a:r>
              <a:rPr lang="en-US" altLang="zh-CN" sz="1200" dirty="0" err="1">
                <a:solidFill>
                  <a:srgbClr val="000000"/>
                </a:solidFill>
                <a:latin typeface="Consolas"/>
              </a:rPr>
              <a:t>genInt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1200" err="1" smtClean="0">
                <a:solidFill>
                  <a:srgbClr val="000000"/>
                </a:solidFill>
                <a:latin typeface="Consolas"/>
              </a:rPr>
              <a:t>demo.getGen</a:t>
            </a:r>
            <a:r>
              <a:rPr lang="en-US" altLang="zh-CN" sz="1200" smtClean="0">
                <a:solidFill>
                  <a:srgbClr val="000000"/>
                </a:solidFill>
                <a:latin typeface="Consolas"/>
              </a:rPr>
              <a:t>(666</a:t>
            </a:r>
            <a:r>
              <a:rPr lang="en-US" altLang="zh-CN" sz="120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altLang="zh-CN" sz="1200" smtClean="0">
                <a:solidFill>
                  <a:srgbClr val="2A00FF"/>
                </a:solidFill>
                <a:latin typeface="Consolas"/>
              </a:rPr>
              <a:t> ”</a:t>
            </a:r>
            <a:r>
              <a:rPr lang="en-US" altLang="zh-CN" sz="1200" smtClean="0">
                <a:solidFill>
                  <a:srgbClr val="000000"/>
                </a:solidFill>
                <a:latin typeface="Consolas"/>
              </a:rPr>
              <a:t>);//</a:t>
            </a:r>
            <a:r>
              <a:rPr lang="zh-CN" altLang="en-US" sz="1200" dirty="0">
                <a:solidFill>
                  <a:srgbClr val="000000"/>
                </a:solidFill>
                <a:latin typeface="Consolas"/>
              </a:rPr>
              <a:t>泛型方法</a:t>
            </a:r>
            <a:r>
              <a:rPr lang="zh-CN" altLang="en-US" sz="1200" dirty="0" smtClean="0">
                <a:solidFill>
                  <a:srgbClr val="000000"/>
                </a:solidFill>
                <a:latin typeface="Consolas"/>
              </a:rPr>
              <a:t>版本二：传入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Integer</a:t>
            </a:r>
            <a:r>
              <a:rPr lang="zh-CN" altLang="en-US" sz="1200" dirty="0" smtClean="0">
                <a:solidFill>
                  <a:srgbClr val="000000"/>
                </a:solidFill>
                <a:latin typeface="Consolas"/>
              </a:rPr>
              <a:t>对象</a:t>
            </a:r>
            <a:endParaRPr lang="en-US" altLang="zh-CN" sz="1200" dirty="0">
              <a:solidFill>
                <a:srgbClr val="000000"/>
              </a:solidFill>
              <a:latin typeface="Consolas"/>
            </a:endParaRPr>
          </a:p>
          <a:p>
            <a:pPr lvl="2" algn="l"/>
            <a:r>
              <a:rPr lang="en-US" altLang="zh-CN" sz="12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sz="12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sz="12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sz="12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1200" i="1" dirty="0" err="1">
                <a:solidFill>
                  <a:srgbClr val="2A00FF"/>
                </a:solidFill>
                <a:latin typeface="Consolas"/>
              </a:rPr>
              <a:t>genStr</a:t>
            </a:r>
            <a:r>
              <a:rPr lang="en-US" altLang="zh-CN" sz="1200" i="1" dirty="0">
                <a:solidFill>
                  <a:srgbClr val="2A00FF"/>
                </a:solidFill>
                <a:latin typeface="Consolas"/>
              </a:rPr>
              <a:t>:"</a:t>
            </a:r>
            <a:r>
              <a:rPr lang="en-US" altLang="zh-CN" sz="1200" i="1" dirty="0">
                <a:solidFill>
                  <a:srgbClr val="000000"/>
                </a:solidFill>
                <a:latin typeface="Consolas"/>
              </a:rPr>
              <a:t>+</a:t>
            </a:r>
            <a:r>
              <a:rPr lang="en-US" altLang="zh-CN" sz="1200" i="1" dirty="0" err="1">
                <a:solidFill>
                  <a:srgbClr val="000000"/>
                </a:solidFill>
                <a:latin typeface="Consolas"/>
              </a:rPr>
              <a:t>genStr</a:t>
            </a:r>
            <a:r>
              <a:rPr lang="en-US" altLang="zh-CN" sz="12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 algn="l"/>
            <a:r>
              <a:rPr lang="en-US" altLang="zh-CN" sz="12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sz="12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sz="12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sz="12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1200" i="1" dirty="0" err="1">
                <a:solidFill>
                  <a:srgbClr val="2A00FF"/>
                </a:solidFill>
                <a:latin typeface="Consolas"/>
              </a:rPr>
              <a:t>genInt</a:t>
            </a:r>
            <a:r>
              <a:rPr lang="en-US" altLang="zh-CN" sz="1200" i="1" dirty="0">
                <a:solidFill>
                  <a:srgbClr val="2A00FF"/>
                </a:solidFill>
                <a:latin typeface="Consolas"/>
              </a:rPr>
              <a:t>:"</a:t>
            </a:r>
            <a:r>
              <a:rPr lang="en-US" altLang="zh-CN" sz="1200" i="1" dirty="0">
                <a:solidFill>
                  <a:srgbClr val="000000"/>
                </a:solidFill>
                <a:latin typeface="Consolas"/>
              </a:rPr>
              <a:t>+</a:t>
            </a:r>
            <a:r>
              <a:rPr lang="en-US" altLang="zh-CN" sz="1200" i="1" dirty="0" err="1">
                <a:solidFill>
                  <a:srgbClr val="000000"/>
                </a:solidFill>
                <a:latin typeface="Consolas"/>
              </a:rPr>
              <a:t>genInt</a:t>
            </a:r>
            <a:r>
              <a:rPr lang="en-US" altLang="zh-CN" sz="12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 algn="l"/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1" y="4172494"/>
            <a:ext cx="2808312" cy="919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5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0998A3F-BE54-434E-BFF1-54A03807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如何使用泛型方法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1ACC1B9-FF86-48DC-B679-FDD164C5B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1275606"/>
            <a:ext cx="6480720" cy="864096"/>
          </a:xfrm>
        </p:spPr>
        <p:txBody>
          <a:bodyPr/>
          <a:lstStyle/>
          <a:p>
            <a:pPr lvl="1"/>
            <a:r>
              <a:rPr lang="zh-CN" altLang="en-US" dirty="0" smtClean="0"/>
              <a:t>需要提高代码重用性</a:t>
            </a:r>
            <a:r>
              <a:rPr lang="zh-CN" altLang="en-US" dirty="0"/>
              <a:t>时，可以使用泛型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静态</a:t>
            </a:r>
            <a:r>
              <a:rPr lang="zh-CN" altLang="en-US" dirty="0"/>
              <a:t>方法</a:t>
            </a:r>
            <a:r>
              <a:rPr lang="zh-CN" altLang="en-US" dirty="0" smtClean="0"/>
              <a:t>中传入泛型参数时，</a:t>
            </a:r>
            <a:r>
              <a:rPr lang="zh-CN" altLang="en-US" dirty="0"/>
              <a:t>必须使用泛型</a:t>
            </a:r>
            <a:r>
              <a:rPr lang="zh-CN" altLang="en-US" dirty="0" smtClean="0"/>
              <a:t>方法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副标题 11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泛型方法</a:t>
            </a:r>
            <a:r>
              <a:rPr lang="zh-CN" altLang="en-US" dirty="0" smtClean="0"/>
              <a:t>的应用</a:t>
            </a:r>
            <a:r>
              <a:rPr lang="zh-CN" altLang="en-US" dirty="0"/>
              <a:t>场景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51520" y="2211710"/>
            <a:ext cx="8640960" cy="1892826"/>
            <a:chOff x="179512" y="822940"/>
            <a:chExt cx="8640960" cy="1892826"/>
          </a:xfrm>
        </p:grpSpPr>
        <p:sp>
          <p:nvSpPr>
            <p:cNvPr id="10" name="AutoShape 4"/>
            <p:cNvSpPr>
              <a:spLocks noChangeArrowheads="1"/>
            </p:cNvSpPr>
            <p:nvPr/>
          </p:nvSpPr>
          <p:spPr bwMode="auto">
            <a:xfrm>
              <a:off x="179512" y="822940"/>
              <a:ext cx="8640960" cy="1892826"/>
            </a:xfrm>
            <a:prstGeom prst="roundRect">
              <a:avLst>
                <a:gd name="adj" fmla="val 0"/>
              </a:avLst>
            </a:prstGeom>
            <a:solidFill>
              <a:srgbClr val="E7F4FF"/>
            </a:solidFill>
            <a:ln w="28575" cap="flat" cmpd="sng" algn="ctr">
              <a:solidFill>
                <a:srgbClr val="5AADD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 algn="l"/>
              <a:r>
                <a:rPr lang="en-US" altLang="zh-CN" b="1" dirty="0" smtClean="0">
                  <a:solidFill>
                    <a:srgbClr val="7F0055"/>
                  </a:solidFill>
                  <a:latin typeface="Consolas"/>
                </a:rPr>
                <a:t>class</a:t>
              </a:r>
              <a:r>
                <a:rPr lang="en-US" altLang="zh-CN" b="1" dirty="0" smtClean="0">
                  <a:solidFill>
                    <a:srgbClr val="000000"/>
                  </a:solidFill>
                  <a:latin typeface="Consolas"/>
                </a:rPr>
                <a:t> Demo2&lt;T&gt;{</a:t>
              </a:r>
              <a:endParaRPr lang="en-US" altLang="zh-CN" b="1" dirty="0">
                <a:solidFill>
                  <a:srgbClr val="000000"/>
                </a:solidFill>
                <a:latin typeface="Consolas"/>
              </a:endParaRPr>
            </a:p>
            <a:p>
              <a:pPr lvl="0" algn="l">
                <a:lnSpc>
                  <a:spcPct val="150000"/>
                </a:lnSpc>
              </a:pPr>
              <a:r>
                <a:rPr lang="en-US" altLang="zh-CN" b="1" dirty="0">
                  <a:solidFill>
                    <a:srgbClr val="7F0055"/>
                  </a:solidFill>
                  <a:latin typeface="Consolas"/>
                </a:rPr>
                <a:t>  public</a:t>
              </a:r>
              <a:r>
                <a:rPr lang="en-US" altLang="zh-CN" b="1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altLang="zh-CN" b="1" dirty="0">
                  <a:solidFill>
                    <a:srgbClr val="7F0055"/>
                  </a:solidFill>
                  <a:latin typeface="Consolas"/>
                </a:rPr>
                <a:t>void</a:t>
              </a:r>
              <a:r>
                <a:rPr lang="en-US" altLang="zh-CN" b="1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altLang="zh-CN" b="1" dirty="0" err="1">
                  <a:solidFill>
                    <a:srgbClr val="000000"/>
                  </a:solidFill>
                  <a:latin typeface="Consolas"/>
                </a:rPr>
                <a:t>pFun</a:t>
              </a:r>
              <a:r>
                <a:rPr lang="en-US" altLang="zh-CN" b="1" dirty="0">
                  <a:solidFill>
                    <a:srgbClr val="000000"/>
                  </a:solidFill>
                  <a:latin typeface="Consolas"/>
                </a:rPr>
                <a:t>(T x){}   </a:t>
              </a:r>
              <a:r>
                <a:rPr lang="en-US" altLang="zh-CN" b="1" dirty="0">
                  <a:solidFill>
                    <a:srgbClr val="3F7F5F"/>
                  </a:solidFill>
                  <a:latin typeface="Consolas"/>
                </a:rPr>
                <a:t>//</a:t>
              </a:r>
              <a:r>
                <a:rPr lang="zh-CN" altLang="en-US" sz="1100" b="1" dirty="0">
                  <a:solidFill>
                    <a:srgbClr val="3F7F5F"/>
                  </a:solidFill>
                  <a:latin typeface="Consolas"/>
                </a:rPr>
                <a:t>普通成员方法传入泛型参数时可以不用泛型方法</a:t>
              </a:r>
            </a:p>
            <a:p>
              <a:pPr lvl="0" algn="l">
                <a:lnSpc>
                  <a:spcPct val="150000"/>
                </a:lnSpc>
              </a:pPr>
              <a:r>
                <a:rPr lang="en-US" altLang="zh-CN" b="1" dirty="0">
                  <a:solidFill>
                    <a:srgbClr val="7F0055"/>
                  </a:solidFill>
                  <a:latin typeface="Consolas"/>
                </a:rPr>
                <a:t>  </a:t>
              </a:r>
              <a:r>
                <a:rPr lang="en-US" altLang="zh-CN" b="1" u="sng" dirty="0">
                  <a:solidFill>
                    <a:srgbClr val="7F0055"/>
                  </a:solidFill>
                  <a:latin typeface="Consolas"/>
                </a:rPr>
                <a:t>public</a:t>
              </a:r>
              <a:r>
                <a:rPr lang="en-US" altLang="zh-CN" b="1" u="sng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altLang="zh-CN" b="1" u="sng" dirty="0">
                  <a:solidFill>
                    <a:srgbClr val="7F0055"/>
                  </a:solidFill>
                  <a:latin typeface="Consolas"/>
                </a:rPr>
                <a:t>static</a:t>
              </a:r>
              <a:r>
                <a:rPr lang="en-US" altLang="zh-CN" b="1" u="sng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altLang="zh-CN" b="1" u="sng" dirty="0">
                  <a:solidFill>
                    <a:srgbClr val="7F0055"/>
                  </a:solidFill>
                  <a:latin typeface="Consolas"/>
                </a:rPr>
                <a:t>void</a:t>
              </a:r>
              <a:r>
                <a:rPr lang="en-US" altLang="zh-CN" b="1" u="sng" dirty="0">
                  <a:solidFill>
                    <a:srgbClr val="000000"/>
                  </a:solidFill>
                  <a:latin typeface="Consolas"/>
                </a:rPr>
                <a:t> sFun1(T x){}</a:t>
              </a:r>
              <a:r>
                <a:rPr lang="en-US" altLang="zh-CN" b="1" dirty="0">
                  <a:solidFill>
                    <a:srgbClr val="000000"/>
                  </a:solidFill>
                  <a:latin typeface="Consolas"/>
                </a:rPr>
                <a:t>  </a:t>
              </a:r>
              <a:r>
                <a:rPr lang="en-US" altLang="zh-CN" b="1" dirty="0" smtClean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altLang="zh-CN" b="1" dirty="0" smtClean="0">
                  <a:solidFill>
                    <a:srgbClr val="3F7F5F"/>
                  </a:solidFill>
                  <a:latin typeface="Consolas"/>
                </a:rPr>
                <a:t>//</a:t>
              </a:r>
              <a:r>
                <a:rPr lang="zh-CN" altLang="en-US" sz="1100" b="1" dirty="0">
                  <a:solidFill>
                    <a:srgbClr val="3F7F5F"/>
                  </a:solidFill>
                  <a:latin typeface="Consolas"/>
                </a:rPr>
                <a:t>静态成员方法传入泛型参数时必须用泛型方法</a:t>
              </a:r>
              <a:r>
                <a:rPr lang="zh-CN" altLang="en-US" sz="1100" b="1" dirty="0" smtClean="0">
                  <a:solidFill>
                    <a:srgbClr val="3F7F5F"/>
                  </a:solidFill>
                  <a:latin typeface="Consolas"/>
                </a:rPr>
                <a:t>否则编译报</a:t>
              </a:r>
              <a:r>
                <a:rPr lang="zh-CN" altLang="en-US" sz="1100" b="1" dirty="0">
                  <a:solidFill>
                    <a:srgbClr val="3F7F5F"/>
                  </a:solidFill>
                  <a:latin typeface="Consolas"/>
                </a:rPr>
                <a:t>错</a:t>
              </a:r>
              <a:endParaRPr lang="en-US" altLang="zh-CN" sz="1100" b="1" dirty="0">
                <a:solidFill>
                  <a:srgbClr val="000000"/>
                </a:solidFill>
                <a:latin typeface="Consolas"/>
              </a:endParaRPr>
            </a:p>
            <a:p>
              <a:pPr lvl="0" algn="l">
                <a:lnSpc>
                  <a:spcPct val="150000"/>
                </a:lnSpc>
              </a:pPr>
              <a:r>
                <a:rPr lang="fr-FR" altLang="zh-CN" b="1" dirty="0">
                  <a:solidFill>
                    <a:srgbClr val="7F0055"/>
                  </a:solidFill>
                  <a:latin typeface="Consolas"/>
                </a:rPr>
                <a:t>  public</a:t>
              </a:r>
              <a:r>
                <a:rPr lang="fr-FR" altLang="zh-CN" b="1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fr-FR" altLang="zh-CN" b="1" dirty="0">
                  <a:solidFill>
                    <a:srgbClr val="7F0055"/>
                  </a:solidFill>
                  <a:latin typeface="Consolas"/>
                </a:rPr>
                <a:t>static</a:t>
              </a:r>
              <a:r>
                <a:rPr lang="fr-FR" altLang="zh-CN" b="1" dirty="0">
                  <a:solidFill>
                    <a:srgbClr val="000000"/>
                  </a:solidFill>
                  <a:latin typeface="Consolas"/>
                </a:rPr>
                <a:t> &lt;T&gt; </a:t>
              </a:r>
              <a:r>
                <a:rPr lang="fr-FR" altLang="zh-CN" b="1" dirty="0">
                  <a:solidFill>
                    <a:srgbClr val="7F0055"/>
                  </a:solidFill>
                  <a:latin typeface="Consolas"/>
                </a:rPr>
                <a:t>void</a:t>
              </a:r>
              <a:r>
                <a:rPr lang="fr-FR" altLang="zh-CN" b="1" dirty="0">
                  <a:solidFill>
                    <a:srgbClr val="000000"/>
                  </a:solidFill>
                  <a:latin typeface="Consolas"/>
                </a:rPr>
                <a:t> sFun2(T x){}</a:t>
              </a:r>
              <a:r>
                <a:rPr lang="en-US" altLang="zh-CN" b="1" dirty="0">
                  <a:solidFill>
                    <a:srgbClr val="3F7F5F"/>
                  </a:solidFill>
                  <a:latin typeface="Consolas"/>
                </a:rPr>
                <a:t>  //</a:t>
              </a:r>
              <a:r>
                <a:rPr lang="zh-CN" altLang="en-US" sz="1100" b="1" dirty="0">
                  <a:solidFill>
                    <a:srgbClr val="3F7F5F"/>
                  </a:solidFill>
                  <a:latin typeface="Consolas"/>
                </a:rPr>
                <a:t>静态成员方法传入泛型参数时必须使用泛型方法</a:t>
              </a:r>
              <a:endParaRPr lang="fr-FR" altLang="zh-CN" sz="1100" b="1" dirty="0">
                <a:solidFill>
                  <a:srgbClr val="00B050"/>
                </a:solidFill>
                <a:latin typeface="Consolas"/>
              </a:endParaRPr>
            </a:p>
            <a:p>
              <a:pPr lvl="0" algn="l"/>
              <a:r>
                <a:rPr lang="en-US" altLang="zh-CN" dirty="0">
                  <a:solidFill>
                    <a:srgbClr val="000000"/>
                  </a:solidFill>
                  <a:latin typeface="Consolas"/>
                </a:rPr>
                <a:t>}</a:t>
              </a:r>
              <a:endParaRPr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75856" y="99428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B050"/>
                  </a:solidFill>
                  <a:latin typeface="Consolas"/>
                </a:rPr>
                <a:t>√</a:t>
              </a:r>
              <a:endParaRPr lang="zh-CN" alt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87692" y="1472506"/>
              <a:ext cx="45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  <a:latin typeface="Consolas"/>
                </a:rPr>
                <a:t>×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82692" y="183250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B050"/>
                  </a:solidFill>
                  <a:latin typeface="Consolas"/>
                </a:rPr>
                <a:t>√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24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AD0B7C8-93F9-46A3-8E67-71402415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</a:t>
            </a:r>
            <a:r>
              <a:rPr lang="zh-CN" altLang="en-US" dirty="0" smtClean="0"/>
              <a:t>型的常用规则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泛型的类型实参只能是引用数据类型，不能是基本</a:t>
            </a:r>
            <a:r>
              <a:rPr lang="zh-CN" altLang="en-US" dirty="0" smtClean="0"/>
              <a:t>数据类型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xmlns="" id="{F16989DB-6F11-48D0-A416-4ACC0584D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336" y="3291830"/>
            <a:ext cx="6705000" cy="1061829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ArrayUtil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&lt;Object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&gt; au1 = new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ArrayUtil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&lt;Object&gt;();</a:t>
            </a:r>
          </a:p>
          <a:p>
            <a:pPr algn="l">
              <a:lnSpc>
                <a:spcPct val="150000"/>
              </a:lnSpc>
            </a:pPr>
            <a:r>
              <a:rPr lang="fr-FR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ArrayUtil&lt;Person&gt; au2 = new ArrayUtil&lt;Person&gt;();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ArrayUtil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&lt;Student&gt; au3 = new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ArrayUtil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&lt;Student&gt;();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276336" y="3399830"/>
            <a:ext cx="4131000" cy="882000"/>
            <a:chOff x="2772000" y="3219750"/>
            <a:chExt cx="4131000" cy="882000"/>
          </a:xfrm>
        </p:grpSpPr>
        <p:sp>
          <p:nvSpPr>
            <p:cNvPr id="11" name="矩形 10"/>
            <p:cNvSpPr/>
            <p:nvPr/>
          </p:nvSpPr>
          <p:spPr bwMode="auto">
            <a:xfrm>
              <a:off x="2772000" y="3219750"/>
              <a:ext cx="1440000" cy="252000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2862000" y="3534750"/>
              <a:ext cx="1440000" cy="252000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2862000" y="3849750"/>
              <a:ext cx="1512000" cy="252000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87000" y="3493196"/>
              <a:ext cx="2016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/>
                <a:t>不同版本，互不兼容</a:t>
              </a:r>
              <a:endParaRPr lang="zh-CN" altLang="en-US" sz="1600" dirty="0"/>
            </a:p>
          </p:txBody>
        </p:sp>
        <p:sp>
          <p:nvSpPr>
            <p:cNvPr id="15" name="右大括号 14"/>
            <p:cNvSpPr/>
            <p:nvPr/>
          </p:nvSpPr>
          <p:spPr bwMode="auto">
            <a:xfrm>
              <a:off x="4638836" y="3300750"/>
              <a:ext cx="248164" cy="756000"/>
            </a:xfrm>
            <a:prstGeom prst="rightBrac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" name="副标题 5"/>
          <p:cNvSpPr txBox="1">
            <a:spLocks/>
          </p:cNvSpPr>
          <p:nvPr/>
        </p:nvSpPr>
        <p:spPr>
          <a:xfrm>
            <a:off x="539552" y="2787774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altLang="zh-CN" dirty="0"/>
              <a:t>2.</a:t>
            </a:r>
            <a:r>
              <a:rPr lang="zh-CN" altLang="en-US" dirty="0"/>
              <a:t>同一种泛型可以对应多个版本，不同版本需考虑</a:t>
            </a:r>
            <a:r>
              <a:rPr lang="zh-CN" altLang="en-US" dirty="0" smtClean="0"/>
              <a:t>兼容性。</a:t>
            </a:r>
            <a:endParaRPr lang="zh-CN" altLang="en-US" dirty="0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xmlns="" id="{66D71840-797F-4323-B9D2-F63D8D48A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336" y="1299413"/>
            <a:ext cx="6705000" cy="1200329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altLang="zh-CN" sz="1600" b="1" dirty="0" err="1">
                <a:solidFill>
                  <a:srgbClr val="000000"/>
                </a:solidFill>
                <a:latin typeface="Consolas"/>
              </a:rPr>
              <a:t>ArrayUtil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&lt;T&gt;{</a:t>
            </a:r>
            <a:r>
              <a:rPr lang="en-US" altLang="zh-CN" sz="1600" b="1" u="sng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 err="1">
                <a:solidFill>
                  <a:srgbClr val="000000"/>
                </a:solidFill>
                <a:latin typeface="Consolas"/>
              </a:rPr>
              <a:t>ArrayUtil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&lt;String&gt; au0 = </a:t>
            </a:r>
            <a:r>
              <a:rPr lang="en-US" altLang="zh-CN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/>
              </a:rPr>
              <a:t>ArrayUtil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&lt;String&gt;();</a:t>
            </a:r>
          </a:p>
          <a:p>
            <a:pPr lvl="0" algn="l">
              <a:lnSpc>
                <a:spcPct val="150000"/>
              </a:lnSpc>
            </a:pPr>
            <a:r>
              <a:rPr lang="en-US" altLang="zh-CN" sz="1600" dirty="0" err="1">
                <a:solidFill>
                  <a:srgbClr val="000000"/>
                </a:solidFill>
                <a:latin typeface="Consolas"/>
              </a:rPr>
              <a:t>ArrayUtil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altLang="zh-CN" sz="1600" b="1" u="sng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zh-CN" sz="1600" b="1" u="sng" dirty="0">
                <a:solidFill>
                  <a:srgbClr val="000000"/>
                </a:solidFill>
                <a:latin typeface="Consolas"/>
              </a:rPr>
              <a:t>&gt; au = </a:t>
            </a:r>
            <a:r>
              <a:rPr lang="en-US" altLang="zh-CN" sz="1600" b="1" u="sng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600" b="1" u="sng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 u="sng" dirty="0" err="1">
                <a:solidFill>
                  <a:srgbClr val="000000"/>
                </a:solidFill>
                <a:latin typeface="Consolas"/>
              </a:rPr>
              <a:t>ArrayUtil</a:t>
            </a:r>
            <a:r>
              <a:rPr lang="en-US" altLang="zh-CN" sz="1600" b="1" u="sng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altLang="zh-CN" sz="1600" b="1" u="sng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zh-CN" sz="1600" b="1" u="sng" dirty="0" smtClean="0">
                <a:solidFill>
                  <a:srgbClr val="000000"/>
                </a:solidFill>
                <a:latin typeface="Consolas"/>
              </a:rPr>
              <a:t>&gt;();</a:t>
            </a:r>
            <a:r>
              <a:rPr lang="en-US" altLang="zh-CN" sz="1600" b="1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altLang="zh-CN" sz="1600" b="1" dirty="0" smtClean="0">
                <a:solidFill>
                  <a:srgbClr val="3F7F5F"/>
                </a:solidFill>
                <a:latin typeface="Consolas"/>
              </a:rPr>
              <a:t>   </a:t>
            </a:r>
            <a:r>
              <a:rPr lang="en-US" altLang="zh-CN" sz="1200" b="1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sz="1200" b="1" smtClean="0">
                <a:solidFill>
                  <a:srgbClr val="3F7F5F"/>
                </a:solidFill>
                <a:latin typeface="Consolas"/>
              </a:rPr>
              <a:t>编译期报</a:t>
            </a:r>
            <a:r>
              <a:rPr lang="zh-CN" altLang="en-US" sz="1200" b="1" dirty="0" smtClean="0">
                <a:solidFill>
                  <a:srgbClr val="3F7F5F"/>
                </a:solidFill>
                <a:latin typeface="Consolas"/>
              </a:rPr>
              <a:t>错</a:t>
            </a:r>
            <a:endParaRPr lang="zh-CN" altLang="en-US" sz="1200" b="1" dirty="0">
              <a:solidFill>
                <a:srgbClr val="3F7F5F"/>
              </a:solidFill>
              <a:latin typeface="Consolas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652120" y="1586865"/>
            <a:ext cx="1029908" cy="811252"/>
            <a:chOff x="5652120" y="1586865"/>
            <a:chExt cx="1029908" cy="811252"/>
          </a:xfrm>
        </p:grpSpPr>
        <p:sp>
          <p:nvSpPr>
            <p:cNvPr id="10" name="TextBox 9"/>
            <p:cNvSpPr txBox="1"/>
            <p:nvPr/>
          </p:nvSpPr>
          <p:spPr>
            <a:xfrm>
              <a:off x="6300192" y="1586865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B050"/>
                  </a:solidFill>
                  <a:latin typeface="Consolas"/>
                </a:rPr>
                <a:t>√</a:t>
              </a:r>
              <a:endParaRPr lang="zh-CN" altLang="en-US" sz="2800" dirty="0"/>
            </a:p>
          </p:txBody>
        </p:sp>
        <p:pic>
          <p:nvPicPr>
            <p:cNvPr id="22" name="Picture 2" descr="C:\Users\jian.zhang\Desktop\安卓PPT模板demo\代码展示\11.wmf">
              <a:extLst>
                <a:ext uri="{FF2B5EF4-FFF2-40B4-BE49-F238E27FC236}">
                  <a16:creationId xmlns:a16="http://schemas.microsoft.com/office/drawing/2014/main" xmlns="" id="{79652C9B-E878-489B-852F-16D15018C0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652120" y="2125379"/>
              <a:ext cx="327286" cy="27273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62006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animBg="1"/>
      <p:bldP spid="19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上单元知识回顾</a:t>
            </a:r>
            <a:endParaRPr lang="zh-CN" altLang="en-US" dirty="0"/>
          </a:p>
        </p:txBody>
      </p:sp>
      <p:sp>
        <p:nvSpPr>
          <p:cNvPr id="1027" name="副标题 1026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什么是枚举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318" y="699407"/>
            <a:ext cx="1468747" cy="882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4"/>
          <p:cNvSpPr txBox="1"/>
          <p:nvPr/>
        </p:nvSpPr>
        <p:spPr>
          <a:xfrm>
            <a:off x="827584" y="1491630"/>
            <a:ext cx="1124885" cy="30777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被定义项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2411760" y="1491630"/>
            <a:ext cx="1028917" cy="30777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临近的属</a:t>
            </a:r>
          </a:p>
        </p:txBody>
      </p:sp>
      <p:sp>
        <p:nvSpPr>
          <p:cNvPr id="11" name="Text Box 12"/>
          <p:cNvSpPr txBox="1"/>
          <p:nvPr/>
        </p:nvSpPr>
        <p:spPr>
          <a:xfrm>
            <a:off x="6166374" y="1491630"/>
            <a:ext cx="1429962" cy="30777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种差（内涵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5" name="Text Box 8"/>
          <p:cNvSpPr txBox="1"/>
          <p:nvPr/>
        </p:nvSpPr>
        <p:spPr>
          <a:xfrm>
            <a:off x="3851920" y="1491630"/>
            <a:ext cx="1459799" cy="30777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同属的其它种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852904" y="1927315"/>
            <a:ext cx="1054800" cy="1054800"/>
            <a:chOff x="622440" y="2071331"/>
            <a:chExt cx="1054800" cy="1054800"/>
          </a:xfrm>
        </p:grpSpPr>
        <p:sp>
          <p:nvSpPr>
            <p:cNvPr id="7" name="椭圆 6"/>
            <p:cNvSpPr/>
            <p:nvPr/>
          </p:nvSpPr>
          <p:spPr>
            <a:xfrm>
              <a:off x="622440" y="2071331"/>
              <a:ext cx="1054800" cy="10548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en-US" altLang="zh-CN" sz="1400" b="1" strike="noStrike" noProof="1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3568" y="2427734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noProof="1" smtClean="0">
                  <a:solidFill>
                    <a:schemeClr val="accent1"/>
                  </a:solidFill>
                </a:rPr>
                <a:t>枚举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20200" y="1927315"/>
            <a:ext cx="1152128" cy="1054800"/>
            <a:chOff x="2267744" y="2071331"/>
            <a:chExt cx="1152128" cy="1054800"/>
          </a:xfrm>
        </p:grpSpPr>
        <p:sp>
          <p:nvSpPr>
            <p:cNvPr id="10" name="椭圆 9"/>
            <p:cNvSpPr/>
            <p:nvPr/>
          </p:nvSpPr>
          <p:spPr>
            <a:xfrm>
              <a:off x="2295000" y="2071331"/>
              <a:ext cx="1054800" cy="10548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sz="1400" b="1" strike="noStrike" noProof="1">
                <a:solidFill>
                  <a:schemeClr val="accent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67744" y="2510775"/>
              <a:ext cx="1152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noProof="1">
                  <a:solidFill>
                    <a:schemeClr val="accent1"/>
                  </a:solidFill>
                </a:rPr>
                <a:t>引用数据类型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084824" y="1927315"/>
            <a:ext cx="1054800" cy="1054800"/>
            <a:chOff x="3960000" y="2071331"/>
            <a:chExt cx="1054800" cy="1054800"/>
          </a:xfrm>
        </p:grpSpPr>
        <p:sp>
          <p:nvSpPr>
            <p:cNvPr id="16" name="椭圆 15"/>
            <p:cNvSpPr/>
            <p:nvPr/>
          </p:nvSpPr>
          <p:spPr>
            <a:xfrm>
              <a:off x="3960000" y="2071331"/>
              <a:ext cx="1054800" cy="10548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400" b="1" strike="noStrike" noProof="1">
                <a:solidFill>
                  <a:schemeClr val="accent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39952" y="2285459"/>
              <a:ext cx="709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b="1" noProof="1" smtClean="0">
                  <a:solidFill>
                    <a:schemeClr val="accent1"/>
                  </a:solidFill>
                </a:rPr>
                <a:t> 类</a:t>
              </a:r>
              <a:endParaRPr lang="zh-CN" altLang="en-US" b="1" noProof="1">
                <a:solidFill>
                  <a:schemeClr val="accent1"/>
                </a:solidFill>
              </a:endParaRPr>
            </a:p>
            <a:p>
              <a:pPr algn="l"/>
              <a:r>
                <a:rPr lang="zh-CN" altLang="en-US" b="1" noProof="1">
                  <a:solidFill>
                    <a:schemeClr val="accent1"/>
                  </a:solidFill>
                </a:rPr>
                <a:t>接口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652120" y="1923677"/>
            <a:ext cx="2571667" cy="1051869"/>
            <a:chOff x="5384701" y="2000285"/>
            <a:chExt cx="2571667" cy="1058460"/>
          </a:xfrm>
        </p:grpSpPr>
        <p:sp>
          <p:nvSpPr>
            <p:cNvPr id="28" name="TextBox 22"/>
            <p:cNvSpPr txBox="1"/>
            <p:nvPr/>
          </p:nvSpPr>
          <p:spPr>
            <a:xfrm>
              <a:off x="5384701" y="2003945"/>
              <a:ext cx="2520000" cy="1054800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9525">
              <a:noFill/>
            </a:ln>
          </p:spPr>
          <p:txBody>
            <a:bodyPr wrap="square" lIns="91405" tIns="45702" rIns="91405" bIns="45702" anchor="t">
              <a:spAutoFit/>
            </a:bodyPr>
            <a:lstStyle/>
            <a:p>
              <a:pPr algn="l">
                <a:lnSpc>
                  <a:spcPct val="120000"/>
                </a:lnSpc>
              </a:pPr>
              <a:endParaRPr lang="en-US" altLang="zh-CN" sz="14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00368" y="2000285"/>
              <a:ext cx="2556000" cy="1022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200" noProof="1">
                  <a:solidFill>
                    <a:schemeClr val="accent1"/>
                  </a:solidFill>
                </a:rPr>
                <a:t>1</a:t>
              </a:r>
              <a:r>
                <a:rPr lang="zh-CN" altLang="en-US" sz="1200" noProof="1">
                  <a:solidFill>
                    <a:schemeClr val="accent1"/>
                  </a:solidFill>
                </a:rPr>
                <a:t>、继承自</a:t>
              </a:r>
              <a:r>
                <a:rPr lang="en-US" altLang="zh-CN" sz="1200" noProof="1">
                  <a:solidFill>
                    <a:schemeClr val="accent1"/>
                  </a:solidFill>
                </a:rPr>
                <a:t>java.lang.Enum</a:t>
              </a:r>
              <a:r>
                <a:rPr lang="zh-CN" altLang="en-US" sz="1200" noProof="1" smtClean="0">
                  <a:solidFill>
                    <a:schemeClr val="accent1"/>
                  </a:solidFill>
                </a:rPr>
                <a:t>类</a:t>
              </a:r>
              <a:endParaRPr lang="zh-CN" altLang="en-US" sz="1200" noProof="1">
                <a:solidFill>
                  <a:schemeClr val="accent1"/>
                </a:solidFill>
              </a:endParaRPr>
            </a:p>
            <a:p>
              <a:pPr algn="l"/>
              <a:r>
                <a:rPr lang="en-US" altLang="zh-CN" sz="1200" noProof="1">
                  <a:solidFill>
                    <a:schemeClr val="accent1"/>
                  </a:solidFill>
                </a:rPr>
                <a:t>2</a:t>
              </a:r>
              <a:r>
                <a:rPr lang="zh-CN" altLang="en-US" sz="1200" noProof="1">
                  <a:solidFill>
                    <a:schemeClr val="accent1"/>
                  </a:solidFill>
                </a:rPr>
                <a:t>、是一种特殊的类</a:t>
              </a:r>
            </a:p>
            <a:p>
              <a:pPr algn="l"/>
              <a:r>
                <a:rPr lang="en-US" altLang="zh-CN" sz="1200" noProof="1" smtClean="0">
                  <a:solidFill>
                    <a:schemeClr val="accent1"/>
                  </a:solidFill>
                </a:rPr>
                <a:t>3</a:t>
              </a:r>
              <a:r>
                <a:rPr lang="zh-CN" altLang="en-US" sz="1200" noProof="1" smtClean="0">
                  <a:solidFill>
                    <a:schemeClr val="accent1"/>
                  </a:solidFill>
                </a:rPr>
                <a:t>、本身不能被继承</a:t>
              </a:r>
              <a:endParaRPr lang="en-US" altLang="zh-CN" sz="1200" noProof="1" smtClean="0">
                <a:solidFill>
                  <a:schemeClr val="accent1"/>
                </a:solidFill>
              </a:endParaRPr>
            </a:p>
            <a:p>
              <a:pPr algn="l"/>
              <a:r>
                <a:rPr lang="en-US" altLang="zh-CN" sz="1200" noProof="1" smtClean="0">
                  <a:solidFill>
                    <a:schemeClr val="accent1"/>
                  </a:solidFill>
                </a:rPr>
                <a:t>4</a:t>
              </a:r>
              <a:r>
                <a:rPr lang="zh-CN" altLang="en-US" sz="1200" noProof="1" smtClean="0">
                  <a:solidFill>
                    <a:schemeClr val="accent1"/>
                  </a:solidFill>
                </a:rPr>
                <a:t>、</a:t>
              </a:r>
              <a:r>
                <a:rPr lang="zh-CN" altLang="en-US" sz="1200" noProof="1">
                  <a:solidFill>
                    <a:schemeClr val="accent1"/>
                  </a:solidFill>
                </a:rPr>
                <a:t>用</a:t>
              </a:r>
              <a:r>
                <a:rPr lang="en-US" altLang="zh-CN" sz="1200" noProof="1">
                  <a:solidFill>
                    <a:schemeClr val="accent1"/>
                  </a:solidFill>
                </a:rPr>
                <a:t>enum</a:t>
              </a:r>
              <a:r>
                <a:rPr lang="zh-CN" altLang="en-US" sz="1200" noProof="1">
                  <a:solidFill>
                    <a:schemeClr val="accent1"/>
                  </a:solidFill>
                </a:rPr>
                <a:t>关键字声明</a:t>
              </a:r>
            </a:p>
            <a:p>
              <a:pPr algn="l"/>
              <a:r>
                <a:rPr lang="en-US" altLang="zh-CN" sz="1200" noProof="1" smtClean="0">
                  <a:solidFill>
                    <a:schemeClr val="accent1"/>
                  </a:solidFill>
                </a:rPr>
                <a:t>5</a:t>
              </a:r>
              <a:r>
                <a:rPr lang="zh-CN" altLang="en-US" sz="1200" noProof="1">
                  <a:solidFill>
                    <a:schemeClr val="accent1"/>
                  </a:solidFill>
                </a:rPr>
                <a:t>、内部可以预定义一组本类型</a:t>
              </a:r>
              <a:r>
                <a:rPr lang="zh-CN" altLang="en-US" sz="1200" noProof="1" smtClean="0">
                  <a:solidFill>
                    <a:schemeClr val="accent1"/>
                  </a:solidFill>
                </a:rPr>
                <a:t>常量</a:t>
              </a:r>
              <a:endParaRPr lang="en-US" altLang="zh-CN" sz="1200" noProof="1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256227" y="3003797"/>
            <a:ext cx="824766" cy="684000"/>
            <a:chOff x="746644" y="3071463"/>
            <a:chExt cx="824766" cy="684000"/>
          </a:xfrm>
        </p:grpSpPr>
        <p:sp>
          <p:nvSpPr>
            <p:cNvPr id="32" name="AutoShape 7"/>
            <p:cNvSpPr/>
            <p:nvPr/>
          </p:nvSpPr>
          <p:spPr>
            <a:xfrm flipH="1">
              <a:off x="746644" y="3071463"/>
              <a:ext cx="215900" cy="684000"/>
            </a:xfrm>
            <a:prstGeom prst="downArrow">
              <a:avLst>
                <a:gd name="adj1" fmla="val 50000"/>
                <a:gd name="adj2" fmla="val 6646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33" name="Text Box 8"/>
            <p:cNvSpPr txBox="1"/>
            <p:nvPr/>
          </p:nvSpPr>
          <p:spPr>
            <a:xfrm>
              <a:off x="821259" y="3156750"/>
              <a:ext cx="750151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zh-CN" altLang="en-US" sz="1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</a:t>
              </a:r>
              <a:endPara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56392" y="3723900"/>
            <a:ext cx="7344000" cy="504000"/>
            <a:chOff x="753591" y="3483324"/>
            <a:chExt cx="7045067" cy="587570"/>
          </a:xfrm>
        </p:grpSpPr>
        <p:sp>
          <p:nvSpPr>
            <p:cNvPr id="35" name="圆角矩形 34"/>
            <p:cNvSpPr/>
            <p:nvPr/>
          </p:nvSpPr>
          <p:spPr bwMode="auto">
            <a:xfrm>
              <a:off x="753591" y="3507854"/>
              <a:ext cx="7045067" cy="56304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副标题 6"/>
            <p:cNvSpPr txBox="1">
              <a:spLocks/>
            </p:cNvSpPr>
            <p:nvPr/>
          </p:nvSpPr>
          <p:spPr>
            <a:xfrm>
              <a:off x="755576" y="3483324"/>
              <a:ext cx="6964668" cy="293760"/>
            </a:xfrm>
            <a:prstGeom prst="roundRect">
              <a:avLst/>
            </a:prstGeom>
            <a:noFill/>
            <a:ln>
              <a:noFill/>
            </a:ln>
          </p:spPr>
          <p:txBody>
            <a:bodyPr/>
            <a:lstStyle>
              <a:lvl1pPr marL="0" indent="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Calibri" panose="020F0502020204030204" pitchFamily="34" charset="0"/>
                </a:defRPr>
              </a:lvl1pPr>
              <a:lvl2pPr marL="457200" indent="0" algn="ctr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2pPr>
              <a:lvl3pPr marL="914400" indent="0" algn="ctr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3pPr>
              <a:lvl4pPr marL="1371600" indent="0" algn="ctr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4pPr>
              <a:lvl5pPr marL="1828800" indent="0" algn="ctr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5pPr>
              <a:lvl6pPr marL="2286000" indent="0" algn="ctr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3765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</a:rPr>
                <a:t>枚举是使用</a:t>
              </a:r>
              <a:r>
                <a:rPr lang="en-US" altLang="zh-CN" dirty="0" err="1">
                  <a:solidFill>
                    <a:schemeClr val="bg1"/>
                  </a:solidFill>
                </a:rPr>
                <a:t>enum</a:t>
              </a:r>
              <a:r>
                <a:rPr lang="zh-CN" altLang="en-US" dirty="0">
                  <a:solidFill>
                    <a:schemeClr val="bg1"/>
                  </a:solidFill>
                </a:rPr>
                <a:t>声明的、由一组预定义的本类型常量组成的引用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数据类型。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232256" y="3219822"/>
            <a:ext cx="4644000" cy="936104"/>
            <a:chOff x="1788951" y="4108700"/>
            <a:chExt cx="4644000" cy="936104"/>
          </a:xfrm>
        </p:grpSpPr>
        <p:sp>
          <p:nvSpPr>
            <p:cNvPr id="18" name="矩形 17"/>
            <p:cNvSpPr/>
            <p:nvPr/>
          </p:nvSpPr>
          <p:spPr bwMode="auto">
            <a:xfrm>
              <a:off x="3480623" y="4706250"/>
              <a:ext cx="612000" cy="338554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88951" y="4108700"/>
              <a:ext cx="4644000" cy="276999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200" dirty="0" smtClean="0">
                  <a:solidFill>
                    <a:schemeClr val="accent1">
                      <a:lumMod val="75000"/>
                    </a:schemeClr>
                  </a:solidFill>
                </a:rPr>
                <a:t>系统会在程序执行前预先准备好相关资源，从</a:t>
              </a:r>
              <a:r>
                <a:rPr lang="zh-CN" altLang="en-US" sz="1200" dirty="0">
                  <a:solidFill>
                    <a:schemeClr val="accent1">
                      <a:lumMod val="75000"/>
                    </a:schemeClr>
                  </a:solidFill>
                </a:rPr>
                <a:t>而</a:t>
              </a:r>
              <a:r>
                <a:rPr lang="zh-CN" altLang="en-US" sz="1200" dirty="0" smtClean="0">
                  <a:solidFill>
                    <a:schemeClr val="accent1">
                      <a:lumMod val="75000"/>
                    </a:schemeClr>
                  </a:solidFill>
                </a:rPr>
                <a:t>提高程序执行效率</a:t>
              </a:r>
              <a:endParaRPr lang="zh-CN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3" name="上箭头 22"/>
            <p:cNvSpPr/>
            <p:nvPr/>
          </p:nvSpPr>
          <p:spPr bwMode="auto">
            <a:xfrm>
              <a:off x="3696647" y="4416750"/>
              <a:ext cx="193500" cy="288000"/>
            </a:xfrm>
            <a:prstGeom prst="upArrow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844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B111DBC-6E8F-4CAD-BA16-B29D11F3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</a:t>
            </a:r>
            <a:r>
              <a:rPr lang="zh-CN" altLang="en-US" dirty="0" smtClean="0"/>
              <a:t>型的常用规则</a:t>
            </a:r>
            <a:endParaRPr lang="zh-CN" altLang="en-US" dirty="0"/>
          </a:p>
        </p:txBody>
      </p:sp>
      <p:sp>
        <p:nvSpPr>
          <p:cNvPr id="11" name="副标题 10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泛型的类型参数可以有多个，以英文逗号</a:t>
            </a:r>
            <a:r>
              <a:rPr lang="zh-CN" altLang="en-US" dirty="0" smtClean="0"/>
              <a:t>分割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xmlns="" id="{27DD910C-BF1C-4B7B-A615-7178E7D8B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966" y="1203598"/>
            <a:ext cx="6701394" cy="1061829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interface Map&lt;K,V&gt; { }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class Gen&lt;T,S&gt; { }</a:t>
            </a:r>
          </a:p>
          <a:p>
            <a:pPr algn="l">
              <a:lnSpc>
                <a:spcPct val="150000"/>
              </a:lnSpc>
            </a:pP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Gen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gen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 = new Gen&lt;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String,Integer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&gt;();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xmlns="" id="{C83908C4-EEF7-47E6-B443-A148C5B15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966" y="3673033"/>
            <a:ext cx="6701394" cy="1021883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public class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PersonUtil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&lt;T extends Person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&gt; { 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public &lt;T extends Person&gt; method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() { 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public &lt;T super Student&gt; method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sym typeface="+mn-ea"/>
              </a:rPr>
              <a:t>() { }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xmlns="" id="{79A31100-99EF-4F55-B148-EFFC6E98B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966" y="2787774"/>
            <a:ext cx="6701394" cy="415498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public void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func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(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ArrayUtil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&lt;?&gt; pars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) { }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643304" y="3831750"/>
            <a:ext cx="1665000" cy="745519"/>
            <a:chOff x="4212000" y="3831750"/>
            <a:chExt cx="1665000" cy="745519"/>
          </a:xfrm>
        </p:grpSpPr>
        <p:sp>
          <p:nvSpPr>
            <p:cNvPr id="5" name="TextBox 4"/>
            <p:cNvSpPr txBox="1"/>
            <p:nvPr/>
          </p:nvSpPr>
          <p:spPr>
            <a:xfrm>
              <a:off x="4212000" y="3831750"/>
              <a:ext cx="1665000" cy="340519"/>
            </a:xfrm>
            <a:prstGeom prst="round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1" dirty="0" smtClean="0">
                  <a:solidFill>
                    <a:srgbClr val="FF0000"/>
                  </a:solidFill>
                </a:rPr>
                <a:t>extends</a:t>
              </a:r>
              <a:r>
                <a:rPr lang="zh-CN" altLang="en-US" sz="1400" b="1" dirty="0" smtClean="0">
                  <a:solidFill>
                    <a:srgbClr val="FF0000"/>
                  </a:solidFill>
                </a:rPr>
                <a:t>什么意思？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12000" y="4236750"/>
              <a:ext cx="1665000" cy="340519"/>
            </a:xfrm>
            <a:prstGeom prst="round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1" dirty="0" smtClean="0">
                  <a:solidFill>
                    <a:srgbClr val="FF0000"/>
                  </a:solidFill>
                </a:rPr>
                <a:t>super</a:t>
              </a:r>
              <a:r>
                <a:rPr lang="zh-CN" altLang="en-US" sz="1400" b="1" dirty="0" smtClean="0">
                  <a:solidFill>
                    <a:srgbClr val="FF0000"/>
                  </a:solidFill>
                </a:rPr>
                <a:t>什么意思？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副标题 10"/>
          <p:cNvSpPr txBox="1">
            <a:spLocks/>
          </p:cNvSpPr>
          <p:nvPr/>
        </p:nvSpPr>
        <p:spPr>
          <a:xfrm>
            <a:off x="539552" y="2427734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zh-CN" dirty="0"/>
              <a:t>4.</a:t>
            </a:r>
            <a:r>
              <a:rPr lang="zh-CN" altLang="en-US" dirty="0" smtClean="0"/>
              <a:t>类型实参可以使用</a:t>
            </a:r>
            <a:r>
              <a:rPr lang="en-US" altLang="zh-CN" dirty="0" smtClean="0"/>
              <a:t>?</a:t>
            </a:r>
            <a:r>
              <a:rPr lang="zh-CN" altLang="en-US" dirty="0" smtClean="0"/>
              <a:t>通配符。</a:t>
            </a:r>
            <a:endParaRPr lang="en-US" altLang="zh-CN" dirty="0"/>
          </a:p>
        </p:txBody>
      </p:sp>
      <p:sp>
        <p:nvSpPr>
          <p:cNvPr id="13" name="副标题 10"/>
          <p:cNvSpPr txBox="1">
            <a:spLocks/>
          </p:cNvSpPr>
          <p:nvPr/>
        </p:nvSpPr>
        <p:spPr>
          <a:xfrm>
            <a:off x="539552" y="3291830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zh-CN" dirty="0" smtClean="0"/>
              <a:t>5.</a:t>
            </a:r>
            <a:r>
              <a:rPr lang="zh-CN" altLang="en-US" dirty="0" smtClean="0"/>
              <a:t>类型参数</a:t>
            </a:r>
            <a:r>
              <a:rPr lang="zh-CN" altLang="en-US" dirty="0"/>
              <a:t>可以使用</a:t>
            </a:r>
            <a:r>
              <a:rPr lang="en-US" altLang="zh-CN" dirty="0"/>
              <a:t>extends</a:t>
            </a:r>
            <a:r>
              <a:rPr lang="zh-CN" altLang="en-US" dirty="0"/>
              <a:t>、</a:t>
            </a:r>
            <a:r>
              <a:rPr lang="en-US" altLang="zh-CN" dirty="0" smtClean="0"/>
              <a:t>super</a:t>
            </a:r>
            <a:r>
              <a:rPr lang="zh-CN" altLang="en-US" dirty="0" smtClean="0"/>
              <a:t>限定边界。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688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8" grpId="0" animBg="1"/>
      <p:bldP spid="9" grpId="0" animBg="1"/>
      <p:bldP spid="12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856B505-1311-48AF-88CD-688C19CE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B939A98-BA35-403A-80A3-3D6A7CF8A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090362"/>
            <a:ext cx="7920880" cy="2921548"/>
          </a:xfrm>
        </p:spPr>
        <p:txBody>
          <a:bodyPr/>
          <a:lstStyle/>
          <a:p>
            <a:r>
              <a:rPr lang="zh-CN" altLang="en-US" dirty="0"/>
              <a:t>训练要点</a:t>
            </a:r>
            <a:endParaRPr lang="zh-CN" altLang="en-US" sz="2400" dirty="0"/>
          </a:p>
          <a:p>
            <a:pPr lvl="1"/>
            <a:r>
              <a:rPr lang="zh-CN" altLang="en-US" sz="1800" dirty="0"/>
              <a:t>泛型方法的创建</a:t>
            </a:r>
          </a:p>
          <a:p>
            <a:r>
              <a:rPr lang="zh-CN" altLang="en-US" dirty="0"/>
              <a:t>需求说明</a:t>
            </a:r>
            <a:endParaRPr lang="zh-CN" altLang="en-US" sz="1800" dirty="0"/>
          </a:p>
          <a:p>
            <a:pPr lvl="1"/>
            <a:r>
              <a:rPr lang="zh-CN" altLang="en-US" sz="1800" dirty="0" smtClean="0"/>
              <a:t>自定义</a:t>
            </a:r>
            <a:r>
              <a:rPr lang="zh-CN" altLang="en-US" sz="1800" dirty="0"/>
              <a:t>泛型</a:t>
            </a:r>
            <a:r>
              <a:rPr lang="zh-CN" altLang="en-US" sz="1800" dirty="0" smtClean="0"/>
              <a:t>方法</a:t>
            </a:r>
          </a:p>
          <a:p>
            <a:r>
              <a:rPr lang="zh-CN" altLang="en-US" dirty="0" smtClean="0"/>
              <a:t>实现思路</a:t>
            </a:r>
            <a:endParaRPr lang="zh-CN" altLang="en-US" sz="1800" dirty="0" smtClean="0"/>
          </a:p>
          <a:p>
            <a:pPr lvl="1">
              <a:buFontTx/>
              <a:buNone/>
            </a:pPr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zh-CN" altLang="en-US" sz="1800" dirty="0"/>
              <a:t>泛</a:t>
            </a:r>
            <a:r>
              <a:rPr lang="zh-CN" altLang="en-US" sz="1800" dirty="0" smtClean="0"/>
              <a:t>型方法格式：   </a:t>
            </a:r>
            <a:r>
              <a:rPr lang="zh-CN" altLang="en-US" sz="1400" b="1" dirty="0" smtClean="0"/>
              <a:t>访问权限修饰符  </a:t>
            </a:r>
            <a:r>
              <a:rPr lang="en-US" altLang="zh-CN" sz="1400" b="1" dirty="0" smtClean="0"/>
              <a:t>&lt;</a:t>
            </a:r>
            <a:r>
              <a:rPr lang="zh-CN" altLang="en-US" sz="1400" b="1" dirty="0" smtClean="0"/>
              <a:t>泛型标识符</a:t>
            </a:r>
            <a:r>
              <a:rPr lang="en-US" altLang="zh-CN" sz="1400" b="1" dirty="0" smtClean="0"/>
              <a:t>&gt; </a:t>
            </a:r>
            <a:r>
              <a:rPr lang="zh-CN" altLang="en-US" sz="1400" b="1" dirty="0" smtClean="0"/>
              <a:t>返回值类型  方法名（形参列表）</a:t>
            </a:r>
            <a:endParaRPr lang="zh-CN" altLang="en-US" sz="1400" b="1" dirty="0"/>
          </a:p>
          <a:p>
            <a:pPr lvl="1">
              <a:buFontTx/>
              <a:buNone/>
            </a:pP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2. </a:t>
            </a:r>
            <a:r>
              <a:rPr lang="zh-CN" altLang="en-US" sz="1800" dirty="0" smtClean="0"/>
              <a:t>创建泛型方法后，调用泛型方法。</a:t>
            </a:r>
            <a:endParaRPr lang="zh-CN" altLang="en-US" sz="1800" dirty="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A46A4F97-C2BB-4C95-BC89-211046777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74" y="4443958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学生</a:t>
            </a: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练习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5</a:t>
            </a: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分钟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494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150530C-5F48-4895-9122-D8369758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 smtClean="0"/>
              <a:t>课堂小结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332000" y="1207768"/>
            <a:ext cx="2295000" cy="2639611"/>
            <a:chOff x="1332000" y="1507139"/>
            <a:chExt cx="2295000" cy="2639611"/>
          </a:xfrm>
        </p:grpSpPr>
        <p:sp>
          <p:nvSpPr>
            <p:cNvPr id="7" name="左大括号 6"/>
            <p:cNvSpPr/>
            <p:nvPr/>
          </p:nvSpPr>
          <p:spPr bwMode="auto">
            <a:xfrm>
              <a:off x="3042000" y="1507139"/>
              <a:ext cx="585000" cy="2639611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32000" y="2616750"/>
              <a:ext cx="2160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本节内容</a:t>
              </a:r>
              <a:endParaRPr lang="zh-CN" altLang="en-US" sz="20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717000" y="1095107"/>
            <a:ext cx="423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/>
              <a:t>知识回顾：泛型类与泛型接口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717000" y="2296664"/>
            <a:ext cx="423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/>
              <a:t>泛型方法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762000" y="3467784"/>
            <a:ext cx="12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 smtClean="0"/>
              <a:t>泛型规则</a:t>
            </a:r>
            <a:endParaRPr lang="zh-CN" altLang="en-US" sz="20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4212000" y="1540217"/>
            <a:ext cx="3555000" cy="687162"/>
            <a:chOff x="4212000" y="1839588"/>
            <a:chExt cx="3555000" cy="687162"/>
          </a:xfrm>
        </p:grpSpPr>
        <p:sp>
          <p:nvSpPr>
            <p:cNvPr id="12" name="下箭头 11"/>
            <p:cNvSpPr/>
            <p:nvPr/>
          </p:nvSpPr>
          <p:spPr bwMode="auto">
            <a:xfrm>
              <a:off x="4212000" y="1839588"/>
              <a:ext cx="360000" cy="687162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2000" y="1941750"/>
              <a:ext cx="3195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 smtClean="0"/>
                <a:t>及时复习</a:t>
              </a:r>
              <a:endParaRPr lang="zh-CN" altLang="en-US" sz="16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212000" y="2775288"/>
            <a:ext cx="3555000" cy="687162"/>
            <a:chOff x="4212000" y="3074659"/>
            <a:chExt cx="3555000" cy="687162"/>
          </a:xfrm>
        </p:grpSpPr>
        <p:sp>
          <p:nvSpPr>
            <p:cNvPr id="13" name="下箭头 12"/>
            <p:cNvSpPr/>
            <p:nvPr/>
          </p:nvSpPr>
          <p:spPr bwMode="auto">
            <a:xfrm>
              <a:off x="4212000" y="3074659"/>
              <a:ext cx="360000" cy="687162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72000" y="3201750"/>
              <a:ext cx="3195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/>
                <a:t>步步</a:t>
              </a:r>
              <a:r>
                <a:rPr lang="zh-CN" altLang="en-US" sz="1600" dirty="0" smtClean="0"/>
                <a:t>推进</a:t>
              </a:r>
              <a:endParaRPr lang="zh-CN" altLang="en-US" sz="1600" dirty="0"/>
            </a:p>
          </p:txBody>
        </p:sp>
      </p:grpSp>
      <p:sp>
        <p:nvSpPr>
          <p:cNvPr id="20" name="AutoShape 10">
            <a:extLst>
              <a:ext uri="{FF2B5EF4-FFF2-40B4-BE49-F238E27FC236}">
                <a16:creationId xmlns:a16="http://schemas.microsoft.com/office/drawing/2014/main" xmlns="" id="{17549212-6A8A-415B-8C90-25689C864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500" y="4285411"/>
            <a:ext cx="6615000" cy="37457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latin typeface="Arial" panose="020B0604020202020204"/>
              </a:rPr>
              <a:t>下一节将学习</a:t>
            </a:r>
            <a:r>
              <a:rPr lang="zh-CN" altLang="en-US" sz="1600" kern="0" dirty="0">
                <a:solidFill>
                  <a:schemeClr val="bg1"/>
                </a:solidFill>
                <a:latin typeface="Arial" panose="020B0604020202020204"/>
              </a:rPr>
              <a:t>泛</a:t>
            </a:r>
            <a:r>
              <a:rPr lang="zh-CN" altLang="en-US" sz="1600" kern="0" dirty="0" smtClean="0">
                <a:solidFill>
                  <a:schemeClr val="bg1"/>
                </a:solidFill>
                <a:latin typeface="Arial" panose="020B0604020202020204"/>
              </a:rPr>
              <a:t>型通配符与泛型边界</a:t>
            </a:r>
            <a:endParaRPr lang="en-US" altLang="zh-CN" sz="1600" kern="0" dirty="0" smtClean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4" name="右箭头 3"/>
          <p:cNvSpPr/>
          <p:nvPr/>
        </p:nvSpPr>
        <p:spPr bwMode="auto">
          <a:xfrm>
            <a:off x="4932000" y="3563277"/>
            <a:ext cx="495000" cy="276830"/>
          </a:xfrm>
          <a:prstGeom prst="rightArrow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7000" y="3525107"/>
            <a:ext cx="1980000" cy="307777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涉及泛型通配符与边界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4787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20" grpId="0" animBg="1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第四节</a:t>
            </a:r>
            <a:r>
              <a:rPr lang="zh-CN" altLang="en-US" dirty="0"/>
              <a:t>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泛型通配符与泛型边界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29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964">
        <p14:prism/>
      </p:transition>
    </mc:Choice>
    <mc:Fallback xmlns="">
      <p:transition spd="slow" advTm="96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63AB59-8809-43FD-A8F9-9F52CEAD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0"/>
          </p:nvPr>
        </p:nvSpPr>
        <p:spPr>
          <a:xfrm>
            <a:off x="539552" y="843558"/>
            <a:ext cx="7488832" cy="792088"/>
          </a:xfrm>
        </p:spPr>
        <p:txBody>
          <a:bodyPr/>
          <a:lstStyle/>
          <a:p>
            <a:r>
              <a:rPr lang="zh-CN" altLang="en-US" dirty="0"/>
              <a:t>上节课学习</a:t>
            </a:r>
            <a:r>
              <a:rPr lang="zh-CN" altLang="en-US" dirty="0" smtClean="0"/>
              <a:t>了泛</a:t>
            </a:r>
            <a:r>
              <a:rPr lang="zh-CN" altLang="en-US" dirty="0"/>
              <a:t>型</a:t>
            </a:r>
            <a:r>
              <a:rPr lang="zh-CN" altLang="en-US" dirty="0" smtClean="0"/>
              <a:t>方法</a:t>
            </a:r>
            <a:r>
              <a:rPr lang="zh-CN" altLang="en-US" dirty="0"/>
              <a:t>及</a:t>
            </a:r>
            <a:r>
              <a:rPr lang="zh-CN" altLang="en-US" dirty="0" smtClean="0"/>
              <a:t>泛型</a:t>
            </a:r>
            <a:r>
              <a:rPr lang="zh-CN" altLang="en-US" dirty="0"/>
              <a:t>的</a:t>
            </a:r>
            <a:r>
              <a:rPr lang="zh-CN" altLang="en-US" dirty="0" smtClean="0"/>
              <a:t>常用规则。</a:t>
            </a:r>
            <a:endParaRPr lang="en-US" altLang="zh-CN" dirty="0" smtClean="0"/>
          </a:p>
          <a:p>
            <a:r>
              <a:rPr lang="zh-CN" altLang="en-US" dirty="0"/>
              <a:t>本节</a:t>
            </a:r>
            <a:r>
              <a:rPr lang="zh-CN" altLang="en-US" dirty="0" smtClean="0"/>
              <a:t>课学习泛</a:t>
            </a:r>
            <a:r>
              <a:rPr lang="zh-CN" altLang="en-US" dirty="0"/>
              <a:t>型通配符与泛型边界的使用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333" y="3399982"/>
            <a:ext cx="1686123" cy="12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87624" y="2326109"/>
            <a:ext cx="5544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为什么要使用泛型通配符与泛型边界呢？</a:t>
            </a:r>
            <a:endParaRPr lang="en-US" altLang="zh-CN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l"/>
            <a:r>
              <a:rPr lang="zh-CN" alt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让</a:t>
            </a:r>
            <a:r>
              <a:rPr lang="zh-CN" alt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我们在接下来的学习中解答这个问题。</a:t>
            </a:r>
            <a:endParaRPr lang="en-US" altLang="zh-CN" sz="2400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399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B2CB898-0B9B-45CF-A631-38394FB1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为什么使用泛型通配符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843EAE3-720E-411B-B3CB-8144B2BC2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090362"/>
            <a:ext cx="2232248" cy="90547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1200" b="1" dirty="0" smtClean="0">
                <a:solidFill>
                  <a:schemeClr val="accent2">
                    <a:lumMod val="75000"/>
                  </a:schemeClr>
                </a:solidFill>
              </a:rPr>
              <a:t>Gift</a:t>
            </a:r>
            <a:r>
              <a:rPr lang="zh-CN" altLang="en-US" sz="1200" dirty="0" smtClean="0"/>
              <a:t>礼物类，有两个子类：</a:t>
            </a:r>
            <a:endParaRPr lang="en-US" altLang="zh-CN" sz="12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b="1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altLang="zh-CN" sz="1200" b="1" dirty="0" err="1" smtClean="0">
                <a:solidFill>
                  <a:schemeClr val="accent2">
                    <a:lumMod val="75000"/>
                  </a:schemeClr>
                </a:solidFill>
              </a:rPr>
              <a:t>BirthdayGift</a:t>
            </a:r>
            <a:r>
              <a:rPr lang="zh-CN" altLang="en-US" sz="1200" dirty="0" smtClean="0"/>
              <a:t>生日礼物类，</a:t>
            </a:r>
            <a:endParaRPr lang="en-US" altLang="zh-CN" sz="12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b="1" dirty="0" smtClean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altLang="zh-CN" sz="1200" b="1" dirty="0" err="1" smtClean="0">
                <a:solidFill>
                  <a:schemeClr val="accent2">
                    <a:lumMod val="75000"/>
                  </a:schemeClr>
                </a:solidFill>
              </a:rPr>
              <a:t>LoverGift</a:t>
            </a:r>
            <a:r>
              <a:rPr lang="zh-CN" altLang="en-US" sz="1200" dirty="0"/>
              <a:t>情人节</a:t>
            </a:r>
            <a:r>
              <a:rPr lang="zh-CN" altLang="en-US" sz="1200" dirty="0" smtClean="0"/>
              <a:t>礼物类</a:t>
            </a:r>
            <a:endParaRPr lang="en-US" altLang="zh-CN" sz="1200" dirty="0" smtClean="0"/>
          </a:p>
        </p:txBody>
      </p:sp>
      <p:sp>
        <p:nvSpPr>
          <p:cNvPr id="19" name="副标题 18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8CBB884F-29C7-4111-99A5-8AEEAB0B5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200" y="748940"/>
            <a:ext cx="3733800" cy="2295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82000" y="1079976"/>
            <a:ext cx="2475000" cy="861774"/>
          </a:xfrm>
          <a:prstGeom prst="rect">
            <a:avLst/>
          </a:prstGeom>
          <a:solidFill>
            <a:schemeClr val="bg2"/>
          </a:solidFill>
          <a:ln>
            <a:solidFill>
              <a:srgbClr val="5AADD6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000" dirty="0">
                <a:solidFill>
                  <a:srgbClr val="000000"/>
                </a:solidFill>
                <a:latin typeface="Consolas"/>
              </a:rPr>
              <a:t> Gift{</a:t>
            </a:r>
            <a:r>
              <a:rPr lang="en-US" altLang="zh-CN" sz="1000" dirty="0">
                <a:solidFill>
                  <a:srgbClr val="3F7F5F"/>
                </a:solidFill>
                <a:latin typeface="Consolas"/>
              </a:rPr>
              <a:t>/*</a:t>
            </a:r>
            <a:r>
              <a:rPr lang="zh-CN" altLang="en-US" sz="1000" dirty="0">
                <a:solidFill>
                  <a:srgbClr val="3F7F5F"/>
                </a:solidFill>
                <a:latin typeface="Consolas"/>
              </a:rPr>
              <a:t>礼物类*</a:t>
            </a:r>
            <a:r>
              <a:rPr lang="en-US" altLang="zh-CN" sz="1000" dirty="0">
                <a:solidFill>
                  <a:srgbClr val="3F7F5F"/>
                </a:solidFill>
                <a:latin typeface="Consolas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altLang="zh-CN" sz="10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Consolas"/>
              </a:rPr>
              <a:t>BirthdayGift</a:t>
            </a:r>
            <a:r>
              <a:rPr lang="en-US" altLang="zh-CN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000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altLang="zh-CN" sz="1000" dirty="0">
                <a:solidFill>
                  <a:srgbClr val="000000"/>
                </a:solidFill>
                <a:latin typeface="Consolas"/>
              </a:rPr>
              <a:t> Gift</a:t>
            </a:r>
            <a:r>
              <a:rPr lang="en-US" altLang="zh-CN" sz="10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altLang="zh-CN" sz="1000" dirty="0" smtClean="0">
                <a:solidFill>
                  <a:srgbClr val="3F7F5F"/>
                </a:solidFill>
                <a:latin typeface="Consolas"/>
              </a:rPr>
              <a:t>	/*</a:t>
            </a:r>
            <a:r>
              <a:rPr lang="zh-CN" altLang="en-US" sz="1000" dirty="0">
                <a:solidFill>
                  <a:srgbClr val="3F7F5F"/>
                </a:solidFill>
                <a:latin typeface="Consolas"/>
              </a:rPr>
              <a:t>生日礼物*</a:t>
            </a:r>
            <a:r>
              <a:rPr lang="en-US" altLang="zh-CN" sz="1000" dirty="0">
                <a:solidFill>
                  <a:srgbClr val="3F7F5F"/>
                </a:solidFill>
                <a:latin typeface="Consolas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altLang="zh-CN" sz="10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000" dirty="0" err="1">
                <a:solidFill>
                  <a:srgbClr val="000000"/>
                </a:solidFill>
                <a:latin typeface="Consolas"/>
              </a:rPr>
              <a:t>LoverGift</a:t>
            </a:r>
            <a:r>
              <a:rPr lang="en-US" altLang="zh-CN" sz="10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000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altLang="zh-CN" sz="1000" dirty="0">
                <a:solidFill>
                  <a:srgbClr val="000000"/>
                </a:solidFill>
                <a:latin typeface="Consolas"/>
              </a:rPr>
              <a:t> Gift</a:t>
            </a:r>
            <a:r>
              <a:rPr lang="en-US" altLang="zh-CN" sz="1000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altLang="zh-CN" sz="1000" dirty="0" smtClean="0">
                <a:solidFill>
                  <a:srgbClr val="3F7F5F"/>
                </a:solidFill>
                <a:latin typeface="Consolas"/>
              </a:rPr>
              <a:t>	/*</a:t>
            </a:r>
            <a:r>
              <a:rPr lang="zh-CN" altLang="en-US" sz="1000" dirty="0">
                <a:solidFill>
                  <a:srgbClr val="3F7F5F"/>
                </a:solidFill>
                <a:latin typeface="Consolas"/>
              </a:rPr>
              <a:t>新年礼物*</a:t>
            </a:r>
            <a:r>
              <a:rPr lang="en-US" altLang="zh-CN" sz="1000" dirty="0">
                <a:solidFill>
                  <a:srgbClr val="3F7F5F"/>
                </a:solidFill>
                <a:latin typeface="Consolas"/>
              </a:rPr>
              <a:t>/</a:t>
            </a:r>
            <a:r>
              <a:rPr lang="en-US" altLang="zh-CN" sz="1000" dirty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1263900" y="3384757"/>
            <a:ext cx="6413100" cy="1661993"/>
          </a:xfrm>
          <a:prstGeom prst="rect">
            <a:avLst/>
          </a:prstGeom>
          <a:noFill/>
          <a:ln>
            <a:solidFill>
              <a:srgbClr val="5AADD6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/>
              </a:rPr>
              <a:t>BoxUtil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r>
              <a:rPr lang="en-US" altLang="zh-CN" sz="1200" b="1" dirty="0" smtClean="0">
                <a:solidFill>
                  <a:srgbClr val="7F0055"/>
                </a:solidFill>
                <a:latin typeface="Consolas"/>
              </a:rPr>
              <a:t>   public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open(Box&lt;Gift&gt; x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){  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sz="12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sz="12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sz="12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zh-CN" altLang="en-US" sz="1200" i="1" dirty="0">
                <a:solidFill>
                  <a:srgbClr val="2A00FF"/>
                </a:solidFill>
                <a:latin typeface="Consolas"/>
              </a:rPr>
              <a:t>礼物盒</a:t>
            </a:r>
            <a:r>
              <a:rPr lang="en-US" altLang="zh-CN" sz="1200" i="1" dirty="0" smtClean="0">
                <a:solidFill>
                  <a:srgbClr val="2A00FF"/>
                </a:solidFill>
                <a:latin typeface="Consolas"/>
              </a:rPr>
              <a:t>..."</a:t>
            </a:r>
            <a:r>
              <a:rPr lang="en-US" altLang="zh-CN" sz="1200" i="1" dirty="0" smtClean="0">
                <a:solidFill>
                  <a:srgbClr val="000000"/>
                </a:solidFill>
                <a:latin typeface="Consolas"/>
              </a:rPr>
              <a:t>);  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sz="12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altLang="zh-CN" sz="1200" b="1" dirty="0" smtClean="0">
                <a:solidFill>
                  <a:srgbClr val="7F0055"/>
                </a:solidFill>
                <a:latin typeface="Consolas"/>
              </a:rPr>
              <a:t>   public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zh-CN" sz="12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{  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/>
              </a:rPr>
              <a:t>BoxUtil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/>
              </a:rPr>
              <a:t>bu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/>
              </a:rPr>
              <a:t>BoxUtil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/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   Box&lt;Gift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&gt; box =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Box&lt;Gift&gt;(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Gift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());  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/>
              </a:rPr>
              <a:t>bu.open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(box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   Box&lt;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/>
              </a:rPr>
              <a:t>BirthdayGift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&gt; box2 =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Box&lt;</a:t>
            </a:r>
            <a:r>
              <a:rPr lang="en-US" altLang="zh-CN" sz="1200" b="1" dirty="0" err="1">
                <a:solidFill>
                  <a:srgbClr val="000000"/>
                </a:solidFill>
                <a:latin typeface="Consolas"/>
              </a:rPr>
              <a:t>BirthdayGift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&gt;(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/>
              </a:rPr>
              <a:t>BirthdayGift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algn="l"/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altLang="zh-CN" u="sng" dirty="0" err="1" smtClean="0">
                <a:solidFill>
                  <a:srgbClr val="FF0000"/>
                </a:solidFill>
                <a:latin typeface="Consolas"/>
              </a:rPr>
              <a:t>bu.open</a:t>
            </a:r>
            <a:r>
              <a:rPr lang="en-US" altLang="zh-CN" u="sng" dirty="0" smtClean="0">
                <a:solidFill>
                  <a:srgbClr val="FF0000"/>
                </a:solidFill>
                <a:latin typeface="Consolas"/>
              </a:rPr>
              <a:t>(box2</a:t>
            </a:r>
            <a:r>
              <a:rPr lang="en-US" altLang="zh-CN" u="sng" dirty="0">
                <a:solidFill>
                  <a:srgbClr val="FF0000"/>
                </a:solidFill>
                <a:latin typeface="Consolas"/>
              </a:rPr>
              <a:t>);</a:t>
            </a:r>
          </a:p>
          <a:p>
            <a:pPr algn="l"/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   }</a:t>
            </a:r>
            <a:endParaRPr lang="en-US" altLang="zh-CN" sz="12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sz="12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557000" y="4350179"/>
            <a:ext cx="4095000" cy="562539"/>
            <a:chOff x="1557000" y="4350179"/>
            <a:chExt cx="4095000" cy="562539"/>
          </a:xfrm>
        </p:grpSpPr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xmlns="" id="{8BD459B5-294D-4336-BD4A-E1F2D639A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7000" y="4350179"/>
              <a:ext cx="1692000" cy="291571"/>
            </a:xfrm>
            <a:prstGeom prst="rect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pic>
          <p:nvPicPr>
            <p:cNvPr id="10" name="Picture 2" descr="C:\Users\jian.zhang\Desktop\安卓PPT模板demo\代码展示\11.wmf">
              <a:extLst>
                <a:ext uri="{FF2B5EF4-FFF2-40B4-BE49-F238E27FC236}">
                  <a16:creationId xmlns:a16="http://schemas.microsoft.com/office/drawing/2014/main" xmlns="" id="{22B1DD7F-DB4C-4281-B4FD-D1A7A919D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17311" y="4495964"/>
              <a:ext cx="500105" cy="416754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3897000" y="4596750"/>
              <a:ext cx="1755000" cy="30777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dirty="0" smtClean="0">
                  <a:solidFill>
                    <a:srgbClr val="FF0000"/>
                  </a:solidFill>
                </a:rPr>
                <a:t>编译期检查出异常！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97080" y="1995838"/>
            <a:ext cx="337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7330" lvl="0" indent="-227330" algn="l" eaLnBrk="0" hangingPunct="0">
              <a:spcBef>
                <a:spcPts val="1000"/>
              </a:spcBef>
              <a:buSzPct val="100000"/>
              <a:buFont typeface="Wingdings" panose="05000000000000000000" pitchFamily="2" charset="2"/>
              <a:buChar char="n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  <a:sym typeface="Calibri" panose="020F0502020204030204" pitchFamily="34" charset="0"/>
              </a:rPr>
              <a:t>泛型类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  <a:sym typeface="Calibri" panose="020F0502020204030204" pitchFamily="34" charset="0"/>
              </a:rPr>
              <a:t>Box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  <a:sym typeface="Calibri" panose="020F0502020204030204" pitchFamily="34" charset="0"/>
              </a:rPr>
              <a:t>物品盒类，盒内可以装礼物</a:t>
            </a:r>
            <a:r>
              <a:rPr lang="zh-CN" alt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  <a:sym typeface="Calibri" panose="020F0502020204030204" pitchFamily="34" charset="0"/>
              </a:rPr>
              <a:t>。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  <a:sym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82000" y="2276167"/>
            <a:ext cx="2475000" cy="1015663"/>
          </a:xfrm>
          <a:prstGeom prst="rect">
            <a:avLst/>
          </a:prstGeom>
          <a:solidFill>
            <a:schemeClr val="bg2"/>
          </a:solidFill>
          <a:ln>
            <a:solidFill>
              <a:srgbClr val="5AADD6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000" b="1" dirty="0">
                <a:solidFill>
                  <a:srgbClr val="000000"/>
                </a:solidFill>
                <a:latin typeface="Consolas"/>
              </a:rPr>
              <a:t> Box&lt;T&gt;{</a:t>
            </a:r>
            <a:r>
              <a:rPr lang="en-US" altLang="zh-CN" sz="1000" b="1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sz="1000" b="1" dirty="0">
                <a:solidFill>
                  <a:srgbClr val="3F7F5F"/>
                </a:solidFill>
                <a:latin typeface="Consolas"/>
              </a:rPr>
              <a:t>物品盒，泛型类</a:t>
            </a:r>
          </a:p>
          <a:p>
            <a:pPr algn="l"/>
            <a:r>
              <a:rPr lang="en-US" altLang="zh-CN" sz="1000" b="1" dirty="0" smtClean="0">
                <a:solidFill>
                  <a:srgbClr val="7F0055"/>
                </a:solidFill>
                <a:latin typeface="Consolas"/>
              </a:rPr>
              <a:t>   private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Consolas"/>
              </a:rPr>
              <a:t>T </a:t>
            </a:r>
            <a:r>
              <a:rPr lang="en-US" altLang="zh-CN" sz="1000" b="1" dirty="0">
                <a:solidFill>
                  <a:srgbClr val="0000C0"/>
                </a:solidFill>
                <a:latin typeface="Consolas"/>
              </a:rPr>
              <a:t>gift</a:t>
            </a:r>
            <a:r>
              <a:rPr lang="en-US" altLang="zh-CN" sz="1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altLang="zh-CN" sz="1000" b="1" dirty="0" smtClean="0">
                <a:solidFill>
                  <a:srgbClr val="7F0055"/>
                </a:solidFill>
                <a:latin typeface="Consolas"/>
              </a:rPr>
              <a:t>   public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Consolas"/>
              </a:rPr>
              <a:t>Box(T gift){</a:t>
            </a:r>
          </a:p>
          <a:p>
            <a:pPr algn="l"/>
            <a:r>
              <a:rPr lang="en-US" altLang="zh-CN" sz="1000" b="1" dirty="0" smtClean="0">
                <a:solidFill>
                  <a:srgbClr val="7F0055"/>
                </a:solidFill>
                <a:latin typeface="Consolas"/>
              </a:rPr>
              <a:t>      </a:t>
            </a:r>
            <a:r>
              <a:rPr lang="en-US" altLang="zh-CN" sz="10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zh-CN" sz="10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CN" sz="1000" b="1" dirty="0" err="1" smtClean="0">
                <a:solidFill>
                  <a:srgbClr val="0000C0"/>
                </a:solidFill>
                <a:latin typeface="Consolas"/>
              </a:rPr>
              <a:t>gift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/>
              </a:rPr>
              <a:t>=gift</a:t>
            </a:r>
            <a:r>
              <a:rPr lang="en-US" altLang="zh-CN" sz="1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altLang="zh-CN" sz="1000" dirty="0" smtClean="0">
                <a:solidFill>
                  <a:srgbClr val="000000"/>
                </a:solidFill>
                <a:latin typeface="Consolas"/>
              </a:rPr>
              <a:t>    }</a:t>
            </a:r>
            <a:endParaRPr lang="en-US" altLang="zh-CN" sz="10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altLang="zh-CN" sz="1000" dirty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2907000" y="3966750"/>
            <a:ext cx="5607000" cy="430887"/>
            <a:chOff x="2907000" y="3966750"/>
            <a:chExt cx="5607000" cy="430887"/>
          </a:xfrm>
        </p:grpSpPr>
        <p:grpSp>
          <p:nvGrpSpPr>
            <p:cNvPr id="4" name="组合 3"/>
            <p:cNvGrpSpPr/>
            <p:nvPr/>
          </p:nvGrpSpPr>
          <p:grpSpPr>
            <a:xfrm>
              <a:off x="2907000" y="3975750"/>
              <a:ext cx="2565000" cy="396000"/>
              <a:chOff x="2907000" y="3975750"/>
              <a:chExt cx="2565000" cy="396000"/>
            </a:xfrm>
          </p:grpSpPr>
          <p:sp>
            <p:nvSpPr>
              <p:cNvPr id="17" name="Rectangle 10">
                <a:extLst>
                  <a:ext uri="{FF2B5EF4-FFF2-40B4-BE49-F238E27FC236}">
                    <a16:creationId xmlns:a16="http://schemas.microsoft.com/office/drawing/2014/main" xmlns="" id="{8BD459B5-294D-4336-BD4A-E1F2D639A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7000" y="3975750"/>
                <a:ext cx="1152000" cy="180000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Rectangle 10">
                <a:extLst>
                  <a:ext uri="{FF2B5EF4-FFF2-40B4-BE49-F238E27FC236}">
                    <a16:creationId xmlns:a16="http://schemas.microsoft.com/office/drawing/2014/main" xmlns="" id="{8BD459B5-294D-4336-BD4A-E1F2D639A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000" y="4191750"/>
                <a:ext cx="1800000" cy="180000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7362000" y="3966750"/>
              <a:ext cx="115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100" b="1" dirty="0" smtClean="0">
                  <a:solidFill>
                    <a:srgbClr val="FF0000"/>
                  </a:solidFill>
                </a:rPr>
                <a:t>两个</a:t>
              </a:r>
              <a:r>
                <a:rPr lang="en-US" altLang="zh-CN" sz="1100" b="1" dirty="0" smtClean="0">
                  <a:solidFill>
                    <a:srgbClr val="FF0000"/>
                  </a:solidFill>
                </a:rPr>
                <a:t>Box</a:t>
              </a:r>
              <a:r>
                <a:rPr lang="zh-CN" altLang="en-US" sz="1100" b="1" dirty="0" smtClean="0">
                  <a:solidFill>
                    <a:srgbClr val="FF0000"/>
                  </a:solidFill>
                </a:rPr>
                <a:t>版本可以兼容吗？</a:t>
              </a:r>
              <a:endParaRPr lang="zh-CN" altLang="en-US" sz="11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97080" y="2317011"/>
            <a:ext cx="2258696" cy="902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7330" lvl="0" indent="-227330" algn="l" eaLnBrk="0" hangingPunct="0">
              <a:spcBef>
                <a:spcPts val="1000"/>
              </a:spcBef>
              <a:buSzPct val="100000"/>
              <a:buFont typeface="Wingdings" panose="05000000000000000000" pitchFamily="2" charset="2"/>
              <a:buChar char="n"/>
            </a:pPr>
            <a:r>
              <a:rPr lang="en-US" altLang="zh-CN" sz="120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  <a:sym typeface="Calibri" panose="020F0502020204030204" pitchFamily="34" charset="0"/>
              </a:rPr>
              <a:t>BoxUtil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  <a:sym typeface="Calibri" panose="020F0502020204030204" pitchFamily="34" charset="0"/>
              </a:rPr>
              <a:t>类用来操作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  <a:sym typeface="Calibri" panose="020F0502020204030204" pitchFamily="34" charset="0"/>
              </a:rPr>
              <a:t>Box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  <a:sym typeface="Calibri" panose="020F0502020204030204" pitchFamily="34" charset="0"/>
              </a:rPr>
              <a:t>，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  <a:sym typeface="Calibri" panose="020F0502020204030204" pitchFamily="34" charset="0"/>
            </a:endParaRPr>
          </a:p>
          <a:p>
            <a:pPr lvl="0" algn="l" eaLnBrk="0" hangingPunct="0">
              <a:spcBef>
                <a:spcPts val="1000"/>
              </a:spcBef>
              <a:buSzPct val="100000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  <a:sym typeface="Calibri" panose="020F0502020204030204" pitchFamily="34" charset="0"/>
              </a:rPr>
              <a:t>该类内定义了一个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  <a:sym typeface="Calibri" panose="020F0502020204030204" pitchFamily="34" charset="0"/>
              </a:rPr>
              <a:t>open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  <a:sym typeface="Calibri" panose="020F0502020204030204" pitchFamily="34" charset="0"/>
              </a:rPr>
              <a:t>方法，</a:t>
            </a:r>
            <a:endParaRPr lang="en-US" altLang="zh-CN" sz="1200" dirty="0">
              <a:solidFill>
                <a:srgbClr val="000000">
                  <a:lumMod val="75000"/>
                  <a:lumOff val="25000"/>
                </a:srgbClr>
              </a:solidFill>
              <a:latin typeface="微软雅黑"/>
              <a:ea typeface="微软雅黑"/>
              <a:sym typeface="Calibri" panose="020F0502020204030204" pitchFamily="34" charset="0"/>
            </a:endParaRPr>
          </a:p>
          <a:p>
            <a:pPr lvl="0" algn="l" eaLnBrk="0" hangingPunct="0">
              <a:spcBef>
                <a:spcPts val="1000"/>
              </a:spcBef>
              <a:buSzPct val="100000"/>
            </a:pP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  <a:sym typeface="Calibri" panose="020F0502020204030204" pitchFamily="34" charset="0"/>
              </a:rPr>
              <a:t>用来打开物品盒</a:t>
            </a:r>
            <a:r>
              <a:rPr lang="zh-CN" altLang="en-US" sz="12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/>
                <a:ea typeface="微软雅黑"/>
                <a:sym typeface="Calibri" panose="020F0502020204030204" pitchFamily="34" charset="0"/>
              </a:rPr>
              <a:t>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9152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2" grpId="0" animBg="1"/>
      <p:bldP spid="14" grpId="0"/>
      <p:bldP spid="11" grpId="0" animBg="1"/>
      <p:bldP spid="2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6D987D-A075-4976-A61B-07ED5797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为什么使用泛型通配符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idx="10"/>
          </p:nvPr>
        </p:nvSpPr>
        <p:spPr>
          <a:xfrm>
            <a:off x="539552" y="843558"/>
            <a:ext cx="7920880" cy="7920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分析</a:t>
            </a:r>
            <a:r>
              <a:rPr lang="zh-CN" altLang="en-US" dirty="0" smtClean="0"/>
              <a:t>：尽管</a:t>
            </a:r>
            <a:r>
              <a:rPr lang="en-US" altLang="zh-CN" dirty="0" err="1" smtClean="0"/>
              <a:t>BirthdayGift</a:t>
            </a:r>
            <a:r>
              <a:rPr lang="zh-CN" altLang="en-US" dirty="0" smtClean="0"/>
              <a:t>是</a:t>
            </a:r>
            <a:r>
              <a:rPr lang="en-US" altLang="zh-CN" dirty="0"/>
              <a:t>Gift</a:t>
            </a:r>
            <a:r>
              <a:rPr lang="zh-CN" altLang="en-US" dirty="0"/>
              <a:t>的子类，但是</a:t>
            </a:r>
            <a:r>
              <a:rPr lang="en-US" altLang="zh-CN" dirty="0"/>
              <a:t>Box&lt;</a:t>
            </a:r>
            <a:r>
              <a:rPr lang="en-US" altLang="zh-CN" dirty="0" err="1"/>
              <a:t>BirthdayGift</a:t>
            </a:r>
            <a:r>
              <a:rPr lang="en-US" altLang="zh-CN" dirty="0"/>
              <a:t>&gt;</a:t>
            </a:r>
            <a:r>
              <a:rPr lang="zh-CN" altLang="en-US" dirty="0"/>
              <a:t>既不与</a:t>
            </a:r>
            <a:r>
              <a:rPr lang="en-US" altLang="zh-CN" dirty="0"/>
              <a:t>Box&lt;Gift&gt;</a:t>
            </a:r>
            <a:r>
              <a:rPr lang="zh-CN" altLang="en-US" dirty="0"/>
              <a:t>等价，也非</a:t>
            </a:r>
            <a:r>
              <a:rPr lang="en-US" altLang="zh-CN" dirty="0"/>
              <a:t>Box&lt;Gift&gt;</a:t>
            </a:r>
            <a:r>
              <a:rPr lang="zh-CN" altLang="en-US" dirty="0"/>
              <a:t>的子类，二者是</a:t>
            </a:r>
            <a:r>
              <a:rPr lang="en-US" altLang="zh-CN" dirty="0"/>
              <a:t>Box</a:t>
            </a:r>
            <a:r>
              <a:rPr lang="zh-CN" altLang="en-US" dirty="0"/>
              <a:t>类的两个</a:t>
            </a:r>
            <a:r>
              <a:rPr lang="zh-CN" altLang="en-US" dirty="0" smtClean="0"/>
              <a:t>不同版本。</a:t>
            </a:r>
            <a:endParaRPr lang="zh-CN" altLang="en-US" dirty="0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xmlns="" id="{359C09C7-728F-43AB-B189-5A3EF0F22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296" y="2193126"/>
            <a:ext cx="4292848" cy="738664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open(Box&lt;Gift&gt; </a:t>
            </a:r>
            <a:r>
              <a:rPr lang="en-US" altLang="zh-CN" sz="1400" b="1" dirty="0">
                <a:solidFill>
                  <a:srgbClr val="6A3E3E"/>
                </a:solidFill>
                <a:latin typeface="Consolas"/>
              </a:rPr>
              <a:t>box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){ }</a:t>
            </a:r>
          </a:p>
          <a:p>
            <a:pPr algn="l"/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open(Box&lt;</a:t>
            </a:r>
            <a:r>
              <a:rPr lang="en-US" altLang="zh-CN" sz="1400" b="1" dirty="0" err="1">
                <a:solidFill>
                  <a:srgbClr val="000000"/>
                </a:solidFill>
                <a:latin typeface="Consolas"/>
              </a:rPr>
              <a:t>BirthdayGift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altLang="zh-CN" sz="1400" b="1" dirty="0">
                <a:solidFill>
                  <a:srgbClr val="6A3E3E"/>
                </a:solidFill>
                <a:latin typeface="Consolas"/>
              </a:rPr>
              <a:t>box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){ }</a:t>
            </a:r>
          </a:p>
          <a:p>
            <a:pPr algn="l"/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open(Box&lt;</a:t>
            </a:r>
            <a:r>
              <a:rPr lang="en-US" altLang="zh-CN" sz="1400" b="1" dirty="0" err="1">
                <a:solidFill>
                  <a:srgbClr val="000000"/>
                </a:solidFill>
                <a:latin typeface="Consolas"/>
              </a:rPr>
              <a:t>LoverGift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altLang="zh-CN" sz="1400" b="1" dirty="0">
                <a:solidFill>
                  <a:srgbClr val="6A3E3E"/>
                </a:solidFill>
                <a:latin typeface="Consolas"/>
              </a:rPr>
              <a:t>box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){ 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AutoShape 10">
            <a:extLst>
              <a:ext uri="{FF2B5EF4-FFF2-40B4-BE49-F238E27FC236}">
                <a16:creationId xmlns:a16="http://schemas.microsoft.com/office/drawing/2014/main" xmlns="" id="{61DE0B29-DC2F-41FC-88B8-8B3A17626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152" y="2337142"/>
            <a:ext cx="2016000" cy="34051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Arial" panose="020B0604020202020204"/>
              </a:rPr>
              <a:t>代码繁琐，重用性不</a:t>
            </a:r>
            <a:r>
              <a:rPr lang="zh-CN" altLang="en-US" sz="1400" kern="0" dirty="0" smtClean="0">
                <a:solidFill>
                  <a:schemeClr val="bg1"/>
                </a:solidFill>
                <a:latin typeface="Arial" panose="020B0604020202020204"/>
              </a:rPr>
              <a:t>强</a:t>
            </a:r>
            <a:endParaRPr lang="en-GB" altLang="zh-CN" sz="1400" kern="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xmlns="" id="{CF69CB45-28AE-420F-8A4F-AA5ED6856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4" y="3579862"/>
            <a:ext cx="3977534" cy="379784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open(Box&lt;?&gt; </a:t>
            </a:r>
            <a:r>
              <a:rPr lang="en-US" altLang="zh-CN" sz="1400" b="1" dirty="0">
                <a:solidFill>
                  <a:srgbClr val="6A3E3E"/>
                </a:solidFill>
                <a:latin typeface="Consolas"/>
              </a:rPr>
              <a:t>box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) { 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xmlns="" id="{DD2B4D80-1D0F-4A9D-A3E9-1E5409D87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896" y="3687902"/>
            <a:ext cx="252000" cy="25200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xmlns="" id="{7CDD2B85-353E-429E-9E6D-3744FB714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000" y="4011910"/>
            <a:ext cx="1296000" cy="37457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latin typeface="Arial" panose="020B0604020202020204"/>
              </a:rPr>
              <a:t>泛型</a:t>
            </a:r>
            <a:r>
              <a:rPr lang="zh-CN" altLang="en-US" sz="1600" kern="0" dirty="0" smtClean="0">
                <a:solidFill>
                  <a:srgbClr val="FFFF00"/>
                </a:solidFill>
                <a:latin typeface="Arial" panose="020B0604020202020204"/>
              </a:rPr>
              <a:t>通配符</a:t>
            </a:r>
            <a:endParaRPr lang="en-GB" altLang="zh-CN" sz="1600" kern="0" dirty="0">
              <a:solidFill>
                <a:srgbClr val="FFFF00"/>
              </a:solidFill>
              <a:latin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8384" y="4012996"/>
            <a:ext cx="2160000" cy="646986"/>
          </a:xfrm>
          <a:prstGeom prst="roundRect">
            <a:avLst/>
          </a:prstGeom>
          <a:noFill/>
          <a:ln>
            <a:solidFill>
              <a:srgbClr val="5AADD6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rgbClr val="3E68FC"/>
                </a:solidFill>
              </a:rPr>
              <a:t>什么是通配符，</a:t>
            </a:r>
            <a:endParaRPr lang="en-US" altLang="zh-CN" sz="1600" b="1" dirty="0" smtClean="0">
              <a:solidFill>
                <a:srgbClr val="3E68FC"/>
              </a:solidFill>
            </a:endParaRPr>
          </a:p>
          <a:p>
            <a:pPr algn="l"/>
            <a:r>
              <a:rPr lang="zh-CN" altLang="en-US" sz="1600" b="1" dirty="0" smtClean="0">
                <a:solidFill>
                  <a:srgbClr val="3E68FC"/>
                </a:solidFill>
              </a:rPr>
              <a:t>什么又是泛型通配符？</a:t>
            </a:r>
            <a:endParaRPr lang="zh-CN" altLang="en-US" sz="1600" b="1" dirty="0">
              <a:solidFill>
                <a:srgbClr val="3E68FC"/>
              </a:solidFill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xmlns="" id="{C7F3EC0C-3274-44F7-B490-E2E5160FC29D}"/>
              </a:ext>
            </a:extLst>
          </p:cNvPr>
          <p:cNvSpPr txBox="1">
            <a:spLocks/>
          </p:cNvSpPr>
          <p:nvPr/>
        </p:nvSpPr>
        <p:spPr>
          <a:xfrm>
            <a:off x="432000" y="3021750"/>
            <a:ext cx="5175000" cy="46817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1400" dirty="0">
              <a:ea typeface="微软雅黑" panose="020B0503020204020204" pitchFamily="34" charset="-122"/>
            </a:endParaRPr>
          </a:p>
        </p:txBody>
      </p:sp>
      <p:sp>
        <p:nvSpPr>
          <p:cNvPr id="15" name="副标题 8"/>
          <p:cNvSpPr txBox="1">
            <a:spLocks/>
          </p:cNvSpPr>
          <p:nvPr/>
        </p:nvSpPr>
        <p:spPr>
          <a:xfrm>
            <a:off x="539552" y="1779662"/>
            <a:ext cx="7920880" cy="36004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那么，如何避免</a:t>
            </a:r>
            <a:r>
              <a:rPr lang="en-US" altLang="zh-CN" dirty="0"/>
              <a:t>Box</a:t>
            </a:r>
            <a:r>
              <a:rPr lang="zh-CN" altLang="en-US" dirty="0"/>
              <a:t>类的多版本不兼容问题呢？多写几个重载的</a:t>
            </a:r>
            <a:r>
              <a:rPr lang="en-US" altLang="zh-CN" dirty="0"/>
              <a:t>open</a:t>
            </a:r>
            <a:r>
              <a:rPr lang="zh-CN" altLang="en-US" dirty="0"/>
              <a:t>方法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16" name="副标题 8"/>
          <p:cNvSpPr txBox="1">
            <a:spLocks/>
          </p:cNvSpPr>
          <p:nvPr/>
        </p:nvSpPr>
        <p:spPr>
          <a:xfrm>
            <a:off x="539552" y="3147814"/>
            <a:ext cx="7920880" cy="36004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有没有一种符号</a:t>
            </a:r>
            <a:r>
              <a:rPr lang="zh-CN" altLang="en-US" dirty="0" smtClean="0"/>
              <a:t>可以兼容</a:t>
            </a:r>
            <a:r>
              <a:rPr lang="en-US" altLang="zh-CN" dirty="0" smtClean="0"/>
              <a:t>Box</a:t>
            </a:r>
            <a:r>
              <a:rPr lang="zh-CN" altLang="en-US" dirty="0" smtClean="0"/>
              <a:t>类的所有版本</a:t>
            </a:r>
            <a:r>
              <a:rPr lang="zh-CN" altLang="en-US" dirty="0"/>
              <a:t>呢？有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875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2" grpId="0" animBg="1"/>
      <p:bldP spid="4" grpId="0" animBg="1"/>
      <p:bldP spid="15" grpId="0"/>
      <p:bldP spid="1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rPr>
              <a:t>什么是通配符</a:t>
            </a:r>
            <a:endParaRPr lang="en-US" altLang="zh-CN" kern="1200" dirty="0">
              <a:solidFill>
                <a:srgbClr val="0070C0"/>
              </a:solidFill>
              <a:latin typeface="+mj-lt"/>
              <a:ea typeface="+mj-ea"/>
              <a:cs typeface="+mj-cs"/>
              <a:sym typeface="Browallia New" panose="020B0604020202020204" charset="0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0"/>
          </p:nvPr>
        </p:nvSpPr>
        <p:spPr>
          <a:xfrm>
            <a:off x="539552" y="843558"/>
            <a:ext cx="1962448" cy="360040"/>
          </a:xfrm>
        </p:spPr>
        <p:txBody>
          <a:bodyPr/>
          <a:lstStyle/>
          <a:p>
            <a:r>
              <a:rPr lang="zh-CN" altLang="en-US" dirty="0"/>
              <a:t>通配符</a:t>
            </a:r>
            <a:r>
              <a:rPr lang="zh-CN" altLang="en-US" dirty="0" smtClean="0"/>
              <a:t>的</a:t>
            </a:r>
            <a:r>
              <a:rPr lang="zh-CN" altLang="en-US" dirty="0"/>
              <a:t>概念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19" name="Text Box 14"/>
          <p:cNvSpPr txBox="1"/>
          <p:nvPr/>
        </p:nvSpPr>
        <p:spPr>
          <a:xfrm>
            <a:off x="673647" y="1303561"/>
            <a:ext cx="124335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被定义项</a:t>
            </a:r>
          </a:p>
        </p:txBody>
      </p:sp>
      <p:sp>
        <p:nvSpPr>
          <p:cNvPr id="20" name="Text Box 8"/>
          <p:cNvSpPr txBox="1"/>
          <p:nvPr/>
        </p:nvSpPr>
        <p:spPr>
          <a:xfrm>
            <a:off x="2237461" y="1303561"/>
            <a:ext cx="1389539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临近的属</a:t>
            </a:r>
          </a:p>
        </p:txBody>
      </p:sp>
      <p:sp>
        <p:nvSpPr>
          <p:cNvPr id="22" name="Text Box 12"/>
          <p:cNvSpPr txBox="1"/>
          <p:nvPr/>
        </p:nvSpPr>
        <p:spPr>
          <a:xfrm>
            <a:off x="5905350" y="1303561"/>
            <a:ext cx="1771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种差（内涵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26" name="Text Box 8"/>
          <p:cNvSpPr txBox="1"/>
          <p:nvPr/>
        </p:nvSpPr>
        <p:spPr>
          <a:xfrm>
            <a:off x="3663000" y="1303561"/>
            <a:ext cx="158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同属的其它种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182234" y="2859728"/>
            <a:ext cx="824766" cy="576263"/>
            <a:chOff x="746644" y="3071464"/>
            <a:chExt cx="824766" cy="576263"/>
          </a:xfrm>
        </p:grpSpPr>
        <p:sp>
          <p:nvSpPr>
            <p:cNvPr id="28" name="AutoShape 7"/>
            <p:cNvSpPr/>
            <p:nvPr/>
          </p:nvSpPr>
          <p:spPr>
            <a:xfrm flipH="1">
              <a:off x="746644" y="3071464"/>
              <a:ext cx="215900" cy="576263"/>
            </a:xfrm>
            <a:prstGeom prst="downArrow">
              <a:avLst>
                <a:gd name="adj1" fmla="val 50000"/>
                <a:gd name="adj2" fmla="val 6646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9" name="Text Box 8"/>
            <p:cNvSpPr txBox="1"/>
            <p:nvPr/>
          </p:nvSpPr>
          <p:spPr>
            <a:xfrm>
              <a:off x="821259" y="3156750"/>
              <a:ext cx="750151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外延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53591" y="1743869"/>
            <a:ext cx="1103560" cy="1055688"/>
            <a:chOff x="338859" y="2095666"/>
            <a:chExt cx="1103560" cy="1055688"/>
          </a:xfrm>
        </p:grpSpPr>
        <p:sp>
          <p:nvSpPr>
            <p:cNvPr id="17" name="椭圆 16"/>
            <p:cNvSpPr/>
            <p:nvPr/>
          </p:nvSpPr>
          <p:spPr>
            <a:xfrm>
              <a:off x="338859" y="2095666"/>
              <a:ext cx="1103560" cy="105568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en-US" altLang="zh-CN" sz="2000" b="1" strike="noStrike" noProof="1">
                <a:solidFill>
                  <a:schemeClr val="accent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31866" y="2438844"/>
              <a:ext cx="968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noProof="1">
                  <a:solidFill>
                    <a:schemeClr val="accent1"/>
                  </a:solidFill>
                </a:rPr>
                <a:t>通配符</a:t>
              </a:r>
              <a:endParaRPr lang="en-US" altLang="zh-CN" b="1" noProof="1">
                <a:solidFill>
                  <a:schemeClr val="accent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339752" y="1743869"/>
            <a:ext cx="1125000" cy="1055688"/>
            <a:chOff x="2339752" y="1410050"/>
            <a:chExt cx="1125000" cy="1055688"/>
          </a:xfrm>
        </p:grpSpPr>
        <p:sp>
          <p:nvSpPr>
            <p:cNvPr id="21" name="椭圆 20"/>
            <p:cNvSpPr/>
            <p:nvPr/>
          </p:nvSpPr>
          <p:spPr>
            <a:xfrm>
              <a:off x="2363853" y="1410050"/>
              <a:ext cx="1084942" cy="105568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2000" b="1" strike="noStrike" noProof="1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339752" y="1752418"/>
              <a:ext cx="112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noProof="1" smtClean="0">
                  <a:solidFill>
                    <a:schemeClr val="accent1"/>
                  </a:solidFill>
                </a:rPr>
                <a:t>特殊字符</a:t>
              </a:r>
              <a:endParaRPr lang="en-US" altLang="zh-CN" b="1" noProof="1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955497" y="1743869"/>
            <a:ext cx="1054800" cy="1055688"/>
            <a:chOff x="3955497" y="1410050"/>
            <a:chExt cx="1054800" cy="1055688"/>
          </a:xfrm>
        </p:grpSpPr>
        <p:sp>
          <p:nvSpPr>
            <p:cNvPr id="27" name="椭圆 26"/>
            <p:cNvSpPr/>
            <p:nvPr/>
          </p:nvSpPr>
          <p:spPr>
            <a:xfrm>
              <a:off x="3955497" y="1410050"/>
              <a:ext cx="1054800" cy="105568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en-US" altLang="zh-CN" sz="2000" b="1" strike="noStrike" noProof="1" smtClean="0">
                <a:solidFill>
                  <a:schemeClr val="accent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15104" y="1589859"/>
              <a:ext cx="9169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b="1" noProof="1">
                  <a:solidFill>
                    <a:schemeClr val="accent1"/>
                  </a:solidFill>
                </a:rPr>
                <a:t>数学符号</a:t>
              </a:r>
            </a:p>
            <a:p>
              <a:pPr algn="l"/>
              <a:r>
                <a:rPr lang="zh-CN" altLang="en-US" sz="1400" b="1" noProof="1">
                  <a:solidFill>
                    <a:schemeClr val="accent1"/>
                  </a:solidFill>
                </a:rPr>
                <a:t>单位符号</a:t>
              </a:r>
            </a:p>
            <a:p>
              <a:pPr algn="l"/>
              <a:r>
                <a:rPr lang="zh-CN" altLang="en-US" sz="1400" b="1" noProof="1">
                  <a:solidFill>
                    <a:schemeClr val="accent1"/>
                  </a:solidFill>
                </a:rPr>
                <a:t>制表符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517000" y="1743869"/>
            <a:ext cx="2520000" cy="1054800"/>
            <a:chOff x="5384701" y="2003945"/>
            <a:chExt cx="2520000" cy="1054800"/>
          </a:xfrm>
        </p:grpSpPr>
        <p:sp>
          <p:nvSpPr>
            <p:cNvPr id="44" name="TextBox 22"/>
            <p:cNvSpPr txBox="1"/>
            <p:nvPr/>
          </p:nvSpPr>
          <p:spPr>
            <a:xfrm>
              <a:off x="5384701" y="2003945"/>
              <a:ext cx="2520000" cy="1054800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9525">
              <a:noFill/>
            </a:ln>
          </p:spPr>
          <p:txBody>
            <a:bodyPr wrap="square" lIns="91405" tIns="45702" rIns="91405" bIns="45702" anchor="t">
              <a:spAutoFit/>
            </a:bodyPr>
            <a:lstStyle/>
            <a:p>
              <a:pPr algn="l">
                <a:lnSpc>
                  <a:spcPct val="120000"/>
                </a:lnSpc>
              </a:pPr>
              <a:endParaRPr lang="en-US" altLang="zh-CN" sz="14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00368" y="2049691"/>
              <a:ext cx="248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1" noProof="1">
                  <a:solidFill>
                    <a:schemeClr val="accent1"/>
                  </a:solidFill>
                </a:rPr>
                <a:t>1.</a:t>
              </a:r>
              <a:r>
                <a:rPr lang="zh-CN" altLang="en-US" sz="1400" b="1" noProof="1">
                  <a:solidFill>
                    <a:schemeClr val="accent1"/>
                  </a:solidFill>
                </a:rPr>
                <a:t>代替一个或多个真正字符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53591" y="4137172"/>
            <a:ext cx="7189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/>
              <a:t>定义：</a:t>
            </a:r>
            <a:endParaRPr lang="en-US" altLang="zh-CN" sz="1600" b="1" dirty="0" smtClean="0"/>
          </a:p>
          <a:p>
            <a:pPr algn="l"/>
            <a:r>
              <a:rPr lang="zh-CN" altLang="en-US" sz="1600" dirty="0"/>
              <a:t>通配符是代替一个或多个真正字符的特殊字符。</a:t>
            </a:r>
          </a:p>
        </p:txBody>
      </p:sp>
      <p:sp>
        <p:nvSpPr>
          <p:cNvPr id="39" name="Rectangle 14">
            <a:extLst>
              <a:ext uri="{FF2B5EF4-FFF2-40B4-BE49-F238E27FC236}">
                <a16:creationId xmlns:a16="http://schemas.microsoft.com/office/drawing/2014/main" xmlns="" id="{4233BCC4-3F7C-4E29-93E8-3B255FEF7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287" y="874916"/>
            <a:ext cx="61555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2883BC"/>
                </a:solidFill>
                <a:effectLst/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名词解释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宋体" pitchFamily="2" charset="-122"/>
            </a:endParaRPr>
          </a:p>
        </p:txBody>
      </p:sp>
      <p:sp>
        <p:nvSpPr>
          <p:cNvPr id="40" name="Freeform 62">
            <a:extLst>
              <a:ext uri="{FF2B5EF4-FFF2-40B4-BE49-F238E27FC236}">
                <a16:creationId xmlns:a16="http://schemas.microsoft.com/office/drawing/2014/main" xmlns="" id="{6732D7FC-BD90-4B84-9988-B7E3DBDAFF0E}"/>
              </a:ext>
            </a:extLst>
          </p:cNvPr>
          <p:cNvSpPr>
            <a:spLocks noEditPoints="1"/>
          </p:cNvSpPr>
          <p:nvPr/>
        </p:nvSpPr>
        <p:spPr bwMode="auto">
          <a:xfrm>
            <a:off x="2235951" y="874916"/>
            <a:ext cx="180000" cy="178733"/>
          </a:xfrm>
          <a:custGeom>
            <a:avLst/>
            <a:gdLst>
              <a:gd name="T0" fmla="*/ 60 w 62"/>
              <a:gd name="T1" fmla="*/ 23 h 52"/>
              <a:gd name="T2" fmla="*/ 48 w 62"/>
              <a:gd name="T3" fmla="*/ 23 h 52"/>
              <a:gd name="T4" fmla="*/ 45 w 62"/>
              <a:gd name="T5" fmla="*/ 26 h 52"/>
              <a:gd name="T6" fmla="*/ 45 w 62"/>
              <a:gd name="T7" fmla="*/ 26 h 52"/>
              <a:gd name="T8" fmla="*/ 48 w 62"/>
              <a:gd name="T9" fmla="*/ 28 h 52"/>
              <a:gd name="T10" fmla="*/ 60 w 62"/>
              <a:gd name="T11" fmla="*/ 28 h 52"/>
              <a:gd name="T12" fmla="*/ 62 w 62"/>
              <a:gd name="T13" fmla="*/ 26 h 52"/>
              <a:gd name="T14" fmla="*/ 62 w 62"/>
              <a:gd name="T15" fmla="*/ 26 h 52"/>
              <a:gd name="T16" fmla="*/ 60 w 62"/>
              <a:gd name="T17" fmla="*/ 23 h 52"/>
              <a:gd name="T18" fmla="*/ 32 w 62"/>
              <a:gd name="T19" fmla="*/ 2 h 52"/>
              <a:gd name="T20" fmla="*/ 15 w 62"/>
              <a:gd name="T21" fmla="*/ 13 h 52"/>
              <a:gd name="T22" fmla="*/ 15 w 62"/>
              <a:gd name="T23" fmla="*/ 14 h 52"/>
              <a:gd name="T24" fmla="*/ 10 w 62"/>
              <a:gd name="T25" fmla="*/ 15 h 52"/>
              <a:gd name="T26" fmla="*/ 3 w 62"/>
              <a:gd name="T27" fmla="*/ 15 h 52"/>
              <a:gd name="T28" fmla="*/ 0 w 62"/>
              <a:gd name="T29" fmla="*/ 18 h 52"/>
              <a:gd name="T30" fmla="*/ 0 w 62"/>
              <a:gd name="T31" fmla="*/ 34 h 52"/>
              <a:gd name="T32" fmla="*/ 3 w 62"/>
              <a:gd name="T33" fmla="*/ 37 h 52"/>
              <a:gd name="T34" fmla="*/ 10 w 62"/>
              <a:gd name="T35" fmla="*/ 37 h 52"/>
              <a:gd name="T36" fmla="*/ 15 w 62"/>
              <a:gd name="T37" fmla="*/ 38 h 52"/>
              <a:gd name="T38" fmla="*/ 15 w 62"/>
              <a:gd name="T39" fmla="*/ 39 h 52"/>
              <a:gd name="T40" fmla="*/ 32 w 62"/>
              <a:gd name="T41" fmla="*/ 50 h 52"/>
              <a:gd name="T42" fmla="*/ 37 w 62"/>
              <a:gd name="T43" fmla="*/ 47 h 52"/>
              <a:gd name="T44" fmla="*/ 37 w 62"/>
              <a:gd name="T45" fmla="*/ 5 h 52"/>
              <a:gd name="T46" fmla="*/ 32 w 62"/>
              <a:gd name="T47" fmla="*/ 2 h 52"/>
              <a:gd name="T48" fmla="*/ 43 w 62"/>
              <a:gd name="T49" fmla="*/ 14 h 52"/>
              <a:gd name="T50" fmla="*/ 46 w 62"/>
              <a:gd name="T51" fmla="*/ 14 h 52"/>
              <a:gd name="T52" fmla="*/ 55 w 62"/>
              <a:gd name="T53" fmla="*/ 6 h 52"/>
              <a:gd name="T54" fmla="*/ 56 w 62"/>
              <a:gd name="T55" fmla="*/ 3 h 52"/>
              <a:gd name="T56" fmla="*/ 55 w 62"/>
              <a:gd name="T57" fmla="*/ 2 h 52"/>
              <a:gd name="T58" fmla="*/ 53 w 62"/>
              <a:gd name="T59" fmla="*/ 1 h 52"/>
              <a:gd name="T60" fmla="*/ 43 w 62"/>
              <a:gd name="T61" fmla="*/ 9 h 52"/>
              <a:gd name="T62" fmla="*/ 42 w 62"/>
              <a:gd name="T63" fmla="*/ 13 h 52"/>
              <a:gd name="T64" fmla="*/ 43 w 62"/>
              <a:gd name="T65" fmla="*/ 14 h 52"/>
              <a:gd name="T66" fmla="*/ 43 w 62"/>
              <a:gd name="T67" fmla="*/ 14 h 52"/>
              <a:gd name="T68" fmla="*/ 46 w 62"/>
              <a:gd name="T69" fmla="*/ 37 h 52"/>
              <a:gd name="T70" fmla="*/ 43 w 62"/>
              <a:gd name="T71" fmla="*/ 38 h 52"/>
              <a:gd name="T72" fmla="*/ 43 w 62"/>
              <a:gd name="T73" fmla="*/ 39 h 52"/>
              <a:gd name="T74" fmla="*/ 43 w 62"/>
              <a:gd name="T75" fmla="*/ 42 h 52"/>
              <a:gd name="T76" fmla="*/ 53 w 62"/>
              <a:gd name="T77" fmla="*/ 51 h 52"/>
              <a:gd name="T78" fmla="*/ 56 w 62"/>
              <a:gd name="T79" fmla="*/ 50 h 52"/>
              <a:gd name="T80" fmla="*/ 57 w 62"/>
              <a:gd name="T81" fmla="*/ 49 h 52"/>
              <a:gd name="T82" fmla="*/ 56 w 62"/>
              <a:gd name="T83" fmla="*/ 46 h 52"/>
              <a:gd name="T84" fmla="*/ 46 w 62"/>
              <a:gd name="T85" fmla="*/ 37 h 52"/>
              <a:gd name="T86" fmla="*/ 46 w 62"/>
              <a:gd name="T87" fmla="*/ 37 h 52"/>
              <a:gd name="T88" fmla="*/ 46 w 62"/>
              <a:gd name="T89" fmla="*/ 37 h 52"/>
              <a:gd name="T90" fmla="*/ 46 w 62"/>
              <a:gd name="T91" fmla="*/ 37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2" h="52">
                <a:moveTo>
                  <a:pt x="60" y="23"/>
                </a:moveTo>
                <a:cubicBezTo>
                  <a:pt x="48" y="23"/>
                  <a:pt x="48" y="23"/>
                  <a:pt x="48" y="23"/>
                </a:cubicBezTo>
                <a:cubicBezTo>
                  <a:pt x="46" y="23"/>
                  <a:pt x="45" y="24"/>
                  <a:pt x="45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7"/>
                  <a:pt x="46" y="28"/>
                  <a:pt x="48" y="28"/>
                </a:cubicBezTo>
                <a:cubicBezTo>
                  <a:pt x="60" y="28"/>
                  <a:pt x="60" y="28"/>
                  <a:pt x="60" y="28"/>
                </a:cubicBezTo>
                <a:cubicBezTo>
                  <a:pt x="61" y="28"/>
                  <a:pt x="62" y="27"/>
                  <a:pt x="62" y="26"/>
                </a:cubicBezTo>
                <a:cubicBezTo>
                  <a:pt x="62" y="26"/>
                  <a:pt x="62" y="26"/>
                  <a:pt x="62" y="26"/>
                </a:cubicBezTo>
                <a:cubicBezTo>
                  <a:pt x="62" y="24"/>
                  <a:pt x="61" y="23"/>
                  <a:pt x="60" y="23"/>
                </a:cubicBezTo>
                <a:close/>
                <a:moveTo>
                  <a:pt x="32" y="2"/>
                </a:moveTo>
                <a:cubicBezTo>
                  <a:pt x="28" y="5"/>
                  <a:pt x="20" y="9"/>
                  <a:pt x="15" y="13"/>
                </a:cubicBezTo>
                <a:cubicBezTo>
                  <a:pt x="15" y="14"/>
                  <a:pt x="15" y="14"/>
                  <a:pt x="15" y="14"/>
                </a:cubicBezTo>
                <a:cubicBezTo>
                  <a:pt x="14" y="14"/>
                  <a:pt x="13" y="15"/>
                  <a:pt x="10" y="15"/>
                </a:cubicBezTo>
                <a:cubicBezTo>
                  <a:pt x="3" y="15"/>
                  <a:pt x="3" y="15"/>
                  <a:pt x="3" y="15"/>
                </a:cubicBezTo>
                <a:cubicBezTo>
                  <a:pt x="1" y="15"/>
                  <a:pt x="0" y="16"/>
                  <a:pt x="0" y="18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6"/>
                  <a:pt x="1" y="37"/>
                  <a:pt x="3" y="37"/>
                </a:cubicBezTo>
                <a:cubicBezTo>
                  <a:pt x="10" y="37"/>
                  <a:pt x="10" y="37"/>
                  <a:pt x="10" y="37"/>
                </a:cubicBezTo>
                <a:cubicBezTo>
                  <a:pt x="14" y="37"/>
                  <a:pt x="14" y="38"/>
                  <a:pt x="15" y="38"/>
                </a:cubicBezTo>
                <a:cubicBezTo>
                  <a:pt x="15" y="39"/>
                  <a:pt x="15" y="39"/>
                  <a:pt x="15" y="39"/>
                </a:cubicBezTo>
                <a:cubicBezTo>
                  <a:pt x="21" y="42"/>
                  <a:pt x="28" y="47"/>
                  <a:pt x="32" y="50"/>
                </a:cubicBezTo>
                <a:cubicBezTo>
                  <a:pt x="33" y="50"/>
                  <a:pt x="37" y="52"/>
                  <a:pt x="37" y="47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0"/>
                  <a:pt x="33" y="2"/>
                  <a:pt x="32" y="2"/>
                </a:cubicBezTo>
                <a:close/>
                <a:moveTo>
                  <a:pt x="43" y="14"/>
                </a:moveTo>
                <a:cubicBezTo>
                  <a:pt x="44" y="15"/>
                  <a:pt x="45" y="15"/>
                  <a:pt x="46" y="14"/>
                </a:cubicBezTo>
                <a:cubicBezTo>
                  <a:pt x="55" y="6"/>
                  <a:pt x="55" y="6"/>
                  <a:pt x="55" y="6"/>
                </a:cubicBezTo>
                <a:cubicBezTo>
                  <a:pt x="56" y="5"/>
                  <a:pt x="57" y="4"/>
                  <a:pt x="56" y="3"/>
                </a:cubicBezTo>
                <a:cubicBezTo>
                  <a:pt x="55" y="2"/>
                  <a:pt x="55" y="2"/>
                  <a:pt x="55" y="2"/>
                </a:cubicBezTo>
                <a:cubicBezTo>
                  <a:pt x="55" y="1"/>
                  <a:pt x="53" y="0"/>
                  <a:pt x="53" y="1"/>
                </a:cubicBezTo>
                <a:cubicBezTo>
                  <a:pt x="43" y="9"/>
                  <a:pt x="43" y="9"/>
                  <a:pt x="43" y="9"/>
                </a:cubicBezTo>
                <a:cubicBezTo>
                  <a:pt x="42" y="10"/>
                  <a:pt x="42" y="12"/>
                  <a:pt x="42" y="13"/>
                </a:cubicBezTo>
                <a:cubicBezTo>
                  <a:pt x="43" y="14"/>
                  <a:pt x="43" y="14"/>
                  <a:pt x="43" y="14"/>
                </a:cubicBezTo>
                <a:cubicBezTo>
                  <a:pt x="43" y="14"/>
                  <a:pt x="43" y="14"/>
                  <a:pt x="43" y="14"/>
                </a:cubicBezTo>
                <a:close/>
                <a:moveTo>
                  <a:pt x="46" y="37"/>
                </a:moveTo>
                <a:cubicBezTo>
                  <a:pt x="45" y="37"/>
                  <a:pt x="44" y="37"/>
                  <a:pt x="43" y="38"/>
                </a:cubicBezTo>
                <a:cubicBezTo>
                  <a:pt x="43" y="39"/>
                  <a:pt x="43" y="39"/>
                  <a:pt x="43" y="39"/>
                </a:cubicBezTo>
                <a:cubicBezTo>
                  <a:pt x="42" y="40"/>
                  <a:pt x="42" y="42"/>
                  <a:pt x="43" y="42"/>
                </a:cubicBezTo>
                <a:cubicBezTo>
                  <a:pt x="53" y="51"/>
                  <a:pt x="53" y="51"/>
                  <a:pt x="53" y="51"/>
                </a:cubicBezTo>
                <a:cubicBezTo>
                  <a:pt x="54" y="51"/>
                  <a:pt x="56" y="51"/>
                  <a:pt x="56" y="50"/>
                </a:cubicBezTo>
                <a:cubicBezTo>
                  <a:pt x="57" y="49"/>
                  <a:pt x="57" y="49"/>
                  <a:pt x="57" y="49"/>
                </a:cubicBezTo>
                <a:cubicBezTo>
                  <a:pt x="57" y="48"/>
                  <a:pt x="57" y="46"/>
                  <a:pt x="56" y="46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lose/>
                <a:moveTo>
                  <a:pt x="46" y="37"/>
                </a:moveTo>
                <a:cubicBezTo>
                  <a:pt x="46" y="37"/>
                  <a:pt x="46" y="37"/>
                  <a:pt x="46" y="37"/>
                </a:cubicBezTo>
              </a:path>
            </a:pathLst>
          </a:custGeom>
          <a:solidFill>
            <a:srgbClr val="136A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文本框 2">
            <a:extLst>
              <a:ext uri="{FF2B5EF4-FFF2-40B4-BE49-F238E27FC236}">
                <a16:creationId xmlns:a16="http://schemas.microsoft.com/office/drawing/2014/main" xmlns="" id="{F4B94029-F48D-4A04-A441-37D77099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771550"/>
            <a:ext cx="4761144" cy="415498"/>
          </a:xfrm>
          <a:prstGeom prst="rect">
            <a:avLst/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en-US" altLang="zh-CN" dirty="0"/>
              <a:t>Wildcard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英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zh-CN" dirty="0"/>
              <a:t>'</a:t>
            </a:r>
            <a:r>
              <a:rPr lang="en-US" altLang="zh-CN" dirty="0" err="1"/>
              <a:t>waɪldkɑrd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美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zh-CN" dirty="0" smtClean="0"/>
              <a:t>'</a:t>
            </a:r>
            <a:r>
              <a:rPr lang="en-US" altLang="zh-CN" dirty="0" err="1" smtClean="0"/>
              <a:t>waɪldkɑrd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 n</a:t>
            </a:r>
            <a:r>
              <a:rPr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通配符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2645029" y="3507854"/>
            <a:ext cx="1881888" cy="485918"/>
            <a:chOff x="2782599" y="1459401"/>
            <a:chExt cx="1085796" cy="276935"/>
          </a:xfrm>
          <a:solidFill>
            <a:schemeClr val="accent1"/>
          </a:solidFill>
        </p:grpSpPr>
        <p:sp>
          <p:nvSpPr>
            <p:cNvPr id="61" name="AutoShape 5"/>
            <p:cNvSpPr>
              <a:spLocks noChangeArrowheads="1"/>
            </p:cNvSpPr>
            <p:nvPr/>
          </p:nvSpPr>
          <p:spPr bwMode="auto">
            <a:xfrm>
              <a:off x="2782599" y="1459401"/>
              <a:ext cx="1085796" cy="276935"/>
            </a:xfrm>
            <a:prstGeom prst="chevron">
              <a:avLst>
                <a:gd name="adj" fmla="val 12153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 fontAlgn="base">
                <a:defRPr/>
              </a:pPr>
              <a:endParaRPr lang="zh-CN" altLang="en-US" strike="noStrike" kern="0" noProof="1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Text Box 6"/>
            <p:cNvSpPr txBox="1">
              <a:spLocks noChangeArrowheads="1"/>
            </p:cNvSpPr>
            <p:nvPr/>
          </p:nvSpPr>
          <p:spPr bwMode="auto">
            <a:xfrm>
              <a:off x="2789790" y="1529295"/>
              <a:ext cx="1051866" cy="140327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square" lIns="0" tIns="0" rIns="0" bIns="0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defRPr/>
              </a:pPr>
              <a:r>
                <a:rPr lang="zh-CN" altLang="en-US" sz="1600" b="1" kern="0" noProof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正则表达式通配符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744985" y="3507854"/>
            <a:ext cx="1882799" cy="485919"/>
            <a:chOff x="897127" y="1459399"/>
            <a:chExt cx="2471372" cy="276935"/>
          </a:xfrm>
          <a:solidFill>
            <a:schemeClr val="accent1"/>
          </a:solidFill>
        </p:grpSpPr>
        <p:sp>
          <p:nvSpPr>
            <p:cNvPr id="64" name="AutoShape 7"/>
            <p:cNvSpPr>
              <a:spLocks noChangeArrowheads="1"/>
            </p:cNvSpPr>
            <p:nvPr/>
          </p:nvSpPr>
          <p:spPr bwMode="auto">
            <a:xfrm>
              <a:off x="897127" y="1459399"/>
              <a:ext cx="2471372" cy="276935"/>
            </a:xfrm>
            <a:prstGeom prst="homePlate">
              <a:avLst>
                <a:gd name="adj" fmla="val 11944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 fontAlgn="base">
                <a:defRPr/>
              </a:pPr>
              <a:endParaRPr lang="zh-CN" altLang="en-US" strike="noStrike" kern="0" noProof="1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Text Box 8"/>
            <p:cNvSpPr txBox="1">
              <a:spLocks noChangeArrowheads="1"/>
            </p:cNvSpPr>
            <p:nvPr/>
          </p:nvSpPr>
          <p:spPr bwMode="auto">
            <a:xfrm>
              <a:off x="1057206" y="1529293"/>
              <a:ext cx="1885472" cy="140326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square" lIns="0" tIns="0" rIns="0" bIns="0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1600" b="1" kern="0" noProof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shell</a:t>
              </a:r>
              <a:r>
                <a:rPr lang="zh-CN" altLang="en-US" sz="1600" b="1" kern="0" noProof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通配符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444208" y="3507854"/>
            <a:ext cx="1882802" cy="485918"/>
            <a:chOff x="4671876" y="1459401"/>
            <a:chExt cx="1419679" cy="276935"/>
          </a:xfrm>
          <a:solidFill>
            <a:schemeClr val="accent1"/>
          </a:solidFill>
        </p:grpSpPr>
        <p:sp>
          <p:nvSpPr>
            <p:cNvPr id="67" name="AutoShape 9"/>
            <p:cNvSpPr>
              <a:spLocks noChangeArrowheads="1"/>
            </p:cNvSpPr>
            <p:nvPr/>
          </p:nvSpPr>
          <p:spPr bwMode="auto">
            <a:xfrm>
              <a:off x="4671876" y="1459401"/>
              <a:ext cx="1419679" cy="276935"/>
            </a:xfrm>
            <a:prstGeom prst="chevron">
              <a:avLst>
                <a:gd name="adj" fmla="val 12153"/>
              </a:avLst>
            </a:prstGeom>
            <a:solidFill>
              <a:srgbClr val="92D05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 fontAlgn="base">
                <a:defRPr/>
              </a:pPr>
              <a:endParaRPr lang="zh-CN" altLang="en-US" strike="noStrike" kern="0" noProof="1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Text Box 10"/>
            <p:cNvSpPr txBox="1">
              <a:spLocks noChangeArrowheads="1"/>
            </p:cNvSpPr>
            <p:nvPr/>
          </p:nvSpPr>
          <p:spPr bwMode="auto">
            <a:xfrm>
              <a:off x="4845264" y="1529295"/>
              <a:ext cx="1026171" cy="140327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square" lIns="0" tIns="0" rIns="0" bIns="0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defRPr/>
              </a:pPr>
              <a:r>
                <a:rPr lang="zh-CN" altLang="en-US" sz="16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泛型通配符</a:t>
              </a:r>
              <a:endParaRPr lang="zh-CN" altLang="en-US" sz="1600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544162" y="3507854"/>
            <a:ext cx="1882802" cy="485918"/>
            <a:chOff x="4671876" y="1459401"/>
            <a:chExt cx="1419679" cy="276935"/>
          </a:xfrm>
          <a:solidFill>
            <a:schemeClr val="accent1"/>
          </a:solidFill>
        </p:grpSpPr>
        <p:sp>
          <p:nvSpPr>
            <p:cNvPr id="70" name="AutoShape 9"/>
            <p:cNvSpPr>
              <a:spLocks noChangeArrowheads="1"/>
            </p:cNvSpPr>
            <p:nvPr/>
          </p:nvSpPr>
          <p:spPr bwMode="auto">
            <a:xfrm>
              <a:off x="4671876" y="1459401"/>
              <a:ext cx="1419679" cy="276935"/>
            </a:xfrm>
            <a:prstGeom prst="chevron">
              <a:avLst>
                <a:gd name="adj" fmla="val 12153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 fontAlgn="base">
                <a:defRPr/>
              </a:pPr>
              <a:endParaRPr lang="zh-CN" altLang="en-US" strike="noStrike" kern="0" noProof="1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Text Box 10"/>
            <p:cNvSpPr txBox="1">
              <a:spLocks noChangeArrowheads="1"/>
            </p:cNvSpPr>
            <p:nvPr/>
          </p:nvSpPr>
          <p:spPr bwMode="auto">
            <a:xfrm>
              <a:off x="4845264" y="1529293"/>
              <a:ext cx="1026171" cy="140327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square" lIns="0" tIns="0" rIns="0" bIns="0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1600" b="1" kern="0" noProof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1600" b="1" kern="0" noProof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通配符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339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  <p:bldP spid="26" grpId="0"/>
      <p:bldP spid="48" grpId="0"/>
      <p:bldP spid="4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rPr>
              <a:t>什么是</a:t>
            </a:r>
            <a:r>
              <a:rPr lang="zh-CN" altLang="en-US" dirty="0"/>
              <a:t>泛型</a:t>
            </a:r>
            <a:r>
              <a:rPr lang="zh-CN" altLang="en-US" kern="1200" dirty="0" smtClean="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rPr>
              <a:t>通配符</a:t>
            </a:r>
            <a:endParaRPr lang="en-US" altLang="zh-CN" kern="1200" dirty="0">
              <a:solidFill>
                <a:srgbClr val="0070C0"/>
              </a:solidFill>
              <a:latin typeface="+mj-lt"/>
              <a:ea typeface="+mj-ea"/>
              <a:cs typeface="+mj-cs"/>
              <a:sym typeface="Browallia New" panose="020B0604020202020204" charset="0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0"/>
          </p:nvPr>
        </p:nvSpPr>
        <p:spPr>
          <a:xfrm>
            <a:off x="539552" y="843558"/>
            <a:ext cx="2362700" cy="360040"/>
          </a:xfrm>
        </p:spPr>
        <p:txBody>
          <a:bodyPr/>
          <a:lstStyle/>
          <a:p>
            <a:r>
              <a:rPr lang="zh-CN" altLang="en-US" dirty="0" smtClean="0"/>
              <a:t>泛型通配符的</a:t>
            </a:r>
            <a:r>
              <a:rPr lang="zh-CN" altLang="en-US" dirty="0"/>
              <a:t>概念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19" name="Text Box 14"/>
          <p:cNvSpPr txBox="1"/>
          <p:nvPr/>
        </p:nvSpPr>
        <p:spPr>
          <a:xfrm>
            <a:off x="673647" y="1303561"/>
            <a:ext cx="124335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被定义项</a:t>
            </a:r>
          </a:p>
        </p:txBody>
      </p:sp>
      <p:sp>
        <p:nvSpPr>
          <p:cNvPr id="20" name="Text Box 8"/>
          <p:cNvSpPr txBox="1"/>
          <p:nvPr/>
        </p:nvSpPr>
        <p:spPr>
          <a:xfrm>
            <a:off x="2237461" y="1303561"/>
            <a:ext cx="1389539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临近的属</a:t>
            </a:r>
          </a:p>
        </p:txBody>
      </p:sp>
      <p:sp>
        <p:nvSpPr>
          <p:cNvPr id="22" name="Text Box 12"/>
          <p:cNvSpPr txBox="1"/>
          <p:nvPr/>
        </p:nvSpPr>
        <p:spPr>
          <a:xfrm>
            <a:off x="5905350" y="1303561"/>
            <a:ext cx="17716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种差（内涵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26" name="Text Box 8"/>
          <p:cNvSpPr txBox="1"/>
          <p:nvPr/>
        </p:nvSpPr>
        <p:spPr>
          <a:xfrm>
            <a:off x="3663000" y="1303561"/>
            <a:ext cx="158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同属的其它种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182234" y="2859728"/>
            <a:ext cx="824766" cy="576263"/>
            <a:chOff x="746644" y="3071464"/>
            <a:chExt cx="824766" cy="576263"/>
          </a:xfrm>
        </p:grpSpPr>
        <p:sp>
          <p:nvSpPr>
            <p:cNvPr id="28" name="AutoShape 7"/>
            <p:cNvSpPr/>
            <p:nvPr/>
          </p:nvSpPr>
          <p:spPr>
            <a:xfrm flipH="1">
              <a:off x="746644" y="3071464"/>
              <a:ext cx="215900" cy="576263"/>
            </a:xfrm>
            <a:prstGeom prst="downArrow">
              <a:avLst>
                <a:gd name="adj1" fmla="val 50000"/>
                <a:gd name="adj2" fmla="val 6646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9" name="Text Box 8"/>
            <p:cNvSpPr txBox="1"/>
            <p:nvPr/>
          </p:nvSpPr>
          <p:spPr>
            <a:xfrm>
              <a:off x="821259" y="3156750"/>
              <a:ext cx="750151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外延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83568" y="1743869"/>
            <a:ext cx="1253409" cy="1055688"/>
            <a:chOff x="268836" y="2095666"/>
            <a:chExt cx="1253409" cy="1055688"/>
          </a:xfrm>
        </p:grpSpPr>
        <p:sp>
          <p:nvSpPr>
            <p:cNvPr id="17" name="椭圆 16"/>
            <p:cNvSpPr/>
            <p:nvPr/>
          </p:nvSpPr>
          <p:spPr>
            <a:xfrm>
              <a:off x="338859" y="2095666"/>
              <a:ext cx="1103560" cy="105568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en-US" altLang="zh-CN" sz="2000" b="1" strike="noStrike" noProof="1">
                <a:solidFill>
                  <a:schemeClr val="accent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68836" y="2438844"/>
              <a:ext cx="12534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noProof="1">
                  <a:solidFill>
                    <a:schemeClr val="accent1"/>
                  </a:solidFill>
                </a:rPr>
                <a:t>泛型</a:t>
              </a:r>
              <a:r>
                <a:rPr lang="zh-CN" altLang="en-US" sz="1600" b="1" noProof="1" smtClean="0">
                  <a:solidFill>
                    <a:schemeClr val="accent1"/>
                  </a:solidFill>
                </a:rPr>
                <a:t>通配符</a:t>
              </a:r>
              <a:endParaRPr lang="en-US" altLang="zh-CN" sz="1600" b="1" noProof="1">
                <a:solidFill>
                  <a:schemeClr val="accent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339752" y="1743869"/>
            <a:ext cx="1125000" cy="1055688"/>
            <a:chOff x="2339752" y="1410050"/>
            <a:chExt cx="1125000" cy="1055688"/>
          </a:xfrm>
        </p:grpSpPr>
        <p:sp>
          <p:nvSpPr>
            <p:cNvPr id="21" name="椭圆 20"/>
            <p:cNvSpPr/>
            <p:nvPr/>
          </p:nvSpPr>
          <p:spPr>
            <a:xfrm>
              <a:off x="2363853" y="1410050"/>
              <a:ext cx="1084942" cy="105568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2000" b="1" strike="noStrike" noProof="1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339752" y="1752418"/>
              <a:ext cx="112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noProof="1" smtClean="0">
                  <a:solidFill>
                    <a:schemeClr val="accent1"/>
                  </a:solidFill>
                </a:rPr>
                <a:t>通配符</a:t>
              </a:r>
              <a:endParaRPr lang="en-US" altLang="zh-CN" b="1" noProof="1">
                <a:solidFill>
                  <a:schemeClr val="accent1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517000" y="1743869"/>
            <a:ext cx="2520000" cy="1054800"/>
            <a:chOff x="5384701" y="2003945"/>
            <a:chExt cx="2520000" cy="1054800"/>
          </a:xfrm>
        </p:grpSpPr>
        <p:sp>
          <p:nvSpPr>
            <p:cNvPr id="44" name="TextBox 22"/>
            <p:cNvSpPr txBox="1"/>
            <p:nvPr/>
          </p:nvSpPr>
          <p:spPr>
            <a:xfrm>
              <a:off x="5384701" y="2003945"/>
              <a:ext cx="2520000" cy="1054800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9525">
              <a:noFill/>
            </a:ln>
          </p:spPr>
          <p:txBody>
            <a:bodyPr wrap="square" lIns="91405" tIns="45702" rIns="91405" bIns="45702" anchor="t">
              <a:spAutoFit/>
            </a:bodyPr>
            <a:lstStyle/>
            <a:p>
              <a:pPr algn="l">
                <a:lnSpc>
                  <a:spcPct val="120000"/>
                </a:lnSpc>
              </a:pPr>
              <a:endParaRPr lang="en-US" altLang="zh-CN" sz="14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00368" y="2049691"/>
              <a:ext cx="2484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1" noProof="1">
                  <a:solidFill>
                    <a:schemeClr val="accent1"/>
                  </a:solidFill>
                </a:rPr>
                <a:t>1.</a:t>
              </a:r>
              <a:r>
                <a:rPr lang="zh-CN" altLang="en-US" sz="1400" b="1" noProof="1">
                  <a:solidFill>
                    <a:schemeClr val="accent1"/>
                  </a:solidFill>
                </a:rPr>
                <a:t>在泛型中使用</a:t>
              </a:r>
            </a:p>
            <a:p>
              <a:pPr algn="l"/>
              <a:r>
                <a:rPr lang="en-US" altLang="zh-CN" sz="1400" b="1" noProof="1">
                  <a:solidFill>
                    <a:schemeClr val="accent1"/>
                  </a:solidFill>
                </a:rPr>
                <a:t>2.</a:t>
              </a:r>
              <a:r>
                <a:rPr lang="zh-CN" altLang="en-US" sz="1400" b="1" noProof="1">
                  <a:solidFill>
                    <a:schemeClr val="accent1"/>
                  </a:solidFill>
                </a:rPr>
                <a:t>在传入类型实参时使用</a:t>
              </a:r>
            </a:p>
            <a:p>
              <a:pPr algn="l"/>
              <a:r>
                <a:rPr lang="en-US" altLang="zh-CN" sz="1400" b="1" noProof="1">
                  <a:solidFill>
                    <a:schemeClr val="accent1"/>
                  </a:solidFill>
                </a:rPr>
                <a:t>3.</a:t>
              </a:r>
              <a:r>
                <a:rPr lang="zh-CN" altLang="en-US" sz="1400" b="1" noProof="1">
                  <a:solidFill>
                    <a:schemeClr val="accent1"/>
                  </a:solidFill>
                </a:rPr>
                <a:t>用来表示特定范围的类型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53591" y="4137172"/>
            <a:ext cx="7189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/>
              <a:t>定义：</a:t>
            </a:r>
            <a:endParaRPr lang="en-US" altLang="zh-CN" sz="1600" b="1" dirty="0" smtClean="0"/>
          </a:p>
          <a:p>
            <a:pPr algn="l"/>
            <a:r>
              <a:rPr lang="zh-CN" altLang="en-US" sz="1600" dirty="0"/>
              <a:t>泛型通配符是在泛型中用来表示任意类型实参的的通配符。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878848" y="1743869"/>
            <a:ext cx="1269216" cy="1055688"/>
            <a:chOff x="3878848" y="1743869"/>
            <a:chExt cx="1269216" cy="1055688"/>
          </a:xfrm>
        </p:grpSpPr>
        <p:grpSp>
          <p:nvGrpSpPr>
            <p:cNvPr id="6" name="组合 5"/>
            <p:cNvGrpSpPr/>
            <p:nvPr/>
          </p:nvGrpSpPr>
          <p:grpSpPr>
            <a:xfrm>
              <a:off x="3955497" y="1743869"/>
              <a:ext cx="1054800" cy="1055688"/>
              <a:chOff x="3955497" y="1410050"/>
              <a:chExt cx="1054800" cy="10556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3955497" y="1410050"/>
                <a:ext cx="1054800" cy="105568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/>
                <a:endParaRPr lang="en-US" altLang="zh-CN" sz="2000" b="1" strike="noStrike" noProof="1" smtClean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3995936" y="1600892"/>
                <a:ext cx="9951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200" b="1" noProof="1" smtClean="0">
                    <a:solidFill>
                      <a:schemeClr val="accent1"/>
                    </a:solidFill>
                  </a:rPr>
                  <a:t>shell</a:t>
                </a:r>
                <a:r>
                  <a:rPr lang="zh-CN" altLang="en-US" sz="1200" b="1" noProof="1" smtClean="0">
                    <a:solidFill>
                      <a:schemeClr val="accent1"/>
                    </a:solidFill>
                  </a:rPr>
                  <a:t>通配符</a:t>
                </a:r>
                <a:endParaRPr lang="zh-CN" altLang="en-US" sz="1200" b="1" noProof="1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3878848" y="2164120"/>
              <a:ext cx="1269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b="1" noProof="1" smtClean="0">
                  <a:solidFill>
                    <a:schemeClr val="accent1"/>
                  </a:solidFill>
                </a:rPr>
                <a:t>正则表达式</a:t>
              </a:r>
              <a:r>
                <a:rPr lang="zh-CN" altLang="en-US" sz="1000" b="1" noProof="1">
                  <a:solidFill>
                    <a:schemeClr val="accent1"/>
                  </a:solidFill>
                </a:rPr>
                <a:t>通配符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95936" y="2355726"/>
              <a:ext cx="9951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200" b="1" noProof="1" smtClean="0">
                  <a:solidFill>
                    <a:schemeClr val="accent1"/>
                  </a:solidFill>
                </a:rPr>
                <a:t>SQL</a:t>
              </a:r>
              <a:r>
                <a:rPr lang="zh-CN" altLang="en-US" sz="1200" b="1" noProof="1" smtClean="0">
                  <a:solidFill>
                    <a:schemeClr val="accent1"/>
                  </a:solidFill>
                </a:rPr>
                <a:t>通配符</a:t>
              </a:r>
              <a:endParaRPr lang="zh-CN" altLang="en-US" sz="1200" b="1" noProof="1">
                <a:solidFill>
                  <a:schemeClr val="accent1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628239" y="3525991"/>
            <a:ext cx="1881888" cy="485918"/>
            <a:chOff x="2782599" y="1459401"/>
            <a:chExt cx="1085796" cy="276935"/>
          </a:xfrm>
          <a:solidFill>
            <a:schemeClr val="accent1"/>
          </a:solidFill>
        </p:grpSpPr>
        <p:sp>
          <p:nvSpPr>
            <p:cNvPr id="51" name="AutoShape 5"/>
            <p:cNvSpPr>
              <a:spLocks noChangeArrowheads="1"/>
            </p:cNvSpPr>
            <p:nvPr/>
          </p:nvSpPr>
          <p:spPr bwMode="auto">
            <a:xfrm>
              <a:off x="2782599" y="1459401"/>
              <a:ext cx="1085796" cy="276935"/>
            </a:xfrm>
            <a:prstGeom prst="chevron">
              <a:avLst>
                <a:gd name="adj" fmla="val 12153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 fontAlgn="base">
                <a:defRPr/>
              </a:pPr>
              <a:endParaRPr lang="zh-CN" altLang="en-US" strike="noStrike" kern="0" noProof="1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Text Box 6"/>
            <p:cNvSpPr txBox="1">
              <a:spLocks noChangeArrowheads="1"/>
            </p:cNvSpPr>
            <p:nvPr/>
          </p:nvSpPr>
          <p:spPr bwMode="auto">
            <a:xfrm>
              <a:off x="2789790" y="1529304"/>
              <a:ext cx="1051866" cy="140327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square" lIns="0" tIns="0" rIns="0" bIns="0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defRPr/>
              </a:pPr>
              <a:r>
                <a:rPr lang="zh-CN" altLang="en-US" sz="16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固定上边界通配符</a:t>
              </a:r>
              <a:endParaRPr lang="zh-CN" altLang="en-US" sz="1600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83568" y="3525991"/>
            <a:ext cx="1882799" cy="485919"/>
            <a:chOff x="897127" y="1459399"/>
            <a:chExt cx="2471372" cy="276935"/>
          </a:xfrm>
          <a:solidFill>
            <a:schemeClr val="accent1"/>
          </a:solidFill>
        </p:grpSpPr>
        <p:sp>
          <p:nvSpPr>
            <p:cNvPr id="54" name="AutoShape 7"/>
            <p:cNvSpPr>
              <a:spLocks noChangeArrowheads="1"/>
            </p:cNvSpPr>
            <p:nvPr/>
          </p:nvSpPr>
          <p:spPr bwMode="auto">
            <a:xfrm>
              <a:off x="897127" y="1459399"/>
              <a:ext cx="2471372" cy="276935"/>
            </a:xfrm>
            <a:prstGeom prst="homePlate">
              <a:avLst>
                <a:gd name="adj" fmla="val 11944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 fontAlgn="base">
                <a:defRPr/>
              </a:pPr>
              <a:endParaRPr lang="zh-CN" altLang="en-US" strike="noStrike" kern="0" noProof="1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1057206" y="1529291"/>
              <a:ext cx="1885472" cy="140326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square" lIns="0" tIns="0" rIns="0" bIns="0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defRPr/>
              </a:pPr>
              <a:r>
                <a:rPr lang="zh-CN" altLang="en-US" sz="16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无边界通配符</a:t>
              </a:r>
              <a:endParaRPr lang="zh-CN" altLang="en-US" sz="1600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572000" y="3525991"/>
            <a:ext cx="1882802" cy="485918"/>
            <a:chOff x="4671876" y="1459401"/>
            <a:chExt cx="1419679" cy="276935"/>
          </a:xfrm>
          <a:solidFill>
            <a:schemeClr val="accent1"/>
          </a:solidFill>
        </p:grpSpPr>
        <p:sp>
          <p:nvSpPr>
            <p:cNvPr id="57" name="AutoShape 9"/>
            <p:cNvSpPr>
              <a:spLocks noChangeArrowheads="1"/>
            </p:cNvSpPr>
            <p:nvPr/>
          </p:nvSpPr>
          <p:spPr bwMode="auto">
            <a:xfrm>
              <a:off x="4671876" y="1459401"/>
              <a:ext cx="1419679" cy="276935"/>
            </a:xfrm>
            <a:prstGeom prst="chevron">
              <a:avLst>
                <a:gd name="adj" fmla="val 12153"/>
              </a:avLst>
            </a:prstGeom>
            <a:solidFill>
              <a:srgbClr val="92D050"/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 fontAlgn="base">
                <a:defRPr/>
              </a:pPr>
              <a:endParaRPr lang="zh-CN" altLang="en-US" strike="noStrike" kern="0" noProof="1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Text Box 10"/>
            <p:cNvSpPr txBox="1">
              <a:spLocks noChangeArrowheads="1"/>
            </p:cNvSpPr>
            <p:nvPr/>
          </p:nvSpPr>
          <p:spPr bwMode="auto">
            <a:xfrm>
              <a:off x="4705807" y="1529305"/>
              <a:ext cx="1351817" cy="140327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wrap="square" lIns="0" tIns="0" rIns="0" bIns="0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defRPr/>
              </a:pPr>
              <a:r>
                <a:rPr lang="zh-CN" altLang="en-US" sz="16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固定下边界通配符</a:t>
              </a:r>
              <a:endParaRPr lang="zh-CN" altLang="en-US" sz="1600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78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  <p:bldP spid="26" grpId="0"/>
      <p:bldP spid="4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5874780-D967-4FA2-88C5-FC9180D9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zh-CN" altLang="en-US" dirty="0" smtClean="0"/>
              <a:t>无边界</a:t>
            </a:r>
            <a:r>
              <a:rPr lang="zh-CN" altLang="en-US" dirty="0"/>
              <a:t>通配符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0"/>
          </p:nvPr>
        </p:nvSpPr>
        <p:spPr>
          <a:xfrm>
            <a:off x="539552" y="843558"/>
            <a:ext cx="7488832" cy="720080"/>
          </a:xfrm>
        </p:spPr>
        <p:txBody>
          <a:bodyPr/>
          <a:lstStyle/>
          <a:p>
            <a:r>
              <a:rPr lang="zh-CN" altLang="en-US" dirty="0" smtClean="0"/>
              <a:t>无边界</a:t>
            </a:r>
            <a:r>
              <a:rPr lang="zh-CN" altLang="en-US" dirty="0"/>
              <a:t>通配符是以</a:t>
            </a:r>
            <a:r>
              <a:rPr lang="en-US" altLang="zh-CN" dirty="0"/>
              <a:t>?</a:t>
            </a:r>
            <a:r>
              <a:rPr lang="zh-CN" altLang="en-US" dirty="0" smtClean="0"/>
              <a:t>表示特定类型范围的泛型通配符。</a:t>
            </a:r>
            <a:endParaRPr lang="en-US" altLang="zh-CN" dirty="0" smtClean="0"/>
          </a:p>
          <a:p>
            <a:r>
              <a:rPr lang="zh-CN" altLang="en-US" dirty="0" smtClean="0"/>
              <a:t>？默认匹配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类，即可以</a:t>
            </a:r>
            <a:r>
              <a:rPr lang="zh-CN" altLang="en-US" dirty="0"/>
              <a:t>匹配任意引用数据类型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xmlns="" id="{B71A9164-E3EF-4F2A-B8B4-39AD35CE9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2329592"/>
            <a:ext cx="7848872" cy="2677656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/>
              </a:rPr>
              <a:t>BoxUtil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 algn="l"/>
            <a:r>
              <a:rPr lang="en-US" altLang="zh-CN" sz="12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open(Box&lt;?&gt; 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box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2" algn="l"/>
            <a:r>
              <a:rPr lang="en-US" altLang="zh-CN" sz="12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sz="12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sz="12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sz="12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zh-CN" altLang="en-US" sz="1200" i="1" dirty="0">
                <a:solidFill>
                  <a:srgbClr val="2A00FF"/>
                </a:solidFill>
                <a:latin typeface="Consolas"/>
              </a:rPr>
              <a:t>打开礼物盒，收到：</a:t>
            </a:r>
            <a:r>
              <a:rPr lang="en-US" altLang="zh-CN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zh-CN" altLang="en-US" sz="12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altLang="zh-CN" sz="1200" i="1" dirty="0" smtClean="0">
                <a:solidFill>
                  <a:srgbClr val="000000"/>
                </a:solidFill>
                <a:latin typeface="Consolas"/>
              </a:rPr>
              <a:t>box);</a:t>
            </a:r>
            <a:endParaRPr lang="en-US" altLang="zh-CN" sz="1200" i="1" dirty="0">
              <a:solidFill>
                <a:srgbClr val="000000"/>
              </a:solidFill>
              <a:latin typeface="Consolas"/>
            </a:endParaRPr>
          </a:p>
          <a:p>
            <a:pPr lvl="1" algn="l"/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 algn="l"/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main(String[] </a:t>
            </a:r>
            <a:r>
              <a:rPr lang="en-US" altLang="zh-CN" sz="12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args</a:t>
            </a:r>
            <a:r>
              <a:rPr lang="en-US" altLang="zh-CN" sz="12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 {</a:t>
            </a:r>
          </a:p>
          <a:p>
            <a:pPr lvl="2" algn="l"/>
            <a:r>
              <a:rPr lang="en-US" altLang="zh-CN" sz="1200" dirty="0" err="1">
                <a:solidFill>
                  <a:srgbClr val="000000"/>
                </a:solidFill>
                <a:latin typeface="Consolas"/>
              </a:rPr>
              <a:t>BoxUtil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/>
              </a:rPr>
              <a:t>bu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/>
              </a:rPr>
              <a:t>BoxUtil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 algn="l"/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Box&lt;Gift&gt; box =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Box&lt;Gift&gt;(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Gift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());</a:t>
            </a:r>
            <a:r>
              <a:rPr lang="en-US" altLang="zh-CN" sz="1200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 //Box</a:t>
            </a:r>
            <a:r>
              <a:rPr lang="zh-CN" alt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版本一</a:t>
            </a:r>
            <a:endParaRPr lang="en-US" altLang="zh-CN" sz="1200" b="1" dirty="0" smtClean="0">
              <a:solidFill>
                <a:srgbClr val="000000"/>
              </a:solidFill>
              <a:latin typeface="Consolas"/>
            </a:endParaRPr>
          </a:p>
          <a:p>
            <a:pPr lvl="2" algn="l"/>
            <a:r>
              <a:rPr lang="en-US" altLang="zh-CN" sz="1200" dirty="0" err="1" smtClean="0">
                <a:solidFill>
                  <a:srgbClr val="000000"/>
                </a:solidFill>
                <a:latin typeface="Consolas"/>
              </a:rPr>
              <a:t>bu.open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(box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 algn="l"/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Box&lt;</a:t>
            </a:r>
            <a:r>
              <a:rPr lang="en-US" altLang="zh-CN" sz="1200" dirty="0" err="1">
                <a:solidFill>
                  <a:srgbClr val="000000"/>
                </a:solidFill>
                <a:latin typeface="Consolas"/>
              </a:rPr>
              <a:t>BirthdayGift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&gt; box2 =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Box&lt;</a:t>
            </a:r>
            <a:r>
              <a:rPr lang="en-US" altLang="zh-CN" sz="1200" b="1" dirty="0" err="1">
                <a:solidFill>
                  <a:srgbClr val="000000"/>
                </a:solidFill>
                <a:latin typeface="Consolas"/>
              </a:rPr>
              <a:t>BirthdayGift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&gt;(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/>
              </a:rPr>
              <a:t>BirthdayGift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());</a:t>
            </a:r>
            <a:r>
              <a:rPr lang="en-US" altLang="zh-CN" sz="1200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 //Box</a:t>
            </a:r>
            <a:r>
              <a:rPr lang="zh-CN" altLang="en-US" sz="12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版本二</a:t>
            </a:r>
            <a:endParaRPr lang="en-US" altLang="zh-CN" sz="1200" b="1" dirty="0">
              <a:solidFill>
                <a:srgbClr val="000000"/>
              </a:solidFill>
              <a:latin typeface="Consolas"/>
            </a:endParaRPr>
          </a:p>
          <a:p>
            <a:pPr lvl="2" algn="l"/>
            <a:r>
              <a:rPr lang="en-US" altLang="zh-CN" sz="1200" dirty="0" err="1">
                <a:solidFill>
                  <a:srgbClr val="000000"/>
                </a:solidFill>
                <a:latin typeface="Consolas"/>
              </a:rPr>
              <a:t>bu.open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(box2);</a:t>
            </a:r>
          </a:p>
          <a:p>
            <a:pPr lvl="2" algn="l"/>
            <a:r>
              <a:rPr lang="nn-NO" altLang="zh-CN" sz="1200" dirty="0">
                <a:solidFill>
                  <a:srgbClr val="000000"/>
                </a:solidFill>
                <a:latin typeface="Consolas"/>
              </a:rPr>
              <a:t>Box&lt;LoverGift&gt; box3 = </a:t>
            </a:r>
            <a:r>
              <a:rPr lang="nn-NO" altLang="zh-CN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nn-NO" altLang="zh-CN" sz="1200" b="1" dirty="0">
                <a:solidFill>
                  <a:srgbClr val="000000"/>
                </a:solidFill>
                <a:latin typeface="Consolas"/>
              </a:rPr>
              <a:t> Box&lt;LoverGift&gt;(</a:t>
            </a:r>
            <a:r>
              <a:rPr lang="nn-NO" altLang="zh-CN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nn-NO" altLang="zh-CN" sz="1200" b="1" dirty="0">
                <a:solidFill>
                  <a:srgbClr val="000000"/>
                </a:solidFill>
                <a:latin typeface="Consolas"/>
              </a:rPr>
              <a:t> LoverGift</a:t>
            </a:r>
            <a:r>
              <a:rPr lang="nn-NO" altLang="zh-CN" sz="1200" b="1" dirty="0" smtClean="0">
                <a:solidFill>
                  <a:srgbClr val="000000"/>
                </a:solidFill>
                <a:latin typeface="Consolas"/>
              </a:rPr>
              <a:t>());</a:t>
            </a:r>
            <a:r>
              <a:rPr lang="en-US" altLang="zh-CN" sz="1200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 //Box</a:t>
            </a:r>
            <a:r>
              <a:rPr lang="zh-CN" altLang="en-US" sz="12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版本三</a:t>
            </a:r>
            <a:endParaRPr lang="nn-NO" altLang="zh-CN" sz="1200" b="1" dirty="0">
              <a:solidFill>
                <a:srgbClr val="000000"/>
              </a:solidFill>
              <a:latin typeface="Consolas"/>
            </a:endParaRPr>
          </a:p>
          <a:p>
            <a:pPr lvl="2" algn="l"/>
            <a:r>
              <a:rPr lang="en-US" altLang="zh-CN" sz="1200" dirty="0" err="1">
                <a:solidFill>
                  <a:srgbClr val="000000"/>
                </a:solidFill>
                <a:latin typeface="Consolas"/>
              </a:rPr>
              <a:t>bu.open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(box3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 algn="l"/>
            <a:r>
              <a:rPr lang="en-US" altLang="zh-CN" sz="1200" dirty="0" smtClean="0">
                <a:solidFill>
                  <a:srgbClr val="000000"/>
                </a:solidFill>
                <a:latin typeface="Consolas"/>
                <a:ea typeface="微软雅黑" panose="020B0503020204020204" pitchFamily="34" charset="-122"/>
              </a:rPr>
              <a:t>}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/>
                <a:ea typeface="微软雅黑" panose="020B0503020204020204" pitchFamily="34" charset="-122"/>
              </a:rPr>
              <a:t>}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1491630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l">
              <a:lnSpc>
                <a:spcPct val="150000"/>
              </a:lnSpc>
            </a:pP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前面例子中，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Gift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、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LoverGift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均是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Object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的子类</a:t>
            </a:r>
            <a:r>
              <a:rPr lang="zh-CN" altLang="en-US" sz="1600" dirty="0" smtClean="0">
                <a:solidFill>
                  <a:schemeClr val="accent6">
                    <a:lumMod val="75000"/>
                  </a:schemeClr>
                </a:solidFill>
              </a:rPr>
              <a:t>。</a:t>
            </a:r>
            <a:endParaRPr lang="en-US" altLang="zh-CN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lvl="1" algn="l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6">
                    <a:lumMod val="75000"/>
                  </a:schemeClr>
                </a:solidFill>
              </a:rPr>
              <a:t>所以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，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Box&lt;?&gt;</a:t>
            </a:r>
            <a:r>
              <a:rPr lang="zh-CN" altLang="en-US" sz="1600" dirty="0" smtClean="0">
                <a:solidFill>
                  <a:schemeClr val="accent6">
                    <a:lumMod val="75000"/>
                  </a:schemeClr>
                </a:solidFill>
              </a:rPr>
              <a:t>可以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兼容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Box&lt;Gift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、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Box&lt;</a:t>
            </a:r>
            <a:r>
              <a:rPr lang="en-US" altLang="zh-CN" sz="1600" dirty="0" err="1">
                <a:solidFill>
                  <a:schemeClr val="accent6">
                    <a:lumMod val="75000"/>
                  </a:schemeClr>
                </a:solidFill>
              </a:rPr>
              <a:t>LoverGift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zh-CN" altLang="en-US" sz="1600" dirty="0">
                <a:solidFill>
                  <a:schemeClr val="accent6">
                    <a:lumMod val="75000"/>
                  </a:schemeClr>
                </a:solidFill>
              </a:rPr>
              <a:t>等</a:t>
            </a:r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Box</a:t>
            </a:r>
            <a:r>
              <a:rPr lang="zh-CN" altLang="en-US" sz="1600" dirty="0" smtClean="0">
                <a:solidFill>
                  <a:schemeClr val="accent6">
                    <a:lumMod val="75000"/>
                  </a:schemeClr>
                </a:solidFill>
              </a:rPr>
              <a:t>版本。</a:t>
            </a:r>
            <a:endParaRPr lang="en-US" altLang="zh-CN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355726"/>
            <a:ext cx="31623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034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上单元知识回顾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>
          <a:xfrm>
            <a:off x="539552" y="843558"/>
            <a:ext cx="7488832" cy="360040"/>
          </a:xfrm>
        </p:spPr>
        <p:txBody>
          <a:bodyPr/>
          <a:lstStyle/>
          <a:p>
            <a:r>
              <a:rPr lang="zh-CN" altLang="en-US" dirty="0"/>
              <a:t>枚举和普通类的区别有哪些？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039" y="699407"/>
            <a:ext cx="1244026" cy="747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865597"/>
              </p:ext>
            </p:extLst>
          </p:nvPr>
        </p:nvGraphicFramePr>
        <p:xfrm>
          <a:off x="611560" y="1494254"/>
          <a:ext cx="7632000" cy="28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000"/>
                <a:gridCol w="1980000"/>
                <a:gridCol w="2871584"/>
                <a:gridCol w="2375416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区别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枚举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普通类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默认继承的父类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err="1" smtClean="0">
                          <a:solidFill>
                            <a:schemeClr val="tx1"/>
                          </a:solidFill>
                        </a:rPr>
                        <a:t>java.lang.Enum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err="1" smtClean="0">
                          <a:solidFill>
                            <a:schemeClr val="tx1"/>
                          </a:solidFill>
                        </a:rPr>
                        <a:t>java.lang.Object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类</a:t>
                      </a:r>
                    </a:p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声明时用的关键字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构造器修饰符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只能使用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default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（默认空），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protected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与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均可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实例化的方式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实例在枚举体内定义，系统自动为实例名添加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public static  final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关键字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一般用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new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创建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在</a:t>
                      </a: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switch…case…</a:t>
                      </a:r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中运用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枚举项及枚举常量名可以作为表达式中的匹配项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/>
                          </a:solidFill>
                        </a:rPr>
                        <a:t>一般不可以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74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11F5D3E-2C6E-4B55-8B32-AE0DBD37B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为什么使用</a:t>
            </a:r>
            <a:r>
              <a:rPr lang="zh-CN" altLang="en-US" dirty="0" smtClean="0"/>
              <a:t>有边界</a:t>
            </a:r>
            <a:r>
              <a:rPr lang="zh-CN" altLang="en-US" dirty="0"/>
              <a:t>通配符</a:t>
            </a:r>
          </a:p>
        </p:txBody>
      </p:sp>
      <p:sp>
        <p:nvSpPr>
          <p:cNvPr id="13" name="副标题 12"/>
          <p:cNvSpPr>
            <a:spLocks noGrp="1"/>
          </p:cNvSpPr>
          <p:nvPr>
            <p:ph type="subTitle" idx="10"/>
          </p:nvPr>
        </p:nvSpPr>
        <p:spPr>
          <a:xfrm>
            <a:off x="539552" y="699542"/>
            <a:ext cx="8424936" cy="5040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无边界的</a:t>
            </a:r>
            <a:r>
              <a:rPr lang="zh-CN" altLang="en-US" dirty="0" smtClean="0"/>
              <a:t>？通配符默认</a:t>
            </a:r>
            <a:r>
              <a:rPr lang="zh-CN" altLang="en-US" dirty="0"/>
              <a:t>匹配</a:t>
            </a:r>
            <a:r>
              <a:rPr lang="en-US" altLang="zh-CN" dirty="0"/>
              <a:t>Object</a:t>
            </a:r>
            <a:r>
              <a:rPr lang="zh-CN" altLang="en-US" dirty="0"/>
              <a:t>类</a:t>
            </a:r>
            <a:r>
              <a:rPr lang="zh-CN" altLang="en-US" dirty="0" smtClean="0"/>
              <a:t>，可以兼容</a:t>
            </a:r>
            <a:r>
              <a:rPr lang="en-US" altLang="zh-CN" dirty="0" smtClean="0"/>
              <a:t>Box</a:t>
            </a:r>
            <a:r>
              <a:rPr lang="zh-CN" altLang="en-US" dirty="0" smtClean="0"/>
              <a:t>任意版本，范围过宽，存在逻辑隐患。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4B5E6A2-D295-4BA9-BC22-DC817EC5222D}"/>
              </a:ext>
            </a:extLst>
          </p:cNvPr>
          <p:cNvSpPr/>
          <p:nvPr/>
        </p:nvSpPr>
        <p:spPr>
          <a:xfrm>
            <a:off x="1116251" y="4515966"/>
            <a:ext cx="653576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如何限定</a:t>
            </a:r>
            <a:r>
              <a:rPr lang="en-US" altLang="zh-CN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r>
              <a:rPr lang="zh-CN" alt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通配符所匹配</a:t>
            </a:r>
            <a:r>
              <a:rPr lang="zh-CN" altLang="en-US" sz="2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类型的</a:t>
            </a:r>
            <a:r>
              <a:rPr lang="zh-CN" alt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范围？使用有边界通配符</a:t>
            </a:r>
            <a:endParaRPr lang="zh-CN" alt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AutoShape 5">
            <a:extLst>
              <a:ext uri="{FF2B5EF4-FFF2-40B4-BE49-F238E27FC236}">
                <a16:creationId xmlns:a16="http://schemas.microsoft.com/office/drawing/2014/main" xmlns="" id="{B71A9164-E3EF-4F2A-B8B4-39AD35CE9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275606"/>
            <a:ext cx="7848872" cy="3046988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/>
              </a:rPr>
              <a:t>BoxUtil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 algn="l"/>
            <a:r>
              <a:rPr lang="en-US" altLang="zh-CN" sz="12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open(Box&lt;?&gt; 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box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2" algn="l"/>
            <a:r>
              <a:rPr lang="en-US" altLang="zh-CN" sz="12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sz="12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sz="12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sz="12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zh-CN" altLang="en-US" sz="1200" i="1" dirty="0">
                <a:solidFill>
                  <a:srgbClr val="2A00FF"/>
                </a:solidFill>
                <a:latin typeface="Consolas"/>
              </a:rPr>
              <a:t>打开礼物盒，收到：</a:t>
            </a:r>
            <a:r>
              <a:rPr lang="en-US" altLang="zh-CN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zh-CN" altLang="en-US" sz="12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altLang="zh-CN" sz="1200" i="1" dirty="0" smtClean="0">
                <a:solidFill>
                  <a:srgbClr val="000000"/>
                </a:solidFill>
                <a:latin typeface="Consolas"/>
              </a:rPr>
              <a:t>box);</a:t>
            </a:r>
            <a:endParaRPr lang="en-US" altLang="zh-CN" sz="1200" i="1" dirty="0">
              <a:solidFill>
                <a:srgbClr val="000000"/>
              </a:solidFill>
              <a:latin typeface="Consolas"/>
            </a:endParaRPr>
          </a:p>
          <a:p>
            <a:pPr lvl="1" algn="l"/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 algn="l"/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main(String[] </a:t>
            </a:r>
            <a:r>
              <a:rPr lang="en-US" altLang="zh-CN" sz="12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args</a:t>
            </a:r>
            <a:r>
              <a:rPr lang="en-US" altLang="zh-CN" sz="12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 {</a:t>
            </a:r>
          </a:p>
          <a:p>
            <a:pPr lvl="2" algn="l"/>
            <a:r>
              <a:rPr lang="en-US" altLang="zh-CN" sz="1200" dirty="0" err="1">
                <a:solidFill>
                  <a:srgbClr val="000000"/>
                </a:solidFill>
                <a:latin typeface="Consolas"/>
              </a:rPr>
              <a:t>BoxUtil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/>
              </a:rPr>
              <a:t>bu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/>
              </a:rPr>
              <a:t>BoxUtil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 algn="l"/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Box&lt;Gift&gt; box =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Box&lt;Gift&gt;(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Gift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());</a:t>
            </a:r>
            <a:r>
              <a:rPr lang="en-US" altLang="zh-CN" sz="1200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 //Box</a:t>
            </a:r>
            <a:r>
              <a:rPr lang="zh-CN" alt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版本一</a:t>
            </a:r>
            <a:endParaRPr lang="en-US" altLang="zh-CN" sz="1200" b="1" dirty="0" smtClean="0">
              <a:solidFill>
                <a:srgbClr val="000000"/>
              </a:solidFill>
              <a:latin typeface="Consolas"/>
            </a:endParaRPr>
          </a:p>
          <a:p>
            <a:pPr lvl="2" algn="l"/>
            <a:r>
              <a:rPr lang="en-US" altLang="zh-CN" sz="1200" dirty="0" err="1" smtClean="0">
                <a:solidFill>
                  <a:srgbClr val="000000"/>
                </a:solidFill>
                <a:latin typeface="Consolas"/>
              </a:rPr>
              <a:t>bu.open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(box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 algn="l"/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Box&lt;</a:t>
            </a:r>
            <a:r>
              <a:rPr lang="en-US" altLang="zh-CN" sz="1200" dirty="0" err="1">
                <a:solidFill>
                  <a:srgbClr val="000000"/>
                </a:solidFill>
                <a:latin typeface="Consolas"/>
              </a:rPr>
              <a:t>BirthdayGift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&gt; box2 =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Box&lt;</a:t>
            </a:r>
            <a:r>
              <a:rPr lang="en-US" altLang="zh-CN" sz="1200" b="1" dirty="0" err="1">
                <a:solidFill>
                  <a:srgbClr val="000000"/>
                </a:solidFill>
                <a:latin typeface="Consolas"/>
              </a:rPr>
              <a:t>BirthdayGift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&gt;(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/>
              </a:rPr>
              <a:t>BirthdayGift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());</a:t>
            </a:r>
            <a:r>
              <a:rPr lang="en-US" altLang="zh-CN" sz="1200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 //Box</a:t>
            </a:r>
            <a:r>
              <a:rPr lang="zh-CN" altLang="en-US" sz="12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版本二</a:t>
            </a:r>
            <a:endParaRPr lang="en-US" altLang="zh-CN" sz="1200" b="1" dirty="0">
              <a:solidFill>
                <a:srgbClr val="000000"/>
              </a:solidFill>
              <a:latin typeface="Consolas"/>
            </a:endParaRPr>
          </a:p>
          <a:p>
            <a:pPr lvl="2" algn="l"/>
            <a:r>
              <a:rPr lang="en-US" altLang="zh-CN" sz="1200" dirty="0" err="1">
                <a:solidFill>
                  <a:srgbClr val="000000"/>
                </a:solidFill>
                <a:latin typeface="Consolas"/>
              </a:rPr>
              <a:t>bu.open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(box2);</a:t>
            </a:r>
          </a:p>
          <a:p>
            <a:pPr lvl="2" algn="l"/>
            <a:r>
              <a:rPr lang="nn-NO" altLang="zh-CN" sz="1200" dirty="0">
                <a:solidFill>
                  <a:srgbClr val="000000"/>
                </a:solidFill>
                <a:latin typeface="Consolas"/>
              </a:rPr>
              <a:t>Box&lt;LoverGift&gt; box3 = </a:t>
            </a:r>
            <a:r>
              <a:rPr lang="nn-NO" altLang="zh-CN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nn-NO" altLang="zh-CN" sz="1200" b="1" dirty="0">
                <a:solidFill>
                  <a:srgbClr val="000000"/>
                </a:solidFill>
                <a:latin typeface="Consolas"/>
              </a:rPr>
              <a:t> Box&lt;LoverGift&gt;(</a:t>
            </a:r>
            <a:r>
              <a:rPr lang="nn-NO" altLang="zh-CN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nn-NO" altLang="zh-CN" sz="1200" b="1" dirty="0">
                <a:solidFill>
                  <a:srgbClr val="000000"/>
                </a:solidFill>
                <a:latin typeface="Consolas"/>
              </a:rPr>
              <a:t> LoverGift</a:t>
            </a:r>
            <a:r>
              <a:rPr lang="nn-NO" altLang="zh-CN" sz="1200" b="1" dirty="0" smtClean="0">
                <a:solidFill>
                  <a:srgbClr val="000000"/>
                </a:solidFill>
                <a:latin typeface="Consolas"/>
              </a:rPr>
              <a:t>());</a:t>
            </a:r>
            <a:r>
              <a:rPr lang="en-US" altLang="zh-CN" sz="1200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 //Box</a:t>
            </a:r>
            <a:r>
              <a:rPr lang="zh-CN" altLang="en-US" sz="12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版本三</a:t>
            </a:r>
            <a:endParaRPr lang="nn-NO" altLang="zh-CN" sz="1200" b="1" dirty="0">
              <a:solidFill>
                <a:srgbClr val="000000"/>
              </a:solidFill>
              <a:latin typeface="Consolas"/>
            </a:endParaRPr>
          </a:p>
          <a:p>
            <a:pPr lvl="2" algn="l"/>
            <a:r>
              <a:rPr lang="en-US" altLang="zh-CN" sz="1200" dirty="0" err="1">
                <a:solidFill>
                  <a:srgbClr val="000000"/>
                </a:solidFill>
                <a:latin typeface="Consolas"/>
              </a:rPr>
              <a:t>bu.open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(box3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 algn="l"/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Box&lt;Integer&gt; </a:t>
            </a:r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highlight>
                  <a:srgbClr val="F0D8A8"/>
                </a:highlight>
                <a:latin typeface="Consolas"/>
              </a:rPr>
              <a:t>box4 = new Box&lt;Integer</a:t>
            </a:r>
            <a:r>
              <a:rPr lang="en-US" altLang="zh-CN" sz="1200" b="1" dirty="0" smtClean="0">
                <a:solidFill>
                  <a:schemeClr val="accent1">
                    <a:lumMod val="75000"/>
                  </a:schemeClr>
                </a:solidFill>
                <a:highlight>
                  <a:srgbClr val="F0D8A8"/>
                </a:highlight>
                <a:latin typeface="Consolas"/>
              </a:rPr>
              <a:t>&gt;(666);</a:t>
            </a:r>
            <a:r>
              <a:rPr lang="en-US" altLang="zh-CN" sz="1200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 //Box</a:t>
            </a:r>
            <a:r>
              <a:rPr lang="zh-CN" altLang="en-US" sz="12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版本四；所传类型实参并非礼物种类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  <a:highlight>
                <a:srgbClr val="F0D8A8"/>
              </a:highlight>
              <a:latin typeface="Consolas"/>
            </a:endParaRPr>
          </a:p>
          <a:p>
            <a:pPr lvl="2" algn="l"/>
            <a:r>
              <a:rPr lang="en-US" altLang="zh-CN" sz="1200" b="1" dirty="0" err="1">
                <a:solidFill>
                  <a:schemeClr val="accent1">
                    <a:lumMod val="75000"/>
                  </a:schemeClr>
                </a:solidFill>
                <a:latin typeface="Consolas"/>
              </a:rPr>
              <a:t>bu.open</a:t>
            </a:r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Consolas"/>
              </a:rPr>
              <a:t>(</a:t>
            </a:r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highlight>
                  <a:srgbClr val="D4D4D4"/>
                </a:highlight>
                <a:latin typeface="Consolas"/>
              </a:rPr>
              <a:t>box4);</a:t>
            </a:r>
            <a:endParaRPr lang="en-US" altLang="zh-CN" sz="1200" b="1" dirty="0" smtClean="0">
              <a:solidFill>
                <a:schemeClr val="accent1">
                  <a:lumMod val="75000"/>
                </a:schemeClr>
              </a:solidFill>
              <a:latin typeface="Consolas"/>
            </a:endParaRPr>
          </a:p>
          <a:p>
            <a:pPr lvl="1" algn="l"/>
            <a:r>
              <a:rPr lang="en-US" altLang="zh-CN" sz="1200" dirty="0" smtClean="0">
                <a:solidFill>
                  <a:srgbClr val="000000"/>
                </a:solidFill>
                <a:latin typeface="Consolas"/>
                <a:ea typeface="微软雅黑" panose="020B0503020204020204" pitchFamily="34" charset="-122"/>
              </a:rPr>
              <a:t>}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/>
                <a:ea typeface="微软雅黑" panose="020B0503020204020204" pitchFamily="34" charset="-122"/>
              </a:rPr>
              <a:t>}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552143"/>
            <a:ext cx="2664296" cy="1163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632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DBD5851-9A84-4759-B831-E9FDDE70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如何使用固定</a:t>
            </a:r>
            <a:r>
              <a:rPr lang="zh-CN" altLang="en-US" dirty="0" smtClean="0"/>
              <a:t>上边界</a:t>
            </a:r>
            <a:r>
              <a:rPr lang="zh-CN" altLang="en-US" dirty="0"/>
              <a:t>通配符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固定</a:t>
            </a:r>
            <a:r>
              <a:rPr lang="zh-CN" altLang="en-US" dirty="0" smtClean="0"/>
              <a:t>上边界</a:t>
            </a:r>
            <a:r>
              <a:rPr lang="zh-CN" altLang="en-US" dirty="0"/>
              <a:t>通配符是使用</a:t>
            </a:r>
            <a:r>
              <a:rPr lang="en-US" altLang="zh-CN" dirty="0"/>
              <a:t>extends</a:t>
            </a:r>
            <a:r>
              <a:rPr lang="zh-CN" altLang="en-US" dirty="0"/>
              <a:t>限定类型实参上界</a:t>
            </a:r>
            <a:r>
              <a:rPr lang="zh-CN" altLang="en-US" dirty="0" smtClean="0"/>
              <a:t>的通配符。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9552" y="1275606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/>
              <a:t>语法格式：</a:t>
            </a:r>
            <a:r>
              <a:rPr lang="en-US" altLang="zh-CN" sz="1400" dirty="0"/>
              <a:t>&lt;? extends </a:t>
            </a:r>
            <a:r>
              <a:rPr lang="zh-CN" altLang="en-US" sz="1400" dirty="0"/>
              <a:t>上界父类</a:t>
            </a:r>
            <a:r>
              <a:rPr lang="en-US" altLang="zh-CN" sz="1400" dirty="0" smtClean="0"/>
              <a:t>&gt;</a:t>
            </a:r>
          </a:p>
          <a:p>
            <a:pPr algn="l"/>
            <a:r>
              <a:rPr lang="zh-CN" altLang="en-US" sz="1400" dirty="0" smtClean="0"/>
              <a:t>语法解释：</a:t>
            </a:r>
            <a:r>
              <a:rPr lang="zh-CN" altLang="en-US" sz="1400" dirty="0"/>
              <a:t>使用</a:t>
            </a:r>
            <a:r>
              <a:rPr lang="en-US" altLang="zh-CN" sz="1400" dirty="0" smtClean="0"/>
              <a:t>extends</a:t>
            </a:r>
            <a:r>
              <a:rPr lang="zh-CN" altLang="en-US" sz="1400" dirty="0" smtClean="0"/>
              <a:t>向上限定边界</a:t>
            </a:r>
            <a:r>
              <a:rPr lang="en-US" altLang="zh-CN" sz="1400" dirty="0"/>
              <a:t>,</a:t>
            </a:r>
            <a:r>
              <a:rPr lang="zh-CN" altLang="en-US" sz="1400" dirty="0"/>
              <a:t> 实参可以是上界父类自身或其子</a:t>
            </a:r>
            <a:r>
              <a:rPr lang="zh-CN" altLang="en-US" sz="1400" dirty="0" smtClean="0"/>
              <a:t>类。</a:t>
            </a:r>
            <a:endParaRPr lang="en-US" altLang="zh-CN" sz="1400" dirty="0"/>
          </a:p>
        </p:txBody>
      </p:sp>
      <p:grpSp>
        <p:nvGrpSpPr>
          <p:cNvPr id="23" name="组合 22"/>
          <p:cNvGrpSpPr/>
          <p:nvPr/>
        </p:nvGrpSpPr>
        <p:grpSpPr>
          <a:xfrm>
            <a:off x="251520" y="1923678"/>
            <a:ext cx="7848872" cy="3046988"/>
            <a:chOff x="251520" y="1923678"/>
            <a:chExt cx="7848872" cy="3046988"/>
          </a:xfrm>
        </p:grpSpPr>
        <p:sp>
          <p:nvSpPr>
            <p:cNvPr id="20" name="AutoShape 5">
              <a:extLst>
                <a:ext uri="{FF2B5EF4-FFF2-40B4-BE49-F238E27FC236}">
                  <a16:creationId xmlns:a16="http://schemas.microsoft.com/office/drawing/2014/main" xmlns="" id="{B71A9164-E3EF-4F2A-B8B4-39AD35CE9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20" y="1923678"/>
              <a:ext cx="7848872" cy="3046988"/>
            </a:xfrm>
            <a:prstGeom prst="roundRect">
              <a:avLst>
                <a:gd name="adj" fmla="val 0"/>
              </a:avLst>
            </a:prstGeom>
            <a:solidFill>
              <a:srgbClr val="E7F4FF"/>
            </a:solidFill>
            <a:ln w="28575" cap="flat" cmpd="sng" algn="ctr">
              <a:solidFill>
                <a:srgbClr val="5AADD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200" b="1" dirty="0">
                  <a:solidFill>
                    <a:srgbClr val="7F0055"/>
                  </a:solidFill>
                  <a:latin typeface="Consolas"/>
                </a:rPr>
                <a:t>public</a:t>
              </a:r>
              <a:r>
                <a:rPr lang="en-US" altLang="zh-CN" sz="1200" b="1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altLang="zh-CN" sz="1200" b="1" dirty="0">
                  <a:solidFill>
                    <a:srgbClr val="7F0055"/>
                  </a:solidFill>
                  <a:latin typeface="Consolas"/>
                </a:rPr>
                <a:t>class</a:t>
              </a:r>
              <a:r>
                <a:rPr lang="en-US" altLang="zh-CN" sz="1200" b="1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altLang="zh-CN" sz="1200" b="1" dirty="0" err="1">
                  <a:solidFill>
                    <a:srgbClr val="000000"/>
                  </a:solidFill>
                  <a:latin typeface="Consolas"/>
                </a:rPr>
                <a:t>BoxUtil</a:t>
              </a:r>
              <a:r>
                <a:rPr lang="en-US" altLang="zh-CN" sz="1200" b="1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altLang="zh-CN" sz="1200" b="1" dirty="0" smtClean="0">
                  <a:solidFill>
                    <a:srgbClr val="000000"/>
                  </a:solidFill>
                  <a:latin typeface="Consolas"/>
                </a:rPr>
                <a:t>{</a:t>
              </a:r>
            </a:p>
            <a:p>
              <a:pPr lvl="1" algn="l"/>
              <a:r>
                <a:rPr lang="en-US" altLang="zh-CN" sz="1200" b="1" dirty="0" smtClean="0">
                  <a:solidFill>
                    <a:srgbClr val="7F0055"/>
                  </a:solidFill>
                  <a:latin typeface="Consolas"/>
                </a:rPr>
                <a:t>public</a:t>
              </a:r>
              <a:r>
                <a:rPr lang="en-US" altLang="zh-CN" sz="1200" b="1" dirty="0" smtClean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altLang="zh-CN" sz="1200" b="1" dirty="0">
                  <a:solidFill>
                    <a:srgbClr val="7F0055"/>
                  </a:solidFill>
                  <a:latin typeface="Consolas"/>
                </a:rPr>
                <a:t>void</a:t>
              </a:r>
              <a:r>
                <a:rPr lang="en-US" altLang="zh-CN" sz="1200" b="1" dirty="0">
                  <a:solidFill>
                    <a:srgbClr val="000000"/>
                  </a:solidFill>
                  <a:latin typeface="Consolas"/>
                </a:rPr>
                <a:t> open(Box</a:t>
              </a:r>
              <a:r>
                <a:rPr lang="en-US" altLang="zh-CN" sz="1200" b="1" dirty="0" smtClean="0">
                  <a:solidFill>
                    <a:srgbClr val="000000"/>
                  </a:solidFill>
                  <a:latin typeface="Consolas"/>
                </a:rPr>
                <a:t>&lt;? extends Gift&gt; box</a:t>
              </a:r>
              <a:r>
                <a:rPr lang="en-US" altLang="zh-CN" sz="1200" b="1" dirty="0">
                  <a:solidFill>
                    <a:srgbClr val="000000"/>
                  </a:solidFill>
                  <a:latin typeface="Consolas"/>
                </a:rPr>
                <a:t>) {</a:t>
              </a:r>
            </a:p>
            <a:p>
              <a:pPr lvl="2" algn="l"/>
              <a:r>
                <a:rPr lang="en-US" altLang="zh-CN" sz="1200" dirty="0" err="1">
                  <a:solidFill>
                    <a:srgbClr val="000000"/>
                  </a:solidFill>
                  <a:latin typeface="Consolas"/>
                </a:rPr>
                <a:t>System.</a:t>
              </a:r>
              <a:r>
                <a:rPr lang="en-US" altLang="zh-CN" sz="1200" i="1" dirty="0" err="1">
                  <a:solidFill>
                    <a:srgbClr val="0000C0"/>
                  </a:solidFill>
                  <a:latin typeface="Consolas"/>
                </a:rPr>
                <a:t>out</a:t>
              </a:r>
              <a:r>
                <a:rPr lang="en-US" altLang="zh-CN" sz="1200" i="1" dirty="0" err="1">
                  <a:solidFill>
                    <a:srgbClr val="000000"/>
                  </a:solidFill>
                  <a:latin typeface="Consolas"/>
                </a:rPr>
                <a:t>.println</a:t>
              </a:r>
              <a:r>
                <a:rPr lang="en-US" altLang="zh-CN" sz="1200" i="1" dirty="0">
                  <a:solidFill>
                    <a:srgbClr val="000000"/>
                  </a:solidFill>
                  <a:latin typeface="Consolas"/>
                </a:rPr>
                <a:t>(</a:t>
              </a:r>
              <a:r>
                <a:rPr lang="en-US" altLang="zh-CN" sz="1200" i="1" dirty="0">
                  <a:solidFill>
                    <a:srgbClr val="2A00FF"/>
                  </a:solidFill>
                  <a:latin typeface="Consolas"/>
                </a:rPr>
                <a:t>"</a:t>
              </a:r>
              <a:r>
                <a:rPr lang="zh-CN" altLang="en-US" sz="1200" i="1" dirty="0">
                  <a:solidFill>
                    <a:srgbClr val="2A00FF"/>
                  </a:solidFill>
                  <a:latin typeface="Consolas"/>
                </a:rPr>
                <a:t>打开礼物盒，收到：</a:t>
              </a:r>
              <a:r>
                <a:rPr lang="en-US" altLang="zh-CN" sz="1200" i="1" dirty="0">
                  <a:solidFill>
                    <a:srgbClr val="2A00FF"/>
                  </a:solidFill>
                  <a:latin typeface="Consolas"/>
                </a:rPr>
                <a:t>"</a:t>
              </a:r>
              <a:r>
                <a:rPr lang="zh-CN" altLang="en-US" sz="1200" i="1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altLang="zh-CN" sz="1200" i="1" dirty="0">
                  <a:solidFill>
                    <a:srgbClr val="000000"/>
                  </a:solidFill>
                  <a:latin typeface="Consolas"/>
                </a:rPr>
                <a:t>+ </a:t>
              </a:r>
              <a:r>
                <a:rPr lang="en-US" altLang="zh-CN" sz="1200" i="1" dirty="0" smtClean="0">
                  <a:solidFill>
                    <a:srgbClr val="000000"/>
                  </a:solidFill>
                  <a:latin typeface="Consolas"/>
                </a:rPr>
                <a:t>box);</a:t>
              </a:r>
              <a:endParaRPr lang="en-US" altLang="zh-CN" sz="1200" i="1" dirty="0">
                <a:solidFill>
                  <a:srgbClr val="000000"/>
                </a:solidFill>
                <a:latin typeface="Consolas"/>
              </a:endParaRPr>
            </a:p>
            <a:p>
              <a:pPr lvl="1" algn="l"/>
              <a:r>
                <a:rPr lang="en-US" altLang="zh-CN" sz="1200" dirty="0">
                  <a:solidFill>
                    <a:srgbClr val="000000"/>
                  </a:solidFill>
                  <a:latin typeface="Consolas"/>
                </a:rPr>
                <a:t>}</a:t>
              </a:r>
            </a:p>
            <a:p>
              <a:pPr lvl="1" algn="l"/>
              <a:r>
                <a:rPr lang="en-US" altLang="zh-CN" sz="1200" b="1" dirty="0">
                  <a:solidFill>
                    <a:srgbClr val="7F0055"/>
                  </a:solidFill>
                  <a:latin typeface="Consolas"/>
                </a:rPr>
                <a:t>public</a:t>
              </a:r>
              <a:r>
                <a:rPr lang="en-US" altLang="zh-CN" sz="1200" b="1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altLang="zh-CN" sz="1200" b="1" dirty="0">
                  <a:solidFill>
                    <a:srgbClr val="7F0055"/>
                  </a:solidFill>
                  <a:latin typeface="Consolas"/>
                </a:rPr>
                <a:t>static</a:t>
              </a:r>
              <a:r>
                <a:rPr lang="en-US" altLang="zh-CN" sz="1200" b="1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altLang="zh-CN" sz="1200" b="1" dirty="0">
                  <a:solidFill>
                    <a:srgbClr val="7F0055"/>
                  </a:solidFill>
                  <a:highlight>
                    <a:srgbClr val="D4D4D4"/>
                  </a:highlight>
                  <a:latin typeface="Consolas"/>
                </a:rPr>
                <a:t>void</a:t>
              </a:r>
              <a:r>
                <a:rPr lang="en-US" altLang="zh-CN" sz="1200" b="1" dirty="0">
                  <a:solidFill>
                    <a:srgbClr val="000000"/>
                  </a:solidFill>
                  <a:highlight>
                    <a:srgbClr val="D4D4D4"/>
                  </a:highlight>
                  <a:latin typeface="Consolas"/>
                </a:rPr>
                <a:t> main(String[] </a:t>
              </a:r>
              <a:r>
                <a:rPr lang="en-US" altLang="zh-CN" sz="1200" b="1" dirty="0" err="1">
                  <a:solidFill>
                    <a:srgbClr val="000000"/>
                  </a:solidFill>
                  <a:highlight>
                    <a:srgbClr val="D4D4D4"/>
                  </a:highlight>
                  <a:latin typeface="Consolas"/>
                </a:rPr>
                <a:t>args</a:t>
              </a:r>
              <a:r>
                <a:rPr lang="en-US" altLang="zh-CN" sz="1200" b="1" dirty="0">
                  <a:solidFill>
                    <a:srgbClr val="000000"/>
                  </a:solidFill>
                  <a:highlight>
                    <a:srgbClr val="D4D4D4"/>
                  </a:highlight>
                  <a:latin typeface="Consolas"/>
                </a:rPr>
                <a:t>) {</a:t>
              </a:r>
            </a:p>
            <a:p>
              <a:pPr lvl="2" algn="l"/>
              <a:r>
                <a:rPr lang="en-US" altLang="zh-CN" sz="1200" dirty="0" err="1">
                  <a:solidFill>
                    <a:srgbClr val="000000"/>
                  </a:solidFill>
                  <a:latin typeface="Consolas"/>
                </a:rPr>
                <a:t>BoxUtil</a:t>
              </a:r>
              <a:r>
                <a:rPr lang="en-US" altLang="zh-CN" sz="1200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altLang="zh-CN" sz="1200" dirty="0" err="1">
                  <a:solidFill>
                    <a:srgbClr val="000000"/>
                  </a:solidFill>
                  <a:latin typeface="Consolas"/>
                </a:rPr>
                <a:t>bu</a:t>
              </a:r>
              <a:r>
                <a:rPr lang="en-US" altLang="zh-CN" sz="1200" dirty="0">
                  <a:solidFill>
                    <a:srgbClr val="000000"/>
                  </a:solidFill>
                  <a:latin typeface="Consolas"/>
                </a:rPr>
                <a:t> = </a:t>
              </a:r>
              <a:r>
                <a:rPr lang="en-US" altLang="zh-CN" sz="1200" b="1" dirty="0">
                  <a:solidFill>
                    <a:srgbClr val="7F0055"/>
                  </a:solidFill>
                  <a:latin typeface="Consolas"/>
                </a:rPr>
                <a:t>new</a:t>
              </a:r>
              <a:r>
                <a:rPr lang="en-US" altLang="zh-CN" sz="1200" b="1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altLang="zh-CN" sz="1200" b="1" dirty="0" err="1">
                  <a:solidFill>
                    <a:srgbClr val="000000"/>
                  </a:solidFill>
                  <a:latin typeface="Consolas"/>
                </a:rPr>
                <a:t>BoxUtil</a:t>
              </a:r>
              <a:r>
                <a:rPr lang="en-US" altLang="zh-CN" sz="1200" b="1" dirty="0">
                  <a:solidFill>
                    <a:srgbClr val="000000"/>
                  </a:solidFill>
                  <a:latin typeface="Consolas"/>
                </a:rPr>
                <a:t>();</a:t>
              </a:r>
            </a:p>
            <a:p>
              <a:pPr lvl="2" algn="l"/>
              <a:r>
                <a:rPr lang="en-US" altLang="zh-CN" sz="1200" dirty="0">
                  <a:solidFill>
                    <a:srgbClr val="000000"/>
                  </a:solidFill>
                  <a:latin typeface="Consolas"/>
                </a:rPr>
                <a:t>Box&lt;Gift&gt; box = </a:t>
              </a:r>
              <a:r>
                <a:rPr lang="en-US" altLang="zh-CN" sz="1200" b="1" dirty="0">
                  <a:solidFill>
                    <a:srgbClr val="7F0055"/>
                  </a:solidFill>
                  <a:latin typeface="Consolas"/>
                </a:rPr>
                <a:t>new</a:t>
              </a:r>
              <a:r>
                <a:rPr lang="en-US" altLang="zh-CN" sz="1200" b="1" dirty="0">
                  <a:solidFill>
                    <a:srgbClr val="000000"/>
                  </a:solidFill>
                  <a:latin typeface="Consolas"/>
                </a:rPr>
                <a:t> Box&lt;Gift&gt;(</a:t>
              </a:r>
              <a:r>
                <a:rPr lang="en-US" altLang="zh-CN" sz="1200" b="1" dirty="0">
                  <a:solidFill>
                    <a:srgbClr val="7F0055"/>
                  </a:solidFill>
                  <a:latin typeface="Consolas"/>
                </a:rPr>
                <a:t>new</a:t>
              </a:r>
              <a:r>
                <a:rPr lang="en-US" altLang="zh-CN" sz="1200" b="1" dirty="0">
                  <a:solidFill>
                    <a:srgbClr val="000000"/>
                  </a:solidFill>
                  <a:latin typeface="Consolas"/>
                </a:rPr>
                <a:t> Gift</a:t>
              </a:r>
              <a:r>
                <a:rPr lang="en-US" altLang="zh-CN" sz="1200" b="1" dirty="0" smtClean="0">
                  <a:solidFill>
                    <a:srgbClr val="000000"/>
                  </a:solidFill>
                  <a:latin typeface="Consolas"/>
                </a:rPr>
                <a:t>());</a:t>
              </a:r>
              <a:r>
                <a:rPr lang="en-US" altLang="zh-CN" sz="1200" dirty="0">
                  <a:solidFill>
                    <a:srgbClr val="3F7F5F"/>
                  </a:solidFill>
                  <a:highlight>
                    <a:srgbClr val="E8F2FE"/>
                  </a:highlight>
                  <a:latin typeface="Consolas"/>
                </a:rPr>
                <a:t> //Box</a:t>
              </a:r>
              <a:r>
                <a:rPr lang="zh-CN" altLang="en-US" sz="1200" dirty="0">
                  <a:solidFill>
                    <a:srgbClr val="3F7F5F"/>
                  </a:solidFill>
                  <a:highlight>
                    <a:srgbClr val="E8F2FE"/>
                  </a:highlight>
                  <a:latin typeface="Consolas"/>
                </a:rPr>
                <a:t>版本一</a:t>
              </a:r>
              <a:endParaRPr lang="en-US" altLang="zh-CN" sz="1200" b="1" dirty="0" smtClean="0">
                <a:solidFill>
                  <a:srgbClr val="000000"/>
                </a:solidFill>
                <a:latin typeface="Consolas"/>
              </a:endParaRPr>
            </a:p>
            <a:p>
              <a:pPr lvl="2" algn="l"/>
              <a:r>
                <a:rPr lang="en-US" altLang="zh-CN" sz="1200" dirty="0" err="1" smtClean="0">
                  <a:solidFill>
                    <a:srgbClr val="000000"/>
                  </a:solidFill>
                  <a:latin typeface="Consolas"/>
                </a:rPr>
                <a:t>bu.open</a:t>
              </a:r>
              <a:r>
                <a:rPr lang="en-US" altLang="zh-CN" sz="1200" dirty="0" smtClean="0">
                  <a:solidFill>
                    <a:srgbClr val="000000"/>
                  </a:solidFill>
                  <a:latin typeface="Consolas"/>
                </a:rPr>
                <a:t>(box</a:t>
              </a:r>
              <a:r>
                <a:rPr lang="en-US" altLang="zh-CN" sz="1200" dirty="0">
                  <a:solidFill>
                    <a:srgbClr val="000000"/>
                  </a:solidFill>
                  <a:latin typeface="Consolas"/>
                </a:rPr>
                <a:t>);</a:t>
              </a:r>
            </a:p>
            <a:p>
              <a:pPr lvl="2" algn="l"/>
              <a:r>
                <a:rPr lang="en-US" altLang="zh-CN" sz="1200" dirty="0">
                  <a:solidFill>
                    <a:srgbClr val="000000"/>
                  </a:solidFill>
                  <a:latin typeface="Consolas"/>
                </a:rPr>
                <a:t>Box&lt;</a:t>
              </a:r>
              <a:r>
                <a:rPr lang="en-US" altLang="zh-CN" sz="1200" dirty="0" err="1">
                  <a:solidFill>
                    <a:srgbClr val="000000"/>
                  </a:solidFill>
                  <a:latin typeface="Consolas"/>
                </a:rPr>
                <a:t>BirthdayGift</a:t>
              </a:r>
              <a:r>
                <a:rPr lang="en-US" altLang="zh-CN" sz="1200" dirty="0">
                  <a:solidFill>
                    <a:srgbClr val="000000"/>
                  </a:solidFill>
                  <a:latin typeface="Consolas"/>
                </a:rPr>
                <a:t>&gt; box2 = </a:t>
              </a:r>
              <a:r>
                <a:rPr lang="en-US" altLang="zh-CN" sz="1200" b="1" dirty="0">
                  <a:solidFill>
                    <a:srgbClr val="7F0055"/>
                  </a:solidFill>
                  <a:latin typeface="Consolas"/>
                </a:rPr>
                <a:t>new</a:t>
              </a:r>
              <a:r>
                <a:rPr lang="en-US" altLang="zh-CN" sz="1200" b="1" dirty="0">
                  <a:solidFill>
                    <a:srgbClr val="000000"/>
                  </a:solidFill>
                  <a:latin typeface="Consolas"/>
                </a:rPr>
                <a:t> Box&lt;</a:t>
              </a:r>
              <a:r>
                <a:rPr lang="en-US" altLang="zh-CN" sz="1200" b="1" dirty="0" err="1">
                  <a:solidFill>
                    <a:srgbClr val="000000"/>
                  </a:solidFill>
                  <a:latin typeface="Consolas"/>
                </a:rPr>
                <a:t>BirthdayGift</a:t>
              </a:r>
              <a:r>
                <a:rPr lang="en-US" altLang="zh-CN" sz="1200" b="1" dirty="0">
                  <a:solidFill>
                    <a:srgbClr val="000000"/>
                  </a:solidFill>
                  <a:latin typeface="Consolas"/>
                </a:rPr>
                <a:t>&gt;(</a:t>
              </a:r>
              <a:r>
                <a:rPr lang="en-US" altLang="zh-CN" sz="1200" b="1" dirty="0">
                  <a:solidFill>
                    <a:srgbClr val="7F0055"/>
                  </a:solidFill>
                  <a:latin typeface="Consolas"/>
                </a:rPr>
                <a:t>new</a:t>
              </a:r>
              <a:r>
                <a:rPr lang="en-US" altLang="zh-CN" sz="1200" b="1" dirty="0">
                  <a:solidFill>
                    <a:srgbClr val="000000"/>
                  </a:solidFill>
                  <a:latin typeface="Consolas"/>
                </a:rPr>
                <a:t> </a:t>
              </a:r>
              <a:r>
                <a:rPr lang="en-US" altLang="zh-CN" sz="1200" b="1" dirty="0" err="1">
                  <a:solidFill>
                    <a:srgbClr val="000000"/>
                  </a:solidFill>
                  <a:latin typeface="Consolas"/>
                </a:rPr>
                <a:t>BirthdayGift</a:t>
              </a:r>
              <a:r>
                <a:rPr lang="en-US" altLang="zh-CN" sz="1200" b="1" dirty="0" smtClean="0">
                  <a:solidFill>
                    <a:srgbClr val="000000"/>
                  </a:solidFill>
                  <a:latin typeface="Consolas"/>
                </a:rPr>
                <a:t>());</a:t>
              </a:r>
              <a:r>
                <a:rPr lang="en-US" altLang="zh-CN" sz="1200" dirty="0">
                  <a:solidFill>
                    <a:srgbClr val="3F7F5F"/>
                  </a:solidFill>
                  <a:highlight>
                    <a:srgbClr val="E8F2FE"/>
                  </a:highlight>
                  <a:latin typeface="Consolas"/>
                </a:rPr>
                <a:t> //Box</a:t>
              </a:r>
              <a:r>
                <a:rPr lang="zh-CN" altLang="en-US" sz="1200" dirty="0" smtClean="0">
                  <a:solidFill>
                    <a:srgbClr val="3F7F5F"/>
                  </a:solidFill>
                  <a:highlight>
                    <a:srgbClr val="E8F2FE"/>
                  </a:highlight>
                  <a:latin typeface="Consolas"/>
                </a:rPr>
                <a:t>版本二</a:t>
              </a:r>
              <a:endParaRPr lang="en-US" altLang="zh-CN" sz="1200" b="1" dirty="0">
                <a:solidFill>
                  <a:srgbClr val="000000"/>
                </a:solidFill>
                <a:latin typeface="Consolas"/>
              </a:endParaRPr>
            </a:p>
            <a:p>
              <a:pPr lvl="2" algn="l"/>
              <a:r>
                <a:rPr lang="en-US" altLang="zh-CN" sz="1200" dirty="0" err="1">
                  <a:solidFill>
                    <a:srgbClr val="000000"/>
                  </a:solidFill>
                  <a:latin typeface="Consolas"/>
                </a:rPr>
                <a:t>bu.open</a:t>
              </a:r>
              <a:r>
                <a:rPr lang="en-US" altLang="zh-CN" sz="1200" dirty="0">
                  <a:solidFill>
                    <a:srgbClr val="000000"/>
                  </a:solidFill>
                  <a:latin typeface="Consolas"/>
                </a:rPr>
                <a:t>(box2);</a:t>
              </a:r>
            </a:p>
            <a:p>
              <a:pPr lvl="2" algn="l"/>
              <a:r>
                <a:rPr lang="nn-NO" altLang="zh-CN" sz="1200" dirty="0">
                  <a:solidFill>
                    <a:srgbClr val="000000"/>
                  </a:solidFill>
                  <a:latin typeface="Consolas"/>
                </a:rPr>
                <a:t>Box&lt;LoverGift&gt; box3 = </a:t>
              </a:r>
              <a:r>
                <a:rPr lang="nn-NO" altLang="zh-CN" sz="1200" b="1" dirty="0">
                  <a:solidFill>
                    <a:srgbClr val="7F0055"/>
                  </a:solidFill>
                  <a:latin typeface="Consolas"/>
                </a:rPr>
                <a:t>new</a:t>
              </a:r>
              <a:r>
                <a:rPr lang="nn-NO" altLang="zh-CN" sz="1200" b="1" dirty="0">
                  <a:solidFill>
                    <a:srgbClr val="000000"/>
                  </a:solidFill>
                  <a:latin typeface="Consolas"/>
                </a:rPr>
                <a:t> Box&lt;LoverGift&gt;(</a:t>
              </a:r>
              <a:r>
                <a:rPr lang="nn-NO" altLang="zh-CN" sz="1200" b="1" dirty="0">
                  <a:solidFill>
                    <a:srgbClr val="7F0055"/>
                  </a:solidFill>
                  <a:latin typeface="Consolas"/>
                </a:rPr>
                <a:t>new</a:t>
              </a:r>
              <a:r>
                <a:rPr lang="nn-NO" altLang="zh-CN" sz="1200" b="1" dirty="0">
                  <a:solidFill>
                    <a:srgbClr val="000000"/>
                  </a:solidFill>
                  <a:latin typeface="Consolas"/>
                </a:rPr>
                <a:t> LoverGift</a:t>
              </a:r>
              <a:r>
                <a:rPr lang="nn-NO" altLang="zh-CN" sz="1200" b="1" dirty="0" smtClean="0">
                  <a:solidFill>
                    <a:srgbClr val="000000"/>
                  </a:solidFill>
                  <a:latin typeface="Consolas"/>
                </a:rPr>
                <a:t>());</a:t>
              </a:r>
              <a:r>
                <a:rPr lang="en-US" altLang="zh-CN" sz="1200" dirty="0">
                  <a:solidFill>
                    <a:srgbClr val="3F7F5F"/>
                  </a:solidFill>
                  <a:highlight>
                    <a:srgbClr val="E8F2FE"/>
                  </a:highlight>
                  <a:latin typeface="Consolas"/>
                </a:rPr>
                <a:t> //Box</a:t>
              </a:r>
              <a:r>
                <a:rPr lang="zh-CN" altLang="en-US" sz="1200" dirty="0" smtClean="0">
                  <a:solidFill>
                    <a:srgbClr val="3F7F5F"/>
                  </a:solidFill>
                  <a:highlight>
                    <a:srgbClr val="E8F2FE"/>
                  </a:highlight>
                  <a:latin typeface="Consolas"/>
                </a:rPr>
                <a:t>版本三</a:t>
              </a:r>
              <a:endParaRPr lang="nn-NO" altLang="zh-CN" sz="1200" b="1" dirty="0">
                <a:solidFill>
                  <a:srgbClr val="000000"/>
                </a:solidFill>
                <a:latin typeface="Consolas"/>
              </a:endParaRPr>
            </a:p>
            <a:p>
              <a:pPr lvl="2" algn="l"/>
              <a:r>
                <a:rPr lang="en-US" altLang="zh-CN" sz="1200" dirty="0" err="1">
                  <a:solidFill>
                    <a:srgbClr val="000000"/>
                  </a:solidFill>
                  <a:latin typeface="Consolas"/>
                </a:rPr>
                <a:t>bu.open</a:t>
              </a:r>
              <a:r>
                <a:rPr lang="en-US" altLang="zh-CN" sz="1200" dirty="0">
                  <a:solidFill>
                    <a:srgbClr val="000000"/>
                  </a:solidFill>
                  <a:latin typeface="Consolas"/>
                </a:rPr>
                <a:t>(box3</a:t>
              </a:r>
              <a:r>
                <a:rPr lang="en-US" altLang="zh-CN" sz="1200" dirty="0" smtClean="0">
                  <a:solidFill>
                    <a:srgbClr val="000000"/>
                  </a:solidFill>
                  <a:latin typeface="Consolas"/>
                </a:rPr>
                <a:t>);</a:t>
              </a:r>
            </a:p>
            <a:p>
              <a:pPr lvl="2" algn="l"/>
              <a:r>
                <a:rPr lang="en-US" altLang="zh-CN" sz="1200" b="1" dirty="0">
                  <a:solidFill>
                    <a:schemeClr val="accent1">
                      <a:lumMod val="75000"/>
                    </a:schemeClr>
                  </a:solidFill>
                  <a:latin typeface="Consolas"/>
                </a:rPr>
                <a:t>Box&lt;Integer&gt; </a:t>
              </a:r>
              <a:r>
                <a:rPr lang="en-US" altLang="zh-CN" sz="1200" b="1" dirty="0">
                  <a:solidFill>
                    <a:schemeClr val="accent1">
                      <a:lumMod val="75000"/>
                    </a:schemeClr>
                  </a:solidFill>
                  <a:highlight>
                    <a:srgbClr val="F0D8A8"/>
                  </a:highlight>
                  <a:latin typeface="Consolas"/>
                </a:rPr>
                <a:t>box4 = new Box&lt;Integer</a:t>
              </a:r>
              <a:r>
                <a:rPr lang="en-US" altLang="zh-CN" sz="1200" b="1" dirty="0" smtClean="0">
                  <a:solidFill>
                    <a:schemeClr val="accent1">
                      <a:lumMod val="75000"/>
                    </a:schemeClr>
                  </a:solidFill>
                  <a:highlight>
                    <a:srgbClr val="F0D8A8"/>
                  </a:highlight>
                  <a:latin typeface="Consolas"/>
                </a:rPr>
                <a:t>&gt;(666);</a:t>
              </a:r>
              <a:r>
                <a:rPr lang="en-US" altLang="zh-CN" sz="1200" dirty="0">
                  <a:solidFill>
                    <a:srgbClr val="3F7F5F"/>
                  </a:solidFill>
                  <a:highlight>
                    <a:srgbClr val="E8F2FE"/>
                  </a:highlight>
                  <a:latin typeface="Consolas"/>
                </a:rPr>
                <a:t> //Box</a:t>
              </a:r>
              <a:r>
                <a:rPr lang="zh-CN" altLang="en-US" sz="1200" dirty="0" smtClean="0">
                  <a:solidFill>
                    <a:srgbClr val="3F7F5F"/>
                  </a:solidFill>
                  <a:highlight>
                    <a:srgbClr val="E8F2FE"/>
                  </a:highlight>
                  <a:latin typeface="Consolas"/>
                </a:rPr>
                <a:t>版本四</a:t>
              </a:r>
              <a:endParaRPr lang="en-US" altLang="zh-CN" sz="1200" b="1" dirty="0">
                <a:solidFill>
                  <a:schemeClr val="accent1">
                    <a:lumMod val="75000"/>
                  </a:schemeClr>
                </a:solidFill>
                <a:highlight>
                  <a:srgbClr val="F0D8A8"/>
                </a:highlight>
                <a:latin typeface="Consolas"/>
              </a:endParaRPr>
            </a:p>
            <a:p>
              <a:pPr lvl="2" algn="l"/>
              <a:r>
                <a:rPr lang="en-US" altLang="zh-CN" sz="1200" b="1" u="sng" dirty="0" err="1">
                  <a:solidFill>
                    <a:srgbClr val="FF0000"/>
                  </a:solidFill>
                  <a:latin typeface="Consolas"/>
                </a:rPr>
                <a:t>bu.open</a:t>
              </a:r>
              <a:r>
                <a:rPr lang="en-US" altLang="zh-CN" sz="1200" b="1" u="sng" dirty="0">
                  <a:solidFill>
                    <a:srgbClr val="FF0000"/>
                  </a:solidFill>
                  <a:latin typeface="Consolas"/>
                </a:rPr>
                <a:t>(</a:t>
              </a:r>
              <a:r>
                <a:rPr lang="en-US" altLang="zh-CN" sz="1200" b="1" u="sng" dirty="0">
                  <a:solidFill>
                    <a:srgbClr val="FF0000"/>
                  </a:solidFill>
                  <a:highlight>
                    <a:srgbClr val="D4D4D4"/>
                  </a:highlight>
                  <a:latin typeface="Consolas"/>
                </a:rPr>
                <a:t>box4</a:t>
              </a:r>
              <a:r>
                <a:rPr lang="en-US" altLang="zh-CN" sz="1200" b="1" u="sng" dirty="0" smtClean="0">
                  <a:solidFill>
                    <a:srgbClr val="FF0000"/>
                  </a:solidFill>
                  <a:highlight>
                    <a:srgbClr val="D4D4D4"/>
                  </a:highlight>
                  <a:latin typeface="Consolas"/>
                </a:rPr>
                <a:t>);</a:t>
              </a:r>
              <a:r>
                <a:rPr lang="en-US" altLang="zh-CN" sz="1200" b="1" dirty="0" smtClean="0">
                  <a:solidFill>
                    <a:srgbClr val="FF0000"/>
                  </a:solidFill>
                  <a:highlight>
                    <a:srgbClr val="D4D4D4"/>
                  </a:highlight>
                  <a:latin typeface="Consolas"/>
                </a:rPr>
                <a:t>	</a:t>
              </a:r>
              <a:r>
                <a:rPr lang="en-US" altLang="zh-CN" sz="1200" dirty="0">
                  <a:solidFill>
                    <a:srgbClr val="3F7F5F"/>
                  </a:solidFill>
                  <a:highlight>
                    <a:srgbClr val="E8F2FE"/>
                  </a:highlight>
                  <a:latin typeface="Consolas"/>
                </a:rPr>
                <a:t> </a:t>
              </a:r>
              <a:r>
                <a:rPr lang="en-US" altLang="zh-CN" sz="1200" dirty="0" smtClean="0">
                  <a:solidFill>
                    <a:srgbClr val="3F7F5F"/>
                  </a:solidFill>
                  <a:highlight>
                    <a:srgbClr val="E8F2FE"/>
                  </a:highlight>
                  <a:latin typeface="Consolas"/>
                </a:rPr>
                <a:t>//Integer</a:t>
              </a:r>
              <a:r>
                <a:rPr lang="zh-CN" altLang="en-US" sz="1200" dirty="0" smtClean="0">
                  <a:solidFill>
                    <a:srgbClr val="3F7F5F"/>
                  </a:solidFill>
                  <a:highlight>
                    <a:srgbClr val="E8F2FE"/>
                  </a:highlight>
                  <a:latin typeface="Consolas"/>
                </a:rPr>
                <a:t>并非</a:t>
              </a:r>
              <a:r>
                <a:rPr lang="en-US" altLang="zh-CN" sz="1200" dirty="0" smtClean="0">
                  <a:solidFill>
                    <a:srgbClr val="3F7F5F"/>
                  </a:solidFill>
                  <a:highlight>
                    <a:srgbClr val="E8F2FE"/>
                  </a:highlight>
                  <a:latin typeface="Consolas"/>
                </a:rPr>
                <a:t>Gift</a:t>
              </a:r>
              <a:r>
                <a:rPr lang="zh-CN" altLang="en-US" sz="1200" dirty="0" smtClean="0">
                  <a:solidFill>
                    <a:srgbClr val="3F7F5F"/>
                  </a:solidFill>
                  <a:highlight>
                    <a:srgbClr val="E8F2FE"/>
                  </a:highlight>
                  <a:latin typeface="Consolas"/>
                </a:rPr>
                <a:t>的子类，不被兼容</a:t>
              </a:r>
              <a:endParaRPr lang="en-US" altLang="zh-CN" sz="1200" b="1" u="sng" dirty="0" smtClean="0">
                <a:solidFill>
                  <a:srgbClr val="FF0000"/>
                </a:solidFill>
                <a:latin typeface="Consolas"/>
              </a:endParaRPr>
            </a:p>
            <a:p>
              <a:pPr lvl="1" algn="l"/>
              <a:r>
                <a:rPr lang="en-US" altLang="zh-CN" sz="1200" dirty="0" smtClean="0">
                  <a:solidFill>
                    <a:srgbClr val="000000"/>
                  </a:solidFill>
                  <a:latin typeface="Consolas"/>
                  <a:ea typeface="微软雅黑" panose="020B0503020204020204" pitchFamily="34" charset="-122"/>
                </a:rPr>
                <a:t>}</a:t>
              </a:r>
            </a:p>
            <a:p>
              <a:pPr algn="l"/>
              <a:r>
                <a:rPr lang="en-US" altLang="zh-CN" sz="1200" dirty="0" smtClean="0">
                  <a:solidFill>
                    <a:srgbClr val="000000"/>
                  </a:solidFill>
                  <a:latin typeface="Consolas"/>
                  <a:ea typeface="微软雅黑" panose="020B0503020204020204" pitchFamily="34" charset="-122"/>
                </a:rPr>
                <a:t>}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pic>
          <p:nvPicPr>
            <p:cNvPr id="21" name="Picture 2" descr="C:\Users\jian.zhang\Desktop\安卓PPT模板demo\代码展示\11.wmf">
              <a:extLst>
                <a:ext uri="{FF2B5EF4-FFF2-40B4-BE49-F238E27FC236}">
                  <a16:creationId xmlns:a16="http://schemas.microsoft.com/office/drawing/2014/main" xmlns="" id="{22B1DD7F-DB4C-4281-B4FD-D1A7A919D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83768" y="4431990"/>
              <a:ext cx="360000" cy="300000"/>
            </a:xfrm>
            <a:prstGeom prst="rect">
              <a:avLst/>
            </a:prstGeom>
            <a:noFill/>
          </p:spPr>
        </p:pic>
        <p:sp>
          <p:nvSpPr>
            <p:cNvPr id="22" name="Rectangle 10">
              <a:extLst>
                <a:ext uri="{FF2B5EF4-FFF2-40B4-BE49-F238E27FC236}">
                  <a16:creationId xmlns:a16="http://schemas.microsoft.com/office/drawing/2014/main" xmlns="" id="{8BD459B5-294D-4336-BD4A-E1F2D639A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632" y="4356163"/>
              <a:ext cx="1224136" cy="231811"/>
            </a:xfrm>
            <a:prstGeom prst="rect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B5429453-0969-4515-9164-525E5D6DDE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" t="10232" r="1" b="6916"/>
          <a:stretch/>
        </p:blipFill>
        <p:spPr>
          <a:xfrm>
            <a:off x="6822000" y="715983"/>
            <a:ext cx="2205000" cy="185576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987824" y="4371950"/>
            <a:ext cx="4176464" cy="52322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highlight>
                  <a:srgbClr val="E8F2FE"/>
                </a:highlight>
                <a:latin typeface="Consolas"/>
              </a:rPr>
              <a:t>编译期报错，程序无法</a:t>
            </a:r>
            <a:r>
              <a:rPr lang="zh-CN" altLang="en-US" sz="1400" dirty="0" smtClean="0">
                <a:solidFill>
                  <a:srgbClr val="FF0000"/>
                </a:solidFill>
                <a:highlight>
                  <a:srgbClr val="E8F2FE"/>
                </a:highlight>
                <a:latin typeface="Consolas"/>
              </a:rPr>
              <a:t>通过编译，</a:t>
            </a:r>
            <a:endParaRPr lang="en-US" altLang="zh-CN" sz="1400" dirty="0" smtClean="0">
              <a:solidFill>
                <a:srgbClr val="FF0000"/>
              </a:solidFill>
              <a:highlight>
                <a:srgbClr val="E8F2FE"/>
              </a:highlight>
              <a:latin typeface="Consolas"/>
            </a:endParaRPr>
          </a:p>
          <a:p>
            <a:r>
              <a:rPr lang="zh-CN" altLang="en-US" sz="1400" dirty="0">
                <a:solidFill>
                  <a:srgbClr val="FF0000"/>
                </a:solidFill>
                <a:highlight>
                  <a:srgbClr val="E8F2FE"/>
                </a:highlight>
                <a:latin typeface="Consolas"/>
              </a:rPr>
              <a:t>向上</a:t>
            </a:r>
            <a:r>
              <a:rPr lang="zh-CN" altLang="en-US" sz="1400" dirty="0" smtClean="0">
                <a:solidFill>
                  <a:srgbClr val="FF0000"/>
                </a:solidFill>
                <a:highlight>
                  <a:srgbClr val="E8F2FE"/>
                </a:highlight>
                <a:latin typeface="Consolas"/>
              </a:rPr>
              <a:t>约束了</a:t>
            </a:r>
            <a:r>
              <a:rPr lang="en-US" altLang="zh-CN" sz="1400" dirty="0" smtClean="0">
                <a:solidFill>
                  <a:srgbClr val="FF0000"/>
                </a:solidFill>
                <a:highlight>
                  <a:srgbClr val="E8F2FE"/>
                </a:highlight>
                <a:latin typeface="Consolas"/>
              </a:rPr>
              <a:t>Box</a:t>
            </a:r>
            <a:r>
              <a:rPr lang="zh-CN" altLang="en-US" sz="1400" dirty="0" smtClean="0">
                <a:solidFill>
                  <a:srgbClr val="FF0000"/>
                </a:solidFill>
                <a:highlight>
                  <a:srgbClr val="E8F2FE"/>
                </a:highlight>
                <a:latin typeface="Consolas"/>
              </a:rPr>
              <a:t>的版本范围，使得泛型运用更灵活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57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DBD5851-9A84-4759-B831-E9FDDE70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如何使用固定</a:t>
            </a:r>
            <a:r>
              <a:rPr lang="zh-CN" altLang="en-US" dirty="0" smtClean="0"/>
              <a:t>下边界</a:t>
            </a:r>
            <a:r>
              <a:rPr lang="zh-CN" altLang="en-US" dirty="0"/>
              <a:t>通配符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固定</a:t>
            </a:r>
            <a:r>
              <a:rPr lang="zh-CN" altLang="en-US" dirty="0" smtClean="0"/>
              <a:t>下边界</a:t>
            </a:r>
            <a:r>
              <a:rPr lang="zh-CN" altLang="en-US" dirty="0"/>
              <a:t>通配符是使用</a:t>
            </a:r>
            <a:r>
              <a:rPr lang="en-US" altLang="zh-CN" dirty="0"/>
              <a:t>super</a:t>
            </a:r>
            <a:r>
              <a:rPr lang="zh-CN" altLang="en-US" dirty="0"/>
              <a:t>限定类型实参下界的</a:t>
            </a:r>
            <a:r>
              <a:rPr lang="zh-CN" altLang="en-US" dirty="0" smtClean="0"/>
              <a:t>通配符。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4587974"/>
            <a:ext cx="6704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 smtClean="0">
                <a:latin typeface="隶书" pitchFamily="49" charset="-122"/>
                <a:ea typeface="隶书" pitchFamily="49" charset="-122"/>
              </a:rPr>
              <a:t>思考：在泛型实参中可以设置边界。在泛型形参中是否可以设置边界呢？</a:t>
            </a:r>
            <a:endParaRPr lang="zh-CN" altLang="en-US" sz="1600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552" y="1203598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/>
              <a:t>语法格式：</a:t>
            </a:r>
            <a:r>
              <a:rPr lang="en-US" altLang="zh-CN" sz="1400" dirty="0"/>
              <a:t>&lt;? </a:t>
            </a:r>
            <a:r>
              <a:rPr lang="en-US" altLang="zh-CN" sz="1400" dirty="0" smtClean="0"/>
              <a:t>super </a:t>
            </a:r>
            <a:r>
              <a:rPr lang="zh-CN" altLang="en-US" sz="1400" dirty="0" smtClean="0"/>
              <a:t>下界子类</a:t>
            </a:r>
            <a:r>
              <a:rPr lang="en-US" altLang="zh-CN" sz="1400" dirty="0" smtClean="0"/>
              <a:t>&gt;</a:t>
            </a:r>
          </a:p>
          <a:p>
            <a:pPr algn="l"/>
            <a:r>
              <a:rPr lang="zh-CN" altLang="en-US" sz="1400" dirty="0" smtClean="0"/>
              <a:t>语法解释：使用</a:t>
            </a:r>
            <a:r>
              <a:rPr lang="en-US" altLang="zh-CN" sz="1400" dirty="0" smtClean="0"/>
              <a:t>super</a:t>
            </a:r>
            <a:r>
              <a:rPr lang="zh-CN" altLang="en-US" sz="1400" dirty="0" smtClean="0"/>
              <a:t>向下限定边界</a:t>
            </a:r>
            <a:r>
              <a:rPr lang="en-US" altLang="zh-CN" sz="1400" dirty="0"/>
              <a:t>,</a:t>
            </a:r>
            <a:r>
              <a:rPr lang="zh-CN" altLang="en-US" sz="1400" dirty="0"/>
              <a:t> 实参可以</a:t>
            </a:r>
            <a:r>
              <a:rPr lang="zh-CN" altLang="en-US" sz="1400" dirty="0" smtClean="0"/>
              <a:t>是下界子类</a:t>
            </a:r>
            <a:r>
              <a:rPr lang="zh-CN" altLang="en-US" sz="1400" dirty="0"/>
              <a:t>自身或</a:t>
            </a:r>
            <a:r>
              <a:rPr lang="zh-CN" altLang="en-US" sz="1400" dirty="0" smtClean="0"/>
              <a:t>其父类。</a:t>
            </a:r>
            <a:endParaRPr lang="en-US" altLang="zh-CN" sz="1400" dirty="0"/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xmlns="" id="{B71A9164-E3EF-4F2A-B8B4-39AD35CE9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851670"/>
            <a:ext cx="8856984" cy="2677656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/>
              </a:rPr>
              <a:t>BoxUtil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 algn="l"/>
            <a:r>
              <a:rPr lang="en-US" altLang="zh-CN" sz="12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open(Box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&lt;? super </a:t>
            </a:r>
            <a:r>
              <a:rPr lang="en-US" altLang="zh-CN" sz="1200" b="1" dirty="0" err="1" smtClean="0">
                <a:solidFill>
                  <a:srgbClr val="000000"/>
                </a:solidFill>
                <a:latin typeface="Consolas"/>
              </a:rPr>
              <a:t>BirthdayGift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&gt; box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2" algn="l"/>
            <a:r>
              <a:rPr lang="en-US" altLang="zh-CN" sz="12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sz="12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sz="12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sz="12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zh-CN" altLang="en-US" sz="1200" i="1" dirty="0">
                <a:solidFill>
                  <a:srgbClr val="2A00FF"/>
                </a:solidFill>
                <a:latin typeface="Consolas"/>
              </a:rPr>
              <a:t>打开礼物盒，收到：</a:t>
            </a:r>
            <a:r>
              <a:rPr lang="en-US" altLang="zh-CN" sz="12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zh-CN" altLang="en-US" sz="1200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Consolas"/>
              </a:rPr>
              <a:t>+ </a:t>
            </a:r>
            <a:r>
              <a:rPr lang="en-US" altLang="zh-CN" sz="1200" i="1" dirty="0" smtClean="0">
                <a:solidFill>
                  <a:srgbClr val="000000"/>
                </a:solidFill>
                <a:latin typeface="Consolas"/>
              </a:rPr>
              <a:t>box);</a:t>
            </a:r>
            <a:endParaRPr lang="en-US" altLang="zh-CN" sz="1200" i="1" dirty="0">
              <a:solidFill>
                <a:srgbClr val="000000"/>
              </a:solidFill>
              <a:latin typeface="Consolas"/>
            </a:endParaRPr>
          </a:p>
          <a:p>
            <a:pPr lvl="1" algn="l"/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 algn="l"/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main(String[] </a:t>
            </a:r>
            <a:r>
              <a:rPr lang="en-US" altLang="zh-CN" sz="12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args</a:t>
            </a:r>
            <a:r>
              <a:rPr lang="en-US" altLang="zh-CN" sz="12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 {</a:t>
            </a:r>
          </a:p>
          <a:p>
            <a:pPr lvl="2" algn="l"/>
            <a:r>
              <a:rPr lang="en-US" altLang="zh-CN" sz="1200" dirty="0" err="1">
                <a:solidFill>
                  <a:srgbClr val="000000"/>
                </a:solidFill>
                <a:latin typeface="Consolas"/>
              </a:rPr>
              <a:t>BoxUtil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/>
              </a:rPr>
              <a:t>bu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/>
              </a:rPr>
              <a:t>BoxUtil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 algn="l"/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Box&lt;Gift&gt; box =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Box&lt;Gift&gt;(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Gift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());</a:t>
            </a:r>
            <a:r>
              <a:rPr lang="en-US" altLang="zh-CN" sz="1200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 //Box</a:t>
            </a:r>
            <a:r>
              <a:rPr lang="zh-CN" alt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版本一</a:t>
            </a:r>
            <a:endParaRPr lang="en-US" altLang="zh-CN" sz="1200" b="1" dirty="0" smtClean="0">
              <a:solidFill>
                <a:srgbClr val="000000"/>
              </a:solidFill>
              <a:latin typeface="Consolas"/>
            </a:endParaRPr>
          </a:p>
          <a:p>
            <a:pPr lvl="2" algn="l"/>
            <a:r>
              <a:rPr lang="en-US" altLang="zh-CN" sz="1200" dirty="0" err="1" smtClean="0">
                <a:solidFill>
                  <a:srgbClr val="000000"/>
                </a:solidFill>
                <a:latin typeface="Consolas"/>
              </a:rPr>
              <a:t>bu.open</a:t>
            </a:r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(box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 algn="l"/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Box&lt;</a:t>
            </a:r>
            <a:r>
              <a:rPr lang="en-US" altLang="zh-CN" sz="1200" dirty="0" err="1">
                <a:solidFill>
                  <a:srgbClr val="000000"/>
                </a:solidFill>
                <a:latin typeface="Consolas"/>
              </a:rPr>
              <a:t>BirthdayGift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&gt; box2 =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Box&lt;</a:t>
            </a:r>
            <a:r>
              <a:rPr lang="en-US" altLang="zh-CN" sz="1200" b="1" dirty="0" err="1">
                <a:solidFill>
                  <a:srgbClr val="000000"/>
                </a:solidFill>
                <a:latin typeface="Consolas"/>
              </a:rPr>
              <a:t>BirthdayGift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&gt;(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/>
              </a:rPr>
              <a:t>BirthdayGift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());</a:t>
            </a:r>
            <a:r>
              <a:rPr lang="en-US" altLang="zh-CN" sz="1200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 //Box</a:t>
            </a:r>
            <a:r>
              <a:rPr lang="zh-CN" altLang="en-US" sz="12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版本二</a:t>
            </a:r>
            <a:endParaRPr lang="en-US" altLang="zh-CN" sz="1200" b="1" dirty="0">
              <a:solidFill>
                <a:srgbClr val="000000"/>
              </a:solidFill>
              <a:latin typeface="Consolas"/>
            </a:endParaRPr>
          </a:p>
          <a:p>
            <a:pPr lvl="2" algn="l"/>
            <a:r>
              <a:rPr lang="en-US" altLang="zh-CN" sz="1200" dirty="0" err="1">
                <a:solidFill>
                  <a:srgbClr val="000000"/>
                </a:solidFill>
                <a:latin typeface="Consolas"/>
              </a:rPr>
              <a:t>bu.open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(box2);</a:t>
            </a:r>
          </a:p>
          <a:p>
            <a:pPr lvl="2" algn="l"/>
            <a:r>
              <a:rPr lang="nn-NO" altLang="zh-CN" sz="1200" dirty="0">
                <a:solidFill>
                  <a:srgbClr val="000000"/>
                </a:solidFill>
                <a:latin typeface="Consolas"/>
              </a:rPr>
              <a:t>Box&lt;LoverGift&gt; box3 = </a:t>
            </a:r>
            <a:r>
              <a:rPr lang="nn-NO" altLang="zh-CN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nn-NO" altLang="zh-CN" sz="1200" b="1" dirty="0">
                <a:solidFill>
                  <a:srgbClr val="000000"/>
                </a:solidFill>
                <a:latin typeface="Consolas"/>
              </a:rPr>
              <a:t> Box&lt;LoverGift&gt;(</a:t>
            </a:r>
            <a:r>
              <a:rPr lang="nn-NO" altLang="zh-CN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nn-NO" altLang="zh-CN" sz="1200" b="1" dirty="0">
                <a:solidFill>
                  <a:srgbClr val="000000"/>
                </a:solidFill>
                <a:latin typeface="Consolas"/>
              </a:rPr>
              <a:t> LoverGift</a:t>
            </a:r>
            <a:r>
              <a:rPr lang="nn-NO" altLang="zh-CN" sz="1200" b="1" dirty="0" smtClean="0">
                <a:solidFill>
                  <a:srgbClr val="000000"/>
                </a:solidFill>
                <a:latin typeface="Consolas"/>
              </a:rPr>
              <a:t>());</a:t>
            </a:r>
            <a:r>
              <a:rPr lang="en-US" altLang="zh-CN" sz="1200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 //Box</a:t>
            </a:r>
            <a:r>
              <a:rPr lang="zh-CN" altLang="en-US" sz="12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版本三</a:t>
            </a:r>
            <a:endParaRPr lang="nn-NO" altLang="zh-CN" sz="800" b="1" dirty="0" smtClean="0">
              <a:solidFill>
                <a:srgbClr val="000000"/>
              </a:solidFill>
              <a:latin typeface="Consolas"/>
            </a:endParaRPr>
          </a:p>
          <a:p>
            <a:pPr lvl="2" algn="l"/>
            <a:r>
              <a:rPr lang="en-US" altLang="zh-CN" sz="1200" u="sng" dirty="0" err="1" smtClean="0">
                <a:solidFill>
                  <a:srgbClr val="FF0000"/>
                </a:solidFill>
                <a:latin typeface="Consolas"/>
              </a:rPr>
              <a:t>bu.open</a:t>
            </a:r>
            <a:r>
              <a:rPr lang="en-US" altLang="zh-CN" sz="1200" u="sng" dirty="0" smtClean="0">
                <a:solidFill>
                  <a:srgbClr val="FF0000"/>
                </a:solidFill>
                <a:latin typeface="Consolas"/>
              </a:rPr>
              <a:t>(box3);</a:t>
            </a:r>
            <a:r>
              <a:rPr lang="en-US" altLang="zh-CN" sz="1200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altLang="zh-CN" sz="12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	//</a:t>
            </a:r>
            <a:r>
              <a:rPr lang="en-US" altLang="zh-CN" sz="1200" dirty="0" err="1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LoverGift</a:t>
            </a:r>
            <a:r>
              <a:rPr lang="zh-CN" alt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不是</a:t>
            </a:r>
            <a:r>
              <a:rPr lang="en-US" altLang="zh-CN" sz="1200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Birthday</a:t>
            </a:r>
            <a:r>
              <a:rPr lang="zh-CN" altLang="en-US" sz="1200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的子类，不被</a:t>
            </a:r>
            <a:r>
              <a:rPr lang="zh-CN" altLang="en-US" sz="12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兼容</a:t>
            </a:r>
            <a:endParaRPr lang="en-US" altLang="zh-CN" sz="1200" u="sng" dirty="0" smtClean="0">
              <a:solidFill>
                <a:srgbClr val="FF0000"/>
              </a:solidFill>
              <a:latin typeface="Consolas"/>
            </a:endParaRPr>
          </a:p>
          <a:p>
            <a:pPr lvl="1" algn="l"/>
            <a:r>
              <a:rPr lang="en-US" altLang="zh-CN" sz="1200" dirty="0" smtClean="0">
                <a:solidFill>
                  <a:srgbClr val="000000"/>
                </a:solidFill>
                <a:latin typeface="Consolas"/>
                <a:ea typeface="微软雅黑" panose="020B0503020204020204" pitchFamily="34" charset="-122"/>
              </a:rPr>
              <a:t>}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/>
                <a:ea typeface="微软雅黑" panose="020B0503020204020204" pitchFamily="34" charset="-122"/>
              </a:rPr>
              <a:t>}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EB831DEB-D772-450F-AAE6-790555743D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8" t="10232" r="1" b="6916"/>
          <a:stretch/>
        </p:blipFill>
        <p:spPr>
          <a:xfrm>
            <a:off x="6831496" y="715983"/>
            <a:ext cx="2205000" cy="1855767"/>
          </a:xfrm>
          <a:prstGeom prst="rect">
            <a:avLst/>
          </a:prstGeom>
        </p:spPr>
      </p:pic>
      <p:pic>
        <p:nvPicPr>
          <p:cNvPr id="25" name="Picture 2" descr="C:\Users\jian.zhang\Desktop\安卓PPT模板demo\代码展示\11.wmf">
            <a:extLst>
              <a:ext uri="{FF2B5EF4-FFF2-40B4-BE49-F238E27FC236}">
                <a16:creationId xmlns:a16="http://schemas.microsoft.com/office/drawing/2014/main" xmlns="" id="{22B1DD7F-DB4C-4281-B4FD-D1A7A919D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11760" y="4011910"/>
            <a:ext cx="360000" cy="300000"/>
          </a:xfrm>
          <a:prstGeom prst="rect">
            <a:avLst/>
          </a:prstGeom>
          <a:noFill/>
        </p:spPr>
      </p:pic>
      <p:sp>
        <p:nvSpPr>
          <p:cNvPr id="26" name="Rectangle 10">
            <a:extLst>
              <a:ext uri="{FF2B5EF4-FFF2-40B4-BE49-F238E27FC236}">
                <a16:creationId xmlns:a16="http://schemas.microsoft.com/office/drawing/2014/main" xmlns="" id="{8BD459B5-294D-4336-BD4A-E1F2D639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3867894"/>
            <a:ext cx="1224136" cy="231811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15816" y="3920738"/>
            <a:ext cx="4176464" cy="52322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highlight>
                  <a:srgbClr val="E8F2FE"/>
                </a:highlight>
                <a:latin typeface="Consolas"/>
              </a:rPr>
              <a:t>编译期报错，程序无法</a:t>
            </a:r>
            <a:r>
              <a:rPr lang="zh-CN" altLang="en-US" sz="1400" dirty="0" smtClean="0">
                <a:solidFill>
                  <a:srgbClr val="FF0000"/>
                </a:solidFill>
                <a:highlight>
                  <a:srgbClr val="E8F2FE"/>
                </a:highlight>
                <a:latin typeface="Consolas"/>
              </a:rPr>
              <a:t>通过编译，</a:t>
            </a:r>
            <a:endParaRPr lang="en-US" altLang="zh-CN" sz="1400" dirty="0" smtClean="0">
              <a:solidFill>
                <a:srgbClr val="FF0000"/>
              </a:solidFill>
              <a:highlight>
                <a:srgbClr val="E8F2FE"/>
              </a:highlight>
              <a:latin typeface="Consolas"/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  <a:highlight>
                  <a:srgbClr val="E8F2FE"/>
                </a:highlight>
                <a:latin typeface="Consolas"/>
              </a:rPr>
              <a:t>向下约束了</a:t>
            </a:r>
            <a:r>
              <a:rPr lang="en-US" altLang="zh-CN" sz="1400" dirty="0" smtClean="0">
                <a:solidFill>
                  <a:srgbClr val="FF0000"/>
                </a:solidFill>
                <a:highlight>
                  <a:srgbClr val="E8F2FE"/>
                </a:highlight>
                <a:latin typeface="Consolas"/>
              </a:rPr>
              <a:t>Box</a:t>
            </a:r>
            <a:r>
              <a:rPr lang="zh-CN" altLang="en-US" sz="1400" dirty="0" smtClean="0">
                <a:solidFill>
                  <a:srgbClr val="FF0000"/>
                </a:solidFill>
                <a:highlight>
                  <a:srgbClr val="E8F2FE"/>
                </a:highlight>
                <a:latin typeface="Consolas"/>
              </a:rPr>
              <a:t>的版本范围，使得泛型运用更灵活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19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  <p:bldP spid="24" grpId="0" animBg="1"/>
      <p:bldP spid="26" grpId="0" animBg="1"/>
      <p:bldP spid="2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968E14C-A10B-4C9B-817B-E1EA79CE6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类型形参</a:t>
            </a:r>
            <a:r>
              <a:rPr lang="zh-CN" altLang="en-US" dirty="0" smtClean="0"/>
              <a:t>中的边界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>
          <a:xfrm>
            <a:off x="539552" y="843558"/>
            <a:ext cx="7488832" cy="360040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为泛型类的类型形参设置上边界。</a:t>
            </a:r>
            <a:endParaRPr lang="zh-CN" altLang="en-US" dirty="0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xmlns="" id="{27C7C7A7-7BFF-472E-8843-82DB167CA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326781"/>
            <a:ext cx="5760640" cy="415498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class</a:t>
            </a:r>
            <a:r>
              <a:rPr lang="en-US" altLang="zh-CN" sz="1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altLang="zh-CN" sz="14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GenericClass</a:t>
            </a:r>
            <a:r>
              <a:rPr lang="en-US" altLang="zh-CN" sz="1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&lt;T </a:t>
            </a:r>
            <a:r>
              <a:rPr lang="en-US" altLang="zh-CN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extends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Gift&gt;{ </a:t>
            </a:r>
            <a:r>
              <a:rPr lang="en-US" altLang="zh-CN" sz="1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}</a:t>
            </a: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xmlns="" id="{60A30946-C1C8-46D6-BBDF-01E2A132C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256" y="2427734"/>
            <a:ext cx="5760000" cy="415498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interface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altLang="zh-CN" sz="14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GenericInterface</a:t>
            </a:r>
            <a:r>
              <a:rPr lang="en-US" altLang="zh-CN" sz="1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&lt;T </a:t>
            </a:r>
            <a:r>
              <a:rPr lang="en-US" altLang="zh-CN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extends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Gift&gt;{ </a:t>
            </a:r>
            <a:r>
              <a:rPr lang="en-US" altLang="zh-CN" sz="1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AutoShape 5">
            <a:extLst>
              <a:ext uri="{FF2B5EF4-FFF2-40B4-BE49-F238E27FC236}">
                <a16:creationId xmlns:a16="http://schemas.microsoft.com/office/drawing/2014/main" xmlns="" id="{E05B3494-FAAE-4B32-AD49-C2FDEED5F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256" y="3507854"/>
            <a:ext cx="5760000" cy="415498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&lt;T </a:t>
            </a:r>
            <a:r>
              <a:rPr lang="en-US" altLang="zh-CN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extends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Gift&gt; </a:t>
            </a:r>
            <a:r>
              <a:rPr lang="en-US" altLang="zh-CN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US" altLang="zh-CN" sz="1400" b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GenericFunc</a:t>
            </a:r>
            <a:r>
              <a:rPr lang="en-US" altLang="zh-CN" sz="1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(T </a:t>
            </a:r>
            <a:r>
              <a:rPr lang="en-US" altLang="zh-CN" sz="1400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obj</a:t>
            </a:r>
            <a:r>
              <a:rPr lang="en-US" altLang="zh-CN" sz="1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){ }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副标题 3"/>
          <p:cNvSpPr txBox="1">
            <a:spLocks/>
          </p:cNvSpPr>
          <p:nvPr/>
        </p:nvSpPr>
        <p:spPr>
          <a:xfrm>
            <a:off x="539552" y="1959682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2.</a:t>
            </a:r>
            <a:r>
              <a:rPr lang="zh-CN" altLang="en-US" dirty="0" smtClean="0"/>
              <a:t>为泛型接口的类型形参设置上边界。</a:t>
            </a:r>
            <a:endParaRPr lang="zh-CN" altLang="en-US" dirty="0"/>
          </a:p>
        </p:txBody>
      </p:sp>
      <p:sp>
        <p:nvSpPr>
          <p:cNvPr id="24" name="副标题 3"/>
          <p:cNvSpPr txBox="1">
            <a:spLocks/>
          </p:cNvSpPr>
          <p:nvPr/>
        </p:nvSpPr>
        <p:spPr>
          <a:xfrm>
            <a:off x="539552" y="3075806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3.</a:t>
            </a:r>
            <a:r>
              <a:rPr lang="zh-CN" altLang="en-US" dirty="0" smtClean="0"/>
              <a:t>为泛型方法的类型形参设置上边界。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99592" y="4227934"/>
            <a:ext cx="6840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注意：类型形参可以限制上边界，不能限制下边界，否则会报语法错误。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2522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13" grpId="0" animBg="1"/>
      <p:bldP spid="18" grpId="0" animBg="1"/>
      <p:bldP spid="23" grpId="0"/>
      <p:bldP spid="24" grpId="0"/>
      <p:bldP spid="2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A51554A-BD33-4DC8-A9DC-E39B248D0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</a:rPr>
              <a:t>知识点：</a:t>
            </a:r>
            <a:r>
              <a:rPr lang="en-US" altLang="zh-CN" dirty="0" smtClean="0">
                <a:latin typeface="Arial" panose="020B0604020202020204" pitchFamily="34" charset="0"/>
              </a:rPr>
              <a:t>?</a:t>
            </a:r>
            <a:r>
              <a:rPr lang="zh-CN" altLang="en-US" dirty="0">
                <a:latin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</a:rPr>
              <a:t>T</a:t>
            </a:r>
            <a:r>
              <a:rPr lang="zh-CN" altLang="en-US" dirty="0">
                <a:latin typeface="Arial" panose="020B0604020202020204" pitchFamily="34" charset="0"/>
              </a:rPr>
              <a:t>的区别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 smtClean="0"/>
              <a:t>符号</a:t>
            </a:r>
            <a:r>
              <a:rPr lang="en-US" altLang="zh-CN" dirty="0" smtClean="0"/>
              <a:t>?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在泛型使用中有什么区别呢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59EA01DF-6DF8-4335-96B6-C8D718E98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63684"/>
              </p:ext>
            </p:extLst>
          </p:nvPr>
        </p:nvGraphicFramePr>
        <p:xfrm>
          <a:off x="837001" y="1347614"/>
          <a:ext cx="7289999" cy="1958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6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675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308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/>
                        <a:t>应用场景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/>
                        <a:t>范围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49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一种通配符，</a:t>
                      </a:r>
                      <a:endParaRPr lang="en-US" altLang="zh-CN" sz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在泛型中传入类型实参时使用</a:t>
                      </a:r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无边界</a:t>
                      </a:r>
                      <a:endParaRPr lang="en-US" altLang="zh-CN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固定上边界</a:t>
                      </a:r>
                      <a:endParaRPr lang="en-US" altLang="zh-CN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固定下边界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35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一种表示泛型参数的标识符，</a:t>
                      </a:r>
                      <a:endParaRPr lang="en-US" altLang="zh-CN" sz="120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在创建</a:t>
                      </a:r>
                      <a:r>
                        <a:rPr lang="zh-CN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泛型类、泛型接口</a:t>
                      </a:r>
                      <a:r>
                        <a:rPr lang="zh-CN" altLang="en-US" sz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、泛</a:t>
                      </a:r>
                      <a:r>
                        <a:rPr lang="zh-CN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型方法时作为类型形参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无边界</a:t>
                      </a:r>
                      <a:endParaRPr lang="en-US" altLang="zh-CN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固定上边界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000" y="3426750"/>
            <a:ext cx="3722076" cy="16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57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856B505-1311-48AF-88CD-688C19CE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B939A98-BA35-403A-80A3-3D6A7CF8A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656" y="946346"/>
            <a:ext cx="6264696" cy="31375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1600" dirty="0"/>
              <a:t>训练要点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泛型通配符的使用</a:t>
            </a:r>
          </a:p>
          <a:p>
            <a:pPr>
              <a:lnSpc>
                <a:spcPct val="100000"/>
              </a:lnSpc>
            </a:pPr>
            <a:r>
              <a:rPr lang="zh-CN" altLang="en-US" sz="1600" dirty="0"/>
              <a:t>需求说明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在编程中使用无边界通配符</a:t>
            </a:r>
            <a:r>
              <a:rPr lang="en-US" altLang="zh-CN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在</a:t>
            </a:r>
            <a:r>
              <a:rPr lang="zh-CN" altLang="en-US" dirty="0"/>
              <a:t>编程中</a:t>
            </a:r>
            <a:r>
              <a:rPr lang="zh-CN" altLang="en-US" dirty="0" smtClean="0"/>
              <a:t>使用固定上边界</a:t>
            </a:r>
            <a:r>
              <a:rPr lang="zh-CN" altLang="en-US" dirty="0"/>
              <a:t>通配符</a:t>
            </a:r>
            <a:r>
              <a:rPr lang="en-US" altLang="zh-CN" dirty="0"/>
              <a:t>?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在</a:t>
            </a:r>
            <a:r>
              <a:rPr lang="zh-CN" altLang="en-US" dirty="0"/>
              <a:t>编程中使用</a:t>
            </a:r>
            <a:r>
              <a:rPr lang="zh-CN" altLang="en-US" dirty="0" smtClean="0"/>
              <a:t>固定下边界</a:t>
            </a:r>
            <a:r>
              <a:rPr lang="zh-CN" altLang="en-US" dirty="0"/>
              <a:t>通配符</a:t>
            </a:r>
            <a:r>
              <a:rPr lang="en-US" altLang="zh-CN" dirty="0" smtClean="0"/>
              <a:t>?</a:t>
            </a:r>
            <a:endParaRPr lang="zh-CN" altLang="en-US" dirty="0" smtClean="0"/>
          </a:p>
          <a:p>
            <a:pPr>
              <a:lnSpc>
                <a:spcPct val="100000"/>
              </a:lnSpc>
            </a:pPr>
            <a:r>
              <a:rPr lang="zh-CN" altLang="en-US" sz="1600" dirty="0" smtClean="0"/>
              <a:t>实现思路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zh-CN" altLang="en-US" dirty="0" smtClean="0"/>
              <a:t>创建一个父类及其两个子类；</a:t>
            </a:r>
            <a:endParaRPr lang="zh-CN" altLang="en-US" dirty="0"/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2. </a:t>
            </a:r>
            <a:r>
              <a:rPr lang="zh-CN" altLang="en-US" dirty="0" smtClean="0"/>
              <a:t>创建一个泛型类，以及一个测试泛型的工具类；</a:t>
            </a:r>
            <a:endParaRPr lang="en-US" altLang="zh-CN" dirty="0"/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zh-CN" altLang="en-US" dirty="0" smtClean="0"/>
              <a:t>在工具类中分别测试上述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种通配符。</a:t>
            </a:r>
            <a:endParaRPr lang="zh-CN" altLang="en-US" dirty="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xmlns="" id="{A46A4F97-C2BB-4C95-BC89-211046777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4443958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r>
              <a:rPr lang="zh-CN" altLang="en-US" sz="1600">
                <a:solidFill>
                  <a:schemeClr val="bg1"/>
                </a:solidFill>
                <a:latin typeface="+mn-ea"/>
              </a:rPr>
              <a:t>学生练习</a:t>
            </a:r>
            <a:r>
              <a:rPr lang="en-US" altLang="zh-CN" sz="1600">
                <a:solidFill>
                  <a:schemeClr val="bg1"/>
                </a:solidFill>
                <a:latin typeface="+mn-ea"/>
              </a:rPr>
              <a:t>10</a:t>
            </a:r>
            <a:r>
              <a:rPr lang="zh-CN" altLang="en-US" sz="1600">
                <a:solidFill>
                  <a:schemeClr val="bg1"/>
                </a:solidFill>
                <a:latin typeface="+mn-ea"/>
              </a:rPr>
              <a:t>分钟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48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marL="0" indent="0" algn="r" eaLnBrk="1" hangingPunct="1"/>
            <a:r>
              <a:rPr lang="zh-CN" altLang="en-US" smtClean="0"/>
              <a:t>本单元贯穿</a:t>
            </a:r>
            <a:r>
              <a:rPr lang="zh-CN" altLang="en-US" dirty="0" smtClean="0"/>
              <a:t>案例</a:t>
            </a:r>
            <a:r>
              <a:rPr lang="zh-CN" altLang="en-US" dirty="0"/>
              <a:t>回顾</a:t>
            </a:r>
            <a:endParaRPr lang="zh-CN" dirty="0"/>
          </a:p>
        </p:txBody>
      </p:sp>
      <p:sp>
        <p:nvSpPr>
          <p:cNvPr id="5" name="内容占位符 1"/>
          <p:cNvSpPr txBox="1"/>
          <p:nvPr/>
        </p:nvSpPr>
        <p:spPr>
          <a:xfrm>
            <a:off x="78524" y="522077"/>
            <a:ext cx="8640960" cy="3744416"/>
          </a:xfrm>
          <a:prstGeom prst="rect">
            <a:avLst/>
          </a:prstGeom>
        </p:spPr>
        <p:txBody>
          <a:bodyPr/>
          <a:lstStyle/>
          <a:p>
            <a:pPr marL="227330" marR="0" lvl="0" indent="-227330" algn="l" defTabSz="914400" rtl="0" eaLnBrk="0" fontAlgn="base" latinLnBrk="0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  <a:sym typeface="Calibri" panose="020F0502020204030204" pitchFamily="34" charset="0"/>
            </a:endParaRPr>
          </a:p>
          <a:p>
            <a:pPr marL="227330" marR="0" lvl="0" indent="-227330" algn="l" defTabSz="914400" rtl="0" eaLnBrk="0" fontAlgn="base" latinLnBrk="0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Calibri" panose="020F0502020204030204" pitchFamily="34" charset="0"/>
            </a:endParaRPr>
          </a:p>
          <a:p>
            <a:pPr marL="227330" marR="0" lvl="0" indent="-227330" algn="l" defTabSz="914400" rtl="0" eaLnBrk="0" fontAlgn="base" latinLnBrk="0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  <a:sym typeface="Calibri" panose="020F050202020403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52472" y="1203598"/>
            <a:ext cx="8568000" cy="900000"/>
            <a:chOff x="117000" y="1446750"/>
            <a:chExt cx="8820000" cy="1108669"/>
          </a:xfrm>
        </p:grpSpPr>
        <p:grpSp>
          <p:nvGrpSpPr>
            <p:cNvPr id="19" name="组合 18"/>
            <p:cNvGrpSpPr/>
            <p:nvPr/>
          </p:nvGrpSpPr>
          <p:grpSpPr>
            <a:xfrm>
              <a:off x="117000" y="1446750"/>
              <a:ext cx="8820000" cy="1108669"/>
              <a:chOff x="117000" y="1491750"/>
              <a:chExt cx="8820000" cy="1108669"/>
            </a:xfrm>
          </p:grpSpPr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000" y="1626595"/>
                <a:ext cx="1035000" cy="810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61855" y="1626595"/>
                <a:ext cx="731205" cy="81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" name="Picture 4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7914" y="1626595"/>
                <a:ext cx="703710" cy="81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5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7559" y="1626595"/>
                <a:ext cx="959605" cy="81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5" name="Picture 6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6478" y="1626595"/>
                <a:ext cx="606227" cy="81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6" name="Picture 8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1280" y="1626595"/>
                <a:ext cx="540651" cy="81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7" name="Picture 9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16785" y="1626595"/>
                <a:ext cx="516354" cy="81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8" name="Picture 10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7995" y="1626595"/>
                <a:ext cx="690670" cy="81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9" name="圆角矩形 28"/>
              <p:cNvSpPr/>
              <p:nvPr/>
            </p:nvSpPr>
            <p:spPr bwMode="auto">
              <a:xfrm>
                <a:off x="117000" y="1491750"/>
                <a:ext cx="8820000" cy="1108669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20" name="Picture 11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7957" y="1596084"/>
              <a:ext cx="404043" cy="81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4157522" y="656231"/>
            <a:ext cx="774478" cy="340519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动物</a:t>
            </a:r>
            <a:endParaRPr lang="zh-CN" altLang="en-US" sz="1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左大括号 2"/>
          <p:cNvSpPr/>
          <p:nvPr/>
        </p:nvSpPr>
        <p:spPr bwMode="auto">
          <a:xfrm rot="5400000">
            <a:off x="4392000" y="-3125250"/>
            <a:ext cx="288000" cy="8532000"/>
          </a:xfrm>
          <a:prstGeom prst="leftBrace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AutoShape 5">
            <a:extLst>
              <a:ext uri="{FF2B5EF4-FFF2-40B4-BE49-F238E27FC236}">
                <a16:creationId xmlns:a16="http://schemas.microsoft.com/office/drawing/2014/main" xmlns="" id="{B71A9164-E3EF-4F2A-B8B4-39AD35CE9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139702"/>
            <a:ext cx="3332445" cy="2677656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Animal{</a:t>
            </a:r>
            <a:r>
              <a:rPr lang="en-US" altLang="zh-CN" sz="1200" b="1" dirty="0">
                <a:solidFill>
                  <a:srgbClr val="3F7F5F"/>
                </a:solidFill>
                <a:latin typeface="Consolas"/>
              </a:rPr>
              <a:t>/*</a:t>
            </a:r>
            <a:r>
              <a:rPr lang="zh-CN" altLang="en-US" sz="1200" b="1" dirty="0">
                <a:solidFill>
                  <a:srgbClr val="3F7F5F"/>
                </a:solidFill>
                <a:latin typeface="Consolas"/>
              </a:rPr>
              <a:t>父类，动物类*</a:t>
            </a:r>
            <a:r>
              <a:rPr lang="en-US" altLang="zh-CN" sz="1200" b="1" dirty="0">
                <a:solidFill>
                  <a:srgbClr val="3F7F5F"/>
                </a:solidFill>
                <a:latin typeface="Consolas"/>
              </a:rPr>
              <a:t>/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Horse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Animal{</a:t>
            </a:r>
          </a:p>
          <a:p>
            <a:pPr lvl="1" algn="l"/>
            <a:r>
              <a:rPr lang="en-US" altLang="zh-CN" sz="1200" dirty="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pPr lvl="1" algn="l"/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altLang="zh-CN" sz="1200" b="1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2" algn="l"/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zh-CN" altLang="en-US" sz="1200" b="1" dirty="0">
                <a:solidFill>
                  <a:srgbClr val="2A00FF"/>
                </a:solidFill>
                <a:latin typeface="Consolas"/>
              </a:rPr>
              <a:t>我是小马，主人</a:t>
            </a:r>
            <a:r>
              <a:rPr lang="en-US" altLang="zh-CN" sz="1200" b="1" dirty="0">
                <a:solidFill>
                  <a:srgbClr val="2A00FF"/>
                </a:solidFill>
                <a:latin typeface="Consolas"/>
              </a:rPr>
              <a:t>---"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 algn="l"/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Cattle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Animal{</a:t>
            </a:r>
          </a:p>
          <a:p>
            <a:pPr lvl="1" algn="l"/>
            <a:r>
              <a:rPr lang="en-US" altLang="zh-CN" sz="1200" dirty="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pPr lvl="1" algn="l"/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altLang="zh-CN" sz="1200" b="1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2" algn="l"/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zh-CN" altLang="en-US" sz="1200" b="1" dirty="0">
                <a:solidFill>
                  <a:srgbClr val="2A00FF"/>
                </a:solidFill>
                <a:latin typeface="Consolas"/>
              </a:rPr>
              <a:t>我是小牛，主人</a:t>
            </a:r>
            <a:r>
              <a:rPr lang="en-US" altLang="zh-CN" sz="1200" b="1" dirty="0">
                <a:solidFill>
                  <a:srgbClr val="2A00FF"/>
                </a:solidFill>
                <a:latin typeface="Consolas"/>
              </a:rPr>
              <a:t>---"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 algn="l"/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altLang="zh-CN" sz="12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altLang="zh-CN" sz="1200" b="1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sz="1200" b="1" dirty="0" smtClean="0">
                <a:solidFill>
                  <a:srgbClr val="3F7F5F"/>
                </a:solidFill>
                <a:latin typeface="Consolas"/>
              </a:rPr>
              <a:t>其他</a:t>
            </a:r>
            <a:r>
              <a:rPr lang="zh-CN" altLang="en-US" sz="1200" b="1" dirty="0">
                <a:solidFill>
                  <a:srgbClr val="3F7F5F"/>
                </a:solidFill>
                <a:latin typeface="Consolas"/>
              </a:rPr>
              <a:t>动物类依此方式</a:t>
            </a:r>
            <a:r>
              <a:rPr lang="zh-CN" altLang="en-US" sz="1200" b="1" dirty="0" smtClean="0">
                <a:solidFill>
                  <a:srgbClr val="3F7F5F"/>
                </a:solidFill>
                <a:latin typeface="Consolas"/>
              </a:rPr>
              <a:t>创建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35" name="AutoShape 5">
            <a:extLst>
              <a:ext uri="{FF2B5EF4-FFF2-40B4-BE49-F238E27FC236}">
                <a16:creationId xmlns:a16="http://schemas.microsoft.com/office/drawing/2014/main" xmlns="" id="{B71A9164-E3EF-4F2A-B8B4-39AD35CE9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835" y="2139702"/>
            <a:ext cx="5060637" cy="2677656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Test {</a:t>
            </a:r>
            <a:r>
              <a:rPr lang="en-US" altLang="zh-CN" sz="1200" b="1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sz="1200" b="1" dirty="0">
                <a:solidFill>
                  <a:srgbClr val="3F7F5F"/>
                </a:solidFill>
                <a:latin typeface="Consolas"/>
              </a:rPr>
              <a:t>测试</a:t>
            </a:r>
            <a:r>
              <a:rPr lang="zh-CN" altLang="en-US" sz="1200" b="1" dirty="0" smtClean="0">
                <a:solidFill>
                  <a:srgbClr val="3F7F5F"/>
                </a:solidFill>
                <a:latin typeface="Consolas"/>
              </a:rPr>
              <a:t>类；</a:t>
            </a:r>
            <a:endParaRPr lang="en-US" altLang="zh-CN" sz="1200" b="1" dirty="0" smtClean="0">
              <a:solidFill>
                <a:srgbClr val="3F7F5F"/>
              </a:solidFill>
              <a:latin typeface="Consolas"/>
            </a:endParaRPr>
          </a:p>
          <a:p>
            <a:pPr lvl="1" algn="l"/>
            <a:r>
              <a:rPr lang="en-US" altLang="zh-CN" sz="1200" b="1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sz="1200" b="1" dirty="0">
                <a:solidFill>
                  <a:srgbClr val="3F7F5F"/>
                </a:solidFill>
                <a:latin typeface="Consolas"/>
              </a:rPr>
              <a:t>定义</a:t>
            </a:r>
            <a:r>
              <a:rPr lang="zh-CN" altLang="fr-FR" sz="1200" b="1" dirty="0">
                <a:solidFill>
                  <a:srgbClr val="3F7F5F"/>
                </a:solidFill>
                <a:latin typeface="Consolas"/>
              </a:rPr>
              <a:t>泛型方法，限定上界</a:t>
            </a:r>
            <a:endParaRPr lang="zh-CN" altLang="en-US" sz="1200" b="1" dirty="0">
              <a:solidFill>
                <a:srgbClr val="3F7F5F"/>
              </a:solidFill>
              <a:latin typeface="Consolas"/>
            </a:endParaRPr>
          </a:p>
          <a:p>
            <a:pPr lvl="1" algn="l"/>
            <a:r>
              <a:rPr lang="fr-FR" altLang="zh-CN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fr-FR" altLang="zh-CN" sz="1200" b="1" dirty="0">
                <a:solidFill>
                  <a:srgbClr val="000000"/>
                </a:solidFill>
                <a:latin typeface="Consolas"/>
              </a:rPr>
              <a:t> &lt;T </a:t>
            </a:r>
            <a:r>
              <a:rPr lang="fr-FR" altLang="zh-CN" sz="1200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fr-FR" altLang="zh-CN" sz="1200" b="1" dirty="0">
                <a:solidFill>
                  <a:srgbClr val="000000"/>
                </a:solidFill>
                <a:latin typeface="Consolas"/>
              </a:rPr>
              <a:t> Animal&gt; T getAnimal(T </a:t>
            </a:r>
            <a:r>
              <a:rPr lang="fr-FR" altLang="zh-CN" sz="1200" b="1" dirty="0">
                <a:solidFill>
                  <a:srgbClr val="6A3E3E"/>
                </a:solidFill>
                <a:latin typeface="Consolas"/>
              </a:rPr>
              <a:t>x</a:t>
            </a:r>
            <a:r>
              <a:rPr lang="fr-FR" altLang="zh-CN" sz="1200" b="1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fr-FR" altLang="zh-CN" sz="1200" b="1" dirty="0">
                <a:solidFill>
                  <a:srgbClr val="000000"/>
                </a:solidFill>
                <a:latin typeface="Consolas"/>
              </a:rPr>
              <a:t> {</a:t>
            </a:r>
            <a:endParaRPr lang="zh-CN" altLang="fr-FR" sz="1200" b="1" dirty="0">
              <a:solidFill>
                <a:srgbClr val="3F7F5F"/>
              </a:solidFill>
              <a:latin typeface="Consolas"/>
            </a:endParaRPr>
          </a:p>
          <a:p>
            <a:pPr lvl="2" algn="l"/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>
                <a:solidFill>
                  <a:srgbClr val="6A3E3E"/>
                </a:solidFill>
                <a:latin typeface="Consolas"/>
              </a:rPr>
              <a:t>x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 algn="l"/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 algn="l"/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zh-CN" sz="12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2" algn="l"/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Test </a:t>
            </a:r>
            <a:r>
              <a:rPr lang="en-US" altLang="zh-CN" sz="1200" dirty="0" err="1">
                <a:solidFill>
                  <a:srgbClr val="6A3E3E"/>
                </a:solidFill>
                <a:latin typeface="Consolas"/>
              </a:rPr>
              <a:t>test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Test();</a:t>
            </a:r>
          </a:p>
          <a:p>
            <a:pPr lvl="2" algn="l"/>
            <a:r>
              <a:rPr lang="en-US" altLang="zh-CN" sz="12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sz="12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sz="12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zh-CN" altLang="en-US" sz="1200" b="1" i="1" dirty="0">
                <a:solidFill>
                  <a:srgbClr val="2A00FF"/>
                </a:solidFill>
                <a:latin typeface="Consolas"/>
              </a:rPr>
              <a:t>你想要啥？</a:t>
            </a:r>
            <a:r>
              <a:rPr lang="en-US" altLang="zh-CN" sz="12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 algn="l"/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Cattle </a:t>
            </a:r>
            <a:r>
              <a:rPr lang="en-US" altLang="zh-CN" sz="1200" dirty="0" err="1">
                <a:solidFill>
                  <a:srgbClr val="6A3E3E"/>
                </a:solidFill>
                <a:latin typeface="Consolas"/>
              </a:rPr>
              <a:t>cattle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1200" dirty="0" err="1">
                <a:solidFill>
                  <a:srgbClr val="6A3E3E"/>
                </a:solidFill>
                <a:latin typeface="Consolas"/>
              </a:rPr>
              <a:t>test</a:t>
            </a:r>
            <a:r>
              <a:rPr lang="en-US" altLang="zh-CN" sz="1200" dirty="0" err="1">
                <a:solidFill>
                  <a:srgbClr val="000000"/>
                </a:solidFill>
                <a:latin typeface="Consolas"/>
              </a:rPr>
              <a:t>.getAnimal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Cattle());</a:t>
            </a:r>
          </a:p>
          <a:p>
            <a:pPr lvl="2" algn="l"/>
            <a:r>
              <a:rPr lang="en-US" altLang="zh-CN" sz="12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sz="12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sz="12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200" b="1" i="1" dirty="0">
                <a:solidFill>
                  <a:srgbClr val="6A3E3E"/>
                </a:solidFill>
                <a:latin typeface="Consolas"/>
              </a:rPr>
              <a:t>cattle</a:t>
            </a:r>
            <a:r>
              <a:rPr lang="en-US" altLang="zh-CN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 algn="l"/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Horse </a:t>
            </a:r>
            <a:r>
              <a:rPr lang="en-US" altLang="zh-CN" sz="1200" dirty="0" err="1">
                <a:solidFill>
                  <a:srgbClr val="6A3E3E"/>
                </a:solidFill>
                <a:latin typeface="Consolas"/>
              </a:rPr>
              <a:t>horse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1200" dirty="0" err="1">
                <a:solidFill>
                  <a:srgbClr val="6A3E3E"/>
                </a:solidFill>
                <a:latin typeface="Consolas"/>
              </a:rPr>
              <a:t>test</a:t>
            </a:r>
            <a:r>
              <a:rPr lang="en-US" altLang="zh-CN" sz="1200" dirty="0" err="1">
                <a:solidFill>
                  <a:srgbClr val="000000"/>
                </a:solidFill>
                <a:latin typeface="Consolas"/>
              </a:rPr>
              <a:t>.getAnimal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/>
              </a:rPr>
              <a:t> Horse());</a:t>
            </a:r>
          </a:p>
          <a:p>
            <a:pPr lvl="2" algn="l"/>
            <a:r>
              <a:rPr lang="en-US" altLang="zh-CN" sz="12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sz="12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sz="12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sz="12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200" b="1" i="1" dirty="0">
                <a:solidFill>
                  <a:srgbClr val="6A3E3E"/>
                </a:solidFill>
                <a:latin typeface="Consolas"/>
              </a:rPr>
              <a:t>horse</a:t>
            </a:r>
            <a:r>
              <a:rPr lang="en-US" altLang="zh-CN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 algn="l"/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420217"/>
            <a:ext cx="1690376" cy="60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712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2" grpId="0" animBg="1"/>
      <p:bldP spid="3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marL="0" indent="0" algn="r" eaLnBrk="1" hangingPunct="1"/>
            <a:r>
              <a:rPr lang="zh-CN" altLang="en-US" dirty="0"/>
              <a:t>单元</a:t>
            </a:r>
            <a:r>
              <a:rPr lang="zh-CN" altLang="en-US" dirty="0" smtClean="0"/>
              <a:t>小结</a:t>
            </a:r>
            <a:endParaRPr lang="zh-CN" dirty="0"/>
          </a:p>
        </p:txBody>
      </p:sp>
      <p:sp>
        <p:nvSpPr>
          <p:cNvPr id="5" name="内容占位符 1"/>
          <p:cNvSpPr txBox="1"/>
          <p:nvPr/>
        </p:nvSpPr>
        <p:spPr>
          <a:xfrm>
            <a:off x="78524" y="522077"/>
            <a:ext cx="8640960" cy="3744416"/>
          </a:xfrm>
          <a:prstGeom prst="rect">
            <a:avLst/>
          </a:prstGeom>
        </p:spPr>
        <p:txBody>
          <a:bodyPr/>
          <a:lstStyle/>
          <a:p>
            <a:pPr marL="227330" marR="0" lvl="0" indent="-227330" algn="l" defTabSz="914400" rtl="0" eaLnBrk="0" fontAlgn="base" latinLnBrk="0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  <a:sym typeface="Calibri" panose="020F0502020204030204" pitchFamily="34" charset="0"/>
            </a:endParaRPr>
          </a:p>
          <a:p>
            <a:pPr marL="227330" marR="0" lvl="0" indent="-227330" algn="l" defTabSz="914400" rtl="0" eaLnBrk="0" fontAlgn="base" latinLnBrk="0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sym typeface="Calibri" panose="020F0502020204030204" pitchFamily="34" charset="0"/>
            </a:endParaRPr>
          </a:p>
          <a:p>
            <a:pPr marL="227330" marR="0" lvl="0" indent="-227330" algn="l" defTabSz="914400" rtl="0" eaLnBrk="0" fontAlgn="base" latinLnBrk="0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985826" y="843558"/>
            <a:ext cx="7742865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定义：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/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泛型的作用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使用场景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类型参数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AutoShape 3"/>
          <p:cNvSpPr/>
          <p:nvPr/>
        </p:nvSpPr>
        <p:spPr bwMode="auto">
          <a:xfrm>
            <a:off x="830551" y="1012885"/>
            <a:ext cx="162306" cy="3586352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1600">
              <a:ea typeface="黑体" panose="02010609060101010101" pitchFamily="2" charset="-122"/>
            </a:endParaRPr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27000" y="2662917"/>
            <a:ext cx="8201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泛型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xmlns="" id="{066CBD18-37ED-44BB-B30C-7CB84AD45FAE}"/>
              </a:ext>
            </a:extLst>
          </p:cNvPr>
          <p:cNvSpPr/>
          <p:nvPr/>
        </p:nvSpPr>
        <p:spPr bwMode="auto">
          <a:xfrm>
            <a:off x="2052000" y="2811358"/>
            <a:ext cx="155274" cy="85288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1600">
              <a:ea typeface="黑体" panose="02010609060101010101" pitchFamily="2" charset="-122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xmlns="" id="{81049129-B116-4021-AE7C-E195E89DA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000" y="2715766"/>
            <a:ext cx="1743772" cy="1059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泛型类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泛型接口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泛型方法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3" name="AutoShape 3">
            <a:extLst>
              <a:ext uri="{FF2B5EF4-FFF2-40B4-BE49-F238E27FC236}">
                <a16:creationId xmlns:a16="http://schemas.microsoft.com/office/drawing/2014/main" xmlns="" id="{0AAC2817-B4D0-48B3-9556-AFEB466FBD76}"/>
              </a:ext>
            </a:extLst>
          </p:cNvPr>
          <p:cNvSpPr/>
          <p:nvPr/>
        </p:nvSpPr>
        <p:spPr bwMode="auto">
          <a:xfrm>
            <a:off x="2052000" y="4067490"/>
            <a:ext cx="153989" cy="533078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1600">
              <a:ea typeface="黑体" panose="02010609060101010101" pitchFamily="2" charset="-122"/>
            </a:endParaRP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xmlns="" id="{1998A690-76E7-4C2C-A988-AD15A5B27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000" y="3974860"/>
            <a:ext cx="6694031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类型形参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：用于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创建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泛型类、泛型接口、泛型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方法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类型实参：用于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创建泛型类对象，实现泛型接口或调用泛型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方法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xmlns="" id="{A84D4DB3-6480-4368-9134-CDB60954A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2000" y="1419622"/>
            <a:ext cx="144985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可重用好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lvl="1"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类型安全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lvl="1"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执行效率高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AutoShape 3">
            <a:extLst>
              <a:ext uri="{FF2B5EF4-FFF2-40B4-BE49-F238E27FC236}">
                <a16:creationId xmlns:a16="http://schemas.microsoft.com/office/drawing/2014/main" xmlns="" id="{A65DDCE9-8EC9-4AA4-BB49-991BB0B75313}"/>
              </a:ext>
            </a:extLst>
          </p:cNvPr>
          <p:cNvSpPr/>
          <p:nvPr/>
        </p:nvSpPr>
        <p:spPr bwMode="auto">
          <a:xfrm>
            <a:off x="2277000" y="1446916"/>
            <a:ext cx="155274" cy="852884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1600">
              <a:ea typeface="黑体" panose="0201060906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1999" y="862628"/>
            <a:ext cx="7189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泛型是通过参数化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类型提高代码重用性，并在编译期强制进行类型检查的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机制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1995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/>
      <p:bldP spid="13" grpId="0" animBg="1"/>
      <p:bldP spid="14" grpId="0"/>
      <p:bldP spid="16" grpId="0"/>
      <p:bldP spid="17" grpId="0" animBg="1"/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marL="0" indent="0" eaLnBrk="1" hangingPunct="1"/>
            <a:r>
              <a:rPr lang="zh-CN" altLang="en-US" dirty="0" smtClean="0"/>
              <a:t>单元</a:t>
            </a:r>
            <a:r>
              <a:rPr lang="zh-CN" altLang="en-US" dirty="0"/>
              <a:t>小结</a:t>
            </a:r>
            <a:endParaRPr lang="zh-CN" dirty="0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947673" y="996750"/>
            <a:ext cx="7742865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泛型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规则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泛型通配符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AutoShape 3"/>
          <p:cNvSpPr/>
          <p:nvPr/>
        </p:nvSpPr>
        <p:spPr bwMode="auto">
          <a:xfrm>
            <a:off x="759938" y="1988412"/>
            <a:ext cx="195320" cy="1980000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1600">
              <a:ea typeface="黑体" panose="02010609060101010101" pitchFamily="2" charset="-122"/>
            </a:endParaRPr>
          </a:p>
        </p:txBody>
      </p:sp>
      <p:sp>
        <p:nvSpPr>
          <p:cNvPr id="15" name="TextBox 15"/>
          <p:cNvSpPr txBox="1">
            <a:spLocks noChangeArrowheads="1"/>
          </p:cNvSpPr>
          <p:nvPr/>
        </p:nvSpPr>
        <p:spPr bwMode="auto">
          <a:xfrm>
            <a:off x="-18000" y="2811537"/>
            <a:ext cx="8201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泛型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xmlns="" id="{F208E612-F30F-48DB-A094-D3B5B7EB1905}"/>
              </a:ext>
            </a:extLst>
          </p:cNvPr>
          <p:cNvSpPr/>
          <p:nvPr/>
        </p:nvSpPr>
        <p:spPr bwMode="auto">
          <a:xfrm>
            <a:off x="2232000" y="3585704"/>
            <a:ext cx="155274" cy="72008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1600">
              <a:ea typeface="黑体" panose="02010609060101010101" pitchFamily="2" charset="-122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xmlns="" id="{DF5AD99D-DFAD-4CF7-8605-6FEE9A6024EC}"/>
              </a:ext>
            </a:extLst>
          </p:cNvPr>
          <p:cNvSpPr/>
          <p:nvPr/>
        </p:nvSpPr>
        <p:spPr bwMode="auto">
          <a:xfrm>
            <a:off x="2007000" y="1275806"/>
            <a:ext cx="155274" cy="144000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 sz="1600">
              <a:ea typeface="黑体" panose="02010609060101010101" pitchFamily="2" charset="-122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xmlns="" id="{1A9630E9-018D-4335-83A4-E4D89C4AF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000" y="1131590"/>
            <a:ext cx="656440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泛型的类型实参只能是引用数据类型，不能是基本数据类型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</a:p>
          <a:p>
            <a:pPr algn="l"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同一种泛型可以对应多个版本，不同版本需考虑兼容性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3.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泛型的类型参数可以有多个，以英文逗号分割。</a:t>
            </a:r>
          </a:p>
          <a:p>
            <a:pPr algn="l"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4.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类型实参可以使用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?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通配符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。</a:t>
            </a:r>
          </a:p>
          <a:p>
            <a:pPr algn="l">
              <a:lnSpc>
                <a:spcPct val="12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5.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类型参数可以使用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extends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super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限定边界。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xmlns="" id="{8FACBECD-C89C-4D5B-A396-B67E7CF0E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7000" y="3471750"/>
            <a:ext cx="475546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无边界通配符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&lt;?&gt;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固定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上边界通配符 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&lt;? extends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上界父类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&gt;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algn="l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固定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下边界通配符 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&lt;?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super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下界子类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&gt;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670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1" grpId="0" animBg="1"/>
      <p:bldP spid="12" grpId="0"/>
      <p:bldP spid="1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</a:t>
            </a:r>
            <a:r>
              <a:rPr lang="zh-CN" altLang="en-US" dirty="0"/>
              <a:t>小结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C038D5E-DC20-4E45-8B0F-BFE4256D3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6750"/>
            <a:ext cx="8012000" cy="4506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62000" y="1266750"/>
            <a:ext cx="63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65000"/>
                  </a:schemeClr>
                </a:solidFill>
              </a:rPr>
              <a:t>本单元概念图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32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35496" y="1275606"/>
            <a:ext cx="5904656" cy="2062103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600" b="1" dirty="0" err="1">
                <a:solidFill>
                  <a:srgbClr val="7F0055"/>
                </a:solidFill>
                <a:latin typeface="Consolas"/>
              </a:rPr>
              <a:t>enum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 Season </a:t>
            </a:r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{</a:t>
            </a:r>
            <a:r>
              <a:rPr lang="en-US" altLang="zh-CN" sz="12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sz="1200" dirty="0">
                <a:solidFill>
                  <a:srgbClr val="3F7F5F"/>
                </a:solidFill>
                <a:latin typeface="Consolas"/>
              </a:rPr>
              <a:t>创建一个枚举</a:t>
            </a:r>
          </a:p>
          <a:p>
            <a:pPr lvl="1" algn="l"/>
            <a:r>
              <a:rPr lang="en-US" altLang="zh-CN" sz="1600" i="1" dirty="0" smtClean="0">
                <a:solidFill>
                  <a:srgbClr val="0000C0"/>
                </a:solidFill>
                <a:latin typeface="Consolas"/>
              </a:rPr>
              <a:t>SPRING</a:t>
            </a:r>
            <a:r>
              <a:rPr lang="en-US" altLang="zh-CN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zh-CN" altLang="en-US" sz="1600" i="1" dirty="0">
                <a:solidFill>
                  <a:srgbClr val="2A00FF"/>
                </a:solidFill>
                <a:latin typeface="Consolas"/>
              </a:rPr>
              <a:t>春天</a:t>
            </a:r>
            <a:r>
              <a:rPr lang="en-US" altLang="zh-CN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1600" i="1" dirty="0">
                <a:solidFill>
                  <a:srgbClr val="000000"/>
                </a:solidFill>
                <a:latin typeface="Consolas"/>
              </a:rPr>
              <a:t>), </a:t>
            </a:r>
            <a:r>
              <a:rPr lang="en-US" altLang="zh-CN" sz="1600" i="1" dirty="0">
                <a:solidFill>
                  <a:srgbClr val="0000C0"/>
                </a:solidFill>
                <a:latin typeface="Consolas"/>
              </a:rPr>
              <a:t>SUMMER</a:t>
            </a:r>
            <a:r>
              <a:rPr lang="en-US" altLang="zh-CN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zh-CN" altLang="en-US" sz="1600" i="1" dirty="0">
                <a:solidFill>
                  <a:srgbClr val="2A00FF"/>
                </a:solidFill>
                <a:latin typeface="Consolas"/>
              </a:rPr>
              <a:t>夏天</a:t>
            </a:r>
            <a:r>
              <a:rPr lang="en-US" altLang="zh-CN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1600" i="1" dirty="0">
                <a:solidFill>
                  <a:srgbClr val="000000"/>
                </a:solidFill>
                <a:latin typeface="Consolas"/>
              </a:rPr>
              <a:t>), </a:t>
            </a:r>
          </a:p>
          <a:p>
            <a:pPr lvl="1" algn="l"/>
            <a:r>
              <a:rPr lang="en-US" altLang="zh-CN" sz="1600" i="1" dirty="0" smtClean="0">
                <a:solidFill>
                  <a:srgbClr val="0000C0"/>
                </a:solidFill>
                <a:latin typeface="Consolas"/>
              </a:rPr>
              <a:t>AUTUMN</a:t>
            </a:r>
            <a:r>
              <a:rPr lang="en-US" altLang="zh-CN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zh-CN" altLang="en-US" sz="1600" i="1" dirty="0">
                <a:solidFill>
                  <a:srgbClr val="2A00FF"/>
                </a:solidFill>
                <a:latin typeface="Consolas"/>
              </a:rPr>
              <a:t>秋天</a:t>
            </a:r>
            <a:r>
              <a:rPr lang="en-US" altLang="zh-CN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1600" i="1" dirty="0">
                <a:solidFill>
                  <a:srgbClr val="000000"/>
                </a:solidFill>
                <a:latin typeface="Consolas"/>
              </a:rPr>
              <a:t>), </a:t>
            </a:r>
            <a:r>
              <a:rPr lang="en-US" altLang="zh-CN" sz="1600" i="1" dirty="0">
                <a:solidFill>
                  <a:srgbClr val="0000C0"/>
                </a:solidFill>
                <a:latin typeface="Consolas"/>
              </a:rPr>
              <a:t>WINTER</a:t>
            </a:r>
            <a:r>
              <a:rPr lang="en-US" altLang="zh-CN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zh-CN" altLang="en-US" sz="1600" i="1" dirty="0">
                <a:solidFill>
                  <a:srgbClr val="2A00FF"/>
                </a:solidFill>
                <a:latin typeface="Consolas"/>
              </a:rPr>
              <a:t>冬天</a:t>
            </a:r>
            <a:r>
              <a:rPr lang="en-US" altLang="zh-CN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1600" i="1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altLang="zh-CN" sz="1200" i="1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sz="1200" i="1" dirty="0">
                <a:solidFill>
                  <a:srgbClr val="3F7F5F"/>
                </a:solidFill>
                <a:latin typeface="Consolas"/>
              </a:rPr>
              <a:t>定义</a:t>
            </a:r>
            <a:r>
              <a:rPr lang="en-US" altLang="zh-CN" sz="1200" i="1" dirty="0">
                <a:solidFill>
                  <a:srgbClr val="3F7F5F"/>
                </a:solidFill>
                <a:latin typeface="Consolas"/>
              </a:rPr>
              <a:t>4</a:t>
            </a:r>
            <a:r>
              <a:rPr lang="zh-CN" altLang="en-US" sz="1200" i="1" dirty="0">
                <a:solidFill>
                  <a:srgbClr val="3F7F5F"/>
                </a:solidFill>
                <a:latin typeface="Consolas"/>
              </a:rPr>
              <a:t>个枚举项</a:t>
            </a:r>
          </a:p>
          <a:p>
            <a:pPr lvl="1" algn="l"/>
            <a:r>
              <a:rPr lang="en-US" altLang="zh-CN" sz="16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altLang="zh-CN" sz="1600" b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altLang="zh-CN" sz="1600" b="1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en-US" altLang="zh-CN" sz="1600" i="1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altLang="zh-CN" sz="1200" i="1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sz="1200" i="1" dirty="0" smtClean="0">
                <a:solidFill>
                  <a:srgbClr val="3F7F5F"/>
                </a:solidFill>
                <a:latin typeface="Consolas"/>
              </a:rPr>
              <a:t>声明枚举的私有成员</a:t>
            </a:r>
            <a:r>
              <a:rPr lang="en-US" altLang="zh-CN" sz="1200" i="1" dirty="0" smtClean="0">
                <a:solidFill>
                  <a:srgbClr val="3F7F5F"/>
                </a:solidFill>
                <a:latin typeface="Consolas"/>
              </a:rPr>
              <a:t>final</a:t>
            </a:r>
            <a:r>
              <a:rPr lang="zh-CN" altLang="en-US" sz="1200" i="1" dirty="0" smtClean="0">
                <a:solidFill>
                  <a:srgbClr val="3F7F5F"/>
                </a:solidFill>
                <a:latin typeface="Consolas"/>
              </a:rPr>
              <a:t>属性</a:t>
            </a:r>
            <a:endParaRPr lang="en-US" altLang="zh-CN" sz="1200" b="1" dirty="0">
              <a:solidFill>
                <a:srgbClr val="000000"/>
              </a:solidFill>
              <a:latin typeface="Consolas"/>
            </a:endParaRPr>
          </a:p>
          <a:p>
            <a:pPr lvl="1" algn="l"/>
            <a:r>
              <a:rPr lang="en-US" altLang="zh-CN" sz="16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 Season(String name) </a:t>
            </a:r>
            <a:r>
              <a:rPr lang="en-US" altLang="zh-CN" sz="1200" b="1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US" altLang="zh-CN" sz="1200" i="1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sz="1200" i="1" dirty="0" smtClean="0">
                <a:solidFill>
                  <a:srgbClr val="3F7F5F"/>
                </a:solidFill>
                <a:latin typeface="Consolas"/>
              </a:rPr>
              <a:t>通过构造器为属性赋值</a:t>
            </a:r>
            <a:endParaRPr lang="en-US" altLang="zh-CN" sz="1200" b="1" dirty="0">
              <a:solidFill>
                <a:srgbClr val="000000"/>
              </a:solidFill>
              <a:latin typeface="Consolas"/>
            </a:endParaRPr>
          </a:p>
          <a:p>
            <a:pPr lvl="2" algn="l"/>
            <a:r>
              <a:rPr lang="en-US" altLang="zh-CN" sz="1600" b="1" dirty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CN" sz="1600" b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altLang="zh-CN" sz="1600" b="1" dirty="0">
                <a:solidFill>
                  <a:srgbClr val="000000"/>
                </a:solidFill>
                <a:latin typeface="Consolas"/>
              </a:rPr>
              <a:t> = name;</a:t>
            </a:r>
          </a:p>
          <a:p>
            <a:pPr lvl="1" algn="l"/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latin typeface="Consolas"/>
              </a:rPr>
              <a:t>}</a:t>
            </a:r>
            <a:endParaRPr lang="en" altLang="zh-CN" sz="1600" dirty="0">
              <a:solidFill>
                <a:srgbClr val="3933FF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上单元</a:t>
            </a:r>
            <a:r>
              <a:rPr lang="zh-CN" altLang="en-US" dirty="0" smtClean="0"/>
              <a:t>知识回顾</a:t>
            </a:r>
            <a:endParaRPr lang="zh-CN" altLang="en-US" dirty="0"/>
          </a:p>
        </p:txBody>
      </p:sp>
      <p:sp>
        <p:nvSpPr>
          <p:cNvPr id="13" name="副标题 1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光说不练假把式，写个枚举运行看看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000" y="706203"/>
            <a:ext cx="1479976" cy="954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3131840" y="1491630"/>
            <a:ext cx="4627792" cy="3539430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2" algn="l"/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/>
              </a:rPr>
              <a:t>SeasonTest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US" altLang="zh-CN" sz="1400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sz="1400" dirty="0">
                <a:solidFill>
                  <a:srgbClr val="3F7F5F"/>
                </a:solidFill>
                <a:latin typeface="Consolas"/>
              </a:rPr>
              <a:t>测试类</a:t>
            </a:r>
            <a:endParaRPr lang="en-US" altLang="zh-CN" sz="1400" b="1" dirty="0">
              <a:solidFill>
                <a:srgbClr val="000000"/>
              </a:solidFill>
              <a:latin typeface="Consolas"/>
            </a:endParaRPr>
          </a:p>
          <a:p>
            <a:pPr lvl="1" algn="l"/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altLang="zh-CN" sz="14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2" algn="l"/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Season s1 = </a:t>
            </a:r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Season.</a:t>
            </a:r>
            <a:r>
              <a:rPr lang="en-US" altLang="zh-CN" sz="1400" i="1" dirty="0" err="1">
                <a:solidFill>
                  <a:srgbClr val="0000C0"/>
                </a:solidFill>
                <a:latin typeface="Consolas"/>
              </a:rPr>
              <a:t>SPRING</a:t>
            </a:r>
            <a:r>
              <a:rPr lang="en-US" altLang="zh-CN" sz="14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 algn="l"/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switch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(s1) 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US" altLang="zh-CN" sz="1400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sz="1400" dirty="0" smtClean="0">
                <a:solidFill>
                  <a:srgbClr val="3F7F5F"/>
                </a:solidFill>
                <a:latin typeface="Consolas"/>
              </a:rPr>
              <a:t>匹配枚举项</a:t>
            </a:r>
            <a:endParaRPr lang="en-US" altLang="zh-CN" sz="1400" b="1" dirty="0" smtClean="0">
              <a:solidFill>
                <a:srgbClr val="000000"/>
              </a:solidFill>
              <a:latin typeface="Consolas"/>
            </a:endParaRPr>
          </a:p>
          <a:p>
            <a:pPr lvl="2" algn="l"/>
            <a:r>
              <a:rPr lang="en-US" altLang="zh-CN" sz="1400" b="1" dirty="0" smtClean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i="1" dirty="0" smtClean="0">
                <a:solidFill>
                  <a:srgbClr val="0000C0"/>
                </a:solidFill>
                <a:latin typeface="Consolas"/>
              </a:rPr>
              <a:t>SPRING</a:t>
            </a:r>
            <a:r>
              <a:rPr lang="en-US" altLang="zh-CN" sz="1400" b="1" i="1" dirty="0" smtClean="0">
                <a:solidFill>
                  <a:srgbClr val="000000"/>
                </a:solidFill>
                <a:latin typeface="Consolas"/>
              </a:rPr>
              <a:t>:</a:t>
            </a:r>
          </a:p>
          <a:p>
            <a:pPr lvl="3" algn="l"/>
            <a:r>
              <a:rPr lang="en-US" altLang="zh-CN" sz="1400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sz="1400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sz="1400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/>
              </a:rPr>
              <a:t>(s1.</a:t>
            </a:r>
            <a:r>
              <a:rPr lang="en-US" altLang="zh-CN" sz="1400" i="1" dirty="0" smtClean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altLang="zh-CN" sz="14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3" algn="l"/>
            <a:r>
              <a:rPr lang="en-US" altLang="zh-CN" sz="1400" b="1" dirty="0" smtClean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 algn="l"/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i="1" dirty="0">
                <a:solidFill>
                  <a:srgbClr val="0000C0"/>
                </a:solidFill>
                <a:latin typeface="Consolas"/>
              </a:rPr>
              <a:t>SUMMER</a:t>
            </a:r>
            <a:r>
              <a:rPr lang="en-US" altLang="zh-CN" sz="1400" b="1" i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lvl="3" algn="l"/>
            <a:r>
              <a:rPr lang="en-US" altLang="zh-CN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/>
              </a:rPr>
              <a:t>(s1.</a:t>
            </a:r>
            <a:r>
              <a:rPr lang="en-US" altLang="zh-CN" sz="1400" i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altLang="zh-CN" sz="14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3" algn="l"/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 algn="l"/>
            <a:r>
              <a:rPr lang="en-US" altLang="zh-CN" sz="14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zh-CN" altLang="en-US" sz="1400" dirty="0">
                <a:solidFill>
                  <a:srgbClr val="3F7F5F"/>
                </a:solidFill>
                <a:latin typeface="Consolas"/>
              </a:rPr>
              <a:t>省略匹配其余枚举项</a:t>
            </a:r>
          </a:p>
          <a:p>
            <a:pPr lvl="2" algn="l"/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default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lvl="3" algn="l"/>
            <a:r>
              <a:rPr lang="en-US" altLang="zh-CN" sz="1400" b="1" dirty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altLang="zh-CN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 algn="l"/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 algn="l"/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}</a:t>
            </a:r>
            <a:endParaRPr lang="en" altLang="zh-CN" sz="1400" dirty="0">
              <a:solidFill>
                <a:srgbClr val="3933FF"/>
              </a:solidFill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523267"/>
            <a:ext cx="2847808" cy="7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366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6F45CC0-BC9A-412D-B6A4-E158F486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课堂延伸：泛型的生效期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>
          <a:xfrm>
            <a:off x="539552" y="843558"/>
            <a:ext cx="7488832" cy="7920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泛型作为一种类型自动转换和检查机制，在程序从编辑到编译，再到运行的哪个阶段生效呢？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7000" y="2110837"/>
            <a:ext cx="1755000" cy="46166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.java</a:t>
            </a:r>
            <a:r>
              <a:rPr lang="zh-CN" altLang="en-US" sz="2400" dirty="0" smtClean="0"/>
              <a:t>源文件</a:t>
            </a:r>
            <a:endParaRPr lang="zh-CN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177000" y="2110837"/>
            <a:ext cx="2655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.class</a:t>
            </a:r>
            <a:r>
              <a:rPr lang="zh-CN" altLang="en-US" sz="2400" dirty="0" smtClean="0"/>
              <a:t>字节码文件</a:t>
            </a:r>
            <a:endParaRPr lang="zh-CN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687000" y="2110837"/>
            <a:ext cx="1896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加载与运行</a:t>
            </a:r>
            <a:endParaRPr lang="zh-CN" altLang="en-US" sz="24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2277000" y="1824506"/>
            <a:ext cx="855000" cy="686665"/>
            <a:chOff x="2277000" y="755419"/>
            <a:chExt cx="855000" cy="686665"/>
          </a:xfrm>
        </p:grpSpPr>
        <p:sp>
          <p:nvSpPr>
            <p:cNvPr id="17" name="右箭头 16"/>
            <p:cNvSpPr/>
            <p:nvPr/>
          </p:nvSpPr>
          <p:spPr bwMode="auto">
            <a:xfrm>
              <a:off x="2389500" y="1131750"/>
              <a:ext cx="720000" cy="31033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77000" y="755419"/>
              <a:ext cx="85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javac</a:t>
              </a:r>
              <a:endParaRPr lang="zh-CN" altLang="en-US" b="1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832000" y="1880107"/>
            <a:ext cx="787500" cy="631064"/>
            <a:chOff x="5832000" y="811020"/>
            <a:chExt cx="787500" cy="631064"/>
          </a:xfrm>
        </p:grpSpPr>
        <p:sp>
          <p:nvSpPr>
            <p:cNvPr id="20" name="右箭头 19"/>
            <p:cNvSpPr/>
            <p:nvPr/>
          </p:nvSpPr>
          <p:spPr bwMode="auto">
            <a:xfrm>
              <a:off x="5899500" y="1131750"/>
              <a:ext cx="720000" cy="31033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32000" y="811020"/>
              <a:ext cx="742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JVM</a:t>
              </a:r>
              <a:endParaRPr lang="zh-CN" altLang="en-US" b="1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097000" y="2994506"/>
            <a:ext cx="1296000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泛型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659500" y="2536834"/>
            <a:ext cx="1147500" cy="396000"/>
            <a:chOff x="2659500" y="1304078"/>
            <a:chExt cx="1147500" cy="396000"/>
          </a:xfrm>
        </p:grpSpPr>
        <p:sp>
          <p:nvSpPr>
            <p:cNvPr id="25" name="上箭头 24"/>
            <p:cNvSpPr/>
            <p:nvPr/>
          </p:nvSpPr>
          <p:spPr bwMode="auto">
            <a:xfrm>
              <a:off x="2659500" y="1304078"/>
              <a:ext cx="157500" cy="396000"/>
            </a:xfrm>
            <a:prstGeom prst="upArrow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60750" y="1356750"/>
              <a:ext cx="10462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b="1" dirty="0">
                  <a:solidFill>
                    <a:srgbClr val="00B050"/>
                  </a:solidFill>
                </a:rPr>
                <a:t>生效</a:t>
              </a:r>
              <a:r>
                <a:rPr lang="zh-CN" altLang="en-US" sz="1400" b="1" dirty="0" smtClean="0">
                  <a:solidFill>
                    <a:srgbClr val="00B050"/>
                  </a:solidFill>
                </a:rPr>
                <a:t>期</a:t>
              </a:r>
              <a:endParaRPr lang="zh-CN" altLang="en-US" sz="1400" dirty="0">
                <a:solidFill>
                  <a:srgbClr val="00B050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277000" y="2222507"/>
            <a:ext cx="871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编译期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42000" y="2222507"/>
            <a:ext cx="90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运行时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34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22" grpId="0" animBg="1"/>
      <p:bldP spid="27" grpId="0"/>
      <p:bldP spid="2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C121EBE-E953-4307-870C-C07557BA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课堂延伸：常用的通配符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/>
              <a:t>其他常用的通配符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21791D5C-3C6B-4C36-905C-4FE757F0D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128057"/>
              </p:ext>
            </p:extLst>
          </p:nvPr>
        </p:nvGraphicFramePr>
        <p:xfrm>
          <a:off x="747000" y="1203598"/>
          <a:ext cx="7425000" cy="3314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000">
                  <a:extLst>
                    <a:ext uri="{9D8B030D-6E8A-4147-A177-3AD203B41FA5}">
                      <a16:colId xmlns:a16="http://schemas.microsoft.com/office/drawing/2014/main" xmlns="" val="3088005376"/>
                    </a:ext>
                  </a:extLst>
                </a:gridCol>
                <a:gridCol w="243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05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10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chemeClr val="tx1"/>
                          </a:solidFill>
                        </a:rPr>
                        <a:t>应用范围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>
                          <a:solidFill>
                            <a:schemeClr val="tx1"/>
                          </a:solidFill>
                        </a:rPr>
                        <a:t>通配符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>
                          <a:solidFill>
                            <a:schemeClr val="tx1"/>
                          </a:solidFill>
                        </a:rPr>
                        <a:t>说明</a:t>
                      </a: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0761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shell</a:t>
                      </a:r>
                      <a:r>
                        <a:rPr lang="zh-CN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通配符</a:t>
                      </a:r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匹配</a:t>
                      </a:r>
                      <a:r>
                        <a:rPr lang="en-US" altLang="zh-CN" sz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个或</a:t>
                      </a:r>
                      <a:r>
                        <a:rPr lang="zh-CN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多个字符</a:t>
                      </a:r>
                      <a:endParaRPr lang="en-US" altLang="zh-CN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890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匹配任意一个字符</a:t>
                      </a:r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06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正则表达式通配符</a:t>
                      </a:r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匹配前一个</a:t>
                      </a:r>
                      <a:r>
                        <a:rPr lang="zh-CN" altLang="en-US" sz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字符任意次数（含</a:t>
                      </a:r>
                      <a:r>
                        <a:rPr lang="en-US" altLang="zh-CN" sz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次）</a:t>
                      </a:r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060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+</a:t>
                      </a:r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匹配前一个字符</a:t>
                      </a:r>
                      <a:r>
                        <a:rPr lang="en-US" altLang="zh-CN" sz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次以上（含</a:t>
                      </a:r>
                      <a:r>
                        <a:rPr lang="en-US" altLang="zh-CN" sz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次）</a:t>
                      </a:r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9920024"/>
                  </a:ext>
                </a:extLst>
              </a:tr>
              <a:tr h="370060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匹配前一个字符</a:t>
                      </a:r>
                      <a:r>
                        <a:rPr lang="en-US" altLang="zh-CN" sz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zh-CN" altLang="en-US" sz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次或</a:t>
                      </a:r>
                      <a:r>
                        <a:rPr lang="en-US" altLang="zh-CN" sz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sz="12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次</a:t>
                      </a:r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2903680"/>
                  </a:ext>
                </a:extLst>
              </a:tr>
              <a:tr h="37006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SQL</a:t>
                      </a:r>
                      <a:r>
                        <a:rPr lang="zh-CN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通配符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%</a:t>
                      </a:r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匹配一个或多个字符</a:t>
                      </a:r>
                      <a:endParaRPr lang="en-US" altLang="zh-CN" sz="12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41110296"/>
                  </a:ext>
                </a:extLst>
              </a:tr>
              <a:tr h="370060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仅匹配一个字符</a:t>
                      </a:r>
                      <a:endParaRPr lang="en-US" altLang="zh-CN" sz="120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1620927"/>
                  </a:ext>
                </a:extLst>
              </a:tr>
              <a:tr h="391959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zh-CN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charlist</a:t>
                      </a:r>
                      <a:r>
                        <a:rPr lang="en-US" altLang="zh-CN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zh-CN" alt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ea"/>
                          <a:ea typeface="+mn-ea"/>
                        </a:rPr>
                        <a:t>字符列中的任何单一字符</a:t>
                      </a:r>
                      <a:endParaRPr lang="en-US" altLang="zh-CN" sz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4123478"/>
                  </a:ext>
                </a:extLst>
              </a:tr>
            </a:tbl>
          </a:graphicData>
        </a:graphic>
      </p:graphicFrame>
      <p:sp>
        <p:nvSpPr>
          <p:cNvPr id="6" name="AutoShape 10">
            <a:extLst>
              <a:ext uri="{FF2B5EF4-FFF2-40B4-BE49-F238E27FC236}">
                <a16:creationId xmlns:a16="http://schemas.microsoft.com/office/drawing/2014/main" xmlns="" id="{17549212-6A8A-415B-8C90-25689C864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500" y="4645451"/>
            <a:ext cx="6615000" cy="37457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latin typeface="Arial" panose="020B0604020202020204"/>
              </a:rPr>
              <a:t>本页内容不在本</a:t>
            </a:r>
            <a:r>
              <a:rPr lang="zh-CN" altLang="en-US" sz="1600" kern="0" dirty="0">
                <a:solidFill>
                  <a:schemeClr val="bg1"/>
                </a:solidFill>
                <a:latin typeface="Arial" panose="020B0604020202020204"/>
              </a:rPr>
              <a:t>单元</a:t>
            </a:r>
            <a:r>
              <a:rPr lang="zh-CN" altLang="en-US" sz="1600" kern="0" dirty="0" smtClean="0">
                <a:solidFill>
                  <a:schemeClr val="bg1"/>
                </a:solidFill>
                <a:latin typeface="Arial" panose="020B0604020202020204"/>
              </a:rPr>
              <a:t>授课之列，谨供同学们参考了解</a:t>
            </a:r>
            <a:endParaRPr lang="en-GB" altLang="zh-CN" sz="1600" kern="0" dirty="0">
              <a:solidFill>
                <a:schemeClr val="bg1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7443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7" y="3102770"/>
            <a:ext cx="9144001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 bwMode="auto">
          <a:xfrm>
            <a:off x="0" y="-204696"/>
            <a:ext cx="9151144" cy="3852068"/>
            <a:chOff x="0" y="107177"/>
            <a:chExt cx="9151144" cy="3852791"/>
          </a:xfrm>
        </p:grpSpPr>
        <p:sp>
          <p:nvSpPr>
            <p:cNvPr id="5" name="矩形 254"/>
            <p:cNvSpPr>
              <a:spLocks noChangeArrowheads="1"/>
            </p:cNvSpPr>
            <p:nvPr/>
          </p:nvSpPr>
          <p:spPr bwMode="auto">
            <a:xfrm>
              <a:off x="0" y="113953"/>
              <a:ext cx="9144000" cy="3846015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</a:gdLst>
              <a:ahLst/>
              <a:cxnLst/>
              <a:rect l="T0" t="T1" r="T2" b="T3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矩形 254"/>
            <p:cNvSpPr>
              <a:spLocks noChangeArrowheads="1"/>
            </p:cNvSpPr>
            <p:nvPr/>
          </p:nvSpPr>
          <p:spPr bwMode="auto">
            <a:xfrm>
              <a:off x="0" y="107177"/>
              <a:ext cx="9151144" cy="3738838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  <a:gd name="connsiteX0" fmla="*/ 42863 w 9144000"/>
                <a:gd name="connsiteY0" fmla="*/ 643058 h 3846015"/>
                <a:gd name="connsiteX1" fmla="*/ 9144000 w 9144000"/>
                <a:gd name="connsiteY1" fmla="*/ 0 h 3846015"/>
                <a:gd name="connsiteX2" fmla="*/ 9144000 w 9144000"/>
                <a:gd name="connsiteY2" fmla="*/ 3651870 h 3846015"/>
                <a:gd name="connsiteX3" fmla="*/ 4766144 w 9144000"/>
                <a:gd name="connsiteY3" fmla="*/ 3651870 h 3846015"/>
                <a:gd name="connsiteX4" fmla="*/ 4571999 w 9144000"/>
                <a:gd name="connsiteY4" fmla="*/ 3846015 h 3846015"/>
                <a:gd name="connsiteX5" fmla="*/ 4377855 w 9144000"/>
                <a:gd name="connsiteY5" fmla="*/ 3651870 h 3846015"/>
                <a:gd name="connsiteX6" fmla="*/ 0 w 9144000"/>
                <a:gd name="connsiteY6" fmla="*/ 3651870 h 3846015"/>
                <a:gd name="connsiteX7" fmla="*/ 42863 w 9144000"/>
                <a:gd name="connsiteY7" fmla="*/ 643058 h 3846015"/>
                <a:gd name="connsiteX0-1" fmla="*/ 7145 w 9144000"/>
                <a:gd name="connsiteY0-2" fmla="*/ 121467 h 3846015"/>
                <a:gd name="connsiteX1-3" fmla="*/ 9144000 w 9144000"/>
                <a:gd name="connsiteY1-4" fmla="*/ 0 h 3846015"/>
                <a:gd name="connsiteX2-5" fmla="*/ 9144000 w 9144000"/>
                <a:gd name="connsiteY2-6" fmla="*/ 3651870 h 3846015"/>
                <a:gd name="connsiteX3-7" fmla="*/ 4766144 w 9144000"/>
                <a:gd name="connsiteY3-8" fmla="*/ 3651870 h 3846015"/>
                <a:gd name="connsiteX4-9" fmla="*/ 4571999 w 9144000"/>
                <a:gd name="connsiteY4-10" fmla="*/ 3846015 h 3846015"/>
                <a:gd name="connsiteX5-11" fmla="*/ 4377855 w 9144000"/>
                <a:gd name="connsiteY5-12" fmla="*/ 3651870 h 3846015"/>
                <a:gd name="connsiteX6-13" fmla="*/ 0 w 9144000"/>
                <a:gd name="connsiteY6-14" fmla="*/ 3651870 h 3846015"/>
                <a:gd name="connsiteX7-15" fmla="*/ 7145 w 9144000"/>
                <a:gd name="connsiteY7-16" fmla="*/ 121467 h 3846015"/>
                <a:gd name="connsiteX0-17" fmla="*/ 7145 w 9144000"/>
                <a:gd name="connsiteY0-18" fmla="*/ 0 h 3724548"/>
                <a:gd name="connsiteX1-19" fmla="*/ 8851106 w 9144000"/>
                <a:gd name="connsiteY1-20" fmla="*/ 392980 h 3724548"/>
                <a:gd name="connsiteX2-21" fmla="*/ 9144000 w 9144000"/>
                <a:gd name="connsiteY2-22" fmla="*/ 3530403 h 3724548"/>
                <a:gd name="connsiteX3-23" fmla="*/ 4766144 w 9144000"/>
                <a:gd name="connsiteY3-24" fmla="*/ 3530403 h 3724548"/>
                <a:gd name="connsiteX4-25" fmla="*/ 4571999 w 9144000"/>
                <a:gd name="connsiteY4-26" fmla="*/ 3724548 h 3724548"/>
                <a:gd name="connsiteX5-27" fmla="*/ 4377855 w 9144000"/>
                <a:gd name="connsiteY5-28" fmla="*/ 3530403 h 3724548"/>
                <a:gd name="connsiteX6-29" fmla="*/ 0 w 9144000"/>
                <a:gd name="connsiteY6-30" fmla="*/ 3530403 h 3724548"/>
                <a:gd name="connsiteX7-31" fmla="*/ 7145 w 9144000"/>
                <a:gd name="connsiteY7-32" fmla="*/ 0 h 3724548"/>
                <a:gd name="connsiteX0-33" fmla="*/ 7145 w 9151144"/>
                <a:gd name="connsiteY0-34" fmla="*/ 14290 h 3738838"/>
                <a:gd name="connsiteX1-35" fmla="*/ 9151144 w 9151144"/>
                <a:gd name="connsiteY1-36" fmla="*/ 0 h 3738838"/>
                <a:gd name="connsiteX2-37" fmla="*/ 9144000 w 9151144"/>
                <a:gd name="connsiteY2-38" fmla="*/ 3544693 h 3738838"/>
                <a:gd name="connsiteX3-39" fmla="*/ 4766144 w 9151144"/>
                <a:gd name="connsiteY3-40" fmla="*/ 3544693 h 3738838"/>
                <a:gd name="connsiteX4-41" fmla="*/ 4571999 w 9151144"/>
                <a:gd name="connsiteY4-42" fmla="*/ 3738838 h 3738838"/>
                <a:gd name="connsiteX5-43" fmla="*/ 4377855 w 9151144"/>
                <a:gd name="connsiteY5-44" fmla="*/ 3544693 h 3738838"/>
                <a:gd name="connsiteX6-45" fmla="*/ 0 w 9151144"/>
                <a:gd name="connsiteY6-46" fmla="*/ 3544693 h 3738838"/>
                <a:gd name="connsiteX7-47" fmla="*/ 7145 w 9151144"/>
                <a:gd name="connsiteY7-48" fmla="*/ 14290 h 3738838"/>
                <a:gd name="connsiteX0-49" fmla="*/ 7145 w 9151144"/>
                <a:gd name="connsiteY0-50" fmla="*/ 7145 h 3738838"/>
                <a:gd name="connsiteX1-51" fmla="*/ 9151144 w 9151144"/>
                <a:gd name="connsiteY1-52" fmla="*/ 0 h 3738838"/>
                <a:gd name="connsiteX2-53" fmla="*/ 9144000 w 9151144"/>
                <a:gd name="connsiteY2-54" fmla="*/ 3544693 h 3738838"/>
                <a:gd name="connsiteX3-55" fmla="*/ 4766144 w 9151144"/>
                <a:gd name="connsiteY3-56" fmla="*/ 3544693 h 3738838"/>
                <a:gd name="connsiteX4-57" fmla="*/ 4571999 w 9151144"/>
                <a:gd name="connsiteY4-58" fmla="*/ 3738838 h 3738838"/>
                <a:gd name="connsiteX5-59" fmla="*/ 4377855 w 9151144"/>
                <a:gd name="connsiteY5-60" fmla="*/ 3544693 h 3738838"/>
                <a:gd name="connsiteX6-61" fmla="*/ 0 w 9151144"/>
                <a:gd name="connsiteY6-62" fmla="*/ 3544693 h 3738838"/>
                <a:gd name="connsiteX7-63" fmla="*/ 7145 w 9151144"/>
                <a:gd name="connsiteY7-64" fmla="*/ 7145 h 37388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9151144" h="3738838">
                  <a:moveTo>
                    <a:pt x="7145" y="7145"/>
                  </a:moveTo>
                  <a:lnTo>
                    <a:pt x="9151144" y="0"/>
                  </a:lnTo>
                  <a:cubicBezTo>
                    <a:pt x="9148763" y="1181564"/>
                    <a:pt x="9146381" y="2363129"/>
                    <a:pt x="9144000" y="3544693"/>
                  </a:cubicBezTo>
                  <a:lnTo>
                    <a:pt x="4766144" y="3544693"/>
                  </a:lnTo>
                  <a:lnTo>
                    <a:pt x="4571999" y="3738838"/>
                  </a:lnTo>
                  <a:lnTo>
                    <a:pt x="4377855" y="3544693"/>
                  </a:lnTo>
                  <a:lnTo>
                    <a:pt x="0" y="3544693"/>
                  </a:lnTo>
                  <a:cubicBezTo>
                    <a:pt x="0" y="2327403"/>
                    <a:pt x="7145" y="1224435"/>
                    <a:pt x="7145" y="71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16723" y="3983478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480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480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grpSp>
        <p:nvGrpSpPr>
          <p:cNvPr id="14" name="组合 46"/>
          <p:cNvGrpSpPr/>
          <p:nvPr/>
        </p:nvGrpSpPr>
        <p:grpSpPr bwMode="auto">
          <a:xfrm>
            <a:off x="3795175" y="970438"/>
            <a:ext cx="1587103" cy="1587103"/>
            <a:chOff x="0" y="0"/>
            <a:chExt cx="2116920" cy="2116920"/>
          </a:xfrm>
        </p:grpSpPr>
        <p:sp>
          <p:nvSpPr>
            <p:cNvPr id="15" name="椭圆 47"/>
            <p:cNvSpPr>
              <a:spLocks noChangeArrowheads="1"/>
            </p:cNvSpPr>
            <p:nvPr/>
          </p:nvSpPr>
          <p:spPr bwMode="auto">
            <a:xfrm>
              <a:off x="0" y="0"/>
              <a:ext cx="2116920" cy="2116920"/>
            </a:xfrm>
            <a:prstGeom prst="ellipse">
              <a:avLst/>
            </a:prstGeom>
            <a:solidFill>
              <a:srgbClr val="F2F2F2"/>
            </a:solidFill>
            <a:ln w="57150">
              <a:solidFill>
                <a:srgbClr val="1D8DE5"/>
              </a:solidFill>
              <a:beve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grpSp>
          <p:nvGrpSpPr>
            <p:cNvPr id="16" name="组合 48"/>
            <p:cNvGrpSpPr/>
            <p:nvPr/>
          </p:nvGrpSpPr>
          <p:grpSpPr bwMode="auto">
            <a:xfrm>
              <a:off x="461855" y="280091"/>
              <a:ext cx="1193210" cy="1836829"/>
              <a:chOff x="0" y="0"/>
              <a:chExt cx="2598738" cy="4000499"/>
            </a:xfrm>
          </p:grpSpPr>
          <p:sp>
            <p:nvSpPr>
              <p:cNvPr id="17" name="Freeform 1281"/>
              <p:cNvSpPr>
                <a:spLocks noChangeArrowheads="1"/>
              </p:cNvSpPr>
              <p:nvPr/>
            </p:nvSpPr>
            <p:spPr bwMode="auto">
              <a:xfrm>
                <a:off x="1435100" y="3543299"/>
                <a:ext cx="327025" cy="457200"/>
              </a:xfrm>
              <a:custGeom>
                <a:avLst/>
                <a:gdLst>
                  <a:gd name="T0" fmla="*/ 519152188 w 206"/>
                  <a:gd name="T1" fmla="*/ 0 h 288"/>
                  <a:gd name="T2" fmla="*/ 367942813 w 206"/>
                  <a:gd name="T3" fmla="*/ 0 h 288"/>
                  <a:gd name="T4" fmla="*/ 153730325 w 206"/>
                  <a:gd name="T5" fmla="*/ 0 h 288"/>
                  <a:gd name="T6" fmla="*/ 0 w 206"/>
                  <a:gd name="T7" fmla="*/ 0 h 288"/>
                  <a:gd name="T8" fmla="*/ 0 w 206"/>
                  <a:gd name="T9" fmla="*/ 20161250 h 288"/>
                  <a:gd name="T10" fmla="*/ 153730325 w 206"/>
                  <a:gd name="T11" fmla="*/ 20161250 h 288"/>
                  <a:gd name="T12" fmla="*/ 153730325 w 206"/>
                  <a:gd name="T13" fmla="*/ 725805000 h 288"/>
                  <a:gd name="T14" fmla="*/ 153730325 w 206"/>
                  <a:gd name="T15" fmla="*/ 725805000 h 288"/>
                  <a:gd name="T16" fmla="*/ 367942813 w 206"/>
                  <a:gd name="T17" fmla="*/ 725805000 h 288"/>
                  <a:gd name="T18" fmla="*/ 367942813 w 206"/>
                  <a:gd name="T19" fmla="*/ 725805000 h 288"/>
                  <a:gd name="T20" fmla="*/ 367942813 w 206"/>
                  <a:gd name="T21" fmla="*/ 20161250 h 288"/>
                  <a:gd name="T22" fmla="*/ 519152188 w 206"/>
                  <a:gd name="T23" fmla="*/ 20161250 h 288"/>
                  <a:gd name="T24" fmla="*/ 519152188 w 206"/>
                  <a:gd name="T25" fmla="*/ 0 h 28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06"/>
                  <a:gd name="T40" fmla="*/ 0 h 288"/>
                  <a:gd name="T41" fmla="*/ 206 w 206"/>
                  <a:gd name="T42" fmla="*/ 288 h 28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06" h="288">
                    <a:moveTo>
                      <a:pt x="206" y="0"/>
                    </a:moveTo>
                    <a:lnTo>
                      <a:pt x="146" y="0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61" y="8"/>
                    </a:lnTo>
                    <a:lnTo>
                      <a:pt x="61" y="288"/>
                    </a:lnTo>
                    <a:lnTo>
                      <a:pt x="146" y="288"/>
                    </a:lnTo>
                    <a:lnTo>
                      <a:pt x="146" y="8"/>
                    </a:lnTo>
                    <a:lnTo>
                      <a:pt x="206" y="8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1283"/>
              <p:cNvSpPr>
                <a:spLocks noChangeArrowheads="1"/>
              </p:cNvSpPr>
              <p:nvPr/>
            </p:nvSpPr>
            <p:spPr bwMode="auto">
              <a:xfrm>
                <a:off x="1820863" y="3541712"/>
                <a:ext cx="328613" cy="458787"/>
              </a:xfrm>
              <a:custGeom>
                <a:avLst/>
                <a:gdLst>
                  <a:gd name="T0" fmla="*/ 521673931 w 207"/>
                  <a:gd name="T1" fmla="*/ 0 h 289"/>
                  <a:gd name="T2" fmla="*/ 214214401 w 207"/>
                  <a:gd name="T3" fmla="*/ 0 h 289"/>
                  <a:gd name="T4" fmla="*/ 138609598 w 207"/>
                  <a:gd name="T5" fmla="*/ 0 h 289"/>
                  <a:gd name="T6" fmla="*/ 0 w 207"/>
                  <a:gd name="T7" fmla="*/ 0 h 289"/>
                  <a:gd name="T8" fmla="*/ 0 w 207"/>
                  <a:gd name="T9" fmla="*/ 728323569 h 289"/>
                  <a:gd name="T10" fmla="*/ 138609598 w 207"/>
                  <a:gd name="T11" fmla="*/ 728323569 h 289"/>
                  <a:gd name="T12" fmla="*/ 214214401 w 207"/>
                  <a:gd name="T13" fmla="*/ 728323569 h 289"/>
                  <a:gd name="T14" fmla="*/ 521673931 w 207"/>
                  <a:gd name="T15" fmla="*/ 728323569 h 289"/>
                  <a:gd name="T16" fmla="*/ 521673931 w 207"/>
                  <a:gd name="T17" fmla="*/ 708162341 h 289"/>
                  <a:gd name="T18" fmla="*/ 214214401 w 207"/>
                  <a:gd name="T19" fmla="*/ 708162341 h 289"/>
                  <a:gd name="T20" fmla="*/ 214214401 w 207"/>
                  <a:gd name="T21" fmla="*/ 161289824 h 289"/>
                  <a:gd name="T22" fmla="*/ 405746567 w 207"/>
                  <a:gd name="T23" fmla="*/ 161289824 h 289"/>
                  <a:gd name="T24" fmla="*/ 405746567 w 207"/>
                  <a:gd name="T25" fmla="*/ 141128596 h 289"/>
                  <a:gd name="T26" fmla="*/ 214214401 w 207"/>
                  <a:gd name="T27" fmla="*/ 141128596 h 289"/>
                  <a:gd name="T28" fmla="*/ 214214401 w 207"/>
                  <a:gd name="T29" fmla="*/ 20161228 h 289"/>
                  <a:gd name="T30" fmla="*/ 521673931 w 207"/>
                  <a:gd name="T31" fmla="*/ 20161228 h 289"/>
                  <a:gd name="T32" fmla="*/ 521673931 w 207"/>
                  <a:gd name="T33" fmla="*/ 0 h 289"/>
                  <a:gd name="T34" fmla="*/ 521673931 w 207"/>
                  <a:gd name="T35" fmla="*/ 0 h 28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7"/>
                  <a:gd name="T55" fmla="*/ 0 h 289"/>
                  <a:gd name="T56" fmla="*/ 207 w 207"/>
                  <a:gd name="T57" fmla="*/ 289 h 28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7" h="289">
                    <a:moveTo>
                      <a:pt x="207" y="0"/>
                    </a:moveTo>
                    <a:lnTo>
                      <a:pt x="85" y="0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289"/>
                    </a:lnTo>
                    <a:lnTo>
                      <a:pt x="55" y="289"/>
                    </a:lnTo>
                    <a:lnTo>
                      <a:pt x="85" y="289"/>
                    </a:lnTo>
                    <a:lnTo>
                      <a:pt x="207" y="289"/>
                    </a:lnTo>
                    <a:lnTo>
                      <a:pt x="207" y="281"/>
                    </a:lnTo>
                    <a:lnTo>
                      <a:pt x="85" y="281"/>
                    </a:lnTo>
                    <a:lnTo>
                      <a:pt x="85" y="64"/>
                    </a:lnTo>
                    <a:lnTo>
                      <a:pt x="161" y="64"/>
                    </a:lnTo>
                    <a:lnTo>
                      <a:pt x="161" y="56"/>
                    </a:lnTo>
                    <a:lnTo>
                      <a:pt x="85" y="56"/>
                    </a:lnTo>
                    <a:lnTo>
                      <a:pt x="85" y="8"/>
                    </a:lnTo>
                    <a:lnTo>
                      <a:pt x="207" y="8"/>
                    </a:lnTo>
                    <a:lnTo>
                      <a:pt x="20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1284"/>
              <p:cNvSpPr>
                <a:spLocks noChangeArrowheads="1"/>
              </p:cNvSpPr>
              <p:nvPr/>
            </p:nvSpPr>
            <p:spPr bwMode="auto">
              <a:xfrm>
                <a:off x="2598738" y="3733799"/>
                <a:ext cx="1" cy="317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520950 h 2"/>
                  <a:gd name="T4" fmla="*/ 0 w 1"/>
                  <a:gd name="T5" fmla="*/ 5040313 h 2"/>
                  <a:gd name="T6" fmla="*/ 0 w 1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2"/>
                  <a:gd name="T14" fmla="*/ 1 w 1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1289"/>
              <p:cNvSpPr>
                <a:spLocks noChangeArrowheads="1"/>
              </p:cNvSpPr>
              <p:nvPr/>
            </p:nvSpPr>
            <p:spPr bwMode="auto">
              <a:xfrm>
                <a:off x="1112838" y="3733799"/>
                <a:ext cx="1" cy="3175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240492 h 3"/>
                  <a:gd name="T4" fmla="*/ 0 w 1"/>
                  <a:gd name="T5" fmla="*/ 3360208 h 3"/>
                  <a:gd name="T6" fmla="*/ 0 w 1"/>
                  <a:gd name="T7" fmla="*/ 0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3"/>
                  <a:gd name="T14" fmla="*/ 1 w 1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292"/>
              <p:cNvSpPr>
                <a:spLocks noChangeArrowheads="1"/>
              </p:cNvSpPr>
              <p:nvPr/>
            </p:nvSpPr>
            <p:spPr bwMode="auto">
              <a:xfrm>
                <a:off x="0" y="3543299"/>
                <a:ext cx="395288" cy="457200"/>
              </a:xfrm>
              <a:custGeom>
                <a:avLst/>
                <a:gdLst>
                  <a:gd name="T0" fmla="*/ 627520494 w 249"/>
                  <a:gd name="T1" fmla="*/ 0 h 288"/>
                  <a:gd name="T2" fmla="*/ 521673797 w 249"/>
                  <a:gd name="T3" fmla="*/ 0 h 288"/>
                  <a:gd name="T4" fmla="*/ 413306148 w 249"/>
                  <a:gd name="T5" fmla="*/ 0 h 288"/>
                  <a:gd name="T6" fmla="*/ 413306148 w 249"/>
                  <a:gd name="T7" fmla="*/ 138609388 h 288"/>
                  <a:gd name="T8" fmla="*/ 214214346 w 249"/>
                  <a:gd name="T9" fmla="*/ 138609388 h 288"/>
                  <a:gd name="T10" fmla="*/ 214214346 w 249"/>
                  <a:gd name="T11" fmla="*/ 0 h 288"/>
                  <a:gd name="T12" fmla="*/ 0 w 249"/>
                  <a:gd name="T13" fmla="*/ 0 h 288"/>
                  <a:gd name="T14" fmla="*/ 0 w 249"/>
                  <a:gd name="T15" fmla="*/ 725805000 h 288"/>
                  <a:gd name="T16" fmla="*/ 214214346 w 249"/>
                  <a:gd name="T17" fmla="*/ 725805000 h 288"/>
                  <a:gd name="T18" fmla="*/ 214214346 w 249"/>
                  <a:gd name="T19" fmla="*/ 161290000 h 288"/>
                  <a:gd name="T20" fmla="*/ 413306148 w 249"/>
                  <a:gd name="T21" fmla="*/ 161290000 h 288"/>
                  <a:gd name="T22" fmla="*/ 413306148 w 249"/>
                  <a:gd name="T23" fmla="*/ 725805000 h 288"/>
                  <a:gd name="T24" fmla="*/ 521673797 w 249"/>
                  <a:gd name="T25" fmla="*/ 725805000 h 288"/>
                  <a:gd name="T26" fmla="*/ 627520494 w 249"/>
                  <a:gd name="T27" fmla="*/ 725805000 h 288"/>
                  <a:gd name="T28" fmla="*/ 627520494 w 249"/>
                  <a:gd name="T29" fmla="*/ 725805000 h 288"/>
                  <a:gd name="T30" fmla="*/ 627520494 w 249"/>
                  <a:gd name="T31" fmla="*/ 0 h 2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9"/>
                  <a:gd name="T49" fmla="*/ 0 h 288"/>
                  <a:gd name="T50" fmla="*/ 249 w 249"/>
                  <a:gd name="T51" fmla="*/ 288 h 28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9" h="288">
                    <a:moveTo>
                      <a:pt x="249" y="0"/>
                    </a:moveTo>
                    <a:lnTo>
                      <a:pt x="207" y="0"/>
                    </a:lnTo>
                    <a:lnTo>
                      <a:pt x="164" y="0"/>
                    </a:lnTo>
                    <a:lnTo>
                      <a:pt x="164" y="55"/>
                    </a:lnTo>
                    <a:lnTo>
                      <a:pt x="85" y="55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85" y="288"/>
                    </a:lnTo>
                    <a:lnTo>
                      <a:pt x="85" y="64"/>
                    </a:lnTo>
                    <a:lnTo>
                      <a:pt x="164" y="64"/>
                    </a:lnTo>
                    <a:lnTo>
                      <a:pt x="164" y="288"/>
                    </a:lnTo>
                    <a:lnTo>
                      <a:pt x="207" y="288"/>
                    </a:lnTo>
                    <a:lnTo>
                      <a:pt x="249" y="288"/>
                    </a:lnTo>
                    <a:lnTo>
                      <a:pt x="2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1293"/>
              <p:cNvSpPr>
                <a:spLocks noEditPoints="1" noChangeArrowheads="1"/>
              </p:cNvSpPr>
              <p:nvPr/>
            </p:nvSpPr>
            <p:spPr bwMode="auto">
              <a:xfrm>
                <a:off x="319088" y="1646237"/>
                <a:ext cx="1916113" cy="677862"/>
              </a:xfrm>
              <a:custGeom>
                <a:avLst/>
                <a:gdLst>
                  <a:gd name="T0" fmla="*/ 2147483646 w 1660"/>
                  <a:gd name="T1" fmla="*/ 137354242 h 587"/>
                  <a:gd name="T2" fmla="*/ 2126468733 w 1660"/>
                  <a:gd name="T3" fmla="*/ 90681076 h 587"/>
                  <a:gd name="T4" fmla="*/ 1460281260 w 1660"/>
                  <a:gd name="T5" fmla="*/ 52008298 h 587"/>
                  <a:gd name="T6" fmla="*/ 1115196235 w 1660"/>
                  <a:gd name="T7" fmla="*/ 198697866 h 587"/>
                  <a:gd name="T8" fmla="*/ 1096544144 w 1660"/>
                  <a:gd name="T9" fmla="*/ 198697866 h 587"/>
                  <a:gd name="T10" fmla="*/ 751459119 w 1660"/>
                  <a:gd name="T11" fmla="*/ 52008298 h 587"/>
                  <a:gd name="T12" fmla="*/ 85271646 w 1660"/>
                  <a:gd name="T13" fmla="*/ 90681076 h 587"/>
                  <a:gd name="T14" fmla="*/ 2665244 w 1660"/>
                  <a:gd name="T15" fmla="*/ 137354242 h 587"/>
                  <a:gd name="T16" fmla="*/ 35974444 w 1660"/>
                  <a:gd name="T17" fmla="*/ 214699797 h 587"/>
                  <a:gd name="T18" fmla="*/ 130572712 w 1660"/>
                  <a:gd name="T19" fmla="*/ 394728165 h 587"/>
                  <a:gd name="T20" fmla="*/ 285128003 w 1660"/>
                  <a:gd name="T21" fmla="*/ 721446102 h 587"/>
                  <a:gd name="T22" fmla="*/ 818077520 w 1660"/>
                  <a:gd name="T23" fmla="*/ 716110970 h 587"/>
                  <a:gd name="T24" fmla="*/ 1103205523 w 1660"/>
                  <a:gd name="T25" fmla="*/ 317382610 h 587"/>
                  <a:gd name="T26" fmla="*/ 1108534856 w 1660"/>
                  <a:gd name="T27" fmla="*/ 317382610 h 587"/>
                  <a:gd name="T28" fmla="*/ 1393662859 w 1660"/>
                  <a:gd name="T29" fmla="*/ 716110970 h 587"/>
                  <a:gd name="T30" fmla="*/ 1926612376 w 1660"/>
                  <a:gd name="T31" fmla="*/ 721446102 h 587"/>
                  <a:gd name="T32" fmla="*/ 2081167666 w 1660"/>
                  <a:gd name="T33" fmla="*/ 394728165 h 587"/>
                  <a:gd name="T34" fmla="*/ 2147483646 w 1660"/>
                  <a:gd name="T35" fmla="*/ 214699797 h 587"/>
                  <a:gd name="T36" fmla="*/ 2147483646 w 1660"/>
                  <a:gd name="T37" fmla="*/ 137354242 h 587"/>
                  <a:gd name="T38" fmla="*/ 892690498 w 1660"/>
                  <a:gd name="T39" fmla="*/ 454738006 h 587"/>
                  <a:gd name="T40" fmla="*/ 783436274 w 1660"/>
                  <a:gd name="T41" fmla="*/ 652102089 h 587"/>
                  <a:gd name="T42" fmla="*/ 547605473 w 1660"/>
                  <a:gd name="T43" fmla="*/ 692107495 h 587"/>
                  <a:gd name="T44" fmla="*/ 311775825 w 1660"/>
                  <a:gd name="T45" fmla="*/ 653434717 h 587"/>
                  <a:gd name="T46" fmla="*/ 213180268 w 1660"/>
                  <a:gd name="T47" fmla="*/ 421399206 h 587"/>
                  <a:gd name="T48" fmla="*/ 194527024 w 1660"/>
                  <a:gd name="T49" fmla="*/ 176027019 h 587"/>
                  <a:gd name="T50" fmla="*/ 539610895 w 1660"/>
                  <a:gd name="T51" fmla="*/ 118684744 h 587"/>
                  <a:gd name="T52" fmla="*/ 935326321 w 1660"/>
                  <a:gd name="T53" fmla="*/ 226701534 h 587"/>
                  <a:gd name="T54" fmla="*/ 892690498 w 1660"/>
                  <a:gd name="T55" fmla="*/ 454738006 h 587"/>
                  <a:gd name="T56" fmla="*/ 1998560110 w 1660"/>
                  <a:gd name="T57" fmla="*/ 421399206 h 587"/>
                  <a:gd name="T58" fmla="*/ 1899964554 w 1660"/>
                  <a:gd name="T59" fmla="*/ 653434717 h 587"/>
                  <a:gd name="T60" fmla="*/ 1664134906 w 1660"/>
                  <a:gd name="T61" fmla="*/ 692107495 h 587"/>
                  <a:gd name="T62" fmla="*/ 1428304104 w 1660"/>
                  <a:gd name="T63" fmla="*/ 652102089 h 587"/>
                  <a:gd name="T64" fmla="*/ 1319049881 w 1660"/>
                  <a:gd name="T65" fmla="*/ 454738006 h 587"/>
                  <a:gd name="T66" fmla="*/ 1276414058 w 1660"/>
                  <a:gd name="T67" fmla="*/ 226701534 h 587"/>
                  <a:gd name="T68" fmla="*/ 1672129484 w 1660"/>
                  <a:gd name="T69" fmla="*/ 118684744 h 587"/>
                  <a:gd name="T70" fmla="*/ 2017213355 w 1660"/>
                  <a:gd name="T71" fmla="*/ 176027019 h 587"/>
                  <a:gd name="T72" fmla="*/ 1998560110 w 1660"/>
                  <a:gd name="T73" fmla="*/ 421399206 h 58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660"/>
                  <a:gd name="T112" fmla="*/ 0 h 587"/>
                  <a:gd name="T113" fmla="*/ 1660 w 1660"/>
                  <a:gd name="T114" fmla="*/ 587 h 58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660" h="587">
                    <a:moveTo>
                      <a:pt x="1658" y="103"/>
                    </a:moveTo>
                    <a:cubicBezTo>
                      <a:pt x="1658" y="71"/>
                      <a:pt x="1653" y="83"/>
                      <a:pt x="1596" y="68"/>
                    </a:cubicBezTo>
                    <a:cubicBezTo>
                      <a:pt x="1539" y="52"/>
                      <a:pt x="1364" y="0"/>
                      <a:pt x="1096" y="39"/>
                    </a:cubicBezTo>
                    <a:cubicBezTo>
                      <a:pt x="872" y="72"/>
                      <a:pt x="929" y="146"/>
                      <a:pt x="837" y="149"/>
                    </a:cubicBezTo>
                    <a:cubicBezTo>
                      <a:pt x="823" y="149"/>
                      <a:pt x="823" y="149"/>
                      <a:pt x="823" y="149"/>
                    </a:cubicBezTo>
                    <a:cubicBezTo>
                      <a:pt x="731" y="146"/>
                      <a:pt x="788" y="72"/>
                      <a:pt x="564" y="39"/>
                    </a:cubicBezTo>
                    <a:cubicBezTo>
                      <a:pt x="296" y="0"/>
                      <a:pt x="121" y="52"/>
                      <a:pt x="64" y="68"/>
                    </a:cubicBezTo>
                    <a:cubicBezTo>
                      <a:pt x="7" y="83"/>
                      <a:pt x="2" y="71"/>
                      <a:pt x="2" y="103"/>
                    </a:cubicBezTo>
                    <a:cubicBezTo>
                      <a:pt x="3" y="135"/>
                      <a:pt x="0" y="161"/>
                      <a:pt x="27" y="161"/>
                    </a:cubicBezTo>
                    <a:cubicBezTo>
                      <a:pt x="55" y="161"/>
                      <a:pt x="55" y="161"/>
                      <a:pt x="98" y="296"/>
                    </a:cubicBezTo>
                    <a:cubicBezTo>
                      <a:pt x="150" y="458"/>
                      <a:pt x="164" y="504"/>
                      <a:pt x="214" y="541"/>
                    </a:cubicBezTo>
                    <a:cubicBezTo>
                      <a:pt x="275" y="587"/>
                      <a:pt x="531" y="587"/>
                      <a:pt x="614" y="537"/>
                    </a:cubicBezTo>
                    <a:cubicBezTo>
                      <a:pt x="717" y="475"/>
                      <a:pt x="704" y="241"/>
                      <a:pt x="828" y="238"/>
                    </a:cubicBezTo>
                    <a:cubicBezTo>
                      <a:pt x="829" y="238"/>
                      <a:pt x="831" y="238"/>
                      <a:pt x="832" y="238"/>
                    </a:cubicBezTo>
                    <a:cubicBezTo>
                      <a:pt x="956" y="241"/>
                      <a:pt x="943" y="475"/>
                      <a:pt x="1046" y="537"/>
                    </a:cubicBezTo>
                    <a:cubicBezTo>
                      <a:pt x="1129" y="587"/>
                      <a:pt x="1385" y="587"/>
                      <a:pt x="1446" y="541"/>
                    </a:cubicBezTo>
                    <a:cubicBezTo>
                      <a:pt x="1496" y="504"/>
                      <a:pt x="1510" y="458"/>
                      <a:pt x="1562" y="296"/>
                    </a:cubicBezTo>
                    <a:cubicBezTo>
                      <a:pt x="1605" y="161"/>
                      <a:pt x="1605" y="161"/>
                      <a:pt x="1633" y="161"/>
                    </a:cubicBezTo>
                    <a:cubicBezTo>
                      <a:pt x="1660" y="161"/>
                      <a:pt x="1657" y="135"/>
                      <a:pt x="1658" y="103"/>
                    </a:cubicBezTo>
                    <a:close/>
                    <a:moveTo>
                      <a:pt x="670" y="341"/>
                    </a:moveTo>
                    <a:cubicBezTo>
                      <a:pt x="644" y="407"/>
                      <a:pt x="624" y="465"/>
                      <a:pt x="588" y="489"/>
                    </a:cubicBezTo>
                    <a:cubicBezTo>
                      <a:pt x="550" y="515"/>
                      <a:pt x="494" y="520"/>
                      <a:pt x="411" y="519"/>
                    </a:cubicBezTo>
                    <a:cubicBezTo>
                      <a:pt x="341" y="517"/>
                      <a:pt x="266" y="520"/>
                      <a:pt x="234" y="490"/>
                    </a:cubicBezTo>
                    <a:cubicBezTo>
                      <a:pt x="208" y="465"/>
                      <a:pt x="182" y="386"/>
                      <a:pt x="160" y="316"/>
                    </a:cubicBezTo>
                    <a:cubicBezTo>
                      <a:pt x="129" y="219"/>
                      <a:pt x="115" y="161"/>
                      <a:pt x="146" y="132"/>
                    </a:cubicBezTo>
                    <a:cubicBezTo>
                      <a:pt x="185" y="97"/>
                      <a:pt x="286" y="91"/>
                      <a:pt x="405" y="89"/>
                    </a:cubicBezTo>
                    <a:cubicBezTo>
                      <a:pt x="524" y="88"/>
                      <a:pt x="682" y="123"/>
                      <a:pt x="702" y="170"/>
                    </a:cubicBezTo>
                    <a:cubicBezTo>
                      <a:pt x="718" y="205"/>
                      <a:pt x="693" y="282"/>
                      <a:pt x="670" y="341"/>
                    </a:cubicBezTo>
                    <a:close/>
                    <a:moveTo>
                      <a:pt x="1500" y="316"/>
                    </a:moveTo>
                    <a:cubicBezTo>
                      <a:pt x="1478" y="386"/>
                      <a:pt x="1452" y="465"/>
                      <a:pt x="1426" y="490"/>
                    </a:cubicBezTo>
                    <a:cubicBezTo>
                      <a:pt x="1394" y="520"/>
                      <a:pt x="1319" y="517"/>
                      <a:pt x="1249" y="519"/>
                    </a:cubicBezTo>
                    <a:cubicBezTo>
                      <a:pt x="1166" y="520"/>
                      <a:pt x="1110" y="515"/>
                      <a:pt x="1072" y="489"/>
                    </a:cubicBezTo>
                    <a:cubicBezTo>
                      <a:pt x="1036" y="465"/>
                      <a:pt x="1016" y="407"/>
                      <a:pt x="990" y="341"/>
                    </a:cubicBezTo>
                    <a:cubicBezTo>
                      <a:pt x="967" y="282"/>
                      <a:pt x="942" y="205"/>
                      <a:pt x="958" y="170"/>
                    </a:cubicBezTo>
                    <a:cubicBezTo>
                      <a:pt x="978" y="123"/>
                      <a:pt x="1136" y="88"/>
                      <a:pt x="1255" y="89"/>
                    </a:cubicBezTo>
                    <a:cubicBezTo>
                      <a:pt x="1374" y="91"/>
                      <a:pt x="1475" y="97"/>
                      <a:pt x="1514" y="132"/>
                    </a:cubicBezTo>
                    <a:cubicBezTo>
                      <a:pt x="1546" y="161"/>
                      <a:pt x="1531" y="219"/>
                      <a:pt x="1500" y="316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1294"/>
              <p:cNvSpPr>
                <a:spLocks noChangeArrowheads="1"/>
              </p:cNvSpPr>
              <p:nvPr/>
            </p:nvSpPr>
            <p:spPr bwMode="auto">
              <a:xfrm>
                <a:off x="663575" y="2454274"/>
                <a:ext cx="622300" cy="488950"/>
              </a:xfrm>
              <a:custGeom>
                <a:avLst/>
                <a:gdLst>
                  <a:gd name="T0" fmla="*/ 0 w 538"/>
                  <a:gd name="T1" fmla="*/ 461452328 h 424"/>
                  <a:gd name="T2" fmla="*/ 204704313 w 538"/>
                  <a:gd name="T3" fmla="*/ 398949758 h 424"/>
                  <a:gd name="T4" fmla="*/ 457573257 w 538"/>
                  <a:gd name="T5" fmla="*/ 216762836 h 424"/>
                  <a:gd name="T6" fmla="*/ 709105067 w 538"/>
                  <a:gd name="T7" fmla="*/ 115695487 h 424"/>
                  <a:gd name="T8" fmla="*/ 544539104 w 538"/>
                  <a:gd name="T9" fmla="*/ 2659242 h 424"/>
                  <a:gd name="T10" fmla="*/ 198014009 w 538"/>
                  <a:gd name="T11" fmla="*/ 239369855 h 424"/>
                  <a:gd name="T12" fmla="*/ 109711027 w 538"/>
                  <a:gd name="T13" fmla="*/ 433525672 h 424"/>
                  <a:gd name="T14" fmla="*/ 0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0" y="347"/>
                    </a:moveTo>
                    <a:cubicBezTo>
                      <a:pt x="0" y="347"/>
                      <a:pt x="82" y="424"/>
                      <a:pt x="153" y="300"/>
                    </a:cubicBezTo>
                    <a:cubicBezTo>
                      <a:pt x="209" y="203"/>
                      <a:pt x="220" y="166"/>
                      <a:pt x="342" y="163"/>
                    </a:cubicBezTo>
                    <a:cubicBezTo>
                      <a:pt x="465" y="160"/>
                      <a:pt x="522" y="141"/>
                      <a:pt x="530" y="87"/>
                    </a:cubicBezTo>
                    <a:cubicBezTo>
                      <a:pt x="538" y="33"/>
                      <a:pt x="492" y="0"/>
                      <a:pt x="407" y="2"/>
                    </a:cubicBezTo>
                    <a:cubicBezTo>
                      <a:pt x="323" y="4"/>
                      <a:pt x="210" y="54"/>
                      <a:pt x="148" y="180"/>
                    </a:cubicBezTo>
                    <a:cubicBezTo>
                      <a:pt x="104" y="269"/>
                      <a:pt x="108" y="298"/>
                      <a:pt x="82" y="326"/>
                    </a:cubicBezTo>
                    <a:cubicBezTo>
                      <a:pt x="56" y="354"/>
                      <a:pt x="0" y="347"/>
                      <a:pt x="0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1295"/>
              <p:cNvSpPr>
                <a:spLocks noChangeArrowheads="1"/>
              </p:cNvSpPr>
              <p:nvPr/>
            </p:nvSpPr>
            <p:spPr bwMode="auto">
              <a:xfrm>
                <a:off x="1268413" y="2454274"/>
                <a:ext cx="622300" cy="488950"/>
              </a:xfrm>
              <a:custGeom>
                <a:avLst/>
                <a:gdLst>
                  <a:gd name="T0" fmla="*/ 719809089 w 538"/>
                  <a:gd name="T1" fmla="*/ 461452328 h 424"/>
                  <a:gd name="T2" fmla="*/ 515104777 w 538"/>
                  <a:gd name="T3" fmla="*/ 398949758 h 424"/>
                  <a:gd name="T4" fmla="*/ 262235832 w 538"/>
                  <a:gd name="T5" fmla="*/ 216762836 h 424"/>
                  <a:gd name="T6" fmla="*/ 10704023 w 538"/>
                  <a:gd name="T7" fmla="*/ 115695487 h 424"/>
                  <a:gd name="T8" fmla="*/ 175269985 w 538"/>
                  <a:gd name="T9" fmla="*/ 2659242 h 424"/>
                  <a:gd name="T10" fmla="*/ 521795080 w 538"/>
                  <a:gd name="T11" fmla="*/ 239369855 h 424"/>
                  <a:gd name="T12" fmla="*/ 610098062 w 538"/>
                  <a:gd name="T13" fmla="*/ 433525672 h 424"/>
                  <a:gd name="T14" fmla="*/ 719809089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538" y="347"/>
                    </a:moveTo>
                    <a:cubicBezTo>
                      <a:pt x="538" y="347"/>
                      <a:pt x="456" y="424"/>
                      <a:pt x="385" y="300"/>
                    </a:cubicBezTo>
                    <a:cubicBezTo>
                      <a:pt x="329" y="203"/>
                      <a:pt x="318" y="166"/>
                      <a:pt x="196" y="163"/>
                    </a:cubicBezTo>
                    <a:cubicBezTo>
                      <a:pt x="74" y="160"/>
                      <a:pt x="16" y="141"/>
                      <a:pt x="8" y="87"/>
                    </a:cubicBezTo>
                    <a:cubicBezTo>
                      <a:pt x="0" y="33"/>
                      <a:pt x="46" y="0"/>
                      <a:pt x="131" y="2"/>
                    </a:cubicBezTo>
                    <a:cubicBezTo>
                      <a:pt x="215" y="4"/>
                      <a:pt x="328" y="54"/>
                      <a:pt x="390" y="180"/>
                    </a:cubicBezTo>
                    <a:cubicBezTo>
                      <a:pt x="434" y="269"/>
                      <a:pt x="430" y="298"/>
                      <a:pt x="456" y="326"/>
                    </a:cubicBezTo>
                    <a:cubicBezTo>
                      <a:pt x="482" y="354"/>
                      <a:pt x="538" y="347"/>
                      <a:pt x="538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1296"/>
              <p:cNvSpPr>
                <a:spLocks noChangeArrowheads="1"/>
              </p:cNvSpPr>
              <p:nvPr/>
            </p:nvSpPr>
            <p:spPr bwMode="auto">
              <a:xfrm>
                <a:off x="454025" y="2387599"/>
                <a:ext cx="1647825" cy="1027112"/>
              </a:xfrm>
              <a:custGeom>
                <a:avLst/>
                <a:gdLst>
                  <a:gd name="T0" fmla="*/ 1680137151 w 1427"/>
                  <a:gd name="T1" fmla="*/ 299666273 h 890"/>
                  <a:gd name="T2" fmla="*/ 1357444054 w 1427"/>
                  <a:gd name="T3" fmla="*/ 728522463 h 890"/>
                  <a:gd name="T4" fmla="*/ 1056086077 w 1427"/>
                  <a:gd name="T5" fmla="*/ 554049602 h 890"/>
                  <a:gd name="T6" fmla="*/ 950744216 w 1427"/>
                  <a:gd name="T7" fmla="*/ 499444174 h 890"/>
                  <a:gd name="T8" fmla="*/ 845402355 w 1427"/>
                  <a:gd name="T9" fmla="*/ 554049602 h 890"/>
                  <a:gd name="T10" fmla="*/ 544044378 w 1427"/>
                  <a:gd name="T11" fmla="*/ 728522463 h 890"/>
                  <a:gd name="T12" fmla="*/ 221351281 w 1427"/>
                  <a:gd name="T13" fmla="*/ 299666273 h 890"/>
                  <a:gd name="T14" fmla="*/ 0 w 1427"/>
                  <a:gd name="T15" fmla="*/ 0 h 890"/>
                  <a:gd name="T16" fmla="*/ 120009467 w 1427"/>
                  <a:gd name="T17" fmla="*/ 594005413 h 890"/>
                  <a:gd name="T18" fmla="*/ 616049827 w 1427"/>
                  <a:gd name="T19" fmla="*/ 1049498425 h 890"/>
                  <a:gd name="T20" fmla="*/ 950744216 w 1427"/>
                  <a:gd name="T21" fmla="*/ 1172028271 h 890"/>
                  <a:gd name="T22" fmla="*/ 1285438605 w 1427"/>
                  <a:gd name="T23" fmla="*/ 1049498425 h 890"/>
                  <a:gd name="T24" fmla="*/ 1781478966 w 1427"/>
                  <a:gd name="T25" fmla="*/ 594005413 h 890"/>
                  <a:gd name="T26" fmla="*/ 1902822166 w 1427"/>
                  <a:gd name="T27" fmla="*/ 0 h 890"/>
                  <a:gd name="T28" fmla="*/ 1680137151 w 1427"/>
                  <a:gd name="T29" fmla="*/ 299666273 h 89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27"/>
                  <a:gd name="T46" fmla="*/ 0 h 890"/>
                  <a:gd name="T47" fmla="*/ 1427 w 1427"/>
                  <a:gd name="T48" fmla="*/ 890 h 89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27" h="890">
                    <a:moveTo>
                      <a:pt x="1260" y="225"/>
                    </a:moveTo>
                    <a:cubicBezTo>
                      <a:pt x="1249" y="317"/>
                      <a:pt x="1157" y="492"/>
                      <a:pt x="1018" y="547"/>
                    </a:cubicBezTo>
                    <a:cubicBezTo>
                      <a:pt x="879" y="602"/>
                      <a:pt x="841" y="467"/>
                      <a:pt x="792" y="416"/>
                    </a:cubicBezTo>
                    <a:cubicBezTo>
                      <a:pt x="753" y="376"/>
                      <a:pt x="724" y="374"/>
                      <a:pt x="713" y="375"/>
                    </a:cubicBezTo>
                    <a:cubicBezTo>
                      <a:pt x="702" y="374"/>
                      <a:pt x="673" y="376"/>
                      <a:pt x="634" y="416"/>
                    </a:cubicBezTo>
                    <a:cubicBezTo>
                      <a:pt x="585" y="467"/>
                      <a:pt x="547" y="602"/>
                      <a:pt x="408" y="547"/>
                    </a:cubicBezTo>
                    <a:cubicBezTo>
                      <a:pt x="269" y="492"/>
                      <a:pt x="177" y="317"/>
                      <a:pt x="166" y="225"/>
                    </a:cubicBezTo>
                    <a:cubicBezTo>
                      <a:pt x="143" y="32"/>
                      <a:pt x="0" y="0"/>
                      <a:pt x="0" y="0"/>
                    </a:cubicBezTo>
                    <a:cubicBezTo>
                      <a:pt x="0" y="0"/>
                      <a:pt x="41" y="368"/>
                      <a:pt x="90" y="446"/>
                    </a:cubicBezTo>
                    <a:cubicBezTo>
                      <a:pt x="139" y="523"/>
                      <a:pt x="332" y="684"/>
                      <a:pt x="462" y="788"/>
                    </a:cubicBezTo>
                    <a:cubicBezTo>
                      <a:pt x="590" y="890"/>
                      <a:pt x="643" y="880"/>
                      <a:pt x="713" y="880"/>
                    </a:cubicBezTo>
                    <a:cubicBezTo>
                      <a:pt x="783" y="880"/>
                      <a:pt x="836" y="890"/>
                      <a:pt x="964" y="788"/>
                    </a:cubicBezTo>
                    <a:cubicBezTo>
                      <a:pt x="1095" y="684"/>
                      <a:pt x="1287" y="523"/>
                      <a:pt x="1336" y="446"/>
                    </a:cubicBezTo>
                    <a:cubicBezTo>
                      <a:pt x="1385" y="368"/>
                      <a:pt x="1427" y="0"/>
                      <a:pt x="1427" y="0"/>
                    </a:cubicBezTo>
                    <a:cubicBezTo>
                      <a:pt x="1427" y="0"/>
                      <a:pt x="1284" y="32"/>
                      <a:pt x="1260" y="225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Oval 1297"/>
              <p:cNvSpPr>
                <a:spLocks noChangeArrowheads="1"/>
              </p:cNvSpPr>
              <p:nvPr/>
            </p:nvSpPr>
            <p:spPr bwMode="auto">
              <a:xfrm>
                <a:off x="19050" y="719137"/>
                <a:ext cx="2516188" cy="909637"/>
              </a:xfrm>
              <a:prstGeom prst="ellipse">
                <a:avLst/>
              </a:pr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7" name="Freeform 1298"/>
              <p:cNvSpPr>
                <a:spLocks noChangeArrowheads="1"/>
              </p:cNvSpPr>
              <p:nvPr/>
            </p:nvSpPr>
            <p:spPr bwMode="auto">
              <a:xfrm>
                <a:off x="449263" y="0"/>
                <a:ext cx="1655763" cy="1004887"/>
              </a:xfrm>
              <a:custGeom>
                <a:avLst/>
                <a:gdLst>
                  <a:gd name="T0" fmla="*/ 1906487547 w 1434"/>
                  <a:gd name="T1" fmla="*/ 897865379 h 870"/>
                  <a:gd name="T2" fmla="*/ 1906487547 w 1434"/>
                  <a:gd name="T3" fmla="*/ 896531305 h 870"/>
                  <a:gd name="T4" fmla="*/ 1905155085 w 1434"/>
                  <a:gd name="T5" fmla="*/ 895197231 h 870"/>
                  <a:gd name="T6" fmla="*/ 1541188588 w 1434"/>
                  <a:gd name="T7" fmla="*/ 126741662 h 870"/>
                  <a:gd name="T8" fmla="*/ 990573493 w 1434"/>
                  <a:gd name="T9" fmla="*/ 269493368 h 870"/>
                  <a:gd name="T10" fmla="*/ 525284461 w 1434"/>
                  <a:gd name="T11" fmla="*/ 69374164 h 870"/>
                  <a:gd name="T12" fmla="*/ 5333312 w 1434"/>
                  <a:gd name="T13" fmla="*/ 896531305 h 870"/>
                  <a:gd name="T14" fmla="*/ 5333312 w 1434"/>
                  <a:gd name="T15" fmla="*/ 896531305 h 870"/>
                  <a:gd name="T16" fmla="*/ 0 w 1434"/>
                  <a:gd name="T17" fmla="*/ 921878714 h 870"/>
                  <a:gd name="T18" fmla="*/ 79992751 w 1434"/>
                  <a:gd name="T19" fmla="*/ 1016601441 h 870"/>
                  <a:gd name="T20" fmla="*/ 955909852 w 1434"/>
                  <a:gd name="T21" fmla="*/ 1160687222 h 870"/>
                  <a:gd name="T22" fmla="*/ 1831828108 w 1434"/>
                  <a:gd name="T23" fmla="*/ 1016601441 h 870"/>
                  <a:gd name="T24" fmla="*/ 1911820859 w 1434"/>
                  <a:gd name="T25" fmla="*/ 921878714 h 870"/>
                  <a:gd name="T26" fmla="*/ 1906487547 w 1434"/>
                  <a:gd name="T27" fmla="*/ 897865379 h 87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434"/>
                  <a:gd name="T43" fmla="*/ 0 h 870"/>
                  <a:gd name="T44" fmla="*/ 1434 w 1434"/>
                  <a:gd name="T45" fmla="*/ 870 h 87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434" h="870">
                    <a:moveTo>
                      <a:pt x="1430" y="673"/>
                    </a:moveTo>
                    <a:cubicBezTo>
                      <a:pt x="1430" y="672"/>
                      <a:pt x="1430" y="672"/>
                      <a:pt x="1430" y="672"/>
                    </a:cubicBezTo>
                    <a:cubicBezTo>
                      <a:pt x="1429" y="671"/>
                      <a:pt x="1429" y="671"/>
                      <a:pt x="1429" y="671"/>
                    </a:cubicBezTo>
                    <a:cubicBezTo>
                      <a:pt x="1429" y="671"/>
                      <a:pt x="1245" y="189"/>
                      <a:pt x="1156" y="95"/>
                    </a:cubicBezTo>
                    <a:cubicBezTo>
                      <a:pt x="1067" y="0"/>
                      <a:pt x="934" y="156"/>
                      <a:pt x="743" y="202"/>
                    </a:cubicBezTo>
                    <a:cubicBezTo>
                      <a:pt x="606" y="234"/>
                      <a:pt x="550" y="74"/>
                      <a:pt x="394" y="52"/>
                    </a:cubicBezTo>
                    <a:cubicBezTo>
                      <a:pt x="262" y="34"/>
                      <a:pt x="14" y="646"/>
                      <a:pt x="4" y="672"/>
                    </a:cubicBezTo>
                    <a:cubicBezTo>
                      <a:pt x="4" y="672"/>
                      <a:pt x="4" y="672"/>
                      <a:pt x="4" y="672"/>
                    </a:cubicBezTo>
                    <a:cubicBezTo>
                      <a:pt x="1" y="678"/>
                      <a:pt x="0" y="684"/>
                      <a:pt x="0" y="691"/>
                    </a:cubicBezTo>
                    <a:cubicBezTo>
                      <a:pt x="0" y="716"/>
                      <a:pt x="22" y="740"/>
                      <a:pt x="60" y="762"/>
                    </a:cubicBezTo>
                    <a:cubicBezTo>
                      <a:pt x="171" y="826"/>
                      <a:pt x="423" y="870"/>
                      <a:pt x="717" y="870"/>
                    </a:cubicBezTo>
                    <a:cubicBezTo>
                      <a:pt x="1011" y="870"/>
                      <a:pt x="1263" y="826"/>
                      <a:pt x="1374" y="762"/>
                    </a:cubicBezTo>
                    <a:cubicBezTo>
                      <a:pt x="1412" y="740"/>
                      <a:pt x="1434" y="716"/>
                      <a:pt x="1434" y="691"/>
                    </a:cubicBezTo>
                    <a:cubicBezTo>
                      <a:pt x="1434" y="685"/>
                      <a:pt x="1433" y="679"/>
                      <a:pt x="1430" y="673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1299"/>
              <p:cNvSpPr>
                <a:spLocks noChangeArrowheads="1"/>
              </p:cNvSpPr>
              <p:nvPr/>
            </p:nvSpPr>
            <p:spPr bwMode="auto">
              <a:xfrm>
                <a:off x="433388" y="785812"/>
                <a:ext cx="25400" cy="44450"/>
              </a:xfrm>
              <a:custGeom>
                <a:avLst/>
                <a:gdLst>
                  <a:gd name="T0" fmla="*/ 17328573 w 22"/>
                  <a:gd name="T1" fmla="*/ 14288965 h 39"/>
                  <a:gd name="T2" fmla="*/ 18662073 w 22"/>
                  <a:gd name="T3" fmla="*/ 0 h 39"/>
                  <a:gd name="T4" fmla="*/ 18662073 w 22"/>
                  <a:gd name="T5" fmla="*/ 0 h 39"/>
                  <a:gd name="T6" fmla="*/ 0 w 22"/>
                  <a:gd name="T7" fmla="*/ 48064127 h 39"/>
                  <a:gd name="T8" fmla="*/ 29325455 w 22"/>
                  <a:gd name="T9" fmla="*/ 50661603 h 39"/>
                  <a:gd name="T10" fmla="*/ 17328573 w 22"/>
                  <a:gd name="T11" fmla="*/ 14288965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"/>
                  <a:gd name="T19" fmla="*/ 0 h 39"/>
                  <a:gd name="T20" fmla="*/ 22 w 22"/>
                  <a:gd name="T21" fmla="*/ 39 h 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" h="39">
                    <a:moveTo>
                      <a:pt x="13" y="11"/>
                    </a:moveTo>
                    <a:cubicBezTo>
                      <a:pt x="13" y="7"/>
                      <a:pt x="14" y="3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6" y="30"/>
                      <a:pt x="13" y="20"/>
                      <a:pt x="13" y="11"/>
                    </a:cubicBez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1300"/>
              <p:cNvSpPr>
                <a:spLocks noChangeArrowheads="1"/>
              </p:cNvSpPr>
              <p:nvPr/>
            </p:nvSpPr>
            <p:spPr bwMode="auto">
              <a:xfrm>
                <a:off x="760413" y="1246187"/>
                <a:ext cx="411163" cy="38100"/>
              </a:xfrm>
              <a:custGeom>
                <a:avLst/>
                <a:gdLst>
                  <a:gd name="T0" fmla="*/ 0 w 355"/>
                  <a:gd name="T1" fmla="*/ 1333500 h 33"/>
                  <a:gd name="T2" fmla="*/ 335359599 w 355"/>
                  <a:gd name="T3" fmla="*/ 43988182 h 33"/>
                  <a:gd name="T4" fmla="*/ 476211303 w 355"/>
                  <a:gd name="T5" fmla="*/ 0 h 33"/>
                  <a:gd name="T6" fmla="*/ 0 w 355"/>
                  <a:gd name="T7" fmla="*/ 1333500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5"/>
                  <a:gd name="T13" fmla="*/ 0 h 33"/>
                  <a:gd name="T14" fmla="*/ 355 w 355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5" h="33">
                    <a:moveTo>
                      <a:pt x="0" y="1"/>
                    </a:moveTo>
                    <a:cubicBezTo>
                      <a:pt x="75" y="16"/>
                      <a:pt x="159" y="27"/>
                      <a:pt x="250" y="33"/>
                    </a:cubicBezTo>
                    <a:cubicBezTo>
                      <a:pt x="355" y="0"/>
                      <a:pt x="355" y="0"/>
                      <a:pt x="35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1301"/>
              <p:cNvSpPr>
                <a:spLocks noChangeArrowheads="1"/>
              </p:cNvSpPr>
              <p:nvPr/>
            </p:nvSpPr>
            <p:spPr bwMode="auto">
              <a:xfrm>
                <a:off x="450850" y="776287"/>
                <a:ext cx="3175" cy="9525"/>
              </a:xfrm>
              <a:custGeom>
                <a:avLst/>
                <a:gdLst>
                  <a:gd name="T0" fmla="*/ 3360208 w 3"/>
                  <a:gd name="T1" fmla="*/ 0 h 8"/>
                  <a:gd name="T2" fmla="*/ 3360208 w 3"/>
                  <a:gd name="T3" fmla="*/ 1418034 h 8"/>
                  <a:gd name="T4" fmla="*/ 0 w 3"/>
                  <a:gd name="T5" fmla="*/ 11340703 h 8"/>
                  <a:gd name="T6" fmla="*/ 0 w 3"/>
                  <a:gd name="T7" fmla="*/ 11340703 h 8"/>
                  <a:gd name="T8" fmla="*/ 3360208 w 3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8"/>
                  <a:gd name="T17" fmla="*/ 3 w 3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8">
                    <a:moveTo>
                      <a:pt x="3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1302"/>
              <p:cNvSpPr>
                <a:spLocks noChangeArrowheads="1"/>
              </p:cNvSpPr>
              <p:nvPr/>
            </p:nvSpPr>
            <p:spPr bwMode="auto">
              <a:xfrm>
                <a:off x="1355725" y="1117599"/>
                <a:ext cx="485775" cy="128587"/>
              </a:xfrm>
              <a:custGeom>
                <a:avLst/>
                <a:gdLst>
                  <a:gd name="T0" fmla="*/ 0 w 421"/>
                  <a:gd name="T1" fmla="*/ 113358625 h 112"/>
                  <a:gd name="T2" fmla="*/ 508591425 w 421"/>
                  <a:gd name="T3" fmla="*/ 147630505 h 112"/>
                  <a:gd name="T4" fmla="*/ 560516272 w 421"/>
                  <a:gd name="T5" fmla="*/ 137085223 h 112"/>
                  <a:gd name="T6" fmla="*/ 426045444 w 421"/>
                  <a:gd name="T7" fmla="*/ 0 h 112"/>
                  <a:gd name="T8" fmla="*/ 0 w 421"/>
                  <a:gd name="T9" fmla="*/ 113358625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"/>
                  <a:gd name="T16" fmla="*/ 0 h 112"/>
                  <a:gd name="T17" fmla="*/ 421 w 421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" h="112">
                    <a:moveTo>
                      <a:pt x="0" y="86"/>
                    </a:moveTo>
                    <a:cubicBezTo>
                      <a:pt x="382" y="112"/>
                      <a:pt x="382" y="112"/>
                      <a:pt x="382" y="112"/>
                    </a:cubicBezTo>
                    <a:cubicBezTo>
                      <a:pt x="395" y="109"/>
                      <a:pt x="408" y="107"/>
                      <a:pt x="421" y="104"/>
                    </a:cubicBezTo>
                    <a:cubicBezTo>
                      <a:pt x="320" y="0"/>
                      <a:pt x="320" y="0"/>
                      <a:pt x="320" y="0"/>
                    </a:cubicBez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1303"/>
              <p:cNvSpPr>
                <a:spLocks noChangeArrowheads="1"/>
              </p:cNvSpPr>
              <p:nvPr/>
            </p:nvSpPr>
            <p:spPr bwMode="auto">
              <a:xfrm>
                <a:off x="1065213" y="998537"/>
                <a:ext cx="180975" cy="47625"/>
              </a:xfrm>
              <a:custGeom>
                <a:avLst/>
                <a:gdLst>
                  <a:gd name="T0" fmla="*/ 209948401 w 156"/>
                  <a:gd name="T1" fmla="*/ 7715250 h 42"/>
                  <a:gd name="T2" fmla="*/ 0 w 156"/>
                  <a:gd name="T3" fmla="*/ 0 h 42"/>
                  <a:gd name="T4" fmla="*/ 14803987 w 156"/>
                  <a:gd name="T5" fmla="*/ 54003348 h 42"/>
                  <a:gd name="T6" fmla="*/ 209948401 w 156"/>
                  <a:gd name="T7" fmla="*/ 771525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6"/>
                  <a:gd name="T13" fmla="*/ 0 h 42"/>
                  <a:gd name="T14" fmla="*/ 156 w 156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6" h="42">
                    <a:moveTo>
                      <a:pt x="156" y="6"/>
                    </a:moveTo>
                    <a:cubicBezTo>
                      <a:pt x="102" y="5"/>
                      <a:pt x="50" y="3"/>
                      <a:pt x="0" y="0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156" y="6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1304"/>
              <p:cNvSpPr>
                <a:spLocks noChangeArrowheads="1"/>
              </p:cNvSpPr>
              <p:nvPr/>
            </p:nvSpPr>
            <p:spPr bwMode="auto">
              <a:xfrm>
                <a:off x="1077913" y="1004887"/>
                <a:ext cx="244475" cy="60325"/>
              </a:xfrm>
              <a:custGeom>
                <a:avLst/>
                <a:gdLst>
                  <a:gd name="T0" fmla="*/ 193314841 w 211"/>
                  <a:gd name="T1" fmla="*/ 69982800 h 52"/>
                  <a:gd name="T2" fmla="*/ 283260785 w 211"/>
                  <a:gd name="T3" fmla="*/ 0 h 52"/>
                  <a:gd name="T4" fmla="*/ 230904900 w 211"/>
                  <a:gd name="T5" fmla="*/ 0 h 52"/>
                  <a:gd name="T6" fmla="*/ 194657715 w 211"/>
                  <a:gd name="T7" fmla="*/ 0 h 52"/>
                  <a:gd name="T8" fmla="*/ 0 w 211"/>
                  <a:gd name="T9" fmla="*/ 48449096 h 52"/>
                  <a:gd name="T10" fmla="*/ 193314841 w 211"/>
                  <a:gd name="T11" fmla="*/ 69982800 h 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1"/>
                  <a:gd name="T19" fmla="*/ 0 h 52"/>
                  <a:gd name="T20" fmla="*/ 211 w 211"/>
                  <a:gd name="T21" fmla="*/ 52 h 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1" h="52">
                    <a:moveTo>
                      <a:pt x="144" y="52"/>
                    </a:moveTo>
                    <a:cubicBezTo>
                      <a:pt x="211" y="0"/>
                      <a:pt x="211" y="0"/>
                      <a:pt x="211" y="0"/>
                    </a:cubicBezTo>
                    <a:cubicBezTo>
                      <a:pt x="198" y="0"/>
                      <a:pt x="185" y="0"/>
                      <a:pt x="172" y="0"/>
                    </a:cubicBezTo>
                    <a:cubicBezTo>
                      <a:pt x="163" y="0"/>
                      <a:pt x="154" y="0"/>
                      <a:pt x="145" y="0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144" y="5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305"/>
              <p:cNvSpPr>
                <a:spLocks noChangeArrowheads="1"/>
              </p:cNvSpPr>
              <p:nvPr/>
            </p:nvSpPr>
            <p:spPr bwMode="auto">
              <a:xfrm>
                <a:off x="633413" y="927099"/>
                <a:ext cx="1588" cy="1587"/>
              </a:xfrm>
              <a:custGeom>
                <a:avLst/>
                <a:gdLst>
                  <a:gd name="T0" fmla="*/ 1260872 w 2"/>
                  <a:gd name="T1" fmla="*/ 2518569 h 1"/>
                  <a:gd name="T2" fmla="*/ 0 w 2"/>
                  <a:gd name="T3" fmla="*/ 0 h 1"/>
                  <a:gd name="T4" fmla="*/ 1260872 w 2"/>
                  <a:gd name="T5" fmla="*/ 2518569 h 1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"/>
                  <a:gd name="T11" fmla="*/ 2 w 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306"/>
              <p:cNvSpPr>
                <a:spLocks noChangeArrowheads="1"/>
              </p:cNvSpPr>
              <p:nvPr/>
            </p:nvSpPr>
            <p:spPr bwMode="auto">
              <a:xfrm>
                <a:off x="423863" y="828674"/>
                <a:ext cx="158750" cy="80962"/>
              </a:xfrm>
              <a:custGeom>
                <a:avLst/>
                <a:gdLst>
                  <a:gd name="T0" fmla="*/ 110102974 w 137"/>
                  <a:gd name="T1" fmla="*/ 58513860 h 71"/>
                  <a:gd name="T2" fmla="*/ 41624945 w 137"/>
                  <a:gd name="T3" fmla="*/ 2601047 h 71"/>
                  <a:gd name="T4" fmla="*/ 12084699 w 137"/>
                  <a:gd name="T5" fmla="*/ 0 h 71"/>
                  <a:gd name="T6" fmla="*/ 0 w 137"/>
                  <a:gd name="T7" fmla="*/ 29906907 h 71"/>
                  <a:gd name="T8" fmla="*/ 183953011 w 137"/>
                  <a:gd name="T9" fmla="*/ 92321767 h 71"/>
                  <a:gd name="T10" fmla="*/ 110102974 w 137"/>
                  <a:gd name="T11" fmla="*/ 58513860 h 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7"/>
                  <a:gd name="T19" fmla="*/ 0 h 71"/>
                  <a:gd name="T20" fmla="*/ 137 w 137"/>
                  <a:gd name="T21" fmla="*/ 71 h 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7" h="71">
                    <a:moveTo>
                      <a:pt x="82" y="45"/>
                    </a:moveTo>
                    <a:cubicBezTo>
                      <a:pt x="58" y="32"/>
                      <a:pt x="41" y="17"/>
                      <a:pt x="31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16" y="63"/>
                      <a:pt x="98" y="54"/>
                      <a:pt x="82" y="45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1307"/>
              <p:cNvSpPr>
                <a:spLocks noChangeArrowheads="1"/>
              </p:cNvSpPr>
              <p:nvPr/>
            </p:nvSpPr>
            <p:spPr bwMode="auto">
              <a:xfrm>
                <a:off x="361950" y="855662"/>
                <a:ext cx="273050" cy="247650"/>
              </a:xfrm>
              <a:custGeom>
                <a:avLst/>
                <a:gdLst>
                  <a:gd name="T0" fmla="*/ 313239258 w 236"/>
                  <a:gd name="T1" fmla="*/ 83587058 h 215"/>
                  <a:gd name="T2" fmla="*/ 254339133 w 236"/>
                  <a:gd name="T3" fmla="*/ 63685213 h 215"/>
                  <a:gd name="T4" fmla="*/ 70947877 w 236"/>
                  <a:gd name="T5" fmla="*/ 0 h 215"/>
                  <a:gd name="T6" fmla="*/ 6693196 w 236"/>
                  <a:gd name="T7" fmla="*/ 164521382 h 215"/>
                  <a:gd name="T8" fmla="*/ 5354557 w 236"/>
                  <a:gd name="T9" fmla="*/ 169828003 h 215"/>
                  <a:gd name="T10" fmla="*/ 4015918 w 236"/>
                  <a:gd name="T11" fmla="*/ 172481890 h 215"/>
                  <a:gd name="T12" fmla="*/ 4015918 w 236"/>
                  <a:gd name="T13" fmla="*/ 172481890 h 215"/>
                  <a:gd name="T14" fmla="*/ 0 w 236"/>
                  <a:gd name="T15" fmla="*/ 199017299 h 215"/>
                  <a:gd name="T16" fmla="*/ 42836454 w 236"/>
                  <a:gd name="T17" fmla="*/ 285258244 h 215"/>
                  <a:gd name="T18" fmla="*/ 315916536 w 236"/>
                  <a:gd name="T19" fmla="*/ 84914002 h 215"/>
                  <a:gd name="T20" fmla="*/ 313239258 w 236"/>
                  <a:gd name="T21" fmla="*/ 83587058 h 21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6"/>
                  <a:gd name="T34" fmla="*/ 0 h 215"/>
                  <a:gd name="T35" fmla="*/ 236 w 236"/>
                  <a:gd name="T36" fmla="*/ 215 h 21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6" h="215">
                    <a:moveTo>
                      <a:pt x="234" y="63"/>
                    </a:moveTo>
                    <a:cubicBezTo>
                      <a:pt x="218" y="58"/>
                      <a:pt x="204" y="53"/>
                      <a:pt x="190" y="4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" y="124"/>
                      <a:pt x="5" y="124"/>
                      <a:pt x="5" y="124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1" y="137"/>
                      <a:pt x="0" y="144"/>
                      <a:pt x="0" y="150"/>
                    </a:cubicBezTo>
                    <a:cubicBezTo>
                      <a:pt x="0" y="173"/>
                      <a:pt x="11" y="194"/>
                      <a:pt x="32" y="215"/>
                    </a:cubicBezTo>
                    <a:cubicBezTo>
                      <a:pt x="236" y="64"/>
                      <a:pt x="236" y="64"/>
                      <a:pt x="236" y="64"/>
                    </a:cubicBezTo>
                    <a:lnTo>
                      <a:pt x="234" y="63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308"/>
              <p:cNvSpPr>
                <a:spLocks noChangeArrowheads="1"/>
              </p:cNvSpPr>
              <p:nvPr/>
            </p:nvSpPr>
            <p:spPr bwMode="auto">
              <a:xfrm>
                <a:off x="1355725" y="1216024"/>
                <a:ext cx="441325" cy="58737"/>
              </a:xfrm>
              <a:custGeom>
                <a:avLst/>
                <a:gdLst>
                  <a:gd name="T0" fmla="*/ 289633973 w 382"/>
                  <a:gd name="T1" fmla="*/ 67647748 h 51"/>
                  <a:gd name="T2" fmla="*/ 509863235 w 382"/>
                  <a:gd name="T3" fmla="*/ 34486681 h 51"/>
                  <a:gd name="T4" fmla="*/ 0 w 382"/>
                  <a:gd name="T5" fmla="*/ 0 h 51"/>
                  <a:gd name="T6" fmla="*/ 289633973 w 382"/>
                  <a:gd name="T7" fmla="*/ 67647748 h 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2"/>
                  <a:gd name="T13" fmla="*/ 0 h 51"/>
                  <a:gd name="T14" fmla="*/ 382 w 382"/>
                  <a:gd name="T15" fmla="*/ 51 h 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2" h="51">
                    <a:moveTo>
                      <a:pt x="217" y="51"/>
                    </a:moveTo>
                    <a:cubicBezTo>
                      <a:pt x="276" y="45"/>
                      <a:pt x="331" y="36"/>
                      <a:pt x="382" y="2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7" y="51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309"/>
              <p:cNvSpPr>
                <a:spLocks noChangeArrowheads="1"/>
              </p:cNvSpPr>
              <p:nvPr/>
            </p:nvSpPr>
            <p:spPr bwMode="auto">
              <a:xfrm>
                <a:off x="1077913" y="1046162"/>
                <a:ext cx="166688" cy="38100"/>
              </a:xfrm>
              <a:custGeom>
                <a:avLst/>
                <a:gdLst>
                  <a:gd name="T0" fmla="*/ 264617994 w 105"/>
                  <a:gd name="T1" fmla="*/ 30241875 h 24"/>
                  <a:gd name="T2" fmla="*/ 0 w 105"/>
                  <a:gd name="T3" fmla="*/ 0 h 24"/>
                  <a:gd name="T4" fmla="*/ 206653432 w 105"/>
                  <a:gd name="T5" fmla="*/ 60483750 h 24"/>
                  <a:gd name="T6" fmla="*/ 264617994 w 105"/>
                  <a:gd name="T7" fmla="*/ 30241875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"/>
                  <a:gd name="T13" fmla="*/ 0 h 24"/>
                  <a:gd name="T14" fmla="*/ 105 w 105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" h="24">
                    <a:moveTo>
                      <a:pt x="105" y="12"/>
                    </a:moveTo>
                    <a:lnTo>
                      <a:pt x="0" y="0"/>
                    </a:lnTo>
                    <a:lnTo>
                      <a:pt x="82" y="24"/>
                    </a:lnTo>
                    <a:lnTo>
                      <a:pt x="105" y="1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310"/>
              <p:cNvSpPr>
                <a:spLocks noChangeArrowheads="1"/>
              </p:cNvSpPr>
              <p:nvPr/>
            </p:nvSpPr>
            <p:spPr bwMode="auto">
              <a:xfrm>
                <a:off x="1171575" y="1084262"/>
                <a:ext cx="184150" cy="161925"/>
              </a:xfrm>
              <a:custGeom>
                <a:avLst/>
                <a:gdLst>
                  <a:gd name="T0" fmla="*/ 0 w 116"/>
                  <a:gd name="T1" fmla="*/ 257055938 h 102"/>
                  <a:gd name="T2" fmla="*/ 292338125 w 116"/>
                  <a:gd name="T3" fmla="*/ 209173763 h 102"/>
                  <a:gd name="T4" fmla="*/ 57964388 w 116"/>
                  <a:gd name="T5" fmla="*/ 0 h 102"/>
                  <a:gd name="T6" fmla="*/ 0 w 116"/>
                  <a:gd name="T7" fmla="*/ 257055938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6"/>
                  <a:gd name="T13" fmla="*/ 0 h 102"/>
                  <a:gd name="T14" fmla="*/ 116 w 116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6" h="102">
                    <a:moveTo>
                      <a:pt x="0" y="102"/>
                    </a:moveTo>
                    <a:lnTo>
                      <a:pt x="116" y="83"/>
                    </a:lnTo>
                    <a:lnTo>
                      <a:pt x="23" y="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1311"/>
              <p:cNvSpPr>
                <a:spLocks noChangeArrowheads="1"/>
              </p:cNvSpPr>
              <p:nvPr/>
            </p:nvSpPr>
            <p:spPr bwMode="auto">
              <a:xfrm>
                <a:off x="1208088" y="1065212"/>
                <a:ext cx="147638" cy="150812"/>
              </a:xfrm>
              <a:custGeom>
                <a:avLst/>
                <a:gdLst>
                  <a:gd name="T0" fmla="*/ 0 w 93"/>
                  <a:gd name="T1" fmla="*/ 30241775 h 95"/>
                  <a:gd name="T2" fmla="*/ 234376119 w 93"/>
                  <a:gd name="T3" fmla="*/ 239413256 h 95"/>
                  <a:gd name="T4" fmla="*/ 57964584 w 93"/>
                  <a:gd name="T5" fmla="*/ 0 h 95"/>
                  <a:gd name="T6" fmla="*/ 0 w 93"/>
                  <a:gd name="T7" fmla="*/ 30241775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95"/>
                  <a:gd name="T14" fmla="*/ 93 w 9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95">
                    <a:moveTo>
                      <a:pt x="0" y="12"/>
                    </a:moveTo>
                    <a:lnTo>
                      <a:pt x="93" y="95"/>
                    </a:lnTo>
                    <a:lnTo>
                      <a:pt x="23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Rectangle 1312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42" name="Freeform 1313"/>
              <p:cNvSpPr>
                <a:spLocks noChangeArrowheads="1"/>
              </p:cNvSpPr>
              <p:nvPr/>
            </p:nvSpPr>
            <p:spPr bwMode="auto">
              <a:xfrm>
                <a:off x="661988" y="1065212"/>
                <a:ext cx="509588" cy="182562"/>
              </a:xfrm>
              <a:custGeom>
                <a:avLst/>
                <a:gdLst>
                  <a:gd name="T0" fmla="*/ 204292789 w 441"/>
                  <a:gd name="T1" fmla="*/ 0 h 158"/>
                  <a:gd name="T2" fmla="*/ 0 w 441"/>
                  <a:gd name="T3" fmla="*/ 184240877 h 158"/>
                  <a:gd name="T4" fmla="*/ 114830629 w 441"/>
                  <a:gd name="T5" fmla="*/ 210942303 h 158"/>
                  <a:gd name="T6" fmla="*/ 588843378 w 441"/>
                  <a:gd name="T7" fmla="*/ 209607751 h 158"/>
                  <a:gd name="T8" fmla="*/ 204292789 w 441"/>
                  <a:gd name="T9" fmla="*/ 0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1"/>
                  <a:gd name="T16" fmla="*/ 0 h 158"/>
                  <a:gd name="T17" fmla="*/ 441 w 441"/>
                  <a:gd name="T18" fmla="*/ 158 h 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1" h="158">
                    <a:moveTo>
                      <a:pt x="153" y="0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27" y="145"/>
                      <a:pt x="56" y="152"/>
                      <a:pt x="86" y="158"/>
                    </a:cubicBezTo>
                    <a:cubicBezTo>
                      <a:pt x="441" y="157"/>
                      <a:pt x="441" y="157"/>
                      <a:pt x="441" y="157"/>
                    </a:cubicBez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1314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307975" cy="136525"/>
              </a:xfrm>
              <a:custGeom>
                <a:avLst/>
                <a:gdLst>
                  <a:gd name="T0" fmla="*/ 234164812 w 267"/>
                  <a:gd name="T1" fmla="*/ 157958268 h 118"/>
                  <a:gd name="T2" fmla="*/ 355238205 w 267"/>
                  <a:gd name="T3" fmla="*/ 68270599 h 118"/>
                  <a:gd name="T4" fmla="*/ 1329944 w 267"/>
                  <a:gd name="T5" fmla="*/ 0 h 118"/>
                  <a:gd name="T6" fmla="*/ 0 w 267"/>
                  <a:gd name="T7" fmla="*/ 0 h 118"/>
                  <a:gd name="T8" fmla="*/ 234164812 w 267"/>
                  <a:gd name="T9" fmla="*/ 157958268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"/>
                  <a:gd name="T17" fmla="*/ 267 w 267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">
                    <a:moveTo>
                      <a:pt x="176" y="118"/>
                    </a:moveTo>
                    <a:cubicBezTo>
                      <a:pt x="267" y="51"/>
                      <a:pt x="267" y="51"/>
                      <a:pt x="267" y="51"/>
                    </a:cubicBezTo>
                    <a:cubicBezTo>
                      <a:pt x="163" y="39"/>
                      <a:pt x="72" y="22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76" y="118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1315"/>
              <p:cNvSpPr>
                <a:spLocks noChangeArrowheads="1"/>
              </p:cNvSpPr>
              <p:nvPr/>
            </p:nvSpPr>
            <p:spPr bwMode="auto">
              <a:xfrm>
                <a:off x="838200" y="987424"/>
                <a:ext cx="239713" cy="77787"/>
              </a:xfrm>
              <a:custGeom>
                <a:avLst/>
                <a:gdLst>
                  <a:gd name="T0" fmla="*/ 276261165 w 208"/>
                  <a:gd name="T1" fmla="*/ 68743971 h 67"/>
                  <a:gd name="T2" fmla="*/ 261651349 w 208"/>
                  <a:gd name="T3" fmla="*/ 12131289 h 67"/>
                  <a:gd name="T4" fmla="*/ 120863756 w 208"/>
                  <a:gd name="T5" fmla="*/ 0 h 67"/>
                  <a:gd name="T6" fmla="*/ 0 w 208"/>
                  <a:gd name="T7" fmla="*/ 90310707 h 67"/>
                  <a:gd name="T8" fmla="*/ 276261165 w 208"/>
                  <a:gd name="T9" fmla="*/ 68743971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"/>
                  <a:gd name="T16" fmla="*/ 0 h 67"/>
                  <a:gd name="T17" fmla="*/ 208 w 208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" h="67">
                    <a:moveTo>
                      <a:pt x="208" y="51"/>
                    </a:moveTo>
                    <a:cubicBezTo>
                      <a:pt x="197" y="9"/>
                      <a:pt x="197" y="9"/>
                      <a:pt x="197" y="9"/>
                    </a:cubicBezTo>
                    <a:cubicBezTo>
                      <a:pt x="160" y="7"/>
                      <a:pt x="125" y="4"/>
                      <a:pt x="91" y="0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208" y="51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316"/>
              <p:cNvSpPr>
                <a:spLocks noChangeArrowheads="1"/>
              </p:cNvSpPr>
              <p:nvPr/>
            </p:nvSpPr>
            <p:spPr bwMode="auto">
              <a:xfrm>
                <a:off x="838200" y="1046162"/>
                <a:ext cx="369888" cy="38100"/>
              </a:xfrm>
              <a:custGeom>
                <a:avLst/>
                <a:gdLst>
                  <a:gd name="T0" fmla="*/ 380544902 w 233"/>
                  <a:gd name="T1" fmla="*/ 0 h 24"/>
                  <a:gd name="T2" fmla="*/ 0 w 233"/>
                  <a:gd name="T3" fmla="*/ 30241875 h 24"/>
                  <a:gd name="T4" fmla="*/ 587197994 w 233"/>
                  <a:gd name="T5" fmla="*/ 60483750 h 24"/>
                  <a:gd name="T6" fmla="*/ 380544902 w 233"/>
                  <a:gd name="T7" fmla="*/ 0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24"/>
                  <a:gd name="T14" fmla="*/ 233 w 233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24">
                    <a:moveTo>
                      <a:pt x="151" y="0"/>
                    </a:moveTo>
                    <a:lnTo>
                      <a:pt x="0" y="12"/>
                    </a:lnTo>
                    <a:lnTo>
                      <a:pt x="233" y="2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1317"/>
              <p:cNvSpPr>
                <a:spLocks noChangeArrowheads="1"/>
              </p:cNvSpPr>
              <p:nvPr/>
            </p:nvSpPr>
            <p:spPr bwMode="auto">
              <a:xfrm>
                <a:off x="838200" y="1065212"/>
                <a:ext cx="369888" cy="180975"/>
              </a:xfrm>
              <a:custGeom>
                <a:avLst/>
                <a:gdLst>
                  <a:gd name="T0" fmla="*/ 0 w 233"/>
                  <a:gd name="T1" fmla="*/ 0 h 114"/>
                  <a:gd name="T2" fmla="*/ 529233528 w 233"/>
                  <a:gd name="T3" fmla="*/ 287297813 h 114"/>
                  <a:gd name="T4" fmla="*/ 587197994 w 233"/>
                  <a:gd name="T5" fmla="*/ 30241875 h 114"/>
                  <a:gd name="T6" fmla="*/ 0 w 233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114"/>
                  <a:gd name="T14" fmla="*/ 233 w 233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114">
                    <a:moveTo>
                      <a:pt x="0" y="0"/>
                    </a:moveTo>
                    <a:lnTo>
                      <a:pt x="210" y="114"/>
                    </a:lnTo>
                    <a:lnTo>
                      <a:pt x="23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1318"/>
              <p:cNvSpPr>
                <a:spLocks noChangeArrowheads="1"/>
              </p:cNvSpPr>
              <p:nvPr/>
            </p:nvSpPr>
            <p:spPr bwMode="auto">
              <a:xfrm>
                <a:off x="642938" y="1065212"/>
                <a:ext cx="195263" cy="158750"/>
              </a:xfrm>
              <a:custGeom>
                <a:avLst/>
                <a:gdLst>
                  <a:gd name="T0" fmla="*/ 33373797 w 169"/>
                  <a:gd name="T1" fmla="*/ 59549656 h 138"/>
                  <a:gd name="T2" fmla="*/ 0 w 169"/>
                  <a:gd name="T3" fmla="*/ 177327201 h 138"/>
                  <a:gd name="T4" fmla="*/ 21358768 w 169"/>
                  <a:gd name="T5" fmla="*/ 182620018 h 138"/>
                  <a:gd name="T6" fmla="*/ 225607332 w 169"/>
                  <a:gd name="T7" fmla="*/ 0 h 138"/>
                  <a:gd name="T8" fmla="*/ 33373797 w 169"/>
                  <a:gd name="T9" fmla="*/ 59549656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38"/>
                  <a:gd name="T17" fmla="*/ 169 w 169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38">
                    <a:moveTo>
                      <a:pt x="25" y="45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5" y="135"/>
                      <a:pt x="11" y="136"/>
                      <a:pt x="16" y="138"/>
                    </a:cubicBezTo>
                    <a:cubicBezTo>
                      <a:pt x="169" y="0"/>
                      <a:pt x="169" y="0"/>
                      <a:pt x="169" y="0"/>
                    </a:cubicBezTo>
                    <a:lnTo>
                      <a:pt x="25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131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203200" cy="188912"/>
              </a:xfrm>
              <a:custGeom>
                <a:avLst/>
                <a:gdLst>
                  <a:gd name="T0" fmla="*/ 57964388 w 128"/>
                  <a:gd name="T1" fmla="*/ 299897006 h 119"/>
                  <a:gd name="T2" fmla="*/ 322580000 w 128"/>
                  <a:gd name="T3" fmla="*/ 216732864 h 119"/>
                  <a:gd name="T4" fmla="*/ 0 w 128"/>
                  <a:gd name="T5" fmla="*/ 0 h 119"/>
                  <a:gd name="T6" fmla="*/ 57964388 w 128"/>
                  <a:gd name="T7" fmla="*/ 299897006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8"/>
                  <a:gd name="T13" fmla="*/ 0 h 119"/>
                  <a:gd name="T14" fmla="*/ 128 w 128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8" h="119">
                    <a:moveTo>
                      <a:pt x="23" y="119"/>
                    </a:moveTo>
                    <a:lnTo>
                      <a:pt x="128" y="86"/>
                    </a:lnTo>
                    <a:lnTo>
                      <a:pt x="0" y="0"/>
                    </a:lnTo>
                    <a:lnTo>
                      <a:pt x="23" y="119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1320"/>
              <p:cNvSpPr>
                <a:spLocks noChangeArrowheads="1"/>
              </p:cNvSpPr>
              <p:nvPr/>
            </p:nvSpPr>
            <p:spPr bwMode="auto">
              <a:xfrm>
                <a:off x="463550" y="1117599"/>
                <a:ext cx="207963" cy="103187"/>
              </a:xfrm>
              <a:custGeom>
                <a:avLst/>
                <a:gdLst>
                  <a:gd name="T0" fmla="*/ 0 w 181"/>
                  <a:gd name="T1" fmla="*/ 37637748 h 89"/>
                  <a:gd name="T2" fmla="*/ 205939669 w 181"/>
                  <a:gd name="T3" fmla="*/ 119635472 h 89"/>
                  <a:gd name="T4" fmla="*/ 238942593 w 181"/>
                  <a:gd name="T5" fmla="*/ 0 h 89"/>
                  <a:gd name="T6" fmla="*/ 0 w 181"/>
                  <a:gd name="T7" fmla="*/ 37637748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"/>
                  <a:gd name="T13" fmla="*/ 0 h 89"/>
                  <a:gd name="T14" fmla="*/ 181 w 181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" h="89">
                    <a:moveTo>
                      <a:pt x="0" y="28"/>
                    </a:moveTo>
                    <a:cubicBezTo>
                      <a:pt x="41" y="51"/>
                      <a:pt x="93" y="71"/>
                      <a:pt x="156" y="89"/>
                    </a:cubicBezTo>
                    <a:cubicBezTo>
                      <a:pt x="181" y="0"/>
                      <a:pt x="181" y="0"/>
                      <a:pt x="181" y="0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1321"/>
              <p:cNvSpPr>
                <a:spLocks noChangeArrowheads="1"/>
              </p:cNvSpPr>
              <p:nvPr/>
            </p:nvSpPr>
            <p:spPr bwMode="auto">
              <a:xfrm>
                <a:off x="400050" y="928687"/>
                <a:ext cx="271463" cy="220662"/>
              </a:xfrm>
              <a:custGeom>
                <a:avLst/>
                <a:gdLst>
                  <a:gd name="T0" fmla="*/ 269914741 w 236"/>
                  <a:gd name="T1" fmla="*/ 0 h 191"/>
                  <a:gd name="T2" fmla="*/ 0 w 236"/>
                  <a:gd name="T3" fmla="*/ 201541811 h 191"/>
                  <a:gd name="T4" fmla="*/ 72771639 w 236"/>
                  <a:gd name="T5" fmla="*/ 254930462 h 191"/>
                  <a:gd name="T6" fmla="*/ 312254917 w 236"/>
                  <a:gd name="T7" fmla="*/ 217558868 h 191"/>
                  <a:gd name="T8" fmla="*/ 269914741 w 236"/>
                  <a:gd name="T9" fmla="*/ 0 h 1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6"/>
                  <a:gd name="T16" fmla="*/ 0 h 191"/>
                  <a:gd name="T17" fmla="*/ 236 w 236"/>
                  <a:gd name="T18" fmla="*/ 191 h 1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6" h="191">
                    <a:moveTo>
                      <a:pt x="204" y="0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4" y="165"/>
                      <a:pt x="33" y="178"/>
                      <a:pt x="55" y="191"/>
                    </a:cubicBezTo>
                    <a:cubicBezTo>
                      <a:pt x="236" y="163"/>
                      <a:pt x="236" y="163"/>
                      <a:pt x="236" y="163"/>
                    </a:cubicBez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1322"/>
              <p:cNvSpPr>
                <a:spLocks noChangeArrowheads="1"/>
              </p:cNvSpPr>
              <p:nvPr/>
            </p:nvSpPr>
            <p:spPr bwMode="auto">
              <a:xfrm>
                <a:off x="1049338" y="1246187"/>
                <a:ext cx="220663" cy="47625"/>
              </a:xfrm>
              <a:custGeom>
                <a:avLst/>
                <a:gdLst>
                  <a:gd name="T0" fmla="*/ 0 w 191"/>
                  <a:gd name="T1" fmla="*/ 44525890 h 41"/>
                  <a:gd name="T2" fmla="*/ 254932773 w 191"/>
                  <a:gd name="T3" fmla="*/ 55320503 h 41"/>
                  <a:gd name="T4" fmla="*/ 140146422 w 191"/>
                  <a:gd name="T5" fmla="*/ 0 h 41"/>
                  <a:gd name="T6" fmla="*/ 0 w 191"/>
                  <a:gd name="T7" fmla="*/ 44525890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1"/>
                  <a:gd name="T13" fmla="*/ 0 h 41"/>
                  <a:gd name="T14" fmla="*/ 191 w 191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1" h="41">
                    <a:moveTo>
                      <a:pt x="0" y="33"/>
                    </a:moveTo>
                    <a:cubicBezTo>
                      <a:pt x="61" y="38"/>
                      <a:pt x="125" y="40"/>
                      <a:pt x="191" y="41"/>
                    </a:cubicBezTo>
                    <a:cubicBezTo>
                      <a:pt x="105" y="0"/>
                      <a:pt x="105" y="0"/>
                      <a:pt x="105" y="0"/>
                    </a:cubicBez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1323"/>
              <p:cNvSpPr>
                <a:spLocks noChangeArrowheads="1"/>
              </p:cNvSpPr>
              <p:nvPr/>
            </p:nvSpPr>
            <p:spPr bwMode="auto">
              <a:xfrm>
                <a:off x="1171575" y="1216024"/>
                <a:ext cx="184150" cy="77787"/>
              </a:xfrm>
              <a:custGeom>
                <a:avLst/>
                <a:gdLst>
                  <a:gd name="T0" fmla="*/ 0 w 160"/>
                  <a:gd name="T1" fmla="*/ 35045946 h 67"/>
                  <a:gd name="T2" fmla="*/ 113920945 w 160"/>
                  <a:gd name="T3" fmla="*/ 90310707 h 67"/>
                  <a:gd name="T4" fmla="*/ 121868168 w 160"/>
                  <a:gd name="T5" fmla="*/ 90310707 h 67"/>
                  <a:gd name="T6" fmla="*/ 180153945 w 160"/>
                  <a:gd name="T7" fmla="*/ 88962786 h 67"/>
                  <a:gd name="T8" fmla="*/ 211945141 w 160"/>
                  <a:gd name="T9" fmla="*/ 0 h 67"/>
                  <a:gd name="T10" fmla="*/ 0 w 160"/>
                  <a:gd name="T11" fmla="*/ 35045946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0"/>
                  <a:gd name="T19" fmla="*/ 0 h 67"/>
                  <a:gd name="T20" fmla="*/ 160 w 160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0" h="67">
                    <a:moveTo>
                      <a:pt x="0" y="26"/>
                    </a:moveTo>
                    <a:cubicBezTo>
                      <a:pt x="86" y="67"/>
                      <a:pt x="86" y="67"/>
                      <a:pt x="86" y="67"/>
                    </a:cubicBezTo>
                    <a:cubicBezTo>
                      <a:pt x="88" y="67"/>
                      <a:pt x="90" y="67"/>
                      <a:pt x="92" y="67"/>
                    </a:cubicBezTo>
                    <a:cubicBezTo>
                      <a:pt x="107" y="67"/>
                      <a:pt x="121" y="66"/>
                      <a:pt x="136" y="66"/>
                    </a:cubicBezTo>
                    <a:cubicBezTo>
                      <a:pt x="160" y="0"/>
                      <a:pt x="160" y="0"/>
                      <a:pt x="160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1324"/>
              <p:cNvSpPr>
                <a:spLocks noChangeArrowheads="1"/>
              </p:cNvSpPr>
              <p:nvPr/>
            </p:nvSpPr>
            <p:spPr bwMode="auto">
              <a:xfrm>
                <a:off x="1328738" y="1216024"/>
                <a:ext cx="277813" cy="76200"/>
              </a:xfrm>
              <a:custGeom>
                <a:avLst/>
                <a:gdLst>
                  <a:gd name="T0" fmla="*/ 0 w 241"/>
                  <a:gd name="T1" fmla="*/ 87976364 h 66"/>
                  <a:gd name="T2" fmla="*/ 320249224 w 241"/>
                  <a:gd name="T3" fmla="*/ 67981945 h 66"/>
                  <a:gd name="T4" fmla="*/ 31892010 w 241"/>
                  <a:gd name="T5" fmla="*/ 0 h 66"/>
                  <a:gd name="T6" fmla="*/ 0 w 241"/>
                  <a:gd name="T7" fmla="*/ 87976364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66"/>
                  <a:gd name="T14" fmla="*/ 241 w 241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66">
                    <a:moveTo>
                      <a:pt x="0" y="66"/>
                    </a:moveTo>
                    <a:cubicBezTo>
                      <a:pt x="84" y="65"/>
                      <a:pt x="165" y="60"/>
                      <a:pt x="241" y="51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325"/>
              <p:cNvSpPr>
                <a:spLocks noChangeArrowheads="1"/>
              </p:cNvSpPr>
              <p:nvPr/>
            </p:nvSpPr>
            <p:spPr bwMode="auto">
              <a:xfrm>
                <a:off x="1725613" y="1117599"/>
                <a:ext cx="358775" cy="119062"/>
              </a:xfrm>
              <a:custGeom>
                <a:avLst/>
                <a:gdLst>
                  <a:gd name="T0" fmla="*/ 134413727 w 311"/>
                  <a:gd name="T1" fmla="*/ 136305383 h 104"/>
                  <a:gd name="T2" fmla="*/ 413889070 w 311"/>
                  <a:gd name="T3" fmla="*/ 40629908 h 104"/>
                  <a:gd name="T4" fmla="*/ 0 w 311"/>
                  <a:gd name="T5" fmla="*/ 0 h 104"/>
                  <a:gd name="T6" fmla="*/ 134413727 w 311"/>
                  <a:gd name="T7" fmla="*/ 136305383 h 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104"/>
                  <a:gd name="T14" fmla="*/ 311 w 311"/>
                  <a:gd name="T15" fmla="*/ 104 h 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1" h="104">
                    <a:moveTo>
                      <a:pt x="101" y="104"/>
                    </a:moveTo>
                    <a:cubicBezTo>
                      <a:pt x="188" y="84"/>
                      <a:pt x="259" y="59"/>
                      <a:pt x="311" y="3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1" y="104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1326"/>
              <p:cNvSpPr>
                <a:spLocks noChangeArrowheads="1"/>
              </p:cNvSpPr>
              <p:nvPr/>
            </p:nvSpPr>
            <p:spPr bwMode="auto">
              <a:xfrm>
                <a:off x="2085975" y="811212"/>
                <a:ext cx="106363" cy="315912"/>
              </a:xfrm>
              <a:custGeom>
                <a:avLst/>
                <a:gdLst>
                  <a:gd name="T0" fmla="*/ 0 w 91"/>
                  <a:gd name="T1" fmla="*/ 34816280 h 273"/>
                  <a:gd name="T2" fmla="*/ 49181784 w 91"/>
                  <a:gd name="T3" fmla="*/ 365569201 h 273"/>
                  <a:gd name="T4" fmla="*/ 124319646 w 91"/>
                  <a:gd name="T5" fmla="*/ 251747148 h 273"/>
                  <a:gd name="T6" fmla="*/ 117489037 w 91"/>
                  <a:gd name="T7" fmla="*/ 216930869 h 273"/>
                  <a:gd name="T8" fmla="*/ 117489037 w 91"/>
                  <a:gd name="T9" fmla="*/ 216930869 h 273"/>
                  <a:gd name="T10" fmla="*/ 49181784 w 91"/>
                  <a:gd name="T11" fmla="*/ 44189493 h 273"/>
                  <a:gd name="T12" fmla="*/ 19126639 w 91"/>
                  <a:gd name="T13" fmla="*/ 0 h 273"/>
                  <a:gd name="T14" fmla="*/ 0 w 91"/>
                  <a:gd name="T15" fmla="*/ 34816280 h 2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1"/>
                  <a:gd name="T25" fmla="*/ 0 h 273"/>
                  <a:gd name="T26" fmla="*/ 91 w 91"/>
                  <a:gd name="T27" fmla="*/ 273 h 2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1" h="273">
                    <a:moveTo>
                      <a:pt x="0" y="26"/>
                    </a:moveTo>
                    <a:cubicBezTo>
                      <a:pt x="36" y="273"/>
                      <a:pt x="36" y="273"/>
                      <a:pt x="36" y="273"/>
                    </a:cubicBezTo>
                    <a:cubicBezTo>
                      <a:pt x="71" y="247"/>
                      <a:pt x="91" y="218"/>
                      <a:pt x="91" y="188"/>
                    </a:cubicBezTo>
                    <a:cubicBezTo>
                      <a:pt x="91" y="179"/>
                      <a:pt x="89" y="171"/>
                      <a:pt x="86" y="162"/>
                    </a:cubicBezTo>
                    <a:cubicBezTo>
                      <a:pt x="86" y="162"/>
                      <a:pt x="86" y="162"/>
                      <a:pt x="86" y="162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2" y="9"/>
                      <a:pt x="7" y="18"/>
                      <a:pt x="0" y="26"/>
                    </a:cubicBez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1327"/>
              <p:cNvSpPr>
                <a:spLocks noChangeArrowheads="1"/>
              </p:cNvSpPr>
              <p:nvPr/>
            </p:nvSpPr>
            <p:spPr bwMode="auto">
              <a:xfrm>
                <a:off x="1725613" y="841374"/>
                <a:ext cx="403225" cy="311150"/>
              </a:xfrm>
              <a:custGeom>
                <a:avLst/>
                <a:gdLst>
                  <a:gd name="T0" fmla="*/ 359083994 w 349"/>
                  <a:gd name="T1" fmla="*/ 45153627 h 270"/>
                  <a:gd name="T2" fmla="*/ 220255591 w 349"/>
                  <a:gd name="T3" fmla="*/ 102258871 h 270"/>
                  <a:gd name="T4" fmla="*/ 0 w 349"/>
                  <a:gd name="T5" fmla="*/ 317401810 h 270"/>
                  <a:gd name="T6" fmla="*/ 415149599 w 349"/>
                  <a:gd name="T7" fmla="*/ 358571565 h 270"/>
                  <a:gd name="T8" fmla="*/ 465875073 w 349"/>
                  <a:gd name="T9" fmla="*/ 328027006 h 270"/>
                  <a:gd name="T10" fmla="*/ 417819665 w 349"/>
                  <a:gd name="T11" fmla="*/ 0 h 270"/>
                  <a:gd name="T12" fmla="*/ 359083994 w 349"/>
                  <a:gd name="T13" fmla="*/ 45153627 h 2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9"/>
                  <a:gd name="T22" fmla="*/ 0 h 270"/>
                  <a:gd name="T23" fmla="*/ 349 w 349"/>
                  <a:gd name="T24" fmla="*/ 270 h 27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9" h="270">
                    <a:moveTo>
                      <a:pt x="269" y="34"/>
                    </a:moveTo>
                    <a:cubicBezTo>
                      <a:pt x="242" y="50"/>
                      <a:pt x="207" y="64"/>
                      <a:pt x="165" y="7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311" y="270"/>
                      <a:pt x="311" y="270"/>
                      <a:pt x="311" y="270"/>
                    </a:cubicBezTo>
                    <a:cubicBezTo>
                      <a:pt x="325" y="262"/>
                      <a:pt x="338" y="255"/>
                      <a:pt x="349" y="247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03" y="12"/>
                      <a:pt x="288" y="23"/>
                      <a:pt x="269" y="34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Rectangle 1328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58" name="Freeform 132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"/>
              </a:xfrm>
              <a:custGeom>
                <a:avLst/>
                <a:gdLst>
                  <a:gd name="T0" fmla="*/ 2521744 w 1"/>
                  <a:gd name="T1" fmla="*/ 0 h 1"/>
                  <a:gd name="T2" fmla="*/ 2521744 w 1"/>
                  <a:gd name="T3" fmla="*/ 0 h 1"/>
                  <a:gd name="T4" fmla="*/ 0 w 1"/>
                  <a:gd name="T5" fmla="*/ 0 h 1"/>
                  <a:gd name="T6" fmla="*/ 2521744 w 1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"/>
                  <a:gd name="T14" fmla="*/ 1 w 1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1330"/>
              <p:cNvSpPr>
                <a:spLocks noChangeArrowheads="1"/>
              </p:cNvSpPr>
              <p:nvPr/>
            </p:nvSpPr>
            <p:spPr bwMode="auto">
              <a:xfrm>
                <a:off x="1244600" y="1065212"/>
                <a:ext cx="369888" cy="150812"/>
              </a:xfrm>
              <a:custGeom>
                <a:avLst/>
                <a:gdLst>
                  <a:gd name="T0" fmla="*/ 0 w 233"/>
                  <a:gd name="T1" fmla="*/ 0 h 95"/>
                  <a:gd name="T2" fmla="*/ 176411176 w 233"/>
                  <a:gd name="T3" fmla="*/ 239413256 h 95"/>
                  <a:gd name="T4" fmla="*/ 587197994 w 233"/>
                  <a:gd name="T5" fmla="*/ 32761129 h 95"/>
                  <a:gd name="T6" fmla="*/ 0 w 233"/>
                  <a:gd name="T7" fmla="*/ 0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95"/>
                  <a:gd name="T14" fmla="*/ 233 w 23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95">
                    <a:moveTo>
                      <a:pt x="0" y="0"/>
                    </a:moveTo>
                    <a:lnTo>
                      <a:pt x="70" y="95"/>
                    </a:lnTo>
                    <a:lnTo>
                      <a:pt x="23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1331"/>
              <p:cNvSpPr>
                <a:spLocks noChangeArrowheads="1"/>
              </p:cNvSpPr>
              <p:nvPr/>
            </p:nvSpPr>
            <p:spPr bwMode="auto">
              <a:xfrm>
                <a:off x="1244600" y="1003299"/>
                <a:ext cx="369888" cy="82550"/>
              </a:xfrm>
              <a:custGeom>
                <a:avLst/>
                <a:gdLst>
                  <a:gd name="T0" fmla="*/ 427553539 w 320"/>
                  <a:gd name="T1" fmla="*/ 94645868 h 72"/>
                  <a:gd name="T2" fmla="*/ 197743281 w 320"/>
                  <a:gd name="T3" fmla="*/ 0 h 72"/>
                  <a:gd name="T4" fmla="*/ 89518676 w 320"/>
                  <a:gd name="T5" fmla="*/ 2628988 h 72"/>
                  <a:gd name="T6" fmla="*/ 0 w 320"/>
                  <a:gd name="T7" fmla="*/ 70984974 h 72"/>
                  <a:gd name="T8" fmla="*/ 427553539 w 320"/>
                  <a:gd name="T9" fmla="*/ 94645868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0"/>
                  <a:gd name="T16" fmla="*/ 0 h 72"/>
                  <a:gd name="T17" fmla="*/ 320 w 320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0" h="72">
                    <a:moveTo>
                      <a:pt x="320" y="72"/>
                    </a:moveTo>
                    <a:cubicBezTo>
                      <a:pt x="148" y="0"/>
                      <a:pt x="148" y="0"/>
                      <a:pt x="148" y="0"/>
                    </a:cubicBezTo>
                    <a:cubicBezTo>
                      <a:pt x="121" y="1"/>
                      <a:pt x="94" y="1"/>
                      <a:pt x="67" y="2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320" y="72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1332"/>
              <p:cNvSpPr>
                <a:spLocks noChangeArrowheads="1"/>
              </p:cNvSpPr>
              <p:nvPr/>
            </p:nvSpPr>
            <p:spPr bwMode="auto">
              <a:xfrm>
                <a:off x="1355725" y="1085849"/>
                <a:ext cx="369888" cy="130175"/>
              </a:xfrm>
              <a:custGeom>
                <a:avLst/>
                <a:gdLst>
                  <a:gd name="T0" fmla="*/ 0 w 233"/>
                  <a:gd name="T1" fmla="*/ 206652813 h 82"/>
                  <a:gd name="T2" fmla="*/ 587197994 w 233"/>
                  <a:gd name="T3" fmla="*/ 50403125 h 82"/>
                  <a:gd name="T4" fmla="*/ 410786818 w 233"/>
                  <a:gd name="T5" fmla="*/ 0 h 82"/>
                  <a:gd name="T6" fmla="*/ 0 w 233"/>
                  <a:gd name="T7" fmla="*/ 206652813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82"/>
                  <a:gd name="T14" fmla="*/ 233 w 233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82">
                    <a:moveTo>
                      <a:pt x="0" y="82"/>
                    </a:moveTo>
                    <a:lnTo>
                      <a:pt x="233" y="20"/>
                    </a:lnTo>
                    <a:lnTo>
                      <a:pt x="163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1333"/>
              <p:cNvSpPr>
                <a:spLocks noChangeArrowheads="1"/>
              </p:cNvSpPr>
              <p:nvPr/>
            </p:nvSpPr>
            <p:spPr bwMode="auto">
              <a:xfrm>
                <a:off x="1416050" y="985837"/>
                <a:ext cx="206375" cy="100012"/>
              </a:xfrm>
              <a:custGeom>
                <a:avLst/>
                <a:gdLst>
                  <a:gd name="T0" fmla="*/ 237936540 w 179"/>
                  <a:gd name="T1" fmla="*/ 0 h 86"/>
                  <a:gd name="T2" fmla="*/ 0 w 179"/>
                  <a:gd name="T3" fmla="*/ 18933667 h 86"/>
                  <a:gd name="T4" fmla="*/ 228631218 w 179"/>
                  <a:gd name="T5" fmla="*/ 116306978 h 86"/>
                  <a:gd name="T6" fmla="*/ 237936540 w 179"/>
                  <a:gd name="T7" fmla="*/ 0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9"/>
                  <a:gd name="T13" fmla="*/ 0 h 86"/>
                  <a:gd name="T14" fmla="*/ 179 w 179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9" h="86">
                    <a:moveTo>
                      <a:pt x="179" y="0"/>
                    </a:moveTo>
                    <a:cubicBezTo>
                      <a:pt x="123" y="6"/>
                      <a:pt x="63" y="11"/>
                      <a:pt x="0" y="14"/>
                    </a:cubicBezTo>
                    <a:cubicBezTo>
                      <a:pt x="172" y="86"/>
                      <a:pt x="172" y="86"/>
                      <a:pt x="172" y="86"/>
                    </a:cubicBez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Freeform 1334"/>
              <p:cNvSpPr>
                <a:spLocks noChangeArrowheads="1"/>
              </p:cNvSpPr>
              <p:nvPr/>
            </p:nvSpPr>
            <p:spPr bwMode="auto">
              <a:xfrm>
                <a:off x="1614488" y="957262"/>
                <a:ext cx="188913" cy="128587"/>
              </a:xfrm>
              <a:custGeom>
                <a:avLst/>
                <a:gdLst>
                  <a:gd name="T0" fmla="*/ 218945531 w 163"/>
                  <a:gd name="T1" fmla="*/ 0 h 111"/>
                  <a:gd name="T2" fmla="*/ 9402768 w 163"/>
                  <a:gd name="T3" fmla="*/ 33549623 h 111"/>
                  <a:gd name="T4" fmla="*/ 0 w 163"/>
                  <a:gd name="T5" fmla="*/ 148960510 h 111"/>
                  <a:gd name="T6" fmla="*/ 218945531 w 163"/>
                  <a:gd name="T7" fmla="*/ 0 h 11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3"/>
                  <a:gd name="T13" fmla="*/ 0 h 111"/>
                  <a:gd name="T14" fmla="*/ 163 w 163"/>
                  <a:gd name="T15" fmla="*/ 111 h 11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3" h="111">
                    <a:moveTo>
                      <a:pt x="163" y="0"/>
                    </a:moveTo>
                    <a:cubicBezTo>
                      <a:pt x="116" y="10"/>
                      <a:pt x="63" y="18"/>
                      <a:pt x="7" y="25"/>
                    </a:cubicBezTo>
                    <a:cubicBezTo>
                      <a:pt x="0" y="111"/>
                      <a:pt x="0" y="111"/>
                      <a:pt x="0" y="111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Freeform 1335"/>
              <p:cNvSpPr>
                <a:spLocks noChangeArrowheads="1"/>
              </p:cNvSpPr>
              <p:nvPr/>
            </p:nvSpPr>
            <p:spPr bwMode="auto">
              <a:xfrm>
                <a:off x="1614488" y="930274"/>
                <a:ext cx="301625" cy="187325"/>
              </a:xfrm>
              <a:custGeom>
                <a:avLst/>
                <a:gdLst>
                  <a:gd name="T0" fmla="*/ 128211427 w 261"/>
                  <a:gd name="T1" fmla="*/ 216608985 h 162"/>
                  <a:gd name="T2" fmla="*/ 348573336 w 261"/>
                  <a:gd name="T3" fmla="*/ 0 h 162"/>
                  <a:gd name="T4" fmla="*/ 217691199 w 261"/>
                  <a:gd name="T5" fmla="*/ 32090391 h 162"/>
                  <a:gd name="T6" fmla="*/ 0 w 261"/>
                  <a:gd name="T7" fmla="*/ 180507295 h 162"/>
                  <a:gd name="T8" fmla="*/ 128211427 w 261"/>
                  <a:gd name="T9" fmla="*/ 216608985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1"/>
                  <a:gd name="T16" fmla="*/ 0 h 162"/>
                  <a:gd name="T17" fmla="*/ 261 w 261"/>
                  <a:gd name="T18" fmla="*/ 162 h 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1" h="162">
                    <a:moveTo>
                      <a:pt x="96" y="162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32" y="9"/>
                      <a:pt x="199" y="17"/>
                      <a:pt x="163" y="24"/>
                    </a:cubicBezTo>
                    <a:cubicBezTo>
                      <a:pt x="0" y="135"/>
                      <a:pt x="0" y="135"/>
                      <a:pt x="0" y="135"/>
                    </a:cubicBezTo>
                    <a:lnTo>
                      <a:pt x="96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336"/>
              <p:cNvSpPr>
                <a:spLocks noChangeArrowheads="1"/>
              </p:cNvSpPr>
              <p:nvPr/>
            </p:nvSpPr>
            <p:spPr bwMode="auto">
              <a:xfrm>
                <a:off x="2100263" y="777874"/>
                <a:ext cx="28575" cy="71437"/>
              </a:xfrm>
              <a:custGeom>
                <a:avLst/>
                <a:gdLst>
                  <a:gd name="T0" fmla="*/ 5670947 w 24"/>
                  <a:gd name="T1" fmla="*/ 23896829 h 62"/>
                  <a:gd name="T2" fmla="*/ 2834878 w 24"/>
                  <a:gd name="T3" fmla="*/ 38499934 h 62"/>
                  <a:gd name="T4" fmla="*/ 34022109 w 24"/>
                  <a:gd name="T5" fmla="*/ 82310403 h 62"/>
                  <a:gd name="T6" fmla="*/ 0 w 24"/>
                  <a:gd name="T7" fmla="*/ 0 h 62"/>
                  <a:gd name="T8" fmla="*/ 5670947 w 24"/>
                  <a:gd name="T9" fmla="*/ 23896829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62"/>
                  <a:gd name="T17" fmla="*/ 24 w 24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62">
                    <a:moveTo>
                      <a:pt x="4" y="18"/>
                    </a:moveTo>
                    <a:cubicBezTo>
                      <a:pt x="4" y="21"/>
                      <a:pt x="3" y="25"/>
                      <a:pt x="2" y="29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4" y="12"/>
                      <a:pt x="4" y="18"/>
                    </a:cubicBez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6" name="任意多边形 98"/>
          <p:cNvSpPr>
            <a:spLocks noChangeArrowheads="1"/>
          </p:cNvSpPr>
          <p:nvPr/>
        </p:nvSpPr>
        <p:spPr bwMode="auto">
          <a:xfrm>
            <a:off x="3715403" y="2356325"/>
            <a:ext cx="1746647" cy="360759"/>
          </a:xfrm>
          <a:custGeom>
            <a:avLst/>
            <a:gdLst>
              <a:gd name="T0" fmla="*/ 0 w 2541974"/>
              <a:gd name="T1" fmla="*/ 0 h 636814"/>
              <a:gd name="T2" fmla="*/ 2133619 w 2541974"/>
              <a:gd name="T3" fmla="*/ 0 h 636814"/>
              <a:gd name="T4" fmla="*/ 1991723 w 2541974"/>
              <a:gd name="T5" fmla="*/ 181664 h 636814"/>
              <a:gd name="T6" fmla="*/ 2133619 w 2541974"/>
              <a:gd name="T7" fmla="*/ 363328 h 636814"/>
              <a:gd name="T8" fmla="*/ 0 w 2541974"/>
              <a:gd name="T9" fmla="*/ 363328 h 636814"/>
              <a:gd name="T10" fmla="*/ 141809 w 2541974"/>
              <a:gd name="T11" fmla="*/ 181664 h 6368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41974"/>
              <a:gd name="T19" fmla="*/ 0 h 636814"/>
              <a:gd name="T20" fmla="*/ 2541974 w 2541974"/>
              <a:gd name="T21" fmla="*/ 636814 h 6368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41974" h="636814">
                <a:moveTo>
                  <a:pt x="0" y="0"/>
                </a:moveTo>
                <a:lnTo>
                  <a:pt x="2541974" y="0"/>
                </a:lnTo>
                <a:lnTo>
                  <a:pt x="2372921" y="318407"/>
                </a:lnTo>
                <a:lnTo>
                  <a:pt x="2541974" y="636814"/>
                </a:lnTo>
                <a:lnTo>
                  <a:pt x="0" y="636814"/>
                </a:lnTo>
                <a:lnTo>
                  <a:pt x="168950" y="318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谢谢聆听</a:t>
            </a:r>
          </a:p>
        </p:txBody>
      </p:sp>
      <p:pic>
        <p:nvPicPr>
          <p:cNvPr id="67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438"/>
            <a:ext cx="1547664" cy="39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454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上单元知识回顾</a:t>
            </a:r>
            <a:endParaRPr lang="zh-CN" altLang="en-US" dirty="0"/>
          </a:p>
        </p:txBody>
      </p:sp>
      <p:sp>
        <p:nvSpPr>
          <p:cNvPr id="13" name="副标题 1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zh-CN" altLang="en-US" dirty="0" smtClean="0"/>
              <a:t>枚举总结：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03648" y="2643758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3E68FC"/>
                </a:solidFill>
              </a:rPr>
              <a:t>枚举的</a:t>
            </a:r>
            <a:r>
              <a:rPr lang="zh-CN" altLang="en-US" sz="2000" b="1" dirty="0">
                <a:solidFill>
                  <a:srgbClr val="3E68FC"/>
                </a:solidFill>
              </a:rPr>
              <a:t>作用</a:t>
            </a:r>
            <a:r>
              <a:rPr lang="zh-CN" altLang="en-US" sz="2000" b="1" dirty="0" smtClean="0">
                <a:solidFill>
                  <a:srgbClr val="3E68FC"/>
                </a:solidFill>
              </a:rPr>
              <a:t>：</a:t>
            </a:r>
            <a:endParaRPr lang="en-US" altLang="zh-CN" sz="2000" b="1" dirty="0" smtClean="0">
              <a:solidFill>
                <a:srgbClr val="3E68FC"/>
              </a:solidFill>
            </a:endParaRPr>
          </a:p>
          <a:p>
            <a:pPr algn="l"/>
            <a:r>
              <a:rPr lang="zh-CN" altLang="en-US" sz="2000" dirty="0" smtClean="0"/>
              <a:t>加强</a:t>
            </a:r>
            <a:r>
              <a:rPr lang="zh-CN" altLang="en-US" sz="2000" dirty="0"/>
              <a:t>了程序的可读性、易用性和可维护性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3648" y="1575832"/>
            <a:ext cx="518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rgbClr val="3E68FC"/>
                </a:solidFill>
              </a:rPr>
              <a:t>枚举的本质：</a:t>
            </a:r>
            <a:endParaRPr lang="en-US" altLang="zh-CN" sz="2000" b="1" dirty="0" smtClean="0">
              <a:solidFill>
                <a:srgbClr val="3E68FC"/>
              </a:solidFill>
            </a:endParaRPr>
          </a:p>
          <a:p>
            <a:pPr algn="l"/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一组有穷的特定常量数据集。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56048" y="3664064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接下来学习泛型</a:t>
            </a:r>
            <a:endParaRPr lang="zh-CN" alt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05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 smtClean="0"/>
              <a:t>贯穿案例</a:t>
            </a:r>
            <a:endParaRPr lang="zh-CN" altLang="en-US" dirty="0"/>
          </a:p>
        </p:txBody>
      </p:sp>
      <p:sp>
        <p:nvSpPr>
          <p:cNvPr id="8" name="副标题 7"/>
          <p:cNvSpPr>
            <a:spLocks noGrp="1"/>
          </p:cNvSpPr>
          <p:nvPr>
            <p:ph type="subTitle" idx="10"/>
          </p:nvPr>
        </p:nvSpPr>
        <p:spPr>
          <a:xfrm>
            <a:off x="539552" y="843558"/>
            <a:ext cx="7488832" cy="720080"/>
          </a:xfrm>
        </p:spPr>
        <p:txBody>
          <a:bodyPr/>
          <a:lstStyle/>
          <a:p>
            <a:r>
              <a:rPr lang="zh-CN" altLang="en-US" dirty="0"/>
              <a:t>梦想成真小游戏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几种</a:t>
            </a:r>
            <a:r>
              <a:rPr lang="zh-CN" altLang="en-US" dirty="0"/>
              <a:t>不同的小动物，您想要哪种就返回给您哪种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grpSp>
        <p:nvGrpSpPr>
          <p:cNvPr id="7" name="组合 6"/>
          <p:cNvGrpSpPr/>
          <p:nvPr/>
        </p:nvGrpSpPr>
        <p:grpSpPr>
          <a:xfrm>
            <a:off x="117000" y="1563638"/>
            <a:ext cx="8820000" cy="1108669"/>
            <a:chOff x="117000" y="1446750"/>
            <a:chExt cx="8820000" cy="1108669"/>
          </a:xfrm>
        </p:grpSpPr>
        <p:grpSp>
          <p:nvGrpSpPr>
            <p:cNvPr id="4" name="组合 3"/>
            <p:cNvGrpSpPr/>
            <p:nvPr/>
          </p:nvGrpSpPr>
          <p:grpSpPr>
            <a:xfrm>
              <a:off x="117000" y="1446750"/>
              <a:ext cx="8820000" cy="1108669"/>
              <a:chOff x="117000" y="1491750"/>
              <a:chExt cx="8820000" cy="1108669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000" y="1626595"/>
                <a:ext cx="1035000" cy="810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61855" y="1626595"/>
                <a:ext cx="731205" cy="81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67914" y="1626595"/>
                <a:ext cx="703710" cy="81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7559" y="1626595"/>
                <a:ext cx="959605" cy="81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6478" y="1626595"/>
                <a:ext cx="606227" cy="81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1280" y="1626595"/>
                <a:ext cx="540651" cy="81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16785" y="1626595"/>
                <a:ext cx="516354" cy="81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4" name="Picture 10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7995" y="1626595"/>
                <a:ext cx="690670" cy="810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圆角矩形 2"/>
              <p:cNvSpPr/>
              <p:nvPr/>
            </p:nvSpPr>
            <p:spPr bwMode="auto">
              <a:xfrm>
                <a:off x="117000" y="1491750"/>
                <a:ext cx="8820000" cy="1108669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7957" y="1596084"/>
              <a:ext cx="404043" cy="81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641" y="3507854"/>
            <a:ext cx="345757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副标题 7"/>
          <p:cNvSpPr txBox="1">
            <a:spLocks/>
          </p:cNvSpPr>
          <p:nvPr/>
        </p:nvSpPr>
        <p:spPr>
          <a:xfrm>
            <a:off x="539552" y="2787774"/>
            <a:ext cx="7488832" cy="72008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分析提示：</a:t>
            </a:r>
            <a:endParaRPr lang="en-US" altLang="zh-CN" dirty="0" smtClean="0"/>
          </a:p>
          <a:p>
            <a:r>
              <a:rPr lang="zh-CN" altLang="en-US" dirty="0" smtClean="0"/>
              <a:t>设计一个通用的方法，传入具体的动物类型，就自动返回该类型的对象。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0212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5CA8682-AE1E-4619-88FD-0442672A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知识</a:t>
            </a:r>
            <a:r>
              <a:rPr lang="zh-CN" altLang="en-US" dirty="0" smtClean="0"/>
              <a:t>目标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EC038D5E-DC20-4E45-8B0F-BFE4256D3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000" y="630000"/>
            <a:ext cx="8012000" cy="4506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2000" y="2846640"/>
            <a:ext cx="202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b="1" dirty="0" smtClean="0">
                <a:solidFill>
                  <a:srgbClr val="C00000"/>
                </a:solidFill>
              </a:rPr>
              <a:t>强制类型转换可能会触发异常：</a:t>
            </a:r>
            <a:endParaRPr lang="en-US" altLang="zh-CN" sz="1000" b="1" dirty="0" smtClean="0">
              <a:solidFill>
                <a:srgbClr val="C00000"/>
              </a:solidFill>
            </a:endParaRPr>
          </a:p>
          <a:p>
            <a:pPr algn="l"/>
            <a:r>
              <a:rPr lang="en-US" altLang="zh-CN" sz="1000" b="1" dirty="0" err="1" smtClean="0">
                <a:solidFill>
                  <a:srgbClr val="C00000"/>
                </a:solidFill>
              </a:rPr>
              <a:t>java.lang.ClassCastException</a:t>
            </a:r>
            <a:r>
              <a:rPr lang="en-US" altLang="zh-CN" sz="1000" b="1" dirty="0" smtClean="0">
                <a:solidFill>
                  <a:srgbClr val="C00000"/>
                </a:solidFill>
              </a:rPr>
              <a:t> </a:t>
            </a:r>
            <a:endParaRPr lang="zh-CN" altLang="en-US" sz="1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27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3499</TotalTime>
  <Words>6110</Words>
  <Application>Microsoft Office PowerPoint</Application>
  <PresentationFormat>全屏显示(16:9)</PresentationFormat>
  <Paragraphs>904</Paragraphs>
  <Slides>62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6" baseType="lpstr">
      <vt:lpstr>黑体</vt:lpstr>
      <vt:lpstr>楷体</vt:lpstr>
      <vt:lpstr>隶书</vt:lpstr>
      <vt:lpstr>宋体</vt:lpstr>
      <vt:lpstr>微软雅黑</vt:lpstr>
      <vt:lpstr>Arial</vt:lpstr>
      <vt:lpstr>Browallia New</vt:lpstr>
      <vt:lpstr>Calibri</vt:lpstr>
      <vt:lpstr>Consolas</vt:lpstr>
      <vt:lpstr>Impact</vt:lpstr>
      <vt:lpstr>Tahoma</vt:lpstr>
      <vt:lpstr>Times New Roman</vt:lpstr>
      <vt:lpstr>Wingdings</vt:lpstr>
      <vt:lpstr>Office 主题</vt:lpstr>
      <vt:lpstr>第二单元</vt:lpstr>
      <vt:lpstr>第一节课</vt:lpstr>
      <vt:lpstr>上单元知识回顾</vt:lpstr>
      <vt:lpstr>上单元知识回顾</vt:lpstr>
      <vt:lpstr>上单元知识回顾</vt:lpstr>
      <vt:lpstr>上单元知识回顾</vt:lpstr>
      <vt:lpstr>上单元知识回顾</vt:lpstr>
      <vt:lpstr>贯穿案例</vt:lpstr>
      <vt:lpstr>知识目标</vt:lpstr>
      <vt:lpstr>为什么学习泛型</vt:lpstr>
      <vt:lpstr>为什么学习泛型</vt:lpstr>
      <vt:lpstr>什么是泛型</vt:lpstr>
      <vt:lpstr>泛型的使用特点</vt:lpstr>
      <vt:lpstr>泛型的应用场景</vt:lpstr>
      <vt:lpstr>泛型的应用场景</vt:lpstr>
      <vt:lpstr>泛型的应用场景</vt:lpstr>
      <vt:lpstr>课堂延伸：泛型标识符的含义</vt:lpstr>
      <vt:lpstr>课堂小结</vt:lpstr>
      <vt:lpstr>第二节课</vt:lpstr>
      <vt:lpstr>学习目标</vt:lpstr>
      <vt:lpstr>什么是泛型类</vt:lpstr>
      <vt:lpstr>泛型类的使用特点</vt:lpstr>
      <vt:lpstr>如何创建泛型类</vt:lpstr>
      <vt:lpstr>如何使用泛型类创建对象</vt:lpstr>
      <vt:lpstr>子类如何继承泛型类</vt:lpstr>
      <vt:lpstr>什么是泛型接口</vt:lpstr>
      <vt:lpstr>泛型接口的使用特点</vt:lpstr>
      <vt:lpstr>如何使用泛型接口</vt:lpstr>
      <vt:lpstr>如何使用泛型接口</vt:lpstr>
      <vt:lpstr>课堂编程</vt:lpstr>
      <vt:lpstr>课堂小结</vt:lpstr>
      <vt:lpstr>第三节课</vt:lpstr>
      <vt:lpstr>学习目标</vt:lpstr>
      <vt:lpstr>什么是泛型方法</vt:lpstr>
      <vt:lpstr>泛型方法的使用特点</vt:lpstr>
      <vt:lpstr>泛型方法的使用特点</vt:lpstr>
      <vt:lpstr>如何使用泛型方法</vt:lpstr>
      <vt:lpstr>如何使用泛型方法</vt:lpstr>
      <vt:lpstr>泛型的常用规则</vt:lpstr>
      <vt:lpstr>泛型的常用规则</vt:lpstr>
      <vt:lpstr>课堂编程</vt:lpstr>
      <vt:lpstr>课堂小结</vt:lpstr>
      <vt:lpstr>第四节课</vt:lpstr>
      <vt:lpstr>学习目标</vt:lpstr>
      <vt:lpstr>为什么使用泛型通配符</vt:lpstr>
      <vt:lpstr>为什么使用泛型通配符</vt:lpstr>
      <vt:lpstr>什么是通配符</vt:lpstr>
      <vt:lpstr>什么是泛型通配符</vt:lpstr>
      <vt:lpstr>如何使用无边界通配符</vt:lpstr>
      <vt:lpstr>为什么使用有边界通配符</vt:lpstr>
      <vt:lpstr>如何使用固定上边界通配符</vt:lpstr>
      <vt:lpstr>如何使用固定下边界通配符</vt:lpstr>
      <vt:lpstr>类型形参中的边界</vt:lpstr>
      <vt:lpstr>知识点：?和T的区别</vt:lpstr>
      <vt:lpstr>课堂编程</vt:lpstr>
      <vt:lpstr>本单元贯穿案例回顾</vt:lpstr>
      <vt:lpstr>单元小结</vt:lpstr>
      <vt:lpstr>单元小结</vt:lpstr>
      <vt:lpstr>单元小结</vt:lpstr>
      <vt:lpstr>课堂延伸：泛型的生效期</vt:lpstr>
      <vt:lpstr>课堂延伸：常用的通配符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qin</cp:lastModifiedBy>
  <cp:revision>2540</cp:revision>
  <dcterms:created xsi:type="dcterms:W3CDTF">2006-03-08T06:55:00Z</dcterms:created>
  <dcterms:modified xsi:type="dcterms:W3CDTF">2018-11-01T08:36:32Z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