
<file path=[Content_Types].xml><?xml version="1.0" encoding="utf-8"?>
<Types xmlns="http://schemas.openxmlformats.org/package/2006/content-types">
  <Default Extension="jpeg" ContentType="image/jpeg"/>
  <Default Extension="wdp" ContentType="image/vnd.ms-photo"/>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9"/>
  </p:handoutMasterIdLst>
  <p:sldIdLst>
    <p:sldId id="516" r:id="rId3"/>
    <p:sldId id="1754" r:id="rId5"/>
    <p:sldId id="1763" r:id="rId6"/>
    <p:sldId id="1765" r:id="rId7"/>
    <p:sldId id="1769" r:id="rId8"/>
    <p:sldId id="1770" r:id="rId9"/>
    <p:sldId id="1771" r:id="rId10"/>
    <p:sldId id="1829" r:id="rId11"/>
    <p:sldId id="1828" r:id="rId12"/>
    <p:sldId id="1772" r:id="rId13"/>
    <p:sldId id="1981" r:id="rId14"/>
    <p:sldId id="1982" r:id="rId15"/>
    <p:sldId id="1983" r:id="rId16"/>
    <p:sldId id="1773" r:id="rId17"/>
    <p:sldId id="1986" r:id="rId18"/>
    <p:sldId id="2036" r:id="rId19"/>
    <p:sldId id="1984" r:id="rId20"/>
    <p:sldId id="1886" r:id="rId21"/>
    <p:sldId id="1779" r:id="rId22"/>
    <p:sldId id="1936" r:id="rId23"/>
    <p:sldId id="1755" r:id="rId24"/>
    <p:sldId id="1780" r:id="rId25"/>
    <p:sldId id="1782" r:id="rId26"/>
    <p:sldId id="1784" r:id="rId27"/>
    <p:sldId id="1785" r:id="rId28"/>
    <p:sldId id="1786" r:id="rId29"/>
    <p:sldId id="2085" r:id="rId30"/>
    <p:sldId id="1888" r:id="rId31"/>
    <p:sldId id="1791" r:id="rId32"/>
    <p:sldId id="1789" r:id="rId33"/>
    <p:sldId id="1790" r:id="rId34"/>
    <p:sldId id="1889" r:id="rId35"/>
    <p:sldId id="1792" r:id="rId36"/>
    <p:sldId id="1793" r:id="rId37"/>
    <p:sldId id="1756" r:id="rId38"/>
    <p:sldId id="1794" r:id="rId39"/>
    <p:sldId id="1798" r:id="rId40"/>
    <p:sldId id="1797" r:id="rId41"/>
    <p:sldId id="1800" r:id="rId42"/>
    <p:sldId id="1890" r:id="rId43"/>
    <p:sldId id="1891" r:id="rId44"/>
    <p:sldId id="1801" r:id="rId45"/>
    <p:sldId id="1802" r:id="rId46"/>
    <p:sldId id="1803" r:id="rId47"/>
    <p:sldId id="1804" r:id="rId48"/>
    <p:sldId id="1757" r:id="rId49"/>
    <p:sldId id="1806" r:id="rId50"/>
    <p:sldId id="1807" r:id="rId51"/>
    <p:sldId id="1808" r:id="rId52"/>
    <p:sldId id="1813" r:id="rId53"/>
    <p:sldId id="1814" r:id="rId54"/>
    <p:sldId id="1811" r:id="rId55"/>
    <p:sldId id="1812" r:id="rId56"/>
    <p:sldId id="1815" r:id="rId57"/>
    <p:sldId id="1816" r:id="rId58"/>
    <p:sldId id="1817" r:id="rId59"/>
    <p:sldId id="1820" r:id="rId60"/>
    <p:sldId id="1821" r:id="rId61"/>
    <p:sldId id="1822" r:id="rId62"/>
    <p:sldId id="1823" r:id="rId63"/>
    <p:sldId id="1824" r:id="rId64"/>
    <p:sldId id="1825" r:id="rId65"/>
    <p:sldId id="1827" r:id="rId66"/>
    <p:sldId id="1826" r:id="rId67"/>
    <p:sldId id="515" r:id="rId68"/>
  </p:sldIdLst>
  <p:sldSz cx="9144000" cy="5143500" type="screen16x9"/>
  <p:notesSz cx="6858000" cy="9144000"/>
  <p:defaultTextStyle>
    <a:defPPr>
      <a:defRPr lang="en-US"/>
    </a:defPPr>
    <a:lvl1pPr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1pPr>
    <a:lvl2pPr marL="4572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2pPr>
    <a:lvl3pPr marL="9144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3pPr>
    <a:lvl4pPr marL="13716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4pPr>
    <a:lvl5pPr marL="1828800" algn="ctr" rtl="0" fontAlgn="base">
      <a:spcBef>
        <a:spcPct val="0"/>
      </a:spcBef>
      <a:spcAft>
        <a:spcPct val="0"/>
      </a:spcAft>
      <a:defRPr kern="1200">
        <a:solidFill>
          <a:schemeClr val="tx1"/>
        </a:solidFill>
        <a:latin typeface="Arial" panose="020B0604020202020204" pitchFamily="34" charset="0"/>
        <a:ea typeface="黑体" panose="0201060906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黑体" panose="0201060906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ADD6"/>
    <a:srgbClr val="3E68FC"/>
    <a:srgbClr val="C00000"/>
    <a:srgbClr val="E07A6F"/>
    <a:srgbClr val="E6C168"/>
    <a:srgbClr val="FFFFFF"/>
    <a:srgbClr val="E1FEFF"/>
    <a:srgbClr val="E7F4FF"/>
    <a:srgbClr val="D5EBFF"/>
    <a:srgbClr val="FEF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28" autoAdjust="0"/>
    <p:restoredTop sz="46769" autoAdjust="0"/>
  </p:normalViewPr>
  <p:slideViewPr>
    <p:cSldViewPr>
      <p:cViewPr varScale="1">
        <p:scale>
          <a:sx n="68" d="100"/>
          <a:sy n="68" d="100"/>
        </p:scale>
        <p:origin x="-2220" y="-96"/>
      </p:cViewPr>
      <p:guideLst>
        <p:guide orient="horz" pos="1530"/>
        <p:guide orient="horz" pos="2629"/>
        <p:guide pos="2834"/>
      </p:guideLst>
    </p:cSldViewPr>
  </p:slideViewPr>
  <p:notesTextViewPr>
    <p:cViewPr>
      <p:scale>
        <a:sx n="100" d="100"/>
        <a:sy n="100" d="100"/>
      </p:scale>
      <p:origin x="0" y="0"/>
    </p:cViewPr>
  </p:notesTextViewPr>
  <p:sorterViewPr>
    <p:cViewPr>
      <p:scale>
        <a:sx n="66" d="100"/>
        <a:sy n="66" d="100"/>
      </p:scale>
      <p:origin x="0" y="2224"/>
    </p:cViewPr>
  </p:sorterViewPr>
  <p:notesViewPr>
    <p:cSldViewPr>
      <p:cViewPr varScale="1">
        <p:scale>
          <a:sx n="54" d="100"/>
          <a:sy n="54" d="100"/>
        </p:scale>
        <p:origin x="-2610" y="-84"/>
      </p:cViewPr>
      <p:guideLst>
        <p:guide orient="horz" pos="2720"/>
        <p:guide pos="2126"/>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handoutMaster" Target="handoutMasters/handoutMaster1.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608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608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608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DB3C531B-D83C-493A-84AD-316F78881EC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a:latin typeface="Tahoma" panose="020B0604030504040204" pitchFamily="34" charset="0"/>
                <a:ea typeface="+mn-ea"/>
              </a:defRPr>
            </a:lvl1pPr>
          </a:lstStyle>
          <a:p>
            <a:pPr>
              <a:defRPr/>
            </a:pPr>
            <a:endParaRPr lang="zh-CN" altLang="en-US"/>
          </a:p>
        </p:txBody>
      </p:sp>
      <p:sp>
        <p:nvSpPr>
          <p:cNvPr id="4813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pitchFamily="34" charset="0"/>
                <a:ea typeface="+mn-ea"/>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p:spPr>
      </p:sp>
      <p:sp>
        <p:nvSpPr>
          <p:cNvPr id="4813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en-US" altLang="zh-CN" noProof="0"/>
              <a:t>Click to edit Master text styles</a:t>
            </a:r>
            <a:endParaRPr lang="en-US" altLang="zh-CN" noProof="0"/>
          </a:p>
          <a:p>
            <a:pPr lvl="1"/>
            <a:r>
              <a:rPr lang="en-US" altLang="zh-CN" noProof="0"/>
              <a:t>Second level</a:t>
            </a:r>
            <a:endParaRPr lang="en-US" altLang="zh-CN" noProof="0"/>
          </a:p>
          <a:p>
            <a:pPr lvl="2"/>
            <a:r>
              <a:rPr lang="en-US" altLang="zh-CN" noProof="0"/>
              <a:t>Third level</a:t>
            </a:r>
            <a:endParaRPr lang="en-US" altLang="zh-CN" noProof="0"/>
          </a:p>
          <a:p>
            <a:pPr lvl="3"/>
            <a:r>
              <a:rPr lang="en-US" altLang="zh-CN" noProof="0"/>
              <a:t>Fourth level</a:t>
            </a:r>
            <a:endParaRPr lang="en-US" altLang="zh-CN" noProof="0"/>
          </a:p>
          <a:p>
            <a:pPr lvl="4"/>
            <a:r>
              <a:rPr lang="en-US" altLang="zh-CN" noProof="0"/>
              <a:t>Fifth level</a:t>
            </a:r>
            <a:endParaRPr lang="en-US" altLang="zh-CN" noProof="0"/>
          </a:p>
        </p:txBody>
      </p:sp>
      <p:sp>
        <p:nvSpPr>
          <p:cNvPr id="4813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a:latin typeface="Tahoma" panose="020B0604030504040204" pitchFamily="34" charset="0"/>
                <a:ea typeface="+mn-ea"/>
              </a:defRPr>
            </a:lvl1pPr>
          </a:lstStyle>
          <a:p>
            <a:pPr>
              <a:defRPr/>
            </a:pPr>
            <a:endParaRPr lang="en-US" altLang="zh-CN"/>
          </a:p>
        </p:txBody>
      </p:sp>
      <p:sp>
        <p:nvSpPr>
          <p:cNvPr id="4813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pitchFamily="34" charset="0"/>
                <a:ea typeface="+mn-ea"/>
              </a:defRPr>
            </a:lvl1pPr>
          </a:lstStyle>
          <a:p>
            <a:pPr>
              <a:defRPr/>
            </a:pPr>
            <a:fld id="{CB801823-96DB-4EC2-991A-2DEE593AD1DA}"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zh-CN" altLang="en-US" dirty="0" smtClean="0"/>
              <a:t>在</a:t>
            </a:r>
            <a:r>
              <a:rPr lang="en-US" altLang="zh-CN" dirty="0" smtClean="0"/>
              <a:t>JDK1.5</a:t>
            </a:r>
            <a:r>
              <a:rPr lang="zh-CN" altLang="en-US" dirty="0" smtClean="0"/>
              <a:t>之前，为了实现代码复用，我们通常将</a:t>
            </a:r>
            <a:r>
              <a:rPr lang="en-US" altLang="zh-CN" dirty="0" smtClean="0"/>
              <a:t>Object</a:t>
            </a:r>
            <a:r>
              <a:rPr lang="zh-CN" altLang="en-US" dirty="0" smtClean="0"/>
              <a:t>作为通用类，在使用时运用相应的具体类型进行强制转换。</a:t>
            </a:r>
            <a:endParaRPr lang="zh-CN" altLang="en-US" dirty="0" smtClean="0"/>
          </a:p>
          <a:p>
            <a:pPr algn="l"/>
            <a:r>
              <a:rPr lang="zh-CN" altLang="en-US" dirty="0" smtClean="0"/>
              <a:t>比如，我们刚才声明的</a:t>
            </a:r>
            <a:r>
              <a:rPr lang="en-US" altLang="zh-CN" dirty="0" smtClean="0"/>
              <a:t>NoGeneric</a:t>
            </a:r>
            <a:r>
              <a:rPr lang="zh-CN" altLang="en-US" dirty="0" smtClean="0"/>
              <a:t>类，就将</a:t>
            </a:r>
            <a:r>
              <a:rPr lang="en-US" altLang="zh-CN" dirty="0" smtClean="0"/>
              <a:t>Object</a:t>
            </a:r>
            <a:r>
              <a:rPr lang="zh-CN" altLang="en-US" dirty="0" smtClean="0"/>
              <a:t>作为成员属性的类型，以及成员方法的返回值类型。由于</a:t>
            </a:r>
            <a:r>
              <a:rPr lang="en-US" altLang="zh-CN" dirty="0" smtClean="0"/>
              <a:t>Object</a:t>
            </a:r>
            <a:r>
              <a:rPr lang="zh-CN" altLang="en-US" dirty="0" smtClean="0"/>
              <a:t>是所有类的父类，所以使用时用具体子类进行强制转换就可以了。这种做法在一定程度上的</a:t>
            </a:r>
            <a:r>
              <a:rPr lang="zh-CN" altLang="en-US" dirty="0" smtClean="0">
                <a:sym typeface="+mn-ea"/>
              </a:rPr>
              <a:t>确</a:t>
            </a:r>
            <a:r>
              <a:rPr lang="zh-CN" altLang="en-US" dirty="0" smtClean="0"/>
              <a:t>实现了写一份代码，应付多种需要的情形。</a:t>
            </a:r>
            <a:endParaRPr lang="zh-CN" altLang="en-US" dirty="0" smtClean="0"/>
          </a:p>
          <a:p>
            <a:pPr algn="l"/>
            <a:r>
              <a:rPr lang="zh-CN" altLang="en-US" dirty="0" smtClean="0"/>
              <a:t>然而，这样做的代价是，对象在编译期与运行时易产生类型不一致，从而引发类型转换异常。</a:t>
            </a:r>
            <a:endParaRPr lang="zh-CN" altLang="en-US" dirty="0" smtClean="0"/>
          </a:p>
          <a:p>
            <a:pPr algn="l"/>
            <a:r>
              <a:rPr lang="zh-CN" altLang="en-US" dirty="0" smtClean="0">
                <a:effectLst>
                  <a:glow rad="139700">
                    <a:schemeClr val="accent4">
                      <a:satMod val="175000"/>
                      <a:alpha val="40000"/>
                    </a:schemeClr>
                  </a:glow>
                </a:effectLst>
              </a:rPr>
              <a:t>那么，我们有没有一种更好的方法，既能够提高代码的重用性，即复用性，又可以避免编译期和运行时类型不一致，从而在根源上规避类型转换异常呢？有。</a:t>
            </a:r>
            <a:endParaRPr lang="zh-CN" altLang="en-US" dirty="0" smtClean="0">
              <a:effectLst>
                <a:glow rad="139700">
                  <a:schemeClr val="accent4">
                    <a:satMod val="175000"/>
                    <a:alpha val="40000"/>
                  </a:schemeClr>
                </a:glow>
              </a:effectLst>
            </a:endParaRPr>
          </a:p>
          <a:p>
            <a:pPr algn="l"/>
            <a:r>
              <a:rPr lang="zh-CN" altLang="en-US" dirty="0" smtClean="0">
                <a:effectLst>
                  <a:glow rad="139700">
                    <a:schemeClr val="accent4">
                      <a:satMod val="175000"/>
                      <a:alpha val="40000"/>
                    </a:schemeClr>
                  </a:glow>
                </a:effectLst>
              </a:rPr>
              <a:t>从</a:t>
            </a:r>
            <a:r>
              <a:rPr lang="en-US" altLang="zh-CN" dirty="0" smtClean="0">
                <a:effectLst>
                  <a:glow rad="139700">
                    <a:schemeClr val="accent4">
                      <a:satMod val="175000"/>
                      <a:alpha val="40000"/>
                    </a:schemeClr>
                  </a:glow>
                </a:effectLst>
              </a:rPr>
              <a:t>JDK1.5</a:t>
            </a:r>
            <a:r>
              <a:rPr lang="zh-CN" altLang="en-US" dirty="0" smtClean="0">
                <a:effectLst>
                  <a:glow rad="139700">
                    <a:schemeClr val="accent4">
                      <a:satMod val="175000"/>
                      <a:alpha val="40000"/>
                    </a:schemeClr>
                  </a:glow>
                </a:effectLst>
              </a:rPr>
              <a:t>开始，</a:t>
            </a:r>
            <a:r>
              <a:rPr lang="en-US" altLang="zh-CN" dirty="0" smtClean="0">
                <a:effectLst>
                  <a:glow rad="139700">
                    <a:schemeClr val="accent4">
                      <a:satMod val="175000"/>
                      <a:alpha val="40000"/>
                    </a:schemeClr>
                  </a:glow>
                </a:effectLst>
              </a:rPr>
              <a:t>Java</a:t>
            </a:r>
            <a:r>
              <a:rPr lang="zh-CN" altLang="en-US" dirty="0" smtClean="0">
                <a:effectLst>
                  <a:glow rad="139700">
                    <a:schemeClr val="accent4">
                      <a:satMod val="175000"/>
                      <a:alpha val="40000"/>
                    </a:schemeClr>
                  </a:glow>
                </a:effectLst>
              </a:rPr>
              <a:t>引入了泛型机制，用以解决类型转换异常问题，增强类型转换的安全性，同时提高代码重用性，提升程序执行效率。</a:t>
            </a:r>
            <a:endParaRPr lang="zh-CN" altLang="en-US" dirty="0" smtClean="0">
              <a:effectLst>
                <a:glow rad="139700">
                  <a:schemeClr val="accent4">
                    <a:satMod val="175000"/>
                    <a:alpha val="40000"/>
                  </a:schemeClr>
                </a:glow>
              </a:effectLst>
            </a:endParaRPr>
          </a:p>
          <a:p>
            <a:pPr algn="l"/>
            <a:r>
              <a:rPr lang="zh-CN" altLang="en-US" b="1" dirty="0" smtClean="0">
                <a:solidFill>
                  <a:srgbClr val="C00000"/>
                </a:solidFill>
              </a:rPr>
              <a:t>我们接下来看什么是泛型。</a:t>
            </a:r>
            <a:endParaRPr lang="zh-CN" altLang="en-US" b="1" dirty="0" smtClean="0">
              <a:solidFill>
                <a:srgbClr val="C00000"/>
              </a:solidFill>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zh-CN" altLang="en-US" dirty="0" smtClean="0"/>
              <a:t>在</a:t>
            </a:r>
            <a:r>
              <a:rPr lang="en-US" altLang="zh-CN" dirty="0" smtClean="0"/>
              <a:t>JDK1.5</a:t>
            </a:r>
            <a:r>
              <a:rPr lang="zh-CN" altLang="en-US" dirty="0" smtClean="0"/>
              <a:t>之前，我们通过</a:t>
            </a:r>
            <a:r>
              <a:rPr lang="en-US" altLang="zh-CN" dirty="0" smtClean="0"/>
              <a:t>Object</a:t>
            </a:r>
            <a:r>
              <a:rPr lang="zh-CN" altLang="en-US" dirty="0" smtClean="0"/>
              <a:t>类实现参数的通用性。</a:t>
            </a:r>
            <a:endParaRPr lang="en-US" altLang="zh-CN" dirty="0" smtClean="0"/>
          </a:p>
          <a:p>
            <a:pPr algn="l"/>
            <a:r>
              <a:rPr lang="zh-CN" altLang="en-US" dirty="0" smtClean="0"/>
              <a:t>这样做的缺点是需要进行显式地</a:t>
            </a:r>
            <a:r>
              <a:rPr lang="zh-CN" altLang="en-US" b="1" dirty="0" smtClean="0">
                <a:solidFill>
                  <a:srgbClr val="C00000"/>
                </a:solidFill>
              </a:rPr>
              <a:t>强制类型转换。</a:t>
            </a:r>
            <a:endParaRPr lang="en-US" altLang="zh-CN" b="1" dirty="0" smtClean="0">
              <a:solidFill>
                <a:srgbClr val="C00000"/>
              </a:solidFill>
            </a:endParaRPr>
          </a:p>
          <a:p>
            <a:pPr algn="l"/>
            <a:r>
              <a:rPr lang="zh-CN" altLang="en-US" b="1" dirty="0" smtClean="0">
                <a:solidFill>
                  <a:srgbClr val="C00000"/>
                </a:solidFill>
              </a:rPr>
              <a:t>代码中，如果程序员对实际的参数类型缺乏预知，在进行强制类型转换时，采用了不匹配的数据类型，这可以通过编译期的检查，但是在程序运行时就会产生类型转换异常，从而导致程序的正常执行被中止。</a:t>
            </a:r>
            <a:endParaRPr lang="en-US" altLang="zh-CN" b="1" dirty="0" smtClean="0">
              <a:solidFill>
                <a:srgbClr val="C00000"/>
              </a:solidFill>
            </a:endParaRPr>
          </a:p>
          <a:p>
            <a:r>
              <a:rPr lang="zh-CN" altLang="en-US" dirty="0" smtClean="0">
                <a:effectLst>
                  <a:glow rad="139700">
                    <a:schemeClr val="accent4">
                      <a:satMod val="175000"/>
                      <a:alpha val="40000"/>
                    </a:schemeClr>
                  </a:glow>
                </a:effectLst>
              </a:rPr>
              <a:t>简单粗暴的运行时异常会削弱程序的健壮性！</a:t>
            </a:r>
            <a:endParaRPr lang="zh-CN" altLang="en-US" dirty="0" smtClean="0">
              <a:effectLst>
                <a:glow rad="139700">
                  <a:schemeClr val="accent4">
                    <a:satMod val="175000"/>
                    <a:alpha val="40000"/>
                  </a:schemeClr>
                </a:glow>
              </a:effectLst>
            </a:endParaRPr>
          </a:p>
          <a:p>
            <a:pPr algn="l"/>
            <a:endParaRPr lang="en-US" altLang="zh-CN" b="1" dirty="0" smtClean="0">
              <a:solidFill>
                <a:srgbClr val="C00000"/>
              </a:solidFill>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lstStyle/>
          <a:p>
            <a:pPr lvl="0"/>
            <a:r>
              <a:rPr lang="zh-CN" altLang="en-US" dirty="0" smtClean="0"/>
              <a:t>泛型是一种机制，</a:t>
            </a:r>
            <a:r>
              <a:rPr lang="en-US" altLang="zh-CN" dirty="0" smtClean="0"/>
              <a:t>Java</a:t>
            </a:r>
            <a:r>
              <a:rPr lang="zh-CN" altLang="en-US" dirty="0" smtClean="0"/>
              <a:t>在</a:t>
            </a:r>
            <a:r>
              <a:rPr lang="en-US" altLang="zh-CN" dirty="0" smtClean="0"/>
              <a:t>JDK1.5</a:t>
            </a:r>
            <a:r>
              <a:rPr lang="zh-CN" altLang="en-US" dirty="0" smtClean="0"/>
              <a:t>时引入该机制。</a:t>
            </a:r>
            <a:endParaRPr lang="en-US" altLang="zh-CN" dirty="0" smtClean="0"/>
          </a:p>
          <a:p>
            <a:pPr lvl="0"/>
            <a:r>
              <a:rPr lang="zh-CN" altLang="en-US" dirty="0" smtClean="0"/>
              <a:t>同属机制的还有继承。</a:t>
            </a:r>
            <a:r>
              <a:rPr lang="en-US" altLang="zh-CN" dirty="0" smtClean="0"/>
              <a:t>Java</a:t>
            </a:r>
            <a:r>
              <a:rPr lang="zh-CN" altLang="en-US" dirty="0" smtClean="0"/>
              <a:t>中的继承是子类复用父类的属性和方法的机制。</a:t>
            </a:r>
            <a:endParaRPr lang="en-US" altLang="zh-CN" dirty="0" smtClean="0"/>
          </a:p>
          <a:p>
            <a:pPr lvl="0"/>
            <a:r>
              <a:rPr lang="en-US" altLang="zh-CN" dirty="0" smtClean="0"/>
              <a:t>Java</a:t>
            </a:r>
            <a:r>
              <a:rPr lang="zh-CN" altLang="en-US" dirty="0" smtClean="0"/>
              <a:t>中的泛型本质是通过参数化类型的方式，来限定编译期的类型范围。</a:t>
            </a:r>
            <a:endParaRPr lang="en-US" altLang="zh-CN" dirty="0" smtClean="0"/>
          </a:p>
          <a:p>
            <a:pPr lvl="0"/>
            <a:r>
              <a:rPr lang="en-US" altLang="zh-CN" dirty="0" smtClean="0"/>
              <a:t>Java</a:t>
            </a:r>
            <a:r>
              <a:rPr lang="zh-CN" altLang="en-US" dirty="0" smtClean="0"/>
              <a:t>中的泛型是通过参数化类型来限定编译期类型范围的机制。</a:t>
            </a:r>
            <a:endParaRPr lang="en-US" altLang="zh-CN" dirty="0" smtClean="0"/>
          </a:p>
          <a:p>
            <a:pPr lvl="0"/>
            <a:r>
              <a:rPr lang="zh-CN" altLang="en-US" dirty="0" smtClean="0"/>
              <a:t>属于泛型运用的范畴有：泛型类，泛型接口，泛型方法。</a:t>
            </a:r>
            <a:endParaRPr lang="zh-CN" altLang="en-US" dirty="0"/>
          </a:p>
        </p:txBody>
      </p:sp>
      <p:sp>
        <p:nvSpPr>
          <p:cNvPr id="87043" name="灯片编号占位符 3"/>
          <p:cNvSpPr>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lstStyle/>
          <a:p>
            <a:pPr lvl="0"/>
            <a:r>
              <a:rPr lang="zh-CN" altLang="en-US" dirty="0" smtClean="0"/>
              <a:t>泛型是一种机制，</a:t>
            </a:r>
            <a:r>
              <a:rPr lang="en-US" altLang="zh-CN" dirty="0" smtClean="0"/>
              <a:t>Java</a:t>
            </a:r>
            <a:r>
              <a:rPr lang="zh-CN" altLang="en-US" dirty="0" smtClean="0"/>
              <a:t>在</a:t>
            </a:r>
            <a:r>
              <a:rPr lang="en-US" altLang="zh-CN" dirty="0" smtClean="0"/>
              <a:t>JDK1.5</a:t>
            </a:r>
            <a:r>
              <a:rPr lang="zh-CN" altLang="en-US" dirty="0" smtClean="0"/>
              <a:t>时引入该机制。</a:t>
            </a:r>
            <a:endParaRPr lang="en-US" altLang="zh-CN" dirty="0" smtClean="0"/>
          </a:p>
          <a:p>
            <a:pPr lvl="0"/>
            <a:r>
              <a:rPr lang="zh-CN" altLang="en-US" dirty="0" smtClean="0"/>
              <a:t>同属机制的还有继承。</a:t>
            </a:r>
            <a:r>
              <a:rPr lang="en-US" altLang="zh-CN" dirty="0" smtClean="0"/>
              <a:t>Java</a:t>
            </a:r>
            <a:r>
              <a:rPr lang="zh-CN" altLang="en-US" dirty="0" smtClean="0"/>
              <a:t>中的继承是子类复用父类的属性和方法的机制。</a:t>
            </a:r>
            <a:endParaRPr lang="en-US" altLang="zh-CN" dirty="0" smtClean="0"/>
          </a:p>
          <a:p>
            <a:pPr lvl="0"/>
            <a:r>
              <a:rPr lang="en-US" altLang="zh-CN" dirty="0" smtClean="0"/>
              <a:t>Java</a:t>
            </a:r>
            <a:r>
              <a:rPr lang="zh-CN" altLang="en-US" dirty="0" smtClean="0"/>
              <a:t>中的泛型本质是通过参数化类型的方式，来限定编译期的类型范围。</a:t>
            </a:r>
            <a:endParaRPr lang="en-US" altLang="zh-CN" dirty="0" smtClean="0"/>
          </a:p>
          <a:p>
            <a:pPr lvl="0"/>
            <a:r>
              <a:rPr lang="en-US" altLang="zh-CN" dirty="0" smtClean="0"/>
              <a:t>Java</a:t>
            </a:r>
            <a:r>
              <a:rPr lang="zh-CN" altLang="en-US" dirty="0" smtClean="0"/>
              <a:t>中的泛型是通过参数化类型来限定编译期类型范围的机制。</a:t>
            </a:r>
            <a:endParaRPr lang="en-US" altLang="zh-CN" dirty="0" smtClean="0"/>
          </a:p>
          <a:p>
            <a:pPr lvl="0"/>
            <a:r>
              <a:rPr lang="zh-CN" altLang="en-US" dirty="0" smtClean="0"/>
              <a:t>属于泛型运用的范畴有：泛型类，泛型接口，泛型方法。</a:t>
            </a:r>
            <a:endParaRPr lang="zh-CN" altLang="en-US" dirty="0"/>
          </a:p>
        </p:txBody>
      </p:sp>
      <p:sp>
        <p:nvSpPr>
          <p:cNvPr id="87043" name="灯片编号占位符 3"/>
          <p:cNvSpPr>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lstStyle/>
          <a:p>
            <a:pPr lvl="0"/>
            <a:r>
              <a:rPr lang="zh-CN" altLang="en-US" dirty="0" smtClean="0"/>
              <a:t>泛型是一种机制，</a:t>
            </a:r>
            <a:r>
              <a:rPr lang="en-US" altLang="zh-CN" dirty="0" smtClean="0"/>
              <a:t>Java</a:t>
            </a:r>
            <a:r>
              <a:rPr lang="zh-CN" altLang="en-US" dirty="0" smtClean="0"/>
              <a:t>在</a:t>
            </a:r>
            <a:r>
              <a:rPr lang="en-US" altLang="zh-CN" dirty="0" smtClean="0"/>
              <a:t>JDK1.5</a:t>
            </a:r>
            <a:r>
              <a:rPr lang="zh-CN" altLang="en-US" dirty="0" smtClean="0"/>
              <a:t>时引入该机制。</a:t>
            </a:r>
            <a:endParaRPr lang="en-US" altLang="zh-CN" dirty="0" smtClean="0"/>
          </a:p>
          <a:p>
            <a:pPr lvl="0"/>
            <a:r>
              <a:rPr lang="zh-CN" altLang="en-US" dirty="0" smtClean="0"/>
              <a:t>同属机制的还有继承。</a:t>
            </a:r>
            <a:r>
              <a:rPr lang="en-US" altLang="zh-CN" dirty="0" smtClean="0"/>
              <a:t>Java</a:t>
            </a:r>
            <a:r>
              <a:rPr lang="zh-CN" altLang="en-US" dirty="0" smtClean="0"/>
              <a:t>中的继承是子类复用父类的属性和方法的机制。</a:t>
            </a:r>
            <a:endParaRPr lang="en-US" altLang="zh-CN" dirty="0" smtClean="0"/>
          </a:p>
          <a:p>
            <a:pPr lvl="0"/>
            <a:r>
              <a:rPr lang="en-US" altLang="zh-CN" dirty="0" smtClean="0"/>
              <a:t>Java</a:t>
            </a:r>
            <a:r>
              <a:rPr lang="zh-CN" altLang="en-US" dirty="0" smtClean="0"/>
              <a:t>中的泛型本质是通过参数化类型的方式，来限定编译期的类型范围。</a:t>
            </a:r>
            <a:endParaRPr lang="en-US" altLang="zh-CN" dirty="0" smtClean="0"/>
          </a:p>
          <a:p>
            <a:pPr lvl="0"/>
            <a:r>
              <a:rPr lang="en-US" altLang="zh-CN" dirty="0" smtClean="0"/>
              <a:t>Java</a:t>
            </a:r>
            <a:r>
              <a:rPr lang="zh-CN" altLang="en-US" dirty="0" smtClean="0"/>
              <a:t>中的泛型是通过参数化类型来限定编译期类型范围的机制。</a:t>
            </a:r>
            <a:endParaRPr lang="en-US" altLang="zh-CN" dirty="0" smtClean="0"/>
          </a:p>
          <a:p>
            <a:pPr lvl="0"/>
            <a:r>
              <a:rPr lang="zh-CN" altLang="en-US" dirty="0" smtClean="0"/>
              <a:t>属于泛型运用的范畴有：泛型类，泛型接口，泛型方法。</a:t>
            </a:r>
            <a:endParaRPr lang="zh-CN" altLang="en-US" dirty="0"/>
          </a:p>
        </p:txBody>
      </p:sp>
      <p:sp>
        <p:nvSpPr>
          <p:cNvPr id="87043" name="灯片编号占位符 3"/>
          <p:cNvSpPr>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lstStyle/>
          <a:p>
            <a:pPr lvl="0"/>
            <a:r>
              <a:rPr lang="zh-CN" altLang="en-US" dirty="0" smtClean="0"/>
              <a:t>泛型是一种机制，</a:t>
            </a:r>
            <a:r>
              <a:rPr lang="en-US" altLang="zh-CN" dirty="0" smtClean="0"/>
              <a:t>Java</a:t>
            </a:r>
            <a:r>
              <a:rPr lang="zh-CN" altLang="en-US" dirty="0" smtClean="0"/>
              <a:t>在</a:t>
            </a:r>
            <a:r>
              <a:rPr lang="en-US" altLang="zh-CN" dirty="0" smtClean="0"/>
              <a:t>JDK1.5</a:t>
            </a:r>
            <a:r>
              <a:rPr lang="zh-CN" altLang="en-US" dirty="0" smtClean="0"/>
              <a:t>时引入该机制。</a:t>
            </a:r>
            <a:endParaRPr lang="en-US" altLang="zh-CN" dirty="0" smtClean="0"/>
          </a:p>
          <a:p>
            <a:pPr lvl="0"/>
            <a:r>
              <a:rPr lang="zh-CN" altLang="en-US" dirty="0" smtClean="0"/>
              <a:t>同属机制的还有继承。</a:t>
            </a:r>
            <a:r>
              <a:rPr lang="en-US" altLang="zh-CN" dirty="0" smtClean="0"/>
              <a:t>Java</a:t>
            </a:r>
            <a:r>
              <a:rPr lang="zh-CN" altLang="en-US" dirty="0" smtClean="0"/>
              <a:t>中的继承是子类复用父类的属性和方法的机制。</a:t>
            </a:r>
            <a:endParaRPr lang="en-US" altLang="zh-CN" dirty="0" smtClean="0"/>
          </a:p>
          <a:p>
            <a:pPr lvl="0"/>
            <a:r>
              <a:rPr lang="en-US" altLang="zh-CN" dirty="0" smtClean="0"/>
              <a:t>Java</a:t>
            </a:r>
            <a:r>
              <a:rPr lang="zh-CN" altLang="en-US" dirty="0" smtClean="0"/>
              <a:t>中的泛型本质是通过参数化类型的方式，来限定编译期的类型范围。</a:t>
            </a:r>
            <a:endParaRPr lang="en-US" altLang="zh-CN" dirty="0" smtClean="0"/>
          </a:p>
          <a:p>
            <a:pPr lvl="0"/>
            <a:r>
              <a:rPr lang="en-US" altLang="zh-CN" dirty="0" smtClean="0"/>
              <a:t>Java</a:t>
            </a:r>
            <a:r>
              <a:rPr lang="zh-CN" altLang="en-US" dirty="0" smtClean="0"/>
              <a:t>中的泛型是通过参数化类型来限定编译期类型范围的机制。</a:t>
            </a:r>
            <a:endParaRPr lang="en-US" altLang="zh-CN" dirty="0" smtClean="0"/>
          </a:p>
          <a:p>
            <a:pPr lvl="0"/>
            <a:r>
              <a:rPr lang="zh-CN" altLang="en-US" dirty="0" smtClean="0"/>
              <a:t>属于泛型运用的范畴有：泛型类，泛型接口，泛型方法。</a:t>
            </a:r>
            <a:endParaRPr lang="zh-CN" altLang="en-US" dirty="0"/>
          </a:p>
        </p:txBody>
      </p:sp>
      <p:sp>
        <p:nvSpPr>
          <p:cNvPr id="87043" name="灯片编号占位符 3"/>
          <p:cNvSpPr>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把</a:t>
            </a:r>
            <a:r>
              <a:rPr lang="en-US" altLang="zh-CN"/>
              <a:t>T</a:t>
            </a:r>
            <a:r>
              <a:rPr lang="zh-CN" altLang="en-US"/>
              <a:t>改成其它字母</a:t>
            </a:r>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把</a:t>
            </a:r>
            <a:r>
              <a:rPr lang="en-US" altLang="zh-CN"/>
              <a:t>T</a:t>
            </a:r>
            <a:r>
              <a:rPr lang="zh-CN" altLang="en-US"/>
              <a:t>改成其它字母</a:t>
            </a:r>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欢迎同学们学习第二单元泛型，本单元共计</a:t>
            </a:r>
            <a:r>
              <a:rPr lang="en-US" altLang="zh-CN" dirty="0"/>
              <a:t>4</a:t>
            </a:r>
            <a:r>
              <a:rPr lang="zh-CN" altLang="en-US" dirty="0"/>
              <a:t>节课，我们先来学习第一节课初识泛型。</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在学习新内容前，让我们先回顾上一单元学习的枚举。</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同学们请思考两个问题，欢迎举手回答：</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1</a:t>
            </a:r>
            <a:r>
              <a:rPr lang="zh-CN" altLang="en-US" dirty="0"/>
              <a:t>：什么是枚举？（</a:t>
            </a:r>
            <a:r>
              <a:rPr lang="zh-CN" altLang="en-US" dirty="0">
                <a:solidFill>
                  <a:schemeClr val="bg1"/>
                </a:solidFill>
                <a:sym typeface="+mn-ea"/>
              </a:rPr>
              <a:t>枚举是使用</a:t>
            </a:r>
            <a:r>
              <a:rPr lang="en-US" altLang="zh-CN" dirty="0" err="1">
                <a:solidFill>
                  <a:schemeClr val="bg1"/>
                </a:solidFill>
                <a:sym typeface="+mn-ea"/>
              </a:rPr>
              <a:t>enum</a:t>
            </a:r>
            <a:r>
              <a:rPr lang="zh-CN" altLang="en-US" dirty="0">
                <a:solidFill>
                  <a:schemeClr val="bg1"/>
                </a:solidFill>
                <a:sym typeface="+mn-ea"/>
              </a:rPr>
              <a:t>声明的、由一组预定义的本类型常量组成的引用</a:t>
            </a:r>
            <a:r>
              <a:rPr lang="zh-CN" altLang="en-US" dirty="0" smtClean="0">
                <a:solidFill>
                  <a:schemeClr val="bg1"/>
                </a:solidFill>
                <a:sym typeface="+mn-ea"/>
              </a:rPr>
              <a:t>数据类型。</a:t>
            </a:r>
            <a:r>
              <a:rPr lang="zh-CN" altLang="en-US" dirty="0"/>
              <a:t>）</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en-US" altLang="zh-CN" dirty="0"/>
              <a:t>2</a:t>
            </a:r>
            <a:r>
              <a:rPr lang="zh-CN" altLang="en-US" dirty="0"/>
              <a:t>：枚举和普通类的区别有哪些？</a:t>
            </a:r>
            <a:r>
              <a:rPr lang="en-US" altLang="zh-CN" dirty="0"/>
              <a:t>---</a:t>
            </a:r>
            <a:r>
              <a:rPr lang="zh-CN" altLang="en-US" dirty="0"/>
              <a:t>刚才某同学回答得有道理。我们稍后会整体梳理二者的区别。</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我们知道，枚举默认继承了</a:t>
            </a:r>
            <a:r>
              <a:rPr lang="en-US" altLang="zh-CN" dirty="0"/>
              <a:t>java.lang.Enum</a:t>
            </a:r>
            <a:r>
              <a:rPr lang="zh-CN" altLang="en-US" dirty="0"/>
              <a:t>类，是一种特殊的类，不同于普通类，因此在</a:t>
            </a:r>
            <a:r>
              <a:rPr lang="en-US" altLang="zh-CN" dirty="0"/>
              <a:t>Java</a:t>
            </a:r>
            <a:r>
              <a:rPr lang="zh-CN" altLang="en-US" dirty="0"/>
              <a:t>的引用数据类型中，将枚举也作为一种相对独立的引用数据类型。</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那么，枚举与普通类的区别有哪些呢？</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第一，默认继承的父类不同，枚举默认继承</a:t>
            </a:r>
            <a:r>
              <a:rPr lang="en-US" altLang="zh-CN" dirty="0"/>
              <a:t>java.lang.Enum</a:t>
            </a:r>
            <a:r>
              <a:rPr lang="zh-CN" altLang="en-US" dirty="0"/>
              <a:t>类，普通类默认继承</a:t>
            </a:r>
            <a:r>
              <a:rPr lang="en-US" altLang="zh-CN" dirty="0"/>
              <a:t>Object</a:t>
            </a:r>
            <a:r>
              <a:rPr lang="zh-CN" altLang="en-US" dirty="0"/>
              <a:t>类。</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第二，声明时所用的关键字不同，声明枚举时用</a:t>
            </a:r>
            <a:r>
              <a:rPr lang="en-US" altLang="zh-CN" dirty="0"/>
              <a:t>enum</a:t>
            </a:r>
            <a:r>
              <a:rPr lang="zh-CN" altLang="en-US" dirty="0"/>
              <a:t>关键字，声明普通类时用</a:t>
            </a:r>
            <a:r>
              <a:rPr lang="en-US" altLang="zh-CN" dirty="0"/>
              <a:t>class</a:t>
            </a:r>
            <a:r>
              <a:rPr lang="zh-CN" altLang="en-US" dirty="0"/>
              <a:t>关键字。</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第三，枚举在创建后不可以被继承，普通类一般可以被继承。</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第四，构造器的访问权限修饰符不同，枚举构造器只能用</a:t>
            </a:r>
            <a:r>
              <a:rPr lang="en-US" altLang="zh-CN" dirty="0"/>
              <a:t>private</a:t>
            </a:r>
            <a:r>
              <a:rPr lang="zh-CN" altLang="en-US" dirty="0"/>
              <a:t>权限修饰符，普通类的构造器可以根据需要选用</a:t>
            </a:r>
            <a:r>
              <a:rPr lang="en-US" altLang="zh-CN" dirty="0"/>
              <a:t>4</a:t>
            </a:r>
            <a:r>
              <a:rPr lang="zh-CN" altLang="en-US" dirty="0"/>
              <a:t>种权限修饰符</a:t>
            </a:r>
            <a:r>
              <a:rPr lang="zh-CN" altLang="en-US" dirty="0">
                <a:sym typeface="+mn-ea"/>
              </a:rPr>
              <a:t>（</a:t>
            </a:r>
            <a:r>
              <a:rPr lang="en-US" altLang="zh-CN" dirty="0">
                <a:sym typeface="+mn-ea"/>
              </a:rPr>
              <a:t>private</a:t>
            </a:r>
            <a:r>
              <a:rPr lang="zh-CN" altLang="en-US" dirty="0">
                <a:sym typeface="+mn-ea"/>
              </a:rPr>
              <a:t>，默认</a:t>
            </a:r>
            <a:r>
              <a:rPr lang="en-US" altLang="zh-CN" dirty="0">
                <a:sym typeface="+mn-ea"/>
              </a:rPr>
              <a:t>default</a:t>
            </a:r>
            <a:r>
              <a:rPr lang="zh-CN" altLang="en-US" dirty="0">
                <a:sym typeface="+mn-ea"/>
              </a:rPr>
              <a:t>，</a:t>
            </a:r>
            <a:r>
              <a:rPr lang="en-US" altLang="zh-CN" dirty="0">
                <a:sym typeface="+mn-ea"/>
              </a:rPr>
              <a:t>protected</a:t>
            </a:r>
            <a:r>
              <a:rPr lang="zh-CN" altLang="en-US" dirty="0">
                <a:sym typeface="+mn-ea"/>
              </a:rPr>
              <a:t>，</a:t>
            </a:r>
            <a:r>
              <a:rPr lang="en-US" altLang="zh-CN" dirty="0">
                <a:sym typeface="+mn-ea"/>
              </a:rPr>
              <a:t>public</a:t>
            </a:r>
            <a:r>
              <a:rPr lang="zh-CN" altLang="en-US" dirty="0">
                <a:sym typeface="+mn-ea"/>
              </a:rPr>
              <a:t>）</a:t>
            </a:r>
            <a:r>
              <a:rPr lang="zh-CN" altLang="en-US" dirty="0"/>
              <a:t>中的任何一种。</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第五，实例化方式不同，枚举实例在枚举体内定义，系统自动为枚举实例名添加</a:t>
            </a:r>
            <a:r>
              <a:rPr lang="en-US" altLang="zh-CN" dirty="0"/>
              <a:t>public static final</a:t>
            </a:r>
            <a:r>
              <a:rPr lang="zh-CN" altLang="en-US" dirty="0"/>
              <a:t>修饰，普通类一般用</a:t>
            </a:r>
            <a:r>
              <a:rPr lang="en-US" altLang="zh-CN" dirty="0"/>
              <a:t>new</a:t>
            </a:r>
            <a:r>
              <a:rPr lang="zh-CN" altLang="en-US" dirty="0"/>
              <a:t>创建实例。</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sym typeface="+mn-ea"/>
              </a:rPr>
              <a:t>第六，</a:t>
            </a:r>
            <a:r>
              <a:rPr lang="zh-CN" altLang="en-US" dirty="0"/>
              <a:t>枚举项及其常量名可以作为</a:t>
            </a:r>
            <a:r>
              <a:rPr lang="en-US" altLang="zh-CN" dirty="0"/>
              <a:t>switch...case...</a:t>
            </a:r>
            <a:r>
              <a:rPr lang="zh-CN" altLang="en-US" dirty="0"/>
              <a:t>表达式中的匹配项，普通类的对象一般不可以。</a:t>
            </a:r>
            <a:endParaRPr lang="zh-CN" altLang="en-US" dirty="0"/>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a:t>关于枚举，我们先复习到这里，我们接下来学习泛型。</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altLang="zh-CN" dirty="0"/>
              <a:t>  </a:t>
            </a:r>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lstStyle/>
          <a:p>
            <a:pPr lvl="0"/>
            <a:r>
              <a:rPr lang="zh-CN" altLang="en-US" dirty="0" smtClean="0"/>
              <a:t>泛型是一种机制，</a:t>
            </a:r>
            <a:r>
              <a:rPr lang="en-US" altLang="zh-CN" dirty="0" smtClean="0"/>
              <a:t>Java</a:t>
            </a:r>
            <a:r>
              <a:rPr lang="zh-CN" altLang="en-US" dirty="0" smtClean="0"/>
              <a:t>在</a:t>
            </a:r>
            <a:r>
              <a:rPr lang="en-US" altLang="zh-CN" dirty="0" smtClean="0"/>
              <a:t>JDK1.5</a:t>
            </a:r>
            <a:r>
              <a:rPr lang="zh-CN" altLang="en-US" dirty="0" smtClean="0"/>
              <a:t>时引入该机制。</a:t>
            </a:r>
            <a:endParaRPr lang="en-US" altLang="zh-CN" dirty="0" smtClean="0"/>
          </a:p>
          <a:p>
            <a:pPr lvl="0"/>
            <a:r>
              <a:rPr lang="zh-CN" altLang="en-US" dirty="0" smtClean="0"/>
              <a:t>同属机制的还有继承。</a:t>
            </a:r>
            <a:r>
              <a:rPr lang="en-US" altLang="zh-CN" dirty="0" smtClean="0"/>
              <a:t>Java</a:t>
            </a:r>
            <a:r>
              <a:rPr lang="zh-CN" altLang="en-US" dirty="0" smtClean="0"/>
              <a:t>中的继承是子类复用父类的属性和方法的机制。</a:t>
            </a:r>
            <a:endParaRPr lang="en-US" altLang="zh-CN" dirty="0" smtClean="0"/>
          </a:p>
          <a:p>
            <a:pPr lvl="0"/>
            <a:r>
              <a:rPr lang="en-US" altLang="zh-CN" dirty="0" smtClean="0"/>
              <a:t>Java</a:t>
            </a:r>
            <a:r>
              <a:rPr lang="zh-CN" altLang="en-US" dirty="0" smtClean="0"/>
              <a:t>中的泛型本质是通过参数化类型的方式，来限定编译期的类型范围。</a:t>
            </a:r>
            <a:endParaRPr lang="en-US" altLang="zh-CN" dirty="0" smtClean="0"/>
          </a:p>
          <a:p>
            <a:pPr lvl="0"/>
            <a:r>
              <a:rPr lang="en-US" altLang="zh-CN" dirty="0" smtClean="0"/>
              <a:t>Java</a:t>
            </a:r>
            <a:r>
              <a:rPr lang="zh-CN" altLang="en-US" dirty="0" smtClean="0"/>
              <a:t>中的泛型是通过参数化类型来限定编译期类型范围的机制。</a:t>
            </a:r>
            <a:endParaRPr lang="en-US" altLang="zh-CN" dirty="0" smtClean="0"/>
          </a:p>
          <a:p>
            <a:pPr lvl="0"/>
            <a:r>
              <a:rPr lang="zh-CN" altLang="en-US" dirty="0" smtClean="0"/>
              <a:t>属于泛型运用的范畴有：泛型类，泛型接口，泛型方法。</a:t>
            </a:r>
            <a:endParaRPr lang="zh-CN" altLang="en-US" dirty="0"/>
          </a:p>
        </p:txBody>
      </p:sp>
      <p:sp>
        <p:nvSpPr>
          <p:cNvPr id="87043" name="灯片编号占位符 3"/>
          <p:cNvSpPr>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幻灯片图像占位符 1"/>
          <p:cNvSpPr>
            <a:spLocks noGrp="1" noRot="1" noChangeAspect="1" noTextEdit="1"/>
          </p:cNvSpPr>
          <p:nvPr>
            <p:ph type="sldImg"/>
          </p:nvPr>
        </p:nvSpPr>
        <p:spPr/>
      </p:sp>
      <p:sp>
        <p:nvSpPr>
          <p:cNvPr id="87042" name="备注占位符 2"/>
          <p:cNvSpPr>
            <a:spLocks noGrp="1"/>
          </p:cNvSpPr>
          <p:nvPr>
            <p:ph type="body"/>
          </p:nvPr>
        </p:nvSpPr>
        <p:spPr/>
        <p:txBody>
          <a:bodyPr wrap="square" lIns="91440" tIns="45720" rIns="91440" bIns="45720" anchor="t"/>
          <a:lstStyle/>
          <a:p>
            <a:pPr lvl="0"/>
            <a:r>
              <a:rPr lang="zh-CN" altLang="en-US" dirty="0" smtClean="0"/>
              <a:t>泛型是一种机制，</a:t>
            </a:r>
            <a:r>
              <a:rPr lang="en-US" altLang="zh-CN" dirty="0" smtClean="0"/>
              <a:t>Java</a:t>
            </a:r>
            <a:r>
              <a:rPr lang="zh-CN" altLang="en-US" dirty="0" smtClean="0"/>
              <a:t>在</a:t>
            </a:r>
            <a:r>
              <a:rPr lang="en-US" altLang="zh-CN" dirty="0" smtClean="0"/>
              <a:t>JDK1.5</a:t>
            </a:r>
            <a:r>
              <a:rPr lang="zh-CN" altLang="en-US" dirty="0" smtClean="0"/>
              <a:t>时引入该机制。</a:t>
            </a:r>
            <a:endParaRPr lang="en-US" altLang="zh-CN" dirty="0" smtClean="0"/>
          </a:p>
          <a:p>
            <a:pPr lvl="0"/>
            <a:r>
              <a:rPr lang="zh-CN" altLang="en-US" dirty="0" smtClean="0"/>
              <a:t>同属机制的还有继承。</a:t>
            </a:r>
            <a:r>
              <a:rPr lang="en-US" altLang="zh-CN" dirty="0" smtClean="0"/>
              <a:t>Java</a:t>
            </a:r>
            <a:r>
              <a:rPr lang="zh-CN" altLang="en-US" dirty="0" smtClean="0"/>
              <a:t>中的继承是子类复用父类的属性和方法的机制。</a:t>
            </a:r>
            <a:endParaRPr lang="en-US" altLang="zh-CN" dirty="0" smtClean="0"/>
          </a:p>
          <a:p>
            <a:pPr lvl="0"/>
            <a:r>
              <a:rPr lang="en-US" altLang="zh-CN" dirty="0" smtClean="0"/>
              <a:t>Java</a:t>
            </a:r>
            <a:r>
              <a:rPr lang="zh-CN" altLang="en-US" dirty="0" smtClean="0"/>
              <a:t>中的泛型本质是通过参数化类型的方式，来限定编译期的类型范围。</a:t>
            </a:r>
            <a:endParaRPr lang="en-US" altLang="zh-CN" dirty="0" smtClean="0"/>
          </a:p>
          <a:p>
            <a:pPr lvl="0"/>
            <a:r>
              <a:rPr lang="en-US" altLang="zh-CN" dirty="0" smtClean="0"/>
              <a:t>Java</a:t>
            </a:r>
            <a:r>
              <a:rPr lang="zh-CN" altLang="en-US" dirty="0" smtClean="0"/>
              <a:t>中的泛型是通过参数化类型来限定编译期类型范围的机制。</a:t>
            </a:r>
            <a:endParaRPr lang="en-US" altLang="zh-CN" dirty="0" smtClean="0"/>
          </a:p>
          <a:p>
            <a:pPr lvl="0"/>
            <a:r>
              <a:rPr lang="zh-CN" altLang="en-US" dirty="0" smtClean="0"/>
              <a:t>属于泛型运用的范畴有：泛型类，泛型接口，泛型方法。</a:t>
            </a:r>
            <a:endParaRPr lang="zh-CN" altLang="en-US" dirty="0"/>
          </a:p>
        </p:txBody>
      </p:sp>
      <p:sp>
        <p:nvSpPr>
          <p:cNvPr id="87043" name="灯片编号占位符 3"/>
          <p:cNvSpPr>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indent="0" algn="r"/>
            <a:fld id="{9A0DB2DC-4C9A-4742-B13C-FB6460FD3503}" type="slidenum">
              <a:rPr lang="zh-CN" altLang="en-US" sz="1200">
                <a:latin typeface="Tahoma" panose="020B0604030504040204" pitchFamily="34" charset="0"/>
                <a:ea typeface="宋体" panose="02010600030101010101" pitchFamily="2" charset="-122"/>
              </a:rPr>
            </a:fld>
            <a:endParaRPr lang="zh-CN" altLang="en-US" sz="1200" dirty="0">
              <a:latin typeface="Tahoma" panose="020B0604030504040204" pitchFamily="34" charset="0"/>
              <a:ea typeface="宋体" panose="02010600030101010101"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类型实参都是</a:t>
            </a:r>
            <a:r>
              <a:rPr lang="en-US" altLang="zh-CN" dirty="0"/>
              <a:t>Gift</a:t>
            </a:r>
            <a:r>
              <a:rPr lang="zh-CN" altLang="en-US" dirty="0"/>
              <a:t>及其子类，都可以向上转型为</a:t>
            </a:r>
            <a:r>
              <a:rPr lang="en-US" altLang="zh-CN" dirty="0"/>
              <a:t>Gift</a:t>
            </a:r>
            <a:r>
              <a:rPr lang="zh-CN" altLang="en-US" dirty="0"/>
              <a:t>。可以按照</a:t>
            </a:r>
            <a:r>
              <a:rPr lang="en-US" altLang="zh-CN" dirty="0"/>
              <a:t>Gift</a:t>
            </a:r>
            <a:r>
              <a:rPr lang="zh-CN" altLang="en-US" dirty="0" smtClean="0"/>
              <a:t>访问。</a:t>
            </a:r>
            <a:endParaRPr lang="en-US" altLang="zh-CN" dirty="0"/>
          </a:p>
          <a:p>
            <a:r>
              <a:rPr lang="zh-CN" altLang="en-US" dirty="0"/>
              <a:t>如果传的是子类类型，给</a:t>
            </a:r>
            <a:r>
              <a:rPr lang="en-US" altLang="zh-CN" dirty="0"/>
              <a:t>T</a:t>
            </a:r>
            <a:r>
              <a:rPr lang="zh-CN" altLang="en-US" dirty="0" smtClean="0"/>
              <a:t>类型变量</a:t>
            </a:r>
            <a:r>
              <a:rPr lang="zh-CN" altLang="en-US" dirty="0"/>
              <a:t>赋值父类实例会</a:t>
            </a:r>
            <a:r>
              <a:rPr lang="zh-CN" altLang="en-US" dirty="0" smtClean="0"/>
              <a:t>异常。</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类型实参都是</a:t>
            </a:r>
            <a:r>
              <a:rPr lang="en-US" altLang="zh-CN"/>
              <a:t>LoverGift</a:t>
            </a:r>
            <a:r>
              <a:rPr lang="zh-CN" altLang="en-US"/>
              <a:t>及其父类，无法实现向下转型成</a:t>
            </a:r>
            <a:r>
              <a:rPr lang="en-US" altLang="zh-CN"/>
              <a:t>LoverGift</a:t>
            </a:r>
            <a:r>
              <a:rPr lang="zh-CN" altLang="en-US"/>
              <a:t>。不能按照</a:t>
            </a:r>
            <a:r>
              <a:rPr lang="en-US" altLang="zh-CN"/>
              <a:t>LoverGift</a:t>
            </a:r>
            <a:r>
              <a:rPr lang="zh-CN" altLang="en-US"/>
              <a:t>访问</a:t>
            </a:r>
            <a:endParaRPr lang="en-US" altLang="zh-CN"/>
          </a:p>
          <a:p>
            <a:r>
              <a:rPr lang="zh-CN" altLang="en-US"/>
              <a:t>因为类型是</a:t>
            </a:r>
            <a:r>
              <a:rPr lang="en-US" altLang="zh-CN"/>
              <a:t>LoverGift</a:t>
            </a:r>
            <a:r>
              <a:rPr lang="zh-CN" altLang="en-US"/>
              <a:t>及其父类，赋值时使用</a:t>
            </a:r>
            <a:r>
              <a:rPr lang="en-US" altLang="zh-CN"/>
              <a:t>LoverGift</a:t>
            </a:r>
            <a:r>
              <a:rPr lang="zh-CN" altLang="en-US"/>
              <a:t>必然可以</a:t>
            </a:r>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684530" marR="0" lvl="1" indent="-227330" algn="l" defTabSz="914400" rtl="0" eaLnBrk="0" fontAlgn="base" latinLnBrk="0" hangingPunct="0">
              <a:lnSpc>
                <a:spcPts val="2500"/>
              </a:lnSpc>
              <a:spcBef>
                <a:spcPts val="500"/>
              </a:spcBef>
              <a:spcAft>
                <a:spcPct val="0"/>
              </a:spcAft>
              <a:buClrTx/>
              <a:buSzPct val="100000"/>
              <a:buFont typeface="Wingdings" panose="05000000000000000000" pitchFamily="2" charset="2"/>
              <a:buChar char="u"/>
              <a:defRPr/>
            </a:pPr>
            <a:endParaRPr kumimoji="0" lang="en-US" altLang="zh-CN" sz="1600" b="0" i="0" u="none" strike="noStrike" kern="1200" cap="none" spc="0" normalizeH="0" baseline="0" noProof="0" dirty="0">
              <a:ln>
                <a:noFill/>
              </a:ln>
              <a:solidFill>
                <a:schemeClr val="tx1">
                  <a:lumMod val="75000"/>
                  <a:lumOff val="25000"/>
                </a:schemeClr>
              </a:solidFill>
              <a:effectLst/>
              <a:uLnTx/>
              <a:uFillTx/>
              <a:latin typeface="+mn-ea"/>
              <a:ea typeface="宋体" panose="02010600030101010101" pitchFamily="2" charset="-122"/>
              <a:cs typeface="+mn-cs"/>
              <a:sym typeface="Calibri" panose="020F0502020204030204" pitchFamily="34" charset="0"/>
            </a:endParaRPr>
          </a:p>
          <a:p>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zh-CN" altLang="en-US" b="1" dirty="0" smtClean="0">
                <a:solidFill>
                  <a:srgbClr val="C00000"/>
                </a:solidFill>
              </a:rPr>
              <a:t>本单元的学习目标有两个，一个是技能目标，另一个是理论目标。</a:t>
            </a:r>
            <a:endParaRPr lang="zh-CN" altLang="en-US" b="1" dirty="0" smtClean="0">
              <a:solidFill>
                <a:srgbClr val="C00000"/>
              </a:solidFill>
            </a:endParaRPr>
          </a:p>
          <a:p>
            <a:pPr algn="l"/>
            <a:r>
              <a:rPr lang="zh-CN" altLang="en-US" b="1" dirty="0" smtClean="0">
                <a:solidFill>
                  <a:srgbClr val="C00000"/>
                </a:solidFill>
              </a:rPr>
              <a:t>技能目标是同学们学完本单元，能够做出来什么？这是一项重要的工作能力指标。</a:t>
            </a:r>
            <a:endParaRPr lang="zh-CN" altLang="en-US" b="1" dirty="0" smtClean="0">
              <a:solidFill>
                <a:srgbClr val="C00000"/>
              </a:solidFill>
            </a:endParaRPr>
          </a:p>
          <a:p>
            <a:pPr algn="l"/>
            <a:r>
              <a:rPr lang="zh-CN" altLang="en-US" b="1" dirty="0" smtClean="0">
                <a:solidFill>
                  <a:srgbClr val="C00000"/>
                </a:solidFill>
              </a:rPr>
              <a:t>理论目标是同学们学完本单元，是否能够用语言和文字清晰完整地描述概念图里的概念？这项能力对于培养同学们今后面试，以及工作中的专业交流，研究力的提升非常重要。</a:t>
            </a:r>
            <a:endParaRPr lang="zh-CN" altLang="en-US" b="1" dirty="0" smtClean="0">
              <a:solidFill>
                <a:srgbClr val="C00000"/>
              </a:solidFill>
            </a:endParaRPr>
          </a:p>
          <a:p>
            <a:pPr algn="l"/>
            <a:r>
              <a:rPr lang="zh-CN" altLang="en-US" b="1" dirty="0" smtClean="0">
                <a:solidFill>
                  <a:srgbClr val="C00000"/>
                </a:solidFill>
              </a:rPr>
              <a:t>本单元的技能目标是能够完成梦想成真小游戏。这个小游戏是什么意思呢？</a:t>
            </a:r>
            <a:endParaRPr lang="zh-CN" altLang="en-US" b="1" dirty="0" smtClean="0">
              <a:solidFill>
                <a:srgbClr val="C00000"/>
              </a:solidFill>
            </a:endParaRPr>
          </a:p>
          <a:p>
            <a:pPr algn="l"/>
            <a:r>
              <a:rPr lang="zh-CN" altLang="en-US" b="1" dirty="0" smtClean="0">
                <a:solidFill>
                  <a:srgbClr val="C00000"/>
                </a:solidFill>
              </a:rPr>
              <a:t>主要是说，同学们在编程中设计一个方法，再自定义一些动物类型（如马，羊，</a:t>
            </a:r>
            <a:r>
              <a:rPr lang="zh-CN" altLang="en-US" b="1" dirty="0" smtClean="0">
                <a:solidFill>
                  <a:srgbClr val="C00000"/>
                </a:solidFill>
                <a:sym typeface="+mn-ea"/>
              </a:rPr>
              <a:t>牛，</a:t>
            </a:r>
            <a:r>
              <a:rPr lang="zh-CN" altLang="en-US" b="1" dirty="0" smtClean="0">
                <a:solidFill>
                  <a:srgbClr val="C00000"/>
                </a:solidFill>
              </a:rPr>
              <a:t>兔，象，长颈鹿等），无论给这个方法传入您喜欢的何种类型动物，该方法都会相应地返回您所想要的小动物，从而使您</a:t>
            </a:r>
            <a:r>
              <a:rPr lang="en-US" altLang="zh-CN" b="1" dirty="0" smtClean="0">
                <a:solidFill>
                  <a:srgbClr val="C00000"/>
                </a:solidFill>
              </a:rPr>
              <a:t>“</a:t>
            </a:r>
            <a:r>
              <a:rPr lang="zh-CN" altLang="en-US" b="1" dirty="0" smtClean="0">
                <a:solidFill>
                  <a:srgbClr val="C00000"/>
                </a:solidFill>
              </a:rPr>
              <a:t>梦想成真</a:t>
            </a:r>
            <a:r>
              <a:rPr lang="en-US" altLang="zh-CN" b="1" dirty="0" smtClean="0">
                <a:solidFill>
                  <a:srgbClr val="C00000"/>
                </a:solidFill>
              </a:rPr>
              <a:t>”</a:t>
            </a:r>
            <a:r>
              <a:rPr lang="zh-CN" altLang="en-US" b="1" dirty="0" smtClean="0">
                <a:solidFill>
                  <a:srgbClr val="C00000"/>
                </a:solidFill>
              </a:rPr>
              <a:t>。</a:t>
            </a:r>
            <a:endParaRPr lang="zh-CN" altLang="en-US" b="1" dirty="0" smtClean="0">
              <a:solidFill>
                <a:srgbClr val="C00000"/>
              </a:solidFill>
            </a:endParaRPr>
          </a:p>
          <a:p>
            <a:pPr algn="l"/>
            <a:r>
              <a:rPr lang="zh-CN" altLang="en-US" b="1" dirty="0" smtClean="0">
                <a:solidFill>
                  <a:srgbClr val="C00000"/>
                </a:solidFill>
              </a:rPr>
              <a:t>这个案例程序执行后，控制台打印如图所示。</a:t>
            </a:r>
            <a:endParaRPr lang="zh-CN" altLang="en-US" b="1" dirty="0" smtClean="0">
              <a:solidFill>
                <a:srgbClr val="C00000"/>
              </a:solidFill>
            </a:endParaRPr>
          </a:p>
          <a:p>
            <a:pPr algn="l"/>
            <a:r>
              <a:rPr lang="zh-CN" altLang="en-US" b="1" dirty="0" smtClean="0">
                <a:solidFill>
                  <a:srgbClr val="C00000"/>
                </a:solidFill>
              </a:rPr>
              <a:t>相信在学完本单元后，同学们都可以运用泛型来实现这个功能。</a:t>
            </a:r>
            <a:endParaRPr lang="zh-CN" altLang="en-US" b="1" dirty="0" smtClean="0">
              <a:solidFill>
                <a:srgbClr val="C00000"/>
              </a:solidFill>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这是本单元的概念图。浅绿色部分是我们已经学习过的概念，红色部分是本单元要学习的重点概念，橙色部分是本单元涉及到的概念，浅蓝色部分为本单元以外，且尚未学习过的概念。</a:t>
            </a:r>
            <a:endParaRPr lang="zh-CN" altLang="en-US" dirty="0"/>
          </a:p>
          <a:p>
            <a:r>
              <a:rPr lang="zh-CN" altLang="en-US" dirty="0"/>
              <a:t>在我们过去学习的类型转型中，基本数据类型与其包装类型可以实现自动装箱和拆箱，这不是我们本单元要重点了解的部分。</a:t>
            </a:r>
            <a:endParaRPr lang="zh-CN" altLang="en-US" dirty="0"/>
          </a:p>
          <a:p>
            <a:r>
              <a:rPr lang="zh-CN" altLang="en-US" dirty="0"/>
              <a:t>我们重点看下类型转换中的自动类型转换与强制类型转换，以及向上转型和向下转型。</a:t>
            </a:r>
            <a:endParaRPr lang="zh-CN" altLang="en-US" dirty="0"/>
          </a:p>
          <a:p>
            <a:r>
              <a:rPr lang="zh-CN" altLang="en-US" dirty="0"/>
              <a:t>子类型的对象转换为父类型对象时，被称为向上转型，这时进行自动类型转换。</a:t>
            </a:r>
            <a:endParaRPr lang="zh-CN" altLang="en-US" dirty="0"/>
          </a:p>
          <a:p>
            <a:r>
              <a:rPr lang="zh-CN" altLang="en-US" dirty="0"/>
              <a:t>父类型对象转换为子类型对象时，被称为向下转型，这时需要进行强制类型转换。如果强制类型转换时，类型间不兼容，会造成类型转换异常。同学们在编程时，或许会在控制台中看到过类似</a:t>
            </a:r>
            <a:r>
              <a:rPr lang="en-US" altLang="zh-CN" dirty="0"/>
              <a:t>ClassCastException</a:t>
            </a:r>
            <a:r>
              <a:rPr lang="zh-CN" altLang="en-US" dirty="0"/>
              <a:t>的异常，这通常是由于类型转换时的不兼容引起的。</a:t>
            </a:r>
            <a:endParaRPr lang="zh-CN" altLang="en-US" dirty="0"/>
          </a:p>
          <a:p>
            <a:r>
              <a:rPr lang="zh-CN" altLang="en-US" dirty="0"/>
              <a:t>为了保证类型转换时的安全性，尽可能避免不必要的异常，使得我们写出的程序更健壮，因此我们在本单元学习泛型。</a:t>
            </a:r>
            <a:endParaRPr lang="zh-CN" altLang="en-US" dirty="0"/>
          </a:p>
          <a:p>
            <a:r>
              <a:rPr lang="zh-CN" altLang="en-US" dirty="0"/>
              <a:t>我们会在本单元的学习中将这些红色的概念一个一个地攻克。</a:t>
            </a:r>
            <a:endParaRPr lang="zh-CN" altLang="en-US" dirty="0"/>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zh-CN" altLang="en-US" b="1" dirty="0" smtClean="0">
                <a:solidFill>
                  <a:srgbClr val="C00000"/>
                </a:solidFill>
              </a:rPr>
              <a:t>我们先声明一个名称为</a:t>
            </a:r>
            <a:r>
              <a:rPr lang="en-US" altLang="zh-CN" b="1" dirty="0" smtClean="0">
                <a:solidFill>
                  <a:srgbClr val="C00000"/>
                </a:solidFill>
              </a:rPr>
              <a:t>NoGeneric</a:t>
            </a:r>
            <a:r>
              <a:rPr lang="zh-CN" altLang="en-US" b="1" dirty="0" smtClean="0">
                <a:solidFill>
                  <a:srgbClr val="C00000"/>
                </a:solidFill>
              </a:rPr>
              <a:t>的类，并在其内部声明一个类型为</a:t>
            </a:r>
            <a:r>
              <a:rPr lang="en-US" altLang="zh-CN" b="1" dirty="0" smtClean="0">
                <a:solidFill>
                  <a:srgbClr val="C00000"/>
                </a:solidFill>
              </a:rPr>
              <a:t>Object</a:t>
            </a:r>
            <a:r>
              <a:rPr lang="zh-CN" altLang="en-US" b="1" dirty="0" smtClean="0">
                <a:solidFill>
                  <a:srgbClr val="C00000"/>
                </a:solidFill>
              </a:rPr>
              <a:t>、名称为</a:t>
            </a:r>
            <a:r>
              <a:rPr lang="en-US" altLang="zh-CN" b="1" dirty="0" smtClean="0">
                <a:solidFill>
                  <a:srgbClr val="C00000"/>
                </a:solidFill>
              </a:rPr>
              <a:t>val</a:t>
            </a:r>
            <a:r>
              <a:rPr lang="zh-CN" altLang="en-US" b="1" dirty="0" smtClean="0">
                <a:solidFill>
                  <a:srgbClr val="C00000"/>
                </a:solidFill>
              </a:rPr>
              <a:t>的私有成员属性。类的成员属性也称为成员变量。为了供外部访问类的私有成员属性，通常会在类内再声明相应的</a:t>
            </a:r>
            <a:r>
              <a:rPr lang="en-US" altLang="zh-CN" b="1" dirty="0" smtClean="0">
                <a:solidFill>
                  <a:srgbClr val="C00000"/>
                </a:solidFill>
              </a:rPr>
              <a:t>getter</a:t>
            </a:r>
            <a:r>
              <a:rPr lang="zh-CN" altLang="en-US" b="1" dirty="0" smtClean="0">
                <a:solidFill>
                  <a:srgbClr val="C00000"/>
                </a:solidFill>
              </a:rPr>
              <a:t>方法。</a:t>
            </a:r>
            <a:endParaRPr lang="zh-CN" altLang="en-US" b="1" dirty="0" smtClean="0">
              <a:solidFill>
                <a:srgbClr val="C00000"/>
              </a:solidFill>
            </a:endParaRPr>
          </a:p>
          <a:p>
            <a:pPr algn="l"/>
            <a:r>
              <a:rPr lang="zh-CN" altLang="en-US" b="1" dirty="0" smtClean="0">
                <a:solidFill>
                  <a:srgbClr val="C00000"/>
                </a:solidFill>
              </a:rPr>
              <a:t>同学们请留意，在</a:t>
            </a:r>
            <a:r>
              <a:rPr lang="en-US" altLang="zh-CN" b="1" dirty="0" smtClean="0">
                <a:solidFill>
                  <a:srgbClr val="C00000"/>
                </a:solidFill>
              </a:rPr>
              <a:t>Java</a:t>
            </a:r>
            <a:r>
              <a:rPr lang="zh-CN" altLang="en-US" b="1" dirty="0" smtClean="0">
                <a:solidFill>
                  <a:srgbClr val="C00000"/>
                </a:solidFill>
              </a:rPr>
              <a:t>语言中，</a:t>
            </a:r>
            <a:r>
              <a:rPr lang="en-US" altLang="zh-CN" b="1" dirty="0" smtClean="0">
                <a:solidFill>
                  <a:srgbClr val="C00000"/>
                </a:solidFill>
              </a:rPr>
              <a:t>Object</a:t>
            </a:r>
            <a:r>
              <a:rPr lang="zh-CN" altLang="en-US" b="1" dirty="0" smtClean="0">
                <a:solidFill>
                  <a:srgbClr val="C00000"/>
                </a:solidFill>
              </a:rPr>
              <a:t>是不是所有类的父类？是。凡是父类出现的地方，都可以用相应的子类代替。所以，成员变量</a:t>
            </a:r>
            <a:r>
              <a:rPr lang="en-US" altLang="zh-CN" b="1" dirty="0" smtClean="0">
                <a:solidFill>
                  <a:srgbClr val="C00000"/>
                </a:solidFill>
              </a:rPr>
              <a:t>val</a:t>
            </a:r>
            <a:r>
              <a:rPr lang="zh-CN" altLang="en-US" b="1" dirty="0" smtClean="0">
                <a:solidFill>
                  <a:srgbClr val="C00000"/>
                </a:solidFill>
              </a:rPr>
              <a:t>的实际类型可以是</a:t>
            </a:r>
            <a:r>
              <a:rPr lang="en-US" altLang="zh-CN" b="1" dirty="0" smtClean="0">
                <a:solidFill>
                  <a:srgbClr val="C00000"/>
                </a:solidFill>
              </a:rPr>
              <a:t>Object</a:t>
            </a:r>
            <a:r>
              <a:rPr lang="zh-CN" altLang="en-US" b="1" dirty="0" smtClean="0">
                <a:solidFill>
                  <a:srgbClr val="C00000"/>
                </a:solidFill>
              </a:rPr>
              <a:t>或者其子类。</a:t>
            </a:r>
            <a:endParaRPr lang="zh-CN" altLang="en-US" b="1" dirty="0" smtClean="0">
              <a:solidFill>
                <a:srgbClr val="C00000"/>
              </a:solidFill>
            </a:endParaRPr>
          </a:p>
          <a:p>
            <a:pPr algn="l"/>
            <a:r>
              <a:rPr lang="zh-CN" altLang="en-US" b="1" dirty="0" smtClean="0">
                <a:solidFill>
                  <a:srgbClr val="C00000"/>
                </a:solidFill>
              </a:rPr>
              <a:t>我们再通过该类的公有构造方法传参来为成员属性</a:t>
            </a:r>
            <a:r>
              <a:rPr lang="en-US" altLang="zh-CN" b="1" dirty="0" smtClean="0">
                <a:solidFill>
                  <a:srgbClr val="C00000"/>
                </a:solidFill>
              </a:rPr>
              <a:t>val</a:t>
            </a:r>
            <a:r>
              <a:rPr lang="zh-CN" altLang="en-US" b="1" dirty="0" smtClean="0">
                <a:solidFill>
                  <a:srgbClr val="C00000"/>
                </a:solidFill>
              </a:rPr>
              <a:t>赋值。类的构造方法也称为构造器。当前类的构造器传的是</a:t>
            </a:r>
            <a:r>
              <a:rPr lang="en-US" altLang="zh-CN" b="1" dirty="0" smtClean="0">
                <a:solidFill>
                  <a:srgbClr val="C00000"/>
                </a:solidFill>
              </a:rPr>
              <a:t>Object</a:t>
            </a:r>
            <a:r>
              <a:rPr lang="zh-CN" altLang="en-US" b="1" dirty="0" smtClean="0">
                <a:solidFill>
                  <a:srgbClr val="C00000"/>
                </a:solidFill>
              </a:rPr>
              <a:t>类型参数，所以，构造器在实际调用中可以传入</a:t>
            </a:r>
            <a:r>
              <a:rPr lang="en-US" altLang="zh-CN" b="1" dirty="0" smtClean="0">
                <a:solidFill>
                  <a:srgbClr val="C00000"/>
                </a:solidFill>
              </a:rPr>
              <a:t>Object</a:t>
            </a:r>
            <a:r>
              <a:rPr lang="zh-CN" altLang="en-US" b="1" dirty="0" smtClean="0">
                <a:solidFill>
                  <a:srgbClr val="C00000"/>
                </a:solidFill>
              </a:rPr>
              <a:t>或者其子类的对象。</a:t>
            </a:r>
            <a:endParaRPr lang="zh-CN" altLang="en-US" b="1" dirty="0" smtClean="0">
              <a:solidFill>
                <a:srgbClr val="C00000"/>
              </a:solidFill>
            </a:endParaRPr>
          </a:p>
          <a:p>
            <a:pPr algn="l"/>
            <a:r>
              <a:rPr lang="zh-CN" altLang="en-US" b="1" dirty="0" smtClean="0">
                <a:solidFill>
                  <a:srgbClr val="C00000"/>
                </a:solidFill>
              </a:rPr>
              <a:t>我们再声明一个返回类型为</a:t>
            </a:r>
            <a:r>
              <a:rPr lang="en-US" altLang="zh-CN" b="1" dirty="0" smtClean="0">
                <a:solidFill>
                  <a:srgbClr val="C00000"/>
                </a:solidFill>
              </a:rPr>
              <a:t>Object</a:t>
            </a:r>
            <a:r>
              <a:rPr lang="zh-CN" altLang="en-US" b="1" dirty="0" smtClean="0">
                <a:solidFill>
                  <a:srgbClr val="C00000"/>
                </a:solidFill>
              </a:rPr>
              <a:t>的公有成员方法</a:t>
            </a:r>
            <a:r>
              <a:rPr lang="en-US" altLang="zh-CN" b="1" dirty="0" smtClean="0">
                <a:solidFill>
                  <a:srgbClr val="C00000"/>
                </a:solidFill>
              </a:rPr>
              <a:t>getVal()</a:t>
            </a:r>
            <a:r>
              <a:rPr lang="zh-CN" altLang="en-US" b="1" dirty="0" smtClean="0">
                <a:solidFill>
                  <a:srgbClr val="C00000"/>
                </a:solidFill>
              </a:rPr>
              <a:t>，这是类的一个</a:t>
            </a:r>
            <a:r>
              <a:rPr lang="en-US" altLang="zh-CN" b="1" dirty="0" smtClean="0">
                <a:solidFill>
                  <a:srgbClr val="C00000"/>
                </a:solidFill>
              </a:rPr>
              <a:t>getter</a:t>
            </a:r>
            <a:r>
              <a:rPr lang="zh-CN" altLang="en-US" b="1" dirty="0" smtClean="0">
                <a:solidFill>
                  <a:srgbClr val="C00000"/>
                </a:solidFill>
              </a:rPr>
              <a:t>方法，用来获取私有成员属性</a:t>
            </a:r>
            <a:r>
              <a:rPr lang="en-US" altLang="zh-CN" b="1" dirty="0" smtClean="0">
                <a:solidFill>
                  <a:srgbClr val="C00000"/>
                </a:solidFill>
              </a:rPr>
              <a:t>val</a:t>
            </a:r>
            <a:r>
              <a:rPr lang="zh-CN" altLang="en-US" b="1" dirty="0" smtClean="0">
                <a:solidFill>
                  <a:srgbClr val="C00000"/>
                </a:solidFill>
              </a:rPr>
              <a:t>。</a:t>
            </a:r>
            <a:endParaRPr lang="zh-CN" altLang="en-US" b="1" dirty="0" smtClean="0">
              <a:solidFill>
                <a:srgbClr val="C00000"/>
              </a:solidFill>
            </a:endParaRPr>
          </a:p>
          <a:p>
            <a:pPr algn="l"/>
            <a:r>
              <a:rPr lang="zh-CN" altLang="en-US" b="1" dirty="0" smtClean="0">
                <a:solidFill>
                  <a:srgbClr val="C00000"/>
                </a:solidFill>
              </a:rPr>
              <a:t>请再看测试类的一段代码。我们在程序执行的入口函数</a:t>
            </a:r>
            <a:r>
              <a:rPr lang="en-US" altLang="zh-CN" b="1" dirty="0" smtClean="0">
                <a:solidFill>
                  <a:srgbClr val="C00000"/>
                </a:solidFill>
              </a:rPr>
              <a:t>main</a:t>
            </a:r>
            <a:r>
              <a:rPr lang="zh-CN" altLang="en-US" b="1" dirty="0" smtClean="0">
                <a:solidFill>
                  <a:srgbClr val="C00000"/>
                </a:solidFill>
              </a:rPr>
              <a:t>方法内，创建</a:t>
            </a:r>
            <a:r>
              <a:rPr lang="en-US" altLang="zh-CN" b="1" dirty="0" err="1" smtClean="0">
                <a:solidFill>
                  <a:srgbClr val="C00000"/>
                </a:solidFill>
              </a:rPr>
              <a:t>NoGeneric</a:t>
            </a:r>
            <a:r>
              <a:rPr lang="zh-CN" altLang="en-US" b="1" dirty="0" smtClean="0">
                <a:solidFill>
                  <a:srgbClr val="C00000"/>
                </a:solidFill>
              </a:rPr>
              <a:t>对象，并在构造器中传入</a:t>
            </a:r>
            <a:r>
              <a:rPr lang="en-US" altLang="zh-CN" b="1" dirty="0" smtClean="0">
                <a:solidFill>
                  <a:srgbClr val="C00000"/>
                </a:solidFill>
              </a:rPr>
              <a:t>String</a:t>
            </a:r>
            <a:r>
              <a:rPr lang="zh-CN" altLang="en-US" b="1" dirty="0" smtClean="0">
                <a:solidFill>
                  <a:srgbClr val="C00000"/>
                </a:solidFill>
              </a:rPr>
              <a:t>字符串</a:t>
            </a:r>
            <a:r>
              <a:rPr lang="en-US" altLang="zh-CN" b="1" dirty="0" smtClean="0">
                <a:solidFill>
                  <a:srgbClr val="C00000"/>
                </a:solidFill>
              </a:rPr>
              <a:t>“123”</a:t>
            </a:r>
            <a:r>
              <a:rPr lang="zh-CN" altLang="en-US" b="1" dirty="0" smtClean="0">
                <a:solidFill>
                  <a:srgbClr val="C00000"/>
                </a:solidFill>
              </a:rPr>
              <a:t>。然后，我们再调用对象</a:t>
            </a:r>
            <a:r>
              <a:rPr lang="en-US" altLang="zh-CN" b="1" dirty="0" smtClean="0">
                <a:solidFill>
                  <a:srgbClr val="C00000"/>
                </a:solidFill>
              </a:rPr>
              <a:t>obj</a:t>
            </a:r>
            <a:r>
              <a:rPr lang="zh-CN" altLang="en-US" b="1" dirty="0" smtClean="0">
                <a:solidFill>
                  <a:srgbClr val="C00000"/>
                </a:solidFill>
              </a:rPr>
              <a:t>的</a:t>
            </a:r>
            <a:r>
              <a:rPr lang="en-US" altLang="zh-CN" b="1" dirty="0" smtClean="0">
                <a:solidFill>
                  <a:srgbClr val="C00000"/>
                </a:solidFill>
              </a:rPr>
              <a:t>getVal</a:t>
            </a:r>
            <a:r>
              <a:rPr lang="zh-CN" altLang="en-US" b="1" dirty="0" smtClean="0">
                <a:solidFill>
                  <a:srgbClr val="C00000"/>
                </a:solidFill>
              </a:rPr>
              <a:t>方法，请问该方法所返回对象的实际类型是</a:t>
            </a:r>
            <a:r>
              <a:rPr lang="en-US" altLang="zh-CN" b="1" dirty="0" smtClean="0">
                <a:solidFill>
                  <a:srgbClr val="C00000"/>
                </a:solidFill>
              </a:rPr>
              <a:t>Object</a:t>
            </a:r>
            <a:r>
              <a:rPr lang="zh-CN" altLang="en-US" b="1" dirty="0" smtClean="0">
                <a:solidFill>
                  <a:srgbClr val="C00000"/>
                </a:solidFill>
              </a:rPr>
              <a:t>，还是</a:t>
            </a:r>
            <a:r>
              <a:rPr lang="en-US" altLang="zh-CN" b="1" dirty="0" smtClean="0">
                <a:solidFill>
                  <a:srgbClr val="C00000"/>
                </a:solidFill>
              </a:rPr>
              <a:t>String</a:t>
            </a:r>
            <a:r>
              <a:rPr lang="zh-CN" altLang="en-US" b="1" dirty="0" smtClean="0">
                <a:solidFill>
                  <a:srgbClr val="C00000"/>
                </a:solidFill>
              </a:rPr>
              <a:t>？</a:t>
            </a:r>
            <a:endParaRPr lang="zh-CN" altLang="en-US" b="1" dirty="0" smtClean="0">
              <a:solidFill>
                <a:srgbClr val="C00000"/>
              </a:solidFill>
            </a:endParaRPr>
          </a:p>
          <a:p>
            <a:pPr algn="l"/>
            <a:r>
              <a:rPr lang="zh-CN" altLang="en-US" b="1" dirty="0" smtClean="0">
                <a:solidFill>
                  <a:srgbClr val="C00000"/>
                </a:solidFill>
              </a:rPr>
              <a:t>我们再来看</a:t>
            </a:r>
            <a:r>
              <a:rPr lang="en-US" altLang="zh-CN" b="1" dirty="0" smtClean="0">
                <a:solidFill>
                  <a:srgbClr val="C00000"/>
                </a:solidFill>
              </a:rPr>
              <a:t>Object</a:t>
            </a:r>
            <a:r>
              <a:rPr lang="zh-CN" altLang="en-US" b="1" dirty="0" smtClean="0">
                <a:solidFill>
                  <a:srgbClr val="C00000"/>
                </a:solidFill>
              </a:rPr>
              <a:t>类型的变量</a:t>
            </a:r>
            <a:r>
              <a:rPr lang="en-US" altLang="zh-CN" b="1" dirty="0" smtClean="0">
                <a:solidFill>
                  <a:srgbClr val="C00000"/>
                </a:solidFill>
              </a:rPr>
              <a:t>val</a:t>
            </a:r>
            <a:r>
              <a:rPr lang="zh-CN" altLang="en-US" b="1" dirty="0" smtClean="0">
                <a:solidFill>
                  <a:srgbClr val="C00000"/>
                </a:solidFill>
              </a:rPr>
              <a:t>，该变量指向</a:t>
            </a:r>
            <a:r>
              <a:rPr lang="en-US" altLang="zh-CN" b="1" dirty="0" smtClean="0">
                <a:solidFill>
                  <a:srgbClr val="C00000"/>
                </a:solidFill>
                <a:sym typeface="+mn-ea"/>
              </a:rPr>
              <a:t>getVal</a:t>
            </a:r>
            <a:r>
              <a:rPr lang="zh-CN" altLang="en-US" b="1" dirty="0" smtClean="0">
                <a:solidFill>
                  <a:srgbClr val="C00000"/>
                </a:solidFill>
                <a:sym typeface="+mn-ea"/>
              </a:rPr>
              <a:t>方法返回的对象。为了称谓方便，我们将变量</a:t>
            </a:r>
            <a:r>
              <a:rPr lang="en-US" altLang="zh-CN" b="1" dirty="0" smtClean="0">
                <a:solidFill>
                  <a:srgbClr val="C00000"/>
                </a:solidFill>
                <a:sym typeface="+mn-ea"/>
              </a:rPr>
              <a:t>val</a:t>
            </a:r>
            <a:r>
              <a:rPr lang="zh-CN" altLang="en-US" b="1" dirty="0" smtClean="0">
                <a:solidFill>
                  <a:srgbClr val="C00000"/>
                </a:solidFill>
                <a:sym typeface="+mn-ea"/>
              </a:rPr>
              <a:t>称为对象</a:t>
            </a:r>
            <a:r>
              <a:rPr lang="en-US" altLang="zh-CN" b="1" dirty="0" smtClean="0">
                <a:solidFill>
                  <a:srgbClr val="C00000"/>
                </a:solidFill>
                <a:sym typeface="+mn-ea"/>
              </a:rPr>
              <a:t>val</a:t>
            </a:r>
            <a:r>
              <a:rPr lang="zh-CN" altLang="en-US" b="1" dirty="0" smtClean="0">
                <a:solidFill>
                  <a:srgbClr val="C00000"/>
                </a:solidFill>
                <a:sym typeface="+mn-ea"/>
              </a:rPr>
              <a:t>。</a:t>
            </a:r>
            <a:endParaRPr lang="zh-CN" altLang="en-US" b="1" dirty="0" smtClean="0">
              <a:solidFill>
                <a:srgbClr val="C00000"/>
              </a:solidFill>
              <a:sym typeface="+mn-ea"/>
            </a:endParaRPr>
          </a:p>
          <a:p>
            <a:pPr algn="l"/>
            <a:r>
              <a:rPr lang="zh-CN" altLang="en-US" b="1" dirty="0" smtClean="0">
                <a:solidFill>
                  <a:srgbClr val="C00000"/>
                </a:solidFill>
                <a:sym typeface="+mn-ea"/>
              </a:rPr>
              <a:t>请问，对象</a:t>
            </a:r>
            <a:r>
              <a:rPr lang="en-US" altLang="zh-CN" b="1" dirty="0" smtClean="0">
                <a:solidFill>
                  <a:srgbClr val="C00000"/>
                </a:solidFill>
                <a:sym typeface="+mn-ea"/>
              </a:rPr>
              <a:t>val</a:t>
            </a:r>
            <a:r>
              <a:rPr lang="zh-CN" altLang="en-US" b="1" dirty="0" smtClean="0">
                <a:solidFill>
                  <a:srgbClr val="C00000"/>
                </a:solidFill>
                <a:sym typeface="+mn-ea"/>
              </a:rPr>
              <a:t>属于什么类型？我们知道，</a:t>
            </a:r>
            <a:r>
              <a:rPr lang="en-US" altLang="zh-CN" b="1" dirty="0" smtClean="0">
                <a:solidFill>
                  <a:srgbClr val="C00000"/>
                </a:solidFill>
                <a:sym typeface="+mn-ea"/>
              </a:rPr>
              <a:t>Java</a:t>
            </a:r>
            <a:r>
              <a:rPr lang="zh-CN" altLang="en-US" b="1" dirty="0" smtClean="0">
                <a:solidFill>
                  <a:srgbClr val="C00000"/>
                </a:solidFill>
                <a:sym typeface="+mn-ea"/>
              </a:rPr>
              <a:t>程序从代码编辑到编译再到运行，期间会经历编译期和运行时。那么，对象</a:t>
            </a:r>
            <a:r>
              <a:rPr lang="en-US" altLang="zh-CN" b="1" dirty="0" smtClean="0">
                <a:solidFill>
                  <a:srgbClr val="C00000"/>
                </a:solidFill>
                <a:sym typeface="+mn-ea"/>
              </a:rPr>
              <a:t>val</a:t>
            </a:r>
            <a:r>
              <a:rPr lang="zh-CN" altLang="en-US" b="1" dirty="0" smtClean="0">
                <a:solidFill>
                  <a:srgbClr val="C00000"/>
                </a:solidFill>
                <a:sym typeface="+mn-ea"/>
              </a:rPr>
              <a:t>在编译期属于什么类型，在运行时又属于什么类型？对象在这两个阶段的类型是否一致？</a:t>
            </a:r>
            <a:endParaRPr lang="zh-CN" altLang="en-US" b="1" dirty="0" smtClean="0">
              <a:solidFill>
                <a:srgbClr val="C00000"/>
              </a:solidFill>
              <a:sym typeface="+mn-ea"/>
            </a:endParaRPr>
          </a:p>
          <a:p>
            <a:pPr algn="l"/>
            <a:r>
              <a:rPr lang="zh-CN" altLang="en-US" b="1" dirty="0" smtClean="0">
                <a:solidFill>
                  <a:srgbClr val="C00000"/>
                </a:solidFill>
              </a:rPr>
              <a:t>假如在将对象</a:t>
            </a:r>
            <a:r>
              <a:rPr lang="en-US" altLang="zh-CN" b="1" dirty="0" smtClean="0">
                <a:solidFill>
                  <a:srgbClr val="C00000"/>
                </a:solidFill>
              </a:rPr>
              <a:t>val</a:t>
            </a:r>
            <a:r>
              <a:rPr lang="zh-CN" altLang="en-US" b="1" dirty="0" smtClean="0">
                <a:solidFill>
                  <a:srgbClr val="C00000"/>
                </a:solidFill>
              </a:rPr>
              <a:t>进行强制类型转换时，未能区分清楚</a:t>
            </a:r>
            <a:r>
              <a:rPr lang="en-US" altLang="zh-CN" b="1" dirty="0" smtClean="0">
                <a:solidFill>
                  <a:srgbClr val="C00000"/>
                </a:solidFill>
              </a:rPr>
              <a:t>val</a:t>
            </a:r>
            <a:r>
              <a:rPr lang="zh-CN" altLang="en-US" b="1" dirty="0" smtClean="0">
                <a:solidFill>
                  <a:srgbClr val="C00000"/>
                </a:solidFill>
              </a:rPr>
              <a:t>的实际类型，会产生什么后果？比如，用</a:t>
            </a:r>
            <a:r>
              <a:rPr lang="en-US" altLang="zh-CN" b="1" dirty="0" smtClean="0">
                <a:solidFill>
                  <a:srgbClr val="C00000"/>
                </a:solidFill>
              </a:rPr>
              <a:t>Integer</a:t>
            </a:r>
            <a:r>
              <a:rPr lang="zh-CN" altLang="en-US" b="1" dirty="0" smtClean="0">
                <a:solidFill>
                  <a:srgbClr val="C00000"/>
                </a:solidFill>
              </a:rPr>
              <a:t>去强制转换</a:t>
            </a:r>
            <a:r>
              <a:rPr lang="en-US" altLang="zh-CN" b="1" dirty="0" err="1" smtClean="0">
                <a:solidFill>
                  <a:srgbClr val="C00000"/>
                </a:solidFill>
              </a:rPr>
              <a:t>val</a:t>
            </a:r>
            <a:r>
              <a:rPr lang="zh-CN" altLang="en-US" b="1" dirty="0" smtClean="0">
                <a:solidFill>
                  <a:srgbClr val="C00000"/>
                </a:solidFill>
              </a:rPr>
              <a:t>？</a:t>
            </a:r>
            <a:endParaRPr lang="en-US" altLang="zh-CN" b="1" dirty="0" smtClean="0">
              <a:solidFill>
                <a:srgbClr val="C00000"/>
              </a:solidFill>
            </a:endParaRPr>
          </a:p>
          <a:p>
            <a:pPr algn="l"/>
            <a:r>
              <a:rPr lang="zh-CN" altLang="en-US" b="1" dirty="0" smtClean="0">
                <a:solidFill>
                  <a:srgbClr val="C00000"/>
                </a:solidFill>
              </a:rPr>
              <a:t>如图所示，程序执行时，控制台打印出异常</a:t>
            </a:r>
            <a:r>
              <a:rPr lang="en-US" altLang="zh-CN" b="1" dirty="0" smtClean="0">
                <a:solidFill>
                  <a:srgbClr val="C00000"/>
                </a:solidFill>
              </a:rPr>
              <a:t>ClassCastException</a:t>
            </a:r>
            <a:r>
              <a:rPr lang="zh-CN" altLang="en-US" b="1" dirty="0" smtClean="0">
                <a:solidFill>
                  <a:srgbClr val="C00000"/>
                </a:solidFill>
              </a:rPr>
              <a:t>，意思是说</a:t>
            </a:r>
            <a:r>
              <a:rPr lang="en-US" altLang="zh-CN" b="1" dirty="0" smtClean="0">
                <a:solidFill>
                  <a:srgbClr val="C00000"/>
                </a:solidFill>
              </a:rPr>
              <a:t>“</a:t>
            </a:r>
            <a:r>
              <a:rPr lang="zh-CN" altLang="en-US" b="1" dirty="0" smtClean="0">
                <a:solidFill>
                  <a:srgbClr val="C00000"/>
                </a:solidFill>
              </a:rPr>
              <a:t>类型转换异常</a:t>
            </a:r>
            <a:r>
              <a:rPr lang="en-US" altLang="zh-CN" b="1" dirty="0" smtClean="0">
                <a:solidFill>
                  <a:srgbClr val="C00000"/>
                </a:solidFill>
              </a:rPr>
              <a:t>”</a:t>
            </a:r>
            <a:r>
              <a:rPr lang="zh-CN" altLang="en-US" b="1" dirty="0" smtClean="0">
                <a:solidFill>
                  <a:srgbClr val="C00000"/>
                </a:solidFill>
              </a:rPr>
              <a:t>。</a:t>
            </a:r>
            <a:endParaRPr lang="zh-CN" altLang="en-US" b="1" dirty="0" smtClean="0">
              <a:solidFill>
                <a:srgbClr val="C00000"/>
              </a:solidFill>
            </a:endParaRPr>
          </a:p>
          <a:p>
            <a:pPr algn="l"/>
            <a:r>
              <a:rPr lang="zh-CN" altLang="en-US" b="1" dirty="0" smtClean="0">
                <a:solidFill>
                  <a:srgbClr val="C00000"/>
                </a:solidFill>
              </a:rPr>
              <a:t>现在的编程工具（如</a:t>
            </a:r>
            <a:r>
              <a:rPr lang="en-US" altLang="zh-CN" b="1" dirty="0" smtClean="0">
                <a:solidFill>
                  <a:srgbClr val="C00000"/>
                </a:solidFill>
              </a:rPr>
              <a:t>Eclipse</a:t>
            </a:r>
            <a:r>
              <a:rPr lang="zh-CN" altLang="en-US" b="1" dirty="0" smtClean="0">
                <a:solidFill>
                  <a:srgbClr val="C00000"/>
                </a:solidFill>
              </a:rPr>
              <a:t>，</a:t>
            </a:r>
            <a:r>
              <a:rPr lang="en-US" altLang="zh-CN" b="1" dirty="0" smtClean="0">
                <a:solidFill>
                  <a:srgbClr val="C00000"/>
                </a:solidFill>
              </a:rPr>
              <a:t>MyEclipse</a:t>
            </a:r>
            <a:r>
              <a:rPr lang="zh-CN" altLang="en-US" b="1" dirty="0" smtClean="0">
                <a:solidFill>
                  <a:srgbClr val="C00000"/>
                </a:solidFill>
              </a:rPr>
              <a:t>，</a:t>
            </a:r>
            <a:r>
              <a:rPr lang="en-US" altLang="zh-CN" b="1" dirty="0" smtClean="0">
                <a:solidFill>
                  <a:srgbClr val="C00000"/>
                </a:solidFill>
              </a:rPr>
              <a:t>Idea</a:t>
            </a:r>
            <a:r>
              <a:rPr lang="zh-CN" altLang="en-US" b="1" dirty="0" smtClean="0">
                <a:solidFill>
                  <a:srgbClr val="C00000"/>
                </a:solidFill>
              </a:rPr>
              <a:t>等）通常具备编译期代码检查的功能，同学们在写完一段代码时，按下</a:t>
            </a:r>
            <a:r>
              <a:rPr lang="en-US" altLang="zh-CN" b="1" dirty="0" smtClean="0">
                <a:solidFill>
                  <a:srgbClr val="C00000"/>
                </a:solidFill>
              </a:rPr>
              <a:t>ctrl+S</a:t>
            </a:r>
            <a:r>
              <a:rPr lang="zh-CN" altLang="en-US" b="1" dirty="0" smtClean="0">
                <a:solidFill>
                  <a:srgbClr val="C00000"/>
                </a:solidFill>
              </a:rPr>
              <a:t>组合键，会保存当前代码，这时编程工具会自动对程序代码进行编译期检查，如果代码中未出现打红叉的情况，说明程序在编译期正常。</a:t>
            </a:r>
            <a:endParaRPr lang="en-US" altLang="zh-CN" b="1" dirty="0" smtClean="0">
              <a:solidFill>
                <a:srgbClr val="C00000"/>
              </a:solidFill>
            </a:endParaRPr>
          </a:p>
          <a:p>
            <a:pPr algn="l"/>
            <a:r>
              <a:rPr lang="zh-CN" altLang="en-US" b="1" dirty="0" smtClean="0">
                <a:solidFill>
                  <a:srgbClr val="C00000"/>
                </a:solidFill>
              </a:rPr>
              <a:t>我们写的上述代码在编译期正常，可在程序运行时却为什么产生异常了呢？</a:t>
            </a:r>
            <a:endParaRPr lang="zh-CN" altLang="en-US" b="1" dirty="0" smtClean="0">
              <a:solidFill>
                <a:srgbClr val="C00000"/>
              </a:solidFill>
            </a:endParaRPr>
          </a:p>
          <a:p>
            <a:pPr algn="l"/>
            <a:endParaRPr lang="zh-CN" altLang="en-US" b="1" dirty="0" smtClean="0">
              <a:solidFill>
                <a:srgbClr val="C00000"/>
              </a:solidFill>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zh-CN" altLang="en-US" b="1" dirty="0" smtClean="0">
                <a:solidFill>
                  <a:srgbClr val="C00000"/>
                </a:solidFill>
              </a:rPr>
              <a:t>我们之前学过类型转换，也知道了向上转型时会隐式地自动进行类型转换，向下转型时会显式地进行强制类型转换。</a:t>
            </a:r>
            <a:endParaRPr lang="zh-CN" altLang="en-US" b="1" dirty="0" smtClean="0">
              <a:solidFill>
                <a:srgbClr val="C00000"/>
              </a:solidFill>
            </a:endParaRPr>
          </a:p>
          <a:p>
            <a:pPr algn="l"/>
            <a:r>
              <a:rPr lang="zh-CN" altLang="en-US" b="1" dirty="0" smtClean="0">
                <a:solidFill>
                  <a:srgbClr val="C00000"/>
                </a:solidFill>
              </a:rPr>
              <a:t>这还是刚才产生运行时异常的那段代码。</a:t>
            </a:r>
            <a:endParaRPr lang="zh-CN" altLang="en-US" b="1" dirty="0" smtClean="0">
              <a:solidFill>
                <a:srgbClr val="C00000"/>
              </a:solidFill>
            </a:endParaRPr>
          </a:p>
          <a:p>
            <a:pPr algn="l"/>
            <a:r>
              <a:rPr lang="zh-CN" altLang="en-US" b="1" dirty="0" smtClean="0">
                <a:solidFill>
                  <a:srgbClr val="C00000"/>
                </a:solidFill>
              </a:rPr>
              <a:t>构造器在被调用时传入了</a:t>
            </a:r>
            <a:r>
              <a:rPr lang="en-US" altLang="zh-CN" b="1" dirty="0" smtClean="0">
                <a:solidFill>
                  <a:srgbClr val="C00000"/>
                </a:solidFill>
              </a:rPr>
              <a:t>String</a:t>
            </a:r>
            <a:r>
              <a:rPr lang="zh-CN" altLang="en-US" b="1" dirty="0" smtClean="0">
                <a:solidFill>
                  <a:srgbClr val="C00000"/>
                </a:solidFill>
              </a:rPr>
              <a:t>类型实参，那么，结合类在声明时的代码，</a:t>
            </a:r>
            <a:r>
              <a:rPr lang="en-US" altLang="zh-CN" b="1" dirty="0" err="1" smtClean="0">
                <a:solidFill>
                  <a:srgbClr val="C00000"/>
                </a:solidFill>
              </a:rPr>
              <a:t>getVal</a:t>
            </a:r>
            <a:r>
              <a:rPr lang="zh-CN" altLang="en-US" b="1" dirty="0" smtClean="0">
                <a:solidFill>
                  <a:srgbClr val="C00000"/>
                </a:solidFill>
              </a:rPr>
              <a:t>方法返回值的实际类型便是</a:t>
            </a:r>
            <a:r>
              <a:rPr lang="en-US" altLang="zh-CN" b="1" dirty="0" smtClean="0">
                <a:solidFill>
                  <a:srgbClr val="C00000"/>
                </a:solidFill>
              </a:rPr>
              <a:t>String</a:t>
            </a:r>
            <a:r>
              <a:rPr lang="zh-CN" altLang="en-US" b="1" dirty="0" smtClean="0">
                <a:solidFill>
                  <a:srgbClr val="C00000"/>
                </a:solidFill>
              </a:rPr>
              <a:t>。</a:t>
            </a:r>
            <a:endParaRPr lang="zh-CN" altLang="en-US" b="1" dirty="0" smtClean="0">
              <a:solidFill>
                <a:srgbClr val="C00000"/>
              </a:solidFill>
            </a:endParaRPr>
          </a:p>
          <a:p>
            <a:pPr algn="l"/>
            <a:r>
              <a:rPr lang="zh-CN" altLang="en-US" b="1" dirty="0" smtClean="0">
                <a:solidFill>
                  <a:srgbClr val="C00000"/>
                </a:solidFill>
              </a:rPr>
              <a:t>因此，测试类</a:t>
            </a:r>
            <a:r>
              <a:rPr lang="en-US" altLang="zh-CN" b="1" dirty="0" smtClean="0">
                <a:solidFill>
                  <a:srgbClr val="C00000"/>
                </a:solidFill>
              </a:rPr>
              <a:t>main</a:t>
            </a:r>
            <a:r>
              <a:rPr lang="zh-CN" altLang="en-US" b="1" dirty="0" smtClean="0">
                <a:solidFill>
                  <a:srgbClr val="C00000"/>
                </a:solidFill>
              </a:rPr>
              <a:t>方法中的变量</a:t>
            </a:r>
            <a:r>
              <a:rPr lang="en-US" altLang="zh-CN" b="1" dirty="0" err="1" smtClean="0">
                <a:solidFill>
                  <a:srgbClr val="C00000"/>
                </a:solidFill>
              </a:rPr>
              <a:t>val</a:t>
            </a:r>
            <a:r>
              <a:rPr lang="zh-CN" altLang="en-US" b="1" dirty="0" smtClean="0">
                <a:solidFill>
                  <a:srgbClr val="C00000"/>
                </a:solidFill>
              </a:rPr>
              <a:t>虽然在声明时用了</a:t>
            </a:r>
            <a:r>
              <a:rPr lang="en-US" altLang="zh-CN" b="1" dirty="0" smtClean="0">
                <a:solidFill>
                  <a:srgbClr val="C00000"/>
                </a:solidFill>
              </a:rPr>
              <a:t>Object</a:t>
            </a:r>
            <a:r>
              <a:rPr lang="zh-CN" altLang="en-US" b="1" dirty="0" smtClean="0">
                <a:solidFill>
                  <a:srgbClr val="C00000"/>
                </a:solidFill>
              </a:rPr>
              <a:t>类型，但是在程序执行后的实际类型是</a:t>
            </a:r>
            <a:r>
              <a:rPr lang="en-US" altLang="zh-CN" b="1" dirty="0" smtClean="0">
                <a:solidFill>
                  <a:srgbClr val="C00000"/>
                </a:solidFill>
              </a:rPr>
              <a:t>String</a:t>
            </a:r>
            <a:r>
              <a:rPr lang="zh-CN" altLang="en-US" b="1" dirty="0" smtClean="0">
                <a:solidFill>
                  <a:srgbClr val="C00000"/>
                </a:solidFill>
              </a:rPr>
              <a:t>。因此，使用</a:t>
            </a:r>
            <a:r>
              <a:rPr lang="en-US" altLang="zh-CN" b="1" dirty="0" smtClean="0">
                <a:solidFill>
                  <a:srgbClr val="C00000"/>
                </a:solidFill>
              </a:rPr>
              <a:t>String</a:t>
            </a:r>
            <a:r>
              <a:rPr lang="zh-CN" altLang="en-US" b="1" dirty="0" smtClean="0">
                <a:solidFill>
                  <a:srgbClr val="C00000"/>
                </a:solidFill>
              </a:rPr>
              <a:t>类型对</a:t>
            </a:r>
            <a:r>
              <a:rPr lang="en-US" altLang="zh-CN" b="1" dirty="0" smtClean="0">
                <a:solidFill>
                  <a:srgbClr val="C00000"/>
                </a:solidFill>
              </a:rPr>
              <a:t>val</a:t>
            </a:r>
            <a:r>
              <a:rPr lang="zh-CN" altLang="en-US" b="1" dirty="0" smtClean="0">
                <a:solidFill>
                  <a:srgbClr val="C00000"/>
                </a:solidFill>
              </a:rPr>
              <a:t>进行强制类型转换，在编译期和运行时类型一致，所以均正常。</a:t>
            </a:r>
            <a:endParaRPr lang="zh-CN" altLang="en-US" b="1" dirty="0" smtClean="0">
              <a:solidFill>
                <a:srgbClr val="C00000"/>
              </a:solidFill>
            </a:endParaRPr>
          </a:p>
          <a:p>
            <a:pPr algn="l"/>
            <a:r>
              <a:rPr lang="zh-CN" altLang="en-US" b="1" dirty="0" smtClean="0">
                <a:solidFill>
                  <a:srgbClr val="C00000"/>
                </a:solidFill>
              </a:rPr>
              <a:t>如果在编程中区分不出对象在运行时的实际类型，用其他不兼容的类型，比如</a:t>
            </a:r>
            <a:r>
              <a:rPr lang="en-US" altLang="zh-CN" b="1" dirty="0" smtClean="0">
                <a:solidFill>
                  <a:srgbClr val="C00000"/>
                </a:solidFill>
              </a:rPr>
              <a:t>Integer</a:t>
            </a:r>
            <a:r>
              <a:rPr lang="zh-CN" altLang="en-US" b="1" dirty="0" smtClean="0">
                <a:solidFill>
                  <a:srgbClr val="C00000"/>
                </a:solidFill>
              </a:rPr>
              <a:t>类型去强制转换</a:t>
            </a:r>
            <a:r>
              <a:rPr lang="en-US" altLang="zh-CN" b="1" dirty="0" smtClean="0">
                <a:solidFill>
                  <a:srgbClr val="C00000"/>
                </a:solidFill>
              </a:rPr>
              <a:t>String</a:t>
            </a:r>
            <a:r>
              <a:rPr lang="zh-CN" altLang="en-US" b="1" dirty="0" smtClean="0">
                <a:solidFill>
                  <a:srgbClr val="C00000"/>
                </a:solidFill>
              </a:rPr>
              <a:t>类型的对象，就会引发类型转换异常。</a:t>
            </a:r>
            <a:endParaRPr lang="zh-CN" altLang="en-US" b="1" dirty="0" smtClean="0">
              <a:solidFill>
                <a:srgbClr val="C00000"/>
              </a:solidFill>
            </a:endParaRPr>
          </a:p>
          <a:p>
            <a:pPr algn="l"/>
            <a:r>
              <a:rPr lang="zh-CN" altLang="en-US" b="1" dirty="0" smtClean="0">
                <a:solidFill>
                  <a:srgbClr val="C00000"/>
                </a:solidFill>
              </a:rPr>
              <a:t>可见，类型转换异常实际上是由对象在编译期和运行时的类型不一致引起的。</a:t>
            </a:r>
            <a:endParaRPr lang="zh-CN" altLang="en-US" b="1" dirty="0" smtClean="0">
              <a:solidFill>
                <a:srgbClr val="C00000"/>
              </a:solidFill>
            </a:endParaRPr>
          </a:p>
          <a:p>
            <a:pPr algn="l"/>
            <a:endParaRPr lang="zh-CN" altLang="en-US" b="1" dirty="0" smtClean="0">
              <a:solidFill>
                <a:srgbClr val="C00000"/>
              </a:solidFill>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gn="l"/>
            <a:r>
              <a:rPr lang="zh-CN" altLang="en-US" b="1" dirty="0" smtClean="0">
                <a:solidFill>
                  <a:srgbClr val="C00000"/>
                </a:solidFill>
              </a:rPr>
              <a:t>那么，如何快速判断对象的类型是什么呢？</a:t>
            </a:r>
            <a:endParaRPr lang="zh-CN" altLang="en-US" b="1" dirty="0" smtClean="0">
              <a:solidFill>
                <a:srgbClr val="C00000"/>
              </a:solidFill>
            </a:endParaRPr>
          </a:p>
          <a:p>
            <a:pPr algn="l"/>
            <a:r>
              <a:rPr lang="zh-CN" altLang="en-US" b="1" dirty="0" smtClean="0">
                <a:solidFill>
                  <a:srgbClr val="C00000"/>
                </a:solidFill>
              </a:rPr>
              <a:t>在</a:t>
            </a:r>
            <a:r>
              <a:rPr lang="en-US" altLang="zh-CN" b="1" dirty="0" smtClean="0">
                <a:solidFill>
                  <a:srgbClr val="C00000"/>
                </a:solidFill>
              </a:rPr>
              <a:t>Java</a:t>
            </a:r>
            <a:r>
              <a:rPr lang="zh-CN" altLang="en-US" b="1" dirty="0" smtClean="0">
                <a:solidFill>
                  <a:srgbClr val="C00000"/>
                </a:solidFill>
              </a:rPr>
              <a:t>语言中，快速判断对象的类型有个技巧：</a:t>
            </a:r>
            <a:r>
              <a:rPr lang="en-US" altLang="zh-CN" b="1" dirty="0" smtClean="0">
                <a:solidFill>
                  <a:srgbClr val="C00000"/>
                </a:solidFill>
              </a:rPr>
              <a:t>“</a:t>
            </a:r>
            <a:r>
              <a:rPr lang="zh-CN" altLang="en-US" b="1" dirty="0" smtClean="0">
                <a:solidFill>
                  <a:srgbClr val="C00000"/>
                </a:solidFill>
              </a:rPr>
              <a:t>编译期看左侧，运行时看右侧。</a:t>
            </a:r>
            <a:r>
              <a:rPr lang="en-US" altLang="zh-CN" b="1" dirty="0" smtClean="0">
                <a:solidFill>
                  <a:srgbClr val="C00000"/>
                </a:solidFill>
              </a:rPr>
              <a:t>”</a:t>
            </a:r>
            <a:endParaRPr lang="en-US" altLang="zh-CN" b="1" dirty="0" smtClean="0">
              <a:solidFill>
                <a:srgbClr val="C00000"/>
              </a:solidFill>
            </a:endParaRPr>
          </a:p>
          <a:p>
            <a:pPr algn="l"/>
            <a:r>
              <a:rPr lang="zh-CN" altLang="en-US" b="1" dirty="0" smtClean="0">
                <a:solidFill>
                  <a:srgbClr val="C00000"/>
                </a:solidFill>
              </a:rPr>
              <a:t>也就是说，对象在声明时用的类型，就是它在编译期的类型；对象所在赋值表达式中的右侧类型，则是它在运行时的实际类型。</a:t>
            </a:r>
            <a:endParaRPr lang="zh-CN" altLang="en-US" b="1" dirty="0" smtClean="0">
              <a:solidFill>
                <a:srgbClr val="C00000"/>
              </a:solidFill>
            </a:endParaRPr>
          </a:p>
          <a:p>
            <a:pPr algn="l"/>
            <a:r>
              <a:rPr lang="zh-CN" altLang="en-US" b="1" dirty="0" smtClean="0">
                <a:solidFill>
                  <a:srgbClr val="C00000"/>
                </a:solidFill>
              </a:rPr>
              <a:t>我们还看刚才的代码。请问构造器所传实参的类型是什么？</a:t>
            </a:r>
            <a:r>
              <a:rPr lang="en-US" altLang="zh-CN" b="1" dirty="0" smtClean="0">
                <a:solidFill>
                  <a:srgbClr val="C00000"/>
                </a:solidFill>
              </a:rPr>
              <a:t>String</a:t>
            </a:r>
            <a:r>
              <a:rPr lang="zh-CN" altLang="en-US" b="1" dirty="0" smtClean="0">
                <a:solidFill>
                  <a:srgbClr val="C00000"/>
                </a:solidFill>
              </a:rPr>
              <a:t>类型。</a:t>
            </a:r>
            <a:endParaRPr lang="zh-CN" altLang="en-US" b="1" dirty="0" smtClean="0">
              <a:solidFill>
                <a:srgbClr val="C00000"/>
              </a:solidFill>
            </a:endParaRPr>
          </a:p>
          <a:p>
            <a:pPr algn="l"/>
            <a:r>
              <a:rPr lang="zh-CN" altLang="en-US" b="1" dirty="0" smtClean="0">
                <a:solidFill>
                  <a:srgbClr val="C00000"/>
                </a:solidFill>
              </a:rPr>
              <a:t>结合刚才声明的</a:t>
            </a:r>
            <a:r>
              <a:rPr lang="en-US" altLang="zh-CN" b="1" dirty="0" smtClean="0">
                <a:solidFill>
                  <a:srgbClr val="C00000"/>
                </a:solidFill>
              </a:rPr>
              <a:t>NoGeneric</a:t>
            </a:r>
            <a:r>
              <a:rPr lang="zh-CN" altLang="en-US" b="1" dirty="0" smtClean="0">
                <a:solidFill>
                  <a:srgbClr val="C00000"/>
                </a:solidFill>
              </a:rPr>
              <a:t>类，构造器所传参数是不是给成员属性赋值了？对。那么这个成员属性是不是被赋了一个</a:t>
            </a:r>
            <a:r>
              <a:rPr lang="en-US" altLang="zh-CN" b="1" dirty="0" smtClean="0">
                <a:solidFill>
                  <a:srgbClr val="C00000"/>
                </a:solidFill>
              </a:rPr>
              <a:t>String</a:t>
            </a:r>
            <a:r>
              <a:rPr lang="zh-CN" altLang="en-US" b="1" dirty="0" smtClean="0">
                <a:solidFill>
                  <a:srgbClr val="C00000"/>
                </a:solidFill>
              </a:rPr>
              <a:t>类型的对象？是。所以，成员属性的实际类型是不是</a:t>
            </a:r>
            <a:r>
              <a:rPr lang="en-US" altLang="zh-CN" b="1" dirty="0" smtClean="0">
                <a:solidFill>
                  <a:srgbClr val="C00000"/>
                </a:solidFill>
              </a:rPr>
              <a:t>String</a:t>
            </a:r>
            <a:r>
              <a:rPr lang="zh-CN" altLang="en-US" b="1" dirty="0" smtClean="0">
                <a:solidFill>
                  <a:srgbClr val="C00000"/>
                </a:solidFill>
              </a:rPr>
              <a:t>？是。</a:t>
            </a:r>
            <a:endParaRPr lang="zh-CN" altLang="en-US" b="1" dirty="0" smtClean="0">
              <a:solidFill>
                <a:srgbClr val="C00000"/>
              </a:solidFill>
            </a:endParaRPr>
          </a:p>
          <a:p>
            <a:pPr algn="l"/>
            <a:r>
              <a:rPr lang="zh-CN" altLang="en-US" b="1" dirty="0" smtClean="0">
                <a:solidFill>
                  <a:srgbClr val="C00000"/>
                </a:solidFill>
              </a:rPr>
              <a:t>因此，</a:t>
            </a:r>
            <a:r>
              <a:rPr lang="en-US" altLang="zh-CN" b="1" dirty="0" smtClean="0">
                <a:solidFill>
                  <a:srgbClr val="C00000"/>
                </a:solidFill>
              </a:rPr>
              <a:t>getVal</a:t>
            </a:r>
            <a:r>
              <a:rPr lang="zh-CN" altLang="en-US" b="1" dirty="0" smtClean="0">
                <a:solidFill>
                  <a:srgbClr val="C00000"/>
                </a:solidFill>
              </a:rPr>
              <a:t>方法返回成员属性，意味着该方法返回值的实际类型是</a:t>
            </a:r>
            <a:r>
              <a:rPr lang="en-US" altLang="zh-CN" b="1" dirty="0" smtClean="0">
                <a:solidFill>
                  <a:srgbClr val="C00000"/>
                </a:solidFill>
              </a:rPr>
              <a:t>String</a:t>
            </a:r>
            <a:r>
              <a:rPr lang="zh-CN" altLang="en-US" b="1" dirty="0" smtClean="0">
                <a:solidFill>
                  <a:srgbClr val="C00000"/>
                </a:solidFill>
              </a:rPr>
              <a:t>。</a:t>
            </a:r>
            <a:endParaRPr lang="zh-CN" altLang="en-US" b="1" dirty="0" smtClean="0">
              <a:solidFill>
                <a:srgbClr val="C00000"/>
              </a:solidFill>
            </a:endParaRPr>
          </a:p>
          <a:p>
            <a:pPr algn="l"/>
            <a:r>
              <a:rPr lang="zh-CN" altLang="en-US" b="1" dirty="0" smtClean="0">
                <a:solidFill>
                  <a:srgbClr val="C00000"/>
                </a:solidFill>
              </a:rPr>
              <a:t>所以，测试类</a:t>
            </a:r>
            <a:r>
              <a:rPr lang="en-US" altLang="zh-CN" b="1" dirty="0" smtClean="0">
                <a:solidFill>
                  <a:srgbClr val="C00000"/>
                </a:solidFill>
              </a:rPr>
              <a:t>main</a:t>
            </a:r>
            <a:r>
              <a:rPr lang="zh-CN" altLang="en-US" b="1" dirty="0" smtClean="0">
                <a:solidFill>
                  <a:srgbClr val="C00000"/>
                </a:solidFill>
              </a:rPr>
              <a:t>方法中的变量</a:t>
            </a:r>
            <a:r>
              <a:rPr lang="en-US" altLang="zh-CN" b="1" dirty="0" smtClean="0">
                <a:solidFill>
                  <a:srgbClr val="C00000"/>
                </a:solidFill>
              </a:rPr>
              <a:t>val</a:t>
            </a:r>
            <a:r>
              <a:rPr lang="zh-CN" altLang="en-US" b="1" dirty="0" smtClean="0">
                <a:solidFill>
                  <a:srgbClr val="C00000"/>
                </a:solidFill>
              </a:rPr>
              <a:t>被声明为</a:t>
            </a:r>
            <a:r>
              <a:rPr lang="en-US" altLang="zh-CN" b="1" dirty="0" smtClean="0">
                <a:solidFill>
                  <a:srgbClr val="C00000"/>
                </a:solidFill>
              </a:rPr>
              <a:t>Object</a:t>
            </a:r>
            <a:r>
              <a:rPr lang="zh-CN" altLang="en-US" b="1" dirty="0" smtClean="0">
                <a:solidFill>
                  <a:srgbClr val="C00000"/>
                </a:solidFill>
              </a:rPr>
              <a:t>类型，这是它的编译期类型；变量</a:t>
            </a:r>
            <a:r>
              <a:rPr lang="en-US" altLang="zh-CN" b="1" dirty="0" smtClean="0">
                <a:solidFill>
                  <a:srgbClr val="C00000"/>
                </a:solidFill>
              </a:rPr>
              <a:t>val</a:t>
            </a:r>
            <a:r>
              <a:rPr lang="zh-CN" altLang="en-US" b="1" dirty="0" smtClean="0">
                <a:solidFill>
                  <a:srgbClr val="C00000"/>
                </a:solidFill>
              </a:rPr>
              <a:t>被赋值为</a:t>
            </a:r>
            <a:r>
              <a:rPr lang="en-US" altLang="zh-CN" b="1" dirty="0" smtClean="0">
                <a:solidFill>
                  <a:srgbClr val="C00000"/>
                </a:solidFill>
              </a:rPr>
              <a:t>String</a:t>
            </a:r>
            <a:r>
              <a:rPr lang="zh-CN" altLang="en-US" b="1" dirty="0" smtClean="0">
                <a:solidFill>
                  <a:srgbClr val="C00000"/>
                </a:solidFill>
              </a:rPr>
              <a:t>对象，所以它在程序运行时的实际类型为</a:t>
            </a:r>
            <a:r>
              <a:rPr lang="en-US" altLang="zh-CN" b="1" dirty="0" smtClean="0">
                <a:solidFill>
                  <a:srgbClr val="C00000"/>
                </a:solidFill>
              </a:rPr>
              <a:t>String</a:t>
            </a:r>
            <a:r>
              <a:rPr lang="zh-CN" altLang="en-US" b="1" dirty="0" smtClean="0">
                <a:solidFill>
                  <a:srgbClr val="C00000"/>
                </a:solidFill>
              </a:rPr>
              <a:t>。</a:t>
            </a:r>
            <a:endParaRPr lang="zh-CN" altLang="en-US" b="1" dirty="0" smtClean="0">
              <a:solidFill>
                <a:srgbClr val="C00000"/>
              </a:solidFill>
            </a:endParaRPr>
          </a:p>
        </p:txBody>
      </p:sp>
      <p:sp>
        <p:nvSpPr>
          <p:cNvPr id="4" name="灯片编号占位符 3"/>
          <p:cNvSpPr>
            <a:spLocks noGrp="1"/>
          </p:cNvSpPr>
          <p:nvPr>
            <p:ph type="sldNum" sz="quarter" idx="10"/>
          </p:nvPr>
        </p:nvSpPr>
        <p:spPr/>
        <p:txBody>
          <a:bodyPr/>
          <a:lstStyle/>
          <a:p>
            <a:pPr>
              <a:defRPr/>
            </a:pPr>
            <a:fld id="{CB801823-96DB-4EC2-991A-2DEE593AD1DA}"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Ref idx="1001">
        <a:schemeClr val="bg1"/>
      </p:bgRef>
    </p:bg>
    <p:spTree>
      <p:nvGrpSpPr>
        <p:cNvPr id="1" name=""/>
        <p:cNvGrpSpPr/>
        <p:nvPr/>
      </p:nvGrpSpPr>
      <p:grpSpPr>
        <a:xfrm>
          <a:off x="0" y="0"/>
          <a:ext cx="0" cy="0"/>
          <a:chOff x="0" y="0"/>
          <a:chExt cx="0" cy="0"/>
        </a:xfrm>
      </p:grpSpPr>
      <p:sp>
        <p:nvSpPr>
          <p:cNvPr id="2" name="直接连接符 14"/>
          <p:cNvSpPr>
            <a:spLocks noChangeShapeType="1"/>
          </p:cNvSpPr>
          <p:nvPr userDrawn="1"/>
        </p:nvSpPr>
        <p:spPr bwMode="auto">
          <a:xfrm>
            <a:off x="1671638" y="951313"/>
            <a:ext cx="0" cy="4192190"/>
          </a:xfrm>
          <a:prstGeom prst="line">
            <a:avLst/>
          </a:prstGeom>
          <a:noFill/>
          <a:ln w="9525">
            <a:solidFill>
              <a:schemeClr val="accent1"/>
            </a:solidFill>
            <a:miter lim="800000"/>
            <a:headEnd type="oval" w="med" len="med"/>
          </a:ln>
          <a:extLst>
            <a:ext uri="{909E8E84-426E-40DD-AFC4-6F175D3DCCD1}">
              <a14:hiddenFill xmlns:a14="http://schemas.microsoft.com/office/drawing/2010/main">
                <a:noFill/>
              </a14:hiddenFill>
            </a:ext>
          </a:extLst>
        </p:spPr>
        <p:txBody>
          <a:bodyPr/>
          <a:lstStyle/>
          <a:p>
            <a:endParaRPr lang="zh-CN" altLang="en-US"/>
          </a:p>
        </p:txBody>
      </p:sp>
      <p:sp>
        <p:nvSpPr>
          <p:cNvPr id="3" name="标题 1"/>
          <p:cNvSpPr>
            <a:spLocks noGrp="1"/>
          </p:cNvSpPr>
          <p:nvPr>
            <p:ph type="title"/>
          </p:nvPr>
        </p:nvSpPr>
        <p:spPr>
          <a:xfrm>
            <a:off x="2195739" y="141482"/>
            <a:ext cx="6768877" cy="369332"/>
          </a:xfrm>
          <a:prstGeom prst="rect">
            <a:avLst/>
          </a:prstGeom>
          <a:noFill/>
        </p:spPr>
        <p:txBody>
          <a:bodyPr wrap="square">
            <a:spAutoFit/>
          </a:bodyPr>
          <a:lstStyle>
            <a:lvl1pPr>
              <a:defRPr lang="zh-CN" altLang="en-US" sz="2000" b="0" dirty="0">
                <a:solidFill>
                  <a:srgbClr val="0070C0"/>
                </a:solidFill>
              </a:defRPr>
            </a:lvl1pPr>
          </a:lstStyle>
          <a:p>
            <a:pPr lvl="0" algn="r"/>
            <a:r>
              <a:rPr lang="zh-CN" altLang="en-US" dirty="0"/>
              <a:t>单击此处编辑母版标题样式</a:t>
            </a:r>
            <a:endParaRPr lang="zh-CN" altLang="en-US" dirty="0"/>
          </a:p>
        </p:txBody>
      </p:sp>
      <p:sp>
        <p:nvSpPr>
          <p:cNvPr id="4" name="内容占位符 2"/>
          <p:cNvSpPr>
            <a:spLocks noGrp="1"/>
          </p:cNvSpPr>
          <p:nvPr>
            <p:ph idx="1"/>
          </p:nvPr>
        </p:nvSpPr>
        <p:spPr>
          <a:xfrm>
            <a:off x="1835696" y="843559"/>
            <a:ext cx="6984776" cy="3744416"/>
          </a:xfrm>
          <a:prstGeom prst="rect">
            <a:avLst/>
          </a:prstGeom>
        </p:spPr>
        <p:txBody>
          <a:bodyPr/>
          <a:lstStyle>
            <a:lvl1pPr>
              <a:lnSpc>
                <a:spcPts val="2500"/>
              </a:lnSpc>
              <a:buSzPct val="100000"/>
              <a:buFont typeface="Wingdings" panose="05000000000000000000" pitchFamily="2" charset="2"/>
              <a:buChar char="n"/>
              <a:defRPr sz="2000" b="0">
                <a:solidFill>
                  <a:schemeClr val="tx1">
                    <a:lumMod val="75000"/>
                    <a:lumOff val="25000"/>
                  </a:schemeClr>
                </a:solidFill>
                <a:latin typeface="+mn-ea"/>
                <a:ea typeface="+mn-ea"/>
              </a:defRPr>
            </a:lvl1pPr>
            <a:lvl2pPr>
              <a:lnSpc>
                <a:spcPts val="2500"/>
              </a:lnSpc>
              <a:buSzPct val="100000"/>
              <a:buFont typeface="Wingdings" panose="05000000000000000000" pitchFamily="2" charset="2"/>
              <a:buChar char="u"/>
              <a:defRPr sz="1600" b="0">
                <a:solidFill>
                  <a:schemeClr val="tx1">
                    <a:lumMod val="75000"/>
                    <a:lumOff val="25000"/>
                  </a:schemeClr>
                </a:solidFill>
                <a:latin typeface="+mn-ea"/>
                <a:ea typeface="+mn-ea"/>
              </a:defRPr>
            </a:lvl2pPr>
            <a:lvl3pPr>
              <a:lnSpc>
                <a:spcPts val="2500"/>
              </a:lnSpc>
              <a:buClr>
                <a:srgbClr val="0E9CDE"/>
              </a:buClr>
              <a:buSzPct val="85000"/>
              <a:buFont typeface="Wingdings" panose="05000000000000000000" pitchFamily="2" charset="2"/>
              <a:buChar char="Ø"/>
              <a:defRPr sz="1400" b="0">
                <a:solidFill>
                  <a:schemeClr val="tx1">
                    <a:lumMod val="75000"/>
                    <a:lumOff val="25000"/>
                  </a:schemeClr>
                </a:solidFill>
                <a:latin typeface="+mn-ea"/>
                <a:ea typeface="+mn-ea"/>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内容占位符 2"/>
          <p:cNvSpPr>
            <a:spLocks noGrp="1"/>
          </p:cNvSpPr>
          <p:nvPr>
            <p:ph idx="10" hasCustomPrompt="1"/>
          </p:nvPr>
        </p:nvSpPr>
        <p:spPr>
          <a:xfrm>
            <a:off x="107504" y="843558"/>
            <a:ext cx="1440160" cy="3744416"/>
          </a:xfrm>
          <a:prstGeom prst="rect">
            <a:avLst/>
          </a:prstGeom>
        </p:spPr>
        <p:txBody>
          <a:bodyPr/>
          <a:lstStyle>
            <a:lvl1pPr>
              <a:lnSpc>
                <a:spcPts val="2500"/>
              </a:lnSpc>
              <a:buSzPct val="100000"/>
              <a:buFont typeface="Wingdings" panose="05000000000000000000" pitchFamily="2" charset="2"/>
              <a:buChar char="n"/>
              <a:defRPr sz="2000" b="0">
                <a:solidFill>
                  <a:schemeClr val="tx1">
                    <a:lumMod val="75000"/>
                    <a:lumOff val="25000"/>
                  </a:schemeClr>
                </a:solidFill>
                <a:latin typeface="+mn-ea"/>
                <a:ea typeface="+mn-ea"/>
              </a:defRPr>
            </a:lvl1pPr>
            <a:lvl2pPr>
              <a:lnSpc>
                <a:spcPts val="2500"/>
              </a:lnSpc>
              <a:buSzPct val="100000"/>
              <a:buFont typeface="Wingdings" panose="05000000000000000000" pitchFamily="2" charset="2"/>
              <a:buChar char="u"/>
              <a:defRPr sz="1600" b="0">
                <a:solidFill>
                  <a:schemeClr val="tx1">
                    <a:lumMod val="75000"/>
                    <a:lumOff val="25000"/>
                  </a:schemeClr>
                </a:solidFill>
                <a:latin typeface="+mn-ea"/>
                <a:ea typeface="+mn-ea"/>
              </a:defRPr>
            </a:lvl2pPr>
            <a:lvl3pPr>
              <a:lnSpc>
                <a:spcPts val="2500"/>
              </a:lnSpc>
              <a:buClr>
                <a:srgbClr val="0E9CDE"/>
              </a:buClr>
              <a:buSzPct val="85000"/>
              <a:buFont typeface="Wingdings" panose="05000000000000000000" pitchFamily="2" charset="2"/>
              <a:buChar char="Ø"/>
              <a:defRPr sz="1400" b="0">
                <a:solidFill>
                  <a:schemeClr val="tx1">
                    <a:lumMod val="75000"/>
                    <a:lumOff val="25000"/>
                  </a:schemeClr>
                </a:solidFill>
                <a:latin typeface="+mn-ea"/>
                <a:ea typeface="+mn-ea"/>
              </a:defRPr>
            </a:lvl3pPr>
            <a:lvl4pPr>
              <a:defRPr sz="1800" b="1">
                <a:latin typeface="+mn-lt"/>
                <a:ea typeface="+mn-ea"/>
              </a:defRPr>
            </a:lvl4pPr>
            <a:lvl5pPr>
              <a:defRPr sz="1600" b="1">
                <a:latin typeface="+mn-lt"/>
                <a:ea typeface="+mn-ea"/>
              </a:defRPr>
            </a:lvl5pPr>
          </a:lstStyle>
          <a:p>
            <a:pPr lvl="0"/>
            <a:r>
              <a:rPr lang="zh-CN" altLang="en-US" dirty="0"/>
              <a:t>单击此处编辑式</a:t>
            </a:r>
            <a:endParaRPr lang="zh-CN" alt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标题 1"/>
          <p:cNvSpPr>
            <a:spLocks noGrp="1"/>
          </p:cNvSpPr>
          <p:nvPr>
            <p:ph type="title"/>
          </p:nvPr>
        </p:nvSpPr>
        <p:spPr>
          <a:xfrm>
            <a:off x="2195739" y="141482"/>
            <a:ext cx="6768877" cy="369332"/>
          </a:xfrm>
          <a:prstGeom prst="rect">
            <a:avLst/>
          </a:prstGeom>
          <a:noFill/>
        </p:spPr>
        <p:txBody>
          <a:bodyPr wrap="square">
            <a:spAutoFit/>
          </a:bodyPr>
          <a:lstStyle>
            <a:lvl1pPr>
              <a:defRPr lang="zh-CN" altLang="en-US" sz="2000" b="0" dirty="0">
                <a:solidFill>
                  <a:srgbClr val="0070C0"/>
                </a:solidFill>
              </a:defRPr>
            </a:lvl1pPr>
          </a:lstStyle>
          <a:p>
            <a:pPr lvl="0" algn="r"/>
            <a:r>
              <a:rPr lang="zh-CN" altLang="en-US" dirty="0"/>
              <a:t>单击此处编辑母版标题样式</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幻灯片">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13" name="标题 1"/>
          <p:cNvSpPr>
            <a:spLocks noGrp="1"/>
          </p:cNvSpPr>
          <p:nvPr>
            <p:ph type="ctrTitle"/>
          </p:nvPr>
        </p:nvSpPr>
        <p:spPr>
          <a:xfrm>
            <a:off x="685800" y="1253209"/>
            <a:ext cx="7772400" cy="1102519"/>
          </a:xfrm>
          <a:prstGeom prst="rect">
            <a:avLst/>
          </a:prstGeom>
          <a:noFill/>
        </p:spPr>
        <p:txBody>
          <a:bodyPr anchor="ctr">
            <a:normAutofit/>
          </a:bodyPr>
          <a:lstStyle>
            <a:lvl1pPr algn="ctr">
              <a:defRPr sz="4000" b="1">
                <a:solidFill>
                  <a:schemeClr val="accent5">
                    <a:lumMod val="50000"/>
                  </a:schemeClr>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14" name="副标题 2"/>
          <p:cNvSpPr>
            <a:spLocks noGrp="1"/>
          </p:cNvSpPr>
          <p:nvPr>
            <p:ph type="subTitle" idx="1"/>
          </p:nvPr>
        </p:nvSpPr>
        <p:spPr>
          <a:xfrm>
            <a:off x="683568" y="2283718"/>
            <a:ext cx="7776864" cy="594066"/>
          </a:xfrm>
          <a:prstGeom prst="rect">
            <a:avLst/>
          </a:prstGeom>
        </p:spPr>
        <p:txBody>
          <a:bodyPr/>
          <a:lstStyle>
            <a:lvl1pPr marL="0" indent="0" algn="ctr">
              <a:buNone/>
              <a:defRPr sz="2800" b="1">
                <a:solidFill>
                  <a:schemeClr val="tx1">
                    <a:lumMod val="65000"/>
                    <a:lumOff val="3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endParaRPr lang="zh-CN" altLang="en-US" dirty="0"/>
          </a:p>
        </p:txBody>
      </p:sp>
      <p:pic>
        <p:nvPicPr>
          <p:cNvPr id="23" name="图片 61"/>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113" y="3082826"/>
            <a:ext cx="9155113"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圆角矩形 4"/>
          <p:cNvSpPr>
            <a:spLocks noChangeArrowheads="1"/>
          </p:cNvSpPr>
          <p:nvPr userDrawn="1"/>
        </p:nvSpPr>
        <p:spPr bwMode="auto">
          <a:xfrm>
            <a:off x="2442815" y="3962401"/>
            <a:ext cx="4289425" cy="359569"/>
          </a:xfrm>
          <a:prstGeom prst="roundRect">
            <a:avLst>
              <a:gd name="adj" fmla="val 7292"/>
            </a:avLst>
          </a:prstGeom>
          <a:solidFill>
            <a:srgbClr val="FFFFFF">
              <a:alpha val="32156"/>
            </a:srgbClr>
          </a:solidFill>
          <a:ln>
            <a:noFill/>
          </a:ln>
          <a:extLst>
            <a:ext uri="{91240B29-F687-4F45-9708-019B960494DF}">
              <a14:hiddenLine xmlns:a14="http://schemas.microsoft.com/office/drawing/2010/main" w="12700">
                <a:solidFill>
                  <a:srgbClr val="42719B"/>
                </a:solidFill>
                <a:bevel/>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知识很简单  学习很快乐</a:t>
            </a:r>
            <a:endParaRPr lang="zh-CN" altLang="zh-CN" sz="24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5" name="文本框 147"/>
          <p:cNvSpPr>
            <a:spLocks noChangeArrowheads="1"/>
          </p:cNvSpPr>
          <p:nvPr userDrawn="1"/>
        </p:nvSpPr>
        <p:spPr bwMode="auto">
          <a:xfrm>
            <a:off x="2442812" y="3507854"/>
            <a:ext cx="4267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r>
              <a:rPr lang="en-US" altLang="zh-CN" dirty="0"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《Java</a:t>
            </a:r>
            <a:r>
              <a:rPr lang="zh-CN" altLang="en-US"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进阶</a:t>
            </a:r>
            <a:r>
              <a:rPr lang="en-US" altLang="zh-CN" smtClean="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八维教育研究院</a:t>
            </a:r>
            <a:endParaRPr lang="zh-CN" altLang="zh-CN"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9332"/>
          </a:xfrm>
          <a:prstGeom prst="rect">
            <a:avLst/>
          </a:prstGeom>
          <a:noFill/>
        </p:spPr>
        <p:txBody>
          <a:bodyPr wrap="square">
            <a:spAutoFit/>
          </a:bodyPr>
          <a:lstStyle>
            <a:lvl1pPr algn="r">
              <a:defRPr sz="2000" b="0">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528" y="1203598"/>
            <a:ext cx="8352928" cy="3137572"/>
          </a:xfrm>
          <a:prstGeom prst="rect">
            <a:avLst/>
          </a:prstGeom>
        </p:spPr>
        <p:txBody>
          <a:bodyPr/>
          <a:lstStyle>
            <a:lvl1pPr>
              <a:lnSpc>
                <a:spcPts val="2500"/>
              </a:lnSpc>
              <a:buSzPct val="100000"/>
              <a:buFont typeface="Wingdings" panose="05000000000000000000" pitchFamily="2" charset="2"/>
              <a:buChar char="n"/>
              <a:defRPr sz="2000" b="0">
                <a:solidFill>
                  <a:schemeClr val="tx1">
                    <a:lumMod val="75000"/>
                    <a:lumOff val="25000"/>
                  </a:schemeClr>
                </a:solidFill>
                <a:latin typeface="+mn-ea"/>
                <a:ea typeface="+mn-ea"/>
              </a:defRPr>
            </a:lvl1pPr>
            <a:lvl2pPr>
              <a:lnSpc>
                <a:spcPts val="2500"/>
              </a:lnSpc>
              <a:buSzPct val="100000"/>
              <a:buFont typeface="Wingdings" panose="05000000000000000000" pitchFamily="2" charset="2"/>
              <a:buChar char="u"/>
              <a:defRPr sz="1600" b="0">
                <a:solidFill>
                  <a:schemeClr val="tx1">
                    <a:lumMod val="75000"/>
                    <a:lumOff val="25000"/>
                  </a:schemeClr>
                </a:solidFill>
                <a:latin typeface="+mn-ea"/>
                <a:ea typeface="+mn-ea"/>
              </a:defRPr>
            </a:lvl2pPr>
            <a:lvl3pPr>
              <a:lnSpc>
                <a:spcPts val="2500"/>
              </a:lnSpc>
              <a:buClr>
                <a:srgbClr val="0E9CDE"/>
              </a:buClr>
              <a:buSzPct val="85000"/>
              <a:buFont typeface="Wingdings" panose="05000000000000000000" pitchFamily="2" charset="2"/>
              <a:buChar char="Ø"/>
              <a:defRPr sz="1400" b="0">
                <a:solidFill>
                  <a:schemeClr val="tx1">
                    <a:lumMod val="75000"/>
                    <a:lumOff val="25000"/>
                  </a:schemeClr>
                </a:solidFill>
                <a:latin typeface="+mn-ea"/>
                <a:ea typeface="+mn-ea"/>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副标题 2"/>
          <p:cNvSpPr>
            <a:spLocks noGrp="1"/>
          </p:cNvSpPr>
          <p:nvPr>
            <p:ph type="subTitle" idx="10" hasCustomPrompt="1"/>
          </p:nvPr>
        </p:nvSpPr>
        <p:spPr>
          <a:xfrm>
            <a:off x="467544" y="771550"/>
            <a:ext cx="7488832" cy="360040"/>
          </a:xfrm>
          <a:prstGeom prst="rect">
            <a:avLst/>
          </a:prstGeom>
        </p:spPr>
        <p:txBody>
          <a:bodyPr/>
          <a:lstStyle>
            <a:lvl1pPr marL="0" indent="0" algn="l">
              <a:buNone/>
              <a:defRPr sz="1600" b="1">
                <a:solidFill>
                  <a:srgbClr val="0070C0"/>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a:t>
            </a:r>
            <a:endParaRPr lang="zh-CN" altLang="en-US" dirty="0"/>
          </a:p>
        </p:txBody>
      </p:sp>
      <p:sp>
        <p:nvSpPr>
          <p:cNvPr id="10" name="矩形 17"/>
          <p:cNvSpPr>
            <a:spLocks noChangeArrowheads="1"/>
          </p:cNvSpPr>
          <p:nvPr userDrawn="1"/>
        </p:nvSpPr>
        <p:spPr bwMode="auto">
          <a:xfrm>
            <a:off x="0" y="771550"/>
            <a:ext cx="161764" cy="330994"/>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9332"/>
          </a:xfrm>
          <a:prstGeom prst="rect">
            <a:avLst/>
          </a:prstGeom>
          <a:noFill/>
        </p:spPr>
        <p:txBody>
          <a:bodyPr wrap="square">
            <a:spAutoFit/>
          </a:bodyPr>
          <a:lstStyle>
            <a:lvl1pPr algn="r">
              <a:defRPr sz="2000" b="0">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528" y="843558"/>
            <a:ext cx="8352928" cy="3600400"/>
          </a:xfrm>
          <a:prstGeom prst="rect">
            <a:avLst/>
          </a:prstGeom>
        </p:spPr>
        <p:txBody>
          <a:bodyPr/>
          <a:lstStyle>
            <a:lvl1pPr>
              <a:lnSpc>
                <a:spcPts val="2500"/>
              </a:lnSpc>
              <a:buSzPct val="100000"/>
              <a:buFont typeface="Wingdings" panose="05000000000000000000" pitchFamily="2" charset="2"/>
              <a:buChar char="n"/>
              <a:defRPr sz="2000" b="0">
                <a:solidFill>
                  <a:schemeClr val="tx1">
                    <a:lumMod val="75000"/>
                    <a:lumOff val="25000"/>
                  </a:schemeClr>
                </a:solidFill>
                <a:latin typeface="+mn-ea"/>
                <a:ea typeface="+mn-ea"/>
              </a:defRPr>
            </a:lvl1pPr>
            <a:lvl2pPr>
              <a:lnSpc>
                <a:spcPts val="2500"/>
              </a:lnSpc>
              <a:buSzPct val="100000"/>
              <a:buFont typeface="Wingdings" panose="05000000000000000000" pitchFamily="2" charset="2"/>
              <a:buChar char="u"/>
              <a:defRPr sz="1600" b="0">
                <a:solidFill>
                  <a:schemeClr val="tx1">
                    <a:lumMod val="75000"/>
                    <a:lumOff val="25000"/>
                  </a:schemeClr>
                </a:solidFill>
                <a:latin typeface="+mn-ea"/>
                <a:ea typeface="+mn-ea"/>
              </a:defRPr>
            </a:lvl2pPr>
            <a:lvl3pPr>
              <a:lnSpc>
                <a:spcPts val="2500"/>
              </a:lnSpc>
              <a:buClr>
                <a:srgbClr val="0E9CDE"/>
              </a:buClr>
              <a:buSzPct val="85000"/>
              <a:buFont typeface="Wingdings" panose="05000000000000000000" pitchFamily="2" charset="2"/>
              <a:buChar char="Ø"/>
              <a:defRPr sz="1400" b="0">
                <a:solidFill>
                  <a:schemeClr val="tx1">
                    <a:lumMod val="75000"/>
                    <a:lumOff val="25000"/>
                  </a:schemeClr>
                </a:solidFill>
                <a:latin typeface="+mn-ea"/>
                <a:ea typeface="+mn-ea"/>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带方块的">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9332"/>
          </a:xfrm>
          <a:prstGeom prst="rect">
            <a:avLst/>
          </a:prstGeom>
          <a:noFill/>
        </p:spPr>
        <p:txBody>
          <a:bodyPr wrap="square">
            <a:spAutoFit/>
          </a:bodyPr>
          <a:lstStyle>
            <a:lvl1pPr algn="r">
              <a:defRPr sz="2000" b="0">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528" y="1203598"/>
            <a:ext cx="8352928" cy="3137572"/>
          </a:xfrm>
          <a:prstGeom prst="rect">
            <a:avLst/>
          </a:prstGeom>
        </p:spPr>
        <p:txBody>
          <a:bodyPr/>
          <a:lstStyle>
            <a:lvl1pPr>
              <a:lnSpc>
                <a:spcPts val="2500"/>
              </a:lnSpc>
              <a:buSzPct val="100000"/>
              <a:buFont typeface="Wingdings" panose="05000000000000000000" pitchFamily="2" charset="2"/>
              <a:buChar char="n"/>
              <a:defRPr sz="2000" b="0">
                <a:solidFill>
                  <a:schemeClr val="tx1">
                    <a:lumMod val="75000"/>
                    <a:lumOff val="25000"/>
                  </a:schemeClr>
                </a:solidFill>
                <a:latin typeface="+mn-ea"/>
                <a:ea typeface="+mn-ea"/>
              </a:defRPr>
            </a:lvl1pPr>
            <a:lvl2pPr>
              <a:lnSpc>
                <a:spcPts val="2500"/>
              </a:lnSpc>
              <a:buSzPct val="100000"/>
              <a:buFont typeface="Wingdings" panose="05000000000000000000" pitchFamily="2" charset="2"/>
              <a:buChar char="u"/>
              <a:defRPr sz="1600" b="0">
                <a:solidFill>
                  <a:schemeClr val="tx1">
                    <a:lumMod val="75000"/>
                    <a:lumOff val="25000"/>
                  </a:schemeClr>
                </a:solidFill>
                <a:latin typeface="+mn-ea"/>
                <a:ea typeface="+mn-ea"/>
              </a:defRPr>
            </a:lvl2pPr>
            <a:lvl3pPr>
              <a:lnSpc>
                <a:spcPts val="2500"/>
              </a:lnSpc>
              <a:buClr>
                <a:srgbClr val="0E9CDE"/>
              </a:buClr>
              <a:buSzPct val="85000"/>
              <a:buFont typeface="Wingdings" panose="05000000000000000000" pitchFamily="2" charset="2"/>
              <a:buChar char="Ø"/>
              <a:defRPr sz="1400" b="0">
                <a:solidFill>
                  <a:schemeClr val="tx1">
                    <a:lumMod val="75000"/>
                    <a:lumOff val="25000"/>
                  </a:schemeClr>
                </a:solidFill>
                <a:latin typeface="+mn-ea"/>
                <a:ea typeface="+mn-ea"/>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副标题 2"/>
          <p:cNvSpPr>
            <a:spLocks noGrp="1"/>
          </p:cNvSpPr>
          <p:nvPr>
            <p:ph type="subTitle" idx="10" hasCustomPrompt="1"/>
          </p:nvPr>
        </p:nvSpPr>
        <p:spPr>
          <a:xfrm>
            <a:off x="467544" y="771550"/>
            <a:ext cx="7488832" cy="360040"/>
          </a:xfrm>
          <a:prstGeom prst="rect">
            <a:avLst/>
          </a:prstGeom>
        </p:spPr>
        <p:txBody>
          <a:bodyPr/>
          <a:lstStyle>
            <a:lvl1pPr marL="0" indent="0" algn="l">
              <a:buNone/>
              <a:defRPr sz="1600" b="1">
                <a:solidFill>
                  <a:srgbClr val="0070C0"/>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a:t>
            </a:r>
            <a:endParaRPr lang="zh-CN" altLang="en-US" dirty="0"/>
          </a:p>
        </p:txBody>
      </p:sp>
      <p:sp>
        <p:nvSpPr>
          <p:cNvPr id="10" name="矩形 17"/>
          <p:cNvSpPr>
            <a:spLocks noChangeArrowheads="1"/>
          </p:cNvSpPr>
          <p:nvPr userDrawn="1"/>
        </p:nvSpPr>
        <p:spPr bwMode="auto">
          <a:xfrm>
            <a:off x="0" y="771550"/>
            <a:ext cx="161764" cy="330994"/>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_带方块的">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9332"/>
          </a:xfrm>
          <a:prstGeom prst="rect">
            <a:avLst/>
          </a:prstGeom>
          <a:noFill/>
        </p:spPr>
        <p:txBody>
          <a:bodyPr wrap="square">
            <a:spAutoFit/>
          </a:bodyPr>
          <a:lstStyle>
            <a:lvl1pPr algn="r">
              <a:defRPr sz="2000" b="0">
                <a:solidFill>
                  <a:srgbClr val="0070C0"/>
                </a:solidFill>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323528" y="1234378"/>
            <a:ext cx="8352928" cy="3137572"/>
          </a:xfrm>
          <a:prstGeom prst="rect">
            <a:avLst/>
          </a:prstGeom>
        </p:spPr>
        <p:txBody>
          <a:bodyPr/>
          <a:lstStyle>
            <a:lvl1pPr>
              <a:lnSpc>
                <a:spcPts val="2500"/>
              </a:lnSpc>
              <a:buSzPct val="100000"/>
              <a:buFont typeface="Wingdings" panose="05000000000000000000" pitchFamily="2" charset="2"/>
              <a:buChar char="n"/>
              <a:defRPr sz="2000" b="0">
                <a:solidFill>
                  <a:schemeClr val="tx1">
                    <a:lumMod val="75000"/>
                    <a:lumOff val="25000"/>
                  </a:schemeClr>
                </a:solidFill>
                <a:latin typeface="+mn-ea"/>
                <a:ea typeface="+mn-ea"/>
              </a:defRPr>
            </a:lvl1pPr>
            <a:lvl2pPr>
              <a:lnSpc>
                <a:spcPts val="2500"/>
              </a:lnSpc>
              <a:buSzPct val="100000"/>
              <a:buFont typeface="Wingdings" panose="05000000000000000000" pitchFamily="2" charset="2"/>
              <a:buChar char="u"/>
              <a:defRPr sz="1600" b="0">
                <a:solidFill>
                  <a:schemeClr val="tx1">
                    <a:lumMod val="75000"/>
                    <a:lumOff val="25000"/>
                  </a:schemeClr>
                </a:solidFill>
                <a:latin typeface="+mn-ea"/>
                <a:ea typeface="+mn-ea"/>
              </a:defRPr>
            </a:lvl2pPr>
            <a:lvl3pPr>
              <a:lnSpc>
                <a:spcPts val="2500"/>
              </a:lnSpc>
              <a:buClr>
                <a:srgbClr val="0E9CDE"/>
              </a:buClr>
              <a:buSzPct val="85000"/>
              <a:buFont typeface="Wingdings" panose="05000000000000000000" pitchFamily="2" charset="2"/>
              <a:buChar char="Ø"/>
              <a:defRPr sz="1400" b="0">
                <a:solidFill>
                  <a:schemeClr val="tx1">
                    <a:lumMod val="75000"/>
                    <a:lumOff val="25000"/>
                  </a:schemeClr>
                </a:solidFill>
                <a:latin typeface="+mn-ea"/>
                <a:ea typeface="+mn-ea"/>
              </a:defRPr>
            </a:lvl3pPr>
            <a:lvl4pPr>
              <a:defRPr sz="1800" b="1">
                <a:latin typeface="+mn-lt"/>
                <a:ea typeface="+mn-ea"/>
              </a:defRPr>
            </a:lvl4pPr>
            <a:lvl5pPr>
              <a:defRPr sz="1600" b="1">
                <a:latin typeface="+mn-lt"/>
                <a:ea typeface="+mn-ea"/>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副标题 2"/>
          <p:cNvSpPr>
            <a:spLocks noGrp="1"/>
          </p:cNvSpPr>
          <p:nvPr>
            <p:ph type="subTitle" idx="10" hasCustomPrompt="1"/>
          </p:nvPr>
        </p:nvSpPr>
        <p:spPr>
          <a:xfrm>
            <a:off x="539552" y="843558"/>
            <a:ext cx="7488832" cy="360040"/>
          </a:xfrm>
          <a:prstGeom prst="rect">
            <a:avLst/>
          </a:prstGeom>
        </p:spPr>
        <p:txBody>
          <a:bodyPr/>
          <a:lstStyle>
            <a:lvl1pPr marL="0" indent="0" algn="l">
              <a:buNone/>
              <a:defRPr sz="1600" b="1">
                <a:solidFill>
                  <a:srgbClr val="0070C0"/>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a:t>
            </a:r>
            <a:endParaRPr lang="zh-CN" altLang="en-US" dirty="0"/>
          </a:p>
        </p:txBody>
      </p:sp>
      <p:sp>
        <p:nvSpPr>
          <p:cNvPr id="10" name="矩形 17"/>
          <p:cNvSpPr>
            <a:spLocks noChangeArrowheads="1"/>
          </p:cNvSpPr>
          <p:nvPr userDrawn="1"/>
        </p:nvSpPr>
        <p:spPr bwMode="auto">
          <a:xfrm>
            <a:off x="0" y="771550"/>
            <a:ext cx="161764" cy="330994"/>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pic>
        <p:nvPicPr>
          <p:cNvPr id="6" name="图片 5" descr="现场提问3.png"/>
          <p:cNvPicPr>
            <a:picLocks noChangeAspect="1"/>
          </p:cNvPicPr>
          <p:nvPr userDrawn="1"/>
        </p:nvPicPr>
        <p:blipFill>
          <a:blip r:embed="rId2" cstate="print"/>
          <a:stretch>
            <a:fillRect/>
          </a:stretch>
        </p:blipFill>
        <p:spPr>
          <a:xfrm>
            <a:off x="227012" y="771415"/>
            <a:ext cx="405385" cy="408433"/>
          </a:xfrm>
          <a:prstGeom prst="rect">
            <a:avLst/>
          </a:prstGeom>
          <a:noFill/>
        </p:spPr>
      </p:pic>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microsoft.com/office/2007/relationships/hdphoto" Target="../media/hdphoto1.wdp"/><Relationship Id="rId8" Type="http://schemas.openxmlformats.org/officeDocument/2006/relationships/image" Target="../media/image4.png"/><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5.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3"/>
          <p:cNvPicPr>
            <a:picLocks noChangeAspect="1" noChangeArrowheads="1"/>
          </p:cNvPicPr>
          <p:nvPr userDrawn="1"/>
        </p:nvPicPr>
        <p:blipFill>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矩形 17"/>
          <p:cNvSpPr>
            <a:spLocks noChangeArrowheads="1"/>
          </p:cNvSpPr>
          <p:nvPr userDrawn="1"/>
        </p:nvSpPr>
        <p:spPr bwMode="auto">
          <a:xfrm>
            <a:off x="8623697" y="4693446"/>
            <a:ext cx="522684" cy="330994"/>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8" name="矩形 31"/>
          <p:cNvSpPr>
            <a:spLocks noChangeArrowheads="1"/>
          </p:cNvSpPr>
          <p:nvPr userDrawn="1"/>
        </p:nvSpPr>
        <p:spPr bwMode="auto">
          <a:xfrm flipV="1">
            <a:off x="3" y="555526"/>
            <a:ext cx="9146381" cy="41126"/>
          </a:xfrm>
          <a:prstGeom prst="rect">
            <a:avLst/>
          </a:prstGeom>
          <a:solidFill>
            <a:srgbClr val="3F95D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FFFFFF"/>
              </a:solidFill>
              <a:latin typeface="宋体" panose="02010600030101010101" pitchFamily="2" charset="-122"/>
              <a:sym typeface="宋体" panose="02010600030101010101" pitchFamily="2" charset="-122"/>
            </a:endParaRPr>
          </a:p>
        </p:txBody>
      </p:sp>
      <p:sp>
        <p:nvSpPr>
          <p:cNvPr id="1029" name="TextBox 15"/>
          <p:cNvSpPr>
            <a:spLocks noChangeArrowheads="1"/>
          </p:cNvSpPr>
          <p:nvPr userDrawn="1"/>
        </p:nvSpPr>
        <p:spPr bwMode="auto">
          <a:xfrm>
            <a:off x="8792769" y="4731544"/>
            <a:ext cx="4716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D41CE8-2465-49E5-8469-C528E9CDFDF7}" type="slidenum">
              <a:rPr lang="zh-CN" altLang="en-US" sz="1600">
                <a:solidFill>
                  <a:schemeClr val="bg1"/>
                </a:solidFill>
                <a:latin typeface="Calibri" panose="020F0502020204030204" pitchFamily="34" charset="0"/>
                <a:sym typeface="宋体" panose="02010600030101010101" pitchFamily="2" charset="-122"/>
              </a:rPr>
            </a:fld>
            <a:r>
              <a:rPr lang="zh-CN" altLang="en-US" sz="1600">
                <a:solidFill>
                  <a:schemeClr val="bg1"/>
                </a:solidFill>
                <a:latin typeface="Calibri" panose="020F0502020204030204" pitchFamily="34" charset="0"/>
                <a:sym typeface="宋体" panose="02010600030101010101" pitchFamily="2" charset="-122"/>
              </a:rPr>
              <a:t> </a:t>
            </a:r>
            <a:endParaRPr lang="zh-CN" altLang="en-US" sz="1600" b="1">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9" name="图片 3"/>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107504" y="88438"/>
            <a:ext cx="1547664" cy="39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marL="913130" indent="-913130" algn="l" rtl="0" eaLnBrk="0" fontAlgn="base" hangingPunct="0">
        <a:lnSpc>
          <a:spcPct val="90000"/>
        </a:lnSpc>
        <a:spcBef>
          <a:spcPct val="0"/>
        </a:spcBef>
        <a:spcAft>
          <a:spcPct val="0"/>
        </a:spcAft>
        <a:defRPr sz="4400" kern="1200">
          <a:solidFill>
            <a:schemeClr val="tx1"/>
          </a:solidFill>
          <a:latin typeface="+mj-lt"/>
          <a:ea typeface="+mj-ea"/>
          <a:cs typeface="+mj-cs"/>
          <a:sym typeface="Browallia New" panose="020B0604020202020204" charset="0"/>
        </a:defRPr>
      </a:lvl1pPr>
      <a:lvl2pPr marL="913130" indent="-913130" algn="l" rtl="0" eaLnBrk="0" fontAlgn="base" hangingPunct="0">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2pPr>
      <a:lvl3pPr marL="913130" indent="-913130" algn="l" rtl="0" eaLnBrk="0" fontAlgn="base" hangingPunct="0">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3pPr>
      <a:lvl4pPr marL="913130" indent="-913130" algn="l" rtl="0" eaLnBrk="0" fontAlgn="base" hangingPunct="0">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4pPr>
      <a:lvl5pPr marL="913130" indent="-913130" algn="l" rtl="0" eaLnBrk="0" fontAlgn="base" hangingPunct="0">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5pPr>
      <a:lvl6pPr marL="1371600" indent="-914400" algn="l" rtl="0" fontAlgn="base">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6pPr>
      <a:lvl7pPr marL="1828800" indent="-914400" algn="l" rtl="0" fontAlgn="base">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7pPr>
      <a:lvl8pPr marL="2286000" indent="-914400" algn="l" rtl="0" fontAlgn="base">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8pPr>
      <a:lvl9pPr marL="2743200" indent="-914400" algn="l" rtl="0" fontAlgn="base">
        <a:lnSpc>
          <a:spcPct val="90000"/>
        </a:lnSpc>
        <a:spcBef>
          <a:spcPct val="0"/>
        </a:spcBef>
        <a:spcAft>
          <a:spcPct val="0"/>
        </a:spcAft>
        <a:defRPr sz="4400">
          <a:solidFill>
            <a:schemeClr val="tx1"/>
          </a:solidFill>
          <a:latin typeface="Browallia New" panose="020B0604020202020204" charset="0"/>
          <a:ea typeface="微软雅黑" panose="020B0503020204020204" pitchFamily="34" charset="-122"/>
          <a:sym typeface="Browallia New" panose="020B0604020202020204" charset="0"/>
        </a:defRPr>
      </a:lvl9pPr>
    </p:titleStyle>
    <p:bodyStyle>
      <a:lvl1pPr marL="227330" indent="-22733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sym typeface="Calibri" panose="020F0502020204030204" pitchFamily="34" charset="0"/>
        </a:defRPr>
      </a:lvl1pPr>
      <a:lvl2pPr marL="684530" indent="-22733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sym typeface="Calibri" panose="020F0502020204030204" pitchFamily="34" charset="0"/>
        </a:defRPr>
      </a:lvl2pPr>
      <a:lvl3pPr marL="1141730" indent="-22733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sym typeface="Calibri" panose="020F0502020204030204" pitchFamily="34" charset="0"/>
        </a:defRPr>
      </a:lvl3pPr>
      <a:lvl4pPr marL="1598930" indent="-22733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4pPr>
      <a:lvl5pPr marL="2056130" indent="-22733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sym typeface="Calibri" panose="020F050202020403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2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7.xml"/><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6.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image" Target="../media/image21.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9.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image" Target="../media/image21.wmf"/><Relationship Id="rId1"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2" Type="http://schemas.openxmlformats.org/officeDocument/2006/relationships/notesSlide" Target="../notesSlides/notesSlide5.xml"/><Relationship Id="rId11" Type="http://schemas.openxmlformats.org/officeDocument/2006/relationships/slideLayout" Target="../slideLayouts/slideLayout7.xml"/><Relationship Id="rId10" Type="http://schemas.openxmlformats.org/officeDocument/2006/relationships/image" Target="../media/image18.png"/><Relationship Id="rId1"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4.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54.xml.rels><?xml version="1.0" encoding="UTF-8" standalone="yes"?>
<Relationships xmlns="http://schemas.openxmlformats.org/package/2006/relationships"><Relationship Id="rId4" Type="http://schemas.openxmlformats.org/officeDocument/2006/relationships/notesSlide" Target="../notesSlides/notesSlide37.xml"/><Relationship Id="rId3" Type="http://schemas.openxmlformats.org/officeDocument/2006/relationships/slideLayout" Target="../slideLayouts/slideLayout7.xml"/><Relationship Id="rId2" Type="http://schemas.openxmlformats.org/officeDocument/2006/relationships/image" Target="../media/image36.png"/><Relationship Id="rId1" Type="http://schemas.openxmlformats.org/officeDocument/2006/relationships/image" Target="../media/image21.wmf"/></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38.xml"/><Relationship Id="rId3" Type="http://schemas.openxmlformats.org/officeDocument/2006/relationships/slideLayout" Target="../slideLayouts/slideLayout7.xml"/><Relationship Id="rId2" Type="http://schemas.openxmlformats.org/officeDocument/2006/relationships/image" Target="../media/image21.wmf"/><Relationship Id="rId1" Type="http://schemas.openxmlformats.org/officeDocument/2006/relationships/image" Target="../media/image3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png"/><Relationship Id="rId7" Type="http://schemas.openxmlformats.org/officeDocument/2006/relationships/image" Target="../media/image44.jpe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40.png"/><Relationship Id="rId2" Type="http://schemas.openxmlformats.org/officeDocument/2006/relationships/image" Target="../media/image39.png"/><Relationship Id="rId12" Type="http://schemas.openxmlformats.org/officeDocument/2006/relationships/notesSlide" Target="../notesSlides/notesSlide40.xml"/><Relationship Id="rId11" Type="http://schemas.openxmlformats.org/officeDocument/2006/relationships/slideLayout" Target="../slideLayouts/slideLayout6.xml"/><Relationship Id="rId10" Type="http://schemas.openxmlformats.org/officeDocument/2006/relationships/image" Target="../media/image47.png"/><Relationship Id="rId1" Type="http://schemas.openxmlformats.org/officeDocument/2006/relationships/image" Target="../media/image38.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19.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8.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21.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1"/>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第二单元</a:t>
            </a:r>
            <a:endParaRPr lang="zh-CN" altLang="en-US" dirty="0"/>
          </a:p>
        </p:txBody>
      </p:sp>
      <p:sp>
        <p:nvSpPr>
          <p:cNvPr id="3" name="副标题 2"/>
          <p:cNvSpPr>
            <a:spLocks noGrp="1"/>
          </p:cNvSpPr>
          <p:nvPr>
            <p:ph type="subTitle" idx="1"/>
          </p:nvPr>
        </p:nvSpPr>
        <p:spPr/>
        <p:txBody>
          <a:bodyPr/>
          <a:lstStyle/>
          <a:p>
            <a:r>
              <a:rPr lang="zh-CN" altLang="en-US" dirty="0" smtClean="0"/>
              <a:t>泛型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195739" y="141998"/>
            <a:ext cx="6768877" cy="368300"/>
          </a:xfrm>
        </p:spPr>
        <p:txBody>
          <a:bodyPr anchor="ctr"/>
          <a:lstStyle/>
          <a:p>
            <a:r>
              <a:rPr lang="zh-CN" altLang="en-US" dirty="0" smtClean="0"/>
              <a:t>为什么使用泛型</a:t>
            </a:r>
            <a:endParaRPr lang="zh-CN" altLang="en-US" dirty="0"/>
          </a:p>
        </p:txBody>
      </p:sp>
      <p:sp>
        <p:nvSpPr>
          <p:cNvPr id="9" name="副标题 8"/>
          <p:cNvSpPr>
            <a:spLocks noGrp="1"/>
          </p:cNvSpPr>
          <p:nvPr>
            <p:ph type="subTitle" idx="10"/>
          </p:nvPr>
        </p:nvSpPr>
        <p:spPr>
          <a:xfrm>
            <a:off x="1266825" y="4201795"/>
            <a:ext cx="7488555" cy="645795"/>
          </a:xfrm>
        </p:spPr>
        <p:txBody>
          <a:bodyPr/>
          <a:lstStyle/>
          <a:p>
            <a:pPr>
              <a:lnSpc>
                <a:spcPct val="150000"/>
              </a:lnSpc>
            </a:pPr>
            <a:r>
              <a:rPr lang="zh-CN" altLang="en-US" dirty="0" smtClean="0"/>
              <a:t>从</a:t>
            </a:r>
            <a:r>
              <a:rPr lang="en-US" altLang="zh-CN" dirty="0" smtClean="0"/>
              <a:t>JDK1.5</a:t>
            </a:r>
            <a:r>
              <a:rPr lang="zh-CN" altLang="en-US" dirty="0" smtClean="0"/>
              <a:t>开始，</a:t>
            </a:r>
            <a:r>
              <a:rPr lang="en-US" altLang="zh-CN" dirty="0" smtClean="0"/>
              <a:t>Java</a:t>
            </a:r>
            <a:r>
              <a:rPr lang="zh-CN" altLang="en-US" dirty="0" smtClean="0"/>
              <a:t>引入泛型机制，用以解决类型转换异常问题。</a:t>
            </a:r>
            <a:endParaRPr lang="en-US" altLang="zh-CN" dirty="0">
              <a:solidFill>
                <a:srgbClr val="C00000"/>
              </a:solidFill>
            </a:endParaRPr>
          </a:p>
        </p:txBody>
      </p:sp>
      <p:sp>
        <p:nvSpPr>
          <p:cNvPr id="2" name="副标题 8"/>
          <p:cNvSpPr>
            <a:spLocks noGrp="1"/>
          </p:cNvSpPr>
          <p:nvPr/>
        </p:nvSpPr>
        <p:spPr>
          <a:xfrm>
            <a:off x="1266825" y="838200"/>
            <a:ext cx="6586855" cy="141478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nSpc>
                <a:spcPct val="150000"/>
              </a:lnSpc>
            </a:pPr>
            <a:r>
              <a:rPr lang="zh-CN" altLang="en-US" dirty="0"/>
              <a:t>在</a:t>
            </a:r>
            <a:r>
              <a:rPr lang="en-US" altLang="zh-CN" dirty="0"/>
              <a:t>JDK1.5</a:t>
            </a:r>
            <a:r>
              <a:rPr lang="zh-CN" altLang="en-US" dirty="0"/>
              <a:t>之前，为提高代码复用，将</a:t>
            </a:r>
            <a:r>
              <a:rPr lang="en-US" altLang="zh-CN" dirty="0"/>
              <a:t>Object</a:t>
            </a:r>
            <a:r>
              <a:rPr lang="zh-CN" altLang="en-US" dirty="0"/>
              <a:t>作为一种通用类，易使得编译期和运行时类型不一致，从而引发类型转换异常。</a:t>
            </a:r>
            <a:endParaRPr lang="zh-CN" altLang="en-US" dirty="0"/>
          </a:p>
        </p:txBody>
      </p:sp>
      <p:sp>
        <p:nvSpPr>
          <p:cNvPr id="18" name="AutoShape 4"/>
          <p:cNvSpPr>
            <a:spLocks noChangeArrowheads="1"/>
          </p:cNvSpPr>
          <p:nvPr/>
        </p:nvSpPr>
        <p:spPr bwMode="auto">
          <a:xfrm>
            <a:off x="1829371" y="1777891"/>
            <a:ext cx="5256584" cy="230832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a:t>
            </a:r>
            <a:r>
              <a:rPr lang="en-US" altLang="zh-CN" sz="1600" b="1" dirty="0">
                <a:solidFill>
                  <a:srgbClr val="7F0055"/>
                </a:solidFill>
                <a:latin typeface="Consolas" panose="020B0609020204030204"/>
              </a:rPr>
              <a:t>class</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NoGeneric</a:t>
            </a:r>
            <a:r>
              <a:rPr lang="en-US" altLang="zh-CN" sz="1600" b="1" dirty="0">
                <a:solidFill>
                  <a:srgbClr val="000000"/>
                </a:solidFill>
                <a:latin typeface="Consolas" panose="020B0609020204030204"/>
              </a:rPr>
              <a:t> </a:t>
            </a:r>
            <a:r>
              <a:rPr lang="en-US" altLang="zh-CN" sz="1600" b="1" dirty="0" smtClean="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private</a:t>
            </a:r>
            <a:r>
              <a:rPr lang="en-US" altLang="zh-CN" sz="1600" b="1" dirty="0" smtClean="0">
                <a:solidFill>
                  <a:srgbClr val="000000"/>
                </a:solidFill>
                <a:latin typeface="Consolas" panose="020B0609020204030204"/>
              </a:rPr>
              <a:t> Object </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a:t>
            </a:r>
            <a:r>
              <a:rPr lang="en-US" altLang="zh-CN" sz="1600" dirty="0">
                <a:solidFill>
                  <a:srgbClr val="3F7F5F"/>
                </a:solidFill>
                <a:latin typeface="Consolas" panose="020B0609020204030204"/>
              </a:rPr>
              <a:t> </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声明</a:t>
            </a:r>
            <a:r>
              <a:rPr lang="en-US" altLang="zh-CN" sz="1200" dirty="0" smtClean="0">
                <a:solidFill>
                  <a:srgbClr val="3F7F5F"/>
                </a:solidFill>
                <a:latin typeface="Consolas" panose="020B0609020204030204"/>
              </a:rPr>
              <a:t>Object</a:t>
            </a:r>
            <a:r>
              <a:rPr lang="zh-CN" altLang="en-US" sz="1200" dirty="0" smtClean="0">
                <a:solidFill>
                  <a:srgbClr val="3F7F5F"/>
                </a:solidFill>
                <a:latin typeface="Consolas" panose="020B0609020204030204"/>
              </a:rPr>
              <a:t>类型成员属性</a:t>
            </a:r>
            <a:endParaRPr lang="en-US" altLang="zh-CN" sz="1200" b="1" dirty="0" smtClean="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public</a:t>
            </a:r>
            <a:r>
              <a:rPr lang="en-US" altLang="zh-CN" sz="1600" b="1" dirty="0" smtClean="0">
                <a:solidFill>
                  <a:srgbClr val="000000"/>
                </a:solidFill>
                <a:latin typeface="Consolas" panose="020B0609020204030204"/>
              </a:rPr>
              <a:t> </a:t>
            </a:r>
            <a:r>
              <a:rPr lang="en-US" altLang="zh-CN" sz="1600" b="1" dirty="0" err="1">
                <a:solidFill>
                  <a:srgbClr val="000000"/>
                </a:solidFill>
                <a:latin typeface="Consolas" panose="020B0609020204030204"/>
              </a:rPr>
              <a:t>NoGeneric</a:t>
            </a:r>
            <a:r>
              <a:rPr lang="en-US" altLang="zh-CN" sz="1600" b="1" dirty="0">
                <a:solidFill>
                  <a:srgbClr val="000000"/>
                </a:solidFill>
                <a:latin typeface="Consolas" panose="020B0609020204030204"/>
              </a:rPr>
              <a:t>(Object </a:t>
            </a:r>
            <a:r>
              <a:rPr lang="en-US" altLang="zh-CN" sz="1600" b="1" dirty="0" err="1" smtClean="0">
                <a:solidFill>
                  <a:srgbClr val="000000"/>
                </a:solidFill>
                <a:latin typeface="Consolas" panose="020B0609020204030204"/>
              </a:rPr>
              <a:t>val</a:t>
            </a:r>
            <a:r>
              <a:rPr lang="en-US" altLang="zh-CN" sz="1600" b="1" dirty="0" smtClean="0">
                <a:solidFill>
                  <a:srgbClr val="000000"/>
                </a:solidFill>
                <a:latin typeface="Consolas" panose="020B0609020204030204"/>
              </a:rPr>
              <a:t>) </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2" algn="l"/>
            <a:r>
              <a:rPr lang="en-US" altLang="zh-CN" sz="1600" b="1" dirty="0" err="1" smtClean="0">
                <a:solidFill>
                  <a:srgbClr val="7F0055"/>
                </a:solidFill>
                <a:latin typeface="Consolas" panose="020B0609020204030204"/>
              </a:rPr>
              <a:t>this</a:t>
            </a:r>
            <a:r>
              <a:rPr lang="en-US" altLang="zh-CN" sz="1600" b="1" dirty="0" err="1" smtClean="0">
                <a:solidFill>
                  <a:srgbClr val="000000"/>
                </a:solidFill>
                <a:latin typeface="Consolas" panose="020B0609020204030204"/>
              </a:rPr>
              <a:t>.</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 = </a:t>
            </a:r>
            <a:r>
              <a:rPr lang="en-US" altLang="zh-CN" sz="1600" b="1" dirty="0" err="1" smtClean="0">
                <a:solidFill>
                  <a:srgbClr val="000000"/>
                </a:solidFill>
                <a:latin typeface="Consolas" panose="020B0609020204030204"/>
              </a:rPr>
              <a:t>val</a:t>
            </a:r>
            <a:r>
              <a:rPr lang="en-US" altLang="zh-CN" sz="1600" b="1" dirty="0" smtClean="0">
                <a:solidFill>
                  <a:srgbClr val="000000"/>
                </a:solidFill>
                <a:latin typeface="Consolas" panose="020B0609020204030204"/>
              </a:rPr>
              <a:t>;</a:t>
            </a:r>
            <a:r>
              <a:rPr lang="en-US" altLang="zh-CN" sz="1200" dirty="0">
                <a:solidFill>
                  <a:srgbClr val="3F7F5F"/>
                </a:solidFill>
                <a:latin typeface="Consolas" panose="020B0609020204030204"/>
              </a:rPr>
              <a:t> //</a:t>
            </a:r>
            <a:r>
              <a:rPr lang="zh-CN" altLang="en-US" sz="1200" dirty="0" smtClean="0">
                <a:solidFill>
                  <a:srgbClr val="3F7F5F"/>
                </a:solidFill>
                <a:latin typeface="Consolas" panose="020B0609020204030204"/>
              </a:rPr>
              <a:t>通过构造器传形参并为属性赋值</a:t>
            </a:r>
            <a:endParaRPr lang="en-US" altLang="zh-CN" sz="1600" b="1" dirty="0" smtClean="0">
              <a:solidFill>
                <a:srgbClr val="000000"/>
              </a:solidFill>
              <a:latin typeface="Consolas" panose="020B0609020204030204"/>
            </a:endParaRPr>
          </a:p>
          <a:p>
            <a:pPr lvl="1" algn="l"/>
            <a:r>
              <a:rPr lang="en-US" altLang="zh-CN" sz="1600" dirty="0" smtClean="0">
                <a:solidFill>
                  <a:srgbClr val="000000"/>
                </a:solidFill>
                <a:latin typeface="Consolas" panose="020B0609020204030204"/>
              </a:rPr>
              <a:t>}</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通</a:t>
            </a:r>
            <a:r>
              <a:rPr lang="en-US" altLang="zh-CN" sz="1200" dirty="0" smtClean="0">
                <a:solidFill>
                  <a:srgbClr val="3F7F5F"/>
                </a:solidFill>
                <a:latin typeface="Consolas" panose="020B0609020204030204"/>
              </a:rPr>
              <a:t>Object</a:t>
            </a:r>
            <a:r>
              <a:rPr lang="zh-CN" altLang="en-US" sz="1200" dirty="0" smtClean="0">
                <a:solidFill>
                  <a:srgbClr val="3F7F5F"/>
                </a:solidFill>
                <a:latin typeface="Consolas" panose="020B0609020204030204"/>
              </a:rPr>
              <a:t>类型对象</a:t>
            </a:r>
            <a:endParaRPr lang="en-US" altLang="zh-CN" sz="1200" dirty="0">
              <a:solidFill>
                <a:srgbClr val="000000"/>
              </a:solidFill>
              <a:latin typeface="Consolas" panose="020B0609020204030204"/>
            </a:endParaRPr>
          </a:p>
          <a:p>
            <a:pPr lvl="1"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Object </a:t>
            </a:r>
            <a:r>
              <a:rPr lang="en-US" altLang="zh-CN" sz="1600" b="1" dirty="0" err="1" smtClean="0">
                <a:solidFill>
                  <a:srgbClr val="000000"/>
                </a:solidFill>
                <a:latin typeface="Consolas" panose="020B0609020204030204"/>
              </a:rPr>
              <a:t>getVal</a:t>
            </a:r>
            <a:r>
              <a:rPr lang="en-US" altLang="zh-CN" sz="1600" b="1" dirty="0" smtClean="0">
                <a:solidFill>
                  <a:srgbClr val="000000"/>
                </a:solidFill>
                <a:latin typeface="Consolas" panose="020B0609020204030204"/>
              </a:rPr>
              <a:t>() </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2" algn="l"/>
            <a:r>
              <a:rPr lang="en-US" altLang="zh-CN" sz="1600" b="1" dirty="0">
                <a:solidFill>
                  <a:srgbClr val="7F0055"/>
                </a:solidFill>
                <a:latin typeface="Consolas" panose="020B0609020204030204"/>
              </a:rPr>
              <a:t>return</a:t>
            </a:r>
            <a:r>
              <a:rPr lang="en-US" altLang="zh-CN" sz="1600" b="1" dirty="0">
                <a:solidFill>
                  <a:srgbClr val="000000"/>
                </a:solidFill>
                <a:latin typeface="Consolas" panose="020B0609020204030204"/>
              </a:rPr>
              <a:t> </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dirty="0">
                <a:solidFill>
                  <a:srgbClr val="000000"/>
                </a:solidFill>
                <a:latin typeface="Consolas" panose="020B0609020204030204"/>
              </a:rPr>
              <a:t>}</a:t>
            </a:r>
            <a:endParaRPr lang="en-US" altLang="zh-CN" sz="1600" dirty="0">
              <a:solidFill>
                <a:srgbClr val="000000"/>
              </a:solidFill>
              <a:latin typeface="Consolas" panose="020B0609020204030204"/>
            </a:endParaRPr>
          </a:p>
          <a:p>
            <a:pPr algn="l"/>
            <a:r>
              <a:rPr lang="en-US" altLang="zh-CN" sz="1600" dirty="0">
                <a:solidFill>
                  <a:srgbClr val="000000"/>
                </a:solidFill>
                <a:latin typeface="Consolas" panose="020B0609020204030204"/>
              </a:rPr>
              <a:t>}</a:t>
            </a:r>
            <a:endParaRPr lang="en-GB" altLang="zh-CN" sz="1600" dirty="0">
              <a:solidFill>
                <a:srgbClr val="3933FF"/>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p:bldP spid="18"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195739" y="141998"/>
            <a:ext cx="6768877" cy="368300"/>
          </a:xfrm>
        </p:spPr>
        <p:txBody>
          <a:bodyPr anchor="ctr"/>
          <a:lstStyle/>
          <a:p>
            <a:r>
              <a:rPr lang="zh-CN" altLang="en-US" dirty="0" smtClean="0"/>
              <a:t>为什么使用泛型</a:t>
            </a:r>
            <a:endParaRPr lang="zh-CN" altLang="en-US" dirty="0"/>
          </a:p>
        </p:txBody>
      </p:sp>
      <p:pic>
        <p:nvPicPr>
          <p:cNvPr id="13" name="Picture 20" descr="0quav023[1]"/>
          <p:cNvPicPr>
            <a:picLocks noChangeAspect="1" noChangeArrowheads="1"/>
          </p:cNvPicPr>
          <p:nvPr/>
        </p:nvPicPr>
        <p:blipFill>
          <a:blip r:embed="rId1" cstate="print"/>
          <a:srcRect/>
          <a:stretch>
            <a:fillRect/>
          </a:stretch>
        </p:blipFill>
        <p:spPr bwMode="auto">
          <a:xfrm>
            <a:off x="6729562" y="2102803"/>
            <a:ext cx="1719723" cy="2171700"/>
          </a:xfrm>
          <a:prstGeom prst="rect">
            <a:avLst/>
          </a:prstGeom>
          <a:noFill/>
          <a:ln w="9525">
            <a:noFill/>
            <a:miter lim="800000"/>
            <a:headEnd/>
            <a:tailEnd/>
          </a:ln>
        </p:spPr>
      </p:pic>
      <p:sp>
        <p:nvSpPr>
          <p:cNvPr id="3" name="TextBox 2"/>
          <p:cNvSpPr txBox="1"/>
          <p:nvPr/>
        </p:nvSpPr>
        <p:spPr>
          <a:xfrm>
            <a:off x="1331640" y="2429475"/>
            <a:ext cx="5328592" cy="646331"/>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r>
              <a:rPr lang="zh-CN" altLang="en-US" sz="3600" b="1"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那么，什么是泛型？</a:t>
            </a:r>
            <a:endParaRPr lang="zh-CN" altLang="en-US" sz="36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什么是泛型</a:t>
            </a:r>
            <a:endParaRPr lang="zh-CN" altLang="en-US" dirty="0" smtClean="0"/>
          </a:p>
        </p:txBody>
      </p:sp>
      <p:sp>
        <p:nvSpPr>
          <p:cNvPr id="4" name="副标题 3"/>
          <p:cNvSpPr>
            <a:spLocks noGrp="1"/>
          </p:cNvSpPr>
          <p:nvPr>
            <p:ph type="subTitle" idx="10"/>
          </p:nvPr>
        </p:nvSpPr>
        <p:spPr>
          <a:xfrm>
            <a:off x="611307" y="843558"/>
            <a:ext cx="7632848" cy="360040"/>
          </a:xfrm>
        </p:spPr>
        <p:txBody>
          <a:bodyPr/>
          <a:lstStyle/>
          <a:p>
            <a:r>
              <a:rPr lang="zh-CN" altLang="en-US" dirty="0" smtClean="0"/>
              <a:t>我们先以在类中运用泛型为例：</a:t>
            </a:r>
            <a:endParaRPr lang="zh-CN" altLang="en-US" dirty="0"/>
          </a:p>
          <a:p>
            <a:endParaRPr lang="zh-CN" altLang="en-US" dirty="0"/>
          </a:p>
        </p:txBody>
      </p:sp>
      <p:sp>
        <p:nvSpPr>
          <p:cNvPr id="6" name="副标题 3"/>
          <p:cNvSpPr>
            <a:spLocks noGrp="1"/>
          </p:cNvSpPr>
          <p:nvPr/>
        </p:nvSpPr>
        <p:spPr>
          <a:xfrm>
            <a:off x="611505" y="1257300"/>
            <a:ext cx="7632700" cy="193548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nSpc>
                <a:spcPct val="150000"/>
              </a:lnSpc>
            </a:pPr>
            <a:r>
              <a:rPr lang="zh-CN" altLang="en-US" dirty="0" smtClean="0"/>
              <a:t>语法格式：</a:t>
            </a:r>
            <a:endParaRPr lang="zh-CN" altLang="en-US" dirty="0" smtClean="0"/>
          </a:p>
          <a:p>
            <a:pPr>
              <a:lnSpc>
                <a:spcPct val="150000"/>
              </a:lnSpc>
            </a:pPr>
            <a:r>
              <a:rPr lang="en-US" altLang="zh-CN" dirty="0" smtClean="0"/>
              <a:t>class </a:t>
            </a:r>
            <a:r>
              <a:rPr lang="zh-CN" altLang="en-US" dirty="0" smtClean="0"/>
              <a:t>类名称</a:t>
            </a:r>
            <a:r>
              <a:rPr lang="en-US" altLang="zh-CN" dirty="0" smtClean="0"/>
              <a:t>&lt;T&gt;{ }</a:t>
            </a:r>
            <a:endParaRPr lang="en-US" altLang="zh-CN" dirty="0" smtClean="0"/>
          </a:p>
          <a:p>
            <a:pPr>
              <a:lnSpc>
                <a:spcPct val="150000"/>
              </a:lnSpc>
            </a:pPr>
            <a:r>
              <a:rPr lang="zh-CN" altLang="en-US" dirty="0" smtClean="0"/>
              <a:t>注：标识符</a:t>
            </a:r>
            <a:r>
              <a:rPr lang="en-US" altLang="zh-CN" dirty="0" smtClean="0"/>
              <a:t>T</a:t>
            </a:r>
            <a:r>
              <a:rPr lang="zh-CN" altLang="en-US" dirty="0" smtClean="0"/>
              <a:t>表示形式上的类型，使用时传入具体类型即可；在类体内可以根据需要将</a:t>
            </a:r>
            <a:r>
              <a:rPr lang="en-US" altLang="zh-CN" dirty="0" smtClean="0"/>
              <a:t>T</a:t>
            </a:r>
            <a:r>
              <a:rPr lang="zh-CN" altLang="en-US" dirty="0" smtClean="0"/>
              <a:t>作为成员类型，包括返回值类型。</a:t>
            </a:r>
            <a:endParaRPr lang="zh-CN" altLang="en-US" dirty="0" smtClean="0"/>
          </a:p>
        </p:txBody>
      </p:sp>
      <p:sp>
        <p:nvSpPr>
          <p:cNvPr id="7" name="副标题 3"/>
          <p:cNvSpPr>
            <a:spLocks noGrp="1"/>
          </p:cNvSpPr>
          <p:nvPr/>
        </p:nvSpPr>
        <p:spPr>
          <a:xfrm>
            <a:off x="1565275" y="3503930"/>
            <a:ext cx="5553075" cy="66548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gn="ctr"/>
            <a:r>
              <a:rPr lang="zh-CN" altLang="en-US" sz="2800" dirty="0" smtClean="0">
                <a:solidFill>
                  <a:schemeClr val="accent1"/>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rPr>
              <a:t>接下来请看泛型使用的简单案例</a:t>
            </a:r>
            <a:endParaRPr lang="zh-CN" altLang="en-US" sz="2800" dirty="0" smtClean="0">
              <a:solidFill>
                <a:schemeClr val="accent1"/>
              </a:solidFill>
              <a:effectLst>
                <a:outerShdw blurRad="38100" dist="25400" dir="5400000" algn="ctr" rotWithShape="0">
                  <a:srgbClr val="6E747A">
                    <a:alpha val="43000"/>
                  </a:srgbClr>
                </a:outerShdw>
              </a:effectLst>
              <a:latin typeface="隶书" panose="02010509060101010101" pitchFamily="49" charset="-122"/>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auto">
          <a:xfrm>
            <a:off x="35496" y="1132096"/>
            <a:ext cx="6264696" cy="2306955"/>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lvl="1" algn="l"/>
            <a:r>
              <a:rPr lang="en-US" altLang="zh-CN" sz="1600" b="1" dirty="0" smtClean="0">
                <a:solidFill>
                  <a:srgbClr val="7F0055"/>
                </a:solidFill>
                <a:latin typeface="Consolas" panose="020B0609020204030204"/>
              </a:rPr>
              <a:t>public</a:t>
            </a:r>
            <a:r>
              <a:rPr lang="en-US" altLang="zh-CN" sz="1600" b="1" dirty="0" smtClean="0">
                <a:solidFill>
                  <a:srgbClr val="000000"/>
                </a:solidFill>
                <a:latin typeface="Consolas" panose="020B0609020204030204"/>
              </a:rPr>
              <a:t> </a:t>
            </a:r>
            <a:r>
              <a:rPr lang="en-US" altLang="zh-CN" sz="1600" b="1" dirty="0" smtClean="0">
                <a:solidFill>
                  <a:srgbClr val="7F0055"/>
                </a:solidFill>
                <a:latin typeface="Consolas" panose="020B0609020204030204"/>
              </a:rPr>
              <a:t>class</a:t>
            </a:r>
            <a:r>
              <a:rPr lang="en-US" altLang="zh-CN" sz="1600" b="1" dirty="0" smtClean="0">
                <a:solidFill>
                  <a:srgbClr val="000000"/>
                </a:solidFill>
                <a:latin typeface="Consolas" panose="020B0609020204030204"/>
              </a:rPr>
              <a:t> Generic&lt;T&gt; {</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定义类时声明类型</a:t>
            </a:r>
            <a:r>
              <a:rPr lang="en-US" altLang="zh-CN" sz="1200" dirty="0" smtClean="0">
                <a:solidFill>
                  <a:srgbClr val="3F7F5F"/>
                </a:solidFill>
                <a:latin typeface="Consolas" panose="020B0609020204030204"/>
              </a:rPr>
              <a:t>T</a:t>
            </a:r>
            <a:endParaRPr lang="zh-CN" altLang="en-US" sz="1600" b="1" dirty="0" smtClean="0">
              <a:solidFill>
                <a:srgbClr val="3F7F5F"/>
              </a:solidFill>
              <a:latin typeface="Consolas" panose="020B0609020204030204"/>
            </a:endParaRPr>
          </a:p>
          <a:p>
            <a:pPr lvl="1" algn="l"/>
            <a:r>
              <a:rPr lang="en-US" altLang="zh-CN" sz="1600" b="1" dirty="0" smtClean="0">
                <a:solidFill>
                  <a:srgbClr val="7F0055"/>
                </a:solidFill>
                <a:latin typeface="Consolas" panose="020B0609020204030204"/>
              </a:rPr>
              <a:t>private</a:t>
            </a:r>
            <a:r>
              <a:rPr lang="en-US" altLang="zh-CN" sz="1600" b="1" dirty="0" smtClean="0">
                <a:solidFill>
                  <a:srgbClr val="000000"/>
                </a:solidFill>
                <a:latin typeface="Consolas" panose="020B0609020204030204"/>
              </a:rPr>
              <a:t> T </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a:t>
            </a:r>
            <a:r>
              <a:rPr lang="en-US" altLang="zh-CN" sz="1200" dirty="0">
                <a:solidFill>
                  <a:srgbClr val="3F7F5F"/>
                </a:solidFill>
                <a:latin typeface="Consolas" panose="020B0609020204030204"/>
              </a:rPr>
              <a:t> </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声明类型为</a:t>
            </a:r>
            <a:r>
              <a:rPr lang="en-US" altLang="zh-CN" sz="1200" dirty="0" smtClean="0">
                <a:solidFill>
                  <a:srgbClr val="3F7F5F"/>
                </a:solidFill>
                <a:latin typeface="Consolas" panose="020B0609020204030204"/>
              </a:rPr>
              <a:t>T</a:t>
            </a:r>
            <a:r>
              <a:rPr lang="zh-CN" altLang="en-US" sz="1200" dirty="0" smtClean="0">
                <a:solidFill>
                  <a:srgbClr val="3F7F5F"/>
                </a:solidFill>
                <a:latin typeface="Consolas" panose="020B0609020204030204"/>
              </a:rPr>
              <a:t>的成员属性</a:t>
            </a:r>
            <a:endParaRPr lang="en-US" altLang="zh-CN" sz="1600" b="1" dirty="0" smtClean="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public</a:t>
            </a:r>
            <a:r>
              <a:rPr lang="en-US" altLang="zh-CN" sz="1600" b="1" dirty="0" smtClean="0">
                <a:solidFill>
                  <a:srgbClr val="000000"/>
                </a:solidFill>
                <a:latin typeface="Consolas" panose="020B0609020204030204"/>
              </a:rPr>
              <a:t> Generic(T </a:t>
            </a:r>
            <a:r>
              <a:rPr lang="en-US" altLang="zh-CN" sz="1600" b="1" dirty="0" err="1" smtClean="0">
                <a:solidFill>
                  <a:srgbClr val="000000"/>
                </a:solidFill>
                <a:latin typeface="Consolas" panose="020B0609020204030204"/>
              </a:rPr>
              <a:t>val</a:t>
            </a:r>
            <a:r>
              <a:rPr lang="en-US" altLang="zh-CN" sz="1600" b="1" dirty="0" smtClean="0">
                <a:solidFill>
                  <a:srgbClr val="000000"/>
                </a:solidFill>
                <a:latin typeface="Consolas" panose="020B0609020204030204"/>
              </a:rPr>
              <a:t>) {</a:t>
            </a:r>
            <a:r>
              <a:rPr lang="en-US" altLang="zh-CN" sz="1200" dirty="0">
                <a:solidFill>
                  <a:srgbClr val="3F7F5F"/>
                </a:solidFill>
                <a:latin typeface="Consolas" panose="020B0609020204030204"/>
              </a:rPr>
              <a:t>//</a:t>
            </a:r>
            <a:r>
              <a:rPr lang="zh-CN" altLang="en-US" sz="1200" dirty="0" smtClean="0">
                <a:solidFill>
                  <a:srgbClr val="3F7F5F"/>
                </a:solidFill>
                <a:latin typeface="Consolas" panose="020B0609020204030204"/>
              </a:rPr>
              <a:t>通过构造器传入类型</a:t>
            </a:r>
            <a:r>
              <a:rPr lang="en-US" altLang="zh-CN" sz="1200" dirty="0" smtClean="0">
                <a:solidFill>
                  <a:srgbClr val="3F7F5F"/>
                </a:solidFill>
                <a:latin typeface="Consolas" panose="020B0609020204030204"/>
              </a:rPr>
              <a:t>T</a:t>
            </a:r>
            <a:r>
              <a:rPr lang="zh-CN" altLang="en-US" sz="1200" dirty="0" smtClean="0">
                <a:solidFill>
                  <a:srgbClr val="3F7F5F"/>
                </a:solidFill>
                <a:latin typeface="Consolas" panose="020B0609020204030204"/>
              </a:rPr>
              <a:t>的对象并为属性赋值</a:t>
            </a:r>
            <a:endParaRPr lang="en-US" altLang="zh-CN" sz="1600" b="1" dirty="0" smtClean="0">
              <a:solidFill>
                <a:srgbClr val="000000"/>
              </a:solidFill>
              <a:latin typeface="Consolas" panose="020B0609020204030204"/>
            </a:endParaRPr>
          </a:p>
          <a:p>
            <a:pPr lvl="2" algn="l"/>
            <a:r>
              <a:rPr lang="en-US" altLang="zh-CN" sz="1600" b="1" dirty="0" err="1" smtClean="0">
                <a:solidFill>
                  <a:srgbClr val="7F0055"/>
                </a:solidFill>
                <a:latin typeface="Consolas" panose="020B0609020204030204"/>
              </a:rPr>
              <a:t>this</a:t>
            </a:r>
            <a:r>
              <a:rPr lang="en-US" altLang="zh-CN" sz="1600" b="1" dirty="0" err="1" smtClean="0">
                <a:solidFill>
                  <a:srgbClr val="000000"/>
                </a:solidFill>
                <a:latin typeface="Consolas" panose="020B0609020204030204"/>
              </a:rPr>
              <a:t>.</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 </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val</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dirty="0" smtClean="0">
                <a:solidFill>
                  <a:srgbClr val="000000"/>
                </a:solidFill>
                <a:latin typeface="Consolas" panose="020B0609020204030204"/>
              </a:rPr>
              <a:t>}</a:t>
            </a:r>
            <a:r>
              <a:rPr lang="en-US" altLang="zh-CN" sz="1600" b="1" dirty="0">
                <a:solidFill>
                  <a:srgbClr val="3F7F5F"/>
                </a:solidFill>
                <a:latin typeface="Consolas" panose="020B0609020204030204"/>
              </a:rPr>
              <a:t> </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通过返回类型</a:t>
            </a:r>
            <a:r>
              <a:rPr lang="en-US" altLang="zh-CN" sz="1200" dirty="0" smtClean="0">
                <a:solidFill>
                  <a:srgbClr val="3F7F5F"/>
                </a:solidFill>
                <a:latin typeface="Consolas" panose="020B0609020204030204"/>
              </a:rPr>
              <a:t>T</a:t>
            </a:r>
            <a:r>
              <a:rPr lang="zh-CN" altLang="en-US" sz="1200" dirty="0" smtClean="0">
                <a:solidFill>
                  <a:srgbClr val="3F7F5F"/>
                </a:solidFill>
                <a:latin typeface="Consolas" panose="020B0609020204030204"/>
              </a:rPr>
              <a:t>的对象实现代码重用</a:t>
            </a:r>
            <a:endParaRPr lang="en-US" altLang="zh-CN" sz="1200" dirty="0">
              <a:solidFill>
                <a:srgbClr val="000000"/>
              </a:solidFill>
              <a:latin typeface="Consolas" panose="020B0609020204030204"/>
            </a:endParaRPr>
          </a:p>
          <a:p>
            <a:pPr lvl="1"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T </a:t>
            </a:r>
            <a:r>
              <a:rPr lang="en-US" altLang="zh-CN" sz="1600" b="1" dirty="0" err="1">
                <a:solidFill>
                  <a:srgbClr val="000000"/>
                </a:solidFill>
                <a:latin typeface="Consolas" panose="020B0609020204030204"/>
              </a:rPr>
              <a:t>getVal</a:t>
            </a:r>
            <a:r>
              <a:rPr lang="en-US" altLang="zh-CN" sz="1600" b="1" dirty="0">
                <a:solidFill>
                  <a:srgbClr val="000000"/>
                </a:solidFill>
                <a:latin typeface="Consolas" panose="020B0609020204030204"/>
              </a:rPr>
              <a:t>() {</a:t>
            </a:r>
            <a:endParaRPr lang="en-US" altLang="zh-CN" sz="1600" b="1" dirty="0">
              <a:solidFill>
                <a:srgbClr val="000000"/>
              </a:solidFill>
              <a:latin typeface="Consolas" panose="020B0609020204030204"/>
            </a:endParaRPr>
          </a:p>
          <a:p>
            <a:pPr lvl="2" algn="l"/>
            <a:r>
              <a:rPr lang="en-US" altLang="zh-CN" sz="1600" b="1" dirty="0">
                <a:solidFill>
                  <a:srgbClr val="7F0055"/>
                </a:solidFill>
                <a:latin typeface="Consolas" panose="020B0609020204030204"/>
              </a:rPr>
              <a:t>return</a:t>
            </a:r>
            <a:r>
              <a:rPr lang="en-US" altLang="zh-CN" sz="1600" b="1" dirty="0">
                <a:solidFill>
                  <a:srgbClr val="000000"/>
                </a:solidFill>
                <a:latin typeface="Consolas" panose="020B0609020204030204"/>
              </a:rPr>
              <a:t> </a:t>
            </a:r>
            <a:r>
              <a:rPr lang="en-US" altLang="zh-CN" sz="1600" b="1" dirty="0" err="1">
                <a:solidFill>
                  <a:srgbClr val="0000C0"/>
                </a:solidFill>
                <a:latin typeface="Consolas" panose="020B0609020204030204"/>
              </a:rPr>
              <a:t>val</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dirty="0">
                <a:solidFill>
                  <a:srgbClr val="000000"/>
                </a:solidFill>
                <a:latin typeface="Consolas" panose="020B0609020204030204"/>
              </a:rPr>
              <a:t>}</a:t>
            </a:r>
            <a:endParaRPr lang="en-US" altLang="zh-CN" sz="1600" dirty="0">
              <a:solidFill>
                <a:srgbClr val="000000"/>
              </a:solidFill>
              <a:latin typeface="Consolas" panose="020B0609020204030204"/>
            </a:endParaRPr>
          </a:p>
          <a:p>
            <a:pPr marL="0" lvl="1" algn="l"/>
            <a:r>
              <a:rPr lang="en-US" altLang="zh-CN" sz="1600" dirty="0" smtClean="0">
                <a:solidFill>
                  <a:srgbClr val="000000"/>
                </a:solidFill>
                <a:latin typeface="Consolas" panose="020B0609020204030204"/>
              </a:rPr>
              <a:t>}</a:t>
            </a:r>
            <a:r>
              <a:rPr lang="en-US" altLang="zh-CN" sz="1200" dirty="0">
                <a:solidFill>
                  <a:srgbClr val="3F7F5F"/>
                </a:solidFill>
                <a:latin typeface="Consolas" panose="020B0609020204030204"/>
              </a:rPr>
              <a:t> </a:t>
            </a:r>
            <a:r>
              <a:rPr lang="en-US" altLang="zh-CN" sz="1000" dirty="0" smtClean="0">
                <a:solidFill>
                  <a:srgbClr val="3F7F5F"/>
                </a:solidFill>
                <a:latin typeface="Consolas" panose="020B0609020204030204"/>
              </a:rPr>
              <a:t>//</a:t>
            </a:r>
            <a:r>
              <a:rPr lang="zh-CN" altLang="en-US" sz="1000" dirty="0" smtClean="0">
                <a:solidFill>
                  <a:srgbClr val="3F7F5F"/>
                </a:solidFill>
                <a:latin typeface="Consolas" panose="020B0609020204030204"/>
              </a:rPr>
              <a:t>思考：标识符</a:t>
            </a:r>
            <a:r>
              <a:rPr lang="en-US" altLang="zh-CN" sz="1000" dirty="0" smtClean="0">
                <a:solidFill>
                  <a:srgbClr val="3F7F5F"/>
                </a:solidFill>
                <a:latin typeface="Consolas" panose="020B0609020204030204"/>
              </a:rPr>
              <a:t>T</a:t>
            </a:r>
            <a:r>
              <a:rPr lang="zh-CN" altLang="en-US" sz="1000" dirty="0" smtClean="0">
                <a:solidFill>
                  <a:srgbClr val="3F7F5F"/>
                </a:solidFill>
                <a:latin typeface="Consolas" panose="020B0609020204030204"/>
              </a:rPr>
              <a:t>是什么意思，能够起到什么作用？</a:t>
            </a:r>
            <a:endParaRPr lang="zh-CN" altLang="en-US" sz="1000" dirty="0">
              <a:solidFill>
                <a:srgbClr val="3F7F5F"/>
              </a:solidFill>
              <a:latin typeface="Consolas" panose="020B0609020204030204"/>
            </a:endParaRPr>
          </a:p>
        </p:txBody>
      </p:sp>
      <p:sp>
        <p:nvSpPr>
          <p:cNvPr id="2" name="标题 1"/>
          <p:cNvSpPr>
            <a:spLocks noGrp="1"/>
          </p:cNvSpPr>
          <p:nvPr>
            <p:ph type="title"/>
          </p:nvPr>
        </p:nvSpPr>
        <p:spPr>
          <a:xfrm>
            <a:off x="2195739" y="141482"/>
            <a:ext cx="6768877" cy="368300"/>
          </a:xfrm>
        </p:spPr>
        <p:txBody>
          <a:bodyPr/>
          <a:lstStyle/>
          <a:p>
            <a:r>
              <a:rPr lang="zh-CN" altLang="en-US" dirty="0"/>
              <a:t>什么是泛型</a:t>
            </a:r>
            <a:endParaRPr lang="zh-CN" altLang="en-US" dirty="0" smtClean="0"/>
          </a:p>
        </p:txBody>
      </p:sp>
      <p:sp>
        <p:nvSpPr>
          <p:cNvPr id="7" name="AutoShape 4"/>
          <p:cNvSpPr>
            <a:spLocks noChangeArrowheads="1"/>
          </p:cNvSpPr>
          <p:nvPr/>
        </p:nvSpPr>
        <p:spPr bwMode="auto">
          <a:xfrm>
            <a:off x="3563888" y="1922413"/>
            <a:ext cx="5544616" cy="175323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GenericTest</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main(String[] </a:t>
            </a:r>
            <a:r>
              <a:rPr lang="en-US" altLang="zh-CN" sz="1200" b="1" dirty="0" err="1">
                <a:solidFill>
                  <a:srgbClr val="000000"/>
                </a:solidFill>
                <a:latin typeface="Consolas" panose="020B0609020204030204"/>
              </a:rPr>
              <a:t>args</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smtClean="0">
                <a:solidFill>
                  <a:srgbClr val="3F7F5F"/>
                </a:solidFill>
                <a:latin typeface="Consolas" panose="020B0609020204030204"/>
                <a:sym typeface="+mn-ea"/>
              </a:rPr>
              <a:t>//</a:t>
            </a:r>
            <a:r>
              <a:rPr lang="zh-CN" altLang="en-US" sz="1200" dirty="0">
                <a:solidFill>
                  <a:srgbClr val="3F7F5F"/>
                </a:solidFill>
                <a:latin typeface="Consolas" panose="020B0609020204030204"/>
                <a:sym typeface="+mn-ea"/>
              </a:rPr>
              <a:t>创建对象时，传入具体类型</a:t>
            </a:r>
            <a:endParaRPr lang="en-US" altLang="zh-CN" sz="1200" b="1" dirty="0">
              <a:solidFill>
                <a:srgbClr val="000000"/>
              </a:solidFill>
              <a:latin typeface="Consolas" panose="020B0609020204030204"/>
            </a:endParaRPr>
          </a:p>
          <a:p>
            <a:pPr lvl="2" algn="l"/>
            <a:r>
              <a:rPr lang="en-US" altLang="zh-CN" sz="1200" dirty="0">
                <a:solidFill>
                  <a:srgbClr val="000000"/>
                </a:solidFill>
                <a:latin typeface="Consolas" panose="020B0609020204030204"/>
              </a:rPr>
              <a:t>Generic&lt;String&gt; o</a:t>
            </a:r>
            <a:r>
              <a:rPr lang="en-US" altLang="zh-CN" sz="1200" dirty="0" err="1">
                <a:solidFill>
                  <a:srgbClr val="000000"/>
                </a:solidFill>
                <a:latin typeface="Consolas" panose="020B0609020204030204"/>
              </a:rPr>
              <a:t>bj</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Generic&lt;String&gt;(“123”</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2" algn="l"/>
            <a:r>
              <a:rPr lang="en-US" altLang="zh-CN" sz="1200" dirty="0" smtClean="0">
                <a:solidFill>
                  <a:srgbClr val="3F7F5F"/>
                </a:solidFill>
                <a:latin typeface="Consolas" panose="020B0609020204030204"/>
                <a:sym typeface="+mn-ea"/>
              </a:rPr>
              <a:t>//</a:t>
            </a:r>
            <a:r>
              <a:rPr lang="zh-CN" altLang="en-US" sz="1200" dirty="0">
                <a:solidFill>
                  <a:srgbClr val="3F7F5F"/>
                </a:solidFill>
                <a:latin typeface="Consolas" panose="020B0609020204030204"/>
                <a:sym typeface="+mn-ea"/>
              </a:rPr>
              <a:t>编译期自动转换为具体类型，编译期和运行时类型一致</a:t>
            </a:r>
            <a:endParaRPr lang="zh-CN" altLang="en-US" sz="1200" dirty="0">
              <a:solidFill>
                <a:srgbClr val="3F7F5F"/>
              </a:solidFill>
              <a:latin typeface="Consolas" panose="020B0609020204030204"/>
            </a:endParaRPr>
          </a:p>
          <a:p>
            <a:pPr lvl="2" algn="l"/>
            <a:r>
              <a:rPr lang="en-US" altLang="zh-CN" sz="1200" dirty="0">
                <a:solidFill>
                  <a:srgbClr val="000000"/>
                </a:solidFill>
                <a:latin typeface="Consolas" panose="020B0609020204030204"/>
              </a:rPr>
              <a:t>String valStr = o</a:t>
            </a:r>
            <a:r>
              <a:rPr lang="en-US" altLang="zh-CN" sz="1200" dirty="0" err="1">
                <a:solidFill>
                  <a:srgbClr val="000000"/>
                </a:solidFill>
                <a:latin typeface="Consolas" panose="020B0609020204030204"/>
              </a:rPr>
              <a:t>bj.getVal</a:t>
            </a:r>
            <a:r>
              <a:rPr lang="en-US" altLang="zh-CN" sz="1200" dirty="0" smtClean="0">
                <a:solidFill>
                  <a:srgbClr val="000000"/>
                </a:solidFill>
                <a:latin typeface="Consolas" panose="020B0609020204030204"/>
              </a:rPr>
              <a:t>();</a:t>
            </a:r>
            <a:endParaRPr lang="zh-CN" altLang="en-US" sz="1200" dirty="0">
              <a:solidFill>
                <a:srgbClr val="3F7F5F"/>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"valStr="</a:t>
            </a:r>
            <a:r>
              <a:rPr lang="en-US" altLang="zh-CN" sz="1200" i="1" dirty="0">
                <a:solidFill>
                  <a:srgbClr val="000000"/>
                </a:solidFill>
                <a:latin typeface="Consolas" panose="020B0609020204030204"/>
              </a:rPr>
              <a:t>+valStr);</a:t>
            </a:r>
            <a:endParaRPr lang="en-US" altLang="zh-CN" sz="1200"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p:txBody>
      </p:sp>
      <p:grpSp>
        <p:nvGrpSpPr>
          <p:cNvPr id="5" name="组合 4"/>
          <p:cNvGrpSpPr/>
          <p:nvPr/>
        </p:nvGrpSpPr>
        <p:grpSpPr>
          <a:xfrm>
            <a:off x="3747770" y="3290570"/>
            <a:ext cx="3656330" cy="1532255"/>
            <a:chOff x="5902" y="5182"/>
            <a:chExt cx="5758" cy="2413"/>
          </a:xfrm>
        </p:grpSpPr>
        <p:sp>
          <p:nvSpPr>
            <p:cNvPr id="11" name="下箭头 10"/>
            <p:cNvSpPr/>
            <p:nvPr/>
          </p:nvSpPr>
          <p:spPr bwMode="auto">
            <a:xfrm>
              <a:off x="8561" y="5182"/>
              <a:ext cx="454" cy="964"/>
            </a:xfrm>
            <a:prstGeom prst="downArrow">
              <a:avLst/>
            </a:prstGeom>
            <a:solidFill>
              <a:srgbClr val="92D050"/>
            </a:solidFill>
            <a:ln w="9525" cap="flat" cmpd="sng" algn="ctr">
              <a:solidFill>
                <a:schemeClr val="accent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5902" y="6155"/>
              <a:ext cx="5759" cy="1440"/>
            </a:xfrm>
            <a:prstGeom prst="rect">
              <a:avLst/>
            </a:prstGeom>
          </p:spPr>
        </p:pic>
      </p:grpSp>
      <p:sp>
        <p:nvSpPr>
          <p:cNvPr id="4" name="文本框 3"/>
          <p:cNvSpPr txBox="1"/>
          <p:nvPr/>
        </p:nvSpPr>
        <p:spPr>
          <a:xfrm>
            <a:off x="1423035" y="4092575"/>
            <a:ext cx="2028190" cy="521970"/>
          </a:xfrm>
          <a:prstGeom prst="rect">
            <a:avLst/>
          </a:prstGeom>
          <a:noFill/>
        </p:spPr>
        <p:txBody>
          <a:bodyPr wrap="square" rtlCol="0">
            <a:spAutoFit/>
          </a:bodyPr>
          <a:lstStyle/>
          <a:p>
            <a:pPr algn="l"/>
            <a:r>
              <a:rPr lang="zh-CN" altLang="en-US" sz="1400" dirty="0" smtClean="0">
                <a:solidFill>
                  <a:srgbClr val="3F7F5F"/>
                </a:solidFill>
                <a:latin typeface="Consolas" panose="020B0609020204030204"/>
                <a:sym typeface="+mn-ea"/>
              </a:rPr>
              <a:t>使用泛型解决了之前的</a:t>
            </a:r>
            <a:endParaRPr lang="zh-CN" altLang="en-US" sz="1400" dirty="0" smtClean="0">
              <a:solidFill>
                <a:srgbClr val="3F7F5F"/>
              </a:solidFill>
              <a:latin typeface="Consolas" panose="020B0609020204030204"/>
              <a:sym typeface="+mn-ea"/>
            </a:endParaRPr>
          </a:p>
          <a:p>
            <a:pPr algn="l"/>
            <a:r>
              <a:rPr lang="zh-CN" altLang="en-US" sz="1400" dirty="0" smtClean="0">
                <a:solidFill>
                  <a:srgbClr val="3F7F5F"/>
                </a:solidFill>
                <a:latin typeface="Consolas" panose="020B0609020204030204"/>
                <a:sym typeface="+mn-ea"/>
              </a:rPr>
              <a:t>类型转换异常问题</a:t>
            </a:r>
            <a:endParaRPr lang="zh-CN" altLang="en-US" sz="140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ln>
            <a:noFill/>
          </a:ln>
        </p:spPr>
        <p:txBody>
          <a:bodyPr wrap="square" anchor="t">
            <a:spAutoFit/>
          </a:bodyPr>
          <a:lstStyle/>
          <a:p>
            <a:r>
              <a:rPr lang="zh-CN" altLang="en-US" kern="1200" dirty="0" smtClean="0">
                <a:solidFill>
                  <a:srgbClr val="0070C0"/>
                </a:solidFill>
                <a:latin typeface="+mj-lt"/>
                <a:ea typeface="+mj-ea"/>
                <a:cs typeface="+mj-cs"/>
                <a:sym typeface="Browallia New" panose="020B0604020202020204" charset="0"/>
              </a:rPr>
              <a:t>什么是</a:t>
            </a:r>
            <a:r>
              <a:rPr lang="zh-CN" altLang="en-US" dirty="0" smtClean="0"/>
              <a:t>泛型</a:t>
            </a:r>
            <a:endParaRPr lang="en-US" altLang="zh-CN" kern="1200" dirty="0">
              <a:solidFill>
                <a:srgbClr val="0070C0"/>
              </a:solidFill>
              <a:latin typeface="+mj-lt"/>
              <a:ea typeface="+mj-ea"/>
              <a:cs typeface="+mj-cs"/>
              <a:sym typeface="Browallia New" panose="020B0604020202020204" charset="0"/>
            </a:endParaRPr>
          </a:p>
        </p:txBody>
      </p:sp>
      <p:sp>
        <p:nvSpPr>
          <p:cNvPr id="7" name="副标题 6"/>
          <p:cNvSpPr>
            <a:spLocks noGrp="1"/>
          </p:cNvSpPr>
          <p:nvPr>
            <p:ph type="subTitle" idx="10"/>
          </p:nvPr>
        </p:nvSpPr>
        <p:spPr/>
        <p:txBody>
          <a:bodyPr/>
          <a:lstStyle/>
          <a:p>
            <a:r>
              <a:rPr lang="zh-CN" altLang="en-US" dirty="0"/>
              <a:t>泛型的概念</a:t>
            </a:r>
            <a:r>
              <a:rPr lang="zh-CN" altLang="en-US" dirty="0" smtClean="0"/>
              <a:t>？</a:t>
            </a:r>
            <a:endParaRPr lang="zh-CN" altLang="en-US" dirty="0"/>
          </a:p>
        </p:txBody>
      </p:sp>
      <p:sp>
        <p:nvSpPr>
          <p:cNvPr id="19" name="Text Box 14"/>
          <p:cNvSpPr txBox="1"/>
          <p:nvPr/>
        </p:nvSpPr>
        <p:spPr>
          <a:xfrm>
            <a:off x="685077" y="1300118"/>
            <a:ext cx="1243353"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被定义项</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Text Box 8"/>
          <p:cNvSpPr txBox="1"/>
          <p:nvPr/>
        </p:nvSpPr>
        <p:spPr>
          <a:xfrm>
            <a:off x="2248891" y="1300118"/>
            <a:ext cx="1389539"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临近的属</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Text Box 12"/>
          <p:cNvSpPr txBox="1"/>
          <p:nvPr/>
        </p:nvSpPr>
        <p:spPr>
          <a:xfrm>
            <a:off x="5916780" y="1300118"/>
            <a:ext cx="177165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种差（内涵</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6" name="Text Box 8"/>
          <p:cNvSpPr txBox="1"/>
          <p:nvPr/>
        </p:nvSpPr>
        <p:spPr>
          <a:xfrm>
            <a:off x="3674430" y="1300118"/>
            <a:ext cx="158400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同属的其它种</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82234" y="2831519"/>
            <a:ext cx="824766" cy="1224000"/>
            <a:chOff x="746644" y="3071464"/>
            <a:chExt cx="824766" cy="576263"/>
          </a:xfrm>
        </p:grpSpPr>
        <p:sp>
          <p:nvSpPr>
            <p:cNvPr id="28" name="AutoShape 7"/>
            <p:cNvSpPr/>
            <p:nvPr/>
          </p:nvSpPr>
          <p:spPr>
            <a:xfrm flipH="1">
              <a:off x="746644" y="3071464"/>
              <a:ext cx="215900" cy="576263"/>
            </a:xfrm>
            <a:prstGeom prst="downArrow">
              <a:avLst>
                <a:gd name="adj1" fmla="val 50000"/>
                <a:gd name="adj2" fmla="val 66468"/>
              </a:avLst>
            </a:prstGeom>
            <a:solidFill>
              <a:schemeClr val="accent1"/>
            </a:solidFill>
            <a:ln w="9525" cap="flat" cmpd="sng">
              <a:solidFill>
                <a:schemeClr val="tx1"/>
              </a:solidFill>
              <a:prstDash val="solid"/>
              <a:miter/>
              <a:headEnd type="none" w="med" len="med"/>
              <a:tailEnd type="none" w="med" len="med"/>
            </a:ln>
          </p:spPr>
          <p:txBody>
            <a:bodyPr vert="eaVert" anchor="ctr"/>
            <a:lstStyle/>
            <a:p>
              <a:pPr algn="ctr"/>
              <a:endParaRPr lang="zh-CN" altLang="en-US">
                <a:latin typeface="Arial" panose="020B0604020202020204" pitchFamily="34" charset="0"/>
                <a:ea typeface="黑体" panose="02010609060101010101" pitchFamily="2" charset="-122"/>
              </a:endParaRPr>
            </a:p>
          </p:txBody>
        </p:sp>
        <p:sp>
          <p:nvSpPr>
            <p:cNvPr id="29" name="Text Box 8"/>
            <p:cNvSpPr txBox="1"/>
            <p:nvPr/>
          </p:nvSpPr>
          <p:spPr>
            <a:xfrm>
              <a:off x="821259" y="3285398"/>
              <a:ext cx="750151" cy="307777"/>
            </a:xfrm>
            <a:prstGeom prst="rect">
              <a:avLst/>
            </a:prstGeom>
            <a:noFill/>
            <a:ln w="9525">
              <a:noFill/>
            </a:ln>
          </p:spPr>
          <p:txBody>
            <a:bodyPr wrap="square" anchor="t">
              <a:spAutoFit/>
            </a:bodyPr>
            <a:lstStyle/>
            <a:p>
              <a:pPr algn="ctr"/>
              <a:r>
                <a:rPr lang="zh-CN" altLang="en-US" sz="1400" dirty="0">
                  <a:solidFill>
                    <a:srgbClr val="FF0000"/>
                  </a:solidFill>
                  <a:latin typeface="微软雅黑" panose="020B0503020204020204" pitchFamily="34" charset="-122"/>
                  <a:ea typeface="微软雅黑" panose="020B0503020204020204" pitchFamily="34" charset="-122"/>
                </a:rPr>
                <a:t>外延</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a:xfrm>
            <a:off x="2883295" y="4101802"/>
            <a:ext cx="2124000" cy="485918"/>
            <a:chOff x="2782599" y="1459401"/>
            <a:chExt cx="1870251" cy="276935"/>
          </a:xfrm>
          <a:solidFill>
            <a:schemeClr val="accent1"/>
          </a:solidFill>
        </p:grpSpPr>
        <p:sp>
          <p:nvSpPr>
            <p:cNvPr id="31" name="AutoShape 5"/>
            <p:cNvSpPr>
              <a:spLocks noChangeArrowheads="1"/>
            </p:cNvSpPr>
            <p:nvPr/>
          </p:nvSpPr>
          <p:spPr bwMode="auto">
            <a:xfrm>
              <a:off x="2782599" y="1459401"/>
              <a:ext cx="1870251" cy="276935"/>
            </a:xfrm>
            <a:prstGeom prst="chevron">
              <a:avLst>
                <a:gd name="adj" fmla="val 12153"/>
              </a:avLst>
            </a:prstGeom>
          </p:spPr>
          <p:style>
            <a:lnRef idx="1">
              <a:schemeClr val="accent2"/>
            </a:lnRef>
            <a:fillRef idx="3">
              <a:schemeClr val="accent2"/>
            </a:fillRef>
            <a:effectRef idx="2">
              <a:schemeClr val="accent2"/>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32" name="Text Box 6"/>
            <p:cNvSpPr txBox="1">
              <a:spLocks noChangeArrowheads="1"/>
            </p:cNvSpPr>
            <p:nvPr/>
          </p:nvSpPr>
          <p:spPr bwMode="auto">
            <a:xfrm>
              <a:off x="2997593" y="1529294"/>
              <a:ext cx="1491634" cy="140327"/>
            </a:xfrm>
            <a:prstGeom prst="rect">
              <a:avLst/>
            </a:prstGeom>
            <a:noFill/>
            <a:ln w="6350">
              <a:noFill/>
              <a:miter lim="800000"/>
            </a:ln>
          </p:spPr>
          <p:txBody>
            <a:bodyPr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lvl="0" eaLnBrk="1" hangingPunct="1">
                <a:defRPr/>
              </a:pPr>
              <a:r>
                <a:rPr kumimoji="0" lang="zh-CN" altLang="en-US" sz="1600" b="1" kern="0" noProof="1">
                  <a:solidFill>
                    <a:srgbClr val="FFFFFF"/>
                  </a:solidFill>
                  <a:latin typeface="微软雅黑" panose="020B0503020204020204" pitchFamily="34" charset="-122"/>
                  <a:ea typeface="微软雅黑" panose="020B0503020204020204" pitchFamily="34" charset="-122"/>
                </a:rPr>
                <a:t>应用</a:t>
              </a:r>
              <a:r>
                <a:rPr kumimoji="0" lang="zh-CN" altLang="en-US" sz="1600" b="1" kern="0" noProof="1" smtClean="0">
                  <a:solidFill>
                    <a:srgbClr val="FFFFFF"/>
                  </a:solidFill>
                  <a:latin typeface="微软雅黑" panose="020B0503020204020204" pitchFamily="34" charset="-122"/>
                  <a:ea typeface="微软雅黑" panose="020B0503020204020204" pitchFamily="34" charset="-122"/>
                </a:rPr>
                <a:t>于接口的</a:t>
              </a:r>
              <a:r>
                <a:rPr kumimoji="0" lang="zh-CN" altLang="en-US" sz="1600" b="1" kern="0" noProof="1">
                  <a:solidFill>
                    <a:srgbClr val="FFFFFF"/>
                  </a:solidFill>
                  <a:latin typeface="微软雅黑" panose="020B0503020204020204" pitchFamily="34" charset="-122"/>
                  <a:ea typeface="微软雅黑" panose="020B0503020204020204" pitchFamily="34" charset="-122"/>
                </a:rPr>
                <a:t>泛型</a:t>
              </a:r>
              <a:endParaRPr kumimoji="0"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33" name="组合 32"/>
          <p:cNvGrpSpPr/>
          <p:nvPr/>
        </p:nvGrpSpPr>
        <p:grpSpPr>
          <a:xfrm>
            <a:off x="753591" y="4101802"/>
            <a:ext cx="2124000" cy="485919"/>
            <a:chOff x="897128" y="1459399"/>
            <a:chExt cx="1868348" cy="276935"/>
          </a:xfrm>
          <a:solidFill>
            <a:schemeClr val="accent1"/>
          </a:solidFill>
        </p:grpSpPr>
        <p:sp>
          <p:nvSpPr>
            <p:cNvPr id="34" name="AutoShape 7"/>
            <p:cNvSpPr>
              <a:spLocks noChangeArrowheads="1"/>
            </p:cNvSpPr>
            <p:nvPr/>
          </p:nvSpPr>
          <p:spPr bwMode="auto">
            <a:xfrm>
              <a:off x="897128" y="1459399"/>
              <a:ext cx="1868348" cy="276935"/>
            </a:xfrm>
            <a:prstGeom prst="homePlate">
              <a:avLst>
                <a:gd name="adj" fmla="val 11944"/>
              </a:avLst>
            </a:prstGeom>
          </p:spPr>
          <p:style>
            <a:lnRef idx="1">
              <a:schemeClr val="accent1"/>
            </a:lnRef>
            <a:fillRef idx="3">
              <a:schemeClr val="accent1"/>
            </a:fillRef>
            <a:effectRef idx="2">
              <a:schemeClr val="accent1"/>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35" name="Text Box 8"/>
            <p:cNvSpPr txBox="1">
              <a:spLocks noChangeArrowheads="1"/>
            </p:cNvSpPr>
            <p:nvPr/>
          </p:nvSpPr>
          <p:spPr bwMode="auto">
            <a:xfrm>
              <a:off x="978940" y="1529294"/>
              <a:ext cx="1649550" cy="140326"/>
            </a:xfrm>
            <a:prstGeom prst="rect">
              <a:avLst/>
            </a:prstGeom>
            <a:noFill/>
            <a:ln w="6350">
              <a:noFill/>
              <a:miter lim="800000"/>
            </a:ln>
          </p:spPr>
          <p:txBody>
            <a:bodyPr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zh-CN" altLang="en-US" sz="1600" b="1" kern="0" noProof="1">
                  <a:solidFill>
                    <a:srgbClr val="FFFFFF"/>
                  </a:solidFill>
                  <a:latin typeface="微软雅黑" panose="020B0503020204020204" pitchFamily="34" charset="-122"/>
                  <a:ea typeface="微软雅黑" panose="020B0503020204020204" pitchFamily="34" charset="-122"/>
                </a:rPr>
                <a:t>应用于</a:t>
              </a:r>
              <a:r>
                <a:rPr lang="zh-CN" altLang="en-US" sz="1600" b="1" kern="0" noProof="1" smtClean="0">
                  <a:solidFill>
                    <a:srgbClr val="FFFFFF"/>
                  </a:solidFill>
                  <a:latin typeface="微软雅黑" panose="020B0503020204020204" pitchFamily="34" charset="-122"/>
                  <a:ea typeface="微软雅黑" panose="020B0503020204020204" pitchFamily="34" charset="-122"/>
                </a:rPr>
                <a:t>类的泛</a:t>
              </a:r>
              <a:r>
                <a:rPr lang="zh-CN" altLang="en-US" sz="1600" b="1" kern="0" noProof="1">
                  <a:solidFill>
                    <a:srgbClr val="FFFFFF"/>
                  </a:solidFill>
                  <a:latin typeface="微软雅黑" panose="020B0503020204020204" pitchFamily="34" charset="-122"/>
                  <a:ea typeface="微软雅黑" panose="020B0503020204020204" pitchFamily="34" charset="-122"/>
                </a:rPr>
                <a:t>型</a:t>
              </a:r>
              <a:endParaRPr lang="zh-CN" altLang="en-US" sz="1600" b="1" strike="noStrike" kern="0" noProof="1">
                <a:solidFill>
                  <a:srgbClr val="FFFFFF"/>
                </a:solidFill>
                <a:latin typeface="微软雅黑" panose="020B0503020204020204" pitchFamily="34" charset="-122"/>
                <a:ea typeface="微软雅黑" panose="020B0503020204020204" pitchFamily="34" charset="-122"/>
              </a:endParaRPr>
            </a:p>
          </p:txBody>
        </p:sp>
      </p:grpSp>
      <p:grpSp>
        <p:nvGrpSpPr>
          <p:cNvPr id="36" name="组合 35"/>
          <p:cNvGrpSpPr/>
          <p:nvPr/>
        </p:nvGrpSpPr>
        <p:grpSpPr>
          <a:xfrm>
            <a:off x="5013000" y="4101802"/>
            <a:ext cx="2124000" cy="485918"/>
            <a:chOff x="4671876" y="1459401"/>
            <a:chExt cx="1870251" cy="276935"/>
          </a:xfrm>
          <a:solidFill>
            <a:schemeClr val="accent1"/>
          </a:solidFill>
        </p:grpSpPr>
        <p:sp>
          <p:nvSpPr>
            <p:cNvPr id="37" name="AutoShape 9"/>
            <p:cNvSpPr>
              <a:spLocks noChangeArrowheads="1"/>
            </p:cNvSpPr>
            <p:nvPr/>
          </p:nvSpPr>
          <p:spPr bwMode="auto">
            <a:xfrm>
              <a:off x="4671876" y="1459401"/>
              <a:ext cx="1870251" cy="276935"/>
            </a:xfrm>
            <a:prstGeom prst="chevron">
              <a:avLst>
                <a:gd name="adj" fmla="val 12153"/>
              </a:avLst>
            </a:prstGeom>
            <a:solidFill>
              <a:srgbClr val="92D050"/>
            </a:solidFill>
          </p:spPr>
          <p:style>
            <a:lnRef idx="1">
              <a:schemeClr val="accent3"/>
            </a:lnRef>
            <a:fillRef idx="3">
              <a:schemeClr val="accent3"/>
            </a:fillRef>
            <a:effectRef idx="2">
              <a:schemeClr val="accent3"/>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38" name="Text Box 10"/>
            <p:cNvSpPr txBox="1">
              <a:spLocks noChangeArrowheads="1"/>
            </p:cNvSpPr>
            <p:nvPr/>
          </p:nvSpPr>
          <p:spPr bwMode="auto">
            <a:xfrm>
              <a:off x="4886869" y="1529293"/>
              <a:ext cx="1493537" cy="140327"/>
            </a:xfrm>
            <a:prstGeom prst="rect">
              <a:avLst/>
            </a:prstGeom>
            <a:noFill/>
            <a:ln w="6350">
              <a:noFill/>
              <a:miter lim="800000"/>
            </a:ln>
          </p:spPr>
          <p:txBody>
            <a:bodyPr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lvl="0" eaLnBrk="1" hangingPunct="1">
                <a:defRPr/>
              </a:pPr>
              <a:r>
                <a:rPr kumimoji="0" lang="zh-CN" altLang="en-US" sz="1600" b="1" kern="0" noProof="1">
                  <a:solidFill>
                    <a:srgbClr val="FFFFFF"/>
                  </a:solidFill>
                  <a:latin typeface="微软雅黑" panose="020B0503020204020204" pitchFamily="34" charset="-122"/>
                  <a:ea typeface="微软雅黑" panose="020B0503020204020204" pitchFamily="34" charset="-122"/>
                </a:rPr>
                <a:t>应用</a:t>
              </a:r>
              <a:r>
                <a:rPr kumimoji="0" lang="zh-CN" altLang="en-US" sz="1600" b="1" kern="0" noProof="1" smtClean="0">
                  <a:solidFill>
                    <a:srgbClr val="FFFFFF"/>
                  </a:solidFill>
                  <a:latin typeface="微软雅黑" panose="020B0503020204020204" pitchFamily="34" charset="-122"/>
                  <a:ea typeface="微软雅黑" panose="020B0503020204020204" pitchFamily="34" charset="-122"/>
                </a:rPr>
                <a:t>于方法的</a:t>
              </a:r>
              <a:r>
                <a:rPr kumimoji="0" lang="zh-CN" altLang="en-US" sz="1600" b="1" kern="0" noProof="1">
                  <a:solidFill>
                    <a:srgbClr val="FFFFFF"/>
                  </a:solidFill>
                  <a:latin typeface="微软雅黑" panose="020B0503020204020204" pitchFamily="34" charset="-122"/>
                  <a:ea typeface="微软雅黑" panose="020B0503020204020204" pitchFamily="34" charset="-122"/>
                </a:rPr>
                <a:t>泛型</a:t>
              </a:r>
              <a:endParaRPr kumimoji="0"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65021" y="1740426"/>
            <a:ext cx="1103560" cy="1055688"/>
            <a:chOff x="338859" y="2095666"/>
            <a:chExt cx="1103560" cy="1055688"/>
          </a:xfrm>
        </p:grpSpPr>
        <p:sp>
          <p:nvSpPr>
            <p:cNvPr id="17" name="椭圆 16"/>
            <p:cNvSpPr/>
            <p:nvPr/>
          </p:nvSpPr>
          <p:spPr>
            <a:xfrm>
              <a:off x="338859" y="2095666"/>
              <a:ext cx="110356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a:solidFill>
                  <a:schemeClr val="accent1"/>
                </a:solidFill>
              </a:endParaRPr>
            </a:p>
          </p:txBody>
        </p:sp>
        <p:sp>
          <p:nvSpPr>
            <p:cNvPr id="3" name="TextBox 2"/>
            <p:cNvSpPr txBox="1"/>
            <p:nvPr/>
          </p:nvSpPr>
          <p:spPr>
            <a:xfrm>
              <a:off x="495171" y="2438844"/>
              <a:ext cx="790936" cy="369332"/>
            </a:xfrm>
            <a:prstGeom prst="rect">
              <a:avLst/>
            </a:prstGeom>
            <a:noFill/>
          </p:spPr>
          <p:txBody>
            <a:bodyPr wrap="square" rtlCol="0">
              <a:spAutoFit/>
            </a:bodyPr>
            <a:lstStyle/>
            <a:p>
              <a:r>
                <a:rPr lang="zh-CN" altLang="en-US" b="1" noProof="1">
                  <a:solidFill>
                    <a:schemeClr val="accent1"/>
                  </a:solidFill>
                </a:rPr>
                <a:t>泛</a:t>
              </a:r>
              <a:r>
                <a:rPr lang="zh-CN" altLang="en-US" b="1" noProof="1" smtClean="0">
                  <a:solidFill>
                    <a:schemeClr val="accent1"/>
                  </a:solidFill>
                </a:rPr>
                <a:t>型</a:t>
              </a:r>
              <a:endParaRPr lang="en-US" altLang="zh-CN" b="1" noProof="1">
                <a:solidFill>
                  <a:schemeClr val="accent1"/>
                </a:solidFill>
              </a:endParaRPr>
            </a:p>
          </p:txBody>
        </p:sp>
      </p:grpSp>
      <p:grpSp>
        <p:nvGrpSpPr>
          <p:cNvPr id="5" name="组合 4"/>
          <p:cNvGrpSpPr/>
          <p:nvPr/>
        </p:nvGrpSpPr>
        <p:grpSpPr>
          <a:xfrm>
            <a:off x="2375283" y="1740426"/>
            <a:ext cx="1084942" cy="1055688"/>
            <a:chOff x="2363853" y="1410050"/>
            <a:chExt cx="1084942" cy="1055688"/>
          </a:xfrm>
        </p:grpSpPr>
        <p:sp>
          <p:nvSpPr>
            <p:cNvPr id="21" name="椭圆 20"/>
            <p:cNvSpPr/>
            <p:nvPr/>
          </p:nvSpPr>
          <p:spPr>
            <a:xfrm>
              <a:off x="2363853" y="1410050"/>
              <a:ext cx="1084942"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b="1" strike="noStrike" noProof="1">
                <a:solidFill>
                  <a:schemeClr val="accent1"/>
                </a:solidFill>
              </a:endParaRPr>
            </a:p>
          </p:txBody>
        </p:sp>
        <p:sp>
          <p:nvSpPr>
            <p:cNvPr id="41" name="TextBox 40"/>
            <p:cNvSpPr txBox="1"/>
            <p:nvPr/>
          </p:nvSpPr>
          <p:spPr>
            <a:xfrm>
              <a:off x="2502000" y="1752418"/>
              <a:ext cx="790936" cy="369332"/>
            </a:xfrm>
            <a:prstGeom prst="rect">
              <a:avLst/>
            </a:prstGeom>
            <a:noFill/>
          </p:spPr>
          <p:txBody>
            <a:bodyPr wrap="square" rtlCol="0">
              <a:spAutoFit/>
            </a:bodyPr>
            <a:lstStyle/>
            <a:p>
              <a:r>
                <a:rPr lang="zh-CN" altLang="en-US" b="1" noProof="1">
                  <a:solidFill>
                    <a:schemeClr val="accent1"/>
                  </a:solidFill>
                </a:rPr>
                <a:t>机制</a:t>
              </a:r>
              <a:endParaRPr lang="en-US" altLang="zh-CN" b="1" noProof="1">
                <a:solidFill>
                  <a:schemeClr val="accent1"/>
                </a:solidFill>
              </a:endParaRPr>
            </a:p>
          </p:txBody>
        </p:sp>
      </p:grpSp>
      <p:grpSp>
        <p:nvGrpSpPr>
          <p:cNvPr id="6" name="组合 5"/>
          <p:cNvGrpSpPr/>
          <p:nvPr/>
        </p:nvGrpSpPr>
        <p:grpSpPr>
          <a:xfrm>
            <a:off x="3966927" y="1740426"/>
            <a:ext cx="1054800" cy="1055688"/>
            <a:chOff x="3955497" y="1410050"/>
            <a:chExt cx="1054800" cy="1055688"/>
          </a:xfrm>
        </p:grpSpPr>
        <p:sp>
          <p:nvSpPr>
            <p:cNvPr id="27" name="椭圆 26"/>
            <p:cNvSpPr/>
            <p:nvPr/>
          </p:nvSpPr>
          <p:spPr>
            <a:xfrm>
              <a:off x="3955497" y="1410050"/>
              <a:ext cx="105480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smtClean="0">
                <a:solidFill>
                  <a:schemeClr val="accent1"/>
                </a:solidFill>
              </a:endParaRPr>
            </a:p>
          </p:txBody>
        </p:sp>
        <p:sp>
          <p:nvSpPr>
            <p:cNvPr id="42" name="TextBox 41"/>
            <p:cNvSpPr txBox="1"/>
            <p:nvPr/>
          </p:nvSpPr>
          <p:spPr>
            <a:xfrm>
              <a:off x="4096064" y="1761750"/>
              <a:ext cx="790936" cy="369332"/>
            </a:xfrm>
            <a:prstGeom prst="rect">
              <a:avLst/>
            </a:prstGeom>
            <a:noFill/>
          </p:spPr>
          <p:txBody>
            <a:bodyPr wrap="square" rtlCol="0">
              <a:spAutoFit/>
            </a:bodyPr>
            <a:lstStyle/>
            <a:p>
              <a:r>
                <a:rPr lang="zh-CN" altLang="en-US" b="1" noProof="1">
                  <a:solidFill>
                    <a:schemeClr val="accent1"/>
                  </a:solidFill>
                </a:rPr>
                <a:t>继承</a:t>
              </a:r>
              <a:endParaRPr lang="en-US" altLang="zh-CN" b="1" noProof="1">
                <a:solidFill>
                  <a:schemeClr val="accent1"/>
                </a:solidFill>
              </a:endParaRPr>
            </a:p>
          </p:txBody>
        </p:sp>
      </p:grpSp>
      <p:grpSp>
        <p:nvGrpSpPr>
          <p:cNvPr id="43" name="组合 42"/>
          <p:cNvGrpSpPr/>
          <p:nvPr/>
        </p:nvGrpSpPr>
        <p:grpSpPr>
          <a:xfrm>
            <a:off x="5528430" y="1740426"/>
            <a:ext cx="2520000" cy="1054800"/>
            <a:chOff x="5384701" y="2003945"/>
            <a:chExt cx="2520000" cy="1054800"/>
          </a:xfrm>
        </p:grpSpPr>
        <p:sp>
          <p:nvSpPr>
            <p:cNvPr id="44" name="TextBox 22"/>
            <p:cNvSpPr txBox="1"/>
            <p:nvPr/>
          </p:nvSpPr>
          <p:spPr>
            <a:xfrm>
              <a:off x="5384701" y="2003945"/>
              <a:ext cx="2520000" cy="1054800"/>
            </a:xfrm>
            <a:prstGeom prst="roundRect">
              <a:avLst/>
            </a:prstGeom>
            <a:solidFill>
              <a:schemeClr val="accent3">
                <a:lumMod val="85000"/>
              </a:schemeClr>
            </a:solidFill>
            <a:ln w="9525">
              <a:noFill/>
            </a:ln>
          </p:spPr>
          <p:txBody>
            <a:bodyPr wrap="square" lIns="91405" tIns="45702" rIns="91405" bIns="45702" anchor="t">
              <a:spAutoFit/>
            </a:bodyPr>
            <a:lstStyle/>
            <a:p>
              <a:pPr algn="l">
                <a:lnSpc>
                  <a:spcPct val="120000"/>
                </a:lnSpc>
              </a:pPr>
              <a:endParaRPr lang="en-US" altLang="zh-CN" sz="1400" dirty="0">
                <a:solidFill>
                  <a:srgbClr val="262626"/>
                </a:solidFill>
                <a:latin typeface="Times New Roman" panose="02020603050405020304"/>
                <a:ea typeface="微软雅黑" panose="020B0503020204020204" pitchFamily="34" charset="-122"/>
                <a:sym typeface="Calibri" panose="020F0502020204030204" pitchFamily="34" charset="0"/>
              </a:endParaRPr>
            </a:p>
          </p:txBody>
        </p:sp>
        <p:sp>
          <p:nvSpPr>
            <p:cNvPr id="45" name="TextBox 44"/>
            <p:cNvSpPr txBox="1"/>
            <p:nvPr/>
          </p:nvSpPr>
          <p:spPr>
            <a:xfrm>
              <a:off x="5400368" y="2049691"/>
              <a:ext cx="2484000" cy="738664"/>
            </a:xfrm>
            <a:prstGeom prst="rect">
              <a:avLst/>
            </a:prstGeom>
            <a:noFill/>
          </p:spPr>
          <p:txBody>
            <a:bodyPr wrap="square" rtlCol="0">
              <a:spAutoFit/>
            </a:bodyPr>
            <a:lstStyle/>
            <a:p>
              <a:pPr algn="l"/>
              <a:r>
                <a:rPr lang="en-US" altLang="zh-CN" sz="1400" b="1" noProof="1">
                  <a:solidFill>
                    <a:schemeClr val="accent1"/>
                  </a:solidFill>
                </a:rPr>
                <a:t>1.</a:t>
              </a:r>
              <a:r>
                <a:rPr lang="zh-CN" altLang="en-US" sz="1400" b="1" noProof="1">
                  <a:solidFill>
                    <a:schemeClr val="accent1"/>
                  </a:solidFill>
                </a:rPr>
                <a:t>参数化类型</a:t>
              </a:r>
              <a:endParaRPr lang="zh-CN" altLang="en-US" sz="1400" b="1" noProof="1">
                <a:solidFill>
                  <a:schemeClr val="accent1"/>
                </a:solidFill>
              </a:endParaRPr>
            </a:p>
            <a:p>
              <a:pPr algn="l"/>
              <a:r>
                <a:rPr lang="en-US" altLang="zh-CN" sz="1400" b="1" noProof="1">
                  <a:solidFill>
                    <a:schemeClr val="accent1"/>
                  </a:solidFill>
                </a:rPr>
                <a:t>2.</a:t>
              </a:r>
              <a:r>
                <a:rPr lang="zh-CN" altLang="en-US" sz="1400" b="1" noProof="1">
                  <a:solidFill>
                    <a:schemeClr val="accent1"/>
                  </a:solidFill>
                </a:rPr>
                <a:t>可以提高代码重用性</a:t>
              </a:r>
              <a:endParaRPr lang="zh-CN" altLang="en-US" sz="1400" b="1" noProof="1">
                <a:solidFill>
                  <a:schemeClr val="accent1"/>
                </a:solidFill>
              </a:endParaRPr>
            </a:p>
            <a:p>
              <a:pPr algn="l"/>
              <a:r>
                <a:rPr lang="en-US" altLang="zh-CN" sz="1400" b="1" noProof="1">
                  <a:solidFill>
                    <a:schemeClr val="accent1"/>
                  </a:solidFill>
                </a:rPr>
                <a:t>3.</a:t>
              </a:r>
              <a:r>
                <a:rPr lang="zh-CN" altLang="en-US" sz="1400" b="1" noProof="1">
                  <a:solidFill>
                    <a:schemeClr val="accent1"/>
                  </a:solidFill>
                </a:rPr>
                <a:t>在编译期强制进行类型检查</a:t>
              </a:r>
              <a:endParaRPr lang="zh-CN" altLang="en-US" sz="1400" b="1" noProof="1">
                <a:solidFill>
                  <a:schemeClr val="accent1"/>
                </a:solidFill>
              </a:endParaRPr>
            </a:p>
          </p:txBody>
        </p:sp>
      </p:grpSp>
      <p:sp>
        <p:nvSpPr>
          <p:cNvPr id="48" name="TextBox 47"/>
          <p:cNvSpPr txBox="1"/>
          <p:nvPr/>
        </p:nvSpPr>
        <p:spPr>
          <a:xfrm>
            <a:off x="2439048" y="3036644"/>
            <a:ext cx="4437208" cy="830997"/>
          </a:xfrm>
          <a:prstGeom prst="rect">
            <a:avLst/>
          </a:prstGeom>
          <a:noFill/>
        </p:spPr>
        <p:txBody>
          <a:bodyPr wrap="square" rtlCol="0">
            <a:spAutoFit/>
          </a:bodyPr>
          <a:lstStyle/>
          <a:p>
            <a:pPr algn="l"/>
            <a:r>
              <a:rPr lang="zh-CN" altLang="en-US" sz="1600" b="1" dirty="0" smtClean="0"/>
              <a:t>定义：</a:t>
            </a:r>
            <a:endParaRPr lang="en-US" altLang="zh-CN" sz="1600" b="1" dirty="0" smtClean="0"/>
          </a:p>
          <a:p>
            <a:pPr algn="l"/>
            <a:r>
              <a:rPr lang="zh-CN" altLang="en-US" sz="1600" dirty="0" smtClean="0"/>
              <a:t>泛</a:t>
            </a:r>
            <a:r>
              <a:rPr lang="zh-CN" altLang="en-US" sz="1600" dirty="0"/>
              <a:t>型是通过参数化类型提高代码重用性</a:t>
            </a:r>
            <a:r>
              <a:rPr lang="zh-CN" altLang="en-US" sz="1600" dirty="0" smtClean="0"/>
              <a:t>，</a:t>
            </a:r>
            <a:endParaRPr lang="en-US" altLang="zh-CN" sz="1600" dirty="0" smtClean="0"/>
          </a:p>
          <a:p>
            <a:pPr algn="l"/>
            <a:r>
              <a:rPr lang="zh-CN" altLang="en-US" sz="1600" dirty="0" smtClean="0"/>
              <a:t>并</a:t>
            </a:r>
            <a:r>
              <a:rPr lang="zh-CN" altLang="en-US" sz="1600" dirty="0"/>
              <a:t>在编译期强制进行类型检查的机制。</a:t>
            </a:r>
            <a:endParaRPr lang="zh-CN" altLang="en-US" sz="1600" dirty="0"/>
          </a:p>
        </p:txBody>
      </p:sp>
      <p:sp>
        <p:nvSpPr>
          <p:cNvPr id="39" name="Rectangle 14"/>
          <p:cNvSpPr>
            <a:spLocks noChangeArrowheads="1"/>
          </p:cNvSpPr>
          <p:nvPr/>
        </p:nvSpPr>
        <p:spPr bwMode="auto">
          <a:xfrm>
            <a:off x="2556216" y="902289"/>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2883BC"/>
                </a:solidFill>
                <a:effectLst/>
                <a:latin typeface="微软雅黑" panose="020B0503020204020204" pitchFamily="34" charset="-122"/>
                <a:ea typeface="微软雅黑" panose="020B0503020204020204" pitchFamily="34" charset="-122"/>
                <a:cs typeface="宋体" panose="02010600030101010101" pitchFamily="2" charset="-122"/>
              </a:rPr>
              <a:t>名词解释</a:t>
            </a:r>
            <a:endParaRPr kumimoji="0" lang="zh-CN" altLang="zh-CN" sz="1200" b="0" i="0" u="none" strike="noStrike" cap="none" normalizeH="0" baseline="0" dirty="0">
              <a:ln>
                <a:noFill/>
              </a:ln>
              <a:solidFill>
                <a:schemeClr val="tx1"/>
              </a:solidFill>
              <a:effectLst/>
              <a:cs typeface="宋体" panose="02010600030101010101" pitchFamily="2" charset="-122"/>
            </a:endParaRPr>
          </a:p>
        </p:txBody>
      </p:sp>
      <p:sp>
        <p:nvSpPr>
          <p:cNvPr id="40" name="Freeform 62"/>
          <p:cNvSpPr>
            <a:spLocks noEditPoints="1"/>
          </p:cNvSpPr>
          <p:nvPr/>
        </p:nvSpPr>
        <p:spPr bwMode="auto">
          <a:xfrm>
            <a:off x="2275880" y="902289"/>
            <a:ext cx="180000" cy="178733"/>
          </a:xfrm>
          <a:custGeom>
            <a:avLst/>
            <a:gdLst>
              <a:gd name="T0" fmla="*/ 60 w 62"/>
              <a:gd name="T1" fmla="*/ 23 h 52"/>
              <a:gd name="T2" fmla="*/ 48 w 62"/>
              <a:gd name="T3" fmla="*/ 23 h 52"/>
              <a:gd name="T4" fmla="*/ 45 w 62"/>
              <a:gd name="T5" fmla="*/ 26 h 52"/>
              <a:gd name="T6" fmla="*/ 45 w 62"/>
              <a:gd name="T7" fmla="*/ 26 h 52"/>
              <a:gd name="T8" fmla="*/ 48 w 62"/>
              <a:gd name="T9" fmla="*/ 28 h 52"/>
              <a:gd name="T10" fmla="*/ 60 w 62"/>
              <a:gd name="T11" fmla="*/ 28 h 52"/>
              <a:gd name="T12" fmla="*/ 62 w 62"/>
              <a:gd name="T13" fmla="*/ 26 h 52"/>
              <a:gd name="T14" fmla="*/ 62 w 62"/>
              <a:gd name="T15" fmla="*/ 26 h 52"/>
              <a:gd name="T16" fmla="*/ 60 w 62"/>
              <a:gd name="T17" fmla="*/ 23 h 52"/>
              <a:gd name="T18" fmla="*/ 32 w 62"/>
              <a:gd name="T19" fmla="*/ 2 h 52"/>
              <a:gd name="T20" fmla="*/ 15 w 62"/>
              <a:gd name="T21" fmla="*/ 13 h 52"/>
              <a:gd name="T22" fmla="*/ 15 w 62"/>
              <a:gd name="T23" fmla="*/ 14 h 52"/>
              <a:gd name="T24" fmla="*/ 10 w 62"/>
              <a:gd name="T25" fmla="*/ 15 h 52"/>
              <a:gd name="T26" fmla="*/ 3 w 62"/>
              <a:gd name="T27" fmla="*/ 15 h 52"/>
              <a:gd name="T28" fmla="*/ 0 w 62"/>
              <a:gd name="T29" fmla="*/ 18 h 52"/>
              <a:gd name="T30" fmla="*/ 0 w 62"/>
              <a:gd name="T31" fmla="*/ 34 h 52"/>
              <a:gd name="T32" fmla="*/ 3 w 62"/>
              <a:gd name="T33" fmla="*/ 37 h 52"/>
              <a:gd name="T34" fmla="*/ 10 w 62"/>
              <a:gd name="T35" fmla="*/ 37 h 52"/>
              <a:gd name="T36" fmla="*/ 15 w 62"/>
              <a:gd name="T37" fmla="*/ 38 h 52"/>
              <a:gd name="T38" fmla="*/ 15 w 62"/>
              <a:gd name="T39" fmla="*/ 39 h 52"/>
              <a:gd name="T40" fmla="*/ 32 w 62"/>
              <a:gd name="T41" fmla="*/ 50 h 52"/>
              <a:gd name="T42" fmla="*/ 37 w 62"/>
              <a:gd name="T43" fmla="*/ 47 h 52"/>
              <a:gd name="T44" fmla="*/ 37 w 62"/>
              <a:gd name="T45" fmla="*/ 5 h 52"/>
              <a:gd name="T46" fmla="*/ 32 w 62"/>
              <a:gd name="T47" fmla="*/ 2 h 52"/>
              <a:gd name="T48" fmla="*/ 43 w 62"/>
              <a:gd name="T49" fmla="*/ 14 h 52"/>
              <a:gd name="T50" fmla="*/ 46 w 62"/>
              <a:gd name="T51" fmla="*/ 14 h 52"/>
              <a:gd name="T52" fmla="*/ 55 w 62"/>
              <a:gd name="T53" fmla="*/ 6 h 52"/>
              <a:gd name="T54" fmla="*/ 56 w 62"/>
              <a:gd name="T55" fmla="*/ 3 h 52"/>
              <a:gd name="T56" fmla="*/ 55 w 62"/>
              <a:gd name="T57" fmla="*/ 2 h 52"/>
              <a:gd name="T58" fmla="*/ 53 w 62"/>
              <a:gd name="T59" fmla="*/ 1 h 52"/>
              <a:gd name="T60" fmla="*/ 43 w 62"/>
              <a:gd name="T61" fmla="*/ 9 h 52"/>
              <a:gd name="T62" fmla="*/ 42 w 62"/>
              <a:gd name="T63" fmla="*/ 13 h 52"/>
              <a:gd name="T64" fmla="*/ 43 w 62"/>
              <a:gd name="T65" fmla="*/ 14 h 52"/>
              <a:gd name="T66" fmla="*/ 43 w 62"/>
              <a:gd name="T67" fmla="*/ 14 h 52"/>
              <a:gd name="T68" fmla="*/ 46 w 62"/>
              <a:gd name="T69" fmla="*/ 37 h 52"/>
              <a:gd name="T70" fmla="*/ 43 w 62"/>
              <a:gd name="T71" fmla="*/ 38 h 52"/>
              <a:gd name="T72" fmla="*/ 43 w 62"/>
              <a:gd name="T73" fmla="*/ 39 h 52"/>
              <a:gd name="T74" fmla="*/ 43 w 62"/>
              <a:gd name="T75" fmla="*/ 42 h 52"/>
              <a:gd name="T76" fmla="*/ 53 w 62"/>
              <a:gd name="T77" fmla="*/ 51 h 52"/>
              <a:gd name="T78" fmla="*/ 56 w 62"/>
              <a:gd name="T79" fmla="*/ 50 h 52"/>
              <a:gd name="T80" fmla="*/ 57 w 62"/>
              <a:gd name="T81" fmla="*/ 49 h 52"/>
              <a:gd name="T82" fmla="*/ 56 w 62"/>
              <a:gd name="T83" fmla="*/ 46 h 52"/>
              <a:gd name="T84" fmla="*/ 46 w 62"/>
              <a:gd name="T85" fmla="*/ 37 h 52"/>
              <a:gd name="T86" fmla="*/ 46 w 62"/>
              <a:gd name="T87" fmla="*/ 37 h 52"/>
              <a:gd name="T88" fmla="*/ 46 w 62"/>
              <a:gd name="T89" fmla="*/ 37 h 52"/>
              <a:gd name="T90" fmla="*/ 46 w 62"/>
              <a:gd name="T91"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52">
                <a:moveTo>
                  <a:pt x="60" y="23"/>
                </a:moveTo>
                <a:cubicBezTo>
                  <a:pt x="48" y="23"/>
                  <a:pt x="48" y="23"/>
                  <a:pt x="48" y="23"/>
                </a:cubicBezTo>
                <a:cubicBezTo>
                  <a:pt x="46" y="23"/>
                  <a:pt x="45" y="24"/>
                  <a:pt x="45" y="26"/>
                </a:cubicBezTo>
                <a:cubicBezTo>
                  <a:pt x="45" y="26"/>
                  <a:pt x="45" y="26"/>
                  <a:pt x="45" y="26"/>
                </a:cubicBezTo>
                <a:cubicBezTo>
                  <a:pt x="45" y="27"/>
                  <a:pt x="46" y="28"/>
                  <a:pt x="48" y="28"/>
                </a:cubicBezTo>
                <a:cubicBezTo>
                  <a:pt x="60" y="28"/>
                  <a:pt x="60" y="28"/>
                  <a:pt x="60" y="28"/>
                </a:cubicBezTo>
                <a:cubicBezTo>
                  <a:pt x="61" y="28"/>
                  <a:pt x="62" y="27"/>
                  <a:pt x="62" y="26"/>
                </a:cubicBezTo>
                <a:cubicBezTo>
                  <a:pt x="62" y="26"/>
                  <a:pt x="62" y="26"/>
                  <a:pt x="62" y="26"/>
                </a:cubicBezTo>
                <a:cubicBezTo>
                  <a:pt x="62" y="24"/>
                  <a:pt x="61" y="23"/>
                  <a:pt x="60" y="23"/>
                </a:cubicBezTo>
                <a:close/>
                <a:moveTo>
                  <a:pt x="32" y="2"/>
                </a:moveTo>
                <a:cubicBezTo>
                  <a:pt x="28" y="5"/>
                  <a:pt x="20" y="9"/>
                  <a:pt x="15" y="13"/>
                </a:cubicBezTo>
                <a:cubicBezTo>
                  <a:pt x="15" y="14"/>
                  <a:pt x="15" y="14"/>
                  <a:pt x="15" y="14"/>
                </a:cubicBezTo>
                <a:cubicBezTo>
                  <a:pt x="14" y="14"/>
                  <a:pt x="13" y="15"/>
                  <a:pt x="10" y="15"/>
                </a:cubicBezTo>
                <a:cubicBezTo>
                  <a:pt x="3" y="15"/>
                  <a:pt x="3" y="15"/>
                  <a:pt x="3" y="15"/>
                </a:cubicBezTo>
                <a:cubicBezTo>
                  <a:pt x="1" y="15"/>
                  <a:pt x="0" y="16"/>
                  <a:pt x="0" y="18"/>
                </a:cubicBezTo>
                <a:cubicBezTo>
                  <a:pt x="0" y="34"/>
                  <a:pt x="0" y="34"/>
                  <a:pt x="0" y="34"/>
                </a:cubicBezTo>
                <a:cubicBezTo>
                  <a:pt x="0" y="36"/>
                  <a:pt x="1" y="37"/>
                  <a:pt x="3" y="37"/>
                </a:cubicBezTo>
                <a:cubicBezTo>
                  <a:pt x="10" y="37"/>
                  <a:pt x="10" y="37"/>
                  <a:pt x="10" y="37"/>
                </a:cubicBezTo>
                <a:cubicBezTo>
                  <a:pt x="14" y="37"/>
                  <a:pt x="14" y="38"/>
                  <a:pt x="15" y="38"/>
                </a:cubicBezTo>
                <a:cubicBezTo>
                  <a:pt x="15" y="39"/>
                  <a:pt x="15" y="39"/>
                  <a:pt x="15" y="39"/>
                </a:cubicBezTo>
                <a:cubicBezTo>
                  <a:pt x="21" y="42"/>
                  <a:pt x="28" y="47"/>
                  <a:pt x="32" y="50"/>
                </a:cubicBezTo>
                <a:cubicBezTo>
                  <a:pt x="33" y="50"/>
                  <a:pt x="37" y="52"/>
                  <a:pt x="37" y="47"/>
                </a:cubicBezTo>
                <a:cubicBezTo>
                  <a:pt x="37" y="5"/>
                  <a:pt x="37" y="5"/>
                  <a:pt x="37" y="5"/>
                </a:cubicBezTo>
                <a:cubicBezTo>
                  <a:pt x="37" y="0"/>
                  <a:pt x="33" y="2"/>
                  <a:pt x="32" y="2"/>
                </a:cubicBezTo>
                <a:close/>
                <a:moveTo>
                  <a:pt x="43" y="14"/>
                </a:moveTo>
                <a:cubicBezTo>
                  <a:pt x="44" y="15"/>
                  <a:pt x="45" y="15"/>
                  <a:pt x="46" y="14"/>
                </a:cubicBezTo>
                <a:cubicBezTo>
                  <a:pt x="55" y="6"/>
                  <a:pt x="55" y="6"/>
                  <a:pt x="55" y="6"/>
                </a:cubicBezTo>
                <a:cubicBezTo>
                  <a:pt x="56" y="5"/>
                  <a:pt x="57" y="4"/>
                  <a:pt x="56" y="3"/>
                </a:cubicBezTo>
                <a:cubicBezTo>
                  <a:pt x="55" y="2"/>
                  <a:pt x="55" y="2"/>
                  <a:pt x="55" y="2"/>
                </a:cubicBezTo>
                <a:cubicBezTo>
                  <a:pt x="55" y="1"/>
                  <a:pt x="53" y="0"/>
                  <a:pt x="53" y="1"/>
                </a:cubicBezTo>
                <a:cubicBezTo>
                  <a:pt x="43" y="9"/>
                  <a:pt x="43" y="9"/>
                  <a:pt x="43" y="9"/>
                </a:cubicBezTo>
                <a:cubicBezTo>
                  <a:pt x="42" y="10"/>
                  <a:pt x="42" y="12"/>
                  <a:pt x="42" y="13"/>
                </a:cubicBezTo>
                <a:cubicBezTo>
                  <a:pt x="43" y="14"/>
                  <a:pt x="43" y="14"/>
                  <a:pt x="43" y="14"/>
                </a:cubicBezTo>
                <a:cubicBezTo>
                  <a:pt x="43" y="14"/>
                  <a:pt x="43" y="14"/>
                  <a:pt x="43" y="14"/>
                </a:cubicBezTo>
                <a:close/>
                <a:moveTo>
                  <a:pt x="46" y="37"/>
                </a:moveTo>
                <a:cubicBezTo>
                  <a:pt x="45" y="37"/>
                  <a:pt x="44" y="37"/>
                  <a:pt x="43" y="38"/>
                </a:cubicBezTo>
                <a:cubicBezTo>
                  <a:pt x="43" y="39"/>
                  <a:pt x="43" y="39"/>
                  <a:pt x="43" y="39"/>
                </a:cubicBezTo>
                <a:cubicBezTo>
                  <a:pt x="42" y="40"/>
                  <a:pt x="42" y="42"/>
                  <a:pt x="43" y="42"/>
                </a:cubicBezTo>
                <a:cubicBezTo>
                  <a:pt x="53" y="51"/>
                  <a:pt x="53" y="51"/>
                  <a:pt x="53" y="51"/>
                </a:cubicBezTo>
                <a:cubicBezTo>
                  <a:pt x="54" y="51"/>
                  <a:pt x="56" y="51"/>
                  <a:pt x="56" y="50"/>
                </a:cubicBezTo>
                <a:cubicBezTo>
                  <a:pt x="57" y="49"/>
                  <a:pt x="57" y="49"/>
                  <a:pt x="57" y="49"/>
                </a:cubicBezTo>
                <a:cubicBezTo>
                  <a:pt x="57" y="48"/>
                  <a:pt x="57" y="46"/>
                  <a:pt x="56" y="46"/>
                </a:cubicBezTo>
                <a:cubicBezTo>
                  <a:pt x="46" y="37"/>
                  <a:pt x="46" y="37"/>
                  <a:pt x="46" y="37"/>
                </a:cubicBezTo>
                <a:cubicBezTo>
                  <a:pt x="46" y="37"/>
                  <a:pt x="46" y="37"/>
                  <a:pt x="46" y="37"/>
                </a:cubicBezTo>
                <a:close/>
                <a:moveTo>
                  <a:pt x="46" y="37"/>
                </a:moveTo>
                <a:cubicBezTo>
                  <a:pt x="46" y="37"/>
                  <a:pt x="46" y="37"/>
                  <a:pt x="46" y="37"/>
                </a:cubicBezTo>
              </a:path>
            </a:pathLst>
          </a:custGeom>
          <a:solidFill>
            <a:srgbClr val="136A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10" name="组合 9"/>
          <p:cNvGrpSpPr/>
          <p:nvPr/>
        </p:nvGrpSpPr>
        <p:grpSpPr>
          <a:xfrm>
            <a:off x="3307080" y="771525"/>
            <a:ext cx="2560320" cy="543560"/>
            <a:chOff x="5208" y="1215"/>
            <a:chExt cx="4032" cy="856"/>
          </a:xfrm>
        </p:grpSpPr>
        <p:sp>
          <p:nvSpPr>
            <p:cNvPr id="46" name="文本框 2"/>
            <p:cNvSpPr txBox="1">
              <a:spLocks noChangeArrowheads="1"/>
            </p:cNvSpPr>
            <p:nvPr/>
          </p:nvSpPr>
          <p:spPr bwMode="auto">
            <a:xfrm>
              <a:off x="5268" y="1215"/>
              <a:ext cx="3973" cy="567"/>
            </a:xfrm>
            <a:prstGeom prst="rect">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defPPr>
                <a:defRPr lang="en-US"/>
              </a:defPPr>
              <a:lvl1pPr marL="224155" indent="-224155" algn="l" defTabSz="381000">
                <a:lnSpc>
                  <a:spcPct val="150000"/>
                </a:lnSpc>
                <a:buClr>
                  <a:schemeClr val="folHlink"/>
                </a:buClr>
                <a:buSzPct val="60000"/>
                <a:defRPr sz="1400">
                  <a:solidFill>
                    <a:schemeClr val="tx1">
                      <a:lumMod val="65000"/>
                      <a:lumOff val="35000"/>
                    </a:schemeClr>
                  </a:solidFill>
                  <a:latin typeface="+mn-ea"/>
                </a:defRPr>
              </a:lvl1pPr>
              <a:lvl2pPr>
                <a:defRPr>
                  <a:solidFill>
                    <a:schemeClr val="tx1"/>
                  </a:solidFill>
                  <a:latin typeface="Arial" panose="020B0604020202020204" pitchFamily="34" charset="0"/>
                  <a:ea typeface="黑体" panose="02010609060101010101" pitchFamily="2" charset="-122"/>
                </a:defRPr>
              </a:lvl2pPr>
              <a:lvl3pPr>
                <a:defRPr>
                  <a:solidFill>
                    <a:schemeClr val="tx1"/>
                  </a:solidFill>
                  <a:latin typeface="Arial" panose="020B0604020202020204" pitchFamily="34" charset="0"/>
                  <a:ea typeface="黑体" panose="02010609060101010101" pitchFamily="2" charset="-122"/>
                </a:defRPr>
              </a:lvl3pPr>
              <a:lvl4pPr>
                <a:defRPr>
                  <a:solidFill>
                    <a:schemeClr val="tx1"/>
                  </a:solidFill>
                  <a:latin typeface="Arial" panose="020B0604020202020204" pitchFamily="34" charset="0"/>
                  <a:ea typeface="黑体" panose="02010609060101010101" pitchFamily="2" charset="-122"/>
                </a:defRPr>
              </a:lvl4pPr>
              <a:lvl5pPr>
                <a:defRPr>
                  <a:solidFill>
                    <a:schemeClr val="tx1"/>
                  </a:solidFill>
                  <a:latin typeface="Arial" panose="020B0604020202020204" pitchFamily="34" charset="0"/>
                  <a:ea typeface="黑体" panose="02010609060101010101" pitchFamily="2" charset="-122"/>
                </a:defRPr>
              </a:lvl5pPr>
              <a:lvl6pPr>
                <a:defRPr>
                  <a:solidFill>
                    <a:schemeClr val="tx1"/>
                  </a:solidFill>
                  <a:latin typeface="Arial" panose="020B0604020202020204" pitchFamily="34" charset="0"/>
                  <a:ea typeface="黑体" panose="02010609060101010101" pitchFamily="2" charset="-122"/>
                </a:defRPr>
              </a:lvl6pPr>
              <a:lvl7pPr>
                <a:defRPr>
                  <a:solidFill>
                    <a:schemeClr val="tx1"/>
                  </a:solidFill>
                  <a:latin typeface="Arial" panose="020B0604020202020204" pitchFamily="34" charset="0"/>
                  <a:ea typeface="黑体" panose="02010609060101010101" pitchFamily="2" charset="-122"/>
                </a:defRPr>
              </a:lvl7pPr>
              <a:lvl8pPr>
                <a:defRPr>
                  <a:solidFill>
                    <a:schemeClr val="tx1"/>
                  </a:solidFill>
                  <a:latin typeface="Arial" panose="020B0604020202020204" pitchFamily="34" charset="0"/>
                  <a:ea typeface="黑体" panose="02010609060101010101" pitchFamily="2" charset="-122"/>
                </a:defRPr>
              </a:lvl8pPr>
              <a:lvl9pPr>
                <a:defRPr>
                  <a:solidFill>
                    <a:schemeClr val="tx1"/>
                  </a:solidFill>
                  <a:latin typeface="Arial" panose="020B0604020202020204" pitchFamily="34" charset="0"/>
                  <a:ea typeface="黑体" panose="02010609060101010101" pitchFamily="2" charset="-122"/>
                </a:defRPr>
              </a:lvl9pPr>
            </a:lstStyle>
            <a:p>
              <a:endParaRPr lang="en-US" altLang="zh-CN" dirty="0">
                <a:solidFill>
                  <a:schemeClr val="tx1">
                    <a:lumMod val="75000"/>
                    <a:lumOff val="25000"/>
                  </a:schemeClr>
                </a:solidFill>
                <a:sym typeface="+mn-ea"/>
              </a:endParaRPr>
            </a:p>
          </p:txBody>
        </p:sp>
        <p:sp>
          <p:nvSpPr>
            <p:cNvPr id="8" name="文本框 7"/>
            <p:cNvSpPr txBox="1"/>
            <p:nvPr/>
          </p:nvSpPr>
          <p:spPr>
            <a:xfrm>
              <a:off x="5208" y="1249"/>
              <a:ext cx="3912" cy="822"/>
            </a:xfrm>
            <a:prstGeom prst="rect">
              <a:avLst/>
            </a:prstGeom>
            <a:noFill/>
          </p:spPr>
          <p:txBody>
            <a:bodyPr wrap="square" rtlCol="0">
              <a:spAutoFit/>
            </a:bodyPr>
            <a:lstStyle/>
            <a:p>
              <a:pPr algn="l"/>
              <a:r>
                <a:rPr lang="en-US" altLang="zh-CN" sz="1400" dirty="0">
                  <a:solidFill>
                    <a:schemeClr val="accent1">
                      <a:lumMod val="75000"/>
                    </a:schemeClr>
                  </a:solidFill>
                  <a:sym typeface="+mn-ea"/>
                </a:rPr>
                <a:t>Generic</a:t>
              </a:r>
              <a:r>
                <a:rPr lang="en-US" altLang="zh-CN" sz="1400" dirty="0" smtClean="0">
                  <a:solidFill>
                    <a:schemeClr val="accent1">
                      <a:lumMod val="75000"/>
                    </a:schemeClr>
                  </a:solidFill>
                  <a:sym typeface="+mn-ea"/>
                </a:rPr>
                <a:t> adj</a:t>
              </a:r>
              <a:r>
                <a:rPr altLang="zh-CN" sz="1400" dirty="0">
                  <a:solidFill>
                    <a:schemeClr val="accent1">
                      <a:lumMod val="75000"/>
                    </a:schemeClr>
                  </a:solidFill>
                  <a:sym typeface="+mn-ea"/>
                </a:rPr>
                <a:t>.</a:t>
              </a:r>
              <a:r>
                <a:rPr lang="en-US" altLang="zh-CN" sz="1400" dirty="0">
                  <a:solidFill>
                    <a:schemeClr val="accent1">
                      <a:lumMod val="75000"/>
                    </a:schemeClr>
                  </a:solidFill>
                  <a:sym typeface="+mn-ea"/>
                </a:rPr>
                <a:t> </a:t>
              </a:r>
              <a:r>
                <a:rPr lang="zh-CN" altLang="en-US" sz="1400" dirty="0">
                  <a:solidFill>
                    <a:schemeClr val="accent1">
                      <a:lumMod val="75000"/>
                    </a:schemeClr>
                  </a:solidFill>
                  <a:sym typeface="+mn-ea"/>
                </a:rPr>
                <a:t>通用的，泛化的</a:t>
              </a:r>
              <a:endParaRPr lang="en-US" altLang="zh-CN" sz="1400" dirty="0">
                <a:solidFill>
                  <a:schemeClr val="accent1">
                    <a:lumMod val="75000"/>
                  </a:schemeClr>
                </a:solidFill>
                <a:sym typeface="+mn-ea"/>
              </a:endParaRPr>
            </a:p>
            <a:p>
              <a:pPr algn="l"/>
              <a:endParaRPr lang="en-US" altLang="zh-CN" sz="1400" dirty="0">
                <a:solidFill>
                  <a:schemeClr val="accent1">
                    <a:lumMod val="75000"/>
                  </a:schemeClr>
                </a:solidFill>
                <a:sym typeface="+mn-ea"/>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heckerboard(across)">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checkerboard(across)">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heckerboard(across)">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nodeType="clickEffect">
                                  <p:stCondLst>
                                    <p:cond delay="0"/>
                                  </p:stCondLst>
                                  <p:childTnLst>
                                    <p:set>
                                      <p:cBhvr>
                                        <p:cTn id="50" dur="1" fill="hold">
                                          <p:stCondLst>
                                            <p:cond delay="0"/>
                                          </p:stCondLst>
                                        </p:cTn>
                                        <p:tgtEl>
                                          <p:spTgt spid="33"/>
                                        </p:tgtEl>
                                        <p:attrNameLst>
                                          <p:attrName>style.visibility</p:attrName>
                                        </p:attrNameLst>
                                      </p:cBhvr>
                                      <p:to>
                                        <p:strVal val="visible"/>
                                      </p:to>
                                    </p:set>
                                    <p:animEffect transition="in" filter="checkerboard(across)">
                                      <p:cBhvr>
                                        <p:cTn id="51" dur="500"/>
                                        <p:tgtEl>
                                          <p:spTgt spid="33"/>
                                        </p:tgtEl>
                                      </p:cBhvr>
                                    </p:animEffect>
                                  </p:childTnLst>
                                </p:cTn>
                              </p:par>
                              <p:par>
                                <p:cTn id="52" presetID="5" presetClass="entr" presetSubtype="10" fill="hold"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checkerboard(across)">
                                      <p:cBhvr>
                                        <p:cTn id="54" dur="500"/>
                                        <p:tgtEl>
                                          <p:spTgt spid="30"/>
                                        </p:tgtEl>
                                      </p:cBhvr>
                                    </p:animEffect>
                                  </p:childTnLst>
                                </p:cTn>
                              </p:par>
                              <p:par>
                                <p:cTn id="55" presetID="5" presetClass="entr" presetSubtype="10" fill="hold"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checkerboard(across)">
                                      <p:cBhvr>
                                        <p:cTn id="5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6"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泛型可以用在哪里</a:t>
            </a:r>
            <a:endParaRPr lang="zh-CN" altLang="en-US" dirty="0"/>
          </a:p>
        </p:txBody>
      </p:sp>
      <p:sp>
        <p:nvSpPr>
          <p:cNvPr id="3" name="内容占位符 2"/>
          <p:cNvSpPr>
            <a:spLocks noGrp="1"/>
          </p:cNvSpPr>
          <p:nvPr>
            <p:ph idx="1"/>
          </p:nvPr>
        </p:nvSpPr>
        <p:spPr>
          <a:xfrm>
            <a:off x="611560" y="1378647"/>
            <a:ext cx="7488832" cy="2489500"/>
          </a:xfrm>
        </p:spPr>
        <p:txBody>
          <a:bodyPr/>
          <a:lstStyle/>
          <a:p>
            <a:pPr lvl="1"/>
            <a:r>
              <a:rPr lang="zh-CN" altLang="en-US" sz="1800" b="1" dirty="0" smtClean="0"/>
              <a:t>类</a:t>
            </a:r>
            <a:endParaRPr lang="en-US" altLang="zh-CN" b="1" dirty="0"/>
          </a:p>
          <a:p>
            <a:pPr marL="914400" lvl="2" indent="0">
              <a:buNone/>
            </a:pPr>
            <a:r>
              <a:rPr lang="zh-CN" altLang="en-US" sz="1600" dirty="0" smtClean="0"/>
              <a:t>如：</a:t>
            </a:r>
            <a:r>
              <a:rPr lang="en-US" altLang="zh-CN" sz="1600" dirty="0" err="1" smtClean="0"/>
              <a:t>HashMap</a:t>
            </a:r>
            <a:r>
              <a:rPr lang="en-US" altLang="zh-CN" sz="1600" dirty="0" smtClean="0"/>
              <a:t>&lt;K,V</a:t>
            </a:r>
            <a:r>
              <a:rPr lang="en-US" altLang="zh-CN" sz="1600" dirty="0"/>
              <a:t>&gt;</a:t>
            </a:r>
            <a:r>
              <a:rPr lang="zh-CN" altLang="en-US" sz="1600" dirty="0"/>
              <a:t>、</a:t>
            </a:r>
            <a:r>
              <a:rPr lang="en-US" altLang="zh-CN" sz="1600" dirty="0" err="1"/>
              <a:t>ArrayList</a:t>
            </a:r>
            <a:r>
              <a:rPr lang="en-US" altLang="zh-CN" sz="1600" dirty="0"/>
              <a:t>&lt;E&gt;</a:t>
            </a:r>
            <a:r>
              <a:rPr lang="zh-CN" altLang="en-US" sz="1600" dirty="0"/>
              <a:t>、</a:t>
            </a:r>
            <a:r>
              <a:rPr lang="en-US" altLang="zh-CN" sz="1600" dirty="0" err="1"/>
              <a:t>HashSet</a:t>
            </a:r>
            <a:r>
              <a:rPr lang="en-US" altLang="zh-CN" sz="1600" dirty="0"/>
              <a:t>&lt;E&gt;</a:t>
            </a:r>
            <a:r>
              <a:rPr lang="zh-CN" altLang="en-US" sz="1600" dirty="0"/>
              <a:t>、</a:t>
            </a:r>
            <a:r>
              <a:rPr lang="en-US" altLang="zh-CN" sz="1600" dirty="0"/>
              <a:t>Class&lt;T</a:t>
            </a:r>
            <a:r>
              <a:rPr lang="en-US" altLang="zh-CN" sz="1600" dirty="0" smtClean="0"/>
              <a:t>&gt;</a:t>
            </a:r>
            <a:endParaRPr lang="en-US" altLang="zh-CN" sz="1600" dirty="0" smtClean="0"/>
          </a:p>
          <a:p>
            <a:pPr lvl="1"/>
            <a:r>
              <a:rPr lang="zh-CN" altLang="en-US" sz="1800" b="1" dirty="0"/>
              <a:t>接口</a:t>
            </a:r>
            <a:endParaRPr lang="en-US" altLang="zh-CN" b="1" dirty="0"/>
          </a:p>
          <a:p>
            <a:pPr marL="914400" lvl="2" indent="0">
              <a:buNone/>
            </a:pPr>
            <a:r>
              <a:rPr lang="zh-CN" altLang="en-US" sz="1600" dirty="0"/>
              <a:t>如：</a:t>
            </a:r>
            <a:r>
              <a:rPr lang="en-US" altLang="zh-CN" sz="1600" dirty="0"/>
              <a:t>Map&lt;K,V&gt;</a:t>
            </a:r>
            <a:r>
              <a:rPr lang="zh-CN" altLang="en-US" sz="1600" dirty="0"/>
              <a:t>、</a:t>
            </a:r>
            <a:r>
              <a:rPr lang="en-US" altLang="zh-CN" sz="1600" dirty="0"/>
              <a:t>Collection&lt;E&gt;</a:t>
            </a:r>
            <a:r>
              <a:rPr lang="zh-CN" altLang="en-US" sz="1600" dirty="0"/>
              <a:t>、</a:t>
            </a:r>
            <a:r>
              <a:rPr lang="en-US" altLang="zh-CN" sz="1600" dirty="0"/>
              <a:t>List&lt;E&gt;</a:t>
            </a:r>
            <a:r>
              <a:rPr lang="zh-CN" altLang="en-US" sz="1600" dirty="0"/>
              <a:t>、</a:t>
            </a:r>
            <a:r>
              <a:rPr lang="en-US" altLang="zh-CN" sz="1600" dirty="0"/>
              <a:t>Set&lt;E</a:t>
            </a:r>
            <a:r>
              <a:rPr lang="en-US" altLang="zh-CN" sz="1600" dirty="0" smtClean="0"/>
              <a:t>&gt;</a:t>
            </a:r>
            <a:endParaRPr lang="en-US" altLang="zh-CN" sz="1600" dirty="0"/>
          </a:p>
          <a:p>
            <a:pPr lvl="1"/>
            <a:r>
              <a:rPr lang="zh-CN" altLang="en-US" sz="1800" b="1" dirty="0"/>
              <a:t>方法</a:t>
            </a:r>
            <a:endParaRPr lang="en-US" altLang="zh-CN" sz="1800" b="1" dirty="0"/>
          </a:p>
          <a:p>
            <a:pPr marL="914400" lvl="2" indent="0">
              <a:buNone/>
            </a:pPr>
            <a:r>
              <a:rPr lang="zh-CN" altLang="en-US" sz="1600" dirty="0" smtClean="0"/>
              <a:t>如：</a:t>
            </a:r>
            <a:r>
              <a:rPr lang="en-US" altLang="zh-CN" sz="1600" dirty="0" smtClean="0"/>
              <a:t>Collection</a:t>
            </a:r>
            <a:r>
              <a:rPr lang="zh-CN" altLang="en-US" sz="1600" dirty="0"/>
              <a:t>接口中</a:t>
            </a:r>
            <a:r>
              <a:rPr lang="en-US" altLang="zh-CN" sz="1600" dirty="0"/>
              <a:t>&lt;T&gt; T[ ] </a:t>
            </a:r>
            <a:r>
              <a:rPr lang="en-US" altLang="zh-CN" sz="1600" dirty="0" err="1"/>
              <a:t>toArray</a:t>
            </a:r>
            <a:r>
              <a:rPr lang="en-US" altLang="zh-CN" sz="1600" dirty="0"/>
              <a:t>(T[ ] a</a:t>
            </a:r>
            <a:r>
              <a:rPr lang="en-US" altLang="zh-CN" sz="1600" dirty="0" smtClean="0"/>
              <a:t>)</a:t>
            </a:r>
            <a:endParaRPr lang="zh-CN" altLang="en-US" dirty="0"/>
          </a:p>
        </p:txBody>
      </p:sp>
      <p:sp>
        <p:nvSpPr>
          <p:cNvPr id="4" name="副标题 3"/>
          <p:cNvSpPr>
            <a:spLocks noGrp="1"/>
          </p:cNvSpPr>
          <p:nvPr>
            <p:ph type="subTitle" idx="10"/>
          </p:nvPr>
        </p:nvSpPr>
        <p:spPr>
          <a:xfrm>
            <a:off x="539552" y="843558"/>
            <a:ext cx="7632848" cy="360040"/>
          </a:xfrm>
        </p:spPr>
        <p:txBody>
          <a:bodyPr/>
          <a:lstStyle/>
          <a:p>
            <a:r>
              <a:rPr lang="zh-CN" altLang="en-US" dirty="0"/>
              <a:t>泛</a:t>
            </a:r>
            <a:r>
              <a:rPr lang="zh-CN" altLang="en-US" dirty="0" smtClean="0"/>
              <a:t>型应用</a:t>
            </a:r>
            <a:r>
              <a:rPr lang="zh-CN" altLang="en-US" dirty="0"/>
              <a:t>于类形成泛型类</a:t>
            </a:r>
            <a:r>
              <a:rPr lang="zh-CN" altLang="en-US" dirty="0" smtClean="0"/>
              <a:t>，应用</a:t>
            </a:r>
            <a:r>
              <a:rPr lang="zh-CN" altLang="en-US" dirty="0"/>
              <a:t>于接口形成泛型接口</a:t>
            </a:r>
            <a:r>
              <a:rPr lang="zh-CN" altLang="en-US" dirty="0" smtClean="0"/>
              <a:t>，应用</a:t>
            </a:r>
            <a:r>
              <a:rPr lang="zh-CN" altLang="en-US" dirty="0"/>
              <a:t>于方法形成泛型</a:t>
            </a:r>
            <a:r>
              <a:rPr lang="zh-CN" altLang="en-US" dirty="0" smtClean="0"/>
              <a:t>方法。</a:t>
            </a:r>
            <a:endParaRPr lang="zh-CN" altLang="en-US" dirty="0"/>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sym typeface="+mn-ea"/>
              </a:rPr>
              <a:t>泛型可以用在哪里</a:t>
            </a:r>
            <a:endParaRPr lang="zh-CN" altLang="en-US" dirty="0"/>
          </a:p>
        </p:txBody>
      </p:sp>
      <p:sp>
        <p:nvSpPr>
          <p:cNvPr id="9" name="TextBox 22"/>
          <p:cNvSpPr>
            <a:spLocks noChangeArrowheads="1"/>
          </p:cNvSpPr>
          <p:nvPr/>
        </p:nvSpPr>
        <p:spPr bwMode="auto">
          <a:xfrm>
            <a:off x="3570583" y="1570042"/>
            <a:ext cx="14766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smtClean="0">
                <a:solidFill>
                  <a:schemeClr val="accent1">
                    <a:lumMod val="20000"/>
                    <a:lumOff val="80000"/>
                  </a:schemeClr>
                </a:solidFill>
                <a:latin typeface="+mj-ea"/>
                <a:ea typeface="+mj-ea"/>
              </a:rPr>
              <a:t>在使用时传入</a:t>
            </a:r>
            <a:endParaRPr lang="en-US" altLang="zh-CN" sz="1400" b="1" dirty="0" smtClean="0">
              <a:solidFill>
                <a:schemeClr val="accent1">
                  <a:lumMod val="20000"/>
                  <a:lumOff val="80000"/>
                </a:schemeClr>
              </a:solidFill>
              <a:latin typeface="+mj-ea"/>
              <a:ea typeface="+mj-ea"/>
            </a:endParaRPr>
          </a:p>
          <a:p>
            <a:r>
              <a:rPr lang="zh-CN" altLang="en-US" sz="1400" b="1" dirty="0" smtClean="0">
                <a:solidFill>
                  <a:schemeClr val="accent1">
                    <a:lumMod val="20000"/>
                    <a:lumOff val="80000"/>
                  </a:schemeClr>
                </a:solidFill>
                <a:latin typeface="+mj-ea"/>
                <a:ea typeface="+mj-ea"/>
              </a:rPr>
              <a:t>具体</a:t>
            </a:r>
            <a:r>
              <a:rPr lang="zh-CN" altLang="en-US" sz="1400" b="1" dirty="0">
                <a:solidFill>
                  <a:schemeClr val="accent1">
                    <a:lumMod val="20000"/>
                    <a:lumOff val="80000"/>
                  </a:schemeClr>
                </a:solidFill>
                <a:latin typeface="+mj-ea"/>
                <a:ea typeface="+mj-ea"/>
              </a:rPr>
              <a:t>类型</a:t>
            </a:r>
            <a:endParaRPr lang="en-US" altLang="zh-CN" sz="1400" b="1" dirty="0">
              <a:solidFill>
                <a:schemeClr val="accent1">
                  <a:lumMod val="20000"/>
                  <a:lumOff val="80000"/>
                </a:schemeClr>
              </a:solidFill>
              <a:latin typeface="+mj-ea"/>
              <a:ea typeface="+mj-ea"/>
            </a:endParaRPr>
          </a:p>
        </p:txBody>
      </p:sp>
      <p:pic>
        <p:nvPicPr>
          <p:cNvPr id="13" name="图片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55851" y="1421140"/>
            <a:ext cx="4892413" cy="1944216"/>
          </a:xfrm>
          <a:prstGeom prst="rect">
            <a:avLst/>
          </a:prstGeom>
        </p:spPr>
      </p:pic>
      <p:sp>
        <p:nvSpPr>
          <p:cNvPr id="5" name="文本框 4"/>
          <p:cNvSpPr txBox="1"/>
          <p:nvPr/>
        </p:nvSpPr>
        <p:spPr>
          <a:xfrm>
            <a:off x="1151255" y="4054475"/>
            <a:ext cx="6805295" cy="521970"/>
          </a:xfrm>
          <a:prstGeom prst="rect">
            <a:avLst/>
          </a:prstGeom>
          <a:noFill/>
        </p:spPr>
        <p:txBody>
          <a:bodyPr wrap="square" rtlCol="0">
            <a:spAutoFit/>
          </a:bodyPr>
          <a:lstStyle/>
          <a:p>
            <a:r>
              <a:rPr lang="zh-CN" altLang="en-US" sz="2800">
                <a:ln w="22225">
                  <a:solidFill>
                    <a:schemeClr val="accent2"/>
                  </a:solidFill>
                  <a:prstDash val="solid"/>
                </a:ln>
                <a:solidFill>
                  <a:schemeClr val="accent2">
                    <a:lumMod val="40000"/>
                    <a:lumOff val="60000"/>
                  </a:schemeClr>
                </a:solidFill>
                <a:effectLst/>
              </a:rPr>
              <a:t>泛型的具体使用是怎样的呢？</a:t>
            </a:r>
            <a:endParaRPr lang="zh-CN" altLang="en-US" sz="2800">
              <a:ln w="22225">
                <a:solidFill>
                  <a:schemeClr val="accent2"/>
                </a:solidFill>
                <a:prstDash val="solid"/>
              </a:ln>
              <a:solidFill>
                <a:schemeClr val="accent2">
                  <a:lumMod val="40000"/>
                  <a:lumOff val="60000"/>
                </a:schemeClr>
              </a:solidFill>
              <a:effectLst/>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4"/>
          <p:cNvSpPr>
            <a:spLocks noChangeArrowheads="1"/>
          </p:cNvSpPr>
          <p:nvPr/>
        </p:nvSpPr>
        <p:spPr bwMode="auto">
          <a:xfrm>
            <a:off x="1111885" y="701675"/>
            <a:ext cx="6962140" cy="3538219"/>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lvl="1" algn="l"/>
            <a:r>
              <a:rPr lang="en-US" altLang="zh-CN" sz="1400" b="1" dirty="0" smtClean="0">
                <a:solidFill>
                  <a:srgbClr val="7F0055"/>
                </a:solidFill>
                <a:latin typeface="Consolas" panose="020B0609020204030204"/>
              </a:rPr>
              <a:t>public</a:t>
            </a:r>
            <a:r>
              <a:rPr lang="en-US" altLang="zh-CN" sz="1400" b="1" dirty="0" smtClean="0">
                <a:solidFill>
                  <a:srgbClr val="000000"/>
                </a:solidFill>
                <a:latin typeface="Consolas" panose="020B0609020204030204"/>
              </a:rPr>
              <a:t> </a:t>
            </a:r>
            <a:r>
              <a:rPr lang="en-US" altLang="zh-CN" sz="1400" b="1" dirty="0" smtClean="0">
                <a:solidFill>
                  <a:srgbClr val="7F0055"/>
                </a:solidFill>
                <a:latin typeface="Consolas" panose="020B0609020204030204"/>
              </a:rPr>
              <a:t>class</a:t>
            </a:r>
            <a:r>
              <a:rPr lang="en-US" altLang="zh-CN" sz="1400" b="1" dirty="0" smtClean="0">
                <a:solidFill>
                  <a:srgbClr val="000000"/>
                </a:solidFill>
                <a:latin typeface="Consolas" panose="020B0609020204030204"/>
              </a:rPr>
              <a:t> Generic&lt;T&gt; {</a:t>
            </a:r>
            <a:r>
              <a:rPr lang="en-US" altLang="zh-CN" sz="1400" dirty="0" smtClean="0">
                <a:solidFill>
                  <a:srgbClr val="3F7F5F"/>
                </a:solidFill>
                <a:latin typeface="Consolas" panose="020B0609020204030204"/>
              </a:rPr>
              <a:t>//</a:t>
            </a:r>
            <a:r>
              <a:rPr lang="zh-CN" altLang="en-US" sz="1400" dirty="0" smtClean="0">
                <a:solidFill>
                  <a:srgbClr val="3F7F5F"/>
                </a:solidFill>
                <a:latin typeface="Consolas" panose="020B0609020204030204"/>
              </a:rPr>
              <a:t>声明类时传入泛型参数</a:t>
            </a:r>
            <a:r>
              <a:rPr lang="en-US" altLang="zh-CN" sz="1400" dirty="0" smtClean="0">
                <a:solidFill>
                  <a:srgbClr val="3F7F5F"/>
                </a:solidFill>
                <a:latin typeface="Consolas" panose="020B0609020204030204"/>
              </a:rPr>
              <a:t>T</a:t>
            </a:r>
            <a:endParaRPr lang="zh-CN" altLang="en-US" sz="1400" b="1" dirty="0" smtClean="0">
              <a:solidFill>
                <a:srgbClr val="3F7F5F"/>
              </a:solidFill>
              <a:latin typeface="Consolas" panose="020B0609020204030204"/>
            </a:endParaRPr>
          </a:p>
          <a:p>
            <a:pPr lvl="1" algn="l"/>
            <a:r>
              <a:rPr lang="en-US" altLang="zh-CN" sz="1400" b="1" dirty="0" smtClean="0">
                <a:solidFill>
                  <a:srgbClr val="7F0055"/>
                </a:solidFill>
                <a:latin typeface="Consolas" panose="020B0609020204030204"/>
              </a:rPr>
              <a:t>private</a:t>
            </a:r>
            <a:r>
              <a:rPr lang="en-US" altLang="zh-CN" sz="1400" b="1" dirty="0" smtClean="0">
                <a:solidFill>
                  <a:srgbClr val="000000"/>
                </a:solidFill>
                <a:latin typeface="Consolas" panose="020B0609020204030204"/>
              </a:rPr>
              <a:t> T </a:t>
            </a:r>
            <a:r>
              <a:rPr lang="en-US" altLang="zh-CN" sz="1400" b="1" dirty="0" err="1" smtClean="0">
                <a:solidFill>
                  <a:srgbClr val="0000C0"/>
                </a:solidFill>
                <a:latin typeface="Consolas" panose="020B0609020204030204"/>
              </a:rPr>
              <a:t>val</a:t>
            </a:r>
            <a:r>
              <a:rPr lang="en-US" altLang="zh-CN" sz="1400" b="1" dirty="0" smtClean="0">
                <a:solidFill>
                  <a:srgbClr val="000000"/>
                </a:solidFill>
                <a:latin typeface="Consolas" panose="020B0609020204030204"/>
              </a:rPr>
              <a:t>;</a:t>
            </a:r>
            <a:r>
              <a:rPr lang="en-US" altLang="zh-CN" sz="1400" dirty="0">
                <a:solidFill>
                  <a:srgbClr val="3F7F5F"/>
                </a:solidFill>
                <a:latin typeface="Consolas" panose="020B0609020204030204"/>
              </a:rPr>
              <a:t> </a:t>
            </a:r>
            <a:r>
              <a:rPr lang="en-US" altLang="zh-CN" sz="1400" dirty="0" smtClean="0">
                <a:solidFill>
                  <a:srgbClr val="3F7F5F"/>
                </a:solidFill>
                <a:latin typeface="Consolas" panose="020B0609020204030204"/>
              </a:rPr>
              <a:t>//</a:t>
            </a:r>
            <a:r>
              <a:rPr lang="zh-CN" altLang="en-US" sz="1400" dirty="0" smtClean="0">
                <a:solidFill>
                  <a:srgbClr val="3F7F5F"/>
                </a:solidFill>
                <a:latin typeface="Consolas" panose="020B0609020204030204"/>
              </a:rPr>
              <a:t>声明类型为</a:t>
            </a:r>
            <a:r>
              <a:rPr lang="en-US" altLang="zh-CN" sz="1400" dirty="0" smtClean="0">
                <a:solidFill>
                  <a:srgbClr val="3F7F5F"/>
                </a:solidFill>
                <a:latin typeface="Consolas" panose="020B0609020204030204"/>
              </a:rPr>
              <a:t>T</a:t>
            </a:r>
            <a:r>
              <a:rPr lang="zh-CN" altLang="en-US" sz="1400" dirty="0" smtClean="0">
                <a:solidFill>
                  <a:srgbClr val="3F7F5F"/>
                </a:solidFill>
                <a:latin typeface="Consolas" panose="020B0609020204030204"/>
              </a:rPr>
              <a:t>的成员属性</a:t>
            </a:r>
            <a:endParaRPr lang="en-US" altLang="zh-CN" sz="1400" b="1" dirty="0" smtClean="0">
              <a:solidFill>
                <a:srgbClr val="000000"/>
              </a:solidFill>
              <a:latin typeface="Consolas" panose="020B0609020204030204"/>
            </a:endParaRPr>
          </a:p>
          <a:p>
            <a:pPr lvl="1" algn="l"/>
            <a:r>
              <a:rPr lang="en-US" altLang="zh-CN" sz="1400" b="1" dirty="0" smtClean="0">
                <a:solidFill>
                  <a:srgbClr val="7F0055"/>
                </a:solidFill>
                <a:latin typeface="Consolas" panose="020B0609020204030204"/>
              </a:rPr>
              <a:t>public</a:t>
            </a:r>
            <a:r>
              <a:rPr lang="en-US" altLang="zh-CN" sz="1400" b="1" dirty="0" smtClean="0">
                <a:solidFill>
                  <a:srgbClr val="000000"/>
                </a:solidFill>
                <a:latin typeface="Consolas" panose="020B0609020204030204"/>
              </a:rPr>
              <a:t> Generic(T </a:t>
            </a:r>
            <a:r>
              <a:rPr lang="en-US" altLang="zh-CN" sz="1400" b="1" dirty="0" err="1" smtClean="0">
                <a:solidFill>
                  <a:srgbClr val="000000"/>
                </a:solidFill>
                <a:latin typeface="Consolas" panose="020B0609020204030204"/>
              </a:rPr>
              <a:t>val</a:t>
            </a:r>
            <a:r>
              <a:rPr lang="en-US" altLang="zh-CN" sz="1400" b="1" dirty="0" smtClean="0">
                <a:solidFill>
                  <a:srgbClr val="000000"/>
                </a:solidFill>
                <a:latin typeface="Consolas" panose="020B0609020204030204"/>
              </a:rPr>
              <a:t>) {</a:t>
            </a:r>
            <a:r>
              <a:rPr lang="en-US" altLang="zh-CN" sz="1400" dirty="0">
                <a:solidFill>
                  <a:srgbClr val="3F7F5F"/>
                </a:solidFill>
                <a:latin typeface="Consolas" panose="020B0609020204030204"/>
              </a:rPr>
              <a:t>//</a:t>
            </a:r>
            <a:r>
              <a:rPr lang="zh-CN" altLang="en-US" sz="1400" dirty="0" smtClean="0">
                <a:solidFill>
                  <a:srgbClr val="3F7F5F"/>
                </a:solidFill>
                <a:latin typeface="Consolas" panose="020B0609020204030204"/>
              </a:rPr>
              <a:t>通过构造器传入类型</a:t>
            </a:r>
            <a:r>
              <a:rPr lang="en-US" altLang="zh-CN" sz="1400" dirty="0" smtClean="0">
                <a:solidFill>
                  <a:srgbClr val="3F7F5F"/>
                </a:solidFill>
                <a:latin typeface="Consolas" panose="020B0609020204030204"/>
              </a:rPr>
              <a:t>T</a:t>
            </a:r>
            <a:r>
              <a:rPr lang="zh-CN" altLang="en-US" sz="1400" dirty="0" smtClean="0">
                <a:solidFill>
                  <a:srgbClr val="3F7F5F"/>
                </a:solidFill>
                <a:latin typeface="Consolas" panose="020B0609020204030204"/>
              </a:rPr>
              <a:t>的对象并为属性</a:t>
            </a:r>
            <a:r>
              <a:rPr lang="en-US" altLang="zh-CN" sz="1400" dirty="0" smtClean="0">
                <a:solidFill>
                  <a:srgbClr val="3F7F5F"/>
                </a:solidFill>
                <a:latin typeface="Consolas" panose="020B0609020204030204"/>
              </a:rPr>
              <a:t>val</a:t>
            </a:r>
            <a:r>
              <a:rPr lang="zh-CN" altLang="en-US" sz="1400" dirty="0" smtClean="0">
                <a:solidFill>
                  <a:srgbClr val="3F7F5F"/>
                </a:solidFill>
                <a:latin typeface="Consolas" panose="020B0609020204030204"/>
              </a:rPr>
              <a:t>赋值</a:t>
            </a:r>
            <a:endParaRPr lang="en-US" altLang="zh-CN" sz="1400" b="1" dirty="0" smtClean="0">
              <a:solidFill>
                <a:srgbClr val="000000"/>
              </a:solidFill>
              <a:latin typeface="Consolas" panose="020B0609020204030204"/>
            </a:endParaRPr>
          </a:p>
          <a:p>
            <a:pPr lvl="2" algn="l"/>
            <a:r>
              <a:rPr lang="en-US" altLang="zh-CN" sz="1400" b="1" dirty="0" err="1" smtClean="0">
                <a:solidFill>
                  <a:srgbClr val="7F0055"/>
                </a:solidFill>
                <a:latin typeface="Consolas" panose="020B0609020204030204"/>
              </a:rPr>
              <a:t>this</a:t>
            </a:r>
            <a:r>
              <a:rPr lang="en-US" altLang="zh-CN" sz="1400" b="1" dirty="0" err="1" smtClean="0">
                <a:solidFill>
                  <a:srgbClr val="000000"/>
                </a:solidFill>
                <a:latin typeface="Consolas" panose="020B0609020204030204"/>
              </a:rPr>
              <a:t>.</a:t>
            </a:r>
            <a:r>
              <a:rPr lang="en-US" altLang="zh-CN" sz="1400" b="1" dirty="0" err="1" smtClean="0">
                <a:solidFill>
                  <a:srgbClr val="0000C0"/>
                </a:solidFill>
                <a:latin typeface="Consolas" panose="020B0609020204030204"/>
              </a:rPr>
              <a:t>val</a:t>
            </a:r>
            <a:r>
              <a:rPr lang="en-US" altLang="zh-CN" sz="1400" b="1" dirty="0" smtClean="0">
                <a:solidFill>
                  <a:srgbClr val="000000"/>
                </a:solidFill>
                <a:latin typeface="Consolas" panose="020B0609020204030204"/>
              </a:rPr>
              <a:t> </a:t>
            </a:r>
            <a:r>
              <a:rPr lang="en-US" altLang="zh-CN" sz="1400" b="1" dirty="0">
                <a:solidFill>
                  <a:srgbClr val="000000"/>
                </a:solidFill>
                <a:latin typeface="Consolas" panose="020B0609020204030204"/>
              </a:rPr>
              <a:t>= </a:t>
            </a:r>
            <a:r>
              <a:rPr lang="en-US" altLang="zh-CN" sz="1400" b="1" dirty="0" err="1">
                <a:solidFill>
                  <a:srgbClr val="000000"/>
                </a:solidFill>
                <a:latin typeface="Consolas" panose="020B0609020204030204"/>
              </a:rPr>
              <a:t>val</a:t>
            </a:r>
            <a:r>
              <a:rPr lang="en-US" altLang="zh-CN" sz="1400" b="1" dirty="0">
                <a:solidFill>
                  <a:srgbClr val="000000"/>
                </a:solidFill>
                <a:latin typeface="Consolas" panose="020B0609020204030204"/>
              </a:rPr>
              <a:t>;</a:t>
            </a:r>
            <a:endParaRPr lang="en-US" altLang="zh-CN" sz="1400" b="1" dirty="0">
              <a:solidFill>
                <a:srgbClr val="000000"/>
              </a:solidFill>
              <a:latin typeface="Consolas" panose="020B0609020204030204"/>
            </a:endParaRPr>
          </a:p>
          <a:p>
            <a:pPr lvl="1" algn="l"/>
            <a:r>
              <a:rPr lang="en-US" altLang="zh-CN" sz="1400" dirty="0" smtClean="0">
                <a:solidFill>
                  <a:srgbClr val="000000"/>
                </a:solidFill>
                <a:latin typeface="Consolas" panose="020B0609020204030204"/>
              </a:rPr>
              <a:t>}</a:t>
            </a:r>
            <a:r>
              <a:rPr lang="en-US" altLang="zh-CN" sz="1400" b="1" dirty="0">
                <a:solidFill>
                  <a:srgbClr val="3F7F5F"/>
                </a:solidFill>
                <a:latin typeface="Consolas" panose="020B0609020204030204"/>
              </a:rPr>
              <a:t> </a:t>
            </a:r>
            <a:endParaRPr lang="en-US" altLang="zh-CN" sz="1400" dirty="0">
              <a:solidFill>
                <a:srgbClr val="000000"/>
              </a:solidFill>
              <a:latin typeface="Consolas" panose="020B0609020204030204"/>
            </a:endParaRPr>
          </a:p>
          <a:p>
            <a:pPr lvl="1" algn="l"/>
            <a:r>
              <a:rPr lang="en-US" altLang="zh-CN" sz="1400" b="1" dirty="0">
                <a:solidFill>
                  <a:srgbClr val="7F0055"/>
                </a:solidFill>
                <a:latin typeface="Consolas" panose="020B0609020204030204"/>
              </a:rPr>
              <a:t>public</a:t>
            </a:r>
            <a:r>
              <a:rPr lang="en-US" altLang="zh-CN" sz="1400" b="1" dirty="0">
                <a:solidFill>
                  <a:srgbClr val="000000"/>
                </a:solidFill>
                <a:latin typeface="Consolas" panose="020B0609020204030204"/>
              </a:rPr>
              <a:t> T </a:t>
            </a:r>
            <a:r>
              <a:rPr lang="en-US" altLang="zh-CN" sz="1400" b="1" dirty="0" err="1">
                <a:solidFill>
                  <a:srgbClr val="000000"/>
                </a:solidFill>
                <a:latin typeface="Consolas" panose="020B0609020204030204"/>
              </a:rPr>
              <a:t>getVal</a:t>
            </a:r>
            <a:r>
              <a:rPr lang="en-US" altLang="zh-CN" sz="1400" b="1" dirty="0">
                <a:solidFill>
                  <a:srgbClr val="000000"/>
                </a:solidFill>
                <a:latin typeface="Consolas" panose="020B0609020204030204"/>
              </a:rPr>
              <a:t>() {</a:t>
            </a:r>
            <a:r>
              <a:rPr lang="en-US" altLang="zh-CN" sz="1400" dirty="0" smtClean="0">
                <a:solidFill>
                  <a:srgbClr val="3F7F5F"/>
                </a:solidFill>
                <a:latin typeface="Consolas" panose="020B0609020204030204"/>
                <a:sym typeface="+mn-ea"/>
              </a:rPr>
              <a:t>//</a:t>
            </a:r>
            <a:r>
              <a:rPr lang="zh-CN" altLang="en-US" sz="1400" dirty="0" smtClean="0">
                <a:solidFill>
                  <a:srgbClr val="3F7F5F"/>
                </a:solidFill>
                <a:latin typeface="Consolas" panose="020B0609020204030204"/>
                <a:sym typeface="+mn-ea"/>
              </a:rPr>
              <a:t>通过返回类型</a:t>
            </a:r>
            <a:r>
              <a:rPr lang="en-US" altLang="zh-CN" sz="1400" dirty="0" smtClean="0">
                <a:solidFill>
                  <a:srgbClr val="3F7F5F"/>
                </a:solidFill>
                <a:latin typeface="Consolas" panose="020B0609020204030204"/>
                <a:sym typeface="+mn-ea"/>
              </a:rPr>
              <a:t>T</a:t>
            </a:r>
            <a:r>
              <a:rPr lang="zh-CN" altLang="en-US" sz="1400" dirty="0" smtClean="0">
                <a:solidFill>
                  <a:srgbClr val="3F7F5F"/>
                </a:solidFill>
                <a:latin typeface="Consolas" panose="020B0609020204030204"/>
                <a:sym typeface="+mn-ea"/>
              </a:rPr>
              <a:t>的对象实现代码重用</a:t>
            </a:r>
            <a:endParaRPr lang="en-US" altLang="zh-CN" sz="1400" b="1" dirty="0">
              <a:solidFill>
                <a:srgbClr val="000000"/>
              </a:solidFill>
              <a:latin typeface="Consolas" panose="020B0609020204030204"/>
            </a:endParaRPr>
          </a:p>
          <a:p>
            <a:pPr lvl="2" algn="l"/>
            <a:r>
              <a:rPr lang="en-US" altLang="zh-CN" sz="1400" b="1" dirty="0">
                <a:solidFill>
                  <a:srgbClr val="7F0055"/>
                </a:solidFill>
                <a:latin typeface="Consolas" panose="020B0609020204030204"/>
              </a:rPr>
              <a:t>return</a:t>
            </a:r>
            <a:r>
              <a:rPr lang="en-US" altLang="zh-CN" sz="1400" b="1" dirty="0">
                <a:solidFill>
                  <a:srgbClr val="000000"/>
                </a:solidFill>
                <a:latin typeface="Consolas" panose="020B0609020204030204"/>
              </a:rPr>
              <a:t> </a:t>
            </a:r>
            <a:r>
              <a:rPr lang="en-US" altLang="zh-CN" sz="1400" b="1" dirty="0" err="1">
                <a:solidFill>
                  <a:srgbClr val="0000C0"/>
                </a:solidFill>
                <a:latin typeface="Consolas" panose="020B0609020204030204"/>
              </a:rPr>
              <a:t>val</a:t>
            </a:r>
            <a:r>
              <a:rPr lang="en-US" altLang="zh-CN" sz="1400" b="1" dirty="0">
                <a:solidFill>
                  <a:srgbClr val="000000"/>
                </a:solidFill>
                <a:latin typeface="Consolas" panose="020B0609020204030204"/>
              </a:rPr>
              <a:t>;</a:t>
            </a:r>
            <a:endParaRPr lang="en-US" altLang="zh-CN" sz="1400" b="1" dirty="0">
              <a:solidFill>
                <a:srgbClr val="000000"/>
              </a:solidFill>
              <a:latin typeface="Consolas" panose="020B0609020204030204"/>
            </a:endParaRPr>
          </a:p>
          <a:p>
            <a:pPr lvl="1" algn="l"/>
            <a:r>
              <a:rPr lang="en-US" altLang="zh-CN" sz="1400" dirty="0">
                <a:solidFill>
                  <a:srgbClr val="000000"/>
                </a:solidFill>
                <a:latin typeface="Consolas" panose="020B0609020204030204"/>
              </a:rPr>
              <a:t>}</a:t>
            </a:r>
            <a:endParaRPr lang="en-US" altLang="zh-CN" sz="1400" dirty="0">
              <a:solidFill>
                <a:srgbClr val="000000"/>
              </a:solidFill>
              <a:latin typeface="Consolas" panose="020B0609020204030204"/>
            </a:endParaRPr>
          </a:p>
          <a:p>
            <a:pPr lvl="1" algn="l"/>
            <a:r>
              <a:rPr lang="en-US" altLang="zh-CN" sz="1400" b="1" dirty="0">
                <a:solidFill>
                  <a:srgbClr val="7F0055"/>
                </a:solidFill>
                <a:latin typeface="Consolas" panose="020B0609020204030204"/>
                <a:sym typeface="+mn-ea"/>
              </a:rPr>
              <a:t>public</a:t>
            </a:r>
            <a:r>
              <a:rPr lang="en-US" altLang="zh-CN" sz="1400" b="1" dirty="0">
                <a:solidFill>
                  <a:srgbClr val="000000"/>
                </a:solidFill>
                <a:latin typeface="Consolas" panose="020B0609020204030204"/>
                <a:sym typeface="+mn-ea"/>
              </a:rPr>
              <a:t> </a:t>
            </a:r>
            <a:r>
              <a:rPr lang="en-US" altLang="zh-CN" sz="1400" b="1" dirty="0">
                <a:solidFill>
                  <a:srgbClr val="7F0055"/>
                </a:solidFill>
                <a:latin typeface="Consolas" panose="020B0609020204030204"/>
                <a:sym typeface="+mn-ea"/>
              </a:rPr>
              <a:t>static</a:t>
            </a:r>
            <a:r>
              <a:rPr lang="en-US" altLang="zh-CN" sz="1400" b="1" dirty="0">
                <a:solidFill>
                  <a:srgbClr val="000000"/>
                </a:solidFill>
                <a:latin typeface="Consolas" panose="020B0609020204030204"/>
                <a:sym typeface="+mn-ea"/>
              </a:rPr>
              <a:t> </a:t>
            </a:r>
            <a:r>
              <a:rPr lang="en-US" altLang="zh-CN" sz="1400" b="1" dirty="0">
                <a:solidFill>
                  <a:srgbClr val="7F0055"/>
                </a:solidFill>
                <a:latin typeface="Consolas" panose="020B0609020204030204"/>
                <a:sym typeface="+mn-ea"/>
              </a:rPr>
              <a:t>void</a:t>
            </a:r>
            <a:r>
              <a:rPr lang="en-US" altLang="zh-CN" sz="1400" b="1" dirty="0">
                <a:solidFill>
                  <a:srgbClr val="000000"/>
                </a:solidFill>
                <a:latin typeface="Consolas" panose="020B0609020204030204"/>
                <a:sym typeface="+mn-ea"/>
              </a:rPr>
              <a:t> main(String[] </a:t>
            </a:r>
            <a:r>
              <a:rPr lang="en-US" altLang="zh-CN" sz="1400" b="1" dirty="0" err="1">
                <a:solidFill>
                  <a:srgbClr val="000000"/>
                </a:solidFill>
                <a:latin typeface="Consolas" panose="020B0609020204030204"/>
                <a:sym typeface="+mn-ea"/>
              </a:rPr>
              <a:t>args</a:t>
            </a:r>
            <a:r>
              <a:rPr lang="en-US" altLang="zh-CN" sz="1400" b="1" dirty="0">
                <a:solidFill>
                  <a:srgbClr val="000000"/>
                </a:solidFill>
                <a:latin typeface="Consolas" panose="020B0609020204030204"/>
                <a:sym typeface="+mn-ea"/>
              </a:rPr>
              <a:t>) {</a:t>
            </a:r>
            <a:endParaRPr lang="en-US" altLang="zh-CN" sz="1400" b="1" dirty="0">
              <a:solidFill>
                <a:srgbClr val="000000"/>
              </a:solidFill>
              <a:latin typeface="Consolas" panose="020B0609020204030204"/>
            </a:endParaRPr>
          </a:p>
          <a:p>
            <a:pPr lvl="2" algn="l"/>
            <a:r>
              <a:rPr lang="en-US" altLang="zh-CN" sz="1400" dirty="0" smtClean="0">
                <a:solidFill>
                  <a:srgbClr val="3F7F5F"/>
                </a:solidFill>
                <a:latin typeface="Consolas" panose="020B0609020204030204"/>
                <a:sym typeface="+mn-ea"/>
              </a:rPr>
              <a:t>//</a:t>
            </a:r>
            <a:r>
              <a:rPr lang="zh-CN" altLang="en-US" sz="1400" dirty="0">
                <a:solidFill>
                  <a:srgbClr val="3F7F5F"/>
                </a:solidFill>
                <a:latin typeface="Consolas" panose="020B0609020204030204"/>
                <a:sym typeface="+mn-ea"/>
              </a:rPr>
              <a:t>创建对象时，传入具体类型</a:t>
            </a:r>
            <a:endParaRPr lang="en-US" altLang="zh-CN" sz="1400" b="1" dirty="0">
              <a:solidFill>
                <a:srgbClr val="000000"/>
              </a:solidFill>
              <a:latin typeface="Consolas" panose="020B0609020204030204"/>
            </a:endParaRPr>
          </a:p>
          <a:p>
            <a:pPr lvl="2" algn="l"/>
            <a:r>
              <a:rPr lang="en-US" altLang="zh-CN" sz="1400" dirty="0">
                <a:solidFill>
                  <a:srgbClr val="000000"/>
                </a:solidFill>
                <a:latin typeface="Consolas" panose="020B0609020204030204"/>
                <a:sym typeface="+mn-ea"/>
              </a:rPr>
              <a:t>Generic&lt;Integer&gt; o</a:t>
            </a:r>
            <a:r>
              <a:rPr lang="en-US" altLang="zh-CN" sz="1400" dirty="0" err="1">
                <a:solidFill>
                  <a:srgbClr val="000000"/>
                </a:solidFill>
                <a:latin typeface="Consolas" panose="020B0609020204030204"/>
                <a:sym typeface="+mn-ea"/>
              </a:rPr>
              <a:t>bj</a:t>
            </a:r>
            <a:r>
              <a:rPr lang="en-US" altLang="zh-CN" sz="1400" dirty="0">
                <a:solidFill>
                  <a:srgbClr val="000000"/>
                </a:solidFill>
                <a:latin typeface="Consolas" panose="020B0609020204030204"/>
                <a:sym typeface="+mn-ea"/>
              </a:rPr>
              <a:t> = </a:t>
            </a:r>
            <a:r>
              <a:rPr lang="en-US" altLang="zh-CN" sz="1400" b="1" dirty="0">
                <a:solidFill>
                  <a:srgbClr val="7F0055"/>
                </a:solidFill>
                <a:latin typeface="Consolas" panose="020B0609020204030204"/>
                <a:sym typeface="+mn-ea"/>
              </a:rPr>
              <a:t>new</a:t>
            </a:r>
            <a:r>
              <a:rPr lang="en-US" altLang="zh-CN" sz="1400" b="1" dirty="0">
                <a:solidFill>
                  <a:srgbClr val="000000"/>
                </a:solidFill>
                <a:latin typeface="Consolas" panose="020B0609020204030204"/>
                <a:sym typeface="+mn-ea"/>
              </a:rPr>
              <a:t> Generic&lt;Integer&gt;(123</a:t>
            </a:r>
            <a:r>
              <a:rPr lang="en-US" altLang="zh-CN" sz="1400" b="1" dirty="0" smtClean="0">
                <a:solidFill>
                  <a:srgbClr val="000000"/>
                </a:solidFill>
                <a:latin typeface="Consolas" panose="020B0609020204030204"/>
                <a:sym typeface="+mn-ea"/>
              </a:rPr>
              <a:t>);</a:t>
            </a:r>
            <a:endParaRPr lang="en-US" altLang="zh-CN" sz="1400" b="1" dirty="0" smtClean="0">
              <a:solidFill>
                <a:srgbClr val="000000"/>
              </a:solidFill>
              <a:latin typeface="Consolas" panose="020B0609020204030204"/>
            </a:endParaRPr>
          </a:p>
          <a:p>
            <a:pPr lvl="2" algn="l"/>
            <a:r>
              <a:rPr lang="en-US" altLang="zh-CN" sz="1400" dirty="0" smtClean="0">
                <a:solidFill>
                  <a:srgbClr val="3F7F5F"/>
                </a:solidFill>
                <a:latin typeface="Consolas" panose="020B0609020204030204"/>
                <a:sym typeface="+mn-ea"/>
              </a:rPr>
              <a:t>//</a:t>
            </a:r>
            <a:r>
              <a:rPr lang="zh-CN" altLang="en-US" sz="1400" dirty="0">
                <a:solidFill>
                  <a:srgbClr val="3F7F5F"/>
                </a:solidFill>
                <a:latin typeface="Consolas" panose="020B0609020204030204"/>
                <a:sym typeface="+mn-ea"/>
              </a:rPr>
              <a:t>编译期自动转换为具体类型，编译期和运行时类型一致</a:t>
            </a:r>
            <a:endParaRPr lang="zh-CN" altLang="en-US" sz="1400" dirty="0">
              <a:solidFill>
                <a:srgbClr val="3F7F5F"/>
              </a:solidFill>
              <a:latin typeface="Consolas" panose="020B0609020204030204"/>
            </a:endParaRPr>
          </a:p>
          <a:p>
            <a:pPr lvl="2" algn="l"/>
            <a:r>
              <a:rPr lang="en-US" altLang="zh-CN" sz="1400" dirty="0">
                <a:solidFill>
                  <a:srgbClr val="000000"/>
                </a:solidFill>
                <a:latin typeface="Consolas" panose="020B0609020204030204"/>
                <a:sym typeface="+mn-ea"/>
              </a:rPr>
              <a:t>Integer valInt = o</a:t>
            </a:r>
            <a:r>
              <a:rPr lang="en-US" altLang="zh-CN" sz="1400" dirty="0" err="1">
                <a:solidFill>
                  <a:srgbClr val="000000"/>
                </a:solidFill>
                <a:latin typeface="Consolas" panose="020B0609020204030204"/>
                <a:sym typeface="+mn-ea"/>
              </a:rPr>
              <a:t>bj.getVal</a:t>
            </a:r>
            <a:r>
              <a:rPr lang="en-US" altLang="zh-CN" sz="1400" dirty="0" smtClean="0">
                <a:solidFill>
                  <a:srgbClr val="000000"/>
                </a:solidFill>
                <a:latin typeface="Consolas" panose="020B0609020204030204"/>
                <a:sym typeface="+mn-ea"/>
              </a:rPr>
              <a:t>();</a:t>
            </a:r>
            <a:endParaRPr lang="zh-CN" altLang="en-US" sz="1400" dirty="0">
              <a:solidFill>
                <a:srgbClr val="3F7F5F"/>
              </a:solidFill>
              <a:latin typeface="Consolas" panose="020B0609020204030204"/>
            </a:endParaRPr>
          </a:p>
          <a:p>
            <a:pPr lvl="2" algn="l"/>
            <a:r>
              <a:rPr lang="en-US" altLang="zh-CN" sz="1400" dirty="0" err="1">
                <a:solidFill>
                  <a:srgbClr val="000000"/>
                </a:solidFill>
                <a:latin typeface="Consolas" panose="020B0609020204030204"/>
                <a:sym typeface="+mn-ea"/>
              </a:rPr>
              <a:t>System.</a:t>
            </a:r>
            <a:r>
              <a:rPr lang="en-US" altLang="zh-CN" sz="1400" i="1" dirty="0" err="1">
                <a:solidFill>
                  <a:srgbClr val="0000C0"/>
                </a:solidFill>
                <a:latin typeface="Consolas" panose="020B0609020204030204"/>
                <a:sym typeface="+mn-ea"/>
              </a:rPr>
              <a:t>out</a:t>
            </a:r>
            <a:r>
              <a:rPr lang="en-US" altLang="zh-CN" sz="1400" i="1" dirty="0" err="1">
                <a:solidFill>
                  <a:srgbClr val="000000"/>
                </a:solidFill>
                <a:latin typeface="Consolas" panose="020B0609020204030204"/>
                <a:sym typeface="+mn-ea"/>
              </a:rPr>
              <a:t>.println</a:t>
            </a:r>
            <a:r>
              <a:rPr lang="en-US" altLang="zh-CN" sz="1400" i="1" dirty="0">
                <a:solidFill>
                  <a:srgbClr val="000000"/>
                </a:solidFill>
                <a:latin typeface="Consolas" panose="020B0609020204030204"/>
                <a:sym typeface="+mn-ea"/>
              </a:rPr>
              <a:t>(</a:t>
            </a:r>
            <a:r>
              <a:rPr lang="en-US" altLang="zh-CN" sz="1400" i="1" dirty="0">
                <a:solidFill>
                  <a:srgbClr val="2A00FF"/>
                </a:solidFill>
                <a:latin typeface="Consolas" panose="020B0609020204030204"/>
                <a:sym typeface="+mn-ea"/>
              </a:rPr>
              <a:t>"valInt="</a:t>
            </a:r>
            <a:r>
              <a:rPr lang="en-US" altLang="zh-CN" sz="1400" i="1" dirty="0">
                <a:solidFill>
                  <a:srgbClr val="000000"/>
                </a:solidFill>
                <a:latin typeface="Consolas" panose="020B0609020204030204"/>
                <a:sym typeface="+mn-ea"/>
              </a:rPr>
              <a:t>+valInt);</a:t>
            </a:r>
            <a:endParaRPr lang="en-US" altLang="zh-CN" sz="1400" i="1" dirty="0">
              <a:solidFill>
                <a:srgbClr val="000000"/>
              </a:solidFill>
              <a:latin typeface="Consolas" panose="020B0609020204030204"/>
            </a:endParaRPr>
          </a:p>
          <a:p>
            <a:pPr lvl="1" algn="l"/>
            <a:r>
              <a:rPr lang="en-US" altLang="zh-CN" sz="1400" dirty="0">
                <a:solidFill>
                  <a:srgbClr val="000000"/>
                </a:solidFill>
                <a:latin typeface="Consolas" panose="020B0609020204030204"/>
                <a:sym typeface="+mn-ea"/>
              </a:rPr>
              <a:t>}</a:t>
            </a:r>
            <a:endParaRPr lang="en-US" altLang="zh-CN" sz="1400" dirty="0">
              <a:solidFill>
                <a:srgbClr val="000000"/>
              </a:solidFill>
              <a:latin typeface="Consolas" panose="020B0609020204030204"/>
            </a:endParaRPr>
          </a:p>
          <a:p>
            <a:pPr marL="0" lvl="1" algn="l"/>
            <a:r>
              <a:rPr lang="en-US" altLang="zh-CN" sz="1400" dirty="0" smtClean="0">
                <a:solidFill>
                  <a:srgbClr val="000000"/>
                </a:solidFill>
                <a:latin typeface="Consolas" panose="020B0609020204030204"/>
              </a:rPr>
              <a:t>}</a:t>
            </a:r>
            <a:endParaRPr lang="zh-CN" altLang="en-US" sz="1400" dirty="0">
              <a:solidFill>
                <a:srgbClr val="3F7F5F"/>
              </a:solidFill>
              <a:latin typeface="Consolas" panose="020B0609020204030204"/>
            </a:endParaRPr>
          </a:p>
        </p:txBody>
      </p:sp>
      <p:sp>
        <p:nvSpPr>
          <p:cNvPr id="2" name="标题 1"/>
          <p:cNvSpPr>
            <a:spLocks noGrp="1"/>
          </p:cNvSpPr>
          <p:nvPr>
            <p:ph type="title"/>
          </p:nvPr>
        </p:nvSpPr>
        <p:spPr>
          <a:xfrm>
            <a:off x="2195739" y="141482"/>
            <a:ext cx="6768877" cy="368300"/>
          </a:xfrm>
        </p:spPr>
        <p:txBody>
          <a:bodyPr/>
          <a:lstStyle/>
          <a:p>
            <a:r>
              <a:rPr lang="zh-CN" altLang="en-US" dirty="0"/>
              <a:t>泛型</a:t>
            </a:r>
            <a:r>
              <a:rPr lang="zh-CN" altLang="en-US" dirty="0">
                <a:sym typeface="+mn-ea"/>
              </a:rPr>
              <a:t>的初步使用</a:t>
            </a:r>
            <a:endParaRPr lang="zh-CN" altLang="en-US" dirty="0" smtClean="0"/>
          </a:p>
        </p:txBody>
      </p:sp>
      <p:sp>
        <p:nvSpPr>
          <p:cNvPr id="11" name="下箭头 10"/>
          <p:cNvSpPr/>
          <p:nvPr/>
        </p:nvSpPr>
        <p:spPr bwMode="auto">
          <a:xfrm>
            <a:off x="3857625" y="3792855"/>
            <a:ext cx="288290" cy="612005"/>
          </a:xfrm>
          <a:prstGeom prst="downArrow">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3" name="图片 2"/>
          <p:cNvPicPr>
            <a:picLocks noChangeAspect="1"/>
          </p:cNvPicPr>
          <p:nvPr/>
        </p:nvPicPr>
        <p:blipFill>
          <a:blip r:embed="rId1"/>
          <a:stretch>
            <a:fillRect/>
          </a:stretch>
        </p:blipFill>
        <p:spPr>
          <a:xfrm>
            <a:off x="2733675" y="4424680"/>
            <a:ext cx="2459355" cy="6165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a:t>使用泛型时</a:t>
            </a:r>
            <a:r>
              <a:rPr lang="zh-CN" altLang="en-US" dirty="0" smtClean="0"/>
              <a:t>的注意事项</a:t>
            </a:r>
            <a:endParaRPr lang="zh-CN" altLang="en-US" dirty="0"/>
          </a:p>
        </p:txBody>
      </p:sp>
      <p:grpSp>
        <p:nvGrpSpPr>
          <p:cNvPr id="12" name="组合 11"/>
          <p:cNvGrpSpPr/>
          <p:nvPr/>
        </p:nvGrpSpPr>
        <p:grpSpPr>
          <a:xfrm>
            <a:off x="895840" y="1964676"/>
            <a:ext cx="1690495" cy="1399162"/>
            <a:chOff x="895840" y="1268252"/>
            <a:chExt cx="1690495" cy="1399162"/>
          </a:xfrm>
        </p:grpSpPr>
        <p:pic>
          <p:nvPicPr>
            <p:cNvPr id="5" name="图片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895840" y="1268252"/>
              <a:ext cx="1660470" cy="139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2"/>
            <p:cNvSpPr>
              <a:spLocks noChangeArrowheads="1"/>
            </p:cNvSpPr>
            <p:nvPr/>
          </p:nvSpPr>
          <p:spPr bwMode="auto">
            <a:xfrm>
              <a:off x="925866" y="1610559"/>
              <a:ext cx="1660469"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smtClean="0">
                  <a:latin typeface="+mj-ea"/>
                  <a:ea typeface="+mj-ea"/>
                  <a:sym typeface="+mn-ea"/>
                </a:rPr>
                <a:t>在声明时对类型</a:t>
              </a:r>
              <a:endParaRPr lang="en-US" altLang="zh-CN" sz="1400" b="1" dirty="0" smtClean="0">
                <a:latin typeface="+mj-ea"/>
                <a:ea typeface="+mj-ea"/>
                <a:sym typeface="+mn-ea"/>
              </a:endParaRPr>
            </a:p>
            <a:p>
              <a:r>
                <a:rPr lang="zh-CN" altLang="en-US" sz="1400" b="1" dirty="0" smtClean="0">
                  <a:latin typeface="+mj-ea"/>
                  <a:ea typeface="+mj-ea"/>
                  <a:sym typeface="+mn-ea"/>
                </a:rPr>
                <a:t>进行参数</a:t>
              </a:r>
              <a:r>
                <a:rPr lang="zh-CN" altLang="en-US" sz="1400" b="1" dirty="0">
                  <a:latin typeface="+mj-ea"/>
                  <a:ea typeface="+mj-ea"/>
                  <a:sym typeface="+mn-ea"/>
                </a:rPr>
                <a:t>化</a:t>
              </a:r>
              <a:endParaRPr lang="en-US" altLang="zh-CN" sz="1400" b="1" dirty="0">
                <a:latin typeface="+mj-ea"/>
                <a:ea typeface="+mj-ea"/>
                <a:sym typeface="+mn-ea"/>
              </a:endParaRPr>
            </a:p>
            <a:p>
              <a:endParaRPr lang="en-US" altLang="zh-CN" sz="1400" b="1" dirty="0">
                <a:latin typeface="+mj-ea"/>
                <a:ea typeface="+mj-ea"/>
              </a:endParaRPr>
            </a:p>
          </p:txBody>
        </p:sp>
      </p:grpSp>
      <p:grpSp>
        <p:nvGrpSpPr>
          <p:cNvPr id="14" name="组合 13"/>
          <p:cNvGrpSpPr/>
          <p:nvPr/>
        </p:nvGrpSpPr>
        <p:grpSpPr>
          <a:xfrm>
            <a:off x="3478686" y="1964676"/>
            <a:ext cx="1660469" cy="1399162"/>
            <a:chOff x="3478686" y="1268252"/>
            <a:chExt cx="1660469" cy="1399162"/>
          </a:xfrm>
        </p:grpSpPr>
        <p:pic>
          <p:nvPicPr>
            <p:cNvPr id="7" name="图片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8686" y="1268252"/>
              <a:ext cx="1660469" cy="139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2"/>
            <p:cNvSpPr>
              <a:spLocks noChangeArrowheads="1"/>
            </p:cNvSpPr>
            <p:nvPr/>
          </p:nvSpPr>
          <p:spPr bwMode="auto">
            <a:xfrm>
              <a:off x="3599383" y="1570042"/>
              <a:ext cx="14766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smtClean="0">
                  <a:solidFill>
                    <a:schemeClr val="accent1">
                      <a:lumMod val="20000"/>
                      <a:lumOff val="80000"/>
                    </a:schemeClr>
                  </a:solidFill>
                  <a:latin typeface="+mj-ea"/>
                  <a:ea typeface="+mj-ea"/>
                </a:rPr>
                <a:t>在使用时传入</a:t>
              </a:r>
              <a:endParaRPr lang="en-US" altLang="zh-CN" sz="1400" b="1" dirty="0" smtClean="0">
                <a:solidFill>
                  <a:schemeClr val="accent1">
                    <a:lumMod val="20000"/>
                    <a:lumOff val="80000"/>
                  </a:schemeClr>
                </a:solidFill>
                <a:latin typeface="+mj-ea"/>
                <a:ea typeface="+mj-ea"/>
              </a:endParaRPr>
            </a:p>
            <a:p>
              <a:r>
                <a:rPr lang="zh-CN" altLang="en-US" sz="1400" b="1" dirty="0" smtClean="0">
                  <a:solidFill>
                    <a:schemeClr val="accent1">
                      <a:lumMod val="20000"/>
                      <a:lumOff val="80000"/>
                    </a:schemeClr>
                  </a:solidFill>
                  <a:latin typeface="+mj-ea"/>
                </a:rPr>
                <a:t>具体</a:t>
              </a:r>
              <a:r>
                <a:rPr lang="zh-CN" altLang="en-US" sz="1400" b="1" dirty="0" smtClean="0">
                  <a:solidFill>
                    <a:schemeClr val="accent1">
                      <a:lumMod val="20000"/>
                      <a:lumOff val="80000"/>
                    </a:schemeClr>
                  </a:solidFill>
                  <a:latin typeface="+mj-ea"/>
                  <a:ea typeface="+mj-ea"/>
                </a:rPr>
                <a:t>的</a:t>
              </a:r>
              <a:r>
                <a:rPr lang="zh-CN" altLang="en-US" sz="1400" b="1" dirty="0">
                  <a:solidFill>
                    <a:schemeClr val="accent1">
                      <a:lumMod val="20000"/>
                      <a:lumOff val="80000"/>
                    </a:schemeClr>
                  </a:solidFill>
                  <a:latin typeface="+mj-ea"/>
                </a:rPr>
                <a:t>实际</a:t>
              </a:r>
              <a:r>
                <a:rPr lang="zh-CN" altLang="en-US" sz="1400" b="1" dirty="0" smtClean="0">
                  <a:solidFill>
                    <a:schemeClr val="accent1">
                      <a:lumMod val="20000"/>
                      <a:lumOff val="80000"/>
                    </a:schemeClr>
                  </a:solidFill>
                  <a:latin typeface="+mj-ea"/>
                  <a:ea typeface="+mj-ea"/>
                </a:rPr>
                <a:t>类型</a:t>
              </a:r>
              <a:endParaRPr lang="en-US" altLang="zh-CN" sz="1400" b="1" dirty="0">
                <a:solidFill>
                  <a:schemeClr val="accent1">
                    <a:lumMod val="20000"/>
                    <a:lumOff val="80000"/>
                  </a:schemeClr>
                </a:solidFill>
                <a:latin typeface="+mj-ea"/>
                <a:ea typeface="+mj-ea"/>
              </a:endParaRPr>
            </a:p>
          </p:txBody>
        </p:sp>
      </p:grpSp>
      <p:grpSp>
        <p:nvGrpSpPr>
          <p:cNvPr id="15" name="组合 14"/>
          <p:cNvGrpSpPr/>
          <p:nvPr/>
        </p:nvGrpSpPr>
        <p:grpSpPr>
          <a:xfrm>
            <a:off x="6061531" y="1952768"/>
            <a:ext cx="1660469" cy="1399162"/>
            <a:chOff x="6061531" y="1256344"/>
            <a:chExt cx="1660469" cy="1399162"/>
          </a:xfrm>
        </p:grpSpPr>
        <p:pic>
          <p:nvPicPr>
            <p:cNvPr id="8" name="图片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1531" y="1256344"/>
              <a:ext cx="1660469" cy="139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2"/>
            <p:cNvSpPr>
              <a:spLocks noChangeArrowheads="1"/>
            </p:cNvSpPr>
            <p:nvPr/>
          </p:nvSpPr>
          <p:spPr bwMode="auto">
            <a:xfrm>
              <a:off x="6267263" y="1610559"/>
              <a:ext cx="131973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solidFill>
                    <a:srgbClr val="FFC000"/>
                  </a:solidFill>
                  <a:latin typeface="+mj-ea"/>
                  <a:ea typeface="+mj-ea"/>
                </a:rPr>
                <a:t>编译时检查</a:t>
              </a:r>
              <a:endParaRPr lang="en-US" altLang="zh-CN" sz="1400" b="1" dirty="0">
                <a:solidFill>
                  <a:srgbClr val="FFC000"/>
                </a:solidFill>
                <a:latin typeface="+mj-ea"/>
                <a:ea typeface="+mj-ea"/>
              </a:endParaRPr>
            </a:p>
            <a:p>
              <a:r>
                <a:rPr lang="zh-CN" altLang="en-US" sz="1400" b="1" dirty="0" smtClean="0">
                  <a:solidFill>
                    <a:srgbClr val="FFC000"/>
                  </a:solidFill>
                  <a:latin typeface="+mj-ea"/>
                  <a:ea typeface="+mj-ea"/>
                </a:rPr>
                <a:t>类型是否安全</a:t>
              </a:r>
              <a:endParaRPr lang="en-US" altLang="zh-CN" sz="1400" b="1" dirty="0">
                <a:solidFill>
                  <a:srgbClr val="FFC000"/>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cTn>
                              </p:par>
                              <p:par>
                                <p:cTn id="11" presetID="3" presetClass="entr" presetSubtype="1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blinds(horizontal)">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课堂小结</a:t>
            </a:r>
            <a:endParaRPr lang="zh-CN" altLang="en-US" dirty="0"/>
          </a:p>
        </p:txBody>
      </p:sp>
      <p:grpSp>
        <p:nvGrpSpPr>
          <p:cNvPr id="18" name="组合 17"/>
          <p:cNvGrpSpPr/>
          <p:nvPr/>
        </p:nvGrpSpPr>
        <p:grpSpPr>
          <a:xfrm>
            <a:off x="1332000" y="1096186"/>
            <a:ext cx="2295000" cy="2639611"/>
            <a:chOff x="1332000" y="1507139"/>
            <a:chExt cx="2295000" cy="2639611"/>
          </a:xfrm>
        </p:grpSpPr>
        <p:sp>
          <p:nvSpPr>
            <p:cNvPr id="7" name="左大括号 6"/>
            <p:cNvSpPr/>
            <p:nvPr/>
          </p:nvSpPr>
          <p:spPr bwMode="auto">
            <a:xfrm>
              <a:off x="3042000" y="1507139"/>
              <a:ext cx="585000" cy="2639611"/>
            </a:xfrm>
            <a:prstGeom prst="lef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8" name="TextBox 7"/>
            <p:cNvSpPr txBox="1"/>
            <p:nvPr/>
          </p:nvSpPr>
          <p:spPr>
            <a:xfrm>
              <a:off x="1332000" y="2616750"/>
              <a:ext cx="2160000" cy="400110"/>
            </a:xfrm>
            <a:prstGeom prst="rect">
              <a:avLst/>
            </a:prstGeom>
            <a:noFill/>
          </p:spPr>
          <p:txBody>
            <a:bodyPr wrap="square" rtlCol="0">
              <a:spAutoFit/>
            </a:bodyPr>
            <a:lstStyle/>
            <a:p>
              <a:r>
                <a:rPr lang="zh-CN" altLang="en-US" sz="2000" dirty="0" smtClean="0"/>
                <a:t>本节内容</a:t>
              </a:r>
              <a:endParaRPr lang="zh-CN" altLang="en-US" sz="2000" dirty="0"/>
            </a:p>
          </p:txBody>
        </p:sp>
      </p:grpSp>
      <p:sp>
        <p:nvSpPr>
          <p:cNvPr id="9" name="TextBox 8"/>
          <p:cNvSpPr txBox="1"/>
          <p:nvPr/>
        </p:nvSpPr>
        <p:spPr>
          <a:xfrm>
            <a:off x="3717000" y="983525"/>
            <a:ext cx="4230000" cy="400110"/>
          </a:xfrm>
          <a:prstGeom prst="rect">
            <a:avLst/>
          </a:prstGeom>
          <a:noFill/>
        </p:spPr>
        <p:txBody>
          <a:bodyPr wrap="square" rtlCol="0">
            <a:spAutoFit/>
          </a:bodyPr>
          <a:lstStyle/>
          <a:p>
            <a:pPr algn="l"/>
            <a:r>
              <a:rPr lang="zh-CN" altLang="en-US" sz="2000" dirty="0" smtClean="0"/>
              <a:t>知识回顾：枚举</a:t>
            </a:r>
            <a:endParaRPr lang="zh-CN" altLang="en-US" sz="2000" dirty="0"/>
          </a:p>
        </p:txBody>
      </p:sp>
      <p:sp>
        <p:nvSpPr>
          <p:cNvPr id="10" name="TextBox 9"/>
          <p:cNvSpPr txBox="1"/>
          <p:nvPr/>
        </p:nvSpPr>
        <p:spPr>
          <a:xfrm>
            <a:off x="3717000" y="2185082"/>
            <a:ext cx="4230000" cy="400110"/>
          </a:xfrm>
          <a:prstGeom prst="rect">
            <a:avLst/>
          </a:prstGeom>
          <a:noFill/>
        </p:spPr>
        <p:txBody>
          <a:bodyPr wrap="square" rtlCol="0">
            <a:spAutoFit/>
          </a:bodyPr>
          <a:lstStyle/>
          <a:p>
            <a:pPr algn="l"/>
            <a:r>
              <a:rPr lang="zh-CN" altLang="en-US" sz="2000" dirty="0" smtClean="0"/>
              <a:t>泛型的概念</a:t>
            </a:r>
            <a:endParaRPr lang="zh-CN" altLang="en-US" sz="2000" dirty="0"/>
          </a:p>
        </p:txBody>
      </p:sp>
      <p:sp>
        <p:nvSpPr>
          <p:cNvPr id="11" name="TextBox 10"/>
          <p:cNvSpPr txBox="1"/>
          <p:nvPr/>
        </p:nvSpPr>
        <p:spPr>
          <a:xfrm>
            <a:off x="3717000" y="3386640"/>
            <a:ext cx="4230000" cy="400110"/>
          </a:xfrm>
          <a:prstGeom prst="rect">
            <a:avLst/>
          </a:prstGeom>
          <a:noFill/>
        </p:spPr>
        <p:txBody>
          <a:bodyPr wrap="square" rtlCol="0">
            <a:spAutoFit/>
          </a:bodyPr>
          <a:lstStyle/>
          <a:p>
            <a:pPr algn="l"/>
            <a:r>
              <a:rPr lang="zh-CN" altLang="en-US" sz="2000" dirty="0" smtClean="0"/>
              <a:t>泛型的应用场景</a:t>
            </a:r>
            <a:endParaRPr lang="zh-CN" altLang="en-US" sz="2000" dirty="0"/>
          </a:p>
        </p:txBody>
      </p:sp>
      <p:grpSp>
        <p:nvGrpSpPr>
          <p:cNvPr id="16" name="组合 15"/>
          <p:cNvGrpSpPr/>
          <p:nvPr/>
        </p:nvGrpSpPr>
        <p:grpSpPr>
          <a:xfrm>
            <a:off x="4212000" y="1428635"/>
            <a:ext cx="3555000" cy="687162"/>
            <a:chOff x="4212000" y="1839588"/>
            <a:chExt cx="3555000" cy="687162"/>
          </a:xfrm>
        </p:grpSpPr>
        <p:sp>
          <p:nvSpPr>
            <p:cNvPr id="12" name="下箭头 11"/>
            <p:cNvSpPr/>
            <p:nvPr/>
          </p:nvSpPr>
          <p:spPr bwMode="auto">
            <a:xfrm>
              <a:off x="4212000" y="1839588"/>
              <a:ext cx="360000" cy="68716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TextBox 13"/>
            <p:cNvSpPr txBox="1"/>
            <p:nvPr/>
          </p:nvSpPr>
          <p:spPr>
            <a:xfrm>
              <a:off x="4572000" y="1941750"/>
              <a:ext cx="3195000" cy="338554"/>
            </a:xfrm>
            <a:prstGeom prst="rect">
              <a:avLst/>
            </a:prstGeom>
            <a:noFill/>
          </p:spPr>
          <p:txBody>
            <a:bodyPr wrap="square" rtlCol="0">
              <a:spAutoFit/>
            </a:bodyPr>
            <a:lstStyle/>
            <a:p>
              <a:pPr algn="l"/>
              <a:r>
                <a:rPr lang="zh-CN" altLang="en-US" sz="1600" dirty="0" smtClean="0"/>
                <a:t>及时复盘，开启新内容</a:t>
              </a:r>
              <a:endParaRPr lang="zh-CN" altLang="en-US" sz="1600" dirty="0"/>
            </a:p>
          </p:txBody>
        </p:sp>
      </p:grpSp>
      <p:grpSp>
        <p:nvGrpSpPr>
          <p:cNvPr id="17" name="组合 16"/>
          <p:cNvGrpSpPr/>
          <p:nvPr/>
        </p:nvGrpSpPr>
        <p:grpSpPr>
          <a:xfrm>
            <a:off x="4212000" y="2663706"/>
            <a:ext cx="3555000" cy="687162"/>
            <a:chOff x="4212000" y="3074659"/>
            <a:chExt cx="3555000" cy="687162"/>
          </a:xfrm>
        </p:grpSpPr>
        <p:sp>
          <p:nvSpPr>
            <p:cNvPr id="13" name="下箭头 12"/>
            <p:cNvSpPr/>
            <p:nvPr/>
          </p:nvSpPr>
          <p:spPr bwMode="auto">
            <a:xfrm>
              <a:off x="4212000" y="3074659"/>
              <a:ext cx="360000" cy="68716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TextBox 14"/>
            <p:cNvSpPr txBox="1"/>
            <p:nvPr/>
          </p:nvSpPr>
          <p:spPr>
            <a:xfrm>
              <a:off x="4572000" y="3201750"/>
              <a:ext cx="3195000" cy="338554"/>
            </a:xfrm>
            <a:prstGeom prst="rect">
              <a:avLst/>
            </a:prstGeom>
            <a:noFill/>
          </p:spPr>
          <p:txBody>
            <a:bodyPr wrap="square" rtlCol="0">
              <a:spAutoFit/>
            </a:bodyPr>
            <a:lstStyle/>
            <a:p>
              <a:pPr algn="l"/>
              <a:r>
                <a:rPr lang="zh-CN" altLang="en-US" sz="1600" dirty="0" smtClean="0"/>
                <a:t>理解概念，举一反三</a:t>
              </a:r>
              <a:endParaRPr lang="zh-CN" altLang="en-US" sz="1600" dirty="0"/>
            </a:p>
          </p:txBody>
        </p:sp>
      </p:grpSp>
      <p:sp>
        <p:nvSpPr>
          <p:cNvPr id="19" name="AutoShape 10"/>
          <p:cNvSpPr>
            <a:spLocks noChangeArrowheads="1"/>
          </p:cNvSpPr>
          <p:nvPr/>
        </p:nvSpPr>
        <p:spPr bwMode="auto">
          <a:xfrm>
            <a:off x="1264500" y="4156300"/>
            <a:ext cx="6615000" cy="441926"/>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2000" kern="0" dirty="0" smtClean="0">
                <a:solidFill>
                  <a:schemeClr val="bg1"/>
                </a:solidFill>
                <a:latin typeface="Arial" panose="020B0604020202020204"/>
              </a:rPr>
              <a:t>下一节将深入学习泛型类和泛型接口</a:t>
            </a:r>
            <a:endParaRPr lang="en-GB" altLang="zh-CN" sz="2000" kern="0" dirty="0">
              <a:solidFill>
                <a:schemeClr val="bg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heckerboard(across)">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1000"/>
                                        <p:tgtEl>
                                          <p:spTgt spid="16"/>
                                        </p:tgtEl>
                                      </p:cBhvr>
                                    </p:animEffect>
                                    <p:anim calcmode="lin" valueType="num">
                                      <p:cBhvr>
                                        <p:cTn id="20" dur="1000" fill="hold"/>
                                        <p:tgtEl>
                                          <p:spTgt spid="16"/>
                                        </p:tgtEl>
                                        <p:attrNameLst>
                                          <p:attrName>ppt_x</p:attrName>
                                        </p:attrNameLst>
                                      </p:cBhvr>
                                      <p:tavLst>
                                        <p:tav tm="0">
                                          <p:val>
                                            <p:strVal val="#ppt_x"/>
                                          </p:val>
                                        </p:tav>
                                        <p:tav tm="100000">
                                          <p:val>
                                            <p:strVal val="#ppt_x"/>
                                          </p:val>
                                        </p:tav>
                                      </p:tavLst>
                                    </p:anim>
                                    <p:anim calcmode="lin" valueType="num">
                                      <p:cBhvr>
                                        <p:cTn id="21"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1000"/>
                                        <p:tgtEl>
                                          <p:spTgt spid="17"/>
                                        </p:tgtEl>
                                      </p:cBhvr>
                                    </p:animEffect>
                                    <p:anim calcmode="lin" valueType="num">
                                      <p:cBhvr>
                                        <p:cTn id="34" dur="1000" fill="hold"/>
                                        <p:tgtEl>
                                          <p:spTgt spid="17"/>
                                        </p:tgtEl>
                                        <p:attrNameLst>
                                          <p:attrName>ppt_x</p:attrName>
                                        </p:attrNameLst>
                                      </p:cBhvr>
                                      <p:tavLst>
                                        <p:tav tm="0">
                                          <p:val>
                                            <p:strVal val="#ppt_x"/>
                                          </p:val>
                                        </p:tav>
                                        <p:tav tm="100000">
                                          <p:val>
                                            <p:strVal val="#ppt_x"/>
                                          </p:val>
                                        </p:tav>
                                      </p:tavLst>
                                    </p:anim>
                                    <p:anim calcmode="lin" valueType="num">
                                      <p:cBhvr>
                                        <p:cTn id="3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ipe(down)">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ipe(left)">
                                      <p:cBhvr>
                                        <p:cTn id="4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9"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第一节课</a:t>
            </a:r>
            <a:endParaRPr lang="zh-CN" altLang="en-US" dirty="0"/>
          </a:p>
        </p:txBody>
      </p:sp>
      <p:sp>
        <p:nvSpPr>
          <p:cNvPr id="3" name="副标题 2"/>
          <p:cNvSpPr>
            <a:spLocks noGrp="1"/>
          </p:cNvSpPr>
          <p:nvPr>
            <p:ph type="subTitle" idx="1"/>
          </p:nvPr>
        </p:nvSpPr>
        <p:spPr/>
        <p:txBody>
          <a:bodyPr/>
          <a:lstStyle/>
          <a:p>
            <a:r>
              <a:rPr lang="zh-CN" altLang="en-US" dirty="0" smtClean="0"/>
              <a:t>初识泛型</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课堂拓展：泛型标识符的含义</a:t>
            </a:r>
            <a:endParaRPr lang="zh-CN" altLang="en-US" dirty="0"/>
          </a:p>
        </p:txBody>
      </p:sp>
      <p:sp>
        <p:nvSpPr>
          <p:cNvPr id="3" name="内容占位符 2"/>
          <p:cNvSpPr>
            <a:spLocks noGrp="1"/>
          </p:cNvSpPr>
          <p:nvPr>
            <p:ph idx="1"/>
          </p:nvPr>
        </p:nvSpPr>
        <p:spPr>
          <a:xfrm>
            <a:off x="323528" y="1234378"/>
            <a:ext cx="3280972" cy="3137572"/>
          </a:xfrm>
        </p:spPr>
        <p:txBody>
          <a:bodyPr/>
          <a:lstStyle/>
          <a:p>
            <a:pPr lvl="1"/>
            <a:r>
              <a:rPr lang="en-US" altLang="zh-CN" dirty="0" smtClean="0"/>
              <a:t>Map&lt;K,V</a:t>
            </a:r>
            <a:r>
              <a:rPr lang="en-US" altLang="zh-CN" dirty="0"/>
              <a:t>&gt;</a:t>
            </a:r>
            <a:endParaRPr lang="en-US" altLang="zh-CN" dirty="0"/>
          </a:p>
          <a:p>
            <a:pPr lvl="1"/>
            <a:r>
              <a:rPr lang="en-US" altLang="zh-CN" dirty="0" err="1"/>
              <a:t>HashMap</a:t>
            </a:r>
            <a:r>
              <a:rPr lang="en-US" altLang="zh-CN" dirty="0"/>
              <a:t>&lt;K,V&gt;</a:t>
            </a:r>
            <a:endParaRPr lang="en-US" altLang="zh-CN" dirty="0"/>
          </a:p>
          <a:p>
            <a:pPr lvl="1"/>
            <a:r>
              <a:rPr lang="en-US" altLang="zh-CN" dirty="0"/>
              <a:t>Collection&lt;E&gt;</a:t>
            </a:r>
            <a:endParaRPr lang="en-US" altLang="zh-CN" dirty="0"/>
          </a:p>
          <a:p>
            <a:pPr lvl="1"/>
            <a:r>
              <a:rPr lang="en-US" altLang="zh-CN" dirty="0"/>
              <a:t>List&lt;E&gt;</a:t>
            </a:r>
            <a:endParaRPr lang="en-US" altLang="zh-CN" dirty="0"/>
          </a:p>
          <a:p>
            <a:pPr lvl="1"/>
            <a:r>
              <a:rPr lang="en-US" altLang="zh-CN" dirty="0" err="1"/>
              <a:t>ArrayList</a:t>
            </a:r>
            <a:r>
              <a:rPr lang="en-US" altLang="zh-CN" dirty="0"/>
              <a:t>&lt;E&gt;</a:t>
            </a:r>
            <a:endParaRPr lang="en-US" altLang="zh-CN" dirty="0"/>
          </a:p>
          <a:p>
            <a:pPr lvl="1"/>
            <a:r>
              <a:rPr lang="en-US" altLang="zh-CN" dirty="0"/>
              <a:t>Set&lt;E&gt;</a:t>
            </a:r>
            <a:endParaRPr lang="en-US" altLang="zh-CN" dirty="0"/>
          </a:p>
          <a:p>
            <a:pPr lvl="1"/>
            <a:r>
              <a:rPr lang="en-US" altLang="zh-CN" dirty="0" err="1"/>
              <a:t>HashSet</a:t>
            </a:r>
            <a:r>
              <a:rPr lang="en-US" altLang="zh-CN" dirty="0"/>
              <a:t>&lt;E&gt;</a:t>
            </a:r>
            <a:endParaRPr lang="en-US" altLang="zh-CN" dirty="0"/>
          </a:p>
          <a:p>
            <a:pPr lvl="1"/>
            <a:r>
              <a:rPr lang="en-US" altLang="zh-CN" dirty="0"/>
              <a:t>Class&lt;T&gt;</a:t>
            </a:r>
            <a:endParaRPr lang="en-US" altLang="zh-CN" dirty="0"/>
          </a:p>
          <a:p>
            <a:pPr lvl="1"/>
            <a:endParaRPr lang="en-US" altLang="zh-CN" dirty="0"/>
          </a:p>
        </p:txBody>
      </p:sp>
      <p:sp>
        <p:nvSpPr>
          <p:cNvPr id="5" name="副标题 4"/>
          <p:cNvSpPr>
            <a:spLocks noGrp="1"/>
          </p:cNvSpPr>
          <p:nvPr>
            <p:ph type="subTitle" idx="10"/>
          </p:nvPr>
        </p:nvSpPr>
        <p:spPr/>
        <p:txBody>
          <a:bodyPr/>
          <a:lstStyle/>
          <a:p>
            <a:r>
              <a:rPr lang="zh-CN" altLang="en-US" dirty="0"/>
              <a:t>泛型常见标识符</a:t>
            </a:r>
            <a:r>
              <a:rPr lang="zh-CN" altLang="en-US" dirty="0" smtClean="0"/>
              <a:t>举例（谨供参考）：</a:t>
            </a:r>
            <a:endParaRPr lang="en-US" altLang="zh-CN" dirty="0"/>
          </a:p>
        </p:txBody>
      </p:sp>
      <p:sp>
        <p:nvSpPr>
          <p:cNvPr id="6" name="文本框 5"/>
          <p:cNvSpPr txBox="1"/>
          <p:nvPr/>
        </p:nvSpPr>
        <p:spPr>
          <a:xfrm>
            <a:off x="4662000" y="1446750"/>
            <a:ext cx="4140000" cy="2677656"/>
          </a:xfrm>
          <a:prstGeom prst="rect">
            <a:avLst/>
          </a:prstGeom>
          <a:noFill/>
        </p:spPr>
        <p:txBody>
          <a:bodyPr wrap="square" rtlCol="0">
            <a:spAutoFit/>
          </a:bodyPr>
          <a:lstStyle/>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E</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Element(</a:t>
            </a:r>
            <a:r>
              <a:rPr lang="zh-CN" altLang="en-US" sz="1600" dirty="0">
                <a:solidFill>
                  <a:schemeClr val="tx1">
                    <a:lumMod val="75000"/>
                    <a:lumOff val="25000"/>
                  </a:schemeClr>
                </a:solidFill>
                <a:ea typeface="微软雅黑" panose="020B0503020204020204" pitchFamily="34" charset="-122"/>
              </a:rPr>
              <a:t>集合中使用</a:t>
            </a:r>
            <a:r>
              <a:rPr lang="en-US" altLang="zh-CN" sz="1600" dirty="0">
                <a:solidFill>
                  <a:schemeClr val="tx1">
                    <a:lumMod val="75000"/>
                    <a:lumOff val="25000"/>
                  </a:schemeClr>
                </a:solidFill>
                <a:ea typeface="微软雅黑" panose="020B0503020204020204" pitchFamily="34" charset="-122"/>
              </a:rPr>
              <a:t>)</a:t>
            </a:r>
            <a:endParaRPr lang="en-US" altLang="zh-CN" sz="1600" dirty="0">
              <a:solidFill>
                <a:schemeClr val="tx1">
                  <a:lumMod val="75000"/>
                  <a:lumOff val="25000"/>
                </a:schemeClr>
              </a:solidFill>
              <a:ea typeface="微软雅黑" panose="020B0503020204020204" pitchFamily="34" charset="-122"/>
            </a:endParaRPr>
          </a:p>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T</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Type</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Java</a:t>
            </a:r>
            <a:r>
              <a:rPr lang="zh-CN" altLang="en-US" sz="1600" dirty="0">
                <a:solidFill>
                  <a:schemeClr val="tx1">
                    <a:lumMod val="75000"/>
                    <a:lumOff val="25000"/>
                  </a:schemeClr>
                </a:solidFill>
                <a:ea typeface="微软雅黑" panose="020B0503020204020204" pitchFamily="34" charset="-122"/>
              </a:rPr>
              <a:t>类）</a:t>
            </a:r>
            <a:endParaRPr lang="zh-CN" altLang="en-US" sz="1600" dirty="0">
              <a:solidFill>
                <a:schemeClr val="tx1">
                  <a:lumMod val="75000"/>
                  <a:lumOff val="25000"/>
                </a:schemeClr>
              </a:solidFill>
              <a:ea typeface="微软雅黑" panose="020B0503020204020204" pitchFamily="34" charset="-122"/>
            </a:endParaRPr>
          </a:p>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K</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Key</a:t>
            </a:r>
            <a:r>
              <a:rPr lang="zh-CN" altLang="en-US" sz="1600" dirty="0">
                <a:solidFill>
                  <a:schemeClr val="tx1">
                    <a:lumMod val="75000"/>
                    <a:lumOff val="25000"/>
                  </a:schemeClr>
                </a:solidFill>
                <a:ea typeface="微软雅黑" panose="020B0503020204020204" pitchFamily="34" charset="-122"/>
              </a:rPr>
              <a:t>（键）</a:t>
            </a:r>
            <a:endParaRPr lang="zh-CN" altLang="en-US" sz="1600" dirty="0">
              <a:solidFill>
                <a:schemeClr val="tx1">
                  <a:lumMod val="75000"/>
                  <a:lumOff val="25000"/>
                </a:schemeClr>
              </a:solidFill>
              <a:ea typeface="微软雅黑" panose="020B0503020204020204" pitchFamily="34" charset="-122"/>
            </a:endParaRPr>
          </a:p>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V</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Value</a:t>
            </a:r>
            <a:r>
              <a:rPr lang="zh-CN" altLang="en-US" sz="1600" dirty="0">
                <a:solidFill>
                  <a:schemeClr val="tx1">
                    <a:lumMod val="75000"/>
                    <a:lumOff val="25000"/>
                  </a:schemeClr>
                </a:solidFill>
                <a:ea typeface="微软雅黑" panose="020B0503020204020204" pitchFamily="34" charset="-122"/>
              </a:rPr>
              <a:t>（值）</a:t>
            </a:r>
            <a:endParaRPr lang="zh-CN" altLang="en-US" sz="1600" dirty="0">
              <a:solidFill>
                <a:schemeClr val="tx1">
                  <a:lumMod val="75000"/>
                  <a:lumOff val="25000"/>
                </a:schemeClr>
              </a:solidFill>
              <a:ea typeface="微软雅黑" panose="020B0503020204020204" pitchFamily="34" charset="-122"/>
            </a:endParaRPr>
          </a:p>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N</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Number</a:t>
            </a:r>
            <a:r>
              <a:rPr lang="zh-CN" altLang="en-US" sz="1600" dirty="0">
                <a:solidFill>
                  <a:schemeClr val="tx1">
                    <a:lumMod val="75000"/>
                    <a:lumOff val="25000"/>
                  </a:schemeClr>
                </a:solidFill>
                <a:ea typeface="微软雅黑" panose="020B0503020204020204" pitchFamily="34" charset="-122"/>
              </a:rPr>
              <a:t>（数值类型）</a:t>
            </a:r>
            <a:endParaRPr lang="zh-CN" altLang="en-US" sz="1600" dirty="0">
              <a:solidFill>
                <a:schemeClr val="tx1">
                  <a:lumMod val="75000"/>
                  <a:lumOff val="25000"/>
                </a:schemeClr>
              </a:solidFill>
              <a:ea typeface="微软雅黑" panose="020B0503020204020204" pitchFamily="34" charset="-122"/>
            </a:endParaRPr>
          </a:p>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a:t>
            </a:r>
            <a:r>
              <a:rPr lang="zh-CN" altLang="en-US" sz="1600" dirty="0">
                <a:solidFill>
                  <a:schemeClr val="tx1">
                    <a:lumMod val="75000"/>
                    <a:lumOff val="25000"/>
                  </a:schemeClr>
                </a:solidFill>
                <a:ea typeface="微软雅黑" panose="020B0503020204020204" pitchFamily="34" charset="-122"/>
              </a:rPr>
              <a:t>：表示不确定的</a:t>
            </a:r>
            <a:r>
              <a:rPr lang="en-US" altLang="zh-CN" sz="1600" dirty="0">
                <a:solidFill>
                  <a:schemeClr val="tx1">
                    <a:lumMod val="75000"/>
                    <a:lumOff val="25000"/>
                  </a:schemeClr>
                </a:solidFill>
                <a:ea typeface="微软雅黑" panose="020B0503020204020204" pitchFamily="34" charset="-122"/>
              </a:rPr>
              <a:t>java</a:t>
            </a:r>
            <a:r>
              <a:rPr lang="zh-CN" altLang="en-US" sz="1600" dirty="0">
                <a:solidFill>
                  <a:schemeClr val="tx1">
                    <a:lumMod val="75000"/>
                    <a:lumOff val="25000"/>
                  </a:schemeClr>
                </a:solidFill>
                <a:ea typeface="微软雅黑" panose="020B0503020204020204" pitchFamily="34" charset="-122"/>
              </a:rPr>
              <a:t>类型</a:t>
            </a:r>
            <a:endParaRPr lang="zh-CN" altLang="en-US" sz="1600" dirty="0">
              <a:solidFill>
                <a:schemeClr val="tx1">
                  <a:lumMod val="75000"/>
                  <a:lumOff val="25000"/>
                </a:schemeClr>
              </a:solidFill>
              <a:ea typeface="微软雅黑" panose="020B0503020204020204" pitchFamily="34" charset="-122"/>
            </a:endParaRPr>
          </a:p>
          <a:p>
            <a:pPr marL="285750" indent="-285750" algn="l">
              <a:lnSpc>
                <a:spcPct val="150000"/>
              </a:lnSpc>
              <a:buFont typeface="Wingdings" panose="05000000000000000000" pitchFamily="2" charset="2"/>
              <a:buChar char="l"/>
            </a:pPr>
            <a:r>
              <a:rPr lang="en-US" altLang="zh-CN" sz="1600" dirty="0">
                <a:solidFill>
                  <a:schemeClr val="tx1">
                    <a:lumMod val="75000"/>
                    <a:lumOff val="25000"/>
                  </a:schemeClr>
                </a:solidFill>
                <a:ea typeface="微软雅黑" panose="020B0503020204020204" pitchFamily="34" charset="-122"/>
              </a:rPr>
              <a:t>S</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U</a:t>
            </a:r>
            <a:r>
              <a:rPr lang="zh-CN" altLang="en-US" sz="1600" dirty="0">
                <a:solidFill>
                  <a:schemeClr val="tx1">
                    <a:lumMod val="75000"/>
                    <a:lumOff val="25000"/>
                  </a:schemeClr>
                </a:solidFill>
                <a:ea typeface="微软雅黑" panose="020B0503020204020204" pitchFamily="34" charset="-122"/>
              </a:rPr>
              <a:t>、</a:t>
            </a:r>
            <a:r>
              <a:rPr lang="en-US" altLang="zh-CN" sz="1600" dirty="0">
                <a:solidFill>
                  <a:schemeClr val="tx1">
                    <a:lumMod val="75000"/>
                    <a:lumOff val="25000"/>
                  </a:schemeClr>
                </a:solidFill>
                <a:ea typeface="微软雅黑" panose="020B0503020204020204" pitchFamily="34" charset="-122"/>
              </a:rPr>
              <a:t>V</a:t>
            </a:r>
            <a:r>
              <a:rPr lang="zh-CN" altLang="en-US" sz="1600" dirty="0">
                <a:solidFill>
                  <a:schemeClr val="tx1">
                    <a:lumMod val="75000"/>
                    <a:lumOff val="25000"/>
                  </a:schemeClr>
                </a:solidFill>
                <a:ea typeface="微软雅黑" panose="020B0503020204020204" pitchFamily="34" charset="-122"/>
              </a:rPr>
              <a:t>：</a:t>
            </a:r>
            <a:r>
              <a:rPr lang="zh-CN" altLang="en-US" sz="1600" dirty="0" smtClean="0">
                <a:solidFill>
                  <a:schemeClr val="tx1">
                    <a:lumMod val="75000"/>
                    <a:lumOff val="25000"/>
                  </a:schemeClr>
                </a:solidFill>
                <a:ea typeface="微软雅黑" panose="020B0503020204020204" pitchFamily="34" charset="-122"/>
              </a:rPr>
              <a:t>第二、三、四个</a:t>
            </a:r>
            <a:r>
              <a:rPr lang="zh-CN" altLang="en-US" sz="1600" dirty="0">
                <a:solidFill>
                  <a:schemeClr val="tx1">
                    <a:lumMod val="75000"/>
                    <a:lumOff val="25000"/>
                  </a:schemeClr>
                </a:solidFill>
                <a:ea typeface="微软雅黑" panose="020B0503020204020204" pitchFamily="34" charset="-122"/>
              </a:rPr>
              <a:t>类型</a:t>
            </a:r>
            <a:endParaRPr lang="zh-CN" altLang="en-US" sz="1600" dirty="0">
              <a:solidFill>
                <a:schemeClr val="tx1">
                  <a:lumMod val="75000"/>
                  <a:lumOff val="25000"/>
                </a:schemeClr>
              </a:solidFill>
              <a:ea typeface="微软雅黑" panose="020B0503020204020204" pitchFamily="34" charset="-122"/>
            </a:endParaRPr>
          </a:p>
        </p:txBody>
      </p:sp>
      <p:grpSp>
        <p:nvGrpSpPr>
          <p:cNvPr id="9" name="组合 8"/>
          <p:cNvGrpSpPr/>
          <p:nvPr/>
        </p:nvGrpSpPr>
        <p:grpSpPr>
          <a:xfrm>
            <a:off x="2952000" y="2398973"/>
            <a:ext cx="1260000" cy="577777"/>
            <a:chOff x="3222000" y="2443973"/>
            <a:chExt cx="1260000" cy="577777"/>
          </a:xfrm>
        </p:grpSpPr>
        <p:sp>
          <p:nvSpPr>
            <p:cNvPr id="4" name="右箭头 3"/>
            <p:cNvSpPr/>
            <p:nvPr/>
          </p:nvSpPr>
          <p:spPr bwMode="auto">
            <a:xfrm>
              <a:off x="3267000" y="2661750"/>
              <a:ext cx="1215000" cy="360000"/>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TextBox 7"/>
            <p:cNvSpPr txBox="1"/>
            <p:nvPr/>
          </p:nvSpPr>
          <p:spPr>
            <a:xfrm>
              <a:off x="3222000" y="2443973"/>
              <a:ext cx="1215000" cy="307777"/>
            </a:xfrm>
            <a:prstGeom prst="rect">
              <a:avLst/>
            </a:prstGeom>
            <a:noFill/>
          </p:spPr>
          <p:txBody>
            <a:bodyPr wrap="square" rtlCol="0">
              <a:spAutoFit/>
            </a:bodyPr>
            <a:lstStyle/>
            <a:p>
              <a:r>
                <a:rPr lang="zh-CN" altLang="en-US" sz="1400" dirty="0" smtClean="0"/>
                <a:t>标识符含义</a:t>
              </a:r>
              <a:endParaRPr lang="zh-CN" altLang="en-US" sz="1400" dirty="0"/>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type="lt">
                                    <p:tmPct val="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1" nodeType="withEffect">
                                  <p:stCondLst>
                                    <p:cond delay="0"/>
                                  </p:stCondLst>
                                  <p:iterate type="lt">
                                    <p:tmPct val="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1" nodeType="withEffect">
                                  <p:stCondLst>
                                    <p:cond delay="0"/>
                                  </p:stCondLst>
                                  <p:iterate type="lt">
                                    <p:tmPct val="0"/>
                                  </p:iterate>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1" nodeType="withEffect">
                                  <p:stCondLst>
                                    <p:cond delay="0"/>
                                  </p:stCondLst>
                                  <p:iterate type="lt">
                                    <p:tmPct val="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1" nodeType="withEffect">
                                  <p:stCondLst>
                                    <p:cond delay="0"/>
                                  </p:stCondLst>
                                  <p:iterate type="lt">
                                    <p:tmPct val="0"/>
                                  </p:iterate>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par>
                                <p:cTn id="20" presetID="3" presetClass="entr" presetSubtype="10" fill="hold" grpId="1" nodeType="withEffect">
                                  <p:stCondLst>
                                    <p:cond delay="0"/>
                                  </p:stCondLst>
                                  <p:iterate type="lt">
                                    <p:tmPct val="0"/>
                                  </p:iterate>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par>
                                <p:cTn id="23" presetID="3" presetClass="entr" presetSubtype="10" fill="hold" grpId="1" nodeType="withEffect">
                                  <p:stCondLst>
                                    <p:cond delay="0"/>
                                  </p:stCondLst>
                                  <p:iterate type="lt">
                                    <p:tmPct val="0"/>
                                  </p:iterate>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linds(horizontal)">
                                      <p:cBhvr>
                                        <p:cTn id="25" dur="500"/>
                                        <p:tgtEl>
                                          <p:spTgt spid="3">
                                            <p:txEl>
                                              <p:pRg st="6" end="6"/>
                                            </p:txEl>
                                          </p:spTgt>
                                        </p:tgtEl>
                                      </p:cBhvr>
                                    </p:animEffect>
                                  </p:childTnLst>
                                </p:cTn>
                              </p:par>
                              <p:par>
                                <p:cTn id="26" presetID="3" presetClass="entr" presetSubtype="10" fill="hold" grpId="1" nodeType="withEffect">
                                  <p:stCondLst>
                                    <p:cond delay="0"/>
                                  </p:stCondLst>
                                  <p:iterate type="lt">
                                    <p:tmPct val="0"/>
                                  </p:iterate>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5"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decel="50000" fill="hold">
                                          <p:stCondLst>
                                            <p:cond delay="0"/>
                                          </p:stCondLst>
                                        </p:cTn>
                                        <p:tgtEl>
                                          <p:spTgt spid="9"/>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9"/>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9"/>
                                        </p:tgtEl>
                                        <p:attrNameLst>
                                          <p:attrName>ppt_w</p:attrName>
                                        </p:attrNameLst>
                                      </p:cBhvr>
                                      <p:tavLst>
                                        <p:tav tm="0">
                                          <p:val>
                                            <p:strVal val="#ppt_w*.05"/>
                                          </p:val>
                                        </p:tav>
                                        <p:tav tm="100000">
                                          <p:val>
                                            <p:strVal val="#ppt_w"/>
                                          </p:val>
                                        </p:tav>
                                      </p:tavLst>
                                    </p:anim>
                                    <p:anim calcmode="lin" valueType="num">
                                      <p:cBhvr>
                                        <p:cTn id="36" dur="1000" fill="hold"/>
                                        <p:tgtEl>
                                          <p:spTgt spid="9"/>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9"/>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9"/>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9"/>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grpId="1" nodeType="clickEffect">
                                  <p:stCondLst>
                                    <p:cond delay="0"/>
                                  </p:stCondLst>
                                  <p:iterate type="lt">
                                    <p:tmPct val="0"/>
                                  </p:iterate>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build="p"/>
      <p:bldP spid="6"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第二节</a:t>
            </a:r>
            <a:r>
              <a:rPr lang="zh-CN" altLang="en-US" dirty="0"/>
              <a:t>课</a:t>
            </a:r>
            <a:endParaRPr lang="zh-CN" altLang="en-US" dirty="0"/>
          </a:p>
        </p:txBody>
      </p:sp>
      <p:sp>
        <p:nvSpPr>
          <p:cNvPr id="3" name="副标题 2"/>
          <p:cNvSpPr>
            <a:spLocks noGrp="1"/>
          </p:cNvSpPr>
          <p:nvPr>
            <p:ph type="subTitle" idx="1"/>
          </p:nvPr>
        </p:nvSpPr>
        <p:spPr/>
        <p:txBody>
          <a:bodyPr/>
          <a:lstStyle/>
          <a:p>
            <a:r>
              <a:rPr lang="zh-CN" altLang="en-US" dirty="0" smtClean="0"/>
              <a:t>泛型类与泛型接口</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学习目标</a:t>
            </a:r>
            <a:endParaRPr lang="zh-CN" altLang="en-US" dirty="0"/>
          </a:p>
        </p:txBody>
      </p:sp>
      <p:sp>
        <p:nvSpPr>
          <p:cNvPr id="6" name="副标题 5"/>
          <p:cNvSpPr>
            <a:spLocks noGrp="1"/>
          </p:cNvSpPr>
          <p:nvPr>
            <p:ph type="subTitle" idx="10"/>
          </p:nvPr>
        </p:nvSpPr>
        <p:spPr>
          <a:xfrm>
            <a:off x="539552" y="843558"/>
            <a:ext cx="7488832" cy="720080"/>
          </a:xfrm>
        </p:spPr>
        <p:txBody>
          <a:bodyPr/>
          <a:lstStyle/>
          <a:p>
            <a:r>
              <a:rPr lang="zh-CN" altLang="en-US" dirty="0"/>
              <a:t>上节课学习了泛型的概念和应用场景</a:t>
            </a:r>
            <a:r>
              <a:rPr lang="zh-CN" altLang="en-US" dirty="0" smtClean="0"/>
              <a:t>。</a:t>
            </a:r>
            <a:endParaRPr lang="en-US" altLang="zh-CN" dirty="0"/>
          </a:p>
          <a:p>
            <a:r>
              <a:rPr lang="zh-CN" altLang="en-US" dirty="0"/>
              <a:t>本节课学习泛型在类和接口中的应用</a:t>
            </a:r>
            <a:r>
              <a:rPr lang="zh-CN" altLang="en-US" dirty="0" smtClean="0"/>
              <a:t>。</a:t>
            </a:r>
            <a:endParaRPr lang="zh-CN" altLang="en-US" dirty="0"/>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0333" y="3399982"/>
            <a:ext cx="1686123"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619672" y="2311755"/>
            <a:ext cx="5112568" cy="1569660"/>
          </a:xfrm>
          <a:prstGeom prst="rect">
            <a:avLst/>
          </a:prstGeom>
          <a:noFill/>
        </p:spPr>
        <p:txBody>
          <a:bodyPr wrap="square" rtlCol="0">
            <a:spAutoFit/>
          </a:bodyPr>
          <a:lstStyle/>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为什么学习泛型类和泛型接口呢？</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通过声明类型形参，</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在使用时传入多个类型实参，</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提高代码重用性。</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ln>
            <a:noFill/>
          </a:ln>
        </p:spPr>
        <p:txBody>
          <a:bodyPr wrap="square" anchor="t">
            <a:spAutoFit/>
          </a:bodyPr>
          <a:lstStyle/>
          <a:p>
            <a:r>
              <a:rPr lang="zh-CN" altLang="en-US" kern="1200" dirty="0" smtClean="0">
                <a:solidFill>
                  <a:srgbClr val="0070C0"/>
                </a:solidFill>
                <a:latin typeface="+mj-lt"/>
                <a:ea typeface="+mj-ea"/>
                <a:cs typeface="+mj-cs"/>
                <a:sym typeface="Browallia New" panose="020B0604020202020204" charset="0"/>
              </a:rPr>
              <a:t>什么是</a:t>
            </a:r>
            <a:r>
              <a:rPr lang="zh-CN" altLang="en-US" dirty="0" smtClean="0"/>
              <a:t>泛型</a:t>
            </a:r>
            <a:r>
              <a:rPr lang="zh-CN" altLang="en-US" dirty="0"/>
              <a:t>类</a:t>
            </a:r>
            <a:endParaRPr lang="en-US" altLang="zh-CN" kern="1200" dirty="0">
              <a:solidFill>
                <a:srgbClr val="0070C0"/>
              </a:solidFill>
              <a:latin typeface="+mj-lt"/>
              <a:ea typeface="+mj-ea"/>
              <a:cs typeface="+mj-cs"/>
              <a:sym typeface="Browallia New" panose="020B0604020202020204" charset="0"/>
            </a:endParaRPr>
          </a:p>
        </p:txBody>
      </p:sp>
      <p:sp>
        <p:nvSpPr>
          <p:cNvPr id="7" name="副标题 6"/>
          <p:cNvSpPr>
            <a:spLocks noGrp="1"/>
          </p:cNvSpPr>
          <p:nvPr>
            <p:ph type="subTitle" idx="10"/>
          </p:nvPr>
        </p:nvSpPr>
        <p:spPr>
          <a:xfrm>
            <a:off x="539552" y="837051"/>
            <a:ext cx="1610303" cy="360040"/>
          </a:xfrm>
        </p:spPr>
        <p:txBody>
          <a:bodyPr/>
          <a:lstStyle/>
          <a:p>
            <a:r>
              <a:rPr lang="zh-CN" altLang="en-US" dirty="0"/>
              <a:t>泛</a:t>
            </a:r>
            <a:r>
              <a:rPr lang="zh-CN" altLang="en-US" dirty="0" smtClean="0"/>
              <a:t>型类的</a:t>
            </a:r>
            <a:r>
              <a:rPr lang="zh-CN" altLang="en-US" dirty="0"/>
              <a:t>概念</a:t>
            </a:r>
            <a:r>
              <a:rPr lang="zh-CN" altLang="en-US" dirty="0" smtClean="0"/>
              <a:t>？</a:t>
            </a:r>
            <a:endParaRPr lang="zh-CN" altLang="en-US" dirty="0"/>
          </a:p>
        </p:txBody>
      </p:sp>
      <p:sp>
        <p:nvSpPr>
          <p:cNvPr id="19" name="Text Box 14"/>
          <p:cNvSpPr txBox="1"/>
          <p:nvPr/>
        </p:nvSpPr>
        <p:spPr>
          <a:xfrm>
            <a:off x="673647" y="1491630"/>
            <a:ext cx="1243353"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被定义项</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Text Box 8"/>
          <p:cNvSpPr txBox="1"/>
          <p:nvPr/>
        </p:nvSpPr>
        <p:spPr>
          <a:xfrm>
            <a:off x="2237461" y="1491630"/>
            <a:ext cx="1389539"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临近的属</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Text Box 12"/>
          <p:cNvSpPr txBox="1"/>
          <p:nvPr/>
        </p:nvSpPr>
        <p:spPr>
          <a:xfrm>
            <a:off x="5905350" y="1491630"/>
            <a:ext cx="177165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种差（内涵</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6" name="Text Box 8"/>
          <p:cNvSpPr txBox="1"/>
          <p:nvPr/>
        </p:nvSpPr>
        <p:spPr>
          <a:xfrm>
            <a:off x="3663000" y="1491630"/>
            <a:ext cx="158400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同属的其它种</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82234" y="3041290"/>
            <a:ext cx="824766" cy="576263"/>
            <a:chOff x="746644" y="3071464"/>
            <a:chExt cx="824766" cy="576263"/>
          </a:xfrm>
        </p:grpSpPr>
        <p:sp>
          <p:nvSpPr>
            <p:cNvPr id="28" name="AutoShape 7"/>
            <p:cNvSpPr/>
            <p:nvPr/>
          </p:nvSpPr>
          <p:spPr>
            <a:xfrm flipH="1">
              <a:off x="746644" y="3071464"/>
              <a:ext cx="215900" cy="576263"/>
            </a:xfrm>
            <a:prstGeom prst="downArrow">
              <a:avLst>
                <a:gd name="adj1" fmla="val 50000"/>
                <a:gd name="adj2" fmla="val 66468"/>
              </a:avLst>
            </a:prstGeom>
            <a:solidFill>
              <a:schemeClr val="accent1"/>
            </a:solidFill>
            <a:ln w="9525" cap="flat" cmpd="sng">
              <a:solidFill>
                <a:schemeClr val="tx1"/>
              </a:solidFill>
              <a:prstDash val="solid"/>
              <a:miter/>
              <a:headEnd type="none" w="med" len="med"/>
              <a:tailEnd type="none" w="med" len="med"/>
            </a:ln>
          </p:spPr>
          <p:txBody>
            <a:bodyPr vert="eaVert" anchor="ctr"/>
            <a:lstStyle/>
            <a:p>
              <a:pPr algn="ctr"/>
              <a:endParaRPr lang="zh-CN" altLang="en-US">
                <a:latin typeface="Arial" panose="020B0604020202020204" pitchFamily="34" charset="0"/>
                <a:ea typeface="黑体" panose="02010609060101010101" pitchFamily="2" charset="-122"/>
              </a:endParaRPr>
            </a:p>
          </p:txBody>
        </p:sp>
        <p:sp>
          <p:nvSpPr>
            <p:cNvPr id="29" name="Text Box 8"/>
            <p:cNvSpPr txBox="1"/>
            <p:nvPr/>
          </p:nvSpPr>
          <p:spPr>
            <a:xfrm>
              <a:off x="821259" y="3156750"/>
              <a:ext cx="750151" cy="307777"/>
            </a:xfrm>
            <a:prstGeom prst="rect">
              <a:avLst/>
            </a:prstGeom>
            <a:noFill/>
            <a:ln w="9525">
              <a:noFill/>
            </a:ln>
          </p:spPr>
          <p:txBody>
            <a:bodyPr wrap="square" anchor="t">
              <a:spAutoFit/>
            </a:bodyP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定义</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53591" y="1925431"/>
            <a:ext cx="1103560" cy="1055688"/>
            <a:chOff x="338859" y="2095666"/>
            <a:chExt cx="1103560" cy="1055688"/>
          </a:xfrm>
        </p:grpSpPr>
        <p:sp>
          <p:nvSpPr>
            <p:cNvPr id="17" name="椭圆 16"/>
            <p:cNvSpPr/>
            <p:nvPr/>
          </p:nvSpPr>
          <p:spPr>
            <a:xfrm>
              <a:off x="338859" y="2095666"/>
              <a:ext cx="110356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a:solidFill>
                  <a:schemeClr val="accent1"/>
                </a:solidFill>
              </a:endParaRPr>
            </a:p>
          </p:txBody>
        </p:sp>
        <p:sp>
          <p:nvSpPr>
            <p:cNvPr id="3" name="TextBox 2"/>
            <p:cNvSpPr txBox="1"/>
            <p:nvPr/>
          </p:nvSpPr>
          <p:spPr>
            <a:xfrm>
              <a:off x="412852" y="2438844"/>
              <a:ext cx="905688" cy="369332"/>
            </a:xfrm>
            <a:prstGeom prst="rect">
              <a:avLst/>
            </a:prstGeom>
            <a:noFill/>
          </p:spPr>
          <p:txBody>
            <a:bodyPr wrap="square" rtlCol="0">
              <a:spAutoFit/>
            </a:bodyPr>
            <a:lstStyle/>
            <a:p>
              <a:r>
                <a:rPr lang="zh-CN" altLang="en-US" b="1" noProof="1">
                  <a:solidFill>
                    <a:schemeClr val="accent1"/>
                  </a:solidFill>
                </a:rPr>
                <a:t>泛</a:t>
              </a:r>
              <a:r>
                <a:rPr lang="zh-CN" altLang="en-US" b="1" noProof="1" smtClean="0">
                  <a:solidFill>
                    <a:schemeClr val="accent1"/>
                  </a:solidFill>
                </a:rPr>
                <a:t>型类</a:t>
              </a:r>
              <a:endParaRPr lang="en-US" altLang="zh-CN" b="1" noProof="1">
                <a:solidFill>
                  <a:schemeClr val="accent1"/>
                </a:solidFill>
              </a:endParaRPr>
            </a:p>
          </p:txBody>
        </p:sp>
      </p:grpSp>
      <p:grpSp>
        <p:nvGrpSpPr>
          <p:cNvPr id="5" name="组合 4"/>
          <p:cNvGrpSpPr/>
          <p:nvPr/>
        </p:nvGrpSpPr>
        <p:grpSpPr>
          <a:xfrm>
            <a:off x="2363853" y="1925431"/>
            <a:ext cx="1084942" cy="1055688"/>
            <a:chOff x="2363853" y="1410050"/>
            <a:chExt cx="1084942" cy="1055688"/>
          </a:xfrm>
        </p:grpSpPr>
        <p:sp>
          <p:nvSpPr>
            <p:cNvPr id="21" name="椭圆 20"/>
            <p:cNvSpPr/>
            <p:nvPr/>
          </p:nvSpPr>
          <p:spPr>
            <a:xfrm>
              <a:off x="2363853" y="1410050"/>
              <a:ext cx="1084942"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b="1" strike="noStrike" noProof="1">
                <a:solidFill>
                  <a:schemeClr val="accent1"/>
                </a:solidFill>
              </a:endParaRPr>
            </a:p>
          </p:txBody>
        </p:sp>
        <p:sp>
          <p:nvSpPr>
            <p:cNvPr id="41" name="TextBox 40"/>
            <p:cNvSpPr txBox="1"/>
            <p:nvPr/>
          </p:nvSpPr>
          <p:spPr>
            <a:xfrm>
              <a:off x="2502000" y="1752418"/>
              <a:ext cx="790936" cy="369332"/>
            </a:xfrm>
            <a:prstGeom prst="rect">
              <a:avLst/>
            </a:prstGeom>
            <a:noFill/>
          </p:spPr>
          <p:txBody>
            <a:bodyPr wrap="square" rtlCol="0">
              <a:spAutoFit/>
            </a:bodyPr>
            <a:lstStyle/>
            <a:p>
              <a:r>
                <a:rPr lang="zh-CN" altLang="en-US" b="1" noProof="1" smtClean="0">
                  <a:solidFill>
                    <a:schemeClr val="accent1"/>
                  </a:solidFill>
                </a:rPr>
                <a:t>类</a:t>
              </a:r>
              <a:endParaRPr lang="en-US" altLang="zh-CN" b="1" noProof="1">
                <a:solidFill>
                  <a:schemeClr val="accent1"/>
                </a:solidFill>
              </a:endParaRPr>
            </a:p>
          </p:txBody>
        </p:sp>
      </p:grpSp>
      <p:grpSp>
        <p:nvGrpSpPr>
          <p:cNvPr id="6" name="组合 5"/>
          <p:cNvGrpSpPr/>
          <p:nvPr/>
        </p:nvGrpSpPr>
        <p:grpSpPr>
          <a:xfrm>
            <a:off x="3923928" y="1925431"/>
            <a:ext cx="1130761" cy="1055688"/>
            <a:chOff x="3923928" y="1410050"/>
            <a:chExt cx="1130761" cy="1055688"/>
          </a:xfrm>
        </p:grpSpPr>
        <p:sp>
          <p:nvSpPr>
            <p:cNvPr id="27" name="椭圆 26"/>
            <p:cNvSpPr/>
            <p:nvPr/>
          </p:nvSpPr>
          <p:spPr>
            <a:xfrm>
              <a:off x="3955497" y="1410050"/>
              <a:ext cx="105480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smtClean="0">
                <a:solidFill>
                  <a:schemeClr val="accent1"/>
                </a:solidFill>
              </a:endParaRPr>
            </a:p>
          </p:txBody>
        </p:sp>
        <p:sp>
          <p:nvSpPr>
            <p:cNvPr id="42" name="TextBox 41"/>
            <p:cNvSpPr txBox="1"/>
            <p:nvPr/>
          </p:nvSpPr>
          <p:spPr>
            <a:xfrm>
              <a:off x="3923928" y="1761750"/>
              <a:ext cx="1130761" cy="369332"/>
            </a:xfrm>
            <a:prstGeom prst="rect">
              <a:avLst/>
            </a:prstGeom>
            <a:noFill/>
          </p:spPr>
          <p:txBody>
            <a:bodyPr wrap="square" rtlCol="0">
              <a:spAutoFit/>
            </a:bodyPr>
            <a:lstStyle/>
            <a:p>
              <a:r>
                <a:rPr lang="zh-CN" altLang="en-US" b="1" noProof="1" smtClean="0">
                  <a:solidFill>
                    <a:schemeClr val="accent1"/>
                  </a:solidFill>
                </a:rPr>
                <a:t>非泛型类</a:t>
              </a:r>
              <a:endParaRPr lang="en-US" altLang="zh-CN" b="1" noProof="1">
                <a:solidFill>
                  <a:schemeClr val="accent1"/>
                </a:solidFill>
              </a:endParaRPr>
            </a:p>
          </p:txBody>
        </p:sp>
      </p:grpSp>
      <p:grpSp>
        <p:nvGrpSpPr>
          <p:cNvPr id="43" name="组合 42"/>
          <p:cNvGrpSpPr/>
          <p:nvPr/>
        </p:nvGrpSpPr>
        <p:grpSpPr>
          <a:xfrm>
            <a:off x="5517000" y="1925431"/>
            <a:ext cx="2520000" cy="1054800"/>
            <a:chOff x="5384701" y="2003945"/>
            <a:chExt cx="2520000" cy="1054800"/>
          </a:xfrm>
        </p:grpSpPr>
        <p:sp>
          <p:nvSpPr>
            <p:cNvPr id="44" name="TextBox 22"/>
            <p:cNvSpPr txBox="1"/>
            <p:nvPr/>
          </p:nvSpPr>
          <p:spPr>
            <a:xfrm>
              <a:off x="5384701" y="2003945"/>
              <a:ext cx="2520000" cy="1054800"/>
            </a:xfrm>
            <a:prstGeom prst="roundRect">
              <a:avLst/>
            </a:prstGeom>
            <a:solidFill>
              <a:schemeClr val="accent3">
                <a:lumMod val="85000"/>
              </a:schemeClr>
            </a:solidFill>
            <a:ln w="9525">
              <a:noFill/>
            </a:ln>
          </p:spPr>
          <p:txBody>
            <a:bodyPr wrap="square" lIns="91405" tIns="45702" rIns="91405" bIns="45702" anchor="t">
              <a:spAutoFit/>
            </a:bodyPr>
            <a:lstStyle/>
            <a:p>
              <a:pPr algn="l">
                <a:lnSpc>
                  <a:spcPct val="120000"/>
                </a:lnSpc>
              </a:pPr>
              <a:endParaRPr lang="en-US" altLang="zh-CN" sz="1400" dirty="0">
                <a:solidFill>
                  <a:srgbClr val="262626"/>
                </a:solidFill>
                <a:latin typeface="Times New Roman" panose="02020603050405020304"/>
                <a:ea typeface="微软雅黑" panose="020B0503020204020204" pitchFamily="34" charset="-122"/>
                <a:sym typeface="Calibri" panose="020F0502020204030204" pitchFamily="34" charset="0"/>
              </a:endParaRPr>
            </a:p>
          </p:txBody>
        </p:sp>
        <p:sp>
          <p:nvSpPr>
            <p:cNvPr id="45" name="TextBox 44"/>
            <p:cNvSpPr txBox="1"/>
            <p:nvPr/>
          </p:nvSpPr>
          <p:spPr>
            <a:xfrm>
              <a:off x="5400368" y="2049691"/>
              <a:ext cx="2484000" cy="307777"/>
            </a:xfrm>
            <a:prstGeom prst="rect">
              <a:avLst/>
            </a:prstGeom>
            <a:noFill/>
          </p:spPr>
          <p:txBody>
            <a:bodyPr wrap="square" rtlCol="0">
              <a:spAutoFit/>
            </a:bodyPr>
            <a:lstStyle/>
            <a:p>
              <a:pPr algn="l"/>
              <a:r>
                <a:rPr lang="en-US" altLang="zh-CN" sz="1400" b="1" noProof="1">
                  <a:solidFill>
                    <a:schemeClr val="accent1"/>
                  </a:solidFill>
                </a:rPr>
                <a:t>1.</a:t>
              </a:r>
              <a:r>
                <a:rPr lang="zh-CN" altLang="en-US" sz="1400" b="1" noProof="1">
                  <a:solidFill>
                    <a:schemeClr val="accent1"/>
                  </a:solidFill>
                </a:rPr>
                <a:t>使用类型形参定义</a:t>
              </a:r>
              <a:endParaRPr lang="zh-CN" altLang="en-US" sz="1400" b="1" noProof="1">
                <a:solidFill>
                  <a:schemeClr val="accent1"/>
                </a:solidFill>
              </a:endParaRPr>
            </a:p>
          </p:txBody>
        </p:sp>
      </p:grpSp>
      <p:sp>
        <p:nvSpPr>
          <p:cNvPr id="39" name="Rectangle 14"/>
          <p:cNvSpPr>
            <a:spLocks noChangeArrowheads="1"/>
          </p:cNvSpPr>
          <p:nvPr/>
        </p:nvSpPr>
        <p:spPr bwMode="auto">
          <a:xfrm>
            <a:off x="2556216" y="902289"/>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2883BC"/>
                </a:solidFill>
                <a:effectLst/>
                <a:latin typeface="微软雅黑" panose="020B0503020204020204" pitchFamily="34" charset="-122"/>
                <a:ea typeface="微软雅黑" panose="020B0503020204020204" pitchFamily="34" charset="-122"/>
                <a:cs typeface="宋体" panose="02010600030101010101" pitchFamily="2" charset="-122"/>
              </a:rPr>
              <a:t>名词解释</a:t>
            </a:r>
            <a:endParaRPr kumimoji="0" lang="zh-CN" altLang="zh-CN" sz="1200" b="0" i="0" u="none" strike="noStrike" cap="none" normalizeH="0" baseline="0" dirty="0">
              <a:ln>
                <a:noFill/>
              </a:ln>
              <a:solidFill>
                <a:schemeClr val="tx1"/>
              </a:solidFill>
              <a:effectLst/>
              <a:cs typeface="宋体" panose="02010600030101010101" pitchFamily="2" charset="-122"/>
            </a:endParaRPr>
          </a:p>
        </p:txBody>
      </p:sp>
      <p:sp>
        <p:nvSpPr>
          <p:cNvPr id="40" name="Freeform 62"/>
          <p:cNvSpPr>
            <a:spLocks noEditPoints="1"/>
          </p:cNvSpPr>
          <p:nvPr/>
        </p:nvSpPr>
        <p:spPr bwMode="auto">
          <a:xfrm>
            <a:off x="2275880" y="902289"/>
            <a:ext cx="180000" cy="178733"/>
          </a:xfrm>
          <a:custGeom>
            <a:avLst/>
            <a:gdLst>
              <a:gd name="T0" fmla="*/ 60 w 62"/>
              <a:gd name="T1" fmla="*/ 23 h 52"/>
              <a:gd name="T2" fmla="*/ 48 w 62"/>
              <a:gd name="T3" fmla="*/ 23 h 52"/>
              <a:gd name="T4" fmla="*/ 45 w 62"/>
              <a:gd name="T5" fmla="*/ 26 h 52"/>
              <a:gd name="T6" fmla="*/ 45 w 62"/>
              <a:gd name="T7" fmla="*/ 26 h 52"/>
              <a:gd name="T8" fmla="*/ 48 w 62"/>
              <a:gd name="T9" fmla="*/ 28 h 52"/>
              <a:gd name="T10" fmla="*/ 60 w 62"/>
              <a:gd name="T11" fmla="*/ 28 h 52"/>
              <a:gd name="T12" fmla="*/ 62 w 62"/>
              <a:gd name="T13" fmla="*/ 26 h 52"/>
              <a:gd name="T14" fmla="*/ 62 w 62"/>
              <a:gd name="T15" fmla="*/ 26 h 52"/>
              <a:gd name="T16" fmla="*/ 60 w 62"/>
              <a:gd name="T17" fmla="*/ 23 h 52"/>
              <a:gd name="T18" fmla="*/ 32 w 62"/>
              <a:gd name="T19" fmla="*/ 2 h 52"/>
              <a:gd name="T20" fmla="*/ 15 w 62"/>
              <a:gd name="T21" fmla="*/ 13 h 52"/>
              <a:gd name="T22" fmla="*/ 15 w 62"/>
              <a:gd name="T23" fmla="*/ 14 h 52"/>
              <a:gd name="T24" fmla="*/ 10 w 62"/>
              <a:gd name="T25" fmla="*/ 15 h 52"/>
              <a:gd name="T26" fmla="*/ 3 w 62"/>
              <a:gd name="T27" fmla="*/ 15 h 52"/>
              <a:gd name="T28" fmla="*/ 0 w 62"/>
              <a:gd name="T29" fmla="*/ 18 h 52"/>
              <a:gd name="T30" fmla="*/ 0 w 62"/>
              <a:gd name="T31" fmla="*/ 34 h 52"/>
              <a:gd name="T32" fmla="*/ 3 w 62"/>
              <a:gd name="T33" fmla="*/ 37 h 52"/>
              <a:gd name="T34" fmla="*/ 10 w 62"/>
              <a:gd name="T35" fmla="*/ 37 h 52"/>
              <a:gd name="T36" fmla="*/ 15 w 62"/>
              <a:gd name="T37" fmla="*/ 38 h 52"/>
              <a:gd name="T38" fmla="*/ 15 w 62"/>
              <a:gd name="T39" fmla="*/ 39 h 52"/>
              <a:gd name="T40" fmla="*/ 32 w 62"/>
              <a:gd name="T41" fmla="*/ 50 h 52"/>
              <a:gd name="T42" fmla="*/ 37 w 62"/>
              <a:gd name="T43" fmla="*/ 47 h 52"/>
              <a:gd name="T44" fmla="*/ 37 w 62"/>
              <a:gd name="T45" fmla="*/ 5 h 52"/>
              <a:gd name="T46" fmla="*/ 32 w 62"/>
              <a:gd name="T47" fmla="*/ 2 h 52"/>
              <a:gd name="T48" fmla="*/ 43 w 62"/>
              <a:gd name="T49" fmla="*/ 14 h 52"/>
              <a:gd name="T50" fmla="*/ 46 w 62"/>
              <a:gd name="T51" fmla="*/ 14 h 52"/>
              <a:gd name="T52" fmla="*/ 55 w 62"/>
              <a:gd name="T53" fmla="*/ 6 h 52"/>
              <a:gd name="T54" fmla="*/ 56 w 62"/>
              <a:gd name="T55" fmla="*/ 3 h 52"/>
              <a:gd name="T56" fmla="*/ 55 w 62"/>
              <a:gd name="T57" fmla="*/ 2 h 52"/>
              <a:gd name="T58" fmla="*/ 53 w 62"/>
              <a:gd name="T59" fmla="*/ 1 h 52"/>
              <a:gd name="T60" fmla="*/ 43 w 62"/>
              <a:gd name="T61" fmla="*/ 9 h 52"/>
              <a:gd name="T62" fmla="*/ 42 w 62"/>
              <a:gd name="T63" fmla="*/ 13 h 52"/>
              <a:gd name="T64" fmla="*/ 43 w 62"/>
              <a:gd name="T65" fmla="*/ 14 h 52"/>
              <a:gd name="T66" fmla="*/ 43 w 62"/>
              <a:gd name="T67" fmla="*/ 14 h 52"/>
              <a:gd name="T68" fmla="*/ 46 w 62"/>
              <a:gd name="T69" fmla="*/ 37 h 52"/>
              <a:gd name="T70" fmla="*/ 43 w 62"/>
              <a:gd name="T71" fmla="*/ 38 h 52"/>
              <a:gd name="T72" fmla="*/ 43 w 62"/>
              <a:gd name="T73" fmla="*/ 39 h 52"/>
              <a:gd name="T74" fmla="*/ 43 w 62"/>
              <a:gd name="T75" fmla="*/ 42 h 52"/>
              <a:gd name="T76" fmla="*/ 53 w 62"/>
              <a:gd name="T77" fmla="*/ 51 h 52"/>
              <a:gd name="T78" fmla="*/ 56 w 62"/>
              <a:gd name="T79" fmla="*/ 50 h 52"/>
              <a:gd name="T80" fmla="*/ 57 w 62"/>
              <a:gd name="T81" fmla="*/ 49 h 52"/>
              <a:gd name="T82" fmla="*/ 56 w 62"/>
              <a:gd name="T83" fmla="*/ 46 h 52"/>
              <a:gd name="T84" fmla="*/ 46 w 62"/>
              <a:gd name="T85" fmla="*/ 37 h 52"/>
              <a:gd name="T86" fmla="*/ 46 w 62"/>
              <a:gd name="T87" fmla="*/ 37 h 52"/>
              <a:gd name="T88" fmla="*/ 46 w 62"/>
              <a:gd name="T89" fmla="*/ 37 h 52"/>
              <a:gd name="T90" fmla="*/ 46 w 62"/>
              <a:gd name="T91"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52">
                <a:moveTo>
                  <a:pt x="60" y="23"/>
                </a:moveTo>
                <a:cubicBezTo>
                  <a:pt x="48" y="23"/>
                  <a:pt x="48" y="23"/>
                  <a:pt x="48" y="23"/>
                </a:cubicBezTo>
                <a:cubicBezTo>
                  <a:pt x="46" y="23"/>
                  <a:pt x="45" y="24"/>
                  <a:pt x="45" y="26"/>
                </a:cubicBezTo>
                <a:cubicBezTo>
                  <a:pt x="45" y="26"/>
                  <a:pt x="45" y="26"/>
                  <a:pt x="45" y="26"/>
                </a:cubicBezTo>
                <a:cubicBezTo>
                  <a:pt x="45" y="27"/>
                  <a:pt x="46" y="28"/>
                  <a:pt x="48" y="28"/>
                </a:cubicBezTo>
                <a:cubicBezTo>
                  <a:pt x="60" y="28"/>
                  <a:pt x="60" y="28"/>
                  <a:pt x="60" y="28"/>
                </a:cubicBezTo>
                <a:cubicBezTo>
                  <a:pt x="61" y="28"/>
                  <a:pt x="62" y="27"/>
                  <a:pt x="62" y="26"/>
                </a:cubicBezTo>
                <a:cubicBezTo>
                  <a:pt x="62" y="26"/>
                  <a:pt x="62" y="26"/>
                  <a:pt x="62" y="26"/>
                </a:cubicBezTo>
                <a:cubicBezTo>
                  <a:pt x="62" y="24"/>
                  <a:pt x="61" y="23"/>
                  <a:pt x="60" y="23"/>
                </a:cubicBezTo>
                <a:close/>
                <a:moveTo>
                  <a:pt x="32" y="2"/>
                </a:moveTo>
                <a:cubicBezTo>
                  <a:pt x="28" y="5"/>
                  <a:pt x="20" y="9"/>
                  <a:pt x="15" y="13"/>
                </a:cubicBezTo>
                <a:cubicBezTo>
                  <a:pt x="15" y="14"/>
                  <a:pt x="15" y="14"/>
                  <a:pt x="15" y="14"/>
                </a:cubicBezTo>
                <a:cubicBezTo>
                  <a:pt x="14" y="14"/>
                  <a:pt x="13" y="15"/>
                  <a:pt x="10" y="15"/>
                </a:cubicBezTo>
                <a:cubicBezTo>
                  <a:pt x="3" y="15"/>
                  <a:pt x="3" y="15"/>
                  <a:pt x="3" y="15"/>
                </a:cubicBezTo>
                <a:cubicBezTo>
                  <a:pt x="1" y="15"/>
                  <a:pt x="0" y="16"/>
                  <a:pt x="0" y="18"/>
                </a:cubicBezTo>
                <a:cubicBezTo>
                  <a:pt x="0" y="34"/>
                  <a:pt x="0" y="34"/>
                  <a:pt x="0" y="34"/>
                </a:cubicBezTo>
                <a:cubicBezTo>
                  <a:pt x="0" y="36"/>
                  <a:pt x="1" y="37"/>
                  <a:pt x="3" y="37"/>
                </a:cubicBezTo>
                <a:cubicBezTo>
                  <a:pt x="10" y="37"/>
                  <a:pt x="10" y="37"/>
                  <a:pt x="10" y="37"/>
                </a:cubicBezTo>
                <a:cubicBezTo>
                  <a:pt x="14" y="37"/>
                  <a:pt x="14" y="38"/>
                  <a:pt x="15" y="38"/>
                </a:cubicBezTo>
                <a:cubicBezTo>
                  <a:pt x="15" y="39"/>
                  <a:pt x="15" y="39"/>
                  <a:pt x="15" y="39"/>
                </a:cubicBezTo>
                <a:cubicBezTo>
                  <a:pt x="21" y="42"/>
                  <a:pt x="28" y="47"/>
                  <a:pt x="32" y="50"/>
                </a:cubicBezTo>
                <a:cubicBezTo>
                  <a:pt x="33" y="50"/>
                  <a:pt x="37" y="52"/>
                  <a:pt x="37" y="47"/>
                </a:cubicBezTo>
                <a:cubicBezTo>
                  <a:pt x="37" y="5"/>
                  <a:pt x="37" y="5"/>
                  <a:pt x="37" y="5"/>
                </a:cubicBezTo>
                <a:cubicBezTo>
                  <a:pt x="37" y="0"/>
                  <a:pt x="33" y="2"/>
                  <a:pt x="32" y="2"/>
                </a:cubicBezTo>
                <a:close/>
                <a:moveTo>
                  <a:pt x="43" y="14"/>
                </a:moveTo>
                <a:cubicBezTo>
                  <a:pt x="44" y="15"/>
                  <a:pt x="45" y="15"/>
                  <a:pt x="46" y="14"/>
                </a:cubicBezTo>
                <a:cubicBezTo>
                  <a:pt x="55" y="6"/>
                  <a:pt x="55" y="6"/>
                  <a:pt x="55" y="6"/>
                </a:cubicBezTo>
                <a:cubicBezTo>
                  <a:pt x="56" y="5"/>
                  <a:pt x="57" y="4"/>
                  <a:pt x="56" y="3"/>
                </a:cubicBezTo>
                <a:cubicBezTo>
                  <a:pt x="55" y="2"/>
                  <a:pt x="55" y="2"/>
                  <a:pt x="55" y="2"/>
                </a:cubicBezTo>
                <a:cubicBezTo>
                  <a:pt x="55" y="1"/>
                  <a:pt x="53" y="0"/>
                  <a:pt x="53" y="1"/>
                </a:cubicBezTo>
                <a:cubicBezTo>
                  <a:pt x="43" y="9"/>
                  <a:pt x="43" y="9"/>
                  <a:pt x="43" y="9"/>
                </a:cubicBezTo>
                <a:cubicBezTo>
                  <a:pt x="42" y="10"/>
                  <a:pt x="42" y="12"/>
                  <a:pt x="42" y="13"/>
                </a:cubicBezTo>
                <a:cubicBezTo>
                  <a:pt x="43" y="14"/>
                  <a:pt x="43" y="14"/>
                  <a:pt x="43" y="14"/>
                </a:cubicBezTo>
                <a:cubicBezTo>
                  <a:pt x="43" y="14"/>
                  <a:pt x="43" y="14"/>
                  <a:pt x="43" y="14"/>
                </a:cubicBezTo>
                <a:close/>
                <a:moveTo>
                  <a:pt x="46" y="37"/>
                </a:moveTo>
                <a:cubicBezTo>
                  <a:pt x="45" y="37"/>
                  <a:pt x="44" y="37"/>
                  <a:pt x="43" y="38"/>
                </a:cubicBezTo>
                <a:cubicBezTo>
                  <a:pt x="43" y="39"/>
                  <a:pt x="43" y="39"/>
                  <a:pt x="43" y="39"/>
                </a:cubicBezTo>
                <a:cubicBezTo>
                  <a:pt x="42" y="40"/>
                  <a:pt x="42" y="42"/>
                  <a:pt x="43" y="42"/>
                </a:cubicBezTo>
                <a:cubicBezTo>
                  <a:pt x="53" y="51"/>
                  <a:pt x="53" y="51"/>
                  <a:pt x="53" y="51"/>
                </a:cubicBezTo>
                <a:cubicBezTo>
                  <a:pt x="54" y="51"/>
                  <a:pt x="56" y="51"/>
                  <a:pt x="56" y="50"/>
                </a:cubicBezTo>
                <a:cubicBezTo>
                  <a:pt x="57" y="49"/>
                  <a:pt x="57" y="49"/>
                  <a:pt x="57" y="49"/>
                </a:cubicBezTo>
                <a:cubicBezTo>
                  <a:pt x="57" y="48"/>
                  <a:pt x="57" y="46"/>
                  <a:pt x="56" y="46"/>
                </a:cubicBezTo>
                <a:cubicBezTo>
                  <a:pt x="46" y="37"/>
                  <a:pt x="46" y="37"/>
                  <a:pt x="46" y="37"/>
                </a:cubicBezTo>
                <a:cubicBezTo>
                  <a:pt x="46" y="37"/>
                  <a:pt x="46" y="37"/>
                  <a:pt x="46" y="37"/>
                </a:cubicBezTo>
                <a:close/>
                <a:moveTo>
                  <a:pt x="46" y="37"/>
                </a:moveTo>
                <a:cubicBezTo>
                  <a:pt x="46" y="37"/>
                  <a:pt x="46" y="37"/>
                  <a:pt x="46" y="37"/>
                </a:cubicBezTo>
              </a:path>
            </a:pathLst>
          </a:custGeom>
          <a:solidFill>
            <a:srgbClr val="136A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文本框 2"/>
          <p:cNvSpPr txBox="1">
            <a:spLocks noChangeArrowheads="1"/>
          </p:cNvSpPr>
          <p:nvPr/>
        </p:nvSpPr>
        <p:spPr bwMode="auto">
          <a:xfrm>
            <a:off x="3345292" y="771550"/>
            <a:ext cx="2522852" cy="415498"/>
          </a:xfrm>
          <a:prstGeom prst="rect">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defPPr>
              <a:defRPr lang="en-US"/>
            </a:defPPr>
            <a:lvl1pPr marL="224155" indent="-224155" algn="l" defTabSz="381000">
              <a:lnSpc>
                <a:spcPct val="150000"/>
              </a:lnSpc>
              <a:buClr>
                <a:schemeClr val="folHlink"/>
              </a:buClr>
              <a:buSzPct val="60000"/>
              <a:defRPr sz="1400">
                <a:solidFill>
                  <a:schemeClr val="tx1">
                    <a:lumMod val="65000"/>
                    <a:lumOff val="35000"/>
                  </a:schemeClr>
                </a:solidFill>
                <a:latin typeface="+mn-ea"/>
              </a:defRPr>
            </a:lvl1pPr>
            <a:lvl2pPr>
              <a:defRPr>
                <a:solidFill>
                  <a:schemeClr val="tx1"/>
                </a:solidFill>
                <a:latin typeface="Arial" panose="020B0604020202020204" pitchFamily="34" charset="0"/>
                <a:ea typeface="黑体" panose="02010609060101010101" pitchFamily="2" charset="-122"/>
              </a:defRPr>
            </a:lvl2pPr>
            <a:lvl3pPr>
              <a:defRPr>
                <a:solidFill>
                  <a:schemeClr val="tx1"/>
                </a:solidFill>
                <a:latin typeface="Arial" panose="020B0604020202020204" pitchFamily="34" charset="0"/>
                <a:ea typeface="黑体" panose="02010609060101010101" pitchFamily="2" charset="-122"/>
              </a:defRPr>
            </a:lvl3pPr>
            <a:lvl4pPr>
              <a:defRPr>
                <a:solidFill>
                  <a:schemeClr val="tx1"/>
                </a:solidFill>
                <a:latin typeface="Arial" panose="020B0604020202020204" pitchFamily="34" charset="0"/>
                <a:ea typeface="黑体" panose="02010609060101010101" pitchFamily="2" charset="-122"/>
              </a:defRPr>
            </a:lvl4pPr>
            <a:lvl5pPr>
              <a:defRPr>
                <a:solidFill>
                  <a:schemeClr val="tx1"/>
                </a:solidFill>
                <a:latin typeface="Arial" panose="020B0604020202020204" pitchFamily="34" charset="0"/>
                <a:ea typeface="黑体" panose="02010609060101010101" pitchFamily="2" charset="-122"/>
              </a:defRPr>
            </a:lvl5pPr>
            <a:lvl6pPr>
              <a:defRPr>
                <a:solidFill>
                  <a:schemeClr val="tx1"/>
                </a:solidFill>
                <a:latin typeface="Arial" panose="020B0604020202020204" pitchFamily="34" charset="0"/>
                <a:ea typeface="黑体" panose="02010609060101010101" pitchFamily="2" charset="-122"/>
              </a:defRPr>
            </a:lvl6pPr>
            <a:lvl7pPr>
              <a:defRPr>
                <a:solidFill>
                  <a:schemeClr val="tx1"/>
                </a:solidFill>
                <a:latin typeface="Arial" panose="020B0604020202020204" pitchFamily="34" charset="0"/>
                <a:ea typeface="黑体" panose="02010609060101010101" pitchFamily="2" charset="-122"/>
              </a:defRPr>
            </a:lvl7pPr>
            <a:lvl8pPr>
              <a:defRPr>
                <a:solidFill>
                  <a:schemeClr val="tx1"/>
                </a:solidFill>
                <a:latin typeface="Arial" panose="020B0604020202020204" pitchFamily="34" charset="0"/>
                <a:ea typeface="黑体" panose="02010609060101010101" pitchFamily="2" charset="-122"/>
              </a:defRPr>
            </a:lvl8pPr>
            <a:lvl9pPr>
              <a:defRPr>
                <a:solidFill>
                  <a:schemeClr val="tx1"/>
                </a:solidFill>
                <a:latin typeface="Arial" panose="020B0604020202020204" pitchFamily="34" charset="0"/>
                <a:ea typeface="黑体" panose="02010609060101010101" pitchFamily="2" charset="-122"/>
              </a:defRPr>
            </a:lvl9pPr>
          </a:lstStyle>
          <a:p>
            <a:r>
              <a:rPr lang="en-US" altLang="zh-CN" dirty="0"/>
              <a:t>Generic </a:t>
            </a:r>
            <a:r>
              <a:rPr lang="en-US" altLang="zh-CN" dirty="0" smtClean="0"/>
              <a:t>Class </a:t>
            </a:r>
            <a:r>
              <a:rPr lang="en-US" altLang="zh-CN" dirty="0" smtClean="0">
                <a:solidFill>
                  <a:schemeClr val="tx1">
                    <a:lumMod val="75000"/>
                    <a:lumOff val="25000"/>
                  </a:schemeClr>
                </a:solidFill>
              </a:rPr>
              <a:t>n</a:t>
            </a:r>
            <a:r>
              <a:rPr altLang="zh-CN" dirty="0">
                <a:solidFill>
                  <a:schemeClr val="tx1">
                    <a:lumMod val="75000"/>
                    <a:lumOff val="25000"/>
                  </a:schemeClr>
                </a:solidFill>
              </a:rPr>
              <a:t>.</a:t>
            </a:r>
            <a:r>
              <a:rPr lang="en-US" altLang="zh-CN" dirty="0">
                <a:solidFill>
                  <a:schemeClr val="tx1">
                    <a:lumMod val="75000"/>
                    <a:lumOff val="25000"/>
                  </a:schemeClr>
                </a:solidFill>
              </a:rPr>
              <a:t> </a:t>
            </a:r>
            <a:r>
              <a:rPr lang="zh-CN" altLang="en-US" dirty="0">
                <a:solidFill>
                  <a:schemeClr val="tx1">
                    <a:lumMod val="75000"/>
                    <a:lumOff val="25000"/>
                  </a:schemeClr>
                </a:solidFill>
              </a:rPr>
              <a:t>泛型类</a:t>
            </a:r>
            <a:endParaRPr lang="en-US" altLang="zh-CN" dirty="0">
              <a:solidFill>
                <a:schemeClr val="tx1">
                  <a:lumMod val="75000"/>
                  <a:lumOff val="25000"/>
                </a:schemeClr>
              </a:solidFill>
              <a:sym typeface="+mn-ea"/>
            </a:endParaRPr>
          </a:p>
        </p:txBody>
      </p:sp>
      <p:grpSp>
        <p:nvGrpSpPr>
          <p:cNvPr id="8" name="组合 7"/>
          <p:cNvGrpSpPr/>
          <p:nvPr/>
        </p:nvGrpSpPr>
        <p:grpSpPr>
          <a:xfrm>
            <a:off x="753591" y="3687942"/>
            <a:ext cx="7045067" cy="612000"/>
            <a:chOff x="753591" y="3507854"/>
            <a:chExt cx="7045067" cy="612000"/>
          </a:xfrm>
        </p:grpSpPr>
        <p:sp>
          <p:nvSpPr>
            <p:cNvPr id="2" name="圆角矩形 1"/>
            <p:cNvSpPr/>
            <p:nvPr/>
          </p:nvSpPr>
          <p:spPr bwMode="auto">
            <a:xfrm>
              <a:off x="753591" y="3507854"/>
              <a:ext cx="7045067" cy="612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7" name="副标题 6"/>
            <p:cNvSpPr txBox="1"/>
            <p:nvPr/>
          </p:nvSpPr>
          <p:spPr>
            <a:xfrm>
              <a:off x="755576" y="3651870"/>
              <a:ext cx="6964668" cy="324000"/>
            </a:xfrm>
            <a:prstGeom prst="roundRect">
              <a:avLst/>
            </a:prstGeom>
            <a:noFill/>
            <a:ln>
              <a:noFill/>
            </a:ln>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a:solidFill>
                    <a:schemeClr val="bg1"/>
                  </a:solidFill>
                </a:rPr>
                <a:t>泛型类是使用类型形参定义的类。</a:t>
              </a:r>
              <a:endParaRPr lang="zh-CN" altLang="en-US"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heckerboard(across)">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heckerboard(across)">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checkerboard(across)">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如何创建泛型类</a:t>
            </a:r>
            <a:endParaRPr lang="zh-CN" altLang="en-US"/>
          </a:p>
        </p:txBody>
      </p:sp>
      <p:sp>
        <p:nvSpPr>
          <p:cNvPr id="3" name="内容占位符 2"/>
          <p:cNvSpPr>
            <a:spLocks noGrp="1"/>
          </p:cNvSpPr>
          <p:nvPr>
            <p:ph idx="1"/>
          </p:nvPr>
        </p:nvSpPr>
        <p:spPr>
          <a:xfrm>
            <a:off x="323528" y="2139702"/>
            <a:ext cx="4526878" cy="2034370"/>
          </a:xfrm>
        </p:spPr>
        <p:txBody>
          <a:bodyPr/>
          <a:lstStyle/>
          <a:p>
            <a:r>
              <a:rPr lang="zh-CN" altLang="en-US" sz="1800" b="1" i="1" dirty="0" smtClean="0"/>
              <a:t>类型形参：</a:t>
            </a:r>
            <a:endParaRPr lang="en-US" altLang="zh-CN" sz="1800" dirty="0" smtClean="0"/>
          </a:p>
          <a:p>
            <a:pPr lvl="1"/>
            <a:r>
              <a:rPr lang="zh-CN" altLang="en-US" dirty="0" smtClean="0"/>
              <a:t>创建</a:t>
            </a:r>
            <a:r>
              <a:rPr lang="zh-CN" altLang="en-US" dirty="0"/>
              <a:t>泛型</a:t>
            </a:r>
            <a:r>
              <a:rPr lang="zh-CN" altLang="en-US" dirty="0" smtClean="0"/>
              <a:t>类时</a:t>
            </a:r>
            <a:r>
              <a:rPr lang="zh-CN" altLang="en-US" dirty="0"/>
              <a:t>使用</a:t>
            </a:r>
            <a:endParaRPr lang="en-US" altLang="zh-CN" dirty="0"/>
          </a:p>
          <a:p>
            <a:pPr lvl="1"/>
            <a:r>
              <a:rPr lang="zh-CN" altLang="en-US" dirty="0"/>
              <a:t>需要声明在</a:t>
            </a:r>
            <a:r>
              <a:rPr lang="en-US" altLang="zh-CN" dirty="0"/>
              <a:t>&lt; &gt;</a:t>
            </a:r>
            <a:r>
              <a:rPr lang="zh-CN" altLang="en-US" dirty="0"/>
              <a:t>中</a:t>
            </a:r>
            <a:endParaRPr lang="en-US" altLang="zh-CN" dirty="0"/>
          </a:p>
          <a:p>
            <a:pPr lvl="1"/>
            <a:r>
              <a:rPr lang="zh-CN" altLang="en-US" dirty="0"/>
              <a:t>是形式参数</a:t>
            </a:r>
            <a:endParaRPr lang="en-US" altLang="zh-CN" dirty="0"/>
          </a:p>
          <a:p>
            <a:pPr lvl="1"/>
            <a:r>
              <a:rPr lang="zh-CN" altLang="en-US" dirty="0"/>
              <a:t>多个类型</a:t>
            </a:r>
            <a:r>
              <a:rPr lang="zh-CN" altLang="en-US" dirty="0" smtClean="0"/>
              <a:t>形参需用英文逗号</a:t>
            </a:r>
            <a:r>
              <a:rPr lang="zh-CN" altLang="en-US" dirty="0"/>
              <a:t>隔开</a:t>
            </a:r>
            <a:endParaRPr lang="zh-CN" altLang="en-US" dirty="0"/>
          </a:p>
        </p:txBody>
      </p:sp>
      <p:sp>
        <p:nvSpPr>
          <p:cNvPr id="4" name="副标题 3"/>
          <p:cNvSpPr>
            <a:spLocks noGrp="1"/>
          </p:cNvSpPr>
          <p:nvPr>
            <p:ph type="subTitle" idx="10"/>
          </p:nvPr>
        </p:nvSpPr>
        <p:spPr/>
        <p:txBody>
          <a:bodyPr/>
          <a:lstStyle/>
          <a:p>
            <a:r>
              <a:rPr lang="zh-CN" altLang="en-US" dirty="0" smtClean="0"/>
              <a:t>语法格式：</a:t>
            </a:r>
            <a:endParaRPr lang="en-US" altLang="zh-CN" dirty="0"/>
          </a:p>
        </p:txBody>
      </p:sp>
      <p:sp>
        <p:nvSpPr>
          <p:cNvPr id="11" name="AutoShape 5"/>
          <p:cNvSpPr>
            <a:spLocks noChangeArrowheads="1"/>
          </p:cNvSpPr>
          <p:nvPr/>
        </p:nvSpPr>
        <p:spPr bwMode="auto">
          <a:xfrm>
            <a:off x="570309" y="1203598"/>
            <a:ext cx="3641651" cy="73866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a:solidFill>
                  <a:schemeClr val="tx1">
                    <a:lumMod val="75000"/>
                    <a:lumOff val="25000"/>
                  </a:schemeClr>
                </a:solidFill>
                <a:ea typeface="微软雅黑" panose="020B0503020204020204" pitchFamily="34" charset="-122"/>
                <a:sym typeface="+mn-ea"/>
              </a:rPr>
              <a:t>class </a:t>
            </a:r>
            <a:r>
              <a:rPr lang="zh-CN" altLang="en-US" sz="1400" dirty="0">
                <a:solidFill>
                  <a:schemeClr val="tx1">
                    <a:lumMod val="75000"/>
                    <a:lumOff val="25000"/>
                  </a:schemeClr>
                </a:solidFill>
                <a:ea typeface="微软雅黑" panose="020B0503020204020204" pitchFamily="34" charset="-122"/>
                <a:sym typeface="+mn-ea"/>
              </a:rPr>
              <a:t>类名</a:t>
            </a:r>
            <a:r>
              <a:rPr lang="en-US" altLang="zh-CN" sz="1400" dirty="0">
                <a:solidFill>
                  <a:schemeClr val="tx1">
                    <a:lumMod val="75000"/>
                    <a:lumOff val="25000"/>
                  </a:schemeClr>
                </a:solidFill>
                <a:ea typeface="微软雅黑" panose="020B0503020204020204" pitchFamily="34" charset="-122"/>
                <a:sym typeface="+mn-ea"/>
              </a:rPr>
              <a:t>&lt;</a:t>
            </a:r>
            <a:r>
              <a:rPr lang="zh-CN" altLang="en-US" sz="1400" dirty="0">
                <a:solidFill>
                  <a:schemeClr val="tx1">
                    <a:lumMod val="75000"/>
                    <a:lumOff val="25000"/>
                  </a:schemeClr>
                </a:solidFill>
                <a:ea typeface="微软雅黑" panose="020B0503020204020204" pitchFamily="34" charset="-122"/>
                <a:sym typeface="+mn-ea"/>
              </a:rPr>
              <a:t>类型形参列表</a:t>
            </a:r>
            <a:r>
              <a:rPr lang="en-US" altLang="zh-CN" sz="1400" dirty="0">
                <a:solidFill>
                  <a:schemeClr val="tx1">
                    <a:lumMod val="75000"/>
                    <a:lumOff val="25000"/>
                  </a:schemeClr>
                </a:solidFill>
                <a:ea typeface="微软雅黑" panose="020B0503020204020204" pitchFamily="34" charset="-122"/>
                <a:sym typeface="+mn-ea"/>
              </a:rPr>
              <a:t>&gt;{</a:t>
            </a:r>
            <a:endParaRPr lang="en-US" altLang="zh-CN" sz="1400" dirty="0">
              <a:solidFill>
                <a:schemeClr val="tx1">
                  <a:lumMod val="75000"/>
                  <a:lumOff val="25000"/>
                </a:schemeClr>
              </a:solidFill>
              <a:ea typeface="微软雅黑" panose="020B0503020204020204" pitchFamily="34" charset="-122"/>
              <a:sym typeface="+mn-ea"/>
            </a:endParaRPr>
          </a:p>
          <a:p>
            <a:pPr algn="l">
              <a:lnSpc>
                <a:spcPct val="150000"/>
              </a:lnSpc>
            </a:pPr>
            <a:r>
              <a:rPr lang="en-US" altLang="zh-CN" sz="1400" dirty="0" smtClean="0">
                <a:solidFill>
                  <a:schemeClr val="tx1">
                    <a:lumMod val="75000"/>
                    <a:lumOff val="25000"/>
                  </a:schemeClr>
                </a:solidFill>
                <a:ea typeface="微软雅黑" panose="020B0503020204020204" pitchFamily="34" charset="-122"/>
                <a:sym typeface="+mn-ea"/>
              </a:rPr>
              <a:t> }</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27" name="AutoShape 5"/>
          <p:cNvSpPr>
            <a:spLocks noChangeArrowheads="1"/>
          </p:cNvSpPr>
          <p:nvPr/>
        </p:nvSpPr>
        <p:spPr bwMode="auto">
          <a:xfrm>
            <a:off x="4860032" y="1275606"/>
            <a:ext cx="3951696" cy="2862322"/>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lvl="2" algn="l"/>
            <a:r>
              <a:rPr lang="en-US" altLang="zh-CN" b="1" dirty="0">
                <a:solidFill>
                  <a:srgbClr val="7F0055"/>
                </a:solidFill>
                <a:latin typeface="Consolas" panose="020B0609020204030204"/>
              </a:rPr>
              <a:t>class</a:t>
            </a:r>
            <a:r>
              <a:rPr lang="en-US" altLang="zh-CN" b="1" dirty="0">
                <a:solidFill>
                  <a:srgbClr val="000000"/>
                </a:solidFill>
                <a:latin typeface="Consolas" panose="020B0609020204030204"/>
              </a:rPr>
              <a:t> </a:t>
            </a:r>
            <a:r>
              <a:rPr lang="en-US" altLang="zh-CN" b="1" dirty="0" err="1">
                <a:solidFill>
                  <a:srgbClr val="000000"/>
                </a:solidFill>
                <a:latin typeface="Consolas" panose="020B0609020204030204"/>
              </a:rPr>
              <a:t>GenClass</a:t>
            </a:r>
            <a:r>
              <a:rPr lang="en-US" altLang="zh-CN" b="1" dirty="0">
                <a:solidFill>
                  <a:schemeClr val="bg1">
                    <a:lumMod val="50000"/>
                  </a:schemeClr>
                </a:solidFill>
                <a:latin typeface="Consolas" panose="020B0609020204030204"/>
              </a:rPr>
              <a:t>&lt;T</a:t>
            </a:r>
            <a:r>
              <a:rPr lang="en-US" altLang="zh-CN" sz="1600" b="1" dirty="0" smtClean="0">
                <a:solidFill>
                  <a:schemeClr val="bg1">
                    <a:lumMod val="50000"/>
                  </a:schemeClr>
                </a:solidFill>
                <a:latin typeface="Consolas" panose="020B0609020204030204"/>
              </a:rPr>
              <a:t>&gt;</a:t>
            </a:r>
            <a:r>
              <a:rPr lang="en-US" altLang="zh-CN" sz="1600" b="1" dirty="0" smtClean="0">
                <a:solidFill>
                  <a:srgbClr val="000000"/>
                </a:solidFill>
                <a:latin typeface="Consolas" panose="020B0609020204030204"/>
              </a:rPr>
              <a:t>{</a:t>
            </a:r>
            <a:r>
              <a:rPr lang="en-US" altLang="zh-CN" sz="1600" dirty="0">
                <a:solidFill>
                  <a:srgbClr val="3F7F5F"/>
                </a:solidFill>
                <a:latin typeface="Consolas" panose="020B0609020204030204"/>
              </a:rPr>
              <a:t>//</a:t>
            </a:r>
            <a:r>
              <a:rPr lang="zh-CN" altLang="en-US" sz="1600" dirty="0" smtClean="0">
                <a:solidFill>
                  <a:srgbClr val="3F7F5F"/>
                </a:solidFill>
                <a:latin typeface="Consolas" panose="020B0609020204030204"/>
              </a:rPr>
              <a:t>创建泛型类</a:t>
            </a:r>
            <a:endParaRPr lang="en-US" altLang="zh-CN" b="1" dirty="0">
              <a:solidFill>
                <a:srgbClr val="000000"/>
              </a:solidFill>
              <a:latin typeface="Consolas" panose="020B0609020204030204"/>
            </a:endParaRPr>
          </a:p>
          <a:p>
            <a:pPr lvl="1" algn="l"/>
            <a:r>
              <a:rPr lang="en-US" altLang="zh-CN" b="1" dirty="0" smtClean="0">
                <a:solidFill>
                  <a:srgbClr val="7F0055"/>
                </a:solidFill>
                <a:latin typeface="Consolas" panose="020B0609020204030204"/>
              </a:rPr>
              <a:t>private</a:t>
            </a:r>
            <a:r>
              <a:rPr lang="en-US" altLang="zh-CN" b="1" dirty="0" smtClean="0">
                <a:solidFill>
                  <a:srgbClr val="000000"/>
                </a:solidFill>
                <a:latin typeface="Consolas" panose="020B0609020204030204"/>
              </a:rPr>
              <a:t> </a:t>
            </a:r>
            <a:r>
              <a:rPr lang="en-US" altLang="zh-CN" b="1" dirty="0">
                <a:solidFill>
                  <a:schemeClr val="bg1">
                    <a:lumMod val="50000"/>
                  </a:schemeClr>
                </a:solidFill>
                <a:latin typeface="Consolas" panose="020B0609020204030204"/>
              </a:rPr>
              <a:t>T</a:t>
            </a:r>
            <a:r>
              <a:rPr lang="en-US" altLang="zh-CN" b="1" dirty="0">
                <a:solidFill>
                  <a:srgbClr val="000000"/>
                </a:solidFill>
                <a:latin typeface="Consolas" panose="020B0609020204030204"/>
              </a:rPr>
              <a:t> </a:t>
            </a:r>
            <a:r>
              <a:rPr lang="en-US" altLang="zh-CN" b="1" dirty="0">
                <a:solidFill>
                  <a:srgbClr val="0000C0"/>
                </a:solidFill>
                <a:latin typeface="Consolas" panose="020B0609020204030204"/>
              </a:rPr>
              <a:t>prop</a:t>
            </a:r>
            <a:r>
              <a:rPr lang="en-US" altLang="zh-CN" b="1" dirty="0" smtClean="0">
                <a:solidFill>
                  <a:srgbClr val="000000"/>
                </a:solidFill>
                <a:latin typeface="Consolas" panose="020B0609020204030204"/>
              </a:rPr>
              <a:t>;</a:t>
            </a:r>
            <a:endParaRPr lang="en-US" altLang="zh-CN" b="1" dirty="0" smtClean="0">
              <a:solidFill>
                <a:srgbClr val="000000"/>
              </a:solidFill>
              <a:latin typeface="Consolas" panose="020B0609020204030204"/>
            </a:endParaRPr>
          </a:p>
          <a:p>
            <a:pPr lvl="1" algn="l"/>
            <a:r>
              <a:rPr lang="en-US" altLang="zh-CN" b="1" dirty="0" smtClean="0">
                <a:solidFill>
                  <a:srgbClr val="7F0055"/>
                </a:solidFill>
                <a:highlight>
                  <a:srgbClr val="E8F2FE"/>
                </a:highlight>
                <a:latin typeface="Consolas" panose="020B0609020204030204"/>
              </a:rPr>
              <a:t>public</a:t>
            </a:r>
            <a:r>
              <a:rPr lang="en-US" altLang="zh-CN" b="1" dirty="0" smtClean="0">
                <a:solidFill>
                  <a:srgbClr val="000000"/>
                </a:solidFill>
                <a:highlight>
                  <a:srgbClr val="E8F2FE"/>
                </a:highlight>
                <a:latin typeface="Consolas" panose="020B0609020204030204"/>
              </a:rPr>
              <a:t> </a:t>
            </a:r>
            <a:r>
              <a:rPr lang="en-US" altLang="zh-CN" b="1" dirty="0" err="1">
                <a:solidFill>
                  <a:srgbClr val="000000"/>
                </a:solidFill>
                <a:highlight>
                  <a:srgbClr val="E8F2FE"/>
                </a:highlight>
                <a:latin typeface="Consolas" panose="020B0609020204030204"/>
              </a:rPr>
              <a:t>GenClass</a:t>
            </a:r>
            <a:r>
              <a:rPr lang="en-US" altLang="zh-CN" b="1" dirty="0">
                <a:solidFill>
                  <a:srgbClr val="000000"/>
                </a:solidFill>
                <a:highlight>
                  <a:srgbClr val="E8F2FE"/>
                </a:highlight>
                <a:latin typeface="Consolas" panose="020B0609020204030204"/>
              </a:rPr>
              <a:t>(){}</a:t>
            </a:r>
            <a:endParaRPr lang="en-US" altLang="zh-CN" b="1" dirty="0">
              <a:solidFill>
                <a:srgbClr val="000000"/>
              </a:solidFill>
              <a:latin typeface="Consolas" panose="020B0609020204030204"/>
            </a:endParaRPr>
          </a:p>
          <a:p>
            <a:pPr lvl="1" algn="l"/>
            <a:r>
              <a:rPr lang="en-US" altLang="zh-CN" b="1" dirty="0" smtClean="0">
                <a:solidFill>
                  <a:srgbClr val="7F0055"/>
                </a:solidFill>
                <a:latin typeface="Consolas" panose="020B0609020204030204"/>
              </a:rPr>
              <a:t>public</a:t>
            </a:r>
            <a:r>
              <a:rPr lang="en-US" altLang="zh-CN" b="1" dirty="0" smtClean="0">
                <a:solidFill>
                  <a:srgbClr val="000000"/>
                </a:solidFill>
                <a:latin typeface="Consolas" panose="020B0609020204030204"/>
              </a:rPr>
              <a:t> </a:t>
            </a:r>
            <a:r>
              <a:rPr lang="en-US" altLang="zh-CN" b="1" dirty="0" err="1">
                <a:solidFill>
                  <a:srgbClr val="000000"/>
                </a:solidFill>
                <a:latin typeface="Consolas" panose="020B0609020204030204"/>
              </a:rPr>
              <a:t>GenClass</a:t>
            </a:r>
            <a:r>
              <a:rPr lang="en-US" altLang="zh-CN" b="1" dirty="0">
                <a:solidFill>
                  <a:srgbClr val="000000"/>
                </a:solidFill>
                <a:latin typeface="Consolas" panose="020B0609020204030204"/>
              </a:rPr>
              <a:t>(</a:t>
            </a:r>
            <a:r>
              <a:rPr lang="en-US" altLang="zh-CN" b="1" dirty="0">
                <a:solidFill>
                  <a:schemeClr val="bg1">
                    <a:lumMod val="50000"/>
                  </a:schemeClr>
                </a:solidFill>
                <a:latin typeface="Consolas" panose="020B0609020204030204"/>
              </a:rPr>
              <a:t>T</a:t>
            </a:r>
            <a:r>
              <a:rPr lang="en-US" altLang="zh-CN" b="1" dirty="0">
                <a:solidFill>
                  <a:srgbClr val="000000"/>
                </a:solidFill>
                <a:latin typeface="Consolas" panose="020B0609020204030204"/>
              </a:rPr>
              <a:t> </a:t>
            </a:r>
            <a:r>
              <a:rPr lang="en-US" altLang="zh-CN" b="1" dirty="0" err="1">
                <a:solidFill>
                  <a:srgbClr val="000000"/>
                </a:solidFill>
                <a:latin typeface="Consolas" panose="020B0609020204030204"/>
              </a:rPr>
              <a:t>arg</a:t>
            </a:r>
            <a:r>
              <a:rPr lang="en-US" altLang="zh-CN" b="1" dirty="0">
                <a:solidFill>
                  <a:srgbClr val="000000"/>
                </a:solidFill>
                <a:latin typeface="Consolas" panose="020B0609020204030204"/>
              </a:rPr>
              <a:t>) {</a:t>
            </a:r>
            <a:endParaRPr lang="en-US" altLang="zh-CN" b="1" dirty="0">
              <a:solidFill>
                <a:srgbClr val="000000"/>
              </a:solidFill>
              <a:latin typeface="Consolas" panose="020B0609020204030204"/>
            </a:endParaRPr>
          </a:p>
          <a:p>
            <a:pPr lvl="2" algn="l"/>
            <a:r>
              <a:rPr lang="en-US" altLang="zh-CN" b="1" dirty="0" err="1" smtClean="0">
                <a:solidFill>
                  <a:srgbClr val="7F0055"/>
                </a:solidFill>
                <a:latin typeface="Consolas" panose="020B0609020204030204"/>
              </a:rPr>
              <a:t>this</a:t>
            </a:r>
            <a:r>
              <a:rPr lang="en-US" altLang="zh-CN" b="1" dirty="0" err="1" smtClean="0">
                <a:solidFill>
                  <a:srgbClr val="000000"/>
                </a:solidFill>
                <a:latin typeface="Consolas" panose="020B0609020204030204"/>
              </a:rPr>
              <a:t>.</a:t>
            </a:r>
            <a:r>
              <a:rPr lang="en-US" altLang="zh-CN" b="1" dirty="0" err="1" smtClean="0">
                <a:solidFill>
                  <a:srgbClr val="0000C0"/>
                </a:solidFill>
                <a:latin typeface="Consolas" panose="020B0609020204030204"/>
              </a:rPr>
              <a:t>prop</a:t>
            </a:r>
            <a:r>
              <a:rPr lang="en-US" altLang="zh-CN" b="1" dirty="0" smtClean="0">
                <a:solidFill>
                  <a:srgbClr val="000000"/>
                </a:solidFill>
                <a:latin typeface="Consolas" panose="020B0609020204030204"/>
              </a:rPr>
              <a:t> </a:t>
            </a:r>
            <a:r>
              <a:rPr lang="en-US" altLang="zh-CN" b="1" dirty="0">
                <a:solidFill>
                  <a:srgbClr val="000000"/>
                </a:solidFill>
                <a:latin typeface="Consolas" panose="020B0609020204030204"/>
              </a:rPr>
              <a:t>= </a:t>
            </a:r>
            <a:r>
              <a:rPr lang="en-US" altLang="zh-CN" b="1" dirty="0" err="1">
                <a:solidFill>
                  <a:srgbClr val="000000"/>
                </a:solidFill>
                <a:latin typeface="Consolas" panose="020B0609020204030204"/>
              </a:rPr>
              <a:t>arg</a:t>
            </a:r>
            <a:r>
              <a:rPr lang="en-US" altLang="zh-CN" b="1" dirty="0">
                <a:solidFill>
                  <a:srgbClr val="000000"/>
                </a:solidFill>
                <a:latin typeface="Consolas" panose="020B0609020204030204"/>
              </a:rPr>
              <a:t>;</a:t>
            </a:r>
            <a:endParaRPr lang="en-US" altLang="zh-CN" b="1" dirty="0">
              <a:solidFill>
                <a:srgbClr val="000000"/>
              </a:solidFill>
              <a:latin typeface="Consolas" panose="020B0609020204030204"/>
            </a:endParaRPr>
          </a:p>
          <a:p>
            <a:pPr lvl="1" algn="l"/>
            <a:r>
              <a:rPr lang="en-US" altLang="zh-CN" dirty="0" smtClean="0">
                <a:solidFill>
                  <a:srgbClr val="000000"/>
                </a:solidFill>
                <a:latin typeface="Consolas" panose="020B0609020204030204"/>
              </a:rPr>
              <a:t>}</a:t>
            </a:r>
            <a:endParaRPr lang="en-US" altLang="zh-CN" dirty="0">
              <a:solidFill>
                <a:srgbClr val="000000"/>
              </a:solidFill>
              <a:latin typeface="Consolas" panose="020B0609020204030204"/>
            </a:endParaRPr>
          </a:p>
          <a:p>
            <a:pPr lvl="1" algn="l"/>
            <a:r>
              <a:rPr lang="en-US" altLang="zh-CN" b="1" dirty="0" smtClean="0">
                <a:solidFill>
                  <a:srgbClr val="7F0055"/>
                </a:solidFill>
                <a:latin typeface="Consolas" panose="020B0609020204030204"/>
              </a:rPr>
              <a:t>public</a:t>
            </a:r>
            <a:r>
              <a:rPr lang="en-US" altLang="zh-CN" b="1" dirty="0" smtClean="0">
                <a:solidFill>
                  <a:srgbClr val="000000"/>
                </a:solidFill>
                <a:latin typeface="Consolas" panose="020B0609020204030204"/>
              </a:rPr>
              <a:t> </a:t>
            </a:r>
            <a:r>
              <a:rPr lang="en-US" altLang="zh-CN" b="1" dirty="0">
                <a:solidFill>
                  <a:schemeClr val="bg1">
                    <a:lumMod val="50000"/>
                  </a:schemeClr>
                </a:solidFill>
                <a:latin typeface="Consolas" panose="020B0609020204030204"/>
              </a:rPr>
              <a:t>T</a:t>
            </a:r>
            <a:r>
              <a:rPr lang="en-US" altLang="zh-CN" b="1" dirty="0">
                <a:solidFill>
                  <a:srgbClr val="000000"/>
                </a:solidFill>
                <a:latin typeface="Consolas" panose="020B0609020204030204"/>
              </a:rPr>
              <a:t> </a:t>
            </a:r>
            <a:r>
              <a:rPr lang="en-US" altLang="zh-CN" b="1" dirty="0" err="1">
                <a:solidFill>
                  <a:srgbClr val="000000"/>
                </a:solidFill>
                <a:latin typeface="Consolas" panose="020B0609020204030204"/>
              </a:rPr>
              <a:t>getProp</a:t>
            </a:r>
            <a:r>
              <a:rPr lang="en-US" altLang="zh-CN" b="1" dirty="0">
                <a:solidFill>
                  <a:srgbClr val="000000"/>
                </a:solidFill>
                <a:latin typeface="Consolas" panose="020B0609020204030204"/>
              </a:rPr>
              <a:t>() {</a:t>
            </a:r>
            <a:endParaRPr lang="en-US" altLang="zh-CN" b="1" dirty="0">
              <a:solidFill>
                <a:srgbClr val="000000"/>
              </a:solidFill>
              <a:latin typeface="Consolas" panose="020B0609020204030204"/>
            </a:endParaRPr>
          </a:p>
          <a:p>
            <a:pPr lvl="2" algn="l"/>
            <a:r>
              <a:rPr lang="en-US" altLang="zh-CN" b="1" dirty="0" smtClean="0">
                <a:solidFill>
                  <a:srgbClr val="7F0055"/>
                </a:solidFill>
                <a:latin typeface="Consolas" panose="020B0609020204030204"/>
              </a:rPr>
              <a:t>return</a:t>
            </a:r>
            <a:r>
              <a:rPr lang="en-US" altLang="zh-CN" b="1" dirty="0" smtClean="0">
                <a:solidFill>
                  <a:srgbClr val="000000"/>
                </a:solidFill>
                <a:latin typeface="Consolas" panose="020B0609020204030204"/>
              </a:rPr>
              <a:t> </a:t>
            </a:r>
            <a:r>
              <a:rPr lang="en-US" altLang="zh-CN" b="1" dirty="0">
                <a:solidFill>
                  <a:srgbClr val="0000C0"/>
                </a:solidFill>
                <a:latin typeface="Consolas" panose="020B0609020204030204"/>
              </a:rPr>
              <a:t>prop</a:t>
            </a:r>
            <a:r>
              <a:rPr lang="en-US" altLang="zh-CN" b="1" dirty="0">
                <a:solidFill>
                  <a:srgbClr val="000000"/>
                </a:solidFill>
                <a:latin typeface="Consolas" panose="020B0609020204030204"/>
              </a:rPr>
              <a:t>;</a:t>
            </a:r>
            <a:endParaRPr lang="en-US" altLang="zh-CN" b="1" dirty="0">
              <a:solidFill>
                <a:srgbClr val="000000"/>
              </a:solidFill>
              <a:latin typeface="Consolas" panose="020B0609020204030204"/>
            </a:endParaRPr>
          </a:p>
          <a:p>
            <a:pPr lvl="1" algn="l"/>
            <a:r>
              <a:rPr lang="en-US" altLang="zh-CN" dirty="0" smtClean="0">
                <a:solidFill>
                  <a:srgbClr val="000000"/>
                </a:solidFill>
                <a:latin typeface="Consolas" panose="020B0609020204030204"/>
              </a:rPr>
              <a:t>}</a:t>
            </a:r>
            <a:endParaRPr lang="en-US" altLang="zh-CN" dirty="0">
              <a:solidFill>
                <a:srgbClr val="000000"/>
              </a:solidFill>
              <a:latin typeface="Consolas" panose="020B0609020204030204"/>
            </a:endParaRPr>
          </a:p>
          <a:p>
            <a:pPr algn="l"/>
            <a:r>
              <a:rPr lang="en-US" altLang="zh-CN" dirty="0">
                <a:solidFill>
                  <a:srgbClr val="000000"/>
                </a:solidFill>
                <a:latin typeface="Consolas" panose="020B0609020204030204"/>
              </a:rPr>
              <a:t>}</a:t>
            </a:r>
            <a:endParaRPr lang="zh-CN" altLang="en-US" dirty="0">
              <a:solidFill>
                <a:schemeClr val="tx1">
                  <a:lumMod val="75000"/>
                  <a:lumOff val="25000"/>
                </a:schemeClr>
              </a:solidFill>
              <a:ea typeface="微软雅黑" panose="020B0503020204020204" pitchFamily="34" charset="-122"/>
              <a:sym typeface="+mn-ea"/>
            </a:endParaRPr>
          </a:p>
        </p:txBody>
      </p:sp>
      <p:sp>
        <p:nvSpPr>
          <p:cNvPr id="12" name="TextBox 11"/>
          <p:cNvSpPr txBox="1"/>
          <p:nvPr/>
        </p:nvSpPr>
        <p:spPr>
          <a:xfrm>
            <a:off x="1115762" y="4496221"/>
            <a:ext cx="6552582" cy="338554"/>
          </a:xfrm>
          <a:prstGeom prst="rect">
            <a:avLst/>
          </a:prstGeom>
          <a:noFill/>
        </p:spPr>
        <p:txBody>
          <a:bodyPr wrap="square" rtlCol="0">
            <a:spAutoFit/>
          </a:bodyPr>
          <a:lstStyle/>
          <a:p>
            <a:pPr algn="l"/>
            <a:r>
              <a:rPr lang="zh-CN" altLang="en-US" sz="1600" dirty="0" smtClean="0"/>
              <a:t>注：类型形参是创建</a:t>
            </a:r>
            <a:r>
              <a:rPr lang="zh-CN" altLang="en-US" sz="1600" dirty="0"/>
              <a:t>泛型类、接口或方法时声明在尖括号中</a:t>
            </a:r>
            <a:r>
              <a:rPr lang="zh-CN" altLang="en-US" sz="1600" dirty="0" smtClean="0"/>
              <a:t>的形式参数。</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1" presetClass="entr" presetSubtype="0" fill="hold" grpId="0" nodeType="clickEffect">
                                  <p:stCondLst>
                                    <p:cond delay="0"/>
                                  </p:stCondLst>
                                  <p:iterate type="lt">
                                    <p:tmPct val="10000"/>
                                  </p:iterate>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13"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14"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5"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6" dur="500" tmFilter="0,0; .5, 1; 1, 1"/>
                                        <p:tgtEl>
                                          <p:spTgt spid="3">
                                            <p:txEl>
                                              <p:pRg st="0" end="0"/>
                                            </p:txEl>
                                          </p:spTgt>
                                        </p:tgtEl>
                                      </p:cBhvr>
                                    </p:animEffect>
                                  </p:childTnLst>
                                </p:cTn>
                              </p:par>
                              <p:par>
                                <p:cTn id="17" presetID="41" presetClass="entr" presetSubtype="0" fill="hold" grpId="0" nodeType="withEffect">
                                  <p:stCondLst>
                                    <p:cond delay="0"/>
                                  </p:stCondLst>
                                  <p:iterate type="lt">
                                    <p:tmPct val="10000"/>
                                  </p:iterate>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3">
                                            <p:txEl>
                                              <p:pRg st="1" end="1"/>
                                            </p:txEl>
                                          </p:spTgt>
                                        </p:tgtEl>
                                        <p:attrNameLst>
                                          <p:attrName>ppt_y</p:attrName>
                                        </p:attrNameLst>
                                      </p:cBhvr>
                                      <p:tavLst>
                                        <p:tav tm="0">
                                          <p:val>
                                            <p:strVal val="#ppt_y"/>
                                          </p:val>
                                        </p:tav>
                                        <p:tav tm="100000">
                                          <p:val>
                                            <p:strVal val="#ppt_y"/>
                                          </p:val>
                                        </p:tav>
                                      </p:tavLst>
                                    </p:anim>
                                    <p:anim calcmode="lin" valueType="num">
                                      <p:cBhvr>
                                        <p:cTn id="21" dur="500" fill="hold"/>
                                        <p:tgtEl>
                                          <p:spTgt spid="3">
                                            <p:txEl>
                                              <p:pRg st="1" end="1"/>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3">
                                            <p:txEl>
                                              <p:pRg st="1" end="1"/>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3">
                                            <p:txEl>
                                              <p:pRg st="1" end="1"/>
                                            </p:txEl>
                                          </p:spTgt>
                                        </p:tgtEl>
                                      </p:cBhvr>
                                    </p:animEffect>
                                  </p:childTnLst>
                                </p:cTn>
                              </p:par>
                              <p:par>
                                <p:cTn id="24" presetID="41" presetClass="entr" presetSubtype="0" fill="hold" grpId="0" nodeType="withEffect">
                                  <p:stCondLst>
                                    <p:cond delay="0"/>
                                  </p:stCondLst>
                                  <p:iterate type="lt">
                                    <p:tmPct val="10000"/>
                                  </p:iterate>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ppt_x</p:attrName>
                                        </p:attrNameLst>
                                      </p:cBhvr>
                                      <p:tavLst>
                                        <p:tav tm="0">
                                          <p:val>
                                            <p:strVal val="#ppt_x"/>
                                          </p:val>
                                        </p:tav>
                                        <p:tav tm="50000">
                                          <p:val>
                                            <p:strVal val="#ppt_x+.1"/>
                                          </p:val>
                                        </p:tav>
                                        <p:tav tm="100000">
                                          <p:val>
                                            <p:strVal val="#ppt_x"/>
                                          </p:val>
                                        </p:tav>
                                      </p:tavLst>
                                    </p:anim>
                                    <p:anim calcmode="lin" valueType="num">
                                      <p:cBhvr>
                                        <p:cTn id="27" dur="500" fill="hold"/>
                                        <p:tgtEl>
                                          <p:spTgt spid="3">
                                            <p:txEl>
                                              <p:pRg st="2" end="2"/>
                                            </p:txEl>
                                          </p:spTgt>
                                        </p:tgtEl>
                                        <p:attrNameLst>
                                          <p:attrName>ppt_y</p:attrName>
                                        </p:attrNameLst>
                                      </p:cBhvr>
                                      <p:tavLst>
                                        <p:tav tm="0">
                                          <p:val>
                                            <p:strVal val="#ppt_y"/>
                                          </p:val>
                                        </p:tav>
                                        <p:tav tm="100000">
                                          <p:val>
                                            <p:strVal val="#ppt_y"/>
                                          </p:val>
                                        </p:tav>
                                      </p:tavLst>
                                    </p:anim>
                                    <p:anim calcmode="lin" valueType="num">
                                      <p:cBhvr>
                                        <p:cTn id="28" dur="500" fill="hold"/>
                                        <p:tgtEl>
                                          <p:spTgt spid="3">
                                            <p:txEl>
                                              <p:pRg st="2" end="2"/>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29" dur="500" fill="hold"/>
                                        <p:tgtEl>
                                          <p:spTgt spid="3">
                                            <p:txEl>
                                              <p:pRg st="2" end="2"/>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0" dur="500" tmFilter="0,0; .5, 1; 1, 1"/>
                                        <p:tgtEl>
                                          <p:spTgt spid="3">
                                            <p:txEl>
                                              <p:pRg st="2" end="2"/>
                                            </p:txEl>
                                          </p:spTgt>
                                        </p:tgtEl>
                                      </p:cBhvr>
                                    </p:animEffect>
                                  </p:childTnLst>
                                </p:cTn>
                              </p:par>
                              <p:par>
                                <p:cTn id="31" presetID="41" presetClass="entr" presetSubtype="0" fill="hold" grpId="0" nodeType="withEffect">
                                  <p:stCondLst>
                                    <p:cond delay="0"/>
                                  </p:stCondLst>
                                  <p:iterate type="lt">
                                    <p:tmPct val="10000"/>
                                  </p:iterate>
                                  <p:childTnLst>
                                    <p:set>
                                      <p:cBhvr>
                                        <p:cTn id="32" dur="1" fill="hold">
                                          <p:stCondLst>
                                            <p:cond delay="0"/>
                                          </p:stCondLst>
                                        </p:cTn>
                                        <p:tgtEl>
                                          <p:spTgt spid="3">
                                            <p:txEl>
                                              <p:pRg st="3" end="3"/>
                                            </p:txEl>
                                          </p:spTgt>
                                        </p:tgtEl>
                                        <p:attrNameLst>
                                          <p:attrName>style.visibility</p:attrName>
                                        </p:attrNameLst>
                                      </p:cBhvr>
                                      <p:to>
                                        <p:strVal val="visible"/>
                                      </p:to>
                                    </p:set>
                                    <p:anim calcmode="lin" valueType="num">
                                      <p:cBhvr>
                                        <p:cTn id="33" dur="500" fill="hold"/>
                                        <p:tgtEl>
                                          <p:spTgt spid="3">
                                            <p:txEl>
                                              <p:pRg st="3" end="3"/>
                                            </p:txEl>
                                          </p:spTgt>
                                        </p:tgtEl>
                                        <p:attrNameLst>
                                          <p:attrName>ppt_x</p:attrName>
                                        </p:attrNameLst>
                                      </p:cBhvr>
                                      <p:tavLst>
                                        <p:tav tm="0">
                                          <p:val>
                                            <p:strVal val="#ppt_x"/>
                                          </p:val>
                                        </p:tav>
                                        <p:tav tm="50000">
                                          <p:val>
                                            <p:strVal val="#ppt_x+.1"/>
                                          </p:val>
                                        </p:tav>
                                        <p:tav tm="100000">
                                          <p:val>
                                            <p:strVal val="#ppt_x"/>
                                          </p:val>
                                        </p:tav>
                                      </p:tavLst>
                                    </p:anim>
                                    <p:anim calcmode="lin" valueType="num">
                                      <p:cBhvr>
                                        <p:cTn id="34" dur="500" fill="hold"/>
                                        <p:tgtEl>
                                          <p:spTgt spid="3">
                                            <p:txEl>
                                              <p:pRg st="3" end="3"/>
                                            </p:txEl>
                                          </p:spTgt>
                                        </p:tgtEl>
                                        <p:attrNameLst>
                                          <p:attrName>ppt_y</p:attrName>
                                        </p:attrNameLst>
                                      </p:cBhvr>
                                      <p:tavLst>
                                        <p:tav tm="0">
                                          <p:val>
                                            <p:strVal val="#ppt_y"/>
                                          </p:val>
                                        </p:tav>
                                        <p:tav tm="100000">
                                          <p:val>
                                            <p:strVal val="#ppt_y"/>
                                          </p:val>
                                        </p:tav>
                                      </p:tavLst>
                                    </p:anim>
                                    <p:anim calcmode="lin" valueType="num">
                                      <p:cBhvr>
                                        <p:cTn id="35" dur="500" fill="hold"/>
                                        <p:tgtEl>
                                          <p:spTgt spid="3">
                                            <p:txEl>
                                              <p:pRg st="3" end="3"/>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36" dur="500" fill="hold"/>
                                        <p:tgtEl>
                                          <p:spTgt spid="3">
                                            <p:txEl>
                                              <p:pRg st="3" end="3"/>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37" dur="500" tmFilter="0,0; .5, 1; 1, 1"/>
                                        <p:tgtEl>
                                          <p:spTgt spid="3">
                                            <p:txEl>
                                              <p:pRg st="3" end="3"/>
                                            </p:txEl>
                                          </p:spTgt>
                                        </p:tgtEl>
                                      </p:cBhvr>
                                    </p:animEffect>
                                  </p:childTnLst>
                                </p:cTn>
                              </p:par>
                              <p:par>
                                <p:cTn id="38" presetID="41" presetClass="entr" presetSubtype="0" fill="hold" grpId="0" nodeType="withEffect">
                                  <p:stCondLst>
                                    <p:cond delay="0"/>
                                  </p:stCondLst>
                                  <p:iterate type="lt">
                                    <p:tmPct val="10000"/>
                                  </p:iterate>
                                  <p:childTnLst>
                                    <p:set>
                                      <p:cBhvr>
                                        <p:cTn id="39" dur="1" fill="hold">
                                          <p:stCondLst>
                                            <p:cond delay="0"/>
                                          </p:stCondLst>
                                        </p:cTn>
                                        <p:tgtEl>
                                          <p:spTgt spid="3">
                                            <p:txEl>
                                              <p:pRg st="4" end="4"/>
                                            </p:txEl>
                                          </p:spTgt>
                                        </p:tgtEl>
                                        <p:attrNameLst>
                                          <p:attrName>style.visibility</p:attrName>
                                        </p:attrNameLst>
                                      </p:cBhvr>
                                      <p:to>
                                        <p:strVal val="visible"/>
                                      </p:to>
                                    </p:set>
                                    <p:anim calcmode="lin" valueType="num">
                                      <p:cBhvr>
                                        <p:cTn id="40" dur="500" fill="hold"/>
                                        <p:tgtEl>
                                          <p:spTgt spid="3">
                                            <p:txEl>
                                              <p:pRg st="4" end="4"/>
                                            </p:txEl>
                                          </p:spTgt>
                                        </p:tgtEl>
                                        <p:attrNameLst>
                                          <p:attrName>ppt_x</p:attrName>
                                        </p:attrNameLst>
                                      </p:cBhvr>
                                      <p:tavLst>
                                        <p:tav tm="0">
                                          <p:val>
                                            <p:strVal val="#ppt_x"/>
                                          </p:val>
                                        </p:tav>
                                        <p:tav tm="50000">
                                          <p:val>
                                            <p:strVal val="#ppt_x+.1"/>
                                          </p:val>
                                        </p:tav>
                                        <p:tav tm="100000">
                                          <p:val>
                                            <p:strVal val="#ppt_x"/>
                                          </p:val>
                                        </p:tav>
                                      </p:tavLst>
                                    </p:anim>
                                    <p:anim calcmode="lin" valueType="num">
                                      <p:cBhvr>
                                        <p:cTn id="41" dur="500" fill="hold"/>
                                        <p:tgtEl>
                                          <p:spTgt spid="3">
                                            <p:txEl>
                                              <p:pRg st="4" end="4"/>
                                            </p:txEl>
                                          </p:spTgt>
                                        </p:tgtEl>
                                        <p:attrNameLst>
                                          <p:attrName>ppt_y</p:attrName>
                                        </p:attrNameLst>
                                      </p:cBhvr>
                                      <p:tavLst>
                                        <p:tav tm="0">
                                          <p:val>
                                            <p:strVal val="#ppt_y"/>
                                          </p:val>
                                        </p:tav>
                                        <p:tav tm="100000">
                                          <p:val>
                                            <p:strVal val="#ppt_y"/>
                                          </p:val>
                                        </p:tav>
                                      </p:tavLst>
                                    </p:anim>
                                    <p:anim calcmode="lin" valueType="num">
                                      <p:cBhvr>
                                        <p:cTn id="42" dur="500" fill="hold"/>
                                        <p:tgtEl>
                                          <p:spTgt spid="3">
                                            <p:txEl>
                                              <p:pRg st="4" end="4"/>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43" dur="500" fill="hold"/>
                                        <p:tgtEl>
                                          <p:spTgt spid="3">
                                            <p:txEl>
                                              <p:pRg st="4" end="4"/>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44" dur="500" tmFilter="0,0; .5, 1; 1, 1"/>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2"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animScale>
                                      <p:cBhvr>
                                        <p:cTn id="49"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0" dur="1000" decel="50000" fill="hold">
                                          <p:stCondLst>
                                            <p:cond delay="0"/>
                                          </p:stCondLst>
                                        </p:cTn>
                                        <p:tgtEl>
                                          <p:spTgt spid="12"/>
                                        </p:tgtEl>
                                        <p:attrNameLst>
                                          <p:attrName>ppt_x</p:attrName>
                                          <p:attrName>ppt_y</p:attrName>
                                        </p:attrNameLst>
                                      </p:cBhvr>
                                    </p:animMotion>
                                    <p:animEffect transition="in" filter="fade">
                                      <p:cBhvr>
                                        <p:cTn id="51" dur="10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5" presetClass="entr" presetSubtype="10" fill="hold" grpId="0" nodeType="click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checkerboard(across)">
                                      <p:cBhvr>
                                        <p:cTn id="5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27" grpId="0" animBg="1"/>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a:t>如何</a:t>
            </a:r>
            <a:r>
              <a:rPr lang="zh-CN" altLang="en-US" dirty="0" smtClean="0"/>
              <a:t>创建</a:t>
            </a:r>
            <a:r>
              <a:rPr lang="zh-CN" altLang="en-US" dirty="0">
                <a:sym typeface="+mn-ea"/>
              </a:rPr>
              <a:t>泛型</a:t>
            </a:r>
            <a:r>
              <a:rPr lang="zh-CN" altLang="en-US" dirty="0" smtClean="0">
                <a:sym typeface="+mn-ea"/>
              </a:rPr>
              <a:t>类的</a:t>
            </a:r>
            <a:r>
              <a:rPr lang="zh-CN" altLang="en-US" dirty="0" smtClean="0"/>
              <a:t>对象</a:t>
            </a:r>
            <a:endParaRPr lang="zh-CN" altLang="en-US" dirty="0"/>
          </a:p>
        </p:txBody>
      </p:sp>
      <p:sp>
        <p:nvSpPr>
          <p:cNvPr id="4" name="副标题 3"/>
          <p:cNvSpPr>
            <a:spLocks noGrp="1"/>
          </p:cNvSpPr>
          <p:nvPr>
            <p:ph type="subTitle" idx="10"/>
          </p:nvPr>
        </p:nvSpPr>
        <p:spPr/>
        <p:txBody>
          <a:bodyPr/>
          <a:lstStyle/>
          <a:p>
            <a:r>
              <a:rPr lang="zh-CN" altLang="en-US" dirty="0" smtClean="0"/>
              <a:t>语法格式：</a:t>
            </a:r>
            <a:endParaRPr lang="en-US" altLang="zh-CN" dirty="0"/>
          </a:p>
        </p:txBody>
      </p:sp>
      <p:sp>
        <p:nvSpPr>
          <p:cNvPr id="11" name="AutoShape 5"/>
          <p:cNvSpPr>
            <a:spLocks noChangeArrowheads="1"/>
          </p:cNvSpPr>
          <p:nvPr/>
        </p:nvSpPr>
        <p:spPr bwMode="auto">
          <a:xfrm>
            <a:off x="539552" y="1275606"/>
            <a:ext cx="7992888"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400" dirty="0" smtClean="0">
                <a:solidFill>
                  <a:schemeClr val="tx1">
                    <a:lumMod val="75000"/>
                    <a:lumOff val="25000"/>
                  </a:schemeClr>
                </a:solidFill>
                <a:ea typeface="微软雅黑" panose="020B0503020204020204" pitchFamily="34" charset="-122"/>
                <a:sym typeface="+mn-ea"/>
              </a:rPr>
              <a:t>类</a:t>
            </a:r>
            <a:r>
              <a:rPr lang="zh-CN" altLang="en-US" sz="1400" dirty="0">
                <a:solidFill>
                  <a:schemeClr val="tx1">
                    <a:lumMod val="75000"/>
                    <a:lumOff val="25000"/>
                  </a:schemeClr>
                </a:solidFill>
                <a:ea typeface="微软雅黑" panose="020B0503020204020204" pitchFamily="34" charset="-122"/>
                <a:sym typeface="+mn-ea"/>
              </a:rPr>
              <a:t>名</a:t>
            </a:r>
            <a:r>
              <a:rPr lang="en-US" altLang="zh-CN" sz="1400" dirty="0">
                <a:solidFill>
                  <a:schemeClr val="tx1">
                    <a:lumMod val="75000"/>
                    <a:lumOff val="25000"/>
                  </a:schemeClr>
                </a:solidFill>
                <a:ea typeface="微软雅黑" panose="020B0503020204020204" pitchFamily="34" charset="-122"/>
                <a:sym typeface="+mn-ea"/>
              </a:rPr>
              <a:t>&lt;</a:t>
            </a:r>
            <a:r>
              <a:rPr lang="zh-CN" altLang="en-US" sz="1400" dirty="0">
                <a:solidFill>
                  <a:schemeClr val="tx1">
                    <a:lumMod val="75000"/>
                    <a:lumOff val="25000"/>
                  </a:schemeClr>
                </a:solidFill>
                <a:ea typeface="微软雅黑" panose="020B0503020204020204" pitchFamily="34" charset="-122"/>
                <a:sym typeface="+mn-ea"/>
              </a:rPr>
              <a:t>类型实参列表</a:t>
            </a:r>
            <a:r>
              <a:rPr lang="en-US" altLang="zh-CN" sz="1400" dirty="0">
                <a:solidFill>
                  <a:schemeClr val="tx1">
                    <a:lumMod val="75000"/>
                    <a:lumOff val="25000"/>
                  </a:schemeClr>
                </a:solidFill>
                <a:ea typeface="微软雅黑" panose="020B0503020204020204" pitchFamily="34" charset="-122"/>
                <a:sym typeface="+mn-ea"/>
              </a:rPr>
              <a:t>&gt; </a:t>
            </a:r>
            <a:r>
              <a:rPr lang="zh-CN" altLang="en-US" sz="1400" dirty="0">
                <a:solidFill>
                  <a:schemeClr val="tx1">
                    <a:lumMod val="75000"/>
                    <a:lumOff val="25000"/>
                  </a:schemeClr>
                </a:solidFill>
                <a:ea typeface="微软雅黑" panose="020B0503020204020204" pitchFamily="34" charset="-122"/>
                <a:sym typeface="+mn-ea"/>
              </a:rPr>
              <a:t>对象名</a:t>
            </a:r>
            <a:r>
              <a:rPr lang="en-US" altLang="zh-CN" sz="1400" dirty="0">
                <a:solidFill>
                  <a:schemeClr val="tx1">
                    <a:lumMod val="75000"/>
                    <a:lumOff val="25000"/>
                  </a:schemeClr>
                </a:solidFill>
                <a:ea typeface="微软雅黑" panose="020B0503020204020204" pitchFamily="34" charset="-122"/>
                <a:sym typeface="+mn-ea"/>
              </a:rPr>
              <a:t> = new </a:t>
            </a:r>
            <a:r>
              <a:rPr lang="zh-CN" altLang="en-US" sz="1400" dirty="0">
                <a:solidFill>
                  <a:schemeClr val="tx1">
                    <a:lumMod val="75000"/>
                    <a:lumOff val="25000"/>
                  </a:schemeClr>
                </a:solidFill>
                <a:ea typeface="微软雅黑" panose="020B0503020204020204" pitchFamily="34" charset="-122"/>
                <a:sym typeface="+mn-ea"/>
              </a:rPr>
              <a:t>类名</a:t>
            </a:r>
            <a:r>
              <a:rPr lang="en-US" altLang="zh-CN" sz="1400" dirty="0">
                <a:solidFill>
                  <a:schemeClr val="tx1">
                    <a:lumMod val="75000"/>
                    <a:lumOff val="25000"/>
                  </a:schemeClr>
                </a:solidFill>
                <a:ea typeface="微软雅黑" panose="020B0503020204020204" pitchFamily="34" charset="-122"/>
                <a:sym typeface="+mn-ea"/>
              </a:rPr>
              <a:t>&lt;</a:t>
            </a:r>
            <a:r>
              <a:rPr lang="zh-CN" altLang="en-US" sz="1400" dirty="0">
                <a:solidFill>
                  <a:schemeClr val="tx1">
                    <a:lumMod val="75000"/>
                    <a:lumOff val="25000"/>
                  </a:schemeClr>
                </a:solidFill>
                <a:ea typeface="微软雅黑" panose="020B0503020204020204" pitchFamily="34" charset="-122"/>
                <a:sym typeface="+mn-ea"/>
              </a:rPr>
              <a:t>类型实参列表</a:t>
            </a:r>
            <a:r>
              <a:rPr lang="en-US" altLang="zh-CN" sz="1400" dirty="0">
                <a:solidFill>
                  <a:schemeClr val="tx1">
                    <a:lumMod val="75000"/>
                    <a:lumOff val="25000"/>
                  </a:schemeClr>
                </a:solidFill>
                <a:ea typeface="微软雅黑" panose="020B0503020204020204" pitchFamily="34" charset="-122"/>
                <a:sym typeface="+mn-ea"/>
              </a:rPr>
              <a:t>&gt;(</a:t>
            </a:r>
            <a:r>
              <a:rPr lang="zh-CN" altLang="en-US" sz="1400" dirty="0">
                <a:solidFill>
                  <a:schemeClr val="tx1">
                    <a:lumMod val="75000"/>
                    <a:lumOff val="25000"/>
                  </a:schemeClr>
                </a:solidFill>
                <a:ea typeface="微软雅黑" panose="020B0503020204020204" pitchFamily="34" charset="-122"/>
                <a:sym typeface="+mn-ea"/>
              </a:rPr>
              <a:t>参数列表</a:t>
            </a:r>
            <a:r>
              <a:rPr lang="en-US" altLang="zh-CN" sz="1400" dirty="0" smtClean="0">
                <a:solidFill>
                  <a:schemeClr val="tx1">
                    <a:lumMod val="75000"/>
                    <a:lumOff val="25000"/>
                  </a:schemeClr>
                </a:solidFill>
                <a:ea typeface="微软雅黑" panose="020B0503020204020204" pitchFamily="34" charset="-122"/>
                <a:sym typeface="+mn-ea"/>
              </a:rPr>
              <a:t>);	//</a:t>
            </a:r>
            <a:r>
              <a:rPr lang="zh-CN" altLang="en-US" sz="1200" dirty="0">
                <a:solidFill>
                  <a:schemeClr val="tx1">
                    <a:lumMod val="75000"/>
                    <a:lumOff val="25000"/>
                  </a:schemeClr>
                </a:solidFill>
                <a:ea typeface="微软雅黑" panose="020B0503020204020204" pitchFamily="34" charset="-122"/>
                <a:sym typeface="+mn-ea"/>
              </a:rPr>
              <a:t>创建对象时指定</a:t>
            </a:r>
            <a:r>
              <a:rPr lang="en-US" altLang="zh-CN" sz="1200" dirty="0">
                <a:solidFill>
                  <a:schemeClr val="tx1">
                    <a:lumMod val="75000"/>
                    <a:lumOff val="25000"/>
                  </a:schemeClr>
                </a:solidFill>
                <a:ea typeface="微软雅黑" panose="020B0503020204020204" pitchFamily="34" charset="-122"/>
                <a:sym typeface="+mn-ea"/>
              </a:rPr>
              <a:t>T</a:t>
            </a:r>
            <a:r>
              <a:rPr lang="zh-CN" altLang="en-US" sz="1200" dirty="0">
                <a:solidFill>
                  <a:schemeClr val="tx1">
                    <a:lumMod val="75000"/>
                    <a:lumOff val="25000"/>
                  </a:schemeClr>
                </a:solidFill>
                <a:ea typeface="微软雅黑" panose="020B0503020204020204" pitchFamily="34" charset="-122"/>
                <a:sym typeface="+mn-ea"/>
              </a:rPr>
              <a:t>的具体</a:t>
            </a:r>
            <a:r>
              <a:rPr lang="zh-CN" altLang="en-US" sz="1200" dirty="0" smtClean="0">
                <a:solidFill>
                  <a:schemeClr val="tx1">
                    <a:lumMod val="75000"/>
                    <a:lumOff val="25000"/>
                  </a:schemeClr>
                </a:solidFill>
                <a:ea typeface="微软雅黑" panose="020B0503020204020204" pitchFamily="34" charset="-122"/>
                <a:sym typeface="+mn-ea"/>
              </a:rPr>
              <a:t>类型</a:t>
            </a:r>
            <a:endParaRPr lang="en-US" altLang="zh-CN" sz="1200" dirty="0">
              <a:solidFill>
                <a:schemeClr val="tx1">
                  <a:lumMod val="75000"/>
                  <a:lumOff val="25000"/>
                </a:schemeClr>
              </a:solidFill>
              <a:ea typeface="微软雅黑" panose="020B0503020204020204" pitchFamily="34" charset="-122"/>
              <a:sym typeface="+mn-ea"/>
            </a:endParaRPr>
          </a:p>
        </p:txBody>
      </p:sp>
      <p:grpSp>
        <p:nvGrpSpPr>
          <p:cNvPr id="3" name="组合 2"/>
          <p:cNvGrpSpPr/>
          <p:nvPr/>
        </p:nvGrpSpPr>
        <p:grpSpPr>
          <a:xfrm>
            <a:off x="1296320" y="4195412"/>
            <a:ext cx="6156000" cy="536578"/>
            <a:chOff x="1296320" y="4155926"/>
            <a:chExt cx="6156000" cy="536578"/>
          </a:xfrm>
        </p:grpSpPr>
        <p:sp>
          <p:nvSpPr>
            <p:cNvPr id="22" name="AutoShape 5"/>
            <p:cNvSpPr>
              <a:spLocks noChangeArrowheads="1"/>
            </p:cNvSpPr>
            <p:nvPr/>
          </p:nvSpPr>
          <p:spPr bwMode="auto">
            <a:xfrm>
              <a:off x="1296320" y="4155926"/>
              <a:ext cx="4950000"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err="1">
                  <a:solidFill>
                    <a:srgbClr val="000000"/>
                  </a:solidFill>
                  <a:highlight>
                    <a:srgbClr val="E8F2FE"/>
                  </a:highlight>
                  <a:latin typeface="Consolas" panose="020B0609020204030204"/>
                </a:rPr>
                <a:t>GenClass</a:t>
              </a:r>
              <a:r>
                <a:rPr lang="en-US" altLang="zh-CN" sz="1400" dirty="0">
                  <a:solidFill>
                    <a:srgbClr val="000000"/>
                  </a:solidFill>
                  <a:highlight>
                    <a:srgbClr val="E8F2FE"/>
                  </a:highlight>
                  <a:latin typeface="Consolas" panose="020B0609020204030204"/>
                </a:rPr>
                <a:t>&lt;String&gt; </a:t>
              </a:r>
              <a:r>
                <a:rPr lang="en-US" altLang="zh-CN" sz="1400" dirty="0" err="1">
                  <a:solidFill>
                    <a:srgbClr val="000000"/>
                  </a:solidFill>
                  <a:highlight>
                    <a:srgbClr val="E8F2FE"/>
                  </a:highlight>
                  <a:latin typeface="Consolas" panose="020B0609020204030204"/>
                </a:rPr>
                <a:t>obj</a:t>
              </a:r>
              <a:r>
                <a:rPr lang="en-US" altLang="zh-CN" sz="1400" dirty="0">
                  <a:solidFill>
                    <a:srgbClr val="000000"/>
                  </a:solidFill>
                  <a:highlight>
                    <a:srgbClr val="E8F2FE"/>
                  </a:highlight>
                  <a:latin typeface="Consolas" panose="020B0609020204030204"/>
                </a:rPr>
                <a:t> = </a:t>
              </a:r>
              <a:r>
                <a:rPr lang="en-US" altLang="zh-CN" sz="1400" b="1" dirty="0">
                  <a:solidFill>
                    <a:srgbClr val="7F0055"/>
                  </a:solidFill>
                  <a:highlight>
                    <a:srgbClr val="E8F2FE"/>
                  </a:highlight>
                  <a:latin typeface="Consolas" panose="020B0609020204030204"/>
                </a:rPr>
                <a:t>new</a:t>
              </a:r>
              <a:r>
                <a:rPr lang="en-US" altLang="zh-CN" sz="1400" b="1" dirty="0">
                  <a:solidFill>
                    <a:srgbClr val="000000"/>
                  </a:solidFill>
                  <a:highlight>
                    <a:srgbClr val="E8F2FE"/>
                  </a:highlight>
                  <a:latin typeface="Consolas" panose="020B0609020204030204"/>
                </a:rPr>
                <a:t> </a:t>
              </a:r>
              <a:r>
                <a:rPr lang="en-US" altLang="zh-CN" sz="1400" b="1" dirty="0" err="1">
                  <a:solidFill>
                    <a:srgbClr val="000000"/>
                  </a:solidFill>
                  <a:highlight>
                    <a:srgbClr val="E8F2FE"/>
                  </a:highlight>
                  <a:latin typeface="Consolas" panose="020B0609020204030204"/>
                </a:rPr>
                <a:t>GenClass</a:t>
              </a:r>
              <a:r>
                <a:rPr lang="en-US" altLang="zh-CN" sz="1400" b="1" dirty="0">
                  <a:solidFill>
                    <a:srgbClr val="000000"/>
                  </a:solidFill>
                  <a:highlight>
                    <a:srgbClr val="E8F2FE"/>
                  </a:highlight>
                  <a:latin typeface="Consolas" panose="020B0609020204030204"/>
                </a:rPr>
                <a:t>&lt;String</a:t>
              </a:r>
              <a:r>
                <a:rPr lang="en-US" altLang="zh-CN" sz="1400" b="1" dirty="0" smtClean="0">
                  <a:solidFill>
                    <a:srgbClr val="000000"/>
                  </a:solidFill>
                  <a:highlight>
                    <a:srgbClr val="E8F2FE"/>
                  </a:highlight>
                  <a:latin typeface="Consolas" panose="020B0609020204030204"/>
                </a:rPr>
                <a:t>&gt;(</a:t>
              </a:r>
              <a:r>
                <a:rPr lang="en-US" altLang="zh-CN" sz="1400" b="1" dirty="0" smtClean="0">
                  <a:solidFill>
                    <a:srgbClr val="2A00FF"/>
                  </a:solidFill>
                  <a:highlight>
                    <a:srgbClr val="E8F2FE"/>
                  </a:highlight>
                  <a:latin typeface="Consolas" panose="020B0609020204030204"/>
                </a:rPr>
                <a:t>""</a:t>
              </a:r>
              <a:r>
                <a:rPr lang="en-US" altLang="zh-CN" sz="1400" b="1" dirty="0" smtClean="0">
                  <a:solidFill>
                    <a:srgbClr val="000000"/>
                  </a:solidFill>
                  <a:highlight>
                    <a:srgbClr val="E8F2FE"/>
                  </a:highlight>
                  <a:latin typeface="Consolas" panose="020B0609020204030204"/>
                </a:rPr>
                <a:t>);</a:t>
              </a:r>
              <a:endParaRPr lang="en-US" altLang="zh-CN" sz="1400" dirty="0">
                <a:solidFill>
                  <a:schemeClr val="tx1">
                    <a:lumMod val="75000"/>
                    <a:lumOff val="25000"/>
                  </a:schemeClr>
                </a:solidFill>
                <a:ea typeface="微软雅黑" panose="020B0503020204020204" pitchFamily="34" charset="-122"/>
                <a:sym typeface="+mn-ea"/>
              </a:endParaRPr>
            </a:p>
          </p:txBody>
        </p:sp>
        <p:grpSp>
          <p:nvGrpSpPr>
            <p:cNvPr id="5" name="组合 4"/>
            <p:cNvGrpSpPr/>
            <p:nvPr/>
          </p:nvGrpSpPr>
          <p:grpSpPr>
            <a:xfrm>
              <a:off x="4941320" y="4239907"/>
              <a:ext cx="2511000" cy="452597"/>
              <a:chOff x="4617000" y="1903129"/>
              <a:chExt cx="2511000" cy="452597"/>
            </a:xfrm>
          </p:grpSpPr>
          <p:sp>
            <p:nvSpPr>
              <p:cNvPr id="6" name="Line 15"/>
              <p:cNvSpPr>
                <a:spLocks noChangeShapeType="1"/>
              </p:cNvSpPr>
              <p:nvPr/>
            </p:nvSpPr>
            <p:spPr bwMode="auto">
              <a:xfrm>
                <a:off x="5201999" y="2133339"/>
                <a:ext cx="585001" cy="136912"/>
              </a:xfrm>
              <a:prstGeom prst="line">
                <a:avLst/>
              </a:prstGeom>
              <a:ln w="34925"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n w="38100">
                    <a:solidFill>
                      <a:schemeClr val="tx1"/>
                    </a:solidFill>
                  </a:ln>
                </a:endParaRPr>
              </a:p>
            </p:txBody>
          </p:sp>
          <p:sp>
            <p:nvSpPr>
              <p:cNvPr id="7" name="AutoShape 10"/>
              <p:cNvSpPr>
                <a:spLocks noChangeArrowheads="1"/>
              </p:cNvSpPr>
              <p:nvPr/>
            </p:nvSpPr>
            <p:spPr bwMode="auto">
              <a:xfrm>
                <a:off x="5832000" y="2031726"/>
                <a:ext cx="1296000" cy="324000"/>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400" kern="0" dirty="0">
                    <a:solidFill>
                      <a:schemeClr val="bg1"/>
                    </a:solidFill>
                    <a:latin typeface="Arial" panose="020B0604020202020204"/>
                  </a:rPr>
                  <a:t>传入</a:t>
                </a:r>
                <a:r>
                  <a:rPr lang="zh-CN" altLang="en-US" sz="1400" kern="0" dirty="0" smtClean="0">
                    <a:solidFill>
                      <a:schemeClr val="bg1"/>
                    </a:solidFill>
                    <a:latin typeface="Arial" panose="020B0604020202020204"/>
                  </a:rPr>
                  <a:t>类型实参</a:t>
                </a:r>
                <a:endParaRPr lang="en-GB" altLang="zh-CN" sz="1400" kern="0" dirty="0">
                  <a:solidFill>
                    <a:schemeClr val="bg1"/>
                  </a:solidFill>
                  <a:latin typeface="Arial" panose="020B0604020202020204"/>
                </a:endParaRPr>
              </a:p>
            </p:txBody>
          </p:sp>
          <p:sp>
            <p:nvSpPr>
              <p:cNvPr id="8" name="Rectangle 10"/>
              <p:cNvSpPr>
                <a:spLocks noChangeArrowheads="1"/>
              </p:cNvSpPr>
              <p:nvPr/>
            </p:nvSpPr>
            <p:spPr bwMode="auto">
              <a:xfrm>
                <a:off x="4617000" y="1903129"/>
                <a:ext cx="585000" cy="291571"/>
              </a:xfrm>
              <a:prstGeom prst="rect">
                <a:avLst/>
              </a:prstGeom>
              <a:solidFill>
                <a:srgbClr val="FFDDDD">
                  <a:alpha val="10196"/>
                </a:srgbClr>
              </a:solidFill>
              <a:ln w="28575" algn="ctr">
                <a:solidFill>
                  <a:srgbClr val="C00000"/>
                </a:solidFill>
                <a:miter lim="800000"/>
              </a:ln>
            </p:spPr>
            <p:txBody>
              <a:bodyPr wrap="none" anchor="ctr"/>
              <a:lstStyle/>
              <a:p>
                <a:endParaRPr lang="zh-CN" altLang="en-US">
                  <a:solidFill>
                    <a:srgbClr val="FF0000"/>
                  </a:solidFill>
                </a:endParaRPr>
              </a:p>
            </p:txBody>
          </p:sp>
        </p:grpSp>
      </p:grpSp>
      <p:sp>
        <p:nvSpPr>
          <p:cNvPr id="10" name="内容占位符 2"/>
          <p:cNvSpPr txBox="1"/>
          <p:nvPr/>
        </p:nvSpPr>
        <p:spPr>
          <a:xfrm>
            <a:off x="1331640" y="1825262"/>
            <a:ext cx="6336704" cy="1610584"/>
          </a:xfrm>
          <a:prstGeom prst="rect">
            <a:avLst/>
          </a:prstGeom>
        </p:spPr>
        <p:txBody>
          <a:bodyPr/>
          <a:lstStyle>
            <a:lvl1pPr marL="227330" indent="-227330" algn="l" rtl="0" eaLnBrk="0" fontAlgn="base" hangingPunct="0">
              <a:lnSpc>
                <a:spcPts val="2500"/>
              </a:lnSpc>
              <a:spcBef>
                <a:spcPts val="1000"/>
              </a:spcBef>
              <a:spcAft>
                <a:spcPct val="0"/>
              </a:spcAft>
              <a:buSzPct val="100000"/>
              <a:buFont typeface="Wingdings" panose="05000000000000000000" pitchFamily="2" charset="2"/>
              <a:buChar char="n"/>
              <a:defRPr sz="2000" b="0" kern="1200">
                <a:solidFill>
                  <a:schemeClr val="tx1">
                    <a:lumMod val="75000"/>
                    <a:lumOff val="25000"/>
                  </a:schemeClr>
                </a:solidFill>
                <a:latin typeface="+mn-ea"/>
                <a:ea typeface="+mn-ea"/>
                <a:cs typeface="+mn-cs"/>
                <a:sym typeface="Calibri" panose="020F0502020204030204" pitchFamily="34" charset="0"/>
              </a:defRPr>
            </a:lvl1pPr>
            <a:lvl2pPr marL="684530" indent="-227330" algn="l" rtl="0" eaLnBrk="0" fontAlgn="base" hangingPunct="0">
              <a:lnSpc>
                <a:spcPts val="2500"/>
              </a:lnSpc>
              <a:spcBef>
                <a:spcPts val="500"/>
              </a:spcBef>
              <a:spcAft>
                <a:spcPct val="0"/>
              </a:spcAft>
              <a:buSzPct val="100000"/>
              <a:buFont typeface="Wingdings" panose="05000000000000000000" pitchFamily="2" charset="2"/>
              <a:buChar char="u"/>
              <a:defRPr sz="1600" b="0" kern="1200">
                <a:solidFill>
                  <a:schemeClr val="tx1">
                    <a:lumMod val="75000"/>
                    <a:lumOff val="25000"/>
                  </a:schemeClr>
                </a:solidFill>
                <a:latin typeface="+mn-ea"/>
                <a:ea typeface="+mn-ea"/>
                <a:cs typeface="+mn-cs"/>
                <a:sym typeface="Calibri" panose="020F0502020204030204" pitchFamily="34" charset="0"/>
              </a:defRPr>
            </a:lvl2pPr>
            <a:lvl3pPr marL="1141730" indent="-227330" algn="l" rtl="0" eaLnBrk="0" fontAlgn="base" hangingPunct="0">
              <a:lnSpc>
                <a:spcPts val="2500"/>
              </a:lnSpc>
              <a:spcBef>
                <a:spcPts val="500"/>
              </a:spcBef>
              <a:spcAft>
                <a:spcPct val="0"/>
              </a:spcAft>
              <a:buClr>
                <a:srgbClr val="0E9CDE"/>
              </a:buClr>
              <a:buSzPct val="85000"/>
              <a:buFont typeface="Wingdings" panose="05000000000000000000" pitchFamily="2" charset="2"/>
              <a:buChar char="Ø"/>
              <a:defRPr sz="1400" b="0" kern="1200">
                <a:solidFill>
                  <a:schemeClr val="tx1">
                    <a:lumMod val="75000"/>
                    <a:lumOff val="25000"/>
                  </a:schemeClr>
                </a:solidFill>
                <a:latin typeface="+mn-ea"/>
                <a:ea typeface="+mn-ea"/>
                <a:cs typeface="+mn-cs"/>
                <a:sym typeface="Calibri" panose="020F0502020204030204" pitchFamily="34" charset="0"/>
              </a:defRPr>
            </a:lvl3pPr>
            <a:lvl4pPr marL="1598930" indent="-227330" algn="l" rtl="0" eaLnBrk="0" fontAlgn="base" hangingPunct="0">
              <a:lnSpc>
                <a:spcPct val="90000"/>
              </a:lnSpc>
              <a:spcBef>
                <a:spcPts val="500"/>
              </a:spcBef>
              <a:spcAft>
                <a:spcPct val="0"/>
              </a:spcAft>
              <a:buFont typeface="Arial" panose="020B0604020202020204" pitchFamily="34" charset="0"/>
              <a:buChar char="•"/>
              <a:defRPr sz="1800" b="1" kern="1200">
                <a:solidFill>
                  <a:schemeClr val="tx1"/>
                </a:solidFill>
                <a:latin typeface="+mn-lt"/>
                <a:ea typeface="+mn-ea"/>
                <a:cs typeface="+mn-cs"/>
                <a:sym typeface="Calibri" panose="020F0502020204030204" pitchFamily="34" charset="0"/>
              </a:defRPr>
            </a:lvl4pPr>
            <a:lvl5pPr marL="2056130" indent="-227330" algn="l" rtl="0" eaLnBrk="0" fontAlgn="base" hangingPunct="0">
              <a:lnSpc>
                <a:spcPct val="90000"/>
              </a:lnSpc>
              <a:spcBef>
                <a:spcPts val="500"/>
              </a:spcBef>
              <a:spcAft>
                <a:spcPct val="0"/>
              </a:spcAft>
              <a:buFont typeface="Arial" panose="020B0604020202020204" pitchFamily="34" charset="0"/>
              <a:buChar char="•"/>
              <a:defRPr sz="1600" b="1" kern="1200">
                <a:solidFill>
                  <a:schemeClr val="tx1"/>
                </a:solidFill>
                <a:latin typeface="+mn-lt"/>
                <a:ea typeface="+mn-ea"/>
                <a:cs typeface="+mn-cs"/>
                <a:sym typeface="Calibri" panose="020F050202020403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2400"/>
              </a:spcBef>
            </a:pPr>
            <a:r>
              <a:rPr lang="zh-CN" altLang="en-US" b="1" dirty="0" smtClean="0"/>
              <a:t>类型实参：</a:t>
            </a:r>
            <a:endParaRPr lang="en-US" altLang="zh-CN" dirty="0" smtClean="0"/>
          </a:p>
          <a:p>
            <a:pPr lvl="1"/>
            <a:r>
              <a:rPr lang="zh-CN" altLang="en-US" dirty="0" smtClean="0"/>
              <a:t>在创建泛型对象时指定</a:t>
            </a:r>
            <a:endParaRPr lang="en-US" altLang="zh-CN" dirty="0" smtClean="0"/>
          </a:p>
          <a:p>
            <a:pPr lvl="1"/>
            <a:r>
              <a:rPr lang="zh-CN" altLang="en-US" dirty="0" smtClean="0"/>
              <a:t>只能是引用类型</a:t>
            </a:r>
            <a:endParaRPr lang="en-US" altLang="zh-CN" dirty="0" smtClean="0"/>
          </a:p>
          <a:p>
            <a:pPr lvl="1"/>
            <a:r>
              <a:rPr lang="zh-CN" altLang="en-US" dirty="0" smtClean="0"/>
              <a:t>是传入的实际类型</a:t>
            </a:r>
            <a:endParaRPr lang="zh-CN" altLang="en-US" dirty="0"/>
          </a:p>
        </p:txBody>
      </p:sp>
      <p:sp>
        <p:nvSpPr>
          <p:cNvPr id="12" name="TextBox 11"/>
          <p:cNvSpPr txBox="1"/>
          <p:nvPr/>
        </p:nvSpPr>
        <p:spPr>
          <a:xfrm>
            <a:off x="1115762" y="3435846"/>
            <a:ext cx="6840614" cy="584775"/>
          </a:xfrm>
          <a:prstGeom prst="rect">
            <a:avLst/>
          </a:prstGeom>
          <a:noFill/>
        </p:spPr>
        <p:txBody>
          <a:bodyPr wrap="square" rtlCol="0">
            <a:spAutoFit/>
          </a:bodyPr>
          <a:lstStyle/>
          <a:p>
            <a:pPr algn="l"/>
            <a:r>
              <a:rPr lang="zh-CN" altLang="en-US" sz="1600" dirty="0" smtClean="0"/>
              <a:t>注：类型实参是</a:t>
            </a:r>
            <a:r>
              <a:rPr lang="zh-CN" altLang="en-US" sz="1600" dirty="0"/>
              <a:t>创建泛型类对象，实现泛型接口或调用泛型方法时表示具体类型</a:t>
            </a:r>
            <a:r>
              <a:rPr lang="zh-CN" altLang="en-US" sz="1600" dirty="0" smtClean="0"/>
              <a:t>的实际参数。</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heckerboard(across)">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Scale>
                                      <p:cBhvr>
                                        <p:cTn id="17"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12"/>
                                        </p:tgtEl>
                                        <p:attrNameLst>
                                          <p:attrName>ppt_x</p:attrName>
                                          <p:attrName>ppt_y</p:attrName>
                                        </p:attrNameLst>
                                      </p:cBhvr>
                                    </p:animMotion>
                                    <p:animEffect transition="in" filter="fade">
                                      <p:cBhvr>
                                        <p:cTn id="19" dur="1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Scale>
                                      <p:cBhvr>
                                        <p:cTn id="24"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gtEl>
                                        <p:attrNameLst>
                                          <p:attrName>ppt_x</p:attrName>
                                          <p:attrName>ppt_y</p:attrName>
                                        </p:attrNameLst>
                                      </p:cBhvr>
                                    </p:animMotion>
                                    <p:animEffect transition="in" filter="fade">
                                      <p:cBhvr>
                                        <p:cTn id="2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子类如何继承泛</a:t>
            </a:r>
            <a:r>
              <a:rPr lang="zh-CN" altLang="en-US" dirty="0"/>
              <a:t>型</a:t>
            </a:r>
            <a:r>
              <a:rPr lang="zh-CN" altLang="en-US" dirty="0" smtClean="0"/>
              <a:t>类</a:t>
            </a:r>
            <a:endParaRPr lang="zh-CN" altLang="en-US" dirty="0"/>
          </a:p>
        </p:txBody>
      </p:sp>
      <p:sp>
        <p:nvSpPr>
          <p:cNvPr id="3" name="内容占位符 2"/>
          <p:cNvSpPr>
            <a:spLocks noGrp="1"/>
          </p:cNvSpPr>
          <p:nvPr>
            <p:ph idx="1"/>
          </p:nvPr>
        </p:nvSpPr>
        <p:spPr>
          <a:xfrm>
            <a:off x="323528" y="1162370"/>
            <a:ext cx="8352928" cy="473276"/>
          </a:xfrm>
        </p:spPr>
        <p:txBody>
          <a:bodyPr/>
          <a:lstStyle/>
          <a:p>
            <a:pPr lvl="1"/>
            <a:r>
              <a:rPr lang="zh-CN" altLang="en-US" dirty="0" smtClean="0"/>
              <a:t>传入类型形参：</a:t>
            </a:r>
            <a:endParaRPr lang="en-US" altLang="zh-CN" dirty="0"/>
          </a:p>
          <a:p>
            <a:pPr lvl="1"/>
            <a:endParaRPr lang="en-US" altLang="zh-CN" dirty="0"/>
          </a:p>
          <a:p>
            <a:pPr lvl="1"/>
            <a:endParaRPr lang="en-US" altLang="zh-CN" dirty="0"/>
          </a:p>
          <a:p>
            <a:pPr marL="457200" lvl="1" indent="0">
              <a:buNone/>
            </a:pPr>
            <a:endParaRPr lang="en-US" altLang="zh-CN" dirty="0"/>
          </a:p>
        </p:txBody>
      </p:sp>
      <p:sp>
        <p:nvSpPr>
          <p:cNvPr id="4" name="副标题 3"/>
          <p:cNvSpPr>
            <a:spLocks noGrp="1"/>
          </p:cNvSpPr>
          <p:nvPr>
            <p:ph type="subTitle" idx="10"/>
          </p:nvPr>
        </p:nvSpPr>
        <p:spPr/>
        <p:txBody>
          <a:bodyPr/>
          <a:lstStyle/>
          <a:p>
            <a:r>
              <a:rPr lang="zh-CN" altLang="en-US" dirty="0" smtClean="0"/>
              <a:t>子类</a:t>
            </a:r>
            <a:r>
              <a:rPr lang="zh-CN" altLang="en-US" dirty="0"/>
              <a:t>继承泛型</a:t>
            </a:r>
            <a:r>
              <a:rPr lang="zh-CN" altLang="en-US" dirty="0" smtClean="0"/>
              <a:t>类：</a:t>
            </a:r>
            <a:endParaRPr lang="zh-CN" altLang="en-US" dirty="0" smtClean="0"/>
          </a:p>
          <a:p>
            <a:endParaRPr lang="zh-CN" altLang="en-US" dirty="0"/>
          </a:p>
        </p:txBody>
      </p:sp>
      <p:sp>
        <p:nvSpPr>
          <p:cNvPr id="11" name="AutoShape 5"/>
          <p:cNvSpPr>
            <a:spLocks noChangeArrowheads="1"/>
          </p:cNvSpPr>
          <p:nvPr/>
        </p:nvSpPr>
        <p:spPr bwMode="auto">
          <a:xfrm>
            <a:off x="1062000" y="1644782"/>
            <a:ext cx="6406210"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400" dirty="0" smtClean="0">
                <a:solidFill>
                  <a:schemeClr val="tx1">
                    <a:lumMod val="75000"/>
                    <a:lumOff val="25000"/>
                  </a:schemeClr>
                </a:solidFill>
                <a:ea typeface="微软雅黑" panose="020B0503020204020204" pitchFamily="34" charset="-122"/>
                <a:sym typeface="+mn-ea"/>
              </a:rPr>
              <a:t>语法格式：</a:t>
            </a:r>
            <a:r>
              <a:rPr lang="en-US" altLang="zh-CN" sz="1400" dirty="0" smtClean="0">
                <a:solidFill>
                  <a:schemeClr val="tx1">
                    <a:lumMod val="75000"/>
                    <a:lumOff val="25000"/>
                  </a:schemeClr>
                </a:solidFill>
                <a:ea typeface="微软雅黑" panose="020B0503020204020204" pitchFamily="34" charset="-122"/>
                <a:sym typeface="+mn-ea"/>
              </a:rPr>
              <a:t>class </a:t>
            </a:r>
            <a:r>
              <a:rPr lang="zh-CN" altLang="en-US" sz="1400" b="1" dirty="0">
                <a:solidFill>
                  <a:schemeClr val="tx1">
                    <a:lumMod val="75000"/>
                    <a:lumOff val="25000"/>
                  </a:schemeClr>
                </a:solidFill>
                <a:ea typeface="微软雅黑" panose="020B0503020204020204" pitchFamily="34" charset="-122"/>
                <a:sym typeface="+mn-ea"/>
              </a:rPr>
              <a:t>类名</a:t>
            </a:r>
            <a:r>
              <a:rPr lang="en-US" altLang="zh-CN" sz="1400" b="1" dirty="0">
                <a:solidFill>
                  <a:schemeClr val="tx1">
                    <a:lumMod val="75000"/>
                    <a:lumOff val="25000"/>
                  </a:schemeClr>
                </a:solidFill>
                <a:ea typeface="微软雅黑" panose="020B0503020204020204" pitchFamily="34" charset="-122"/>
                <a:sym typeface="+mn-ea"/>
              </a:rPr>
              <a:t>&lt;</a:t>
            </a:r>
            <a:r>
              <a:rPr lang="zh-CN" altLang="en-US" sz="1400" b="1" dirty="0">
                <a:solidFill>
                  <a:schemeClr val="tx1">
                    <a:lumMod val="75000"/>
                    <a:lumOff val="25000"/>
                  </a:schemeClr>
                </a:solidFill>
                <a:ea typeface="微软雅黑" panose="020B0503020204020204" pitchFamily="34" charset="-122"/>
                <a:sym typeface="+mn-ea"/>
              </a:rPr>
              <a:t>类型形参列表</a:t>
            </a:r>
            <a:r>
              <a:rPr lang="en-US" altLang="zh-CN" sz="1400" b="1" dirty="0">
                <a:solidFill>
                  <a:schemeClr val="tx1">
                    <a:lumMod val="75000"/>
                    <a:lumOff val="25000"/>
                  </a:schemeClr>
                </a:solidFill>
                <a:ea typeface="微软雅黑" panose="020B0503020204020204" pitchFamily="34" charset="-122"/>
                <a:sym typeface="+mn-ea"/>
              </a:rPr>
              <a:t>&gt; </a:t>
            </a:r>
            <a:r>
              <a:rPr lang="en-US" altLang="zh-CN" sz="1400" dirty="0">
                <a:solidFill>
                  <a:schemeClr val="tx1">
                    <a:lumMod val="75000"/>
                    <a:lumOff val="25000"/>
                  </a:schemeClr>
                </a:solidFill>
                <a:ea typeface="微软雅黑" panose="020B0503020204020204" pitchFamily="34" charset="-122"/>
                <a:sym typeface="+mn-ea"/>
              </a:rPr>
              <a:t>extends </a:t>
            </a:r>
            <a:r>
              <a:rPr lang="zh-CN" altLang="en-US" sz="1400" b="1" dirty="0">
                <a:solidFill>
                  <a:schemeClr val="tx1">
                    <a:lumMod val="75000"/>
                    <a:lumOff val="25000"/>
                  </a:schemeClr>
                </a:solidFill>
                <a:ea typeface="微软雅黑" panose="020B0503020204020204" pitchFamily="34" charset="-122"/>
                <a:sym typeface="+mn-ea"/>
              </a:rPr>
              <a:t>泛型类名</a:t>
            </a:r>
            <a:r>
              <a:rPr lang="en-US" altLang="zh-CN" sz="1400" b="1" dirty="0">
                <a:solidFill>
                  <a:schemeClr val="tx1">
                    <a:lumMod val="75000"/>
                    <a:lumOff val="25000"/>
                  </a:schemeClr>
                </a:solidFill>
                <a:ea typeface="微软雅黑" panose="020B0503020204020204" pitchFamily="34" charset="-122"/>
                <a:sym typeface="+mn-ea"/>
              </a:rPr>
              <a:t>&lt;</a:t>
            </a:r>
            <a:r>
              <a:rPr lang="zh-CN" altLang="en-US" sz="1400" b="1" dirty="0">
                <a:solidFill>
                  <a:schemeClr val="tx1">
                    <a:lumMod val="75000"/>
                    <a:lumOff val="25000"/>
                  </a:schemeClr>
                </a:solidFill>
                <a:ea typeface="微软雅黑" panose="020B0503020204020204" pitchFamily="34" charset="-122"/>
                <a:sym typeface="+mn-ea"/>
              </a:rPr>
              <a:t>类型形参列表</a:t>
            </a:r>
            <a:r>
              <a:rPr lang="en-US" altLang="zh-CN" sz="1400" b="1" dirty="0">
                <a:solidFill>
                  <a:schemeClr val="tx1">
                    <a:lumMod val="75000"/>
                    <a:lumOff val="25000"/>
                  </a:schemeClr>
                </a:solidFill>
                <a:ea typeface="微软雅黑" panose="020B0503020204020204" pitchFamily="34" charset="-122"/>
                <a:sym typeface="+mn-ea"/>
              </a:rPr>
              <a:t>&gt;</a:t>
            </a:r>
            <a:r>
              <a:rPr lang="en-US" altLang="zh-CN" sz="1400" dirty="0">
                <a:solidFill>
                  <a:schemeClr val="tx1">
                    <a:lumMod val="75000"/>
                    <a:lumOff val="25000"/>
                  </a:schemeClr>
                </a:solidFill>
                <a:ea typeface="微软雅黑" panose="020B0503020204020204" pitchFamily="34" charset="-122"/>
                <a:sym typeface="+mn-ea"/>
              </a:rPr>
              <a:t>{ }</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12" name="AutoShape 5"/>
          <p:cNvSpPr>
            <a:spLocks noChangeArrowheads="1"/>
          </p:cNvSpPr>
          <p:nvPr/>
        </p:nvSpPr>
        <p:spPr bwMode="auto">
          <a:xfrm>
            <a:off x="1062000" y="2139782"/>
            <a:ext cx="6406210" cy="37978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b="1" dirty="0">
                <a:solidFill>
                  <a:srgbClr val="7F0055"/>
                </a:solidFill>
                <a:highlight>
                  <a:srgbClr val="E8F2FE"/>
                </a:highlight>
                <a:latin typeface="Consolas" panose="020B0609020204030204"/>
              </a:rPr>
              <a:t>class</a:t>
            </a:r>
            <a:r>
              <a:rPr lang="en-US" altLang="zh-CN" sz="1400" b="1" dirty="0">
                <a:solidFill>
                  <a:srgbClr val="000000"/>
                </a:solidFill>
                <a:highlight>
                  <a:srgbClr val="E8F2FE"/>
                </a:highlight>
                <a:latin typeface="Consolas" panose="020B0609020204030204"/>
              </a:rPr>
              <a:t> </a:t>
            </a:r>
            <a:r>
              <a:rPr lang="en-US" altLang="zh-CN" sz="1400" b="1" dirty="0" smtClean="0">
                <a:solidFill>
                  <a:srgbClr val="000000"/>
                </a:solidFill>
                <a:highlight>
                  <a:srgbClr val="E8F2FE"/>
                </a:highlight>
                <a:latin typeface="Consolas" panose="020B0609020204030204"/>
              </a:rPr>
              <a:t>GenClass2&lt;T</a:t>
            </a:r>
            <a:r>
              <a:rPr lang="en-US" altLang="zh-CN" sz="1400" b="1" dirty="0">
                <a:solidFill>
                  <a:srgbClr val="000000"/>
                </a:solidFill>
                <a:highlight>
                  <a:srgbClr val="E8F2FE"/>
                </a:highlight>
                <a:latin typeface="Consolas" panose="020B0609020204030204"/>
              </a:rPr>
              <a:t>&gt; </a:t>
            </a:r>
            <a:r>
              <a:rPr lang="en-US" altLang="zh-CN" sz="1400" b="1" dirty="0">
                <a:solidFill>
                  <a:srgbClr val="7F0055"/>
                </a:solidFill>
                <a:highlight>
                  <a:srgbClr val="E8F2FE"/>
                </a:highlight>
                <a:latin typeface="Consolas" panose="020B0609020204030204"/>
              </a:rPr>
              <a:t>extends</a:t>
            </a:r>
            <a:r>
              <a:rPr lang="en-US" altLang="zh-CN" sz="1400" b="1" dirty="0">
                <a:solidFill>
                  <a:srgbClr val="000000"/>
                </a:solidFill>
                <a:highlight>
                  <a:srgbClr val="E8F2FE"/>
                </a:highlight>
                <a:latin typeface="Consolas" panose="020B0609020204030204"/>
              </a:rPr>
              <a:t> </a:t>
            </a:r>
            <a:r>
              <a:rPr lang="en-US" altLang="zh-CN" sz="1400" b="1" dirty="0" err="1">
                <a:solidFill>
                  <a:srgbClr val="000000"/>
                </a:solidFill>
                <a:highlight>
                  <a:srgbClr val="E8F2FE"/>
                </a:highlight>
                <a:latin typeface="Consolas" panose="020B0609020204030204"/>
              </a:rPr>
              <a:t>GenClass</a:t>
            </a:r>
            <a:r>
              <a:rPr lang="en-US" altLang="zh-CN" sz="1400" b="1" dirty="0">
                <a:solidFill>
                  <a:srgbClr val="000000"/>
                </a:solidFill>
                <a:highlight>
                  <a:srgbClr val="E8F2FE"/>
                </a:highlight>
                <a:latin typeface="Consolas" panose="020B0609020204030204"/>
              </a:rPr>
              <a:t>&lt;T</a:t>
            </a:r>
            <a:r>
              <a:rPr lang="en-US" altLang="zh-CN" sz="1400" b="1" dirty="0" smtClean="0">
                <a:solidFill>
                  <a:srgbClr val="000000"/>
                </a:solidFill>
                <a:highlight>
                  <a:srgbClr val="E8F2FE"/>
                </a:highlight>
                <a:latin typeface="Consolas" panose="020B0609020204030204"/>
              </a:rPr>
              <a:t>&gt;</a:t>
            </a:r>
            <a:r>
              <a:rPr lang="en-US" altLang="zh-CN" sz="1400" dirty="0" smtClean="0">
                <a:solidFill>
                  <a:srgbClr val="000000"/>
                </a:solidFill>
                <a:highlight>
                  <a:srgbClr val="E8F2FE"/>
                </a:highlight>
                <a:latin typeface="Consolas" panose="020B0609020204030204"/>
              </a:rPr>
              <a:t>{}</a:t>
            </a:r>
            <a:endParaRPr lang="fr-FR" altLang="zh-CN" sz="1400" dirty="0">
              <a:solidFill>
                <a:schemeClr val="tx1">
                  <a:lumMod val="75000"/>
                  <a:lumOff val="25000"/>
                </a:schemeClr>
              </a:solidFill>
              <a:ea typeface="微软雅黑" panose="020B0503020204020204" pitchFamily="34" charset="-122"/>
            </a:endParaRPr>
          </a:p>
        </p:txBody>
      </p:sp>
      <p:sp>
        <p:nvSpPr>
          <p:cNvPr id="14" name="AutoShape 5"/>
          <p:cNvSpPr>
            <a:spLocks noChangeArrowheads="1"/>
          </p:cNvSpPr>
          <p:nvPr/>
        </p:nvSpPr>
        <p:spPr bwMode="auto">
          <a:xfrm>
            <a:off x="1064459" y="3443346"/>
            <a:ext cx="4749541"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400" dirty="0">
                <a:solidFill>
                  <a:schemeClr val="tx1">
                    <a:lumMod val="75000"/>
                    <a:lumOff val="25000"/>
                  </a:schemeClr>
                </a:solidFill>
                <a:ea typeface="微软雅黑" panose="020B0503020204020204" pitchFamily="34" charset="-122"/>
                <a:sym typeface="+mn-ea"/>
              </a:rPr>
              <a:t>语法</a:t>
            </a:r>
            <a:r>
              <a:rPr lang="zh-CN" altLang="en-US" sz="1400" dirty="0" smtClean="0">
                <a:solidFill>
                  <a:schemeClr val="tx1">
                    <a:lumMod val="75000"/>
                    <a:lumOff val="25000"/>
                  </a:schemeClr>
                </a:solidFill>
                <a:ea typeface="微软雅黑" panose="020B0503020204020204" pitchFamily="34" charset="-122"/>
                <a:sym typeface="+mn-ea"/>
              </a:rPr>
              <a:t>格式：</a:t>
            </a:r>
            <a:r>
              <a:rPr lang="en-US" altLang="zh-CN" sz="1400" dirty="0" smtClean="0">
                <a:solidFill>
                  <a:schemeClr val="tx1">
                    <a:lumMod val="75000"/>
                    <a:lumOff val="25000"/>
                  </a:schemeClr>
                </a:solidFill>
                <a:ea typeface="微软雅黑" panose="020B0503020204020204" pitchFamily="34" charset="-122"/>
                <a:sym typeface="+mn-ea"/>
              </a:rPr>
              <a:t>class </a:t>
            </a:r>
            <a:r>
              <a:rPr lang="zh-CN" altLang="en-US" sz="1400" dirty="0">
                <a:solidFill>
                  <a:schemeClr val="tx1">
                    <a:lumMod val="75000"/>
                    <a:lumOff val="25000"/>
                  </a:schemeClr>
                </a:solidFill>
                <a:ea typeface="微软雅黑" panose="020B0503020204020204" pitchFamily="34" charset="-122"/>
                <a:sym typeface="+mn-ea"/>
              </a:rPr>
              <a:t>类名 </a:t>
            </a:r>
            <a:r>
              <a:rPr lang="en-US" altLang="zh-CN" sz="1400" dirty="0">
                <a:solidFill>
                  <a:schemeClr val="tx1">
                    <a:lumMod val="75000"/>
                    <a:lumOff val="25000"/>
                  </a:schemeClr>
                </a:solidFill>
                <a:ea typeface="微软雅黑" panose="020B0503020204020204" pitchFamily="34" charset="-122"/>
                <a:sym typeface="+mn-ea"/>
              </a:rPr>
              <a:t>extends </a:t>
            </a:r>
            <a:r>
              <a:rPr lang="zh-CN" altLang="en-US" sz="1400" b="1" dirty="0">
                <a:solidFill>
                  <a:schemeClr val="tx1">
                    <a:lumMod val="75000"/>
                    <a:lumOff val="25000"/>
                  </a:schemeClr>
                </a:solidFill>
                <a:ea typeface="微软雅黑" panose="020B0503020204020204" pitchFamily="34" charset="-122"/>
                <a:sym typeface="+mn-ea"/>
              </a:rPr>
              <a:t>泛型类名</a:t>
            </a:r>
            <a:r>
              <a:rPr lang="en-US" altLang="zh-CN" sz="1400" b="1" dirty="0">
                <a:solidFill>
                  <a:srgbClr val="FF0000"/>
                </a:solidFill>
                <a:ea typeface="微软雅黑" panose="020B0503020204020204" pitchFamily="34" charset="-122"/>
                <a:sym typeface="+mn-ea"/>
              </a:rPr>
              <a:t>&lt;</a:t>
            </a:r>
            <a:r>
              <a:rPr lang="zh-CN" altLang="en-US" sz="1400" b="1" dirty="0">
                <a:solidFill>
                  <a:srgbClr val="FF0000"/>
                </a:solidFill>
                <a:ea typeface="微软雅黑" panose="020B0503020204020204" pitchFamily="34" charset="-122"/>
                <a:sym typeface="+mn-ea"/>
              </a:rPr>
              <a:t>类型实参列表</a:t>
            </a:r>
            <a:r>
              <a:rPr lang="en-US" altLang="zh-CN" sz="1400" b="1" dirty="0">
                <a:solidFill>
                  <a:srgbClr val="FF0000"/>
                </a:solidFill>
                <a:ea typeface="微软雅黑" panose="020B0503020204020204" pitchFamily="34" charset="-122"/>
                <a:sym typeface="+mn-ea"/>
              </a:rPr>
              <a:t>&gt;</a:t>
            </a:r>
            <a:r>
              <a:rPr lang="en-US" altLang="zh-CN" sz="1400" dirty="0">
                <a:solidFill>
                  <a:schemeClr val="tx1">
                    <a:lumMod val="75000"/>
                    <a:lumOff val="25000"/>
                  </a:schemeClr>
                </a:solidFill>
                <a:ea typeface="微软雅黑" panose="020B0503020204020204" pitchFamily="34" charset="-122"/>
                <a:sym typeface="+mn-ea"/>
              </a:rPr>
              <a:t>{ }</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15" name="AutoShape 5"/>
          <p:cNvSpPr>
            <a:spLocks noChangeArrowheads="1"/>
          </p:cNvSpPr>
          <p:nvPr/>
        </p:nvSpPr>
        <p:spPr bwMode="auto">
          <a:xfrm>
            <a:off x="1062000" y="3956452"/>
            <a:ext cx="4752000"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b="1" dirty="0">
                <a:solidFill>
                  <a:srgbClr val="7F0055"/>
                </a:solidFill>
                <a:highlight>
                  <a:srgbClr val="E8F2FE"/>
                </a:highlight>
                <a:latin typeface="Consolas" panose="020B0609020204030204"/>
              </a:rPr>
              <a:t>class</a:t>
            </a:r>
            <a:r>
              <a:rPr lang="en-US" altLang="zh-CN" sz="1400" b="1" dirty="0">
                <a:solidFill>
                  <a:srgbClr val="000000"/>
                </a:solidFill>
                <a:highlight>
                  <a:srgbClr val="E8F2FE"/>
                </a:highlight>
                <a:latin typeface="Consolas" panose="020B0609020204030204"/>
              </a:rPr>
              <a:t> </a:t>
            </a:r>
            <a:r>
              <a:rPr lang="en-US" altLang="zh-CN" sz="1400" b="1" dirty="0" smtClean="0">
                <a:solidFill>
                  <a:srgbClr val="000000"/>
                </a:solidFill>
                <a:highlight>
                  <a:srgbClr val="E8F2FE"/>
                </a:highlight>
                <a:latin typeface="Consolas" panose="020B0609020204030204"/>
              </a:rPr>
              <a:t>GenClass2&lt;T&gt; </a:t>
            </a:r>
            <a:r>
              <a:rPr lang="en-US" altLang="zh-CN" sz="1400" b="1" dirty="0">
                <a:solidFill>
                  <a:srgbClr val="7F0055"/>
                </a:solidFill>
                <a:highlight>
                  <a:srgbClr val="E8F2FE"/>
                </a:highlight>
                <a:latin typeface="Consolas" panose="020B0609020204030204"/>
              </a:rPr>
              <a:t>extends</a:t>
            </a:r>
            <a:r>
              <a:rPr lang="en-US" altLang="zh-CN" sz="1400" b="1" dirty="0">
                <a:solidFill>
                  <a:srgbClr val="000000"/>
                </a:solidFill>
                <a:highlight>
                  <a:srgbClr val="E8F2FE"/>
                </a:highlight>
                <a:latin typeface="Consolas" panose="020B0609020204030204"/>
              </a:rPr>
              <a:t> </a:t>
            </a:r>
            <a:r>
              <a:rPr lang="en-US" altLang="zh-CN" sz="1400" b="1" dirty="0" err="1">
                <a:solidFill>
                  <a:srgbClr val="000000"/>
                </a:solidFill>
                <a:highlight>
                  <a:srgbClr val="E8F2FE"/>
                </a:highlight>
                <a:latin typeface="Consolas" panose="020B0609020204030204"/>
              </a:rPr>
              <a:t>GenClass</a:t>
            </a:r>
            <a:r>
              <a:rPr lang="en-US" altLang="zh-CN" sz="1400" b="1" dirty="0">
                <a:solidFill>
                  <a:srgbClr val="000000"/>
                </a:solidFill>
                <a:highlight>
                  <a:srgbClr val="E8F2FE"/>
                </a:highlight>
                <a:latin typeface="Consolas" panose="020B0609020204030204"/>
              </a:rPr>
              <a:t>&lt;String&gt;</a:t>
            </a:r>
            <a:r>
              <a:rPr lang="fr-FR" altLang="zh-CN" sz="1400" dirty="0" smtClean="0">
                <a:solidFill>
                  <a:schemeClr val="tx1">
                    <a:lumMod val="75000"/>
                    <a:lumOff val="25000"/>
                  </a:schemeClr>
                </a:solidFill>
                <a:ea typeface="微软雅黑" panose="020B0503020204020204" pitchFamily="34" charset="-122"/>
              </a:rPr>
              <a:t>{ </a:t>
            </a:r>
            <a:r>
              <a:rPr lang="fr-FR" altLang="zh-CN" sz="1400" dirty="0">
                <a:solidFill>
                  <a:schemeClr val="tx1">
                    <a:lumMod val="75000"/>
                    <a:lumOff val="25000"/>
                  </a:schemeClr>
                </a:solidFill>
                <a:ea typeface="微软雅黑" panose="020B0503020204020204" pitchFamily="34" charset="-122"/>
              </a:rPr>
              <a:t>}</a:t>
            </a:r>
            <a:endParaRPr lang="fr-FR" altLang="zh-CN" sz="1400" dirty="0">
              <a:solidFill>
                <a:schemeClr val="tx1">
                  <a:lumMod val="75000"/>
                  <a:lumOff val="25000"/>
                </a:schemeClr>
              </a:solidFill>
              <a:ea typeface="微软雅黑" panose="020B0503020204020204" pitchFamily="34" charset="-122"/>
            </a:endParaRPr>
          </a:p>
        </p:txBody>
      </p:sp>
      <p:sp>
        <p:nvSpPr>
          <p:cNvPr id="16" name="AutoShape 10"/>
          <p:cNvSpPr>
            <a:spLocks noChangeArrowheads="1"/>
          </p:cNvSpPr>
          <p:nvPr/>
        </p:nvSpPr>
        <p:spPr bwMode="auto">
          <a:xfrm>
            <a:off x="5436392" y="3175003"/>
            <a:ext cx="2664000" cy="30646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200" kern="0" dirty="0" smtClean="0">
                <a:solidFill>
                  <a:schemeClr val="bg1"/>
                </a:solidFill>
                <a:latin typeface="Arial" panose="020B0604020202020204"/>
              </a:rPr>
              <a:t>省略类型实参</a:t>
            </a:r>
            <a:r>
              <a:rPr lang="zh-CN" altLang="en-US" sz="1200" kern="0" dirty="0">
                <a:solidFill>
                  <a:schemeClr val="bg1"/>
                </a:solidFill>
                <a:latin typeface="Arial" panose="020B0604020202020204"/>
              </a:rPr>
              <a:t>时，默认为</a:t>
            </a:r>
            <a:r>
              <a:rPr lang="en-US" altLang="zh-CN" sz="1200" kern="0" dirty="0" smtClean="0">
                <a:solidFill>
                  <a:schemeClr val="bg1"/>
                </a:solidFill>
                <a:latin typeface="Arial" panose="020B0604020202020204"/>
              </a:rPr>
              <a:t>Object</a:t>
            </a:r>
            <a:r>
              <a:rPr lang="zh-CN" altLang="en-US" sz="1200" kern="0" dirty="0" smtClean="0">
                <a:solidFill>
                  <a:schemeClr val="bg1"/>
                </a:solidFill>
                <a:latin typeface="Arial" panose="020B0604020202020204"/>
              </a:rPr>
              <a:t>类型</a:t>
            </a:r>
            <a:endParaRPr lang="en-GB" altLang="zh-CN" sz="1200" kern="0" dirty="0">
              <a:solidFill>
                <a:schemeClr val="bg1"/>
              </a:solidFill>
              <a:latin typeface="Arial" panose="020B0604020202020204"/>
            </a:endParaRPr>
          </a:p>
        </p:txBody>
      </p:sp>
      <p:sp>
        <p:nvSpPr>
          <p:cNvPr id="9" name="AutoShape 10"/>
          <p:cNvSpPr>
            <a:spLocks noChangeArrowheads="1"/>
          </p:cNvSpPr>
          <p:nvPr/>
        </p:nvSpPr>
        <p:spPr bwMode="auto">
          <a:xfrm>
            <a:off x="4221000" y="2553315"/>
            <a:ext cx="4536000" cy="30646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200" kern="0" dirty="0">
                <a:solidFill>
                  <a:schemeClr val="bg1"/>
                </a:solidFill>
                <a:latin typeface="Arial" panose="020B0604020202020204"/>
              </a:rPr>
              <a:t>若</a:t>
            </a:r>
            <a:r>
              <a:rPr lang="zh-CN" altLang="en-US" sz="1200" kern="0" dirty="0" smtClean="0">
                <a:solidFill>
                  <a:schemeClr val="bg1"/>
                </a:solidFill>
                <a:latin typeface="Arial" panose="020B0604020202020204"/>
              </a:rPr>
              <a:t>父类声明了类型形参</a:t>
            </a:r>
            <a:r>
              <a:rPr lang="en-US" altLang="zh-CN" sz="1200" kern="0" dirty="0" smtClean="0">
                <a:solidFill>
                  <a:schemeClr val="bg1"/>
                </a:solidFill>
                <a:latin typeface="Arial" panose="020B0604020202020204"/>
              </a:rPr>
              <a:t>T</a:t>
            </a:r>
            <a:r>
              <a:rPr lang="zh-CN" altLang="en-US" sz="1200" kern="0" dirty="0" smtClean="0">
                <a:solidFill>
                  <a:schemeClr val="bg1"/>
                </a:solidFill>
                <a:latin typeface="Arial" panose="020B0604020202020204"/>
              </a:rPr>
              <a:t>，则子类的类型形参列表中也必须含有</a:t>
            </a:r>
            <a:r>
              <a:rPr lang="en-US" altLang="zh-CN" sz="1200" kern="0" dirty="0" smtClean="0">
                <a:solidFill>
                  <a:schemeClr val="bg1"/>
                </a:solidFill>
                <a:latin typeface="Arial" panose="020B0604020202020204"/>
              </a:rPr>
              <a:t>T</a:t>
            </a:r>
            <a:endParaRPr lang="en-GB" altLang="zh-CN" sz="1200" kern="0" dirty="0">
              <a:solidFill>
                <a:schemeClr val="bg1"/>
              </a:solidFill>
              <a:latin typeface="Arial" panose="020B0604020202020204"/>
            </a:endParaRPr>
          </a:p>
        </p:txBody>
      </p:sp>
      <p:sp>
        <p:nvSpPr>
          <p:cNvPr id="13" name="内容占位符 2"/>
          <p:cNvSpPr txBox="1"/>
          <p:nvPr/>
        </p:nvSpPr>
        <p:spPr>
          <a:xfrm>
            <a:off x="323528" y="2886971"/>
            <a:ext cx="8352928" cy="482023"/>
          </a:xfrm>
          <a:prstGeom prst="rect">
            <a:avLst/>
          </a:prstGeom>
        </p:spPr>
        <p:txBody>
          <a:bodyPr/>
          <a:lstStyle>
            <a:lvl1pPr marL="227330" indent="-227330" algn="l" rtl="0" eaLnBrk="0" fontAlgn="base" hangingPunct="0">
              <a:lnSpc>
                <a:spcPts val="2500"/>
              </a:lnSpc>
              <a:spcBef>
                <a:spcPts val="1000"/>
              </a:spcBef>
              <a:spcAft>
                <a:spcPct val="0"/>
              </a:spcAft>
              <a:buSzPct val="100000"/>
              <a:buFont typeface="Wingdings" panose="05000000000000000000" pitchFamily="2" charset="2"/>
              <a:buChar char="n"/>
              <a:defRPr sz="2000" b="0" kern="1200">
                <a:solidFill>
                  <a:schemeClr val="tx1">
                    <a:lumMod val="75000"/>
                    <a:lumOff val="25000"/>
                  </a:schemeClr>
                </a:solidFill>
                <a:latin typeface="+mn-ea"/>
                <a:ea typeface="+mn-ea"/>
                <a:cs typeface="+mn-cs"/>
                <a:sym typeface="Calibri" panose="020F0502020204030204" pitchFamily="34" charset="0"/>
              </a:defRPr>
            </a:lvl1pPr>
            <a:lvl2pPr marL="684530" indent="-227330" algn="l" rtl="0" eaLnBrk="0" fontAlgn="base" hangingPunct="0">
              <a:lnSpc>
                <a:spcPts val="2500"/>
              </a:lnSpc>
              <a:spcBef>
                <a:spcPts val="500"/>
              </a:spcBef>
              <a:spcAft>
                <a:spcPct val="0"/>
              </a:spcAft>
              <a:buSzPct val="100000"/>
              <a:buFont typeface="Wingdings" panose="05000000000000000000" pitchFamily="2" charset="2"/>
              <a:buChar char="u"/>
              <a:defRPr sz="1600" b="0" kern="1200">
                <a:solidFill>
                  <a:schemeClr val="tx1">
                    <a:lumMod val="75000"/>
                    <a:lumOff val="25000"/>
                  </a:schemeClr>
                </a:solidFill>
                <a:latin typeface="+mn-ea"/>
                <a:ea typeface="+mn-ea"/>
                <a:cs typeface="+mn-cs"/>
                <a:sym typeface="Calibri" panose="020F0502020204030204" pitchFamily="34" charset="0"/>
              </a:defRPr>
            </a:lvl2pPr>
            <a:lvl3pPr marL="1141730" indent="-227330" algn="l" rtl="0" eaLnBrk="0" fontAlgn="base" hangingPunct="0">
              <a:lnSpc>
                <a:spcPts val="2500"/>
              </a:lnSpc>
              <a:spcBef>
                <a:spcPts val="500"/>
              </a:spcBef>
              <a:spcAft>
                <a:spcPct val="0"/>
              </a:spcAft>
              <a:buClr>
                <a:srgbClr val="0E9CDE"/>
              </a:buClr>
              <a:buSzPct val="85000"/>
              <a:buFont typeface="Wingdings" panose="05000000000000000000" pitchFamily="2" charset="2"/>
              <a:buChar char="Ø"/>
              <a:defRPr sz="1400" b="0" kern="1200">
                <a:solidFill>
                  <a:schemeClr val="tx1">
                    <a:lumMod val="75000"/>
                    <a:lumOff val="25000"/>
                  </a:schemeClr>
                </a:solidFill>
                <a:latin typeface="+mn-ea"/>
                <a:ea typeface="+mn-ea"/>
                <a:cs typeface="+mn-cs"/>
                <a:sym typeface="Calibri" panose="020F0502020204030204" pitchFamily="34" charset="0"/>
              </a:defRPr>
            </a:lvl3pPr>
            <a:lvl4pPr marL="1598930" indent="-227330" algn="l" rtl="0" eaLnBrk="0" fontAlgn="base" hangingPunct="0">
              <a:lnSpc>
                <a:spcPct val="90000"/>
              </a:lnSpc>
              <a:spcBef>
                <a:spcPts val="500"/>
              </a:spcBef>
              <a:spcAft>
                <a:spcPct val="0"/>
              </a:spcAft>
              <a:buFont typeface="Arial" panose="020B0604020202020204" pitchFamily="34" charset="0"/>
              <a:buChar char="•"/>
              <a:defRPr sz="1800" b="1" kern="1200">
                <a:solidFill>
                  <a:schemeClr val="tx1"/>
                </a:solidFill>
                <a:latin typeface="+mn-lt"/>
                <a:ea typeface="+mn-ea"/>
                <a:cs typeface="+mn-cs"/>
                <a:sym typeface="Calibri" panose="020F0502020204030204" pitchFamily="34" charset="0"/>
              </a:defRPr>
            </a:lvl4pPr>
            <a:lvl5pPr marL="2056130" indent="-227330" algn="l" rtl="0" eaLnBrk="0" fontAlgn="base" hangingPunct="0">
              <a:lnSpc>
                <a:spcPct val="90000"/>
              </a:lnSpc>
              <a:spcBef>
                <a:spcPts val="500"/>
              </a:spcBef>
              <a:spcAft>
                <a:spcPct val="0"/>
              </a:spcAft>
              <a:buFont typeface="Arial" panose="020B0604020202020204" pitchFamily="34" charset="0"/>
              <a:buChar char="•"/>
              <a:defRPr sz="1600" b="1" kern="1200">
                <a:solidFill>
                  <a:schemeClr val="tx1"/>
                </a:solidFill>
                <a:latin typeface="+mn-lt"/>
                <a:ea typeface="+mn-ea"/>
                <a:cs typeface="+mn-cs"/>
                <a:sym typeface="Calibri" panose="020F050202020403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spcBef>
                <a:spcPts val="1800"/>
              </a:spcBef>
            </a:pPr>
            <a:r>
              <a:rPr lang="zh-CN" altLang="en-US" dirty="0" smtClean="0"/>
              <a:t>传入类型实参：</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3">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3">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3">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3">
                                            <p:txEl>
                                              <p:pRg st="0" end="0"/>
                                            </p:txEl>
                                          </p:spTgt>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Scale>
                                      <p:cBhvr>
                                        <p:cTn id="19"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12"/>
                                        </p:tgtEl>
                                        <p:attrNameLst>
                                          <p:attrName>ppt_x</p:attrName>
                                          <p:attrName>ppt_y</p:attrName>
                                        </p:attrNameLst>
                                      </p:cBhvr>
                                    </p:animMotion>
                                    <p:animEffect transition="in" filter="fade">
                                      <p:cBhvr>
                                        <p:cTn id="21" dur="1000"/>
                                        <p:tgtEl>
                                          <p:spTgt spid="12"/>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Scale>
                                      <p:cBhvr>
                                        <p:cTn id="24"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9"/>
                                        </p:tgtEl>
                                        <p:attrNameLst>
                                          <p:attrName>ppt_x</p:attrName>
                                          <p:attrName>ppt_y</p:attrName>
                                        </p:attrNameLst>
                                      </p:cBhvr>
                                    </p:animMotion>
                                    <p:animEffect transition="in" filter="fade">
                                      <p:cBhvr>
                                        <p:cTn id="26" dur="10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52"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Scale>
                                      <p:cBhvr>
                                        <p:cTn id="31"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13"/>
                                        </p:tgtEl>
                                        <p:attrNameLst>
                                          <p:attrName>ppt_x</p:attrName>
                                          <p:attrName>ppt_y</p:attrName>
                                        </p:attrNameLst>
                                      </p:cBhvr>
                                    </p:animMotion>
                                    <p:animEffect transition="in" filter="fade">
                                      <p:cBhvr>
                                        <p:cTn id="33" dur="1000"/>
                                        <p:tgtEl>
                                          <p:spTgt spid="13"/>
                                        </p:tgtEl>
                                      </p:cBhvr>
                                    </p:animEffect>
                                  </p:childTnLst>
                                </p:cTn>
                              </p:par>
                              <p:par>
                                <p:cTn id="34" presetID="52"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Scale>
                                      <p:cBhvr>
                                        <p:cTn id="36"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14"/>
                                        </p:tgtEl>
                                        <p:attrNameLst>
                                          <p:attrName>ppt_x</p:attrName>
                                          <p:attrName>ppt_y</p:attrName>
                                        </p:attrNameLst>
                                      </p:cBhvr>
                                    </p:animMotion>
                                    <p:animEffect transition="in" filter="fade">
                                      <p:cBhvr>
                                        <p:cTn id="38" dur="1000"/>
                                        <p:tgtEl>
                                          <p:spTgt spid="14"/>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Scale>
                                      <p:cBhvr>
                                        <p:cTn id="41"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16"/>
                                        </p:tgtEl>
                                        <p:attrNameLst>
                                          <p:attrName>ppt_x</p:attrName>
                                          <p:attrName>ppt_y</p:attrName>
                                        </p:attrNameLst>
                                      </p:cBhvr>
                                    </p:animMotion>
                                    <p:animEffect transition="in" filter="fade">
                                      <p:cBhvr>
                                        <p:cTn id="43" dur="10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linds(horizontal)">
                                      <p:cBhvr>
                                        <p:cTn id="4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12" grpId="0" animBg="1"/>
      <p:bldP spid="14" grpId="0" animBg="1"/>
      <p:bldP spid="15" grpId="0" animBg="1"/>
      <p:bldP spid="16" grpId="0" animBg="1"/>
      <p:bldP spid="9" grpId="0" animBg="1"/>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自定义</a:t>
            </a:r>
            <a:r>
              <a:rPr lang="zh-CN" altLang="en-US" dirty="0" smtClean="0"/>
              <a:t>泛型类的案例</a:t>
            </a:r>
            <a:endParaRPr lang="zh-CN" altLang="en-US" dirty="0" smtClean="0"/>
          </a:p>
        </p:txBody>
      </p:sp>
      <p:sp>
        <p:nvSpPr>
          <p:cNvPr id="12" name="AutoShape 5"/>
          <p:cNvSpPr>
            <a:spLocks noChangeArrowheads="1"/>
          </p:cNvSpPr>
          <p:nvPr/>
        </p:nvSpPr>
        <p:spPr bwMode="auto">
          <a:xfrm>
            <a:off x="624840" y="1226185"/>
            <a:ext cx="8039735" cy="3322955"/>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00000"/>
              </a:lnSpc>
            </a:pPr>
            <a:r>
              <a:rPr lang="en-US" altLang="zh-CN" sz="1400">
                <a:highlight>
                  <a:srgbClr val="E8F2FE"/>
                </a:highlight>
                <a:latin typeface="Consolas" panose="020B0609020204030204"/>
              </a:rPr>
              <a:t>public class GenericDemo&lt;T&gt; {//声明泛型类</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private T val;//成员变量val的类型为泛型形参T</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public void setVal(T val) {//通过setter方法为属性赋值</a:t>
            </a:r>
            <a:endParaRPr lang="en-US" altLang="zh-CN" sz="1400">
              <a:highlight>
                <a:srgbClr val="E8F2FE"/>
              </a:highlight>
              <a:latin typeface="Consolas" panose="020B0609020204030204"/>
            </a:endParaRPr>
          </a:p>
          <a:p>
            <a:pPr lvl="2" algn="l">
              <a:lnSpc>
                <a:spcPct val="100000"/>
              </a:lnSpc>
            </a:pPr>
            <a:r>
              <a:rPr lang="en-US" altLang="zh-CN" sz="1400">
                <a:highlight>
                  <a:srgbClr val="E8F2FE"/>
                </a:highlight>
                <a:latin typeface="Consolas" panose="020B0609020204030204"/>
              </a:rPr>
              <a:t>this.val=val;</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public T getVal() {//返回值类型为泛型形参T的成员方法</a:t>
            </a:r>
            <a:endParaRPr lang="en-US" altLang="zh-CN" sz="1400">
              <a:highlight>
                <a:srgbClr val="E8F2FE"/>
              </a:highlight>
              <a:latin typeface="Consolas" panose="020B0609020204030204"/>
            </a:endParaRPr>
          </a:p>
          <a:p>
            <a:pPr lvl="2" algn="l">
              <a:lnSpc>
                <a:spcPct val="100000"/>
              </a:lnSpc>
            </a:pPr>
            <a:r>
              <a:rPr lang="en-US" altLang="zh-CN" sz="1400">
                <a:highlight>
                  <a:srgbClr val="E8F2FE"/>
                </a:highlight>
                <a:latin typeface="Consolas" panose="020B0609020204030204"/>
              </a:rPr>
              <a:t>return val;</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public static void main(String[] args) {</a:t>
            </a:r>
            <a:endParaRPr lang="en-US" altLang="zh-CN" sz="1400">
              <a:highlight>
                <a:srgbClr val="E8F2FE"/>
              </a:highlight>
              <a:latin typeface="Consolas" panose="020B0609020204030204"/>
            </a:endParaRPr>
          </a:p>
          <a:p>
            <a:pPr algn="l">
              <a:lnSpc>
                <a:spcPct val="100000"/>
              </a:lnSpc>
            </a:pPr>
            <a:r>
              <a:rPr lang="en-US" altLang="zh-CN" sz="1400">
                <a:highlight>
                  <a:srgbClr val="E8F2FE"/>
                </a:highlight>
                <a:latin typeface="Consolas" panose="020B0609020204030204"/>
              </a:rPr>
              <a:t>	//创建泛型类的对象时传入具体实际类型String</a:t>
            </a:r>
            <a:endParaRPr lang="en-US" altLang="zh-CN" sz="1400">
              <a:highlight>
                <a:srgbClr val="E8F2FE"/>
              </a:highlight>
              <a:latin typeface="Consolas" panose="020B0609020204030204"/>
            </a:endParaRPr>
          </a:p>
          <a:p>
            <a:pPr algn="l">
              <a:lnSpc>
                <a:spcPct val="100000"/>
              </a:lnSpc>
            </a:pPr>
            <a:r>
              <a:rPr lang="en-US" altLang="zh-CN" sz="1400">
                <a:highlight>
                  <a:srgbClr val="E8F2FE"/>
                </a:highlight>
                <a:latin typeface="Consolas" panose="020B0609020204030204"/>
              </a:rPr>
              <a:t>	GenericDemo&lt;String&gt; demo = new GenericDemo&lt;String&gt;();</a:t>
            </a:r>
            <a:endParaRPr lang="en-US" altLang="zh-CN" sz="1400">
              <a:highlight>
                <a:srgbClr val="E8F2FE"/>
              </a:highlight>
              <a:latin typeface="Consolas" panose="020B0609020204030204"/>
            </a:endParaRPr>
          </a:p>
          <a:p>
            <a:pPr algn="l">
              <a:lnSpc>
                <a:spcPct val="100000"/>
              </a:lnSpc>
            </a:pPr>
            <a:r>
              <a:rPr lang="en-US" altLang="zh-CN" sz="1400">
                <a:highlight>
                  <a:srgbClr val="E8F2FE"/>
                </a:highlight>
                <a:latin typeface="Consolas" panose="020B0609020204030204"/>
              </a:rPr>
              <a:t>	//调用成员方法getVal时，泛型</a:t>
            </a:r>
            <a:r>
              <a:rPr lang="zh-CN" altLang="en-US" sz="1400">
                <a:highlight>
                  <a:srgbClr val="E8F2FE"/>
                </a:highlight>
                <a:latin typeface="Consolas" panose="020B0609020204030204"/>
              </a:rPr>
              <a:t>形参</a:t>
            </a:r>
            <a:r>
              <a:rPr lang="en-US" altLang="zh-CN" sz="1400">
                <a:highlight>
                  <a:srgbClr val="E8F2FE"/>
                </a:highlight>
                <a:latin typeface="Consolas" panose="020B0609020204030204"/>
              </a:rPr>
              <a:t>T自动转换为String类型</a:t>
            </a:r>
            <a:endParaRPr lang="en-US" altLang="zh-CN" sz="1400">
              <a:highlight>
                <a:srgbClr val="E8F2FE"/>
              </a:highlight>
              <a:latin typeface="Consolas" panose="020B0609020204030204"/>
            </a:endParaRPr>
          </a:p>
          <a:p>
            <a:pPr algn="l">
              <a:lnSpc>
                <a:spcPct val="100000"/>
              </a:lnSpc>
            </a:pPr>
            <a:r>
              <a:rPr lang="en-US" altLang="zh-CN" sz="1400">
                <a:highlight>
                  <a:srgbClr val="E8F2FE"/>
                </a:highlight>
                <a:latin typeface="Consolas" panose="020B0609020204030204"/>
              </a:rPr>
              <a:t>	String val = demo.getVal();</a:t>
            </a:r>
            <a:endParaRPr lang="en-US" altLang="zh-CN" sz="1400">
              <a:highlight>
                <a:srgbClr val="E8F2FE"/>
              </a:highlight>
              <a:latin typeface="Consolas" panose="020B0609020204030204"/>
            </a:endParaRPr>
          </a:p>
          <a:p>
            <a:pPr lvl="1" algn="l">
              <a:lnSpc>
                <a:spcPct val="100000"/>
              </a:lnSpc>
            </a:pPr>
            <a:r>
              <a:rPr lang="en-US" altLang="zh-CN" sz="1400">
                <a:highlight>
                  <a:srgbClr val="E8F2FE"/>
                </a:highlight>
                <a:latin typeface="Consolas" panose="020B0609020204030204"/>
              </a:rPr>
              <a:t>}</a:t>
            </a:r>
            <a:endParaRPr lang="en-US" altLang="zh-CN" sz="1400">
              <a:highlight>
                <a:srgbClr val="E8F2FE"/>
              </a:highlight>
              <a:latin typeface="Consolas" panose="020B0609020204030204"/>
            </a:endParaRPr>
          </a:p>
          <a:p>
            <a:pPr algn="l">
              <a:lnSpc>
                <a:spcPct val="100000"/>
              </a:lnSpc>
            </a:pPr>
            <a:r>
              <a:rPr lang="en-US" altLang="zh-CN" sz="1400">
                <a:highlight>
                  <a:srgbClr val="E8F2FE"/>
                </a:highlight>
                <a:latin typeface="Consolas" panose="020B0609020204030204"/>
              </a:rPr>
              <a:t>}</a:t>
            </a:r>
            <a:endParaRPr lang="en-US" altLang="zh-CN" sz="1400">
              <a:highlight>
                <a:srgbClr val="E8F2FE"/>
              </a:highlight>
              <a:latin typeface="Consolas" panose="020B0609020204030204"/>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Scale>
                                      <p:cBhvr>
                                        <p:cTn id="7"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2"/>
                                        </p:tgtEl>
                                        <p:attrNameLst>
                                          <p:attrName>ppt_x</p:attrName>
                                          <p:attrName>ppt_y</p:attrName>
                                        </p:attrNameLst>
                                      </p:cBhvr>
                                    </p:animMotion>
                                    <p:animEffect transition="in" filter="fade">
                                      <p:cBhvr>
                                        <p:cTn id="9"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使用泛</a:t>
            </a:r>
            <a:r>
              <a:rPr lang="zh-CN" altLang="en-US" dirty="0"/>
              <a:t>型</a:t>
            </a:r>
            <a:r>
              <a:rPr lang="zh-CN" altLang="en-US" dirty="0" smtClean="0"/>
              <a:t>类时的注意事项</a:t>
            </a:r>
            <a:endParaRPr lang="zh-CN" altLang="en-US" dirty="0"/>
          </a:p>
        </p:txBody>
      </p:sp>
      <p:grpSp>
        <p:nvGrpSpPr>
          <p:cNvPr id="12" name="组合 11"/>
          <p:cNvGrpSpPr/>
          <p:nvPr/>
        </p:nvGrpSpPr>
        <p:grpSpPr>
          <a:xfrm>
            <a:off x="927000" y="1851670"/>
            <a:ext cx="2022241" cy="1714162"/>
            <a:chOff x="927000" y="2227244"/>
            <a:chExt cx="2022241" cy="1714162"/>
          </a:xfrm>
        </p:grpSpPr>
        <p:pic>
          <p:nvPicPr>
            <p:cNvPr id="5" name="图片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927000" y="2227244"/>
              <a:ext cx="2022241" cy="171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2"/>
            <p:cNvSpPr>
              <a:spLocks noChangeArrowheads="1"/>
            </p:cNvSpPr>
            <p:nvPr/>
          </p:nvSpPr>
          <p:spPr bwMode="auto">
            <a:xfrm>
              <a:off x="1138266" y="2656175"/>
              <a:ext cx="1660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latin typeface="+mj-ea"/>
                  <a:ea typeface="+mj-ea"/>
                </a:rPr>
                <a:t>实例化泛型</a:t>
              </a:r>
              <a:r>
                <a:rPr lang="zh-CN" altLang="en-US" sz="1400" b="1" dirty="0" smtClean="0">
                  <a:latin typeface="+mj-ea"/>
                  <a:ea typeface="+mj-ea"/>
                </a:rPr>
                <a:t>类时，需指定具体类型</a:t>
              </a:r>
              <a:endParaRPr lang="zh-CN" altLang="zh-CN" sz="1400" b="1" dirty="0">
                <a:latin typeface="+mj-ea"/>
                <a:ea typeface="+mj-ea"/>
              </a:endParaRPr>
            </a:p>
          </p:txBody>
        </p:sp>
      </p:grpSp>
      <p:grpSp>
        <p:nvGrpSpPr>
          <p:cNvPr id="4" name="组合 3"/>
          <p:cNvGrpSpPr/>
          <p:nvPr/>
        </p:nvGrpSpPr>
        <p:grpSpPr>
          <a:xfrm>
            <a:off x="5967000" y="1851670"/>
            <a:ext cx="2070000" cy="1713600"/>
            <a:chOff x="3259540" y="2227244"/>
            <a:chExt cx="2070000" cy="1713600"/>
          </a:xfrm>
        </p:grpSpPr>
        <p:pic>
          <p:nvPicPr>
            <p:cNvPr id="7" name="图片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59540" y="2227244"/>
              <a:ext cx="2023200" cy="17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2"/>
            <p:cNvSpPr>
              <a:spLocks noChangeArrowheads="1"/>
            </p:cNvSpPr>
            <p:nvPr/>
          </p:nvSpPr>
          <p:spPr bwMode="auto">
            <a:xfrm>
              <a:off x="3352792" y="2604024"/>
              <a:ext cx="19767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smtClean="0">
                  <a:solidFill>
                    <a:schemeClr val="accent1">
                      <a:lumMod val="20000"/>
                      <a:lumOff val="80000"/>
                    </a:schemeClr>
                  </a:solidFill>
                  <a:latin typeface="+mj-ea"/>
                  <a:ea typeface="+mj-ea"/>
                </a:rPr>
                <a:t>类型实参为空时</a:t>
              </a:r>
              <a:endParaRPr lang="en-US" altLang="zh-CN" sz="1400" b="1" dirty="0" smtClean="0">
                <a:solidFill>
                  <a:schemeClr val="accent1">
                    <a:lumMod val="20000"/>
                    <a:lumOff val="80000"/>
                  </a:schemeClr>
                </a:solidFill>
                <a:latin typeface="+mj-ea"/>
                <a:ea typeface="+mj-ea"/>
              </a:endParaRPr>
            </a:p>
            <a:p>
              <a:r>
                <a:rPr lang="zh-CN" altLang="en-US" sz="1400" b="1" dirty="0" smtClean="0">
                  <a:solidFill>
                    <a:schemeClr val="accent1">
                      <a:lumMod val="20000"/>
                      <a:lumOff val="80000"/>
                    </a:schemeClr>
                  </a:solidFill>
                  <a:latin typeface="+mj-ea"/>
                  <a:ea typeface="+mj-ea"/>
                </a:rPr>
                <a:t>默认</a:t>
              </a:r>
              <a:r>
                <a:rPr lang="zh-CN" altLang="en-US" sz="1400" b="1" dirty="0">
                  <a:solidFill>
                    <a:schemeClr val="accent1">
                      <a:lumMod val="20000"/>
                      <a:lumOff val="80000"/>
                    </a:schemeClr>
                  </a:solidFill>
                  <a:latin typeface="+mj-ea"/>
                  <a:ea typeface="+mj-ea"/>
                </a:rPr>
                <a:t>是</a:t>
              </a:r>
              <a:r>
                <a:rPr lang="en-US" altLang="zh-CN" sz="1400" b="1" dirty="0">
                  <a:solidFill>
                    <a:schemeClr val="accent1">
                      <a:lumMod val="20000"/>
                      <a:lumOff val="80000"/>
                    </a:schemeClr>
                  </a:solidFill>
                  <a:latin typeface="+mj-ea"/>
                  <a:ea typeface="+mj-ea"/>
                </a:rPr>
                <a:t>Object</a:t>
              </a:r>
              <a:r>
                <a:rPr lang="zh-CN" altLang="en-US" sz="1400" b="1" dirty="0">
                  <a:solidFill>
                    <a:schemeClr val="accent1">
                      <a:lumMod val="20000"/>
                      <a:lumOff val="80000"/>
                    </a:schemeClr>
                  </a:solidFill>
                  <a:latin typeface="+mj-ea"/>
                  <a:ea typeface="+mj-ea"/>
                </a:rPr>
                <a:t>类型</a:t>
              </a:r>
              <a:endParaRPr lang="en-US" altLang="zh-CN" sz="1400" b="1" dirty="0">
                <a:solidFill>
                  <a:schemeClr val="accent1">
                    <a:lumMod val="20000"/>
                    <a:lumOff val="80000"/>
                  </a:schemeClr>
                </a:solidFill>
                <a:latin typeface="+mj-ea"/>
                <a:ea typeface="+mj-ea"/>
              </a:endParaRPr>
            </a:p>
          </p:txBody>
        </p:sp>
      </p:grpSp>
      <p:grpSp>
        <p:nvGrpSpPr>
          <p:cNvPr id="11" name="组合 10"/>
          <p:cNvGrpSpPr/>
          <p:nvPr/>
        </p:nvGrpSpPr>
        <p:grpSpPr>
          <a:xfrm>
            <a:off x="3364714" y="1851670"/>
            <a:ext cx="2023200" cy="1713600"/>
            <a:chOff x="5653242" y="2227244"/>
            <a:chExt cx="2023200" cy="1713600"/>
          </a:xfrm>
        </p:grpSpPr>
        <p:pic>
          <p:nvPicPr>
            <p:cNvPr id="8" name="图片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53242" y="2227244"/>
              <a:ext cx="2023200" cy="17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2"/>
            <p:cNvSpPr>
              <a:spLocks noChangeArrowheads="1"/>
            </p:cNvSpPr>
            <p:nvPr/>
          </p:nvSpPr>
          <p:spPr bwMode="auto">
            <a:xfrm>
              <a:off x="5729670" y="2656175"/>
              <a:ext cx="189585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solidFill>
                    <a:srgbClr val="FFC000"/>
                  </a:solidFill>
                  <a:latin typeface="+mj-ea"/>
                  <a:ea typeface="+mj-ea"/>
                </a:rPr>
                <a:t>编译时</a:t>
              </a:r>
              <a:r>
                <a:rPr lang="zh-CN" altLang="en-US" sz="1400" b="1" dirty="0" smtClean="0">
                  <a:solidFill>
                    <a:srgbClr val="FFC000"/>
                  </a:solidFill>
                  <a:latin typeface="+mj-ea"/>
                  <a:ea typeface="+mj-ea"/>
                </a:rPr>
                <a:t>进行</a:t>
              </a:r>
              <a:endParaRPr lang="en-US" altLang="zh-CN" sz="1400" b="1" dirty="0" smtClean="0">
                <a:solidFill>
                  <a:srgbClr val="FFC000"/>
                </a:solidFill>
                <a:latin typeface="+mj-ea"/>
                <a:ea typeface="+mj-ea"/>
              </a:endParaRPr>
            </a:p>
            <a:p>
              <a:r>
                <a:rPr lang="zh-CN" altLang="en-US" sz="1400" b="1" dirty="0" smtClean="0">
                  <a:solidFill>
                    <a:srgbClr val="FFC000"/>
                  </a:solidFill>
                  <a:latin typeface="+mj-ea"/>
                  <a:ea typeface="+mj-ea"/>
                </a:rPr>
                <a:t>类型检查</a:t>
              </a:r>
              <a:endParaRPr lang="en-US" altLang="zh-CN" sz="1400" b="1" dirty="0">
                <a:solidFill>
                  <a:srgbClr val="FFC000"/>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ln>
            <a:noFill/>
          </a:ln>
        </p:spPr>
        <p:txBody>
          <a:bodyPr wrap="square" anchor="t">
            <a:spAutoFit/>
          </a:bodyPr>
          <a:lstStyle/>
          <a:p>
            <a:r>
              <a:rPr lang="zh-CN" altLang="en-US" kern="1200" dirty="0" smtClean="0">
                <a:solidFill>
                  <a:srgbClr val="0070C0"/>
                </a:solidFill>
                <a:latin typeface="+mj-lt"/>
                <a:ea typeface="+mj-ea"/>
                <a:cs typeface="+mj-cs"/>
                <a:sym typeface="Browallia New" panose="020B0604020202020204" charset="0"/>
              </a:rPr>
              <a:t>什么是</a:t>
            </a:r>
            <a:r>
              <a:rPr lang="zh-CN" altLang="en-US" dirty="0" smtClean="0"/>
              <a:t>泛型接口</a:t>
            </a:r>
            <a:endParaRPr lang="en-US" altLang="zh-CN" kern="1200" dirty="0">
              <a:solidFill>
                <a:srgbClr val="0070C0"/>
              </a:solidFill>
              <a:latin typeface="+mj-lt"/>
              <a:ea typeface="+mj-ea"/>
              <a:cs typeface="+mj-cs"/>
              <a:sym typeface="Browallia New" panose="020B0604020202020204" charset="0"/>
            </a:endParaRPr>
          </a:p>
        </p:txBody>
      </p:sp>
      <p:sp>
        <p:nvSpPr>
          <p:cNvPr id="7" name="副标题 6"/>
          <p:cNvSpPr>
            <a:spLocks noGrp="1"/>
          </p:cNvSpPr>
          <p:nvPr>
            <p:ph type="subTitle" idx="10"/>
          </p:nvPr>
        </p:nvSpPr>
        <p:spPr>
          <a:xfrm>
            <a:off x="539552" y="837051"/>
            <a:ext cx="1916328" cy="360040"/>
          </a:xfrm>
        </p:spPr>
        <p:txBody>
          <a:bodyPr/>
          <a:lstStyle/>
          <a:p>
            <a:r>
              <a:rPr lang="zh-CN" altLang="en-US" dirty="0"/>
              <a:t>泛</a:t>
            </a:r>
            <a:r>
              <a:rPr lang="zh-CN" altLang="en-US" dirty="0" smtClean="0"/>
              <a:t>型接口的</a:t>
            </a:r>
            <a:r>
              <a:rPr lang="zh-CN" altLang="en-US" dirty="0"/>
              <a:t>概念</a:t>
            </a:r>
            <a:r>
              <a:rPr lang="zh-CN" altLang="en-US" dirty="0" smtClean="0"/>
              <a:t>？</a:t>
            </a:r>
            <a:endParaRPr lang="zh-CN" altLang="en-US" dirty="0"/>
          </a:p>
        </p:txBody>
      </p:sp>
      <p:sp>
        <p:nvSpPr>
          <p:cNvPr id="19" name="Text Box 14"/>
          <p:cNvSpPr txBox="1"/>
          <p:nvPr/>
        </p:nvSpPr>
        <p:spPr>
          <a:xfrm>
            <a:off x="673647" y="1491630"/>
            <a:ext cx="1243353"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被定义项</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Text Box 8"/>
          <p:cNvSpPr txBox="1"/>
          <p:nvPr/>
        </p:nvSpPr>
        <p:spPr>
          <a:xfrm>
            <a:off x="2237461" y="1491630"/>
            <a:ext cx="1389539"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临近的属</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Text Box 12"/>
          <p:cNvSpPr txBox="1"/>
          <p:nvPr/>
        </p:nvSpPr>
        <p:spPr>
          <a:xfrm>
            <a:off x="5905350" y="1491630"/>
            <a:ext cx="177165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种差（内涵</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6" name="Text Box 8"/>
          <p:cNvSpPr txBox="1"/>
          <p:nvPr/>
        </p:nvSpPr>
        <p:spPr>
          <a:xfrm>
            <a:off x="3663000" y="1491630"/>
            <a:ext cx="158400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同属的其它种</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82234" y="3041290"/>
            <a:ext cx="824766" cy="576263"/>
            <a:chOff x="746644" y="3071464"/>
            <a:chExt cx="824766" cy="576263"/>
          </a:xfrm>
        </p:grpSpPr>
        <p:sp>
          <p:nvSpPr>
            <p:cNvPr id="28" name="AutoShape 7"/>
            <p:cNvSpPr/>
            <p:nvPr/>
          </p:nvSpPr>
          <p:spPr>
            <a:xfrm flipH="1">
              <a:off x="746644" y="3071464"/>
              <a:ext cx="215900" cy="576263"/>
            </a:xfrm>
            <a:prstGeom prst="downArrow">
              <a:avLst>
                <a:gd name="adj1" fmla="val 50000"/>
                <a:gd name="adj2" fmla="val 66468"/>
              </a:avLst>
            </a:prstGeom>
            <a:solidFill>
              <a:schemeClr val="accent1"/>
            </a:solidFill>
            <a:ln w="9525" cap="flat" cmpd="sng">
              <a:solidFill>
                <a:schemeClr val="tx1"/>
              </a:solidFill>
              <a:prstDash val="solid"/>
              <a:miter/>
              <a:headEnd type="none" w="med" len="med"/>
              <a:tailEnd type="none" w="med" len="med"/>
            </a:ln>
          </p:spPr>
          <p:txBody>
            <a:bodyPr vert="eaVert" anchor="ctr"/>
            <a:lstStyle/>
            <a:p>
              <a:pPr algn="ctr"/>
              <a:endParaRPr lang="zh-CN" altLang="en-US">
                <a:latin typeface="Arial" panose="020B0604020202020204" pitchFamily="34" charset="0"/>
                <a:ea typeface="黑体" panose="02010609060101010101" pitchFamily="2" charset="-122"/>
              </a:endParaRPr>
            </a:p>
          </p:txBody>
        </p:sp>
        <p:sp>
          <p:nvSpPr>
            <p:cNvPr id="29" name="Text Box 8"/>
            <p:cNvSpPr txBox="1"/>
            <p:nvPr/>
          </p:nvSpPr>
          <p:spPr>
            <a:xfrm>
              <a:off x="821259" y="3156750"/>
              <a:ext cx="750151" cy="307777"/>
            </a:xfrm>
            <a:prstGeom prst="rect">
              <a:avLst/>
            </a:prstGeom>
            <a:noFill/>
            <a:ln w="9525">
              <a:noFill/>
            </a:ln>
          </p:spPr>
          <p:txBody>
            <a:bodyPr wrap="square" anchor="t">
              <a:spAutoFit/>
            </a:bodyP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定义</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53591" y="1925431"/>
            <a:ext cx="1163409" cy="1055688"/>
            <a:chOff x="338859" y="2095666"/>
            <a:chExt cx="1163409" cy="1055688"/>
          </a:xfrm>
        </p:grpSpPr>
        <p:sp>
          <p:nvSpPr>
            <p:cNvPr id="17" name="椭圆 16"/>
            <p:cNvSpPr/>
            <p:nvPr/>
          </p:nvSpPr>
          <p:spPr>
            <a:xfrm>
              <a:off x="338859" y="2095666"/>
              <a:ext cx="110356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a:solidFill>
                  <a:schemeClr val="accent1"/>
                </a:solidFill>
              </a:endParaRPr>
            </a:p>
          </p:txBody>
        </p:sp>
        <p:sp>
          <p:nvSpPr>
            <p:cNvPr id="3" name="TextBox 2"/>
            <p:cNvSpPr txBox="1"/>
            <p:nvPr/>
          </p:nvSpPr>
          <p:spPr>
            <a:xfrm>
              <a:off x="338859" y="2438844"/>
              <a:ext cx="1163409" cy="369332"/>
            </a:xfrm>
            <a:prstGeom prst="rect">
              <a:avLst/>
            </a:prstGeom>
            <a:noFill/>
          </p:spPr>
          <p:txBody>
            <a:bodyPr wrap="square" rtlCol="0">
              <a:spAutoFit/>
            </a:bodyPr>
            <a:lstStyle/>
            <a:p>
              <a:r>
                <a:rPr lang="zh-CN" altLang="en-US" b="1" noProof="1">
                  <a:solidFill>
                    <a:schemeClr val="accent1"/>
                  </a:solidFill>
                </a:rPr>
                <a:t>泛</a:t>
              </a:r>
              <a:r>
                <a:rPr lang="zh-CN" altLang="en-US" b="1" noProof="1" smtClean="0">
                  <a:solidFill>
                    <a:schemeClr val="accent1"/>
                  </a:solidFill>
                </a:rPr>
                <a:t>型</a:t>
              </a:r>
              <a:r>
                <a:rPr lang="zh-CN" altLang="en-US" b="1" noProof="1">
                  <a:solidFill>
                    <a:schemeClr val="accent1"/>
                  </a:solidFill>
                </a:rPr>
                <a:t>接口</a:t>
              </a:r>
              <a:endParaRPr lang="en-US" altLang="zh-CN" b="1" noProof="1">
                <a:solidFill>
                  <a:schemeClr val="accent1"/>
                </a:solidFill>
              </a:endParaRPr>
            </a:p>
          </p:txBody>
        </p:sp>
      </p:grpSp>
      <p:grpSp>
        <p:nvGrpSpPr>
          <p:cNvPr id="5" name="组合 4"/>
          <p:cNvGrpSpPr/>
          <p:nvPr/>
        </p:nvGrpSpPr>
        <p:grpSpPr>
          <a:xfrm>
            <a:off x="2363853" y="1925431"/>
            <a:ext cx="1084942" cy="1055688"/>
            <a:chOff x="2363853" y="1410050"/>
            <a:chExt cx="1084942" cy="1055688"/>
          </a:xfrm>
        </p:grpSpPr>
        <p:sp>
          <p:nvSpPr>
            <p:cNvPr id="21" name="椭圆 20"/>
            <p:cNvSpPr/>
            <p:nvPr/>
          </p:nvSpPr>
          <p:spPr>
            <a:xfrm>
              <a:off x="2363853" y="1410050"/>
              <a:ext cx="1084942"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b="1" strike="noStrike" noProof="1">
                <a:solidFill>
                  <a:schemeClr val="accent1"/>
                </a:solidFill>
              </a:endParaRPr>
            </a:p>
          </p:txBody>
        </p:sp>
        <p:sp>
          <p:nvSpPr>
            <p:cNvPr id="41" name="TextBox 40"/>
            <p:cNvSpPr txBox="1"/>
            <p:nvPr/>
          </p:nvSpPr>
          <p:spPr>
            <a:xfrm>
              <a:off x="2502000" y="1752418"/>
              <a:ext cx="790936" cy="369332"/>
            </a:xfrm>
            <a:prstGeom prst="rect">
              <a:avLst/>
            </a:prstGeom>
            <a:noFill/>
          </p:spPr>
          <p:txBody>
            <a:bodyPr wrap="square" rtlCol="0">
              <a:spAutoFit/>
            </a:bodyPr>
            <a:lstStyle/>
            <a:p>
              <a:r>
                <a:rPr lang="zh-CN" altLang="en-US" b="1" noProof="1">
                  <a:solidFill>
                    <a:schemeClr val="accent1"/>
                  </a:solidFill>
                </a:rPr>
                <a:t>接口</a:t>
              </a:r>
              <a:endParaRPr lang="en-US" altLang="zh-CN" b="1" noProof="1">
                <a:solidFill>
                  <a:schemeClr val="accent1"/>
                </a:solidFill>
              </a:endParaRPr>
            </a:p>
          </p:txBody>
        </p:sp>
      </p:grpSp>
      <p:grpSp>
        <p:nvGrpSpPr>
          <p:cNvPr id="6" name="组合 5"/>
          <p:cNvGrpSpPr/>
          <p:nvPr/>
        </p:nvGrpSpPr>
        <p:grpSpPr>
          <a:xfrm>
            <a:off x="3851920" y="1925431"/>
            <a:ext cx="1296144" cy="1055688"/>
            <a:chOff x="3851920" y="1410050"/>
            <a:chExt cx="1296144" cy="1055688"/>
          </a:xfrm>
        </p:grpSpPr>
        <p:sp>
          <p:nvSpPr>
            <p:cNvPr id="27" name="椭圆 26"/>
            <p:cNvSpPr/>
            <p:nvPr/>
          </p:nvSpPr>
          <p:spPr>
            <a:xfrm>
              <a:off x="3955497" y="1410050"/>
              <a:ext cx="105480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smtClean="0">
                <a:solidFill>
                  <a:schemeClr val="accent1"/>
                </a:solidFill>
              </a:endParaRPr>
            </a:p>
          </p:txBody>
        </p:sp>
        <p:sp>
          <p:nvSpPr>
            <p:cNvPr id="42" name="TextBox 41"/>
            <p:cNvSpPr txBox="1"/>
            <p:nvPr/>
          </p:nvSpPr>
          <p:spPr>
            <a:xfrm>
              <a:off x="3851920" y="1761750"/>
              <a:ext cx="1296144" cy="338554"/>
            </a:xfrm>
            <a:prstGeom prst="rect">
              <a:avLst/>
            </a:prstGeom>
            <a:noFill/>
          </p:spPr>
          <p:txBody>
            <a:bodyPr wrap="square" rtlCol="0">
              <a:spAutoFit/>
            </a:bodyPr>
            <a:lstStyle/>
            <a:p>
              <a:r>
                <a:rPr lang="zh-CN" altLang="en-US" sz="1600" b="1" noProof="1" smtClean="0">
                  <a:solidFill>
                    <a:schemeClr val="accent1"/>
                  </a:solidFill>
                </a:rPr>
                <a:t>非泛型接口</a:t>
              </a:r>
              <a:endParaRPr lang="en-US" altLang="zh-CN" sz="1600" b="1" noProof="1">
                <a:solidFill>
                  <a:schemeClr val="accent1"/>
                </a:solidFill>
              </a:endParaRPr>
            </a:p>
          </p:txBody>
        </p:sp>
      </p:grpSp>
      <p:grpSp>
        <p:nvGrpSpPr>
          <p:cNvPr id="43" name="组合 42"/>
          <p:cNvGrpSpPr/>
          <p:nvPr/>
        </p:nvGrpSpPr>
        <p:grpSpPr>
          <a:xfrm>
            <a:off x="5517000" y="1925431"/>
            <a:ext cx="2520000" cy="1054800"/>
            <a:chOff x="5384701" y="2003945"/>
            <a:chExt cx="2520000" cy="1054800"/>
          </a:xfrm>
        </p:grpSpPr>
        <p:sp>
          <p:nvSpPr>
            <p:cNvPr id="44" name="TextBox 22"/>
            <p:cNvSpPr txBox="1"/>
            <p:nvPr/>
          </p:nvSpPr>
          <p:spPr>
            <a:xfrm>
              <a:off x="5384701" y="2003945"/>
              <a:ext cx="2520000" cy="1054800"/>
            </a:xfrm>
            <a:prstGeom prst="roundRect">
              <a:avLst/>
            </a:prstGeom>
            <a:solidFill>
              <a:schemeClr val="accent3">
                <a:lumMod val="85000"/>
              </a:schemeClr>
            </a:solidFill>
            <a:ln w="9525">
              <a:noFill/>
            </a:ln>
          </p:spPr>
          <p:txBody>
            <a:bodyPr wrap="square" lIns="91405" tIns="45702" rIns="91405" bIns="45702" anchor="t">
              <a:spAutoFit/>
            </a:bodyPr>
            <a:lstStyle/>
            <a:p>
              <a:pPr algn="l">
                <a:lnSpc>
                  <a:spcPct val="120000"/>
                </a:lnSpc>
              </a:pPr>
              <a:endParaRPr lang="en-US" altLang="zh-CN" sz="1400" dirty="0">
                <a:solidFill>
                  <a:srgbClr val="262626"/>
                </a:solidFill>
                <a:latin typeface="Times New Roman" panose="02020603050405020304"/>
                <a:ea typeface="微软雅黑" panose="020B0503020204020204" pitchFamily="34" charset="-122"/>
                <a:sym typeface="Calibri" panose="020F0502020204030204" pitchFamily="34" charset="0"/>
              </a:endParaRPr>
            </a:p>
          </p:txBody>
        </p:sp>
        <p:sp>
          <p:nvSpPr>
            <p:cNvPr id="45" name="TextBox 44"/>
            <p:cNvSpPr txBox="1"/>
            <p:nvPr/>
          </p:nvSpPr>
          <p:spPr>
            <a:xfrm>
              <a:off x="5400368" y="2049691"/>
              <a:ext cx="2484000" cy="307777"/>
            </a:xfrm>
            <a:prstGeom prst="rect">
              <a:avLst/>
            </a:prstGeom>
            <a:noFill/>
          </p:spPr>
          <p:txBody>
            <a:bodyPr wrap="square" rtlCol="0">
              <a:spAutoFit/>
            </a:bodyPr>
            <a:lstStyle/>
            <a:p>
              <a:pPr algn="l"/>
              <a:r>
                <a:rPr lang="en-US" altLang="zh-CN" sz="1400" b="1" noProof="1">
                  <a:solidFill>
                    <a:schemeClr val="accent1"/>
                  </a:solidFill>
                </a:rPr>
                <a:t>1.</a:t>
              </a:r>
              <a:r>
                <a:rPr lang="zh-CN" altLang="en-US" sz="1400" b="1" noProof="1">
                  <a:solidFill>
                    <a:schemeClr val="accent1"/>
                  </a:solidFill>
                </a:rPr>
                <a:t>使用类型形参定义</a:t>
              </a:r>
              <a:endParaRPr lang="zh-CN" altLang="en-US" sz="1400" b="1" noProof="1">
                <a:solidFill>
                  <a:schemeClr val="accent1"/>
                </a:solidFill>
              </a:endParaRPr>
            </a:p>
          </p:txBody>
        </p:sp>
      </p:grpSp>
      <p:sp>
        <p:nvSpPr>
          <p:cNvPr id="39" name="Rectangle 14"/>
          <p:cNvSpPr>
            <a:spLocks noChangeArrowheads="1"/>
          </p:cNvSpPr>
          <p:nvPr/>
        </p:nvSpPr>
        <p:spPr bwMode="auto">
          <a:xfrm>
            <a:off x="2700232" y="902289"/>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2883BC"/>
                </a:solidFill>
                <a:effectLst/>
                <a:latin typeface="微软雅黑" panose="020B0503020204020204" pitchFamily="34" charset="-122"/>
                <a:ea typeface="微软雅黑" panose="020B0503020204020204" pitchFamily="34" charset="-122"/>
                <a:cs typeface="宋体" panose="02010600030101010101" pitchFamily="2" charset="-122"/>
              </a:rPr>
              <a:t>名词解释</a:t>
            </a:r>
            <a:endParaRPr kumimoji="0" lang="zh-CN" altLang="zh-CN" sz="1200" b="0" i="0" u="none" strike="noStrike" cap="none" normalizeH="0" baseline="0" dirty="0">
              <a:ln>
                <a:noFill/>
              </a:ln>
              <a:solidFill>
                <a:schemeClr val="tx1"/>
              </a:solidFill>
              <a:effectLst/>
              <a:cs typeface="宋体" panose="02010600030101010101" pitchFamily="2" charset="-122"/>
            </a:endParaRPr>
          </a:p>
        </p:txBody>
      </p:sp>
      <p:sp>
        <p:nvSpPr>
          <p:cNvPr id="40" name="Freeform 62"/>
          <p:cNvSpPr>
            <a:spLocks noEditPoints="1"/>
          </p:cNvSpPr>
          <p:nvPr/>
        </p:nvSpPr>
        <p:spPr bwMode="auto">
          <a:xfrm>
            <a:off x="2419896" y="902289"/>
            <a:ext cx="180000" cy="178733"/>
          </a:xfrm>
          <a:custGeom>
            <a:avLst/>
            <a:gdLst>
              <a:gd name="T0" fmla="*/ 60 w 62"/>
              <a:gd name="T1" fmla="*/ 23 h 52"/>
              <a:gd name="T2" fmla="*/ 48 w 62"/>
              <a:gd name="T3" fmla="*/ 23 h 52"/>
              <a:gd name="T4" fmla="*/ 45 w 62"/>
              <a:gd name="T5" fmla="*/ 26 h 52"/>
              <a:gd name="T6" fmla="*/ 45 w 62"/>
              <a:gd name="T7" fmla="*/ 26 h 52"/>
              <a:gd name="T8" fmla="*/ 48 w 62"/>
              <a:gd name="T9" fmla="*/ 28 h 52"/>
              <a:gd name="T10" fmla="*/ 60 w 62"/>
              <a:gd name="T11" fmla="*/ 28 h 52"/>
              <a:gd name="T12" fmla="*/ 62 w 62"/>
              <a:gd name="T13" fmla="*/ 26 h 52"/>
              <a:gd name="T14" fmla="*/ 62 w 62"/>
              <a:gd name="T15" fmla="*/ 26 h 52"/>
              <a:gd name="T16" fmla="*/ 60 w 62"/>
              <a:gd name="T17" fmla="*/ 23 h 52"/>
              <a:gd name="T18" fmla="*/ 32 w 62"/>
              <a:gd name="T19" fmla="*/ 2 h 52"/>
              <a:gd name="T20" fmla="*/ 15 w 62"/>
              <a:gd name="T21" fmla="*/ 13 h 52"/>
              <a:gd name="T22" fmla="*/ 15 w 62"/>
              <a:gd name="T23" fmla="*/ 14 h 52"/>
              <a:gd name="T24" fmla="*/ 10 w 62"/>
              <a:gd name="T25" fmla="*/ 15 h 52"/>
              <a:gd name="T26" fmla="*/ 3 w 62"/>
              <a:gd name="T27" fmla="*/ 15 h 52"/>
              <a:gd name="T28" fmla="*/ 0 w 62"/>
              <a:gd name="T29" fmla="*/ 18 h 52"/>
              <a:gd name="T30" fmla="*/ 0 w 62"/>
              <a:gd name="T31" fmla="*/ 34 h 52"/>
              <a:gd name="T32" fmla="*/ 3 w 62"/>
              <a:gd name="T33" fmla="*/ 37 h 52"/>
              <a:gd name="T34" fmla="*/ 10 w 62"/>
              <a:gd name="T35" fmla="*/ 37 h 52"/>
              <a:gd name="T36" fmla="*/ 15 w 62"/>
              <a:gd name="T37" fmla="*/ 38 h 52"/>
              <a:gd name="T38" fmla="*/ 15 w 62"/>
              <a:gd name="T39" fmla="*/ 39 h 52"/>
              <a:gd name="T40" fmla="*/ 32 w 62"/>
              <a:gd name="T41" fmla="*/ 50 h 52"/>
              <a:gd name="T42" fmla="*/ 37 w 62"/>
              <a:gd name="T43" fmla="*/ 47 h 52"/>
              <a:gd name="T44" fmla="*/ 37 w 62"/>
              <a:gd name="T45" fmla="*/ 5 h 52"/>
              <a:gd name="T46" fmla="*/ 32 w 62"/>
              <a:gd name="T47" fmla="*/ 2 h 52"/>
              <a:gd name="T48" fmla="*/ 43 w 62"/>
              <a:gd name="T49" fmla="*/ 14 h 52"/>
              <a:gd name="T50" fmla="*/ 46 w 62"/>
              <a:gd name="T51" fmla="*/ 14 h 52"/>
              <a:gd name="T52" fmla="*/ 55 w 62"/>
              <a:gd name="T53" fmla="*/ 6 h 52"/>
              <a:gd name="T54" fmla="*/ 56 w 62"/>
              <a:gd name="T55" fmla="*/ 3 h 52"/>
              <a:gd name="T56" fmla="*/ 55 w 62"/>
              <a:gd name="T57" fmla="*/ 2 h 52"/>
              <a:gd name="T58" fmla="*/ 53 w 62"/>
              <a:gd name="T59" fmla="*/ 1 h 52"/>
              <a:gd name="T60" fmla="*/ 43 w 62"/>
              <a:gd name="T61" fmla="*/ 9 h 52"/>
              <a:gd name="T62" fmla="*/ 42 w 62"/>
              <a:gd name="T63" fmla="*/ 13 h 52"/>
              <a:gd name="T64" fmla="*/ 43 w 62"/>
              <a:gd name="T65" fmla="*/ 14 h 52"/>
              <a:gd name="T66" fmla="*/ 43 w 62"/>
              <a:gd name="T67" fmla="*/ 14 h 52"/>
              <a:gd name="T68" fmla="*/ 46 w 62"/>
              <a:gd name="T69" fmla="*/ 37 h 52"/>
              <a:gd name="T70" fmla="*/ 43 w 62"/>
              <a:gd name="T71" fmla="*/ 38 h 52"/>
              <a:gd name="T72" fmla="*/ 43 w 62"/>
              <a:gd name="T73" fmla="*/ 39 h 52"/>
              <a:gd name="T74" fmla="*/ 43 w 62"/>
              <a:gd name="T75" fmla="*/ 42 h 52"/>
              <a:gd name="T76" fmla="*/ 53 w 62"/>
              <a:gd name="T77" fmla="*/ 51 h 52"/>
              <a:gd name="T78" fmla="*/ 56 w 62"/>
              <a:gd name="T79" fmla="*/ 50 h 52"/>
              <a:gd name="T80" fmla="*/ 57 w 62"/>
              <a:gd name="T81" fmla="*/ 49 h 52"/>
              <a:gd name="T82" fmla="*/ 56 w 62"/>
              <a:gd name="T83" fmla="*/ 46 h 52"/>
              <a:gd name="T84" fmla="*/ 46 w 62"/>
              <a:gd name="T85" fmla="*/ 37 h 52"/>
              <a:gd name="T86" fmla="*/ 46 w 62"/>
              <a:gd name="T87" fmla="*/ 37 h 52"/>
              <a:gd name="T88" fmla="*/ 46 w 62"/>
              <a:gd name="T89" fmla="*/ 37 h 52"/>
              <a:gd name="T90" fmla="*/ 46 w 62"/>
              <a:gd name="T91"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52">
                <a:moveTo>
                  <a:pt x="60" y="23"/>
                </a:moveTo>
                <a:cubicBezTo>
                  <a:pt x="48" y="23"/>
                  <a:pt x="48" y="23"/>
                  <a:pt x="48" y="23"/>
                </a:cubicBezTo>
                <a:cubicBezTo>
                  <a:pt x="46" y="23"/>
                  <a:pt x="45" y="24"/>
                  <a:pt x="45" y="26"/>
                </a:cubicBezTo>
                <a:cubicBezTo>
                  <a:pt x="45" y="26"/>
                  <a:pt x="45" y="26"/>
                  <a:pt x="45" y="26"/>
                </a:cubicBezTo>
                <a:cubicBezTo>
                  <a:pt x="45" y="27"/>
                  <a:pt x="46" y="28"/>
                  <a:pt x="48" y="28"/>
                </a:cubicBezTo>
                <a:cubicBezTo>
                  <a:pt x="60" y="28"/>
                  <a:pt x="60" y="28"/>
                  <a:pt x="60" y="28"/>
                </a:cubicBezTo>
                <a:cubicBezTo>
                  <a:pt x="61" y="28"/>
                  <a:pt x="62" y="27"/>
                  <a:pt x="62" y="26"/>
                </a:cubicBezTo>
                <a:cubicBezTo>
                  <a:pt x="62" y="26"/>
                  <a:pt x="62" y="26"/>
                  <a:pt x="62" y="26"/>
                </a:cubicBezTo>
                <a:cubicBezTo>
                  <a:pt x="62" y="24"/>
                  <a:pt x="61" y="23"/>
                  <a:pt x="60" y="23"/>
                </a:cubicBezTo>
                <a:close/>
                <a:moveTo>
                  <a:pt x="32" y="2"/>
                </a:moveTo>
                <a:cubicBezTo>
                  <a:pt x="28" y="5"/>
                  <a:pt x="20" y="9"/>
                  <a:pt x="15" y="13"/>
                </a:cubicBezTo>
                <a:cubicBezTo>
                  <a:pt x="15" y="14"/>
                  <a:pt x="15" y="14"/>
                  <a:pt x="15" y="14"/>
                </a:cubicBezTo>
                <a:cubicBezTo>
                  <a:pt x="14" y="14"/>
                  <a:pt x="13" y="15"/>
                  <a:pt x="10" y="15"/>
                </a:cubicBezTo>
                <a:cubicBezTo>
                  <a:pt x="3" y="15"/>
                  <a:pt x="3" y="15"/>
                  <a:pt x="3" y="15"/>
                </a:cubicBezTo>
                <a:cubicBezTo>
                  <a:pt x="1" y="15"/>
                  <a:pt x="0" y="16"/>
                  <a:pt x="0" y="18"/>
                </a:cubicBezTo>
                <a:cubicBezTo>
                  <a:pt x="0" y="34"/>
                  <a:pt x="0" y="34"/>
                  <a:pt x="0" y="34"/>
                </a:cubicBezTo>
                <a:cubicBezTo>
                  <a:pt x="0" y="36"/>
                  <a:pt x="1" y="37"/>
                  <a:pt x="3" y="37"/>
                </a:cubicBezTo>
                <a:cubicBezTo>
                  <a:pt x="10" y="37"/>
                  <a:pt x="10" y="37"/>
                  <a:pt x="10" y="37"/>
                </a:cubicBezTo>
                <a:cubicBezTo>
                  <a:pt x="14" y="37"/>
                  <a:pt x="14" y="38"/>
                  <a:pt x="15" y="38"/>
                </a:cubicBezTo>
                <a:cubicBezTo>
                  <a:pt x="15" y="39"/>
                  <a:pt x="15" y="39"/>
                  <a:pt x="15" y="39"/>
                </a:cubicBezTo>
                <a:cubicBezTo>
                  <a:pt x="21" y="42"/>
                  <a:pt x="28" y="47"/>
                  <a:pt x="32" y="50"/>
                </a:cubicBezTo>
                <a:cubicBezTo>
                  <a:pt x="33" y="50"/>
                  <a:pt x="37" y="52"/>
                  <a:pt x="37" y="47"/>
                </a:cubicBezTo>
                <a:cubicBezTo>
                  <a:pt x="37" y="5"/>
                  <a:pt x="37" y="5"/>
                  <a:pt x="37" y="5"/>
                </a:cubicBezTo>
                <a:cubicBezTo>
                  <a:pt x="37" y="0"/>
                  <a:pt x="33" y="2"/>
                  <a:pt x="32" y="2"/>
                </a:cubicBezTo>
                <a:close/>
                <a:moveTo>
                  <a:pt x="43" y="14"/>
                </a:moveTo>
                <a:cubicBezTo>
                  <a:pt x="44" y="15"/>
                  <a:pt x="45" y="15"/>
                  <a:pt x="46" y="14"/>
                </a:cubicBezTo>
                <a:cubicBezTo>
                  <a:pt x="55" y="6"/>
                  <a:pt x="55" y="6"/>
                  <a:pt x="55" y="6"/>
                </a:cubicBezTo>
                <a:cubicBezTo>
                  <a:pt x="56" y="5"/>
                  <a:pt x="57" y="4"/>
                  <a:pt x="56" y="3"/>
                </a:cubicBezTo>
                <a:cubicBezTo>
                  <a:pt x="55" y="2"/>
                  <a:pt x="55" y="2"/>
                  <a:pt x="55" y="2"/>
                </a:cubicBezTo>
                <a:cubicBezTo>
                  <a:pt x="55" y="1"/>
                  <a:pt x="53" y="0"/>
                  <a:pt x="53" y="1"/>
                </a:cubicBezTo>
                <a:cubicBezTo>
                  <a:pt x="43" y="9"/>
                  <a:pt x="43" y="9"/>
                  <a:pt x="43" y="9"/>
                </a:cubicBezTo>
                <a:cubicBezTo>
                  <a:pt x="42" y="10"/>
                  <a:pt x="42" y="12"/>
                  <a:pt x="42" y="13"/>
                </a:cubicBezTo>
                <a:cubicBezTo>
                  <a:pt x="43" y="14"/>
                  <a:pt x="43" y="14"/>
                  <a:pt x="43" y="14"/>
                </a:cubicBezTo>
                <a:cubicBezTo>
                  <a:pt x="43" y="14"/>
                  <a:pt x="43" y="14"/>
                  <a:pt x="43" y="14"/>
                </a:cubicBezTo>
                <a:close/>
                <a:moveTo>
                  <a:pt x="46" y="37"/>
                </a:moveTo>
                <a:cubicBezTo>
                  <a:pt x="45" y="37"/>
                  <a:pt x="44" y="37"/>
                  <a:pt x="43" y="38"/>
                </a:cubicBezTo>
                <a:cubicBezTo>
                  <a:pt x="43" y="39"/>
                  <a:pt x="43" y="39"/>
                  <a:pt x="43" y="39"/>
                </a:cubicBezTo>
                <a:cubicBezTo>
                  <a:pt x="42" y="40"/>
                  <a:pt x="42" y="42"/>
                  <a:pt x="43" y="42"/>
                </a:cubicBezTo>
                <a:cubicBezTo>
                  <a:pt x="53" y="51"/>
                  <a:pt x="53" y="51"/>
                  <a:pt x="53" y="51"/>
                </a:cubicBezTo>
                <a:cubicBezTo>
                  <a:pt x="54" y="51"/>
                  <a:pt x="56" y="51"/>
                  <a:pt x="56" y="50"/>
                </a:cubicBezTo>
                <a:cubicBezTo>
                  <a:pt x="57" y="49"/>
                  <a:pt x="57" y="49"/>
                  <a:pt x="57" y="49"/>
                </a:cubicBezTo>
                <a:cubicBezTo>
                  <a:pt x="57" y="48"/>
                  <a:pt x="57" y="46"/>
                  <a:pt x="56" y="46"/>
                </a:cubicBezTo>
                <a:cubicBezTo>
                  <a:pt x="46" y="37"/>
                  <a:pt x="46" y="37"/>
                  <a:pt x="46" y="37"/>
                </a:cubicBezTo>
                <a:cubicBezTo>
                  <a:pt x="46" y="37"/>
                  <a:pt x="46" y="37"/>
                  <a:pt x="46" y="37"/>
                </a:cubicBezTo>
                <a:close/>
                <a:moveTo>
                  <a:pt x="46" y="37"/>
                </a:moveTo>
                <a:cubicBezTo>
                  <a:pt x="46" y="37"/>
                  <a:pt x="46" y="37"/>
                  <a:pt x="46" y="37"/>
                </a:cubicBezTo>
              </a:path>
            </a:pathLst>
          </a:custGeom>
          <a:solidFill>
            <a:srgbClr val="136A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文本框 2"/>
          <p:cNvSpPr txBox="1">
            <a:spLocks noChangeArrowheads="1"/>
          </p:cNvSpPr>
          <p:nvPr/>
        </p:nvSpPr>
        <p:spPr bwMode="auto">
          <a:xfrm>
            <a:off x="3489308" y="771550"/>
            <a:ext cx="2666868" cy="415498"/>
          </a:xfrm>
          <a:prstGeom prst="rect">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defPPr>
              <a:defRPr lang="en-US"/>
            </a:defPPr>
            <a:lvl1pPr marL="224155" indent="-224155" algn="l" defTabSz="381000">
              <a:lnSpc>
                <a:spcPct val="150000"/>
              </a:lnSpc>
              <a:buClr>
                <a:schemeClr val="folHlink"/>
              </a:buClr>
              <a:buSzPct val="60000"/>
              <a:defRPr sz="1400">
                <a:solidFill>
                  <a:schemeClr val="tx1">
                    <a:lumMod val="65000"/>
                    <a:lumOff val="35000"/>
                  </a:schemeClr>
                </a:solidFill>
                <a:latin typeface="+mn-ea"/>
              </a:defRPr>
            </a:lvl1pPr>
            <a:lvl2pPr>
              <a:defRPr>
                <a:solidFill>
                  <a:schemeClr val="tx1"/>
                </a:solidFill>
                <a:latin typeface="Arial" panose="020B0604020202020204" pitchFamily="34" charset="0"/>
                <a:ea typeface="黑体" panose="02010609060101010101" pitchFamily="2" charset="-122"/>
              </a:defRPr>
            </a:lvl2pPr>
            <a:lvl3pPr>
              <a:defRPr>
                <a:solidFill>
                  <a:schemeClr val="tx1"/>
                </a:solidFill>
                <a:latin typeface="Arial" panose="020B0604020202020204" pitchFamily="34" charset="0"/>
                <a:ea typeface="黑体" panose="02010609060101010101" pitchFamily="2" charset="-122"/>
              </a:defRPr>
            </a:lvl3pPr>
            <a:lvl4pPr>
              <a:defRPr>
                <a:solidFill>
                  <a:schemeClr val="tx1"/>
                </a:solidFill>
                <a:latin typeface="Arial" panose="020B0604020202020204" pitchFamily="34" charset="0"/>
                <a:ea typeface="黑体" panose="02010609060101010101" pitchFamily="2" charset="-122"/>
              </a:defRPr>
            </a:lvl4pPr>
            <a:lvl5pPr>
              <a:defRPr>
                <a:solidFill>
                  <a:schemeClr val="tx1"/>
                </a:solidFill>
                <a:latin typeface="Arial" panose="020B0604020202020204" pitchFamily="34" charset="0"/>
                <a:ea typeface="黑体" panose="02010609060101010101" pitchFamily="2" charset="-122"/>
              </a:defRPr>
            </a:lvl5pPr>
            <a:lvl6pPr>
              <a:defRPr>
                <a:solidFill>
                  <a:schemeClr val="tx1"/>
                </a:solidFill>
                <a:latin typeface="Arial" panose="020B0604020202020204" pitchFamily="34" charset="0"/>
                <a:ea typeface="黑体" panose="02010609060101010101" pitchFamily="2" charset="-122"/>
              </a:defRPr>
            </a:lvl6pPr>
            <a:lvl7pPr>
              <a:defRPr>
                <a:solidFill>
                  <a:schemeClr val="tx1"/>
                </a:solidFill>
                <a:latin typeface="Arial" panose="020B0604020202020204" pitchFamily="34" charset="0"/>
                <a:ea typeface="黑体" panose="02010609060101010101" pitchFamily="2" charset="-122"/>
              </a:defRPr>
            </a:lvl7pPr>
            <a:lvl8pPr>
              <a:defRPr>
                <a:solidFill>
                  <a:schemeClr val="tx1"/>
                </a:solidFill>
                <a:latin typeface="Arial" panose="020B0604020202020204" pitchFamily="34" charset="0"/>
                <a:ea typeface="黑体" panose="02010609060101010101" pitchFamily="2" charset="-122"/>
              </a:defRPr>
            </a:lvl8pPr>
            <a:lvl9pPr>
              <a:defRPr>
                <a:solidFill>
                  <a:schemeClr val="tx1"/>
                </a:solidFill>
                <a:latin typeface="Arial" panose="020B0604020202020204" pitchFamily="34" charset="0"/>
                <a:ea typeface="黑体" panose="02010609060101010101" pitchFamily="2" charset="-122"/>
              </a:defRPr>
            </a:lvl9pPr>
          </a:lstStyle>
          <a:p>
            <a:r>
              <a:rPr lang="en-US" altLang="zh-CN" dirty="0"/>
              <a:t>Generic </a:t>
            </a:r>
            <a:r>
              <a:rPr lang="en-US" altLang="zh-CN" dirty="0" smtClean="0"/>
              <a:t>Interface </a:t>
            </a:r>
            <a:r>
              <a:rPr lang="en-US" altLang="zh-CN" dirty="0" smtClean="0">
                <a:solidFill>
                  <a:schemeClr val="tx1">
                    <a:lumMod val="75000"/>
                    <a:lumOff val="25000"/>
                  </a:schemeClr>
                </a:solidFill>
              </a:rPr>
              <a:t>n</a:t>
            </a:r>
            <a:r>
              <a:rPr altLang="zh-CN" dirty="0">
                <a:solidFill>
                  <a:schemeClr val="tx1">
                    <a:lumMod val="75000"/>
                    <a:lumOff val="25000"/>
                  </a:schemeClr>
                </a:solidFill>
              </a:rPr>
              <a:t>.</a:t>
            </a:r>
            <a:r>
              <a:rPr lang="en-US" altLang="zh-CN" dirty="0">
                <a:solidFill>
                  <a:schemeClr val="tx1">
                    <a:lumMod val="75000"/>
                    <a:lumOff val="25000"/>
                  </a:schemeClr>
                </a:solidFill>
              </a:rPr>
              <a:t> </a:t>
            </a:r>
            <a:r>
              <a:rPr lang="zh-CN" altLang="en-US" dirty="0">
                <a:solidFill>
                  <a:schemeClr val="tx1">
                    <a:lumMod val="75000"/>
                    <a:lumOff val="25000"/>
                  </a:schemeClr>
                </a:solidFill>
              </a:rPr>
              <a:t>泛</a:t>
            </a:r>
            <a:r>
              <a:rPr lang="zh-CN" altLang="en-US" dirty="0" smtClean="0">
                <a:solidFill>
                  <a:schemeClr val="tx1">
                    <a:lumMod val="75000"/>
                    <a:lumOff val="25000"/>
                  </a:schemeClr>
                </a:solidFill>
              </a:rPr>
              <a:t>型</a:t>
            </a:r>
            <a:r>
              <a:rPr lang="zh-CN" altLang="en-US" dirty="0">
                <a:solidFill>
                  <a:schemeClr val="tx1">
                    <a:lumMod val="75000"/>
                    <a:lumOff val="25000"/>
                  </a:schemeClr>
                </a:solidFill>
              </a:rPr>
              <a:t>接口</a:t>
            </a:r>
            <a:endParaRPr lang="en-US" altLang="zh-CN" dirty="0">
              <a:solidFill>
                <a:schemeClr val="tx1">
                  <a:lumMod val="75000"/>
                  <a:lumOff val="25000"/>
                </a:schemeClr>
              </a:solidFill>
              <a:sym typeface="+mn-ea"/>
            </a:endParaRPr>
          </a:p>
        </p:txBody>
      </p:sp>
      <p:grpSp>
        <p:nvGrpSpPr>
          <p:cNvPr id="8" name="组合 7"/>
          <p:cNvGrpSpPr/>
          <p:nvPr/>
        </p:nvGrpSpPr>
        <p:grpSpPr>
          <a:xfrm>
            <a:off x="753591" y="3687942"/>
            <a:ext cx="7045067" cy="612000"/>
            <a:chOff x="753591" y="3507854"/>
            <a:chExt cx="7045067" cy="612000"/>
          </a:xfrm>
        </p:grpSpPr>
        <p:sp>
          <p:nvSpPr>
            <p:cNvPr id="2" name="圆角矩形 1"/>
            <p:cNvSpPr/>
            <p:nvPr/>
          </p:nvSpPr>
          <p:spPr bwMode="auto">
            <a:xfrm>
              <a:off x="753591" y="3507854"/>
              <a:ext cx="7045067" cy="612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7" name="副标题 6"/>
            <p:cNvSpPr txBox="1"/>
            <p:nvPr/>
          </p:nvSpPr>
          <p:spPr>
            <a:xfrm>
              <a:off x="755576" y="3651870"/>
              <a:ext cx="6964668" cy="324000"/>
            </a:xfrm>
            <a:prstGeom prst="roundRect">
              <a:avLst/>
            </a:prstGeom>
            <a:noFill/>
            <a:ln>
              <a:noFill/>
            </a:ln>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a:solidFill>
                    <a:schemeClr val="bg1"/>
                  </a:solidFill>
                </a:rPr>
                <a:t>泛</a:t>
              </a:r>
              <a:r>
                <a:rPr lang="zh-CN" altLang="en-US" dirty="0" smtClean="0">
                  <a:solidFill>
                    <a:schemeClr val="bg1"/>
                  </a:solidFill>
                </a:rPr>
                <a:t>型接口是</a:t>
              </a:r>
              <a:r>
                <a:rPr lang="zh-CN" altLang="en-US" dirty="0">
                  <a:solidFill>
                    <a:schemeClr val="bg1"/>
                  </a:solidFill>
                </a:rPr>
                <a:t>使用类型形参定义</a:t>
              </a:r>
              <a:r>
                <a:rPr lang="zh-CN" altLang="en-US" dirty="0" smtClean="0">
                  <a:solidFill>
                    <a:schemeClr val="bg1"/>
                  </a:solidFill>
                </a:rPr>
                <a:t>的接口。</a:t>
              </a:r>
              <a:endParaRPr lang="zh-CN" altLang="en-US"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heckerboard(across)">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heckerboard(across)">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checkerboard(across)">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知识回顾</a:t>
            </a:r>
            <a:endParaRPr lang="zh-CN" altLang="en-US" dirty="0"/>
          </a:p>
        </p:txBody>
      </p:sp>
      <p:sp>
        <p:nvSpPr>
          <p:cNvPr id="3" name="内容占位符 2"/>
          <p:cNvSpPr>
            <a:spLocks noGrp="1"/>
          </p:cNvSpPr>
          <p:nvPr>
            <p:ph idx="1"/>
          </p:nvPr>
        </p:nvSpPr>
        <p:spPr>
          <a:xfrm>
            <a:off x="323528" y="1234378"/>
            <a:ext cx="8352928" cy="905324"/>
          </a:xfrm>
        </p:spPr>
        <p:txBody>
          <a:bodyPr/>
          <a:lstStyle/>
          <a:p>
            <a:r>
              <a:rPr lang="zh-CN" altLang="en-US" dirty="0"/>
              <a:t>什么是枚举？</a:t>
            </a:r>
            <a:endParaRPr lang="zh-CN" altLang="en-US" dirty="0"/>
          </a:p>
          <a:p>
            <a:endParaRPr lang="zh-CN" altLang="en-US" dirty="0"/>
          </a:p>
          <a:p>
            <a:endParaRPr lang="en-US" altLang="zh-CN" dirty="0"/>
          </a:p>
          <a:p>
            <a:endParaRPr lang="en-US" altLang="zh-CN" dirty="0"/>
          </a:p>
          <a:p>
            <a:endParaRPr lang="en-US" altLang="zh-CN" dirty="0"/>
          </a:p>
        </p:txBody>
      </p:sp>
      <p:sp>
        <p:nvSpPr>
          <p:cNvPr id="4" name="副标题 3"/>
          <p:cNvSpPr>
            <a:spLocks noGrp="1"/>
          </p:cNvSpPr>
          <p:nvPr>
            <p:ph type="subTitle" idx="10"/>
          </p:nvPr>
        </p:nvSpPr>
        <p:spPr/>
        <p:txBody>
          <a:bodyPr/>
          <a:lstStyle/>
          <a:p>
            <a:r>
              <a:rPr lang="zh-CN" altLang="en-US" dirty="0">
                <a:latin typeface="+mj-ea"/>
              </a:rPr>
              <a:t>现场提问</a:t>
            </a:r>
            <a:endParaRPr lang="zh-CN" altLang="en-US" dirty="0">
              <a:latin typeface="+mj-ea"/>
            </a:endParaRPr>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486318" y="699407"/>
            <a:ext cx="1468747" cy="882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6" name="组合 5"/>
          <p:cNvGrpSpPr/>
          <p:nvPr/>
        </p:nvGrpSpPr>
        <p:grpSpPr>
          <a:xfrm>
            <a:off x="756392" y="2212216"/>
            <a:ext cx="7344000" cy="504000"/>
            <a:chOff x="753591" y="3483324"/>
            <a:chExt cx="7045067" cy="587570"/>
          </a:xfrm>
        </p:grpSpPr>
        <p:sp>
          <p:nvSpPr>
            <p:cNvPr id="7" name="圆角矩形 6"/>
            <p:cNvSpPr/>
            <p:nvPr/>
          </p:nvSpPr>
          <p:spPr bwMode="auto">
            <a:xfrm>
              <a:off x="753591" y="3507854"/>
              <a:ext cx="7045067" cy="56304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副标题 6"/>
            <p:cNvSpPr txBox="1"/>
            <p:nvPr/>
          </p:nvSpPr>
          <p:spPr>
            <a:xfrm>
              <a:off x="755576" y="3483324"/>
              <a:ext cx="6964668" cy="293760"/>
            </a:xfrm>
            <a:prstGeom prst="roundRect">
              <a:avLst/>
            </a:prstGeom>
            <a:noFill/>
            <a:ln>
              <a:noFill/>
            </a:ln>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nSpc>
                  <a:spcPct val="150000"/>
                </a:lnSpc>
              </a:pPr>
              <a:r>
                <a:rPr lang="zh-CN" altLang="en-US" dirty="0">
                  <a:solidFill>
                    <a:schemeClr val="bg1"/>
                  </a:solidFill>
                </a:rPr>
                <a:t>枚举是使用</a:t>
              </a:r>
              <a:r>
                <a:rPr lang="en-US" altLang="zh-CN" dirty="0" err="1">
                  <a:solidFill>
                    <a:schemeClr val="bg1"/>
                  </a:solidFill>
                </a:rPr>
                <a:t>enum</a:t>
              </a:r>
              <a:r>
                <a:rPr lang="zh-CN" altLang="en-US" dirty="0">
                  <a:solidFill>
                    <a:schemeClr val="bg1"/>
                  </a:solidFill>
                </a:rPr>
                <a:t>声明的、由一组预定义的本类型常量组成的引用</a:t>
              </a:r>
              <a:r>
                <a:rPr lang="zh-CN" altLang="en-US" dirty="0" smtClean="0">
                  <a:solidFill>
                    <a:schemeClr val="bg1"/>
                  </a:solidFill>
                </a:rPr>
                <a:t>数据类型。</a:t>
              </a:r>
              <a:endParaRPr lang="zh-CN" altLang="en-US"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如何使用泛型接口</a:t>
            </a:r>
            <a:endParaRPr lang="zh-CN" altLang="en-US"/>
          </a:p>
        </p:txBody>
      </p:sp>
      <p:sp>
        <p:nvSpPr>
          <p:cNvPr id="3" name="副标题 2"/>
          <p:cNvSpPr>
            <a:spLocks noGrp="1"/>
          </p:cNvSpPr>
          <p:nvPr>
            <p:ph type="subTitle" idx="10"/>
          </p:nvPr>
        </p:nvSpPr>
        <p:spPr/>
        <p:txBody>
          <a:bodyPr/>
          <a:lstStyle/>
          <a:p>
            <a:r>
              <a:rPr lang="zh-CN" altLang="en-US" dirty="0" smtClean="0"/>
              <a:t>语法格式：</a:t>
            </a:r>
            <a:endParaRPr lang="zh-CN" altLang="en-US" dirty="0"/>
          </a:p>
        </p:txBody>
      </p:sp>
      <p:sp>
        <p:nvSpPr>
          <p:cNvPr id="12" name="AutoShape 5"/>
          <p:cNvSpPr>
            <a:spLocks noChangeArrowheads="1"/>
          </p:cNvSpPr>
          <p:nvPr/>
        </p:nvSpPr>
        <p:spPr bwMode="auto">
          <a:xfrm>
            <a:off x="1403648" y="1275606"/>
            <a:ext cx="5875263" cy="73866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a:solidFill>
                  <a:schemeClr val="tx1">
                    <a:lumMod val="75000"/>
                    <a:lumOff val="25000"/>
                  </a:schemeClr>
                </a:solidFill>
                <a:ea typeface="微软雅黑" panose="020B0503020204020204" pitchFamily="34" charset="-122"/>
                <a:sym typeface="+mn-ea"/>
              </a:rPr>
              <a:t>interface </a:t>
            </a:r>
            <a:r>
              <a:rPr lang="zh-CN" altLang="en-US" sz="1400" dirty="0">
                <a:solidFill>
                  <a:schemeClr val="tx1">
                    <a:lumMod val="75000"/>
                    <a:lumOff val="25000"/>
                  </a:schemeClr>
                </a:solidFill>
                <a:ea typeface="微软雅黑" panose="020B0503020204020204" pitchFamily="34" charset="-122"/>
                <a:sym typeface="+mn-ea"/>
              </a:rPr>
              <a:t>接口名</a:t>
            </a:r>
            <a:r>
              <a:rPr lang="en-US" altLang="zh-CN" sz="1400" dirty="0">
                <a:solidFill>
                  <a:schemeClr val="tx1">
                    <a:lumMod val="75000"/>
                    <a:lumOff val="25000"/>
                  </a:schemeClr>
                </a:solidFill>
                <a:ea typeface="微软雅黑" panose="020B0503020204020204" pitchFamily="34" charset="-122"/>
                <a:sym typeface="+mn-ea"/>
              </a:rPr>
              <a:t>&lt;</a:t>
            </a:r>
            <a:r>
              <a:rPr lang="zh-CN" altLang="en-US" sz="1400" dirty="0">
                <a:solidFill>
                  <a:schemeClr val="tx1">
                    <a:lumMod val="75000"/>
                    <a:lumOff val="25000"/>
                  </a:schemeClr>
                </a:solidFill>
                <a:ea typeface="微软雅黑" panose="020B0503020204020204" pitchFamily="34" charset="-122"/>
                <a:sym typeface="+mn-ea"/>
              </a:rPr>
              <a:t>类型形参列表</a:t>
            </a:r>
            <a:r>
              <a:rPr lang="en-US" altLang="zh-CN" sz="1400" dirty="0">
                <a:solidFill>
                  <a:schemeClr val="tx1">
                    <a:lumMod val="75000"/>
                    <a:lumOff val="25000"/>
                  </a:schemeClr>
                </a:solidFill>
                <a:ea typeface="微软雅黑" panose="020B0503020204020204" pitchFamily="34" charset="-122"/>
                <a:sym typeface="+mn-ea"/>
              </a:rPr>
              <a:t>&gt;{</a:t>
            </a:r>
            <a:endParaRPr lang="en-US" altLang="zh-CN" sz="1400" dirty="0">
              <a:solidFill>
                <a:schemeClr val="tx1">
                  <a:lumMod val="75000"/>
                  <a:lumOff val="25000"/>
                </a:schemeClr>
              </a:solidFill>
              <a:ea typeface="微软雅黑" panose="020B0503020204020204" pitchFamily="34" charset="-122"/>
              <a:sym typeface="+mn-ea"/>
            </a:endParaRPr>
          </a:p>
          <a:p>
            <a:pPr algn="l">
              <a:lnSpc>
                <a:spcPct val="150000"/>
              </a:lnSpc>
            </a:pPr>
            <a:r>
              <a:rPr lang="en-US" altLang="zh-CN" sz="1400" dirty="0">
                <a:solidFill>
                  <a:schemeClr val="tx1">
                    <a:lumMod val="75000"/>
                    <a:lumOff val="25000"/>
                  </a:schemeClr>
                </a:solidFill>
                <a:ea typeface="微软雅黑" panose="020B0503020204020204" pitchFamily="34" charset="-122"/>
                <a:sym typeface="+mn-ea"/>
              </a:rPr>
              <a:t>}</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17" name="AutoShape 5"/>
          <p:cNvSpPr>
            <a:spLocks noChangeArrowheads="1"/>
          </p:cNvSpPr>
          <p:nvPr/>
        </p:nvSpPr>
        <p:spPr bwMode="auto">
          <a:xfrm>
            <a:off x="1403648" y="2571750"/>
            <a:ext cx="5875263" cy="2031325"/>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a:solidFill>
                  <a:schemeClr val="tx1">
                    <a:lumMod val="75000"/>
                    <a:lumOff val="25000"/>
                  </a:schemeClr>
                </a:solidFill>
                <a:ea typeface="微软雅黑" panose="020B0503020204020204" pitchFamily="34" charset="-122"/>
              </a:rPr>
              <a:t>public </a:t>
            </a:r>
            <a:r>
              <a:rPr lang="en-US" altLang="zh-CN" sz="1400" b="1" dirty="0" smtClean="0">
                <a:solidFill>
                  <a:srgbClr val="7F0055"/>
                </a:solidFill>
                <a:highlight>
                  <a:srgbClr val="E8F2FE"/>
                </a:highlight>
                <a:latin typeface="Consolas" panose="020B0609020204030204"/>
              </a:rPr>
              <a:t>interface </a:t>
            </a:r>
            <a:r>
              <a:rPr lang="en-US" altLang="zh-CN" sz="1400" dirty="0" smtClean="0">
                <a:solidFill>
                  <a:schemeClr val="tx1">
                    <a:lumMod val="75000"/>
                    <a:lumOff val="25000"/>
                  </a:schemeClr>
                </a:solidFill>
                <a:ea typeface="微软雅黑" panose="020B0503020204020204" pitchFamily="34" charset="-122"/>
              </a:rPr>
              <a:t>Addable&lt;T</a:t>
            </a:r>
            <a:r>
              <a:rPr lang="en-US" altLang="zh-CN" sz="1400" dirty="0">
                <a:solidFill>
                  <a:schemeClr val="tx1">
                    <a:lumMod val="75000"/>
                    <a:lumOff val="25000"/>
                  </a:schemeClr>
                </a:solidFill>
                <a:ea typeface="微软雅黑" panose="020B0503020204020204" pitchFamily="34" charset="-122"/>
              </a:rPr>
              <a:t>&gt; {</a:t>
            </a:r>
            <a:endParaRPr lang="en-US" altLang="zh-CN" sz="1400" dirty="0">
              <a:solidFill>
                <a:schemeClr val="tx1">
                  <a:lumMod val="75000"/>
                  <a:lumOff val="25000"/>
                </a:schemeClr>
              </a:solidFill>
              <a:ea typeface="微软雅黑" panose="020B0503020204020204" pitchFamily="34" charset="-122"/>
            </a:endParaRPr>
          </a:p>
          <a:p>
            <a:pPr algn="l">
              <a:lnSpc>
                <a:spcPct val="150000"/>
              </a:lnSpc>
            </a:pPr>
            <a:r>
              <a:rPr lang="fr-FR" altLang="zh-CN" sz="1400" dirty="0">
                <a:solidFill>
                  <a:schemeClr val="tx1">
                    <a:lumMod val="75000"/>
                    <a:lumOff val="25000"/>
                  </a:schemeClr>
                </a:solidFill>
                <a:ea typeface="微软雅黑" panose="020B0503020204020204" pitchFamily="34" charset="-122"/>
              </a:rPr>
              <a:t>    public void add(T t);</a:t>
            </a:r>
            <a:endParaRPr lang="fr-FR" altLang="zh-CN" sz="1400" dirty="0">
              <a:solidFill>
                <a:schemeClr val="tx1">
                  <a:lumMod val="75000"/>
                  <a:lumOff val="25000"/>
                </a:schemeClr>
              </a:solidFill>
              <a:ea typeface="微软雅黑" panose="020B0503020204020204" pitchFamily="34" charset="-122"/>
            </a:endParaRPr>
          </a:p>
          <a:p>
            <a:pPr algn="l">
              <a:lnSpc>
                <a:spcPct val="150000"/>
              </a:lnSpc>
            </a:pPr>
            <a:r>
              <a:rPr lang="en-US" altLang="zh-CN" sz="1400" dirty="0" smtClean="0">
                <a:solidFill>
                  <a:schemeClr val="tx1">
                    <a:lumMod val="75000"/>
                    <a:lumOff val="25000"/>
                  </a:schemeClr>
                </a:solidFill>
                <a:ea typeface="微软雅黑" panose="020B0503020204020204" pitchFamily="34" charset="-122"/>
              </a:rPr>
              <a:t>}</a:t>
            </a:r>
            <a:endParaRPr lang="en-US" altLang="zh-CN" sz="1400" dirty="0" smtClean="0">
              <a:solidFill>
                <a:schemeClr val="tx1">
                  <a:lumMod val="75000"/>
                  <a:lumOff val="25000"/>
                </a:schemeClr>
              </a:solidFill>
              <a:ea typeface="微软雅黑" panose="020B0503020204020204" pitchFamily="34" charset="-122"/>
            </a:endParaRPr>
          </a:p>
          <a:p>
            <a:pPr algn="l">
              <a:lnSpc>
                <a:spcPct val="150000"/>
              </a:lnSpc>
            </a:pPr>
            <a:r>
              <a:rPr lang="en-US" altLang="zh-CN" sz="1400" dirty="0">
                <a:solidFill>
                  <a:schemeClr val="tx1">
                    <a:lumMod val="75000"/>
                    <a:lumOff val="25000"/>
                  </a:schemeClr>
                </a:solidFill>
                <a:ea typeface="微软雅黑" panose="020B0503020204020204" pitchFamily="34" charset="-122"/>
              </a:rPr>
              <a:t>public </a:t>
            </a:r>
            <a:r>
              <a:rPr lang="en-US" altLang="zh-CN" sz="1400" b="1" dirty="0">
                <a:solidFill>
                  <a:srgbClr val="7F0055"/>
                </a:solidFill>
                <a:highlight>
                  <a:srgbClr val="E8F2FE"/>
                </a:highlight>
                <a:latin typeface="Consolas" panose="020B0609020204030204"/>
              </a:rPr>
              <a:t>interface </a:t>
            </a:r>
            <a:r>
              <a:rPr lang="en-US" altLang="zh-CN" sz="1400" dirty="0">
                <a:solidFill>
                  <a:schemeClr val="tx1">
                    <a:lumMod val="75000"/>
                    <a:lumOff val="25000"/>
                  </a:schemeClr>
                </a:solidFill>
                <a:ea typeface="微软雅黑" panose="020B0503020204020204" pitchFamily="34" charset="-122"/>
              </a:rPr>
              <a:t>Getable&lt;T&gt; {</a:t>
            </a:r>
            <a:endParaRPr lang="en-US" altLang="zh-CN" sz="1400" dirty="0">
              <a:solidFill>
                <a:schemeClr val="tx1">
                  <a:lumMod val="75000"/>
                  <a:lumOff val="25000"/>
                </a:schemeClr>
              </a:solidFill>
              <a:ea typeface="微软雅黑" panose="020B0503020204020204" pitchFamily="34" charset="-122"/>
            </a:endParaRPr>
          </a:p>
          <a:p>
            <a:pPr algn="l">
              <a:lnSpc>
                <a:spcPct val="150000"/>
              </a:lnSpc>
            </a:pPr>
            <a:r>
              <a:rPr lang="en-US" altLang="zh-CN" sz="1400" dirty="0">
                <a:solidFill>
                  <a:schemeClr val="tx1">
                    <a:lumMod val="75000"/>
                    <a:lumOff val="25000"/>
                  </a:schemeClr>
                </a:solidFill>
                <a:ea typeface="微软雅黑" panose="020B0503020204020204" pitchFamily="34" charset="-122"/>
              </a:rPr>
              <a:t>    public T get(</a:t>
            </a:r>
            <a:r>
              <a:rPr lang="en-US" altLang="zh-CN" sz="1400" dirty="0" err="1">
                <a:solidFill>
                  <a:schemeClr val="tx1">
                    <a:lumMod val="75000"/>
                    <a:lumOff val="25000"/>
                  </a:schemeClr>
                </a:solidFill>
                <a:ea typeface="微软雅黑" panose="020B0503020204020204" pitchFamily="34" charset="-122"/>
              </a:rPr>
              <a:t>int</a:t>
            </a:r>
            <a:r>
              <a:rPr lang="en-US" altLang="zh-CN" sz="1400" dirty="0">
                <a:solidFill>
                  <a:schemeClr val="tx1">
                    <a:lumMod val="75000"/>
                    <a:lumOff val="25000"/>
                  </a:schemeClr>
                </a:solidFill>
                <a:ea typeface="微软雅黑" panose="020B0503020204020204" pitchFamily="34" charset="-122"/>
              </a:rPr>
              <a:t> index);</a:t>
            </a:r>
            <a:endParaRPr lang="en-US" altLang="zh-CN" sz="1400" dirty="0">
              <a:solidFill>
                <a:schemeClr val="tx1">
                  <a:lumMod val="75000"/>
                  <a:lumOff val="25000"/>
                </a:schemeClr>
              </a:solidFill>
              <a:ea typeface="微软雅黑" panose="020B0503020204020204" pitchFamily="34" charset="-122"/>
            </a:endParaRPr>
          </a:p>
          <a:p>
            <a:pPr algn="l">
              <a:lnSpc>
                <a:spcPct val="150000"/>
              </a:lnSpc>
            </a:pPr>
            <a:r>
              <a:rPr lang="en-US" altLang="zh-CN" sz="1400" dirty="0" smtClean="0">
                <a:solidFill>
                  <a:schemeClr val="tx1">
                    <a:lumMod val="75000"/>
                    <a:lumOff val="25000"/>
                  </a:schemeClr>
                </a:solidFill>
                <a:ea typeface="微软雅黑" panose="020B0503020204020204" pitchFamily="34" charset="-122"/>
              </a:rPr>
              <a:t>}</a:t>
            </a:r>
            <a:endParaRPr lang="zh-CN" altLang="en-US" sz="1400" dirty="0">
              <a:solidFill>
                <a:schemeClr val="tx1">
                  <a:lumMod val="75000"/>
                  <a:lumOff val="25000"/>
                </a:schemeClr>
              </a:solidFill>
              <a:ea typeface="微软雅黑" panose="020B0503020204020204" pitchFamily="34" charset="-122"/>
              <a:sym typeface="+mn-ea"/>
            </a:endParaRPr>
          </a:p>
        </p:txBody>
      </p:sp>
      <p:grpSp>
        <p:nvGrpSpPr>
          <p:cNvPr id="4" name="组合 3"/>
          <p:cNvGrpSpPr/>
          <p:nvPr/>
        </p:nvGrpSpPr>
        <p:grpSpPr>
          <a:xfrm>
            <a:off x="4173912" y="1510794"/>
            <a:ext cx="3231000" cy="340519"/>
            <a:chOff x="3087001" y="1546490"/>
            <a:chExt cx="3231000" cy="340519"/>
          </a:xfrm>
        </p:grpSpPr>
        <p:sp>
          <p:nvSpPr>
            <p:cNvPr id="21" name="Line 15"/>
            <p:cNvSpPr>
              <a:spLocks noChangeShapeType="1"/>
            </p:cNvSpPr>
            <p:nvPr/>
          </p:nvSpPr>
          <p:spPr bwMode="auto">
            <a:xfrm>
              <a:off x="3087001" y="1626750"/>
              <a:ext cx="1395000" cy="90000"/>
            </a:xfrm>
            <a:prstGeom prst="line">
              <a:avLst/>
            </a:prstGeom>
            <a:ln w="34925" cmpd="sng">
              <a:solidFill>
                <a:schemeClr val="accent5">
                  <a:lumMod val="50000"/>
                </a:schemeClr>
              </a:solidFill>
              <a:headEnd type="none"/>
              <a:tailEnd type="triangle"/>
            </a:ln>
            <a:effectLst>
              <a:outerShdw blurRad="50800" dist="38100" dir="5400000" algn="t" rotWithShape="0">
                <a:prstClr val="black">
                  <a:alpha val="40000"/>
                </a:prstClr>
              </a:outerShdw>
            </a:effectLst>
            <a:scene3d>
              <a:camera prst="orthographicFront">
                <a:rot lat="0" lon="0" rev="0"/>
              </a:camera>
              <a:lightRig rig="flood" dir="t">
                <a:rot lat="0" lon="0" rev="5400000"/>
              </a:lightRig>
            </a:scene3d>
            <a:sp3d prstMaterial="dkEdge">
              <a:bevelT w="0" h="0"/>
              <a:contourClr>
                <a:schemeClr val="accent1">
                  <a:satMod val="110000"/>
                </a:schemeClr>
              </a:contourClr>
            </a:sp3d>
          </p:spPr>
          <p:style>
            <a:lnRef idx="3">
              <a:schemeClr val="accent1"/>
            </a:lnRef>
            <a:fillRef idx="0">
              <a:schemeClr val="accent1"/>
            </a:fillRef>
            <a:effectRef idx="2">
              <a:schemeClr val="accent1"/>
            </a:effectRef>
            <a:fontRef idx="minor">
              <a:schemeClr val="tx1"/>
            </a:fontRef>
          </p:style>
          <p:txBody>
            <a:bodyPr/>
            <a:lstStyle/>
            <a:p>
              <a:pPr>
                <a:defRPr/>
              </a:pPr>
              <a:endParaRPr lang="zh-CN" altLang="en-US">
                <a:ln w="38100">
                  <a:solidFill>
                    <a:schemeClr val="tx1"/>
                  </a:solidFill>
                </a:ln>
              </a:endParaRPr>
            </a:p>
          </p:txBody>
        </p:sp>
        <p:sp>
          <p:nvSpPr>
            <p:cNvPr id="22" name="AutoShape 10"/>
            <p:cNvSpPr>
              <a:spLocks noChangeArrowheads="1"/>
            </p:cNvSpPr>
            <p:nvPr/>
          </p:nvSpPr>
          <p:spPr bwMode="auto">
            <a:xfrm>
              <a:off x="4482001" y="1546490"/>
              <a:ext cx="1836000" cy="340519"/>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400" kern="0" dirty="0">
                  <a:solidFill>
                    <a:schemeClr val="bg1"/>
                  </a:solidFill>
                  <a:latin typeface="Arial" panose="020B0604020202020204"/>
                </a:rPr>
                <a:t>与泛型类的语法相似</a:t>
              </a:r>
              <a:endParaRPr lang="en-US" altLang="zh-CN" sz="1400" kern="0" dirty="0">
                <a:solidFill>
                  <a:schemeClr val="bg1"/>
                </a:solidFill>
                <a:latin typeface="Arial" panose="020B0604020202020204"/>
              </a:endParaRPr>
            </a:p>
          </p:txBody>
        </p:sp>
      </p:grpSp>
      <p:sp>
        <p:nvSpPr>
          <p:cNvPr id="14" name="TextBox 13"/>
          <p:cNvSpPr txBox="1"/>
          <p:nvPr/>
        </p:nvSpPr>
        <p:spPr>
          <a:xfrm>
            <a:off x="1403648" y="2139702"/>
            <a:ext cx="3024336" cy="338554"/>
          </a:xfrm>
          <a:prstGeom prst="rect">
            <a:avLst/>
          </a:prstGeom>
          <a:noFill/>
        </p:spPr>
        <p:txBody>
          <a:bodyPr wrap="square" rtlCol="0">
            <a:spAutoFit/>
          </a:bodyPr>
          <a:lstStyle/>
          <a:p>
            <a:pPr algn="l"/>
            <a:r>
              <a:rPr lang="zh-CN" altLang="en-US" sz="1600" dirty="0" smtClean="0"/>
              <a:t>示例：</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par>
                                <p:cTn id="8" presetID="25"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11"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12"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13" dur="1000" fill="hold"/>
                                        <p:tgtEl>
                                          <p:spTgt spid="4"/>
                                        </p:tgtEl>
                                        <p:attrNameLst>
                                          <p:attrName>ppt_h</p:attrName>
                                        </p:attrNameLst>
                                      </p:cBhvr>
                                      <p:tavLst>
                                        <p:tav tm="0">
                                          <p:val>
                                            <p:strVal val="#ppt_h"/>
                                          </p:val>
                                        </p:tav>
                                        <p:tav tm="100000">
                                          <p:val>
                                            <p:strVal val="#ppt_h"/>
                                          </p:val>
                                        </p:tav>
                                      </p:tavLst>
                                    </p:anim>
                                    <p:anim calcmode="lin" valueType="num">
                                      <p:cBhvr>
                                        <p:cTn id="14"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15"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16"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17" dur="1000" decel="50000">
                                          <p:stCondLst>
                                            <p:cond delay="0"/>
                                          </p:stCondLst>
                                        </p:cTn>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41" presetClass="entr" presetSubtype="0" fill="hold" grpId="0" nodeType="clickEffect">
                                  <p:stCondLst>
                                    <p:cond delay="0"/>
                                  </p:stCondLst>
                                  <p:iterate type="lt">
                                    <p:tmPct val="10000"/>
                                  </p:iterate>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4"/>
                                        </p:tgtEl>
                                        <p:attrNameLst>
                                          <p:attrName>ppt_y</p:attrName>
                                        </p:attrNameLst>
                                      </p:cBhvr>
                                      <p:tavLst>
                                        <p:tav tm="0">
                                          <p:val>
                                            <p:strVal val="#ppt_y"/>
                                          </p:val>
                                        </p:tav>
                                        <p:tav tm="100000">
                                          <p:val>
                                            <p:strVal val="#ppt_y"/>
                                          </p:val>
                                        </p:tav>
                                      </p:tavLst>
                                    </p:anim>
                                    <p:anim calcmode="lin" valueType="num">
                                      <p:cBhvr>
                                        <p:cTn id="24"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4"/>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blinds(horizontal)">
                                      <p:cBhvr>
                                        <p:cTn id="2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7" grpId="0" animBg="1"/>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如何使用泛型接口</a:t>
            </a:r>
            <a:endParaRPr lang="zh-CN" altLang="en-US"/>
          </a:p>
        </p:txBody>
      </p:sp>
      <p:sp>
        <p:nvSpPr>
          <p:cNvPr id="3" name="内容占位符 2"/>
          <p:cNvSpPr>
            <a:spLocks noGrp="1"/>
          </p:cNvSpPr>
          <p:nvPr>
            <p:ph idx="1"/>
          </p:nvPr>
        </p:nvSpPr>
        <p:spPr>
          <a:xfrm>
            <a:off x="827584" y="1203598"/>
            <a:ext cx="6480472" cy="432048"/>
          </a:xfrm>
        </p:spPr>
        <p:txBody>
          <a:bodyPr/>
          <a:lstStyle/>
          <a:p>
            <a:r>
              <a:rPr lang="zh-CN" altLang="en-US" sz="1800" dirty="0" smtClean="0"/>
              <a:t>传入类型形参：</a:t>
            </a:r>
            <a:endParaRPr lang="en-US" altLang="zh-CN" sz="1800" dirty="0" smtClean="0"/>
          </a:p>
        </p:txBody>
      </p:sp>
      <p:sp>
        <p:nvSpPr>
          <p:cNvPr id="5" name="副标题 4"/>
          <p:cNvSpPr>
            <a:spLocks noGrp="1"/>
          </p:cNvSpPr>
          <p:nvPr>
            <p:ph type="subTitle" idx="10"/>
          </p:nvPr>
        </p:nvSpPr>
        <p:spPr/>
        <p:txBody>
          <a:bodyPr/>
          <a:lstStyle/>
          <a:p>
            <a:r>
              <a:rPr lang="zh-CN" altLang="en-US" dirty="0" smtClean="0"/>
              <a:t>子类如何实现泛型接口？</a:t>
            </a:r>
            <a:endParaRPr lang="zh-CN" altLang="en-US" dirty="0"/>
          </a:p>
        </p:txBody>
      </p:sp>
      <p:sp>
        <p:nvSpPr>
          <p:cNvPr id="11" name="AutoShape 5"/>
          <p:cNvSpPr>
            <a:spLocks noChangeArrowheads="1"/>
          </p:cNvSpPr>
          <p:nvPr/>
        </p:nvSpPr>
        <p:spPr bwMode="auto">
          <a:xfrm>
            <a:off x="1262134" y="1635646"/>
            <a:ext cx="6406210" cy="369332"/>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200" dirty="0">
                <a:solidFill>
                  <a:schemeClr val="tx1">
                    <a:lumMod val="75000"/>
                    <a:lumOff val="25000"/>
                  </a:schemeClr>
                </a:solidFill>
                <a:ea typeface="微软雅黑" panose="020B0503020204020204" pitchFamily="34" charset="-122"/>
                <a:sym typeface="+mn-ea"/>
              </a:rPr>
              <a:t>语法</a:t>
            </a:r>
            <a:r>
              <a:rPr lang="zh-CN" altLang="en-US" sz="1200" dirty="0" smtClean="0">
                <a:solidFill>
                  <a:schemeClr val="tx1">
                    <a:lumMod val="75000"/>
                    <a:lumOff val="25000"/>
                  </a:schemeClr>
                </a:solidFill>
                <a:ea typeface="微软雅黑" panose="020B0503020204020204" pitchFamily="34" charset="-122"/>
                <a:sym typeface="+mn-ea"/>
              </a:rPr>
              <a:t>格式：</a:t>
            </a:r>
            <a:r>
              <a:rPr lang="en-US" altLang="zh-CN" sz="1200" dirty="0" smtClean="0">
                <a:solidFill>
                  <a:schemeClr val="tx1">
                    <a:lumMod val="75000"/>
                    <a:lumOff val="25000"/>
                  </a:schemeClr>
                </a:solidFill>
                <a:ea typeface="微软雅黑" panose="020B0503020204020204" pitchFamily="34" charset="-122"/>
                <a:sym typeface="+mn-ea"/>
              </a:rPr>
              <a:t>class </a:t>
            </a:r>
            <a:r>
              <a:rPr lang="zh-CN" altLang="en-US" sz="1200" b="1" dirty="0">
                <a:solidFill>
                  <a:schemeClr val="tx1">
                    <a:lumMod val="75000"/>
                    <a:lumOff val="25000"/>
                  </a:schemeClr>
                </a:solidFill>
                <a:ea typeface="微软雅黑" panose="020B0503020204020204" pitchFamily="34" charset="-122"/>
                <a:sym typeface="+mn-ea"/>
              </a:rPr>
              <a:t>类名</a:t>
            </a:r>
            <a:r>
              <a:rPr lang="en-US" altLang="zh-CN" sz="1200" b="1" dirty="0">
                <a:solidFill>
                  <a:schemeClr val="tx1">
                    <a:lumMod val="75000"/>
                    <a:lumOff val="25000"/>
                  </a:schemeClr>
                </a:solidFill>
                <a:ea typeface="微软雅黑" panose="020B0503020204020204" pitchFamily="34" charset="-122"/>
                <a:sym typeface="+mn-ea"/>
              </a:rPr>
              <a:t>&lt;</a:t>
            </a:r>
            <a:r>
              <a:rPr lang="zh-CN" altLang="en-US" sz="1200" b="1" dirty="0">
                <a:solidFill>
                  <a:schemeClr val="tx1">
                    <a:lumMod val="75000"/>
                    <a:lumOff val="25000"/>
                  </a:schemeClr>
                </a:solidFill>
                <a:ea typeface="微软雅黑" panose="020B0503020204020204" pitchFamily="34" charset="-122"/>
                <a:sym typeface="+mn-ea"/>
              </a:rPr>
              <a:t>类型形参列表</a:t>
            </a:r>
            <a:r>
              <a:rPr lang="en-US" altLang="zh-CN" sz="1200" b="1" dirty="0">
                <a:solidFill>
                  <a:schemeClr val="tx1">
                    <a:lumMod val="75000"/>
                    <a:lumOff val="25000"/>
                  </a:schemeClr>
                </a:solidFill>
                <a:ea typeface="微软雅黑" panose="020B0503020204020204" pitchFamily="34" charset="-122"/>
                <a:sym typeface="+mn-ea"/>
              </a:rPr>
              <a:t>&gt; </a:t>
            </a:r>
            <a:r>
              <a:rPr lang="en-US" altLang="zh-CN" sz="1200" dirty="0">
                <a:solidFill>
                  <a:schemeClr val="tx1">
                    <a:lumMod val="75000"/>
                    <a:lumOff val="25000"/>
                  </a:schemeClr>
                </a:solidFill>
                <a:ea typeface="微软雅黑" panose="020B0503020204020204" pitchFamily="34" charset="-122"/>
                <a:sym typeface="+mn-ea"/>
              </a:rPr>
              <a:t>implements </a:t>
            </a:r>
            <a:r>
              <a:rPr lang="zh-CN" altLang="en-US" sz="1200" b="1" dirty="0">
                <a:solidFill>
                  <a:schemeClr val="tx1">
                    <a:lumMod val="75000"/>
                    <a:lumOff val="25000"/>
                  </a:schemeClr>
                </a:solidFill>
                <a:ea typeface="微软雅黑" panose="020B0503020204020204" pitchFamily="34" charset="-122"/>
                <a:sym typeface="+mn-ea"/>
              </a:rPr>
              <a:t>接口名</a:t>
            </a:r>
            <a:r>
              <a:rPr lang="en-US" altLang="zh-CN" sz="1200" b="1" dirty="0">
                <a:solidFill>
                  <a:schemeClr val="tx1">
                    <a:lumMod val="75000"/>
                    <a:lumOff val="25000"/>
                  </a:schemeClr>
                </a:solidFill>
                <a:ea typeface="微软雅黑" panose="020B0503020204020204" pitchFamily="34" charset="-122"/>
                <a:sym typeface="+mn-ea"/>
              </a:rPr>
              <a:t>&lt;</a:t>
            </a:r>
            <a:r>
              <a:rPr lang="zh-CN" altLang="en-US" sz="1200" b="1" dirty="0">
                <a:solidFill>
                  <a:schemeClr val="tx1">
                    <a:lumMod val="75000"/>
                    <a:lumOff val="25000"/>
                  </a:schemeClr>
                </a:solidFill>
                <a:ea typeface="微软雅黑" panose="020B0503020204020204" pitchFamily="34" charset="-122"/>
                <a:sym typeface="+mn-ea"/>
              </a:rPr>
              <a:t>类型形参列表</a:t>
            </a:r>
            <a:r>
              <a:rPr lang="en-US" altLang="zh-CN" sz="1200" b="1" dirty="0">
                <a:solidFill>
                  <a:schemeClr val="tx1">
                    <a:lumMod val="75000"/>
                    <a:lumOff val="25000"/>
                  </a:schemeClr>
                </a:solidFill>
                <a:ea typeface="微软雅黑" panose="020B0503020204020204" pitchFamily="34" charset="-122"/>
                <a:sym typeface="+mn-ea"/>
              </a:rPr>
              <a:t>&gt;</a:t>
            </a:r>
            <a:r>
              <a:rPr lang="en-US" altLang="zh-CN" sz="1200" dirty="0">
                <a:solidFill>
                  <a:schemeClr val="tx1">
                    <a:lumMod val="75000"/>
                    <a:lumOff val="25000"/>
                  </a:schemeClr>
                </a:solidFill>
                <a:ea typeface="微软雅黑" panose="020B0503020204020204" pitchFamily="34" charset="-122"/>
                <a:sym typeface="+mn-ea"/>
              </a:rPr>
              <a:t>{ }</a:t>
            </a:r>
            <a:endParaRPr lang="zh-CN" altLang="en-US" sz="1200" dirty="0">
              <a:solidFill>
                <a:schemeClr val="tx1">
                  <a:lumMod val="75000"/>
                  <a:lumOff val="25000"/>
                </a:schemeClr>
              </a:solidFill>
              <a:ea typeface="微软雅黑" panose="020B0503020204020204" pitchFamily="34" charset="-122"/>
              <a:sym typeface="+mn-ea"/>
            </a:endParaRPr>
          </a:p>
        </p:txBody>
      </p:sp>
      <p:sp>
        <p:nvSpPr>
          <p:cNvPr id="12" name="AutoShape 5"/>
          <p:cNvSpPr>
            <a:spLocks noChangeArrowheads="1"/>
          </p:cNvSpPr>
          <p:nvPr/>
        </p:nvSpPr>
        <p:spPr bwMode="auto">
          <a:xfrm>
            <a:off x="1259632" y="2067694"/>
            <a:ext cx="6406210" cy="923330"/>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fr-FR" altLang="zh-CN" sz="1200" dirty="0">
                <a:solidFill>
                  <a:schemeClr val="tx1">
                    <a:lumMod val="75000"/>
                    <a:lumOff val="25000"/>
                  </a:schemeClr>
                </a:solidFill>
                <a:ea typeface="微软雅黑" panose="020B0503020204020204" pitchFamily="34" charset="-122"/>
              </a:rPr>
              <a:t>public class ArrayUtil&lt;T&gt; </a:t>
            </a:r>
            <a:r>
              <a:rPr lang="en-US" altLang="zh-CN" sz="1200" b="1" dirty="0" err="1" smtClean="0">
                <a:solidFill>
                  <a:srgbClr val="7F0055"/>
                </a:solidFill>
                <a:highlight>
                  <a:srgbClr val="E8F2FE"/>
                </a:highlight>
                <a:latin typeface="Consolas" panose="020B0609020204030204"/>
              </a:rPr>
              <a:t>impliments</a:t>
            </a:r>
            <a:r>
              <a:rPr lang="en-US" altLang="zh-CN" sz="1200" b="1" dirty="0" smtClean="0">
                <a:solidFill>
                  <a:srgbClr val="7F0055"/>
                </a:solidFill>
                <a:highlight>
                  <a:srgbClr val="E8F2FE"/>
                </a:highlight>
                <a:latin typeface="Consolas" panose="020B0609020204030204"/>
              </a:rPr>
              <a:t> </a:t>
            </a:r>
            <a:r>
              <a:rPr lang="fr-FR" altLang="zh-CN" sz="1200" dirty="0" smtClean="0">
                <a:solidFill>
                  <a:schemeClr val="tx1">
                    <a:lumMod val="75000"/>
                    <a:lumOff val="25000"/>
                  </a:schemeClr>
                </a:solidFill>
                <a:ea typeface="微软雅黑" panose="020B0503020204020204" pitchFamily="34" charset="-122"/>
              </a:rPr>
              <a:t>Addable&lt;T</a:t>
            </a:r>
            <a:r>
              <a:rPr lang="fr-FR" altLang="zh-CN" sz="1200" dirty="0">
                <a:solidFill>
                  <a:schemeClr val="tx1">
                    <a:lumMod val="75000"/>
                    <a:lumOff val="25000"/>
                  </a:schemeClr>
                </a:solidFill>
                <a:ea typeface="微软雅黑" panose="020B0503020204020204" pitchFamily="34" charset="-122"/>
              </a:rPr>
              <a:t>&gt; { }</a:t>
            </a:r>
            <a:endParaRPr lang="fr-FR" altLang="zh-CN" sz="1200" dirty="0">
              <a:solidFill>
                <a:schemeClr val="tx1">
                  <a:lumMod val="75000"/>
                  <a:lumOff val="25000"/>
                </a:schemeClr>
              </a:solidFill>
              <a:ea typeface="微软雅黑" panose="020B0503020204020204" pitchFamily="34" charset="-122"/>
            </a:endParaRPr>
          </a:p>
          <a:p>
            <a:pPr algn="l">
              <a:lnSpc>
                <a:spcPct val="150000"/>
              </a:lnSpc>
            </a:pPr>
            <a:r>
              <a:rPr lang="fr-FR" altLang="zh-CN" sz="1200" dirty="0">
                <a:solidFill>
                  <a:schemeClr val="tx1">
                    <a:lumMod val="75000"/>
                    <a:lumOff val="25000"/>
                  </a:schemeClr>
                </a:solidFill>
                <a:ea typeface="微软雅黑" panose="020B0503020204020204" pitchFamily="34" charset="-122"/>
              </a:rPr>
              <a:t>public class ArrayUtil&lt;T&gt; </a:t>
            </a:r>
            <a:r>
              <a:rPr lang="en-US" altLang="zh-CN" sz="1200" b="1" dirty="0" err="1">
                <a:solidFill>
                  <a:srgbClr val="7F0055"/>
                </a:solidFill>
                <a:highlight>
                  <a:srgbClr val="E8F2FE"/>
                </a:highlight>
                <a:latin typeface="Consolas" panose="020B0609020204030204"/>
              </a:rPr>
              <a:t>impliments</a:t>
            </a:r>
            <a:r>
              <a:rPr lang="en-US" altLang="zh-CN" sz="1200" b="1" dirty="0">
                <a:solidFill>
                  <a:srgbClr val="7F0055"/>
                </a:solidFill>
                <a:highlight>
                  <a:srgbClr val="E8F2FE"/>
                </a:highlight>
                <a:latin typeface="Consolas" panose="020B0609020204030204"/>
              </a:rPr>
              <a:t> </a:t>
            </a:r>
            <a:r>
              <a:rPr lang="fr-FR" altLang="zh-CN" sz="1200" dirty="0" smtClean="0">
                <a:solidFill>
                  <a:schemeClr val="tx1">
                    <a:lumMod val="75000"/>
                    <a:lumOff val="25000"/>
                  </a:schemeClr>
                </a:solidFill>
                <a:ea typeface="微软雅黑" panose="020B0503020204020204" pitchFamily="34" charset="-122"/>
              </a:rPr>
              <a:t>Addable&lt;T</a:t>
            </a:r>
            <a:r>
              <a:rPr lang="fr-FR" altLang="zh-CN" sz="1200" dirty="0">
                <a:solidFill>
                  <a:schemeClr val="tx1">
                    <a:lumMod val="75000"/>
                    <a:lumOff val="25000"/>
                  </a:schemeClr>
                </a:solidFill>
                <a:ea typeface="微软雅黑" panose="020B0503020204020204" pitchFamily="34" charset="-122"/>
              </a:rPr>
              <a:t>&gt;, Getable&lt;T&gt; {}</a:t>
            </a:r>
            <a:endParaRPr lang="fr-FR" altLang="zh-CN" sz="1200" dirty="0">
              <a:solidFill>
                <a:schemeClr val="tx1">
                  <a:lumMod val="75000"/>
                  <a:lumOff val="25000"/>
                </a:schemeClr>
              </a:solidFill>
              <a:ea typeface="微软雅黑" panose="020B0503020204020204" pitchFamily="34" charset="-122"/>
            </a:endParaRPr>
          </a:p>
          <a:p>
            <a:pPr algn="l">
              <a:lnSpc>
                <a:spcPct val="150000"/>
              </a:lnSpc>
            </a:pPr>
            <a:r>
              <a:rPr lang="fr-FR" altLang="zh-CN" sz="1200" dirty="0">
                <a:solidFill>
                  <a:schemeClr val="tx1">
                    <a:lumMod val="75000"/>
                    <a:lumOff val="25000"/>
                  </a:schemeClr>
                </a:solidFill>
                <a:ea typeface="微软雅黑" panose="020B0503020204020204" pitchFamily="34" charset="-122"/>
              </a:rPr>
              <a:t>public class ArrayUtil&lt;T</a:t>
            </a:r>
            <a:r>
              <a:rPr lang="en-US" altLang="zh-CN" sz="1200" dirty="0">
                <a:solidFill>
                  <a:schemeClr val="tx1">
                    <a:lumMod val="75000"/>
                    <a:lumOff val="25000"/>
                  </a:schemeClr>
                </a:solidFill>
                <a:ea typeface="微软雅黑" panose="020B0503020204020204" pitchFamily="34" charset="-122"/>
              </a:rPr>
              <a:t>, </a:t>
            </a:r>
            <a:r>
              <a:rPr lang="fr-FR" altLang="zh-CN" sz="1200" dirty="0">
                <a:solidFill>
                  <a:schemeClr val="tx1">
                    <a:lumMod val="75000"/>
                    <a:lumOff val="25000"/>
                  </a:schemeClr>
                </a:solidFill>
                <a:ea typeface="微软雅黑" panose="020B0503020204020204" pitchFamily="34" charset="-122"/>
              </a:rPr>
              <a:t>S&gt; </a:t>
            </a:r>
            <a:r>
              <a:rPr lang="en-US" altLang="zh-CN" sz="1200" b="1" dirty="0" err="1">
                <a:solidFill>
                  <a:srgbClr val="7F0055"/>
                </a:solidFill>
                <a:highlight>
                  <a:srgbClr val="E8F2FE"/>
                </a:highlight>
                <a:latin typeface="Consolas" panose="020B0609020204030204"/>
              </a:rPr>
              <a:t>impliments</a:t>
            </a:r>
            <a:r>
              <a:rPr lang="en-US" altLang="zh-CN" sz="1200" b="1" dirty="0">
                <a:solidFill>
                  <a:srgbClr val="7F0055"/>
                </a:solidFill>
                <a:highlight>
                  <a:srgbClr val="E8F2FE"/>
                </a:highlight>
                <a:latin typeface="Consolas" panose="020B0609020204030204"/>
              </a:rPr>
              <a:t> </a:t>
            </a:r>
            <a:r>
              <a:rPr lang="fr-FR" altLang="zh-CN" sz="1200" dirty="0" smtClean="0">
                <a:solidFill>
                  <a:schemeClr val="tx1">
                    <a:lumMod val="75000"/>
                    <a:lumOff val="25000"/>
                  </a:schemeClr>
                </a:solidFill>
                <a:ea typeface="微软雅黑" panose="020B0503020204020204" pitchFamily="34" charset="-122"/>
              </a:rPr>
              <a:t>Addable&lt;T</a:t>
            </a:r>
            <a:r>
              <a:rPr lang="fr-FR" altLang="zh-CN" sz="1200" dirty="0">
                <a:solidFill>
                  <a:schemeClr val="tx1">
                    <a:lumMod val="75000"/>
                    <a:lumOff val="25000"/>
                  </a:schemeClr>
                </a:solidFill>
                <a:ea typeface="微软雅黑" panose="020B0503020204020204" pitchFamily="34" charset="-122"/>
              </a:rPr>
              <a:t>&gt;, Getable&lt;S&gt; {}</a:t>
            </a:r>
            <a:endParaRPr lang="zh-CN" altLang="en-US" sz="1200" dirty="0">
              <a:solidFill>
                <a:schemeClr val="tx1">
                  <a:lumMod val="75000"/>
                  <a:lumOff val="25000"/>
                </a:schemeClr>
              </a:solidFill>
              <a:ea typeface="微软雅黑" panose="020B0503020204020204" pitchFamily="34" charset="-122"/>
              <a:sym typeface="+mn-ea"/>
            </a:endParaRPr>
          </a:p>
        </p:txBody>
      </p:sp>
      <p:sp>
        <p:nvSpPr>
          <p:cNvPr id="14" name="AutoShape 5"/>
          <p:cNvSpPr>
            <a:spLocks noChangeArrowheads="1"/>
          </p:cNvSpPr>
          <p:nvPr/>
        </p:nvSpPr>
        <p:spPr bwMode="auto">
          <a:xfrm>
            <a:off x="1262134" y="3435846"/>
            <a:ext cx="6406210" cy="369332"/>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200" dirty="0" smtClean="0">
                <a:solidFill>
                  <a:schemeClr val="tx1">
                    <a:lumMod val="75000"/>
                    <a:lumOff val="25000"/>
                  </a:schemeClr>
                </a:solidFill>
                <a:ea typeface="微软雅黑" panose="020B0503020204020204" pitchFamily="34" charset="-122"/>
                <a:sym typeface="+mn-ea"/>
              </a:rPr>
              <a:t>语法格式：</a:t>
            </a:r>
            <a:r>
              <a:rPr lang="en-US" altLang="zh-CN" sz="1200" dirty="0" smtClean="0">
                <a:solidFill>
                  <a:schemeClr val="tx1">
                    <a:lumMod val="75000"/>
                    <a:lumOff val="25000"/>
                  </a:schemeClr>
                </a:solidFill>
                <a:ea typeface="微软雅黑" panose="020B0503020204020204" pitchFamily="34" charset="-122"/>
                <a:sym typeface="+mn-ea"/>
              </a:rPr>
              <a:t>class </a:t>
            </a:r>
            <a:r>
              <a:rPr lang="zh-CN" altLang="en-US" sz="1200" dirty="0">
                <a:solidFill>
                  <a:schemeClr val="tx1">
                    <a:lumMod val="75000"/>
                    <a:lumOff val="25000"/>
                  </a:schemeClr>
                </a:solidFill>
                <a:ea typeface="微软雅黑" panose="020B0503020204020204" pitchFamily="34" charset="-122"/>
                <a:sym typeface="+mn-ea"/>
              </a:rPr>
              <a:t>类名 </a:t>
            </a:r>
            <a:r>
              <a:rPr lang="en-US" altLang="zh-CN" sz="1200" dirty="0">
                <a:solidFill>
                  <a:schemeClr val="tx1">
                    <a:lumMod val="75000"/>
                    <a:lumOff val="25000"/>
                  </a:schemeClr>
                </a:solidFill>
                <a:ea typeface="微软雅黑" panose="020B0503020204020204" pitchFamily="34" charset="-122"/>
                <a:sym typeface="+mn-ea"/>
              </a:rPr>
              <a:t>implements </a:t>
            </a:r>
            <a:r>
              <a:rPr lang="zh-CN" altLang="en-US" sz="1200" b="1" dirty="0">
                <a:solidFill>
                  <a:schemeClr val="tx1">
                    <a:lumMod val="75000"/>
                    <a:lumOff val="25000"/>
                  </a:schemeClr>
                </a:solidFill>
                <a:ea typeface="微软雅黑" panose="020B0503020204020204" pitchFamily="34" charset="-122"/>
                <a:sym typeface="+mn-ea"/>
              </a:rPr>
              <a:t>接口名</a:t>
            </a:r>
            <a:r>
              <a:rPr lang="en-US" altLang="zh-CN" sz="1200" b="1" dirty="0">
                <a:solidFill>
                  <a:schemeClr val="tx1">
                    <a:lumMod val="75000"/>
                    <a:lumOff val="25000"/>
                  </a:schemeClr>
                </a:solidFill>
                <a:ea typeface="微软雅黑" panose="020B0503020204020204" pitchFamily="34" charset="-122"/>
                <a:sym typeface="+mn-ea"/>
              </a:rPr>
              <a:t>&lt;</a:t>
            </a:r>
            <a:r>
              <a:rPr lang="zh-CN" altLang="en-US" sz="1200" b="1" dirty="0">
                <a:solidFill>
                  <a:schemeClr val="tx1">
                    <a:lumMod val="75000"/>
                    <a:lumOff val="25000"/>
                  </a:schemeClr>
                </a:solidFill>
                <a:ea typeface="微软雅黑" panose="020B0503020204020204" pitchFamily="34" charset="-122"/>
                <a:sym typeface="+mn-ea"/>
              </a:rPr>
              <a:t>类型实参列表</a:t>
            </a:r>
            <a:r>
              <a:rPr lang="en-US" altLang="zh-CN" sz="1200" b="1" dirty="0">
                <a:solidFill>
                  <a:schemeClr val="tx1">
                    <a:lumMod val="75000"/>
                    <a:lumOff val="25000"/>
                  </a:schemeClr>
                </a:solidFill>
                <a:ea typeface="微软雅黑" panose="020B0503020204020204" pitchFamily="34" charset="-122"/>
                <a:sym typeface="+mn-ea"/>
              </a:rPr>
              <a:t>&gt;</a:t>
            </a:r>
            <a:r>
              <a:rPr lang="en-US" altLang="zh-CN" sz="1200" dirty="0">
                <a:solidFill>
                  <a:schemeClr val="tx1">
                    <a:lumMod val="75000"/>
                    <a:lumOff val="25000"/>
                  </a:schemeClr>
                </a:solidFill>
                <a:ea typeface="微软雅黑" panose="020B0503020204020204" pitchFamily="34" charset="-122"/>
                <a:sym typeface="+mn-ea"/>
              </a:rPr>
              <a:t>{ }</a:t>
            </a:r>
            <a:endParaRPr lang="zh-CN" altLang="en-US" sz="1200" dirty="0">
              <a:solidFill>
                <a:schemeClr val="tx1">
                  <a:lumMod val="75000"/>
                  <a:lumOff val="25000"/>
                </a:schemeClr>
              </a:solidFill>
              <a:ea typeface="微软雅黑" panose="020B0503020204020204" pitchFamily="34" charset="-122"/>
              <a:sym typeface="+mn-ea"/>
            </a:endParaRPr>
          </a:p>
        </p:txBody>
      </p:sp>
      <p:sp>
        <p:nvSpPr>
          <p:cNvPr id="15" name="AutoShape 5"/>
          <p:cNvSpPr>
            <a:spLocks noChangeArrowheads="1"/>
          </p:cNvSpPr>
          <p:nvPr/>
        </p:nvSpPr>
        <p:spPr bwMode="auto">
          <a:xfrm>
            <a:off x="1262134" y="3941643"/>
            <a:ext cx="6406210" cy="646331"/>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fr-FR" altLang="zh-CN" sz="1200" dirty="0">
                <a:solidFill>
                  <a:schemeClr val="tx1">
                    <a:lumMod val="75000"/>
                    <a:lumOff val="25000"/>
                  </a:schemeClr>
                </a:solidFill>
                <a:ea typeface="微软雅黑" panose="020B0503020204020204" pitchFamily="34" charset="-122"/>
              </a:rPr>
              <a:t>public class ArrayUtil </a:t>
            </a:r>
            <a:r>
              <a:rPr lang="en-US" altLang="zh-CN" sz="1200" b="1" dirty="0" err="1">
                <a:solidFill>
                  <a:srgbClr val="7F0055"/>
                </a:solidFill>
                <a:highlight>
                  <a:srgbClr val="E8F2FE"/>
                </a:highlight>
                <a:latin typeface="Consolas" panose="020B0609020204030204"/>
              </a:rPr>
              <a:t>impliments</a:t>
            </a:r>
            <a:r>
              <a:rPr lang="en-US" altLang="zh-CN" sz="1200" b="1" dirty="0">
                <a:solidFill>
                  <a:srgbClr val="7F0055"/>
                </a:solidFill>
                <a:highlight>
                  <a:srgbClr val="E8F2FE"/>
                </a:highlight>
                <a:latin typeface="Consolas" panose="020B0609020204030204"/>
              </a:rPr>
              <a:t> </a:t>
            </a:r>
            <a:r>
              <a:rPr lang="fr-FR" altLang="zh-CN" sz="1200" dirty="0" smtClean="0">
                <a:solidFill>
                  <a:schemeClr val="tx1">
                    <a:lumMod val="75000"/>
                    <a:lumOff val="25000"/>
                  </a:schemeClr>
                </a:solidFill>
                <a:ea typeface="微软雅黑" panose="020B0503020204020204" pitchFamily="34" charset="-122"/>
              </a:rPr>
              <a:t>Addable</a:t>
            </a:r>
            <a:r>
              <a:rPr lang="fr-FR" altLang="zh-CN" sz="1200" dirty="0">
                <a:solidFill>
                  <a:schemeClr val="tx1">
                    <a:lumMod val="75000"/>
                    <a:lumOff val="25000"/>
                  </a:schemeClr>
                </a:solidFill>
                <a:ea typeface="微软雅黑" panose="020B0503020204020204" pitchFamily="34" charset="-122"/>
              </a:rPr>
              <a:t> </a:t>
            </a:r>
            <a:r>
              <a:rPr lang="fr-FR" altLang="zh-CN" sz="1200" dirty="0" smtClean="0">
                <a:solidFill>
                  <a:schemeClr val="tx1">
                    <a:lumMod val="75000"/>
                    <a:lumOff val="25000"/>
                  </a:schemeClr>
                </a:solidFill>
                <a:ea typeface="微软雅黑" panose="020B0503020204020204" pitchFamily="34" charset="-122"/>
              </a:rPr>
              <a:t>{ </a:t>
            </a:r>
            <a:r>
              <a:rPr lang="fr-FR" altLang="zh-CN" sz="1200" dirty="0">
                <a:solidFill>
                  <a:schemeClr val="tx1">
                    <a:lumMod val="75000"/>
                    <a:lumOff val="25000"/>
                  </a:schemeClr>
                </a:solidFill>
                <a:ea typeface="微软雅黑" panose="020B0503020204020204" pitchFamily="34" charset="-122"/>
              </a:rPr>
              <a:t>}</a:t>
            </a:r>
            <a:endParaRPr lang="fr-FR" altLang="zh-CN" sz="1200" dirty="0">
              <a:solidFill>
                <a:schemeClr val="tx1">
                  <a:lumMod val="75000"/>
                  <a:lumOff val="25000"/>
                </a:schemeClr>
              </a:solidFill>
              <a:ea typeface="微软雅黑" panose="020B0503020204020204" pitchFamily="34" charset="-122"/>
            </a:endParaRPr>
          </a:p>
          <a:p>
            <a:pPr algn="l">
              <a:lnSpc>
                <a:spcPct val="150000"/>
              </a:lnSpc>
            </a:pPr>
            <a:r>
              <a:rPr lang="fr-FR" altLang="zh-CN" sz="1200" dirty="0">
                <a:solidFill>
                  <a:schemeClr val="tx1">
                    <a:lumMod val="75000"/>
                    <a:lumOff val="25000"/>
                  </a:schemeClr>
                </a:solidFill>
                <a:ea typeface="微软雅黑" panose="020B0503020204020204" pitchFamily="34" charset="-122"/>
              </a:rPr>
              <a:t>public class ArrayUtil </a:t>
            </a:r>
            <a:r>
              <a:rPr lang="en-US" altLang="zh-CN" sz="1200" b="1" dirty="0" err="1">
                <a:solidFill>
                  <a:srgbClr val="7F0055"/>
                </a:solidFill>
                <a:highlight>
                  <a:srgbClr val="E8F2FE"/>
                </a:highlight>
                <a:latin typeface="Consolas" panose="020B0609020204030204"/>
              </a:rPr>
              <a:t>impliments</a:t>
            </a:r>
            <a:r>
              <a:rPr lang="en-US" altLang="zh-CN" sz="1200" b="1" dirty="0">
                <a:solidFill>
                  <a:srgbClr val="7F0055"/>
                </a:solidFill>
                <a:highlight>
                  <a:srgbClr val="E8F2FE"/>
                </a:highlight>
                <a:latin typeface="Consolas" panose="020B0609020204030204"/>
              </a:rPr>
              <a:t> </a:t>
            </a:r>
            <a:r>
              <a:rPr lang="fr-FR" altLang="zh-CN" sz="1200" dirty="0" smtClean="0">
                <a:solidFill>
                  <a:schemeClr val="tx1">
                    <a:lumMod val="75000"/>
                    <a:lumOff val="25000"/>
                  </a:schemeClr>
                </a:solidFill>
                <a:ea typeface="微软雅黑" panose="020B0503020204020204" pitchFamily="34" charset="-122"/>
              </a:rPr>
              <a:t>Addable&lt;String</a:t>
            </a:r>
            <a:r>
              <a:rPr lang="fr-FR" altLang="zh-CN" sz="1200" dirty="0">
                <a:solidFill>
                  <a:schemeClr val="tx1">
                    <a:lumMod val="75000"/>
                    <a:lumOff val="25000"/>
                  </a:schemeClr>
                </a:solidFill>
                <a:ea typeface="微软雅黑" panose="020B0503020204020204" pitchFamily="34" charset="-122"/>
              </a:rPr>
              <a:t>&gt;, Getable&lt;Object&gt; {}</a:t>
            </a:r>
            <a:endParaRPr lang="zh-CN" altLang="en-US" sz="1200" dirty="0">
              <a:solidFill>
                <a:schemeClr val="tx1">
                  <a:lumMod val="75000"/>
                  <a:lumOff val="25000"/>
                </a:schemeClr>
              </a:solidFill>
              <a:ea typeface="微软雅黑" panose="020B0503020204020204" pitchFamily="34" charset="-122"/>
              <a:sym typeface="+mn-ea"/>
            </a:endParaRPr>
          </a:p>
        </p:txBody>
      </p:sp>
      <p:sp>
        <p:nvSpPr>
          <p:cNvPr id="16" name="AutoShape 10"/>
          <p:cNvSpPr>
            <a:spLocks noChangeArrowheads="1"/>
          </p:cNvSpPr>
          <p:nvPr/>
        </p:nvSpPr>
        <p:spPr bwMode="auto">
          <a:xfrm>
            <a:off x="5436096" y="3219822"/>
            <a:ext cx="2340000" cy="306467"/>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200" kern="0" dirty="0">
                <a:solidFill>
                  <a:schemeClr val="bg1"/>
                </a:solidFill>
                <a:latin typeface="Arial" panose="020B0604020202020204"/>
              </a:rPr>
              <a:t>省略类型实参时，默认为</a:t>
            </a:r>
            <a:r>
              <a:rPr lang="en-US" altLang="zh-CN" sz="1200" kern="0" dirty="0">
                <a:solidFill>
                  <a:schemeClr val="bg1"/>
                </a:solidFill>
                <a:latin typeface="Arial" panose="020B0604020202020204"/>
              </a:rPr>
              <a:t>Object</a:t>
            </a:r>
            <a:endParaRPr lang="en-GB" altLang="zh-CN" sz="1200" kern="0" dirty="0">
              <a:solidFill>
                <a:schemeClr val="bg1"/>
              </a:solidFill>
              <a:latin typeface="Arial" panose="020B0604020202020204"/>
            </a:endParaRPr>
          </a:p>
        </p:txBody>
      </p:sp>
      <p:sp>
        <p:nvSpPr>
          <p:cNvPr id="13" name="内容占位符 2"/>
          <p:cNvSpPr txBox="1"/>
          <p:nvPr/>
        </p:nvSpPr>
        <p:spPr>
          <a:xfrm>
            <a:off x="899592" y="3041392"/>
            <a:ext cx="6552728" cy="466462"/>
          </a:xfrm>
          <a:prstGeom prst="rect">
            <a:avLst/>
          </a:prstGeom>
        </p:spPr>
        <p:txBody>
          <a:bodyPr/>
          <a:lstStyle>
            <a:lvl1pPr marL="227330" indent="-227330" algn="l" rtl="0" eaLnBrk="0" fontAlgn="base" hangingPunct="0">
              <a:lnSpc>
                <a:spcPts val="2500"/>
              </a:lnSpc>
              <a:spcBef>
                <a:spcPts val="1000"/>
              </a:spcBef>
              <a:spcAft>
                <a:spcPct val="0"/>
              </a:spcAft>
              <a:buSzPct val="100000"/>
              <a:buFont typeface="Wingdings" panose="05000000000000000000" pitchFamily="2" charset="2"/>
              <a:buChar char="n"/>
              <a:defRPr sz="2000" b="0" kern="1200">
                <a:solidFill>
                  <a:schemeClr val="tx1">
                    <a:lumMod val="75000"/>
                    <a:lumOff val="25000"/>
                  </a:schemeClr>
                </a:solidFill>
                <a:latin typeface="+mn-ea"/>
                <a:ea typeface="+mn-ea"/>
                <a:cs typeface="+mn-cs"/>
                <a:sym typeface="Calibri" panose="020F0502020204030204" pitchFamily="34" charset="0"/>
              </a:defRPr>
            </a:lvl1pPr>
            <a:lvl2pPr marL="684530" indent="-227330" algn="l" rtl="0" eaLnBrk="0" fontAlgn="base" hangingPunct="0">
              <a:lnSpc>
                <a:spcPts val="2500"/>
              </a:lnSpc>
              <a:spcBef>
                <a:spcPts val="500"/>
              </a:spcBef>
              <a:spcAft>
                <a:spcPct val="0"/>
              </a:spcAft>
              <a:buSzPct val="100000"/>
              <a:buFont typeface="Wingdings" panose="05000000000000000000" pitchFamily="2" charset="2"/>
              <a:buChar char="u"/>
              <a:defRPr sz="1600" b="0" kern="1200">
                <a:solidFill>
                  <a:schemeClr val="tx1">
                    <a:lumMod val="75000"/>
                    <a:lumOff val="25000"/>
                  </a:schemeClr>
                </a:solidFill>
                <a:latin typeface="+mn-ea"/>
                <a:ea typeface="+mn-ea"/>
                <a:cs typeface="+mn-cs"/>
                <a:sym typeface="Calibri" panose="020F0502020204030204" pitchFamily="34" charset="0"/>
              </a:defRPr>
            </a:lvl2pPr>
            <a:lvl3pPr marL="1141730" indent="-227330" algn="l" rtl="0" eaLnBrk="0" fontAlgn="base" hangingPunct="0">
              <a:lnSpc>
                <a:spcPts val="2500"/>
              </a:lnSpc>
              <a:spcBef>
                <a:spcPts val="500"/>
              </a:spcBef>
              <a:spcAft>
                <a:spcPct val="0"/>
              </a:spcAft>
              <a:buClr>
                <a:srgbClr val="0E9CDE"/>
              </a:buClr>
              <a:buSzPct val="85000"/>
              <a:buFont typeface="Wingdings" panose="05000000000000000000" pitchFamily="2" charset="2"/>
              <a:buChar char="Ø"/>
              <a:defRPr sz="1400" b="0" kern="1200">
                <a:solidFill>
                  <a:schemeClr val="tx1">
                    <a:lumMod val="75000"/>
                    <a:lumOff val="25000"/>
                  </a:schemeClr>
                </a:solidFill>
                <a:latin typeface="+mn-ea"/>
                <a:ea typeface="+mn-ea"/>
                <a:cs typeface="+mn-cs"/>
                <a:sym typeface="Calibri" panose="020F0502020204030204" pitchFamily="34" charset="0"/>
              </a:defRPr>
            </a:lvl3pPr>
            <a:lvl4pPr marL="1598930" indent="-227330" algn="l" rtl="0" eaLnBrk="0" fontAlgn="base" hangingPunct="0">
              <a:lnSpc>
                <a:spcPct val="90000"/>
              </a:lnSpc>
              <a:spcBef>
                <a:spcPts val="500"/>
              </a:spcBef>
              <a:spcAft>
                <a:spcPct val="0"/>
              </a:spcAft>
              <a:buFont typeface="Arial" panose="020B0604020202020204" pitchFamily="34" charset="0"/>
              <a:buChar char="•"/>
              <a:defRPr sz="1800" b="1" kern="1200">
                <a:solidFill>
                  <a:schemeClr val="tx1"/>
                </a:solidFill>
                <a:latin typeface="+mn-lt"/>
                <a:ea typeface="+mn-ea"/>
                <a:cs typeface="+mn-cs"/>
                <a:sym typeface="Calibri" panose="020F0502020204030204" pitchFamily="34" charset="0"/>
              </a:defRPr>
            </a:lvl4pPr>
            <a:lvl5pPr marL="2056130" indent="-227330" algn="l" rtl="0" eaLnBrk="0" fontAlgn="base" hangingPunct="0">
              <a:lnSpc>
                <a:spcPct val="90000"/>
              </a:lnSpc>
              <a:spcBef>
                <a:spcPts val="500"/>
              </a:spcBef>
              <a:spcAft>
                <a:spcPct val="0"/>
              </a:spcAft>
              <a:buFont typeface="Arial" panose="020B0604020202020204" pitchFamily="34" charset="0"/>
              <a:buChar char="•"/>
              <a:defRPr sz="1600" b="1" kern="1200">
                <a:solidFill>
                  <a:schemeClr val="tx1"/>
                </a:solidFill>
                <a:latin typeface="+mn-lt"/>
                <a:ea typeface="+mn-ea"/>
                <a:cs typeface="+mn-cs"/>
                <a:sym typeface="Calibri" panose="020F050202020403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sz="1800" dirty="0" smtClean="0"/>
              <a:t>传入类型实参：</a:t>
            </a:r>
            <a:endParaRPr lang="zh-CN" altLang="en-US" sz="18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3" presetClass="entr" presetSubtype="1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linds(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par>
                                <p:cTn id="23" presetID="52"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Scale>
                                      <p:cBhvr>
                                        <p:cTn id="25"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13"/>
                                        </p:tgtEl>
                                        <p:attrNameLst>
                                          <p:attrName>ppt_x</p:attrName>
                                          <p:attrName>ppt_y</p:attrName>
                                        </p:attrNameLst>
                                      </p:cBhvr>
                                    </p:animMotion>
                                    <p:animEffect transition="in" filter="fade">
                                      <p:cBhvr>
                                        <p:cTn id="27" dur="1000"/>
                                        <p:tgtEl>
                                          <p:spTgt spid="13"/>
                                        </p:tgtEl>
                                      </p:cBhvr>
                                    </p:animEffect>
                                  </p:childTnLst>
                                </p:cTn>
                              </p:par>
                              <p:par>
                                <p:cTn id="28" presetID="52" presetClass="entr" presetSubtype="0" fill="hold" grpId="0" nodeType="withEffect">
                                  <p:stCondLst>
                                    <p:cond delay="0"/>
                                  </p:stCondLst>
                                  <p:childTnLst>
                                    <p:set>
                                      <p:cBhvr>
                                        <p:cTn id="29" dur="1" fill="hold">
                                          <p:stCondLst>
                                            <p:cond delay="0"/>
                                          </p:stCondLst>
                                        </p:cTn>
                                        <p:tgtEl>
                                          <p:spTgt spid="16"/>
                                        </p:tgtEl>
                                        <p:attrNameLst>
                                          <p:attrName>style.visibility</p:attrName>
                                        </p:attrNameLst>
                                      </p:cBhvr>
                                      <p:to>
                                        <p:strVal val="visible"/>
                                      </p:to>
                                    </p:set>
                                    <p:animScale>
                                      <p:cBhvr>
                                        <p:cTn id="30"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1" dur="1000" decel="50000" fill="hold">
                                          <p:stCondLst>
                                            <p:cond delay="0"/>
                                          </p:stCondLst>
                                        </p:cTn>
                                        <p:tgtEl>
                                          <p:spTgt spid="16"/>
                                        </p:tgtEl>
                                        <p:attrNameLst>
                                          <p:attrName>ppt_x</p:attrName>
                                          <p:attrName>ppt_y</p:attrName>
                                        </p:attrNameLst>
                                      </p:cBhvr>
                                    </p:animMotion>
                                    <p:animEffect transition="in" filter="fade">
                                      <p:cBhvr>
                                        <p:cTn id="32" dur="1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blinds(horizontal)">
                                      <p:cBhvr>
                                        <p:cTn id="3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animBg="1"/>
      <p:bldP spid="12" grpId="0" animBg="1"/>
      <p:bldP spid="14" grpId="0" animBg="1"/>
      <p:bldP spid="15" grpId="0" animBg="1"/>
      <p:bldP spid="16" grpId="0" animBg="1"/>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使用泛</a:t>
            </a:r>
            <a:r>
              <a:rPr lang="zh-CN" altLang="en-US" dirty="0"/>
              <a:t>型</a:t>
            </a:r>
            <a:r>
              <a:rPr lang="zh-CN" altLang="en-US" dirty="0" smtClean="0"/>
              <a:t>接口时的注意事项</a:t>
            </a:r>
            <a:endParaRPr lang="zh-CN" altLang="en-US" dirty="0"/>
          </a:p>
        </p:txBody>
      </p:sp>
      <p:grpSp>
        <p:nvGrpSpPr>
          <p:cNvPr id="4" name="组合 3"/>
          <p:cNvGrpSpPr/>
          <p:nvPr/>
        </p:nvGrpSpPr>
        <p:grpSpPr>
          <a:xfrm>
            <a:off x="1114460" y="1851670"/>
            <a:ext cx="2022241" cy="1714162"/>
            <a:chOff x="1114460" y="2146799"/>
            <a:chExt cx="2022241" cy="1714162"/>
          </a:xfrm>
        </p:grpSpPr>
        <p:pic>
          <p:nvPicPr>
            <p:cNvPr id="5" name="图片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14460" y="2146799"/>
              <a:ext cx="2022241" cy="171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2"/>
            <p:cNvSpPr>
              <a:spLocks noChangeArrowheads="1"/>
            </p:cNvSpPr>
            <p:nvPr/>
          </p:nvSpPr>
          <p:spPr bwMode="auto">
            <a:xfrm>
              <a:off x="1295345" y="2575730"/>
              <a:ext cx="1660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latin typeface="+mj-ea"/>
                  <a:ea typeface="+mj-ea"/>
                </a:rPr>
                <a:t>实现接口</a:t>
              </a:r>
              <a:r>
                <a:rPr lang="zh-CN" altLang="en-US" sz="1400" b="1" dirty="0" smtClean="0">
                  <a:latin typeface="+mj-ea"/>
                  <a:ea typeface="+mj-ea"/>
                </a:rPr>
                <a:t>时需</a:t>
              </a:r>
              <a:endParaRPr lang="en-US" altLang="zh-CN" sz="1400" b="1" dirty="0">
                <a:latin typeface="+mj-ea"/>
                <a:ea typeface="+mj-ea"/>
              </a:endParaRPr>
            </a:p>
            <a:p>
              <a:r>
                <a:rPr lang="zh-CN" altLang="en-US" sz="1400" b="1" dirty="0">
                  <a:latin typeface="+mj-ea"/>
                  <a:ea typeface="+mj-ea"/>
                </a:rPr>
                <a:t>指定类型实参</a:t>
              </a:r>
              <a:endParaRPr lang="zh-CN" altLang="zh-CN" sz="1400" b="1" dirty="0">
                <a:latin typeface="+mj-ea"/>
                <a:ea typeface="+mj-ea"/>
              </a:endParaRPr>
            </a:p>
          </p:txBody>
        </p:sp>
      </p:grpSp>
      <p:grpSp>
        <p:nvGrpSpPr>
          <p:cNvPr id="11" name="组合 10"/>
          <p:cNvGrpSpPr/>
          <p:nvPr/>
        </p:nvGrpSpPr>
        <p:grpSpPr>
          <a:xfrm>
            <a:off x="3447000" y="1851670"/>
            <a:ext cx="2030075" cy="1713600"/>
            <a:chOff x="3447000" y="2146799"/>
            <a:chExt cx="2030075" cy="1713600"/>
          </a:xfrm>
        </p:grpSpPr>
        <p:pic>
          <p:nvPicPr>
            <p:cNvPr id="7" name="图片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7000" y="2146799"/>
              <a:ext cx="2023200" cy="17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2"/>
            <p:cNvSpPr>
              <a:spLocks noChangeArrowheads="1"/>
            </p:cNvSpPr>
            <p:nvPr/>
          </p:nvSpPr>
          <p:spPr bwMode="auto">
            <a:xfrm>
              <a:off x="3500327" y="2568579"/>
              <a:ext cx="19767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smtClean="0">
                  <a:solidFill>
                    <a:schemeClr val="accent1">
                      <a:lumMod val="20000"/>
                      <a:lumOff val="80000"/>
                    </a:schemeClr>
                  </a:solidFill>
                  <a:latin typeface="+mj-ea"/>
                  <a:ea typeface="+mj-ea"/>
                </a:rPr>
                <a:t>编译时进行</a:t>
              </a:r>
              <a:endParaRPr lang="en-US" altLang="zh-CN" sz="1400" b="1" dirty="0" smtClean="0">
                <a:solidFill>
                  <a:schemeClr val="accent1">
                    <a:lumMod val="20000"/>
                    <a:lumOff val="80000"/>
                  </a:schemeClr>
                </a:solidFill>
                <a:latin typeface="+mj-ea"/>
                <a:ea typeface="+mj-ea"/>
              </a:endParaRPr>
            </a:p>
            <a:p>
              <a:r>
                <a:rPr lang="zh-CN" altLang="en-US" sz="1400" b="1" dirty="0" smtClean="0">
                  <a:solidFill>
                    <a:schemeClr val="accent1">
                      <a:lumMod val="20000"/>
                      <a:lumOff val="80000"/>
                    </a:schemeClr>
                  </a:solidFill>
                  <a:latin typeface="+mj-ea"/>
                  <a:ea typeface="+mj-ea"/>
                </a:rPr>
                <a:t>类型检查</a:t>
              </a:r>
              <a:endParaRPr lang="en-US" altLang="zh-CN" sz="1400" b="1" dirty="0">
                <a:solidFill>
                  <a:schemeClr val="accent1">
                    <a:lumMod val="20000"/>
                    <a:lumOff val="80000"/>
                  </a:schemeClr>
                </a:solidFill>
                <a:latin typeface="+mj-ea"/>
                <a:ea typeface="+mj-ea"/>
              </a:endParaRPr>
            </a:p>
          </p:txBody>
        </p:sp>
      </p:grpSp>
      <p:grpSp>
        <p:nvGrpSpPr>
          <p:cNvPr id="12" name="组合 11"/>
          <p:cNvGrpSpPr/>
          <p:nvPr/>
        </p:nvGrpSpPr>
        <p:grpSpPr>
          <a:xfrm>
            <a:off x="5827130" y="1851670"/>
            <a:ext cx="2213957" cy="1713600"/>
            <a:chOff x="5827130" y="2146799"/>
            <a:chExt cx="2213957" cy="1713600"/>
          </a:xfrm>
        </p:grpSpPr>
        <p:pic>
          <p:nvPicPr>
            <p:cNvPr id="8" name="图片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0702" y="2146799"/>
              <a:ext cx="2023200" cy="17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2"/>
            <p:cNvSpPr>
              <a:spLocks noChangeArrowheads="1"/>
            </p:cNvSpPr>
            <p:nvPr/>
          </p:nvSpPr>
          <p:spPr bwMode="auto">
            <a:xfrm>
              <a:off x="5827130" y="2575730"/>
              <a:ext cx="22139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solidFill>
                    <a:srgbClr val="FFC000"/>
                  </a:solidFill>
                  <a:latin typeface="+mj-ea"/>
                  <a:ea typeface="+mj-ea"/>
                </a:rPr>
                <a:t>类型</a:t>
              </a:r>
              <a:r>
                <a:rPr lang="zh-CN" altLang="en-US" sz="1400" b="1" dirty="0" smtClean="0">
                  <a:solidFill>
                    <a:srgbClr val="FFC000"/>
                  </a:solidFill>
                  <a:latin typeface="+mj-ea"/>
                  <a:ea typeface="+mj-ea"/>
                </a:rPr>
                <a:t>实参为空时</a:t>
              </a:r>
              <a:endParaRPr lang="en-US" altLang="zh-CN" sz="1400" b="1" dirty="0" smtClean="0">
                <a:solidFill>
                  <a:srgbClr val="FFC000"/>
                </a:solidFill>
                <a:latin typeface="+mj-ea"/>
                <a:ea typeface="+mj-ea"/>
              </a:endParaRPr>
            </a:p>
            <a:p>
              <a:r>
                <a:rPr lang="zh-CN" altLang="en-US" sz="1400" b="1" dirty="0" smtClean="0">
                  <a:solidFill>
                    <a:srgbClr val="FFC000"/>
                  </a:solidFill>
                  <a:latin typeface="+mj-ea"/>
                  <a:ea typeface="+mj-ea"/>
                </a:rPr>
                <a:t>默认是</a:t>
              </a:r>
              <a:r>
                <a:rPr lang="en-US" altLang="zh-CN" sz="1400" b="1" dirty="0">
                  <a:solidFill>
                    <a:srgbClr val="FFC000"/>
                  </a:solidFill>
                  <a:latin typeface="+mj-ea"/>
                  <a:ea typeface="+mj-ea"/>
                </a:rPr>
                <a:t>Object</a:t>
              </a:r>
              <a:r>
                <a:rPr lang="zh-CN" altLang="en-US" sz="1400" b="1" dirty="0">
                  <a:solidFill>
                    <a:srgbClr val="FFC000"/>
                  </a:solidFill>
                  <a:latin typeface="+mj-ea"/>
                  <a:ea typeface="+mj-ea"/>
                </a:rPr>
                <a:t>类型</a:t>
              </a:r>
              <a:endParaRPr lang="en-US" altLang="zh-CN" sz="1400" b="1" dirty="0">
                <a:solidFill>
                  <a:srgbClr val="FFC000"/>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a:t>
            </a:r>
            <a:r>
              <a:rPr lang="zh-CN" altLang="en-US" dirty="0" smtClean="0"/>
              <a:t>编程</a:t>
            </a:r>
            <a:endParaRPr lang="zh-CN" altLang="en-US" dirty="0"/>
          </a:p>
        </p:txBody>
      </p:sp>
      <p:sp>
        <p:nvSpPr>
          <p:cNvPr id="3" name="内容占位符 2"/>
          <p:cNvSpPr>
            <a:spLocks noGrp="1"/>
          </p:cNvSpPr>
          <p:nvPr>
            <p:ph idx="1"/>
          </p:nvPr>
        </p:nvSpPr>
        <p:spPr>
          <a:xfrm>
            <a:off x="611560" y="843558"/>
            <a:ext cx="8352928" cy="3600400"/>
          </a:xfrm>
        </p:spPr>
        <p:txBody>
          <a:bodyPr/>
          <a:lstStyle/>
          <a:p>
            <a:r>
              <a:rPr lang="zh-CN" altLang="en-US" sz="1600" dirty="0"/>
              <a:t>训练要点</a:t>
            </a:r>
            <a:endParaRPr lang="zh-CN" altLang="en-US" sz="1600" dirty="0"/>
          </a:p>
          <a:p>
            <a:pPr lvl="1"/>
            <a:r>
              <a:rPr lang="zh-CN" altLang="en-US" dirty="0"/>
              <a:t>泛型</a:t>
            </a:r>
            <a:r>
              <a:rPr lang="zh-CN" altLang="en-US" dirty="0" smtClean="0"/>
              <a:t>类与泛型接口的</a:t>
            </a:r>
            <a:r>
              <a:rPr lang="zh-CN" altLang="en-US" dirty="0"/>
              <a:t>创建</a:t>
            </a:r>
            <a:endParaRPr lang="zh-CN" altLang="en-US" dirty="0"/>
          </a:p>
          <a:p>
            <a:r>
              <a:rPr lang="zh-CN" altLang="en-US" sz="1600" dirty="0"/>
              <a:t>需求说明</a:t>
            </a:r>
            <a:endParaRPr lang="zh-CN" altLang="en-US" sz="1600" dirty="0"/>
          </a:p>
          <a:p>
            <a:pPr lvl="1"/>
            <a:r>
              <a:rPr lang="zh-CN" altLang="en-US" dirty="0" smtClean="0"/>
              <a:t>自定义一个泛型类</a:t>
            </a:r>
            <a:endParaRPr lang="en-US" altLang="zh-CN" dirty="0" smtClean="0"/>
          </a:p>
          <a:p>
            <a:pPr lvl="1"/>
            <a:r>
              <a:rPr lang="zh-CN" altLang="en-US" dirty="0" smtClean="0"/>
              <a:t>自定义</a:t>
            </a:r>
            <a:r>
              <a:rPr lang="zh-CN" altLang="en-US" dirty="0"/>
              <a:t>一个泛</a:t>
            </a:r>
            <a:r>
              <a:rPr lang="zh-CN" altLang="en-US" dirty="0" smtClean="0"/>
              <a:t>型</a:t>
            </a:r>
            <a:r>
              <a:rPr lang="zh-CN" altLang="en-US" dirty="0"/>
              <a:t>接口</a:t>
            </a:r>
            <a:endParaRPr lang="zh-CN" altLang="en-US" dirty="0"/>
          </a:p>
          <a:p>
            <a:r>
              <a:rPr lang="zh-CN" altLang="en-US" sz="1600" dirty="0"/>
              <a:t>实现思路</a:t>
            </a:r>
            <a:endParaRPr lang="zh-CN" altLang="en-US" sz="1600" dirty="0"/>
          </a:p>
          <a:p>
            <a:pPr marL="457200" lvl="1" indent="0">
              <a:buNone/>
            </a:pPr>
            <a:r>
              <a:rPr lang="en-US" altLang="zh-CN" dirty="0" smtClean="0"/>
              <a:t>1.</a:t>
            </a:r>
            <a:r>
              <a:rPr lang="zh-CN" altLang="en-US" dirty="0" smtClean="0"/>
              <a:t>泛</a:t>
            </a:r>
            <a:r>
              <a:rPr lang="zh-CN" altLang="en-US" dirty="0"/>
              <a:t>型</a:t>
            </a:r>
            <a:r>
              <a:rPr lang="zh-CN" altLang="en-US" dirty="0" smtClean="0"/>
              <a:t>类创建格式  </a:t>
            </a:r>
            <a:r>
              <a:rPr lang="en-US" altLang="zh-CN" dirty="0" smtClean="0"/>
              <a:t>class  </a:t>
            </a:r>
            <a:r>
              <a:rPr lang="zh-CN" altLang="en-US" dirty="0" smtClean="0"/>
              <a:t>类名称</a:t>
            </a:r>
            <a:r>
              <a:rPr lang="en-US" altLang="zh-CN" dirty="0" smtClean="0"/>
              <a:t>&lt;</a:t>
            </a:r>
            <a:r>
              <a:rPr lang="zh-CN" altLang="en-US" dirty="0" smtClean="0"/>
              <a:t>泛型参数标识符</a:t>
            </a:r>
            <a:r>
              <a:rPr lang="en-US" altLang="zh-CN" dirty="0" smtClean="0"/>
              <a:t>&gt;{}</a:t>
            </a:r>
            <a:endParaRPr lang="en-US" altLang="zh-CN" dirty="0" smtClean="0"/>
          </a:p>
          <a:p>
            <a:pPr marL="457200" lvl="1" indent="0">
              <a:buNone/>
            </a:pPr>
            <a:r>
              <a:rPr lang="en-US" altLang="zh-CN" dirty="0" smtClean="0"/>
              <a:t>2.</a:t>
            </a:r>
            <a:r>
              <a:rPr lang="zh-CN" altLang="en-US" dirty="0" smtClean="0"/>
              <a:t>泛型接口创建格式  </a:t>
            </a:r>
            <a:r>
              <a:rPr lang="en-US" altLang="zh-CN" dirty="0" smtClean="0"/>
              <a:t>interface </a:t>
            </a:r>
            <a:r>
              <a:rPr lang="zh-CN" altLang="en-US" dirty="0" smtClean="0"/>
              <a:t>接口名称</a:t>
            </a:r>
            <a:r>
              <a:rPr lang="en-US" altLang="zh-CN" dirty="0" smtClean="0"/>
              <a:t>&lt;</a:t>
            </a:r>
            <a:r>
              <a:rPr lang="zh-CN" altLang="en-US" dirty="0" smtClean="0"/>
              <a:t>泛型参数标识符</a:t>
            </a:r>
            <a:r>
              <a:rPr lang="en-US" altLang="zh-CN" dirty="0" smtClean="0"/>
              <a:t>&gt;{}</a:t>
            </a:r>
            <a:endParaRPr lang="en-US" altLang="zh-CN" dirty="0" smtClean="0"/>
          </a:p>
          <a:p>
            <a:pPr marL="457200" lvl="1" indent="0">
              <a:buNone/>
            </a:pPr>
            <a:r>
              <a:rPr lang="en-US" altLang="zh-CN" dirty="0" smtClean="0"/>
              <a:t>3</a:t>
            </a:r>
            <a:r>
              <a:rPr lang="en-US" altLang="zh-CN" dirty="0"/>
              <a:t>.</a:t>
            </a:r>
            <a:r>
              <a:rPr lang="zh-CN" altLang="en-US" dirty="0"/>
              <a:t>分别创建泛型类的对象，以及实现泛型接口，并创建其实现类的</a:t>
            </a:r>
            <a:r>
              <a:rPr lang="zh-CN" altLang="en-US" dirty="0" smtClean="0"/>
              <a:t>对象</a:t>
            </a:r>
            <a:endParaRPr lang="zh-CN" altLang="en-US" dirty="0">
              <a:solidFill>
                <a:schemeClr val="tx1">
                  <a:lumMod val="95000"/>
                  <a:lumOff val="5000"/>
                </a:schemeClr>
              </a:solidFill>
            </a:endParaRPr>
          </a:p>
        </p:txBody>
      </p:sp>
      <p:sp>
        <p:nvSpPr>
          <p:cNvPr id="8" name="AutoShape 7"/>
          <p:cNvSpPr>
            <a:spLocks noChangeArrowheads="1"/>
          </p:cNvSpPr>
          <p:nvPr/>
        </p:nvSpPr>
        <p:spPr bwMode="auto">
          <a:xfrm>
            <a:off x="2643174" y="4624164"/>
            <a:ext cx="3857652" cy="323850"/>
          </a:xfrm>
          <a:prstGeom prst="flowChartAlternateProcess">
            <a:avLst/>
          </a:prstGeom>
          <a:solidFill>
            <a:srgbClr val="0070C0"/>
          </a:solid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r>
              <a:rPr lang="zh-CN" altLang="en-US" sz="1600" dirty="0">
                <a:solidFill>
                  <a:schemeClr val="bg1"/>
                </a:solidFill>
                <a:latin typeface="+mn-ea"/>
              </a:rPr>
              <a:t>学生练习</a:t>
            </a:r>
            <a:r>
              <a:rPr lang="en-US" altLang="zh-CN" sz="1600" dirty="0">
                <a:solidFill>
                  <a:schemeClr val="bg1"/>
                </a:solidFill>
                <a:latin typeface="+mn-ea"/>
              </a:rPr>
              <a:t>10</a:t>
            </a:r>
            <a:r>
              <a:rPr lang="zh-CN" altLang="en-US" sz="1600" dirty="0">
                <a:solidFill>
                  <a:schemeClr val="bg1"/>
                </a:solidFill>
                <a:latin typeface="+mn-ea"/>
              </a:rPr>
              <a:t>分钟</a:t>
            </a:r>
            <a:endParaRPr lang="zh-CN" altLang="en-US" sz="1600" dirty="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par>
                                <p:cTn id="10" presetID="5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Scale>
                                      <p:cBhvr>
                                        <p:cTn id="12"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3" dur="1000" decel="50000" fill="hold">
                                          <p:stCondLst>
                                            <p:cond delay="0"/>
                                          </p:stCondLst>
                                        </p:cTn>
                                        <p:tgtEl>
                                          <p:spTgt spid="3">
                                            <p:txEl>
                                              <p:pRg st="1" end="1"/>
                                            </p:txEl>
                                          </p:spTgt>
                                        </p:tgtEl>
                                        <p:attrNameLst>
                                          <p:attrName>ppt_x</p:attrName>
                                          <p:attrName>ppt_y</p:attrName>
                                        </p:attrNameLst>
                                      </p:cBhvr>
                                    </p:animMotion>
                                    <p:animEffect transition="in" filter="fade">
                                      <p:cBhvr>
                                        <p:cTn id="14" dur="10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Scale>
                                      <p:cBhvr>
                                        <p:cTn id="19"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3">
                                            <p:txEl>
                                              <p:pRg st="2" end="2"/>
                                            </p:txEl>
                                          </p:spTgt>
                                        </p:tgtEl>
                                        <p:attrNameLst>
                                          <p:attrName>ppt_x</p:attrName>
                                          <p:attrName>ppt_y</p:attrName>
                                        </p:attrNameLst>
                                      </p:cBhvr>
                                    </p:animMotion>
                                    <p:animEffect transition="in" filter="fade">
                                      <p:cBhvr>
                                        <p:cTn id="21" dur="1000"/>
                                        <p:tgtEl>
                                          <p:spTgt spid="3">
                                            <p:txEl>
                                              <p:pRg st="2" end="2"/>
                                            </p:txEl>
                                          </p:spTgt>
                                        </p:tgtEl>
                                      </p:cBhvr>
                                    </p:animEffect>
                                  </p:childTnLst>
                                </p:cTn>
                              </p:par>
                              <p:par>
                                <p:cTn id="22" presetID="5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Scale>
                                      <p:cBhvr>
                                        <p:cTn id="24" dur="1000" decel="50000" fill="hold">
                                          <p:stCondLst>
                                            <p:cond delay="0"/>
                                          </p:stCondLst>
                                        </p:cTn>
                                        <p:tgtEl>
                                          <p:spTgt spid="3">
                                            <p:txEl>
                                              <p:pRg st="3" end="3"/>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3">
                                            <p:txEl>
                                              <p:pRg st="3" end="3"/>
                                            </p:txEl>
                                          </p:spTgt>
                                        </p:tgtEl>
                                        <p:attrNameLst>
                                          <p:attrName>ppt_x</p:attrName>
                                          <p:attrName>ppt_y</p:attrName>
                                        </p:attrNameLst>
                                      </p:cBhvr>
                                    </p:animMotion>
                                    <p:animEffect transition="in" filter="fade">
                                      <p:cBhvr>
                                        <p:cTn id="26" dur="1000"/>
                                        <p:tgtEl>
                                          <p:spTgt spid="3">
                                            <p:txEl>
                                              <p:pRg st="3" end="3"/>
                                            </p:txEl>
                                          </p:spTgt>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Scale>
                                      <p:cBhvr>
                                        <p:cTn id="29" dur="1000" decel="50000" fill="hold">
                                          <p:stCondLst>
                                            <p:cond delay="0"/>
                                          </p:stCondLst>
                                        </p:cTn>
                                        <p:tgtEl>
                                          <p:spTgt spid="3">
                                            <p:txEl>
                                              <p:pRg st="4" end="4"/>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3">
                                            <p:txEl>
                                              <p:pRg st="4" end="4"/>
                                            </p:txEl>
                                          </p:spTgt>
                                        </p:tgtEl>
                                        <p:attrNameLst>
                                          <p:attrName>ppt_x</p:attrName>
                                          <p:attrName>ppt_y</p:attrName>
                                        </p:attrNameLst>
                                      </p:cBhvr>
                                    </p:animMotion>
                                    <p:animEffect transition="in" filter="fade">
                                      <p:cBhvr>
                                        <p:cTn id="31" dur="10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Scale>
                                      <p:cBhvr>
                                        <p:cTn id="36" dur="1000" decel="50000" fill="hold">
                                          <p:stCondLst>
                                            <p:cond delay="0"/>
                                          </p:stCondLst>
                                        </p:cTn>
                                        <p:tgtEl>
                                          <p:spTgt spid="3">
                                            <p:txEl>
                                              <p:pRg st="5" end="5"/>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3">
                                            <p:txEl>
                                              <p:pRg st="5" end="5"/>
                                            </p:txEl>
                                          </p:spTgt>
                                        </p:tgtEl>
                                        <p:attrNameLst>
                                          <p:attrName>ppt_x</p:attrName>
                                          <p:attrName>ppt_y</p:attrName>
                                        </p:attrNameLst>
                                      </p:cBhvr>
                                    </p:animMotion>
                                    <p:animEffect transition="in" filter="fade">
                                      <p:cBhvr>
                                        <p:cTn id="38" dur="1000"/>
                                        <p:tgtEl>
                                          <p:spTgt spid="3">
                                            <p:txEl>
                                              <p:pRg st="5" end="5"/>
                                            </p:txEl>
                                          </p:spTgt>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animScale>
                                      <p:cBhvr>
                                        <p:cTn id="41" dur="1000" decel="50000" fill="hold">
                                          <p:stCondLst>
                                            <p:cond delay="0"/>
                                          </p:stCondLst>
                                        </p:cTn>
                                        <p:tgtEl>
                                          <p:spTgt spid="3">
                                            <p:txEl>
                                              <p:pRg st="6" end="6"/>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3">
                                            <p:txEl>
                                              <p:pRg st="6" end="6"/>
                                            </p:txEl>
                                          </p:spTgt>
                                        </p:tgtEl>
                                        <p:attrNameLst>
                                          <p:attrName>ppt_x</p:attrName>
                                          <p:attrName>ppt_y</p:attrName>
                                        </p:attrNameLst>
                                      </p:cBhvr>
                                    </p:animMotion>
                                    <p:animEffect transition="in" filter="fade">
                                      <p:cBhvr>
                                        <p:cTn id="43" dur="1000"/>
                                        <p:tgtEl>
                                          <p:spTgt spid="3">
                                            <p:txEl>
                                              <p:pRg st="6" end="6"/>
                                            </p:txEl>
                                          </p:spTgt>
                                        </p:tgtEl>
                                      </p:cBhvr>
                                    </p:animEffect>
                                  </p:childTnLst>
                                </p:cTn>
                              </p:par>
                              <p:par>
                                <p:cTn id="44" presetID="52" presetClass="entr" presetSubtype="0" fill="hold" grpId="0" nodeType="withEffect">
                                  <p:stCondLst>
                                    <p:cond delay="0"/>
                                  </p:stCondLst>
                                  <p:childTnLst>
                                    <p:set>
                                      <p:cBhvr>
                                        <p:cTn id="45" dur="1" fill="hold">
                                          <p:stCondLst>
                                            <p:cond delay="0"/>
                                          </p:stCondLst>
                                        </p:cTn>
                                        <p:tgtEl>
                                          <p:spTgt spid="3">
                                            <p:txEl>
                                              <p:pRg st="7" end="7"/>
                                            </p:txEl>
                                          </p:spTgt>
                                        </p:tgtEl>
                                        <p:attrNameLst>
                                          <p:attrName>style.visibility</p:attrName>
                                        </p:attrNameLst>
                                      </p:cBhvr>
                                      <p:to>
                                        <p:strVal val="visible"/>
                                      </p:to>
                                    </p:set>
                                    <p:animScale>
                                      <p:cBhvr>
                                        <p:cTn id="46" dur="1000" decel="50000" fill="hold">
                                          <p:stCondLst>
                                            <p:cond delay="0"/>
                                          </p:stCondLst>
                                        </p:cTn>
                                        <p:tgtEl>
                                          <p:spTgt spid="3">
                                            <p:txEl>
                                              <p:pRg st="7" end="7"/>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7" dur="1000" decel="50000" fill="hold">
                                          <p:stCondLst>
                                            <p:cond delay="0"/>
                                          </p:stCondLst>
                                        </p:cTn>
                                        <p:tgtEl>
                                          <p:spTgt spid="3">
                                            <p:txEl>
                                              <p:pRg st="7" end="7"/>
                                            </p:txEl>
                                          </p:spTgt>
                                        </p:tgtEl>
                                        <p:attrNameLst>
                                          <p:attrName>ppt_x</p:attrName>
                                          <p:attrName>ppt_y</p:attrName>
                                        </p:attrNameLst>
                                      </p:cBhvr>
                                    </p:animMotion>
                                    <p:animEffect transition="in" filter="fade">
                                      <p:cBhvr>
                                        <p:cTn id="48" dur="1000"/>
                                        <p:tgtEl>
                                          <p:spTgt spid="3">
                                            <p:txEl>
                                              <p:pRg st="7" end="7"/>
                                            </p:txEl>
                                          </p:spTgt>
                                        </p:tgtEl>
                                      </p:cBhvr>
                                    </p:animEffect>
                                  </p:childTnLst>
                                </p:cTn>
                              </p:par>
                              <p:par>
                                <p:cTn id="49" presetID="52" presetClass="entr" presetSubtype="0" fill="hold" grpId="0" nodeType="withEffect">
                                  <p:stCondLst>
                                    <p:cond delay="0"/>
                                  </p:stCondLst>
                                  <p:childTnLst>
                                    <p:set>
                                      <p:cBhvr>
                                        <p:cTn id="50" dur="1" fill="hold">
                                          <p:stCondLst>
                                            <p:cond delay="0"/>
                                          </p:stCondLst>
                                        </p:cTn>
                                        <p:tgtEl>
                                          <p:spTgt spid="3">
                                            <p:txEl>
                                              <p:pRg st="8" end="8"/>
                                            </p:txEl>
                                          </p:spTgt>
                                        </p:tgtEl>
                                        <p:attrNameLst>
                                          <p:attrName>style.visibility</p:attrName>
                                        </p:attrNameLst>
                                      </p:cBhvr>
                                      <p:to>
                                        <p:strVal val="visible"/>
                                      </p:to>
                                    </p:set>
                                    <p:animScale>
                                      <p:cBhvr>
                                        <p:cTn id="51" dur="1000" decel="50000" fill="hold">
                                          <p:stCondLst>
                                            <p:cond delay="0"/>
                                          </p:stCondLst>
                                        </p:cTn>
                                        <p:tgtEl>
                                          <p:spTgt spid="3">
                                            <p:txEl>
                                              <p:pRg st="8" end="8"/>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2" dur="1000" decel="50000" fill="hold">
                                          <p:stCondLst>
                                            <p:cond delay="0"/>
                                          </p:stCondLst>
                                        </p:cTn>
                                        <p:tgtEl>
                                          <p:spTgt spid="3">
                                            <p:txEl>
                                              <p:pRg st="8" end="8"/>
                                            </p:txEl>
                                          </p:spTgt>
                                        </p:tgtEl>
                                        <p:attrNameLst>
                                          <p:attrName>ppt_x</p:attrName>
                                          <p:attrName>ppt_y</p:attrName>
                                        </p:attrNameLst>
                                      </p:cBhvr>
                                    </p:animMotion>
                                    <p:animEffect transition="in" filter="fade">
                                      <p:cBhvr>
                                        <p:cTn id="53"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课堂小结</a:t>
            </a:r>
            <a:endParaRPr lang="zh-CN" altLang="en-US" dirty="0"/>
          </a:p>
        </p:txBody>
      </p:sp>
      <p:grpSp>
        <p:nvGrpSpPr>
          <p:cNvPr id="18" name="组合 17"/>
          <p:cNvGrpSpPr/>
          <p:nvPr/>
        </p:nvGrpSpPr>
        <p:grpSpPr>
          <a:xfrm>
            <a:off x="1187624" y="1033314"/>
            <a:ext cx="2295000" cy="2639611"/>
            <a:chOff x="1332000" y="1507139"/>
            <a:chExt cx="2295000" cy="2639611"/>
          </a:xfrm>
        </p:grpSpPr>
        <p:sp>
          <p:nvSpPr>
            <p:cNvPr id="7" name="左大括号 6"/>
            <p:cNvSpPr/>
            <p:nvPr/>
          </p:nvSpPr>
          <p:spPr bwMode="auto">
            <a:xfrm>
              <a:off x="3042000" y="1507139"/>
              <a:ext cx="585000" cy="2639611"/>
            </a:xfrm>
            <a:prstGeom prst="lef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8" name="TextBox 7"/>
            <p:cNvSpPr txBox="1"/>
            <p:nvPr/>
          </p:nvSpPr>
          <p:spPr>
            <a:xfrm>
              <a:off x="1332000" y="2616750"/>
              <a:ext cx="2160000" cy="400110"/>
            </a:xfrm>
            <a:prstGeom prst="rect">
              <a:avLst/>
            </a:prstGeom>
            <a:noFill/>
          </p:spPr>
          <p:txBody>
            <a:bodyPr wrap="square" rtlCol="0">
              <a:spAutoFit/>
            </a:bodyPr>
            <a:lstStyle/>
            <a:p>
              <a:r>
                <a:rPr lang="zh-CN" altLang="en-US" sz="2000" dirty="0" smtClean="0"/>
                <a:t>本节内容</a:t>
              </a:r>
              <a:endParaRPr lang="zh-CN" altLang="en-US" sz="2000" dirty="0"/>
            </a:p>
          </p:txBody>
        </p:sp>
      </p:grpSp>
      <p:sp>
        <p:nvSpPr>
          <p:cNvPr id="9" name="TextBox 8"/>
          <p:cNvSpPr txBox="1"/>
          <p:nvPr/>
        </p:nvSpPr>
        <p:spPr>
          <a:xfrm>
            <a:off x="3572624" y="920653"/>
            <a:ext cx="4230000" cy="400110"/>
          </a:xfrm>
          <a:prstGeom prst="rect">
            <a:avLst/>
          </a:prstGeom>
          <a:noFill/>
        </p:spPr>
        <p:txBody>
          <a:bodyPr wrap="square" rtlCol="0">
            <a:spAutoFit/>
          </a:bodyPr>
          <a:lstStyle/>
          <a:p>
            <a:pPr algn="l"/>
            <a:r>
              <a:rPr lang="zh-CN" altLang="en-US" sz="2000" dirty="0" smtClean="0"/>
              <a:t>知识回顾：</a:t>
            </a:r>
            <a:r>
              <a:rPr lang="zh-CN" altLang="en-US" sz="2000" dirty="0"/>
              <a:t>泛</a:t>
            </a:r>
            <a:r>
              <a:rPr lang="zh-CN" altLang="en-US" sz="2000" dirty="0" smtClean="0"/>
              <a:t>型概念及应用场景</a:t>
            </a:r>
            <a:endParaRPr lang="zh-CN" altLang="en-US" sz="2000" dirty="0"/>
          </a:p>
        </p:txBody>
      </p:sp>
      <p:sp>
        <p:nvSpPr>
          <p:cNvPr id="10" name="TextBox 9"/>
          <p:cNvSpPr txBox="1"/>
          <p:nvPr/>
        </p:nvSpPr>
        <p:spPr>
          <a:xfrm>
            <a:off x="3572624" y="2122210"/>
            <a:ext cx="4230000" cy="400110"/>
          </a:xfrm>
          <a:prstGeom prst="rect">
            <a:avLst/>
          </a:prstGeom>
          <a:noFill/>
        </p:spPr>
        <p:txBody>
          <a:bodyPr wrap="square" rtlCol="0">
            <a:spAutoFit/>
          </a:bodyPr>
          <a:lstStyle/>
          <a:p>
            <a:pPr algn="l"/>
            <a:r>
              <a:rPr lang="zh-CN" altLang="en-US" sz="2000" dirty="0" smtClean="0"/>
              <a:t>泛型类</a:t>
            </a:r>
            <a:endParaRPr lang="zh-CN" altLang="en-US" sz="2000" dirty="0"/>
          </a:p>
        </p:txBody>
      </p:sp>
      <p:sp>
        <p:nvSpPr>
          <p:cNvPr id="11" name="TextBox 10"/>
          <p:cNvSpPr txBox="1"/>
          <p:nvPr/>
        </p:nvSpPr>
        <p:spPr>
          <a:xfrm>
            <a:off x="3572624" y="3323768"/>
            <a:ext cx="4230000" cy="400110"/>
          </a:xfrm>
          <a:prstGeom prst="rect">
            <a:avLst/>
          </a:prstGeom>
          <a:noFill/>
        </p:spPr>
        <p:txBody>
          <a:bodyPr wrap="square" rtlCol="0">
            <a:spAutoFit/>
          </a:bodyPr>
          <a:lstStyle/>
          <a:p>
            <a:pPr algn="l"/>
            <a:r>
              <a:rPr lang="zh-CN" altLang="en-US" sz="2000" dirty="0" smtClean="0"/>
              <a:t>泛型接口</a:t>
            </a:r>
            <a:endParaRPr lang="zh-CN" altLang="en-US" sz="2000" dirty="0"/>
          </a:p>
        </p:txBody>
      </p:sp>
      <p:grpSp>
        <p:nvGrpSpPr>
          <p:cNvPr id="16" name="组合 15"/>
          <p:cNvGrpSpPr/>
          <p:nvPr/>
        </p:nvGrpSpPr>
        <p:grpSpPr>
          <a:xfrm>
            <a:off x="4067624" y="1365763"/>
            <a:ext cx="3555000" cy="687162"/>
            <a:chOff x="4212000" y="1839588"/>
            <a:chExt cx="3555000" cy="687162"/>
          </a:xfrm>
        </p:grpSpPr>
        <p:sp>
          <p:nvSpPr>
            <p:cNvPr id="12" name="下箭头 11"/>
            <p:cNvSpPr/>
            <p:nvPr/>
          </p:nvSpPr>
          <p:spPr bwMode="auto">
            <a:xfrm>
              <a:off x="4212000" y="1839588"/>
              <a:ext cx="360000" cy="68716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TextBox 13"/>
            <p:cNvSpPr txBox="1"/>
            <p:nvPr/>
          </p:nvSpPr>
          <p:spPr>
            <a:xfrm>
              <a:off x="4572000" y="1941750"/>
              <a:ext cx="3195000" cy="338554"/>
            </a:xfrm>
            <a:prstGeom prst="rect">
              <a:avLst/>
            </a:prstGeom>
            <a:noFill/>
          </p:spPr>
          <p:txBody>
            <a:bodyPr wrap="square" rtlCol="0">
              <a:spAutoFit/>
            </a:bodyPr>
            <a:lstStyle/>
            <a:p>
              <a:pPr algn="l"/>
              <a:r>
                <a:rPr lang="zh-CN" altLang="en-US" sz="1600" dirty="0" smtClean="0"/>
                <a:t>及时复习</a:t>
              </a:r>
              <a:endParaRPr lang="zh-CN" altLang="en-US" sz="1600" dirty="0"/>
            </a:p>
          </p:txBody>
        </p:sp>
      </p:grpSp>
      <p:grpSp>
        <p:nvGrpSpPr>
          <p:cNvPr id="17" name="组合 16"/>
          <p:cNvGrpSpPr/>
          <p:nvPr/>
        </p:nvGrpSpPr>
        <p:grpSpPr>
          <a:xfrm>
            <a:off x="4067624" y="2600834"/>
            <a:ext cx="3555000" cy="687162"/>
            <a:chOff x="4212000" y="3074659"/>
            <a:chExt cx="3555000" cy="687162"/>
          </a:xfrm>
        </p:grpSpPr>
        <p:sp>
          <p:nvSpPr>
            <p:cNvPr id="13" name="下箭头 12"/>
            <p:cNvSpPr/>
            <p:nvPr/>
          </p:nvSpPr>
          <p:spPr bwMode="auto">
            <a:xfrm>
              <a:off x="4212000" y="3074659"/>
              <a:ext cx="360000" cy="68716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TextBox 14"/>
            <p:cNvSpPr txBox="1"/>
            <p:nvPr/>
          </p:nvSpPr>
          <p:spPr>
            <a:xfrm>
              <a:off x="4572000" y="3201750"/>
              <a:ext cx="3195000" cy="338554"/>
            </a:xfrm>
            <a:prstGeom prst="rect">
              <a:avLst/>
            </a:prstGeom>
            <a:noFill/>
          </p:spPr>
          <p:txBody>
            <a:bodyPr wrap="square" rtlCol="0">
              <a:spAutoFit/>
            </a:bodyPr>
            <a:lstStyle/>
            <a:p>
              <a:pPr algn="l"/>
              <a:r>
                <a:rPr lang="zh-CN" altLang="en-US" sz="1600" dirty="0"/>
                <a:t>步步</a:t>
              </a:r>
              <a:r>
                <a:rPr lang="zh-CN" altLang="en-US" sz="1600" dirty="0" smtClean="0"/>
                <a:t>推进</a:t>
              </a:r>
              <a:endParaRPr lang="zh-CN" altLang="en-US" sz="1600" dirty="0"/>
            </a:p>
          </p:txBody>
        </p:sp>
      </p:grpSp>
      <p:sp>
        <p:nvSpPr>
          <p:cNvPr id="19" name="AutoShape 10"/>
          <p:cNvSpPr>
            <a:spLocks noChangeArrowheads="1"/>
          </p:cNvSpPr>
          <p:nvPr/>
        </p:nvSpPr>
        <p:spPr bwMode="auto">
          <a:xfrm>
            <a:off x="1264500" y="4171435"/>
            <a:ext cx="6615000" cy="441926"/>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2000" kern="0" dirty="0" smtClean="0">
                <a:solidFill>
                  <a:schemeClr val="bg1"/>
                </a:solidFill>
                <a:latin typeface="Arial" panose="020B0604020202020204"/>
              </a:rPr>
              <a:t>下一节将深入学习自定义泛型方法</a:t>
            </a:r>
            <a:endParaRPr lang="en-US" altLang="zh-CN" sz="2000" kern="0" dirty="0" smtClean="0">
              <a:solidFill>
                <a:schemeClr val="bg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800" decel="100000"/>
                                        <p:tgtEl>
                                          <p:spTgt spid="18"/>
                                        </p:tgtEl>
                                      </p:cBhvr>
                                    </p:animEffect>
                                    <p:anim calcmode="lin" valueType="num">
                                      <p:cBhvr>
                                        <p:cTn id="8" dur="800" decel="100000" fill="hold"/>
                                        <p:tgtEl>
                                          <p:spTgt spid="18"/>
                                        </p:tgtEl>
                                        <p:attrNameLst>
                                          <p:attrName>style.rotation</p:attrName>
                                        </p:attrNameLst>
                                      </p:cBhvr>
                                      <p:tavLst>
                                        <p:tav tm="0">
                                          <p:val>
                                            <p:fltVal val="-90"/>
                                          </p:val>
                                        </p:tav>
                                        <p:tav tm="100000">
                                          <p:val>
                                            <p:fltVal val="0"/>
                                          </p:val>
                                        </p:tav>
                                      </p:tavLst>
                                    </p:anim>
                                    <p:anim calcmode="lin" valueType="num">
                                      <p:cBhvr>
                                        <p:cTn id="9" dur="800" decel="100000" fill="hold"/>
                                        <p:tgtEl>
                                          <p:spTgt spid="18"/>
                                        </p:tgtEl>
                                        <p:attrNameLst>
                                          <p:attrName>ppt_x</p:attrName>
                                        </p:attrNameLst>
                                      </p:cBhvr>
                                      <p:tavLst>
                                        <p:tav tm="0">
                                          <p:val>
                                            <p:strVal val="#ppt_x+0.4"/>
                                          </p:val>
                                        </p:tav>
                                        <p:tav tm="100000">
                                          <p:val>
                                            <p:strVal val="#ppt_x-0.05"/>
                                          </p:val>
                                        </p:tav>
                                      </p:tavLst>
                                    </p:anim>
                                    <p:anim calcmode="lin" valueType="num">
                                      <p:cBhvr>
                                        <p:cTn id="10" dur="800" decel="100000" fill="hold"/>
                                        <p:tgtEl>
                                          <p:spTgt spid="18"/>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8"/>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8"/>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1" presetClass="entr" presetSubtype="0" fill="hold" grpId="0" nodeType="clickEffect">
                                  <p:stCondLst>
                                    <p:cond delay="0"/>
                                  </p:stCondLst>
                                  <p:iterate type="lt">
                                    <p:tmPct val="10000"/>
                                  </p:iterate>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9"/>
                                        </p:tgtEl>
                                        <p:attrNameLst>
                                          <p:attrName>ppt_y</p:attrName>
                                        </p:attrNameLst>
                                      </p:cBhvr>
                                      <p:tavLst>
                                        <p:tav tm="0">
                                          <p:val>
                                            <p:strVal val="#ppt_y"/>
                                          </p:val>
                                        </p:tav>
                                        <p:tav tm="100000">
                                          <p:val>
                                            <p:strVal val="#ppt_y"/>
                                          </p:val>
                                        </p:tav>
                                      </p:tavLst>
                                    </p:anim>
                                    <p:anim calcmode="lin" valueType="num">
                                      <p:cBhvr>
                                        <p:cTn id="19" dur="500" fill="hold"/>
                                        <p:tgtEl>
                                          <p:spTgt spid="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0" presetClass="entr" presetSubtype="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800" decel="100000"/>
                                        <p:tgtEl>
                                          <p:spTgt spid="16"/>
                                        </p:tgtEl>
                                      </p:cBhvr>
                                    </p:animEffect>
                                    <p:anim calcmode="lin" valueType="num">
                                      <p:cBhvr>
                                        <p:cTn id="27" dur="800" decel="100000" fill="hold"/>
                                        <p:tgtEl>
                                          <p:spTgt spid="16"/>
                                        </p:tgtEl>
                                        <p:attrNameLst>
                                          <p:attrName>style.rotation</p:attrName>
                                        </p:attrNameLst>
                                      </p:cBhvr>
                                      <p:tavLst>
                                        <p:tav tm="0">
                                          <p:val>
                                            <p:fltVal val="-90"/>
                                          </p:val>
                                        </p:tav>
                                        <p:tav tm="100000">
                                          <p:val>
                                            <p:fltVal val="0"/>
                                          </p:val>
                                        </p:tav>
                                      </p:tavLst>
                                    </p:anim>
                                    <p:anim calcmode="lin" valueType="num">
                                      <p:cBhvr>
                                        <p:cTn id="28" dur="800" decel="100000" fill="hold"/>
                                        <p:tgtEl>
                                          <p:spTgt spid="16"/>
                                        </p:tgtEl>
                                        <p:attrNameLst>
                                          <p:attrName>ppt_x</p:attrName>
                                        </p:attrNameLst>
                                      </p:cBhvr>
                                      <p:tavLst>
                                        <p:tav tm="0">
                                          <p:val>
                                            <p:strVal val="#ppt_x+0.4"/>
                                          </p:val>
                                        </p:tav>
                                        <p:tav tm="100000">
                                          <p:val>
                                            <p:strVal val="#ppt_x-0.05"/>
                                          </p:val>
                                        </p:tav>
                                      </p:tavLst>
                                    </p:anim>
                                    <p:anim calcmode="lin" valueType="num">
                                      <p:cBhvr>
                                        <p:cTn id="29" dur="800" decel="100000" fill="hold"/>
                                        <p:tgtEl>
                                          <p:spTgt spid="16"/>
                                        </p:tgtEl>
                                        <p:attrNameLst>
                                          <p:attrName>ppt_y</p:attrName>
                                        </p:attrNameLst>
                                      </p:cBhvr>
                                      <p:tavLst>
                                        <p:tav tm="0">
                                          <p:val>
                                            <p:strVal val="#ppt_y-0.4"/>
                                          </p:val>
                                        </p:tav>
                                        <p:tav tm="100000">
                                          <p:val>
                                            <p:strVal val="#ppt_y+0.1"/>
                                          </p:val>
                                        </p:tav>
                                      </p:tavLst>
                                    </p:anim>
                                    <p:anim calcmode="lin" valueType="num">
                                      <p:cBhvr>
                                        <p:cTn id="30"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31"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par>
                                <p:cTn id="32" presetID="3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800" decel="100000"/>
                                        <p:tgtEl>
                                          <p:spTgt spid="10"/>
                                        </p:tgtEl>
                                      </p:cBhvr>
                                    </p:animEffect>
                                    <p:anim calcmode="lin" valueType="num">
                                      <p:cBhvr>
                                        <p:cTn id="35" dur="800" decel="100000" fill="hold"/>
                                        <p:tgtEl>
                                          <p:spTgt spid="10"/>
                                        </p:tgtEl>
                                        <p:attrNameLst>
                                          <p:attrName>style.rotation</p:attrName>
                                        </p:attrNameLst>
                                      </p:cBhvr>
                                      <p:tavLst>
                                        <p:tav tm="0">
                                          <p:val>
                                            <p:fltVal val="-90"/>
                                          </p:val>
                                        </p:tav>
                                        <p:tav tm="100000">
                                          <p:val>
                                            <p:fltVal val="0"/>
                                          </p:val>
                                        </p:tav>
                                      </p:tavLst>
                                    </p:anim>
                                    <p:anim calcmode="lin" valueType="num">
                                      <p:cBhvr>
                                        <p:cTn id="36" dur="800" decel="100000" fill="hold"/>
                                        <p:tgtEl>
                                          <p:spTgt spid="10"/>
                                        </p:tgtEl>
                                        <p:attrNameLst>
                                          <p:attrName>ppt_x</p:attrName>
                                        </p:attrNameLst>
                                      </p:cBhvr>
                                      <p:tavLst>
                                        <p:tav tm="0">
                                          <p:val>
                                            <p:strVal val="#ppt_x+0.4"/>
                                          </p:val>
                                        </p:tav>
                                        <p:tav tm="100000">
                                          <p:val>
                                            <p:strVal val="#ppt_x-0.05"/>
                                          </p:val>
                                        </p:tav>
                                      </p:tavLst>
                                    </p:anim>
                                    <p:anim calcmode="lin" valueType="num">
                                      <p:cBhvr>
                                        <p:cTn id="37" dur="800" decel="100000" fill="hold"/>
                                        <p:tgtEl>
                                          <p:spTgt spid="10"/>
                                        </p:tgtEl>
                                        <p:attrNameLst>
                                          <p:attrName>ppt_y</p:attrName>
                                        </p:attrNameLst>
                                      </p:cBhvr>
                                      <p:tavLst>
                                        <p:tav tm="0">
                                          <p:val>
                                            <p:strVal val="#ppt_y-0.4"/>
                                          </p:val>
                                        </p:tav>
                                        <p:tav tm="100000">
                                          <p:val>
                                            <p:strVal val="#ppt_y+0.1"/>
                                          </p:val>
                                        </p:tav>
                                      </p:tavLst>
                                    </p:anim>
                                    <p:anim calcmode="lin" valueType="num">
                                      <p:cBhvr>
                                        <p:cTn id="38" dur="200" accel="100000" fill="hold">
                                          <p:stCondLst>
                                            <p:cond delay="800"/>
                                          </p:stCondLst>
                                        </p:cTn>
                                        <p:tgtEl>
                                          <p:spTgt spid="10"/>
                                        </p:tgtEl>
                                        <p:attrNameLst>
                                          <p:attrName>ppt_x</p:attrName>
                                        </p:attrNameLst>
                                      </p:cBhvr>
                                      <p:tavLst>
                                        <p:tav tm="0">
                                          <p:val>
                                            <p:strVal val="#ppt_x-0.05"/>
                                          </p:val>
                                        </p:tav>
                                        <p:tav tm="100000">
                                          <p:val>
                                            <p:strVal val="#ppt_x"/>
                                          </p:val>
                                        </p:tav>
                                      </p:tavLst>
                                    </p:anim>
                                    <p:anim calcmode="lin" valueType="num">
                                      <p:cBhvr>
                                        <p:cTn id="39" dur="200" accel="100000" fill="hold">
                                          <p:stCondLst>
                                            <p:cond delay="800"/>
                                          </p:stCondLst>
                                        </p:cTn>
                                        <p:tgtEl>
                                          <p:spTgt spid="10"/>
                                        </p:tgtEl>
                                        <p:attrNameLst>
                                          <p:attrName>ppt_y</p:attrName>
                                        </p:attrNameLst>
                                      </p:cBhvr>
                                      <p:tavLst>
                                        <p:tav tm="0">
                                          <p:val>
                                            <p:strVal val="#ppt_y+0.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0" presetClass="entr" presetSubtype="0"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800" decel="100000"/>
                                        <p:tgtEl>
                                          <p:spTgt spid="17"/>
                                        </p:tgtEl>
                                      </p:cBhvr>
                                    </p:animEffect>
                                    <p:anim calcmode="lin" valueType="num">
                                      <p:cBhvr>
                                        <p:cTn id="45" dur="800" decel="100000" fill="hold"/>
                                        <p:tgtEl>
                                          <p:spTgt spid="17"/>
                                        </p:tgtEl>
                                        <p:attrNameLst>
                                          <p:attrName>style.rotation</p:attrName>
                                        </p:attrNameLst>
                                      </p:cBhvr>
                                      <p:tavLst>
                                        <p:tav tm="0">
                                          <p:val>
                                            <p:fltVal val="-90"/>
                                          </p:val>
                                        </p:tav>
                                        <p:tav tm="100000">
                                          <p:val>
                                            <p:fltVal val="0"/>
                                          </p:val>
                                        </p:tav>
                                      </p:tavLst>
                                    </p:anim>
                                    <p:anim calcmode="lin" valueType="num">
                                      <p:cBhvr>
                                        <p:cTn id="46" dur="800" decel="100000" fill="hold"/>
                                        <p:tgtEl>
                                          <p:spTgt spid="17"/>
                                        </p:tgtEl>
                                        <p:attrNameLst>
                                          <p:attrName>ppt_x</p:attrName>
                                        </p:attrNameLst>
                                      </p:cBhvr>
                                      <p:tavLst>
                                        <p:tav tm="0">
                                          <p:val>
                                            <p:strVal val="#ppt_x+0.4"/>
                                          </p:val>
                                        </p:tav>
                                        <p:tav tm="100000">
                                          <p:val>
                                            <p:strVal val="#ppt_x-0.05"/>
                                          </p:val>
                                        </p:tav>
                                      </p:tavLst>
                                    </p:anim>
                                    <p:anim calcmode="lin" valueType="num">
                                      <p:cBhvr>
                                        <p:cTn id="47" dur="800" decel="100000" fill="hold"/>
                                        <p:tgtEl>
                                          <p:spTgt spid="17"/>
                                        </p:tgtEl>
                                        <p:attrNameLst>
                                          <p:attrName>ppt_y</p:attrName>
                                        </p:attrNameLst>
                                      </p:cBhvr>
                                      <p:tavLst>
                                        <p:tav tm="0">
                                          <p:val>
                                            <p:strVal val="#ppt_y-0.4"/>
                                          </p:val>
                                        </p:tav>
                                        <p:tav tm="100000">
                                          <p:val>
                                            <p:strVal val="#ppt_y+0.1"/>
                                          </p:val>
                                        </p:tav>
                                      </p:tavLst>
                                    </p:anim>
                                    <p:anim calcmode="lin" valueType="num">
                                      <p:cBhvr>
                                        <p:cTn id="48" dur="200" accel="100000" fill="hold">
                                          <p:stCondLst>
                                            <p:cond delay="800"/>
                                          </p:stCondLst>
                                        </p:cTn>
                                        <p:tgtEl>
                                          <p:spTgt spid="17"/>
                                        </p:tgtEl>
                                        <p:attrNameLst>
                                          <p:attrName>ppt_x</p:attrName>
                                        </p:attrNameLst>
                                      </p:cBhvr>
                                      <p:tavLst>
                                        <p:tav tm="0">
                                          <p:val>
                                            <p:strVal val="#ppt_x-0.05"/>
                                          </p:val>
                                        </p:tav>
                                        <p:tav tm="100000">
                                          <p:val>
                                            <p:strVal val="#ppt_x"/>
                                          </p:val>
                                        </p:tav>
                                      </p:tavLst>
                                    </p:anim>
                                    <p:anim calcmode="lin" valueType="num">
                                      <p:cBhvr>
                                        <p:cTn id="49" dur="200" accel="100000" fill="hold">
                                          <p:stCondLst>
                                            <p:cond delay="800"/>
                                          </p:stCondLst>
                                        </p:cTn>
                                        <p:tgtEl>
                                          <p:spTgt spid="17"/>
                                        </p:tgtEl>
                                        <p:attrNameLst>
                                          <p:attrName>ppt_y</p:attrName>
                                        </p:attrNameLst>
                                      </p:cBhvr>
                                      <p:tavLst>
                                        <p:tav tm="0">
                                          <p:val>
                                            <p:strVal val="#ppt_y+0.1"/>
                                          </p:val>
                                        </p:tav>
                                        <p:tav tm="100000">
                                          <p:val>
                                            <p:strVal val="#ppt_y"/>
                                          </p:val>
                                        </p:tav>
                                      </p:tavLst>
                                    </p:anim>
                                  </p:childTnLst>
                                </p:cTn>
                              </p:par>
                              <p:par>
                                <p:cTn id="50" presetID="30" presetClass="entr" presetSubtype="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fade">
                                      <p:cBhvr>
                                        <p:cTn id="52" dur="800" decel="100000"/>
                                        <p:tgtEl>
                                          <p:spTgt spid="11"/>
                                        </p:tgtEl>
                                      </p:cBhvr>
                                    </p:animEffect>
                                    <p:anim calcmode="lin" valueType="num">
                                      <p:cBhvr>
                                        <p:cTn id="53" dur="800" decel="100000" fill="hold"/>
                                        <p:tgtEl>
                                          <p:spTgt spid="11"/>
                                        </p:tgtEl>
                                        <p:attrNameLst>
                                          <p:attrName>style.rotation</p:attrName>
                                        </p:attrNameLst>
                                      </p:cBhvr>
                                      <p:tavLst>
                                        <p:tav tm="0">
                                          <p:val>
                                            <p:fltVal val="-90"/>
                                          </p:val>
                                        </p:tav>
                                        <p:tav tm="100000">
                                          <p:val>
                                            <p:fltVal val="0"/>
                                          </p:val>
                                        </p:tav>
                                      </p:tavLst>
                                    </p:anim>
                                    <p:anim calcmode="lin" valueType="num">
                                      <p:cBhvr>
                                        <p:cTn id="54" dur="800" decel="100000" fill="hold"/>
                                        <p:tgtEl>
                                          <p:spTgt spid="11"/>
                                        </p:tgtEl>
                                        <p:attrNameLst>
                                          <p:attrName>ppt_x</p:attrName>
                                        </p:attrNameLst>
                                      </p:cBhvr>
                                      <p:tavLst>
                                        <p:tav tm="0">
                                          <p:val>
                                            <p:strVal val="#ppt_x+0.4"/>
                                          </p:val>
                                        </p:tav>
                                        <p:tav tm="100000">
                                          <p:val>
                                            <p:strVal val="#ppt_x-0.05"/>
                                          </p:val>
                                        </p:tav>
                                      </p:tavLst>
                                    </p:anim>
                                    <p:anim calcmode="lin" valueType="num">
                                      <p:cBhvr>
                                        <p:cTn id="55" dur="800" decel="100000" fill="hold"/>
                                        <p:tgtEl>
                                          <p:spTgt spid="11"/>
                                        </p:tgtEl>
                                        <p:attrNameLst>
                                          <p:attrName>ppt_y</p:attrName>
                                        </p:attrNameLst>
                                      </p:cBhvr>
                                      <p:tavLst>
                                        <p:tav tm="0">
                                          <p:val>
                                            <p:strVal val="#ppt_y-0.4"/>
                                          </p:val>
                                        </p:tav>
                                        <p:tav tm="100000">
                                          <p:val>
                                            <p:strVal val="#ppt_y+0.1"/>
                                          </p:val>
                                        </p:tav>
                                      </p:tavLst>
                                    </p:anim>
                                    <p:anim calcmode="lin" valueType="num">
                                      <p:cBhvr>
                                        <p:cTn id="56"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57"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52"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Scale>
                                      <p:cBhvr>
                                        <p:cTn id="62" dur="1000" decel="50000" fill="hold">
                                          <p:stCondLst>
                                            <p:cond delay="0"/>
                                          </p:stCondLst>
                                        </p:cTn>
                                        <p:tgtEl>
                                          <p:spTgt spid="1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3" dur="1000" decel="50000" fill="hold">
                                          <p:stCondLst>
                                            <p:cond delay="0"/>
                                          </p:stCondLst>
                                        </p:cTn>
                                        <p:tgtEl>
                                          <p:spTgt spid="19"/>
                                        </p:tgtEl>
                                        <p:attrNameLst>
                                          <p:attrName>ppt_x</p:attrName>
                                          <p:attrName>ppt_y</p:attrName>
                                        </p:attrNameLst>
                                      </p:cBhvr>
                                    </p:animMotion>
                                    <p:animEffect transition="in" filter="fade">
                                      <p:cBhvr>
                                        <p:cTn id="64"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9"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第三节</a:t>
            </a:r>
            <a:r>
              <a:rPr lang="zh-CN" altLang="en-US" dirty="0"/>
              <a:t>课</a:t>
            </a:r>
            <a:endParaRPr lang="zh-CN" altLang="en-US" dirty="0"/>
          </a:p>
        </p:txBody>
      </p:sp>
      <p:sp>
        <p:nvSpPr>
          <p:cNvPr id="3" name="副标题 2"/>
          <p:cNvSpPr>
            <a:spLocks noGrp="1"/>
          </p:cNvSpPr>
          <p:nvPr>
            <p:ph type="subTitle" idx="1"/>
          </p:nvPr>
        </p:nvSpPr>
        <p:spPr/>
        <p:txBody>
          <a:bodyPr/>
          <a:lstStyle/>
          <a:p>
            <a:r>
              <a:rPr lang="zh-CN" altLang="en-US" dirty="0" smtClean="0"/>
              <a:t>泛型</a:t>
            </a:r>
            <a:r>
              <a:rPr lang="zh-CN" altLang="en-US" dirty="0"/>
              <a:t>方法与泛型规则</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学习目标</a:t>
            </a:r>
            <a:endParaRPr lang="zh-CN" altLang="en-US" dirty="0"/>
          </a:p>
        </p:txBody>
      </p:sp>
      <p:sp>
        <p:nvSpPr>
          <p:cNvPr id="7" name="副标题 6"/>
          <p:cNvSpPr>
            <a:spLocks noGrp="1"/>
          </p:cNvSpPr>
          <p:nvPr>
            <p:ph type="subTitle" idx="10"/>
          </p:nvPr>
        </p:nvSpPr>
        <p:spPr>
          <a:xfrm>
            <a:off x="539552" y="843558"/>
            <a:ext cx="7488832" cy="720080"/>
          </a:xfrm>
        </p:spPr>
        <p:txBody>
          <a:bodyPr/>
          <a:lstStyle/>
          <a:p>
            <a:r>
              <a:rPr lang="zh-CN" altLang="en-US" dirty="0"/>
              <a:t>上节</a:t>
            </a:r>
            <a:r>
              <a:rPr lang="zh-CN" altLang="en-US" dirty="0" smtClean="0"/>
              <a:t>课学习</a:t>
            </a:r>
            <a:r>
              <a:rPr lang="zh-CN" altLang="en-US" dirty="0"/>
              <a:t>了自定义泛型类和泛型接口</a:t>
            </a:r>
            <a:r>
              <a:rPr lang="zh-CN" altLang="en-US" dirty="0" smtClean="0"/>
              <a:t>。</a:t>
            </a:r>
            <a:endParaRPr lang="en-US" altLang="zh-CN" dirty="0" smtClean="0"/>
          </a:p>
          <a:p>
            <a:r>
              <a:rPr lang="zh-CN" altLang="en-US" dirty="0" smtClean="0"/>
              <a:t>本节课学习</a:t>
            </a:r>
            <a:r>
              <a:rPr lang="zh-CN" altLang="en-US" dirty="0"/>
              <a:t>自定义泛型</a:t>
            </a:r>
            <a:r>
              <a:rPr lang="zh-CN" altLang="en-US" dirty="0" smtClean="0"/>
              <a:t>方法，</a:t>
            </a:r>
            <a:r>
              <a:rPr lang="zh-CN" altLang="en-US" dirty="0"/>
              <a:t>以及泛型的常用规则</a:t>
            </a:r>
            <a:r>
              <a:rPr lang="zh-CN" altLang="en-US" dirty="0" smtClean="0"/>
              <a:t>。</a:t>
            </a:r>
            <a:endParaRPr lang="zh-CN" altLang="en-US" dirty="0"/>
          </a:p>
          <a:p>
            <a:endParaRPr lang="zh-CN" altLang="en-US" dirty="0"/>
          </a:p>
        </p:txBody>
      </p:sp>
      <p:pic>
        <p:nvPicPr>
          <p:cNvPr id="9"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0333" y="3399982"/>
            <a:ext cx="1686123"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1187624" y="1779662"/>
            <a:ext cx="5544616" cy="1200329"/>
          </a:xfrm>
          <a:prstGeom prst="rect">
            <a:avLst/>
          </a:prstGeom>
          <a:noFill/>
        </p:spPr>
        <p:txBody>
          <a:bodyPr wrap="square" rtlCol="0">
            <a:spAutoFit/>
          </a:bodyPr>
          <a:lstStyle/>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为什么学习泛型</a:t>
            </a: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方法</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呢？</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泛型</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方法声明一次，可以衍生出多个版本，提高</a:t>
            </a: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方法的重用性。</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1" name="TextBox 10"/>
          <p:cNvSpPr txBox="1"/>
          <p:nvPr/>
        </p:nvSpPr>
        <p:spPr>
          <a:xfrm>
            <a:off x="1187624" y="3252921"/>
            <a:ext cx="5544616" cy="830997"/>
          </a:xfrm>
          <a:prstGeom prst="rect">
            <a:avLst/>
          </a:prstGeom>
          <a:noFill/>
        </p:spPr>
        <p:txBody>
          <a:bodyPr wrap="square" rtlCol="0">
            <a:spAutoFit/>
          </a:bodyPr>
          <a:lstStyle/>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为什么学习泛型规则呢？</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只有掌握了规则，才能更好地指导实践。</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ln>
            <a:noFill/>
          </a:ln>
        </p:spPr>
        <p:txBody>
          <a:bodyPr wrap="square" anchor="t">
            <a:spAutoFit/>
          </a:bodyPr>
          <a:lstStyle/>
          <a:p>
            <a:r>
              <a:rPr lang="zh-CN" altLang="en-US" kern="1200" dirty="0" smtClean="0">
                <a:solidFill>
                  <a:srgbClr val="0070C0"/>
                </a:solidFill>
                <a:latin typeface="+mj-lt"/>
                <a:ea typeface="+mj-ea"/>
                <a:cs typeface="+mj-cs"/>
                <a:sym typeface="Browallia New" panose="020B0604020202020204" charset="0"/>
              </a:rPr>
              <a:t>什么是</a:t>
            </a:r>
            <a:r>
              <a:rPr lang="zh-CN" altLang="en-US" dirty="0" smtClean="0"/>
              <a:t>泛型方法</a:t>
            </a:r>
            <a:endParaRPr lang="en-US" altLang="zh-CN" kern="1200" dirty="0">
              <a:solidFill>
                <a:srgbClr val="0070C0"/>
              </a:solidFill>
              <a:latin typeface="+mj-lt"/>
              <a:ea typeface="+mj-ea"/>
              <a:cs typeface="+mj-cs"/>
              <a:sym typeface="Browallia New" panose="020B0604020202020204" charset="0"/>
            </a:endParaRPr>
          </a:p>
        </p:txBody>
      </p:sp>
      <p:sp>
        <p:nvSpPr>
          <p:cNvPr id="7" name="副标题 6"/>
          <p:cNvSpPr>
            <a:spLocks noGrp="1"/>
          </p:cNvSpPr>
          <p:nvPr>
            <p:ph type="subTitle" idx="10"/>
          </p:nvPr>
        </p:nvSpPr>
        <p:spPr>
          <a:xfrm>
            <a:off x="539552" y="837051"/>
            <a:ext cx="1916328" cy="360040"/>
          </a:xfrm>
        </p:spPr>
        <p:txBody>
          <a:bodyPr/>
          <a:lstStyle/>
          <a:p>
            <a:r>
              <a:rPr lang="zh-CN" altLang="en-US" dirty="0"/>
              <a:t>泛</a:t>
            </a:r>
            <a:r>
              <a:rPr lang="zh-CN" altLang="en-US" dirty="0" smtClean="0"/>
              <a:t>型方法的</a:t>
            </a:r>
            <a:r>
              <a:rPr lang="zh-CN" altLang="en-US" dirty="0"/>
              <a:t>概念</a:t>
            </a:r>
            <a:r>
              <a:rPr lang="zh-CN" altLang="en-US" dirty="0" smtClean="0"/>
              <a:t>？</a:t>
            </a:r>
            <a:endParaRPr lang="zh-CN" altLang="en-US" dirty="0"/>
          </a:p>
        </p:txBody>
      </p:sp>
      <p:sp>
        <p:nvSpPr>
          <p:cNvPr id="19" name="Text Box 14"/>
          <p:cNvSpPr txBox="1"/>
          <p:nvPr/>
        </p:nvSpPr>
        <p:spPr>
          <a:xfrm>
            <a:off x="673647" y="1491630"/>
            <a:ext cx="1243353"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被定义项</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Text Box 8"/>
          <p:cNvSpPr txBox="1"/>
          <p:nvPr/>
        </p:nvSpPr>
        <p:spPr>
          <a:xfrm>
            <a:off x="2237461" y="1491630"/>
            <a:ext cx="1389539"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临近的属</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Text Box 12"/>
          <p:cNvSpPr txBox="1"/>
          <p:nvPr/>
        </p:nvSpPr>
        <p:spPr>
          <a:xfrm>
            <a:off x="5905350" y="1491630"/>
            <a:ext cx="177165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种差（内涵</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6" name="Text Box 8"/>
          <p:cNvSpPr txBox="1"/>
          <p:nvPr/>
        </p:nvSpPr>
        <p:spPr>
          <a:xfrm>
            <a:off x="3663000" y="1491630"/>
            <a:ext cx="158400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同属的其它种</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82234" y="3041290"/>
            <a:ext cx="824766" cy="576263"/>
            <a:chOff x="746644" y="3071464"/>
            <a:chExt cx="824766" cy="576263"/>
          </a:xfrm>
        </p:grpSpPr>
        <p:sp>
          <p:nvSpPr>
            <p:cNvPr id="28" name="AutoShape 7"/>
            <p:cNvSpPr/>
            <p:nvPr/>
          </p:nvSpPr>
          <p:spPr>
            <a:xfrm flipH="1">
              <a:off x="746644" y="3071464"/>
              <a:ext cx="215900" cy="576263"/>
            </a:xfrm>
            <a:prstGeom prst="downArrow">
              <a:avLst>
                <a:gd name="adj1" fmla="val 50000"/>
                <a:gd name="adj2" fmla="val 66468"/>
              </a:avLst>
            </a:prstGeom>
            <a:solidFill>
              <a:schemeClr val="accent1"/>
            </a:solidFill>
            <a:ln w="9525" cap="flat" cmpd="sng">
              <a:solidFill>
                <a:schemeClr val="tx1"/>
              </a:solidFill>
              <a:prstDash val="solid"/>
              <a:miter/>
              <a:headEnd type="none" w="med" len="med"/>
              <a:tailEnd type="none" w="med" len="med"/>
            </a:ln>
          </p:spPr>
          <p:txBody>
            <a:bodyPr vert="eaVert" anchor="ctr"/>
            <a:lstStyle/>
            <a:p>
              <a:pPr algn="ctr"/>
              <a:endParaRPr lang="zh-CN" altLang="en-US">
                <a:latin typeface="Arial" panose="020B0604020202020204" pitchFamily="34" charset="0"/>
                <a:ea typeface="黑体" panose="02010609060101010101" pitchFamily="2" charset="-122"/>
              </a:endParaRPr>
            </a:p>
          </p:txBody>
        </p:sp>
        <p:sp>
          <p:nvSpPr>
            <p:cNvPr id="29" name="Text Box 8"/>
            <p:cNvSpPr txBox="1"/>
            <p:nvPr/>
          </p:nvSpPr>
          <p:spPr>
            <a:xfrm>
              <a:off x="821259" y="3156750"/>
              <a:ext cx="750151" cy="307777"/>
            </a:xfrm>
            <a:prstGeom prst="rect">
              <a:avLst/>
            </a:prstGeom>
            <a:noFill/>
            <a:ln w="9525">
              <a:noFill/>
            </a:ln>
          </p:spPr>
          <p:txBody>
            <a:bodyPr wrap="square" anchor="t">
              <a:spAutoFit/>
            </a:bodyPr>
            <a:lstStyle/>
            <a:p>
              <a:pPr algn="ctr"/>
              <a:r>
                <a:rPr lang="zh-CN" altLang="en-US" sz="1400" dirty="0" smtClean="0">
                  <a:solidFill>
                    <a:srgbClr val="FF0000"/>
                  </a:solidFill>
                  <a:latin typeface="微软雅黑" panose="020B0503020204020204" pitchFamily="34" charset="-122"/>
                  <a:ea typeface="微软雅黑" panose="020B0503020204020204" pitchFamily="34" charset="-122"/>
                </a:rPr>
                <a:t>定义</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53591" y="1925431"/>
            <a:ext cx="1163409" cy="1055688"/>
            <a:chOff x="338859" y="2095666"/>
            <a:chExt cx="1163409" cy="1055688"/>
          </a:xfrm>
        </p:grpSpPr>
        <p:sp>
          <p:nvSpPr>
            <p:cNvPr id="17" name="椭圆 16"/>
            <p:cNvSpPr/>
            <p:nvPr/>
          </p:nvSpPr>
          <p:spPr>
            <a:xfrm>
              <a:off x="338859" y="2095666"/>
              <a:ext cx="110356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a:solidFill>
                  <a:schemeClr val="accent1"/>
                </a:solidFill>
              </a:endParaRPr>
            </a:p>
          </p:txBody>
        </p:sp>
        <p:sp>
          <p:nvSpPr>
            <p:cNvPr id="3" name="TextBox 2"/>
            <p:cNvSpPr txBox="1"/>
            <p:nvPr/>
          </p:nvSpPr>
          <p:spPr>
            <a:xfrm>
              <a:off x="338859" y="2438844"/>
              <a:ext cx="1163409" cy="369332"/>
            </a:xfrm>
            <a:prstGeom prst="rect">
              <a:avLst/>
            </a:prstGeom>
            <a:noFill/>
          </p:spPr>
          <p:txBody>
            <a:bodyPr wrap="square" rtlCol="0">
              <a:spAutoFit/>
            </a:bodyPr>
            <a:lstStyle/>
            <a:p>
              <a:r>
                <a:rPr lang="zh-CN" altLang="en-US" b="1" noProof="1">
                  <a:solidFill>
                    <a:schemeClr val="accent1"/>
                  </a:solidFill>
                </a:rPr>
                <a:t>泛</a:t>
              </a:r>
              <a:r>
                <a:rPr lang="zh-CN" altLang="en-US" b="1" noProof="1" smtClean="0">
                  <a:solidFill>
                    <a:schemeClr val="accent1"/>
                  </a:solidFill>
                </a:rPr>
                <a:t>型方法</a:t>
              </a:r>
              <a:endParaRPr lang="en-US" altLang="zh-CN" b="1" noProof="1">
                <a:solidFill>
                  <a:schemeClr val="accent1"/>
                </a:solidFill>
              </a:endParaRPr>
            </a:p>
          </p:txBody>
        </p:sp>
      </p:grpSp>
      <p:grpSp>
        <p:nvGrpSpPr>
          <p:cNvPr id="5" name="组合 4"/>
          <p:cNvGrpSpPr/>
          <p:nvPr/>
        </p:nvGrpSpPr>
        <p:grpSpPr>
          <a:xfrm>
            <a:off x="2363853" y="1925431"/>
            <a:ext cx="1084942" cy="1055688"/>
            <a:chOff x="2363853" y="1410050"/>
            <a:chExt cx="1084942" cy="1055688"/>
          </a:xfrm>
        </p:grpSpPr>
        <p:sp>
          <p:nvSpPr>
            <p:cNvPr id="21" name="椭圆 20"/>
            <p:cNvSpPr/>
            <p:nvPr/>
          </p:nvSpPr>
          <p:spPr>
            <a:xfrm>
              <a:off x="2363853" y="1410050"/>
              <a:ext cx="1084942"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b="1" strike="noStrike" noProof="1">
                <a:solidFill>
                  <a:schemeClr val="accent1"/>
                </a:solidFill>
              </a:endParaRPr>
            </a:p>
          </p:txBody>
        </p:sp>
        <p:sp>
          <p:nvSpPr>
            <p:cNvPr id="41" name="TextBox 40"/>
            <p:cNvSpPr txBox="1"/>
            <p:nvPr/>
          </p:nvSpPr>
          <p:spPr>
            <a:xfrm>
              <a:off x="2502000" y="1752418"/>
              <a:ext cx="790936" cy="369332"/>
            </a:xfrm>
            <a:prstGeom prst="rect">
              <a:avLst/>
            </a:prstGeom>
            <a:noFill/>
          </p:spPr>
          <p:txBody>
            <a:bodyPr wrap="square" rtlCol="0">
              <a:spAutoFit/>
            </a:bodyPr>
            <a:lstStyle/>
            <a:p>
              <a:r>
                <a:rPr lang="zh-CN" altLang="en-US" b="1" noProof="1" smtClean="0">
                  <a:solidFill>
                    <a:schemeClr val="accent1"/>
                  </a:solidFill>
                </a:rPr>
                <a:t>方法</a:t>
              </a:r>
              <a:endParaRPr lang="en-US" altLang="zh-CN" b="1" noProof="1">
                <a:solidFill>
                  <a:schemeClr val="accent1"/>
                </a:solidFill>
              </a:endParaRPr>
            </a:p>
          </p:txBody>
        </p:sp>
      </p:grpSp>
      <p:grpSp>
        <p:nvGrpSpPr>
          <p:cNvPr id="6" name="组合 5"/>
          <p:cNvGrpSpPr/>
          <p:nvPr/>
        </p:nvGrpSpPr>
        <p:grpSpPr>
          <a:xfrm>
            <a:off x="3851920" y="1925431"/>
            <a:ext cx="1296144" cy="1055688"/>
            <a:chOff x="3851920" y="1410050"/>
            <a:chExt cx="1296144" cy="1055688"/>
          </a:xfrm>
        </p:grpSpPr>
        <p:sp>
          <p:nvSpPr>
            <p:cNvPr id="27" name="椭圆 26"/>
            <p:cNvSpPr/>
            <p:nvPr/>
          </p:nvSpPr>
          <p:spPr>
            <a:xfrm>
              <a:off x="3955497" y="1410050"/>
              <a:ext cx="105480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smtClean="0">
                <a:solidFill>
                  <a:schemeClr val="accent1"/>
                </a:solidFill>
              </a:endParaRPr>
            </a:p>
          </p:txBody>
        </p:sp>
        <p:sp>
          <p:nvSpPr>
            <p:cNvPr id="42" name="TextBox 41"/>
            <p:cNvSpPr txBox="1"/>
            <p:nvPr/>
          </p:nvSpPr>
          <p:spPr>
            <a:xfrm>
              <a:off x="3851920" y="1761750"/>
              <a:ext cx="1296144" cy="338554"/>
            </a:xfrm>
            <a:prstGeom prst="rect">
              <a:avLst/>
            </a:prstGeom>
            <a:noFill/>
          </p:spPr>
          <p:txBody>
            <a:bodyPr wrap="square" rtlCol="0">
              <a:spAutoFit/>
            </a:bodyPr>
            <a:lstStyle/>
            <a:p>
              <a:r>
                <a:rPr lang="zh-CN" altLang="en-US" sz="1600" b="1" noProof="1" smtClean="0">
                  <a:solidFill>
                    <a:schemeClr val="accent1"/>
                  </a:solidFill>
                </a:rPr>
                <a:t>非泛型方法</a:t>
              </a:r>
              <a:endParaRPr lang="en-US" altLang="zh-CN" sz="1600" b="1" noProof="1">
                <a:solidFill>
                  <a:schemeClr val="accent1"/>
                </a:solidFill>
              </a:endParaRPr>
            </a:p>
          </p:txBody>
        </p:sp>
      </p:grpSp>
      <p:grpSp>
        <p:nvGrpSpPr>
          <p:cNvPr id="43" name="组合 42"/>
          <p:cNvGrpSpPr/>
          <p:nvPr/>
        </p:nvGrpSpPr>
        <p:grpSpPr>
          <a:xfrm>
            <a:off x="5517000" y="1925431"/>
            <a:ext cx="2520000" cy="1054800"/>
            <a:chOff x="5384701" y="2003945"/>
            <a:chExt cx="2520000" cy="1054800"/>
          </a:xfrm>
        </p:grpSpPr>
        <p:sp>
          <p:nvSpPr>
            <p:cNvPr id="44" name="TextBox 22"/>
            <p:cNvSpPr txBox="1"/>
            <p:nvPr/>
          </p:nvSpPr>
          <p:spPr>
            <a:xfrm>
              <a:off x="5384701" y="2003945"/>
              <a:ext cx="2520000" cy="1054800"/>
            </a:xfrm>
            <a:prstGeom prst="roundRect">
              <a:avLst/>
            </a:prstGeom>
            <a:solidFill>
              <a:schemeClr val="accent3">
                <a:lumMod val="85000"/>
              </a:schemeClr>
            </a:solidFill>
            <a:ln w="9525">
              <a:noFill/>
            </a:ln>
          </p:spPr>
          <p:txBody>
            <a:bodyPr wrap="square" lIns="91405" tIns="45702" rIns="91405" bIns="45702" anchor="t">
              <a:spAutoFit/>
            </a:bodyPr>
            <a:lstStyle/>
            <a:p>
              <a:pPr algn="l">
                <a:lnSpc>
                  <a:spcPct val="120000"/>
                </a:lnSpc>
              </a:pPr>
              <a:endParaRPr lang="en-US" altLang="zh-CN" sz="1400" dirty="0">
                <a:solidFill>
                  <a:srgbClr val="262626"/>
                </a:solidFill>
                <a:latin typeface="Times New Roman" panose="02020603050405020304"/>
                <a:ea typeface="微软雅黑" panose="020B0503020204020204" pitchFamily="34" charset="-122"/>
                <a:sym typeface="Calibri" panose="020F0502020204030204" pitchFamily="34" charset="0"/>
              </a:endParaRPr>
            </a:p>
          </p:txBody>
        </p:sp>
        <p:sp>
          <p:nvSpPr>
            <p:cNvPr id="45" name="TextBox 44"/>
            <p:cNvSpPr txBox="1"/>
            <p:nvPr/>
          </p:nvSpPr>
          <p:spPr>
            <a:xfrm>
              <a:off x="5400368" y="2049691"/>
              <a:ext cx="2484000" cy="307777"/>
            </a:xfrm>
            <a:prstGeom prst="rect">
              <a:avLst/>
            </a:prstGeom>
            <a:noFill/>
          </p:spPr>
          <p:txBody>
            <a:bodyPr wrap="square" rtlCol="0">
              <a:spAutoFit/>
            </a:bodyPr>
            <a:lstStyle/>
            <a:p>
              <a:pPr algn="l"/>
              <a:r>
                <a:rPr lang="en-US" altLang="zh-CN" sz="1400" b="1" noProof="1">
                  <a:solidFill>
                    <a:schemeClr val="accent1"/>
                  </a:solidFill>
                </a:rPr>
                <a:t>1.</a:t>
              </a:r>
              <a:r>
                <a:rPr lang="zh-CN" altLang="en-US" sz="1400" b="1" noProof="1">
                  <a:solidFill>
                    <a:schemeClr val="accent1"/>
                  </a:solidFill>
                </a:rPr>
                <a:t>使用类型形参定义</a:t>
              </a:r>
              <a:endParaRPr lang="zh-CN" altLang="en-US" sz="1400" b="1" noProof="1">
                <a:solidFill>
                  <a:schemeClr val="accent1"/>
                </a:solidFill>
              </a:endParaRPr>
            </a:p>
          </p:txBody>
        </p:sp>
      </p:grpSp>
      <p:sp>
        <p:nvSpPr>
          <p:cNvPr id="39" name="Rectangle 14"/>
          <p:cNvSpPr>
            <a:spLocks noChangeArrowheads="1"/>
          </p:cNvSpPr>
          <p:nvPr/>
        </p:nvSpPr>
        <p:spPr bwMode="auto">
          <a:xfrm>
            <a:off x="2700232" y="902289"/>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2883BC"/>
                </a:solidFill>
                <a:effectLst/>
                <a:latin typeface="微软雅黑" panose="020B0503020204020204" pitchFamily="34" charset="-122"/>
                <a:ea typeface="微软雅黑" panose="020B0503020204020204" pitchFamily="34" charset="-122"/>
                <a:cs typeface="宋体" panose="02010600030101010101" pitchFamily="2" charset="-122"/>
              </a:rPr>
              <a:t>名词解释</a:t>
            </a:r>
            <a:endParaRPr kumimoji="0" lang="zh-CN" altLang="zh-CN" sz="1200" b="0" i="0" u="none" strike="noStrike" cap="none" normalizeH="0" baseline="0" dirty="0">
              <a:ln>
                <a:noFill/>
              </a:ln>
              <a:solidFill>
                <a:schemeClr val="tx1"/>
              </a:solidFill>
              <a:effectLst/>
              <a:cs typeface="宋体" panose="02010600030101010101" pitchFamily="2" charset="-122"/>
            </a:endParaRPr>
          </a:p>
        </p:txBody>
      </p:sp>
      <p:sp>
        <p:nvSpPr>
          <p:cNvPr id="40" name="Freeform 62"/>
          <p:cNvSpPr>
            <a:spLocks noEditPoints="1"/>
          </p:cNvSpPr>
          <p:nvPr/>
        </p:nvSpPr>
        <p:spPr bwMode="auto">
          <a:xfrm>
            <a:off x="2419896" y="902289"/>
            <a:ext cx="180000" cy="178733"/>
          </a:xfrm>
          <a:custGeom>
            <a:avLst/>
            <a:gdLst>
              <a:gd name="T0" fmla="*/ 60 w 62"/>
              <a:gd name="T1" fmla="*/ 23 h 52"/>
              <a:gd name="T2" fmla="*/ 48 w 62"/>
              <a:gd name="T3" fmla="*/ 23 h 52"/>
              <a:gd name="T4" fmla="*/ 45 w 62"/>
              <a:gd name="T5" fmla="*/ 26 h 52"/>
              <a:gd name="T6" fmla="*/ 45 w 62"/>
              <a:gd name="T7" fmla="*/ 26 h 52"/>
              <a:gd name="T8" fmla="*/ 48 w 62"/>
              <a:gd name="T9" fmla="*/ 28 h 52"/>
              <a:gd name="T10" fmla="*/ 60 w 62"/>
              <a:gd name="T11" fmla="*/ 28 h 52"/>
              <a:gd name="T12" fmla="*/ 62 w 62"/>
              <a:gd name="T13" fmla="*/ 26 h 52"/>
              <a:gd name="T14" fmla="*/ 62 w 62"/>
              <a:gd name="T15" fmla="*/ 26 h 52"/>
              <a:gd name="T16" fmla="*/ 60 w 62"/>
              <a:gd name="T17" fmla="*/ 23 h 52"/>
              <a:gd name="T18" fmla="*/ 32 w 62"/>
              <a:gd name="T19" fmla="*/ 2 h 52"/>
              <a:gd name="T20" fmla="*/ 15 w 62"/>
              <a:gd name="T21" fmla="*/ 13 h 52"/>
              <a:gd name="T22" fmla="*/ 15 w 62"/>
              <a:gd name="T23" fmla="*/ 14 h 52"/>
              <a:gd name="T24" fmla="*/ 10 w 62"/>
              <a:gd name="T25" fmla="*/ 15 h 52"/>
              <a:gd name="T26" fmla="*/ 3 w 62"/>
              <a:gd name="T27" fmla="*/ 15 h 52"/>
              <a:gd name="T28" fmla="*/ 0 w 62"/>
              <a:gd name="T29" fmla="*/ 18 h 52"/>
              <a:gd name="T30" fmla="*/ 0 w 62"/>
              <a:gd name="T31" fmla="*/ 34 h 52"/>
              <a:gd name="T32" fmla="*/ 3 w 62"/>
              <a:gd name="T33" fmla="*/ 37 h 52"/>
              <a:gd name="T34" fmla="*/ 10 w 62"/>
              <a:gd name="T35" fmla="*/ 37 h 52"/>
              <a:gd name="T36" fmla="*/ 15 w 62"/>
              <a:gd name="T37" fmla="*/ 38 h 52"/>
              <a:gd name="T38" fmla="*/ 15 w 62"/>
              <a:gd name="T39" fmla="*/ 39 h 52"/>
              <a:gd name="T40" fmla="*/ 32 w 62"/>
              <a:gd name="T41" fmla="*/ 50 h 52"/>
              <a:gd name="T42" fmla="*/ 37 w 62"/>
              <a:gd name="T43" fmla="*/ 47 h 52"/>
              <a:gd name="T44" fmla="*/ 37 w 62"/>
              <a:gd name="T45" fmla="*/ 5 h 52"/>
              <a:gd name="T46" fmla="*/ 32 w 62"/>
              <a:gd name="T47" fmla="*/ 2 h 52"/>
              <a:gd name="T48" fmla="*/ 43 w 62"/>
              <a:gd name="T49" fmla="*/ 14 h 52"/>
              <a:gd name="T50" fmla="*/ 46 w 62"/>
              <a:gd name="T51" fmla="*/ 14 h 52"/>
              <a:gd name="T52" fmla="*/ 55 w 62"/>
              <a:gd name="T53" fmla="*/ 6 h 52"/>
              <a:gd name="T54" fmla="*/ 56 w 62"/>
              <a:gd name="T55" fmla="*/ 3 h 52"/>
              <a:gd name="T56" fmla="*/ 55 w 62"/>
              <a:gd name="T57" fmla="*/ 2 h 52"/>
              <a:gd name="T58" fmla="*/ 53 w 62"/>
              <a:gd name="T59" fmla="*/ 1 h 52"/>
              <a:gd name="T60" fmla="*/ 43 w 62"/>
              <a:gd name="T61" fmla="*/ 9 h 52"/>
              <a:gd name="T62" fmla="*/ 42 w 62"/>
              <a:gd name="T63" fmla="*/ 13 h 52"/>
              <a:gd name="T64" fmla="*/ 43 w 62"/>
              <a:gd name="T65" fmla="*/ 14 h 52"/>
              <a:gd name="T66" fmla="*/ 43 w 62"/>
              <a:gd name="T67" fmla="*/ 14 h 52"/>
              <a:gd name="T68" fmla="*/ 46 w 62"/>
              <a:gd name="T69" fmla="*/ 37 h 52"/>
              <a:gd name="T70" fmla="*/ 43 w 62"/>
              <a:gd name="T71" fmla="*/ 38 h 52"/>
              <a:gd name="T72" fmla="*/ 43 w 62"/>
              <a:gd name="T73" fmla="*/ 39 h 52"/>
              <a:gd name="T74" fmla="*/ 43 w 62"/>
              <a:gd name="T75" fmla="*/ 42 h 52"/>
              <a:gd name="T76" fmla="*/ 53 w 62"/>
              <a:gd name="T77" fmla="*/ 51 h 52"/>
              <a:gd name="T78" fmla="*/ 56 w 62"/>
              <a:gd name="T79" fmla="*/ 50 h 52"/>
              <a:gd name="T80" fmla="*/ 57 w 62"/>
              <a:gd name="T81" fmla="*/ 49 h 52"/>
              <a:gd name="T82" fmla="*/ 56 w 62"/>
              <a:gd name="T83" fmla="*/ 46 h 52"/>
              <a:gd name="T84" fmla="*/ 46 w 62"/>
              <a:gd name="T85" fmla="*/ 37 h 52"/>
              <a:gd name="T86" fmla="*/ 46 w 62"/>
              <a:gd name="T87" fmla="*/ 37 h 52"/>
              <a:gd name="T88" fmla="*/ 46 w 62"/>
              <a:gd name="T89" fmla="*/ 37 h 52"/>
              <a:gd name="T90" fmla="*/ 46 w 62"/>
              <a:gd name="T91"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52">
                <a:moveTo>
                  <a:pt x="60" y="23"/>
                </a:moveTo>
                <a:cubicBezTo>
                  <a:pt x="48" y="23"/>
                  <a:pt x="48" y="23"/>
                  <a:pt x="48" y="23"/>
                </a:cubicBezTo>
                <a:cubicBezTo>
                  <a:pt x="46" y="23"/>
                  <a:pt x="45" y="24"/>
                  <a:pt x="45" y="26"/>
                </a:cubicBezTo>
                <a:cubicBezTo>
                  <a:pt x="45" y="26"/>
                  <a:pt x="45" y="26"/>
                  <a:pt x="45" y="26"/>
                </a:cubicBezTo>
                <a:cubicBezTo>
                  <a:pt x="45" y="27"/>
                  <a:pt x="46" y="28"/>
                  <a:pt x="48" y="28"/>
                </a:cubicBezTo>
                <a:cubicBezTo>
                  <a:pt x="60" y="28"/>
                  <a:pt x="60" y="28"/>
                  <a:pt x="60" y="28"/>
                </a:cubicBezTo>
                <a:cubicBezTo>
                  <a:pt x="61" y="28"/>
                  <a:pt x="62" y="27"/>
                  <a:pt x="62" y="26"/>
                </a:cubicBezTo>
                <a:cubicBezTo>
                  <a:pt x="62" y="26"/>
                  <a:pt x="62" y="26"/>
                  <a:pt x="62" y="26"/>
                </a:cubicBezTo>
                <a:cubicBezTo>
                  <a:pt x="62" y="24"/>
                  <a:pt x="61" y="23"/>
                  <a:pt x="60" y="23"/>
                </a:cubicBezTo>
                <a:close/>
                <a:moveTo>
                  <a:pt x="32" y="2"/>
                </a:moveTo>
                <a:cubicBezTo>
                  <a:pt x="28" y="5"/>
                  <a:pt x="20" y="9"/>
                  <a:pt x="15" y="13"/>
                </a:cubicBezTo>
                <a:cubicBezTo>
                  <a:pt x="15" y="14"/>
                  <a:pt x="15" y="14"/>
                  <a:pt x="15" y="14"/>
                </a:cubicBezTo>
                <a:cubicBezTo>
                  <a:pt x="14" y="14"/>
                  <a:pt x="13" y="15"/>
                  <a:pt x="10" y="15"/>
                </a:cubicBezTo>
                <a:cubicBezTo>
                  <a:pt x="3" y="15"/>
                  <a:pt x="3" y="15"/>
                  <a:pt x="3" y="15"/>
                </a:cubicBezTo>
                <a:cubicBezTo>
                  <a:pt x="1" y="15"/>
                  <a:pt x="0" y="16"/>
                  <a:pt x="0" y="18"/>
                </a:cubicBezTo>
                <a:cubicBezTo>
                  <a:pt x="0" y="34"/>
                  <a:pt x="0" y="34"/>
                  <a:pt x="0" y="34"/>
                </a:cubicBezTo>
                <a:cubicBezTo>
                  <a:pt x="0" y="36"/>
                  <a:pt x="1" y="37"/>
                  <a:pt x="3" y="37"/>
                </a:cubicBezTo>
                <a:cubicBezTo>
                  <a:pt x="10" y="37"/>
                  <a:pt x="10" y="37"/>
                  <a:pt x="10" y="37"/>
                </a:cubicBezTo>
                <a:cubicBezTo>
                  <a:pt x="14" y="37"/>
                  <a:pt x="14" y="38"/>
                  <a:pt x="15" y="38"/>
                </a:cubicBezTo>
                <a:cubicBezTo>
                  <a:pt x="15" y="39"/>
                  <a:pt x="15" y="39"/>
                  <a:pt x="15" y="39"/>
                </a:cubicBezTo>
                <a:cubicBezTo>
                  <a:pt x="21" y="42"/>
                  <a:pt x="28" y="47"/>
                  <a:pt x="32" y="50"/>
                </a:cubicBezTo>
                <a:cubicBezTo>
                  <a:pt x="33" y="50"/>
                  <a:pt x="37" y="52"/>
                  <a:pt x="37" y="47"/>
                </a:cubicBezTo>
                <a:cubicBezTo>
                  <a:pt x="37" y="5"/>
                  <a:pt x="37" y="5"/>
                  <a:pt x="37" y="5"/>
                </a:cubicBezTo>
                <a:cubicBezTo>
                  <a:pt x="37" y="0"/>
                  <a:pt x="33" y="2"/>
                  <a:pt x="32" y="2"/>
                </a:cubicBezTo>
                <a:close/>
                <a:moveTo>
                  <a:pt x="43" y="14"/>
                </a:moveTo>
                <a:cubicBezTo>
                  <a:pt x="44" y="15"/>
                  <a:pt x="45" y="15"/>
                  <a:pt x="46" y="14"/>
                </a:cubicBezTo>
                <a:cubicBezTo>
                  <a:pt x="55" y="6"/>
                  <a:pt x="55" y="6"/>
                  <a:pt x="55" y="6"/>
                </a:cubicBezTo>
                <a:cubicBezTo>
                  <a:pt x="56" y="5"/>
                  <a:pt x="57" y="4"/>
                  <a:pt x="56" y="3"/>
                </a:cubicBezTo>
                <a:cubicBezTo>
                  <a:pt x="55" y="2"/>
                  <a:pt x="55" y="2"/>
                  <a:pt x="55" y="2"/>
                </a:cubicBezTo>
                <a:cubicBezTo>
                  <a:pt x="55" y="1"/>
                  <a:pt x="53" y="0"/>
                  <a:pt x="53" y="1"/>
                </a:cubicBezTo>
                <a:cubicBezTo>
                  <a:pt x="43" y="9"/>
                  <a:pt x="43" y="9"/>
                  <a:pt x="43" y="9"/>
                </a:cubicBezTo>
                <a:cubicBezTo>
                  <a:pt x="42" y="10"/>
                  <a:pt x="42" y="12"/>
                  <a:pt x="42" y="13"/>
                </a:cubicBezTo>
                <a:cubicBezTo>
                  <a:pt x="43" y="14"/>
                  <a:pt x="43" y="14"/>
                  <a:pt x="43" y="14"/>
                </a:cubicBezTo>
                <a:cubicBezTo>
                  <a:pt x="43" y="14"/>
                  <a:pt x="43" y="14"/>
                  <a:pt x="43" y="14"/>
                </a:cubicBezTo>
                <a:close/>
                <a:moveTo>
                  <a:pt x="46" y="37"/>
                </a:moveTo>
                <a:cubicBezTo>
                  <a:pt x="45" y="37"/>
                  <a:pt x="44" y="37"/>
                  <a:pt x="43" y="38"/>
                </a:cubicBezTo>
                <a:cubicBezTo>
                  <a:pt x="43" y="39"/>
                  <a:pt x="43" y="39"/>
                  <a:pt x="43" y="39"/>
                </a:cubicBezTo>
                <a:cubicBezTo>
                  <a:pt x="42" y="40"/>
                  <a:pt x="42" y="42"/>
                  <a:pt x="43" y="42"/>
                </a:cubicBezTo>
                <a:cubicBezTo>
                  <a:pt x="53" y="51"/>
                  <a:pt x="53" y="51"/>
                  <a:pt x="53" y="51"/>
                </a:cubicBezTo>
                <a:cubicBezTo>
                  <a:pt x="54" y="51"/>
                  <a:pt x="56" y="51"/>
                  <a:pt x="56" y="50"/>
                </a:cubicBezTo>
                <a:cubicBezTo>
                  <a:pt x="57" y="49"/>
                  <a:pt x="57" y="49"/>
                  <a:pt x="57" y="49"/>
                </a:cubicBezTo>
                <a:cubicBezTo>
                  <a:pt x="57" y="48"/>
                  <a:pt x="57" y="46"/>
                  <a:pt x="56" y="46"/>
                </a:cubicBezTo>
                <a:cubicBezTo>
                  <a:pt x="46" y="37"/>
                  <a:pt x="46" y="37"/>
                  <a:pt x="46" y="37"/>
                </a:cubicBezTo>
                <a:cubicBezTo>
                  <a:pt x="46" y="37"/>
                  <a:pt x="46" y="37"/>
                  <a:pt x="46" y="37"/>
                </a:cubicBezTo>
                <a:close/>
                <a:moveTo>
                  <a:pt x="46" y="37"/>
                </a:moveTo>
                <a:cubicBezTo>
                  <a:pt x="46" y="37"/>
                  <a:pt x="46" y="37"/>
                  <a:pt x="46" y="37"/>
                </a:cubicBezTo>
              </a:path>
            </a:pathLst>
          </a:custGeom>
          <a:solidFill>
            <a:srgbClr val="136A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文本框 2"/>
          <p:cNvSpPr txBox="1">
            <a:spLocks noChangeArrowheads="1"/>
          </p:cNvSpPr>
          <p:nvPr/>
        </p:nvSpPr>
        <p:spPr bwMode="auto">
          <a:xfrm>
            <a:off x="3489308" y="771550"/>
            <a:ext cx="2666868" cy="415498"/>
          </a:xfrm>
          <a:prstGeom prst="rect">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defPPr>
              <a:defRPr lang="en-US"/>
            </a:defPPr>
            <a:lvl1pPr marL="224155" indent="-224155" algn="l" defTabSz="381000">
              <a:lnSpc>
                <a:spcPct val="150000"/>
              </a:lnSpc>
              <a:buClr>
                <a:schemeClr val="folHlink"/>
              </a:buClr>
              <a:buSzPct val="60000"/>
              <a:defRPr sz="1400">
                <a:solidFill>
                  <a:schemeClr val="tx1">
                    <a:lumMod val="65000"/>
                    <a:lumOff val="35000"/>
                  </a:schemeClr>
                </a:solidFill>
                <a:latin typeface="+mn-ea"/>
              </a:defRPr>
            </a:lvl1pPr>
            <a:lvl2pPr>
              <a:defRPr>
                <a:solidFill>
                  <a:schemeClr val="tx1"/>
                </a:solidFill>
                <a:latin typeface="Arial" panose="020B0604020202020204" pitchFamily="34" charset="0"/>
                <a:ea typeface="黑体" panose="02010609060101010101" pitchFamily="2" charset="-122"/>
              </a:defRPr>
            </a:lvl2pPr>
            <a:lvl3pPr>
              <a:defRPr>
                <a:solidFill>
                  <a:schemeClr val="tx1"/>
                </a:solidFill>
                <a:latin typeface="Arial" panose="020B0604020202020204" pitchFamily="34" charset="0"/>
                <a:ea typeface="黑体" panose="02010609060101010101" pitchFamily="2" charset="-122"/>
              </a:defRPr>
            </a:lvl3pPr>
            <a:lvl4pPr>
              <a:defRPr>
                <a:solidFill>
                  <a:schemeClr val="tx1"/>
                </a:solidFill>
                <a:latin typeface="Arial" panose="020B0604020202020204" pitchFamily="34" charset="0"/>
                <a:ea typeface="黑体" panose="02010609060101010101" pitchFamily="2" charset="-122"/>
              </a:defRPr>
            </a:lvl4pPr>
            <a:lvl5pPr>
              <a:defRPr>
                <a:solidFill>
                  <a:schemeClr val="tx1"/>
                </a:solidFill>
                <a:latin typeface="Arial" panose="020B0604020202020204" pitchFamily="34" charset="0"/>
                <a:ea typeface="黑体" panose="02010609060101010101" pitchFamily="2" charset="-122"/>
              </a:defRPr>
            </a:lvl5pPr>
            <a:lvl6pPr>
              <a:defRPr>
                <a:solidFill>
                  <a:schemeClr val="tx1"/>
                </a:solidFill>
                <a:latin typeface="Arial" panose="020B0604020202020204" pitchFamily="34" charset="0"/>
                <a:ea typeface="黑体" panose="02010609060101010101" pitchFamily="2" charset="-122"/>
              </a:defRPr>
            </a:lvl6pPr>
            <a:lvl7pPr>
              <a:defRPr>
                <a:solidFill>
                  <a:schemeClr val="tx1"/>
                </a:solidFill>
                <a:latin typeface="Arial" panose="020B0604020202020204" pitchFamily="34" charset="0"/>
                <a:ea typeface="黑体" panose="02010609060101010101" pitchFamily="2" charset="-122"/>
              </a:defRPr>
            </a:lvl7pPr>
            <a:lvl8pPr>
              <a:defRPr>
                <a:solidFill>
                  <a:schemeClr val="tx1"/>
                </a:solidFill>
                <a:latin typeface="Arial" panose="020B0604020202020204" pitchFamily="34" charset="0"/>
                <a:ea typeface="黑体" panose="02010609060101010101" pitchFamily="2" charset="-122"/>
              </a:defRPr>
            </a:lvl8pPr>
            <a:lvl9pPr>
              <a:defRPr>
                <a:solidFill>
                  <a:schemeClr val="tx1"/>
                </a:solidFill>
                <a:latin typeface="Arial" panose="020B0604020202020204" pitchFamily="34" charset="0"/>
                <a:ea typeface="黑体" panose="02010609060101010101" pitchFamily="2" charset="-122"/>
              </a:defRPr>
            </a:lvl9pPr>
          </a:lstStyle>
          <a:p>
            <a:r>
              <a:rPr lang="en-US" altLang="zh-CN" dirty="0"/>
              <a:t>Generic </a:t>
            </a:r>
            <a:r>
              <a:rPr lang="en-US" altLang="zh-CN" dirty="0" smtClean="0"/>
              <a:t>Function </a:t>
            </a:r>
            <a:r>
              <a:rPr lang="en-US" altLang="zh-CN" dirty="0" smtClean="0">
                <a:solidFill>
                  <a:schemeClr val="tx1">
                    <a:lumMod val="75000"/>
                    <a:lumOff val="25000"/>
                  </a:schemeClr>
                </a:solidFill>
              </a:rPr>
              <a:t>n</a:t>
            </a:r>
            <a:r>
              <a:rPr altLang="zh-CN" dirty="0">
                <a:solidFill>
                  <a:schemeClr val="tx1">
                    <a:lumMod val="75000"/>
                    <a:lumOff val="25000"/>
                  </a:schemeClr>
                </a:solidFill>
              </a:rPr>
              <a:t>.</a:t>
            </a:r>
            <a:r>
              <a:rPr lang="en-US" altLang="zh-CN" dirty="0">
                <a:solidFill>
                  <a:schemeClr val="tx1">
                    <a:lumMod val="75000"/>
                    <a:lumOff val="25000"/>
                  </a:schemeClr>
                </a:solidFill>
              </a:rPr>
              <a:t> </a:t>
            </a:r>
            <a:r>
              <a:rPr lang="zh-CN" altLang="en-US" dirty="0">
                <a:solidFill>
                  <a:schemeClr val="tx1">
                    <a:lumMod val="75000"/>
                    <a:lumOff val="25000"/>
                  </a:schemeClr>
                </a:solidFill>
              </a:rPr>
              <a:t>泛</a:t>
            </a:r>
            <a:r>
              <a:rPr lang="zh-CN" altLang="en-US" dirty="0" smtClean="0">
                <a:solidFill>
                  <a:schemeClr val="tx1">
                    <a:lumMod val="75000"/>
                    <a:lumOff val="25000"/>
                  </a:schemeClr>
                </a:solidFill>
              </a:rPr>
              <a:t>型</a:t>
            </a:r>
            <a:r>
              <a:rPr lang="zh-CN" altLang="en-US" dirty="0">
                <a:solidFill>
                  <a:schemeClr val="tx1">
                    <a:lumMod val="75000"/>
                    <a:lumOff val="25000"/>
                  </a:schemeClr>
                </a:solidFill>
              </a:rPr>
              <a:t>方法</a:t>
            </a:r>
            <a:endParaRPr lang="en-US" altLang="zh-CN" dirty="0">
              <a:solidFill>
                <a:schemeClr val="tx1">
                  <a:lumMod val="75000"/>
                  <a:lumOff val="25000"/>
                </a:schemeClr>
              </a:solidFill>
              <a:sym typeface="+mn-ea"/>
            </a:endParaRPr>
          </a:p>
        </p:txBody>
      </p:sp>
      <p:grpSp>
        <p:nvGrpSpPr>
          <p:cNvPr id="8" name="组合 7"/>
          <p:cNvGrpSpPr/>
          <p:nvPr/>
        </p:nvGrpSpPr>
        <p:grpSpPr>
          <a:xfrm>
            <a:off x="753591" y="3687942"/>
            <a:ext cx="7045067" cy="612000"/>
            <a:chOff x="753591" y="3507854"/>
            <a:chExt cx="7045067" cy="612000"/>
          </a:xfrm>
        </p:grpSpPr>
        <p:sp>
          <p:nvSpPr>
            <p:cNvPr id="2" name="圆角矩形 1"/>
            <p:cNvSpPr/>
            <p:nvPr/>
          </p:nvSpPr>
          <p:spPr bwMode="auto">
            <a:xfrm>
              <a:off x="753591" y="3507854"/>
              <a:ext cx="7045067" cy="612000"/>
            </a:xfrm>
            <a:prstGeom prst="roundRect">
              <a:avLst/>
            </a:prstGeom>
            <a:solidFill>
              <a:schemeClr val="accent1">
                <a:lumMod val="7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7" name="副标题 6"/>
            <p:cNvSpPr txBox="1"/>
            <p:nvPr/>
          </p:nvSpPr>
          <p:spPr>
            <a:xfrm>
              <a:off x="755576" y="3651870"/>
              <a:ext cx="6964668" cy="324000"/>
            </a:xfrm>
            <a:prstGeom prst="roundRect">
              <a:avLst/>
            </a:prstGeom>
            <a:noFill/>
            <a:ln>
              <a:noFill/>
            </a:ln>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a:solidFill>
                    <a:schemeClr val="bg1"/>
                  </a:solidFill>
                </a:rPr>
                <a:t>泛</a:t>
              </a:r>
              <a:r>
                <a:rPr lang="zh-CN" altLang="en-US" dirty="0" smtClean="0">
                  <a:solidFill>
                    <a:schemeClr val="bg1"/>
                  </a:solidFill>
                </a:rPr>
                <a:t>型方法是</a:t>
              </a:r>
              <a:r>
                <a:rPr lang="zh-CN" altLang="en-US" dirty="0">
                  <a:solidFill>
                    <a:schemeClr val="bg1"/>
                  </a:solidFill>
                </a:rPr>
                <a:t>使用类型形参定义</a:t>
              </a:r>
              <a:r>
                <a:rPr lang="zh-CN" altLang="en-US" dirty="0" smtClean="0">
                  <a:solidFill>
                    <a:schemeClr val="bg1"/>
                  </a:solidFill>
                </a:rPr>
                <a:t>的方法。</a:t>
              </a:r>
              <a:endParaRPr lang="zh-CN" altLang="en-US" dirty="0">
                <a:solidFill>
                  <a:schemeClr val="bg1"/>
                </a:solidFill>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heckerboard(across)">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checkerboard(across)">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checkerboard(across)">
                                      <p:cBhvr>
                                        <p:cTn id="4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如何使用泛型方法</a:t>
            </a:r>
            <a:endParaRPr lang="zh-CN" altLang="en-US"/>
          </a:p>
        </p:txBody>
      </p:sp>
      <p:sp>
        <p:nvSpPr>
          <p:cNvPr id="12" name="副标题 11"/>
          <p:cNvSpPr>
            <a:spLocks noGrp="1"/>
          </p:cNvSpPr>
          <p:nvPr>
            <p:ph type="subTitle" idx="10"/>
          </p:nvPr>
        </p:nvSpPr>
        <p:spPr/>
        <p:txBody>
          <a:bodyPr/>
          <a:lstStyle/>
          <a:p>
            <a:r>
              <a:rPr lang="zh-CN" altLang="en-US" dirty="0" smtClean="0"/>
              <a:t>语法规则：</a:t>
            </a:r>
            <a:endParaRPr lang="zh-CN" altLang="en-US" dirty="0"/>
          </a:p>
        </p:txBody>
      </p:sp>
      <p:sp>
        <p:nvSpPr>
          <p:cNvPr id="11" name="AutoShape 5"/>
          <p:cNvSpPr>
            <a:spLocks noChangeArrowheads="1"/>
          </p:cNvSpPr>
          <p:nvPr/>
        </p:nvSpPr>
        <p:spPr bwMode="auto">
          <a:xfrm>
            <a:off x="1361033" y="1203598"/>
            <a:ext cx="5803255"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zh-CN" altLang="en-US" sz="1400" dirty="0" smtClean="0">
                <a:solidFill>
                  <a:schemeClr val="tx1">
                    <a:lumMod val="75000"/>
                    <a:lumOff val="25000"/>
                  </a:schemeClr>
                </a:solidFill>
                <a:ea typeface="微软雅黑" panose="020B0503020204020204" pitchFamily="34" charset="-122"/>
                <a:sym typeface="+mn-ea"/>
              </a:rPr>
              <a:t>权限修饰符  </a:t>
            </a:r>
            <a:r>
              <a:rPr lang="en-US" altLang="zh-CN" sz="1400" dirty="0" smtClean="0">
                <a:solidFill>
                  <a:schemeClr val="tx1">
                    <a:lumMod val="75000"/>
                    <a:lumOff val="25000"/>
                  </a:schemeClr>
                </a:solidFill>
                <a:ea typeface="微软雅黑" panose="020B0503020204020204" pitchFamily="34" charset="-122"/>
                <a:sym typeface="+mn-ea"/>
              </a:rPr>
              <a:t>&lt;</a:t>
            </a:r>
            <a:r>
              <a:rPr lang="zh-CN" altLang="en-US" sz="1400" dirty="0">
                <a:solidFill>
                  <a:schemeClr val="tx1">
                    <a:lumMod val="75000"/>
                    <a:lumOff val="25000"/>
                  </a:schemeClr>
                </a:solidFill>
                <a:ea typeface="微软雅黑" panose="020B0503020204020204" pitchFamily="34" charset="-122"/>
                <a:sym typeface="+mn-ea"/>
              </a:rPr>
              <a:t>类型形参列表</a:t>
            </a:r>
            <a:r>
              <a:rPr lang="en-US" altLang="zh-CN" sz="1400" dirty="0" smtClean="0">
                <a:solidFill>
                  <a:schemeClr val="tx1">
                    <a:lumMod val="75000"/>
                    <a:lumOff val="25000"/>
                  </a:schemeClr>
                </a:solidFill>
                <a:ea typeface="微软雅黑" panose="020B0503020204020204" pitchFamily="34" charset="-122"/>
                <a:sym typeface="+mn-ea"/>
              </a:rPr>
              <a:t>&gt;  </a:t>
            </a:r>
            <a:r>
              <a:rPr lang="zh-CN" altLang="en-US" sz="1400" dirty="0">
                <a:solidFill>
                  <a:schemeClr val="tx1">
                    <a:lumMod val="75000"/>
                    <a:lumOff val="25000"/>
                  </a:schemeClr>
                </a:solidFill>
                <a:ea typeface="微软雅黑" panose="020B0503020204020204" pitchFamily="34" charset="-122"/>
                <a:sym typeface="+mn-ea"/>
              </a:rPr>
              <a:t>返回值类型 </a:t>
            </a:r>
            <a:r>
              <a:rPr lang="zh-CN" altLang="en-US" sz="1400" dirty="0" smtClean="0">
                <a:solidFill>
                  <a:schemeClr val="tx1">
                    <a:lumMod val="75000"/>
                    <a:lumOff val="25000"/>
                  </a:schemeClr>
                </a:solidFill>
                <a:ea typeface="微软雅黑" panose="020B0503020204020204" pitchFamily="34" charset="-122"/>
                <a:sym typeface="+mn-ea"/>
              </a:rPr>
              <a:t> 方法</a:t>
            </a:r>
            <a:r>
              <a:rPr lang="zh-CN" altLang="en-US" sz="1400" dirty="0">
                <a:solidFill>
                  <a:schemeClr val="tx1">
                    <a:lumMod val="75000"/>
                    <a:lumOff val="25000"/>
                  </a:schemeClr>
                </a:solidFill>
                <a:ea typeface="微软雅黑" panose="020B0503020204020204" pitchFamily="34" charset="-122"/>
                <a:sym typeface="+mn-ea"/>
              </a:rPr>
              <a:t>名</a:t>
            </a:r>
            <a:r>
              <a:rPr lang="en-US" altLang="zh-CN" sz="1400" dirty="0">
                <a:solidFill>
                  <a:schemeClr val="tx1">
                    <a:lumMod val="75000"/>
                    <a:lumOff val="25000"/>
                  </a:schemeClr>
                </a:solidFill>
                <a:ea typeface="微软雅黑" panose="020B0503020204020204" pitchFamily="34" charset="-122"/>
                <a:sym typeface="+mn-ea"/>
              </a:rPr>
              <a:t>(</a:t>
            </a:r>
            <a:r>
              <a:rPr lang="zh-CN" altLang="en-US" sz="1400" dirty="0">
                <a:solidFill>
                  <a:schemeClr val="tx1">
                    <a:lumMod val="75000"/>
                    <a:lumOff val="25000"/>
                  </a:schemeClr>
                </a:solidFill>
                <a:ea typeface="微软雅黑" panose="020B0503020204020204" pitchFamily="34" charset="-122"/>
                <a:sym typeface="+mn-ea"/>
              </a:rPr>
              <a:t>参数列表</a:t>
            </a:r>
            <a:r>
              <a:rPr lang="en-US" altLang="zh-CN" sz="1400" dirty="0" smtClean="0">
                <a:solidFill>
                  <a:schemeClr val="tx1">
                    <a:lumMod val="75000"/>
                    <a:lumOff val="25000"/>
                  </a:schemeClr>
                </a:solidFill>
                <a:ea typeface="微软雅黑" panose="020B0503020204020204" pitchFamily="34" charset="-122"/>
                <a:sym typeface="+mn-ea"/>
              </a:rPr>
              <a:t>) { </a:t>
            </a:r>
            <a:r>
              <a:rPr lang="en-US" altLang="zh-CN" sz="1400" dirty="0">
                <a:solidFill>
                  <a:schemeClr val="tx1">
                    <a:lumMod val="75000"/>
                    <a:lumOff val="25000"/>
                  </a:schemeClr>
                </a:solidFill>
                <a:ea typeface="微软雅黑" panose="020B0503020204020204" pitchFamily="34" charset="-122"/>
                <a:sym typeface="+mn-ea"/>
              </a:rPr>
              <a:t>}</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19" name="AutoShape 4"/>
          <p:cNvSpPr>
            <a:spLocks noChangeArrowheads="1"/>
          </p:cNvSpPr>
          <p:nvPr/>
        </p:nvSpPr>
        <p:spPr bwMode="auto">
          <a:xfrm>
            <a:off x="683568" y="1779662"/>
            <a:ext cx="7488832" cy="230832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smtClean="0">
                <a:solidFill>
                  <a:srgbClr val="000000"/>
                </a:solidFill>
                <a:highlight>
                  <a:srgbClr val="D4D4D4"/>
                </a:highlight>
                <a:latin typeface="Consolas" panose="020B0609020204030204"/>
              </a:rPr>
              <a:t>Demo </a:t>
            </a:r>
            <a:r>
              <a:rPr lang="en-US" altLang="zh-CN" sz="1200" b="1" dirty="0">
                <a:solidFill>
                  <a:srgbClr val="000000"/>
                </a:solidFill>
                <a:highlight>
                  <a:srgbClr val="D4D4D4"/>
                </a:highlight>
                <a:latin typeface="Consolas" panose="020B0609020204030204"/>
              </a:rPr>
              <a:t>{</a:t>
            </a:r>
            <a:endParaRPr lang="en-US" altLang="zh-CN" sz="1200" b="1" dirty="0">
              <a:solidFill>
                <a:srgbClr val="000000"/>
              </a:solidFill>
              <a:highlight>
                <a:srgbClr val="D4D4D4"/>
              </a:highlight>
              <a:latin typeface="Consolas" panose="020B0609020204030204"/>
            </a:endParaRPr>
          </a:p>
          <a:p>
            <a:pPr lvl="1" algn="l"/>
            <a:r>
              <a:rPr lang="de-DE" altLang="zh-CN" sz="1200" b="1" dirty="0">
                <a:solidFill>
                  <a:srgbClr val="7F0055"/>
                </a:solidFill>
                <a:latin typeface="Consolas" panose="020B0609020204030204"/>
              </a:rPr>
              <a:t>public</a:t>
            </a:r>
            <a:r>
              <a:rPr lang="de-DE" altLang="zh-CN" sz="1200" b="1" dirty="0">
                <a:solidFill>
                  <a:srgbClr val="000000"/>
                </a:solidFill>
                <a:latin typeface="Consolas" panose="020B0609020204030204"/>
              </a:rPr>
              <a:t> &lt;T&gt; T getGen(T arg</a:t>
            </a:r>
            <a:r>
              <a:rPr lang="de-DE" altLang="zh-CN" sz="1200" b="1" dirty="0" smtClean="0">
                <a:solidFill>
                  <a:srgbClr val="000000"/>
                </a:solidFill>
                <a:latin typeface="Consolas" panose="020B0609020204030204"/>
              </a:rPr>
              <a:t>){</a:t>
            </a:r>
            <a:r>
              <a:rPr lang="en-US" altLang="zh-CN" sz="1200" dirty="0"/>
              <a:t>//</a:t>
            </a:r>
            <a:r>
              <a:rPr lang="zh-CN" altLang="en-US" sz="1200" dirty="0"/>
              <a:t>泛型方法</a:t>
            </a:r>
            <a:endParaRPr lang="de-DE" altLang="zh-CN" sz="1200" b="1" dirty="0" smtClean="0">
              <a:solidFill>
                <a:srgbClr val="000000"/>
              </a:solidFill>
              <a:latin typeface="Consolas" panose="020B0609020204030204"/>
            </a:endParaRPr>
          </a:p>
          <a:p>
            <a:pPr lvl="2" algn="l"/>
            <a:r>
              <a:rPr lang="en-US" altLang="zh-CN" sz="1200" b="1" dirty="0" smtClean="0">
                <a:solidFill>
                  <a:srgbClr val="7F0055"/>
                </a:solidFill>
                <a:latin typeface="Consolas" panose="020B0609020204030204"/>
              </a:rPr>
              <a:t>return</a:t>
            </a:r>
            <a:r>
              <a:rPr lang="en-US" altLang="zh-CN" sz="1200" b="1" dirty="0" smtClean="0">
                <a:solidFill>
                  <a:srgbClr val="000000"/>
                </a:solidFill>
                <a:latin typeface="Consolas" panose="020B0609020204030204"/>
              </a:rPr>
              <a:t> </a:t>
            </a:r>
            <a:r>
              <a:rPr lang="en-US" altLang="zh-CN" sz="1200" b="1" dirty="0" err="1">
                <a:solidFill>
                  <a:srgbClr val="000000"/>
                </a:solidFill>
                <a:latin typeface="Consolas" panose="020B0609020204030204"/>
              </a:rPr>
              <a:t>arg</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main(String[] </a:t>
            </a:r>
            <a:r>
              <a:rPr lang="en-US" altLang="zh-CN" sz="1200" b="1" dirty="0" err="1">
                <a:solidFill>
                  <a:srgbClr val="000000"/>
                </a:solidFill>
                <a:latin typeface="Consolas" panose="020B0609020204030204"/>
              </a:rPr>
              <a:t>args</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smtClean="0">
                <a:solidFill>
                  <a:srgbClr val="000000"/>
                </a:solidFill>
                <a:highlight>
                  <a:srgbClr val="D4D4D4"/>
                </a:highlight>
                <a:latin typeface="Consolas" panose="020B0609020204030204"/>
              </a:rPr>
              <a:t>Demo </a:t>
            </a:r>
            <a:r>
              <a:rPr lang="en-US" altLang="zh-CN" sz="1200" dirty="0" err="1" smtClean="0">
                <a:solidFill>
                  <a:srgbClr val="000000"/>
                </a:solidFill>
                <a:highlight>
                  <a:srgbClr val="D4D4D4"/>
                </a:highlight>
                <a:latin typeface="Consolas" panose="020B0609020204030204"/>
              </a:rPr>
              <a:t>demo</a:t>
            </a:r>
            <a:r>
              <a:rPr lang="en-US" altLang="zh-CN" sz="1200" dirty="0" smtClean="0">
                <a:solidFill>
                  <a:srgbClr val="000000"/>
                </a:solidFill>
                <a:highlight>
                  <a:srgbClr val="D4D4D4"/>
                </a:highlight>
                <a:latin typeface="Consolas" panose="020B0609020204030204"/>
              </a:rPr>
              <a:t> </a:t>
            </a:r>
            <a:r>
              <a:rPr lang="en-US" altLang="zh-CN" sz="1200" dirty="0">
                <a:solidFill>
                  <a:srgbClr val="000000"/>
                </a:solidFill>
                <a:highlight>
                  <a:srgbClr val="D4D4D4"/>
                </a:highlight>
                <a:latin typeface="Consolas" panose="020B0609020204030204"/>
              </a:rPr>
              <a:t>= </a:t>
            </a:r>
            <a:r>
              <a:rPr lang="en-US" altLang="zh-CN" sz="1200" b="1" dirty="0">
                <a:solidFill>
                  <a:srgbClr val="7F0055"/>
                </a:solidFill>
                <a:highlight>
                  <a:srgbClr val="D4D4D4"/>
                </a:highlight>
                <a:latin typeface="Consolas" panose="020B0609020204030204"/>
              </a:rPr>
              <a:t>new</a:t>
            </a:r>
            <a:r>
              <a:rPr lang="en-US" altLang="zh-CN" sz="1200" b="1" dirty="0">
                <a:solidFill>
                  <a:srgbClr val="000000"/>
                </a:solidFill>
                <a:highlight>
                  <a:srgbClr val="D4D4D4"/>
                </a:highlight>
                <a:latin typeface="Consolas" panose="020B0609020204030204"/>
              </a:rPr>
              <a:t> </a:t>
            </a:r>
            <a:r>
              <a:rPr lang="en-US" altLang="zh-CN" sz="1200" b="1" dirty="0" smtClean="0">
                <a:solidFill>
                  <a:srgbClr val="000000"/>
                </a:solidFill>
                <a:highlight>
                  <a:srgbClr val="D4D4D4"/>
                </a:highlight>
                <a:latin typeface="Consolas" panose="020B0609020204030204"/>
              </a:rPr>
              <a:t>Demo();</a:t>
            </a:r>
            <a:endParaRPr lang="en-US" altLang="zh-CN" sz="1200" b="1" dirty="0">
              <a:solidFill>
                <a:srgbClr val="000000"/>
              </a:solidFill>
              <a:highlight>
                <a:srgbClr val="D4D4D4"/>
              </a:highlight>
              <a:latin typeface="Consolas" panose="020B0609020204030204"/>
            </a:endParaRPr>
          </a:p>
          <a:p>
            <a:pPr lvl="2" algn="l"/>
            <a:r>
              <a:rPr lang="en-US" altLang="zh-CN" sz="1200" dirty="0">
                <a:solidFill>
                  <a:srgbClr val="000000"/>
                </a:solidFill>
                <a:latin typeface="Consolas" panose="020B0609020204030204"/>
              </a:rPr>
              <a:t>String </a:t>
            </a:r>
            <a:r>
              <a:rPr lang="en-US" altLang="zh-CN" sz="1200" dirty="0" err="1">
                <a:solidFill>
                  <a:srgbClr val="000000"/>
                </a:solidFill>
                <a:latin typeface="Consolas" panose="020B0609020204030204"/>
              </a:rPr>
              <a:t>genStr</a:t>
            </a:r>
            <a:r>
              <a:rPr lang="en-US" altLang="zh-CN" sz="1200" dirty="0">
                <a:solidFill>
                  <a:srgbClr val="000000"/>
                </a:solidFill>
                <a:latin typeface="Consolas" panose="020B0609020204030204"/>
              </a:rPr>
              <a:t> = </a:t>
            </a:r>
            <a:r>
              <a:rPr lang="en-US" altLang="zh-CN" sz="1200" dirty="0" err="1" smtClean="0">
                <a:solidFill>
                  <a:srgbClr val="000000"/>
                </a:solidFill>
                <a:latin typeface="Consolas" panose="020B0609020204030204"/>
              </a:rPr>
              <a:t>demo.getGen</a:t>
            </a:r>
            <a:r>
              <a:rPr lang="en-US" altLang="zh-CN" sz="1200" dirty="0" smtClean="0">
                <a:solidFill>
                  <a:srgbClr val="000000"/>
                </a:solidFill>
                <a:latin typeface="Consolas" panose="020B0609020204030204"/>
              </a:rPr>
              <a:t>(</a:t>
            </a:r>
            <a:r>
              <a:rPr lang="en-US" altLang="zh-CN" sz="1200" dirty="0" smtClean="0">
                <a:solidFill>
                  <a:srgbClr val="2A00FF"/>
                </a:solidFill>
                <a:latin typeface="Consolas" panose="020B0609020204030204"/>
              </a:rPr>
              <a:t>“</a:t>
            </a:r>
            <a:r>
              <a:rPr lang="zh-CN" altLang="en-US" sz="1200" dirty="0" smtClean="0">
                <a:solidFill>
                  <a:srgbClr val="2A00FF"/>
                </a:solidFill>
                <a:latin typeface="Consolas" panose="020B0609020204030204"/>
              </a:rPr>
              <a:t>泛</a:t>
            </a:r>
            <a:r>
              <a:rPr lang="zh-CN" altLang="en-US" sz="1200" dirty="0">
                <a:solidFill>
                  <a:srgbClr val="2A00FF"/>
                </a:solidFill>
                <a:latin typeface="Consolas" panose="020B0609020204030204"/>
              </a:rPr>
              <a:t>型方法的</a:t>
            </a:r>
            <a:r>
              <a:rPr lang="zh-CN" altLang="en-US" sz="1200" dirty="0" smtClean="0">
                <a:solidFill>
                  <a:srgbClr val="2A00FF"/>
                </a:solidFill>
                <a:latin typeface="Consolas" panose="020B0609020204030204"/>
              </a:rPr>
              <a:t>参数</a:t>
            </a:r>
            <a:r>
              <a:rPr lang="en-US" altLang="zh-CN" sz="1200" dirty="0" smtClean="0">
                <a:solidFill>
                  <a:srgbClr val="2A00FF"/>
                </a:solidFill>
                <a:latin typeface="Consolas" panose="020B0609020204030204"/>
              </a:rPr>
              <a:t>”</a:t>
            </a:r>
            <a:r>
              <a:rPr lang="en-US" altLang="zh-CN" sz="1200" dirty="0" smtClean="0">
                <a:solidFill>
                  <a:srgbClr val="000000"/>
                </a:solidFill>
                <a:latin typeface="Consolas" panose="020B0609020204030204"/>
              </a:rPr>
              <a:t>);//</a:t>
            </a:r>
            <a:r>
              <a:rPr lang="zh-CN" altLang="en-US" sz="1200" dirty="0" smtClean="0">
                <a:solidFill>
                  <a:srgbClr val="000000"/>
                </a:solidFill>
                <a:latin typeface="Consolas" panose="020B0609020204030204"/>
              </a:rPr>
              <a:t>泛型方法版本一：传入</a:t>
            </a:r>
            <a:r>
              <a:rPr lang="en-US" altLang="zh-CN" sz="1200" dirty="0" smtClean="0">
                <a:solidFill>
                  <a:srgbClr val="000000"/>
                </a:solidFill>
                <a:latin typeface="Consolas" panose="020B0609020204030204"/>
              </a:rPr>
              <a:t>String</a:t>
            </a:r>
            <a:r>
              <a:rPr lang="zh-CN" altLang="en-US" sz="1200" dirty="0" smtClean="0">
                <a:solidFill>
                  <a:srgbClr val="000000"/>
                </a:solidFill>
                <a:latin typeface="Consolas" panose="020B0609020204030204"/>
              </a:rPr>
              <a:t>对象</a:t>
            </a:r>
            <a:endParaRPr lang="en-US" altLang="zh-CN" sz="1200" dirty="0">
              <a:solidFill>
                <a:srgbClr val="000000"/>
              </a:solidFill>
              <a:latin typeface="Consolas" panose="020B0609020204030204"/>
            </a:endParaRPr>
          </a:p>
          <a:p>
            <a:pPr lvl="2" algn="l"/>
            <a:r>
              <a:rPr lang="en-US" altLang="zh-CN" sz="1200" dirty="0">
                <a:solidFill>
                  <a:srgbClr val="000000"/>
                </a:solidFill>
                <a:latin typeface="Consolas" panose="020B0609020204030204"/>
              </a:rPr>
              <a:t>Integer </a:t>
            </a:r>
            <a:r>
              <a:rPr lang="en-US" altLang="zh-CN" sz="1200" dirty="0" err="1">
                <a:solidFill>
                  <a:srgbClr val="000000"/>
                </a:solidFill>
                <a:latin typeface="Consolas" panose="020B0609020204030204"/>
              </a:rPr>
              <a:t>genInt</a:t>
            </a:r>
            <a:r>
              <a:rPr lang="en-US" altLang="zh-CN" sz="1200" dirty="0">
                <a:solidFill>
                  <a:srgbClr val="000000"/>
                </a:solidFill>
                <a:latin typeface="Consolas" panose="020B0609020204030204"/>
              </a:rPr>
              <a:t> = </a:t>
            </a:r>
            <a:r>
              <a:rPr lang="en-US" altLang="zh-CN" sz="1200" dirty="0" err="1" smtClean="0">
                <a:solidFill>
                  <a:srgbClr val="000000"/>
                </a:solidFill>
                <a:latin typeface="Consolas" panose="020B0609020204030204"/>
              </a:rPr>
              <a:t>demo.getGen</a:t>
            </a:r>
            <a:r>
              <a:rPr lang="en-US" altLang="zh-CN" sz="1200" dirty="0" smtClean="0">
                <a:solidFill>
                  <a:srgbClr val="000000"/>
                </a:solidFill>
                <a:latin typeface="Consolas" panose="020B0609020204030204"/>
              </a:rPr>
              <a:t>(666);</a:t>
            </a:r>
            <a:r>
              <a:rPr lang="en-US" altLang="zh-CN" sz="1200" dirty="0">
                <a:solidFill>
                  <a:srgbClr val="2A00FF"/>
                </a:solidFill>
                <a:latin typeface="Consolas" panose="020B0609020204030204"/>
              </a:rPr>
              <a:t> ”</a:t>
            </a:r>
            <a:r>
              <a:rPr lang="en-US" altLang="zh-CN" sz="1200" dirty="0">
                <a:solidFill>
                  <a:srgbClr val="000000"/>
                </a:solidFill>
                <a:latin typeface="Consolas" panose="020B0609020204030204"/>
              </a:rPr>
              <a:t>);//</a:t>
            </a:r>
            <a:r>
              <a:rPr lang="zh-CN" altLang="en-US" sz="1200" dirty="0">
                <a:solidFill>
                  <a:srgbClr val="000000"/>
                </a:solidFill>
                <a:latin typeface="Consolas" panose="020B0609020204030204"/>
              </a:rPr>
              <a:t>泛型方法</a:t>
            </a:r>
            <a:r>
              <a:rPr lang="zh-CN" altLang="en-US" sz="1200" dirty="0" smtClean="0">
                <a:solidFill>
                  <a:srgbClr val="000000"/>
                </a:solidFill>
                <a:latin typeface="Consolas" panose="020B0609020204030204"/>
              </a:rPr>
              <a:t>版本二：传入</a:t>
            </a:r>
            <a:r>
              <a:rPr lang="en-US" altLang="zh-CN" sz="1200" dirty="0" smtClean="0">
                <a:solidFill>
                  <a:srgbClr val="000000"/>
                </a:solidFill>
                <a:latin typeface="Consolas" panose="020B0609020204030204"/>
              </a:rPr>
              <a:t>Integer</a:t>
            </a:r>
            <a:r>
              <a:rPr lang="zh-CN" altLang="en-US" sz="1200" dirty="0" smtClean="0">
                <a:solidFill>
                  <a:srgbClr val="000000"/>
                </a:solidFill>
                <a:latin typeface="Consolas" panose="020B0609020204030204"/>
              </a:rPr>
              <a:t>对象</a:t>
            </a:r>
            <a:endParaRPr lang="en-US" altLang="zh-CN" sz="1200"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en-US" altLang="zh-CN" sz="1200" i="1" dirty="0" err="1">
                <a:solidFill>
                  <a:srgbClr val="2A00FF"/>
                </a:solidFill>
                <a:latin typeface="Consolas" panose="020B0609020204030204"/>
              </a:rPr>
              <a:t>genStr</a:t>
            </a:r>
            <a:r>
              <a:rPr lang="en-US" altLang="zh-CN" sz="1200" i="1" dirty="0">
                <a:solidFill>
                  <a:srgbClr val="2A00FF"/>
                </a:solidFill>
                <a:latin typeface="Consolas" panose="020B0609020204030204"/>
              </a:rPr>
              <a:t>:"</a:t>
            </a:r>
            <a:r>
              <a:rPr lang="en-US" altLang="zh-CN" sz="1200" i="1" dirty="0">
                <a:solidFill>
                  <a:srgbClr val="000000"/>
                </a:solidFill>
                <a:latin typeface="Consolas" panose="020B0609020204030204"/>
              </a:rPr>
              <a:t>+</a:t>
            </a:r>
            <a:r>
              <a:rPr lang="en-US" altLang="zh-CN" sz="1200" i="1" dirty="0" err="1">
                <a:solidFill>
                  <a:srgbClr val="000000"/>
                </a:solidFill>
                <a:latin typeface="Consolas" panose="020B0609020204030204"/>
              </a:rPr>
              <a:t>genStr</a:t>
            </a:r>
            <a:r>
              <a:rPr lang="en-US" altLang="zh-CN" sz="1200" i="1" dirty="0">
                <a:solidFill>
                  <a:srgbClr val="000000"/>
                </a:solidFill>
                <a:latin typeface="Consolas" panose="020B0609020204030204"/>
              </a:rPr>
              <a:t>);</a:t>
            </a:r>
            <a:endParaRPr lang="en-US" altLang="zh-CN" sz="1200" i="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en-US" altLang="zh-CN" sz="1200" i="1" dirty="0" err="1">
                <a:solidFill>
                  <a:srgbClr val="2A00FF"/>
                </a:solidFill>
                <a:latin typeface="Consolas" panose="020B0609020204030204"/>
              </a:rPr>
              <a:t>genInt</a:t>
            </a:r>
            <a:r>
              <a:rPr lang="en-US" altLang="zh-CN" sz="1200" i="1" dirty="0">
                <a:solidFill>
                  <a:srgbClr val="2A00FF"/>
                </a:solidFill>
                <a:latin typeface="Consolas" panose="020B0609020204030204"/>
              </a:rPr>
              <a:t>:"</a:t>
            </a:r>
            <a:r>
              <a:rPr lang="en-US" altLang="zh-CN" sz="1200" i="1" dirty="0">
                <a:solidFill>
                  <a:srgbClr val="000000"/>
                </a:solidFill>
                <a:latin typeface="Consolas" panose="020B0609020204030204"/>
              </a:rPr>
              <a:t>+</a:t>
            </a:r>
            <a:r>
              <a:rPr lang="en-US" altLang="zh-CN" sz="1200" i="1" dirty="0" err="1">
                <a:solidFill>
                  <a:srgbClr val="000000"/>
                </a:solidFill>
                <a:latin typeface="Consolas" panose="020B0609020204030204"/>
              </a:rPr>
              <a:t>genInt</a:t>
            </a:r>
            <a:r>
              <a:rPr lang="en-US" altLang="zh-CN" sz="1200" i="1" dirty="0">
                <a:solidFill>
                  <a:srgbClr val="000000"/>
                </a:solidFill>
                <a:latin typeface="Consolas" panose="020B0609020204030204"/>
              </a:rPr>
              <a:t>);</a:t>
            </a:r>
            <a:endParaRPr lang="en-US" altLang="zh-CN" sz="1200"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a:solidFill>
                  <a:srgbClr val="000000"/>
                </a:solidFill>
                <a:latin typeface="Consolas" panose="020B0609020204030204"/>
              </a:rPr>
              <a:t>}</a:t>
            </a:r>
            <a:endParaRPr lang="zh-CN" altLang="en-US" sz="1200" dirty="0"/>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771801" y="4172494"/>
            <a:ext cx="2808312" cy="919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nodeType="clickEffect">
                                  <p:stCondLst>
                                    <p:cond delay="0"/>
                                  </p:stCondLst>
                                  <p:childTnLst>
                                    <p:set>
                                      <p:cBhvr>
                                        <p:cTn id="16" dur="1" fill="hold">
                                          <p:stCondLst>
                                            <p:cond delay="0"/>
                                          </p:stCondLst>
                                        </p:cTn>
                                        <p:tgtEl>
                                          <p:spTgt spid="5122"/>
                                        </p:tgtEl>
                                        <p:attrNameLst>
                                          <p:attrName>style.visibility</p:attrName>
                                        </p:attrNameLst>
                                      </p:cBhvr>
                                      <p:to>
                                        <p:strVal val="visible"/>
                                      </p:to>
                                    </p:set>
                                    <p:animScale>
                                      <p:cBhvr>
                                        <p:cTn id="17" dur="1000" decel="50000" fill="hold">
                                          <p:stCondLst>
                                            <p:cond delay="0"/>
                                          </p:stCondLst>
                                        </p:cTn>
                                        <p:tgtEl>
                                          <p:spTgt spid="51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5122"/>
                                        </p:tgtEl>
                                        <p:attrNameLst>
                                          <p:attrName>ppt_x</p:attrName>
                                          <p:attrName>ppt_y</p:attrName>
                                        </p:attrNameLst>
                                      </p:cBhvr>
                                    </p:animMotion>
                                    <p:animEffect transition="in" filter="fade">
                                      <p:cBhvr>
                                        <p:cTn id="19"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如何使用泛型方法</a:t>
            </a:r>
            <a:endParaRPr lang="zh-CN" altLang="en-US"/>
          </a:p>
        </p:txBody>
      </p:sp>
      <p:sp>
        <p:nvSpPr>
          <p:cNvPr id="3" name="内容占位符 2"/>
          <p:cNvSpPr>
            <a:spLocks noGrp="1"/>
          </p:cNvSpPr>
          <p:nvPr>
            <p:ph idx="1"/>
          </p:nvPr>
        </p:nvSpPr>
        <p:spPr>
          <a:xfrm>
            <a:off x="1403648" y="1275606"/>
            <a:ext cx="6480720" cy="864096"/>
          </a:xfrm>
        </p:spPr>
        <p:txBody>
          <a:bodyPr/>
          <a:lstStyle/>
          <a:p>
            <a:pPr lvl="1"/>
            <a:r>
              <a:rPr lang="zh-CN" altLang="en-US" dirty="0" smtClean="0"/>
              <a:t>需要提高代码重用性</a:t>
            </a:r>
            <a:r>
              <a:rPr lang="zh-CN" altLang="en-US" dirty="0"/>
              <a:t>时，可以使用泛型</a:t>
            </a:r>
            <a:r>
              <a:rPr lang="zh-CN" altLang="en-US" dirty="0" smtClean="0"/>
              <a:t>方法</a:t>
            </a:r>
            <a:endParaRPr lang="en-US" altLang="zh-CN" dirty="0" smtClean="0"/>
          </a:p>
          <a:p>
            <a:pPr lvl="1"/>
            <a:r>
              <a:rPr lang="zh-CN" altLang="en-US" dirty="0" smtClean="0"/>
              <a:t>静态</a:t>
            </a:r>
            <a:r>
              <a:rPr lang="zh-CN" altLang="en-US" dirty="0"/>
              <a:t>方法</a:t>
            </a:r>
            <a:r>
              <a:rPr lang="zh-CN" altLang="en-US" dirty="0" smtClean="0"/>
              <a:t>中传入泛型参数时，</a:t>
            </a:r>
            <a:r>
              <a:rPr lang="zh-CN" altLang="en-US" dirty="0"/>
              <a:t>必须使用泛型</a:t>
            </a:r>
            <a:r>
              <a:rPr lang="zh-CN" altLang="en-US" dirty="0" smtClean="0"/>
              <a:t>方法</a:t>
            </a:r>
            <a:endParaRPr lang="en-US" altLang="zh-CN" dirty="0"/>
          </a:p>
          <a:p>
            <a:endParaRPr lang="zh-CN" altLang="en-US" dirty="0"/>
          </a:p>
        </p:txBody>
      </p:sp>
      <p:sp>
        <p:nvSpPr>
          <p:cNvPr id="12" name="副标题 11"/>
          <p:cNvSpPr>
            <a:spLocks noGrp="1"/>
          </p:cNvSpPr>
          <p:nvPr>
            <p:ph type="subTitle" idx="10"/>
          </p:nvPr>
        </p:nvSpPr>
        <p:spPr/>
        <p:txBody>
          <a:bodyPr/>
          <a:lstStyle/>
          <a:p>
            <a:r>
              <a:rPr lang="zh-CN" altLang="en-US" dirty="0"/>
              <a:t>泛型方法</a:t>
            </a:r>
            <a:r>
              <a:rPr lang="zh-CN" altLang="en-US" dirty="0" smtClean="0"/>
              <a:t>的应用</a:t>
            </a:r>
            <a:r>
              <a:rPr lang="zh-CN" altLang="en-US" dirty="0"/>
              <a:t>场景</a:t>
            </a:r>
            <a:r>
              <a:rPr lang="zh-CN" altLang="en-US" dirty="0" smtClean="0"/>
              <a:t>：</a:t>
            </a:r>
            <a:endParaRPr lang="zh-CN" altLang="en-US" dirty="0"/>
          </a:p>
        </p:txBody>
      </p:sp>
      <p:grpSp>
        <p:nvGrpSpPr>
          <p:cNvPr id="4" name="组合 3"/>
          <p:cNvGrpSpPr/>
          <p:nvPr/>
        </p:nvGrpSpPr>
        <p:grpSpPr>
          <a:xfrm>
            <a:off x="251520" y="2211710"/>
            <a:ext cx="8640960" cy="1892826"/>
            <a:chOff x="179512" y="822940"/>
            <a:chExt cx="8640960" cy="1892826"/>
          </a:xfrm>
        </p:grpSpPr>
        <p:sp>
          <p:nvSpPr>
            <p:cNvPr id="10" name="AutoShape 4"/>
            <p:cNvSpPr>
              <a:spLocks noChangeArrowheads="1"/>
            </p:cNvSpPr>
            <p:nvPr/>
          </p:nvSpPr>
          <p:spPr bwMode="auto">
            <a:xfrm>
              <a:off x="179512" y="822940"/>
              <a:ext cx="8640960" cy="1892826"/>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lvl="0" algn="l"/>
              <a:r>
                <a:rPr lang="en-US" altLang="zh-CN" b="1" dirty="0" smtClean="0">
                  <a:solidFill>
                    <a:srgbClr val="7F0055"/>
                  </a:solidFill>
                  <a:latin typeface="Consolas" panose="020B0609020204030204"/>
                </a:rPr>
                <a:t>class</a:t>
              </a:r>
              <a:r>
                <a:rPr lang="en-US" altLang="zh-CN" b="1" dirty="0" smtClean="0">
                  <a:solidFill>
                    <a:srgbClr val="000000"/>
                  </a:solidFill>
                  <a:latin typeface="Consolas" panose="020B0609020204030204"/>
                </a:rPr>
                <a:t> Demo2&lt;T&gt;{</a:t>
              </a:r>
              <a:endParaRPr lang="en-US" altLang="zh-CN" b="1" dirty="0">
                <a:solidFill>
                  <a:srgbClr val="000000"/>
                </a:solidFill>
                <a:latin typeface="Consolas" panose="020B0609020204030204"/>
              </a:endParaRPr>
            </a:p>
            <a:p>
              <a:pPr lvl="0" algn="l">
                <a:lnSpc>
                  <a:spcPct val="150000"/>
                </a:lnSpc>
              </a:pPr>
              <a:r>
                <a:rPr lang="en-US" altLang="zh-CN" b="1" dirty="0">
                  <a:solidFill>
                    <a:srgbClr val="7F0055"/>
                  </a:solidFill>
                  <a:latin typeface="Consolas" panose="020B0609020204030204"/>
                </a:rPr>
                <a:t>  public</a:t>
              </a:r>
              <a:r>
                <a:rPr lang="en-US" altLang="zh-CN" b="1" dirty="0">
                  <a:solidFill>
                    <a:srgbClr val="000000"/>
                  </a:solidFill>
                  <a:latin typeface="Consolas" panose="020B0609020204030204"/>
                </a:rPr>
                <a:t> </a:t>
              </a:r>
              <a:r>
                <a:rPr lang="en-US" altLang="zh-CN" b="1" dirty="0">
                  <a:solidFill>
                    <a:srgbClr val="7F0055"/>
                  </a:solidFill>
                  <a:latin typeface="Consolas" panose="020B0609020204030204"/>
                </a:rPr>
                <a:t>void</a:t>
              </a:r>
              <a:r>
                <a:rPr lang="en-US" altLang="zh-CN" b="1" dirty="0">
                  <a:solidFill>
                    <a:srgbClr val="000000"/>
                  </a:solidFill>
                  <a:latin typeface="Consolas" panose="020B0609020204030204"/>
                </a:rPr>
                <a:t> </a:t>
              </a:r>
              <a:r>
                <a:rPr lang="en-US" altLang="zh-CN" b="1" dirty="0" err="1">
                  <a:solidFill>
                    <a:srgbClr val="000000"/>
                  </a:solidFill>
                  <a:latin typeface="Consolas" panose="020B0609020204030204"/>
                </a:rPr>
                <a:t>pFun</a:t>
              </a:r>
              <a:r>
                <a:rPr lang="en-US" altLang="zh-CN" b="1" dirty="0">
                  <a:solidFill>
                    <a:srgbClr val="000000"/>
                  </a:solidFill>
                  <a:latin typeface="Consolas" panose="020B0609020204030204"/>
                </a:rPr>
                <a:t>(T x){}   </a:t>
              </a:r>
              <a:r>
                <a:rPr lang="en-US" altLang="zh-CN" b="1" dirty="0">
                  <a:solidFill>
                    <a:srgbClr val="3F7F5F"/>
                  </a:solidFill>
                  <a:latin typeface="Consolas" panose="020B0609020204030204"/>
                </a:rPr>
                <a:t>//</a:t>
              </a:r>
              <a:r>
                <a:rPr lang="zh-CN" altLang="en-US" sz="1100" b="1" dirty="0">
                  <a:solidFill>
                    <a:srgbClr val="3F7F5F"/>
                  </a:solidFill>
                  <a:latin typeface="Consolas" panose="020B0609020204030204"/>
                </a:rPr>
                <a:t>普通成员方法传入泛型参数时可以不用泛型方法</a:t>
              </a:r>
              <a:endParaRPr lang="zh-CN" altLang="en-US" sz="1100" b="1" dirty="0">
                <a:solidFill>
                  <a:srgbClr val="3F7F5F"/>
                </a:solidFill>
                <a:latin typeface="Consolas" panose="020B0609020204030204"/>
              </a:endParaRPr>
            </a:p>
            <a:p>
              <a:pPr lvl="0" algn="l">
                <a:lnSpc>
                  <a:spcPct val="150000"/>
                </a:lnSpc>
              </a:pPr>
              <a:r>
                <a:rPr lang="en-US" altLang="zh-CN" b="1" dirty="0">
                  <a:solidFill>
                    <a:srgbClr val="7F0055"/>
                  </a:solidFill>
                  <a:latin typeface="Consolas" panose="020B0609020204030204"/>
                </a:rPr>
                <a:t>  </a:t>
              </a:r>
              <a:r>
                <a:rPr lang="en-US" altLang="zh-CN" b="1" u="sng" dirty="0">
                  <a:solidFill>
                    <a:srgbClr val="7F0055"/>
                  </a:solidFill>
                  <a:latin typeface="Consolas" panose="020B0609020204030204"/>
                </a:rPr>
                <a:t>public</a:t>
              </a:r>
              <a:r>
                <a:rPr lang="en-US" altLang="zh-CN" b="1" u="sng" dirty="0">
                  <a:solidFill>
                    <a:srgbClr val="000000"/>
                  </a:solidFill>
                  <a:latin typeface="Consolas" panose="020B0609020204030204"/>
                </a:rPr>
                <a:t> </a:t>
              </a:r>
              <a:r>
                <a:rPr lang="en-US" altLang="zh-CN" b="1" u="sng" dirty="0">
                  <a:solidFill>
                    <a:srgbClr val="7F0055"/>
                  </a:solidFill>
                  <a:latin typeface="Consolas" panose="020B0609020204030204"/>
                </a:rPr>
                <a:t>static</a:t>
              </a:r>
              <a:r>
                <a:rPr lang="en-US" altLang="zh-CN" b="1" u="sng" dirty="0">
                  <a:solidFill>
                    <a:srgbClr val="000000"/>
                  </a:solidFill>
                  <a:latin typeface="Consolas" panose="020B0609020204030204"/>
                </a:rPr>
                <a:t> </a:t>
              </a:r>
              <a:r>
                <a:rPr lang="en-US" altLang="zh-CN" b="1" u="sng" dirty="0">
                  <a:solidFill>
                    <a:srgbClr val="7F0055"/>
                  </a:solidFill>
                  <a:latin typeface="Consolas" panose="020B0609020204030204"/>
                </a:rPr>
                <a:t>void</a:t>
              </a:r>
              <a:r>
                <a:rPr lang="en-US" altLang="zh-CN" b="1" u="sng" dirty="0">
                  <a:solidFill>
                    <a:srgbClr val="000000"/>
                  </a:solidFill>
                  <a:latin typeface="Consolas" panose="020B0609020204030204"/>
                </a:rPr>
                <a:t> sFun1(T x){}</a:t>
              </a:r>
              <a:r>
                <a:rPr lang="en-US" altLang="zh-CN" b="1" dirty="0">
                  <a:solidFill>
                    <a:srgbClr val="000000"/>
                  </a:solidFill>
                  <a:latin typeface="Consolas" panose="020B0609020204030204"/>
                </a:rPr>
                <a:t>  </a:t>
              </a:r>
              <a:r>
                <a:rPr lang="en-US" altLang="zh-CN" b="1" dirty="0" smtClean="0">
                  <a:solidFill>
                    <a:srgbClr val="000000"/>
                  </a:solidFill>
                  <a:latin typeface="Consolas" panose="020B0609020204030204"/>
                </a:rPr>
                <a:t> </a:t>
              </a:r>
              <a:r>
                <a:rPr lang="en-US" altLang="zh-CN" b="1" dirty="0" smtClean="0">
                  <a:solidFill>
                    <a:srgbClr val="3F7F5F"/>
                  </a:solidFill>
                  <a:latin typeface="Consolas" panose="020B0609020204030204"/>
                </a:rPr>
                <a:t>//</a:t>
              </a:r>
              <a:r>
                <a:rPr lang="zh-CN" altLang="en-US" sz="1100" b="1" dirty="0">
                  <a:solidFill>
                    <a:srgbClr val="3F7F5F"/>
                  </a:solidFill>
                  <a:latin typeface="Consolas" panose="020B0609020204030204"/>
                </a:rPr>
                <a:t>静态成员方法传入泛型参数时必须用泛型方法</a:t>
              </a:r>
              <a:r>
                <a:rPr lang="zh-CN" altLang="en-US" sz="1100" b="1" dirty="0" smtClean="0">
                  <a:solidFill>
                    <a:srgbClr val="3F7F5F"/>
                  </a:solidFill>
                  <a:latin typeface="Consolas" panose="020B0609020204030204"/>
                </a:rPr>
                <a:t>否则编译报</a:t>
              </a:r>
              <a:r>
                <a:rPr lang="zh-CN" altLang="en-US" sz="1100" b="1" dirty="0">
                  <a:solidFill>
                    <a:srgbClr val="3F7F5F"/>
                  </a:solidFill>
                  <a:latin typeface="Consolas" panose="020B0609020204030204"/>
                </a:rPr>
                <a:t>错</a:t>
              </a:r>
              <a:endParaRPr lang="en-US" altLang="zh-CN" sz="1100" b="1" dirty="0">
                <a:solidFill>
                  <a:srgbClr val="000000"/>
                </a:solidFill>
                <a:latin typeface="Consolas" panose="020B0609020204030204"/>
              </a:endParaRPr>
            </a:p>
            <a:p>
              <a:pPr lvl="0" algn="l">
                <a:lnSpc>
                  <a:spcPct val="150000"/>
                </a:lnSpc>
              </a:pPr>
              <a:r>
                <a:rPr lang="fr-FR" altLang="zh-CN" b="1" dirty="0">
                  <a:solidFill>
                    <a:srgbClr val="7F0055"/>
                  </a:solidFill>
                  <a:latin typeface="Consolas" panose="020B0609020204030204"/>
                </a:rPr>
                <a:t>  public</a:t>
              </a:r>
              <a:r>
                <a:rPr lang="fr-FR" altLang="zh-CN" b="1" dirty="0">
                  <a:solidFill>
                    <a:srgbClr val="000000"/>
                  </a:solidFill>
                  <a:latin typeface="Consolas" panose="020B0609020204030204"/>
                </a:rPr>
                <a:t> </a:t>
              </a:r>
              <a:r>
                <a:rPr lang="fr-FR" altLang="zh-CN" b="1" dirty="0">
                  <a:solidFill>
                    <a:srgbClr val="7F0055"/>
                  </a:solidFill>
                  <a:latin typeface="Consolas" panose="020B0609020204030204"/>
                </a:rPr>
                <a:t>static</a:t>
              </a:r>
              <a:r>
                <a:rPr lang="fr-FR" altLang="zh-CN" b="1" dirty="0">
                  <a:solidFill>
                    <a:srgbClr val="000000"/>
                  </a:solidFill>
                  <a:latin typeface="Consolas" panose="020B0609020204030204"/>
                </a:rPr>
                <a:t> &lt;T&gt; </a:t>
              </a:r>
              <a:r>
                <a:rPr lang="fr-FR" altLang="zh-CN" b="1" dirty="0">
                  <a:solidFill>
                    <a:srgbClr val="7F0055"/>
                  </a:solidFill>
                  <a:latin typeface="Consolas" panose="020B0609020204030204"/>
                </a:rPr>
                <a:t>void</a:t>
              </a:r>
              <a:r>
                <a:rPr lang="fr-FR" altLang="zh-CN" b="1" dirty="0">
                  <a:solidFill>
                    <a:srgbClr val="000000"/>
                  </a:solidFill>
                  <a:latin typeface="Consolas" panose="020B0609020204030204"/>
                </a:rPr>
                <a:t> sFun2(T x){}</a:t>
              </a:r>
              <a:r>
                <a:rPr lang="en-US" altLang="zh-CN" b="1" dirty="0">
                  <a:solidFill>
                    <a:srgbClr val="3F7F5F"/>
                  </a:solidFill>
                  <a:latin typeface="Consolas" panose="020B0609020204030204"/>
                </a:rPr>
                <a:t>  //</a:t>
              </a:r>
              <a:r>
                <a:rPr lang="zh-CN" altLang="en-US" sz="1100" b="1" dirty="0">
                  <a:solidFill>
                    <a:srgbClr val="3F7F5F"/>
                  </a:solidFill>
                  <a:latin typeface="Consolas" panose="020B0609020204030204"/>
                </a:rPr>
                <a:t>静态成员方法传入泛型参数时必须使用泛型方法</a:t>
              </a:r>
              <a:endParaRPr lang="fr-FR" altLang="zh-CN" sz="1100" b="1" dirty="0">
                <a:solidFill>
                  <a:srgbClr val="00B050"/>
                </a:solidFill>
                <a:latin typeface="Consolas" panose="020B0609020204030204"/>
              </a:endParaRPr>
            </a:p>
            <a:p>
              <a:pPr lvl="0" algn="l"/>
              <a:r>
                <a:rPr lang="en-US" altLang="zh-CN" dirty="0">
                  <a:solidFill>
                    <a:srgbClr val="000000"/>
                  </a:solidFill>
                  <a:latin typeface="Consolas" panose="020B0609020204030204"/>
                </a:rPr>
                <a:t>}</a:t>
              </a:r>
              <a:endParaRPr lang="zh-CN" altLang="en-US" dirty="0">
                <a:solidFill>
                  <a:srgbClr val="000000"/>
                </a:solidFill>
              </a:endParaRPr>
            </a:p>
          </p:txBody>
        </p:sp>
        <p:sp>
          <p:nvSpPr>
            <p:cNvPr id="6" name="TextBox 5"/>
            <p:cNvSpPr txBox="1"/>
            <p:nvPr/>
          </p:nvSpPr>
          <p:spPr>
            <a:xfrm>
              <a:off x="3275856" y="994286"/>
              <a:ext cx="381836" cy="523220"/>
            </a:xfrm>
            <a:prstGeom prst="rect">
              <a:avLst/>
            </a:prstGeom>
            <a:noFill/>
          </p:spPr>
          <p:txBody>
            <a:bodyPr wrap="none" rtlCol="0">
              <a:spAutoFit/>
            </a:bodyPr>
            <a:lstStyle/>
            <a:p>
              <a:r>
                <a:rPr lang="zh-CN" altLang="en-US" sz="2800" b="1" dirty="0">
                  <a:solidFill>
                    <a:srgbClr val="00B050"/>
                  </a:solidFill>
                  <a:latin typeface="Consolas" panose="020B0609020204030204"/>
                </a:rPr>
                <a:t>√</a:t>
              </a:r>
              <a:endParaRPr lang="zh-CN" altLang="en-US" sz="2800" dirty="0"/>
            </a:p>
          </p:txBody>
        </p:sp>
        <p:sp>
          <p:nvSpPr>
            <p:cNvPr id="7" name="TextBox 6"/>
            <p:cNvSpPr txBox="1"/>
            <p:nvPr/>
          </p:nvSpPr>
          <p:spPr>
            <a:xfrm>
              <a:off x="4287692" y="1472506"/>
              <a:ext cx="450000" cy="461665"/>
            </a:xfrm>
            <a:prstGeom prst="rect">
              <a:avLst/>
            </a:prstGeom>
            <a:noFill/>
          </p:spPr>
          <p:txBody>
            <a:bodyPr wrap="square" rtlCol="0">
              <a:spAutoFit/>
            </a:bodyPr>
            <a:lstStyle/>
            <a:p>
              <a:r>
                <a:rPr lang="en-US" altLang="zh-CN" sz="2400" b="1" dirty="0">
                  <a:solidFill>
                    <a:srgbClr val="FF0000"/>
                  </a:solidFill>
                  <a:latin typeface="Consolas" panose="020B0609020204030204"/>
                </a:rPr>
                <a:t>×</a:t>
              </a:r>
              <a:endParaRPr lang="zh-CN" altLang="en-US" sz="2400" dirty="0">
                <a:solidFill>
                  <a:srgbClr val="FF0000"/>
                </a:solidFill>
              </a:endParaRPr>
            </a:p>
          </p:txBody>
        </p:sp>
        <p:sp>
          <p:nvSpPr>
            <p:cNvPr id="8" name="TextBox 7"/>
            <p:cNvSpPr txBox="1"/>
            <p:nvPr/>
          </p:nvSpPr>
          <p:spPr>
            <a:xfrm>
              <a:off x="4782692" y="1832506"/>
              <a:ext cx="381836" cy="523220"/>
            </a:xfrm>
            <a:prstGeom prst="rect">
              <a:avLst/>
            </a:prstGeom>
            <a:noFill/>
          </p:spPr>
          <p:txBody>
            <a:bodyPr wrap="none" rtlCol="0">
              <a:spAutoFit/>
            </a:bodyPr>
            <a:lstStyle/>
            <a:p>
              <a:r>
                <a:rPr lang="zh-CN" altLang="en-US" sz="2800" b="1" dirty="0">
                  <a:solidFill>
                    <a:srgbClr val="00B050"/>
                  </a:solidFill>
                  <a:latin typeface="Consolas" panose="020B0609020204030204"/>
                </a:rPr>
                <a:t>√</a:t>
              </a:r>
              <a:endParaRPr lang="zh-CN" altLang="en-US" sz="2800" dirty="0"/>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par>
                                <p:cTn id="11" presetID="15"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6"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Scale>
                                      <p:cBhvr>
                                        <p:cTn id="21"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4"/>
                                        </p:tgtEl>
                                        <p:attrNameLst>
                                          <p:attrName>ppt_x</p:attrName>
                                          <p:attrName>ppt_y</p:attrName>
                                        </p:attrNameLst>
                                      </p:cBhvr>
                                    </p:animMotion>
                                    <p:animEffect transition="in" filter="fade">
                                      <p:cBhvr>
                                        <p:cTn id="2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知识回顾</a:t>
            </a:r>
            <a:endParaRPr lang="zh-CN" altLang="en-US" dirty="0"/>
          </a:p>
        </p:txBody>
      </p:sp>
      <p:sp>
        <p:nvSpPr>
          <p:cNvPr id="4" name="副标题 3"/>
          <p:cNvSpPr>
            <a:spLocks noGrp="1"/>
          </p:cNvSpPr>
          <p:nvPr>
            <p:ph type="subTitle" idx="10"/>
          </p:nvPr>
        </p:nvSpPr>
        <p:spPr>
          <a:xfrm>
            <a:off x="539552" y="843558"/>
            <a:ext cx="7488832" cy="360040"/>
          </a:xfrm>
        </p:spPr>
        <p:txBody>
          <a:bodyPr/>
          <a:lstStyle/>
          <a:p>
            <a:r>
              <a:rPr lang="zh-CN" altLang="en-US" dirty="0"/>
              <a:t>枚举和普通类的区别有哪些？</a:t>
            </a:r>
            <a:endParaRPr lang="zh-CN" altLang="en-US" dirty="0"/>
          </a:p>
          <a:p>
            <a:endParaRPr lang="zh-CN" altLang="en-US" dirty="0"/>
          </a:p>
        </p:txBody>
      </p:sp>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11039" y="699407"/>
            <a:ext cx="1244026" cy="747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9" name="表格 18"/>
          <p:cNvGraphicFramePr>
            <a:graphicFrameLocks noGrp="1"/>
          </p:cNvGraphicFramePr>
          <p:nvPr/>
        </p:nvGraphicFramePr>
        <p:xfrm>
          <a:off x="611560" y="1275859"/>
          <a:ext cx="7632000" cy="3185160"/>
        </p:xfrm>
        <a:graphic>
          <a:graphicData uri="http://schemas.openxmlformats.org/drawingml/2006/table">
            <a:tbl>
              <a:tblPr firstRow="1" bandRow="1">
                <a:tableStyleId>{5C22544A-7EE6-4342-B048-85BDC9FD1C3A}</a:tableStyleId>
              </a:tblPr>
              <a:tblGrid>
                <a:gridCol w="405000"/>
                <a:gridCol w="1980000"/>
                <a:gridCol w="2871584"/>
                <a:gridCol w="2375416"/>
              </a:tblGrid>
              <a:tr h="370840">
                <a:tc gridSpan="2">
                  <a:txBody>
                    <a:bodyPr/>
                    <a:lstStyle/>
                    <a:p>
                      <a:pPr algn="ctr"/>
                      <a:r>
                        <a:rPr lang="zh-CN" altLang="en-US" dirty="0" smtClean="0"/>
                        <a:t>区别</a:t>
                      </a:r>
                      <a:endParaRPr lang="zh-CN" altLang="en-US" dirty="0"/>
                    </a:p>
                  </a:txBody>
                  <a:tcPr/>
                </a:tc>
                <a:tc hMerge="1">
                  <a:tcPr/>
                </a:tc>
                <a:tc>
                  <a:txBody>
                    <a:bodyPr/>
                    <a:lstStyle/>
                    <a:p>
                      <a:pPr algn="ctr"/>
                      <a:r>
                        <a:rPr lang="zh-CN" altLang="en-US" dirty="0" smtClean="0"/>
                        <a:t>枚举</a:t>
                      </a:r>
                      <a:endParaRPr lang="zh-CN" altLang="en-US" dirty="0"/>
                    </a:p>
                  </a:txBody>
                  <a:tcPr/>
                </a:tc>
                <a:tc>
                  <a:txBody>
                    <a:bodyPr/>
                    <a:lstStyle/>
                    <a:p>
                      <a:pPr algn="ctr"/>
                      <a:r>
                        <a:rPr lang="zh-CN" altLang="en-US" dirty="0" smtClean="0"/>
                        <a:t>普通类</a:t>
                      </a:r>
                      <a:endParaRPr lang="zh-CN" altLang="en-US" dirty="0"/>
                    </a:p>
                  </a:txBody>
                  <a:tcPr/>
                </a:tc>
              </a:tr>
              <a:tr h="370840">
                <a:tc>
                  <a:txBody>
                    <a:bodyPr/>
                    <a:lstStyle/>
                    <a:p>
                      <a:pPr algn="ctr"/>
                      <a:r>
                        <a:rPr lang="en-US" altLang="zh-CN" sz="1400" b="0" dirty="0" smtClean="0">
                          <a:solidFill>
                            <a:schemeClr val="tx1"/>
                          </a:solidFill>
                        </a:rPr>
                        <a:t>1</a:t>
                      </a:r>
                      <a:endParaRPr lang="zh-CN" altLang="en-US" sz="1400" b="0" dirty="0">
                        <a:solidFill>
                          <a:schemeClr val="tx1"/>
                        </a:solidFill>
                      </a:endParaRPr>
                    </a:p>
                  </a:txBody>
                  <a:tcPr anchor="ctr"/>
                </a:tc>
                <a:tc>
                  <a:txBody>
                    <a:bodyPr/>
                    <a:lstStyle/>
                    <a:p>
                      <a:pPr marL="0" marR="0" indent="0" algn="ctr" defTabSz="913765" rtl="0" eaLnBrk="1" fontAlgn="auto" latinLnBrk="0" hangingPunct="1">
                        <a:lnSpc>
                          <a:spcPct val="100000"/>
                        </a:lnSpc>
                        <a:spcBef>
                          <a:spcPts val="0"/>
                        </a:spcBef>
                        <a:spcAft>
                          <a:spcPts val="0"/>
                        </a:spcAft>
                        <a:buClrTx/>
                        <a:buSzTx/>
                        <a:buFontTx/>
                        <a:buNone/>
                        <a:defRPr/>
                      </a:pPr>
                      <a:r>
                        <a:rPr lang="zh-CN" altLang="en-US" sz="1400" b="0" dirty="0" smtClean="0">
                          <a:solidFill>
                            <a:schemeClr val="tx1"/>
                          </a:solidFill>
                        </a:rPr>
                        <a:t>默认继承的父类</a:t>
                      </a:r>
                      <a:endParaRPr lang="zh-CN" altLang="en-US" sz="1400" b="0" dirty="0" smtClean="0">
                        <a:solidFill>
                          <a:schemeClr val="tx1"/>
                        </a:solidFill>
                      </a:endParaRPr>
                    </a:p>
                  </a:txBody>
                  <a:tcPr anchor="ctr"/>
                </a:tc>
                <a:tc>
                  <a:txBody>
                    <a:bodyPr/>
                    <a:lstStyle/>
                    <a:p>
                      <a:pPr marL="0" marR="0" indent="0" algn="ctr" defTabSz="913765" rtl="0" eaLnBrk="1" fontAlgn="auto" latinLnBrk="0" hangingPunct="1">
                        <a:lnSpc>
                          <a:spcPct val="100000"/>
                        </a:lnSpc>
                        <a:spcBef>
                          <a:spcPts val="0"/>
                        </a:spcBef>
                        <a:spcAft>
                          <a:spcPts val="0"/>
                        </a:spcAft>
                        <a:buClrTx/>
                        <a:buSzTx/>
                        <a:buFontTx/>
                        <a:buNone/>
                        <a:defRPr/>
                      </a:pPr>
                      <a:r>
                        <a:rPr lang="en-US" altLang="zh-CN" sz="1400" b="0" dirty="0" err="1" smtClean="0">
                          <a:solidFill>
                            <a:schemeClr val="tx1"/>
                          </a:solidFill>
                        </a:rPr>
                        <a:t>java.lang.Enum</a:t>
                      </a:r>
                      <a:r>
                        <a:rPr lang="zh-CN" altLang="en-US" sz="1400" b="0" dirty="0" smtClean="0">
                          <a:solidFill>
                            <a:schemeClr val="tx1"/>
                          </a:solidFill>
                        </a:rPr>
                        <a:t>类</a:t>
                      </a:r>
                      <a:endParaRPr lang="zh-CN" altLang="en-US" sz="1400" b="0" dirty="0" smtClean="0">
                        <a:solidFill>
                          <a:schemeClr val="tx1"/>
                        </a:solidFill>
                      </a:endParaRPr>
                    </a:p>
                  </a:txBody>
                  <a:tcPr anchor="ctr"/>
                </a:tc>
                <a:tc>
                  <a:txBody>
                    <a:bodyPr/>
                    <a:lstStyle/>
                    <a:p>
                      <a:pPr marL="0" marR="0" indent="0" algn="ctr" defTabSz="913765" rtl="0" eaLnBrk="1" fontAlgn="auto" latinLnBrk="0" hangingPunct="1">
                        <a:lnSpc>
                          <a:spcPct val="100000"/>
                        </a:lnSpc>
                        <a:spcBef>
                          <a:spcPts val="0"/>
                        </a:spcBef>
                        <a:spcAft>
                          <a:spcPts val="0"/>
                        </a:spcAft>
                        <a:buClrTx/>
                        <a:buSzTx/>
                        <a:buFontTx/>
                        <a:buNone/>
                        <a:defRPr/>
                      </a:pPr>
                      <a:r>
                        <a:rPr lang="en-US" altLang="zh-CN" sz="1400" b="0" dirty="0" err="1" smtClean="0">
                          <a:solidFill>
                            <a:schemeClr val="tx1"/>
                          </a:solidFill>
                        </a:rPr>
                        <a:t>java.lang.Object</a:t>
                      </a:r>
                      <a:r>
                        <a:rPr lang="zh-CN" altLang="en-US" sz="1400" b="0" dirty="0" smtClean="0">
                          <a:solidFill>
                            <a:schemeClr val="tx1"/>
                          </a:solidFill>
                        </a:rPr>
                        <a:t>类</a:t>
                      </a:r>
                      <a:endParaRPr lang="zh-CN" altLang="en-US" sz="1400" b="0" dirty="0" smtClean="0">
                        <a:solidFill>
                          <a:schemeClr val="tx1"/>
                        </a:solidFill>
                      </a:endParaRPr>
                    </a:p>
                    <a:p>
                      <a:pPr algn="ctr"/>
                      <a:endParaRPr lang="zh-CN" altLang="en-US" sz="1400" b="0" dirty="0">
                        <a:solidFill>
                          <a:schemeClr val="tx1"/>
                        </a:solidFill>
                      </a:endParaRPr>
                    </a:p>
                  </a:txBody>
                  <a:tcPr anchor="ctr"/>
                </a:tc>
              </a:tr>
              <a:tr h="370840">
                <a:tc>
                  <a:txBody>
                    <a:bodyPr/>
                    <a:lstStyle/>
                    <a:p>
                      <a:pPr algn="ctr"/>
                      <a:r>
                        <a:rPr lang="en-US" altLang="zh-CN" sz="1400" b="0" dirty="0" smtClean="0">
                          <a:solidFill>
                            <a:schemeClr val="tx1"/>
                          </a:solidFill>
                        </a:rPr>
                        <a:t>2</a:t>
                      </a:r>
                      <a:endParaRPr lang="zh-CN" altLang="en-US" sz="1400" b="0" dirty="0">
                        <a:solidFill>
                          <a:schemeClr val="tx1"/>
                        </a:solidFill>
                      </a:endParaRPr>
                    </a:p>
                  </a:txBody>
                  <a:tcPr anchor="ctr"/>
                </a:tc>
                <a:tc>
                  <a:txBody>
                    <a:bodyPr/>
                    <a:lstStyle/>
                    <a:p>
                      <a:pPr algn="ctr"/>
                      <a:r>
                        <a:rPr lang="zh-CN" altLang="en-US" sz="1400" b="0" dirty="0" smtClean="0">
                          <a:solidFill>
                            <a:schemeClr val="tx1"/>
                          </a:solidFill>
                        </a:rPr>
                        <a:t>声明时用的关键字</a:t>
                      </a:r>
                      <a:endParaRPr lang="zh-CN" altLang="en-US" sz="1400" b="0" dirty="0">
                        <a:solidFill>
                          <a:schemeClr val="tx1"/>
                        </a:solidFill>
                      </a:endParaRPr>
                    </a:p>
                  </a:txBody>
                  <a:tcPr anchor="ctr"/>
                </a:tc>
                <a:tc>
                  <a:txBody>
                    <a:bodyPr/>
                    <a:lstStyle/>
                    <a:p>
                      <a:pPr algn="ctr"/>
                      <a:r>
                        <a:rPr lang="en-US" altLang="zh-CN" sz="1400" b="0" dirty="0" err="1" smtClean="0">
                          <a:solidFill>
                            <a:schemeClr val="tx1"/>
                          </a:solidFill>
                        </a:rPr>
                        <a:t>enum</a:t>
                      </a:r>
                      <a:endParaRPr lang="zh-CN" altLang="en-US" sz="1400" b="0" dirty="0">
                        <a:solidFill>
                          <a:schemeClr val="tx1"/>
                        </a:solidFill>
                      </a:endParaRPr>
                    </a:p>
                  </a:txBody>
                  <a:tcPr anchor="ctr"/>
                </a:tc>
                <a:tc>
                  <a:txBody>
                    <a:bodyPr/>
                    <a:lstStyle/>
                    <a:p>
                      <a:pPr algn="ctr"/>
                      <a:r>
                        <a:rPr lang="en-US" altLang="zh-CN" sz="1400" b="0" dirty="0" smtClean="0">
                          <a:solidFill>
                            <a:schemeClr val="tx1"/>
                          </a:solidFill>
                        </a:rPr>
                        <a:t>class</a:t>
                      </a:r>
                      <a:endParaRPr lang="zh-CN" altLang="en-US" sz="1400" b="0" dirty="0">
                        <a:solidFill>
                          <a:schemeClr val="tx1"/>
                        </a:solidFill>
                      </a:endParaRPr>
                    </a:p>
                  </a:txBody>
                  <a:tcPr anchor="ctr"/>
                </a:tc>
              </a:tr>
              <a:tr h="370840">
                <a:tc>
                  <a:txBody>
                    <a:bodyPr/>
                    <a:lstStyle/>
                    <a:p>
                      <a:pPr algn="ctr"/>
                      <a:r>
                        <a:rPr lang="en-US" altLang="zh-CN" sz="1400" b="0" dirty="0" smtClean="0">
                          <a:solidFill>
                            <a:schemeClr val="tx1"/>
                          </a:solidFill>
                        </a:rPr>
                        <a:t>3</a:t>
                      </a:r>
                      <a:endParaRPr lang="zh-CN" altLang="en-US" sz="1400" b="0" dirty="0">
                        <a:solidFill>
                          <a:schemeClr val="tx1"/>
                        </a:solidFill>
                      </a:endParaRPr>
                    </a:p>
                  </a:txBody>
                  <a:tcPr anchor="ctr"/>
                </a:tc>
                <a:tc>
                  <a:txBody>
                    <a:bodyPr/>
                    <a:lstStyle/>
                    <a:p>
                      <a:pPr algn="ctr"/>
                      <a:r>
                        <a:rPr lang="zh-CN" altLang="en-US" sz="1400" dirty="0">
                          <a:solidFill>
                            <a:schemeClr val="tx1"/>
                          </a:solidFill>
                          <a:sym typeface="+mn-ea"/>
                        </a:rPr>
                        <a:t>是否可以被继承</a:t>
                      </a:r>
                      <a:endParaRPr lang="zh-CN" altLang="en-US" sz="1400" b="0" dirty="0">
                        <a:solidFill>
                          <a:schemeClr val="tx1"/>
                        </a:solidFill>
                      </a:endParaRPr>
                    </a:p>
                  </a:txBody>
                  <a:tcPr anchor="ctr"/>
                </a:tc>
                <a:tc>
                  <a:txBody>
                    <a:bodyPr/>
                    <a:lstStyle/>
                    <a:p>
                      <a:pPr algn="ctr"/>
                      <a:r>
                        <a:rPr lang="zh-CN" altLang="en-US" sz="1400" dirty="0">
                          <a:solidFill>
                            <a:schemeClr val="tx1"/>
                          </a:solidFill>
                          <a:sym typeface="+mn-ea"/>
                        </a:rPr>
                        <a:t>不可以</a:t>
                      </a:r>
                      <a:endParaRPr lang="zh-CN" altLang="en-US" sz="1400" b="0" dirty="0">
                        <a:solidFill>
                          <a:schemeClr val="tx1"/>
                        </a:solidFill>
                      </a:endParaRPr>
                    </a:p>
                  </a:txBody>
                  <a:tcPr anchor="ctr"/>
                </a:tc>
                <a:tc>
                  <a:txBody>
                    <a:bodyPr/>
                    <a:lstStyle/>
                    <a:p>
                      <a:pPr algn="ctr"/>
                      <a:r>
                        <a:rPr lang="zh-CN" altLang="en-US" sz="1400" dirty="0">
                          <a:solidFill>
                            <a:schemeClr val="tx1"/>
                          </a:solidFill>
                          <a:sym typeface="+mn-ea"/>
                        </a:rPr>
                        <a:t>一般可以</a:t>
                      </a:r>
                      <a:endParaRPr lang="zh-CN" altLang="en-US" sz="1400" b="0" dirty="0">
                        <a:solidFill>
                          <a:schemeClr val="tx1"/>
                        </a:solidFill>
                      </a:endParaRPr>
                    </a:p>
                  </a:txBody>
                  <a:tcPr anchor="ctr"/>
                </a:tc>
              </a:tr>
              <a:tr h="370840">
                <a:tc>
                  <a:txBody>
                    <a:bodyPr/>
                    <a:lstStyle/>
                    <a:p>
                      <a:pPr algn="ctr">
                        <a:buNone/>
                      </a:pPr>
                      <a:r>
                        <a:rPr lang="en-US" altLang="zh-CN" sz="1400" b="0" dirty="0">
                          <a:solidFill>
                            <a:schemeClr val="tx1"/>
                          </a:solidFill>
                        </a:rPr>
                        <a:t>4</a:t>
                      </a:r>
                      <a:endParaRPr lang="en-US" altLang="zh-CN" sz="1400" b="0" dirty="0">
                        <a:solidFill>
                          <a:schemeClr val="tx1"/>
                        </a:solidFill>
                      </a:endParaRPr>
                    </a:p>
                  </a:txBody>
                  <a:tcPr anchor="ctr"/>
                </a:tc>
                <a:tc>
                  <a:txBody>
                    <a:bodyPr/>
                    <a:lstStyle/>
                    <a:p>
                      <a:pPr algn="ctr">
                        <a:buNone/>
                      </a:pPr>
                      <a:r>
                        <a:rPr lang="zh-CN" altLang="en-US" sz="1400" dirty="0" smtClean="0">
                          <a:solidFill>
                            <a:schemeClr val="tx1"/>
                          </a:solidFill>
                          <a:sym typeface="+mn-ea"/>
                        </a:rPr>
                        <a:t>构造器修饰符</a:t>
                      </a:r>
                      <a:endParaRPr lang="zh-CN" altLang="en-US" sz="1400" b="0" dirty="0">
                        <a:solidFill>
                          <a:schemeClr val="tx1"/>
                        </a:solidFill>
                      </a:endParaRPr>
                    </a:p>
                  </a:txBody>
                  <a:tcPr anchor="ctr"/>
                </a:tc>
                <a:tc>
                  <a:txBody>
                    <a:bodyPr/>
                    <a:lstStyle/>
                    <a:p>
                      <a:pPr algn="ctr">
                        <a:buNone/>
                      </a:pPr>
                      <a:r>
                        <a:rPr lang="zh-CN" altLang="en-US" sz="1400" dirty="0" smtClean="0">
                          <a:solidFill>
                            <a:schemeClr val="tx1"/>
                          </a:solidFill>
                          <a:sym typeface="+mn-ea"/>
                        </a:rPr>
                        <a:t>只能使用</a:t>
                      </a:r>
                      <a:r>
                        <a:rPr lang="en-US" altLang="zh-CN" sz="1400" dirty="0" smtClean="0">
                          <a:solidFill>
                            <a:schemeClr val="tx1"/>
                          </a:solidFill>
                          <a:sym typeface="+mn-ea"/>
                        </a:rPr>
                        <a:t>private</a:t>
                      </a:r>
                      <a:endParaRPr lang="zh-CN" altLang="en-US" sz="1400" b="0" dirty="0">
                        <a:solidFill>
                          <a:schemeClr val="tx1"/>
                        </a:solidFill>
                      </a:endParaRPr>
                    </a:p>
                  </a:txBody>
                  <a:tcPr anchor="ctr"/>
                </a:tc>
                <a:tc>
                  <a:txBody>
                    <a:bodyPr/>
                    <a:lstStyle/>
                    <a:p>
                      <a:pPr algn="ctr">
                        <a:buNone/>
                      </a:pPr>
                      <a:r>
                        <a:rPr lang="en-US" altLang="zh-CN" sz="1400" dirty="0" smtClean="0">
                          <a:solidFill>
                            <a:schemeClr val="tx1"/>
                          </a:solidFill>
                          <a:sym typeface="+mn-ea"/>
                        </a:rPr>
                        <a:t>private</a:t>
                      </a:r>
                      <a:r>
                        <a:rPr lang="zh-CN" altLang="en-US" sz="1400" dirty="0" smtClean="0">
                          <a:solidFill>
                            <a:schemeClr val="tx1"/>
                          </a:solidFill>
                          <a:sym typeface="+mn-ea"/>
                        </a:rPr>
                        <a:t>，</a:t>
                      </a:r>
                      <a:r>
                        <a:rPr lang="en-US" altLang="zh-CN" sz="1400" dirty="0" smtClean="0">
                          <a:solidFill>
                            <a:schemeClr val="tx1"/>
                          </a:solidFill>
                          <a:sym typeface="+mn-ea"/>
                        </a:rPr>
                        <a:t>default</a:t>
                      </a:r>
                      <a:r>
                        <a:rPr lang="zh-CN" altLang="en-US" sz="1400" dirty="0" smtClean="0">
                          <a:solidFill>
                            <a:schemeClr val="tx1"/>
                          </a:solidFill>
                          <a:sym typeface="+mn-ea"/>
                        </a:rPr>
                        <a:t>（默认空），</a:t>
                      </a:r>
                      <a:r>
                        <a:rPr lang="en-US" altLang="zh-CN" sz="1400" dirty="0" smtClean="0">
                          <a:solidFill>
                            <a:schemeClr val="tx1"/>
                          </a:solidFill>
                          <a:sym typeface="+mn-ea"/>
                        </a:rPr>
                        <a:t>protected</a:t>
                      </a:r>
                      <a:r>
                        <a:rPr lang="zh-CN" altLang="en-US" sz="1400" dirty="0" smtClean="0">
                          <a:solidFill>
                            <a:schemeClr val="tx1"/>
                          </a:solidFill>
                          <a:sym typeface="+mn-ea"/>
                        </a:rPr>
                        <a:t>与</a:t>
                      </a:r>
                      <a:r>
                        <a:rPr lang="en-US" altLang="zh-CN" sz="1400" dirty="0" smtClean="0">
                          <a:solidFill>
                            <a:schemeClr val="tx1"/>
                          </a:solidFill>
                          <a:sym typeface="+mn-ea"/>
                        </a:rPr>
                        <a:t>public</a:t>
                      </a:r>
                      <a:r>
                        <a:rPr lang="zh-CN" altLang="en-US" sz="1400" dirty="0" smtClean="0">
                          <a:solidFill>
                            <a:schemeClr val="tx1"/>
                          </a:solidFill>
                          <a:sym typeface="+mn-ea"/>
                        </a:rPr>
                        <a:t>均可</a:t>
                      </a:r>
                      <a:endParaRPr lang="zh-CN" altLang="en-US" sz="1400" b="0" dirty="0">
                        <a:solidFill>
                          <a:schemeClr val="tx1"/>
                        </a:solidFill>
                      </a:endParaRPr>
                    </a:p>
                  </a:txBody>
                  <a:tcPr anchor="ctr"/>
                </a:tc>
              </a:tr>
              <a:tr h="370840">
                <a:tc>
                  <a:txBody>
                    <a:bodyPr/>
                    <a:lstStyle/>
                    <a:p>
                      <a:pPr algn="ctr"/>
                      <a:r>
                        <a:rPr lang="en-US" altLang="zh-CN" sz="1400" b="0" dirty="0">
                          <a:solidFill>
                            <a:schemeClr val="tx1"/>
                          </a:solidFill>
                        </a:rPr>
                        <a:t>5</a:t>
                      </a:r>
                      <a:endParaRPr lang="en-US" altLang="zh-CN" sz="1400" b="0" dirty="0">
                        <a:solidFill>
                          <a:schemeClr val="tx1"/>
                        </a:solidFill>
                      </a:endParaRPr>
                    </a:p>
                  </a:txBody>
                  <a:tcPr anchor="ctr"/>
                </a:tc>
                <a:tc>
                  <a:txBody>
                    <a:bodyPr/>
                    <a:lstStyle/>
                    <a:p>
                      <a:pPr algn="ctr"/>
                      <a:r>
                        <a:rPr lang="zh-CN" altLang="en-US" sz="1400" b="0" dirty="0" smtClean="0">
                          <a:solidFill>
                            <a:schemeClr val="tx1"/>
                          </a:solidFill>
                        </a:rPr>
                        <a:t>实例化的方式</a:t>
                      </a:r>
                      <a:endParaRPr lang="zh-CN" altLang="en-US" sz="1400" b="0" dirty="0">
                        <a:solidFill>
                          <a:schemeClr val="tx1"/>
                        </a:solidFill>
                      </a:endParaRPr>
                    </a:p>
                  </a:txBody>
                  <a:tcPr anchor="ctr"/>
                </a:tc>
                <a:tc>
                  <a:txBody>
                    <a:bodyPr/>
                    <a:lstStyle/>
                    <a:p>
                      <a:pPr algn="l"/>
                      <a:r>
                        <a:rPr lang="zh-CN" altLang="en-US" sz="1400" b="0" dirty="0" smtClean="0">
                          <a:solidFill>
                            <a:schemeClr val="tx1"/>
                          </a:solidFill>
                        </a:rPr>
                        <a:t>实例在枚举体内定义，系统自动为实例名添加</a:t>
                      </a:r>
                      <a:r>
                        <a:rPr lang="en-US" altLang="zh-CN" sz="1400" b="0" dirty="0" smtClean="0">
                          <a:solidFill>
                            <a:schemeClr val="tx1"/>
                          </a:solidFill>
                        </a:rPr>
                        <a:t>public static  final</a:t>
                      </a:r>
                      <a:r>
                        <a:rPr lang="zh-CN" altLang="en-US" sz="1400" b="0" dirty="0" smtClean="0">
                          <a:solidFill>
                            <a:schemeClr val="tx1"/>
                          </a:solidFill>
                        </a:rPr>
                        <a:t>关键字</a:t>
                      </a:r>
                      <a:endParaRPr lang="zh-CN" altLang="en-US" sz="1400" b="0" dirty="0">
                        <a:solidFill>
                          <a:schemeClr val="tx1"/>
                        </a:solidFill>
                      </a:endParaRPr>
                    </a:p>
                  </a:txBody>
                  <a:tcPr anchor="ctr"/>
                </a:tc>
                <a:tc>
                  <a:txBody>
                    <a:bodyPr/>
                    <a:lstStyle/>
                    <a:p>
                      <a:pPr algn="ctr"/>
                      <a:r>
                        <a:rPr lang="zh-CN" altLang="en-US" sz="1400" b="0" dirty="0" smtClean="0">
                          <a:solidFill>
                            <a:schemeClr val="tx1"/>
                          </a:solidFill>
                        </a:rPr>
                        <a:t>一般用</a:t>
                      </a:r>
                      <a:r>
                        <a:rPr lang="en-US" altLang="zh-CN" sz="1400" b="0" dirty="0" smtClean="0">
                          <a:solidFill>
                            <a:schemeClr val="tx1"/>
                          </a:solidFill>
                        </a:rPr>
                        <a:t>new</a:t>
                      </a:r>
                      <a:r>
                        <a:rPr lang="zh-CN" altLang="en-US" sz="1400" b="0" dirty="0" smtClean="0">
                          <a:solidFill>
                            <a:schemeClr val="tx1"/>
                          </a:solidFill>
                        </a:rPr>
                        <a:t>创建</a:t>
                      </a:r>
                      <a:endParaRPr lang="zh-CN" altLang="en-US" sz="1400" b="0" dirty="0">
                        <a:solidFill>
                          <a:schemeClr val="tx1"/>
                        </a:solidFill>
                      </a:endParaRPr>
                    </a:p>
                  </a:txBody>
                  <a:tcPr anchor="ctr"/>
                </a:tc>
              </a:tr>
              <a:tr h="518160">
                <a:tc>
                  <a:txBody>
                    <a:bodyPr/>
                    <a:lstStyle/>
                    <a:p>
                      <a:pPr algn="ctr"/>
                      <a:r>
                        <a:rPr lang="en-US" altLang="zh-CN" sz="1400" b="0" dirty="0">
                          <a:solidFill>
                            <a:schemeClr val="tx1"/>
                          </a:solidFill>
                        </a:rPr>
                        <a:t>6</a:t>
                      </a:r>
                      <a:endParaRPr lang="en-US" altLang="zh-CN" sz="1400" b="0" dirty="0">
                        <a:solidFill>
                          <a:schemeClr val="tx1"/>
                        </a:solidFill>
                      </a:endParaRPr>
                    </a:p>
                  </a:txBody>
                  <a:tcPr anchor="ctr"/>
                </a:tc>
                <a:tc>
                  <a:txBody>
                    <a:bodyPr/>
                    <a:lstStyle/>
                    <a:p>
                      <a:pPr algn="ctr"/>
                      <a:r>
                        <a:rPr lang="zh-CN" altLang="en-US" sz="1400" b="0" dirty="0" smtClean="0">
                          <a:solidFill>
                            <a:schemeClr val="tx1"/>
                          </a:solidFill>
                        </a:rPr>
                        <a:t>在</a:t>
                      </a:r>
                      <a:r>
                        <a:rPr lang="en-US" altLang="zh-CN" sz="1400" b="0" dirty="0" smtClean="0">
                          <a:solidFill>
                            <a:schemeClr val="tx1"/>
                          </a:solidFill>
                        </a:rPr>
                        <a:t>switch…case…</a:t>
                      </a:r>
                      <a:r>
                        <a:rPr lang="zh-CN" altLang="en-US" sz="1400" b="0" dirty="0" smtClean="0">
                          <a:solidFill>
                            <a:schemeClr val="tx1"/>
                          </a:solidFill>
                        </a:rPr>
                        <a:t>中运用</a:t>
                      </a:r>
                      <a:endParaRPr lang="zh-CN" altLang="en-US" sz="1400" b="0" dirty="0">
                        <a:solidFill>
                          <a:schemeClr val="tx1"/>
                        </a:solidFill>
                      </a:endParaRPr>
                    </a:p>
                  </a:txBody>
                  <a:tcPr anchor="ctr"/>
                </a:tc>
                <a:tc>
                  <a:txBody>
                    <a:bodyPr/>
                    <a:lstStyle/>
                    <a:p>
                      <a:pPr algn="l"/>
                      <a:r>
                        <a:rPr lang="zh-CN" altLang="en-US" sz="1400" b="0" dirty="0" smtClean="0">
                          <a:solidFill>
                            <a:schemeClr val="tx1"/>
                          </a:solidFill>
                        </a:rPr>
                        <a:t>枚举项及枚举常量名可以作为表达式中的匹配项</a:t>
                      </a:r>
                      <a:endParaRPr lang="zh-CN" altLang="en-US" sz="1400" b="0" dirty="0">
                        <a:solidFill>
                          <a:schemeClr val="tx1"/>
                        </a:solidFill>
                      </a:endParaRPr>
                    </a:p>
                  </a:txBody>
                  <a:tcPr anchor="ctr"/>
                </a:tc>
                <a:tc>
                  <a:txBody>
                    <a:bodyPr/>
                    <a:lstStyle/>
                    <a:p>
                      <a:pPr algn="ctr"/>
                      <a:r>
                        <a:rPr lang="zh-CN" altLang="en-US" sz="1400" b="0" dirty="0" smtClean="0">
                          <a:solidFill>
                            <a:schemeClr val="tx1"/>
                          </a:solidFill>
                        </a:rPr>
                        <a:t>一般不可以</a:t>
                      </a:r>
                      <a:endParaRPr lang="zh-CN" altLang="en-US" sz="1400" b="0" dirty="0">
                        <a:solidFill>
                          <a:schemeClr val="tx1"/>
                        </a:solidFill>
                      </a:endParaRPr>
                    </a:p>
                  </a:txBody>
                  <a:tcPr anchor="ctr"/>
                </a:tc>
              </a:tr>
            </a:tbl>
          </a:graphicData>
        </a:graphic>
      </p:graphicFrame>
      <p:sp>
        <p:nvSpPr>
          <p:cNvPr id="6" name="TextBox 5"/>
          <p:cNvSpPr txBox="1"/>
          <p:nvPr/>
        </p:nvSpPr>
        <p:spPr>
          <a:xfrm>
            <a:off x="1556048" y="4578504"/>
            <a:ext cx="5184576" cy="460375"/>
          </a:xfrm>
          <a:prstGeom prst="rect">
            <a:avLst/>
          </a:prstGeom>
          <a:noFill/>
        </p:spPr>
        <p:txBody>
          <a:bodyPr wrap="square" rtlCol="0">
            <a:spAutoFit/>
          </a:bodyPr>
          <a:lstStyle/>
          <a:p>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接下来学习泛型</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checkerboard(across)">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泛</a:t>
            </a:r>
            <a:r>
              <a:rPr lang="zh-CN" altLang="en-US" dirty="0"/>
              <a:t>型</a:t>
            </a:r>
            <a:r>
              <a:rPr lang="zh-CN" altLang="en-US" dirty="0" smtClean="0"/>
              <a:t>方法的使用特点</a:t>
            </a:r>
            <a:endParaRPr lang="zh-CN" altLang="en-US" dirty="0"/>
          </a:p>
        </p:txBody>
      </p:sp>
      <p:sp>
        <p:nvSpPr>
          <p:cNvPr id="14" name="副标题 11"/>
          <p:cNvSpPr>
            <a:spLocks noGrp="1"/>
          </p:cNvSpPr>
          <p:nvPr>
            <p:ph type="subTitle" idx="10"/>
          </p:nvPr>
        </p:nvSpPr>
        <p:spPr>
          <a:xfrm>
            <a:off x="539552" y="843558"/>
            <a:ext cx="7488832" cy="360040"/>
          </a:xfrm>
        </p:spPr>
        <p:txBody>
          <a:bodyPr/>
          <a:lstStyle/>
          <a:p>
            <a:r>
              <a:rPr lang="zh-CN" altLang="en-US" dirty="0"/>
              <a:t>想一想：泛型方法在使用中</a:t>
            </a:r>
            <a:r>
              <a:rPr lang="zh-CN" altLang="en-US" dirty="0" smtClean="0"/>
              <a:t>与非泛型方法</a:t>
            </a:r>
            <a:r>
              <a:rPr lang="zh-CN" altLang="en-US" dirty="0"/>
              <a:t>有哪些异同呢</a:t>
            </a:r>
            <a:r>
              <a:rPr lang="zh-CN" altLang="en-US" dirty="0" smtClean="0"/>
              <a:t>？</a:t>
            </a:r>
            <a:endParaRPr lang="zh-CN" altLang="en-US" dirty="0"/>
          </a:p>
        </p:txBody>
      </p:sp>
      <p:sp>
        <p:nvSpPr>
          <p:cNvPr id="15" name="AutoShape 4"/>
          <p:cNvSpPr>
            <a:spLocks noChangeArrowheads="1"/>
          </p:cNvSpPr>
          <p:nvPr/>
        </p:nvSpPr>
        <p:spPr bwMode="auto">
          <a:xfrm>
            <a:off x="107504" y="1275606"/>
            <a:ext cx="4392488" cy="212365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marL="0" lvl="2"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a:solidFill>
                  <a:srgbClr val="000000"/>
                </a:solidFill>
                <a:highlight>
                  <a:srgbClr val="D4D4D4"/>
                </a:highlight>
                <a:latin typeface="Consolas" panose="020B0609020204030204"/>
              </a:rPr>
              <a:t>Test </a:t>
            </a:r>
            <a:r>
              <a:rPr lang="en-US" altLang="zh-CN" sz="1200" b="1" dirty="0" smtClean="0">
                <a:solidFill>
                  <a:srgbClr val="000000"/>
                </a:solidFill>
                <a:highlight>
                  <a:srgbClr val="D4D4D4"/>
                </a:highlight>
                <a:latin typeface="Consolas" panose="020B0609020204030204"/>
              </a:rPr>
              <a:t>{</a:t>
            </a:r>
            <a:endParaRPr lang="en-US" altLang="zh-CN" sz="1200" b="1" dirty="0" smtClean="0">
              <a:solidFill>
                <a:srgbClr val="000000"/>
              </a:solidFill>
              <a:highlight>
                <a:srgbClr val="D4D4D4"/>
              </a:highlight>
              <a:latin typeface="Consolas" panose="020B0609020204030204"/>
            </a:endParaRPr>
          </a:p>
          <a:p>
            <a:pPr marL="457200" lvl="3" algn="l"/>
            <a:r>
              <a:rPr lang="en-US" altLang="zh-CN" sz="1200" dirty="0" smtClean="0">
                <a:solidFill>
                  <a:srgbClr val="3F7F5F"/>
                </a:solidFill>
                <a:latin typeface="Consolas" panose="020B0609020204030204"/>
              </a:rPr>
              <a:t>//</a:t>
            </a:r>
            <a:r>
              <a:rPr lang="zh-CN" altLang="en-US" sz="1200" dirty="0">
                <a:solidFill>
                  <a:srgbClr val="3F7F5F"/>
                </a:solidFill>
                <a:latin typeface="Consolas" panose="020B0609020204030204"/>
              </a:rPr>
              <a:t>非泛型</a:t>
            </a:r>
            <a:r>
              <a:rPr lang="zh-CN" altLang="en-US" sz="1200" dirty="0" smtClean="0">
                <a:solidFill>
                  <a:srgbClr val="3F7F5F"/>
                </a:solidFill>
                <a:latin typeface="Consolas" panose="020B0609020204030204"/>
              </a:rPr>
              <a:t>方法，函数</a:t>
            </a:r>
            <a:r>
              <a:rPr lang="zh-CN" altLang="en-US" sz="1200" dirty="0">
                <a:solidFill>
                  <a:srgbClr val="3F7F5F"/>
                </a:solidFill>
                <a:latin typeface="Consolas" panose="020B0609020204030204"/>
              </a:rPr>
              <a:t>声明时传入形式参数，</a:t>
            </a:r>
            <a:r>
              <a:rPr lang="en-US" altLang="zh-CN" sz="1200" dirty="0">
                <a:solidFill>
                  <a:srgbClr val="3F7F5F"/>
                </a:solidFill>
                <a:latin typeface="Consolas" panose="020B0609020204030204"/>
              </a:rPr>
              <a:t>String</a:t>
            </a:r>
            <a:r>
              <a:rPr lang="zh-CN" altLang="en-US" sz="1200" dirty="0" smtClean="0">
                <a:solidFill>
                  <a:srgbClr val="3F7F5F"/>
                </a:solidFill>
                <a:latin typeface="Consolas" panose="020B0609020204030204"/>
              </a:rPr>
              <a:t>类型</a:t>
            </a:r>
            <a:endParaRPr lang="en-US" altLang="zh-CN" sz="1200" b="1" dirty="0">
              <a:solidFill>
                <a:srgbClr val="000000"/>
              </a:solidFill>
              <a:highlight>
                <a:srgbClr val="D4D4D4"/>
              </a:highlight>
              <a:latin typeface="Consolas" panose="020B0609020204030204"/>
            </a:endParaRPr>
          </a:p>
          <a:p>
            <a:pPr lvl="1" algn="l"/>
            <a:r>
              <a:rPr lang="en-US" altLang="zh-CN" sz="1200" b="1" dirty="0" smtClean="0">
                <a:solidFill>
                  <a:srgbClr val="7F0055"/>
                </a:solidFill>
                <a:latin typeface="Consolas" panose="020B0609020204030204"/>
              </a:rPr>
              <a:t>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say(</a:t>
            </a:r>
            <a:r>
              <a:rPr lang="en-US" altLang="zh-CN" sz="1200" b="1" dirty="0">
                <a:solidFill>
                  <a:schemeClr val="accent1">
                    <a:lumMod val="75000"/>
                  </a:schemeClr>
                </a:solidFill>
                <a:latin typeface="Consolas" panose="020B0609020204030204"/>
              </a:rPr>
              <a:t>String</a:t>
            </a:r>
            <a:r>
              <a:rPr lang="en-US" altLang="zh-CN" sz="1200" b="1" dirty="0">
                <a:solidFill>
                  <a:srgbClr val="000000"/>
                </a:solidFill>
                <a:latin typeface="Consolas" panose="020B0609020204030204"/>
              </a:rPr>
              <a:t> content</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2" algn="l"/>
            <a:r>
              <a:rPr lang="en-US" altLang="zh-CN" sz="1200" dirty="0" err="1" smtClean="0">
                <a:solidFill>
                  <a:srgbClr val="000000"/>
                </a:solidFill>
                <a:latin typeface="Consolas" panose="020B0609020204030204"/>
              </a:rPr>
              <a:t>System.</a:t>
            </a:r>
            <a:r>
              <a:rPr lang="en-US" altLang="zh-CN" sz="1200" i="1" dirty="0" err="1" smtClean="0">
                <a:solidFill>
                  <a:srgbClr val="0000C0"/>
                </a:solidFill>
                <a:latin typeface="Consolas" panose="020B0609020204030204"/>
              </a:rPr>
              <a:t>out</a:t>
            </a:r>
            <a:r>
              <a:rPr lang="en-US" altLang="zh-CN" sz="1200" i="1" dirty="0" err="1" smtClean="0">
                <a:solidFill>
                  <a:srgbClr val="000000"/>
                </a:solidFill>
                <a:latin typeface="Consolas" panose="020B0609020204030204"/>
              </a:rPr>
              <a:t>.println</a:t>
            </a:r>
            <a:r>
              <a:rPr lang="en-US" altLang="zh-CN" sz="1200" i="1" dirty="0" smtClean="0">
                <a:solidFill>
                  <a:srgbClr val="000000"/>
                </a:solidFill>
                <a:latin typeface="Consolas" panose="020B0609020204030204"/>
              </a:rPr>
              <a:t>(content);</a:t>
            </a:r>
            <a:endParaRPr lang="en-US" altLang="zh-CN" sz="1200" i="1" dirty="0" smtClean="0">
              <a:solidFill>
                <a:srgbClr val="000000"/>
              </a:solidFill>
              <a:latin typeface="Consolas" panose="020B0609020204030204"/>
            </a:endParaRPr>
          </a:p>
          <a:p>
            <a:pPr lvl="1" algn="l"/>
            <a:r>
              <a:rPr lang="en-US" altLang="zh-CN" sz="1200" dirty="0" smtClean="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smtClean="0">
                <a:solidFill>
                  <a:srgbClr val="7F0055"/>
                </a:solidFill>
                <a:latin typeface="Consolas" panose="020B0609020204030204"/>
              </a:rPr>
              <a:t>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main(String[] </a:t>
            </a:r>
            <a:r>
              <a:rPr lang="en-US" altLang="zh-CN" sz="1200" b="1" dirty="0" err="1">
                <a:solidFill>
                  <a:srgbClr val="000000"/>
                </a:solidFill>
                <a:latin typeface="Consolas" panose="020B0609020204030204"/>
              </a:rPr>
              <a:t>args</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smtClean="0">
                <a:solidFill>
                  <a:srgbClr val="000000"/>
                </a:solidFill>
                <a:highlight>
                  <a:srgbClr val="D4D4D4"/>
                </a:highlight>
                <a:latin typeface="Consolas" panose="020B0609020204030204"/>
              </a:rPr>
              <a:t>Test </a:t>
            </a:r>
            <a:r>
              <a:rPr lang="en-US" altLang="zh-CN" sz="1200" dirty="0" err="1">
                <a:solidFill>
                  <a:srgbClr val="000000"/>
                </a:solidFill>
                <a:highlight>
                  <a:srgbClr val="D4D4D4"/>
                </a:highlight>
                <a:latin typeface="Consolas" panose="020B0609020204030204"/>
              </a:rPr>
              <a:t>test</a:t>
            </a:r>
            <a:r>
              <a:rPr lang="en-US" altLang="zh-CN" sz="1200" dirty="0">
                <a:solidFill>
                  <a:srgbClr val="000000"/>
                </a:solidFill>
                <a:highlight>
                  <a:srgbClr val="D4D4D4"/>
                </a:highlight>
                <a:latin typeface="Consolas" panose="020B0609020204030204"/>
              </a:rPr>
              <a:t> = </a:t>
            </a:r>
            <a:r>
              <a:rPr lang="en-US" altLang="zh-CN" sz="1200" b="1" dirty="0">
                <a:solidFill>
                  <a:srgbClr val="7F0055"/>
                </a:solidFill>
                <a:highlight>
                  <a:srgbClr val="D4D4D4"/>
                </a:highlight>
                <a:latin typeface="Consolas" panose="020B0609020204030204"/>
              </a:rPr>
              <a:t>new</a:t>
            </a:r>
            <a:r>
              <a:rPr lang="en-US" altLang="zh-CN" sz="1200" b="1" dirty="0">
                <a:solidFill>
                  <a:srgbClr val="000000"/>
                </a:solidFill>
                <a:highlight>
                  <a:srgbClr val="D4D4D4"/>
                </a:highlight>
                <a:latin typeface="Consolas" panose="020B0609020204030204"/>
              </a:rPr>
              <a:t> Test</a:t>
            </a:r>
            <a:r>
              <a:rPr lang="en-US" altLang="zh-CN" sz="1200" b="1" dirty="0" smtClean="0">
                <a:solidFill>
                  <a:srgbClr val="000000"/>
                </a:solidFill>
                <a:highlight>
                  <a:srgbClr val="D4D4D4"/>
                </a:highlight>
                <a:latin typeface="Consolas" panose="020B0609020204030204"/>
              </a:rPr>
              <a:t>();</a:t>
            </a:r>
            <a:endParaRPr lang="en-US" altLang="zh-CN" sz="1200" b="1" dirty="0" smtClean="0">
              <a:solidFill>
                <a:srgbClr val="000000"/>
              </a:solidFill>
              <a:highlight>
                <a:srgbClr val="D4D4D4"/>
              </a:highlight>
              <a:latin typeface="Consolas" panose="020B0609020204030204"/>
            </a:endParaRPr>
          </a:p>
          <a:p>
            <a:pPr lvl="2" algn="l"/>
            <a:r>
              <a:rPr lang="en-US" altLang="zh-CN" sz="1200" dirty="0">
                <a:solidFill>
                  <a:srgbClr val="3F7F5F"/>
                </a:solidFill>
                <a:latin typeface="Consolas" panose="020B0609020204030204"/>
              </a:rPr>
              <a:t>//</a:t>
            </a:r>
            <a:r>
              <a:rPr lang="zh-CN" altLang="en-US" sz="1200" dirty="0">
                <a:solidFill>
                  <a:srgbClr val="3F7F5F"/>
                </a:solidFill>
                <a:latin typeface="Consolas" panose="020B0609020204030204"/>
              </a:rPr>
              <a:t>函数调用时传入实参，一个字符串</a:t>
            </a:r>
            <a:r>
              <a:rPr lang="zh-CN" altLang="en-US" sz="1200" dirty="0" smtClean="0">
                <a:solidFill>
                  <a:srgbClr val="3F7F5F"/>
                </a:solidFill>
                <a:latin typeface="Consolas" panose="020B0609020204030204"/>
              </a:rPr>
              <a:t>对象</a:t>
            </a:r>
            <a:endParaRPr lang="en-US" altLang="zh-CN" sz="1200" b="1" dirty="0">
              <a:solidFill>
                <a:srgbClr val="000000"/>
              </a:solidFill>
              <a:highlight>
                <a:srgbClr val="D4D4D4"/>
              </a:highlight>
              <a:latin typeface="Consolas" panose="020B0609020204030204"/>
            </a:endParaRPr>
          </a:p>
          <a:p>
            <a:pPr lvl="2" algn="l"/>
            <a:r>
              <a:rPr lang="en-US" altLang="zh-CN" sz="1200" dirty="0" err="1" smtClean="0">
                <a:solidFill>
                  <a:srgbClr val="000000"/>
                </a:solidFill>
                <a:latin typeface="Consolas" panose="020B0609020204030204"/>
              </a:rPr>
              <a:t>test.say</a:t>
            </a:r>
            <a:r>
              <a:rPr lang="en-US" altLang="zh-CN" sz="1200" dirty="0">
                <a:solidFill>
                  <a:srgbClr val="000000"/>
                </a:solidFill>
                <a:latin typeface="Consolas" panose="020B0609020204030204"/>
              </a:rPr>
              <a:t>(</a:t>
            </a:r>
            <a:r>
              <a:rPr lang="en-US" altLang="zh-CN" sz="1200" dirty="0">
                <a:solidFill>
                  <a:srgbClr val="2A00FF"/>
                </a:solidFill>
                <a:latin typeface="Consolas" panose="020B0609020204030204"/>
              </a:rPr>
              <a:t>“</a:t>
            </a:r>
            <a:r>
              <a:rPr lang="zh-CN" altLang="en-US" sz="1200" dirty="0">
                <a:solidFill>
                  <a:srgbClr val="2A00FF"/>
                </a:solidFill>
                <a:latin typeface="Consolas" panose="020B0609020204030204"/>
              </a:rPr>
              <a:t>声明时传形参，调用时传实参</a:t>
            </a:r>
            <a:r>
              <a:rPr lang="en-US" altLang="zh-CN" sz="1200" dirty="0">
                <a:solidFill>
                  <a:srgbClr val="2A00FF"/>
                </a:solidFill>
                <a:latin typeface="Consolas" panose="020B0609020204030204"/>
              </a:rPr>
              <a:t>"</a:t>
            </a:r>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dirty="0" smtClean="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a:solidFill>
                  <a:srgbClr val="000000"/>
                </a:solidFill>
                <a:latin typeface="Consolas" panose="020B0609020204030204"/>
              </a:rPr>
              <a:t>}</a:t>
            </a:r>
            <a:endParaRPr lang="zh-CN" altLang="en-US" sz="1200" dirty="0"/>
          </a:p>
        </p:txBody>
      </p:sp>
      <p:sp>
        <p:nvSpPr>
          <p:cNvPr id="16" name="AutoShape 4"/>
          <p:cNvSpPr>
            <a:spLocks noChangeArrowheads="1"/>
          </p:cNvSpPr>
          <p:nvPr/>
        </p:nvSpPr>
        <p:spPr bwMode="auto">
          <a:xfrm>
            <a:off x="4716016" y="1275606"/>
            <a:ext cx="4248472" cy="212365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Test2 </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1" algn="l"/>
            <a:r>
              <a:rPr lang="en-US" altLang="zh-CN" sz="1200" b="1" dirty="0" smtClean="0">
                <a:solidFill>
                  <a:srgbClr val="7F0055"/>
                </a:solidFill>
                <a:latin typeface="Consolas" panose="020B0609020204030204"/>
              </a:rPr>
              <a:t>public </a:t>
            </a:r>
            <a:r>
              <a:rPr lang="en-US" altLang="zh-CN" sz="1200" b="1" dirty="0">
                <a:solidFill>
                  <a:srgbClr val="7F0055"/>
                </a:solidFill>
                <a:latin typeface="Consolas" panose="020B0609020204030204"/>
              </a:rPr>
              <a:t>&lt;T&gt;</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say(T content</a:t>
            </a:r>
            <a:r>
              <a:rPr lang="en-US" altLang="zh-CN" sz="1200" b="1" dirty="0" smtClean="0">
                <a:solidFill>
                  <a:srgbClr val="000000"/>
                </a:solidFill>
                <a:latin typeface="Consolas" panose="020B0609020204030204"/>
              </a:rPr>
              <a:t>){</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泛</a:t>
            </a:r>
            <a:r>
              <a:rPr lang="zh-CN" altLang="en-US" sz="1200" dirty="0">
                <a:solidFill>
                  <a:srgbClr val="3F7F5F"/>
                </a:solidFill>
                <a:latin typeface="Consolas" panose="020B0609020204030204"/>
              </a:rPr>
              <a:t>型方法</a:t>
            </a:r>
            <a:endParaRPr lang="en-US" altLang="zh-CN" sz="1200" b="1" dirty="0">
              <a:solidFill>
                <a:srgbClr val="000000"/>
              </a:solidFill>
              <a:latin typeface="Consolas" panose="020B0609020204030204"/>
            </a:endParaRPr>
          </a:p>
          <a:p>
            <a:pPr lvl="2" algn="l"/>
            <a:r>
              <a:rPr lang="en-US" altLang="zh-CN" sz="1200" dirty="0" err="1" smtClean="0">
                <a:solidFill>
                  <a:srgbClr val="000000"/>
                </a:solidFill>
                <a:latin typeface="Consolas" panose="020B0609020204030204"/>
              </a:rPr>
              <a:t>System.</a:t>
            </a:r>
            <a:r>
              <a:rPr lang="en-US" altLang="zh-CN" sz="1200" i="1" dirty="0" err="1" smtClean="0">
                <a:solidFill>
                  <a:srgbClr val="0000C0"/>
                </a:solidFill>
                <a:latin typeface="Consolas" panose="020B0609020204030204"/>
              </a:rPr>
              <a:t>out</a:t>
            </a:r>
            <a:r>
              <a:rPr lang="en-US" altLang="zh-CN" sz="1200" i="1" dirty="0" err="1" smtClean="0">
                <a:solidFill>
                  <a:srgbClr val="000000"/>
                </a:solidFill>
                <a:latin typeface="Consolas" panose="020B0609020204030204"/>
              </a:rPr>
              <a:t>.println</a:t>
            </a:r>
            <a:r>
              <a:rPr lang="en-US" altLang="zh-CN" sz="1200" i="1" dirty="0" smtClean="0">
                <a:solidFill>
                  <a:srgbClr val="000000"/>
                </a:solidFill>
                <a:latin typeface="Consolas" panose="020B0609020204030204"/>
              </a:rPr>
              <a:t>(content);</a:t>
            </a:r>
            <a:endParaRPr lang="en-US" altLang="zh-CN" sz="1200" i="1" dirty="0" smtClean="0">
              <a:solidFill>
                <a:srgbClr val="000000"/>
              </a:solidFill>
              <a:latin typeface="Consolas" panose="020B0609020204030204"/>
            </a:endParaRPr>
          </a:p>
          <a:p>
            <a:pPr lvl="1" algn="l"/>
            <a:r>
              <a:rPr lang="en-US" altLang="zh-CN" sz="1200" dirty="0" smtClean="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main(String[] </a:t>
            </a:r>
            <a:r>
              <a:rPr lang="en-US" altLang="zh-CN" sz="1200" b="1" dirty="0" err="1">
                <a:solidFill>
                  <a:srgbClr val="000000"/>
                </a:solidFill>
                <a:latin typeface="Consolas" panose="020B0609020204030204"/>
              </a:rPr>
              <a:t>args</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1" algn="l"/>
            <a:r>
              <a:rPr lang="en-US" altLang="zh-CN" sz="1200" dirty="0">
                <a:solidFill>
                  <a:srgbClr val="000000"/>
                </a:solidFill>
                <a:latin typeface="Consolas" panose="020B0609020204030204"/>
              </a:rPr>
              <a:t>      Test2 </a:t>
            </a:r>
            <a:r>
              <a:rPr lang="en-US" altLang="zh-CN" sz="1200" dirty="0" err="1">
                <a:solidFill>
                  <a:srgbClr val="000000"/>
                </a:solidFill>
                <a:latin typeface="Consolas" panose="020B0609020204030204"/>
              </a:rPr>
              <a:t>test2</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smtClean="0">
                <a:solidFill>
                  <a:srgbClr val="000000"/>
                </a:solidFill>
                <a:latin typeface="Consolas" panose="020B0609020204030204"/>
              </a:rPr>
              <a:t>Test2();</a:t>
            </a:r>
            <a:endParaRPr lang="en-US" altLang="zh-CN" sz="1200" b="1" dirty="0">
              <a:solidFill>
                <a:srgbClr val="000000"/>
              </a:solidFill>
              <a:latin typeface="Consolas" panose="020B0609020204030204"/>
            </a:endParaRPr>
          </a:p>
          <a:p>
            <a:pPr lvl="1" algn="l"/>
            <a:r>
              <a:rPr lang="en-US" altLang="zh-CN" sz="1200" b="1" dirty="0">
                <a:solidFill>
                  <a:srgbClr val="000000"/>
                </a:solidFill>
                <a:latin typeface="Consolas" panose="020B0609020204030204"/>
              </a:rPr>
              <a:t>      </a:t>
            </a:r>
            <a:r>
              <a:rPr lang="en-US" altLang="zh-CN" sz="1200" dirty="0">
                <a:solidFill>
                  <a:srgbClr val="3F7F5F"/>
                </a:solidFill>
                <a:latin typeface="Consolas" panose="020B0609020204030204"/>
              </a:rPr>
              <a:t>//</a:t>
            </a:r>
            <a:r>
              <a:rPr lang="zh-CN" altLang="en-US" sz="1200" dirty="0">
                <a:solidFill>
                  <a:srgbClr val="3F7F5F"/>
                </a:solidFill>
                <a:latin typeface="Consolas" panose="020B0609020204030204"/>
              </a:rPr>
              <a:t>泛型方法在调用时传入具体的实际类型</a:t>
            </a:r>
            <a:endParaRPr lang="zh-CN" altLang="en-US" sz="1200" dirty="0">
              <a:solidFill>
                <a:srgbClr val="3F7F5F"/>
              </a:solidFill>
              <a:latin typeface="Consolas" panose="020B0609020204030204"/>
            </a:endParaRPr>
          </a:p>
          <a:p>
            <a:pPr lvl="1" algn="l"/>
            <a:r>
              <a:rPr lang="en-US" altLang="zh-CN" sz="1200" dirty="0">
                <a:solidFill>
                  <a:srgbClr val="000000"/>
                </a:solidFill>
                <a:latin typeface="Consolas" panose="020B0609020204030204"/>
              </a:rPr>
              <a:t>      </a:t>
            </a:r>
            <a:r>
              <a:rPr lang="en-US" altLang="zh-CN" sz="1200" dirty="0">
                <a:solidFill>
                  <a:srgbClr val="000000"/>
                </a:solidFill>
                <a:highlight>
                  <a:srgbClr val="E8F2FE"/>
                </a:highlight>
                <a:latin typeface="Consolas" panose="020B0609020204030204"/>
              </a:rPr>
              <a:t>test2.say(new Integer(666));</a:t>
            </a:r>
            <a:endParaRPr lang="en-US" altLang="zh-CN" sz="1200" b="1" dirty="0">
              <a:solidFill>
                <a:srgbClr val="000000"/>
              </a:solidFill>
              <a:latin typeface="Consolas" panose="020B0609020204030204"/>
            </a:endParaRPr>
          </a:p>
          <a:p>
            <a:pPr lvl="1" algn="l"/>
            <a:r>
              <a:rPr lang="en-US" altLang="zh-CN" sz="1200" b="1" dirty="0">
                <a:solidFill>
                  <a:srgbClr val="000000"/>
                </a:solidFill>
                <a:latin typeface="Consolas" panose="020B0609020204030204"/>
              </a:rPr>
              <a:t>      </a:t>
            </a:r>
            <a:r>
              <a:rPr lang="en-US" altLang="zh-CN" sz="1200" dirty="0">
                <a:solidFill>
                  <a:srgbClr val="000000"/>
                </a:solidFill>
                <a:highlight>
                  <a:srgbClr val="E8F2FE"/>
                </a:highlight>
                <a:latin typeface="Consolas" panose="020B0609020204030204"/>
              </a:rPr>
              <a:t>test2.say(new String(“</a:t>
            </a:r>
            <a:r>
              <a:rPr lang="zh-CN" altLang="en-US" sz="1200" dirty="0">
                <a:solidFill>
                  <a:srgbClr val="000000"/>
                </a:solidFill>
                <a:highlight>
                  <a:srgbClr val="E8F2FE"/>
                </a:highlight>
                <a:latin typeface="Consolas" panose="020B0609020204030204"/>
              </a:rPr>
              <a:t>类型参数化</a:t>
            </a:r>
            <a:r>
              <a:rPr lang="en-US" altLang="zh-CN" sz="1200" dirty="0" smtClean="0">
                <a:solidFill>
                  <a:srgbClr val="000000"/>
                </a:solidFill>
                <a:highlight>
                  <a:srgbClr val="E8F2FE"/>
                </a:highlight>
                <a:latin typeface="Consolas" panose="020B0609020204030204"/>
              </a:rPr>
              <a:t>”));</a:t>
            </a:r>
            <a:endParaRPr lang="zh-CN" altLang="en-US" sz="1200" b="1" dirty="0" smtClean="0">
              <a:solidFill>
                <a:srgbClr val="3F7F5F"/>
              </a:solidFill>
              <a:latin typeface="Consolas" panose="020B0609020204030204"/>
            </a:endParaRPr>
          </a:p>
          <a:p>
            <a:pPr lvl="1" algn="l"/>
            <a:r>
              <a:rPr lang="en-US" altLang="zh-CN" sz="1200" dirty="0" smtClean="0">
                <a:solidFill>
                  <a:srgbClr val="000000"/>
                </a:solidFill>
                <a:latin typeface="Consolas" panose="020B0609020204030204"/>
              </a:rPr>
              <a:t>}</a:t>
            </a:r>
            <a:endParaRPr lang="en-US" altLang="zh-CN" sz="1200" dirty="0" smtClean="0">
              <a:solidFill>
                <a:srgbClr val="000000"/>
              </a:solidFill>
              <a:latin typeface="Consolas" panose="020B0609020204030204"/>
            </a:endParaRPr>
          </a:p>
          <a:p>
            <a:pPr algn="l"/>
            <a:r>
              <a:rPr lang="en-US" altLang="zh-CN" sz="1200" dirty="0" smtClean="0">
                <a:solidFill>
                  <a:srgbClr val="000000"/>
                </a:solidFill>
                <a:latin typeface="Consolas" panose="020B0609020204030204"/>
              </a:rPr>
              <a:t>}</a:t>
            </a:r>
            <a:endParaRPr lang="zh-CN" altLang="en-US" sz="1200" dirty="0"/>
          </a:p>
        </p:txBody>
      </p:sp>
      <p:sp>
        <p:nvSpPr>
          <p:cNvPr id="17" name="TextBox 16"/>
          <p:cNvSpPr txBox="1"/>
          <p:nvPr/>
        </p:nvSpPr>
        <p:spPr>
          <a:xfrm>
            <a:off x="3888344" y="3723878"/>
            <a:ext cx="3779840" cy="340519"/>
          </a:xfrm>
          <a:prstGeom prst="roundRect">
            <a:avLst/>
          </a:prstGeom>
          <a:noFill/>
          <a:ln>
            <a:solidFill>
              <a:schemeClr val="accent1">
                <a:lumMod val="60000"/>
                <a:lumOff val="40000"/>
              </a:schemeClr>
            </a:solidFill>
          </a:ln>
        </p:spPr>
        <p:txBody>
          <a:bodyPr wrap="square" rtlCol="0">
            <a:spAutoFit/>
          </a:bodyPr>
          <a:lstStyle/>
          <a:p>
            <a:pPr algn="l"/>
            <a:r>
              <a:rPr lang="zh-CN" altLang="en-US" sz="1400" dirty="0" smtClean="0"/>
              <a:t>同：声明时均传入形参，使用时均传入实参。</a:t>
            </a:r>
            <a:endParaRPr lang="zh-CN" altLang="en-US" sz="1400" dirty="0"/>
          </a:p>
        </p:txBody>
      </p:sp>
      <p:sp>
        <p:nvSpPr>
          <p:cNvPr id="18" name="TextBox 17"/>
          <p:cNvSpPr txBox="1"/>
          <p:nvPr/>
        </p:nvSpPr>
        <p:spPr>
          <a:xfrm>
            <a:off x="3888344" y="4227934"/>
            <a:ext cx="3780000" cy="578882"/>
          </a:xfrm>
          <a:prstGeom prst="roundRect">
            <a:avLst/>
          </a:prstGeom>
          <a:noFill/>
          <a:ln>
            <a:solidFill>
              <a:schemeClr val="accent1">
                <a:lumMod val="60000"/>
                <a:lumOff val="40000"/>
              </a:schemeClr>
            </a:solidFill>
          </a:ln>
        </p:spPr>
        <p:txBody>
          <a:bodyPr wrap="square" rtlCol="0">
            <a:spAutoFit/>
          </a:bodyPr>
          <a:lstStyle/>
          <a:p>
            <a:pPr algn="l"/>
            <a:r>
              <a:rPr lang="zh-CN" altLang="en-US" sz="1400" dirty="0" smtClean="0"/>
              <a:t>异：非泛型方法在声明时限定实参值的类型，</a:t>
            </a:r>
            <a:endParaRPr lang="en-US" altLang="zh-CN" sz="1400" dirty="0"/>
          </a:p>
          <a:p>
            <a:pPr algn="l"/>
            <a:r>
              <a:rPr lang="en-US" altLang="zh-CN" sz="1400" dirty="0" smtClean="0"/>
              <a:t>       </a:t>
            </a:r>
            <a:r>
              <a:rPr lang="zh-CN" altLang="en-US" sz="1400" dirty="0" smtClean="0"/>
              <a:t>泛型方法在声明时限定实参类型的范围。</a:t>
            </a:r>
            <a:endParaRPr lang="zh-CN" altLang="en-US" sz="1400" dirty="0"/>
          </a:p>
        </p:txBody>
      </p:sp>
      <p:grpSp>
        <p:nvGrpSpPr>
          <p:cNvPr id="5" name="组合 4"/>
          <p:cNvGrpSpPr/>
          <p:nvPr/>
        </p:nvGrpSpPr>
        <p:grpSpPr>
          <a:xfrm>
            <a:off x="1224048" y="3903974"/>
            <a:ext cx="2664296" cy="684000"/>
            <a:chOff x="1224048" y="3903974"/>
            <a:chExt cx="2664296" cy="684000"/>
          </a:xfrm>
        </p:grpSpPr>
        <p:sp>
          <p:nvSpPr>
            <p:cNvPr id="3" name="左大括号 2"/>
            <p:cNvSpPr/>
            <p:nvPr/>
          </p:nvSpPr>
          <p:spPr bwMode="auto">
            <a:xfrm>
              <a:off x="3636344" y="3903974"/>
              <a:ext cx="252000" cy="684000"/>
            </a:xfrm>
            <a:prstGeom prst="lef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0" name="TextBox 9"/>
            <p:cNvSpPr txBox="1"/>
            <p:nvPr/>
          </p:nvSpPr>
          <p:spPr>
            <a:xfrm>
              <a:off x="1224048" y="4064173"/>
              <a:ext cx="2520280" cy="307777"/>
            </a:xfrm>
            <a:prstGeom prst="rect">
              <a:avLst/>
            </a:prstGeom>
            <a:noFill/>
            <a:ln>
              <a:noFill/>
            </a:ln>
          </p:spPr>
          <p:txBody>
            <a:bodyPr wrap="square" rtlCol="0">
              <a:spAutoFit/>
            </a:bodyPr>
            <a:lstStyle/>
            <a:p>
              <a:pPr algn="l"/>
              <a:r>
                <a:rPr lang="zh-CN" altLang="en-US" sz="1400" b="1" dirty="0" smtClean="0">
                  <a:latin typeface="楷体" panose="02010609060101010101" pitchFamily="49" charset="-122"/>
                  <a:ea typeface="楷体" panose="02010609060101010101" pitchFamily="49" charset="-122"/>
                </a:rPr>
                <a:t>泛型方法与非泛型方法的异同</a:t>
              </a:r>
              <a:endParaRPr lang="zh-CN" altLang="en-US" sz="1400" b="1" dirty="0">
                <a:latin typeface="楷体" panose="02010609060101010101" pitchFamily="49" charset="-122"/>
                <a:ea typeface="楷体" panose="02010609060101010101" pitchFamily="49" charset="-122"/>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iterate type="lt">
                                    <p:tmPct val="0"/>
                                  </p:iterate>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1" nodeType="clickEffect">
                                  <p:stCondLst>
                                    <p:cond delay="0"/>
                                  </p:stCondLst>
                                  <p:iterate type="lt">
                                    <p:tmPct val="0"/>
                                  </p:iterate>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52"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Scale>
                                      <p:cBhvr>
                                        <p:cTn id="17"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8" dur="1000" decel="50000" fill="hold">
                                          <p:stCondLst>
                                            <p:cond delay="0"/>
                                          </p:stCondLst>
                                        </p:cTn>
                                        <p:tgtEl>
                                          <p:spTgt spid="5"/>
                                        </p:tgtEl>
                                        <p:attrNameLst>
                                          <p:attrName>ppt_x</p:attrName>
                                          <p:attrName>ppt_y</p:attrName>
                                        </p:attrNameLst>
                                      </p:cBhvr>
                                    </p:animMotion>
                                    <p:animEffect transition="in" filter="fade">
                                      <p:cBhvr>
                                        <p:cTn id="19" dur="10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linds(horizontal)">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blinds(horizontal)">
                                      <p:cBhvr>
                                        <p:cTn id="2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bldLvl="0" animBg="1"/>
      <p:bldP spid="16" grpId="1" bldLvl="0" animBg="1"/>
      <p:bldP spid="17" grpId="0" bldLvl="0" animBg="1"/>
      <p:bldP spid="18"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使用泛</a:t>
            </a:r>
            <a:r>
              <a:rPr lang="zh-CN" altLang="en-US" dirty="0"/>
              <a:t>型</a:t>
            </a:r>
            <a:r>
              <a:rPr lang="zh-CN" altLang="en-US" dirty="0" smtClean="0"/>
              <a:t>方法时的注意事项</a:t>
            </a:r>
            <a:endParaRPr lang="zh-CN" altLang="en-US" dirty="0"/>
          </a:p>
        </p:txBody>
      </p:sp>
      <p:grpSp>
        <p:nvGrpSpPr>
          <p:cNvPr id="4" name="组合 3"/>
          <p:cNvGrpSpPr/>
          <p:nvPr/>
        </p:nvGrpSpPr>
        <p:grpSpPr>
          <a:xfrm>
            <a:off x="1114460" y="1577668"/>
            <a:ext cx="2022241" cy="1714162"/>
            <a:chOff x="1114460" y="2117588"/>
            <a:chExt cx="2022241" cy="1714162"/>
          </a:xfrm>
        </p:grpSpPr>
        <p:pic>
          <p:nvPicPr>
            <p:cNvPr id="5" name="图片 4"/>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14460" y="2117588"/>
              <a:ext cx="2022241" cy="1714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22"/>
            <p:cNvSpPr>
              <a:spLocks noChangeArrowheads="1"/>
            </p:cNvSpPr>
            <p:nvPr/>
          </p:nvSpPr>
          <p:spPr bwMode="auto">
            <a:xfrm>
              <a:off x="1295345" y="2546519"/>
              <a:ext cx="166046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smtClean="0">
                  <a:latin typeface="+mj-ea"/>
                  <a:ea typeface="+mj-ea"/>
                </a:rPr>
                <a:t>在方法的返回值</a:t>
              </a:r>
              <a:endParaRPr lang="en-US" altLang="zh-CN" sz="1400" b="1" dirty="0" smtClean="0">
                <a:latin typeface="+mj-ea"/>
                <a:ea typeface="+mj-ea"/>
              </a:endParaRPr>
            </a:p>
            <a:p>
              <a:r>
                <a:rPr lang="zh-CN" altLang="en-US" sz="1400" b="1" dirty="0" smtClean="0">
                  <a:latin typeface="+mj-ea"/>
                  <a:ea typeface="+mj-ea"/>
                </a:rPr>
                <a:t>类型前加泛型约束</a:t>
              </a:r>
              <a:endParaRPr lang="en-US" altLang="zh-CN" sz="1400" b="1" dirty="0">
                <a:latin typeface="+mj-ea"/>
                <a:ea typeface="+mj-ea"/>
              </a:endParaRPr>
            </a:p>
          </p:txBody>
        </p:sp>
      </p:grpSp>
      <p:grpSp>
        <p:nvGrpSpPr>
          <p:cNvPr id="11" name="组合 10"/>
          <p:cNvGrpSpPr/>
          <p:nvPr/>
        </p:nvGrpSpPr>
        <p:grpSpPr>
          <a:xfrm>
            <a:off x="3447000" y="1577668"/>
            <a:ext cx="2023200" cy="1713600"/>
            <a:chOff x="3447000" y="2117588"/>
            <a:chExt cx="2023200" cy="1713600"/>
          </a:xfrm>
        </p:grpSpPr>
        <p:pic>
          <p:nvPicPr>
            <p:cNvPr id="7" name="图片 6"/>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47000" y="2117588"/>
              <a:ext cx="2023200" cy="17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22"/>
            <p:cNvSpPr>
              <a:spLocks noChangeArrowheads="1"/>
            </p:cNvSpPr>
            <p:nvPr/>
          </p:nvSpPr>
          <p:spPr bwMode="auto">
            <a:xfrm>
              <a:off x="3750365" y="2557388"/>
              <a:ext cx="14766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solidFill>
                    <a:schemeClr val="accent1">
                      <a:lumMod val="20000"/>
                      <a:lumOff val="80000"/>
                    </a:schemeClr>
                  </a:solidFill>
                  <a:latin typeface="+mj-ea"/>
                  <a:ea typeface="+mj-ea"/>
                </a:rPr>
                <a:t>调用方法时</a:t>
              </a:r>
              <a:endParaRPr lang="zh-CN" altLang="en-US" sz="1400" b="1" dirty="0">
                <a:solidFill>
                  <a:schemeClr val="accent1">
                    <a:lumMod val="20000"/>
                    <a:lumOff val="80000"/>
                  </a:schemeClr>
                </a:solidFill>
                <a:latin typeface="+mj-ea"/>
                <a:ea typeface="+mj-ea"/>
              </a:endParaRPr>
            </a:p>
            <a:p>
              <a:r>
                <a:rPr lang="zh-CN" altLang="en-US" sz="1400" b="1" dirty="0">
                  <a:solidFill>
                    <a:schemeClr val="accent1">
                      <a:lumMod val="20000"/>
                      <a:lumOff val="80000"/>
                    </a:schemeClr>
                  </a:solidFill>
                  <a:latin typeface="+mj-ea"/>
                  <a:ea typeface="+mj-ea"/>
                </a:rPr>
                <a:t>指定类型实参</a:t>
              </a:r>
              <a:endParaRPr lang="zh-CN" altLang="en-US" sz="1400" b="1" dirty="0">
                <a:solidFill>
                  <a:schemeClr val="accent1">
                    <a:lumMod val="20000"/>
                    <a:lumOff val="80000"/>
                  </a:schemeClr>
                </a:solidFill>
                <a:latin typeface="+mj-ea"/>
                <a:ea typeface="+mj-ea"/>
              </a:endParaRPr>
            </a:p>
          </p:txBody>
        </p:sp>
      </p:grpSp>
      <p:grpSp>
        <p:nvGrpSpPr>
          <p:cNvPr id="12" name="组合 11"/>
          <p:cNvGrpSpPr/>
          <p:nvPr/>
        </p:nvGrpSpPr>
        <p:grpSpPr>
          <a:xfrm>
            <a:off x="5840702" y="1577668"/>
            <a:ext cx="2023200" cy="1713600"/>
            <a:chOff x="5840702" y="2117588"/>
            <a:chExt cx="2023200" cy="1713600"/>
          </a:xfrm>
        </p:grpSpPr>
        <p:pic>
          <p:nvPicPr>
            <p:cNvPr id="8" name="图片 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40702" y="2117588"/>
              <a:ext cx="2023200" cy="171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22"/>
            <p:cNvSpPr>
              <a:spLocks noChangeArrowheads="1"/>
            </p:cNvSpPr>
            <p:nvPr/>
          </p:nvSpPr>
          <p:spPr bwMode="auto">
            <a:xfrm>
              <a:off x="5879032" y="2605056"/>
              <a:ext cx="198487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r>
                <a:rPr lang="zh-CN" altLang="en-US" sz="1400" b="1" dirty="0">
                  <a:solidFill>
                    <a:srgbClr val="FFC000"/>
                  </a:solidFill>
                  <a:latin typeface="+mj-ea"/>
                  <a:ea typeface="+mj-ea"/>
                </a:rPr>
                <a:t>静态方法</a:t>
              </a:r>
              <a:r>
                <a:rPr lang="zh-CN" altLang="en-US" sz="1400" b="1" dirty="0" smtClean="0">
                  <a:solidFill>
                    <a:srgbClr val="FFC000"/>
                  </a:solidFill>
                  <a:latin typeface="+mj-ea"/>
                  <a:ea typeface="+mj-ea"/>
                </a:rPr>
                <a:t>中传入泛型时</a:t>
              </a:r>
              <a:endParaRPr lang="en-US" altLang="zh-CN" sz="1400" b="1" dirty="0">
                <a:solidFill>
                  <a:srgbClr val="FFC000"/>
                </a:solidFill>
                <a:latin typeface="+mj-ea"/>
                <a:ea typeface="+mj-ea"/>
              </a:endParaRPr>
            </a:p>
            <a:p>
              <a:r>
                <a:rPr lang="zh-CN" altLang="en-US" sz="1400" b="1" dirty="0">
                  <a:solidFill>
                    <a:srgbClr val="FFC000"/>
                  </a:solidFill>
                  <a:latin typeface="+mj-ea"/>
                  <a:ea typeface="+mj-ea"/>
                </a:rPr>
                <a:t>必须使用泛型方法</a:t>
              </a:r>
              <a:endParaRPr lang="en-US" altLang="zh-CN" sz="1400" b="1" dirty="0">
                <a:solidFill>
                  <a:srgbClr val="FFC000"/>
                </a:solidFill>
                <a:latin typeface="+mj-ea"/>
                <a:ea typeface="+mj-ea"/>
              </a:endParaRPr>
            </a:p>
            <a:p>
              <a:endParaRPr lang="en-US" altLang="zh-CN" sz="1400" b="1" dirty="0">
                <a:solidFill>
                  <a:srgbClr val="FFC000"/>
                </a:solidFill>
                <a:latin typeface="+mj-ea"/>
                <a:ea typeface="+mj-ea"/>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linds(horizontal)">
                                      <p:cBhvr>
                                        <p:cTn id="10" dur="500"/>
                                        <p:tgtEl>
                                          <p:spTgt spid="11"/>
                                        </p:tgtEl>
                                      </p:cBhvr>
                                    </p:animEffect>
                                  </p:childTnLst>
                                </p:cTn>
                              </p:par>
                              <p:par>
                                <p:cTn id="11" presetID="3" presetClass="entr" presetSubtype="1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blinds(horizontal)">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a:t>
            </a:r>
            <a:r>
              <a:rPr lang="zh-CN" altLang="en-US" dirty="0" smtClean="0"/>
              <a:t>型的常用规则</a:t>
            </a:r>
            <a:endParaRPr lang="zh-CN" altLang="en-US" dirty="0"/>
          </a:p>
        </p:txBody>
      </p:sp>
      <p:sp>
        <p:nvSpPr>
          <p:cNvPr id="6" name="副标题 5"/>
          <p:cNvSpPr>
            <a:spLocks noGrp="1"/>
          </p:cNvSpPr>
          <p:nvPr>
            <p:ph type="subTitle" idx="10"/>
          </p:nvPr>
        </p:nvSpPr>
        <p:spPr/>
        <p:txBody>
          <a:bodyPr/>
          <a:lstStyle/>
          <a:p>
            <a:r>
              <a:rPr lang="en-US" altLang="zh-CN" dirty="0"/>
              <a:t>1.</a:t>
            </a:r>
            <a:r>
              <a:rPr lang="zh-CN" altLang="en-US" dirty="0"/>
              <a:t>泛型的类型实参只能是引用数据类型，不能是基本</a:t>
            </a:r>
            <a:r>
              <a:rPr lang="zh-CN" altLang="en-US" dirty="0" smtClean="0"/>
              <a:t>数据类型</a:t>
            </a:r>
            <a:r>
              <a:rPr lang="zh-CN" altLang="en-US" dirty="0"/>
              <a:t>。</a:t>
            </a:r>
            <a:endParaRPr lang="en-US" altLang="zh-CN" dirty="0"/>
          </a:p>
        </p:txBody>
      </p:sp>
      <p:sp>
        <p:nvSpPr>
          <p:cNvPr id="9" name="AutoShape 5"/>
          <p:cNvSpPr>
            <a:spLocks noChangeArrowheads="1"/>
          </p:cNvSpPr>
          <p:nvPr/>
        </p:nvSpPr>
        <p:spPr bwMode="auto">
          <a:xfrm>
            <a:off x="891336" y="3291830"/>
            <a:ext cx="6705000" cy="1061829"/>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err="1" smtClean="0">
                <a:solidFill>
                  <a:schemeClr val="tx1">
                    <a:lumMod val="75000"/>
                    <a:lumOff val="25000"/>
                  </a:schemeClr>
                </a:solidFill>
                <a:ea typeface="微软雅黑" panose="020B0503020204020204" pitchFamily="34" charset="-122"/>
              </a:rPr>
              <a:t>ArrayUtil</a:t>
            </a:r>
            <a:r>
              <a:rPr lang="en-US" altLang="zh-CN" sz="1400" dirty="0" smtClean="0">
                <a:solidFill>
                  <a:schemeClr val="tx1">
                    <a:lumMod val="75000"/>
                    <a:lumOff val="25000"/>
                  </a:schemeClr>
                </a:solidFill>
                <a:ea typeface="微软雅黑" panose="020B0503020204020204" pitchFamily="34" charset="-122"/>
              </a:rPr>
              <a:t>&lt;Object</a:t>
            </a:r>
            <a:r>
              <a:rPr lang="en-US" altLang="zh-CN" sz="1400" dirty="0">
                <a:solidFill>
                  <a:schemeClr val="tx1">
                    <a:lumMod val="75000"/>
                    <a:lumOff val="25000"/>
                  </a:schemeClr>
                </a:solidFill>
                <a:ea typeface="微软雅黑" panose="020B0503020204020204" pitchFamily="34" charset="-122"/>
              </a:rPr>
              <a:t>&gt; au1 = new </a:t>
            </a:r>
            <a:r>
              <a:rPr lang="en-US" altLang="zh-CN" sz="1400" dirty="0" err="1">
                <a:solidFill>
                  <a:schemeClr val="tx1">
                    <a:lumMod val="75000"/>
                    <a:lumOff val="25000"/>
                  </a:schemeClr>
                </a:solidFill>
                <a:ea typeface="微软雅黑" panose="020B0503020204020204" pitchFamily="34" charset="-122"/>
              </a:rPr>
              <a:t>ArrayUtil</a:t>
            </a:r>
            <a:r>
              <a:rPr lang="en-US" altLang="zh-CN" sz="1400" dirty="0">
                <a:solidFill>
                  <a:schemeClr val="tx1">
                    <a:lumMod val="75000"/>
                    <a:lumOff val="25000"/>
                  </a:schemeClr>
                </a:solidFill>
                <a:ea typeface="微软雅黑" panose="020B0503020204020204" pitchFamily="34" charset="-122"/>
              </a:rPr>
              <a:t>&lt;Object&gt;();</a:t>
            </a:r>
            <a:endParaRPr lang="en-US" altLang="zh-CN" sz="1400" dirty="0">
              <a:solidFill>
                <a:schemeClr val="tx1">
                  <a:lumMod val="75000"/>
                  <a:lumOff val="25000"/>
                </a:schemeClr>
              </a:solidFill>
              <a:ea typeface="微软雅黑" panose="020B0503020204020204" pitchFamily="34" charset="-122"/>
            </a:endParaRPr>
          </a:p>
          <a:p>
            <a:pPr algn="l">
              <a:lnSpc>
                <a:spcPct val="150000"/>
              </a:lnSpc>
            </a:pPr>
            <a:r>
              <a:rPr lang="fr-FR" altLang="zh-CN" sz="1400" dirty="0">
                <a:solidFill>
                  <a:schemeClr val="tx1">
                    <a:lumMod val="75000"/>
                    <a:lumOff val="25000"/>
                  </a:schemeClr>
                </a:solidFill>
                <a:ea typeface="微软雅黑" panose="020B0503020204020204" pitchFamily="34" charset="-122"/>
              </a:rPr>
              <a:t>ArrayUtil&lt;Person&gt; au2 = new ArrayUtil&lt;Person&gt;();</a:t>
            </a:r>
            <a:endParaRPr lang="fr-FR" altLang="zh-CN" sz="1400" dirty="0">
              <a:solidFill>
                <a:schemeClr val="tx1">
                  <a:lumMod val="75000"/>
                  <a:lumOff val="25000"/>
                </a:schemeClr>
              </a:solidFill>
              <a:ea typeface="微软雅黑" panose="020B0503020204020204" pitchFamily="34" charset="-122"/>
            </a:endParaRPr>
          </a:p>
          <a:p>
            <a:pPr algn="l">
              <a:lnSpc>
                <a:spcPct val="150000"/>
              </a:lnSpc>
            </a:pPr>
            <a:r>
              <a:rPr lang="en-US" altLang="zh-CN" sz="1400" dirty="0" err="1">
                <a:solidFill>
                  <a:schemeClr val="tx1">
                    <a:lumMod val="75000"/>
                    <a:lumOff val="25000"/>
                  </a:schemeClr>
                </a:solidFill>
                <a:ea typeface="微软雅黑" panose="020B0503020204020204" pitchFamily="34" charset="-122"/>
              </a:rPr>
              <a:t>ArrayUtil</a:t>
            </a:r>
            <a:r>
              <a:rPr lang="en-US" altLang="zh-CN" sz="1400" dirty="0">
                <a:solidFill>
                  <a:schemeClr val="tx1">
                    <a:lumMod val="75000"/>
                    <a:lumOff val="25000"/>
                  </a:schemeClr>
                </a:solidFill>
                <a:ea typeface="微软雅黑" panose="020B0503020204020204" pitchFamily="34" charset="-122"/>
              </a:rPr>
              <a:t>&lt;Student&gt; au3 = new </a:t>
            </a:r>
            <a:r>
              <a:rPr lang="en-US" altLang="zh-CN" sz="1400" dirty="0" err="1">
                <a:solidFill>
                  <a:schemeClr val="tx1">
                    <a:lumMod val="75000"/>
                    <a:lumOff val="25000"/>
                  </a:schemeClr>
                </a:solidFill>
                <a:ea typeface="微软雅黑" panose="020B0503020204020204" pitchFamily="34" charset="-122"/>
              </a:rPr>
              <a:t>ArrayUtil</a:t>
            </a:r>
            <a:r>
              <a:rPr lang="en-US" altLang="zh-CN" sz="1400" dirty="0">
                <a:solidFill>
                  <a:schemeClr val="tx1">
                    <a:lumMod val="75000"/>
                    <a:lumOff val="25000"/>
                  </a:schemeClr>
                </a:solidFill>
                <a:ea typeface="微软雅黑" panose="020B0503020204020204" pitchFamily="34" charset="-122"/>
              </a:rPr>
              <a:t>&lt;Student&gt;();</a:t>
            </a:r>
            <a:endParaRPr lang="zh-CN" altLang="en-US" sz="1400" dirty="0">
              <a:solidFill>
                <a:schemeClr val="tx1">
                  <a:lumMod val="75000"/>
                  <a:lumOff val="25000"/>
                </a:schemeClr>
              </a:solidFill>
              <a:ea typeface="微软雅黑" panose="020B0503020204020204" pitchFamily="34" charset="-122"/>
              <a:sym typeface="+mn-ea"/>
            </a:endParaRPr>
          </a:p>
        </p:txBody>
      </p:sp>
      <p:grpSp>
        <p:nvGrpSpPr>
          <p:cNvPr id="17" name="组合 16"/>
          <p:cNvGrpSpPr/>
          <p:nvPr/>
        </p:nvGrpSpPr>
        <p:grpSpPr>
          <a:xfrm>
            <a:off x="3276336" y="3399830"/>
            <a:ext cx="4131000" cy="882000"/>
            <a:chOff x="2772000" y="3219750"/>
            <a:chExt cx="4131000" cy="882000"/>
          </a:xfrm>
        </p:grpSpPr>
        <p:sp>
          <p:nvSpPr>
            <p:cNvPr id="11" name="矩形 10"/>
            <p:cNvSpPr/>
            <p:nvPr/>
          </p:nvSpPr>
          <p:spPr bwMode="auto">
            <a:xfrm>
              <a:off x="2772000" y="3219750"/>
              <a:ext cx="1440000" cy="252000"/>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矩形 11"/>
            <p:cNvSpPr/>
            <p:nvPr/>
          </p:nvSpPr>
          <p:spPr bwMode="auto">
            <a:xfrm>
              <a:off x="2862000" y="3534750"/>
              <a:ext cx="1440000" cy="252000"/>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矩形 12"/>
            <p:cNvSpPr/>
            <p:nvPr/>
          </p:nvSpPr>
          <p:spPr bwMode="auto">
            <a:xfrm>
              <a:off x="2862000" y="3849750"/>
              <a:ext cx="1512000" cy="252000"/>
            </a:xfrm>
            <a:prstGeom prst="rect">
              <a:avLst/>
            </a:prstGeom>
            <a:noFill/>
            <a:ln w="9525" cap="flat" cmpd="sng" algn="ctr">
              <a:solidFill>
                <a:srgbClr val="FF0000"/>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TextBox 13"/>
            <p:cNvSpPr txBox="1"/>
            <p:nvPr/>
          </p:nvSpPr>
          <p:spPr>
            <a:xfrm>
              <a:off x="4887000" y="3493196"/>
              <a:ext cx="2016000" cy="338554"/>
            </a:xfrm>
            <a:prstGeom prst="rect">
              <a:avLst/>
            </a:prstGeom>
            <a:noFill/>
          </p:spPr>
          <p:txBody>
            <a:bodyPr wrap="square" rtlCol="0">
              <a:spAutoFit/>
            </a:bodyPr>
            <a:lstStyle/>
            <a:p>
              <a:r>
                <a:rPr lang="zh-CN" altLang="en-US" sz="1600" dirty="0" smtClean="0"/>
                <a:t>不同版本，互不兼容</a:t>
              </a:r>
              <a:endParaRPr lang="zh-CN" altLang="en-US" sz="1600" dirty="0"/>
            </a:p>
          </p:txBody>
        </p:sp>
        <p:sp>
          <p:nvSpPr>
            <p:cNvPr id="15" name="右大括号 14"/>
            <p:cNvSpPr/>
            <p:nvPr/>
          </p:nvSpPr>
          <p:spPr bwMode="auto">
            <a:xfrm>
              <a:off x="4638836" y="3300750"/>
              <a:ext cx="248164" cy="756000"/>
            </a:xfrm>
            <a:prstGeom prst="rightBrace">
              <a:avLst/>
            </a:prstGeom>
            <a:solidFill>
              <a:srgbClr val="92D05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
        <p:nvSpPr>
          <p:cNvPr id="19" name="副标题 5"/>
          <p:cNvSpPr txBox="1"/>
          <p:nvPr/>
        </p:nvSpPr>
        <p:spPr>
          <a:xfrm>
            <a:off x="539552" y="2787774"/>
            <a:ext cx="7488832"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spcBef>
                <a:spcPts val="1800"/>
              </a:spcBef>
            </a:pPr>
            <a:r>
              <a:rPr lang="en-US" altLang="zh-CN" dirty="0"/>
              <a:t>2.</a:t>
            </a:r>
            <a:r>
              <a:rPr lang="zh-CN" altLang="en-US" dirty="0"/>
              <a:t>同一种泛型可以对应多个版本，不同版本需考虑</a:t>
            </a:r>
            <a:r>
              <a:rPr lang="zh-CN" altLang="en-US" dirty="0" smtClean="0"/>
              <a:t>兼容性。</a:t>
            </a:r>
            <a:endParaRPr lang="zh-CN" altLang="en-US" dirty="0"/>
          </a:p>
        </p:txBody>
      </p:sp>
      <p:sp>
        <p:nvSpPr>
          <p:cNvPr id="5" name="AutoShape 5"/>
          <p:cNvSpPr>
            <a:spLocks noChangeArrowheads="1"/>
          </p:cNvSpPr>
          <p:nvPr/>
        </p:nvSpPr>
        <p:spPr bwMode="auto">
          <a:xfrm>
            <a:off x="891336" y="1299413"/>
            <a:ext cx="6705000" cy="1200329"/>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600" b="1" dirty="0">
                <a:solidFill>
                  <a:srgbClr val="7F0055"/>
                </a:solidFill>
                <a:latin typeface="Consolas" panose="020B0609020204030204"/>
              </a:rPr>
              <a:t>class</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ArrayUtil</a:t>
            </a:r>
            <a:r>
              <a:rPr lang="en-US" altLang="zh-CN" sz="1600" b="1" dirty="0">
                <a:solidFill>
                  <a:srgbClr val="000000"/>
                </a:solidFill>
                <a:latin typeface="Consolas" panose="020B0609020204030204"/>
              </a:rPr>
              <a:t>&lt;T&gt;{</a:t>
            </a:r>
            <a:r>
              <a:rPr lang="en-US" altLang="zh-CN" sz="1600" b="1" u="sng" dirty="0">
                <a:solidFill>
                  <a:srgbClr val="000000"/>
                </a:solidFill>
                <a:latin typeface="Consolas" panose="020B0609020204030204"/>
              </a:rPr>
              <a:t>}</a:t>
            </a:r>
            <a:endParaRPr lang="en-US" altLang="zh-CN" sz="1600" b="1" u="sng" dirty="0">
              <a:solidFill>
                <a:srgbClr val="000000"/>
              </a:solidFill>
              <a:latin typeface="Consolas" panose="020B0609020204030204"/>
            </a:endParaRPr>
          </a:p>
          <a:p>
            <a:pPr algn="l">
              <a:lnSpc>
                <a:spcPct val="150000"/>
              </a:lnSpc>
            </a:pPr>
            <a:r>
              <a:rPr lang="en-US" altLang="zh-CN" sz="1600" dirty="0" err="1">
                <a:solidFill>
                  <a:srgbClr val="000000"/>
                </a:solidFill>
                <a:latin typeface="Consolas" panose="020B0609020204030204"/>
              </a:rPr>
              <a:t>ArrayUtil</a:t>
            </a:r>
            <a:r>
              <a:rPr lang="en-US" altLang="zh-CN" sz="1600" dirty="0">
                <a:solidFill>
                  <a:srgbClr val="000000"/>
                </a:solidFill>
                <a:latin typeface="Consolas" panose="020B0609020204030204"/>
              </a:rPr>
              <a:t>&lt;String&gt; au0 = </a:t>
            </a:r>
            <a:r>
              <a:rPr lang="en-US" altLang="zh-CN" sz="1600" b="1" dirty="0">
                <a:solidFill>
                  <a:srgbClr val="7F0055"/>
                </a:solidFill>
                <a:latin typeface="Consolas" panose="020B0609020204030204"/>
              </a:rPr>
              <a:t>new</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ArrayUtil</a:t>
            </a:r>
            <a:r>
              <a:rPr lang="en-US" altLang="zh-CN" sz="1600" b="1" dirty="0">
                <a:solidFill>
                  <a:srgbClr val="000000"/>
                </a:solidFill>
                <a:latin typeface="Consolas" panose="020B0609020204030204"/>
              </a:rPr>
              <a:t>&lt;String&gt;();</a:t>
            </a:r>
            <a:endParaRPr lang="en-US" altLang="zh-CN" sz="1600" b="1" dirty="0">
              <a:solidFill>
                <a:srgbClr val="000000"/>
              </a:solidFill>
              <a:latin typeface="Consolas" panose="020B0609020204030204"/>
            </a:endParaRPr>
          </a:p>
          <a:p>
            <a:pPr lvl="0" algn="l">
              <a:lnSpc>
                <a:spcPct val="150000"/>
              </a:lnSpc>
            </a:pPr>
            <a:r>
              <a:rPr lang="en-US" altLang="zh-CN" sz="1600" dirty="0" err="1">
                <a:solidFill>
                  <a:srgbClr val="000000"/>
                </a:solidFill>
                <a:latin typeface="Consolas" panose="020B0609020204030204"/>
              </a:rPr>
              <a:t>ArrayUtil</a:t>
            </a:r>
            <a:r>
              <a:rPr lang="en-US" altLang="zh-CN" sz="1600" dirty="0">
                <a:solidFill>
                  <a:srgbClr val="000000"/>
                </a:solidFill>
                <a:latin typeface="Consolas" panose="020B0609020204030204"/>
              </a:rPr>
              <a:t>&lt;</a:t>
            </a:r>
            <a:r>
              <a:rPr lang="en-US" altLang="zh-CN" sz="1600" b="1" u="sng" dirty="0" err="1">
                <a:solidFill>
                  <a:srgbClr val="7F0055"/>
                </a:solidFill>
                <a:latin typeface="Consolas" panose="020B0609020204030204"/>
              </a:rPr>
              <a:t>int</a:t>
            </a:r>
            <a:r>
              <a:rPr lang="en-US" altLang="zh-CN" sz="1600" b="1" u="sng" dirty="0">
                <a:solidFill>
                  <a:srgbClr val="000000"/>
                </a:solidFill>
                <a:latin typeface="Consolas" panose="020B0609020204030204"/>
              </a:rPr>
              <a:t>&gt; au = </a:t>
            </a:r>
            <a:r>
              <a:rPr lang="en-US" altLang="zh-CN" sz="1600" b="1" u="sng" dirty="0">
                <a:solidFill>
                  <a:srgbClr val="7F0055"/>
                </a:solidFill>
                <a:latin typeface="Consolas" panose="020B0609020204030204"/>
              </a:rPr>
              <a:t>new</a:t>
            </a:r>
            <a:r>
              <a:rPr lang="en-US" altLang="zh-CN" sz="1600" b="1" u="sng" dirty="0">
                <a:solidFill>
                  <a:srgbClr val="000000"/>
                </a:solidFill>
                <a:latin typeface="Consolas" panose="020B0609020204030204"/>
              </a:rPr>
              <a:t> </a:t>
            </a:r>
            <a:r>
              <a:rPr lang="en-US" altLang="zh-CN" sz="1600" b="1" u="sng" dirty="0" err="1">
                <a:solidFill>
                  <a:srgbClr val="000000"/>
                </a:solidFill>
                <a:latin typeface="Consolas" panose="020B0609020204030204"/>
              </a:rPr>
              <a:t>ArrayUtil</a:t>
            </a:r>
            <a:r>
              <a:rPr lang="en-US" altLang="zh-CN" sz="1600" b="1" u="sng" dirty="0">
                <a:solidFill>
                  <a:srgbClr val="000000"/>
                </a:solidFill>
                <a:latin typeface="Consolas" panose="020B0609020204030204"/>
              </a:rPr>
              <a:t>&lt;</a:t>
            </a:r>
            <a:r>
              <a:rPr lang="en-US" altLang="zh-CN" sz="1600" b="1" u="sng" dirty="0" err="1">
                <a:solidFill>
                  <a:srgbClr val="7F0055"/>
                </a:solidFill>
                <a:latin typeface="Consolas" panose="020B0609020204030204"/>
              </a:rPr>
              <a:t>int</a:t>
            </a:r>
            <a:r>
              <a:rPr lang="en-US" altLang="zh-CN" sz="1600" b="1" u="sng" dirty="0" smtClean="0">
                <a:solidFill>
                  <a:srgbClr val="000000"/>
                </a:solidFill>
                <a:latin typeface="Consolas" panose="020B0609020204030204"/>
              </a:rPr>
              <a:t>&gt;();</a:t>
            </a:r>
            <a:r>
              <a:rPr lang="en-US" altLang="zh-CN" sz="1600" b="1" dirty="0">
                <a:solidFill>
                  <a:srgbClr val="3F7F5F"/>
                </a:solidFill>
                <a:latin typeface="Consolas" panose="020B0609020204030204"/>
              </a:rPr>
              <a:t> </a:t>
            </a:r>
            <a:r>
              <a:rPr lang="en-US" altLang="zh-CN" sz="1600" b="1" dirty="0" smtClean="0">
                <a:solidFill>
                  <a:srgbClr val="3F7F5F"/>
                </a:solidFill>
                <a:latin typeface="Consolas" panose="020B0609020204030204"/>
              </a:rPr>
              <a:t>   </a:t>
            </a:r>
            <a:r>
              <a:rPr lang="en-US" altLang="zh-CN" sz="1200" b="1" dirty="0" smtClean="0">
                <a:solidFill>
                  <a:srgbClr val="3F7F5F"/>
                </a:solidFill>
                <a:latin typeface="Consolas" panose="020B0609020204030204"/>
              </a:rPr>
              <a:t>//</a:t>
            </a:r>
            <a:r>
              <a:rPr lang="zh-CN" altLang="en-US" sz="1200" b="1" smtClean="0">
                <a:solidFill>
                  <a:srgbClr val="3F7F5F"/>
                </a:solidFill>
                <a:latin typeface="Consolas" panose="020B0609020204030204"/>
              </a:rPr>
              <a:t>编译期报</a:t>
            </a:r>
            <a:r>
              <a:rPr lang="zh-CN" altLang="en-US" sz="1200" b="1" dirty="0" smtClean="0">
                <a:solidFill>
                  <a:srgbClr val="3F7F5F"/>
                </a:solidFill>
                <a:latin typeface="Consolas" panose="020B0609020204030204"/>
              </a:rPr>
              <a:t>错</a:t>
            </a:r>
            <a:endParaRPr lang="zh-CN" altLang="en-US" sz="1200" b="1" dirty="0">
              <a:solidFill>
                <a:srgbClr val="3F7F5F"/>
              </a:solidFill>
              <a:latin typeface="Consolas" panose="020B0609020204030204"/>
            </a:endParaRPr>
          </a:p>
        </p:txBody>
      </p:sp>
      <p:grpSp>
        <p:nvGrpSpPr>
          <p:cNvPr id="27" name="组合 26"/>
          <p:cNvGrpSpPr/>
          <p:nvPr/>
        </p:nvGrpSpPr>
        <p:grpSpPr>
          <a:xfrm>
            <a:off x="5652120" y="1586865"/>
            <a:ext cx="1029908" cy="811252"/>
            <a:chOff x="5652120" y="1586865"/>
            <a:chExt cx="1029908" cy="811252"/>
          </a:xfrm>
        </p:grpSpPr>
        <p:sp>
          <p:nvSpPr>
            <p:cNvPr id="10" name="TextBox 9"/>
            <p:cNvSpPr txBox="1"/>
            <p:nvPr/>
          </p:nvSpPr>
          <p:spPr>
            <a:xfrm>
              <a:off x="6300192" y="1586865"/>
              <a:ext cx="381836" cy="523220"/>
            </a:xfrm>
            <a:prstGeom prst="rect">
              <a:avLst/>
            </a:prstGeom>
            <a:noFill/>
          </p:spPr>
          <p:txBody>
            <a:bodyPr wrap="none" rtlCol="0">
              <a:spAutoFit/>
            </a:bodyPr>
            <a:lstStyle/>
            <a:p>
              <a:r>
                <a:rPr lang="zh-CN" altLang="en-US" sz="2800" b="1" dirty="0">
                  <a:solidFill>
                    <a:srgbClr val="00B050"/>
                  </a:solidFill>
                  <a:latin typeface="Consolas" panose="020B0609020204030204"/>
                </a:rPr>
                <a:t>√</a:t>
              </a:r>
              <a:endParaRPr lang="zh-CN" altLang="en-US" sz="2800" dirty="0"/>
            </a:p>
          </p:txBody>
        </p:sp>
        <p:pic>
          <p:nvPicPr>
            <p:cNvPr id="22" name="Picture 2" descr="C:\Users\jian.zhang\Desktop\安卓PPT模板demo\代码展示\11.wmf"/>
            <p:cNvPicPr>
              <a:picLocks noChangeAspect="1" noChangeArrowheads="1"/>
            </p:cNvPicPr>
            <p:nvPr/>
          </p:nvPicPr>
          <p:blipFill>
            <a:blip r:embed="rId1"/>
            <a:srcRect/>
            <a:stretch>
              <a:fillRect/>
            </a:stretch>
          </p:blipFill>
          <p:spPr bwMode="auto">
            <a:xfrm>
              <a:off x="5652120" y="2125379"/>
              <a:ext cx="327286" cy="272738"/>
            </a:xfrm>
            <a:prstGeom prst="rect">
              <a:avLst/>
            </a:prstGeom>
            <a:noFill/>
          </p:spPr>
        </p:pic>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5" presetClass="entr" presetSubtype="0" fill="hold" nodeType="click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decel="50000" fill="hold">
                                          <p:stCondLst>
                                            <p:cond delay="0"/>
                                          </p:stCondLst>
                                        </p:cTn>
                                        <p:tgtEl>
                                          <p:spTgt spid="27"/>
                                        </p:tgtEl>
                                        <p:attrNameLst>
                                          <p:attrName>style.rotation</p:attrName>
                                        </p:attrNameLst>
                                      </p:cBhvr>
                                      <p:tavLst>
                                        <p:tav tm="0">
                                          <p:val>
                                            <p:fltVal val="-90"/>
                                          </p:val>
                                        </p:tav>
                                        <p:tav tm="100000">
                                          <p:val>
                                            <p:fltVal val="0"/>
                                          </p:val>
                                        </p:tav>
                                      </p:tavLst>
                                    </p:anim>
                                    <p:anim calcmode="lin" valueType="num">
                                      <p:cBhvr>
                                        <p:cTn id="21" dur="500" decel="50000" fill="hold">
                                          <p:stCondLst>
                                            <p:cond delay="0"/>
                                          </p:stCondLst>
                                        </p:cTn>
                                        <p:tgtEl>
                                          <p:spTgt spid="27"/>
                                        </p:tgtEl>
                                        <p:attrNameLst>
                                          <p:attrName>ppt_w</p:attrName>
                                        </p:attrNameLst>
                                      </p:cBhvr>
                                      <p:tavLst>
                                        <p:tav tm="0">
                                          <p:val>
                                            <p:strVal val="#ppt_w"/>
                                          </p:val>
                                        </p:tav>
                                        <p:tav tm="100000">
                                          <p:val>
                                            <p:strVal val="#ppt_w*.05"/>
                                          </p:val>
                                        </p:tav>
                                      </p:tavLst>
                                    </p:anim>
                                    <p:anim calcmode="lin" valueType="num">
                                      <p:cBhvr>
                                        <p:cTn id="22" dur="500" accel="50000" fill="hold">
                                          <p:stCondLst>
                                            <p:cond delay="500"/>
                                          </p:stCondLst>
                                        </p:cTn>
                                        <p:tgtEl>
                                          <p:spTgt spid="27"/>
                                        </p:tgtEl>
                                        <p:attrNameLst>
                                          <p:attrName>ppt_w</p:attrName>
                                        </p:attrNameLst>
                                      </p:cBhvr>
                                      <p:tavLst>
                                        <p:tav tm="0">
                                          <p:val>
                                            <p:strVal val="#ppt_w*.05"/>
                                          </p:val>
                                        </p:tav>
                                        <p:tav tm="100000">
                                          <p:val>
                                            <p:strVal val="#ppt_w"/>
                                          </p:val>
                                        </p:tav>
                                      </p:tavLst>
                                    </p:anim>
                                    <p:anim calcmode="lin" valueType="num">
                                      <p:cBhvr>
                                        <p:cTn id="23" dur="1000" fill="hold"/>
                                        <p:tgtEl>
                                          <p:spTgt spid="27"/>
                                        </p:tgtEl>
                                        <p:attrNameLst>
                                          <p:attrName>ppt_h</p:attrName>
                                        </p:attrNameLst>
                                      </p:cBhvr>
                                      <p:tavLst>
                                        <p:tav tm="0">
                                          <p:val>
                                            <p:strVal val="#ppt_h"/>
                                          </p:val>
                                        </p:tav>
                                        <p:tav tm="100000">
                                          <p:val>
                                            <p:strVal val="#ppt_h"/>
                                          </p:val>
                                        </p:tav>
                                      </p:tavLst>
                                    </p:anim>
                                    <p:anim calcmode="lin" valueType="num">
                                      <p:cBhvr>
                                        <p:cTn id="24" dur="500" decel="50000" fill="hold">
                                          <p:stCondLst>
                                            <p:cond delay="0"/>
                                          </p:stCondLst>
                                        </p:cTn>
                                        <p:tgtEl>
                                          <p:spTgt spid="27"/>
                                        </p:tgtEl>
                                        <p:attrNameLst>
                                          <p:attrName>ppt_x</p:attrName>
                                        </p:attrNameLst>
                                      </p:cBhvr>
                                      <p:tavLst>
                                        <p:tav tm="0">
                                          <p:val>
                                            <p:strVal val="#ppt_x+.4"/>
                                          </p:val>
                                        </p:tav>
                                        <p:tav tm="100000">
                                          <p:val>
                                            <p:strVal val="#ppt_x"/>
                                          </p:val>
                                        </p:tav>
                                      </p:tavLst>
                                    </p:anim>
                                    <p:anim calcmode="lin" valueType="num">
                                      <p:cBhvr>
                                        <p:cTn id="25" dur="500" decel="50000" fill="hold">
                                          <p:stCondLst>
                                            <p:cond delay="0"/>
                                          </p:stCondLst>
                                        </p:cTn>
                                        <p:tgtEl>
                                          <p:spTgt spid="27"/>
                                        </p:tgtEl>
                                        <p:attrNameLst>
                                          <p:attrName>ppt_y</p:attrName>
                                        </p:attrNameLst>
                                      </p:cBhvr>
                                      <p:tavLst>
                                        <p:tav tm="0">
                                          <p:val>
                                            <p:strVal val="#ppt_y-.2"/>
                                          </p:val>
                                        </p:tav>
                                        <p:tav tm="100000">
                                          <p:val>
                                            <p:strVal val="#ppt_y+.1"/>
                                          </p:val>
                                        </p:tav>
                                      </p:tavLst>
                                    </p:anim>
                                    <p:anim calcmode="lin" valueType="num">
                                      <p:cBhvr>
                                        <p:cTn id="26" dur="500" accel="50000" fill="hold">
                                          <p:stCondLst>
                                            <p:cond delay="500"/>
                                          </p:stCondLst>
                                        </p:cTn>
                                        <p:tgtEl>
                                          <p:spTgt spid="27"/>
                                        </p:tgtEl>
                                        <p:attrNameLst>
                                          <p:attrName>ppt_y</p:attrName>
                                        </p:attrNameLst>
                                      </p:cBhvr>
                                      <p:tavLst>
                                        <p:tav tm="0">
                                          <p:val>
                                            <p:strVal val="#ppt_y+.1"/>
                                          </p:val>
                                        </p:tav>
                                        <p:tav tm="100000">
                                          <p:val>
                                            <p:strVal val="#ppt_y"/>
                                          </p:val>
                                        </p:tav>
                                      </p:tavLst>
                                    </p:anim>
                                    <p:animEffect transition="in" filter="fade">
                                      <p:cBhvr>
                                        <p:cTn id="27" dur="1000" decel="50000">
                                          <p:stCondLst>
                                            <p:cond delay="0"/>
                                          </p:stCondLst>
                                        </p:cTn>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blinds(horizontal)">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Scale>
                                      <p:cBhvr>
                                        <p:cTn id="37"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17"/>
                                        </p:tgtEl>
                                        <p:attrNameLst>
                                          <p:attrName>ppt_x</p:attrName>
                                          <p:attrName>ppt_y</p:attrName>
                                        </p:attrNameLst>
                                      </p:cBhvr>
                                    </p:animMotion>
                                    <p:animEffect transition="in" filter="fade">
                                      <p:cBhvr>
                                        <p:cTn id="39"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9" grpId="0" animBg="1"/>
      <p:bldP spid="19" grpId="0"/>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泛</a:t>
            </a:r>
            <a:r>
              <a:rPr lang="zh-CN" altLang="en-US" dirty="0" smtClean="0"/>
              <a:t>型的常用规则</a:t>
            </a:r>
            <a:endParaRPr lang="zh-CN" altLang="en-US" dirty="0"/>
          </a:p>
        </p:txBody>
      </p:sp>
      <p:sp>
        <p:nvSpPr>
          <p:cNvPr id="11" name="副标题 10"/>
          <p:cNvSpPr>
            <a:spLocks noGrp="1"/>
          </p:cNvSpPr>
          <p:nvPr>
            <p:ph type="subTitle" idx="10"/>
          </p:nvPr>
        </p:nvSpPr>
        <p:spPr/>
        <p:txBody>
          <a:bodyPr/>
          <a:lstStyle/>
          <a:p>
            <a:r>
              <a:rPr lang="en-US" altLang="zh-CN" dirty="0"/>
              <a:t>3.</a:t>
            </a:r>
            <a:r>
              <a:rPr lang="zh-CN" altLang="en-US" dirty="0"/>
              <a:t>泛型的类型参数可以有多个，以英文逗号</a:t>
            </a:r>
            <a:r>
              <a:rPr lang="zh-CN" altLang="en-US" dirty="0" smtClean="0"/>
              <a:t>分割</a:t>
            </a:r>
            <a:r>
              <a:rPr lang="zh-CN" altLang="en-US" dirty="0"/>
              <a:t>。</a:t>
            </a:r>
            <a:endParaRPr lang="en-US" altLang="zh-CN" dirty="0"/>
          </a:p>
        </p:txBody>
      </p:sp>
      <p:sp>
        <p:nvSpPr>
          <p:cNvPr id="4" name="AutoShape 5"/>
          <p:cNvSpPr>
            <a:spLocks noChangeArrowheads="1"/>
          </p:cNvSpPr>
          <p:nvPr/>
        </p:nvSpPr>
        <p:spPr bwMode="auto">
          <a:xfrm>
            <a:off x="1110966" y="1203598"/>
            <a:ext cx="6701394" cy="1061829"/>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smtClean="0">
                <a:solidFill>
                  <a:schemeClr val="tx1">
                    <a:lumMod val="75000"/>
                    <a:lumOff val="25000"/>
                  </a:schemeClr>
                </a:solidFill>
                <a:ea typeface="微软雅黑" panose="020B0503020204020204" pitchFamily="34" charset="-122"/>
              </a:rPr>
              <a:t>interface Map&lt;K,V&gt; { }</a:t>
            </a:r>
            <a:endParaRPr lang="en-US" altLang="zh-CN" sz="1400" dirty="0" smtClean="0">
              <a:solidFill>
                <a:schemeClr val="tx1">
                  <a:lumMod val="75000"/>
                  <a:lumOff val="25000"/>
                </a:schemeClr>
              </a:solidFill>
              <a:ea typeface="微软雅黑" panose="020B0503020204020204" pitchFamily="34" charset="-122"/>
            </a:endParaRPr>
          </a:p>
          <a:p>
            <a:pPr algn="l">
              <a:lnSpc>
                <a:spcPct val="150000"/>
              </a:lnSpc>
            </a:pPr>
            <a:r>
              <a:rPr lang="en-US" altLang="zh-CN" sz="1400" dirty="0" smtClean="0">
                <a:solidFill>
                  <a:schemeClr val="tx1">
                    <a:lumMod val="75000"/>
                    <a:lumOff val="25000"/>
                  </a:schemeClr>
                </a:solidFill>
                <a:ea typeface="微软雅黑" panose="020B0503020204020204" pitchFamily="34" charset="-122"/>
                <a:sym typeface="+mn-ea"/>
              </a:rPr>
              <a:t>class Gen&lt;T,S&gt; { }</a:t>
            </a:r>
            <a:endParaRPr lang="en-US" altLang="zh-CN" sz="1400" dirty="0" smtClean="0">
              <a:solidFill>
                <a:schemeClr val="tx1">
                  <a:lumMod val="75000"/>
                  <a:lumOff val="25000"/>
                </a:schemeClr>
              </a:solidFill>
              <a:ea typeface="微软雅黑" panose="020B0503020204020204" pitchFamily="34" charset="-122"/>
              <a:sym typeface="+mn-ea"/>
            </a:endParaRPr>
          </a:p>
          <a:p>
            <a:pPr algn="l">
              <a:lnSpc>
                <a:spcPct val="150000"/>
              </a:lnSpc>
            </a:pPr>
            <a:r>
              <a:rPr lang="en-US" altLang="zh-CN" sz="1400" dirty="0" smtClean="0">
                <a:solidFill>
                  <a:schemeClr val="tx1">
                    <a:lumMod val="75000"/>
                    <a:lumOff val="25000"/>
                  </a:schemeClr>
                </a:solidFill>
                <a:ea typeface="微软雅黑" panose="020B0503020204020204" pitchFamily="34" charset="-122"/>
                <a:sym typeface="+mn-ea"/>
              </a:rPr>
              <a:t>Gen </a:t>
            </a:r>
            <a:r>
              <a:rPr lang="en-US" altLang="zh-CN" sz="1400" dirty="0" err="1">
                <a:solidFill>
                  <a:schemeClr val="tx1">
                    <a:lumMod val="75000"/>
                    <a:lumOff val="25000"/>
                  </a:schemeClr>
                </a:solidFill>
                <a:ea typeface="微软雅黑" panose="020B0503020204020204" pitchFamily="34" charset="-122"/>
                <a:sym typeface="+mn-ea"/>
              </a:rPr>
              <a:t>gen</a:t>
            </a:r>
            <a:r>
              <a:rPr lang="en-US" altLang="zh-CN" sz="1400" dirty="0">
                <a:solidFill>
                  <a:schemeClr val="tx1">
                    <a:lumMod val="75000"/>
                    <a:lumOff val="25000"/>
                  </a:schemeClr>
                </a:solidFill>
                <a:ea typeface="微软雅黑" panose="020B0503020204020204" pitchFamily="34" charset="-122"/>
                <a:sym typeface="+mn-ea"/>
              </a:rPr>
              <a:t> = new Gen&lt;</a:t>
            </a:r>
            <a:r>
              <a:rPr lang="en-US" altLang="zh-CN" sz="1400" dirty="0" err="1">
                <a:solidFill>
                  <a:schemeClr val="tx1">
                    <a:lumMod val="75000"/>
                    <a:lumOff val="25000"/>
                  </a:schemeClr>
                </a:solidFill>
                <a:ea typeface="微软雅黑" panose="020B0503020204020204" pitchFamily="34" charset="-122"/>
                <a:sym typeface="+mn-ea"/>
              </a:rPr>
              <a:t>String,Integer</a:t>
            </a:r>
            <a:r>
              <a:rPr lang="en-US" altLang="zh-CN" sz="1400" dirty="0" smtClean="0">
                <a:solidFill>
                  <a:schemeClr val="tx1">
                    <a:lumMod val="75000"/>
                    <a:lumOff val="25000"/>
                  </a:schemeClr>
                </a:solidFill>
                <a:ea typeface="微软雅黑" panose="020B0503020204020204" pitchFamily="34" charset="-122"/>
                <a:sym typeface="+mn-ea"/>
              </a:rPr>
              <a:t>&gt;();</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8" name="AutoShape 5"/>
          <p:cNvSpPr>
            <a:spLocks noChangeArrowheads="1"/>
          </p:cNvSpPr>
          <p:nvPr/>
        </p:nvSpPr>
        <p:spPr bwMode="auto">
          <a:xfrm>
            <a:off x="1110966" y="3673033"/>
            <a:ext cx="6701394" cy="1021883"/>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a:solidFill>
                  <a:schemeClr val="tx1">
                    <a:lumMod val="75000"/>
                    <a:lumOff val="25000"/>
                  </a:schemeClr>
                </a:solidFill>
                <a:ea typeface="微软雅黑" panose="020B0503020204020204" pitchFamily="34" charset="-122"/>
              </a:rPr>
              <a:t>public class </a:t>
            </a:r>
            <a:r>
              <a:rPr lang="en-US" altLang="zh-CN" sz="1400" dirty="0" err="1">
                <a:solidFill>
                  <a:schemeClr val="tx1">
                    <a:lumMod val="75000"/>
                    <a:lumOff val="25000"/>
                  </a:schemeClr>
                </a:solidFill>
                <a:ea typeface="微软雅黑" panose="020B0503020204020204" pitchFamily="34" charset="-122"/>
              </a:rPr>
              <a:t>PersonUtil</a:t>
            </a:r>
            <a:r>
              <a:rPr lang="en-US" altLang="zh-CN" sz="1400" dirty="0">
                <a:solidFill>
                  <a:schemeClr val="tx1">
                    <a:lumMod val="75000"/>
                    <a:lumOff val="25000"/>
                  </a:schemeClr>
                </a:solidFill>
                <a:ea typeface="微软雅黑" panose="020B0503020204020204" pitchFamily="34" charset="-122"/>
              </a:rPr>
              <a:t>&lt;T extends Person</a:t>
            </a:r>
            <a:r>
              <a:rPr lang="en-US" altLang="zh-CN" sz="1400" dirty="0" smtClean="0">
                <a:solidFill>
                  <a:schemeClr val="tx1">
                    <a:lumMod val="75000"/>
                    <a:lumOff val="25000"/>
                  </a:schemeClr>
                </a:solidFill>
                <a:ea typeface="微软雅黑" panose="020B0503020204020204" pitchFamily="34" charset="-122"/>
              </a:rPr>
              <a:t>&gt; { }</a:t>
            </a:r>
            <a:endParaRPr lang="en-US" altLang="zh-CN" sz="1400" dirty="0">
              <a:solidFill>
                <a:schemeClr val="tx1">
                  <a:lumMod val="75000"/>
                  <a:lumOff val="25000"/>
                </a:schemeClr>
              </a:solidFill>
              <a:ea typeface="微软雅黑" panose="020B0503020204020204" pitchFamily="34" charset="-122"/>
            </a:endParaRPr>
          </a:p>
          <a:p>
            <a:pPr algn="l">
              <a:lnSpc>
                <a:spcPct val="150000"/>
              </a:lnSpc>
            </a:pPr>
            <a:r>
              <a:rPr lang="en-US" altLang="zh-CN" sz="1400" dirty="0">
                <a:solidFill>
                  <a:schemeClr val="tx1">
                    <a:lumMod val="75000"/>
                    <a:lumOff val="25000"/>
                  </a:schemeClr>
                </a:solidFill>
                <a:ea typeface="微软雅黑" panose="020B0503020204020204" pitchFamily="34" charset="-122"/>
                <a:sym typeface="+mn-ea"/>
              </a:rPr>
              <a:t>public &lt;T extends Person&gt; method</a:t>
            </a:r>
            <a:r>
              <a:rPr lang="en-US" altLang="zh-CN" sz="1400" dirty="0" smtClean="0">
                <a:solidFill>
                  <a:schemeClr val="tx1">
                    <a:lumMod val="75000"/>
                    <a:lumOff val="25000"/>
                  </a:schemeClr>
                </a:solidFill>
                <a:ea typeface="微软雅黑" panose="020B0503020204020204" pitchFamily="34" charset="-122"/>
                <a:sym typeface="+mn-ea"/>
              </a:rPr>
              <a:t>() { }</a:t>
            </a:r>
            <a:endParaRPr lang="en-US" altLang="zh-CN" sz="1400" dirty="0">
              <a:solidFill>
                <a:schemeClr val="tx1">
                  <a:lumMod val="75000"/>
                  <a:lumOff val="25000"/>
                </a:schemeClr>
              </a:solidFill>
              <a:ea typeface="微软雅黑" panose="020B0503020204020204" pitchFamily="34" charset="-122"/>
              <a:sym typeface="+mn-ea"/>
            </a:endParaRPr>
          </a:p>
          <a:p>
            <a:pPr algn="l">
              <a:lnSpc>
                <a:spcPct val="150000"/>
              </a:lnSpc>
            </a:pPr>
            <a:r>
              <a:rPr lang="en-US" altLang="zh-CN" sz="1400" dirty="0">
                <a:solidFill>
                  <a:schemeClr val="tx1">
                    <a:lumMod val="75000"/>
                    <a:lumOff val="25000"/>
                  </a:schemeClr>
                </a:solidFill>
                <a:ea typeface="微软雅黑" panose="020B0503020204020204" pitchFamily="34" charset="-122"/>
                <a:sym typeface="+mn-ea"/>
              </a:rPr>
              <a:t>public &lt;T super Student&gt; method</a:t>
            </a:r>
            <a:r>
              <a:rPr lang="en-US" altLang="zh-CN" sz="1400" dirty="0" smtClean="0">
                <a:solidFill>
                  <a:schemeClr val="tx1">
                    <a:lumMod val="75000"/>
                    <a:lumOff val="25000"/>
                  </a:schemeClr>
                </a:solidFill>
                <a:ea typeface="微软雅黑" panose="020B0503020204020204" pitchFamily="34" charset="-122"/>
                <a:sym typeface="+mn-ea"/>
              </a:rPr>
              <a:t>() { }</a:t>
            </a:r>
            <a:endParaRPr lang="zh-CN" altLang="en-US" sz="1400" dirty="0">
              <a:solidFill>
                <a:schemeClr val="tx1">
                  <a:lumMod val="75000"/>
                  <a:lumOff val="25000"/>
                </a:schemeClr>
              </a:solidFill>
              <a:ea typeface="微软雅黑" panose="020B0503020204020204" pitchFamily="34" charset="-122"/>
              <a:sym typeface="+mn-ea"/>
            </a:endParaRPr>
          </a:p>
        </p:txBody>
      </p:sp>
      <p:sp>
        <p:nvSpPr>
          <p:cNvPr id="9" name="AutoShape 5"/>
          <p:cNvSpPr>
            <a:spLocks noChangeArrowheads="1"/>
          </p:cNvSpPr>
          <p:nvPr/>
        </p:nvSpPr>
        <p:spPr bwMode="auto">
          <a:xfrm>
            <a:off x="1110966" y="2787774"/>
            <a:ext cx="6701394"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dirty="0">
                <a:solidFill>
                  <a:schemeClr val="tx1">
                    <a:lumMod val="75000"/>
                    <a:lumOff val="25000"/>
                  </a:schemeClr>
                </a:solidFill>
                <a:ea typeface="微软雅黑" panose="020B0503020204020204" pitchFamily="34" charset="-122"/>
              </a:rPr>
              <a:t>public void </a:t>
            </a:r>
            <a:r>
              <a:rPr lang="en-US" altLang="zh-CN" sz="1400" dirty="0" err="1">
                <a:solidFill>
                  <a:schemeClr val="tx1">
                    <a:lumMod val="75000"/>
                    <a:lumOff val="25000"/>
                  </a:schemeClr>
                </a:solidFill>
                <a:ea typeface="微软雅黑" panose="020B0503020204020204" pitchFamily="34" charset="-122"/>
              </a:rPr>
              <a:t>func</a:t>
            </a:r>
            <a:r>
              <a:rPr lang="en-US" altLang="zh-CN" sz="1400" dirty="0">
                <a:solidFill>
                  <a:schemeClr val="tx1">
                    <a:lumMod val="75000"/>
                    <a:lumOff val="25000"/>
                  </a:schemeClr>
                </a:solidFill>
                <a:ea typeface="微软雅黑" panose="020B0503020204020204" pitchFamily="34" charset="-122"/>
              </a:rPr>
              <a:t>(</a:t>
            </a:r>
            <a:r>
              <a:rPr lang="en-US" altLang="zh-CN" sz="1400" dirty="0" err="1">
                <a:solidFill>
                  <a:schemeClr val="tx1">
                    <a:lumMod val="75000"/>
                    <a:lumOff val="25000"/>
                  </a:schemeClr>
                </a:solidFill>
                <a:ea typeface="微软雅黑" panose="020B0503020204020204" pitchFamily="34" charset="-122"/>
              </a:rPr>
              <a:t>ArrayUtil</a:t>
            </a:r>
            <a:r>
              <a:rPr lang="en-US" altLang="zh-CN" sz="1400" dirty="0">
                <a:solidFill>
                  <a:schemeClr val="tx1">
                    <a:lumMod val="75000"/>
                    <a:lumOff val="25000"/>
                  </a:schemeClr>
                </a:solidFill>
                <a:ea typeface="微软雅黑" panose="020B0503020204020204" pitchFamily="34" charset="-122"/>
              </a:rPr>
              <a:t>&lt;?&gt; pars</a:t>
            </a:r>
            <a:r>
              <a:rPr lang="en-US" altLang="zh-CN" sz="1400" dirty="0" smtClean="0">
                <a:solidFill>
                  <a:schemeClr val="tx1">
                    <a:lumMod val="75000"/>
                    <a:lumOff val="25000"/>
                  </a:schemeClr>
                </a:solidFill>
                <a:ea typeface="微软雅黑" panose="020B0503020204020204" pitchFamily="34" charset="-122"/>
              </a:rPr>
              <a:t>) { }</a:t>
            </a:r>
            <a:endParaRPr lang="zh-CN" altLang="en-US" sz="1400" dirty="0">
              <a:solidFill>
                <a:schemeClr val="tx1">
                  <a:lumMod val="75000"/>
                  <a:lumOff val="25000"/>
                </a:schemeClr>
              </a:solidFill>
              <a:ea typeface="微软雅黑" panose="020B0503020204020204" pitchFamily="34" charset="-122"/>
              <a:sym typeface="+mn-ea"/>
            </a:endParaRPr>
          </a:p>
        </p:txBody>
      </p:sp>
      <p:grpSp>
        <p:nvGrpSpPr>
          <p:cNvPr id="6" name="组合 5"/>
          <p:cNvGrpSpPr/>
          <p:nvPr/>
        </p:nvGrpSpPr>
        <p:grpSpPr>
          <a:xfrm>
            <a:off x="5643304" y="3831750"/>
            <a:ext cx="1665000" cy="745519"/>
            <a:chOff x="4212000" y="3831750"/>
            <a:chExt cx="1665000" cy="745519"/>
          </a:xfrm>
        </p:grpSpPr>
        <p:sp>
          <p:nvSpPr>
            <p:cNvPr id="5" name="TextBox 4"/>
            <p:cNvSpPr txBox="1"/>
            <p:nvPr/>
          </p:nvSpPr>
          <p:spPr>
            <a:xfrm>
              <a:off x="4212000" y="3831750"/>
              <a:ext cx="1665000" cy="340519"/>
            </a:xfrm>
            <a:prstGeom prst="roundRect">
              <a:avLst/>
            </a:prstGeom>
            <a:noFill/>
            <a:ln>
              <a:solidFill>
                <a:schemeClr val="tx2">
                  <a:lumMod val="60000"/>
                  <a:lumOff val="40000"/>
                </a:schemeClr>
              </a:solidFill>
            </a:ln>
          </p:spPr>
          <p:txBody>
            <a:bodyPr wrap="square" rtlCol="0">
              <a:spAutoFit/>
            </a:bodyPr>
            <a:lstStyle/>
            <a:p>
              <a:pPr algn="l"/>
              <a:r>
                <a:rPr lang="en-US" altLang="zh-CN" sz="1400" b="1" dirty="0" smtClean="0">
                  <a:solidFill>
                    <a:srgbClr val="FF0000"/>
                  </a:solidFill>
                </a:rPr>
                <a:t>extends</a:t>
              </a:r>
              <a:r>
                <a:rPr lang="zh-CN" altLang="en-US" sz="1400" b="1" dirty="0" smtClean="0">
                  <a:solidFill>
                    <a:srgbClr val="FF0000"/>
                  </a:solidFill>
                </a:rPr>
                <a:t>什么意思？</a:t>
              </a:r>
              <a:endParaRPr lang="zh-CN" altLang="en-US" sz="1400" b="1" dirty="0">
                <a:solidFill>
                  <a:srgbClr val="FF0000"/>
                </a:solidFill>
              </a:endParaRPr>
            </a:p>
          </p:txBody>
        </p:sp>
        <p:sp>
          <p:nvSpPr>
            <p:cNvPr id="10" name="TextBox 9"/>
            <p:cNvSpPr txBox="1"/>
            <p:nvPr/>
          </p:nvSpPr>
          <p:spPr>
            <a:xfrm>
              <a:off x="4212000" y="4236750"/>
              <a:ext cx="1665000" cy="340519"/>
            </a:xfrm>
            <a:prstGeom prst="roundRect">
              <a:avLst/>
            </a:prstGeom>
            <a:noFill/>
            <a:ln>
              <a:solidFill>
                <a:schemeClr val="tx2">
                  <a:lumMod val="60000"/>
                  <a:lumOff val="40000"/>
                </a:schemeClr>
              </a:solidFill>
            </a:ln>
          </p:spPr>
          <p:txBody>
            <a:bodyPr wrap="square" rtlCol="0">
              <a:spAutoFit/>
            </a:bodyPr>
            <a:lstStyle/>
            <a:p>
              <a:pPr algn="l"/>
              <a:r>
                <a:rPr lang="en-US" altLang="zh-CN" sz="1400" b="1" dirty="0" smtClean="0">
                  <a:solidFill>
                    <a:srgbClr val="FF0000"/>
                  </a:solidFill>
                </a:rPr>
                <a:t>super</a:t>
              </a:r>
              <a:r>
                <a:rPr lang="zh-CN" altLang="en-US" sz="1400" b="1" dirty="0" smtClean="0">
                  <a:solidFill>
                    <a:srgbClr val="FF0000"/>
                  </a:solidFill>
                </a:rPr>
                <a:t>什么意思？</a:t>
              </a:r>
              <a:endParaRPr lang="zh-CN" altLang="en-US" sz="1400" b="1" dirty="0">
                <a:solidFill>
                  <a:srgbClr val="FF0000"/>
                </a:solidFill>
              </a:endParaRPr>
            </a:p>
          </p:txBody>
        </p:sp>
      </p:grpSp>
      <p:sp>
        <p:nvSpPr>
          <p:cNvPr id="12" name="副标题 10"/>
          <p:cNvSpPr txBox="1"/>
          <p:nvPr/>
        </p:nvSpPr>
        <p:spPr>
          <a:xfrm>
            <a:off x="539552" y="2427734"/>
            <a:ext cx="7488832"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spcBef>
                <a:spcPts val="300"/>
              </a:spcBef>
            </a:pPr>
            <a:r>
              <a:rPr lang="en-US" altLang="zh-CN" dirty="0"/>
              <a:t>4.</a:t>
            </a:r>
            <a:r>
              <a:rPr lang="zh-CN" altLang="en-US" dirty="0" smtClean="0"/>
              <a:t>类型实参可以使用</a:t>
            </a:r>
            <a:r>
              <a:rPr lang="en-US" altLang="zh-CN" dirty="0" smtClean="0"/>
              <a:t>?</a:t>
            </a:r>
            <a:r>
              <a:rPr lang="zh-CN" altLang="en-US" dirty="0" smtClean="0"/>
              <a:t>通配符。</a:t>
            </a:r>
            <a:endParaRPr lang="en-US" altLang="zh-CN" dirty="0"/>
          </a:p>
        </p:txBody>
      </p:sp>
      <p:sp>
        <p:nvSpPr>
          <p:cNvPr id="13" name="副标题 10"/>
          <p:cNvSpPr txBox="1"/>
          <p:nvPr/>
        </p:nvSpPr>
        <p:spPr>
          <a:xfrm>
            <a:off x="539552" y="3291830"/>
            <a:ext cx="7488832"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spcBef>
                <a:spcPts val="1200"/>
              </a:spcBef>
            </a:pPr>
            <a:r>
              <a:rPr lang="en-US" altLang="zh-CN" dirty="0" smtClean="0"/>
              <a:t>5.</a:t>
            </a:r>
            <a:r>
              <a:rPr lang="zh-CN" altLang="en-US" dirty="0" smtClean="0"/>
              <a:t>类型参数</a:t>
            </a:r>
            <a:r>
              <a:rPr lang="zh-CN" altLang="en-US" dirty="0"/>
              <a:t>可以使用</a:t>
            </a:r>
            <a:r>
              <a:rPr lang="en-US" altLang="zh-CN" dirty="0"/>
              <a:t>extends</a:t>
            </a:r>
            <a:r>
              <a:rPr lang="zh-CN" altLang="en-US" dirty="0"/>
              <a:t>、</a:t>
            </a:r>
            <a:r>
              <a:rPr lang="en-US" altLang="zh-CN" dirty="0" smtClean="0"/>
              <a:t>super</a:t>
            </a:r>
            <a:r>
              <a:rPr lang="zh-CN" altLang="en-US" dirty="0" smtClean="0"/>
              <a:t>限定边界。</a:t>
            </a:r>
            <a:endParaRPr lang="en-US" altLang="zh-CN"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blinds(horizontal)">
                                      <p:cBhvr>
                                        <p:cTn id="7" dur="500"/>
                                        <p:tgtEl>
                                          <p:spTgt spid="11">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linds(horizontal)">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linds(horizontal)">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25" presetClass="entr" presetSubtype="0"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6"/>
                                        </p:tgtEl>
                                        <p:attrNameLst>
                                          <p:attrName>ppt_w</p:attrName>
                                        </p:attrNameLst>
                                      </p:cBhvr>
                                      <p:tavLst>
                                        <p:tav tm="0">
                                          <p:val>
                                            <p:strVal val="#ppt_w*.05"/>
                                          </p:val>
                                        </p:tav>
                                        <p:tav tm="100000">
                                          <p:val>
                                            <p:strVal val="#ppt_w"/>
                                          </p:val>
                                        </p:tav>
                                      </p:tavLst>
                                    </p:anim>
                                    <p:anim calcmode="lin" valueType="num">
                                      <p:cBhvr>
                                        <p:cTn id="36" dur="1000" fill="hold"/>
                                        <p:tgtEl>
                                          <p:spTgt spid="6"/>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6"/>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P spid="4" grpId="0" animBg="1"/>
      <p:bldP spid="8" grpId="0" animBg="1"/>
      <p:bldP spid="9" grpId="0" animBg="1"/>
      <p:bldP spid="12"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a:t>
            </a:r>
            <a:r>
              <a:rPr lang="zh-CN" altLang="en-US" dirty="0" smtClean="0"/>
              <a:t>编程</a:t>
            </a:r>
            <a:endParaRPr lang="zh-CN" altLang="en-US" dirty="0"/>
          </a:p>
        </p:txBody>
      </p:sp>
      <p:sp>
        <p:nvSpPr>
          <p:cNvPr id="3" name="内容占位符 2"/>
          <p:cNvSpPr>
            <a:spLocks noGrp="1"/>
          </p:cNvSpPr>
          <p:nvPr>
            <p:ph idx="1"/>
          </p:nvPr>
        </p:nvSpPr>
        <p:spPr>
          <a:xfrm>
            <a:off x="899592" y="1090362"/>
            <a:ext cx="7920880" cy="2921548"/>
          </a:xfrm>
        </p:spPr>
        <p:txBody>
          <a:bodyPr/>
          <a:lstStyle/>
          <a:p>
            <a:r>
              <a:rPr lang="zh-CN" altLang="en-US" dirty="0"/>
              <a:t>训练要点</a:t>
            </a:r>
            <a:endParaRPr lang="zh-CN" altLang="en-US" sz="2400" dirty="0"/>
          </a:p>
          <a:p>
            <a:pPr lvl="1"/>
            <a:r>
              <a:rPr lang="zh-CN" altLang="en-US" sz="1800" dirty="0"/>
              <a:t>泛型方法的创建</a:t>
            </a:r>
            <a:endParaRPr lang="zh-CN" altLang="en-US" sz="1800" dirty="0"/>
          </a:p>
          <a:p>
            <a:r>
              <a:rPr lang="zh-CN" altLang="en-US" dirty="0"/>
              <a:t>需求说明</a:t>
            </a:r>
            <a:endParaRPr lang="zh-CN" altLang="en-US" sz="1800" dirty="0"/>
          </a:p>
          <a:p>
            <a:pPr lvl="1"/>
            <a:r>
              <a:rPr lang="zh-CN" altLang="en-US" sz="1800" dirty="0" smtClean="0"/>
              <a:t>自定义</a:t>
            </a:r>
            <a:r>
              <a:rPr lang="zh-CN" altLang="en-US" sz="1800" dirty="0"/>
              <a:t>泛型</a:t>
            </a:r>
            <a:r>
              <a:rPr lang="zh-CN" altLang="en-US" sz="1800" dirty="0" smtClean="0"/>
              <a:t>方法</a:t>
            </a:r>
            <a:endParaRPr lang="zh-CN" altLang="en-US" sz="1800" dirty="0" smtClean="0"/>
          </a:p>
          <a:p>
            <a:r>
              <a:rPr lang="zh-CN" altLang="en-US" dirty="0" smtClean="0"/>
              <a:t>实现思路</a:t>
            </a:r>
            <a:endParaRPr lang="zh-CN" altLang="en-US" sz="1800" dirty="0" smtClean="0"/>
          </a:p>
          <a:p>
            <a:pPr lvl="1">
              <a:buFontTx/>
              <a:buNone/>
            </a:pPr>
            <a:r>
              <a:rPr lang="en-US" altLang="zh-CN" sz="1800" dirty="0" smtClean="0">
                <a:solidFill>
                  <a:schemeClr val="accent5">
                    <a:lumMod val="50000"/>
                  </a:schemeClr>
                </a:solidFill>
              </a:rPr>
              <a:t>1</a:t>
            </a:r>
            <a:r>
              <a:rPr lang="en-US" altLang="zh-CN" sz="1800" dirty="0">
                <a:solidFill>
                  <a:schemeClr val="accent5">
                    <a:lumMod val="50000"/>
                  </a:schemeClr>
                </a:solidFill>
              </a:rPr>
              <a:t>. </a:t>
            </a:r>
            <a:r>
              <a:rPr lang="zh-CN" altLang="en-US" sz="1800" dirty="0"/>
              <a:t>泛</a:t>
            </a:r>
            <a:r>
              <a:rPr lang="zh-CN" altLang="en-US" sz="1800" dirty="0" smtClean="0"/>
              <a:t>型方法格式：   </a:t>
            </a:r>
            <a:r>
              <a:rPr lang="zh-CN" altLang="en-US" sz="1400" b="1" dirty="0" smtClean="0"/>
              <a:t>访问权限修饰符  </a:t>
            </a:r>
            <a:r>
              <a:rPr lang="en-US" altLang="zh-CN" sz="1400" b="1" dirty="0" smtClean="0"/>
              <a:t>&lt;</a:t>
            </a:r>
            <a:r>
              <a:rPr lang="zh-CN" altLang="en-US" sz="1400" b="1" dirty="0" smtClean="0"/>
              <a:t>泛型标识符</a:t>
            </a:r>
            <a:r>
              <a:rPr lang="en-US" altLang="zh-CN" sz="1400" b="1" dirty="0" smtClean="0"/>
              <a:t>&gt; </a:t>
            </a:r>
            <a:r>
              <a:rPr lang="zh-CN" altLang="en-US" sz="1400" b="1" dirty="0" smtClean="0"/>
              <a:t>返回值类型  方法名（形参列表）</a:t>
            </a:r>
            <a:endParaRPr lang="zh-CN" altLang="en-US" sz="1400" b="1" dirty="0"/>
          </a:p>
          <a:p>
            <a:pPr lvl="1">
              <a:buFontTx/>
              <a:buNone/>
            </a:pPr>
            <a:r>
              <a:rPr lang="en-US" altLang="zh-CN" sz="1800" dirty="0">
                <a:solidFill>
                  <a:schemeClr val="accent5">
                    <a:lumMod val="50000"/>
                  </a:schemeClr>
                </a:solidFill>
              </a:rPr>
              <a:t>2. </a:t>
            </a:r>
            <a:r>
              <a:rPr lang="zh-CN" altLang="en-US" sz="1800" dirty="0" smtClean="0"/>
              <a:t>创建泛型方法后，调用泛型方法。</a:t>
            </a:r>
            <a:endParaRPr lang="zh-CN" altLang="en-US" sz="1800" dirty="0"/>
          </a:p>
        </p:txBody>
      </p:sp>
      <p:sp>
        <p:nvSpPr>
          <p:cNvPr id="8" name="AutoShape 7"/>
          <p:cNvSpPr>
            <a:spLocks noChangeArrowheads="1"/>
          </p:cNvSpPr>
          <p:nvPr/>
        </p:nvSpPr>
        <p:spPr bwMode="auto">
          <a:xfrm>
            <a:off x="2643174" y="4443958"/>
            <a:ext cx="3857652" cy="323850"/>
          </a:xfrm>
          <a:prstGeom prst="flowChartAlternateProcess">
            <a:avLst/>
          </a:prstGeom>
          <a:solidFill>
            <a:srgbClr val="0070C0"/>
          </a:solid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r>
              <a:rPr lang="zh-CN" altLang="en-US" sz="1600" dirty="0">
                <a:solidFill>
                  <a:schemeClr val="bg1"/>
                </a:solidFill>
                <a:latin typeface="+mn-ea"/>
              </a:rPr>
              <a:t>学生</a:t>
            </a:r>
            <a:r>
              <a:rPr lang="zh-CN" altLang="en-US" sz="1600" dirty="0" smtClean="0">
                <a:solidFill>
                  <a:schemeClr val="bg1"/>
                </a:solidFill>
                <a:latin typeface="+mn-ea"/>
              </a:rPr>
              <a:t>练习</a:t>
            </a:r>
            <a:r>
              <a:rPr lang="en-US" altLang="zh-CN" sz="1600" dirty="0">
                <a:solidFill>
                  <a:schemeClr val="bg1"/>
                </a:solidFill>
                <a:latin typeface="+mn-ea"/>
              </a:rPr>
              <a:t>5</a:t>
            </a:r>
            <a:r>
              <a:rPr lang="zh-CN" altLang="en-US" sz="1600" dirty="0" smtClean="0">
                <a:solidFill>
                  <a:schemeClr val="bg1"/>
                </a:solidFill>
                <a:latin typeface="+mn-ea"/>
              </a:rPr>
              <a:t>分钟</a:t>
            </a:r>
            <a:endParaRPr lang="zh-CN" altLang="en-US" sz="1600" dirty="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77026"/>
          </a:xfrm>
        </p:spPr>
        <p:txBody>
          <a:bodyPr/>
          <a:lstStyle/>
          <a:p>
            <a:r>
              <a:rPr lang="zh-CN" altLang="en-US" dirty="0" smtClean="0"/>
              <a:t>课堂小结</a:t>
            </a:r>
            <a:endParaRPr lang="zh-CN" altLang="en-US" dirty="0"/>
          </a:p>
        </p:txBody>
      </p:sp>
      <p:grpSp>
        <p:nvGrpSpPr>
          <p:cNvPr id="18" name="组合 17"/>
          <p:cNvGrpSpPr/>
          <p:nvPr/>
        </p:nvGrpSpPr>
        <p:grpSpPr>
          <a:xfrm>
            <a:off x="1332000" y="1207768"/>
            <a:ext cx="2295000" cy="2639611"/>
            <a:chOff x="1332000" y="1507139"/>
            <a:chExt cx="2295000" cy="2639611"/>
          </a:xfrm>
        </p:grpSpPr>
        <p:sp>
          <p:nvSpPr>
            <p:cNvPr id="7" name="左大括号 6"/>
            <p:cNvSpPr/>
            <p:nvPr/>
          </p:nvSpPr>
          <p:spPr bwMode="auto">
            <a:xfrm>
              <a:off x="3042000" y="1507139"/>
              <a:ext cx="585000" cy="2639611"/>
            </a:xfrm>
            <a:prstGeom prst="leftBrace">
              <a:avLst/>
            </a:prstGeom>
            <a:no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1" i="0" u="none" strike="noStrike" cap="none" normalizeH="0" baseline="0" dirty="0" smtClean="0">
                <a:ln>
                  <a:noFill/>
                </a:ln>
                <a:solidFill>
                  <a:schemeClr val="tx1"/>
                </a:solidFill>
                <a:effectLst/>
                <a:latin typeface="Arial" panose="020B0604020202020204" pitchFamily="34" charset="0"/>
                <a:ea typeface="宋体" panose="02010600030101010101" pitchFamily="2" charset="-122"/>
              </a:endParaRPr>
            </a:p>
          </p:txBody>
        </p:sp>
        <p:sp>
          <p:nvSpPr>
            <p:cNvPr id="8" name="TextBox 7"/>
            <p:cNvSpPr txBox="1"/>
            <p:nvPr/>
          </p:nvSpPr>
          <p:spPr>
            <a:xfrm>
              <a:off x="1332000" y="2616750"/>
              <a:ext cx="2160000" cy="400110"/>
            </a:xfrm>
            <a:prstGeom prst="rect">
              <a:avLst/>
            </a:prstGeom>
            <a:noFill/>
          </p:spPr>
          <p:txBody>
            <a:bodyPr wrap="square" rtlCol="0">
              <a:spAutoFit/>
            </a:bodyPr>
            <a:lstStyle/>
            <a:p>
              <a:r>
                <a:rPr lang="zh-CN" altLang="en-US" sz="2000" dirty="0" smtClean="0"/>
                <a:t>本节内容</a:t>
              </a:r>
              <a:endParaRPr lang="zh-CN" altLang="en-US" sz="2000" dirty="0"/>
            </a:p>
          </p:txBody>
        </p:sp>
      </p:grpSp>
      <p:sp>
        <p:nvSpPr>
          <p:cNvPr id="9" name="TextBox 8"/>
          <p:cNvSpPr txBox="1"/>
          <p:nvPr/>
        </p:nvSpPr>
        <p:spPr>
          <a:xfrm>
            <a:off x="3717000" y="1095107"/>
            <a:ext cx="4230000" cy="400110"/>
          </a:xfrm>
          <a:prstGeom prst="rect">
            <a:avLst/>
          </a:prstGeom>
          <a:noFill/>
        </p:spPr>
        <p:txBody>
          <a:bodyPr wrap="square" rtlCol="0">
            <a:spAutoFit/>
          </a:bodyPr>
          <a:lstStyle/>
          <a:p>
            <a:pPr algn="l"/>
            <a:r>
              <a:rPr lang="zh-CN" altLang="en-US" sz="2000" dirty="0" smtClean="0"/>
              <a:t>知识回顾：泛型类与泛型接口</a:t>
            </a:r>
            <a:endParaRPr lang="zh-CN" altLang="en-US" sz="2000" dirty="0"/>
          </a:p>
        </p:txBody>
      </p:sp>
      <p:sp>
        <p:nvSpPr>
          <p:cNvPr id="10" name="TextBox 9"/>
          <p:cNvSpPr txBox="1"/>
          <p:nvPr/>
        </p:nvSpPr>
        <p:spPr>
          <a:xfrm>
            <a:off x="3717000" y="2296664"/>
            <a:ext cx="4230000" cy="400110"/>
          </a:xfrm>
          <a:prstGeom prst="rect">
            <a:avLst/>
          </a:prstGeom>
          <a:noFill/>
        </p:spPr>
        <p:txBody>
          <a:bodyPr wrap="square" rtlCol="0">
            <a:spAutoFit/>
          </a:bodyPr>
          <a:lstStyle/>
          <a:p>
            <a:pPr algn="l"/>
            <a:r>
              <a:rPr lang="zh-CN" altLang="en-US" sz="2000" dirty="0" smtClean="0"/>
              <a:t>泛型方法</a:t>
            </a:r>
            <a:endParaRPr lang="zh-CN" altLang="en-US" sz="2000" dirty="0"/>
          </a:p>
        </p:txBody>
      </p:sp>
      <p:sp>
        <p:nvSpPr>
          <p:cNvPr id="11" name="TextBox 10"/>
          <p:cNvSpPr txBox="1"/>
          <p:nvPr/>
        </p:nvSpPr>
        <p:spPr>
          <a:xfrm>
            <a:off x="3762000" y="3467784"/>
            <a:ext cx="1260000" cy="400110"/>
          </a:xfrm>
          <a:prstGeom prst="rect">
            <a:avLst/>
          </a:prstGeom>
          <a:noFill/>
        </p:spPr>
        <p:txBody>
          <a:bodyPr wrap="square" rtlCol="0">
            <a:spAutoFit/>
          </a:bodyPr>
          <a:lstStyle/>
          <a:p>
            <a:pPr algn="l"/>
            <a:r>
              <a:rPr lang="zh-CN" altLang="en-US" sz="2000" dirty="0" smtClean="0"/>
              <a:t>泛型规则</a:t>
            </a:r>
            <a:endParaRPr lang="zh-CN" altLang="en-US" sz="2000" dirty="0"/>
          </a:p>
        </p:txBody>
      </p:sp>
      <p:grpSp>
        <p:nvGrpSpPr>
          <p:cNvPr id="16" name="组合 15"/>
          <p:cNvGrpSpPr/>
          <p:nvPr/>
        </p:nvGrpSpPr>
        <p:grpSpPr>
          <a:xfrm>
            <a:off x="4212000" y="1540217"/>
            <a:ext cx="3555000" cy="687162"/>
            <a:chOff x="4212000" y="1839588"/>
            <a:chExt cx="3555000" cy="687162"/>
          </a:xfrm>
        </p:grpSpPr>
        <p:sp>
          <p:nvSpPr>
            <p:cNvPr id="12" name="下箭头 11"/>
            <p:cNvSpPr/>
            <p:nvPr/>
          </p:nvSpPr>
          <p:spPr bwMode="auto">
            <a:xfrm>
              <a:off x="4212000" y="1839588"/>
              <a:ext cx="360000" cy="68716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TextBox 13"/>
            <p:cNvSpPr txBox="1"/>
            <p:nvPr/>
          </p:nvSpPr>
          <p:spPr>
            <a:xfrm>
              <a:off x="4572000" y="1941750"/>
              <a:ext cx="3195000" cy="338554"/>
            </a:xfrm>
            <a:prstGeom prst="rect">
              <a:avLst/>
            </a:prstGeom>
            <a:noFill/>
          </p:spPr>
          <p:txBody>
            <a:bodyPr wrap="square" rtlCol="0">
              <a:spAutoFit/>
            </a:bodyPr>
            <a:lstStyle/>
            <a:p>
              <a:pPr algn="l"/>
              <a:r>
                <a:rPr lang="zh-CN" altLang="en-US" sz="1600" dirty="0" smtClean="0"/>
                <a:t>及时复习</a:t>
              </a:r>
              <a:endParaRPr lang="zh-CN" altLang="en-US" sz="1600" dirty="0"/>
            </a:p>
          </p:txBody>
        </p:sp>
      </p:grpSp>
      <p:grpSp>
        <p:nvGrpSpPr>
          <p:cNvPr id="17" name="组合 16"/>
          <p:cNvGrpSpPr/>
          <p:nvPr/>
        </p:nvGrpSpPr>
        <p:grpSpPr>
          <a:xfrm>
            <a:off x="4212000" y="2775288"/>
            <a:ext cx="3555000" cy="687162"/>
            <a:chOff x="4212000" y="3074659"/>
            <a:chExt cx="3555000" cy="687162"/>
          </a:xfrm>
        </p:grpSpPr>
        <p:sp>
          <p:nvSpPr>
            <p:cNvPr id="13" name="下箭头 12"/>
            <p:cNvSpPr/>
            <p:nvPr/>
          </p:nvSpPr>
          <p:spPr bwMode="auto">
            <a:xfrm>
              <a:off x="4212000" y="3074659"/>
              <a:ext cx="360000" cy="687162"/>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TextBox 14"/>
            <p:cNvSpPr txBox="1"/>
            <p:nvPr/>
          </p:nvSpPr>
          <p:spPr>
            <a:xfrm>
              <a:off x="4572000" y="3201750"/>
              <a:ext cx="3195000" cy="338554"/>
            </a:xfrm>
            <a:prstGeom prst="rect">
              <a:avLst/>
            </a:prstGeom>
            <a:noFill/>
          </p:spPr>
          <p:txBody>
            <a:bodyPr wrap="square" rtlCol="0">
              <a:spAutoFit/>
            </a:bodyPr>
            <a:lstStyle/>
            <a:p>
              <a:pPr algn="l"/>
              <a:r>
                <a:rPr lang="zh-CN" altLang="en-US" sz="1600" dirty="0"/>
                <a:t>步步</a:t>
              </a:r>
              <a:r>
                <a:rPr lang="zh-CN" altLang="en-US" sz="1600" dirty="0" smtClean="0"/>
                <a:t>推进</a:t>
              </a:r>
              <a:endParaRPr lang="zh-CN" altLang="en-US" sz="1600" dirty="0"/>
            </a:p>
          </p:txBody>
        </p:sp>
      </p:grpSp>
      <p:sp>
        <p:nvSpPr>
          <p:cNvPr id="20" name="AutoShape 10"/>
          <p:cNvSpPr>
            <a:spLocks noChangeArrowheads="1"/>
          </p:cNvSpPr>
          <p:nvPr/>
        </p:nvSpPr>
        <p:spPr bwMode="auto">
          <a:xfrm>
            <a:off x="1264500" y="4285411"/>
            <a:ext cx="6615000"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600" kern="0" dirty="0" smtClean="0">
                <a:solidFill>
                  <a:schemeClr val="bg1"/>
                </a:solidFill>
                <a:latin typeface="Arial" panose="020B0604020202020204"/>
              </a:rPr>
              <a:t>下一节将学习</a:t>
            </a:r>
            <a:r>
              <a:rPr lang="zh-CN" altLang="en-US" sz="1600" kern="0" dirty="0">
                <a:solidFill>
                  <a:schemeClr val="bg1"/>
                </a:solidFill>
                <a:latin typeface="Arial" panose="020B0604020202020204"/>
              </a:rPr>
              <a:t>泛</a:t>
            </a:r>
            <a:r>
              <a:rPr lang="zh-CN" altLang="en-US" sz="1600" kern="0" dirty="0" smtClean="0">
                <a:solidFill>
                  <a:schemeClr val="bg1"/>
                </a:solidFill>
                <a:latin typeface="Arial" panose="020B0604020202020204"/>
              </a:rPr>
              <a:t>型通配符与泛型边界</a:t>
            </a:r>
            <a:endParaRPr lang="en-US" altLang="zh-CN" sz="1600" kern="0" dirty="0" smtClean="0">
              <a:solidFill>
                <a:schemeClr val="bg1"/>
              </a:solidFill>
              <a:latin typeface="Arial" panose="020B0604020202020204"/>
            </a:endParaRPr>
          </a:p>
        </p:txBody>
      </p:sp>
      <p:sp>
        <p:nvSpPr>
          <p:cNvPr id="4" name="右箭头 3"/>
          <p:cNvSpPr/>
          <p:nvPr/>
        </p:nvSpPr>
        <p:spPr bwMode="auto">
          <a:xfrm>
            <a:off x="4932000" y="3563277"/>
            <a:ext cx="495000" cy="276830"/>
          </a:xfrm>
          <a:prstGeom prst="rightArrow">
            <a:avLst/>
          </a:prstGeom>
          <a:solidFill>
            <a:srgbClr val="FFC000"/>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 name="TextBox 4"/>
          <p:cNvSpPr txBox="1"/>
          <p:nvPr/>
        </p:nvSpPr>
        <p:spPr>
          <a:xfrm>
            <a:off x="5517000" y="3525107"/>
            <a:ext cx="1980000" cy="307777"/>
          </a:xfrm>
          <a:prstGeom prst="rect">
            <a:avLst/>
          </a:prstGeom>
          <a:solidFill>
            <a:schemeClr val="accent3">
              <a:lumMod val="85000"/>
            </a:schemeClr>
          </a:solidFill>
          <a:ln>
            <a:solidFill>
              <a:schemeClr val="bg2">
                <a:lumMod val="50000"/>
              </a:schemeClr>
            </a:solidFill>
          </a:ln>
        </p:spPr>
        <p:txBody>
          <a:bodyPr wrap="square" rtlCol="0">
            <a:spAutoFit/>
          </a:bodyPr>
          <a:lstStyle/>
          <a:p>
            <a:r>
              <a:rPr lang="zh-CN" altLang="en-US" sz="1400" dirty="0" smtClean="0"/>
              <a:t>涉及泛型通配符与边界</a:t>
            </a:r>
            <a:endParaRPr lang="zh-CN" altLang="en-US" sz="14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10" dur="1000" fill="hold"/>
                                        <p:tgtEl>
                                          <p:spTgt spid="1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52"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Scale>
                                      <p:cBhvr>
                                        <p:cTn id="24"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16"/>
                                        </p:tgtEl>
                                        <p:attrNameLst>
                                          <p:attrName>ppt_x</p:attrName>
                                          <p:attrName>ppt_y</p:attrName>
                                        </p:attrNameLst>
                                      </p:cBhvr>
                                    </p:animMotion>
                                    <p:animEffect transition="in" filter="fade">
                                      <p:cBhvr>
                                        <p:cTn id="26" dur="1000"/>
                                        <p:tgtEl>
                                          <p:spTgt spid="16"/>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Scale>
                                      <p:cBhvr>
                                        <p:cTn id="29"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10"/>
                                        </p:tgtEl>
                                        <p:attrNameLst>
                                          <p:attrName>ppt_x</p:attrName>
                                          <p:attrName>ppt_y</p:attrName>
                                        </p:attrNameLst>
                                      </p:cBhvr>
                                    </p:animMotion>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Scale>
                                      <p:cBhvr>
                                        <p:cTn id="36"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17"/>
                                        </p:tgtEl>
                                        <p:attrNameLst>
                                          <p:attrName>ppt_x</p:attrName>
                                          <p:attrName>ppt_y</p:attrName>
                                        </p:attrNameLst>
                                      </p:cBhvr>
                                    </p:animMotion>
                                    <p:animEffect transition="in" filter="fade">
                                      <p:cBhvr>
                                        <p:cTn id="38" dur="1000"/>
                                        <p:tgtEl>
                                          <p:spTgt spid="17"/>
                                        </p:tgtEl>
                                      </p:cBhvr>
                                    </p:animEffect>
                                  </p:childTnLst>
                                </p:cTn>
                              </p:par>
                              <p:par>
                                <p:cTn id="39" presetID="52"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animScale>
                                      <p:cBhvr>
                                        <p:cTn id="41"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2" dur="1000" decel="50000" fill="hold">
                                          <p:stCondLst>
                                            <p:cond delay="0"/>
                                          </p:stCondLst>
                                        </p:cTn>
                                        <p:tgtEl>
                                          <p:spTgt spid="11"/>
                                        </p:tgtEl>
                                        <p:attrNameLst>
                                          <p:attrName>ppt_x</p:attrName>
                                          <p:attrName>ppt_y</p:attrName>
                                        </p:attrNameLst>
                                      </p:cBhvr>
                                    </p:animMotion>
                                    <p:animEffect transition="in" filter="fade">
                                      <p:cBhvr>
                                        <p:cTn id="43" dur="1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3" presetClass="entr" presetSubtype="16"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500" fill="hold"/>
                                        <p:tgtEl>
                                          <p:spTgt spid="4"/>
                                        </p:tgtEl>
                                        <p:attrNameLst>
                                          <p:attrName>ppt_w</p:attrName>
                                        </p:attrNameLst>
                                      </p:cBhvr>
                                      <p:tavLst>
                                        <p:tav tm="0">
                                          <p:val>
                                            <p:fltVal val="0"/>
                                          </p:val>
                                        </p:tav>
                                        <p:tav tm="100000">
                                          <p:val>
                                            <p:strVal val="#ppt_w"/>
                                          </p:val>
                                        </p:tav>
                                      </p:tavLst>
                                    </p:anim>
                                    <p:anim calcmode="lin" valueType="num">
                                      <p:cBhvr>
                                        <p:cTn id="49" dur="500" fill="hold"/>
                                        <p:tgtEl>
                                          <p:spTgt spid="4"/>
                                        </p:tgtEl>
                                        <p:attrNameLst>
                                          <p:attrName>ppt_h</p:attrName>
                                        </p:attrNameLst>
                                      </p:cBhvr>
                                      <p:tavLst>
                                        <p:tav tm="0">
                                          <p:val>
                                            <p:fltVal val="0"/>
                                          </p:val>
                                        </p:tav>
                                        <p:tav tm="100000">
                                          <p:val>
                                            <p:strVal val="#ppt_h"/>
                                          </p:val>
                                        </p:tav>
                                      </p:tavLst>
                                    </p:anim>
                                  </p:childTnLst>
                                </p:cTn>
                              </p:par>
                              <p:par>
                                <p:cTn id="50" presetID="23" presetClass="entr" presetSubtype="16" fill="hold" grpId="0" nodeType="withEffect">
                                  <p:stCondLst>
                                    <p:cond delay="0"/>
                                  </p:stCondLst>
                                  <p:childTnLst>
                                    <p:set>
                                      <p:cBhvr>
                                        <p:cTn id="51" dur="1" fill="hold">
                                          <p:stCondLst>
                                            <p:cond delay="0"/>
                                          </p:stCondLst>
                                        </p:cTn>
                                        <p:tgtEl>
                                          <p:spTgt spid="5"/>
                                        </p:tgtEl>
                                        <p:attrNameLst>
                                          <p:attrName>style.visibility</p:attrName>
                                        </p:attrNameLst>
                                      </p:cBhvr>
                                      <p:to>
                                        <p:strVal val="visible"/>
                                      </p:to>
                                    </p:set>
                                    <p:anim calcmode="lin" valueType="num">
                                      <p:cBhvr>
                                        <p:cTn id="52" dur="500" fill="hold"/>
                                        <p:tgtEl>
                                          <p:spTgt spid="5"/>
                                        </p:tgtEl>
                                        <p:attrNameLst>
                                          <p:attrName>ppt_w</p:attrName>
                                        </p:attrNameLst>
                                      </p:cBhvr>
                                      <p:tavLst>
                                        <p:tav tm="0">
                                          <p:val>
                                            <p:fltVal val="0"/>
                                          </p:val>
                                        </p:tav>
                                        <p:tav tm="100000">
                                          <p:val>
                                            <p:strVal val="#ppt_w"/>
                                          </p:val>
                                        </p:tav>
                                      </p:tavLst>
                                    </p:anim>
                                    <p:anim calcmode="lin" valueType="num">
                                      <p:cBhvr>
                                        <p:cTn id="53"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54" fill="hold">
                      <p:stCondLst>
                        <p:cond delay="indefinite"/>
                      </p:stCondLst>
                      <p:childTnLst>
                        <p:par>
                          <p:cTn id="55" fill="hold">
                            <p:stCondLst>
                              <p:cond delay="0"/>
                            </p:stCondLst>
                            <p:childTnLst>
                              <p:par>
                                <p:cTn id="56" presetID="52" presetClass="entr" presetSubtype="0" fill="hold" grpId="0" nodeType="clickEffect">
                                  <p:stCondLst>
                                    <p:cond delay="0"/>
                                  </p:stCondLst>
                                  <p:childTnLst>
                                    <p:set>
                                      <p:cBhvr>
                                        <p:cTn id="57" dur="1" fill="hold">
                                          <p:stCondLst>
                                            <p:cond delay="0"/>
                                          </p:stCondLst>
                                        </p:cTn>
                                        <p:tgtEl>
                                          <p:spTgt spid="20"/>
                                        </p:tgtEl>
                                        <p:attrNameLst>
                                          <p:attrName>style.visibility</p:attrName>
                                        </p:attrNameLst>
                                      </p:cBhvr>
                                      <p:to>
                                        <p:strVal val="visible"/>
                                      </p:to>
                                    </p:set>
                                    <p:animScale>
                                      <p:cBhvr>
                                        <p:cTn id="58"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9" dur="1000" decel="50000" fill="hold">
                                          <p:stCondLst>
                                            <p:cond delay="0"/>
                                          </p:stCondLst>
                                        </p:cTn>
                                        <p:tgtEl>
                                          <p:spTgt spid="20"/>
                                        </p:tgtEl>
                                        <p:attrNameLst>
                                          <p:attrName>ppt_x</p:attrName>
                                          <p:attrName>ppt_y</p:attrName>
                                        </p:attrNameLst>
                                      </p:cBhvr>
                                    </p:animMotion>
                                    <p:animEffect transition="in" filter="fade">
                                      <p:cBhvr>
                                        <p:cTn id="60"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20" grpId="0" animBg="1"/>
      <p:bldP spid="4" grpId="0" animBg="1"/>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第四节</a:t>
            </a:r>
            <a:r>
              <a:rPr lang="zh-CN" altLang="en-US" dirty="0"/>
              <a:t>课</a:t>
            </a:r>
            <a:endParaRPr lang="zh-CN" altLang="en-US" dirty="0"/>
          </a:p>
        </p:txBody>
      </p:sp>
      <p:sp>
        <p:nvSpPr>
          <p:cNvPr id="3" name="副标题 2"/>
          <p:cNvSpPr>
            <a:spLocks noGrp="1"/>
          </p:cNvSpPr>
          <p:nvPr>
            <p:ph type="subTitle" idx="1"/>
          </p:nvPr>
        </p:nvSpPr>
        <p:spPr/>
        <p:txBody>
          <a:bodyPr/>
          <a:lstStyle/>
          <a:p>
            <a:r>
              <a:rPr lang="zh-CN" altLang="en-US" dirty="0" smtClean="0"/>
              <a:t>泛型通配符与泛型边界</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学习目标</a:t>
            </a:r>
            <a:endParaRPr lang="zh-CN" altLang="en-US" dirty="0"/>
          </a:p>
        </p:txBody>
      </p:sp>
      <p:sp>
        <p:nvSpPr>
          <p:cNvPr id="7" name="副标题 6"/>
          <p:cNvSpPr>
            <a:spLocks noGrp="1"/>
          </p:cNvSpPr>
          <p:nvPr>
            <p:ph type="subTitle" idx="10"/>
          </p:nvPr>
        </p:nvSpPr>
        <p:spPr>
          <a:xfrm>
            <a:off x="539552" y="843558"/>
            <a:ext cx="7488832" cy="792088"/>
          </a:xfrm>
        </p:spPr>
        <p:txBody>
          <a:bodyPr/>
          <a:lstStyle/>
          <a:p>
            <a:r>
              <a:rPr lang="zh-CN" altLang="en-US" dirty="0"/>
              <a:t>上节课学习</a:t>
            </a:r>
            <a:r>
              <a:rPr lang="zh-CN" altLang="en-US" dirty="0" smtClean="0"/>
              <a:t>了泛</a:t>
            </a:r>
            <a:r>
              <a:rPr lang="zh-CN" altLang="en-US" dirty="0"/>
              <a:t>型</a:t>
            </a:r>
            <a:r>
              <a:rPr lang="zh-CN" altLang="en-US" dirty="0" smtClean="0"/>
              <a:t>方法</a:t>
            </a:r>
            <a:r>
              <a:rPr lang="zh-CN" altLang="en-US" dirty="0"/>
              <a:t>及</a:t>
            </a:r>
            <a:r>
              <a:rPr lang="zh-CN" altLang="en-US" dirty="0" smtClean="0"/>
              <a:t>泛型</a:t>
            </a:r>
            <a:r>
              <a:rPr lang="zh-CN" altLang="en-US" dirty="0"/>
              <a:t>的</a:t>
            </a:r>
            <a:r>
              <a:rPr lang="zh-CN" altLang="en-US" dirty="0" smtClean="0"/>
              <a:t>常用规则。</a:t>
            </a:r>
            <a:endParaRPr lang="en-US" altLang="zh-CN" dirty="0" smtClean="0"/>
          </a:p>
          <a:p>
            <a:r>
              <a:rPr lang="zh-CN" altLang="en-US" dirty="0"/>
              <a:t>本节</a:t>
            </a:r>
            <a:r>
              <a:rPr lang="zh-CN" altLang="en-US" dirty="0" smtClean="0"/>
              <a:t>课学习泛</a:t>
            </a:r>
            <a:r>
              <a:rPr lang="zh-CN" altLang="en-US" dirty="0"/>
              <a:t>型通配符与泛型边界的使用</a:t>
            </a:r>
            <a:r>
              <a:rPr lang="zh-CN" altLang="en-US" dirty="0" smtClean="0"/>
              <a:t>。</a:t>
            </a:r>
            <a:endParaRPr lang="zh-CN" altLang="en-US" dirty="0"/>
          </a:p>
        </p:txBody>
      </p:sp>
      <p:pic>
        <p:nvPicPr>
          <p:cNvPr id="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990333" y="3399982"/>
            <a:ext cx="1686123" cy="126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1187624" y="2326109"/>
            <a:ext cx="5544616" cy="830997"/>
          </a:xfrm>
          <a:prstGeom prst="rect">
            <a:avLst/>
          </a:prstGeom>
          <a:noFill/>
        </p:spPr>
        <p:txBody>
          <a:bodyPr wrap="square" rtlCol="0">
            <a:spAutoFit/>
          </a:bodyPr>
          <a:lstStyle/>
          <a:p>
            <a:pPr algn="l"/>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为什么要使用泛型通配符与泛型边界呢？</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gn="l"/>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让</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我们在接下来的学习中解答这个问题。</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为什么使用泛型通配符</a:t>
            </a:r>
            <a:endParaRPr lang="zh-CN" altLang="en-US"/>
          </a:p>
        </p:txBody>
      </p:sp>
      <p:sp>
        <p:nvSpPr>
          <p:cNvPr id="3" name="内容占位符 2"/>
          <p:cNvSpPr>
            <a:spLocks noGrp="1"/>
          </p:cNvSpPr>
          <p:nvPr>
            <p:ph idx="1"/>
          </p:nvPr>
        </p:nvSpPr>
        <p:spPr>
          <a:xfrm>
            <a:off x="323528" y="1090362"/>
            <a:ext cx="2232248" cy="905476"/>
          </a:xfrm>
        </p:spPr>
        <p:txBody>
          <a:bodyPr/>
          <a:lstStyle/>
          <a:p>
            <a:pPr>
              <a:lnSpc>
                <a:spcPct val="100000"/>
              </a:lnSpc>
            </a:pPr>
            <a:r>
              <a:rPr lang="en-US" altLang="zh-CN" sz="1200" b="1" dirty="0" smtClean="0">
                <a:solidFill>
                  <a:schemeClr val="accent2">
                    <a:lumMod val="75000"/>
                  </a:schemeClr>
                </a:solidFill>
              </a:rPr>
              <a:t>Gift</a:t>
            </a:r>
            <a:r>
              <a:rPr lang="zh-CN" altLang="en-US" sz="1200" dirty="0" smtClean="0"/>
              <a:t>礼物类，有两个子类：</a:t>
            </a:r>
            <a:endParaRPr lang="en-US" altLang="zh-CN" sz="1200" dirty="0" smtClean="0"/>
          </a:p>
          <a:p>
            <a:pPr marL="0" indent="0">
              <a:lnSpc>
                <a:spcPct val="100000"/>
              </a:lnSpc>
              <a:buNone/>
            </a:pPr>
            <a:r>
              <a:rPr lang="en-US" altLang="zh-CN" sz="1200" b="1" dirty="0" smtClean="0">
                <a:solidFill>
                  <a:schemeClr val="accent2">
                    <a:lumMod val="75000"/>
                  </a:schemeClr>
                </a:solidFill>
              </a:rPr>
              <a:t>    </a:t>
            </a:r>
            <a:r>
              <a:rPr lang="en-US" altLang="zh-CN" sz="1200" b="1" dirty="0" err="1" smtClean="0">
                <a:solidFill>
                  <a:schemeClr val="accent2">
                    <a:lumMod val="75000"/>
                  </a:schemeClr>
                </a:solidFill>
              </a:rPr>
              <a:t>BirthdayGift</a:t>
            </a:r>
            <a:r>
              <a:rPr lang="zh-CN" altLang="en-US" sz="1200" dirty="0" smtClean="0"/>
              <a:t>生日礼物类，</a:t>
            </a:r>
            <a:endParaRPr lang="en-US" altLang="zh-CN" sz="1200" dirty="0" smtClean="0"/>
          </a:p>
          <a:p>
            <a:pPr marL="0" indent="0">
              <a:lnSpc>
                <a:spcPct val="100000"/>
              </a:lnSpc>
              <a:buNone/>
            </a:pPr>
            <a:r>
              <a:rPr lang="en-US" altLang="zh-CN" sz="1200" b="1" dirty="0" smtClean="0">
                <a:solidFill>
                  <a:schemeClr val="accent2">
                    <a:lumMod val="75000"/>
                  </a:schemeClr>
                </a:solidFill>
              </a:rPr>
              <a:t>    </a:t>
            </a:r>
            <a:r>
              <a:rPr lang="en-US" altLang="zh-CN" sz="1200" b="1" dirty="0" err="1" smtClean="0">
                <a:solidFill>
                  <a:schemeClr val="accent2">
                    <a:lumMod val="75000"/>
                  </a:schemeClr>
                </a:solidFill>
              </a:rPr>
              <a:t>LoverGift</a:t>
            </a:r>
            <a:r>
              <a:rPr lang="zh-CN" altLang="en-US" sz="1200" dirty="0"/>
              <a:t>情人节</a:t>
            </a:r>
            <a:r>
              <a:rPr lang="zh-CN" altLang="en-US" sz="1200" dirty="0" smtClean="0"/>
              <a:t>礼物类</a:t>
            </a:r>
            <a:endParaRPr lang="en-US" altLang="zh-CN" sz="1200" dirty="0" smtClean="0"/>
          </a:p>
        </p:txBody>
      </p:sp>
      <p:sp>
        <p:nvSpPr>
          <p:cNvPr id="19" name="副标题 18"/>
          <p:cNvSpPr>
            <a:spLocks noGrp="1"/>
          </p:cNvSpPr>
          <p:nvPr>
            <p:ph type="subTitle" idx="10"/>
          </p:nvPr>
        </p:nvSpPr>
        <p:spPr/>
        <p:txBody>
          <a:bodyPr/>
          <a:lstStyle/>
          <a:p>
            <a:r>
              <a:rPr lang="zh-CN" altLang="en-US" dirty="0"/>
              <a:t>问题描述</a:t>
            </a:r>
            <a:r>
              <a:rPr lang="zh-CN" altLang="en-US" dirty="0" smtClean="0"/>
              <a:t>：</a:t>
            </a:r>
            <a:endParaRPr lang="zh-CN" altLang="en-US" dirty="0"/>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293200" y="748940"/>
            <a:ext cx="3733800" cy="2295525"/>
          </a:xfrm>
          <a:prstGeom prst="rect">
            <a:avLst/>
          </a:prstGeom>
        </p:spPr>
      </p:pic>
      <p:sp>
        <p:nvSpPr>
          <p:cNvPr id="8" name="TextBox 7"/>
          <p:cNvSpPr txBox="1"/>
          <p:nvPr/>
        </p:nvSpPr>
        <p:spPr>
          <a:xfrm>
            <a:off x="2682000" y="1079976"/>
            <a:ext cx="2475000" cy="861774"/>
          </a:xfrm>
          <a:prstGeom prst="rect">
            <a:avLst/>
          </a:prstGeom>
          <a:solidFill>
            <a:schemeClr val="bg2"/>
          </a:solidFill>
          <a:ln>
            <a:solidFill>
              <a:srgbClr val="5AADD6"/>
            </a:solidFill>
          </a:ln>
        </p:spPr>
        <p:txBody>
          <a:bodyPr wrap="square" rtlCol="0">
            <a:spAutoFit/>
          </a:bodyPr>
          <a:lstStyle/>
          <a:p>
            <a:pPr algn="l"/>
            <a:r>
              <a:rPr lang="en-US" altLang="zh-CN" sz="1000" dirty="0">
                <a:solidFill>
                  <a:srgbClr val="7F0055"/>
                </a:solidFill>
                <a:latin typeface="Consolas" panose="020B0609020204030204"/>
              </a:rPr>
              <a:t>class</a:t>
            </a:r>
            <a:r>
              <a:rPr lang="en-US" altLang="zh-CN" sz="1000" dirty="0">
                <a:solidFill>
                  <a:srgbClr val="000000"/>
                </a:solidFill>
                <a:latin typeface="Consolas" panose="020B0609020204030204"/>
              </a:rPr>
              <a:t> Gift{</a:t>
            </a:r>
            <a:r>
              <a:rPr lang="en-US" altLang="zh-CN" sz="1000" dirty="0">
                <a:solidFill>
                  <a:srgbClr val="3F7F5F"/>
                </a:solidFill>
                <a:latin typeface="Consolas" panose="020B0609020204030204"/>
              </a:rPr>
              <a:t>/*</a:t>
            </a:r>
            <a:r>
              <a:rPr lang="zh-CN" altLang="en-US" sz="1000" dirty="0">
                <a:solidFill>
                  <a:srgbClr val="3F7F5F"/>
                </a:solidFill>
                <a:latin typeface="Consolas" panose="020B0609020204030204"/>
              </a:rPr>
              <a:t>礼物类*</a:t>
            </a:r>
            <a:r>
              <a:rPr lang="en-US" altLang="zh-CN" sz="1000" dirty="0">
                <a:solidFill>
                  <a:srgbClr val="3F7F5F"/>
                </a:solidFill>
                <a:latin typeface="Consolas" panose="020B0609020204030204"/>
              </a:rPr>
              <a:t>/</a:t>
            </a:r>
            <a:r>
              <a:rPr lang="en-US" altLang="zh-CN" sz="1000" dirty="0">
                <a:solidFill>
                  <a:srgbClr val="000000"/>
                </a:solidFill>
                <a:latin typeface="Consolas" panose="020B0609020204030204"/>
              </a:rPr>
              <a:t>}</a:t>
            </a:r>
            <a:endParaRPr lang="en-US" altLang="zh-CN" sz="1000" dirty="0">
              <a:solidFill>
                <a:srgbClr val="000000"/>
              </a:solidFill>
              <a:latin typeface="Consolas" panose="020B0609020204030204"/>
            </a:endParaRPr>
          </a:p>
          <a:p>
            <a:pPr algn="l"/>
            <a:r>
              <a:rPr lang="en-US" altLang="zh-CN" sz="1000" dirty="0">
                <a:solidFill>
                  <a:srgbClr val="7F0055"/>
                </a:solidFill>
                <a:latin typeface="Consolas" panose="020B0609020204030204"/>
              </a:rPr>
              <a:t>class</a:t>
            </a:r>
            <a:r>
              <a:rPr lang="en-US" altLang="zh-CN" sz="1000" dirty="0">
                <a:solidFill>
                  <a:srgbClr val="000000"/>
                </a:solidFill>
                <a:latin typeface="Consolas" panose="020B0609020204030204"/>
              </a:rPr>
              <a:t> </a:t>
            </a:r>
            <a:r>
              <a:rPr lang="en-US" altLang="zh-CN" sz="1000" dirty="0" err="1">
                <a:solidFill>
                  <a:srgbClr val="000000"/>
                </a:solidFill>
                <a:latin typeface="Consolas" panose="020B0609020204030204"/>
              </a:rPr>
              <a:t>BirthdayGift</a:t>
            </a:r>
            <a:r>
              <a:rPr lang="en-US" altLang="zh-CN" sz="1000" dirty="0">
                <a:solidFill>
                  <a:srgbClr val="000000"/>
                </a:solidFill>
                <a:latin typeface="Consolas" panose="020B0609020204030204"/>
              </a:rPr>
              <a:t> </a:t>
            </a:r>
            <a:r>
              <a:rPr lang="en-US" altLang="zh-CN" sz="1000" dirty="0">
                <a:solidFill>
                  <a:srgbClr val="7F0055"/>
                </a:solidFill>
                <a:latin typeface="Consolas" panose="020B0609020204030204"/>
              </a:rPr>
              <a:t>extends</a:t>
            </a:r>
            <a:r>
              <a:rPr lang="en-US" altLang="zh-CN" sz="1000" dirty="0">
                <a:solidFill>
                  <a:srgbClr val="000000"/>
                </a:solidFill>
                <a:latin typeface="Consolas" panose="020B0609020204030204"/>
              </a:rPr>
              <a:t> Gift</a:t>
            </a:r>
            <a:r>
              <a:rPr lang="en-US" altLang="zh-CN" sz="1000" dirty="0" smtClean="0">
                <a:solidFill>
                  <a:srgbClr val="000000"/>
                </a:solidFill>
                <a:latin typeface="Consolas" panose="020B0609020204030204"/>
              </a:rPr>
              <a:t>{</a:t>
            </a:r>
            <a:endParaRPr lang="en-US" altLang="zh-CN" sz="1000" dirty="0" smtClean="0">
              <a:solidFill>
                <a:srgbClr val="000000"/>
              </a:solidFill>
              <a:latin typeface="Consolas" panose="020B0609020204030204"/>
            </a:endParaRPr>
          </a:p>
          <a:p>
            <a:pPr algn="l"/>
            <a:r>
              <a:rPr lang="en-US" altLang="zh-CN" sz="1000" dirty="0" smtClean="0">
                <a:solidFill>
                  <a:srgbClr val="3F7F5F"/>
                </a:solidFill>
                <a:latin typeface="Consolas" panose="020B0609020204030204"/>
              </a:rPr>
              <a:t>	/*</a:t>
            </a:r>
            <a:r>
              <a:rPr lang="zh-CN" altLang="en-US" sz="1000" dirty="0">
                <a:solidFill>
                  <a:srgbClr val="3F7F5F"/>
                </a:solidFill>
                <a:latin typeface="Consolas" panose="020B0609020204030204"/>
              </a:rPr>
              <a:t>生日礼物*</a:t>
            </a:r>
            <a:r>
              <a:rPr lang="en-US" altLang="zh-CN" sz="1000" dirty="0">
                <a:solidFill>
                  <a:srgbClr val="3F7F5F"/>
                </a:solidFill>
                <a:latin typeface="Consolas" panose="020B0609020204030204"/>
              </a:rPr>
              <a:t>/</a:t>
            </a:r>
            <a:r>
              <a:rPr lang="en-US" altLang="zh-CN" sz="1000" dirty="0">
                <a:solidFill>
                  <a:srgbClr val="000000"/>
                </a:solidFill>
                <a:latin typeface="Consolas" panose="020B0609020204030204"/>
              </a:rPr>
              <a:t>}</a:t>
            </a:r>
            <a:endParaRPr lang="en-US" altLang="zh-CN" sz="1000" dirty="0">
              <a:solidFill>
                <a:srgbClr val="000000"/>
              </a:solidFill>
              <a:latin typeface="Consolas" panose="020B0609020204030204"/>
            </a:endParaRPr>
          </a:p>
          <a:p>
            <a:pPr algn="l"/>
            <a:r>
              <a:rPr lang="en-US" altLang="zh-CN" sz="1000" dirty="0">
                <a:solidFill>
                  <a:srgbClr val="7F0055"/>
                </a:solidFill>
                <a:latin typeface="Consolas" panose="020B0609020204030204"/>
              </a:rPr>
              <a:t>class</a:t>
            </a:r>
            <a:r>
              <a:rPr lang="en-US" altLang="zh-CN" sz="1000" dirty="0">
                <a:solidFill>
                  <a:srgbClr val="000000"/>
                </a:solidFill>
                <a:latin typeface="Consolas" panose="020B0609020204030204"/>
              </a:rPr>
              <a:t> </a:t>
            </a:r>
            <a:r>
              <a:rPr lang="en-US" altLang="zh-CN" sz="1000" dirty="0" err="1">
                <a:solidFill>
                  <a:srgbClr val="000000"/>
                </a:solidFill>
                <a:latin typeface="Consolas" panose="020B0609020204030204"/>
              </a:rPr>
              <a:t>LoverGift</a:t>
            </a:r>
            <a:r>
              <a:rPr lang="en-US" altLang="zh-CN" sz="1000" dirty="0">
                <a:solidFill>
                  <a:srgbClr val="000000"/>
                </a:solidFill>
                <a:latin typeface="Consolas" panose="020B0609020204030204"/>
              </a:rPr>
              <a:t> </a:t>
            </a:r>
            <a:r>
              <a:rPr lang="en-US" altLang="zh-CN" sz="1000" dirty="0">
                <a:solidFill>
                  <a:srgbClr val="7F0055"/>
                </a:solidFill>
                <a:latin typeface="Consolas" panose="020B0609020204030204"/>
              </a:rPr>
              <a:t>extends</a:t>
            </a:r>
            <a:r>
              <a:rPr lang="en-US" altLang="zh-CN" sz="1000" dirty="0">
                <a:solidFill>
                  <a:srgbClr val="000000"/>
                </a:solidFill>
                <a:latin typeface="Consolas" panose="020B0609020204030204"/>
              </a:rPr>
              <a:t> Gift</a:t>
            </a:r>
            <a:r>
              <a:rPr lang="en-US" altLang="zh-CN" sz="1000" dirty="0" smtClean="0">
                <a:solidFill>
                  <a:srgbClr val="000000"/>
                </a:solidFill>
                <a:latin typeface="Consolas" panose="020B0609020204030204"/>
              </a:rPr>
              <a:t>{</a:t>
            </a:r>
            <a:endParaRPr lang="en-US" altLang="zh-CN" sz="1000" dirty="0" smtClean="0">
              <a:solidFill>
                <a:srgbClr val="000000"/>
              </a:solidFill>
              <a:latin typeface="Consolas" panose="020B0609020204030204"/>
            </a:endParaRPr>
          </a:p>
          <a:p>
            <a:pPr algn="l"/>
            <a:r>
              <a:rPr lang="en-US" altLang="zh-CN" sz="1000" dirty="0" smtClean="0">
                <a:solidFill>
                  <a:srgbClr val="3F7F5F"/>
                </a:solidFill>
                <a:latin typeface="Consolas" panose="020B0609020204030204"/>
              </a:rPr>
              <a:t>	/*</a:t>
            </a:r>
            <a:r>
              <a:rPr lang="zh-CN" altLang="en-US" sz="1000" dirty="0">
                <a:solidFill>
                  <a:srgbClr val="3F7F5F"/>
                </a:solidFill>
                <a:latin typeface="Consolas" panose="020B0609020204030204"/>
              </a:rPr>
              <a:t>新年礼物*</a:t>
            </a:r>
            <a:r>
              <a:rPr lang="en-US" altLang="zh-CN" sz="1000" dirty="0">
                <a:solidFill>
                  <a:srgbClr val="3F7F5F"/>
                </a:solidFill>
                <a:latin typeface="Consolas" panose="020B0609020204030204"/>
              </a:rPr>
              <a:t>/</a:t>
            </a:r>
            <a:r>
              <a:rPr lang="en-US" altLang="zh-CN" sz="1000" dirty="0">
                <a:solidFill>
                  <a:srgbClr val="000000"/>
                </a:solidFill>
                <a:latin typeface="Consolas" panose="020B0609020204030204"/>
              </a:rPr>
              <a:t>}</a:t>
            </a:r>
            <a:endParaRPr lang="zh-CN" altLang="en-US" sz="1000" dirty="0"/>
          </a:p>
        </p:txBody>
      </p:sp>
      <p:sp>
        <p:nvSpPr>
          <p:cNvPr id="12" name="TextBox 11"/>
          <p:cNvSpPr txBox="1"/>
          <p:nvPr/>
        </p:nvSpPr>
        <p:spPr>
          <a:xfrm>
            <a:off x="1263900" y="3384757"/>
            <a:ext cx="6413100" cy="1661993"/>
          </a:xfrm>
          <a:prstGeom prst="rect">
            <a:avLst/>
          </a:prstGeom>
          <a:noFill/>
          <a:ln>
            <a:solidFill>
              <a:srgbClr val="5AADD6"/>
            </a:solidFill>
          </a:ln>
        </p:spPr>
        <p:txBody>
          <a:bodyPr wrap="square" rtlCol="0">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algn="l"/>
            <a:r>
              <a:rPr lang="en-US" altLang="zh-CN" sz="1200" b="1" dirty="0" smtClean="0">
                <a:solidFill>
                  <a:srgbClr val="7F0055"/>
                </a:solidFill>
                <a:latin typeface="Consolas" panose="020B0609020204030204"/>
              </a:rPr>
              <a:t>   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open(Box&lt;Gift&gt; x</a:t>
            </a:r>
            <a:r>
              <a:rPr lang="en-US" altLang="zh-CN" sz="1200" b="1" dirty="0" smtClean="0">
                <a:solidFill>
                  <a:srgbClr val="000000"/>
                </a:solidFill>
                <a:latin typeface="Consolas" panose="020B0609020204030204"/>
              </a:rPr>
              <a:t>){  </a:t>
            </a:r>
            <a:r>
              <a:rPr lang="en-US" altLang="zh-CN" sz="1200" dirty="0" err="1" smtClean="0">
                <a:solidFill>
                  <a:srgbClr val="000000"/>
                </a:solidFill>
                <a:latin typeface="Consolas" panose="020B0609020204030204"/>
              </a:rPr>
              <a:t>System.</a:t>
            </a:r>
            <a:r>
              <a:rPr lang="en-US" altLang="zh-CN" sz="1200" i="1" dirty="0" err="1" smtClean="0">
                <a:solidFill>
                  <a:srgbClr val="0000C0"/>
                </a:solidFill>
                <a:latin typeface="Consolas" panose="020B0609020204030204"/>
              </a:rPr>
              <a:t>out</a:t>
            </a:r>
            <a:r>
              <a:rPr lang="en-US" altLang="zh-CN" sz="1200" i="1" dirty="0" err="1" smtClean="0">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zh-CN" altLang="en-US" sz="1200" i="1" dirty="0">
                <a:solidFill>
                  <a:srgbClr val="2A00FF"/>
                </a:solidFill>
                <a:latin typeface="Consolas" panose="020B0609020204030204"/>
              </a:rPr>
              <a:t>礼物盒</a:t>
            </a:r>
            <a:r>
              <a:rPr lang="en-US" altLang="zh-CN" sz="1200" i="1" dirty="0" smtClean="0">
                <a:solidFill>
                  <a:srgbClr val="2A00FF"/>
                </a:solidFill>
                <a:latin typeface="Consolas" panose="020B0609020204030204"/>
              </a:rPr>
              <a:t>..."</a:t>
            </a:r>
            <a:r>
              <a:rPr lang="en-US" altLang="zh-CN" sz="1200" i="1" dirty="0" smtClean="0">
                <a:solidFill>
                  <a:srgbClr val="000000"/>
                </a:solidFill>
                <a:latin typeface="Consolas" panose="020B0609020204030204"/>
              </a:rPr>
              <a:t>);  </a:t>
            </a:r>
            <a:r>
              <a:rPr lang="en-US" altLang="zh-CN" sz="1200" dirty="0" smtClean="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b="1" dirty="0" smtClean="0">
                <a:solidFill>
                  <a:srgbClr val="7F0055"/>
                </a:solidFill>
                <a:latin typeface="Consolas" panose="020B0609020204030204"/>
              </a:rPr>
              <a:t>   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main(String[] </a:t>
            </a:r>
            <a:r>
              <a:rPr lang="en-US" altLang="zh-CN" sz="1200" b="1" dirty="0" err="1">
                <a:solidFill>
                  <a:srgbClr val="000000"/>
                </a:solidFill>
                <a:latin typeface="Consolas" panose="020B0609020204030204"/>
              </a:rPr>
              <a:t>args</a:t>
            </a:r>
            <a:r>
              <a:rPr lang="en-US" altLang="zh-CN" sz="1200" b="1" dirty="0">
                <a:solidFill>
                  <a:srgbClr val="000000"/>
                </a:solidFill>
                <a:latin typeface="Consolas" panose="020B0609020204030204"/>
              </a:rPr>
              <a:t>) </a:t>
            </a:r>
            <a:r>
              <a:rPr lang="en-US" altLang="zh-CN" sz="1200" b="1" dirty="0" smtClean="0">
                <a:solidFill>
                  <a:srgbClr val="000000"/>
                </a:solidFill>
                <a:latin typeface="Consolas" panose="020B0609020204030204"/>
              </a:rPr>
              <a:t>{  </a:t>
            </a:r>
            <a:r>
              <a:rPr lang="en-US" altLang="zh-CN" sz="1200" dirty="0" err="1" smtClean="0">
                <a:solidFill>
                  <a:srgbClr val="000000"/>
                </a:solidFill>
                <a:latin typeface="Consolas" panose="020B0609020204030204"/>
              </a:rPr>
              <a:t>BoxUtil</a:t>
            </a:r>
            <a:r>
              <a:rPr lang="en-US" altLang="zh-CN" sz="1200" dirty="0" smtClean="0">
                <a:solidFill>
                  <a:srgbClr val="000000"/>
                </a:solidFill>
                <a:latin typeface="Consolas" panose="020B0609020204030204"/>
              </a:rPr>
              <a:t> </a:t>
            </a:r>
            <a:r>
              <a:rPr lang="en-US" altLang="zh-CN" sz="1200" dirty="0" err="1">
                <a:solidFill>
                  <a:srgbClr val="000000"/>
                </a:solidFill>
                <a:latin typeface="Consolas" panose="020B0609020204030204"/>
              </a:rPr>
              <a:t>bu</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algn="l"/>
            <a:r>
              <a:rPr lang="en-US" altLang="zh-CN" sz="1200" dirty="0" smtClean="0">
                <a:solidFill>
                  <a:srgbClr val="000000"/>
                </a:solidFill>
                <a:latin typeface="Consolas" panose="020B0609020204030204"/>
              </a:rPr>
              <a:t>   Box&lt;Gift</a:t>
            </a:r>
            <a:r>
              <a:rPr lang="en-US" altLang="zh-CN" sz="1200" dirty="0">
                <a:solidFill>
                  <a:srgbClr val="000000"/>
                </a:solidFill>
                <a:latin typeface="Consolas" panose="020B0609020204030204"/>
              </a:rPr>
              <a:t>&gt; box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Box&lt;Gift&gt;(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Gift</a:t>
            </a:r>
            <a:r>
              <a:rPr lang="en-US" altLang="zh-CN" sz="1200" b="1" dirty="0" smtClean="0">
                <a:solidFill>
                  <a:srgbClr val="000000"/>
                </a:solidFill>
                <a:latin typeface="Consolas" panose="020B0609020204030204"/>
              </a:rPr>
              <a:t>());  </a:t>
            </a:r>
            <a:r>
              <a:rPr lang="en-US" altLang="zh-CN" sz="1200" dirty="0" err="1" smtClean="0">
                <a:solidFill>
                  <a:srgbClr val="000000"/>
                </a:solidFill>
                <a:latin typeface="Consolas" panose="020B0609020204030204"/>
              </a:rPr>
              <a:t>bu.open</a:t>
            </a:r>
            <a:r>
              <a:rPr lang="en-US" altLang="zh-CN" sz="1200" dirty="0" smtClean="0">
                <a:solidFill>
                  <a:srgbClr val="000000"/>
                </a:solidFill>
                <a:latin typeface="Consolas" panose="020B0609020204030204"/>
              </a:rPr>
              <a:t>(box</a:t>
            </a:r>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smtClean="0">
                <a:solidFill>
                  <a:srgbClr val="000000"/>
                </a:solidFill>
                <a:latin typeface="Consolas" panose="020B0609020204030204"/>
              </a:rPr>
              <a:t>   Box&lt;</a:t>
            </a:r>
            <a:r>
              <a:rPr lang="en-US" altLang="zh-CN" sz="1200" dirty="0" err="1" smtClean="0">
                <a:solidFill>
                  <a:srgbClr val="000000"/>
                </a:solidFill>
                <a:latin typeface="Consolas" panose="020B0609020204030204"/>
              </a:rPr>
              <a:t>BirthdayGift</a:t>
            </a:r>
            <a:r>
              <a:rPr lang="en-US" altLang="zh-CN" sz="1200" dirty="0">
                <a:solidFill>
                  <a:srgbClr val="000000"/>
                </a:solidFill>
                <a:latin typeface="Consolas" panose="020B0609020204030204"/>
              </a:rPr>
              <a:t>&gt; box2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a:t>
            </a:r>
            <a:r>
              <a:rPr lang="en-US" altLang="zh-CN" sz="1200" b="1" dirty="0" err="1">
                <a:solidFill>
                  <a:srgbClr val="000000"/>
                </a:solidFill>
                <a:latin typeface="Consolas" panose="020B0609020204030204"/>
              </a:rPr>
              <a:t>BirthdayGift</a:t>
            </a:r>
            <a:r>
              <a:rPr lang="en-US" altLang="zh-CN" sz="1200" b="1" dirty="0">
                <a:solidFill>
                  <a:srgbClr val="000000"/>
                </a:solidFill>
                <a:latin typeface="Consolas" panose="020B0609020204030204"/>
              </a:rPr>
              <a: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BirthdayGift</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algn="l"/>
            <a:r>
              <a:rPr lang="en-US" altLang="zh-CN" sz="1200" dirty="0" smtClean="0">
                <a:solidFill>
                  <a:srgbClr val="000000"/>
                </a:solidFill>
                <a:latin typeface="Consolas" panose="020B0609020204030204"/>
              </a:rPr>
              <a:t>   </a:t>
            </a:r>
            <a:r>
              <a:rPr lang="en-US" altLang="zh-CN" u="sng" dirty="0" err="1" smtClean="0">
                <a:solidFill>
                  <a:srgbClr val="FF0000"/>
                </a:solidFill>
                <a:latin typeface="Consolas" panose="020B0609020204030204"/>
              </a:rPr>
              <a:t>bu.open</a:t>
            </a:r>
            <a:r>
              <a:rPr lang="en-US" altLang="zh-CN" u="sng" dirty="0" smtClean="0">
                <a:solidFill>
                  <a:srgbClr val="FF0000"/>
                </a:solidFill>
                <a:latin typeface="Consolas" panose="020B0609020204030204"/>
              </a:rPr>
              <a:t>(box2</a:t>
            </a:r>
            <a:r>
              <a:rPr lang="en-US" altLang="zh-CN" u="sng" dirty="0">
                <a:solidFill>
                  <a:srgbClr val="FF0000"/>
                </a:solidFill>
                <a:latin typeface="Consolas" panose="020B0609020204030204"/>
              </a:rPr>
              <a:t>);</a:t>
            </a:r>
            <a:endParaRPr lang="en-US" altLang="zh-CN" u="sng" dirty="0">
              <a:solidFill>
                <a:srgbClr val="FF0000"/>
              </a:solidFill>
              <a:latin typeface="Consolas" panose="020B0609020204030204"/>
            </a:endParaRPr>
          </a:p>
          <a:p>
            <a:pPr algn="l"/>
            <a:r>
              <a:rPr lang="en-US" altLang="zh-CN" sz="1200" dirty="0" smtClean="0">
                <a:solidFill>
                  <a:srgbClr val="000000"/>
                </a:solidFill>
                <a:latin typeface="Consolas" panose="020B0609020204030204"/>
              </a:rPr>
              <a:t>   }</a:t>
            </a:r>
            <a:endParaRPr lang="en-US" altLang="zh-CN" sz="1200" dirty="0">
              <a:solidFill>
                <a:srgbClr val="000000"/>
              </a:solidFill>
              <a:latin typeface="Consolas" panose="020B0609020204030204"/>
            </a:endParaRPr>
          </a:p>
          <a:p>
            <a:pPr algn="l"/>
            <a:r>
              <a:rPr lang="en-US" altLang="zh-CN" sz="1200" dirty="0">
                <a:solidFill>
                  <a:srgbClr val="000000"/>
                </a:solidFill>
                <a:latin typeface="Consolas" panose="020B0609020204030204"/>
              </a:rPr>
              <a:t>}</a:t>
            </a:r>
            <a:endParaRPr lang="zh-CN" altLang="en-US" sz="1200" dirty="0"/>
          </a:p>
        </p:txBody>
      </p:sp>
      <p:grpSp>
        <p:nvGrpSpPr>
          <p:cNvPr id="16" name="组合 15"/>
          <p:cNvGrpSpPr/>
          <p:nvPr/>
        </p:nvGrpSpPr>
        <p:grpSpPr>
          <a:xfrm>
            <a:off x="1557000" y="4350179"/>
            <a:ext cx="4095000" cy="562539"/>
            <a:chOff x="1557000" y="4350179"/>
            <a:chExt cx="4095000" cy="562539"/>
          </a:xfrm>
        </p:grpSpPr>
        <p:sp>
          <p:nvSpPr>
            <p:cNvPr id="6" name="Rectangle 10"/>
            <p:cNvSpPr>
              <a:spLocks noChangeArrowheads="1"/>
            </p:cNvSpPr>
            <p:nvPr/>
          </p:nvSpPr>
          <p:spPr bwMode="auto">
            <a:xfrm>
              <a:off x="1557000" y="4350179"/>
              <a:ext cx="1692000" cy="291571"/>
            </a:xfrm>
            <a:prstGeom prst="rect">
              <a:avLst/>
            </a:prstGeom>
            <a:noFill/>
          </p:spPr>
          <p:style>
            <a:lnRef idx="2">
              <a:schemeClr val="accent6"/>
            </a:lnRef>
            <a:fillRef idx="1">
              <a:schemeClr val="lt1"/>
            </a:fillRef>
            <a:effectRef idx="0">
              <a:schemeClr val="accent6"/>
            </a:effectRef>
            <a:fontRef idx="minor">
              <a:schemeClr val="dk1"/>
            </a:fontRef>
          </p:style>
          <p:txBody>
            <a:bodyPr wrap="none" anchor="ctr"/>
            <a:lstStyle/>
            <a:p>
              <a:endParaRPr lang="zh-CN" altLang="en-US">
                <a:solidFill>
                  <a:srgbClr val="FF0000"/>
                </a:solidFill>
              </a:endParaRPr>
            </a:p>
          </p:txBody>
        </p:sp>
        <p:pic>
          <p:nvPicPr>
            <p:cNvPr id="10" name="Picture 2" descr="C:\Users\jian.zhang\Desktop\安卓PPT模板demo\代码展示\11.wmf"/>
            <p:cNvPicPr>
              <a:picLocks noChangeAspect="1" noChangeArrowheads="1"/>
            </p:cNvPicPr>
            <p:nvPr/>
          </p:nvPicPr>
          <p:blipFill>
            <a:blip r:embed="rId2"/>
            <a:srcRect/>
            <a:stretch>
              <a:fillRect/>
            </a:stretch>
          </p:blipFill>
          <p:spPr bwMode="auto">
            <a:xfrm>
              <a:off x="3417311" y="4495964"/>
              <a:ext cx="500105" cy="416754"/>
            </a:xfrm>
            <a:prstGeom prst="rect">
              <a:avLst/>
            </a:prstGeom>
            <a:noFill/>
          </p:spPr>
        </p:pic>
        <p:sp>
          <p:nvSpPr>
            <p:cNvPr id="13" name="TextBox 12"/>
            <p:cNvSpPr txBox="1"/>
            <p:nvPr/>
          </p:nvSpPr>
          <p:spPr>
            <a:xfrm>
              <a:off x="3897000" y="4596750"/>
              <a:ext cx="1755000" cy="307777"/>
            </a:xfrm>
            <a:prstGeom prst="rect">
              <a:avLst/>
            </a:prstGeom>
            <a:noFill/>
            <a:ln>
              <a:solidFill>
                <a:srgbClr val="C00000"/>
              </a:solidFill>
            </a:ln>
          </p:spPr>
          <p:txBody>
            <a:bodyPr wrap="square" rtlCol="0">
              <a:spAutoFit/>
            </a:bodyPr>
            <a:lstStyle/>
            <a:p>
              <a:pPr algn="l"/>
              <a:r>
                <a:rPr lang="zh-CN" altLang="en-US" sz="1400" dirty="0" smtClean="0">
                  <a:solidFill>
                    <a:srgbClr val="FF0000"/>
                  </a:solidFill>
                </a:rPr>
                <a:t>编译期检查出异常！</a:t>
              </a:r>
              <a:endParaRPr lang="zh-CN" altLang="en-US" sz="1400" dirty="0">
                <a:solidFill>
                  <a:srgbClr val="FF0000"/>
                </a:solidFill>
              </a:endParaRPr>
            </a:p>
          </p:txBody>
        </p:sp>
      </p:grpSp>
      <p:sp>
        <p:nvSpPr>
          <p:cNvPr id="14" name="TextBox 13"/>
          <p:cNvSpPr txBox="1"/>
          <p:nvPr/>
        </p:nvSpPr>
        <p:spPr>
          <a:xfrm>
            <a:off x="297080" y="1995838"/>
            <a:ext cx="3370283" cy="276999"/>
          </a:xfrm>
          <a:prstGeom prst="rect">
            <a:avLst/>
          </a:prstGeom>
          <a:noFill/>
        </p:spPr>
        <p:txBody>
          <a:bodyPr wrap="square" rtlCol="0">
            <a:spAutoFit/>
          </a:bodyPr>
          <a:lstStyle/>
          <a:p>
            <a:pPr marL="227330" lvl="0" indent="-227330" algn="l" eaLnBrk="0" hangingPunct="0">
              <a:spcBef>
                <a:spcPts val="1000"/>
              </a:spcBef>
              <a:buSzPct val="100000"/>
              <a:buFont typeface="Wingdings" panose="05000000000000000000" pitchFamily="2" charset="2"/>
              <a:buChar char="n"/>
            </a:pP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泛型类</a:t>
            </a:r>
            <a:r>
              <a:rPr lang="en-US" altLang="zh-CN"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Box</a:t>
            </a: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物品盒类，盒内可以装礼物</a:t>
            </a:r>
            <a:r>
              <a:rPr lang="zh-CN" altLang="en-US" sz="1200" dirty="0" smtClean="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a:t>
            </a:r>
            <a:endParaRPr lang="en-US" altLang="zh-CN"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endParaRPr>
          </a:p>
        </p:txBody>
      </p:sp>
      <p:sp>
        <p:nvSpPr>
          <p:cNvPr id="11" name="TextBox 10"/>
          <p:cNvSpPr txBox="1"/>
          <p:nvPr/>
        </p:nvSpPr>
        <p:spPr>
          <a:xfrm>
            <a:off x="2682000" y="2276167"/>
            <a:ext cx="2475000" cy="1015663"/>
          </a:xfrm>
          <a:prstGeom prst="rect">
            <a:avLst/>
          </a:prstGeom>
          <a:solidFill>
            <a:schemeClr val="bg2"/>
          </a:solidFill>
          <a:ln>
            <a:solidFill>
              <a:srgbClr val="5AADD6"/>
            </a:solidFill>
          </a:ln>
        </p:spPr>
        <p:txBody>
          <a:bodyPr wrap="square" rtlCol="0">
            <a:spAutoFit/>
          </a:bodyPr>
          <a:lstStyle/>
          <a:p>
            <a:pPr algn="l"/>
            <a:r>
              <a:rPr lang="en-US" altLang="zh-CN" sz="1000" b="1" dirty="0">
                <a:solidFill>
                  <a:srgbClr val="7F0055"/>
                </a:solidFill>
                <a:latin typeface="Consolas" panose="020B0609020204030204"/>
              </a:rPr>
              <a:t>class</a:t>
            </a:r>
            <a:r>
              <a:rPr lang="en-US" altLang="zh-CN" sz="1000" b="1" dirty="0">
                <a:solidFill>
                  <a:srgbClr val="000000"/>
                </a:solidFill>
                <a:latin typeface="Consolas" panose="020B0609020204030204"/>
              </a:rPr>
              <a:t> Box&lt;T&gt;{</a:t>
            </a:r>
            <a:r>
              <a:rPr lang="en-US" altLang="zh-CN" sz="1000" b="1" dirty="0">
                <a:solidFill>
                  <a:srgbClr val="3F7F5F"/>
                </a:solidFill>
                <a:latin typeface="Consolas" panose="020B0609020204030204"/>
              </a:rPr>
              <a:t>//</a:t>
            </a:r>
            <a:r>
              <a:rPr lang="zh-CN" altLang="en-US" sz="1000" b="1" dirty="0">
                <a:solidFill>
                  <a:srgbClr val="3F7F5F"/>
                </a:solidFill>
                <a:latin typeface="Consolas" panose="020B0609020204030204"/>
              </a:rPr>
              <a:t>物品盒，泛型类</a:t>
            </a:r>
            <a:endParaRPr lang="zh-CN" altLang="en-US" sz="1000" b="1" dirty="0">
              <a:solidFill>
                <a:srgbClr val="3F7F5F"/>
              </a:solidFill>
              <a:latin typeface="Consolas" panose="020B0609020204030204"/>
            </a:endParaRPr>
          </a:p>
          <a:p>
            <a:pPr algn="l"/>
            <a:r>
              <a:rPr lang="en-US" altLang="zh-CN" sz="1000" b="1" dirty="0" smtClean="0">
                <a:solidFill>
                  <a:srgbClr val="7F0055"/>
                </a:solidFill>
                <a:latin typeface="Consolas" panose="020B0609020204030204"/>
              </a:rPr>
              <a:t>   private</a:t>
            </a:r>
            <a:r>
              <a:rPr lang="en-US" altLang="zh-CN" sz="1000" b="1" dirty="0" smtClean="0">
                <a:solidFill>
                  <a:srgbClr val="000000"/>
                </a:solidFill>
                <a:latin typeface="Consolas" panose="020B0609020204030204"/>
              </a:rPr>
              <a:t> </a:t>
            </a:r>
            <a:r>
              <a:rPr lang="en-US" altLang="zh-CN" sz="1000" b="1" dirty="0">
                <a:solidFill>
                  <a:srgbClr val="000000"/>
                </a:solidFill>
                <a:latin typeface="Consolas" panose="020B0609020204030204"/>
              </a:rPr>
              <a:t>T </a:t>
            </a:r>
            <a:r>
              <a:rPr lang="en-US" altLang="zh-CN" sz="1000" b="1" dirty="0">
                <a:solidFill>
                  <a:srgbClr val="0000C0"/>
                </a:solidFill>
                <a:latin typeface="Consolas" panose="020B0609020204030204"/>
              </a:rPr>
              <a:t>gift</a:t>
            </a:r>
            <a:r>
              <a:rPr lang="en-US" altLang="zh-CN" sz="1000" b="1" dirty="0">
                <a:solidFill>
                  <a:srgbClr val="000000"/>
                </a:solidFill>
                <a:latin typeface="Consolas" panose="020B0609020204030204"/>
              </a:rPr>
              <a:t>;</a:t>
            </a:r>
            <a:endParaRPr lang="en-US" altLang="zh-CN" sz="1000" b="1" dirty="0">
              <a:solidFill>
                <a:srgbClr val="000000"/>
              </a:solidFill>
              <a:latin typeface="Consolas" panose="020B0609020204030204"/>
            </a:endParaRPr>
          </a:p>
          <a:p>
            <a:pPr algn="l"/>
            <a:r>
              <a:rPr lang="en-US" altLang="zh-CN" sz="1000" b="1" dirty="0" smtClean="0">
                <a:solidFill>
                  <a:srgbClr val="7F0055"/>
                </a:solidFill>
                <a:latin typeface="Consolas" panose="020B0609020204030204"/>
              </a:rPr>
              <a:t>   public</a:t>
            </a:r>
            <a:r>
              <a:rPr lang="en-US" altLang="zh-CN" sz="1000" b="1" dirty="0" smtClean="0">
                <a:solidFill>
                  <a:srgbClr val="000000"/>
                </a:solidFill>
                <a:latin typeface="Consolas" panose="020B0609020204030204"/>
              </a:rPr>
              <a:t> </a:t>
            </a:r>
            <a:r>
              <a:rPr lang="en-US" altLang="zh-CN" sz="1000" b="1" dirty="0">
                <a:solidFill>
                  <a:srgbClr val="000000"/>
                </a:solidFill>
                <a:latin typeface="Consolas" panose="020B0609020204030204"/>
              </a:rPr>
              <a:t>Box(T gift){</a:t>
            </a:r>
            <a:endParaRPr lang="en-US" altLang="zh-CN" sz="1000" b="1" dirty="0">
              <a:solidFill>
                <a:srgbClr val="000000"/>
              </a:solidFill>
              <a:latin typeface="Consolas" panose="020B0609020204030204"/>
            </a:endParaRPr>
          </a:p>
          <a:p>
            <a:pPr algn="l"/>
            <a:r>
              <a:rPr lang="en-US" altLang="zh-CN" sz="1000" b="1" dirty="0" smtClean="0">
                <a:solidFill>
                  <a:srgbClr val="7F0055"/>
                </a:solidFill>
                <a:latin typeface="Consolas" panose="020B0609020204030204"/>
              </a:rPr>
              <a:t>      </a:t>
            </a:r>
            <a:r>
              <a:rPr lang="en-US" altLang="zh-CN" sz="1000" b="1" dirty="0" err="1" smtClean="0">
                <a:solidFill>
                  <a:srgbClr val="7F0055"/>
                </a:solidFill>
                <a:latin typeface="Consolas" panose="020B0609020204030204"/>
              </a:rPr>
              <a:t>this</a:t>
            </a:r>
            <a:r>
              <a:rPr lang="en-US" altLang="zh-CN" sz="1000" b="1" dirty="0" err="1" smtClean="0">
                <a:solidFill>
                  <a:srgbClr val="000000"/>
                </a:solidFill>
                <a:latin typeface="Consolas" panose="020B0609020204030204"/>
              </a:rPr>
              <a:t>.</a:t>
            </a:r>
            <a:r>
              <a:rPr lang="en-US" altLang="zh-CN" sz="1000" b="1" dirty="0" err="1" smtClean="0">
                <a:solidFill>
                  <a:srgbClr val="0000C0"/>
                </a:solidFill>
                <a:latin typeface="Consolas" panose="020B0609020204030204"/>
              </a:rPr>
              <a:t>gift</a:t>
            </a:r>
            <a:r>
              <a:rPr lang="en-US" altLang="zh-CN" sz="1000" b="1" dirty="0" smtClean="0">
                <a:solidFill>
                  <a:srgbClr val="000000"/>
                </a:solidFill>
                <a:latin typeface="Consolas" panose="020B0609020204030204"/>
              </a:rPr>
              <a:t>=gift</a:t>
            </a:r>
            <a:r>
              <a:rPr lang="en-US" altLang="zh-CN" sz="1000" b="1" dirty="0">
                <a:solidFill>
                  <a:srgbClr val="000000"/>
                </a:solidFill>
                <a:latin typeface="Consolas" panose="020B0609020204030204"/>
              </a:rPr>
              <a:t>;</a:t>
            </a:r>
            <a:endParaRPr lang="en-US" altLang="zh-CN" sz="1000" b="1" dirty="0">
              <a:solidFill>
                <a:srgbClr val="000000"/>
              </a:solidFill>
              <a:latin typeface="Consolas" panose="020B0609020204030204"/>
            </a:endParaRPr>
          </a:p>
          <a:p>
            <a:pPr algn="l"/>
            <a:r>
              <a:rPr lang="en-US" altLang="zh-CN" sz="1000" dirty="0" smtClean="0">
                <a:solidFill>
                  <a:srgbClr val="000000"/>
                </a:solidFill>
                <a:latin typeface="Consolas" panose="020B0609020204030204"/>
              </a:rPr>
              <a:t>    }</a:t>
            </a:r>
            <a:endParaRPr lang="en-US" altLang="zh-CN" sz="1000" dirty="0">
              <a:solidFill>
                <a:srgbClr val="000000"/>
              </a:solidFill>
              <a:latin typeface="Consolas" panose="020B0609020204030204"/>
            </a:endParaRPr>
          </a:p>
          <a:p>
            <a:pPr algn="l"/>
            <a:r>
              <a:rPr lang="en-US" altLang="zh-CN" sz="1000" dirty="0">
                <a:solidFill>
                  <a:srgbClr val="000000"/>
                </a:solidFill>
                <a:latin typeface="Consolas" panose="020B0609020204030204"/>
              </a:rPr>
              <a:t>}</a:t>
            </a:r>
            <a:endParaRPr lang="zh-CN" altLang="en-US" sz="1000" dirty="0"/>
          </a:p>
        </p:txBody>
      </p:sp>
      <p:grpSp>
        <p:nvGrpSpPr>
          <p:cNvPr id="7" name="组合 6"/>
          <p:cNvGrpSpPr/>
          <p:nvPr/>
        </p:nvGrpSpPr>
        <p:grpSpPr>
          <a:xfrm>
            <a:off x="2907000" y="3966750"/>
            <a:ext cx="5607000" cy="430887"/>
            <a:chOff x="2907000" y="3966750"/>
            <a:chExt cx="5607000" cy="430887"/>
          </a:xfrm>
        </p:grpSpPr>
        <p:grpSp>
          <p:nvGrpSpPr>
            <p:cNvPr id="4" name="组合 3"/>
            <p:cNvGrpSpPr/>
            <p:nvPr/>
          </p:nvGrpSpPr>
          <p:grpSpPr>
            <a:xfrm>
              <a:off x="2907000" y="3975750"/>
              <a:ext cx="2565000" cy="396000"/>
              <a:chOff x="2907000" y="3975750"/>
              <a:chExt cx="2565000" cy="396000"/>
            </a:xfrm>
          </p:grpSpPr>
          <p:sp>
            <p:nvSpPr>
              <p:cNvPr id="17" name="Rectangle 10"/>
              <p:cNvSpPr>
                <a:spLocks noChangeArrowheads="1"/>
              </p:cNvSpPr>
              <p:nvPr/>
            </p:nvSpPr>
            <p:spPr bwMode="auto">
              <a:xfrm>
                <a:off x="2907000" y="3975750"/>
                <a:ext cx="1152000" cy="180000"/>
              </a:xfrm>
              <a:prstGeom prst="rect">
                <a:avLst/>
              </a:prstGeom>
              <a:noFill/>
            </p:spPr>
            <p:style>
              <a:lnRef idx="2">
                <a:schemeClr val="accent6"/>
              </a:lnRef>
              <a:fillRef idx="1">
                <a:schemeClr val="lt1"/>
              </a:fillRef>
              <a:effectRef idx="0">
                <a:schemeClr val="accent6"/>
              </a:effectRef>
              <a:fontRef idx="minor">
                <a:schemeClr val="dk1"/>
              </a:fontRef>
            </p:style>
            <p:txBody>
              <a:bodyPr wrap="none" anchor="ctr"/>
              <a:lstStyle/>
              <a:p>
                <a:endParaRPr lang="zh-CN" altLang="en-US">
                  <a:solidFill>
                    <a:srgbClr val="FF0000"/>
                  </a:solidFill>
                </a:endParaRPr>
              </a:p>
            </p:txBody>
          </p:sp>
          <p:sp>
            <p:nvSpPr>
              <p:cNvPr id="18" name="Rectangle 10"/>
              <p:cNvSpPr>
                <a:spLocks noChangeArrowheads="1"/>
              </p:cNvSpPr>
              <p:nvPr/>
            </p:nvSpPr>
            <p:spPr bwMode="auto">
              <a:xfrm>
                <a:off x="3672000" y="4191750"/>
                <a:ext cx="1800000" cy="180000"/>
              </a:xfrm>
              <a:prstGeom prst="rect">
                <a:avLst/>
              </a:prstGeom>
              <a:noFill/>
            </p:spPr>
            <p:style>
              <a:lnRef idx="2">
                <a:schemeClr val="accent6"/>
              </a:lnRef>
              <a:fillRef idx="1">
                <a:schemeClr val="lt1"/>
              </a:fillRef>
              <a:effectRef idx="0">
                <a:schemeClr val="accent6"/>
              </a:effectRef>
              <a:fontRef idx="minor">
                <a:schemeClr val="dk1"/>
              </a:fontRef>
            </p:style>
            <p:txBody>
              <a:bodyPr wrap="none" anchor="ctr"/>
              <a:lstStyle/>
              <a:p>
                <a:endParaRPr lang="zh-CN" altLang="en-US">
                  <a:solidFill>
                    <a:srgbClr val="FF0000"/>
                  </a:solidFill>
                </a:endParaRPr>
              </a:p>
            </p:txBody>
          </p:sp>
        </p:grpSp>
        <p:sp>
          <p:nvSpPr>
            <p:cNvPr id="5" name="TextBox 4"/>
            <p:cNvSpPr txBox="1"/>
            <p:nvPr/>
          </p:nvSpPr>
          <p:spPr>
            <a:xfrm>
              <a:off x="7362000" y="3966750"/>
              <a:ext cx="1152000" cy="430887"/>
            </a:xfrm>
            <a:prstGeom prst="rect">
              <a:avLst/>
            </a:prstGeom>
            <a:noFill/>
          </p:spPr>
          <p:txBody>
            <a:bodyPr wrap="square" rtlCol="0">
              <a:spAutoFit/>
            </a:bodyPr>
            <a:lstStyle/>
            <a:p>
              <a:pPr algn="l"/>
              <a:r>
                <a:rPr lang="zh-CN" altLang="en-US" sz="1100" b="1" dirty="0" smtClean="0">
                  <a:solidFill>
                    <a:srgbClr val="FF0000"/>
                  </a:solidFill>
                </a:rPr>
                <a:t>两个</a:t>
              </a:r>
              <a:r>
                <a:rPr lang="en-US" altLang="zh-CN" sz="1100" b="1" dirty="0" smtClean="0">
                  <a:solidFill>
                    <a:srgbClr val="FF0000"/>
                  </a:solidFill>
                </a:rPr>
                <a:t>Box</a:t>
              </a:r>
              <a:r>
                <a:rPr lang="zh-CN" altLang="en-US" sz="1100" b="1" dirty="0" smtClean="0">
                  <a:solidFill>
                    <a:srgbClr val="FF0000"/>
                  </a:solidFill>
                </a:rPr>
                <a:t>版本可以兼容吗？</a:t>
              </a:r>
              <a:endParaRPr lang="zh-CN" altLang="en-US" sz="1100" b="1" dirty="0">
                <a:solidFill>
                  <a:srgbClr val="FF0000"/>
                </a:solidFill>
              </a:endParaRPr>
            </a:p>
          </p:txBody>
        </p:sp>
      </p:grpSp>
      <p:sp>
        <p:nvSpPr>
          <p:cNvPr id="20" name="TextBox 19"/>
          <p:cNvSpPr txBox="1"/>
          <p:nvPr/>
        </p:nvSpPr>
        <p:spPr>
          <a:xfrm>
            <a:off x="297080" y="2317011"/>
            <a:ext cx="2258696" cy="902811"/>
          </a:xfrm>
          <a:prstGeom prst="rect">
            <a:avLst/>
          </a:prstGeom>
          <a:noFill/>
        </p:spPr>
        <p:txBody>
          <a:bodyPr wrap="square" rtlCol="0">
            <a:spAutoFit/>
          </a:bodyPr>
          <a:lstStyle/>
          <a:p>
            <a:pPr marL="227330" lvl="0" indent="-227330" algn="l" eaLnBrk="0" hangingPunct="0">
              <a:spcBef>
                <a:spcPts val="1000"/>
              </a:spcBef>
              <a:buSzPct val="100000"/>
              <a:buFont typeface="Wingdings" panose="05000000000000000000" pitchFamily="2" charset="2"/>
              <a:buChar char="n"/>
            </a:pPr>
            <a:r>
              <a:rPr lang="en-US" altLang="zh-CN" sz="1200" dirty="0" err="1" smtClean="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BoxUtil</a:t>
            </a: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类用来操作</a:t>
            </a:r>
            <a:r>
              <a:rPr lang="en-US" altLang="zh-CN"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Box</a:t>
            </a: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a:t>
            </a:r>
            <a:endParaRPr lang="en-US" altLang="zh-CN"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endParaRPr>
          </a:p>
          <a:p>
            <a:pPr lvl="0" algn="l" eaLnBrk="0" hangingPunct="0">
              <a:spcBef>
                <a:spcPts val="1000"/>
              </a:spcBef>
              <a:buSzPct val="100000"/>
            </a:pP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该类内定义了一个</a:t>
            </a:r>
            <a:r>
              <a:rPr lang="en-US" altLang="zh-CN"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open</a:t>
            </a: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方法，</a:t>
            </a:r>
            <a:endParaRPr lang="en-US" altLang="zh-CN"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endParaRPr>
          </a:p>
          <a:p>
            <a:pPr lvl="0" algn="l" eaLnBrk="0" hangingPunct="0">
              <a:spcBef>
                <a:spcPts val="1000"/>
              </a:spcBef>
              <a:buSzPct val="100000"/>
            </a:pPr>
            <a:r>
              <a:rPr lang="zh-CN" altLang="en-US" sz="1200" dirty="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用来打开物品盒</a:t>
            </a:r>
            <a:r>
              <a:rPr lang="zh-CN" altLang="en-US" sz="1200" dirty="0" smtClean="0">
                <a:solidFill>
                  <a:srgbClr val="000000">
                    <a:lumMod val="75000"/>
                    <a:lumOff val="25000"/>
                  </a:srgbClr>
                </a:solidFill>
                <a:latin typeface="微软雅黑" panose="020B0503020204020204" pitchFamily="34" charset="-122"/>
                <a:ea typeface="微软雅黑" panose="020B0503020204020204" pitchFamily="34" charset="-122"/>
                <a:sym typeface="Calibri" panose="020F0502020204030204" pitchFamily="34" charset="0"/>
              </a:rPr>
              <a:t>。</a:t>
            </a:r>
            <a:endParaRPr lang="zh-CN" altLang="en-US" sz="12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Scale>
                                      <p:cBhvr>
                                        <p:cTn id="7" dur="1000" decel="50000" fill="hold">
                                          <p:stCondLst>
                                            <p:cond delay="0"/>
                                          </p:stCondLst>
                                        </p:cTn>
                                        <p:tgtEl>
                                          <p:spTgt spid="3">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
                                            <p:txEl>
                                              <p:pRg st="0" end="0"/>
                                            </p:txEl>
                                          </p:spTgt>
                                        </p:tgtEl>
                                        <p:attrNameLst>
                                          <p:attrName>ppt_x</p:attrName>
                                          <p:attrName>ppt_y</p:attrName>
                                        </p:attrNameLst>
                                      </p:cBhvr>
                                    </p:animMotion>
                                    <p:animEffect transition="in" filter="fade">
                                      <p:cBhvr>
                                        <p:cTn id="9" dur="10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Scale>
                                      <p:cBhvr>
                                        <p:cTn id="14" dur="1000" decel="50000" fill="hold">
                                          <p:stCondLst>
                                            <p:cond delay="0"/>
                                          </p:stCondLst>
                                        </p:cTn>
                                        <p:tgtEl>
                                          <p:spTgt spid="3">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xEl>
                                              <p:pRg st="1" end="1"/>
                                            </p:txEl>
                                          </p:spTgt>
                                        </p:tgtEl>
                                        <p:attrNameLst>
                                          <p:attrName>ppt_x</p:attrName>
                                          <p:attrName>ppt_y</p:attrName>
                                        </p:attrNameLst>
                                      </p:cBhvr>
                                    </p:animMotion>
                                    <p:animEffect transition="in" filter="fade">
                                      <p:cBhvr>
                                        <p:cTn id="16" dur="10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Scale>
                                      <p:cBhvr>
                                        <p:cTn id="21" dur="1000" decel="50000" fill="hold">
                                          <p:stCondLst>
                                            <p:cond delay="0"/>
                                          </p:stCondLst>
                                        </p:cTn>
                                        <p:tgtEl>
                                          <p:spTgt spid="3">
                                            <p:txEl>
                                              <p:pRg st="2" end="2"/>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3">
                                            <p:txEl>
                                              <p:pRg st="2" end="2"/>
                                            </p:txEl>
                                          </p:spTgt>
                                        </p:tgtEl>
                                        <p:attrNameLst>
                                          <p:attrName>ppt_x</p:attrName>
                                          <p:attrName>ppt_y</p:attrName>
                                        </p:attrNameLst>
                                      </p:cBhvr>
                                    </p:animMotion>
                                    <p:animEffect transition="in" filter="fade">
                                      <p:cBhvr>
                                        <p:cTn id="23" dur="10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linds(horizont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5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Scale>
                                      <p:cBhvr>
                                        <p:cTn id="33"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4"/>
                                        </p:tgtEl>
                                        <p:attrNameLst>
                                          <p:attrName>ppt_x</p:attrName>
                                          <p:attrName>ppt_y</p:attrName>
                                        </p:attrNameLst>
                                      </p:cBhvr>
                                    </p:animMotion>
                                    <p:animEffect transition="in" filter="fade">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52" presetClass="entr" presetSubtype="0" fill="hold" grpId="0" nodeType="clickEffect">
                                  <p:stCondLst>
                                    <p:cond delay="0"/>
                                  </p:stCondLst>
                                  <p:childTnLst>
                                    <p:set>
                                      <p:cBhvr>
                                        <p:cTn id="44" dur="1" fill="hold">
                                          <p:stCondLst>
                                            <p:cond delay="0"/>
                                          </p:stCondLst>
                                        </p:cTn>
                                        <p:tgtEl>
                                          <p:spTgt spid="20"/>
                                        </p:tgtEl>
                                        <p:attrNameLst>
                                          <p:attrName>style.visibility</p:attrName>
                                        </p:attrNameLst>
                                      </p:cBhvr>
                                      <p:to>
                                        <p:strVal val="visible"/>
                                      </p:to>
                                    </p:set>
                                    <p:animScale>
                                      <p:cBhvr>
                                        <p:cTn id="45"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20"/>
                                        </p:tgtEl>
                                        <p:attrNameLst>
                                          <p:attrName>ppt_x</p:attrName>
                                          <p:attrName>ppt_y</p:attrName>
                                        </p:attrNameLst>
                                      </p:cBhvr>
                                    </p:animMotion>
                                    <p:animEffect transition="in" filter="fade">
                                      <p:cBhvr>
                                        <p:cTn id="47" dur="10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5" presetClass="entr" presetSubtype="0"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decel="50000" fill="hold">
                                          <p:stCondLst>
                                            <p:cond delay="0"/>
                                          </p:stCondLst>
                                        </p:cTn>
                                        <p:tgtEl>
                                          <p:spTgt spid="7"/>
                                        </p:tgtEl>
                                        <p:attrNameLst>
                                          <p:attrName>style.rotation</p:attrName>
                                        </p:attrNameLst>
                                      </p:cBhvr>
                                      <p:tavLst>
                                        <p:tav tm="0">
                                          <p:val>
                                            <p:fltVal val="-90"/>
                                          </p:val>
                                        </p:tav>
                                        <p:tav tm="100000">
                                          <p:val>
                                            <p:fltVal val="0"/>
                                          </p:val>
                                        </p:tav>
                                      </p:tavLst>
                                    </p:anim>
                                    <p:anim calcmode="lin" valueType="num">
                                      <p:cBhvr>
                                        <p:cTn id="58" dur="500" decel="50000" fill="hold">
                                          <p:stCondLst>
                                            <p:cond delay="0"/>
                                          </p:stCondLst>
                                        </p:cTn>
                                        <p:tgtEl>
                                          <p:spTgt spid="7"/>
                                        </p:tgtEl>
                                        <p:attrNameLst>
                                          <p:attrName>ppt_w</p:attrName>
                                        </p:attrNameLst>
                                      </p:cBhvr>
                                      <p:tavLst>
                                        <p:tav tm="0">
                                          <p:val>
                                            <p:strVal val="#ppt_w"/>
                                          </p:val>
                                        </p:tav>
                                        <p:tav tm="100000">
                                          <p:val>
                                            <p:strVal val="#ppt_w*.05"/>
                                          </p:val>
                                        </p:tav>
                                      </p:tavLst>
                                    </p:anim>
                                    <p:anim calcmode="lin" valueType="num">
                                      <p:cBhvr>
                                        <p:cTn id="59" dur="500" accel="50000" fill="hold">
                                          <p:stCondLst>
                                            <p:cond delay="500"/>
                                          </p:stCondLst>
                                        </p:cTn>
                                        <p:tgtEl>
                                          <p:spTgt spid="7"/>
                                        </p:tgtEl>
                                        <p:attrNameLst>
                                          <p:attrName>ppt_w</p:attrName>
                                        </p:attrNameLst>
                                      </p:cBhvr>
                                      <p:tavLst>
                                        <p:tav tm="0">
                                          <p:val>
                                            <p:strVal val="#ppt_w*.05"/>
                                          </p:val>
                                        </p:tav>
                                        <p:tav tm="100000">
                                          <p:val>
                                            <p:strVal val="#ppt_w"/>
                                          </p:val>
                                        </p:tav>
                                      </p:tavLst>
                                    </p:anim>
                                    <p:anim calcmode="lin" valueType="num">
                                      <p:cBhvr>
                                        <p:cTn id="60" dur="1000" fill="hold"/>
                                        <p:tgtEl>
                                          <p:spTgt spid="7"/>
                                        </p:tgtEl>
                                        <p:attrNameLst>
                                          <p:attrName>ppt_h</p:attrName>
                                        </p:attrNameLst>
                                      </p:cBhvr>
                                      <p:tavLst>
                                        <p:tav tm="0">
                                          <p:val>
                                            <p:strVal val="#ppt_h"/>
                                          </p:val>
                                        </p:tav>
                                        <p:tav tm="100000">
                                          <p:val>
                                            <p:strVal val="#ppt_h"/>
                                          </p:val>
                                        </p:tav>
                                      </p:tavLst>
                                    </p:anim>
                                    <p:anim calcmode="lin" valueType="num">
                                      <p:cBhvr>
                                        <p:cTn id="61" dur="500" decel="50000" fill="hold">
                                          <p:stCondLst>
                                            <p:cond delay="0"/>
                                          </p:stCondLst>
                                        </p:cTn>
                                        <p:tgtEl>
                                          <p:spTgt spid="7"/>
                                        </p:tgtEl>
                                        <p:attrNameLst>
                                          <p:attrName>ppt_x</p:attrName>
                                        </p:attrNameLst>
                                      </p:cBhvr>
                                      <p:tavLst>
                                        <p:tav tm="0">
                                          <p:val>
                                            <p:strVal val="#ppt_x+.4"/>
                                          </p:val>
                                        </p:tav>
                                        <p:tav tm="100000">
                                          <p:val>
                                            <p:strVal val="#ppt_x"/>
                                          </p:val>
                                        </p:tav>
                                      </p:tavLst>
                                    </p:anim>
                                    <p:anim calcmode="lin" valueType="num">
                                      <p:cBhvr>
                                        <p:cTn id="62" dur="500" decel="50000" fill="hold">
                                          <p:stCondLst>
                                            <p:cond delay="0"/>
                                          </p:stCondLst>
                                        </p:cTn>
                                        <p:tgtEl>
                                          <p:spTgt spid="7"/>
                                        </p:tgtEl>
                                        <p:attrNameLst>
                                          <p:attrName>ppt_y</p:attrName>
                                        </p:attrNameLst>
                                      </p:cBhvr>
                                      <p:tavLst>
                                        <p:tav tm="0">
                                          <p:val>
                                            <p:strVal val="#ppt_y-.2"/>
                                          </p:val>
                                        </p:tav>
                                        <p:tav tm="100000">
                                          <p:val>
                                            <p:strVal val="#ppt_y+.1"/>
                                          </p:val>
                                        </p:tav>
                                      </p:tavLst>
                                    </p:anim>
                                    <p:anim calcmode="lin" valueType="num">
                                      <p:cBhvr>
                                        <p:cTn id="63" dur="500" accel="50000" fill="hold">
                                          <p:stCondLst>
                                            <p:cond delay="500"/>
                                          </p:stCondLst>
                                        </p:cTn>
                                        <p:tgtEl>
                                          <p:spTgt spid="7"/>
                                        </p:tgtEl>
                                        <p:attrNameLst>
                                          <p:attrName>ppt_y</p:attrName>
                                        </p:attrNameLst>
                                      </p:cBhvr>
                                      <p:tavLst>
                                        <p:tav tm="0">
                                          <p:val>
                                            <p:strVal val="#ppt_y+.1"/>
                                          </p:val>
                                        </p:tav>
                                        <p:tav tm="100000">
                                          <p:val>
                                            <p:strVal val="#ppt_y"/>
                                          </p:val>
                                        </p:tav>
                                      </p:tavLst>
                                    </p:anim>
                                    <p:animEffect transition="in" filter="fade">
                                      <p:cBhvr>
                                        <p:cTn id="64" dur="1000" decel="50000">
                                          <p:stCondLst>
                                            <p:cond delay="0"/>
                                          </p:stCondLst>
                                        </p:cTn>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52" presetClass="entr" presetSubtype="0" fill="hold" nodeType="clickEffect">
                                  <p:stCondLst>
                                    <p:cond delay="0"/>
                                  </p:stCondLst>
                                  <p:childTnLst>
                                    <p:set>
                                      <p:cBhvr>
                                        <p:cTn id="68" dur="1" fill="hold">
                                          <p:stCondLst>
                                            <p:cond delay="0"/>
                                          </p:stCondLst>
                                        </p:cTn>
                                        <p:tgtEl>
                                          <p:spTgt spid="16"/>
                                        </p:tgtEl>
                                        <p:attrNameLst>
                                          <p:attrName>style.visibility</p:attrName>
                                        </p:attrNameLst>
                                      </p:cBhvr>
                                      <p:to>
                                        <p:strVal val="visible"/>
                                      </p:to>
                                    </p:set>
                                    <p:animScale>
                                      <p:cBhvr>
                                        <p:cTn id="69"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0" dur="1000" decel="50000" fill="hold">
                                          <p:stCondLst>
                                            <p:cond delay="0"/>
                                          </p:stCondLst>
                                        </p:cTn>
                                        <p:tgtEl>
                                          <p:spTgt spid="16"/>
                                        </p:tgtEl>
                                        <p:attrNameLst>
                                          <p:attrName>ppt_x</p:attrName>
                                          <p:attrName>ppt_y</p:attrName>
                                        </p:attrNameLst>
                                      </p:cBhvr>
                                    </p:animMotion>
                                    <p:animEffect transition="in" filter="fade">
                                      <p:cBhvr>
                                        <p:cTn id="7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12" grpId="0" animBg="1"/>
      <p:bldP spid="14" grpId="0"/>
      <p:bldP spid="11" grpId="0" animBg="1"/>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为什么使用泛型通配符</a:t>
            </a:r>
            <a:endParaRPr lang="zh-CN" altLang="en-US"/>
          </a:p>
        </p:txBody>
      </p:sp>
      <p:sp>
        <p:nvSpPr>
          <p:cNvPr id="9" name="副标题 8"/>
          <p:cNvSpPr>
            <a:spLocks noGrp="1"/>
          </p:cNvSpPr>
          <p:nvPr>
            <p:ph type="subTitle" idx="10"/>
          </p:nvPr>
        </p:nvSpPr>
        <p:spPr>
          <a:xfrm>
            <a:off x="539552" y="843558"/>
            <a:ext cx="7920880" cy="792088"/>
          </a:xfrm>
        </p:spPr>
        <p:txBody>
          <a:bodyPr/>
          <a:lstStyle/>
          <a:p>
            <a:pPr>
              <a:lnSpc>
                <a:spcPct val="150000"/>
              </a:lnSpc>
            </a:pPr>
            <a:r>
              <a:rPr lang="zh-CN" altLang="en-US" dirty="0"/>
              <a:t>分析</a:t>
            </a:r>
            <a:r>
              <a:rPr lang="zh-CN" altLang="en-US" dirty="0" smtClean="0"/>
              <a:t>：尽管</a:t>
            </a:r>
            <a:r>
              <a:rPr lang="en-US" altLang="zh-CN" dirty="0"/>
              <a:t>Birthday</a:t>
            </a:r>
            <a:r>
              <a:rPr lang="zh-CN" altLang="en-US" dirty="0"/>
              <a:t>是</a:t>
            </a:r>
            <a:r>
              <a:rPr lang="en-US" altLang="zh-CN" dirty="0"/>
              <a:t>Gift</a:t>
            </a:r>
            <a:r>
              <a:rPr lang="zh-CN" altLang="en-US" dirty="0"/>
              <a:t>的子类，但是</a:t>
            </a:r>
            <a:r>
              <a:rPr lang="en-US" altLang="zh-CN" dirty="0"/>
              <a:t>Box&lt;</a:t>
            </a:r>
            <a:r>
              <a:rPr lang="en-US" altLang="zh-CN" dirty="0" err="1"/>
              <a:t>BirthdayGift</a:t>
            </a:r>
            <a:r>
              <a:rPr lang="en-US" altLang="zh-CN" dirty="0"/>
              <a:t>&gt;</a:t>
            </a:r>
            <a:r>
              <a:rPr lang="zh-CN" altLang="en-US" dirty="0"/>
              <a:t>既不与</a:t>
            </a:r>
            <a:r>
              <a:rPr lang="en-US" altLang="zh-CN" dirty="0"/>
              <a:t>Box&lt;Gift&gt;</a:t>
            </a:r>
            <a:r>
              <a:rPr lang="zh-CN" altLang="en-US" dirty="0"/>
              <a:t>等价，也非</a:t>
            </a:r>
            <a:r>
              <a:rPr lang="en-US" altLang="zh-CN" dirty="0"/>
              <a:t>Box&lt;Gift&gt;</a:t>
            </a:r>
            <a:r>
              <a:rPr lang="zh-CN" altLang="en-US" dirty="0"/>
              <a:t>的子类，二者是</a:t>
            </a:r>
            <a:r>
              <a:rPr lang="en-US" altLang="zh-CN" dirty="0"/>
              <a:t>Box</a:t>
            </a:r>
            <a:r>
              <a:rPr lang="zh-CN" altLang="en-US" dirty="0"/>
              <a:t>类的两个</a:t>
            </a:r>
            <a:r>
              <a:rPr lang="zh-CN" altLang="en-US" dirty="0" smtClean="0"/>
              <a:t>不同版本。</a:t>
            </a:r>
            <a:endParaRPr lang="zh-CN" altLang="en-US" dirty="0"/>
          </a:p>
        </p:txBody>
      </p:sp>
      <p:sp>
        <p:nvSpPr>
          <p:cNvPr id="5" name="AutoShape 5"/>
          <p:cNvSpPr>
            <a:spLocks noChangeArrowheads="1"/>
          </p:cNvSpPr>
          <p:nvPr/>
        </p:nvSpPr>
        <p:spPr bwMode="auto">
          <a:xfrm>
            <a:off x="1575296" y="2193126"/>
            <a:ext cx="4292848" cy="73866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400" b="1" dirty="0">
                <a:solidFill>
                  <a:srgbClr val="7F0055"/>
                </a:solidFill>
                <a:latin typeface="Consolas" panose="020B0609020204030204"/>
              </a:rPr>
              <a:t>public</a:t>
            </a:r>
            <a:r>
              <a:rPr lang="en-US" altLang="zh-CN" sz="1400" b="1" dirty="0">
                <a:solidFill>
                  <a:srgbClr val="000000"/>
                </a:solidFill>
                <a:latin typeface="Consolas" panose="020B0609020204030204"/>
              </a:rPr>
              <a:t> </a:t>
            </a:r>
            <a:r>
              <a:rPr lang="en-US" altLang="zh-CN" sz="1400" b="1" dirty="0">
                <a:solidFill>
                  <a:srgbClr val="7F0055"/>
                </a:solidFill>
                <a:latin typeface="Consolas" panose="020B0609020204030204"/>
              </a:rPr>
              <a:t>void</a:t>
            </a:r>
            <a:r>
              <a:rPr lang="en-US" altLang="zh-CN" sz="1400" b="1" dirty="0">
                <a:solidFill>
                  <a:srgbClr val="000000"/>
                </a:solidFill>
                <a:latin typeface="Consolas" panose="020B0609020204030204"/>
              </a:rPr>
              <a:t> open(Box&lt;Gift&gt; </a:t>
            </a:r>
            <a:r>
              <a:rPr lang="en-US" altLang="zh-CN" sz="1400" b="1" dirty="0">
                <a:solidFill>
                  <a:srgbClr val="6A3E3E"/>
                </a:solidFill>
                <a:latin typeface="Consolas" panose="020B0609020204030204"/>
              </a:rPr>
              <a:t>box</a:t>
            </a:r>
            <a:r>
              <a:rPr lang="en-US" altLang="zh-CN" sz="1400" b="1" dirty="0">
                <a:solidFill>
                  <a:srgbClr val="000000"/>
                </a:solidFill>
                <a:latin typeface="Consolas" panose="020B0609020204030204"/>
              </a:rPr>
              <a:t>){ }</a:t>
            </a:r>
            <a:endParaRPr lang="en-US" altLang="zh-CN" sz="1400" b="1" dirty="0">
              <a:solidFill>
                <a:srgbClr val="000000"/>
              </a:solidFill>
              <a:latin typeface="Consolas" panose="020B0609020204030204"/>
            </a:endParaRPr>
          </a:p>
          <a:p>
            <a:pPr algn="l"/>
            <a:r>
              <a:rPr lang="en-US" altLang="zh-CN" sz="1400" b="1" dirty="0">
                <a:solidFill>
                  <a:srgbClr val="7F0055"/>
                </a:solidFill>
                <a:latin typeface="Consolas" panose="020B0609020204030204"/>
              </a:rPr>
              <a:t>public</a:t>
            </a:r>
            <a:r>
              <a:rPr lang="en-US" altLang="zh-CN" sz="1400" b="1" dirty="0">
                <a:solidFill>
                  <a:srgbClr val="000000"/>
                </a:solidFill>
                <a:latin typeface="Consolas" panose="020B0609020204030204"/>
              </a:rPr>
              <a:t> </a:t>
            </a:r>
            <a:r>
              <a:rPr lang="en-US" altLang="zh-CN" sz="1400" b="1" dirty="0">
                <a:solidFill>
                  <a:srgbClr val="7F0055"/>
                </a:solidFill>
                <a:latin typeface="Consolas" panose="020B0609020204030204"/>
              </a:rPr>
              <a:t>void</a:t>
            </a:r>
            <a:r>
              <a:rPr lang="en-US" altLang="zh-CN" sz="1400" b="1" dirty="0">
                <a:solidFill>
                  <a:srgbClr val="000000"/>
                </a:solidFill>
                <a:latin typeface="Consolas" panose="020B0609020204030204"/>
              </a:rPr>
              <a:t> open(Box&lt;</a:t>
            </a:r>
            <a:r>
              <a:rPr lang="en-US" altLang="zh-CN" sz="1400" b="1" dirty="0" err="1">
                <a:solidFill>
                  <a:srgbClr val="000000"/>
                </a:solidFill>
                <a:latin typeface="Consolas" panose="020B0609020204030204"/>
              </a:rPr>
              <a:t>BirthdayGift</a:t>
            </a:r>
            <a:r>
              <a:rPr lang="en-US" altLang="zh-CN" sz="1400" b="1" dirty="0">
                <a:solidFill>
                  <a:srgbClr val="000000"/>
                </a:solidFill>
                <a:latin typeface="Consolas" panose="020B0609020204030204"/>
              </a:rPr>
              <a:t>&gt; </a:t>
            </a:r>
            <a:r>
              <a:rPr lang="en-US" altLang="zh-CN" sz="1400" b="1" dirty="0">
                <a:solidFill>
                  <a:srgbClr val="6A3E3E"/>
                </a:solidFill>
                <a:latin typeface="Consolas" panose="020B0609020204030204"/>
              </a:rPr>
              <a:t>box</a:t>
            </a:r>
            <a:r>
              <a:rPr lang="en-US" altLang="zh-CN" sz="1400" b="1" dirty="0">
                <a:solidFill>
                  <a:srgbClr val="000000"/>
                </a:solidFill>
                <a:latin typeface="Consolas" panose="020B0609020204030204"/>
              </a:rPr>
              <a:t>){ }</a:t>
            </a:r>
            <a:endParaRPr lang="en-US" altLang="zh-CN" sz="1400" b="1" dirty="0">
              <a:solidFill>
                <a:srgbClr val="000000"/>
              </a:solidFill>
              <a:latin typeface="Consolas" panose="020B0609020204030204"/>
            </a:endParaRPr>
          </a:p>
          <a:p>
            <a:pPr algn="l"/>
            <a:r>
              <a:rPr lang="en-US" altLang="zh-CN" sz="1400" b="1" dirty="0">
                <a:solidFill>
                  <a:srgbClr val="7F0055"/>
                </a:solidFill>
                <a:latin typeface="Consolas" panose="020B0609020204030204"/>
              </a:rPr>
              <a:t>public</a:t>
            </a:r>
            <a:r>
              <a:rPr lang="en-US" altLang="zh-CN" sz="1400" b="1" dirty="0">
                <a:solidFill>
                  <a:srgbClr val="000000"/>
                </a:solidFill>
                <a:latin typeface="Consolas" panose="020B0609020204030204"/>
              </a:rPr>
              <a:t> </a:t>
            </a:r>
            <a:r>
              <a:rPr lang="en-US" altLang="zh-CN" sz="1400" b="1" dirty="0">
                <a:solidFill>
                  <a:srgbClr val="7F0055"/>
                </a:solidFill>
                <a:latin typeface="Consolas" panose="020B0609020204030204"/>
              </a:rPr>
              <a:t>void</a:t>
            </a:r>
            <a:r>
              <a:rPr lang="en-US" altLang="zh-CN" sz="1400" b="1" dirty="0">
                <a:solidFill>
                  <a:srgbClr val="000000"/>
                </a:solidFill>
                <a:latin typeface="Consolas" panose="020B0609020204030204"/>
              </a:rPr>
              <a:t> open(Box&lt;</a:t>
            </a:r>
            <a:r>
              <a:rPr lang="en-US" altLang="zh-CN" sz="1400" b="1" dirty="0" err="1">
                <a:solidFill>
                  <a:srgbClr val="000000"/>
                </a:solidFill>
                <a:latin typeface="Consolas" panose="020B0609020204030204"/>
              </a:rPr>
              <a:t>LoverGift</a:t>
            </a:r>
            <a:r>
              <a:rPr lang="en-US" altLang="zh-CN" sz="1400" b="1" dirty="0">
                <a:solidFill>
                  <a:srgbClr val="000000"/>
                </a:solidFill>
                <a:latin typeface="Consolas" panose="020B0609020204030204"/>
              </a:rPr>
              <a:t>&gt; </a:t>
            </a:r>
            <a:r>
              <a:rPr lang="en-US" altLang="zh-CN" sz="1400" b="1" dirty="0">
                <a:solidFill>
                  <a:srgbClr val="6A3E3E"/>
                </a:solidFill>
                <a:latin typeface="Consolas" panose="020B0609020204030204"/>
              </a:rPr>
              <a:t>box</a:t>
            </a:r>
            <a:r>
              <a:rPr lang="en-US" altLang="zh-CN" sz="1400" b="1" dirty="0">
                <a:solidFill>
                  <a:srgbClr val="000000"/>
                </a:solidFill>
                <a:latin typeface="Consolas" panose="020B0609020204030204"/>
              </a:rPr>
              <a:t>){ }</a:t>
            </a:r>
            <a:endParaRPr lang="en-US" altLang="zh-CN" sz="1400" dirty="0">
              <a:solidFill>
                <a:schemeClr val="tx1">
                  <a:lumMod val="75000"/>
                  <a:lumOff val="25000"/>
                </a:schemeClr>
              </a:solidFill>
              <a:ea typeface="微软雅黑" panose="020B0503020204020204" pitchFamily="34" charset="-122"/>
            </a:endParaRPr>
          </a:p>
        </p:txBody>
      </p:sp>
      <p:sp>
        <p:nvSpPr>
          <p:cNvPr id="6" name="AutoShape 10"/>
          <p:cNvSpPr>
            <a:spLocks noChangeArrowheads="1"/>
          </p:cNvSpPr>
          <p:nvPr/>
        </p:nvSpPr>
        <p:spPr bwMode="auto">
          <a:xfrm>
            <a:off x="5940152" y="2337142"/>
            <a:ext cx="2016000" cy="340519"/>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400" kern="0" dirty="0">
                <a:solidFill>
                  <a:schemeClr val="bg1"/>
                </a:solidFill>
                <a:latin typeface="Arial" panose="020B0604020202020204"/>
              </a:rPr>
              <a:t>代码繁琐，重用性不</a:t>
            </a:r>
            <a:r>
              <a:rPr lang="zh-CN" altLang="en-US" sz="1400" kern="0" dirty="0" smtClean="0">
                <a:solidFill>
                  <a:schemeClr val="bg1"/>
                </a:solidFill>
                <a:latin typeface="Arial" panose="020B0604020202020204"/>
              </a:rPr>
              <a:t>强</a:t>
            </a:r>
            <a:endParaRPr lang="en-GB" altLang="zh-CN" sz="1400" kern="0" dirty="0">
              <a:solidFill>
                <a:schemeClr val="bg1"/>
              </a:solidFill>
              <a:latin typeface="Arial" panose="020B0604020202020204"/>
            </a:endParaRPr>
          </a:p>
        </p:txBody>
      </p:sp>
      <p:sp>
        <p:nvSpPr>
          <p:cNvPr id="7" name="AutoShape 5"/>
          <p:cNvSpPr>
            <a:spLocks noChangeArrowheads="1"/>
          </p:cNvSpPr>
          <p:nvPr/>
        </p:nvSpPr>
        <p:spPr bwMode="auto">
          <a:xfrm>
            <a:off x="1547664" y="3579862"/>
            <a:ext cx="3977534" cy="37978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b="1" dirty="0">
                <a:solidFill>
                  <a:srgbClr val="7F0055"/>
                </a:solidFill>
                <a:latin typeface="Consolas" panose="020B0609020204030204"/>
              </a:rPr>
              <a:t>public</a:t>
            </a:r>
            <a:r>
              <a:rPr lang="en-US" altLang="zh-CN" sz="1400" b="1" dirty="0">
                <a:solidFill>
                  <a:srgbClr val="000000"/>
                </a:solidFill>
                <a:latin typeface="Consolas" panose="020B0609020204030204"/>
              </a:rPr>
              <a:t> </a:t>
            </a:r>
            <a:r>
              <a:rPr lang="en-US" altLang="zh-CN" sz="1400" b="1" dirty="0">
                <a:solidFill>
                  <a:srgbClr val="7F0055"/>
                </a:solidFill>
                <a:latin typeface="Consolas" panose="020B0609020204030204"/>
              </a:rPr>
              <a:t>void</a:t>
            </a:r>
            <a:r>
              <a:rPr lang="en-US" altLang="zh-CN" sz="1400" b="1" dirty="0">
                <a:solidFill>
                  <a:srgbClr val="000000"/>
                </a:solidFill>
                <a:latin typeface="Consolas" panose="020B0609020204030204"/>
              </a:rPr>
              <a:t> open(Box&lt;?&gt; </a:t>
            </a:r>
            <a:r>
              <a:rPr lang="en-US" altLang="zh-CN" sz="1400" b="1" dirty="0">
                <a:solidFill>
                  <a:srgbClr val="6A3E3E"/>
                </a:solidFill>
                <a:latin typeface="Consolas" panose="020B0609020204030204"/>
              </a:rPr>
              <a:t>box</a:t>
            </a:r>
            <a:r>
              <a:rPr lang="en-US" altLang="zh-CN" sz="1400" b="1" dirty="0">
                <a:solidFill>
                  <a:srgbClr val="000000"/>
                </a:solidFill>
                <a:latin typeface="Consolas" panose="020B0609020204030204"/>
              </a:rPr>
              <a:t>) { }</a:t>
            </a:r>
            <a:endParaRPr lang="en-US" altLang="zh-CN" sz="1400" dirty="0">
              <a:solidFill>
                <a:schemeClr val="tx1">
                  <a:lumMod val="75000"/>
                  <a:lumOff val="25000"/>
                </a:schemeClr>
              </a:solidFill>
              <a:ea typeface="微软雅黑" panose="020B0503020204020204" pitchFamily="34" charset="-122"/>
            </a:endParaRPr>
          </a:p>
        </p:txBody>
      </p:sp>
      <p:sp>
        <p:nvSpPr>
          <p:cNvPr id="8" name="Rectangle 10"/>
          <p:cNvSpPr>
            <a:spLocks noChangeArrowheads="1"/>
          </p:cNvSpPr>
          <p:nvPr/>
        </p:nvSpPr>
        <p:spPr bwMode="auto">
          <a:xfrm>
            <a:off x="3635896" y="3687902"/>
            <a:ext cx="252000" cy="252000"/>
          </a:xfrm>
          <a:prstGeom prst="rect">
            <a:avLst/>
          </a:prstGeom>
          <a:noFill/>
        </p:spPr>
        <p:style>
          <a:lnRef idx="2">
            <a:schemeClr val="accent6"/>
          </a:lnRef>
          <a:fillRef idx="1">
            <a:schemeClr val="lt1"/>
          </a:fillRef>
          <a:effectRef idx="0">
            <a:schemeClr val="accent6"/>
          </a:effectRef>
          <a:fontRef idx="minor">
            <a:schemeClr val="dk1"/>
          </a:fontRef>
        </p:style>
        <p:txBody>
          <a:bodyPr wrap="none" anchor="ctr"/>
          <a:lstStyle/>
          <a:p>
            <a:endParaRPr lang="zh-CN" altLang="en-US">
              <a:solidFill>
                <a:srgbClr val="FF0000"/>
              </a:solidFill>
            </a:endParaRPr>
          </a:p>
        </p:txBody>
      </p:sp>
      <p:sp>
        <p:nvSpPr>
          <p:cNvPr id="12" name="AutoShape 10"/>
          <p:cNvSpPr>
            <a:spLocks noChangeArrowheads="1"/>
          </p:cNvSpPr>
          <p:nvPr/>
        </p:nvSpPr>
        <p:spPr bwMode="auto">
          <a:xfrm>
            <a:off x="3276000" y="4011910"/>
            <a:ext cx="1296000"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600" kern="0" dirty="0" smtClean="0">
                <a:solidFill>
                  <a:schemeClr val="bg1"/>
                </a:solidFill>
                <a:latin typeface="Arial" panose="020B0604020202020204"/>
              </a:rPr>
              <a:t>泛型</a:t>
            </a:r>
            <a:r>
              <a:rPr lang="zh-CN" altLang="en-US" sz="1600" kern="0" dirty="0" smtClean="0">
                <a:solidFill>
                  <a:srgbClr val="FFFF00"/>
                </a:solidFill>
                <a:latin typeface="Arial" panose="020B0604020202020204"/>
              </a:rPr>
              <a:t>通配符</a:t>
            </a:r>
            <a:endParaRPr lang="en-GB" altLang="zh-CN" sz="1600" kern="0" dirty="0">
              <a:solidFill>
                <a:srgbClr val="FFFF00"/>
              </a:solidFill>
              <a:latin typeface="Arial" panose="020B0604020202020204"/>
            </a:endParaRPr>
          </a:p>
        </p:txBody>
      </p:sp>
      <p:sp>
        <p:nvSpPr>
          <p:cNvPr id="4" name="TextBox 3"/>
          <p:cNvSpPr txBox="1"/>
          <p:nvPr/>
        </p:nvSpPr>
        <p:spPr>
          <a:xfrm>
            <a:off x="5868384" y="4012996"/>
            <a:ext cx="2160000" cy="646986"/>
          </a:xfrm>
          <a:prstGeom prst="roundRect">
            <a:avLst/>
          </a:prstGeom>
          <a:noFill/>
          <a:ln>
            <a:solidFill>
              <a:srgbClr val="5AADD6"/>
            </a:solidFill>
          </a:ln>
        </p:spPr>
        <p:txBody>
          <a:bodyPr wrap="square" rtlCol="0">
            <a:spAutoFit/>
          </a:bodyPr>
          <a:lstStyle/>
          <a:p>
            <a:pPr algn="l"/>
            <a:r>
              <a:rPr lang="zh-CN" altLang="en-US" sz="1600" b="1" dirty="0" smtClean="0">
                <a:solidFill>
                  <a:srgbClr val="3E68FC"/>
                </a:solidFill>
              </a:rPr>
              <a:t>什么是通配符，</a:t>
            </a:r>
            <a:endParaRPr lang="en-US" altLang="zh-CN" sz="1600" b="1" dirty="0" smtClean="0">
              <a:solidFill>
                <a:srgbClr val="3E68FC"/>
              </a:solidFill>
            </a:endParaRPr>
          </a:p>
          <a:p>
            <a:pPr algn="l"/>
            <a:r>
              <a:rPr lang="zh-CN" altLang="en-US" sz="1600" b="1" dirty="0" smtClean="0">
                <a:solidFill>
                  <a:srgbClr val="3E68FC"/>
                </a:solidFill>
              </a:rPr>
              <a:t>什么又是泛型通配符？</a:t>
            </a:r>
            <a:endParaRPr lang="zh-CN" altLang="en-US" sz="1600" b="1" dirty="0">
              <a:solidFill>
                <a:srgbClr val="3E68FC"/>
              </a:solidFill>
            </a:endParaRPr>
          </a:p>
        </p:txBody>
      </p:sp>
      <p:sp>
        <p:nvSpPr>
          <p:cNvPr id="14" name="内容占位符 2"/>
          <p:cNvSpPr txBox="1"/>
          <p:nvPr/>
        </p:nvSpPr>
        <p:spPr>
          <a:xfrm>
            <a:off x="432000" y="3021750"/>
            <a:ext cx="5175000" cy="468171"/>
          </a:xfrm>
          <a:prstGeom prst="rect">
            <a:avLst/>
          </a:prstGeom>
        </p:spPr>
        <p:txBody>
          <a:bodyPr/>
          <a:lstStyle>
            <a:lvl1pPr marL="227330" indent="-227330" algn="l" rtl="0" eaLnBrk="0" fontAlgn="base" hangingPunct="0">
              <a:lnSpc>
                <a:spcPts val="2500"/>
              </a:lnSpc>
              <a:spcBef>
                <a:spcPts val="1000"/>
              </a:spcBef>
              <a:spcAft>
                <a:spcPct val="0"/>
              </a:spcAft>
              <a:buSzPct val="100000"/>
              <a:buFont typeface="Wingdings" panose="05000000000000000000" pitchFamily="2" charset="2"/>
              <a:buChar char="n"/>
              <a:defRPr sz="2000" b="0" kern="1200">
                <a:solidFill>
                  <a:schemeClr val="tx1">
                    <a:lumMod val="75000"/>
                    <a:lumOff val="25000"/>
                  </a:schemeClr>
                </a:solidFill>
                <a:latin typeface="+mn-ea"/>
                <a:ea typeface="+mn-ea"/>
                <a:cs typeface="+mn-cs"/>
                <a:sym typeface="Calibri" panose="020F0502020204030204" pitchFamily="34" charset="0"/>
              </a:defRPr>
            </a:lvl1pPr>
            <a:lvl2pPr marL="684530" indent="-227330" algn="l" rtl="0" eaLnBrk="0" fontAlgn="base" hangingPunct="0">
              <a:lnSpc>
                <a:spcPts val="2500"/>
              </a:lnSpc>
              <a:spcBef>
                <a:spcPts val="500"/>
              </a:spcBef>
              <a:spcAft>
                <a:spcPct val="0"/>
              </a:spcAft>
              <a:buSzPct val="100000"/>
              <a:buFont typeface="Wingdings" panose="05000000000000000000" pitchFamily="2" charset="2"/>
              <a:buChar char="u"/>
              <a:defRPr sz="1600" b="0" kern="1200">
                <a:solidFill>
                  <a:schemeClr val="tx1">
                    <a:lumMod val="75000"/>
                    <a:lumOff val="25000"/>
                  </a:schemeClr>
                </a:solidFill>
                <a:latin typeface="+mn-ea"/>
                <a:ea typeface="+mn-ea"/>
                <a:cs typeface="+mn-cs"/>
                <a:sym typeface="Calibri" panose="020F0502020204030204" pitchFamily="34" charset="0"/>
              </a:defRPr>
            </a:lvl2pPr>
            <a:lvl3pPr marL="1141730" indent="-227330" algn="l" rtl="0" eaLnBrk="0" fontAlgn="base" hangingPunct="0">
              <a:lnSpc>
                <a:spcPts val="2500"/>
              </a:lnSpc>
              <a:spcBef>
                <a:spcPts val="500"/>
              </a:spcBef>
              <a:spcAft>
                <a:spcPct val="0"/>
              </a:spcAft>
              <a:buClr>
                <a:srgbClr val="0E9CDE"/>
              </a:buClr>
              <a:buSzPct val="85000"/>
              <a:buFont typeface="Wingdings" panose="05000000000000000000" pitchFamily="2" charset="2"/>
              <a:buChar char="Ø"/>
              <a:defRPr sz="1400" b="0" kern="1200">
                <a:solidFill>
                  <a:schemeClr val="tx1">
                    <a:lumMod val="75000"/>
                    <a:lumOff val="25000"/>
                  </a:schemeClr>
                </a:solidFill>
                <a:latin typeface="+mn-ea"/>
                <a:ea typeface="+mn-ea"/>
                <a:cs typeface="+mn-cs"/>
                <a:sym typeface="Calibri" panose="020F0502020204030204" pitchFamily="34" charset="0"/>
              </a:defRPr>
            </a:lvl3pPr>
            <a:lvl4pPr marL="1598930" indent="-227330" algn="l" rtl="0" eaLnBrk="0" fontAlgn="base" hangingPunct="0">
              <a:lnSpc>
                <a:spcPct val="90000"/>
              </a:lnSpc>
              <a:spcBef>
                <a:spcPts val="500"/>
              </a:spcBef>
              <a:spcAft>
                <a:spcPct val="0"/>
              </a:spcAft>
              <a:buFont typeface="Arial" panose="020B0604020202020204" pitchFamily="34" charset="0"/>
              <a:buChar char="•"/>
              <a:defRPr sz="1800" b="1" kern="1200">
                <a:solidFill>
                  <a:schemeClr val="tx1"/>
                </a:solidFill>
                <a:latin typeface="+mn-lt"/>
                <a:ea typeface="+mn-ea"/>
                <a:cs typeface="+mn-cs"/>
                <a:sym typeface="Calibri" panose="020F0502020204030204" pitchFamily="34" charset="0"/>
              </a:defRPr>
            </a:lvl4pPr>
            <a:lvl5pPr marL="2056130" indent="-227330" algn="l" rtl="0" eaLnBrk="0" fontAlgn="base" hangingPunct="0">
              <a:lnSpc>
                <a:spcPct val="90000"/>
              </a:lnSpc>
              <a:spcBef>
                <a:spcPts val="500"/>
              </a:spcBef>
              <a:spcAft>
                <a:spcPct val="0"/>
              </a:spcAft>
              <a:buFont typeface="Arial" panose="020B0604020202020204" pitchFamily="34" charset="0"/>
              <a:buChar char="•"/>
              <a:defRPr sz="1600" b="1" kern="1200">
                <a:solidFill>
                  <a:schemeClr val="tx1"/>
                </a:solidFill>
                <a:latin typeface="+mn-lt"/>
                <a:ea typeface="+mn-ea"/>
                <a:cs typeface="+mn-cs"/>
                <a:sym typeface="Calibri" panose="020F0502020204030204" pitchFamily="34" charset="0"/>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zh-CN" altLang="en-US" sz="1400" dirty="0">
              <a:ea typeface="微软雅黑" panose="020B0503020204020204" pitchFamily="34" charset="-122"/>
            </a:endParaRPr>
          </a:p>
        </p:txBody>
      </p:sp>
      <p:sp>
        <p:nvSpPr>
          <p:cNvPr id="15" name="副标题 8"/>
          <p:cNvSpPr txBox="1"/>
          <p:nvPr/>
        </p:nvSpPr>
        <p:spPr>
          <a:xfrm>
            <a:off x="539552" y="1779662"/>
            <a:ext cx="7920880"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a:t>那么，如何避免</a:t>
            </a:r>
            <a:r>
              <a:rPr lang="en-US" altLang="zh-CN" dirty="0"/>
              <a:t>Box</a:t>
            </a:r>
            <a:r>
              <a:rPr lang="zh-CN" altLang="en-US" dirty="0"/>
              <a:t>类的多版本不兼容问题呢？多写几个重载的</a:t>
            </a:r>
            <a:r>
              <a:rPr lang="en-US" altLang="zh-CN" dirty="0"/>
              <a:t>open</a:t>
            </a:r>
            <a:r>
              <a:rPr lang="zh-CN" altLang="en-US" dirty="0"/>
              <a:t>方法</a:t>
            </a:r>
            <a:r>
              <a:rPr lang="zh-CN" altLang="en-US" dirty="0" smtClean="0"/>
              <a:t>？</a:t>
            </a:r>
            <a:endParaRPr lang="zh-CN" altLang="en-US" dirty="0"/>
          </a:p>
        </p:txBody>
      </p:sp>
      <p:sp>
        <p:nvSpPr>
          <p:cNvPr id="16" name="副标题 8"/>
          <p:cNvSpPr txBox="1"/>
          <p:nvPr/>
        </p:nvSpPr>
        <p:spPr>
          <a:xfrm>
            <a:off x="539552" y="3147814"/>
            <a:ext cx="7920880"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a:t>有没有一种符号</a:t>
            </a:r>
            <a:r>
              <a:rPr lang="zh-CN" altLang="en-US" dirty="0" smtClean="0"/>
              <a:t>可以兼容</a:t>
            </a:r>
            <a:r>
              <a:rPr lang="en-US" altLang="zh-CN" dirty="0" smtClean="0"/>
              <a:t>Box</a:t>
            </a:r>
            <a:r>
              <a:rPr lang="zh-CN" altLang="en-US" dirty="0" smtClean="0"/>
              <a:t>类的所有版本</a:t>
            </a:r>
            <a:r>
              <a:rPr lang="zh-CN" altLang="en-US" dirty="0"/>
              <a:t>呢？有</a:t>
            </a:r>
            <a:r>
              <a:rPr lang="zh-CN" altLang="en-US" dirty="0" smtClean="0"/>
              <a:t>！</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Scale>
                                      <p:cBhvr>
                                        <p:cTn id="7" dur="1000" decel="50000" fill="hold">
                                          <p:stCondLst>
                                            <p:cond delay="0"/>
                                          </p:stCondLst>
                                        </p:cTn>
                                        <p:tgtEl>
                                          <p:spTgt spid="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15"/>
                                        </p:tgtEl>
                                        <p:attrNameLst>
                                          <p:attrName>ppt_x</p:attrName>
                                          <p:attrName>ppt_y</p:attrName>
                                        </p:attrNameLst>
                                      </p:cBhvr>
                                    </p:animMotion>
                                    <p:animEffect transition="in" filter="fade">
                                      <p:cBhvr>
                                        <p:cTn id="9" dur="10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par>
                                <p:cTn id="15" presetID="41" presetClass="entr" presetSubtype="0" fill="hold" grpId="0" nodeType="withEffect">
                                  <p:stCondLst>
                                    <p:cond delay="0"/>
                                  </p:stCondLst>
                                  <p:iterate type="lt">
                                    <p:tmPct val="10000"/>
                                  </p:iterate>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6"/>
                                        </p:tgtEl>
                                        <p:attrNameLst>
                                          <p:attrName>ppt_y</p:attrName>
                                        </p:attrNameLst>
                                      </p:cBhvr>
                                      <p:tavLst>
                                        <p:tav tm="0">
                                          <p:val>
                                            <p:strVal val="#ppt_y"/>
                                          </p:val>
                                        </p:tav>
                                        <p:tav tm="100000">
                                          <p:val>
                                            <p:strVal val="#ppt_y"/>
                                          </p:val>
                                        </p:tav>
                                      </p:tavLst>
                                    </p:anim>
                                    <p:anim calcmode="lin" valueType="num">
                                      <p:cBhvr>
                                        <p:cTn id="19" dur="500" fill="hold"/>
                                        <p:tgtEl>
                                          <p:spTgt spid="6"/>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6"/>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2" presetClass="entr" presetSubtype="0" fill="hold" grpId="0" nodeType="clickEffect">
                                  <p:stCondLst>
                                    <p:cond delay="0"/>
                                  </p:stCondLst>
                                  <p:childTnLst>
                                    <p:set>
                                      <p:cBhvr>
                                        <p:cTn id="25" dur="1" fill="hold">
                                          <p:stCondLst>
                                            <p:cond delay="0"/>
                                          </p:stCondLst>
                                        </p:cTn>
                                        <p:tgtEl>
                                          <p:spTgt spid="16"/>
                                        </p:tgtEl>
                                        <p:attrNameLst>
                                          <p:attrName>style.visibility</p:attrName>
                                        </p:attrNameLst>
                                      </p:cBhvr>
                                      <p:to>
                                        <p:strVal val="visible"/>
                                      </p:to>
                                    </p:set>
                                    <p:animScale>
                                      <p:cBhvr>
                                        <p:cTn id="26"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16"/>
                                        </p:tgtEl>
                                        <p:attrNameLst>
                                          <p:attrName>ppt_x</p:attrName>
                                          <p:attrName>ppt_y</p:attrName>
                                        </p:attrNameLst>
                                      </p:cBhvr>
                                    </p:animMotion>
                                    <p:animEffect transition="in" filter="fade">
                                      <p:cBhvr>
                                        <p:cTn id="28" dur="1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5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Scale>
                                      <p:cBhvr>
                                        <p:cTn id="33"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7"/>
                                        </p:tgtEl>
                                        <p:attrNameLst>
                                          <p:attrName>ppt_x</p:attrName>
                                          <p:attrName>ppt_y</p:attrName>
                                        </p:attrNameLst>
                                      </p:cBhvr>
                                    </p:animMotion>
                                    <p:animEffect transition="in" filter="fade">
                                      <p:cBhvr>
                                        <p:cTn id="35" dur="1000"/>
                                        <p:tgtEl>
                                          <p:spTgt spid="7"/>
                                        </p:tgtEl>
                                      </p:cBhvr>
                                    </p:animEffect>
                                  </p:childTnLst>
                                </p:cTn>
                              </p:par>
                              <p:par>
                                <p:cTn id="36" presetID="52"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Scale>
                                      <p:cBhvr>
                                        <p:cTn id="38"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8"/>
                                        </p:tgtEl>
                                        <p:attrNameLst>
                                          <p:attrName>ppt_x</p:attrName>
                                          <p:attrName>ppt_y</p:attrName>
                                        </p:attrNameLst>
                                      </p:cBhvr>
                                    </p:animMotion>
                                    <p:animEffect transition="in" filter="fade">
                                      <p:cBhvr>
                                        <p:cTn id="40" dur="1000"/>
                                        <p:tgtEl>
                                          <p:spTgt spid="8"/>
                                        </p:tgtEl>
                                      </p:cBhvr>
                                    </p:animEffect>
                                  </p:childTnLst>
                                </p:cTn>
                              </p:par>
                              <p:par>
                                <p:cTn id="41" presetID="5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Scale>
                                      <p:cBhvr>
                                        <p:cTn id="43"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4" dur="1000" decel="50000" fill="hold">
                                          <p:stCondLst>
                                            <p:cond delay="0"/>
                                          </p:stCondLst>
                                        </p:cTn>
                                        <p:tgtEl>
                                          <p:spTgt spid="12"/>
                                        </p:tgtEl>
                                        <p:attrNameLst>
                                          <p:attrName>ppt_x</p:attrName>
                                          <p:attrName>ppt_y</p:attrName>
                                        </p:attrNameLst>
                                      </p:cBhvr>
                                    </p:animMotion>
                                    <p:animEffect transition="in" filter="fade">
                                      <p:cBhvr>
                                        <p:cTn id="45" dur="1000"/>
                                        <p:tgtEl>
                                          <p:spTgt spid="12"/>
                                        </p:tgtEl>
                                      </p:cBhvr>
                                    </p:animEffect>
                                  </p:childTnLst>
                                </p:cTn>
                              </p:par>
                            </p:childTnLst>
                          </p:cTn>
                        </p:par>
                      </p:childTnLst>
                    </p:cTn>
                  </p:par>
                  <p:par>
                    <p:cTn id="46" fill="hold">
                      <p:stCondLst>
                        <p:cond delay="indefinite"/>
                      </p:stCondLst>
                      <p:childTnLst>
                        <p:par>
                          <p:cTn id="47" fill="hold">
                            <p:stCondLst>
                              <p:cond delay="0"/>
                            </p:stCondLst>
                            <p:childTnLst>
                              <p:par>
                                <p:cTn id="48" presetID="52" presetClass="entr" presetSubtype="0" fill="hold" grpId="0" nodeType="clickEffect">
                                  <p:stCondLst>
                                    <p:cond delay="0"/>
                                  </p:stCondLst>
                                  <p:childTnLst>
                                    <p:set>
                                      <p:cBhvr>
                                        <p:cTn id="49" dur="1" fill="hold">
                                          <p:stCondLst>
                                            <p:cond delay="0"/>
                                          </p:stCondLst>
                                        </p:cTn>
                                        <p:tgtEl>
                                          <p:spTgt spid="4"/>
                                        </p:tgtEl>
                                        <p:attrNameLst>
                                          <p:attrName>style.visibility</p:attrName>
                                        </p:attrNameLst>
                                      </p:cBhvr>
                                      <p:to>
                                        <p:strVal val="visible"/>
                                      </p:to>
                                    </p:set>
                                    <p:animScale>
                                      <p:cBhvr>
                                        <p:cTn id="50"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4"/>
                                        </p:tgtEl>
                                        <p:attrNameLst>
                                          <p:attrName>ppt_x</p:attrName>
                                          <p:attrName>ppt_y</p:attrName>
                                        </p:attrNameLst>
                                      </p:cBhvr>
                                    </p:animMotion>
                                    <p:animEffect transition="in" filter="fade">
                                      <p:cBhvr>
                                        <p:cTn id="5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4" grpId="0" animBg="1"/>
      <p:bldP spid="15"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a:xfrm>
            <a:off x="2195739" y="141998"/>
            <a:ext cx="6768877" cy="368300"/>
          </a:xfrm>
        </p:spPr>
        <p:txBody>
          <a:bodyPr anchor="ctr"/>
          <a:lstStyle/>
          <a:p>
            <a:r>
              <a:rPr lang="zh-CN" altLang="en-US" dirty="0" smtClean="0"/>
              <a:t>本单元贯穿案例</a:t>
            </a:r>
            <a:endParaRPr lang="zh-CN" altLang="en-US" dirty="0"/>
          </a:p>
        </p:txBody>
      </p:sp>
      <p:sp>
        <p:nvSpPr>
          <p:cNvPr id="8" name="副标题 7"/>
          <p:cNvSpPr>
            <a:spLocks noGrp="1"/>
          </p:cNvSpPr>
          <p:nvPr>
            <p:ph type="subTitle" idx="10"/>
          </p:nvPr>
        </p:nvSpPr>
        <p:spPr>
          <a:xfrm>
            <a:off x="539552" y="843558"/>
            <a:ext cx="7488832" cy="720080"/>
          </a:xfrm>
        </p:spPr>
        <p:txBody>
          <a:bodyPr/>
          <a:lstStyle/>
          <a:p>
            <a:r>
              <a:rPr lang="zh-CN" altLang="en-US" dirty="0"/>
              <a:t>梦想成真小游戏</a:t>
            </a:r>
            <a:r>
              <a:rPr lang="zh-CN" altLang="en-US" dirty="0" smtClean="0"/>
              <a:t>：</a:t>
            </a:r>
            <a:endParaRPr lang="en-US" altLang="zh-CN" dirty="0" smtClean="0"/>
          </a:p>
          <a:p>
            <a:r>
              <a:rPr lang="zh-CN" altLang="en-US" dirty="0" smtClean="0"/>
              <a:t>几种</a:t>
            </a:r>
            <a:r>
              <a:rPr lang="zh-CN" altLang="en-US" dirty="0"/>
              <a:t>不同的小动物，您想要哪种就返回给您哪种</a:t>
            </a:r>
            <a:r>
              <a:rPr lang="zh-CN" altLang="en-US" dirty="0" smtClean="0"/>
              <a:t>。</a:t>
            </a:r>
            <a:endParaRPr lang="en-US" altLang="zh-CN" dirty="0" smtClean="0"/>
          </a:p>
        </p:txBody>
      </p:sp>
      <p:grpSp>
        <p:nvGrpSpPr>
          <p:cNvPr id="7" name="组合 6"/>
          <p:cNvGrpSpPr/>
          <p:nvPr/>
        </p:nvGrpSpPr>
        <p:grpSpPr>
          <a:xfrm>
            <a:off x="117000" y="1563638"/>
            <a:ext cx="8820000" cy="1108669"/>
            <a:chOff x="117000" y="1446750"/>
            <a:chExt cx="8820000" cy="1108669"/>
          </a:xfrm>
        </p:grpSpPr>
        <p:grpSp>
          <p:nvGrpSpPr>
            <p:cNvPr id="4" name="组合 3"/>
            <p:cNvGrpSpPr/>
            <p:nvPr/>
          </p:nvGrpSpPr>
          <p:grpSpPr>
            <a:xfrm>
              <a:off x="117000" y="1446750"/>
              <a:ext cx="8820000" cy="1108669"/>
              <a:chOff x="117000" y="1491750"/>
              <a:chExt cx="8820000" cy="1108669"/>
            </a:xfrm>
          </p:grpSpPr>
          <p:pic>
            <p:nvPicPr>
              <p:cNvPr id="102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2000" y="1626595"/>
                <a:ext cx="1035000" cy="810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1855" y="1626595"/>
                <a:ext cx="731205"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7914" y="1626595"/>
                <a:ext cx="703710"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559" y="1626595"/>
                <a:ext cx="959605"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6478" y="1626595"/>
                <a:ext cx="606227"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01280" y="1626595"/>
                <a:ext cx="540651"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3"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6785" y="1626595"/>
                <a:ext cx="516354"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4"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07995" y="1626595"/>
                <a:ext cx="690670"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圆角矩形 2"/>
              <p:cNvSpPr/>
              <p:nvPr/>
            </p:nvSpPr>
            <p:spPr bwMode="auto">
              <a:xfrm>
                <a:off x="117000" y="1491750"/>
                <a:ext cx="8820000" cy="1108669"/>
              </a:xfrm>
              <a:prstGeom prst="roundRect">
                <a:avLst/>
              </a:prstGeom>
              <a:noFill/>
              <a:ln w="9525" cap="flat" cmpd="sng" algn="ctr">
                <a:solidFill>
                  <a:schemeClr val="accent2">
                    <a:lumMod val="60000"/>
                    <a:lumOff val="40000"/>
                  </a:schemeClr>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pic>
          <p:nvPicPr>
            <p:cNvPr id="1035"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7957" y="1596084"/>
              <a:ext cx="404043"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051" name="Picture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10641" y="3507854"/>
            <a:ext cx="3457575" cy="133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副标题 7"/>
          <p:cNvSpPr txBox="1"/>
          <p:nvPr/>
        </p:nvSpPr>
        <p:spPr>
          <a:xfrm>
            <a:off x="539552" y="2787774"/>
            <a:ext cx="7488832" cy="72008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smtClean="0"/>
              <a:t>分析提示：</a:t>
            </a:r>
            <a:endParaRPr lang="en-US" altLang="zh-CN" dirty="0" smtClean="0"/>
          </a:p>
          <a:p>
            <a:r>
              <a:rPr lang="zh-CN" altLang="en-US" dirty="0" smtClean="0"/>
              <a:t>设计一个方法，无论传入什么样的具体动物类型，都会自动返回该类型的对象。</a:t>
            </a:r>
            <a:endParaRPr lang="en-US" altLang="zh-CN" dirty="0" smtClean="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checkerboard(across)">
                                      <p:cBhvr>
                                        <p:cTn id="7"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ln>
            <a:noFill/>
          </a:ln>
        </p:spPr>
        <p:txBody>
          <a:bodyPr wrap="square" anchor="t">
            <a:spAutoFit/>
          </a:bodyPr>
          <a:lstStyle/>
          <a:p>
            <a:r>
              <a:rPr lang="zh-CN" altLang="en-US" kern="1200" dirty="0" smtClean="0">
                <a:solidFill>
                  <a:srgbClr val="0070C0"/>
                </a:solidFill>
                <a:latin typeface="+mj-lt"/>
                <a:ea typeface="+mj-ea"/>
                <a:cs typeface="+mj-cs"/>
                <a:sym typeface="Browallia New" panose="020B0604020202020204" charset="0"/>
              </a:rPr>
              <a:t>什么是通配符</a:t>
            </a:r>
            <a:endParaRPr lang="en-US" altLang="zh-CN" kern="1200" dirty="0">
              <a:solidFill>
                <a:srgbClr val="0070C0"/>
              </a:solidFill>
              <a:latin typeface="+mj-lt"/>
              <a:ea typeface="+mj-ea"/>
              <a:cs typeface="+mj-cs"/>
              <a:sym typeface="Browallia New" panose="020B0604020202020204" charset="0"/>
            </a:endParaRPr>
          </a:p>
        </p:txBody>
      </p:sp>
      <p:sp>
        <p:nvSpPr>
          <p:cNvPr id="7" name="副标题 6"/>
          <p:cNvSpPr>
            <a:spLocks noGrp="1"/>
          </p:cNvSpPr>
          <p:nvPr>
            <p:ph type="subTitle" idx="10"/>
          </p:nvPr>
        </p:nvSpPr>
        <p:spPr>
          <a:xfrm>
            <a:off x="539552" y="843558"/>
            <a:ext cx="1962448" cy="360040"/>
          </a:xfrm>
        </p:spPr>
        <p:txBody>
          <a:bodyPr/>
          <a:lstStyle/>
          <a:p>
            <a:r>
              <a:rPr lang="zh-CN" altLang="en-US" dirty="0"/>
              <a:t>通配符</a:t>
            </a:r>
            <a:r>
              <a:rPr lang="zh-CN" altLang="en-US" dirty="0" smtClean="0"/>
              <a:t>的</a:t>
            </a:r>
            <a:r>
              <a:rPr lang="zh-CN" altLang="en-US" dirty="0"/>
              <a:t>概念</a:t>
            </a:r>
            <a:r>
              <a:rPr lang="zh-CN" altLang="en-US" dirty="0" smtClean="0"/>
              <a:t>？</a:t>
            </a:r>
            <a:endParaRPr lang="zh-CN" altLang="en-US" dirty="0"/>
          </a:p>
        </p:txBody>
      </p:sp>
      <p:sp>
        <p:nvSpPr>
          <p:cNvPr id="19" name="Text Box 14"/>
          <p:cNvSpPr txBox="1"/>
          <p:nvPr/>
        </p:nvSpPr>
        <p:spPr>
          <a:xfrm>
            <a:off x="673647" y="1303561"/>
            <a:ext cx="1243353"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被定义项</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Text Box 8"/>
          <p:cNvSpPr txBox="1"/>
          <p:nvPr/>
        </p:nvSpPr>
        <p:spPr>
          <a:xfrm>
            <a:off x="2237461" y="1303561"/>
            <a:ext cx="1389539"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临近的属</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Text Box 12"/>
          <p:cNvSpPr txBox="1"/>
          <p:nvPr/>
        </p:nvSpPr>
        <p:spPr>
          <a:xfrm>
            <a:off x="5905350" y="1303561"/>
            <a:ext cx="177165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种差（内涵</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6" name="Text Box 8"/>
          <p:cNvSpPr txBox="1"/>
          <p:nvPr/>
        </p:nvSpPr>
        <p:spPr>
          <a:xfrm>
            <a:off x="3663000" y="1303561"/>
            <a:ext cx="158400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同属的其它种</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82234" y="2859728"/>
            <a:ext cx="824766" cy="1188009"/>
            <a:chOff x="746644" y="3071464"/>
            <a:chExt cx="824766" cy="576263"/>
          </a:xfrm>
        </p:grpSpPr>
        <p:sp>
          <p:nvSpPr>
            <p:cNvPr id="28" name="AutoShape 7"/>
            <p:cNvSpPr/>
            <p:nvPr/>
          </p:nvSpPr>
          <p:spPr>
            <a:xfrm flipH="1">
              <a:off x="746644" y="3071464"/>
              <a:ext cx="215900" cy="576263"/>
            </a:xfrm>
            <a:prstGeom prst="downArrow">
              <a:avLst>
                <a:gd name="adj1" fmla="val 50000"/>
                <a:gd name="adj2" fmla="val 66468"/>
              </a:avLst>
            </a:prstGeom>
            <a:solidFill>
              <a:schemeClr val="accent1"/>
            </a:solidFill>
            <a:ln w="9525" cap="flat" cmpd="sng">
              <a:solidFill>
                <a:schemeClr val="tx1"/>
              </a:solidFill>
              <a:prstDash val="solid"/>
              <a:miter/>
              <a:headEnd type="none" w="med" len="med"/>
              <a:tailEnd type="none" w="med" len="med"/>
            </a:ln>
          </p:spPr>
          <p:txBody>
            <a:bodyPr vert="eaVert" anchor="ctr"/>
            <a:lstStyle/>
            <a:p>
              <a:pPr algn="ctr"/>
              <a:endParaRPr lang="zh-CN" altLang="en-US">
                <a:latin typeface="Arial" panose="020B0604020202020204" pitchFamily="34" charset="0"/>
                <a:ea typeface="黑体" panose="02010609060101010101" pitchFamily="2" charset="-122"/>
              </a:endParaRPr>
            </a:p>
          </p:txBody>
        </p:sp>
        <p:sp>
          <p:nvSpPr>
            <p:cNvPr id="29" name="Text Box 8"/>
            <p:cNvSpPr txBox="1"/>
            <p:nvPr/>
          </p:nvSpPr>
          <p:spPr>
            <a:xfrm>
              <a:off x="821259" y="3261168"/>
              <a:ext cx="750151" cy="307777"/>
            </a:xfrm>
            <a:prstGeom prst="rect">
              <a:avLst/>
            </a:prstGeom>
            <a:noFill/>
            <a:ln w="9525">
              <a:noFill/>
            </a:ln>
          </p:spPr>
          <p:txBody>
            <a:bodyPr wrap="square" anchor="t">
              <a:spAutoFit/>
            </a:bodyPr>
            <a:lstStyle/>
            <a:p>
              <a:pPr algn="ctr"/>
              <a:r>
                <a:rPr lang="zh-CN" altLang="en-US" sz="1400" dirty="0">
                  <a:solidFill>
                    <a:srgbClr val="FF0000"/>
                  </a:solidFill>
                  <a:latin typeface="微软雅黑" panose="020B0503020204020204" pitchFamily="34" charset="-122"/>
                  <a:ea typeface="微软雅黑" panose="020B0503020204020204" pitchFamily="34" charset="-122"/>
                </a:rPr>
                <a:t>外延</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753591" y="1743869"/>
            <a:ext cx="1103560" cy="1055688"/>
            <a:chOff x="338859" y="2095666"/>
            <a:chExt cx="1103560" cy="1055688"/>
          </a:xfrm>
        </p:grpSpPr>
        <p:sp>
          <p:nvSpPr>
            <p:cNvPr id="17" name="椭圆 16"/>
            <p:cNvSpPr/>
            <p:nvPr/>
          </p:nvSpPr>
          <p:spPr>
            <a:xfrm>
              <a:off x="338859" y="2095666"/>
              <a:ext cx="110356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a:solidFill>
                  <a:schemeClr val="accent1"/>
                </a:solidFill>
              </a:endParaRPr>
            </a:p>
          </p:txBody>
        </p:sp>
        <p:sp>
          <p:nvSpPr>
            <p:cNvPr id="3" name="TextBox 2"/>
            <p:cNvSpPr txBox="1"/>
            <p:nvPr/>
          </p:nvSpPr>
          <p:spPr>
            <a:xfrm>
              <a:off x="431866" y="2438844"/>
              <a:ext cx="968993" cy="369332"/>
            </a:xfrm>
            <a:prstGeom prst="rect">
              <a:avLst/>
            </a:prstGeom>
            <a:noFill/>
          </p:spPr>
          <p:txBody>
            <a:bodyPr wrap="square" rtlCol="0">
              <a:spAutoFit/>
            </a:bodyPr>
            <a:lstStyle/>
            <a:p>
              <a:r>
                <a:rPr lang="zh-CN" altLang="en-US" b="1" noProof="1">
                  <a:solidFill>
                    <a:schemeClr val="accent1"/>
                  </a:solidFill>
                </a:rPr>
                <a:t>通配符</a:t>
              </a:r>
              <a:endParaRPr lang="en-US" altLang="zh-CN" b="1" noProof="1">
                <a:solidFill>
                  <a:schemeClr val="accent1"/>
                </a:solidFill>
              </a:endParaRPr>
            </a:p>
          </p:txBody>
        </p:sp>
      </p:grpSp>
      <p:grpSp>
        <p:nvGrpSpPr>
          <p:cNvPr id="5" name="组合 4"/>
          <p:cNvGrpSpPr/>
          <p:nvPr/>
        </p:nvGrpSpPr>
        <p:grpSpPr>
          <a:xfrm>
            <a:off x="2339752" y="1743869"/>
            <a:ext cx="1125000" cy="1055688"/>
            <a:chOff x="2339752" y="1410050"/>
            <a:chExt cx="1125000" cy="1055688"/>
          </a:xfrm>
        </p:grpSpPr>
        <p:sp>
          <p:nvSpPr>
            <p:cNvPr id="21" name="椭圆 20"/>
            <p:cNvSpPr/>
            <p:nvPr/>
          </p:nvSpPr>
          <p:spPr>
            <a:xfrm>
              <a:off x="2363853" y="1410050"/>
              <a:ext cx="1084942"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b="1" strike="noStrike" noProof="1">
                <a:solidFill>
                  <a:schemeClr val="accent1"/>
                </a:solidFill>
              </a:endParaRPr>
            </a:p>
          </p:txBody>
        </p:sp>
        <p:sp>
          <p:nvSpPr>
            <p:cNvPr id="41" name="TextBox 40"/>
            <p:cNvSpPr txBox="1"/>
            <p:nvPr/>
          </p:nvSpPr>
          <p:spPr>
            <a:xfrm>
              <a:off x="2339752" y="1752418"/>
              <a:ext cx="1125000" cy="369332"/>
            </a:xfrm>
            <a:prstGeom prst="rect">
              <a:avLst/>
            </a:prstGeom>
            <a:noFill/>
          </p:spPr>
          <p:txBody>
            <a:bodyPr wrap="square" rtlCol="0">
              <a:spAutoFit/>
            </a:bodyPr>
            <a:lstStyle/>
            <a:p>
              <a:r>
                <a:rPr lang="zh-CN" altLang="en-US" b="1" noProof="1" smtClean="0">
                  <a:solidFill>
                    <a:schemeClr val="accent1"/>
                  </a:solidFill>
                </a:rPr>
                <a:t>特殊字符</a:t>
              </a:r>
              <a:endParaRPr lang="en-US" altLang="zh-CN" b="1" noProof="1">
                <a:solidFill>
                  <a:schemeClr val="accent1"/>
                </a:solidFill>
              </a:endParaRPr>
            </a:p>
          </p:txBody>
        </p:sp>
      </p:grpSp>
      <p:grpSp>
        <p:nvGrpSpPr>
          <p:cNvPr id="6" name="组合 5"/>
          <p:cNvGrpSpPr/>
          <p:nvPr/>
        </p:nvGrpSpPr>
        <p:grpSpPr>
          <a:xfrm>
            <a:off x="3955497" y="1743869"/>
            <a:ext cx="1054800" cy="1055688"/>
            <a:chOff x="3955497" y="1410050"/>
            <a:chExt cx="1054800" cy="1055688"/>
          </a:xfrm>
        </p:grpSpPr>
        <p:sp>
          <p:nvSpPr>
            <p:cNvPr id="27" name="椭圆 26"/>
            <p:cNvSpPr/>
            <p:nvPr/>
          </p:nvSpPr>
          <p:spPr>
            <a:xfrm>
              <a:off x="3955497" y="1410050"/>
              <a:ext cx="105480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smtClean="0">
                <a:solidFill>
                  <a:schemeClr val="accent1"/>
                </a:solidFill>
              </a:endParaRPr>
            </a:p>
          </p:txBody>
        </p:sp>
        <p:sp>
          <p:nvSpPr>
            <p:cNvPr id="42" name="TextBox 41"/>
            <p:cNvSpPr txBox="1"/>
            <p:nvPr/>
          </p:nvSpPr>
          <p:spPr>
            <a:xfrm>
              <a:off x="4015104" y="1589859"/>
              <a:ext cx="916936" cy="738664"/>
            </a:xfrm>
            <a:prstGeom prst="rect">
              <a:avLst/>
            </a:prstGeom>
            <a:noFill/>
          </p:spPr>
          <p:txBody>
            <a:bodyPr wrap="square" rtlCol="0">
              <a:spAutoFit/>
            </a:bodyPr>
            <a:lstStyle/>
            <a:p>
              <a:pPr algn="l"/>
              <a:r>
                <a:rPr lang="zh-CN" altLang="en-US" sz="1400" b="1" noProof="1">
                  <a:solidFill>
                    <a:schemeClr val="accent1"/>
                  </a:solidFill>
                </a:rPr>
                <a:t>数学符号</a:t>
              </a:r>
              <a:endParaRPr lang="zh-CN" altLang="en-US" sz="1400" b="1" noProof="1">
                <a:solidFill>
                  <a:schemeClr val="accent1"/>
                </a:solidFill>
              </a:endParaRPr>
            </a:p>
            <a:p>
              <a:pPr algn="l"/>
              <a:r>
                <a:rPr lang="zh-CN" altLang="en-US" sz="1400" b="1" noProof="1">
                  <a:solidFill>
                    <a:schemeClr val="accent1"/>
                  </a:solidFill>
                </a:rPr>
                <a:t>单位符号</a:t>
              </a:r>
              <a:endParaRPr lang="zh-CN" altLang="en-US" sz="1400" b="1" noProof="1">
                <a:solidFill>
                  <a:schemeClr val="accent1"/>
                </a:solidFill>
              </a:endParaRPr>
            </a:p>
            <a:p>
              <a:pPr algn="l"/>
              <a:r>
                <a:rPr lang="zh-CN" altLang="en-US" sz="1400" b="1" noProof="1">
                  <a:solidFill>
                    <a:schemeClr val="accent1"/>
                  </a:solidFill>
                </a:rPr>
                <a:t>制表符</a:t>
              </a:r>
              <a:endParaRPr lang="zh-CN" altLang="en-US" sz="1400" b="1" noProof="1">
                <a:solidFill>
                  <a:schemeClr val="accent1"/>
                </a:solidFill>
              </a:endParaRPr>
            </a:p>
          </p:txBody>
        </p:sp>
      </p:grpSp>
      <p:grpSp>
        <p:nvGrpSpPr>
          <p:cNvPr id="43" name="组合 42"/>
          <p:cNvGrpSpPr/>
          <p:nvPr/>
        </p:nvGrpSpPr>
        <p:grpSpPr>
          <a:xfrm>
            <a:off x="5517000" y="1743869"/>
            <a:ext cx="2520000" cy="1054800"/>
            <a:chOff x="5384701" y="2003945"/>
            <a:chExt cx="2520000" cy="1054800"/>
          </a:xfrm>
        </p:grpSpPr>
        <p:sp>
          <p:nvSpPr>
            <p:cNvPr id="44" name="TextBox 22"/>
            <p:cNvSpPr txBox="1"/>
            <p:nvPr/>
          </p:nvSpPr>
          <p:spPr>
            <a:xfrm>
              <a:off x="5384701" y="2003945"/>
              <a:ext cx="2520000" cy="1054800"/>
            </a:xfrm>
            <a:prstGeom prst="roundRect">
              <a:avLst/>
            </a:prstGeom>
            <a:solidFill>
              <a:schemeClr val="accent3">
                <a:lumMod val="85000"/>
              </a:schemeClr>
            </a:solidFill>
            <a:ln w="9525">
              <a:noFill/>
            </a:ln>
          </p:spPr>
          <p:txBody>
            <a:bodyPr wrap="square" lIns="91405" tIns="45702" rIns="91405" bIns="45702" anchor="t">
              <a:spAutoFit/>
            </a:bodyPr>
            <a:lstStyle/>
            <a:p>
              <a:pPr algn="l">
                <a:lnSpc>
                  <a:spcPct val="120000"/>
                </a:lnSpc>
              </a:pPr>
              <a:endParaRPr lang="en-US" altLang="zh-CN" sz="1400" dirty="0">
                <a:solidFill>
                  <a:srgbClr val="262626"/>
                </a:solidFill>
                <a:latin typeface="Times New Roman" panose="02020603050405020304"/>
                <a:ea typeface="微软雅黑" panose="020B0503020204020204" pitchFamily="34" charset="-122"/>
                <a:sym typeface="Calibri" panose="020F0502020204030204" pitchFamily="34" charset="0"/>
              </a:endParaRPr>
            </a:p>
          </p:txBody>
        </p:sp>
        <p:sp>
          <p:nvSpPr>
            <p:cNvPr id="45" name="TextBox 44"/>
            <p:cNvSpPr txBox="1"/>
            <p:nvPr/>
          </p:nvSpPr>
          <p:spPr>
            <a:xfrm>
              <a:off x="5400368" y="2049691"/>
              <a:ext cx="2484000" cy="307777"/>
            </a:xfrm>
            <a:prstGeom prst="rect">
              <a:avLst/>
            </a:prstGeom>
            <a:noFill/>
          </p:spPr>
          <p:txBody>
            <a:bodyPr wrap="square" rtlCol="0">
              <a:spAutoFit/>
            </a:bodyPr>
            <a:lstStyle/>
            <a:p>
              <a:pPr algn="l"/>
              <a:r>
                <a:rPr lang="en-US" altLang="zh-CN" sz="1400" b="1" noProof="1">
                  <a:solidFill>
                    <a:schemeClr val="accent1"/>
                  </a:solidFill>
                </a:rPr>
                <a:t>1.</a:t>
              </a:r>
              <a:r>
                <a:rPr lang="zh-CN" altLang="en-US" sz="1400" b="1" noProof="1">
                  <a:solidFill>
                    <a:schemeClr val="accent1"/>
                  </a:solidFill>
                </a:rPr>
                <a:t>代替一个或多个真正字符</a:t>
              </a:r>
              <a:endParaRPr lang="zh-CN" altLang="en-US" sz="1400" b="1" noProof="1">
                <a:solidFill>
                  <a:schemeClr val="accent1"/>
                </a:solidFill>
              </a:endParaRPr>
            </a:p>
          </p:txBody>
        </p:sp>
      </p:grpSp>
      <p:sp>
        <p:nvSpPr>
          <p:cNvPr id="48" name="TextBox 47"/>
          <p:cNvSpPr txBox="1"/>
          <p:nvPr/>
        </p:nvSpPr>
        <p:spPr>
          <a:xfrm>
            <a:off x="2358390" y="3147060"/>
            <a:ext cx="4556760" cy="583565"/>
          </a:xfrm>
          <a:prstGeom prst="rect">
            <a:avLst/>
          </a:prstGeom>
          <a:noFill/>
        </p:spPr>
        <p:txBody>
          <a:bodyPr wrap="square" rtlCol="0">
            <a:spAutoFit/>
          </a:bodyPr>
          <a:lstStyle/>
          <a:p>
            <a:pPr algn="l"/>
            <a:r>
              <a:rPr lang="zh-CN" altLang="en-US" sz="1600" b="1" dirty="0" smtClean="0"/>
              <a:t>定义：</a:t>
            </a:r>
            <a:endParaRPr lang="en-US" altLang="zh-CN" sz="1600" b="1" dirty="0" smtClean="0"/>
          </a:p>
          <a:p>
            <a:pPr algn="l"/>
            <a:r>
              <a:rPr lang="zh-CN" altLang="en-US" sz="1600" dirty="0"/>
              <a:t>通配符是代替一个或多个真正字符的特殊字符。</a:t>
            </a:r>
            <a:endParaRPr lang="zh-CN" altLang="en-US" sz="1600" dirty="0"/>
          </a:p>
        </p:txBody>
      </p:sp>
      <p:sp>
        <p:nvSpPr>
          <p:cNvPr id="39" name="Rectangle 14"/>
          <p:cNvSpPr>
            <a:spLocks noChangeArrowheads="1"/>
          </p:cNvSpPr>
          <p:nvPr/>
        </p:nvSpPr>
        <p:spPr bwMode="auto">
          <a:xfrm>
            <a:off x="2516287" y="874916"/>
            <a:ext cx="615553"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1pPr>
            <a:lvl2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2pPr>
            <a:lvl3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3pPr>
            <a:lvl4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4pPr>
            <a:lvl5pPr algn="l">
              <a:defRPr>
                <a:solidFill>
                  <a:schemeClr val="tx1"/>
                </a:solidFill>
                <a:latin typeface="Arial" panose="020B0604020202020204" pitchFamily="34" charset="0"/>
                <a:ea typeface="宋体" panose="02010600030101010101" pitchFamily="2" charset="-122"/>
                <a:cs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cs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zh-CN" sz="1200" b="0" i="0" u="none" strike="noStrike" cap="none" normalizeH="0" baseline="0" dirty="0">
                <a:ln>
                  <a:noFill/>
                </a:ln>
                <a:solidFill>
                  <a:srgbClr val="2883BC"/>
                </a:solidFill>
                <a:effectLst/>
                <a:latin typeface="微软雅黑" panose="020B0503020204020204" pitchFamily="34" charset="-122"/>
                <a:ea typeface="微软雅黑" panose="020B0503020204020204" pitchFamily="34" charset="-122"/>
                <a:cs typeface="宋体" panose="02010600030101010101" pitchFamily="2" charset="-122"/>
              </a:rPr>
              <a:t>名词解释</a:t>
            </a:r>
            <a:endParaRPr kumimoji="0" lang="zh-CN" altLang="zh-CN" sz="1200" b="0" i="0" u="none" strike="noStrike" cap="none" normalizeH="0" baseline="0" dirty="0">
              <a:ln>
                <a:noFill/>
              </a:ln>
              <a:solidFill>
                <a:schemeClr val="tx1"/>
              </a:solidFill>
              <a:effectLst/>
              <a:cs typeface="宋体" panose="02010600030101010101" pitchFamily="2" charset="-122"/>
            </a:endParaRPr>
          </a:p>
        </p:txBody>
      </p:sp>
      <p:sp>
        <p:nvSpPr>
          <p:cNvPr id="40" name="Freeform 62"/>
          <p:cNvSpPr>
            <a:spLocks noEditPoints="1"/>
          </p:cNvSpPr>
          <p:nvPr/>
        </p:nvSpPr>
        <p:spPr bwMode="auto">
          <a:xfrm>
            <a:off x="2235951" y="874916"/>
            <a:ext cx="180000" cy="178733"/>
          </a:xfrm>
          <a:custGeom>
            <a:avLst/>
            <a:gdLst>
              <a:gd name="T0" fmla="*/ 60 w 62"/>
              <a:gd name="T1" fmla="*/ 23 h 52"/>
              <a:gd name="T2" fmla="*/ 48 w 62"/>
              <a:gd name="T3" fmla="*/ 23 h 52"/>
              <a:gd name="T4" fmla="*/ 45 w 62"/>
              <a:gd name="T5" fmla="*/ 26 h 52"/>
              <a:gd name="T6" fmla="*/ 45 w 62"/>
              <a:gd name="T7" fmla="*/ 26 h 52"/>
              <a:gd name="T8" fmla="*/ 48 w 62"/>
              <a:gd name="T9" fmla="*/ 28 h 52"/>
              <a:gd name="T10" fmla="*/ 60 w 62"/>
              <a:gd name="T11" fmla="*/ 28 h 52"/>
              <a:gd name="T12" fmla="*/ 62 w 62"/>
              <a:gd name="T13" fmla="*/ 26 h 52"/>
              <a:gd name="T14" fmla="*/ 62 w 62"/>
              <a:gd name="T15" fmla="*/ 26 h 52"/>
              <a:gd name="T16" fmla="*/ 60 w 62"/>
              <a:gd name="T17" fmla="*/ 23 h 52"/>
              <a:gd name="T18" fmla="*/ 32 w 62"/>
              <a:gd name="T19" fmla="*/ 2 h 52"/>
              <a:gd name="T20" fmla="*/ 15 w 62"/>
              <a:gd name="T21" fmla="*/ 13 h 52"/>
              <a:gd name="T22" fmla="*/ 15 w 62"/>
              <a:gd name="T23" fmla="*/ 14 h 52"/>
              <a:gd name="T24" fmla="*/ 10 w 62"/>
              <a:gd name="T25" fmla="*/ 15 h 52"/>
              <a:gd name="T26" fmla="*/ 3 w 62"/>
              <a:gd name="T27" fmla="*/ 15 h 52"/>
              <a:gd name="T28" fmla="*/ 0 w 62"/>
              <a:gd name="T29" fmla="*/ 18 h 52"/>
              <a:gd name="T30" fmla="*/ 0 w 62"/>
              <a:gd name="T31" fmla="*/ 34 h 52"/>
              <a:gd name="T32" fmla="*/ 3 w 62"/>
              <a:gd name="T33" fmla="*/ 37 h 52"/>
              <a:gd name="T34" fmla="*/ 10 w 62"/>
              <a:gd name="T35" fmla="*/ 37 h 52"/>
              <a:gd name="T36" fmla="*/ 15 w 62"/>
              <a:gd name="T37" fmla="*/ 38 h 52"/>
              <a:gd name="T38" fmla="*/ 15 w 62"/>
              <a:gd name="T39" fmla="*/ 39 h 52"/>
              <a:gd name="T40" fmla="*/ 32 w 62"/>
              <a:gd name="T41" fmla="*/ 50 h 52"/>
              <a:gd name="T42" fmla="*/ 37 w 62"/>
              <a:gd name="T43" fmla="*/ 47 h 52"/>
              <a:gd name="T44" fmla="*/ 37 w 62"/>
              <a:gd name="T45" fmla="*/ 5 h 52"/>
              <a:gd name="T46" fmla="*/ 32 w 62"/>
              <a:gd name="T47" fmla="*/ 2 h 52"/>
              <a:gd name="T48" fmla="*/ 43 w 62"/>
              <a:gd name="T49" fmla="*/ 14 h 52"/>
              <a:gd name="T50" fmla="*/ 46 w 62"/>
              <a:gd name="T51" fmla="*/ 14 h 52"/>
              <a:gd name="T52" fmla="*/ 55 w 62"/>
              <a:gd name="T53" fmla="*/ 6 h 52"/>
              <a:gd name="T54" fmla="*/ 56 w 62"/>
              <a:gd name="T55" fmla="*/ 3 h 52"/>
              <a:gd name="T56" fmla="*/ 55 w 62"/>
              <a:gd name="T57" fmla="*/ 2 h 52"/>
              <a:gd name="T58" fmla="*/ 53 w 62"/>
              <a:gd name="T59" fmla="*/ 1 h 52"/>
              <a:gd name="T60" fmla="*/ 43 w 62"/>
              <a:gd name="T61" fmla="*/ 9 h 52"/>
              <a:gd name="T62" fmla="*/ 42 w 62"/>
              <a:gd name="T63" fmla="*/ 13 h 52"/>
              <a:gd name="T64" fmla="*/ 43 w 62"/>
              <a:gd name="T65" fmla="*/ 14 h 52"/>
              <a:gd name="T66" fmla="*/ 43 w 62"/>
              <a:gd name="T67" fmla="*/ 14 h 52"/>
              <a:gd name="T68" fmla="*/ 46 w 62"/>
              <a:gd name="T69" fmla="*/ 37 h 52"/>
              <a:gd name="T70" fmla="*/ 43 w 62"/>
              <a:gd name="T71" fmla="*/ 38 h 52"/>
              <a:gd name="T72" fmla="*/ 43 w 62"/>
              <a:gd name="T73" fmla="*/ 39 h 52"/>
              <a:gd name="T74" fmla="*/ 43 w 62"/>
              <a:gd name="T75" fmla="*/ 42 h 52"/>
              <a:gd name="T76" fmla="*/ 53 w 62"/>
              <a:gd name="T77" fmla="*/ 51 h 52"/>
              <a:gd name="T78" fmla="*/ 56 w 62"/>
              <a:gd name="T79" fmla="*/ 50 h 52"/>
              <a:gd name="T80" fmla="*/ 57 w 62"/>
              <a:gd name="T81" fmla="*/ 49 h 52"/>
              <a:gd name="T82" fmla="*/ 56 w 62"/>
              <a:gd name="T83" fmla="*/ 46 h 52"/>
              <a:gd name="T84" fmla="*/ 46 w 62"/>
              <a:gd name="T85" fmla="*/ 37 h 52"/>
              <a:gd name="T86" fmla="*/ 46 w 62"/>
              <a:gd name="T87" fmla="*/ 37 h 52"/>
              <a:gd name="T88" fmla="*/ 46 w 62"/>
              <a:gd name="T89" fmla="*/ 37 h 52"/>
              <a:gd name="T90" fmla="*/ 46 w 62"/>
              <a:gd name="T91" fmla="*/ 3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2" h="52">
                <a:moveTo>
                  <a:pt x="60" y="23"/>
                </a:moveTo>
                <a:cubicBezTo>
                  <a:pt x="48" y="23"/>
                  <a:pt x="48" y="23"/>
                  <a:pt x="48" y="23"/>
                </a:cubicBezTo>
                <a:cubicBezTo>
                  <a:pt x="46" y="23"/>
                  <a:pt x="45" y="24"/>
                  <a:pt x="45" y="26"/>
                </a:cubicBezTo>
                <a:cubicBezTo>
                  <a:pt x="45" y="26"/>
                  <a:pt x="45" y="26"/>
                  <a:pt x="45" y="26"/>
                </a:cubicBezTo>
                <a:cubicBezTo>
                  <a:pt x="45" y="27"/>
                  <a:pt x="46" y="28"/>
                  <a:pt x="48" y="28"/>
                </a:cubicBezTo>
                <a:cubicBezTo>
                  <a:pt x="60" y="28"/>
                  <a:pt x="60" y="28"/>
                  <a:pt x="60" y="28"/>
                </a:cubicBezTo>
                <a:cubicBezTo>
                  <a:pt x="61" y="28"/>
                  <a:pt x="62" y="27"/>
                  <a:pt x="62" y="26"/>
                </a:cubicBezTo>
                <a:cubicBezTo>
                  <a:pt x="62" y="26"/>
                  <a:pt x="62" y="26"/>
                  <a:pt x="62" y="26"/>
                </a:cubicBezTo>
                <a:cubicBezTo>
                  <a:pt x="62" y="24"/>
                  <a:pt x="61" y="23"/>
                  <a:pt x="60" y="23"/>
                </a:cubicBezTo>
                <a:close/>
                <a:moveTo>
                  <a:pt x="32" y="2"/>
                </a:moveTo>
                <a:cubicBezTo>
                  <a:pt x="28" y="5"/>
                  <a:pt x="20" y="9"/>
                  <a:pt x="15" y="13"/>
                </a:cubicBezTo>
                <a:cubicBezTo>
                  <a:pt x="15" y="14"/>
                  <a:pt x="15" y="14"/>
                  <a:pt x="15" y="14"/>
                </a:cubicBezTo>
                <a:cubicBezTo>
                  <a:pt x="14" y="14"/>
                  <a:pt x="13" y="15"/>
                  <a:pt x="10" y="15"/>
                </a:cubicBezTo>
                <a:cubicBezTo>
                  <a:pt x="3" y="15"/>
                  <a:pt x="3" y="15"/>
                  <a:pt x="3" y="15"/>
                </a:cubicBezTo>
                <a:cubicBezTo>
                  <a:pt x="1" y="15"/>
                  <a:pt x="0" y="16"/>
                  <a:pt x="0" y="18"/>
                </a:cubicBezTo>
                <a:cubicBezTo>
                  <a:pt x="0" y="34"/>
                  <a:pt x="0" y="34"/>
                  <a:pt x="0" y="34"/>
                </a:cubicBezTo>
                <a:cubicBezTo>
                  <a:pt x="0" y="36"/>
                  <a:pt x="1" y="37"/>
                  <a:pt x="3" y="37"/>
                </a:cubicBezTo>
                <a:cubicBezTo>
                  <a:pt x="10" y="37"/>
                  <a:pt x="10" y="37"/>
                  <a:pt x="10" y="37"/>
                </a:cubicBezTo>
                <a:cubicBezTo>
                  <a:pt x="14" y="37"/>
                  <a:pt x="14" y="38"/>
                  <a:pt x="15" y="38"/>
                </a:cubicBezTo>
                <a:cubicBezTo>
                  <a:pt x="15" y="39"/>
                  <a:pt x="15" y="39"/>
                  <a:pt x="15" y="39"/>
                </a:cubicBezTo>
                <a:cubicBezTo>
                  <a:pt x="21" y="42"/>
                  <a:pt x="28" y="47"/>
                  <a:pt x="32" y="50"/>
                </a:cubicBezTo>
                <a:cubicBezTo>
                  <a:pt x="33" y="50"/>
                  <a:pt x="37" y="52"/>
                  <a:pt x="37" y="47"/>
                </a:cubicBezTo>
                <a:cubicBezTo>
                  <a:pt x="37" y="5"/>
                  <a:pt x="37" y="5"/>
                  <a:pt x="37" y="5"/>
                </a:cubicBezTo>
                <a:cubicBezTo>
                  <a:pt x="37" y="0"/>
                  <a:pt x="33" y="2"/>
                  <a:pt x="32" y="2"/>
                </a:cubicBezTo>
                <a:close/>
                <a:moveTo>
                  <a:pt x="43" y="14"/>
                </a:moveTo>
                <a:cubicBezTo>
                  <a:pt x="44" y="15"/>
                  <a:pt x="45" y="15"/>
                  <a:pt x="46" y="14"/>
                </a:cubicBezTo>
                <a:cubicBezTo>
                  <a:pt x="55" y="6"/>
                  <a:pt x="55" y="6"/>
                  <a:pt x="55" y="6"/>
                </a:cubicBezTo>
                <a:cubicBezTo>
                  <a:pt x="56" y="5"/>
                  <a:pt x="57" y="4"/>
                  <a:pt x="56" y="3"/>
                </a:cubicBezTo>
                <a:cubicBezTo>
                  <a:pt x="55" y="2"/>
                  <a:pt x="55" y="2"/>
                  <a:pt x="55" y="2"/>
                </a:cubicBezTo>
                <a:cubicBezTo>
                  <a:pt x="55" y="1"/>
                  <a:pt x="53" y="0"/>
                  <a:pt x="53" y="1"/>
                </a:cubicBezTo>
                <a:cubicBezTo>
                  <a:pt x="43" y="9"/>
                  <a:pt x="43" y="9"/>
                  <a:pt x="43" y="9"/>
                </a:cubicBezTo>
                <a:cubicBezTo>
                  <a:pt x="42" y="10"/>
                  <a:pt x="42" y="12"/>
                  <a:pt x="42" y="13"/>
                </a:cubicBezTo>
                <a:cubicBezTo>
                  <a:pt x="43" y="14"/>
                  <a:pt x="43" y="14"/>
                  <a:pt x="43" y="14"/>
                </a:cubicBezTo>
                <a:cubicBezTo>
                  <a:pt x="43" y="14"/>
                  <a:pt x="43" y="14"/>
                  <a:pt x="43" y="14"/>
                </a:cubicBezTo>
                <a:close/>
                <a:moveTo>
                  <a:pt x="46" y="37"/>
                </a:moveTo>
                <a:cubicBezTo>
                  <a:pt x="45" y="37"/>
                  <a:pt x="44" y="37"/>
                  <a:pt x="43" y="38"/>
                </a:cubicBezTo>
                <a:cubicBezTo>
                  <a:pt x="43" y="39"/>
                  <a:pt x="43" y="39"/>
                  <a:pt x="43" y="39"/>
                </a:cubicBezTo>
                <a:cubicBezTo>
                  <a:pt x="42" y="40"/>
                  <a:pt x="42" y="42"/>
                  <a:pt x="43" y="42"/>
                </a:cubicBezTo>
                <a:cubicBezTo>
                  <a:pt x="53" y="51"/>
                  <a:pt x="53" y="51"/>
                  <a:pt x="53" y="51"/>
                </a:cubicBezTo>
                <a:cubicBezTo>
                  <a:pt x="54" y="51"/>
                  <a:pt x="56" y="51"/>
                  <a:pt x="56" y="50"/>
                </a:cubicBezTo>
                <a:cubicBezTo>
                  <a:pt x="57" y="49"/>
                  <a:pt x="57" y="49"/>
                  <a:pt x="57" y="49"/>
                </a:cubicBezTo>
                <a:cubicBezTo>
                  <a:pt x="57" y="48"/>
                  <a:pt x="57" y="46"/>
                  <a:pt x="56" y="46"/>
                </a:cubicBezTo>
                <a:cubicBezTo>
                  <a:pt x="46" y="37"/>
                  <a:pt x="46" y="37"/>
                  <a:pt x="46" y="37"/>
                </a:cubicBezTo>
                <a:cubicBezTo>
                  <a:pt x="46" y="37"/>
                  <a:pt x="46" y="37"/>
                  <a:pt x="46" y="37"/>
                </a:cubicBezTo>
                <a:close/>
                <a:moveTo>
                  <a:pt x="46" y="37"/>
                </a:moveTo>
                <a:cubicBezTo>
                  <a:pt x="46" y="37"/>
                  <a:pt x="46" y="37"/>
                  <a:pt x="46" y="37"/>
                </a:cubicBezTo>
              </a:path>
            </a:pathLst>
          </a:custGeom>
          <a:solidFill>
            <a:srgbClr val="136AB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文本框 2"/>
          <p:cNvSpPr txBox="1">
            <a:spLocks noChangeArrowheads="1"/>
          </p:cNvSpPr>
          <p:nvPr/>
        </p:nvSpPr>
        <p:spPr bwMode="auto">
          <a:xfrm>
            <a:off x="3275856" y="771550"/>
            <a:ext cx="4761144" cy="415498"/>
          </a:xfrm>
          <a:prstGeom prst="rect">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defPPr>
              <a:defRPr lang="en-US"/>
            </a:defPPr>
            <a:lvl1pPr marL="224155" indent="-224155" algn="l" defTabSz="381000">
              <a:lnSpc>
                <a:spcPct val="150000"/>
              </a:lnSpc>
              <a:buClr>
                <a:schemeClr val="folHlink"/>
              </a:buClr>
              <a:buSzPct val="60000"/>
              <a:defRPr sz="1400">
                <a:solidFill>
                  <a:schemeClr val="tx1">
                    <a:lumMod val="65000"/>
                    <a:lumOff val="35000"/>
                  </a:schemeClr>
                </a:solidFill>
                <a:latin typeface="+mn-ea"/>
              </a:defRPr>
            </a:lvl1pPr>
            <a:lvl2pPr>
              <a:defRPr>
                <a:solidFill>
                  <a:schemeClr val="tx1"/>
                </a:solidFill>
                <a:latin typeface="Arial" panose="020B0604020202020204" pitchFamily="34" charset="0"/>
                <a:ea typeface="黑体" panose="02010609060101010101" pitchFamily="2" charset="-122"/>
              </a:defRPr>
            </a:lvl2pPr>
            <a:lvl3pPr>
              <a:defRPr>
                <a:solidFill>
                  <a:schemeClr val="tx1"/>
                </a:solidFill>
                <a:latin typeface="Arial" panose="020B0604020202020204" pitchFamily="34" charset="0"/>
                <a:ea typeface="黑体" panose="02010609060101010101" pitchFamily="2" charset="-122"/>
              </a:defRPr>
            </a:lvl3pPr>
            <a:lvl4pPr>
              <a:defRPr>
                <a:solidFill>
                  <a:schemeClr val="tx1"/>
                </a:solidFill>
                <a:latin typeface="Arial" panose="020B0604020202020204" pitchFamily="34" charset="0"/>
                <a:ea typeface="黑体" panose="02010609060101010101" pitchFamily="2" charset="-122"/>
              </a:defRPr>
            </a:lvl4pPr>
            <a:lvl5pPr>
              <a:defRPr>
                <a:solidFill>
                  <a:schemeClr val="tx1"/>
                </a:solidFill>
                <a:latin typeface="Arial" panose="020B0604020202020204" pitchFamily="34" charset="0"/>
                <a:ea typeface="黑体" panose="02010609060101010101" pitchFamily="2" charset="-122"/>
              </a:defRPr>
            </a:lvl5pPr>
            <a:lvl6pPr>
              <a:defRPr>
                <a:solidFill>
                  <a:schemeClr val="tx1"/>
                </a:solidFill>
                <a:latin typeface="Arial" panose="020B0604020202020204" pitchFamily="34" charset="0"/>
                <a:ea typeface="黑体" panose="02010609060101010101" pitchFamily="2" charset="-122"/>
              </a:defRPr>
            </a:lvl6pPr>
            <a:lvl7pPr>
              <a:defRPr>
                <a:solidFill>
                  <a:schemeClr val="tx1"/>
                </a:solidFill>
                <a:latin typeface="Arial" panose="020B0604020202020204" pitchFamily="34" charset="0"/>
                <a:ea typeface="黑体" panose="02010609060101010101" pitchFamily="2" charset="-122"/>
              </a:defRPr>
            </a:lvl7pPr>
            <a:lvl8pPr>
              <a:defRPr>
                <a:solidFill>
                  <a:schemeClr val="tx1"/>
                </a:solidFill>
                <a:latin typeface="Arial" panose="020B0604020202020204" pitchFamily="34" charset="0"/>
                <a:ea typeface="黑体" panose="02010609060101010101" pitchFamily="2" charset="-122"/>
              </a:defRPr>
            </a:lvl8pPr>
            <a:lvl9pPr>
              <a:defRPr>
                <a:solidFill>
                  <a:schemeClr val="tx1"/>
                </a:solidFill>
                <a:latin typeface="Arial" panose="020B0604020202020204" pitchFamily="34" charset="0"/>
                <a:ea typeface="黑体" panose="02010609060101010101" pitchFamily="2" charset="-122"/>
              </a:defRPr>
            </a:lvl9pPr>
          </a:lstStyle>
          <a:p>
            <a:r>
              <a:rPr lang="en-US" altLang="zh-CN" dirty="0"/>
              <a:t>Wildcard</a:t>
            </a:r>
            <a:r>
              <a:rPr lang="en-US" altLang="zh-CN" dirty="0">
                <a:solidFill>
                  <a:schemeClr val="tx1">
                    <a:lumMod val="75000"/>
                    <a:lumOff val="25000"/>
                  </a:schemeClr>
                </a:solidFill>
              </a:rPr>
              <a:t>    </a:t>
            </a:r>
            <a:r>
              <a:rPr lang="zh-CN" altLang="en-US" dirty="0">
                <a:solidFill>
                  <a:schemeClr val="tx1">
                    <a:lumMod val="75000"/>
                    <a:lumOff val="25000"/>
                  </a:schemeClr>
                </a:solidFill>
              </a:rPr>
              <a:t>英 </a:t>
            </a:r>
            <a:r>
              <a:rPr lang="en-US" altLang="zh-CN" dirty="0">
                <a:solidFill>
                  <a:schemeClr val="tx1">
                    <a:lumMod val="75000"/>
                    <a:lumOff val="25000"/>
                  </a:schemeClr>
                </a:solidFill>
              </a:rPr>
              <a:t>[</a:t>
            </a:r>
            <a:r>
              <a:rPr lang="en-US" altLang="zh-CN" dirty="0"/>
              <a:t>'</a:t>
            </a:r>
            <a:r>
              <a:rPr lang="en-US" altLang="zh-CN" dirty="0" err="1"/>
              <a:t>waɪldkɑrd</a:t>
            </a:r>
            <a:r>
              <a:rPr lang="en-US" altLang="zh-CN" dirty="0">
                <a:solidFill>
                  <a:schemeClr val="tx1">
                    <a:lumMod val="75000"/>
                    <a:lumOff val="25000"/>
                  </a:schemeClr>
                </a:solidFill>
              </a:rPr>
              <a:t>] </a:t>
            </a:r>
            <a:r>
              <a:rPr lang="en-US" altLang="zh-CN" dirty="0" smtClean="0">
                <a:solidFill>
                  <a:schemeClr val="tx1">
                    <a:lumMod val="75000"/>
                    <a:lumOff val="25000"/>
                  </a:schemeClr>
                </a:solidFill>
              </a:rPr>
              <a:t>   </a:t>
            </a:r>
            <a:r>
              <a:rPr lang="zh-CN" altLang="en-US" dirty="0" smtClean="0">
                <a:solidFill>
                  <a:schemeClr val="tx1">
                    <a:lumMod val="75000"/>
                    <a:lumOff val="25000"/>
                  </a:schemeClr>
                </a:solidFill>
              </a:rPr>
              <a:t>美 </a:t>
            </a:r>
            <a:r>
              <a:rPr lang="en-US" altLang="zh-CN" dirty="0">
                <a:solidFill>
                  <a:schemeClr val="tx1">
                    <a:lumMod val="75000"/>
                    <a:lumOff val="25000"/>
                  </a:schemeClr>
                </a:solidFill>
              </a:rPr>
              <a:t>[</a:t>
            </a:r>
            <a:r>
              <a:rPr lang="en-US" altLang="zh-CN" dirty="0" smtClean="0"/>
              <a:t>'</a:t>
            </a:r>
            <a:r>
              <a:rPr lang="en-US" altLang="zh-CN" dirty="0" err="1" smtClean="0"/>
              <a:t>waɪldkɑrd</a:t>
            </a:r>
            <a:r>
              <a:rPr lang="en-US" altLang="zh-CN" dirty="0" smtClean="0">
                <a:solidFill>
                  <a:schemeClr val="tx1">
                    <a:lumMod val="75000"/>
                    <a:lumOff val="25000"/>
                  </a:schemeClr>
                </a:solidFill>
              </a:rPr>
              <a:t>] n</a:t>
            </a:r>
            <a:r>
              <a:rPr altLang="zh-CN" dirty="0">
                <a:solidFill>
                  <a:schemeClr val="tx1">
                    <a:lumMod val="75000"/>
                    <a:lumOff val="25000"/>
                  </a:schemeClr>
                </a:solidFill>
              </a:rPr>
              <a:t>.</a:t>
            </a:r>
            <a:r>
              <a:rPr lang="en-US" altLang="zh-CN" dirty="0">
                <a:solidFill>
                  <a:schemeClr val="tx1">
                    <a:lumMod val="75000"/>
                    <a:lumOff val="25000"/>
                  </a:schemeClr>
                </a:solidFill>
              </a:rPr>
              <a:t> </a:t>
            </a:r>
            <a:r>
              <a:rPr lang="zh-CN" altLang="en-US" dirty="0">
                <a:solidFill>
                  <a:schemeClr val="tx1">
                    <a:lumMod val="75000"/>
                    <a:lumOff val="25000"/>
                  </a:schemeClr>
                </a:solidFill>
              </a:rPr>
              <a:t>通配符</a:t>
            </a:r>
            <a:endParaRPr lang="en-US" altLang="zh-CN" dirty="0">
              <a:solidFill>
                <a:schemeClr val="tx1">
                  <a:lumMod val="75000"/>
                  <a:lumOff val="25000"/>
                </a:schemeClr>
              </a:solidFill>
              <a:sym typeface="+mn-ea"/>
            </a:endParaRPr>
          </a:p>
        </p:txBody>
      </p:sp>
      <p:grpSp>
        <p:nvGrpSpPr>
          <p:cNvPr id="60" name="组合 59"/>
          <p:cNvGrpSpPr/>
          <p:nvPr/>
        </p:nvGrpSpPr>
        <p:grpSpPr>
          <a:xfrm>
            <a:off x="2645029" y="4081894"/>
            <a:ext cx="1881888" cy="485918"/>
            <a:chOff x="2782599" y="1459401"/>
            <a:chExt cx="1085796" cy="276935"/>
          </a:xfrm>
          <a:solidFill>
            <a:schemeClr val="accent1"/>
          </a:solidFill>
        </p:grpSpPr>
        <p:sp>
          <p:nvSpPr>
            <p:cNvPr id="61" name="AutoShape 5"/>
            <p:cNvSpPr>
              <a:spLocks noChangeArrowheads="1"/>
            </p:cNvSpPr>
            <p:nvPr/>
          </p:nvSpPr>
          <p:spPr bwMode="auto">
            <a:xfrm>
              <a:off x="2782599" y="1459401"/>
              <a:ext cx="1085796" cy="276935"/>
            </a:xfrm>
            <a:prstGeom prst="chevron">
              <a:avLst>
                <a:gd name="adj" fmla="val 12153"/>
              </a:avLst>
            </a:prstGeom>
          </p:spPr>
          <p:style>
            <a:lnRef idx="1">
              <a:schemeClr val="accent2"/>
            </a:lnRef>
            <a:fillRef idx="3">
              <a:schemeClr val="accent2"/>
            </a:fillRef>
            <a:effectRef idx="2">
              <a:schemeClr val="accent2"/>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62" name="Text Box 6"/>
            <p:cNvSpPr txBox="1">
              <a:spLocks noChangeArrowheads="1"/>
            </p:cNvSpPr>
            <p:nvPr/>
          </p:nvSpPr>
          <p:spPr bwMode="auto">
            <a:xfrm>
              <a:off x="2789790" y="1529295"/>
              <a:ext cx="1051866" cy="140327"/>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zh-CN" altLang="en-US" sz="1600" b="1" kern="0" noProof="1">
                  <a:solidFill>
                    <a:srgbClr val="FFFFFF"/>
                  </a:solidFill>
                  <a:latin typeface="微软雅黑" panose="020B0503020204020204" pitchFamily="34" charset="-122"/>
                  <a:ea typeface="微软雅黑" panose="020B0503020204020204" pitchFamily="34" charset="-122"/>
                </a:rPr>
                <a:t>正则表达式通配符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63" name="组合 62"/>
          <p:cNvGrpSpPr/>
          <p:nvPr/>
        </p:nvGrpSpPr>
        <p:grpSpPr>
          <a:xfrm>
            <a:off x="744985" y="4081894"/>
            <a:ext cx="1882799" cy="485919"/>
            <a:chOff x="897127" y="1459399"/>
            <a:chExt cx="2471372" cy="276935"/>
          </a:xfrm>
          <a:solidFill>
            <a:schemeClr val="accent1"/>
          </a:solidFill>
        </p:grpSpPr>
        <p:sp>
          <p:nvSpPr>
            <p:cNvPr id="64" name="AutoShape 7"/>
            <p:cNvSpPr>
              <a:spLocks noChangeArrowheads="1"/>
            </p:cNvSpPr>
            <p:nvPr/>
          </p:nvSpPr>
          <p:spPr bwMode="auto">
            <a:xfrm>
              <a:off x="897127" y="1459399"/>
              <a:ext cx="2471372" cy="276935"/>
            </a:xfrm>
            <a:prstGeom prst="homePlate">
              <a:avLst>
                <a:gd name="adj" fmla="val 11944"/>
              </a:avLst>
            </a:prstGeom>
          </p:spPr>
          <p:style>
            <a:lnRef idx="1">
              <a:schemeClr val="accent1"/>
            </a:lnRef>
            <a:fillRef idx="3">
              <a:schemeClr val="accent1"/>
            </a:fillRef>
            <a:effectRef idx="2">
              <a:schemeClr val="accent1"/>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65" name="Text Box 8"/>
            <p:cNvSpPr txBox="1">
              <a:spLocks noChangeArrowheads="1"/>
            </p:cNvSpPr>
            <p:nvPr/>
          </p:nvSpPr>
          <p:spPr bwMode="auto">
            <a:xfrm>
              <a:off x="1057206" y="1529293"/>
              <a:ext cx="1885472" cy="140326"/>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en-US" altLang="zh-CN" sz="1600" b="1" kern="0" noProof="1">
                  <a:solidFill>
                    <a:srgbClr val="FFFFFF"/>
                  </a:solidFill>
                  <a:latin typeface="微软雅黑" panose="020B0503020204020204" pitchFamily="34" charset="-122"/>
                  <a:ea typeface="微软雅黑" panose="020B0503020204020204" pitchFamily="34" charset="-122"/>
                </a:rPr>
                <a:t>shell</a:t>
              </a:r>
              <a:r>
                <a:rPr lang="zh-CN" altLang="en-US" sz="1600" b="1" kern="0" noProof="1">
                  <a:solidFill>
                    <a:srgbClr val="FFFFFF"/>
                  </a:solidFill>
                  <a:latin typeface="微软雅黑" panose="020B0503020204020204" pitchFamily="34" charset="-122"/>
                  <a:ea typeface="微软雅黑" panose="020B0503020204020204" pitchFamily="34" charset="-122"/>
                </a:rPr>
                <a:t>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66" name="组合 65"/>
          <p:cNvGrpSpPr/>
          <p:nvPr/>
        </p:nvGrpSpPr>
        <p:grpSpPr>
          <a:xfrm>
            <a:off x="6444208" y="4081894"/>
            <a:ext cx="1882802" cy="485918"/>
            <a:chOff x="4671876" y="1459401"/>
            <a:chExt cx="1419679" cy="276935"/>
          </a:xfrm>
          <a:solidFill>
            <a:schemeClr val="accent1"/>
          </a:solidFill>
        </p:grpSpPr>
        <p:sp>
          <p:nvSpPr>
            <p:cNvPr id="67" name="AutoShape 9"/>
            <p:cNvSpPr>
              <a:spLocks noChangeArrowheads="1"/>
            </p:cNvSpPr>
            <p:nvPr/>
          </p:nvSpPr>
          <p:spPr bwMode="auto">
            <a:xfrm>
              <a:off x="4671876" y="1459401"/>
              <a:ext cx="1419679" cy="276935"/>
            </a:xfrm>
            <a:prstGeom prst="chevron">
              <a:avLst>
                <a:gd name="adj" fmla="val 12153"/>
              </a:avLst>
            </a:prstGeom>
            <a:solidFill>
              <a:srgbClr val="92D050"/>
            </a:solidFill>
          </p:spPr>
          <p:style>
            <a:lnRef idx="1">
              <a:schemeClr val="accent3"/>
            </a:lnRef>
            <a:fillRef idx="3">
              <a:schemeClr val="accent3"/>
            </a:fillRef>
            <a:effectRef idx="2">
              <a:schemeClr val="accent3"/>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68" name="Text Box 10"/>
            <p:cNvSpPr txBox="1">
              <a:spLocks noChangeArrowheads="1"/>
            </p:cNvSpPr>
            <p:nvPr/>
          </p:nvSpPr>
          <p:spPr bwMode="auto">
            <a:xfrm>
              <a:off x="4845264" y="1529295"/>
              <a:ext cx="1026171" cy="140327"/>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zh-CN" altLang="en-US" sz="1600" b="1" kern="0" noProof="1" smtClean="0">
                  <a:solidFill>
                    <a:srgbClr val="FFFFFF"/>
                  </a:solidFill>
                  <a:latin typeface="微软雅黑" panose="020B0503020204020204" pitchFamily="34" charset="-122"/>
                  <a:ea typeface="微软雅黑" panose="020B0503020204020204" pitchFamily="34" charset="-122"/>
                </a:rPr>
                <a:t>泛型通配符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69" name="组合 68"/>
          <p:cNvGrpSpPr/>
          <p:nvPr/>
        </p:nvGrpSpPr>
        <p:grpSpPr>
          <a:xfrm>
            <a:off x="4544162" y="4081894"/>
            <a:ext cx="1882802" cy="485918"/>
            <a:chOff x="4671876" y="1459401"/>
            <a:chExt cx="1419679" cy="276935"/>
          </a:xfrm>
          <a:solidFill>
            <a:schemeClr val="accent1"/>
          </a:solidFill>
        </p:grpSpPr>
        <p:sp>
          <p:nvSpPr>
            <p:cNvPr id="70" name="AutoShape 9"/>
            <p:cNvSpPr>
              <a:spLocks noChangeArrowheads="1"/>
            </p:cNvSpPr>
            <p:nvPr/>
          </p:nvSpPr>
          <p:spPr bwMode="auto">
            <a:xfrm>
              <a:off x="4671876" y="1459401"/>
              <a:ext cx="1419679" cy="276935"/>
            </a:xfrm>
            <a:prstGeom prst="chevron">
              <a:avLst>
                <a:gd name="adj" fmla="val 12153"/>
              </a:avLst>
            </a:prstGeom>
            <a:solidFill>
              <a:schemeClr val="accent3">
                <a:lumMod val="75000"/>
              </a:schemeClr>
            </a:solidFill>
          </p:spPr>
          <p:style>
            <a:lnRef idx="1">
              <a:schemeClr val="accent3"/>
            </a:lnRef>
            <a:fillRef idx="3">
              <a:schemeClr val="accent3"/>
            </a:fillRef>
            <a:effectRef idx="2">
              <a:schemeClr val="accent3"/>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71" name="Text Box 10"/>
            <p:cNvSpPr txBox="1">
              <a:spLocks noChangeArrowheads="1"/>
            </p:cNvSpPr>
            <p:nvPr/>
          </p:nvSpPr>
          <p:spPr bwMode="auto">
            <a:xfrm>
              <a:off x="4845264" y="1529293"/>
              <a:ext cx="1026171" cy="140327"/>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en-US" altLang="zh-CN" sz="1600" b="1" kern="0" noProof="1">
                  <a:solidFill>
                    <a:srgbClr val="FFFFFF"/>
                  </a:solidFill>
                  <a:latin typeface="微软雅黑" panose="020B0503020204020204" pitchFamily="34" charset="-122"/>
                  <a:ea typeface="微软雅黑" panose="020B0503020204020204" pitchFamily="34" charset="-122"/>
                </a:rPr>
                <a:t>SQL</a:t>
              </a:r>
              <a:r>
                <a:rPr lang="zh-CN" altLang="en-US" sz="1600" b="1" kern="0" noProof="1">
                  <a:solidFill>
                    <a:srgbClr val="FFFFFF"/>
                  </a:solidFill>
                  <a:latin typeface="微软雅黑" panose="020B0503020204020204" pitchFamily="34" charset="-122"/>
                  <a:ea typeface="微软雅黑" panose="020B0503020204020204" pitchFamily="34" charset="-122"/>
                </a:rPr>
                <a:t>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checkerboard(across)">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heckerboard(across)">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checkerboard(across)">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heckerboard(across)">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nodeType="clickEffect">
                                  <p:stCondLst>
                                    <p:cond delay="0"/>
                                  </p:stCondLst>
                                  <p:childTnLst>
                                    <p:set>
                                      <p:cBhvr>
                                        <p:cTn id="50" dur="1" fill="hold">
                                          <p:stCondLst>
                                            <p:cond delay="0"/>
                                          </p:stCondLst>
                                        </p:cTn>
                                        <p:tgtEl>
                                          <p:spTgt spid="63"/>
                                        </p:tgtEl>
                                        <p:attrNameLst>
                                          <p:attrName>style.visibility</p:attrName>
                                        </p:attrNameLst>
                                      </p:cBhvr>
                                      <p:to>
                                        <p:strVal val="visible"/>
                                      </p:to>
                                    </p:set>
                                    <p:animEffect transition="in" filter="fade">
                                      <p:cBhvr>
                                        <p:cTn id="51" dur="1000"/>
                                        <p:tgtEl>
                                          <p:spTgt spid="63"/>
                                        </p:tgtEl>
                                      </p:cBhvr>
                                    </p:animEffect>
                                    <p:anim calcmode="lin" valueType="num">
                                      <p:cBhvr>
                                        <p:cTn id="52" dur="1000" fill="hold"/>
                                        <p:tgtEl>
                                          <p:spTgt spid="63"/>
                                        </p:tgtEl>
                                        <p:attrNameLst>
                                          <p:attrName>ppt_x</p:attrName>
                                        </p:attrNameLst>
                                      </p:cBhvr>
                                      <p:tavLst>
                                        <p:tav tm="0">
                                          <p:val>
                                            <p:strVal val="#ppt_x"/>
                                          </p:val>
                                        </p:tav>
                                        <p:tav tm="100000">
                                          <p:val>
                                            <p:strVal val="#ppt_x"/>
                                          </p:val>
                                        </p:tav>
                                      </p:tavLst>
                                    </p:anim>
                                    <p:anim calcmode="lin" valueType="num">
                                      <p:cBhvr>
                                        <p:cTn id="53" dur="1000" fill="hold"/>
                                        <p:tgtEl>
                                          <p:spTgt spid="63"/>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60"/>
                                        </p:tgtEl>
                                        <p:attrNameLst>
                                          <p:attrName>style.visibility</p:attrName>
                                        </p:attrNameLst>
                                      </p:cBhvr>
                                      <p:to>
                                        <p:strVal val="visible"/>
                                      </p:to>
                                    </p:set>
                                    <p:animEffect transition="in" filter="fade">
                                      <p:cBhvr>
                                        <p:cTn id="56" dur="1000"/>
                                        <p:tgtEl>
                                          <p:spTgt spid="60"/>
                                        </p:tgtEl>
                                      </p:cBhvr>
                                    </p:animEffect>
                                    <p:anim calcmode="lin" valueType="num">
                                      <p:cBhvr>
                                        <p:cTn id="57" dur="1000" fill="hold"/>
                                        <p:tgtEl>
                                          <p:spTgt spid="60"/>
                                        </p:tgtEl>
                                        <p:attrNameLst>
                                          <p:attrName>ppt_x</p:attrName>
                                        </p:attrNameLst>
                                      </p:cBhvr>
                                      <p:tavLst>
                                        <p:tav tm="0">
                                          <p:val>
                                            <p:strVal val="#ppt_x"/>
                                          </p:val>
                                        </p:tav>
                                        <p:tav tm="100000">
                                          <p:val>
                                            <p:strVal val="#ppt_x"/>
                                          </p:val>
                                        </p:tav>
                                      </p:tavLst>
                                    </p:anim>
                                    <p:anim calcmode="lin" valueType="num">
                                      <p:cBhvr>
                                        <p:cTn id="58" dur="1000" fill="hold"/>
                                        <p:tgtEl>
                                          <p:spTgt spid="60"/>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fade">
                                      <p:cBhvr>
                                        <p:cTn id="61" dur="1000"/>
                                        <p:tgtEl>
                                          <p:spTgt spid="66"/>
                                        </p:tgtEl>
                                      </p:cBhvr>
                                    </p:animEffect>
                                    <p:anim calcmode="lin" valueType="num">
                                      <p:cBhvr>
                                        <p:cTn id="62" dur="1000" fill="hold"/>
                                        <p:tgtEl>
                                          <p:spTgt spid="66"/>
                                        </p:tgtEl>
                                        <p:attrNameLst>
                                          <p:attrName>ppt_x</p:attrName>
                                        </p:attrNameLst>
                                      </p:cBhvr>
                                      <p:tavLst>
                                        <p:tav tm="0">
                                          <p:val>
                                            <p:strVal val="#ppt_x"/>
                                          </p:val>
                                        </p:tav>
                                        <p:tav tm="100000">
                                          <p:val>
                                            <p:strVal val="#ppt_x"/>
                                          </p:val>
                                        </p:tav>
                                      </p:tavLst>
                                    </p:anim>
                                    <p:anim calcmode="lin" valueType="num">
                                      <p:cBhvr>
                                        <p:cTn id="63" dur="1000" fill="hold"/>
                                        <p:tgtEl>
                                          <p:spTgt spid="66"/>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69"/>
                                        </p:tgtEl>
                                        <p:attrNameLst>
                                          <p:attrName>style.visibility</p:attrName>
                                        </p:attrNameLst>
                                      </p:cBhvr>
                                      <p:to>
                                        <p:strVal val="visible"/>
                                      </p:to>
                                    </p:set>
                                    <p:animEffect transition="in" filter="fade">
                                      <p:cBhvr>
                                        <p:cTn id="66" dur="1000"/>
                                        <p:tgtEl>
                                          <p:spTgt spid="69"/>
                                        </p:tgtEl>
                                      </p:cBhvr>
                                    </p:animEffect>
                                    <p:anim calcmode="lin" valueType="num">
                                      <p:cBhvr>
                                        <p:cTn id="67" dur="1000" fill="hold"/>
                                        <p:tgtEl>
                                          <p:spTgt spid="69"/>
                                        </p:tgtEl>
                                        <p:attrNameLst>
                                          <p:attrName>ppt_x</p:attrName>
                                        </p:attrNameLst>
                                      </p:cBhvr>
                                      <p:tavLst>
                                        <p:tav tm="0">
                                          <p:val>
                                            <p:strVal val="#ppt_x"/>
                                          </p:val>
                                        </p:tav>
                                        <p:tav tm="100000">
                                          <p:val>
                                            <p:strVal val="#ppt_x"/>
                                          </p:val>
                                        </p:tav>
                                      </p:tavLst>
                                    </p:anim>
                                    <p:anim calcmode="lin" valueType="num">
                                      <p:cBhvr>
                                        <p:cTn id="68"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6" grpId="0"/>
      <p:bldP spid="48"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标题 1"/>
          <p:cNvSpPr>
            <a:spLocks noGrp="1"/>
          </p:cNvSpPr>
          <p:nvPr>
            <p:ph type="title"/>
          </p:nvPr>
        </p:nvSpPr>
        <p:spPr>
          <a:ln>
            <a:noFill/>
          </a:ln>
        </p:spPr>
        <p:txBody>
          <a:bodyPr wrap="square" anchor="t">
            <a:spAutoFit/>
          </a:bodyPr>
          <a:lstStyle/>
          <a:p>
            <a:r>
              <a:rPr lang="zh-CN" altLang="en-US" kern="1200" dirty="0" smtClean="0">
                <a:solidFill>
                  <a:srgbClr val="0070C0"/>
                </a:solidFill>
                <a:latin typeface="+mj-lt"/>
                <a:ea typeface="+mj-ea"/>
                <a:cs typeface="+mj-cs"/>
                <a:sym typeface="Browallia New" panose="020B0604020202020204" charset="0"/>
              </a:rPr>
              <a:t>什么是</a:t>
            </a:r>
            <a:r>
              <a:rPr lang="zh-CN" altLang="en-US" dirty="0"/>
              <a:t>泛型</a:t>
            </a:r>
            <a:r>
              <a:rPr lang="zh-CN" altLang="en-US" kern="1200" dirty="0" smtClean="0">
                <a:solidFill>
                  <a:srgbClr val="0070C0"/>
                </a:solidFill>
                <a:latin typeface="+mj-lt"/>
                <a:ea typeface="+mj-ea"/>
                <a:cs typeface="+mj-cs"/>
                <a:sym typeface="Browallia New" panose="020B0604020202020204" charset="0"/>
              </a:rPr>
              <a:t>通配符</a:t>
            </a:r>
            <a:endParaRPr lang="en-US" altLang="zh-CN" kern="1200" dirty="0">
              <a:solidFill>
                <a:srgbClr val="0070C0"/>
              </a:solidFill>
              <a:latin typeface="+mj-lt"/>
              <a:ea typeface="+mj-ea"/>
              <a:cs typeface="+mj-cs"/>
              <a:sym typeface="Browallia New" panose="020B0604020202020204" charset="0"/>
            </a:endParaRPr>
          </a:p>
        </p:txBody>
      </p:sp>
      <p:sp>
        <p:nvSpPr>
          <p:cNvPr id="7" name="副标题 6"/>
          <p:cNvSpPr>
            <a:spLocks noGrp="1"/>
          </p:cNvSpPr>
          <p:nvPr>
            <p:ph type="subTitle" idx="10"/>
          </p:nvPr>
        </p:nvSpPr>
        <p:spPr>
          <a:xfrm>
            <a:off x="539552" y="843558"/>
            <a:ext cx="2362700" cy="360040"/>
          </a:xfrm>
        </p:spPr>
        <p:txBody>
          <a:bodyPr/>
          <a:lstStyle/>
          <a:p>
            <a:r>
              <a:rPr lang="zh-CN" altLang="en-US" dirty="0" smtClean="0"/>
              <a:t>泛型通配符的</a:t>
            </a:r>
            <a:r>
              <a:rPr lang="zh-CN" altLang="en-US" dirty="0"/>
              <a:t>概念</a:t>
            </a:r>
            <a:r>
              <a:rPr lang="zh-CN" altLang="en-US" dirty="0" smtClean="0"/>
              <a:t>？</a:t>
            </a:r>
            <a:endParaRPr lang="zh-CN" altLang="en-US" dirty="0"/>
          </a:p>
        </p:txBody>
      </p:sp>
      <p:sp>
        <p:nvSpPr>
          <p:cNvPr id="19" name="Text Box 14"/>
          <p:cNvSpPr txBox="1"/>
          <p:nvPr/>
        </p:nvSpPr>
        <p:spPr>
          <a:xfrm>
            <a:off x="673647" y="1303561"/>
            <a:ext cx="1243353"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被定义项</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0" name="Text Box 8"/>
          <p:cNvSpPr txBox="1"/>
          <p:nvPr/>
        </p:nvSpPr>
        <p:spPr>
          <a:xfrm>
            <a:off x="2237461" y="1303561"/>
            <a:ext cx="1389539"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临近的属</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22" name="Text Box 12"/>
          <p:cNvSpPr txBox="1"/>
          <p:nvPr/>
        </p:nvSpPr>
        <p:spPr>
          <a:xfrm>
            <a:off x="5905350" y="1303561"/>
            <a:ext cx="177165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种差（内涵</a:t>
            </a:r>
            <a:r>
              <a:rPr lang="en-US" altLang="zh-CN" b="1" dirty="0">
                <a:solidFill>
                  <a:srgbClr val="FF0000"/>
                </a:solidFill>
                <a:latin typeface="微软雅黑" panose="020B0503020204020204" pitchFamily="34" charset="-122"/>
                <a:ea typeface="微软雅黑" panose="020B0503020204020204" pitchFamily="34" charset="-122"/>
              </a:rPr>
              <a:t>)</a:t>
            </a:r>
            <a:endParaRPr lang="en-US" altLang="zh-CN" b="1" dirty="0">
              <a:solidFill>
                <a:srgbClr val="FF0000"/>
              </a:solidFill>
              <a:latin typeface="微软雅黑" panose="020B0503020204020204" pitchFamily="34" charset="-122"/>
              <a:ea typeface="微软雅黑" panose="020B0503020204020204" pitchFamily="34" charset="-122"/>
            </a:endParaRPr>
          </a:p>
        </p:txBody>
      </p:sp>
      <p:sp>
        <p:nvSpPr>
          <p:cNvPr id="26" name="Text Box 8"/>
          <p:cNvSpPr txBox="1"/>
          <p:nvPr/>
        </p:nvSpPr>
        <p:spPr>
          <a:xfrm>
            <a:off x="3663000" y="1303561"/>
            <a:ext cx="1584000" cy="368300"/>
          </a:xfrm>
          <a:prstGeom prst="rect">
            <a:avLst/>
          </a:prstGeom>
          <a:noFill/>
          <a:ln w="9525">
            <a:noFill/>
          </a:ln>
        </p:spPr>
        <p:txBody>
          <a:bodyPr wrap="square" anchor="t">
            <a:spAutoFit/>
          </a:bodyPr>
          <a:lstStyle/>
          <a:p>
            <a:pPr algn="ctr"/>
            <a:r>
              <a:rPr lang="zh-CN" altLang="en-US" b="1" dirty="0">
                <a:solidFill>
                  <a:srgbClr val="FF0000"/>
                </a:solidFill>
                <a:latin typeface="微软雅黑" panose="020B0503020204020204" pitchFamily="34" charset="-122"/>
                <a:ea typeface="微软雅黑" panose="020B0503020204020204" pitchFamily="34" charset="-122"/>
              </a:rPr>
              <a:t>同属的其它种</a:t>
            </a:r>
            <a:endParaRPr lang="zh-CN" altLang="en-US" b="1" dirty="0">
              <a:solidFill>
                <a:srgbClr val="FF0000"/>
              </a:solidFill>
              <a:latin typeface="微软雅黑" panose="020B0503020204020204" pitchFamily="34" charset="-122"/>
              <a:ea typeface="微软雅黑" panose="020B0503020204020204" pitchFamily="34" charset="-122"/>
            </a:endParaRPr>
          </a:p>
        </p:txBody>
      </p:sp>
      <p:grpSp>
        <p:nvGrpSpPr>
          <p:cNvPr id="9" name="组合 8"/>
          <p:cNvGrpSpPr/>
          <p:nvPr/>
        </p:nvGrpSpPr>
        <p:grpSpPr>
          <a:xfrm>
            <a:off x="1182234" y="2859728"/>
            <a:ext cx="824766" cy="1224009"/>
            <a:chOff x="746644" y="3071464"/>
            <a:chExt cx="824766" cy="576263"/>
          </a:xfrm>
        </p:grpSpPr>
        <p:sp>
          <p:nvSpPr>
            <p:cNvPr id="28" name="AutoShape 7"/>
            <p:cNvSpPr/>
            <p:nvPr/>
          </p:nvSpPr>
          <p:spPr>
            <a:xfrm flipH="1">
              <a:off x="746644" y="3071464"/>
              <a:ext cx="215900" cy="576263"/>
            </a:xfrm>
            <a:prstGeom prst="downArrow">
              <a:avLst>
                <a:gd name="adj1" fmla="val 50000"/>
                <a:gd name="adj2" fmla="val 66468"/>
              </a:avLst>
            </a:prstGeom>
            <a:solidFill>
              <a:schemeClr val="accent1"/>
            </a:solidFill>
            <a:ln w="9525" cap="flat" cmpd="sng">
              <a:solidFill>
                <a:schemeClr val="tx1"/>
              </a:solidFill>
              <a:prstDash val="solid"/>
              <a:miter/>
              <a:headEnd type="none" w="med" len="med"/>
              <a:tailEnd type="none" w="med" len="med"/>
            </a:ln>
          </p:spPr>
          <p:txBody>
            <a:bodyPr vert="eaVert" anchor="ctr"/>
            <a:lstStyle/>
            <a:p>
              <a:pPr algn="ctr"/>
              <a:endParaRPr lang="zh-CN" altLang="en-US">
                <a:latin typeface="Arial" panose="020B0604020202020204" pitchFamily="34" charset="0"/>
                <a:ea typeface="黑体" panose="02010609060101010101" pitchFamily="2" charset="-122"/>
              </a:endParaRPr>
            </a:p>
          </p:txBody>
        </p:sp>
        <p:sp>
          <p:nvSpPr>
            <p:cNvPr id="29" name="Text Box 8"/>
            <p:cNvSpPr txBox="1"/>
            <p:nvPr/>
          </p:nvSpPr>
          <p:spPr>
            <a:xfrm>
              <a:off x="821259" y="3291878"/>
              <a:ext cx="750151" cy="307777"/>
            </a:xfrm>
            <a:prstGeom prst="rect">
              <a:avLst/>
            </a:prstGeom>
            <a:noFill/>
            <a:ln w="9525">
              <a:noFill/>
            </a:ln>
          </p:spPr>
          <p:txBody>
            <a:bodyPr wrap="square" anchor="t">
              <a:spAutoFit/>
            </a:bodyPr>
            <a:lstStyle/>
            <a:p>
              <a:pPr algn="ctr"/>
              <a:r>
                <a:rPr lang="zh-CN" altLang="en-US" sz="1400" dirty="0">
                  <a:solidFill>
                    <a:srgbClr val="FF0000"/>
                  </a:solidFill>
                  <a:latin typeface="微软雅黑" panose="020B0503020204020204" pitchFamily="34" charset="-122"/>
                  <a:ea typeface="微软雅黑" panose="020B0503020204020204" pitchFamily="34" charset="-122"/>
                </a:rPr>
                <a:t>外延</a:t>
              </a:r>
              <a:endParaRPr lang="zh-CN" altLang="en-US" sz="1400" dirty="0">
                <a:solidFill>
                  <a:srgbClr val="FF000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683568" y="1743869"/>
            <a:ext cx="1253409" cy="1055688"/>
            <a:chOff x="268836" y="2095666"/>
            <a:chExt cx="1253409" cy="1055688"/>
          </a:xfrm>
        </p:grpSpPr>
        <p:sp>
          <p:nvSpPr>
            <p:cNvPr id="17" name="椭圆 16"/>
            <p:cNvSpPr/>
            <p:nvPr/>
          </p:nvSpPr>
          <p:spPr>
            <a:xfrm>
              <a:off x="338859" y="2095666"/>
              <a:ext cx="110356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a:solidFill>
                  <a:schemeClr val="accent1"/>
                </a:solidFill>
              </a:endParaRPr>
            </a:p>
          </p:txBody>
        </p:sp>
        <p:sp>
          <p:nvSpPr>
            <p:cNvPr id="3" name="TextBox 2"/>
            <p:cNvSpPr txBox="1"/>
            <p:nvPr/>
          </p:nvSpPr>
          <p:spPr>
            <a:xfrm>
              <a:off x="268836" y="2438844"/>
              <a:ext cx="1253409" cy="338554"/>
            </a:xfrm>
            <a:prstGeom prst="rect">
              <a:avLst/>
            </a:prstGeom>
            <a:noFill/>
          </p:spPr>
          <p:txBody>
            <a:bodyPr wrap="square" rtlCol="0">
              <a:spAutoFit/>
            </a:bodyPr>
            <a:lstStyle/>
            <a:p>
              <a:r>
                <a:rPr lang="zh-CN" altLang="en-US" sz="1600" b="1" noProof="1">
                  <a:solidFill>
                    <a:schemeClr val="accent1"/>
                  </a:solidFill>
                </a:rPr>
                <a:t>泛型</a:t>
              </a:r>
              <a:r>
                <a:rPr lang="zh-CN" altLang="en-US" sz="1600" b="1" noProof="1" smtClean="0">
                  <a:solidFill>
                    <a:schemeClr val="accent1"/>
                  </a:solidFill>
                </a:rPr>
                <a:t>通配符</a:t>
              </a:r>
              <a:endParaRPr lang="en-US" altLang="zh-CN" sz="1600" b="1" noProof="1">
                <a:solidFill>
                  <a:schemeClr val="accent1"/>
                </a:solidFill>
              </a:endParaRPr>
            </a:p>
          </p:txBody>
        </p:sp>
      </p:grpSp>
      <p:grpSp>
        <p:nvGrpSpPr>
          <p:cNvPr id="5" name="组合 4"/>
          <p:cNvGrpSpPr/>
          <p:nvPr/>
        </p:nvGrpSpPr>
        <p:grpSpPr>
          <a:xfrm>
            <a:off x="2339752" y="1743869"/>
            <a:ext cx="1125000" cy="1055688"/>
            <a:chOff x="2339752" y="1410050"/>
            <a:chExt cx="1125000" cy="1055688"/>
          </a:xfrm>
        </p:grpSpPr>
        <p:sp>
          <p:nvSpPr>
            <p:cNvPr id="21" name="椭圆 20"/>
            <p:cNvSpPr/>
            <p:nvPr/>
          </p:nvSpPr>
          <p:spPr>
            <a:xfrm>
              <a:off x="2363853" y="1410050"/>
              <a:ext cx="1084942"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zh-CN" altLang="en-US" sz="2000" b="1" strike="noStrike" noProof="1">
                <a:solidFill>
                  <a:schemeClr val="accent1"/>
                </a:solidFill>
              </a:endParaRPr>
            </a:p>
          </p:txBody>
        </p:sp>
        <p:sp>
          <p:nvSpPr>
            <p:cNvPr id="41" name="TextBox 40"/>
            <p:cNvSpPr txBox="1"/>
            <p:nvPr/>
          </p:nvSpPr>
          <p:spPr>
            <a:xfrm>
              <a:off x="2339752" y="1752418"/>
              <a:ext cx="1125000" cy="369332"/>
            </a:xfrm>
            <a:prstGeom prst="rect">
              <a:avLst/>
            </a:prstGeom>
            <a:noFill/>
          </p:spPr>
          <p:txBody>
            <a:bodyPr wrap="square" rtlCol="0">
              <a:spAutoFit/>
            </a:bodyPr>
            <a:lstStyle/>
            <a:p>
              <a:r>
                <a:rPr lang="zh-CN" altLang="en-US" b="1" noProof="1" smtClean="0">
                  <a:solidFill>
                    <a:schemeClr val="accent1"/>
                  </a:solidFill>
                </a:rPr>
                <a:t>通配符</a:t>
              </a:r>
              <a:endParaRPr lang="en-US" altLang="zh-CN" b="1" noProof="1">
                <a:solidFill>
                  <a:schemeClr val="accent1"/>
                </a:solidFill>
              </a:endParaRPr>
            </a:p>
          </p:txBody>
        </p:sp>
      </p:grpSp>
      <p:grpSp>
        <p:nvGrpSpPr>
          <p:cNvPr id="43" name="组合 42"/>
          <p:cNvGrpSpPr/>
          <p:nvPr/>
        </p:nvGrpSpPr>
        <p:grpSpPr>
          <a:xfrm>
            <a:off x="5517000" y="1743869"/>
            <a:ext cx="2520000" cy="1054800"/>
            <a:chOff x="5384701" y="2003945"/>
            <a:chExt cx="2520000" cy="1054800"/>
          </a:xfrm>
        </p:grpSpPr>
        <p:sp>
          <p:nvSpPr>
            <p:cNvPr id="44" name="TextBox 22"/>
            <p:cNvSpPr txBox="1"/>
            <p:nvPr/>
          </p:nvSpPr>
          <p:spPr>
            <a:xfrm>
              <a:off x="5384701" y="2003945"/>
              <a:ext cx="2520000" cy="1054800"/>
            </a:xfrm>
            <a:prstGeom prst="roundRect">
              <a:avLst/>
            </a:prstGeom>
            <a:solidFill>
              <a:schemeClr val="accent3">
                <a:lumMod val="85000"/>
              </a:schemeClr>
            </a:solidFill>
            <a:ln w="9525">
              <a:noFill/>
            </a:ln>
          </p:spPr>
          <p:txBody>
            <a:bodyPr wrap="square" lIns="91405" tIns="45702" rIns="91405" bIns="45702" anchor="t">
              <a:spAutoFit/>
            </a:bodyPr>
            <a:lstStyle/>
            <a:p>
              <a:pPr algn="l">
                <a:lnSpc>
                  <a:spcPct val="120000"/>
                </a:lnSpc>
              </a:pPr>
              <a:endParaRPr lang="en-US" altLang="zh-CN" sz="1400" dirty="0">
                <a:solidFill>
                  <a:srgbClr val="262626"/>
                </a:solidFill>
                <a:latin typeface="Times New Roman" panose="02020603050405020304"/>
                <a:ea typeface="微软雅黑" panose="020B0503020204020204" pitchFamily="34" charset="-122"/>
                <a:sym typeface="Calibri" panose="020F0502020204030204" pitchFamily="34" charset="0"/>
              </a:endParaRPr>
            </a:p>
          </p:txBody>
        </p:sp>
        <p:sp>
          <p:nvSpPr>
            <p:cNvPr id="45" name="TextBox 44"/>
            <p:cNvSpPr txBox="1"/>
            <p:nvPr/>
          </p:nvSpPr>
          <p:spPr>
            <a:xfrm>
              <a:off x="5400368" y="2049691"/>
              <a:ext cx="2484000" cy="738664"/>
            </a:xfrm>
            <a:prstGeom prst="rect">
              <a:avLst/>
            </a:prstGeom>
            <a:noFill/>
          </p:spPr>
          <p:txBody>
            <a:bodyPr wrap="square" rtlCol="0">
              <a:spAutoFit/>
            </a:bodyPr>
            <a:lstStyle/>
            <a:p>
              <a:pPr algn="l"/>
              <a:r>
                <a:rPr lang="en-US" altLang="zh-CN" sz="1400" b="1" noProof="1">
                  <a:solidFill>
                    <a:schemeClr val="accent1"/>
                  </a:solidFill>
                </a:rPr>
                <a:t>1.</a:t>
              </a:r>
              <a:r>
                <a:rPr lang="zh-CN" altLang="en-US" sz="1400" b="1" noProof="1">
                  <a:solidFill>
                    <a:schemeClr val="accent1"/>
                  </a:solidFill>
                </a:rPr>
                <a:t>在泛型中使用</a:t>
              </a:r>
              <a:endParaRPr lang="zh-CN" altLang="en-US" sz="1400" b="1" noProof="1">
                <a:solidFill>
                  <a:schemeClr val="accent1"/>
                </a:solidFill>
              </a:endParaRPr>
            </a:p>
            <a:p>
              <a:pPr algn="l"/>
              <a:r>
                <a:rPr lang="en-US" altLang="zh-CN" sz="1400" b="1" noProof="1">
                  <a:solidFill>
                    <a:schemeClr val="accent1"/>
                  </a:solidFill>
                </a:rPr>
                <a:t>2.</a:t>
              </a:r>
              <a:r>
                <a:rPr lang="zh-CN" altLang="en-US" sz="1400" b="1" noProof="1">
                  <a:solidFill>
                    <a:schemeClr val="accent1"/>
                  </a:solidFill>
                </a:rPr>
                <a:t>在传入类型实参时使用</a:t>
              </a:r>
              <a:endParaRPr lang="zh-CN" altLang="en-US" sz="1400" b="1" noProof="1">
                <a:solidFill>
                  <a:schemeClr val="accent1"/>
                </a:solidFill>
              </a:endParaRPr>
            </a:p>
            <a:p>
              <a:pPr algn="l"/>
              <a:r>
                <a:rPr lang="en-US" altLang="zh-CN" sz="1400" b="1" noProof="1">
                  <a:solidFill>
                    <a:schemeClr val="accent1"/>
                  </a:solidFill>
                </a:rPr>
                <a:t>3.</a:t>
              </a:r>
              <a:r>
                <a:rPr lang="zh-CN" altLang="en-US" sz="1400" b="1" noProof="1">
                  <a:solidFill>
                    <a:schemeClr val="accent1"/>
                  </a:solidFill>
                </a:rPr>
                <a:t>用来表示特定范围的类型</a:t>
              </a:r>
              <a:endParaRPr lang="zh-CN" altLang="en-US" sz="1400" b="1" noProof="1">
                <a:solidFill>
                  <a:schemeClr val="accent1"/>
                </a:solidFill>
              </a:endParaRPr>
            </a:p>
          </p:txBody>
        </p:sp>
      </p:grpSp>
      <p:sp>
        <p:nvSpPr>
          <p:cNvPr id="48" name="TextBox 47"/>
          <p:cNvSpPr txBox="1"/>
          <p:nvPr/>
        </p:nvSpPr>
        <p:spPr>
          <a:xfrm>
            <a:off x="2251075" y="3157220"/>
            <a:ext cx="5426075" cy="583565"/>
          </a:xfrm>
          <a:prstGeom prst="rect">
            <a:avLst/>
          </a:prstGeom>
          <a:noFill/>
        </p:spPr>
        <p:txBody>
          <a:bodyPr wrap="square" rtlCol="0">
            <a:spAutoFit/>
          </a:bodyPr>
          <a:lstStyle/>
          <a:p>
            <a:pPr algn="l"/>
            <a:r>
              <a:rPr lang="zh-CN" altLang="en-US" sz="1600" b="1" dirty="0" smtClean="0"/>
              <a:t>定义：</a:t>
            </a:r>
            <a:endParaRPr lang="en-US" altLang="zh-CN" sz="1600" b="1" dirty="0" smtClean="0"/>
          </a:p>
          <a:p>
            <a:pPr algn="l"/>
            <a:r>
              <a:rPr lang="zh-CN" altLang="en-US" sz="1600" dirty="0"/>
              <a:t>泛型通配符是在泛型中用来表示任意类型实参的的通配符。</a:t>
            </a:r>
            <a:endParaRPr lang="zh-CN" altLang="en-US" sz="1600" dirty="0"/>
          </a:p>
        </p:txBody>
      </p:sp>
      <p:grpSp>
        <p:nvGrpSpPr>
          <p:cNvPr id="2" name="组合 1"/>
          <p:cNvGrpSpPr/>
          <p:nvPr/>
        </p:nvGrpSpPr>
        <p:grpSpPr>
          <a:xfrm>
            <a:off x="3878848" y="1743869"/>
            <a:ext cx="1269216" cy="1055688"/>
            <a:chOff x="3878848" y="1743869"/>
            <a:chExt cx="1269216" cy="1055688"/>
          </a:xfrm>
        </p:grpSpPr>
        <p:grpSp>
          <p:nvGrpSpPr>
            <p:cNvPr id="6" name="组合 5"/>
            <p:cNvGrpSpPr/>
            <p:nvPr/>
          </p:nvGrpSpPr>
          <p:grpSpPr>
            <a:xfrm>
              <a:off x="3955497" y="1743869"/>
              <a:ext cx="1054800" cy="1055688"/>
              <a:chOff x="3955497" y="1410050"/>
              <a:chExt cx="1054800" cy="1055688"/>
            </a:xfrm>
          </p:grpSpPr>
          <p:sp>
            <p:nvSpPr>
              <p:cNvPr id="27" name="椭圆 26"/>
              <p:cNvSpPr/>
              <p:nvPr/>
            </p:nvSpPr>
            <p:spPr>
              <a:xfrm>
                <a:off x="3955497" y="1410050"/>
                <a:ext cx="1054800" cy="1055688"/>
              </a:xfrm>
              <a:prstGeom prst="ellipse">
                <a:avLst/>
              </a:prstGeom>
              <a:gradFill>
                <a:gsLst>
                  <a:gs pos="0">
                    <a:schemeClr val="bg1"/>
                  </a:gs>
                  <a:gs pos="51000">
                    <a:schemeClr val="bg1">
                      <a:lumMod val="95000"/>
                    </a:schemeClr>
                  </a:gs>
                  <a:gs pos="100000">
                    <a:schemeClr val="bg1">
                      <a:lumMod val="75000"/>
                    </a:schemeClr>
                  </a:gs>
                </a:gsLst>
                <a:lin ang="18900000" scaled="0"/>
              </a:gradFill>
              <a:ln>
                <a:noFill/>
              </a:ln>
              <a:effectLst>
                <a:outerShdw blurRad="444500" dist="2540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endParaRPr lang="en-US" altLang="zh-CN" sz="2000" b="1" strike="noStrike" noProof="1" smtClean="0">
                  <a:solidFill>
                    <a:schemeClr val="accent1"/>
                  </a:solidFill>
                </a:endParaRPr>
              </a:p>
            </p:txBody>
          </p:sp>
          <p:sp>
            <p:nvSpPr>
              <p:cNvPr id="42" name="TextBox 41"/>
              <p:cNvSpPr txBox="1"/>
              <p:nvPr/>
            </p:nvSpPr>
            <p:spPr>
              <a:xfrm>
                <a:off x="3995936" y="1600892"/>
                <a:ext cx="995193" cy="276999"/>
              </a:xfrm>
              <a:prstGeom prst="rect">
                <a:avLst/>
              </a:prstGeom>
              <a:noFill/>
            </p:spPr>
            <p:txBody>
              <a:bodyPr wrap="square" rtlCol="0">
                <a:spAutoFit/>
              </a:bodyPr>
              <a:lstStyle/>
              <a:p>
                <a:pPr algn="l"/>
                <a:r>
                  <a:rPr lang="en-US" altLang="zh-CN" sz="1200" b="1" noProof="1" smtClean="0">
                    <a:solidFill>
                      <a:schemeClr val="accent1"/>
                    </a:solidFill>
                  </a:rPr>
                  <a:t>shell</a:t>
                </a:r>
                <a:r>
                  <a:rPr lang="zh-CN" altLang="en-US" sz="1200" b="1" noProof="1" smtClean="0">
                    <a:solidFill>
                      <a:schemeClr val="accent1"/>
                    </a:solidFill>
                  </a:rPr>
                  <a:t>通配符</a:t>
                </a:r>
                <a:endParaRPr lang="zh-CN" altLang="en-US" sz="1200" b="1" noProof="1">
                  <a:solidFill>
                    <a:schemeClr val="accent1"/>
                  </a:solidFill>
                </a:endParaRPr>
              </a:p>
            </p:txBody>
          </p:sp>
        </p:grpSp>
        <p:sp>
          <p:nvSpPr>
            <p:cNvPr id="47" name="TextBox 46"/>
            <p:cNvSpPr txBox="1"/>
            <p:nvPr/>
          </p:nvSpPr>
          <p:spPr>
            <a:xfrm>
              <a:off x="3878848" y="2164120"/>
              <a:ext cx="1269216" cy="246221"/>
            </a:xfrm>
            <a:prstGeom prst="rect">
              <a:avLst/>
            </a:prstGeom>
            <a:noFill/>
          </p:spPr>
          <p:txBody>
            <a:bodyPr wrap="square" rtlCol="0">
              <a:spAutoFit/>
            </a:bodyPr>
            <a:lstStyle/>
            <a:p>
              <a:pPr algn="l"/>
              <a:r>
                <a:rPr lang="zh-CN" altLang="en-US" sz="1000" b="1" noProof="1" smtClean="0">
                  <a:solidFill>
                    <a:schemeClr val="accent1"/>
                  </a:solidFill>
                </a:rPr>
                <a:t>正则表达式</a:t>
              </a:r>
              <a:r>
                <a:rPr lang="zh-CN" altLang="en-US" sz="1000" b="1" noProof="1">
                  <a:solidFill>
                    <a:schemeClr val="accent1"/>
                  </a:solidFill>
                </a:rPr>
                <a:t>通配符</a:t>
              </a:r>
              <a:endParaRPr lang="zh-CN" altLang="en-US" sz="1000" b="1" noProof="1">
                <a:solidFill>
                  <a:schemeClr val="accent1"/>
                </a:solidFill>
              </a:endParaRPr>
            </a:p>
          </p:txBody>
        </p:sp>
        <p:sp>
          <p:nvSpPr>
            <p:cNvPr id="49" name="TextBox 48"/>
            <p:cNvSpPr txBox="1"/>
            <p:nvPr/>
          </p:nvSpPr>
          <p:spPr>
            <a:xfrm>
              <a:off x="3995936" y="2355726"/>
              <a:ext cx="995193" cy="276999"/>
            </a:xfrm>
            <a:prstGeom prst="rect">
              <a:avLst/>
            </a:prstGeom>
            <a:noFill/>
          </p:spPr>
          <p:txBody>
            <a:bodyPr wrap="square" rtlCol="0">
              <a:spAutoFit/>
            </a:bodyPr>
            <a:lstStyle/>
            <a:p>
              <a:pPr algn="l"/>
              <a:r>
                <a:rPr lang="en-US" altLang="zh-CN" sz="1200" b="1" noProof="1" smtClean="0">
                  <a:solidFill>
                    <a:schemeClr val="accent1"/>
                  </a:solidFill>
                </a:rPr>
                <a:t>SQL</a:t>
              </a:r>
              <a:r>
                <a:rPr lang="zh-CN" altLang="en-US" sz="1200" b="1" noProof="1" smtClean="0">
                  <a:solidFill>
                    <a:schemeClr val="accent1"/>
                  </a:solidFill>
                </a:rPr>
                <a:t>通配符</a:t>
              </a:r>
              <a:endParaRPr lang="zh-CN" altLang="en-US" sz="1200" b="1" noProof="1">
                <a:solidFill>
                  <a:schemeClr val="accent1"/>
                </a:solidFill>
              </a:endParaRPr>
            </a:p>
          </p:txBody>
        </p:sp>
      </p:grpSp>
      <p:grpSp>
        <p:nvGrpSpPr>
          <p:cNvPr id="8" name="组合 7"/>
          <p:cNvGrpSpPr/>
          <p:nvPr/>
        </p:nvGrpSpPr>
        <p:grpSpPr>
          <a:xfrm>
            <a:off x="744855" y="4100195"/>
            <a:ext cx="5709285" cy="485140"/>
            <a:chOff x="1173" y="6457"/>
            <a:chExt cx="8991" cy="764"/>
          </a:xfrm>
        </p:grpSpPr>
        <p:grpSp>
          <p:nvGrpSpPr>
            <p:cNvPr id="50" name="组合 49"/>
            <p:cNvGrpSpPr/>
            <p:nvPr/>
          </p:nvGrpSpPr>
          <p:grpSpPr>
            <a:xfrm>
              <a:off x="4236" y="6457"/>
              <a:ext cx="2964" cy="765"/>
              <a:chOff x="2782599" y="1459401"/>
              <a:chExt cx="1085796" cy="276935"/>
            </a:xfrm>
            <a:solidFill>
              <a:schemeClr val="accent1"/>
            </a:solidFill>
          </p:grpSpPr>
          <p:sp>
            <p:nvSpPr>
              <p:cNvPr id="51" name="AutoShape 5"/>
              <p:cNvSpPr>
                <a:spLocks noChangeArrowheads="1"/>
              </p:cNvSpPr>
              <p:nvPr/>
            </p:nvSpPr>
            <p:spPr bwMode="auto">
              <a:xfrm>
                <a:off x="2782599" y="1459401"/>
                <a:ext cx="1085796" cy="276935"/>
              </a:xfrm>
              <a:prstGeom prst="chevron">
                <a:avLst>
                  <a:gd name="adj" fmla="val 12153"/>
                </a:avLst>
              </a:prstGeom>
            </p:spPr>
            <p:style>
              <a:lnRef idx="1">
                <a:schemeClr val="accent2"/>
              </a:lnRef>
              <a:fillRef idx="3">
                <a:schemeClr val="accent2"/>
              </a:fillRef>
              <a:effectRef idx="2">
                <a:schemeClr val="accent2"/>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52" name="Text Box 6"/>
              <p:cNvSpPr txBox="1">
                <a:spLocks noChangeArrowheads="1"/>
              </p:cNvSpPr>
              <p:nvPr/>
            </p:nvSpPr>
            <p:spPr bwMode="auto">
              <a:xfrm>
                <a:off x="2789790" y="1529304"/>
                <a:ext cx="1051866" cy="140327"/>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zh-CN" altLang="en-US" sz="1600" b="1" kern="0" noProof="1" smtClean="0">
                    <a:solidFill>
                      <a:srgbClr val="FFFFFF"/>
                    </a:solidFill>
                    <a:latin typeface="微软雅黑" panose="020B0503020204020204" pitchFamily="34" charset="-122"/>
                    <a:ea typeface="微软雅黑" panose="020B0503020204020204" pitchFamily="34" charset="-122"/>
                  </a:rPr>
                  <a:t>固定上边界通配符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1173" y="6457"/>
              <a:ext cx="2965" cy="765"/>
              <a:chOff x="897127" y="1459399"/>
              <a:chExt cx="2471372" cy="276935"/>
            </a:xfrm>
            <a:solidFill>
              <a:schemeClr val="accent1"/>
            </a:solidFill>
          </p:grpSpPr>
          <p:sp>
            <p:nvSpPr>
              <p:cNvPr id="54" name="AutoShape 7"/>
              <p:cNvSpPr>
                <a:spLocks noChangeArrowheads="1"/>
              </p:cNvSpPr>
              <p:nvPr/>
            </p:nvSpPr>
            <p:spPr bwMode="auto">
              <a:xfrm>
                <a:off x="897127" y="1459399"/>
                <a:ext cx="2471372" cy="276935"/>
              </a:xfrm>
              <a:prstGeom prst="homePlate">
                <a:avLst>
                  <a:gd name="adj" fmla="val 11944"/>
                </a:avLst>
              </a:prstGeom>
            </p:spPr>
            <p:style>
              <a:lnRef idx="1">
                <a:schemeClr val="accent1"/>
              </a:lnRef>
              <a:fillRef idx="3">
                <a:schemeClr val="accent1"/>
              </a:fillRef>
              <a:effectRef idx="2">
                <a:schemeClr val="accent1"/>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55" name="Text Box 8"/>
              <p:cNvSpPr txBox="1">
                <a:spLocks noChangeArrowheads="1"/>
              </p:cNvSpPr>
              <p:nvPr/>
            </p:nvSpPr>
            <p:spPr bwMode="auto">
              <a:xfrm>
                <a:off x="1057206" y="1529291"/>
                <a:ext cx="1885472" cy="140326"/>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zh-CN" altLang="en-US" sz="1600" b="1" kern="0" noProof="1" smtClean="0">
                    <a:solidFill>
                      <a:srgbClr val="FFFFFF"/>
                    </a:solidFill>
                    <a:latin typeface="微软雅黑" panose="020B0503020204020204" pitchFamily="34" charset="-122"/>
                    <a:ea typeface="微软雅黑" panose="020B0503020204020204" pitchFamily="34" charset="-122"/>
                  </a:rPr>
                  <a:t>无边界通配符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nvGrpSpPr>
            <p:cNvPr id="56" name="组合 55"/>
            <p:cNvGrpSpPr/>
            <p:nvPr/>
          </p:nvGrpSpPr>
          <p:grpSpPr>
            <a:xfrm>
              <a:off x="7200" y="6457"/>
              <a:ext cx="2965" cy="765"/>
              <a:chOff x="4671876" y="1459401"/>
              <a:chExt cx="1419679" cy="276935"/>
            </a:xfrm>
            <a:solidFill>
              <a:schemeClr val="accent1"/>
            </a:solidFill>
          </p:grpSpPr>
          <p:sp>
            <p:nvSpPr>
              <p:cNvPr id="57" name="AutoShape 9"/>
              <p:cNvSpPr>
                <a:spLocks noChangeArrowheads="1"/>
              </p:cNvSpPr>
              <p:nvPr/>
            </p:nvSpPr>
            <p:spPr bwMode="auto">
              <a:xfrm>
                <a:off x="4671876" y="1459401"/>
                <a:ext cx="1419679" cy="276935"/>
              </a:xfrm>
              <a:prstGeom prst="chevron">
                <a:avLst>
                  <a:gd name="adj" fmla="val 12153"/>
                </a:avLst>
              </a:prstGeom>
              <a:solidFill>
                <a:srgbClr val="92D050"/>
              </a:solidFill>
            </p:spPr>
            <p:style>
              <a:lnRef idx="1">
                <a:schemeClr val="accent3"/>
              </a:lnRef>
              <a:fillRef idx="3">
                <a:schemeClr val="accent3"/>
              </a:fillRef>
              <a:effectRef idx="2">
                <a:schemeClr val="accent3"/>
              </a:effectRef>
              <a:fontRef idx="minor">
                <a:schemeClr val="lt1"/>
              </a:fontRef>
            </p:style>
            <p:txBody>
              <a:bodyPr lIns="0" tIns="0" rIns="0" bIns="0" anchor="ctr">
                <a:spAutoFit/>
              </a:bodyPr>
              <a:lstStyle/>
              <a:p>
                <a:pPr fontAlgn="base">
                  <a:defRPr/>
                </a:pPr>
                <a:endParaRPr lang="zh-CN" altLang="en-US" strike="noStrike" kern="0" noProof="1">
                  <a:solidFill>
                    <a:sysClr val="windowText" lastClr="000000"/>
                  </a:solidFill>
                </a:endParaRPr>
              </a:p>
            </p:txBody>
          </p:sp>
          <p:sp>
            <p:nvSpPr>
              <p:cNvPr id="58" name="Text Box 10"/>
              <p:cNvSpPr txBox="1">
                <a:spLocks noChangeArrowheads="1"/>
              </p:cNvSpPr>
              <p:nvPr/>
            </p:nvSpPr>
            <p:spPr bwMode="auto">
              <a:xfrm>
                <a:off x="4705807" y="1529305"/>
                <a:ext cx="1351817" cy="140327"/>
              </a:xfrm>
              <a:prstGeom prst="rect">
                <a:avLst/>
              </a:prstGeom>
              <a:noFill/>
              <a:ln w="6350">
                <a:noFill/>
                <a:miter lim="800000"/>
              </a:ln>
            </p:spPr>
            <p:txBody>
              <a:bodyPr wrap="square" lIns="0" tIns="0" rIns="0" bIns="0" anchor="ctr">
                <a:spAutoFit/>
              </a:bodyPr>
              <a:lstStyle>
                <a:lvl1pPr eaLnBrk="0" hangingPunct="0">
                  <a:defRPr kumimoji="1" sz="2000">
                    <a:solidFill>
                      <a:schemeClr val="tx1"/>
                    </a:solidFill>
                    <a:latin typeface="Times New Roman" panose="02020603050405020304" pitchFamily="18" charset="0"/>
                    <a:ea typeface="楷体_GB2312" pitchFamily="49" charset="-122"/>
                  </a:defRPr>
                </a:lvl1pPr>
                <a:lvl2pPr marL="742950" indent="-285750" eaLnBrk="0" hangingPunct="0">
                  <a:defRPr kumimoji="1" sz="2000">
                    <a:solidFill>
                      <a:schemeClr val="tx1"/>
                    </a:solidFill>
                    <a:latin typeface="Times New Roman" panose="02020603050405020304" pitchFamily="18" charset="0"/>
                    <a:ea typeface="楷体_GB2312" pitchFamily="49" charset="-122"/>
                  </a:defRPr>
                </a:lvl2pPr>
                <a:lvl3pPr marL="1143000" indent="-228600" eaLnBrk="0" hangingPunct="0">
                  <a:defRPr kumimoji="1" sz="2000">
                    <a:solidFill>
                      <a:schemeClr val="tx1"/>
                    </a:solidFill>
                    <a:latin typeface="Times New Roman" panose="02020603050405020304" pitchFamily="18" charset="0"/>
                    <a:ea typeface="楷体_GB2312" pitchFamily="49" charset="-122"/>
                  </a:defRPr>
                </a:lvl3pPr>
                <a:lvl4pPr marL="1600200" indent="-228600" eaLnBrk="0" hangingPunct="0">
                  <a:defRPr kumimoji="1" sz="2000">
                    <a:solidFill>
                      <a:schemeClr val="tx1"/>
                    </a:solidFill>
                    <a:latin typeface="Times New Roman" panose="02020603050405020304" pitchFamily="18" charset="0"/>
                    <a:ea typeface="楷体_GB2312" pitchFamily="49" charset="-122"/>
                  </a:defRPr>
                </a:lvl4pPr>
                <a:lvl5pPr marL="2057400" indent="-228600" eaLnBrk="0" hangingPunct="0">
                  <a:defRPr kumimoji="1" sz="2000">
                    <a:solidFill>
                      <a:schemeClr val="tx1"/>
                    </a:solidFill>
                    <a:latin typeface="Times New Roman" panose="02020603050405020304" pitchFamily="18" charset="0"/>
                    <a:ea typeface="楷体_GB2312" pitchFamily="49" charset="-122"/>
                  </a:defRPr>
                </a:lvl5pPr>
                <a:lvl6pPr marL="25146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6pPr>
                <a:lvl7pPr marL="29718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7pPr>
                <a:lvl8pPr marL="34290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8pPr>
                <a:lvl9pPr marL="3886200" indent="-228600" algn="ctr" eaLnBrk="0" fontAlgn="base" hangingPunct="0">
                  <a:spcBef>
                    <a:spcPct val="0"/>
                  </a:spcBef>
                  <a:spcAft>
                    <a:spcPct val="0"/>
                  </a:spcAft>
                  <a:defRPr kumimoji="1" sz="2000">
                    <a:solidFill>
                      <a:schemeClr val="tx1"/>
                    </a:solidFill>
                    <a:latin typeface="Times New Roman" panose="02020603050405020304" pitchFamily="18" charset="0"/>
                    <a:ea typeface="楷体_GB2312" pitchFamily="49" charset="-122"/>
                  </a:defRPr>
                </a:lvl9pPr>
              </a:lstStyle>
              <a:p>
                <a:pPr>
                  <a:defRPr/>
                </a:pPr>
                <a:r>
                  <a:rPr lang="zh-CN" altLang="en-US" sz="1600" b="1" kern="0" noProof="1" smtClean="0">
                    <a:solidFill>
                      <a:srgbClr val="FFFFFF"/>
                    </a:solidFill>
                    <a:latin typeface="微软雅黑" panose="020B0503020204020204" pitchFamily="34" charset="-122"/>
                    <a:ea typeface="微软雅黑" panose="020B0503020204020204" pitchFamily="34" charset="-122"/>
                  </a:rPr>
                  <a:t>固定下边界通配符</a:t>
                </a:r>
                <a:endParaRPr lang="zh-CN" altLang="en-US" sz="1600" b="1" kern="0" noProof="1">
                  <a:solidFill>
                    <a:srgbClr val="FFFFFF"/>
                  </a:solidFill>
                  <a:latin typeface="微软雅黑" panose="020B0503020204020204" pitchFamily="34" charset="-122"/>
                  <a:ea typeface="微软雅黑" panose="020B0503020204020204" pitchFamily="34" charset="-122"/>
                </a:endParaRPr>
              </a:p>
            </p:txBody>
          </p:sp>
        </p:gr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wipe(left)">
                                      <p:cBhvr>
                                        <p:cTn id="10" dur="500"/>
                                        <p:tgtEl>
                                          <p:spTgt spid="2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wipe(left)">
                                      <p:cBhvr>
                                        <p:cTn id="13" dur="500"/>
                                        <p:tgtEl>
                                          <p:spTgt spid="2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left)">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heckerboard(across)">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checkerboard(across)">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checkerboard(across)">
                                      <p:cBhvr>
                                        <p:cTn id="31" dur="500"/>
                                        <p:tgtEl>
                                          <p:spTgt spid="2"/>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checkerboard(across)">
                                      <p:cBhvr>
                                        <p:cTn id="36" dur="500"/>
                                        <p:tgtEl>
                                          <p:spTgt spid="43"/>
                                        </p:tgtEl>
                                      </p:cBhvr>
                                    </p:animEffect>
                                  </p:childTnLst>
                                </p:cTn>
                              </p:par>
                            </p:childTnLst>
                          </p:cTn>
                        </p:par>
                      </p:childTnLst>
                    </p:cTn>
                  </p:par>
                  <p:par>
                    <p:cTn id="37" fill="hold">
                      <p:stCondLst>
                        <p:cond delay="indefinite"/>
                      </p:stCondLst>
                      <p:childTnLst>
                        <p:par>
                          <p:cTn id="38" fill="hold">
                            <p:stCondLst>
                              <p:cond delay="0"/>
                            </p:stCondLst>
                            <p:childTnLst>
                              <p:par>
                                <p:cTn id="39" presetID="5" presetClass="entr" presetSubtype="10" fill="hold" grpId="0" nodeType="clickEffect">
                                  <p:stCondLst>
                                    <p:cond delay="0"/>
                                  </p:stCondLst>
                                  <p:childTnLst>
                                    <p:set>
                                      <p:cBhvr>
                                        <p:cTn id="40" dur="1" fill="hold">
                                          <p:stCondLst>
                                            <p:cond delay="0"/>
                                          </p:stCondLst>
                                        </p:cTn>
                                        <p:tgtEl>
                                          <p:spTgt spid="48"/>
                                        </p:tgtEl>
                                        <p:attrNameLst>
                                          <p:attrName>style.visibility</p:attrName>
                                        </p:attrNameLst>
                                      </p:cBhvr>
                                      <p:to>
                                        <p:strVal val="visible"/>
                                      </p:to>
                                    </p:set>
                                    <p:animEffect transition="in" filter="checkerboard(across)">
                                      <p:cBhvr>
                                        <p:cTn id="41" dur="500"/>
                                        <p:tgtEl>
                                          <p:spTgt spid="48"/>
                                        </p:tgtEl>
                                      </p:cBhvr>
                                    </p:animEffect>
                                  </p:childTnLst>
                                </p:cTn>
                              </p:par>
                            </p:childTnLst>
                          </p:cTn>
                        </p:par>
                      </p:childTnLst>
                    </p:cTn>
                  </p:par>
                  <p:par>
                    <p:cTn id="42" fill="hold">
                      <p:stCondLst>
                        <p:cond delay="indefinite"/>
                      </p:stCondLst>
                      <p:childTnLst>
                        <p:par>
                          <p:cTn id="43" fill="hold">
                            <p:stCondLst>
                              <p:cond delay="0"/>
                            </p:stCondLst>
                            <p:childTnLst>
                              <p:par>
                                <p:cTn id="44" presetID="5" presetClass="entr" presetSubtype="10" fill="hold"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checkerboard(across)">
                                      <p:cBhvr>
                                        <p:cTn id="46" dur="500"/>
                                        <p:tgtEl>
                                          <p:spTgt spid="9"/>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linds(horizontal)">
                                      <p:cBhvr>
                                        <p:cTn id="5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6" grpId="0"/>
      <p:bldP spid="4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a:t>
            </a:r>
            <a:r>
              <a:rPr lang="zh-CN" altLang="en-US" dirty="0" smtClean="0"/>
              <a:t>无边界</a:t>
            </a:r>
            <a:r>
              <a:rPr lang="zh-CN" altLang="en-US" dirty="0"/>
              <a:t>通配符</a:t>
            </a:r>
            <a:endParaRPr lang="zh-CN" altLang="en-US" dirty="0"/>
          </a:p>
        </p:txBody>
      </p:sp>
      <p:sp>
        <p:nvSpPr>
          <p:cNvPr id="7" name="副标题 6"/>
          <p:cNvSpPr>
            <a:spLocks noGrp="1"/>
          </p:cNvSpPr>
          <p:nvPr>
            <p:ph type="subTitle" idx="10"/>
          </p:nvPr>
        </p:nvSpPr>
        <p:spPr>
          <a:xfrm>
            <a:off x="539552" y="843558"/>
            <a:ext cx="7488832" cy="720080"/>
          </a:xfrm>
        </p:spPr>
        <p:txBody>
          <a:bodyPr/>
          <a:lstStyle/>
          <a:p>
            <a:r>
              <a:rPr lang="zh-CN" altLang="en-US" dirty="0" smtClean="0"/>
              <a:t>无边界</a:t>
            </a:r>
            <a:r>
              <a:rPr lang="zh-CN" altLang="en-US" dirty="0"/>
              <a:t>通配符是以</a:t>
            </a:r>
            <a:r>
              <a:rPr lang="en-US" altLang="zh-CN" dirty="0"/>
              <a:t>?</a:t>
            </a:r>
            <a:r>
              <a:rPr lang="zh-CN" altLang="en-US" dirty="0" smtClean="0"/>
              <a:t>表示特定类型范围的泛型通配符。</a:t>
            </a:r>
            <a:endParaRPr lang="en-US" altLang="zh-CN" dirty="0" smtClean="0"/>
          </a:p>
          <a:p>
            <a:r>
              <a:rPr lang="zh-CN" altLang="en-US" dirty="0" smtClean="0"/>
              <a:t>？默认匹配</a:t>
            </a:r>
            <a:r>
              <a:rPr lang="en-US" altLang="zh-CN" dirty="0" smtClean="0"/>
              <a:t>Object</a:t>
            </a:r>
            <a:r>
              <a:rPr lang="zh-CN" altLang="en-US" dirty="0" smtClean="0"/>
              <a:t>类，即可以</a:t>
            </a:r>
            <a:r>
              <a:rPr lang="zh-CN" altLang="en-US" dirty="0"/>
              <a:t>匹配任意引用数据类型</a:t>
            </a:r>
            <a:r>
              <a:rPr lang="zh-CN" altLang="en-US" dirty="0" smtClean="0"/>
              <a:t>。</a:t>
            </a:r>
            <a:endParaRPr lang="zh-CN" altLang="en-US" dirty="0"/>
          </a:p>
        </p:txBody>
      </p:sp>
      <p:sp>
        <p:nvSpPr>
          <p:cNvPr id="9" name="AutoShape 5"/>
          <p:cNvSpPr>
            <a:spLocks noChangeArrowheads="1"/>
          </p:cNvSpPr>
          <p:nvPr/>
        </p:nvSpPr>
        <p:spPr bwMode="auto">
          <a:xfrm>
            <a:off x="179512" y="2322607"/>
            <a:ext cx="7848872" cy="2677656"/>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 </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1" algn="l"/>
            <a:r>
              <a:rPr lang="en-US" altLang="zh-CN" sz="1200" b="1" dirty="0" smtClean="0">
                <a:solidFill>
                  <a:srgbClr val="7F0055"/>
                </a:solidFill>
                <a:latin typeface="Consolas" panose="020B0609020204030204"/>
              </a:rPr>
              <a:t>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open(Box&lt;?&gt; </a:t>
            </a:r>
            <a:r>
              <a:rPr lang="en-US" altLang="zh-CN" sz="1200" b="1" dirty="0" smtClean="0">
                <a:solidFill>
                  <a:srgbClr val="000000"/>
                </a:solidFill>
                <a:latin typeface="Consolas" panose="020B0609020204030204"/>
              </a:rPr>
              <a:t>box</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zh-CN" altLang="en-US" sz="1200" i="1" dirty="0">
                <a:solidFill>
                  <a:srgbClr val="2A00FF"/>
                </a:solidFill>
                <a:latin typeface="Consolas" panose="020B0609020204030204"/>
              </a:rPr>
              <a:t>打开礼物盒，收到：</a:t>
            </a:r>
            <a:r>
              <a:rPr lang="en-US" altLang="zh-CN" sz="1200" i="1" dirty="0">
                <a:solidFill>
                  <a:srgbClr val="2A00FF"/>
                </a:solidFill>
                <a:latin typeface="Consolas" panose="020B0609020204030204"/>
              </a:rPr>
              <a:t>"</a:t>
            </a:r>
            <a:r>
              <a:rPr lang="zh-CN" altLang="en-US" sz="1200" i="1" dirty="0">
                <a:solidFill>
                  <a:srgbClr val="000000"/>
                </a:solidFill>
                <a:latin typeface="Consolas" panose="020B0609020204030204"/>
              </a:rPr>
              <a:t> </a:t>
            </a:r>
            <a:r>
              <a:rPr lang="en-US" altLang="zh-CN" sz="1200" i="1" dirty="0">
                <a:solidFill>
                  <a:srgbClr val="000000"/>
                </a:solidFill>
                <a:latin typeface="Consolas" panose="020B0609020204030204"/>
              </a:rPr>
              <a:t>+ </a:t>
            </a:r>
            <a:r>
              <a:rPr lang="en-US" altLang="zh-CN" sz="1200" i="1" dirty="0" smtClean="0">
                <a:solidFill>
                  <a:srgbClr val="000000"/>
                </a:solidFill>
                <a:latin typeface="Consolas" panose="020B0609020204030204"/>
              </a:rPr>
              <a:t>box);</a:t>
            </a:r>
            <a:endParaRPr lang="en-US" altLang="zh-CN" sz="1200"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highlight>
                  <a:srgbClr val="D4D4D4"/>
                </a:highlight>
                <a:latin typeface="Consolas" panose="020B0609020204030204"/>
              </a:rPr>
              <a:t>void</a:t>
            </a:r>
            <a:r>
              <a:rPr lang="en-US" altLang="zh-CN" sz="1200" b="1" dirty="0">
                <a:solidFill>
                  <a:srgbClr val="000000"/>
                </a:solidFill>
                <a:highlight>
                  <a:srgbClr val="D4D4D4"/>
                </a:highlight>
                <a:latin typeface="Consolas" panose="020B0609020204030204"/>
              </a:rPr>
              <a:t> main(String[] </a:t>
            </a:r>
            <a:r>
              <a:rPr lang="en-US" altLang="zh-CN" sz="1200" b="1" dirty="0" err="1">
                <a:solidFill>
                  <a:srgbClr val="000000"/>
                </a:solidFill>
                <a:highlight>
                  <a:srgbClr val="D4D4D4"/>
                </a:highlight>
                <a:latin typeface="Consolas" panose="020B0609020204030204"/>
              </a:rPr>
              <a:t>args</a:t>
            </a:r>
            <a:r>
              <a:rPr lang="en-US" altLang="zh-CN" sz="1200" b="1" dirty="0">
                <a:solidFill>
                  <a:srgbClr val="000000"/>
                </a:solidFill>
                <a:highlight>
                  <a:srgbClr val="D4D4D4"/>
                </a:highlight>
                <a:latin typeface="Consolas" panose="020B0609020204030204"/>
              </a:rPr>
              <a:t>) {</a:t>
            </a:r>
            <a:endParaRPr lang="en-US" altLang="zh-CN" sz="1200" b="1" dirty="0">
              <a:solidFill>
                <a:srgbClr val="000000"/>
              </a:solidFill>
              <a:highlight>
                <a:srgbClr val="D4D4D4"/>
              </a:highlight>
              <a:latin typeface="Consolas" panose="020B0609020204030204"/>
            </a:endParaRPr>
          </a:p>
          <a:p>
            <a:pPr lvl="2" algn="l"/>
            <a:r>
              <a:rPr lang="en-US" altLang="zh-CN" sz="1200" dirty="0" err="1">
                <a:solidFill>
                  <a:srgbClr val="000000"/>
                </a:solidFill>
                <a:latin typeface="Consolas" panose="020B0609020204030204"/>
              </a:rPr>
              <a:t>BoxUtil</a:t>
            </a:r>
            <a:r>
              <a:rPr lang="en-US" altLang="zh-CN" sz="1200" dirty="0">
                <a:solidFill>
                  <a:srgbClr val="000000"/>
                </a:solidFill>
                <a:latin typeface="Consolas" panose="020B0609020204030204"/>
              </a:rPr>
              <a:t> </a:t>
            </a:r>
            <a:r>
              <a:rPr lang="en-US" altLang="zh-CN" sz="1200" dirty="0" err="1">
                <a:solidFill>
                  <a:srgbClr val="000000"/>
                </a:solidFill>
                <a:latin typeface="Consolas" panose="020B0609020204030204"/>
              </a:rPr>
              <a:t>bu</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Box&lt;Gift&gt; box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Box&lt;Gift&gt;(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a:solidFill>
                  <a:srgbClr val="3F7F5F"/>
                </a:solidFill>
                <a:highlight>
                  <a:srgbClr val="E8F2FE"/>
                </a:highlight>
                <a:latin typeface="Consolas" panose="020B0609020204030204"/>
              </a:rPr>
              <a:t>版本一</a:t>
            </a:r>
            <a:endParaRPr lang="en-US" altLang="zh-CN" sz="1200" b="1" dirty="0" smtClean="0">
              <a:solidFill>
                <a:srgbClr val="000000"/>
              </a:solidFill>
              <a:latin typeface="Consolas" panose="020B0609020204030204"/>
            </a:endParaRPr>
          </a:p>
          <a:p>
            <a:pPr lvl="2" algn="l"/>
            <a:r>
              <a:rPr lang="en-US" altLang="zh-CN" sz="1200" dirty="0" err="1" smtClean="0">
                <a:solidFill>
                  <a:srgbClr val="000000"/>
                </a:solidFill>
                <a:latin typeface="Consolas" panose="020B0609020204030204"/>
              </a:rPr>
              <a:t>bu.open</a:t>
            </a:r>
            <a:r>
              <a:rPr lang="en-US" altLang="zh-CN" sz="1200" dirty="0" smtClean="0">
                <a:solidFill>
                  <a:srgbClr val="000000"/>
                </a:solidFill>
                <a:latin typeface="Consolas" panose="020B0609020204030204"/>
              </a:rPr>
              <a:t>(box</a:t>
            </a:r>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a:t>
            </a:r>
            <a:r>
              <a:rPr lang="en-US" altLang="zh-CN" sz="1200" dirty="0" err="1">
                <a:solidFill>
                  <a:srgbClr val="000000"/>
                </a:solidFill>
                <a:latin typeface="Consolas" panose="020B0609020204030204"/>
              </a:rPr>
              <a:t>BirthdayGift</a:t>
            </a:r>
            <a:r>
              <a:rPr lang="en-US" altLang="zh-CN" sz="1200" dirty="0">
                <a:solidFill>
                  <a:srgbClr val="000000"/>
                </a:solidFill>
                <a:latin typeface="Consolas" panose="020B0609020204030204"/>
              </a:rPr>
              <a:t>&gt; box2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a:t>
            </a:r>
            <a:r>
              <a:rPr lang="en-US" altLang="zh-CN" sz="1200" b="1" dirty="0" err="1">
                <a:solidFill>
                  <a:srgbClr val="000000"/>
                </a:solidFill>
                <a:latin typeface="Consolas" panose="020B0609020204030204"/>
              </a:rPr>
              <a:t>BirthdayGift</a:t>
            </a:r>
            <a:r>
              <a:rPr lang="en-US" altLang="zh-CN" sz="1200" b="1" dirty="0">
                <a:solidFill>
                  <a:srgbClr val="000000"/>
                </a:solidFill>
                <a:latin typeface="Consolas" panose="020B0609020204030204"/>
              </a:rPr>
              <a: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BirthdayGift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版本二</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(box2);</a:t>
            </a:r>
            <a:endParaRPr lang="en-US" altLang="zh-CN" sz="1200" dirty="0">
              <a:solidFill>
                <a:srgbClr val="000000"/>
              </a:solidFill>
              <a:latin typeface="Consolas" panose="020B0609020204030204"/>
            </a:endParaRPr>
          </a:p>
          <a:p>
            <a:pPr lvl="2" algn="l"/>
            <a:r>
              <a:rPr lang="nn-NO" altLang="zh-CN" sz="1200" dirty="0">
                <a:solidFill>
                  <a:srgbClr val="000000"/>
                </a:solidFill>
                <a:latin typeface="Consolas" panose="020B0609020204030204"/>
              </a:rPr>
              <a:t>Box&lt;LoverGift&gt; box3 = </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Box&lt;LoverGift&gt;(</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LoverGift</a:t>
            </a:r>
            <a:r>
              <a:rPr lang="nn-NO"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版本三</a:t>
            </a:r>
            <a:endParaRPr lang="nn-NO"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(box3</a:t>
            </a:r>
            <a:r>
              <a:rPr lang="en-US" altLang="zh-CN" sz="1200" dirty="0" smtClean="0">
                <a:solidFill>
                  <a:srgbClr val="000000"/>
                </a:solidFill>
                <a:latin typeface="Consolas" panose="020B0609020204030204"/>
              </a:rPr>
              <a:t>);</a:t>
            </a:r>
            <a:endParaRPr lang="en-US" altLang="zh-CN" sz="1200" dirty="0" smtClean="0">
              <a:solidFill>
                <a:srgbClr val="000000"/>
              </a:solidFill>
              <a:latin typeface="Consolas" panose="020B0609020204030204"/>
            </a:endParaRPr>
          </a:p>
          <a:p>
            <a:pPr lvl="1" algn="l"/>
            <a:r>
              <a:rPr lang="en-US" altLang="zh-CN" sz="1200" dirty="0" smtClean="0">
                <a:solidFill>
                  <a:srgbClr val="000000"/>
                </a:solidFill>
                <a:latin typeface="Consolas" panose="020B0609020204030204"/>
                <a:ea typeface="微软雅黑" panose="020B0503020204020204" pitchFamily="34" charset="-122"/>
              </a:rPr>
              <a:t>}</a:t>
            </a:r>
            <a:endParaRPr lang="en-US" altLang="zh-CN" sz="1200" dirty="0" smtClean="0">
              <a:solidFill>
                <a:srgbClr val="000000"/>
              </a:solidFill>
              <a:latin typeface="Consolas" panose="020B0609020204030204"/>
              <a:ea typeface="微软雅黑" panose="020B0503020204020204" pitchFamily="34" charset="-122"/>
            </a:endParaRPr>
          </a:p>
          <a:p>
            <a:pPr algn="l"/>
            <a:r>
              <a:rPr lang="en-US" altLang="zh-CN" sz="1200" dirty="0">
                <a:solidFill>
                  <a:srgbClr val="000000"/>
                </a:solidFill>
                <a:latin typeface="Consolas" panose="020B0609020204030204"/>
                <a:ea typeface="微软雅黑" panose="020B0503020204020204" pitchFamily="34" charset="-122"/>
              </a:rPr>
              <a:t>}</a:t>
            </a:r>
            <a:endParaRPr lang="en-US" altLang="zh-CN" sz="1200" dirty="0">
              <a:solidFill>
                <a:schemeClr val="tx1">
                  <a:lumMod val="75000"/>
                  <a:lumOff val="25000"/>
                </a:schemeClr>
              </a:solidFill>
              <a:ea typeface="微软雅黑" panose="020B0503020204020204" pitchFamily="34" charset="-122"/>
            </a:endParaRPr>
          </a:p>
        </p:txBody>
      </p:sp>
      <p:sp>
        <p:nvSpPr>
          <p:cNvPr id="10" name="TextBox 9"/>
          <p:cNvSpPr txBox="1"/>
          <p:nvPr/>
        </p:nvSpPr>
        <p:spPr>
          <a:xfrm>
            <a:off x="539552" y="1491630"/>
            <a:ext cx="6552728" cy="830997"/>
          </a:xfrm>
          <a:prstGeom prst="rect">
            <a:avLst/>
          </a:prstGeom>
          <a:noFill/>
        </p:spPr>
        <p:txBody>
          <a:bodyPr wrap="square" rtlCol="0">
            <a:spAutoFit/>
          </a:bodyPr>
          <a:lstStyle/>
          <a:p>
            <a:pPr marL="0" lvl="1" algn="l">
              <a:lnSpc>
                <a:spcPct val="150000"/>
              </a:lnSpc>
            </a:pPr>
            <a:r>
              <a:rPr lang="zh-CN" altLang="en-US" sz="1600" dirty="0">
                <a:solidFill>
                  <a:schemeClr val="accent6">
                    <a:lumMod val="75000"/>
                  </a:schemeClr>
                </a:solidFill>
              </a:rPr>
              <a:t>前面例子中，</a:t>
            </a:r>
            <a:r>
              <a:rPr lang="en-US" altLang="zh-CN" sz="1600" dirty="0">
                <a:solidFill>
                  <a:schemeClr val="accent6">
                    <a:lumMod val="75000"/>
                  </a:schemeClr>
                </a:solidFill>
              </a:rPr>
              <a:t>Gift</a:t>
            </a:r>
            <a:r>
              <a:rPr lang="zh-CN" altLang="en-US" sz="1600" dirty="0">
                <a:solidFill>
                  <a:schemeClr val="accent6">
                    <a:lumMod val="75000"/>
                  </a:schemeClr>
                </a:solidFill>
              </a:rPr>
              <a:t>、</a:t>
            </a:r>
            <a:r>
              <a:rPr lang="en-US" altLang="zh-CN" sz="1600" dirty="0" err="1">
                <a:solidFill>
                  <a:schemeClr val="accent6">
                    <a:lumMod val="75000"/>
                  </a:schemeClr>
                </a:solidFill>
              </a:rPr>
              <a:t>LoverGift</a:t>
            </a:r>
            <a:r>
              <a:rPr lang="zh-CN" altLang="en-US" sz="1600" dirty="0">
                <a:solidFill>
                  <a:schemeClr val="accent6">
                    <a:lumMod val="75000"/>
                  </a:schemeClr>
                </a:solidFill>
              </a:rPr>
              <a:t>均是</a:t>
            </a:r>
            <a:r>
              <a:rPr lang="en-US" altLang="zh-CN" sz="1600" dirty="0">
                <a:solidFill>
                  <a:schemeClr val="accent6">
                    <a:lumMod val="75000"/>
                  </a:schemeClr>
                </a:solidFill>
              </a:rPr>
              <a:t>Object</a:t>
            </a:r>
            <a:r>
              <a:rPr lang="zh-CN" altLang="en-US" sz="1600" dirty="0">
                <a:solidFill>
                  <a:schemeClr val="accent6">
                    <a:lumMod val="75000"/>
                  </a:schemeClr>
                </a:solidFill>
              </a:rPr>
              <a:t>的子类</a:t>
            </a:r>
            <a:r>
              <a:rPr lang="zh-CN" altLang="en-US" sz="1600" dirty="0" smtClean="0">
                <a:solidFill>
                  <a:schemeClr val="accent6">
                    <a:lumMod val="75000"/>
                  </a:schemeClr>
                </a:solidFill>
              </a:rPr>
              <a:t>。</a:t>
            </a:r>
            <a:endParaRPr lang="en-US" altLang="zh-CN" sz="1600" dirty="0" smtClean="0">
              <a:solidFill>
                <a:schemeClr val="accent6">
                  <a:lumMod val="75000"/>
                </a:schemeClr>
              </a:solidFill>
            </a:endParaRPr>
          </a:p>
          <a:p>
            <a:pPr marL="0" lvl="1" algn="l">
              <a:lnSpc>
                <a:spcPct val="150000"/>
              </a:lnSpc>
            </a:pPr>
            <a:r>
              <a:rPr lang="zh-CN" altLang="en-US" sz="1600" dirty="0" smtClean="0">
                <a:solidFill>
                  <a:schemeClr val="accent6">
                    <a:lumMod val="75000"/>
                  </a:schemeClr>
                </a:solidFill>
              </a:rPr>
              <a:t>所以</a:t>
            </a:r>
            <a:r>
              <a:rPr lang="zh-CN" altLang="en-US" sz="1600" dirty="0">
                <a:solidFill>
                  <a:schemeClr val="accent6">
                    <a:lumMod val="75000"/>
                  </a:schemeClr>
                </a:solidFill>
              </a:rPr>
              <a:t>，</a:t>
            </a:r>
            <a:r>
              <a:rPr lang="en-US" altLang="zh-CN" sz="1600" dirty="0">
                <a:solidFill>
                  <a:schemeClr val="accent6">
                    <a:lumMod val="75000"/>
                  </a:schemeClr>
                </a:solidFill>
              </a:rPr>
              <a:t>Box&lt;?&gt;</a:t>
            </a:r>
            <a:r>
              <a:rPr lang="zh-CN" altLang="en-US" sz="1600" dirty="0" smtClean="0">
                <a:solidFill>
                  <a:schemeClr val="accent6">
                    <a:lumMod val="75000"/>
                  </a:schemeClr>
                </a:solidFill>
              </a:rPr>
              <a:t>可以</a:t>
            </a:r>
            <a:r>
              <a:rPr lang="zh-CN" altLang="en-US" sz="1600" dirty="0">
                <a:solidFill>
                  <a:schemeClr val="accent6">
                    <a:lumMod val="75000"/>
                  </a:schemeClr>
                </a:solidFill>
              </a:rPr>
              <a:t>兼容</a:t>
            </a:r>
            <a:r>
              <a:rPr lang="en-US" altLang="zh-CN" sz="1600" dirty="0" smtClean="0">
                <a:solidFill>
                  <a:schemeClr val="accent6">
                    <a:lumMod val="75000"/>
                  </a:schemeClr>
                </a:solidFill>
              </a:rPr>
              <a:t>Box&lt;Gift</a:t>
            </a:r>
            <a:r>
              <a:rPr lang="en-US" altLang="zh-CN" sz="1600" dirty="0">
                <a:solidFill>
                  <a:schemeClr val="accent6">
                    <a:lumMod val="75000"/>
                  </a:schemeClr>
                </a:solidFill>
              </a:rPr>
              <a:t>&gt;</a:t>
            </a:r>
            <a:r>
              <a:rPr lang="zh-CN" altLang="en-US" sz="1600" dirty="0">
                <a:solidFill>
                  <a:schemeClr val="accent6">
                    <a:lumMod val="75000"/>
                  </a:schemeClr>
                </a:solidFill>
              </a:rPr>
              <a:t>、</a:t>
            </a:r>
            <a:r>
              <a:rPr lang="en-US" altLang="zh-CN" sz="1600" dirty="0">
                <a:solidFill>
                  <a:schemeClr val="accent6">
                    <a:lumMod val="75000"/>
                  </a:schemeClr>
                </a:solidFill>
              </a:rPr>
              <a:t>Box&lt;</a:t>
            </a:r>
            <a:r>
              <a:rPr lang="en-US" altLang="zh-CN" sz="1600" dirty="0" err="1">
                <a:solidFill>
                  <a:schemeClr val="accent6">
                    <a:lumMod val="75000"/>
                  </a:schemeClr>
                </a:solidFill>
              </a:rPr>
              <a:t>LoverGift</a:t>
            </a:r>
            <a:r>
              <a:rPr lang="en-US" altLang="zh-CN" sz="1600" dirty="0">
                <a:solidFill>
                  <a:schemeClr val="accent6">
                    <a:lumMod val="75000"/>
                  </a:schemeClr>
                </a:solidFill>
              </a:rPr>
              <a:t>&gt;</a:t>
            </a:r>
            <a:r>
              <a:rPr lang="zh-CN" altLang="en-US" sz="1600" dirty="0">
                <a:solidFill>
                  <a:schemeClr val="accent6">
                    <a:lumMod val="75000"/>
                  </a:schemeClr>
                </a:solidFill>
              </a:rPr>
              <a:t>等</a:t>
            </a:r>
            <a:r>
              <a:rPr lang="en-US" altLang="zh-CN" sz="1600" dirty="0" smtClean="0">
                <a:solidFill>
                  <a:schemeClr val="accent6">
                    <a:lumMod val="75000"/>
                  </a:schemeClr>
                </a:solidFill>
              </a:rPr>
              <a:t>Box</a:t>
            </a:r>
            <a:r>
              <a:rPr lang="zh-CN" altLang="en-US" sz="1600" dirty="0" smtClean="0">
                <a:solidFill>
                  <a:schemeClr val="accent6">
                    <a:lumMod val="75000"/>
                  </a:schemeClr>
                </a:solidFill>
              </a:rPr>
              <a:t>版本。</a:t>
            </a:r>
            <a:endParaRPr lang="en-US" altLang="zh-CN" sz="1600" dirty="0">
              <a:solidFill>
                <a:schemeClr val="accent6">
                  <a:lumMod val="75000"/>
                </a:schemeClr>
              </a:solidFill>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796136" y="2355726"/>
            <a:ext cx="3162300"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plus(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7" presetClass="entr" presetSubtype="0" fill="hold" nodeType="clickEffect">
                                  <p:stCondLst>
                                    <p:cond delay="0"/>
                                  </p:stCondLst>
                                  <p:childTnLst>
                                    <p:set>
                                      <p:cBhvr>
                                        <p:cTn id="16" dur="1" fill="hold">
                                          <p:stCondLst>
                                            <p:cond delay="0"/>
                                          </p:stCondLst>
                                        </p:cTn>
                                        <p:tgtEl>
                                          <p:spTgt spid="6146"/>
                                        </p:tgtEl>
                                        <p:attrNameLst>
                                          <p:attrName>style.visibility</p:attrName>
                                        </p:attrNameLst>
                                      </p:cBhvr>
                                      <p:to>
                                        <p:strVal val="visible"/>
                                      </p:to>
                                    </p:set>
                                    <p:animEffect transition="in" filter="fade">
                                      <p:cBhvr>
                                        <p:cTn id="17" dur="1000"/>
                                        <p:tgtEl>
                                          <p:spTgt spid="6146"/>
                                        </p:tgtEl>
                                      </p:cBhvr>
                                    </p:animEffect>
                                    <p:anim calcmode="lin" valueType="num">
                                      <p:cBhvr>
                                        <p:cTn id="18" dur="1000" fill="hold"/>
                                        <p:tgtEl>
                                          <p:spTgt spid="6146"/>
                                        </p:tgtEl>
                                        <p:attrNameLst>
                                          <p:attrName>ppt_x</p:attrName>
                                        </p:attrNameLst>
                                      </p:cBhvr>
                                      <p:tavLst>
                                        <p:tav tm="0">
                                          <p:val>
                                            <p:strVal val="#ppt_x"/>
                                          </p:val>
                                        </p:tav>
                                        <p:tav tm="100000">
                                          <p:val>
                                            <p:strVal val="#ppt_x"/>
                                          </p:val>
                                        </p:tav>
                                      </p:tavLst>
                                    </p:anim>
                                    <p:anim calcmode="lin" valueType="num">
                                      <p:cBhvr>
                                        <p:cTn id="19" dur="900" decel="100000" fill="hold"/>
                                        <p:tgtEl>
                                          <p:spTgt spid="6146"/>
                                        </p:tgtEl>
                                        <p:attrNameLst>
                                          <p:attrName>ppt_y</p:attrName>
                                        </p:attrNameLst>
                                      </p:cBhvr>
                                      <p:tavLst>
                                        <p:tav tm="0">
                                          <p:val>
                                            <p:strVal val="#ppt_y+1"/>
                                          </p:val>
                                        </p:tav>
                                        <p:tav tm="100000">
                                          <p:val>
                                            <p:strVal val="#ppt_y-.03"/>
                                          </p:val>
                                        </p:tav>
                                      </p:tavLst>
                                    </p:anim>
                                    <p:anim calcmode="lin" valueType="num">
                                      <p:cBhvr>
                                        <p:cTn id="20" dur="100" accel="100000" fill="hold">
                                          <p:stCondLst>
                                            <p:cond delay="900"/>
                                          </p:stCondLst>
                                        </p:cTn>
                                        <p:tgtEl>
                                          <p:spTgt spid="614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为什么使用</a:t>
            </a:r>
            <a:r>
              <a:rPr lang="zh-CN" altLang="en-US" dirty="0" smtClean="0"/>
              <a:t>有边界</a:t>
            </a:r>
            <a:r>
              <a:rPr lang="zh-CN" altLang="en-US" dirty="0"/>
              <a:t>通配符</a:t>
            </a:r>
            <a:endParaRPr lang="zh-CN" altLang="en-US" dirty="0"/>
          </a:p>
        </p:txBody>
      </p:sp>
      <p:sp>
        <p:nvSpPr>
          <p:cNvPr id="13" name="副标题 12"/>
          <p:cNvSpPr>
            <a:spLocks noGrp="1"/>
          </p:cNvSpPr>
          <p:nvPr>
            <p:ph type="subTitle" idx="10"/>
          </p:nvPr>
        </p:nvSpPr>
        <p:spPr>
          <a:xfrm>
            <a:off x="539552" y="699542"/>
            <a:ext cx="8424936" cy="504056"/>
          </a:xfrm>
        </p:spPr>
        <p:txBody>
          <a:bodyPr/>
          <a:lstStyle/>
          <a:p>
            <a:pPr>
              <a:lnSpc>
                <a:spcPct val="150000"/>
              </a:lnSpc>
            </a:pPr>
            <a:r>
              <a:rPr lang="zh-CN" altLang="en-US" dirty="0"/>
              <a:t>无边界的</a:t>
            </a:r>
            <a:r>
              <a:rPr lang="zh-CN" altLang="en-US" dirty="0" smtClean="0"/>
              <a:t>？通配符默认</a:t>
            </a:r>
            <a:r>
              <a:rPr lang="zh-CN" altLang="en-US" dirty="0"/>
              <a:t>匹配</a:t>
            </a:r>
            <a:r>
              <a:rPr lang="en-US" altLang="zh-CN" dirty="0"/>
              <a:t>Object</a:t>
            </a:r>
            <a:r>
              <a:rPr lang="zh-CN" altLang="en-US" dirty="0"/>
              <a:t>类</a:t>
            </a:r>
            <a:r>
              <a:rPr lang="zh-CN" altLang="en-US" dirty="0" smtClean="0"/>
              <a:t>，可以兼容</a:t>
            </a:r>
            <a:r>
              <a:rPr lang="en-US" altLang="zh-CN" dirty="0" smtClean="0"/>
              <a:t>Box</a:t>
            </a:r>
            <a:r>
              <a:rPr lang="zh-CN" altLang="en-US" dirty="0" smtClean="0"/>
              <a:t>任意版本，范围过宽，存在逻辑隐患。</a:t>
            </a:r>
            <a:endParaRPr lang="zh-CN" altLang="en-US" dirty="0"/>
          </a:p>
        </p:txBody>
      </p:sp>
      <p:sp>
        <p:nvSpPr>
          <p:cNvPr id="4" name="矩形 3"/>
          <p:cNvSpPr/>
          <p:nvPr/>
        </p:nvSpPr>
        <p:spPr>
          <a:xfrm>
            <a:off x="1116251" y="4515966"/>
            <a:ext cx="6535765" cy="400110"/>
          </a:xfrm>
          <a:prstGeom prst="rect">
            <a:avLst/>
          </a:prstGeom>
          <a:noFill/>
        </p:spPr>
        <p:txBody>
          <a:bodyPr wrap="none" lIns="91440" tIns="45720" rIns="91440" bIns="45720">
            <a:spAutoFit/>
          </a:bodyPr>
          <a:lstStyle/>
          <a:p>
            <a:pPr algn="ctr"/>
            <a:r>
              <a:rPr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如何限定</a:t>
            </a:r>
            <a:r>
              <a:rPr lang="en-US" altLang="zh-CN"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zh-CN" alt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通配符所匹配</a:t>
            </a:r>
            <a:r>
              <a:rPr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类型的</a:t>
            </a:r>
            <a:r>
              <a:rPr lang="zh-CN" altLang="en-US" sz="20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范围？使用有边界通配符</a:t>
            </a:r>
            <a:endParaRPr lang="zh-CN" alt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22" name="AutoShape 5"/>
          <p:cNvSpPr>
            <a:spLocks noChangeArrowheads="1"/>
          </p:cNvSpPr>
          <p:nvPr/>
        </p:nvSpPr>
        <p:spPr bwMode="auto">
          <a:xfrm>
            <a:off x="467544" y="1275606"/>
            <a:ext cx="7848872" cy="304698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 </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1" algn="l"/>
            <a:r>
              <a:rPr lang="en-US" altLang="zh-CN" sz="1200" b="1" dirty="0" smtClean="0">
                <a:solidFill>
                  <a:srgbClr val="7F0055"/>
                </a:solidFill>
                <a:latin typeface="Consolas" panose="020B0609020204030204"/>
              </a:rPr>
              <a:t>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open(Box&lt;?&gt; </a:t>
            </a:r>
            <a:r>
              <a:rPr lang="en-US" altLang="zh-CN" sz="1200" b="1" dirty="0" smtClean="0">
                <a:solidFill>
                  <a:srgbClr val="000000"/>
                </a:solidFill>
                <a:latin typeface="Consolas" panose="020B0609020204030204"/>
              </a:rPr>
              <a:t>box</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zh-CN" altLang="en-US" sz="1200" i="1" dirty="0">
                <a:solidFill>
                  <a:srgbClr val="2A00FF"/>
                </a:solidFill>
                <a:latin typeface="Consolas" panose="020B0609020204030204"/>
              </a:rPr>
              <a:t>打开礼物盒，收到：</a:t>
            </a:r>
            <a:r>
              <a:rPr lang="en-US" altLang="zh-CN" sz="1200" i="1" dirty="0">
                <a:solidFill>
                  <a:srgbClr val="2A00FF"/>
                </a:solidFill>
                <a:latin typeface="Consolas" panose="020B0609020204030204"/>
              </a:rPr>
              <a:t>"</a:t>
            </a:r>
            <a:r>
              <a:rPr lang="zh-CN" altLang="en-US" sz="1200" i="1" dirty="0">
                <a:solidFill>
                  <a:srgbClr val="000000"/>
                </a:solidFill>
                <a:latin typeface="Consolas" panose="020B0609020204030204"/>
              </a:rPr>
              <a:t> </a:t>
            </a:r>
            <a:r>
              <a:rPr lang="en-US" altLang="zh-CN" sz="1200" i="1" dirty="0">
                <a:solidFill>
                  <a:srgbClr val="000000"/>
                </a:solidFill>
                <a:latin typeface="Consolas" panose="020B0609020204030204"/>
              </a:rPr>
              <a:t>+ </a:t>
            </a:r>
            <a:r>
              <a:rPr lang="en-US" altLang="zh-CN" sz="1200" i="1" dirty="0" smtClean="0">
                <a:solidFill>
                  <a:srgbClr val="000000"/>
                </a:solidFill>
                <a:latin typeface="Consolas" panose="020B0609020204030204"/>
              </a:rPr>
              <a:t>box);</a:t>
            </a:r>
            <a:endParaRPr lang="en-US" altLang="zh-CN" sz="1200"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highlight>
                  <a:srgbClr val="D4D4D4"/>
                </a:highlight>
                <a:latin typeface="Consolas" panose="020B0609020204030204"/>
              </a:rPr>
              <a:t>void</a:t>
            </a:r>
            <a:r>
              <a:rPr lang="en-US" altLang="zh-CN" sz="1200" b="1" dirty="0">
                <a:solidFill>
                  <a:srgbClr val="000000"/>
                </a:solidFill>
                <a:highlight>
                  <a:srgbClr val="D4D4D4"/>
                </a:highlight>
                <a:latin typeface="Consolas" panose="020B0609020204030204"/>
              </a:rPr>
              <a:t> main(String[] </a:t>
            </a:r>
            <a:r>
              <a:rPr lang="en-US" altLang="zh-CN" sz="1200" b="1" dirty="0" err="1">
                <a:solidFill>
                  <a:srgbClr val="000000"/>
                </a:solidFill>
                <a:highlight>
                  <a:srgbClr val="D4D4D4"/>
                </a:highlight>
                <a:latin typeface="Consolas" panose="020B0609020204030204"/>
              </a:rPr>
              <a:t>args</a:t>
            </a:r>
            <a:r>
              <a:rPr lang="en-US" altLang="zh-CN" sz="1200" b="1" dirty="0">
                <a:solidFill>
                  <a:srgbClr val="000000"/>
                </a:solidFill>
                <a:highlight>
                  <a:srgbClr val="D4D4D4"/>
                </a:highlight>
                <a:latin typeface="Consolas" panose="020B0609020204030204"/>
              </a:rPr>
              <a:t>) {</a:t>
            </a:r>
            <a:endParaRPr lang="en-US" altLang="zh-CN" sz="1200" b="1" dirty="0">
              <a:solidFill>
                <a:srgbClr val="000000"/>
              </a:solidFill>
              <a:highlight>
                <a:srgbClr val="D4D4D4"/>
              </a:highlight>
              <a:latin typeface="Consolas" panose="020B0609020204030204"/>
            </a:endParaRPr>
          </a:p>
          <a:p>
            <a:pPr lvl="2" algn="l"/>
            <a:r>
              <a:rPr lang="en-US" altLang="zh-CN" sz="1200" dirty="0" err="1">
                <a:solidFill>
                  <a:srgbClr val="000000"/>
                </a:solidFill>
                <a:latin typeface="Consolas" panose="020B0609020204030204"/>
              </a:rPr>
              <a:t>BoxUtil</a:t>
            </a:r>
            <a:r>
              <a:rPr lang="en-US" altLang="zh-CN" sz="1200" dirty="0">
                <a:solidFill>
                  <a:srgbClr val="000000"/>
                </a:solidFill>
                <a:latin typeface="Consolas" panose="020B0609020204030204"/>
              </a:rPr>
              <a:t> </a:t>
            </a:r>
            <a:r>
              <a:rPr lang="en-US" altLang="zh-CN" sz="1200" dirty="0" err="1">
                <a:solidFill>
                  <a:srgbClr val="000000"/>
                </a:solidFill>
                <a:latin typeface="Consolas" panose="020B0609020204030204"/>
              </a:rPr>
              <a:t>bu</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Box&lt;Gift&gt; box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Box&lt;Gift&gt;(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a:solidFill>
                  <a:srgbClr val="3F7F5F"/>
                </a:solidFill>
                <a:highlight>
                  <a:srgbClr val="E8F2FE"/>
                </a:highlight>
                <a:latin typeface="Consolas" panose="020B0609020204030204"/>
              </a:rPr>
              <a:t>版本一</a:t>
            </a:r>
            <a:endParaRPr lang="en-US" altLang="zh-CN" sz="1200" b="1" dirty="0" smtClean="0">
              <a:solidFill>
                <a:srgbClr val="000000"/>
              </a:solidFill>
              <a:latin typeface="Consolas" panose="020B0609020204030204"/>
            </a:endParaRPr>
          </a:p>
          <a:p>
            <a:pPr lvl="2" algn="l"/>
            <a:r>
              <a:rPr lang="en-US" altLang="zh-CN" sz="1200" dirty="0" err="1" smtClean="0">
                <a:solidFill>
                  <a:srgbClr val="000000"/>
                </a:solidFill>
                <a:latin typeface="Consolas" panose="020B0609020204030204"/>
              </a:rPr>
              <a:t>bu.open</a:t>
            </a:r>
            <a:r>
              <a:rPr lang="en-US" altLang="zh-CN" sz="1200" dirty="0" smtClean="0">
                <a:solidFill>
                  <a:srgbClr val="000000"/>
                </a:solidFill>
                <a:latin typeface="Consolas" panose="020B0609020204030204"/>
              </a:rPr>
              <a:t>(box</a:t>
            </a:r>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a:t>
            </a:r>
            <a:r>
              <a:rPr lang="en-US" altLang="zh-CN" sz="1200" dirty="0" err="1">
                <a:solidFill>
                  <a:srgbClr val="000000"/>
                </a:solidFill>
                <a:latin typeface="Consolas" panose="020B0609020204030204"/>
              </a:rPr>
              <a:t>BirthdayGift</a:t>
            </a:r>
            <a:r>
              <a:rPr lang="en-US" altLang="zh-CN" sz="1200" dirty="0">
                <a:solidFill>
                  <a:srgbClr val="000000"/>
                </a:solidFill>
                <a:latin typeface="Consolas" panose="020B0609020204030204"/>
              </a:rPr>
              <a:t>&gt; box2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a:t>
            </a:r>
            <a:r>
              <a:rPr lang="en-US" altLang="zh-CN" sz="1200" b="1" dirty="0" err="1">
                <a:solidFill>
                  <a:srgbClr val="000000"/>
                </a:solidFill>
                <a:latin typeface="Consolas" panose="020B0609020204030204"/>
              </a:rPr>
              <a:t>BirthdayGift</a:t>
            </a:r>
            <a:r>
              <a:rPr lang="en-US" altLang="zh-CN" sz="1200" b="1" dirty="0">
                <a:solidFill>
                  <a:srgbClr val="000000"/>
                </a:solidFill>
                <a:latin typeface="Consolas" panose="020B0609020204030204"/>
              </a:rPr>
              <a: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BirthdayGift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版本二</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(box2);</a:t>
            </a:r>
            <a:endParaRPr lang="en-US" altLang="zh-CN" sz="1200" dirty="0">
              <a:solidFill>
                <a:srgbClr val="000000"/>
              </a:solidFill>
              <a:latin typeface="Consolas" panose="020B0609020204030204"/>
            </a:endParaRPr>
          </a:p>
          <a:p>
            <a:pPr lvl="2" algn="l"/>
            <a:r>
              <a:rPr lang="nn-NO" altLang="zh-CN" sz="1200" dirty="0">
                <a:solidFill>
                  <a:srgbClr val="000000"/>
                </a:solidFill>
                <a:latin typeface="Consolas" panose="020B0609020204030204"/>
              </a:rPr>
              <a:t>Box&lt;LoverGift&gt; box3 = </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Box&lt;LoverGift&gt;(</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LoverGift</a:t>
            </a:r>
            <a:r>
              <a:rPr lang="nn-NO"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版本三</a:t>
            </a:r>
            <a:endParaRPr lang="nn-NO"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(box3</a:t>
            </a:r>
            <a:r>
              <a:rPr lang="en-US" altLang="zh-CN" sz="1200" dirty="0" smtClean="0">
                <a:solidFill>
                  <a:srgbClr val="000000"/>
                </a:solidFill>
                <a:latin typeface="Consolas" panose="020B0609020204030204"/>
              </a:rPr>
              <a:t>);</a:t>
            </a:r>
            <a:endParaRPr lang="en-US" altLang="zh-CN" sz="1200" dirty="0" smtClean="0">
              <a:solidFill>
                <a:srgbClr val="000000"/>
              </a:solidFill>
              <a:latin typeface="Consolas" panose="020B0609020204030204"/>
            </a:endParaRPr>
          </a:p>
          <a:p>
            <a:pPr lvl="2" algn="l"/>
            <a:r>
              <a:rPr lang="en-US" altLang="zh-CN" sz="1200" b="1" dirty="0">
                <a:solidFill>
                  <a:schemeClr val="accent1">
                    <a:lumMod val="75000"/>
                  </a:schemeClr>
                </a:solidFill>
                <a:latin typeface="Consolas" panose="020B0609020204030204"/>
              </a:rPr>
              <a:t>Box&lt;Integer&gt; </a:t>
            </a:r>
            <a:r>
              <a:rPr lang="en-US" altLang="zh-CN" sz="1200" b="1" dirty="0">
                <a:solidFill>
                  <a:schemeClr val="accent1">
                    <a:lumMod val="75000"/>
                  </a:schemeClr>
                </a:solidFill>
                <a:highlight>
                  <a:srgbClr val="F0D8A8"/>
                </a:highlight>
                <a:latin typeface="Consolas" panose="020B0609020204030204"/>
              </a:rPr>
              <a:t>box4 = new Box&lt;Integer</a:t>
            </a:r>
            <a:r>
              <a:rPr lang="en-US" altLang="zh-CN" sz="1200" b="1" dirty="0" smtClean="0">
                <a:solidFill>
                  <a:schemeClr val="accent1">
                    <a:lumMod val="75000"/>
                  </a:schemeClr>
                </a:solidFill>
                <a:highlight>
                  <a:srgbClr val="F0D8A8"/>
                </a:highlight>
                <a:latin typeface="Consolas" panose="020B0609020204030204"/>
              </a:rPr>
              <a:t>&gt;(666);</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版本四；所传类型实参并非礼物种类</a:t>
            </a:r>
            <a:endParaRPr lang="en-US" altLang="zh-CN" sz="1200" b="1" dirty="0">
              <a:solidFill>
                <a:schemeClr val="accent1">
                  <a:lumMod val="75000"/>
                </a:schemeClr>
              </a:solidFill>
              <a:highlight>
                <a:srgbClr val="F0D8A8"/>
              </a:highlight>
              <a:latin typeface="Consolas" panose="020B0609020204030204"/>
            </a:endParaRPr>
          </a:p>
          <a:p>
            <a:pPr lvl="2" algn="l"/>
            <a:r>
              <a:rPr lang="en-US" altLang="zh-CN" sz="1200" b="1" dirty="0" err="1">
                <a:solidFill>
                  <a:schemeClr val="accent1">
                    <a:lumMod val="75000"/>
                  </a:schemeClr>
                </a:solidFill>
                <a:latin typeface="Consolas" panose="020B0609020204030204"/>
              </a:rPr>
              <a:t>bu.open</a:t>
            </a:r>
            <a:r>
              <a:rPr lang="en-US" altLang="zh-CN" sz="1200" b="1" dirty="0">
                <a:solidFill>
                  <a:schemeClr val="accent1">
                    <a:lumMod val="75000"/>
                  </a:schemeClr>
                </a:solidFill>
                <a:latin typeface="Consolas" panose="020B0609020204030204"/>
              </a:rPr>
              <a:t>(</a:t>
            </a:r>
            <a:r>
              <a:rPr lang="en-US" altLang="zh-CN" sz="1200" b="1" dirty="0">
                <a:solidFill>
                  <a:schemeClr val="accent1">
                    <a:lumMod val="75000"/>
                  </a:schemeClr>
                </a:solidFill>
                <a:highlight>
                  <a:srgbClr val="D4D4D4"/>
                </a:highlight>
                <a:latin typeface="Consolas" panose="020B0609020204030204"/>
              </a:rPr>
              <a:t>box4);</a:t>
            </a:r>
            <a:endParaRPr lang="en-US" altLang="zh-CN" sz="1200" b="1" dirty="0" smtClean="0">
              <a:solidFill>
                <a:schemeClr val="accent1">
                  <a:lumMod val="75000"/>
                </a:schemeClr>
              </a:solidFill>
              <a:latin typeface="Consolas" panose="020B0609020204030204"/>
            </a:endParaRPr>
          </a:p>
          <a:p>
            <a:pPr lvl="1" algn="l"/>
            <a:r>
              <a:rPr lang="en-US" altLang="zh-CN" sz="1200" dirty="0" smtClean="0">
                <a:solidFill>
                  <a:srgbClr val="000000"/>
                </a:solidFill>
                <a:latin typeface="Consolas" panose="020B0609020204030204"/>
                <a:ea typeface="微软雅黑" panose="020B0503020204020204" pitchFamily="34" charset="-122"/>
              </a:rPr>
              <a:t>}</a:t>
            </a:r>
            <a:endParaRPr lang="en-US" altLang="zh-CN" sz="1200" dirty="0" smtClean="0">
              <a:solidFill>
                <a:srgbClr val="000000"/>
              </a:solidFill>
              <a:latin typeface="Consolas" panose="020B0609020204030204"/>
              <a:ea typeface="微软雅黑" panose="020B0503020204020204" pitchFamily="34" charset="-122"/>
            </a:endParaRPr>
          </a:p>
          <a:p>
            <a:pPr algn="l"/>
            <a:r>
              <a:rPr lang="en-US" altLang="zh-CN" sz="1200" dirty="0">
                <a:solidFill>
                  <a:srgbClr val="000000"/>
                </a:solidFill>
                <a:latin typeface="Consolas" panose="020B0609020204030204"/>
                <a:ea typeface="微软雅黑" panose="020B0503020204020204" pitchFamily="34" charset="-122"/>
              </a:rPr>
              <a:t>}</a:t>
            </a:r>
            <a:endParaRPr lang="en-US" altLang="zh-CN" sz="1200" dirty="0">
              <a:solidFill>
                <a:schemeClr val="tx1">
                  <a:lumMod val="75000"/>
                  <a:lumOff val="25000"/>
                </a:schemeClr>
              </a:solidFill>
              <a:ea typeface="微软雅黑" panose="020B0503020204020204" pitchFamily="34" charset="-122"/>
            </a:endParaRPr>
          </a:p>
        </p:txBody>
      </p:sp>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56176" y="1552143"/>
            <a:ext cx="2664296" cy="11636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1"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linds(horizont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170"/>
                                        </p:tgtEl>
                                        <p:attrNameLst>
                                          <p:attrName>style.visibility</p:attrName>
                                        </p:attrNameLst>
                                      </p:cBhvr>
                                      <p:to>
                                        <p:strVal val="visible"/>
                                      </p:to>
                                    </p:set>
                                    <p:animEffect transition="in" filter="fade">
                                      <p:cBhvr>
                                        <p:cTn id="12" dur="1000"/>
                                        <p:tgtEl>
                                          <p:spTgt spid="7170"/>
                                        </p:tgtEl>
                                      </p:cBhvr>
                                    </p:animEffect>
                                    <p:anim calcmode="lin" valueType="num">
                                      <p:cBhvr>
                                        <p:cTn id="13" dur="1000" fill="hold"/>
                                        <p:tgtEl>
                                          <p:spTgt spid="7170"/>
                                        </p:tgtEl>
                                        <p:attrNameLst>
                                          <p:attrName>ppt_x</p:attrName>
                                        </p:attrNameLst>
                                      </p:cBhvr>
                                      <p:tavLst>
                                        <p:tav tm="0">
                                          <p:val>
                                            <p:strVal val="#ppt_x"/>
                                          </p:val>
                                        </p:tav>
                                        <p:tav tm="100000">
                                          <p:val>
                                            <p:strVal val="#ppt_x"/>
                                          </p:val>
                                        </p:tav>
                                      </p:tavLst>
                                    </p:anim>
                                    <p:anim calcmode="lin" valueType="num">
                                      <p:cBhvr>
                                        <p:cTn id="14" dur="1000" fill="hold"/>
                                        <p:tgtEl>
                                          <p:spTgt spid="717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decel="50000" fill="hold">
                                          <p:stCondLst>
                                            <p:cond delay="0"/>
                                          </p:stCondLst>
                                        </p:cTn>
                                        <p:tgtEl>
                                          <p:spTgt spid="4"/>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4"/>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4"/>
                                        </p:tgtEl>
                                        <p:attrNameLst>
                                          <p:attrName>ppt_w</p:attrName>
                                        </p:attrNameLst>
                                      </p:cBhvr>
                                      <p:tavLst>
                                        <p:tav tm="0">
                                          <p:val>
                                            <p:strVal val="#ppt_w*.05"/>
                                          </p:val>
                                        </p:tav>
                                        <p:tav tm="100000">
                                          <p:val>
                                            <p:strVal val="#ppt_w"/>
                                          </p:val>
                                        </p:tav>
                                      </p:tavLst>
                                    </p:anim>
                                    <p:anim calcmode="lin" valueType="num">
                                      <p:cBhvr>
                                        <p:cTn id="22" dur="1000" fill="hold"/>
                                        <p:tgtEl>
                                          <p:spTgt spid="4"/>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4"/>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4"/>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4"/>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如何使用固定</a:t>
            </a:r>
            <a:r>
              <a:rPr lang="zh-CN" altLang="en-US" dirty="0" smtClean="0"/>
              <a:t>上边界</a:t>
            </a:r>
            <a:r>
              <a:rPr lang="zh-CN" altLang="en-US" dirty="0"/>
              <a:t>通配符</a:t>
            </a:r>
            <a:endParaRPr lang="zh-CN" altLang="en-US" dirty="0"/>
          </a:p>
        </p:txBody>
      </p:sp>
      <p:sp>
        <p:nvSpPr>
          <p:cNvPr id="9" name="副标题 8"/>
          <p:cNvSpPr>
            <a:spLocks noGrp="1"/>
          </p:cNvSpPr>
          <p:nvPr>
            <p:ph type="subTitle" idx="10"/>
          </p:nvPr>
        </p:nvSpPr>
        <p:spPr/>
        <p:txBody>
          <a:bodyPr/>
          <a:lstStyle/>
          <a:p>
            <a:r>
              <a:rPr lang="zh-CN" altLang="en-US" dirty="0"/>
              <a:t>固定</a:t>
            </a:r>
            <a:r>
              <a:rPr lang="zh-CN" altLang="en-US" dirty="0" smtClean="0"/>
              <a:t>上边界</a:t>
            </a:r>
            <a:r>
              <a:rPr lang="zh-CN" altLang="en-US" dirty="0"/>
              <a:t>通配符是使用</a:t>
            </a:r>
            <a:r>
              <a:rPr lang="en-US" altLang="zh-CN" dirty="0"/>
              <a:t>extends</a:t>
            </a:r>
            <a:r>
              <a:rPr lang="zh-CN" altLang="en-US" dirty="0"/>
              <a:t>限定类型实参上界</a:t>
            </a:r>
            <a:r>
              <a:rPr lang="zh-CN" altLang="en-US" dirty="0" smtClean="0"/>
              <a:t>的通配符。</a:t>
            </a:r>
            <a:endParaRPr lang="zh-CN" altLang="en-US" dirty="0"/>
          </a:p>
        </p:txBody>
      </p:sp>
      <p:sp>
        <p:nvSpPr>
          <p:cNvPr id="19" name="TextBox 18"/>
          <p:cNvSpPr txBox="1"/>
          <p:nvPr/>
        </p:nvSpPr>
        <p:spPr>
          <a:xfrm>
            <a:off x="539552" y="1275606"/>
            <a:ext cx="6120680" cy="523220"/>
          </a:xfrm>
          <a:prstGeom prst="rect">
            <a:avLst/>
          </a:prstGeom>
          <a:noFill/>
        </p:spPr>
        <p:txBody>
          <a:bodyPr wrap="square" rtlCol="0">
            <a:spAutoFit/>
          </a:bodyPr>
          <a:lstStyle/>
          <a:p>
            <a:pPr algn="l"/>
            <a:r>
              <a:rPr lang="zh-CN" altLang="en-US" sz="1400" dirty="0"/>
              <a:t>语法格式：</a:t>
            </a:r>
            <a:r>
              <a:rPr lang="en-US" altLang="zh-CN" sz="1400" dirty="0"/>
              <a:t>&lt;? extends </a:t>
            </a:r>
            <a:r>
              <a:rPr lang="zh-CN" altLang="en-US" sz="1400" dirty="0"/>
              <a:t>上界父类</a:t>
            </a:r>
            <a:r>
              <a:rPr lang="en-US" altLang="zh-CN" sz="1400" dirty="0" smtClean="0"/>
              <a:t>&gt;</a:t>
            </a:r>
            <a:endParaRPr lang="en-US" altLang="zh-CN" sz="1400" dirty="0" smtClean="0"/>
          </a:p>
          <a:p>
            <a:pPr algn="l"/>
            <a:r>
              <a:rPr lang="zh-CN" altLang="en-US" sz="1400" dirty="0" smtClean="0"/>
              <a:t>语法解释：</a:t>
            </a:r>
            <a:r>
              <a:rPr lang="zh-CN" altLang="en-US" sz="1400" dirty="0"/>
              <a:t>使用</a:t>
            </a:r>
            <a:r>
              <a:rPr lang="en-US" altLang="zh-CN" sz="1400" dirty="0" smtClean="0"/>
              <a:t>extends</a:t>
            </a:r>
            <a:r>
              <a:rPr lang="zh-CN" altLang="en-US" sz="1400" dirty="0" smtClean="0"/>
              <a:t>向上限定边界</a:t>
            </a:r>
            <a:r>
              <a:rPr lang="en-US" altLang="zh-CN" sz="1400" dirty="0"/>
              <a:t>,</a:t>
            </a:r>
            <a:r>
              <a:rPr lang="zh-CN" altLang="en-US" sz="1400" dirty="0"/>
              <a:t> 实参可以是上界父类自身或其子</a:t>
            </a:r>
            <a:r>
              <a:rPr lang="zh-CN" altLang="en-US" sz="1400" dirty="0" smtClean="0"/>
              <a:t>类。</a:t>
            </a:r>
            <a:endParaRPr lang="en-US" altLang="zh-CN" sz="1400" dirty="0"/>
          </a:p>
        </p:txBody>
      </p:sp>
      <p:grpSp>
        <p:nvGrpSpPr>
          <p:cNvPr id="23" name="组合 22"/>
          <p:cNvGrpSpPr/>
          <p:nvPr/>
        </p:nvGrpSpPr>
        <p:grpSpPr>
          <a:xfrm>
            <a:off x="251520" y="1923678"/>
            <a:ext cx="7848872" cy="3046988"/>
            <a:chOff x="251520" y="1923678"/>
            <a:chExt cx="7848872" cy="3046988"/>
          </a:xfrm>
        </p:grpSpPr>
        <p:sp>
          <p:nvSpPr>
            <p:cNvPr id="20" name="AutoShape 5"/>
            <p:cNvSpPr>
              <a:spLocks noChangeArrowheads="1"/>
            </p:cNvSpPr>
            <p:nvPr/>
          </p:nvSpPr>
          <p:spPr bwMode="auto">
            <a:xfrm>
              <a:off x="251520" y="1923678"/>
              <a:ext cx="7848872" cy="304698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 </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1" algn="l"/>
              <a:r>
                <a:rPr lang="en-US" altLang="zh-CN" sz="1200" b="1" dirty="0" smtClean="0">
                  <a:solidFill>
                    <a:srgbClr val="7F0055"/>
                  </a:solidFill>
                  <a:latin typeface="Consolas" panose="020B0609020204030204"/>
                </a:rPr>
                <a:t>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open(Box</a:t>
              </a:r>
              <a:r>
                <a:rPr lang="en-US" altLang="zh-CN" sz="1200" b="1" dirty="0" smtClean="0">
                  <a:solidFill>
                    <a:srgbClr val="000000"/>
                  </a:solidFill>
                  <a:latin typeface="Consolas" panose="020B0609020204030204"/>
                </a:rPr>
                <a:t>&lt;? extends Gift&gt; box</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zh-CN" altLang="en-US" sz="1200" i="1" dirty="0">
                  <a:solidFill>
                    <a:srgbClr val="2A00FF"/>
                  </a:solidFill>
                  <a:latin typeface="Consolas" panose="020B0609020204030204"/>
                </a:rPr>
                <a:t>打开礼物盒，收到：</a:t>
              </a:r>
              <a:r>
                <a:rPr lang="en-US" altLang="zh-CN" sz="1200" i="1" dirty="0">
                  <a:solidFill>
                    <a:srgbClr val="2A00FF"/>
                  </a:solidFill>
                  <a:latin typeface="Consolas" panose="020B0609020204030204"/>
                </a:rPr>
                <a:t>"</a:t>
              </a:r>
              <a:r>
                <a:rPr lang="zh-CN" altLang="en-US" sz="1200" i="1" dirty="0">
                  <a:solidFill>
                    <a:srgbClr val="000000"/>
                  </a:solidFill>
                  <a:latin typeface="Consolas" panose="020B0609020204030204"/>
                </a:rPr>
                <a:t> </a:t>
              </a:r>
              <a:r>
                <a:rPr lang="en-US" altLang="zh-CN" sz="1200" i="1" dirty="0">
                  <a:solidFill>
                    <a:srgbClr val="000000"/>
                  </a:solidFill>
                  <a:latin typeface="Consolas" panose="020B0609020204030204"/>
                </a:rPr>
                <a:t>+ </a:t>
              </a:r>
              <a:r>
                <a:rPr lang="en-US" altLang="zh-CN" sz="1200" i="1" dirty="0" smtClean="0">
                  <a:solidFill>
                    <a:srgbClr val="000000"/>
                  </a:solidFill>
                  <a:latin typeface="Consolas" panose="020B0609020204030204"/>
                </a:rPr>
                <a:t>box);</a:t>
              </a:r>
              <a:endParaRPr lang="en-US" altLang="zh-CN" sz="1200"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highlight>
                    <a:srgbClr val="D4D4D4"/>
                  </a:highlight>
                  <a:latin typeface="Consolas" panose="020B0609020204030204"/>
                </a:rPr>
                <a:t>void</a:t>
              </a:r>
              <a:r>
                <a:rPr lang="en-US" altLang="zh-CN" sz="1200" b="1" dirty="0">
                  <a:solidFill>
                    <a:srgbClr val="000000"/>
                  </a:solidFill>
                  <a:highlight>
                    <a:srgbClr val="D4D4D4"/>
                  </a:highlight>
                  <a:latin typeface="Consolas" panose="020B0609020204030204"/>
                </a:rPr>
                <a:t> main(String[] </a:t>
              </a:r>
              <a:r>
                <a:rPr lang="en-US" altLang="zh-CN" sz="1200" b="1" dirty="0" err="1">
                  <a:solidFill>
                    <a:srgbClr val="000000"/>
                  </a:solidFill>
                  <a:highlight>
                    <a:srgbClr val="D4D4D4"/>
                  </a:highlight>
                  <a:latin typeface="Consolas" panose="020B0609020204030204"/>
                </a:rPr>
                <a:t>args</a:t>
              </a:r>
              <a:r>
                <a:rPr lang="en-US" altLang="zh-CN" sz="1200" b="1" dirty="0">
                  <a:solidFill>
                    <a:srgbClr val="000000"/>
                  </a:solidFill>
                  <a:highlight>
                    <a:srgbClr val="D4D4D4"/>
                  </a:highlight>
                  <a:latin typeface="Consolas" panose="020B0609020204030204"/>
                </a:rPr>
                <a:t>) {</a:t>
              </a:r>
              <a:endParaRPr lang="en-US" altLang="zh-CN" sz="1200" b="1" dirty="0">
                <a:solidFill>
                  <a:srgbClr val="000000"/>
                </a:solidFill>
                <a:highlight>
                  <a:srgbClr val="D4D4D4"/>
                </a:highlight>
                <a:latin typeface="Consolas" panose="020B0609020204030204"/>
              </a:endParaRPr>
            </a:p>
            <a:p>
              <a:pPr lvl="2" algn="l"/>
              <a:r>
                <a:rPr lang="en-US" altLang="zh-CN" sz="1200" dirty="0" err="1">
                  <a:solidFill>
                    <a:srgbClr val="000000"/>
                  </a:solidFill>
                  <a:latin typeface="Consolas" panose="020B0609020204030204"/>
                </a:rPr>
                <a:t>BoxUtil</a:t>
              </a:r>
              <a:r>
                <a:rPr lang="en-US" altLang="zh-CN" sz="1200" dirty="0">
                  <a:solidFill>
                    <a:srgbClr val="000000"/>
                  </a:solidFill>
                  <a:latin typeface="Consolas" panose="020B0609020204030204"/>
                </a:rPr>
                <a:t> </a:t>
              </a:r>
              <a:r>
                <a:rPr lang="en-US" altLang="zh-CN" sz="1200" dirty="0" err="1">
                  <a:solidFill>
                    <a:srgbClr val="000000"/>
                  </a:solidFill>
                  <a:latin typeface="Consolas" panose="020B0609020204030204"/>
                </a:rPr>
                <a:t>bu</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Box&lt;Gift&gt; box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Box&lt;Gift&gt;(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a:solidFill>
                    <a:srgbClr val="3F7F5F"/>
                  </a:solidFill>
                  <a:highlight>
                    <a:srgbClr val="E8F2FE"/>
                  </a:highlight>
                  <a:latin typeface="Consolas" panose="020B0609020204030204"/>
                </a:rPr>
                <a:t>版本一</a:t>
              </a:r>
              <a:endParaRPr lang="en-US" altLang="zh-CN" sz="1200" b="1" dirty="0" smtClean="0">
                <a:solidFill>
                  <a:srgbClr val="000000"/>
                </a:solidFill>
                <a:latin typeface="Consolas" panose="020B0609020204030204"/>
              </a:endParaRPr>
            </a:p>
            <a:p>
              <a:pPr lvl="2" algn="l"/>
              <a:r>
                <a:rPr lang="en-US" altLang="zh-CN" sz="1200" dirty="0" err="1" smtClean="0">
                  <a:solidFill>
                    <a:srgbClr val="000000"/>
                  </a:solidFill>
                  <a:latin typeface="Consolas" panose="020B0609020204030204"/>
                </a:rPr>
                <a:t>bu.open</a:t>
              </a:r>
              <a:r>
                <a:rPr lang="en-US" altLang="zh-CN" sz="1200" dirty="0" smtClean="0">
                  <a:solidFill>
                    <a:srgbClr val="000000"/>
                  </a:solidFill>
                  <a:latin typeface="Consolas" panose="020B0609020204030204"/>
                </a:rPr>
                <a:t>(box</a:t>
              </a:r>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a:t>
              </a:r>
              <a:r>
                <a:rPr lang="en-US" altLang="zh-CN" sz="1200" dirty="0" err="1">
                  <a:solidFill>
                    <a:srgbClr val="000000"/>
                  </a:solidFill>
                  <a:latin typeface="Consolas" panose="020B0609020204030204"/>
                </a:rPr>
                <a:t>BirthdayGift</a:t>
              </a:r>
              <a:r>
                <a:rPr lang="en-US" altLang="zh-CN" sz="1200" dirty="0">
                  <a:solidFill>
                    <a:srgbClr val="000000"/>
                  </a:solidFill>
                  <a:latin typeface="Consolas" panose="020B0609020204030204"/>
                </a:rPr>
                <a:t>&gt; box2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a:t>
              </a:r>
              <a:r>
                <a:rPr lang="en-US" altLang="zh-CN" sz="1200" b="1" dirty="0" err="1">
                  <a:solidFill>
                    <a:srgbClr val="000000"/>
                  </a:solidFill>
                  <a:latin typeface="Consolas" panose="020B0609020204030204"/>
                </a:rPr>
                <a:t>BirthdayGift</a:t>
              </a:r>
              <a:r>
                <a:rPr lang="en-US" altLang="zh-CN" sz="1200" b="1" dirty="0">
                  <a:solidFill>
                    <a:srgbClr val="000000"/>
                  </a:solidFill>
                  <a:latin typeface="Consolas" panose="020B0609020204030204"/>
                </a:rPr>
                <a: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BirthdayGift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版本二</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(box2);</a:t>
              </a:r>
              <a:endParaRPr lang="en-US" altLang="zh-CN" sz="1200" dirty="0">
                <a:solidFill>
                  <a:srgbClr val="000000"/>
                </a:solidFill>
                <a:latin typeface="Consolas" panose="020B0609020204030204"/>
              </a:endParaRPr>
            </a:p>
            <a:p>
              <a:pPr lvl="2" algn="l"/>
              <a:r>
                <a:rPr lang="nn-NO" altLang="zh-CN" sz="1200" dirty="0">
                  <a:solidFill>
                    <a:srgbClr val="000000"/>
                  </a:solidFill>
                  <a:latin typeface="Consolas" panose="020B0609020204030204"/>
                </a:rPr>
                <a:t>Box&lt;LoverGift&gt; box3 = </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Box&lt;LoverGift&gt;(</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LoverGift</a:t>
              </a:r>
              <a:r>
                <a:rPr lang="nn-NO"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版本三</a:t>
              </a:r>
              <a:endParaRPr lang="nn-NO"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(box3</a:t>
              </a:r>
              <a:r>
                <a:rPr lang="en-US" altLang="zh-CN" sz="1200" dirty="0" smtClean="0">
                  <a:solidFill>
                    <a:srgbClr val="000000"/>
                  </a:solidFill>
                  <a:latin typeface="Consolas" panose="020B0609020204030204"/>
                </a:rPr>
                <a:t>);</a:t>
              </a:r>
              <a:endParaRPr lang="en-US" altLang="zh-CN" sz="1200" dirty="0" smtClean="0">
                <a:solidFill>
                  <a:srgbClr val="000000"/>
                </a:solidFill>
                <a:latin typeface="Consolas" panose="020B0609020204030204"/>
              </a:endParaRPr>
            </a:p>
            <a:p>
              <a:pPr lvl="2" algn="l"/>
              <a:r>
                <a:rPr lang="en-US" altLang="zh-CN" sz="1200" b="1" dirty="0">
                  <a:solidFill>
                    <a:schemeClr val="accent1">
                      <a:lumMod val="75000"/>
                    </a:schemeClr>
                  </a:solidFill>
                  <a:latin typeface="Consolas" panose="020B0609020204030204"/>
                </a:rPr>
                <a:t>Box&lt;Integer&gt; </a:t>
              </a:r>
              <a:r>
                <a:rPr lang="en-US" altLang="zh-CN" sz="1200" b="1" dirty="0">
                  <a:solidFill>
                    <a:schemeClr val="accent1">
                      <a:lumMod val="75000"/>
                    </a:schemeClr>
                  </a:solidFill>
                  <a:highlight>
                    <a:srgbClr val="F0D8A8"/>
                  </a:highlight>
                  <a:latin typeface="Consolas" panose="020B0609020204030204"/>
                </a:rPr>
                <a:t>box4 = new Box&lt;Integer</a:t>
              </a:r>
              <a:r>
                <a:rPr lang="en-US" altLang="zh-CN" sz="1200" b="1" dirty="0" smtClean="0">
                  <a:solidFill>
                    <a:schemeClr val="accent1">
                      <a:lumMod val="75000"/>
                    </a:schemeClr>
                  </a:solidFill>
                  <a:highlight>
                    <a:srgbClr val="F0D8A8"/>
                  </a:highlight>
                  <a:latin typeface="Consolas" panose="020B0609020204030204"/>
                </a:rPr>
                <a:t>&gt;(666);</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版本四</a:t>
              </a:r>
              <a:endParaRPr lang="en-US" altLang="zh-CN" sz="1200" b="1" dirty="0">
                <a:solidFill>
                  <a:schemeClr val="accent1">
                    <a:lumMod val="75000"/>
                  </a:schemeClr>
                </a:solidFill>
                <a:highlight>
                  <a:srgbClr val="F0D8A8"/>
                </a:highlight>
                <a:latin typeface="Consolas" panose="020B0609020204030204"/>
              </a:endParaRPr>
            </a:p>
            <a:p>
              <a:pPr lvl="2" algn="l"/>
              <a:r>
                <a:rPr lang="en-US" altLang="zh-CN" sz="1200" b="1" u="sng" dirty="0" err="1">
                  <a:solidFill>
                    <a:srgbClr val="FF0000"/>
                  </a:solidFill>
                  <a:latin typeface="Consolas" panose="020B0609020204030204"/>
                </a:rPr>
                <a:t>bu.open</a:t>
              </a:r>
              <a:r>
                <a:rPr lang="en-US" altLang="zh-CN" sz="1200" b="1" u="sng" dirty="0">
                  <a:solidFill>
                    <a:srgbClr val="FF0000"/>
                  </a:solidFill>
                  <a:latin typeface="Consolas" panose="020B0609020204030204"/>
                </a:rPr>
                <a:t>(</a:t>
              </a:r>
              <a:r>
                <a:rPr lang="en-US" altLang="zh-CN" sz="1200" b="1" u="sng" dirty="0">
                  <a:solidFill>
                    <a:srgbClr val="FF0000"/>
                  </a:solidFill>
                  <a:highlight>
                    <a:srgbClr val="D4D4D4"/>
                  </a:highlight>
                  <a:latin typeface="Consolas" panose="020B0609020204030204"/>
                </a:rPr>
                <a:t>box4</a:t>
              </a:r>
              <a:r>
                <a:rPr lang="en-US" altLang="zh-CN" sz="1200" b="1" u="sng" dirty="0" smtClean="0">
                  <a:solidFill>
                    <a:srgbClr val="FF0000"/>
                  </a:solidFill>
                  <a:highlight>
                    <a:srgbClr val="D4D4D4"/>
                  </a:highlight>
                  <a:latin typeface="Consolas" panose="020B0609020204030204"/>
                </a:rPr>
                <a:t>);</a:t>
              </a:r>
              <a:r>
                <a:rPr lang="en-US" altLang="zh-CN" sz="1200" b="1" dirty="0" smtClean="0">
                  <a:solidFill>
                    <a:srgbClr val="FF0000"/>
                  </a:solidFill>
                  <a:highlight>
                    <a:srgbClr val="D4D4D4"/>
                  </a:highlight>
                  <a:latin typeface="Consolas" panose="020B0609020204030204"/>
                </a:rPr>
                <a:t>	</a:t>
              </a:r>
              <a:r>
                <a:rPr lang="en-US" altLang="zh-CN" sz="1200" dirty="0">
                  <a:solidFill>
                    <a:srgbClr val="3F7F5F"/>
                  </a:solidFill>
                  <a:highlight>
                    <a:srgbClr val="E8F2FE"/>
                  </a:highlight>
                  <a:latin typeface="Consolas" panose="020B0609020204030204"/>
                </a:rPr>
                <a:t> </a:t>
              </a:r>
              <a:r>
                <a:rPr lang="en-US" altLang="zh-CN" sz="1200" dirty="0" smtClean="0">
                  <a:solidFill>
                    <a:srgbClr val="3F7F5F"/>
                  </a:solidFill>
                  <a:highlight>
                    <a:srgbClr val="E8F2FE"/>
                  </a:highlight>
                  <a:latin typeface="Consolas" panose="020B0609020204030204"/>
                </a:rPr>
                <a:t>//Integer</a:t>
              </a:r>
              <a:r>
                <a:rPr lang="zh-CN" altLang="en-US" sz="1200" dirty="0" smtClean="0">
                  <a:solidFill>
                    <a:srgbClr val="3F7F5F"/>
                  </a:solidFill>
                  <a:highlight>
                    <a:srgbClr val="E8F2FE"/>
                  </a:highlight>
                  <a:latin typeface="Consolas" panose="020B0609020204030204"/>
                </a:rPr>
                <a:t>并非</a:t>
              </a:r>
              <a:r>
                <a:rPr lang="en-US" altLang="zh-CN" sz="1200" dirty="0" smtClean="0">
                  <a:solidFill>
                    <a:srgbClr val="3F7F5F"/>
                  </a:solidFill>
                  <a:highlight>
                    <a:srgbClr val="E8F2FE"/>
                  </a:highlight>
                  <a:latin typeface="Consolas" panose="020B0609020204030204"/>
                </a:rPr>
                <a:t>Gift</a:t>
              </a:r>
              <a:r>
                <a:rPr lang="zh-CN" altLang="en-US" sz="1200" dirty="0" smtClean="0">
                  <a:solidFill>
                    <a:srgbClr val="3F7F5F"/>
                  </a:solidFill>
                  <a:highlight>
                    <a:srgbClr val="E8F2FE"/>
                  </a:highlight>
                  <a:latin typeface="Consolas" panose="020B0609020204030204"/>
                </a:rPr>
                <a:t>的子类，不被兼容</a:t>
              </a:r>
              <a:endParaRPr lang="en-US" altLang="zh-CN" sz="1200" b="1" u="sng" dirty="0" smtClean="0">
                <a:solidFill>
                  <a:srgbClr val="FF0000"/>
                </a:solidFill>
                <a:latin typeface="Consolas" panose="020B0609020204030204"/>
              </a:endParaRPr>
            </a:p>
            <a:p>
              <a:pPr lvl="1" algn="l"/>
              <a:r>
                <a:rPr lang="en-US" altLang="zh-CN" sz="1200" dirty="0" smtClean="0">
                  <a:solidFill>
                    <a:srgbClr val="000000"/>
                  </a:solidFill>
                  <a:latin typeface="Consolas" panose="020B0609020204030204"/>
                  <a:ea typeface="微软雅黑" panose="020B0503020204020204" pitchFamily="34" charset="-122"/>
                </a:rPr>
                <a:t>}</a:t>
              </a:r>
              <a:endParaRPr lang="en-US" altLang="zh-CN" sz="1200" dirty="0" smtClean="0">
                <a:solidFill>
                  <a:srgbClr val="000000"/>
                </a:solidFill>
                <a:latin typeface="Consolas" panose="020B0609020204030204"/>
                <a:ea typeface="微软雅黑" panose="020B0503020204020204" pitchFamily="34" charset="-122"/>
              </a:endParaRPr>
            </a:p>
            <a:p>
              <a:pPr algn="l"/>
              <a:r>
                <a:rPr lang="en-US" altLang="zh-CN" sz="1200" dirty="0" smtClean="0">
                  <a:solidFill>
                    <a:srgbClr val="000000"/>
                  </a:solidFill>
                  <a:latin typeface="Consolas" panose="020B0609020204030204"/>
                  <a:ea typeface="微软雅黑" panose="020B0503020204020204" pitchFamily="34" charset="-122"/>
                </a:rPr>
                <a:t>}</a:t>
              </a:r>
              <a:endParaRPr lang="en-US" altLang="zh-CN" sz="1200" dirty="0">
                <a:solidFill>
                  <a:schemeClr val="tx1">
                    <a:lumMod val="75000"/>
                    <a:lumOff val="25000"/>
                  </a:schemeClr>
                </a:solidFill>
                <a:ea typeface="微软雅黑" panose="020B0503020204020204" pitchFamily="34" charset="-122"/>
              </a:endParaRPr>
            </a:p>
          </p:txBody>
        </p:sp>
        <p:pic>
          <p:nvPicPr>
            <p:cNvPr id="21" name="Picture 2" descr="C:\Users\jian.zhang\Desktop\安卓PPT模板demo\代码展示\11.wmf"/>
            <p:cNvPicPr>
              <a:picLocks noChangeAspect="1" noChangeArrowheads="1"/>
            </p:cNvPicPr>
            <p:nvPr/>
          </p:nvPicPr>
          <p:blipFill>
            <a:blip r:embed="rId1"/>
            <a:srcRect/>
            <a:stretch>
              <a:fillRect/>
            </a:stretch>
          </p:blipFill>
          <p:spPr bwMode="auto">
            <a:xfrm>
              <a:off x="2483768" y="4431990"/>
              <a:ext cx="360000" cy="300000"/>
            </a:xfrm>
            <a:prstGeom prst="rect">
              <a:avLst/>
            </a:prstGeom>
            <a:noFill/>
          </p:spPr>
        </p:pic>
        <p:sp>
          <p:nvSpPr>
            <p:cNvPr id="22" name="Rectangle 10"/>
            <p:cNvSpPr>
              <a:spLocks noChangeArrowheads="1"/>
            </p:cNvSpPr>
            <p:nvPr/>
          </p:nvSpPr>
          <p:spPr bwMode="auto">
            <a:xfrm>
              <a:off x="1259632" y="4356163"/>
              <a:ext cx="1224136" cy="231811"/>
            </a:xfrm>
            <a:prstGeom prst="rect">
              <a:avLst/>
            </a:prstGeom>
            <a:noFill/>
          </p:spPr>
          <p:style>
            <a:lnRef idx="2">
              <a:schemeClr val="accent6"/>
            </a:lnRef>
            <a:fillRef idx="1">
              <a:schemeClr val="lt1"/>
            </a:fillRef>
            <a:effectRef idx="0">
              <a:schemeClr val="accent6"/>
            </a:effectRef>
            <a:fontRef idx="minor">
              <a:schemeClr val="dk1"/>
            </a:fontRef>
          </p:style>
          <p:txBody>
            <a:bodyPr wrap="none" anchor="ctr"/>
            <a:lstStyle/>
            <a:p>
              <a:endParaRPr lang="zh-CN" altLang="en-US">
                <a:solidFill>
                  <a:srgbClr val="FF0000"/>
                </a:solidFill>
              </a:endParaRPr>
            </a:p>
          </p:txBody>
        </p:sp>
      </p:grpSp>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l="2798" t="10232" r="1" b="6916"/>
          <a:stretch>
            <a:fillRect/>
          </a:stretch>
        </p:blipFill>
        <p:spPr>
          <a:xfrm>
            <a:off x="6822000" y="715983"/>
            <a:ext cx="2205000" cy="1855767"/>
          </a:xfrm>
          <a:prstGeom prst="rect">
            <a:avLst/>
          </a:prstGeom>
        </p:spPr>
      </p:pic>
      <p:sp>
        <p:nvSpPr>
          <p:cNvPr id="24" name="TextBox 23"/>
          <p:cNvSpPr txBox="1"/>
          <p:nvPr/>
        </p:nvSpPr>
        <p:spPr>
          <a:xfrm>
            <a:off x="2987824" y="4371950"/>
            <a:ext cx="4176464" cy="523220"/>
          </a:xfrm>
          <a:prstGeom prst="rect">
            <a:avLst/>
          </a:prstGeom>
          <a:solidFill>
            <a:schemeClr val="bg1"/>
          </a:solidFill>
          <a:ln>
            <a:solidFill>
              <a:srgbClr val="C00000"/>
            </a:solidFill>
          </a:ln>
        </p:spPr>
        <p:txBody>
          <a:bodyPr wrap="square" rtlCol="0">
            <a:spAutoFit/>
          </a:bodyPr>
          <a:lstStyle/>
          <a:p>
            <a:r>
              <a:rPr lang="zh-CN" altLang="en-US" sz="1400" dirty="0">
                <a:solidFill>
                  <a:srgbClr val="FF0000"/>
                </a:solidFill>
                <a:highlight>
                  <a:srgbClr val="E8F2FE"/>
                </a:highlight>
                <a:latin typeface="Consolas" panose="020B0609020204030204"/>
              </a:rPr>
              <a:t>编译期报错，程序无法</a:t>
            </a:r>
            <a:r>
              <a:rPr lang="zh-CN" altLang="en-US" sz="1400" dirty="0" smtClean="0">
                <a:solidFill>
                  <a:srgbClr val="FF0000"/>
                </a:solidFill>
                <a:highlight>
                  <a:srgbClr val="E8F2FE"/>
                </a:highlight>
                <a:latin typeface="Consolas" panose="020B0609020204030204"/>
              </a:rPr>
              <a:t>通过编译，</a:t>
            </a:r>
            <a:endParaRPr lang="en-US" altLang="zh-CN" sz="1400" dirty="0" smtClean="0">
              <a:solidFill>
                <a:srgbClr val="FF0000"/>
              </a:solidFill>
              <a:highlight>
                <a:srgbClr val="E8F2FE"/>
              </a:highlight>
              <a:latin typeface="Consolas" panose="020B0609020204030204"/>
            </a:endParaRPr>
          </a:p>
          <a:p>
            <a:r>
              <a:rPr lang="zh-CN" altLang="en-US" sz="1400" dirty="0">
                <a:solidFill>
                  <a:srgbClr val="FF0000"/>
                </a:solidFill>
                <a:highlight>
                  <a:srgbClr val="E8F2FE"/>
                </a:highlight>
                <a:latin typeface="Consolas" panose="020B0609020204030204"/>
              </a:rPr>
              <a:t>向上</a:t>
            </a:r>
            <a:r>
              <a:rPr lang="zh-CN" altLang="en-US" sz="1400" dirty="0" smtClean="0">
                <a:solidFill>
                  <a:srgbClr val="FF0000"/>
                </a:solidFill>
                <a:highlight>
                  <a:srgbClr val="E8F2FE"/>
                </a:highlight>
                <a:latin typeface="Consolas" panose="020B0609020204030204"/>
              </a:rPr>
              <a:t>约束了</a:t>
            </a:r>
            <a:r>
              <a:rPr lang="en-US" altLang="zh-CN" sz="1400" dirty="0" smtClean="0">
                <a:solidFill>
                  <a:srgbClr val="FF0000"/>
                </a:solidFill>
                <a:highlight>
                  <a:srgbClr val="E8F2FE"/>
                </a:highlight>
                <a:latin typeface="Consolas" panose="020B0609020204030204"/>
              </a:rPr>
              <a:t>Box</a:t>
            </a:r>
            <a:r>
              <a:rPr lang="zh-CN" altLang="en-US" sz="1400" dirty="0" smtClean="0">
                <a:solidFill>
                  <a:srgbClr val="FF0000"/>
                </a:solidFill>
                <a:highlight>
                  <a:srgbClr val="E8F2FE"/>
                </a:highlight>
                <a:latin typeface="Consolas" panose="020B0609020204030204"/>
              </a:rPr>
              <a:t>的版本范围，使得泛型运用更灵活</a:t>
            </a:r>
            <a:endParaRPr lang="zh-CN" altLang="en-US" sz="14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3"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
                                        <p:tgtEl>
                                          <p:spTgt spid="19"/>
                                        </p:tgtEl>
                                      </p:cBhvr>
                                    </p:animEffect>
                                    <p:anim calcmode="lin" valueType="num">
                                      <p:cBhvr>
                                        <p:cTn id="13" dur="400" fill="hold"/>
                                        <p:tgtEl>
                                          <p:spTgt spid="19"/>
                                        </p:tgtEl>
                                        <p:attrNameLst>
                                          <p:attrName>ppt_x</p:attrName>
                                        </p:attrNameLst>
                                      </p:cBhvr>
                                      <p:tavLst>
                                        <p:tav tm="0">
                                          <p:val>
                                            <p:strVal val="#ppt_x"/>
                                          </p:val>
                                        </p:tav>
                                        <p:tav tm="100000">
                                          <p:val>
                                            <p:strVal val="#ppt_x"/>
                                          </p:val>
                                        </p:tav>
                                      </p:tavLst>
                                    </p:anim>
                                    <p:anim calcmode="lin" valueType="num">
                                      <p:cBhvr>
                                        <p:cTn id="14" dur="400" fill="hold"/>
                                        <p:tgtEl>
                                          <p:spTgt spid="19"/>
                                        </p:tgtEl>
                                        <p:attrNameLst>
                                          <p:attrName>ppt_y</p:attrName>
                                        </p:attrNameLst>
                                      </p:cBhvr>
                                      <p:tavLst>
                                        <p:tav tm="0">
                                          <p:val>
                                            <p:strVal val="#ppt_y+0.31"/>
                                          </p:val>
                                        </p:tav>
                                        <p:tav tm="100000">
                                          <p:val>
                                            <p:strVal val="#ppt_y+0.31"/>
                                          </p:val>
                                        </p:tav>
                                      </p:tavLst>
                                    </p:anim>
                                    <p:anim calcmode="lin" valueType="num">
                                      <p:cBhvr>
                                        <p:cTn id="15" dur="600" decel="50000" fill="hold">
                                          <p:stCondLst>
                                            <p:cond delay="400"/>
                                          </p:stCondLst>
                                        </p:cTn>
                                        <p:tgtEl>
                                          <p:spTgt spid="19"/>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6" dur="600" decel="50000" fill="hold">
                                          <p:stCondLst>
                                            <p:cond delay="400"/>
                                          </p:stCondLst>
                                        </p:cTn>
                                        <p:tgtEl>
                                          <p:spTgt spid="19"/>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blinds(horizontal)">
                                      <p:cBhvr>
                                        <p:cTn id="21" dur="500"/>
                                        <p:tgtEl>
                                          <p:spTgt spid="23"/>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blinds(horizontal)">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如何使用固定</a:t>
            </a:r>
            <a:r>
              <a:rPr lang="zh-CN" altLang="en-US" dirty="0" smtClean="0"/>
              <a:t>下边界</a:t>
            </a:r>
            <a:r>
              <a:rPr lang="zh-CN" altLang="en-US" dirty="0"/>
              <a:t>通配符</a:t>
            </a:r>
            <a:endParaRPr lang="zh-CN" altLang="en-US" dirty="0"/>
          </a:p>
        </p:txBody>
      </p:sp>
      <p:sp>
        <p:nvSpPr>
          <p:cNvPr id="7" name="副标题 6"/>
          <p:cNvSpPr>
            <a:spLocks noGrp="1"/>
          </p:cNvSpPr>
          <p:nvPr>
            <p:ph type="subTitle" idx="10"/>
          </p:nvPr>
        </p:nvSpPr>
        <p:spPr/>
        <p:txBody>
          <a:bodyPr/>
          <a:lstStyle/>
          <a:p>
            <a:r>
              <a:rPr lang="zh-CN" altLang="en-US" dirty="0"/>
              <a:t>固定</a:t>
            </a:r>
            <a:r>
              <a:rPr lang="zh-CN" altLang="en-US" dirty="0" smtClean="0"/>
              <a:t>下边界</a:t>
            </a:r>
            <a:r>
              <a:rPr lang="zh-CN" altLang="en-US" dirty="0"/>
              <a:t>通配符是使用</a:t>
            </a:r>
            <a:r>
              <a:rPr lang="en-US" altLang="zh-CN" dirty="0"/>
              <a:t>super</a:t>
            </a:r>
            <a:r>
              <a:rPr lang="zh-CN" altLang="en-US" dirty="0"/>
              <a:t>限定类型实参下界的</a:t>
            </a:r>
            <a:r>
              <a:rPr lang="zh-CN" altLang="en-US" dirty="0" smtClean="0"/>
              <a:t>通配符。</a:t>
            </a:r>
            <a:endParaRPr lang="zh-CN" altLang="en-US" dirty="0"/>
          </a:p>
        </p:txBody>
      </p:sp>
      <p:sp>
        <p:nvSpPr>
          <p:cNvPr id="4" name="TextBox 3"/>
          <p:cNvSpPr txBox="1"/>
          <p:nvPr/>
        </p:nvSpPr>
        <p:spPr>
          <a:xfrm>
            <a:off x="1187624" y="4587974"/>
            <a:ext cx="6704185" cy="338554"/>
          </a:xfrm>
          <a:prstGeom prst="rect">
            <a:avLst/>
          </a:prstGeom>
          <a:noFill/>
        </p:spPr>
        <p:txBody>
          <a:bodyPr wrap="square" rtlCol="0">
            <a:spAutoFit/>
          </a:bodyPr>
          <a:lstStyle/>
          <a:p>
            <a:pPr algn="l"/>
            <a:r>
              <a:rPr lang="zh-CN" altLang="en-US" sz="1600" dirty="0" smtClean="0">
                <a:latin typeface="隶书" panose="02010509060101010101" pitchFamily="49" charset="-122"/>
                <a:ea typeface="隶书" panose="02010509060101010101" pitchFamily="49" charset="-122"/>
              </a:rPr>
              <a:t>思考：在泛型实参中可以设置边界。在泛型形参中是否可以设置边界呢？</a:t>
            </a:r>
            <a:endParaRPr lang="zh-CN" altLang="en-US" sz="1600" dirty="0">
              <a:latin typeface="隶书" panose="02010509060101010101" pitchFamily="49" charset="-122"/>
              <a:ea typeface="隶书" panose="02010509060101010101" pitchFamily="49" charset="-122"/>
            </a:endParaRPr>
          </a:p>
        </p:txBody>
      </p:sp>
      <p:sp>
        <p:nvSpPr>
          <p:cNvPr id="23" name="TextBox 22"/>
          <p:cNvSpPr txBox="1"/>
          <p:nvPr/>
        </p:nvSpPr>
        <p:spPr>
          <a:xfrm>
            <a:off x="539552" y="1203598"/>
            <a:ext cx="6120680" cy="523220"/>
          </a:xfrm>
          <a:prstGeom prst="rect">
            <a:avLst/>
          </a:prstGeom>
          <a:noFill/>
        </p:spPr>
        <p:txBody>
          <a:bodyPr wrap="square" rtlCol="0">
            <a:spAutoFit/>
          </a:bodyPr>
          <a:lstStyle/>
          <a:p>
            <a:pPr algn="l"/>
            <a:r>
              <a:rPr lang="zh-CN" altLang="en-US" sz="1400" dirty="0"/>
              <a:t>语法格式：</a:t>
            </a:r>
            <a:r>
              <a:rPr lang="en-US" altLang="zh-CN" sz="1400" dirty="0"/>
              <a:t>&lt;? </a:t>
            </a:r>
            <a:r>
              <a:rPr lang="en-US" altLang="zh-CN" sz="1400" dirty="0" smtClean="0"/>
              <a:t>super </a:t>
            </a:r>
            <a:r>
              <a:rPr lang="zh-CN" altLang="en-US" sz="1400" dirty="0" smtClean="0"/>
              <a:t>下界子类</a:t>
            </a:r>
            <a:r>
              <a:rPr lang="en-US" altLang="zh-CN" sz="1400" dirty="0" smtClean="0"/>
              <a:t>&gt;</a:t>
            </a:r>
            <a:endParaRPr lang="en-US" altLang="zh-CN" sz="1400" dirty="0" smtClean="0"/>
          </a:p>
          <a:p>
            <a:pPr algn="l"/>
            <a:r>
              <a:rPr lang="zh-CN" altLang="en-US" sz="1400" dirty="0" smtClean="0"/>
              <a:t>语法解释：使用</a:t>
            </a:r>
            <a:r>
              <a:rPr lang="en-US" altLang="zh-CN" sz="1400" dirty="0" smtClean="0"/>
              <a:t>super</a:t>
            </a:r>
            <a:r>
              <a:rPr lang="zh-CN" altLang="en-US" sz="1400" dirty="0" smtClean="0"/>
              <a:t>向下限定边界</a:t>
            </a:r>
            <a:r>
              <a:rPr lang="en-US" altLang="zh-CN" sz="1400" dirty="0"/>
              <a:t>,</a:t>
            </a:r>
            <a:r>
              <a:rPr lang="zh-CN" altLang="en-US" sz="1400" dirty="0"/>
              <a:t> 实参可以</a:t>
            </a:r>
            <a:r>
              <a:rPr lang="zh-CN" altLang="en-US" sz="1400" dirty="0" smtClean="0"/>
              <a:t>是下界子类</a:t>
            </a:r>
            <a:r>
              <a:rPr lang="zh-CN" altLang="en-US" sz="1400" dirty="0"/>
              <a:t>自身或</a:t>
            </a:r>
            <a:r>
              <a:rPr lang="zh-CN" altLang="en-US" sz="1400" dirty="0" smtClean="0"/>
              <a:t>其父类。</a:t>
            </a:r>
            <a:endParaRPr lang="en-US" altLang="zh-CN" sz="1400" dirty="0"/>
          </a:p>
        </p:txBody>
      </p:sp>
      <p:sp>
        <p:nvSpPr>
          <p:cNvPr id="24" name="AutoShape 5"/>
          <p:cNvSpPr>
            <a:spLocks noChangeArrowheads="1"/>
          </p:cNvSpPr>
          <p:nvPr/>
        </p:nvSpPr>
        <p:spPr bwMode="auto">
          <a:xfrm>
            <a:off x="107504" y="1851670"/>
            <a:ext cx="8856984" cy="2677656"/>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 </a:t>
            </a:r>
            <a:r>
              <a:rPr lang="en-US" altLang="zh-CN" sz="1200" b="1" dirty="0" smtClean="0">
                <a:solidFill>
                  <a:srgbClr val="000000"/>
                </a:solidFill>
                <a:latin typeface="Consolas" panose="020B0609020204030204"/>
              </a:rPr>
              <a:t>{</a:t>
            </a:r>
            <a:endParaRPr lang="en-US" altLang="zh-CN" sz="1200" b="1" dirty="0" smtClean="0">
              <a:solidFill>
                <a:srgbClr val="000000"/>
              </a:solidFill>
              <a:latin typeface="Consolas" panose="020B0609020204030204"/>
            </a:endParaRPr>
          </a:p>
          <a:p>
            <a:pPr lvl="1" algn="l"/>
            <a:r>
              <a:rPr lang="en-US" altLang="zh-CN" sz="1200" b="1" dirty="0" smtClean="0">
                <a:solidFill>
                  <a:srgbClr val="7F0055"/>
                </a:solidFill>
                <a:latin typeface="Consolas" panose="020B0609020204030204"/>
              </a:rPr>
              <a:t>public</a:t>
            </a:r>
            <a:r>
              <a:rPr lang="en-US" altLang="zh-CN" sz="1200" b="1" dirty="0" smtClean="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open(Box</a:t>
            </a:r>
            <a:r>
              <a:rPr lang="en-US" altLang="zh-CN" sz="1200" b="1" dirty="0" smtClean="0">
                <a:solidFill>
                  <a:srgbClr val="000000"/>
                </a:solidFill>
                <a:latin typeface="Consolas" panose="020B0609020204030204"/>
              </a:rPr>
              <a:t>&lt;? super Birthday&gt; box</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i="1" dirty="0" err="1">
                <a:solidFill>
                  <a:srgbClr val="0000C0"/>
                </a:solidFill>
                <a:latin typeface="Consolas" panose="020B0609020204030204"/>
              </a:rPr>
              <a:t>out</a:t>
            </a:r>
            <a:r>
              <a:rPr lang="en-US" altLang="zh-CN" sz="1200" i="1" dirty="0" err="1">
                <a:solidFill>
                  <a:srgbClr val="000000"/>
                </a:solidFill>
                <a:latin typeface="Consolas" panose="020B0609020204030204"/>
              </a:rPr>
              <a:t>.println</a:t>
            </a:r>
            <a:r>
              <a:rPr lang="en-US" altLang="zh-CN" sz="1200" i="1" dirty="0">
                <a:solidFill>
                  <a:srgbClr val="000000"/>
                </a:solidFill>
                <a:latin typeface="Consolas" panose="020B0609020204030204"/>
              </a:rPr>
              <a:t>(</a:t>
            </a:r>
            <a:r>
              <a:rPr lang="en-US" altLang="zh-CN" sz="1200" i="1" dirty="0">
                <a:solidFill>
                  <a:srgbClr val="2A00FF"/>
                </a:solidFill>
                <a:latin typeface="Consolas" panose="020B0609020204030204"/>
              </a:rPr>
              <a:t>"</a:t>
            </a:r>
            <a:r>
              <a:rPr lang="zh-CN" altLang="en-US" sz="1200" i="1" dirty="0">
                <a:solidFill>
                  <a:srgbClr val="2A00FF"/>
                </a:solidFill>
                <a:latin typeface="Consolas" panose="020B0609020204030204"/>
              </a:rPr>
              <a:t>打开礼物盒，收到：</a:t>
            </a:r>
            <a:r>
              <a:rPr lang="en-US" altLang="zh-CN" sz="1200" i="1" dirty="0">
                <a:solidFill>
                  <a:srgbClr val="2A00FF"/>
                </a:solidFill>
                <a:latin typeface="Consolas" panose="020B0609020204030204"/>
              </a:rPr>
              <a:t>"</a:t>
            </a:r>
            <a:r>
              <a:rPr lang="zh-CN" altLang="en-US" sz="1200" i="1" dirty="0">
                <a:solidFill>
                  <a:srgbClr val="000000"/>
                </a:solidFill>
                <a:latin typeface="Consolas" panose="020B0609020204030204"/>
              </a:rPr>
              <a:t> </a:t>
            </a:r>
            <a:r>
              <a:rPr lang="en-US" altLang="zh-CN" sz="1200" i="1" dirty="0">
                <a:solidFill>
                  <a:srgbClr val="000000"/>
                </a:solidFill>
                <a:latin typeface="Consolas" panose="020B0609020204030204"/>
              </a:rPr>
              <a:t>+ </a:t>
            </a:r>
            <a:r>
              <a:rPr lang="en-US" altLang="zh-CN" sz="1200" i="1" dirty="0" smtClean="0">
                <a:solidFill>
                  <a:srgbClr val="000000"/>
                </a:solidFill>
                <a:latin typeface="Consolas" panose="020B0609020204030204"/>
              </a:rPr>
              <a:t>box);</a:t>
            </a:r>
            <a:endParaRPr lang="en-US" altLang="zh-CN" sz="1200"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highlight>
                  <a:srgbClr val="D4D4D4"/>
                </a:highlight>
                <a:latin typeface="Consolas" panose="020B0609020204030204"/>
              </a:rPr>
              <a:t>void</a:t>
            </a:r>
            <a:r>
              <a:rPr lang="en-US" altLang="zh-CN" sz="1200" b="1" dirty="0">
                <a:solidFill>
                  <a:srgbClr val="000000"/>
                </a:solidFill>
                <a:highlight>
                  <a:srgbClr val="D4D4D4"/>
                </a:highlight>
                <a:latin typeface="Consolas" panose="020B0609020204030204"/>
              </a:rPr>
              <a:t> main(String[] </a:t>
            </a:r>
            <a:r>
              <a:rPr lang="en-US" altLang="zh-CN" sz="1200" b="1" dirty="0" err="1">
                <a:solidFill>
                  <a:srgbClr val="000000"/>
                </a:solidFill>
                <a:highlight>
                  <a:srgbClr val="D4D4D4"/>
                </a:highlight>
                <a:latin typeface="Consolas" panose="020B0609020204030204"/>
              </a:rPr>
              <a:t>args</a:t>
            </a:r>
            <a:r>
              <a:rPr lang="en-US" altLang="zh-CN" sz="1200" b="1" dirty="0">
                <a:solidFill>
                  <a:srgbClr val="000000"/>
                </a:solidFill>
                <a:highlight>
                  <a:srgbClr val="D4D4D4"/>
                </a:highlight>
                <a:latin typeface="Consolas" panose="020B0609020204030204"/>
              </a:rPr>
              <a:t>) {</a:t>
            </a:r>
            <a:endParaRPr lang="en-US" altLang="zh-CN" sz="1200" b="1" dirty="0">
              <a:solidFill>
                <a:srgbClr val="000000"/>
              </a:solidFill>
              <a:highlight>
                <a:srgbClr val="D4D4D4"/>
              </a:highlight>
              <a:latin typeface="Consolas" panose="020B0609020204030204"/>
            </a:endParaRPr>
          </a:p>
          <a:p>
            <a:pPr lvl="2" algn="l"/>
            <a:r>
              <a:rPr lang="en-US" altLang="zh-CN" sz="1200" dirty="0" err="1">
                <a:solidFill>
                  <a:srgbClr val="000000"/>
                </a:solidFill>
                <a:latin typeface="Consolas" panose="020B0609020204030204"/>
              </a:rPr>
              <a:t>BoxUtil</a:t>
            </a:r>
            <a:r>
              <a:rPr lang="en-US" altLang="zh-CN" sz="1200" dirty="0">
                <a:solidFill>
                  <a:srgbClr val="000000"/>
                </a:solidFill>
                <a:latin typeface="Consolas" panose="020B0609020204030204"/>
              </a:rPr>
              <a:t> </a:t>
            </a:r>
            <a:r>
              <a:rPr lang="en-US" altLang="zh-CN" sz="1200" dirty="0" err="1">
                <a:solidFill>
                  <a:srgbClr val="000000"/>
                </a:solidFill>
                <a:latin typeface="Consolas" panose="020B0609020204030204"/>
              </a:rPr>
              <a:t>bu</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BoxUtil</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Box&lt;Gift&gt; box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Box&lt;Gift&gt;(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a:solidFill>
                  <a:srgbClr val="3F7F5F"/>
                </a:solidFill>
                <a:highlight>
                  <a:srgbClr val="E8F2FE"/>
                </a:highlight>
                <a:latin typeface="Consolas" panose="020B0609020204030204"/>
              </a:rPr>
              <a:t>版本一</a:t>
            </a:r>
            <a:endParaRPr lang="en-US" altLang="zh-CN" sz="1200" b="1" dirty="0" smtClean="0">
              <a:solidFill>
                <a:srgbClr val="000000"/>
              </a:solidFill>
              <a:latin typeface="Consolas" panose="020B0609020204030204"/>
            </a:endParaRPr>
          </a:p>
          <a:p>
            <a:pPr lvl="2" algn="l"/>
            <a:r>
              <a:rPr lang="en-US" altLang="zh-CN" sz="1200" dirty="0" err="1" smtClean="0">
                <a:solidFill>
                  <a:srgbClr val="000000"/>
                </a:solidFill>
                <a:latin typeface="Consolas" panose="020B0609020204030204"/>
              </a:rPr>
              <a:t>bu.open</a:t>
            </a:r>
            <a:r>
              <a:rPr lang="en-US" altLang="zh-CN" sz="1200" dirty="0" smtClean="0">
                <a:solidFill>
                  <a:srgbClr val="000000"/>
                </a:solidFill>
                <a:latin typeface="Consolas" panose="020B0609020204030204"/>
              </a:rPr>
              <a:t>(box</a:t>
            </a:r>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2" algn="l"/>
            <a:r>
              <a:rPr lang="en-US" altLang="zh-CN" sz="1200" dirty="0">
                <a:solidFill>
                  <a:srgbClr val="000000"/>
                </a:solidFill>
                <a:latin typeface="Consolas" panose="020B0609020204030204"/>
              </a:rPr>
              <a:t>Box&lt;</a:t>
            </a:r>
            <a:r>
              <a:rPr lang="en-US" altLang="zh-CN" sz="1200" dirty="0" err="1">
                <a:solidFill>
                  <a:srgbClr val="000000"/>
                </a:solidFill>
                <a:latin typeface="Consolas" panose="020B0609020204030204"/>
              </a:rPr>
              <a:t>BirthdayGift</a:t>
            </a:r>
            <a:r>
              <a:rPr lang="en-US" altLang="zh-CN" sz="1200" dirty="0">
                <a:solidFill>
                  <a:srgbClr val="000000"/>
                </a:solidFill>
                <a:latin typeface="Consolas" panose="020B0609020204030204"/>
              </a:rPr>
              <a:t>&gt; box2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Box&lt;</a:t>
            </a:r>
            <a:r>
              <a:rPr lang="en-US" altLang="zh-CN" sz="1200" b="1" dirty="0" err="1">
                <a:solidFill>
                  <a:srgbClr val="000000"/>
                </a:solidFill>
                <a:latin typeface="Consolas" panose="020B0609020204030204"/>
              </a:rPr>
              <a:t>BirthdayGift</a:t>
            </a:r>
            <a:r>
              <a:rPr lang="en-US" altLang="zh-CN" sz="1200" b="1" dirty="0">
                <a:solidFill>
                  <a:srgbClr val="000000"/>
                </a:solidFill>
                <a:latin typeface="Consolas" panose="020B0609020204030204"/>
              </a:rPr>
              <a:t>&gt;(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a:t>
            </a:r>
            <a:r>
              <a:rPr lang="en-US" altLang="zh-CN" sz="1200" b="1" dirty="0" err="1">
                <a:solidFill>
                  <a:srgbClr val="000000"/>
                </a:solidFill>
                <a:latin typeface="Consolas" panose="020B0609020204030204"/>
              </a:rPr>
              <a:t>BirthdayGift</a:t>
            </a:r>
            <a:r>
              <a:rPr lang="en-US"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版本二</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bu.open</a:t>
            </a:r>
            <a:r>
              <a:rPr lang="en-US" altLang="zh-CN" sz="1200" dirty="0">
                <a:solidFill>
                  <a:srgbClr val="000000"/>
                </a:solidFill>
                <a:latin typeface="Consolas" panose="020B0609020204030204"/>
              </a:rPr>
              <a:t>(box2);</a:t>
            </a:r>
            <a:endParaRPr lang="en-US" altLang="zh-CN" sz="1200" dirty="0">
              <a:solidFill>
                <a:srgbClr val="000000"/>
              </a:solidFill>
              <a:latin typeface="Consolas" panose="020B0609020204030204"/>
            </a:endParaRPr>
          </a:p>
          <a:p>
            <a:pPr lvl="2" algn="l"/>
            <a:r>
              <a:rPr lang="nn-NO" altLang="zh-CN" sz="1200" dirty="0">
                <a:solidFill>
                  <a:srgbClr val="000000"/>
                </a:solidFill>
                <a:latin typeface="Consolas" panose="020B0609020204030204"/>
              </a:rPr>
              <a:t>Box&lt;LoverGift&gt; box3 = </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Box&lt;LoverGift&gt;(</a:t>
            </a:r>
            <a:r>
              <a:rPr lang="nn-NO" altLang="zh-CN" sz="1200" b="1" dirty="0">
                <a:solidFill>
                  <a:srgbClr val="7F0055"/>
                </a:solidFill>
                <a:latin typeface="Consolas" panose="020B0609020204030204"/>
              </a:rPr>
              <a:t>new</a:t>
            </a:r>
            <a:r>
              <a:rPr lang="nn-NO" altLang="zh-CN" sz="1200" b="1" dirty="0">
                <a:solidFill>
                  <a:srgbClr val="000000"/>
                </a:solidFill>
                <a:latin typeface="Consolas" panose="020B0609020204030204"/>
              </a:rPr>
              <a:t> LoverGift</a:t>
            </a:r>
            <a:r>
              <a:rPr lang="nn-NO" altLang="zh-CN" sz="1200" b="1" dirty="0" smtClean="0">
                <a:solidFill>
                  <a:srgbClr val="000000"/>
                </a:solidFill>
                <a:latin typeface="Consolas" panose="020B0609020204030204"/>
              </a:rPr>
              <a:t>());</a:t>
            </a:r>
            <a:r>
              <a:rPr lang="en-US" altLang="zh-CN" sz="1200" dirty="0">
                <a:solidFill>
                  <a:srgbClr val="3F7F5F"/>
                </a:solidFill>
                <a:highlight>
                  <a:srgbClr val="E8F2FE"/>
                </a:highlight>
                <a:latin typeface="Consolas" panose="020B0609020204030204"/>
              </a:rPr>
              <a:t> //Box</a:t>
            </a:r>
            <a:r>
              <a:rPr lang="zh-CN" altLang="en-US" sz="1200" dirty="0" smtClean="0">
                <a:solidFill>
                  <a:srgbClr val="3F7F5F"/>
                </a:solidFill>
                <a:highlight>
                  <a:srgbClr val="E8F2FE"/>
                </a:highlight>
                <a:latin typeface="Consolas" panose="020B0609020204030204"/>
              </a:rPr>
              <a:t>版本三</a:t>
            </a:r>
            <a:endParaRPr lang="nn-NO" altLang="zh-CN" sz="800" b="1" dirty="0" smtClean="0">
              <a:solidFill>
                <a:srgbClr val="000000"/>
              </a:solidFill>
              <a:latin typeface="Consolas" panose="020B0609020204030204"/>
            </a:endParaRPr>
          </a:p>
          <a:p>
            <a:pPr lvl="2" algn="l"/>
            <a:r>
              <a:rPr lang="en-US" altLang="zh-CN" sz="1200" u="sng" dirty="0" err="1" smtClean="0">
                <a:solidFill>
                  <a:srgbClr val="FF0000"/>
                </a:solidFill>
                <a:latin typeface="Consolas" panose="020B0609020204030204"/>
              </a:rPr>
              <a:t>bu.open</a:t>
            </a:r>
            <a:r>
              <a:rPr lang="en-US" altLang="zh-CN" sz="1200" u="sng" dirty="0" smtClean="0">
                <a:solidFill>
                  <a:srgbClr val="FF0000"/>
                </a:solidFill>
                <a:latin typeface="Consolas" panose="020B0609020204030204"/>
              </a:rPr>
              <a:t>(box3);</a:t>
            </a:r>
            <a:r>
              <a:rPr lang="en-US" altLang="zh-CN" sz="1200" dirty="0">
                <a:solidFill>
                  <a:srgbClr val="3F7F5F"/>
                </a:solidFill>
                <a:highlight>
                  <a:srgbClr val="E8F2FE"/>
                </a:highlight>
                <a:latin typeface="Consolas" panose="020B0609020204030204"/>
              </a:rPr>
              <a:t> </a:t>
            </a:r>
            <a:r>
              <a:rPr lang="en-US" altLang="zh-CN" sz="1200" dirty="0" smtClean="0">
                <a:solidFill>
                  <a:srgbClr val="3F7F5F"/>
                </a:solidFill>
                <a:highlight>
                  <a:srgbClr val="E8F2FE"/>
                </a:highlight>
                <a:latin typeface="Consolas" panose="020B0609020204030204"/>
              </a:rPr>
              <a:t>	//</a:t>
            </a:r>
            <a:r>
              <a:rPr lang="en-US" altLang="zh-CN" sz="1200" dirty="0" err="1" smtClean="0">
                <a:solidFill>
                  <a:srgbClr val="3F7F5F"/>
                </a:solidFill>
                <a:highlight>
                  <a:srgbClr val="E8F2FE"/>
                </a:highlight>
                <a:latin typeface="Consolas" panose="020B0609020204030204"/>
              </a:rPr>
              <a:t>LoverGift</a:t>
            </a:r>
            <a:r>
              <a:rPr lang="zh-CN" altLang="en-US" sz="1200" dirty="0">
                <a:solidFill>
                  <a:srgbClr val="3F7F5F"/>
                </a:solidFill>
                <a:highlight>
                  <a:srgbClr val="E8F2FE"/>
                </a:highlight>
                <a:latin typeface="Consolas" panose="020B0609020204030204"/>
              </a:rPr>
              <a:t>不是</a:t>
            </a:r>
            <a:r>
              <a:rPr lang="en-US" altLang="zh-CN" sz="1200" dirty="0">
                <a:solidFill>
                  <a:srgbClr val="3F7F5F"/>
                </a:solidFill>
                <a:highlight>
                  <a:srgbClr val="E8F2FE"/>
                </a:highlight>
                <a:latin typeface="Consolas" panose="020B0609020204030204"/>
              </a:rPr>
              <a:t>Birthday</a:t>
            </a:r>
            <a:r>
              <a:rPr lang="zh-CN" altLang="en-US" sz="1200" dirty="0">
                <a:solidFill>
                  <a:srgbClr val="3F7F5F"/>
                </a:solidFill>
                <a:highlight>
                  <a:srgbClr val="E8F2FE"/>
                </a:highlight>
                <a:latin typeface="Consolas" panose="020B0609020204030204"/>
              </a:rPr>
              <a:t>的子类，不被</a:t>
            </a:r>
            <a:r>
              <a:rPr lang="zh-CN" altLang="en-US" sz="1200" dirty="0" smtClean="0">
                <a:solidFill>
                  <a:srgbClr val="3F7F5F"/>
                </a:solidFill>
                <a:highlight>
                  <a:srgbClr val="E8F2FE"/>
                </a:highlight>
                <a:latin typeface="Consolas" panose="020B0609020204030204"/>
              </a:rPr>
              <a:t>兼容</a:t>
            </a:r>
            <a:endParaRPr lang="en-US" altLang="zh-CN" sz="1200" u="sng" dirty="0" smtClean="0">
              <a:solidFill>
                <a:srgbClr val="FF0000"/>
              </a:solidFill>
              <a:latin typeface="Consolas" panose="020B0609020204030204"/>
            </a:endParaRPr>
          </a:p>
          <a:p>
            <a:pPr lvl="1" algn="l"/>
            <a:r>
              <a:rPr lang="en-US" altLang="zh-CN" sz="1200" dirty="0" smtClean="0">
                <a:solidFill>
                  <a:srgbClr val="000000"/>
                </a:solidFill>
                <a:latin typeface="Consolas" panose="020B0609020204030204"/>
                <a:ea typeface="微软雅黑" panose="020B0503020204020204" pitchFamily="34" charset="-122"/>
              </a:rPr>
              <a:t>}</a:t>
            </a:r>
            <a:endParaRPr lang="en-US" altLang="zh-CN" sz="1200" dirty="0" smtClean="0">
              <a:solidFill>
                <a:srgbClr val="000000"/>
              </a:solidFill>
              <a:latin typeface="Consolas" panose="020B0609020204030204"/>
              <a:ea typeface="微软雅黑" panose="020B0503020204020204" pitchFamily="34" charset="-122"/>
            </a:endParaRPr>
          </a:p>
          <a:p>
            <a:pPr algn="l"/>
            <a:r>
              <a:rPr lang="en-US" altLang="zh-CN" sz="1200" dirty="0">
                <a:solidFill>
                  <a:srgbClr val="000000"/>
                </a:solidFill>
                <a:latin typeface="Consolas" panose="020B0609020204030204"/>
                <a:ea typeface="微软雅黑" panose="020B0503020204020204" pitchFamily="34" charset="-122"/>
              </a:rPr>
              <a:t>}</a:t>
            </a:r>
            <a:endParaRPr lang="en-US" altLang="zh-CN" sz="1200" dirty="0">
              <a:solidFill>
                <a:schemeClr val="tx1">
                  <a:lumMod val="75000"/>
                  <a:lumOff val="25000"/>
                </a:schemeClr>
              </a:solidFill>
              <a:ea typeface="微软雅黑" panose="020B0503020204020204" pitchFamily="34" charset="-122"/>
            </a:endParaRPr>
          </a:p>
        </p:txBody>
      </p:sp>
      <p:pic>
        <p:nvPicPr>
          <p:cNvPr id="11" name="图片 10"/>
          <p:cNvPicPr>
            <a:picLocks noChangeAspect="1"/>
          </p:cNvPicPr>
          <p:nvPr/>
        </p:nvPicPr>
        <p:blipFill rotWithShape="1">
          <a:blip r:embed="rId1">
            <a:extLst>
              <a:ext uri="{28A0092B-C50C-407E-A947-70E740481C1C}">
                <a14:useLocalDpi xmlns:a14="http://schemas.microsoft.com/office/drawing/2010/main" val="0"/>
              </a:ext>
            </a:extLst>
          </a:blip>
          <a:srcRect l="2798" t="10232" r="1" b="6916"/>
          <a:stretch>
            <a:fillRect/>
          </a:stretch>
        </p:blipFill>
        <p:spPr>
          <a:xfrm>
            <a:off x="6831496" y="715983"/>
            <a:ext cx="2205000" cy="1855767"/>
          </a:xfrm>
          <a:prstGeom prst="rect">
            <a:avLst/>
          </a:prstGeom>
        </p:spPr>
      </p:pic>
      <p:pic>
        <p:nvPicPr>
          <p:cNvPr id="25" name="Picture 2" descr="C:\Users\jian.zhang\Desktop\安卓PPT模板demo\代码展示\11.wmf"/>
          <p:cNvPicPr>
            <a:picLocks noChangeAspect="1" noChangeArrowheads="1"/>
          </p:cNvPicPr>
          <p:nvPr/>
        </p:nvPicPr>
        <p:blipFill>
          <a:blip r:embed="rId2"/>
          <a:srcRect/>
          <a:stretch>
            <a:fillRect/>
          </a:stretch>
        </p:blipFill>
        <p:spPr bwMode="auto">
          <a:xfrm>
            <a:off x="2411760" y="4011910"/>
            <a:ext cx="360000" cy="300000"/>
          </a:xfrm>
          <a:prstGeom prst="rect">
            <a:avLst/>
          </a:prstGeom>
          <a:noFill/>
        </p:spPr>
      </p:pic>
      <p:sp>
        <p:nvSpPr>
          <p:cNvPr id="26" name="Rectangle 10"/>
          <p:cNvSpPr>
            <a:spLocks noChangeArrowheads="1"/>
          </p:cNvSpPr>
          <p:nvPr/>
        </p:nvSpPr>
        <p:spPr bwMode="auto">
          <a:xfrm>
            <a:off x="1115616" y="3867894"/>
            <a:ext cx="1224136" cy="231811"/>
          </a:xfrm>
          <a:prstGeom prst="rect">
            <a:avLst/>
          </a:prstGeom>
          <a:noFill/>
        </p:spPr>
        <p:style>
          <a:lnRef idx="2">
            <a:schemeClr val="accent6"/>
          </a:lnRef>
          <a:fillRef idx="1">
            <a:schemeClr val="lt1"/>
          </a:fillRef>
          <a:effectRef idx="0">
            <a:schemeClr val="accent6"/>
          </a:effectRef>
          <a:fontRef idx="minor">
            <a:schemeClr val="dk1"/>
          </a:fontRef>
        </p:style>
        <p:txBody>
          <a:bodyPr wrap="none" anchor="ctr"/>
          <a:lstStyle/>
          <a:p>
            <a:endParaRPr lang="zh-CN" altLang="en-US">
              <a:solidFill>
                <a:srgbClr val="FF0000"/>
              </a:solidFill>
            </a:endParaRPr>
          </a:p>
        </p:txBody>
      </p:sp>
      <p:sp>
        <p:nvSpPr>
          <p:cNvPr id="27" name="TextBox 26"/>
          <p:cNvSpPr txBox="1"/>
          <p:nvPr/>
        </p:nvSpPr>
        <p:spPr>
          <a:xfrm>
            <a:off x="2915816" y="3920738"/>
            <a:ext cx="4176464" cy="523220"/>
          </a:xfrm>
          <a:prstGeom prst="rect">
            <a:avLst/>
          </a:prstGeom>
          <a:solidFill>
            <a:schemeClr val="bg1"/>
          </a:solidFill>
          <a:ln>
            <a:solidFill>
              <a:srgbClr val="C00000"/>
            </a:solidFill>
          </a:ln>
        </p:spPr>
        <p:txBody>
          <a:bodyPr wrap="square" rtlCol="0">
            <a:spAutoFit/>
          </a:bodyPr>
          <a:lstStyle/>
          <a:p>
            <a:r>
              <a:rPr lang="zh-CN" altLang="en-US" sz="1400" dirty="0">
                <a:solidFill>
                  <a:srgbClr val="FF0000"/>
                </a:solidFill>
                <a:highlight>
                  <a:srgbClr val="E8F2FE"/>
                </a:highlight>
                <a:latin typeface="Consolas" panose="020B0609020204030204"/>
              </a:rPr>
              <a:t>编译期报错，程序无法</a:t>
            </a:r>
            <a:r>
              <a:rPr lang="zh-CN" altLang="en-US" sz="1400" dirty="0" smtClean="0">
                <a:solidFill>
                  <a:srgbClr val="FF0000"/>
                </a:solidFill>
                <a:highlight>
                  <a:srgbClr val="E8F2FE"/>
                </a:highlight>
                <a:latin typeface="Consolas" panose="020B0609020204030204"/>
              </a:rPr>
              <a:t>通过编译，</a:t>
            </a:r>
            <a:endParaRPr lang="en-US" altLang="zh-CN" sz="1400" dirty="0" smtClean="0">
              <a:solidFill>
                <a:srgbClr val="FF0000"/>
              </a:solidFill>
              <a:highlight>
                <a:srgbClr val="E8F2FE"/>
              </a:highlight>
              <a:latin typeface="Consolas" panose="020B0609020204030204"/>
            </a:endParaRPr>
          </a:p>
          <a:p>
            <a:r>
              <a:rPr lang="zh-CN" altLang="en-US" sz="1400" dirty="0" smtClean="0">
                <a:solidFill>
                  <a:srgbClr val="FF0000"/>
                </a:solidFill>
                <a:highlight>
                  <a:srgbClr val="E8F2FE"/>
                </a:highlight>
                <a:latin typeface="Consolas" panose="020B0609020204030204"/>
              </a:rPr>
              <a:t>向下约束了</a:t>
            </a:r>
            <a:r>
              <a:rPr lang="en-US" altLang="zh-CN" sz="1400" dirty="0" smtClean="0">
                <a:solidFill>
                  <a:srgbClr val="FF0000"/>
                </a:solidFill>
                <a:highlight>
                  <a:srgbClr val="E8F2FE"/>
                </a:highlight>
                <a:latin typeface="Consolas" panose="020B0609020204030204"/>
              </a:rPr>
              <a:t>Box</a:t>
            </a:r>
            <a:r>
              <a:rPr lang="zh-CN" altLang="en-US" sz="1400" dirty="0" smtClean="0">
                <a:solidFill>
                  <a:srgbClr val="FF0000"/>
                </a:solidFill>
                <a:highlight>
                  <a:srgbClr val="E8F2FE"/>
                </a:highlight>
                <a:latin typeface="Consolas" panose="020B0609020204030204"/>
              </a:rPr>
              <a:t>的版本范围，使得泛型运用更灵活</a:t>
            </a:r>
            <a:endParaRPr lang="zh-CN" altLang="en-US" sz="14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Scale>
                                      <p:cBhvr>
                                        <p:cTn id="7" dur="1000" decel="50000" fill="hold">
                                          <p:stCondLst>
                                            <p:cond delay="0"/>
                                          </p:stCondLst>
                                        </p:cTn>
                                        <p:tgtEl>
                                          <p:spTgt spid="2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23"/>
                                        </p:tgtEl>
                                        <p:attrNameLst>
                                          <p:attrName>ppt_x</p:attrName>
                                          <p:attrName>ppt_y</p:attrName>
                                        </p:attrNameLst>
                                      </p:cBhvr>
                                    </p:animMotion>
                                    <p:animEffect transition="in" filter="fade">
                                      <p:cBhvr>
                                        <p:cTn id="9" dur="1000"/>
                                        <p:tgtEl>
                                          <p:spTgt spid="23"/>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grpId="1" nodeType="clickEffect">
                                  <p:stCondLst>
                                    <p:cond delay="0"/>
                                  </p:stCondLst>
                                  <p:iterate type="lt">
                                    <p:tmPct val="0"/>
                                  </p:iterate>
                                  <p:childTnLst>
                                    <p:set>
                                      <p:cBhvr>
                                        <p:cTn id="13" dur="1" fill="hold">
                                          <p:stCondLst>
                                            <p:cond delay="0"/>
                                          </p:stCondLst>
                                        </p:cTn>
                                        <p:tgtEl>
                                          <p:spTgt spid="24"/>
                                        </p:tgtEl>
                                        <p:attrNameLst>
                                          <p:attrName>style.visibility</p:attrName>
                                        </p:attrNameLst>
                                      </p:cBhvr>
                                      <p:to>
                                        <p:strVal val="visible"/>
                                      </p:to>
                                    </p:set>
                                    <p:animEffect transition="in" filter="blinds(horizontal)">
                                      <p:cBhvr>
                                        <p:cTn id="14" dur="500"/>
                                        <p:tgtEl>
                                          <p:spTgt spid="24"/>
                                        </p:tgtEl>
                                      </p:cBhvr>
                                    </p:animEffect>
                                  </p:childTnLst>
                                </p:cTn>
                              </p:par>
                            </p:childTnLst>
                          </p:cTn>
                        </p:par>
                      </p:childTnLst>
                    </p:cTn>
                  </p:par>
                  <p:par>
                    <p:cTn id="15" fill="hold">
                      <p:stCondLst>
                        <p:cond delay="indefinite"/>
                      </p:stCondLst>
                      <p:childTnLst>
                        <p:par>
                          <p:cTn id="16" fill="hold">
                            <p:stCondLst>
                              <p:cond delay="0"/>
                            </p:stCondLst>
                            <p:childTnLst>
                              <p:par>
                                <p:cTn id="17" presetID="52" presetClass="entr" presetSubtype="0" fill="hold" grpId="0" nodeType="clickEffect">
                                  <p:stCondLst>
                                    <p:cond delay="0"/>
                                  </p:stCondLst>
                                  <p:childTnLst>
                                    <p:set>
                                      <p:cBhvr>
                                        <p:cTn id="18" dur="1" fill="hold">
                                          <p:stCondLst>
                                            <p:cond delay="0"/>
                                          </p:stCondLst>
                                        </p:cTn>
                                        <p:tgtEl>
                                          <p:spTgt spid="26"/>
                                        </p:tgtEl>
                                        <p:attrNameLst>
                                          <p:attrName>style.visibility</p:attrName>
                                        </p:attrNameLst>
                                      </p:cBhvr>
                                      <p:to>
                                        <p:strVal val="visible"/>
                                      </p:to>
                                    </p:set>
                                    <p:animScale>
                                      <p:cBhvr>
                                        <p:cTn id="19" dur="1000" decel="50000" fill="hold">
                                          <p:stCondLst>
                                            <p:cond delay="0"/>
                                          </p:stCondLst>
                                        </p:cTn>
                                        <p:tgtEl>
                                          <p:spTgt spid="2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6"/>
                                        </p:tgtEl>
                                        <p:attrNameLst>
                                          <p:attrName>ppt_x</p:attrName>
                                          <p:attrName>ppt_y</p:attrName>
                                        </p:attrNameLst>
                                      </p:cBhvr>
                                    </p:animMotion>
                                    <p:animEffect transition="in" filter="fade">
                                      <p:cBhvr>
                                        <p:cTn id="21" dur="1000"/>
                                        <p:tgtEl>
                                          <p:spTgt spid="26"/>
                                        </p:tgtEl>
                                      </p:cBhvr>
                                    </p:animEffect>
                                  </p:childTnLst>
                                </p:cTn>
                              </p:par>
                              <p:par>
                                <p:cTn id="22" presetID="52"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Scale>
                                      <p:cBhvr>
                                        <p:cTn id="24"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5" dur="1000" decel="50000" fill="hold">
                                          <p:stCondLst>
                                            <p:cond delay="0"/>
                                          </p:stCondLst>
                                        </p:cTn>
                                        <p:tgtEl>
                                          <p:spTgt spid="25"/>
                                        </p:tgtEl>
                                        <p:attrNameLst>
                                          <p:attrName>ppt_x</p:attrName>
                                          <p:attrName>ppt_y</p:attrName>
                                        </p:attrNameLst>
                                      </p:cBhvr>
                                    </p:animMotion>
                                    <p:animEffect transition="in" filter="fade">
                                      <p:cBhvr>
                                        <p:cTn id="26" dur="1000"/>
                                        <p:tgtEl>
                                          <p:spTgt spid="25"/>
                                        </p:tgtEl>
                                      </p:cBhvr>
                                    </p:animEffect>
                                  </p:childTnLst>
                                </p:cTn>
                              </p:par>
                              <p:par>
                                <p:cTn id="27" presetID="52"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animScale>
                                      <p:cBhvr>
                                        <p:cTn id="29" dur="1000" decel="50000" fill="hold">
                                          <p:stCondLst>
                                            <p:cond delay="0"/>
                                          </p:stCondLst>
                                        </p:cTn>
                                        <p:tgtEl>
                                          <p:spTgt spid="2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0" dur="1000" decel="50000" fill="hold">
                                          <p:stCondLst>
                                            <p:cond delay="0"/>
                                          </p:stCondLst>
                                        </p:cTn>
                                        <p:tgtEl>
                                          <p:spTgt spid="27"/>
                                        </p:tgtEl>
                                        <p:attrNameLst>
                                          <p:attrName>ppt_x</p:attrName>
                                          <p:attrName>ppt_y</p:attrName>
                                        </p:attrNameLst>
                                      </p:cBhvr>
                                    </p:animMotion>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52"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Scale>
                                      <p:cBhvr>
                                        <p:cTn id="36"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7" dur="1000" decel="50000" fill="hold">
                                          <p:stCondLst>
                                            <p:cond delay="0"/>
                                          </p:stCondLst>
                                        </p:cTn>
                                        <p:tgtEl>
                                          <p:spTgt spid="4"/>
                                        </p:tgtEl>
                                        <p:attrNameLst>
                                          <p:attrName>ppt_x</p:attrName>
                                          <p:attrName>ppt_y</p:attrName>
                                        </p:attrNameLst>
                                      </p:cBhvr>
                                    </p:animMotion>
                                    <p:animEffect transition="in" filter="fade">
                                      <p:cBhvr>
                                        <p:cTn id="38"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3" grpId="0"/>
      <p:bldP spid="24" grpId="1" animBg="1"/>
      <p:bldP spid="26" grpId="0" animBg="1"/>
      <p:bldP spid="2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类型形参</a:t>
            </a:r>
            <a:r>
              <a:rPr lang="zh-CN" altLang="en-US" dirty="0" smtClean="0"/>
              <a:t>中的边界</a:t>
            </a:r>
            <a:endParaRPr lang="zh-CN" altLang="en-US" dirty="0"/>
          </a:p>
        </p:txBody>
      </p:sp>
      <p:sp>
        <p:nvSpPr>
          <p:cNvPr id="4" name="副标题 3"/>
          <p:cNvSpPr>
            <a:spLocks noGrp="1"/>
          </p:cNvSpPr>
          <p:nvPr>
            <p:ph type="subTitle" idx="10"/>
          </p:nvPr>
        </p:nvSpPr>
        <p:spPr>
          <a:xfrm>
            <a:off x="539552" y="843558"/>
            <a:ext cx="7488832" cy="360040"/>
          </a:xfrm>
        </p:spPr>
        <p:txBody>
          <a:bodyPr/>
          <a:lstStyle/>
          <a:p>
            <a:r>
              <a:rPr lang="en-US" altLang="zh-CN" dirty="0" smtClean="0"/>
              <a:t>1.</a:t>
            </a:r>
            <a:r>
              <a:rPr lang="zh-CN" altLang="en-US" dirty="0" smtClean="0"/>
              <a:t>为泛型类的类型形参设置上边界。</a:t>
            </a:r>
            <a:endParaRPr lang="zh-CN" altLang="en-US" dirty="0"/>
          </a:p>
        </p:txBody>
      </p:sp>
      <p:sp>
        <p:nvSpPr>
          <p:cNvPr id="5" name="AutoShape 5"/>
          <p:cNvSpPr>
            <a:spLocks noChangeArrowheads="1"/>
          </p:cNvSpPr>
          <p:nvPr/>
        </p:nvSpPr>
        <p:spPr bwMode="auto">
          <a:xfrm>
            <a:off x="1115616" y="1326781"/>
            <a:ext cx="5760640"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b="1" dirty="0" smtClean="0">
                <a:solidFill>
                  <a:srgbClr val="7F0055"/>
                </a:solidFill>
                <a:highlight>
                  <a:srgbClr val="E8F2FE"/>
                </a:highlight>
                <a:latin typeface="Consolas" panose="020B0609020204030204"/>
              </a:rPr>
              <a:t>class</a:t>
            </a:r>
            <a:r>
              <a:rPr lang="en-US" altLang="zh-CN" sz="1400" b="1" dirty="0" smtClean="0">
                <a:solidFill>
                  <a:srgbClr val="000000"/>
                </a:solidFill>
                <a:highlight>
                  <a:srgbClr val="E8F2FE"/>
                </a:highlight>
                <a:latin typeface="Consolas" panose="020B0609020204030204"/>
              </a:rPr>
              <a:t> </a:t>
            </a:r>
            <a:r>
              <a:rPr lang="en-US" altLang="zh-CN" sz="1400" b="1" dirty="0" err="1" smtClean="0">
                <a:solidFill>
                  <a:srgbClr val="000000"/>
                </a:solidFill>
                <a:highlight>
                  <a:srgbClr val="E8F2FE"/>
                </a:highlight>
                <a:latin typeface="Consolas" panose="020B0609020204030204"/>
              </a:rPr>
              <a:t>GenericClass</a:t>
            </a:r>
            <a:r>
              <a:rPr lang="en-US" altLang="zh-CN" sz="1400" b="1" dirty="0" smtClean="0">
                <a:solidFill>
                  <a:srgbClr val="000000"/>
                </a:solidFill>
                <a:highlight>
                  <a:srgbClr val="E8F2FE"/>
                </a:highlight>
                <a:latin typeface="Consolas" panose="020B0609020204030204"/>
              </a:rPr>
              <a:t>&lt;T </a:t>
            </a:r>
            <a:r>
              <a:rPr lang="en-US" altLang="zh-CN" sz="1400" b="1" dirty="0">
                <a:solidFill>
                  <a:srgbClr val="7F0055"/>
                </a:solidFill>
                <a:highlight>
                  <a:srgbClr val="E8F2FE"/>
                </a:highlight>
                <a:latin typeface="Consolas" panose="020B0609020204030204"/>
              </a:rPr>
              <a:t>extends</a:t>
            </a:r>
            <a:r>
              <a:rPr lang="en-US" altLang="zh-CN" sz="1400" b="1" dirty="0">
                <a:solidFill>
                  <a:srgbClr val="000000"/>
                </a:solidFill>
                <a:highlight>
                  <a:srgbClr val="E8F2FE"/>
                </a:highlight>
                <a:latin typeface="Consolas" panose="020B0609020204030204"/>
              </a:rPr>
              <a:t> Gift&gt;{ </a:t>
            </a:r>
            <a:r>
              <a:rPr lang="en-US" altLang="zh-CN" sz="1400" b="1" dirty="0" smtClean="0">
                <a:solidFill>
                  <a:srgbClr val="000000"/>
                </a:solidFill>
                <a:highlight>
                  <a:srgbClr val="E8F2FE"/>
                </a:highlight>
                <a:latin typeface="Consolas" panose="020B0609020204030204"/>
              </a:rPr>
              <a:t>}</a:t>
            </a:r>
            <a:endParaRPr lang="en-US" altLang="zh-CN" sz="1400" b="1" dirty="0" smtClean="0">
              <a:solidFill>
                <a:srgbClr val="000000"/>
              </a:solidFill>
              <a:highlight>
                <a:srgbClr val="E8F2FE"/>
              </a:highlight>
              <a:latin typeface="Consolas" panose="020B0609020204030204"/>
            </a:endParaRPr>
          </a:p>
        </p:txBody>
      </p:sp>
      <p:sp>
        <p:nvSpPr>
          <p:cNvPr id="13" name="AutoShape 5"/>
          <p:cNvSpPr>
            <a:spLocks noChangeArrowheads="1"/>
          </p:cNvSpPr>
          <p:nvPr/>
        </p:nvSpPr>
        <p:spPr bwMode="auto">
          <a:xfrm>
            <a:off x="1116256" y="2427734"/>
            <a:ext cx="5760000"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b="1" dirty="0">
                <a:solidFill>
                  <a:srgbClr val="7F0055"/>
                </a:solidFill>
                <a:highlight>
                  <a:srgbClr val="E8F2FE"/>
                </a:highlight>
                <a:latin typeface="Consolas" panose="020B0609020204030204"/>
              </a:rPr>
              <a:t>interface</a:t>
            </a:r>
            <a:r>
              <a:rPr lang="en-US" altLang="zh-CN" sz="1400" b="1" dirty="0">
                <a:solidFill>
                  <a:srgbClr val="000000"/>
                </a:solidFill>
                <a:highlight>
                  <a:srgbClr val="E8F2FE"/>
                </a:highlight>
                <a:latin typeface="Consolas" panose="020B0609020204030204"/>
              </a:rPr>
              <a:t> </a:t>
            </a:r>
            <a:r>
              <a:rPr lang="en-US" altLang="zh-CN" sz="1400" b="1" dirty="0" err="1" smtClean="0">
                <a:solidFill>
                  <a:srgbClr val="000000"/>
                </a:solidFill>
                <a:highlight>
                  <a:srgbClr val="E8F2FE"/>
                </a:highlight>
                <a:latin typeface="Consolas" panose="020B0609020204030204"/>
              </a:rPr>
              <a:t>GenericInterface</a:t>
            </a:r>
            <a:r>
              <a:rPr lang="en-US" altLang="zh-CN" sz="1400" b="1" dirty="0" smtClean="0">
                <a:solidFill>
                  <a:srgbClr val="000000"/>
                </a:solidFill>
                <a:highlight>
                  <a:srgbClr val="E8F2FE"/>
                </a:highlight>
                <a:latin typeface="Consolas" panose="020B0609020204030204"/>
              </a:rPr>
              <a:t>&lt;T </a:t>
            </a:r>
            <a:r>
              <a:rPr lang="en-US" altLang="zh-CN" sz="1400" b="1" dirty="0">
                <a:solidFill>
                  <a:srgbClr val="7F0055"/>
                </a:solidFill>
                <a:highlight>
                  <a:srgbClr val="E8F2FE"/>
                </a:highlight>
                <a:latin typeface="Consolas" panose="020B0609020204030204"/>
              </a:rPr>
              <a:t>extends</a:t>
            </a:r>
            <a:r>
              <a:rPr lang="en-US" altLang="zh-CN" sz="1400" b="1" dirty="0">
                <a:solidFill>
                  <a:srgbClr val="000000"/>
                </a:solidFill>
                <a:highlight>
                  <a:srgbClr val="E8F2FE"/>
                </a:highlight>
                <a:latin typeface="Consolas" panose="020B0609020204030204"/>
              </a:rPr>
              <a:t> Gift&gt;{ </a:t>
            </a:r>
            <a:r>
              <a:rPr lang="en-US" altLang="zh-CN" sz="1400" b="1" dirty="0" smtClean="0">
                <a:solidFill>
                  <a:srgbClr val="000000"/>
                </a:solidFill>
                <a:highlight>
                  <a:srgbClr val="E8F2FE"/>
                </a:highlight>
                <a:latin typeface="Consolas" panose="020B0609020204030204"/>
              </a:rPr>
              <a:t>}</a:t>
            </a:r>
            <a:endParaRPr lang="en-US" altLang="zh-CN" sz="1400" dirty="0">
              <a:solidFill>
                <a:schemeClr val="tx1">
                  <a:lumMod val="75000"/>
                  <a:lumOff val="25000"/>
                </a:schemeClr>
              </a:solidFill>
              <a:ea typeface="微软雅黑" panose="020B0503020204020204" pitchFamily="34" charset="-122"/>
            </a:endParaRPr>
          </a:p>
        </p:txBody>
      </p:sp>
      <p:sp>
        <p:nvSpPr>
          <p:cNvPr id="18" name="AutoShape 5"/>
          <p:cNvSpPr>
            <a:spLocks noChangeArrowheads="1"/>
          </p:cNvSpPr>
          <p:nvPr/>
        </p:nvSpPr>
        <p:spPr bwMode="auto">
          <a:xfrm>
            <a:off x="1116256" y="3507854"/>
            <a:ext cx="5760000" cy="41549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lnSpc>
                <a:spcPct val="150000"/>
              </a:lnSpc>
            </a:pPr>
            <a:r>
              <a:rPr lang="en-US" altLang="zh-CN" sz="1400" b="1" dirty="0">
                <a:solidFill>
                  <a:srgbClr val="7F0055"/>
                </a:solidFill>
                <a:highlight>
                  <a:srgbClr val="E8F2FE"/>
                </a:highlight>
                <a:latin typeface="Consolas" panose="020B0609020204030204"/>
              </a:rPr>
              <a:t>public</a:t>
            </a:r>
            <a:r>
              <a:rPr lang="en-US" altLang="zh-CN" sz="1400" b="1" dirty="0">
                <a:solidFill>
                  <a:srgbClr val="000000"/>
                </a:solidFill>
                <a:highlight>
                  <a:srgbClr val="E8F2FE"/>
                </a:highlight>
                <a:latin typeface="Consolas" panose="020B0609020204030204"/>
              </a:rPr>
              <a:t> &lt;T </a:t>
            </a:r>
            <a:r>
              <a:rPr lang="en-US" altLang="zh-CN" sz="1400" b="1" dirty="0">
                <a:solidFill>
                  <a:srgbClr val="7F0055"/>
                </a:solidFill>
                <a:highlight>
                  <a:srgbClr val="E8F2FE"/>
                </a:highlight>
                <a:latin typeface="Consolas" panose="020B0609020204030204"/>
              </a:rPr>
              <a:t>extends</a:t>
            </a:r>
            <a:r>
              <a:rPr lang="en-US" altLang="zh-CN" sz="1400" b="1" dirty="0">
                <a:solidFill>
                  <a:srgbClr val="000000"/>
                </a:solidFill>
                <a:highlight>
                  <a:srgbClr val="E8F2FE"/>
                </a:highlight>
                <a:latin typeface="Consolas" panose="020B0609020204030204"/>
              </a:rPr>
              <a:t> Gift&gt; </a:t>
            </a:r>
            <a:r>
              <a:rPr lang="en-US" altLang="zh-CN" sz="1400" b="1" dirty="0">
                <a:solidFill>
                  <a:srgbClr val="7F0055"/>
                </a:solidFill>
                <a:highlight>
                  <a:srgbClr val="E8F2FE"/>
                </a:highlight>
                <a:latin typeface="Consolas" panose="020B0609020204030204"/>
              </a:rPr>
              <a:t>void</a:t>
            </a:r>
            <a:r>
              <a:rPr lang="en-US" altLang="zh-CN" sz="1400" b="1" dirty="0">
                <a:solidFill>
                  <a:srgbClr val="000000"/>
                </a:solidFill>
                <a:highlight>
                  <a:srgbClr val="E8F2FE"/>
                </a:highlight>
                <a:latin typeface="Consolas" panose="020B0609020204030204"/>
              </a:rPr>
              <a:t> </a:t>
            </a:r>
            <a:r>
              <a:rPr lang="en-US" altLang="zh-CN" sz="1400" b="1" dirty="0" err="1" smtClean="0">
                <a:solidFill>
                  <a:srgbClr val="000000"/>
                </a:solidFill>
                <a:highlight>
                  <a:srgbClr val="E8F2FE"/>
                </a:highlight>
                <a:latin typeface="Consolas" panose="020B0609020204030204"/>
              </a:rPr>
              <a:t>GenericFunc</a:t>
            </a:r>
            <a:r>
              <a:rPr lang="en-US" altLang="zh-CN" sz="1400" b="1" dirty="0" smtClean="0">
                <a:solidFill>
                  <a:srgbClr val="000000"/>
                </a:solidFill>
                <a:highlight>
                  <a:srgbClr val="E8F2FE"/>
                </a:highlight>
                <a:latin typeface="Consolas" panose="020B0609020204030204"/>
              </a:rPr>
              <a:t>(T </a:t>
            </a:r>
            <a:r>
              <a:rPr lang="en-US" altLang="zh-CN" sz="1400" b="1" dirty="0" err="1">
                <a:solidFill>
                  <a:srgbClr val="000000"/>
                </a:solidFill>
                <a:highlight>
                  <a:srgbClr val="E8F2FE"/>
                </a:highlight>
                <a:latin typeface="Consolas" panose="020B0609020204030204"/>
              </a:rPr>
              <a:t>obj</a:t>
            </a:r>
            <a:r>
              <a:rPr lang="en-US" altLang="zh-CN" sz="1400" b="1" dirty="0" smtClean="0">
                <a:solidFill>
                  <a:srgbClr val="000000"/>
                </a:solidFill>
                <a:highlight>
                  <a:srgbClr val="E8F2FE"/>
                </a:highlight>
                <a:latin typeface="Consolas" panose="020B0609020204030204"/>
              </a:rPr>
              <a:t>){ }</a:t>
            </a:r>
            <a:endParaRPr lang="en-US" altLang="zh-CN" sz="1400" dirty="0">
              <a:solidFill>
                <a:schemeClr val="tx1">
                  <a:lumMod val="75000"/>
                  <a:lumOff val="25000"/>
                </a:schemeClr>
              </a:solidFill>
              <a:ea typeface="微软雅黑" panose="020B0503020204020204" pitchFamily="34" charset="-122"/>
            </a:endParaRPr>
          </a:p>
        </p:txBody>
      </p:sp>
      <p:sp>
        <p:nvSpPr>
          <p:cNvPr id="23" name="副标题 3"/>
          <p:cNvSpPr txBox="1"/>
          <p:nvPr/>
        </p:nvSpPr>
        <p:spPr>
          <a:xfrm>
            <a:off x="539552" y="1959682"/>
            <a:ext cx="7488832"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dirty="0" smtClean="0"/>
              <a:t>2.</a:t>
            </a:r>
            <a:r>
              <a:rPr lang="zh-CN" altLang="en-US" dirty="0" smtClean="0"/>
              <a:t>为泛型接口的类型形参设置上边界。</a:t>
            </a:r>
            <a:endParaRPr lang="zh-CN" altLang="en-US" dirty="0"/>
          </a:p>
        </p:txBody>
      </p:sp>
      <p:sp>
        <p:nvSpPr>
          <p:cNvPr id="24" name="副标题 3"/>
          <p:cNvSpPr txBox="1"/>
          <p:nvPr/>
        </p:nvSpPr>
        <p:spPr>
          <a:xfrm>
            <a:off x="539552" y="3075806"/>
            <a:ext cx="7488832"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dirty="0" smtClean="0"/>
              <a:t>3.</a:t>
            </a:r>
            <a:r>
              <a:rPr lang="zh-CN" altLang="en-US" dirty="0" smtClean="0"/>
              <a:t>为泛型接口的类型形参设置上边界。</a:t>
            </a:r>
            <a:endParaRPr lang="zh-CN" altLang="en-US" dirty="0"/>
          </a:p>
        </p:txBody>
      </p:sp>
      <p:sp>
        <p:nvSpPr>
          <p:cNvPr id="25" name="TextBox 24"/>
          <p:cNvSpPr txBox="1"/>
          <p:nvPr/>
        </p:nvSpPr>
        <p:spPr>
          <a:xfrm>
            <a:off x="899592" y="4227934"/>
            <a:ext cx="6840760" cy="338554"/>
          </a:xfrm>
          <a:prstGeom prst="rect">
            <a:avLst/>
          </a:prstGeom>
          <a:noFill/>
        </p:spPr>
        <p:txBody>
          <a:bodyPr wrap="square" rtlCol="0">
            <a:spAutoFit/>
          </a:bodyPr>
          <a:lstStyle/>
          <a:p>
            <a:r>
              <a:rPr lang="zh-CN" altLang="en-US" sz="1600" dirty="0" smtClean="0"/>
              <a:t>注意：类型形参可以限制上边界，不能限制下边界，否则会报语法错误。</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blinds(horizontal)">
                                      <p:cBhvr>
                                        <p:cTn id="10" dur="500"/>
                                        <p:tgtEl>
                                          <p:spTgt spid="23"/>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blinds(horizontal)">
                                      <p:cBhvr>
                                        <p:cTn id="13" dur="500"/>
                                        <p:tgtEl>
                                          <p:spTgt spid="2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linds(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blinds(horizontal)">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checkerboard(across)">
                                      <p:cBhvr>
                                        <p:cTn id="3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P spid="13" grpId="0" animBg="1"/>
      <p:bldP spid="18" grpId="0" animBg="1"/>
      <p:bldP spid="23" grpId="0"/>
      <p:bldP spid="24" grpId="0"/>
      <p:bldP spid="2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latin typeface="Arial" panose="020B0604020202020204" pitchFamily="34" charset="0"/>
              </a:rPr>
              <a:t>知识点：</a:t>
            </a:r>
            <a:r>
              <a:rPr lang="en-US" altLang="zh-CN" dirty="0" smtClean="0">
                <a:latin typeface="Arial" panose="020B0604020202020204" pitchFamily="34" charset="0"/>
              </a:rPr>
              <a:t>?</a:t>
            </a:r>
            <a:r>
              <a:rPr lang="zh-CN" altLang="en-US" dirty="0">
                <a:latin typeface="Arial" panose="020B0604020202020204" pitchFamily="34" charset="0"/>
              </a:rPr>
              <a:t>和</a:t>
            </a:r>
            <a:r>
              <a:rPr lang="en-US" altLang="zh-CN" dirty="0">
                <a:latin typeface="Arial" panose="020B0604020202020204" pitchFamily="34" charset="0"/>
              </a:rPr>
              <a:t>T</a:t>
            </a:r>
            <a:r>
              <a:rPr lang="zh-CN" altLang="en-US" dirty="0">
                <a:latin typeface="Arial" panose="020B0604020202020204" pitchFamily="34" charset="0"/>
              </a:rPr>
              <a:t>的区别</a:t>
            </a:r>
            <a:endParaRPr lang="zh-CN" altLang="en-US" dirty="0">
              <a:latin typeface="Arial" panose="020B0604020202020204" pitchFamily="34" charset="0"/>
            </a:endParaRPr>
          </a:p>
        </p:txBody>
      </p:sp>
      <p:sp>
        <p:nvSpPr>
          <p:cNvPr id="4" name="副标题 3"/>
          <p:cNvSpPr>
            <a:spLocks noGrp="1"/>
          </p:cNvSpPr>
          <p:nvPr>
            <p:ph type="subTitle" idx="10"/>
          </p:nvPr>
        </p:nvSpPr>
        <p:spPr/>
        <p:txBody>
          <a:bodyPr/>
          <a:lstStyle/>
          <a:p>
            <a:r>
              <a:rPr lang="zh-CN" altLang="en-US" dirty="0" smtClean="0"/>
              <a:t>符号</a:t>
            </a:r>
            <a:r>
              <a:rPr lang="en-US" altLang="zh-CN" dirty="0" smtClean="0"/>
              <a:t>?</a:t>
            </a:r>
            <a:r>
              <a:rPr lang="zh-CN" altLang="en-US" dirty="0"/>
              <a:t>和</a:t>
            </a:r>
            <a:r>
              <a:rPr lang="en-US" altLang="zh-CN" dirty="0"/>
              <a:t>T</a:t>
            </a:r>
            <a:r>
              <a:rPr lang="zh-CN" altLang="en-US" dirty="0"/>
              <a:t>在泛型使用中有什么区别呢</a:t>
            </a:r>
            <a:r>
              <a:rPr lang="zh-CN" altLang="en-US" dirty="0" smtClean="0"/>
              <a:t>？</a:t>
            </a:r>
            <a:endParaRPr lang="zh-CN" altLang="en-US" dirty="0"/>
          </a:p>
        </p:txBody>
      </p:sp>
      <p:graphicFrame>
        <p:nvGraphicFramePr>
          <p:cNvPr id="5" name="表格 4"/>
          <p:cNvGraphicFramePr>
            <a:graphicFrameLocks noGrp="1"/>
          </p:cNvGraphicFramePr>
          <p:nvPr/>
        </p:nvGraphicFramePr>
        <p:xfrm>
          <a:off x="837001" y="1347614"/>
          <a:ext cx="7289999" cy="1958023"/>
        </p:xfrm>
        <a:graphic>
          <a:graphicData uri="http://schemas.openxmlformats.org/drawingml/2006/table">
            <a:tbl>
              <a:tblPr firstRow="1" bandRow="1">
                <a:tableStyleId>{5C22544A-7EE6-4342-B048-85BDC9FD1C3A}</a:tableStyleId>
              </a:tblPr>
              <a:tblGrid>
                <a:gridCol w="1191634"/>
                <a:gridCol w="3767501"/>
                <a:gridCol w="2330864"/>
              </a:tblGrid>
              <a:tr h="360040">
                <a:tc>
                  <a:txBody>
                    <a:bodyPr/>
                    <a:lstStyle/>
                    <a:p>
                      <a:pPr algn="ctr"/>
                      <a:endParaRPr lang="zh-CN" altLang="en-US" sz="1600" b="0" dirty="0">
                        <a:solidFill>
                          <a:schemeClr val="tx1"/>
                        </a:solidFill>
                      </a:endParaRPr>
                    </a:p>
                  </a:txBody>
                  <a:tcPr/>
                </a:tc>
                <a:tc>
                  <a:txBody>
                    <a:bodyPr/>
                    <a:lstStyle/>
                    <a:p>
                      <a:pPr algn="ctr"/>
                      <a:r>
                        <a:rPr lang="zh-CN" altLang="en-US" sz="1600" b="0"/>
                        <a:t>应用场景</a:t>
                      </a:r>
                      <a:endParaRPr lang="zh-CN" altLang="en-US" sz="1600" b="0" dirty="0">
                        <a:solidFill>
                          <a:schemeClr val="tx1"/>
                        </a:solidFill>
                      </a:endParaRPr>
                    </a:p>
                  </a:txBody>
                  <a:tcPr/>
                </a:tc>
                <a:tc>
                  <a:txBody>
                    <a:bodyPr/>
                    <a:lstStyle/>
                    <a:p>
                      <a:pPr algn="ctr"/>
                      <a:r>
                        <a:rPr lang="zh-CN" altLang="en-US" sz="1600" b="0"/>
                        <a:t>范围</a:t>
                      </a:r>
                      <a:endParaRPr lang="zh-CN" altLang="en-US" sz="1600" b="0" dirty="0">
                        <a:solidFill>
                          <a:schemeClr val="tx1"/>
                        </a:solidFill>
                      </a:endParaRPr>
                    </a:p>
                  </a:txBody>
                  <a:tcPr/>
                </a:tc>
              </a:tr>
              <a:tr h="854960">
                <a:tc>
                  <a:txBody>
                    <a:bodyPr/>
                    <a:lstStyle/>
                    <a:p>
                      <a:pPr algn="ctr">
                        <a:lnSpc>
                          <a:spcPct val="150000"/>
                        </a:lnSpc>
                      </a:pPr>
                      <a:r>
                        <a:rPr lang="en-US" altLang="zh-CN" sz="1200" dirty="0">
                          <a:solidFill>
                            <a:schemeClr val="bg2">
                              <a:lumMod val="25000"/>
                            </a:schemeClr>
                          </a:solidFill>
                          <a:latin typeface="+mn-ea"/>
                          <a:ea typeface="+mn-ea"/>
                        </a:rPr>
                        <a:t>?</a:t>
                      </a:r>
                      <a:endParaRPr lang="en-US" altLang="zh-CN" sz="1200" dirty="0">
                        <a:solidFill>
                          <a:schemeClr val="bg2">
                            <a:lumMod val="25000"/>
                          </a:schemeClr>
                        </a:solidFill>
                        <a:latin typeface="+mn-ea"/>
                        <a:ea typeface="+mn-ea"/>
                      </a:endParaRPr>
                    </a:p>
                  </a:txBody>
                  <a:tcPr anchor="ctr"/>
                </a:tc>
                <a:tc>
                  <a:txBody>
                    <a:bodyPr/>
                    <a:lstStyle/>
                    <a:p>
                      <a:pPr algn="ctr">
                        <a:lnSpc>
                          <a:spcPct val="150000"/>
                        </a:lnSpc>
                      </a:pPr>
                      <a:r>
                        <a:rPr lang="zh-CN" altLang="en-US" sz="1200" dirty="0" smtClean="0">
                          <a:solidFill>
                            <a:schemeClr val="bg2">
                              <a:lumMod val="25000"/>
                            </a:schemeClr>
                          </a:solidFill>
                          <a:latin typeface="+mn-ea"/>
                          <a:ea typeface="+mn-ea"/>
                        </a:rPr>
                        <a:t>一种通配符，</a:t>
                      </a:r>
                      <a:endParaRPr lang="en-US" altLang="zh-CN" sz="1200" dirty="0" smtClean="0">
                        <a:solidFill>
                          <a:schemeClr val="bg2">
                            <a:lumMod val="25000"/>
                          </a:schemeClr>
                        </a:solidFill>
                        <a:latin typeface="+mn-ea"/>
                        <a:ea typeface="+mn-ea"/>
                      </a:endParaRPr>
                    </a:p>
                    <a:p>
                      <a:pPr algn="ctr">
                        <a:lnSpc>
                          <a:spcPct val="150000"/>
                        </a:lnSpc>
                      </a:pPr>
                      <a:r>
                        <a:rPr lang="zh-CN" altLang="en-US" sz="1200" dirty="0" smtClean="0">
                          <a:solidFill>
                            <a:schemeClr val="bg2">
                              <a:lumMod val="25000"/>
                            </a:schemeClr>
                          </a:solidFill>
                          <a:latin typeface="+mn-ea"/>
                          <a:ea typeface="+mn-ea"/>
                        </a:rPr>
                        <a:t>在泛型中传入类型实参时使用</a:t>
                      </a:r>
                      <a:endParaRPr lang="zh-CN" altLang="en-US" sz="1200" dirty="0">
                        <a:solidFill>
                          <a:schemeClr val="bg2">
                            <a:lumMod val="25000"/>
                          </a:schemeClr>
                        </a:solidFill>
                        <a:latin typeface="+mn-ea"/>
                        <a:ea typeface="+mn-ea"/>
                      </a:endParaRPr>
                    </a:p>
                  </a:txBody>
                  <a:tcPr anchor="ctr"/>
                </a:tc>
                <a:tc>
                  <a:txBody>
                    <a:bodyPr/>
                    <a:lstStyle/>
                    <a:p>
                      <a:pPr algn="ctr">
                        <a:lnSpc>
                          <a:spcPct val="150000"/>
                        </a:lnSpc>
                      </a:pPr>
                      <a:r>
                        <a:rPr lang="zh-CN" altLang="en-US" sz="1200" dirty="0">
                          <a:solidFill>
                            <a:schemeClr val="bg2">
                              <a:lumMod val="25000"/>
                            </a:schemeClr>
                          </a:solidFill>
                          <a:latin typeface="+mn-ea"/>
                          <a:ea typeface="+mn-ea"/>
                        </a:rPr>
                        <a:t>无边界</a:t>
                      </a:r>
                      <a:endParaRPr lang="en-US" altLang="zh-CN" sz="1200" dirty="0">
                        <a:solidFill>
                          <a:schemeClr val="bg2">
                            <a:lumMod val="25000"/>
                          </a:schemeClr>
                        </a:solidFill>
                        <a:latin typeface="+mn-ea"/>
                        <a:ea typeface="+mn-ea"/>
                      </a:endParaRPr>
                    </a:p>
                    <a:p>
                      <a:pPr algn="ctr">
                        <a:lnSpc>
                          <a:spcPct val="150000"/>
                        </a:lnSpc>
                      </a:pPr>
                      <a:r>
                        <a:rPr lang="zh-CN" altLang="en-US" sz="1200" dirty="0">
                          <a:solidFill>
                            <a:schemeClr val="bg2">
                              <a:lumMod val="25000"/>
                            </a:schemeClr>
                          </a:solidFill>
                          <a:latin typeface="+mn-ea"/>
                          <a:ea typeface="+mn-ea"/>
                        </a:rPr>
                        <a:t>固定上边界</a:t>
                      </a:r>
                      <a:endParaRPr lang="en-US" altLang="zh-CN" sz="1200" dirty="0">
                        <a:solidFill>
                          <a:schemeClr val="bg2">
                            <a:lumMod val="25000"/>
                          </a:schemeClr>
                        </a:solidFill>
                        <a:latin typeface="+mn-ea"/>
                        <a:ea typeface="+mn-ea"/>
                      </a:endParaRPr>
                    </a:p>
                    <a:p>
                      <a:pPr algn="ctr">
                        <a:lnSpc>
                          <a:spcPct val="150000"/>
                        </a:lnSpc>
                      </a:pPr>
                      <a:r>
                        <a:rPr lang="zh-CN" altLang="en-US" sz="1200" dirty="0">
                          <a:solidFill>
                            <a:schemeClr val="bg2">
                              <a:lumMod val="25000"/>
                            </a:schemeClr>
                          </a:solidFill>
                          <a:latin typeface="+mn-ea"/>
                          <a:ea typeface="+mn-ea"/>
                        </a:rPr>
                        <a:t>固定下边界</a:t>
                      </a:r>
                      <a:endParaRPr lang="zh-CN" altLang="en-US" sz="1200" dirty="0">
                        <a:solidFill>
                          <a:schemeClr val="bg2">
                            <a:lumMod val="25000"/>
                          </a:schemeClr>
                        </a:solidFill>
                        <a:latin typeface="+mn-ea"/>
                        <a:ea typeface="+mn-ea"/>
                      </a:endParaRPr>
                    </a:p>
                  </a:txBody>
                  <a:tcPr anchor="ctr"/>
                </a:tc>
              </a:tr>
              <a:tr h="683583">
                <a:tc>
                  <a:txBody>
                    <a:bodyPr/>
                    <a:lstStyle/>
                    <a:p>
                      <a:pPr algn="ctr">
                        <a:lnSpc>
                          <a:spcPct val="150000"/>
                        </a:lnSpc>
                      </a:pPr>
                      <a:r>
                        <a:rPr lang="en-US" altLang="zh-CN" sz="1200" dirty="0">
                          <a:solidFill>
                            <a:schemeClr val="bg2">
                              <a:lumMod val="25000"/>
                            </a:schemeClr>
                          </a:solidFill>
                          <a:latin typeface="+mn-ea"/>
                          <a:ea typeface="+mn-ea"/>
                        </a:rPr>
                        <a:t>T</a:t>
                      </a:r>
                      <a:endParaRPr lang="zh-CN" altLang="en-US" sz="1200" dirty="0">
                        <a:solidFill>
                          <a:schemeClr val="bg2">
                            <a:lumMod val="25000"/>
                          </a:schemeClr>
                        </a:solidFill>
                        <a:latin typeface="+mn-ea"/>
                        <a:ea typeface="+mn-ea"/>
                      </a:endParaRPr>
                    </a:p>
                  </a:txBody>
                  <a:tcPr anchor="ctr"/>
                </a:tc>
                <a:tc>
                  <a:txBody>
                    <a:bodyPr/>
                    <a:lstStyle/>
                    <a:p>
                      <a:pPr algn="ctr">
                        <a:lnSpc>
                          <a:spcPct val="150000"/>
                        </a:lnSpc>
                      </a:pPr>
                      <a:r>
                        <a:rPr lang="zh-CN" altLang="en-US" sz="1200" dirty="0" smtClean="0">
                          <a:solidFill>
                            <a:schemeClr val="bg2">
                              <a:lumMod val="25000"/>
                            </a:schemeClr>
                          </a:solidFill>
                          <a:latin typeface="+mn-ea"/>
                          <a:ea typeface="+mn-ea"/>
                        </a:rPr>
                        <a:t>一种表示泛型参数的标识符，</a:t>
                      </a:r>
                      <a:endParaRPr lang="en-US" altLang="zh-CN" sz="1200" dirty="0" smtClean="0">
                        <a:solidFill>
                          <a:schemeClr val="bg2">
                            <a:lumMod val="25000"/>
                          </a:schemeClr>
                        </a:solidFill>
                        <a:latin typeface="+mn-ea"/>
                        <a:ea typeface="+mn-ea"/>
                      </a:endParaRPr>
                    </a:p>
                    <a:p>
                      <a:pPr algn="ctr">
                        <a:lnSpc>
                          <a:spcPct val="150000"/>
                        </a:lnSpc>
                      </a:pPr>
                      <a:r>
                        <a:rPr lang="zh-CN" altLang="en-US" sz="1200" dirty="0" smtClean="0">
                          <a:solidFill>
                            <a:schemeClr val="bg2">
                              <a:lumMod val="25000"/>
                            </a:schemeClr>
                          </a:solidFill>
                          <a:latin typeface="+mn-ea"/>
                          <a:ea typeface="+mn-ea"/>
                        </a:rPr>
                        <a:t>在创建</a:t>
                      </a:r>
                      <a:r>
                        <a:rPr lang="zh-CN" altLang="en-US" sz="1200" dirty="0">
                          <a:solidFill>
                            <a:schemeClr val="bg2">
                              <a:lumMod val="25000"/>
                            </a:schemeClr>
                          </a:solidFill>
                          <a:latin typeface="+mn-ea"/>
                          <a:ea typeface="+mn-ea"/>
                        </a:rPr>
                        <a:t>泛型类、泛型接口</a:t>
                      </a:r>
                      <a:r>
                        <a:rPr lang="zh-CN" altLang="en-US" sz="1200" dirty="0" smtClean="0">
                          <a:solidFill>
                            <a:schemeClr val="bg2">
                              <a:lumMod val="25000"/>
                            </a:schemeClr>
                          </a:solidFill>
                          <a:latin typeface="+mn-ea"/>
                          <a:ea typeface="+mn-ea"/>
                        </a:rPr>
                        <a:t>、泛</a:t>
                      </a:r>
                      <a:r>
                        <a:rPr lang="zh-CN" altLang="en-US" sz="1200" dirty="0">
                          <a:solidFill>
                            <a:schemeClr val="bg2">
                              <a:lumMod val="25000"/>
                            </a:schemeClr>
                          </a:solidFill>
                          <a:latin typeface="+mn-ea"/>
                          <a:ea typeface="+mn-ea"/>
                        </a:rPr>
                        <a:t>型方法时作为类型形参</a:t>
                      </a:r>
                      <a:endParaRPr lang="zh-CN" altLang="en-US" sz="1200" dirty="0">
                        <a:solidFill>
                          <a:schemeClr val="bg2">
                            <a:lumMod val="25000"/>
                          </a:schemeClr>
                        </a:solidFill>
                        <a:latin typeface="+mn-ea"/>
                        <a:ea typeface="+mn-ea"/>
                      </a:endParaRPr>
                    </a:p>
                  </a:txBody>
                  <a:tcPr anchor="ctr"/>
                </a:tc>
                <a:tc>
                  <a:txBody>
                    <a:bodyPr/>
                    <a:lstStyle/>
                    <a:p>
                      <a:pPr algn="ctr">
                        <a:lnSpc>
                          <a:spcPct val="150000"/>
                        </a:lnSpc>
                      </a:pPr>
                      <a:r>
                        <a:rPr lang="zh-CN" altLang="en-US" sz="1200" dirty="0">
                          <a:solidFill>
                            <a:schemeClr val="bg2">
                              <a:lumMod val="25000"/>
                            </a:schemeClr>
                          </a:solidFill>
                          <a:latin typeface="+mn-ea"/>
                          <a:ea typeface="+mn-ea"/>
                        </a:rPr>
                        <a:t>无边界</a:t>
                      </a:r>
                      <a:endParaRPr lang="en-US" altLang="zh-CN" sz="1200" dirty="0">
                        <a:solidFill>
                          <a:schemeClr val="bg2">
                            <a:lumMod val="25000"/>
                          </a:schemeClr>
                        </a:solidFill>
                        <a:latin typeface="+mn-ea"/>
                        <a:ea typeface="+mn-ea"/>
                      </a:endParaRPr>
                    </a:p>
                    <a:p>
                      <a:pPr algn="ctr">
                        <a:lnSpc>
                          <a:spcPct val="150000"/>
                        </a:lnSpc>
                      </a:pPr>
                      <a:r>
                        <a:rPr lang="zh-CN" altLang="en-US" sz="1200" dirty="0">
                          <a:solidFill>
                            <a:schemeClr val="bg2">
                              <a:lumMod val="25000"/>
                            </a:schemeClr>
                          </a:solidFill>
                          <a:latin typeface="+mn-ea"/>
                          <a:ea typeface="+mn-ea"/>
                        </a:rPr>
                        <a:t>固定上边界</a:t>
                      </a:r>
                      <a:endParaRPr lang="zh-CN" altLang="en-US" sz="1200" dirty="0">
                        <a:solidFill>
                          <a:schemeClr val="bg2">
                            <a:lumMod val="25000"/>
                          </a:schemeClr>
                        </a:solidFill>
                        <a:latin typeface="+mn-ea"/>
                        <a:ea typeface="+mn-ea"/>
                      </a:endParaRPr>
                    </a:p>
                  </a:txBody>
                  <a:tcPr anchor="ctr"/>
                </a:tc>
              </a:tr>
            </a:tbl>
          </a:graphicData>
        </a:graphic>
      </p:graphicFrame>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92000" y="3426750"/>
            <a:ext cx="3722076" cy="162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课堂</a:t>
            </a:r>
            <a:r>
              <a:rPr lang="zh-CN" altLang="en-US" dirty="0" smtClean="0"/>
              <a:t>编程</a:t>
            </a:r>
            <a:endParaRPr lang="zh-CN" altLang="en-US" dirty="0"/>
          </a:p>
        </p:txBody>
      </p:sp>
      <p:sp>
        <p:nvSpPr>
          <p:cNvPr id="3" name="内容占位符 2"/>
          <p:cNvSpPr>
            <a:spLocks noGrp="1"/>
          </p:cNvSpPr>
          <p:nvPr>
            <p:ph idx="1"/>
          </p:nvPr>
        </p:nvSpPr>
        <p:spPr>
          <a:xfrm>
            <a:off x="1475656" y="946346"/>
            <a:ext cx="6264696" cy="3137572"/>
          </a:xfrm>
        </p:spPr>
        <p:txBody>
          <a:bodyPr/>
          <a:lstStyle/>
          <a:p>
            <a:pPr>
              <a:lnSpc>
                <a:spcPct val="100000"/>
              </a:lnSpc>
            </a:pPr>
            <a:r>
              <a:rPr lang="zh-CN" altLang="en-US" sz="1600" dirty="0"/>
              <a:t>训练要点</a:t>
            </a:r>
            <a:endParaRPr lang="zh-CN" altLang="en-US" sz="1600" dirty="0"/>
          </a:p>
          <a:p>
            <a:pPr lvl="1">
              <a:lnSpc>
                <a:spcPct val="100000"/>
              </a:lnSpc>
            </a:pPr>
            <a:r>
              <a:rPr lang="zh-CN" altLang="en-US" dirty="0"/>
              <a:t>泛型通配符的使用</a:t>
            </a:r>
            <a:endParaRPr lang="zh-CN" altLang="en-US" dirty="0"/>
          </a:p>
          <a:p>
            <a:pPr>
              <a:lnSpc>
                <a:spcPct val="100000"/>
              </a:lnSpc>
            </a:pPr>
            <a:r>
              <a:rPr lang="zh-CN" altLang="en-US" sz="1600" dirty="0"/>
              <a:t>需求说明</a:t>
            </a:r>
            <a:endParaRPr lang="zh-CN" altLang="en-US" sz="1600" dirty="0"/>
          </a:p>
          <a:p>
            <a:pPr lvl="1">
              <a:lnSpc>
                <a:spcPct val="100000"/>
              </a:lnSpc>
            </a:pPr>
            <a:r>
              <a:rPr lang="zh-CN" altLang="en-US" dirty="0" smtClean="0"/>
              <a:t>在编程中使用无边界通配符</a:t>
            </a:r>
            <a:r>
              <a:rPr lang="en-US" altLang="zh-CN" dirty="0" smtClean="0"/>
              <a:t>?</a:t>
            </a:r>
            <a:endParaRPr lang="en-US" altLang="zh-CN" dirty="0" smtClean="0"/>
          </a:p>
          <a:p>
            <a:pPr lvl="1">
              <a:lnSpc>
                <a:spcPct val="100000"/>
              </a:lnSpc>
            </a:pPr>
            <a:r>
              <a:rPr lang="zh-CN" altLang="en-US" dirty="0" smtClean="0"/>
              <a:t>在</a:t>
            </a:r>
            <a:r>
              <a:rPr lang="zh-CN" altLang="en-US" dirty="0"/>
              <a:t>编程中</a:t>
            </a:r>
            <a:r>
              <a:rPr lang="zh-CN" altLang="en-US" dirty="0" smtClean="0"/>
              <a:t>使用固定上边界</a:t>
            </a:r>
            <a:r>
              <a:rPr lang="zh-CN" altLang="en-US" dirty="0"/>
              <a:t>通配符</a:t>
            </a:r>
            <a:r>
              <a:rPr lang="en-US" altLang="zh-CN" dirty="0"/>
              <a:t>?</a:t>
            </a:r>
            <a:endParaRPr lang="en-US" altLang="zh-CN" dirty="0"/>
          </a:p>
          <a:p>
            <a:pPr lvl="1">
              <a:lnSpc>
                <a:spcPct val="100000"/>
              </a:lnSpc>
            </a:pPr>
            <a:r>
              <a:rPr lang="zh-CN" altLang="en-US" dirty="0" smtClean="0"/>
              <a:t>在</a:t>
            </a:r>
            <a:r>
              <a:rPr lang="zh-CN" altLang="en-US" dirty="0"/>
              <a:t>编程中使用</a:t>
            </a:r>
            <a:r>
              <a:rPr lang="zh-CN" altLang="en-US" dirty="0" smtClean="0"/>
              <a:t>固定下边界</a:t>
            </a:r>
            <a:r>
              <a:rPr lang="zh-CN" altLang="en-US" dirty="0"/>
              <a:t>通配符</a:t>
            </a:r>
            <a:r>
              <a:rPr lang="en-US" altLang="zh-CN" dirty="0" smtClean="0"/>
              <a:t>?</a:t>
            </a:r>
            <a:endParaRPr lang="zh-CN" altLang="en-US" dirty="0" smtClean="0"/>
          </a:p>
          <a:p>
            <a:pPr>
              <a:lnSpc>
                <a:spcPct val="100000"/>
              </a:lnSpc>
            </a:pPr>
            <a:r>
              <a:rPr lang="zh-CN" altLang="en-US" sz="1600" dirty="0" smtClean="0"/>
              <a:t>实现思路</a:t>
            </a:r>
            <a:endParaRPr lang="zh-CN" altLang="en-US" sz="1600" dirty="0" smtClean="0"/>
          </a:p>
          <a:p>
            <a:pPr lvl="1">
              <a:lnSpc>
                <a:spcPct val="100000"/>
              </a:lnSpc>
              <a:buFontTx/>
              <a:buNone/>
            </a:pPr>
            <a:r>
              <a:rPr lang="en-US" altLang="zh-CN" dirty="0" smtClean="0">
                <a:solidFill>
                  <a:schemeClr val="accent5">
                    <a:lumMod val="50000"/>
                  </a:schemeClr>
                </a:solidFill>
              </a:rPr>
              <a:t>1</a:t>
            </a:r>
            <a:r>
              <a:rPr lang="en-US" altLang="zh-CN" dirty="0">
                <a:solidFill>
                  <a:schemeClr val="accent5">
                    <a:lumMod val="50000"/>
                  </a:schemeClr>
                </a:solidFill>
              </a:rPr>
              <a:t>. </a:t>
            </a:r>
            <a:r>
              <a:rPr lang="zh-CN" altLang="en-US" dirty="0" smtClean="0"/>
              <a:t>创建一个父类及其两个子类；</a:t>
            </a:r>
            <a:endParaRPr lang="zh-CN" altLang="en-US" dirty="0"/>
          </a:p>
          <a:p>
            <a:pPr lvl="1">
              <a:lnSpc>
                <a:spcPct val="100000"/>
              </a:lnSpc>
              <a:buFontTx/>
              <a:buNone/>
            </a:pPr>
            <a:r>
              <a:rPr lang="en-US" altLang="zh-CN" dirty="0">
                <a:solidFill>
                  <a:schemeClr val="accent5">
                    <a:lumMod val="50000"/>
                  </a:schemeClr>
                </a:solidFill>
              </a:rPr>
              <a:t>2. </a:t>
            </a:r>
            <a:r>
              <a:rPr lang="zh-CN" altLang="en-US" dirty="0" smtClean="0"/>
              <a:t>创建一个泛型类，以及一个测试泛型的工具类；</a:t>
            </a:r>
            <a:endParaRPr lang="en-US" altLang="zh-CN" dirty="0"/>
          </a:p>
          <a:p>
            <a:pPr lvl="1">
              <a:lnSpc>
                <a:spcPct val="100000"/>
              </a:lnSpc>
              <a:buFontTx/>
              <a:buNone/>
            </a:pPr>
            <a:r>
              <a:rPr lang="en-US" altLang="zh-CN" dirty="0">
                <a:solidFill>
                  <a:schemeClr val="accent5">
                    <a:lumMod val="50000"/>
                  </a:schemeClr>
                </a:solidFill>
              </a:rPr>
              <a:t>3</a:t>
            </a:r>
            <a:r>
              <a:rPr lang="en-US" altLang="zh-CN" dirty="0" smtClean="0">
                <a:solidFill>
                  <a:schemeClr val="accent5">
                    <a:lumMod val="50000"/>
                  </a:schemeClr>
                </a:solidFill>
              </a:rPr>
              <a:t>. </a:t>
            </a:r>
            <a:r>
              <a:rPr lang="zh-CN" altLang="en-US" dirty="0" smtClean="0"/>
              <a:t>在工具类中分别测试上述</a:t>
            </a:r>
            <a:r>
              <a:rPr lang="en-US" altLang="zh-CN" dirty="0" smtClean="0"/>
              <a:t>3</a:t>
            </a:r>
            <a:r>
              <a:rPr lang="zh-CN" altLang="en-US" dirty="0" smtClean="0"/>
              <a:t>种通配符。</a:t>
            </a:r>
            <a:endParaRPr lang="zh-CN" altLang="en-US" dirty="0"/>
          </a:p>
        </p:txBody>
      </p:sp>
      <p:sp>
        <p:nvSpPr>
          <p:cNvPr id="8" name="AutoShape 7"/>
          <p:cNvSpPr>
            <a:spLocks noChangeArrowheads="1"/>
          </p:cNvSpPr>
          <p:nvPr/>
        </p:nvSpPr>
        <p:spPr bwMode="auto">
          <a:xfrm>
            <a:off x="2627784" y="4443958"/>
            <a:ext cx="3857652" cy="323850"/>
          </a:xfrm>
          <a:prstGeom prst="flowChartAlternateProcess">
            <a:avLst/>
          </a:prstGeom>
          <a:solidFill>
            <a:srgbClr val="0070C0"/>
          </a:solidFill>
          <a:ln w="25400" cap="flat" cmpd="sng" algn="ctr">
            <a:noFill/>
            <a:prstDash val="solid"/>
            <a:round/>
            <a:headEnd type="none" w="med" len="med"/>
            <a:tailEnd type="none" w="med" len="med"/>
          </a:ln>
          <a:effectLst>
            <a:outerShdw blurRad="50800" dist="12700" dir="5400000" algn="t" rotWithShape="0">
              <a:schemeClr val="tx1">
                <a:lumMod val="85000"/>
                <a:lumOff val="15000"/>
                <a:alpha val="43000"/>
              </a:schemeClr>
            </a:outerShdw>
          </a:effectLst>
          <a:scene3d>
            <a:camera prst="orthographicFront"/>
            <a:lightRig rig="threePt" dir="t"/>
          </a:scene3d>
          <a:sp3d>
            <a:bevelT h="63500" prst="hardEdge"/>
          </a:sp3d>
        </p:spPr>
        <p:txBody>
          <a:bodyPr anchor="ctr"/>
          <a:lstStyle/>
          <a:p>
            <a:pPr>
              <a:defRPr/>
            </a:pPr>
            <a:r>
              <a:rPr lang="zh-CN" altLang="en-US" sz="1600">
                <a:solidFill>
                  <a:schemeClr val="bg1"/>
                </a:solidFill>
                <a:latin typeface="+mn-ea"/>
              </a:rPr>
              <a:t>学生练习</a:t>
            </a:r>
            <a:r>
              <a:rPr lang="en-US" altLang="zh-CN" sz="1600">
                <a:solidFill>
                  <a:schemeClr val="bg1"/>
                </a:solidFill>
                <a:latin typeface="+mn-ea"/>
              </a:rPr>
              <a:t>10</a:t>
            </a:r>
            <a:r>
              <a:rPr lang="zh-CN" altLang="en-US" sz="1600">
                <a:solidFill>
                  <a:schemeClr val="bg1"/>
                </a:solidFill>
                <a:latin typeface="+mn-ea"/>
              </a:rPr>
              <a:t>分钟</a:t>
            </a:r>
            <a:endParaRPr lang="zh-CN" altLang="en-US" sz="1600" dirty="0">
              <a:solidFill>
                <a:schemeClr val="bg1"/>
              </a:solidFill>
              <a:latin typeface="+mn-ea"/>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left)">
                                      <p:cBhvr>
                                        <p:cTn id="19" dur="500"/>
                                        <p:tgtEl>
                                          <p:spTgt spid="3">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left)">
                                      <p:cBhvr>
                                        <p:cTn id="27" dur="500"/>
                                        <p:tgtEl>
                                          <p:spTgt spid="3">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left)">
                                      <p:cBhvr>
                                        <p:cTn id="35" dur="500"/>
                                        <p:tgtEl>
                                          <p:spTgt spid="3">
                                            <p:txEl>
                                              <p:pRg st="7" end="7"/>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wipe(left)">
                                      <p:cBhvr>
                                        <p:cTn id="43" dur="500"/>
                                        <p:tgtEl>
                                          <p:spTgt spid="3">
                                            <p:txEl>
                                              <p:pRg st="9" end="9"/>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8"/>
                                        </p:tgtEl>
                                        <p:attrNameLst>
                                          <p:attrName>style.visibility</p:attrName>
                                        </p:attrNameLst>
                                      </p:cBhvr>
                                      <p:to>
                                        <p:strVal val="visible"/>
                                      </p:to>
                                    </p:set>
                                    <p:animEffect transition="in" filter="wipe(left)">
                                      <p:cBhvr>
                                        <p:cTn id="4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a:xfrm>
            <a:off x="2195739" y="141998"/>
            <a:ext cx="6768877" cy="368300"/>
          </a:xfrm>
        </p:spPr>
        <p:txBody>
          <a:bodyPr vert="horz" wrap="square" lIns="91440" tIns="45720" rIns="91440" bIns="45720" anchor="ctr"/>
          <a:lstStyle/>
          <a:p>
            <a:pPr marL="0" indent="0" algn="r" eaLnBrk="1" hangingPunct="1"/>
            <a:r>
              <a:rPr lang="zh-CN" altLang="en-US" smtClean="0"/>
              <a:t>本单元贯穿</a:t>
            </a:r>
            <a:r>
              <a:rPr lang="zh-CN" altLang="en-US" dirty="0" smtClean="0"/>
              <a:t>案例总结</a:t>
            </a:r>
            <a:endParaRPr lang="zh-CN" altLang="en-US" dirty="0" smtClean="0"/>
          </a:p>
        </p:txBody>
      </p:sp>
      <p:sp>
        <p:nvSpPr>
          <p:cNvPr id="5" name="内容占位符 1"/>
          <p:cNvSpPr txBox="1"/>
          <p:nvPr/>
        </p:nvSpPr>
        <p:spPr>
          <a:xfrm>
            <a:off x="78524" y="522077"/>
            <a:ext cx="8640960" cy="3744416"/>
          </a:xfrm>
          <a:prstGeom prst="rect">
            <a:avLst/>
          </a:prstGeom>
        </p:spPr>
        <p:txBody>
          <a:bodyPr/>
          <a:lstStyle/>
          <a:p>
            <a:pPr marL="227330" marR="0" lvl="0" indent="-227330" algn="l" defTabSz="914400" rtl="0" eaLnBrk="0" fontAlgn="base" latinLnBrk="0" hangingPunct="0">
              <a:lnSpc>
                <a:spcPts val="2500"/>
              </a:lnSpc>
              <a:spcBef>
                <a:spcPts val="1000"/>
              </a:spcBef>
              <a:spcAft>
                <a:spcPct val="0"/>
              </a:spcAft>
              <a:buClrTx/>
              <a:buSzPct val="100000"/>
              <a:buFont typeface="Wingdings" panose="05000000000000000000" pitchFamily="2" charset="2"/>
              <a:buChar char="n"/>
              <a:defRPr/>
            </a:pP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mn-ea"/>
              <a:ea typeface="+mn-ea"/>
              <a:cs typeface="+mn-cs"/>
              <a:sym typeface="Calibri" panose="020F0502020204030204" pitchFamily="34" charset="0"/>
            </a:endParaRPr>
          </a:p>
          <a:p>
            <a:pPr marL="227330" marR="0" lvl="0" indent="-227330" algn="l" defTabSz="914400" rtl="0" eaLnBrk="0" fontAlgn="base" latinLnBrk="0" hangingPunct="0">
              <a:lnSpc>
                <a:spcPts val="2500"/>
              </a:lnSpc>
              <a:spcBef>
                <a:spcPts val="1000"/>
              </a:spcBef>
              <a:spcAft>
                <a:spcPct val="0"/>
              </a:spcAft>
              <a:buClrTx/>
              <a:buSzPct val="100000"/>
              <a:buFont typeface="Wingdings" panose="05000000000000000000" pitchFamily="2" charset="2"/>
              <a:buChar char="n"/>
              <a:defRPr/>
            </a:pPr>
            <a:endParaRPr lang="en-US" altLang="zh-CN" sz="2000" dirty="0">
              <a:solidFill>
                <a:schemeClr val="tx1">
                  <a:lumMod val="75000"/>
                  <a:lumOff val="25000"/>
                </a:schemeClr>
              </a:solidFill>
              <a:latin typeface="+mn-ea"/>
              <a:ea typeface="+mn-ea"/>
              <a:sym typeface="Calibri" panose="020F0502020204030204" pitchFamily="34" charset="0"/>
            </a:endParaRPr>
          </a:p>
          <a:p>
            <a:pPr marL="227330" marR="0" lvl="0" indent="-227330" algn="l" defTabSz="914400" rtl="0" eaLnBrk="0" fontAlgn="base" latinLnBrk="0" hangingPunct="0">
              <a:lnSpc>
                <a:spcPts val="2500"/>
              </a:lnSpc>
              <a:spcBef>
                <a:spcPts val="1000"/>
              </a:spcBef>
              <a:spcAft>
                <a:spcPct val="0"/>
              </a:spcAft>
              <a:buClrTx/>
              <a:buSzPct val="100000"/>
              <a:buFont typeface="Wingdings" panose="05000000000000000000" pitchFamily="2" charset="2"/>
              <a:buChar char="n"/>
              <a:defRPr/>
            </a:pP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mn-ea"/>
              <a:ea typeface="+mn-ea"/>
              <a:cs typeface="+mn-cs"/>
              <a:sym typeface="Calibri" panose="020F0502020204030204" pitchFamily="34" charset="0"/>
            </a:endParaRPr>
          </a:p>
        </p:txBody>
      </p:sp>
      <p:grpSp>
        <p:nvGrpSpPr>
          <p:cNvPr id="18" name="组合 17"/>
          <p:cNvGrpSpPr/>
          <p:nvPr/>
        </p:nvGrpSpPr>
        <p:grpSpPr>
          <a:xfrm>
            <a:off x="252472" y="1203598"/>
            <a:ext cx="8568000" cy="900000"/>
            <a:chOff x="117000" y="1446750"/>
            <a:chExt cx="8820000" cy="1108669"/>
          </a:xfrm>
        </p:grpSpPr>
        <p:grpSp>
          <p:nvGrpSpPr>
            <p:cNvPr id="19" name="组合 18"/>
            <p:cNvGrpSpPr/>
            <p:nvPr/>
          </p:nvGrpSpPr>
          <p:grpSpPr>
            <a:xfrm>
              <a:off x="117000" y="1446750"/>
              <a:ext cx="8820000" cy="1108669"/>
              <a:chOff x="117000" y="1491750"/>
              <a:chExt cx="8820000" cy="1108669"/>
            </a:xfrm>
          </p:grpSpPr>
          <p:pic>
            <p:nvPicPr>
              <p:cNvPr id="21"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52000" y="1626595"/>
                <a:ext cx="1035000" cy="810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2"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61855" y="1626595"/>
                <a:ext cx="731205"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7914" y="1626595"/>
                <a:ext cx="703710"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27559" y="1626595"/>
                <a:ext cx="959605"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 name="Picture 6"/>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46478" y="1626595"/>
                <a:ext cx="606227"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 name="Picture 8"/>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01280" y="1626595"/>
                <a:ext cx="540651"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 name="Picture 9"/>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316785" y="1626595"/>
                <a:ext cx="516354"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107995" y="1626595"/>
                <a:ext cx="690670"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圆角矩形 28"/>
              <p:cNvSpPr/>
              <p:nvPr/>
            </p:nvSpPr>
            <p:spPr bwMode="auto">
              <a:xfrm>
                <a:off x="117000" y="1491750"/>
                <a:ext cx="8820000" cy="1108669"/>
              </a:xfrm>
              <a:prstGeom prst="roundRect">
                <a:avLst/>
              </a:prstGeom>
              <a:noFill/>
              <a:ln w="9525" cap="flat" cmpd="sng" algn="ctr">
                <a:solidFill>
                  <a:schemeClr val="accent2">
                    <a:lumMod val="60000"/>
                    <a:lumOff val="40000"/>
                  </a:schemeClr>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pic>
          <p:nvPicPr>
            <p:cNvPr id="20" name="Picture 11"/>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697957" y="1596084"/>
              <a:ext cx="404043" cy="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 name="TextBox 1"/>
          <p:cNvSpPr txBox="1"/>
          <p:nvPr/>
        </p:nvSpPr>
        <p:spPr>
          <a:xfrm>
            <a:off x="4157522" y="656231"/>
            <a:ext cx="774478" cy="340519"/>
          </a:xfrm>
          <a:prstGeom prst="roundRect">
            <a:avLst/>
          </a:prstGeom>
          <a:noFill/>
          <a:ln>
            <a:solidFill>
              <a:schemeClr val="accent2">
                <a:lumMod val="50000"/>
              </a:schemeClr>
            </a:solidFill>
          </a:ln>
        </p:spPr>
        <p:txBody>
          <a:bodyPr wrap="square" rtlCol="0">
            <a:spAutoFit/>
          </a:bodyPr>
          <a:lstStyle/>
          <a:p>
            <a:r>
              <a:rPr lang="zh-CN" altLang="en-US" sz="1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动物</a:t>
            </a:r>
            <a:endParaRPr lang="zh-CN" altLang="en-US" sz="1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 name="左大括号 2"/>
          <p:cNvSpPr/>
          <p:nvPr/>
        </p:nvSpPr>
        <p:spPr bwMode="auto">
          <a:xfrm rot="5400000">
            <a:off x="4392000" y="-3125250"/>
            <a:ext cx="288000" cy="8532000"/>
          </a:xfrm>
          <a:prstGeom prst="leftBrace">
            <a:avLst/>
          </a:prstGeom>
          <a:noFill/>
          <a:ln w="9525" cap="flat" cmpd="sng" algn="ctr">
            <a:solidFill>
              <a:schemeClr val="accent2">
                <a:lumMod val="50000"/>
              </a:schemeClr>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2" name="AutoShape 5"/>
          <p:cNvSpPr>
            <a:spLocks noChangeArrowheads="1"/>
          </p:cNvSpPr>
          <p:nvPr/>
        </p:nvSpPr>
        <p:spPr bwMode="auto">
          <a:xfrm>
            <a:off x="323528" y="2139702"/>
            <a:ext cx="3332445" cy="2677656"/>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Animal{</a:t>
            </a:r>
            <a:r>
              <a:rPr lang="en-US" altLang="zh-CN" sz="1200" b="1" dirty="0">
                <a:solidFill>
                  <a:srgbClr val="3F7F5F"/>
                </a:solidFill>
                <a:latin typeface="Consolas" panose="020B0609020204030204"/>
              </a:rPr>
              <a:t>/*</a:t>
            </a:r>
            <a:r>
              <a:rPr lang="zh-CN" altLang="en-US" sz="1200" b="1" dirty="0">
                <a:solidFill>
                  <a:srgbClr val="3F7F5F"/>
                </a:solidFill>
                <a:latin typeface="Consolas" panose="020B0609020204030204"/>
              </a:rPr>
              <a:t>父类，动物类*</a:t>
            </a:r>
            <a:r>
              <a:rPr lang="en-US" altLang="zh-CN" sz="1200" b="1" dirty="0">
                <a:solidFill>
                  <a:srgbClr val="3F7F5F"/>
                </a:solidFill>
                <a:latin typeface="Consolas" panose="020B0609020204030204"/>
              </a:rPr>
              <a:t>/</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algn="l"/>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Horse </a:t>
            </a:r>
            <a:r>
              <a:rPr lang="en-US" altLang="zh-CN" sz="1200" b="1" dirty="0">
                <a:solidFill>
                  <a:srgbClr val="7F0055"/>
                </a:solidFill>
                <a:latin typeface="Consolas" panose="020B0609020204030204"/>
              </a:rPr>
              <a:t>extends</a:t>
            </a:r>
            <a:r>
              <a:rPr lang="en-US" altLang="zh-CN" sz="1200" b="1" dirty="0">
                <a:solidFill>
                  <a:srgbClr val="000000"/>
                </a:solidFill>
                <a:latin typeface="Consolas" panose="020B0609020204030204"/>
              </a:rPr>
              <a:t> Animal{</a:t>
            </a:r>
            <a:endParaRPr lang="en-US" altLang="zh-CN" sz="1200" b="1" dirty="0">
              <a:solidFill>
                <a:srgbClr val="000000"/>
              </a:solidFill>
              <a:latin typeface="Consolas" panose="020B0609020204030204"/>
            </a:endParaRPr>
          </a:p>
          <a:p>
            <a:pPr lvl="1" algn="l"/>
            <a:r>
              <a:rPr lang="en-US" altLang="zh-CN" sz="1200" dirty="0">
                <a:solidFill>
                  <a:srgbClr val="646464"/>
                </a:solidFill>
                <a:latin typeface="Consolas" panose="020B0609020204030204"/>
              </a:rPr>
              <a:t>@Override</a:t>
            </a:r>
            <a:endParaRPr lang="en-US" altLang="zh-CN" sz="1200" dirty="0">
              <a:solidFill>
                <a:srgbClr val="646464"/>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String </a:t>
            </a:r>
            <a:r>
              <a:rPr lang="en-US" altLang="zh-CN" sz="1200" b="1" dirty="0" err="1">
                <a:solidFill>
                  <a:srgbClr val="000000"/>
                </a:solidFill>
                <a:latin typeface="Consolas" panose="020B0609020204030204"/>
              </a:rPr>
              <a:t>toString</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b="1" dirty="0">
                <a:solidFill>
                  <a:srgbClr val="7F0055"/>
                </a:solidFill>
                <a:latin typeface="Consolas" panose="020B0609020204030204"/>
              </a:rPr>
              <a:t>return</a:t>
            </a:r>
            <a:r>
              <a:rPr lang="en-US" altLang="zh-CN" sz="1200" b="1" dirty="0">
                <a:solidFill>
                  <a:srgbClr val="000000"/>
                </a:solidFill>
                <a:latin typeface="Consolas" panose="020B0609020204030204"/>
              </a:rPr>
              <a:t> </a:t>
            </a:r>
            <a:r>
              <a:rPr lang="en-US" altLang="zh-CN" sz="1200" b="1" dirty="0">
                <a:solidFill>
                  <a:srgbClr val="2A00FF"/>
                </a:solidFill>
                <a:latin typeface="Consolas" panose="020B0609020204030204"/>
              </a:rPr>
              <a:t>"</a:t>
            </a:r>
            <a:r>
              <a:rPr lang="zh-CN" altLang="en-US" sz="1200" b="1" dirty="0">
                <a:solidFill>
                  <a:srgbClr val="2A00FF"/>
                </a:solidFill>
                <a:latin typeface="Consolas" panose="020B0609020204030204"/>
              </a:rPr>
              <a:t>我是小马，主人</a:t>
            </a:r>
            <a:r>
              <a:rPr lang="en-US" altLang="zh-CN" sz="1200" b="1" dirty="0">
                <a:solidFill>
                  <a:srgbClr val="2A00FF"/>
                </a:solidFill>
                <a:latin typeface="Consolas" panose="020B0609020204030204"/>
              </a:rPr>
              <a:t>---"</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Cattle </a:t>
            </a:r>
            <a:r>
              <a:rPr lang="en-US" altLang="zh-CN" sz="1200" b="1" dirty="0">
                <a:solidFill>
                  <a:srgbClr val="7F0055"/>
                </a:solidFill>
                <a:latin typeface="Consolas" panose="020B0609020204030204"/>
              </a:rPr>
              <a:t>extends</a:t>
            </a:r>
            <a:r>
              <a:rPr lang="en-US" altLang="zh-CN" sz="1200" b="1" dirty="0">
                <a:solidFill>
                  <a:srgbClr val="000000"/>
                </a:solidFill>
                <a:latin typeface="Consolas" panose="020B0609020204030204"/>
              </a:rPr>
              <a:t> Animal{</a:t>
            </a:r>
            <a:endParaRPr lang="en-US" altLang="zh-CN" sz="1200" b="1" dirty="0">
              <a:solidFill>
                <a:srgbClr val="000000"/>
              </a:solidFill>
              <a:latin typeface="Consolas" panose="020B0609020204030204"/>
            </a:endParaRPr>
          </a:p>
          <a:p>
            <a:pPr lvl="1" algn="l"/>
            <a:r>
              <a:rPr lang="en-US" altLang="zh-CN" sz="1200" dirty="0">
                <a:solidFill>
                  <a:srgbClr val="646464"/>
                </a:solidFill>
                <a:latin typeface="Consolas" panose="020B0609020204030204"/>
              </a:rPr>
              <a:t>@Override</a:t>
            </a:r>
            <a:endParaRPr lang="en-US" altLang="zh-CN" sz="1200" dirty="0">
              <a:solidFill>
                <a:srgbClr val="646464"/>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String </a:t>
            </a:r>
            <a:r>
              <a:rPr lang="en-US" altLang="zh-CN" sz="1200" b="1" dirty="0" err="1">
                <a:solidFill>
                  <a:srgbClr val="000000"/>
                </a:solidFill>
                <a:latin typeface="Consolas" panose="020B0609020204030204"/>
              </a:rPr>
              <a:t>toString</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b="1" dirty="0">
                <a:solidFill>
                  <a:srgbClr val="7F0055"/>
                </a:solidFill>
                <a:latin typeface="Consolas" panose="020B0609020204030204"/>
              </a:rPr>
              <a:t>return</a:t>
            </a:r>
            <a:r>
              <a:rPr lang="en-US" altLang="zh-CN" sz="1200" b="1" dirty="0">
                <a:solidFill>
                  <a:srgbClr val="000000"/>
                </a:solidFill>
                <a:latin typeface="Consolas" panose="020B0609020204030204"/>
              </a:rPr>
              <a:t> </a:t>
            </a:r>
            <a:r>
              <a:rPr lang="en-US" altLang="zh-CN" sz="1200" b="1" dirty="0">
                <a:solidFill>
                  <a:srgbClr val="2A00FF"/>
                </a:solidFill>
                <a:latin typeface="Consolas" panose="020B0609020204030204"/>
              </a:rPr>
              <a:t>"</a:t>
            </a:r>
            <a:r>
              <a:rPr lang="zh-CN" altLang="en-US" sz="1200" b="1" dirty="0">
                <a:solidFill>
                  <a:srgbClr val="2A00FF"/>
                </a:solidFill>
                <a:latin typeface="Consolas" panose="020B0609020204030204"/>
              </a:rPr>
              <a:t>我是小牛，主人</a:t>
            </a:r>
            <a:r>
              <a:rPr lang="en-US" altLang="zh-CN" sz="1200" b="1" dirty="0">
                <a:solidFill>
                  <a:srgbClr val="2A00FF"/>
                </a:solidFill>
                <a:latin typeface="Consolas" panose="020B0609020204030204"/>
              </a:rPr>
              <a:t>---"</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smtClean="0">
                <a:solidFill>
                  <a:srgbClr val="000000"/>
                </a:solidFill>
                <a:latin typeface="Consolas" panose="020B0609020204030204"/>
              </a:rPr>
              <a:t>}</a:t>
            </a:r>
            <a:endParaRPr lang="en-US" altLang="zh-CN" sz="1200" dirty="0" smtClean="0">
              <a:solidFill>
                <a:srgbClr val="000000"/>
              </a:solidFill>
              <a:latin typeface="Consolas" panose="020B0609020204030204"/>
            </a:endParaRPr>
          </a:p>
          <a:p>
            <a:pPr algn="l"/>
            <a:r>
              <a:rPr lang="en-US" altLang="zh-CN" sz="1200" b="1" dirty="0" smtClean="0">
                <a:solidFill>
                  <a:srgbClr val="3F7F5F"/>
                </a:solidFill>
                <a:latin typeface="Consolas" panose="020B0609020204030204"/>
              </a:rPr>
              <a:t>//</a:t>
            </a:r>
            <a:r>
              <a:rPr lang="zh-CN" altLang="en-US" sz="1200" b="1" dirty="0" smtClean="0">
                <a:solidFill>
                  <a:srgbClr val="3F7F5F"/>
                </a:solidFill>
                <a:latin typeface="Consolas" panose="020B0609020204030204"/>
              </a:rPr>
              <a:t>其他</a:t>
            </a:r>
            <a:r>
              <a:rPr lang="zh-CN" altLang="en-US" sz="1200" b="1" dirty="0">
                <a:solidFill>
                  <a:srgbClr val="3F7F5F"/>
                </a:solidFill>
                <a:latin typeface="Consolas" panose="020B0609020204030204"/>
              </a:rPr>
              <a:t>动物类依此方式</a:t>
            </a:r>
            <a:r>
              <a:rPr lang="zh-CN" altLang="en-US" sz="1200" b="1" dirty="0" smtClean="0">
                <a:solidFill>
                  <a:srgbClr val="3F7F5F"/>
                </a:solidFill>
                <a:latin typeface="Consolas" panose="020B0609020204030204"/>
              </a:rPr>
              <a:t>创建</a:t>
            </a:r>
            <a:endParaRPr lang="en-US" altLang="zh-CN" sz="1200" dirty="0">
              <a:solidFill>
                <a:schemeClr val="tx1">
                  <a:lumMod val="75000"/>
                  <a:lumOff val="25000"/>
                </a:schemeClr>
              </a:solidFill>
              <a:ea typeface="微软雅黑" panose="020B0503020204020204" pitchFamily="34" charset="-122"/>
            </a:endParaRPr>
          </a:p>
        </p:txBody>
      </p:sp>
      <p:sp>
        <p:nvSpPr>
          <p:cNvPr id="35" name="AutoShape 5"/>
          <p:cNvSpPr>
            <a:spLocks noChangeArrowheads="1"/>
          </p:cNvSpPr>
          <p:nvPr/>
        </p:nvSpPr>
        <p:spPr bwMode="auto">
          <a:xfrm>
            <a:off x="3759835" y="2139702"/>
            <a:ext cx="5060637" cy="2677656"/>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class</a:t>
            </a:r>
            <a:r>
              <a:rPr lang="en-US" altLang="zh-CN" sz="1200" b="1" dirty="0">
                <a:solidFill>
                  <a:srgbClr val="000000"/>
                </a:solidFill>
                <a:latin typeface="Consolas" panose="020B0609020204030204"/>
              </a:rPr>
              <a:t> Test {</a:t>
            </a:r>
            <a:r>
              <a:rPr lang="en-US" altLang="zh-CN" sz="1200" b="1" dirty="0">
                <a:solidFill>
                  <a:srgbClr val="3F7F5F"/>
                </a:solidFill>
                <a:latin typeface="Consolas" panose="020B0609020204030204"/>
              </a:rPr>
              <a:t>//</a:t>
            </a:r>
            <a:r>
              <a:rPr lang="zh-CN" altLang="en-US" sz="1200" b="1" dirty="0">
                <a:solidFill>
                  <a:srgbClr val="3F7F5F"/>
                </a:solidFill>
                <a:latin typeface="Consolas" panose="020B0609020204030204"/>
              </a:rPr>
              <a:t>测试</a:t>
            </a:r>
            <a:r>
              <a:rPr lang="zh-CN" altLang="en-US" sz="1200" b="1" dirty="0" smtClean="0">
                <a:solidFill>
                  <a:srgbClr val="3F7F5F"/>
                </a:solidFill>
                <a:latin typeface="Consolas" panose="020B0609020204030204"/>
              </a:rPr>
              <a:t>类；</a:t>
            </a:r>
            <a:endParaRPr lang="en-US" altLang="zh-CN" sz="1200" b="1" dirty="0" smtClean="0">
              <a:solidFill>
                <a:srgbClr val="3F7F5F"/>
              </a:solidFill>
              <a:latin typeface="Consolas" panose="020B0609020204030204"/>
            </a:endParaRPr>
          </a:p>
          <a:p>
            <a:pPr lvl="1" algn="l"/>
            <a:r>
              <a:rPr lang="en-US" altLang="zh-CN" sz="1200" b="1" dirty="0">
                <a:solidFill>
                  <a:srgbClr val="3F7F5F"/>
                </a:solidFill>
                <a:latin typeface="Consolas" panose="020B0609020204030204"/>
              </a:rPr>
              <a:t>//</a:t>
            </a:r>
            <a:r>
              <a:rPr lang="zh-CN" altLang="en-US" sz="1200" b="1" dirty="0">
                <a:solidFill>
                  <a:srgbClr val="3F7F5F"/>
                </a:solidFill>
                <a:latin typeface="Consolas" panose="020B0609020204030204"/>
              </a:rPr>
              <a:t>定义</a:t>
            </a:r>
            <a:r>
              <a:rPr lang="zh-CN" altLang="fr-FR" sz="1200" b="1" dirty="0">
                <a:solidFill>
                  <a:srgbClr val="3F7F5F"/>
                </a:solidFill>
                <a:latin typeface="Consolas" panose="020B0609020204030204"/>
              </a:rPr>
              <a:t>泛型方法，限定上界</a:t>
            </a:r>
            <a:endParaRPr lang="zh-CN" altLang="en-US" sz="1200" b="1" dirty="0">
              <a:solidFill>
                <a:srgbClr val="3F7F5F"/>
              </a:solidFill>
              <a:latin typeface="Consolas" panose="020B0609020204030204"/>
            </a:endParaRPr>
          </a:p>
          <a:p>
            <a:pPr lvl="1" algn="l"/>
            <a:r>
              <a:rPr lang="fr-FR" altLang="zh-CN" sz="1200" b="1" dirty="0">
                <a:solidFill>
                  <a:srgbClr val="7F0055"/>
                </a:solidFill>
                <a:latin typeface="Consolas" panose="020B0609020204030204"/>
              </a:rPr>
              <a:t>public</a:t>
            </a:r>
            <a:r>
              <a:rPr lang="fr-FR" altLang="zh-CN" sz="1200" b="1" dirty="0">
                <a:solidFill>
                  <a:srgbClr val="000000"/>
                </a:solidFill>
                <a:latin typeface="Consolas" panose="020B0609020204030204"/>
              </a:rPr>
              <a:t> &lt;T </a:t>
            </a:r>
            <a:r>
              <a:rPr lang="fr-FR" altLang="zh-CN" sz="1200" b="1" dirty="0">
                <a:solidFill>
                  <a:srgbClr val="7F0055"/>
                </a:solidFill>
                <a:latin typeface="Consolas" panose="020B0609020204030204"/>
              </a:rPr>
              <a:t>extends</a:t>
            </a:r>
            <a:r>
              <a:rPr lang="fr-FR" altLang="zh-CN" sz="1200" b="1" dirty="0">
                <a:solidFill>
                  <a:srgbClr val="000000"/>
                </a:solidFill>
                <a:latin typeface="Consolas" panose="020B0609020204030204"/>
              </a:rPr>
              <a:t> Animal&gt; T getAnimal(T </a:t>
            </a:r>
            <a:r>
              <a:rPr lang="fr-FR" altLang="zh-CN" sz="1200" b="1" dirty="0">
                <a:solidFill>
                  <a:srgbClr val="6A3E3E"/>
                </a:solidFill>
                <a:latin typeface="Consolas" panose="020B0609020204030204"/>
              </a:rPr>
              <a:t>x</a:t>
            </a:r>
            <a:r>
              <a:rPr lang="fr-FR" altLang="zh-CN" sz="1200" b="1" dirty="0" smtClean="0">
                <a:solidFill>
                  <a:srgbClr val="000000"/>
                </a:solidFill>
                <a:latin typeface="Consolas" panose="020B0609020204030204"/>
              </a:rPr>
              <a:t>)</a:t>
            </a:r>
            <a:r>
              <a:rPr lang="fr-FR" altLang="zh-CN" sz="1200" b="1" dirty="0">
                <a:solidFill>
                  <a:srgbClr val="000000"/>
                </a:solidFill>
                <a:latin typeface="Consolas" panose="020B0609020204030204"/>
              </a:rPr>
              <a:t> {</a:t>
            </a:r>
            <a:endParaRPr lang="zh-CN" altLang="fr-FR" sz="1200" b="1" dirty="0">
              <a:solidFill>
                <a:srgbClr val="3F7F5F"/>
              </a:solidFill>
              <a:latin typeface="Consolas" panose="020B0609020204030204"/>
            </a:endParaRPr>
          </a:p>
          <a:p>
            <a:pPr lvl="2" algn="l"/>
            <a:r>
              <a:rPr lang="en-US" altLang="zh-CN" sz="1200" b="1" dirty="0">
                <a:solidFill>
                  <a:srgbClr val="7F0055"/>
                </a:solidFill>
                <a:latin typeface="Consolas" panose="020B0609020204030204"/>
              </a:rPr>
              <a:t>return</a:t>
            </a:r>
            <a:r>
              <a:rPr lang="en-US" altLang="zh-CN" sz="1200" b="1" dirty="0">
                <a:solidFill>
                  <a:srgbClr val="000000"/>
                </a:solidFill>
                <a:latin typeface="Consolas" panose="020B0609020204030204"/>
              </a:rPr>
              <a:t> </a:t>
            </a:r>
            <a:r>
              <a:rPr lang="en-US" altLang="zh-CN" sz="1200" b="1" dirty="0">
                <a:solidFill>
                  <a:srgbClr val="6A3E3E"/>
                </a:solidFill>
                <a:latin typeface="Consolas" panose="020B0609020204030204"/>
              </a:rPr>
              <a:t>x</a:t>
            </a:r>
            <a:r>
              <a:rPr lang="en-US" altLang="zh-CN" sz="1200" b="1" dirty="0">
                <a:solidFill>
                  <a:srgbClr val="000000"/>
                </a:solidFill>
                <a:latin typeface="Consolas" panose="020B0609020204030204"/>
              </a:rPr>
              <a:t>;</a:t>
            </a:r>
            <a:endParaRPr lang="en-US" altLang="zh-CN" sz="1200" b="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lvl="1" algn="l"/>
            <a:r>
              <a:rPr lang="en-US" altLang="zh-CN" sz="1200" b="1" dirty="0">
                <a:solidFill>
                  <a:srgbClr val="7F0055"/>
                </a:solidFill>
                <a:latin typeface="Consolas" panose="020B0609020204030204"/>
              </a:rPr>
              <a:t>public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static</a:t>
            </a:r>
            <a:r>
              <a:rPr lang="en-US" altLang="zh-CN" sz="1200" b="1" dirty="0">
                <a:solidFill>
                  <a:srgbClr val="000000"/>
                </a:solidFill>
                <a:latin typeface="Consolas" panose="020B0609020204030204"/>
              </a:rPr>
              <a:t> </a:t>
            </a:r>
            <a:r>
              <a:rPr lang="en-US" altLang="zh-CN" sz="1200" b="1" dirty="0">
                <a:solidFill>
                  <a:srgbClr val="7F0055"/>
                </a:solidFill>
                <a:latin typeface="Consolas" panose="020B0609020204030204"/>
              </a:rPr>
              <a:t>void</a:t>
            </a:r>
            <a:r>
              <a:rPr lang="en-US" altLang="zh-CN" sz="1200" b="1" dirty="0">
                <a:solidFill>
                  <a:srgbClr val="000000"/>
                </a:solidFill>
                <a:latin typeface="Consolas" panose="020B0609020204030204"/>
              </a:rPr>
              <a:t> main(String[] </a:t>
            </a:r>
            <a:r>
              <a:rPr lang="en-US" altLang="zh-CN" sz="1200" b="1" dirty="0" err="1">
                <a:solidFill>
                  <a:srgbClr val="6A3E3E"/>
                </a:solidFill>
                <a:latin typeface="Consolas" panose="020B0609020204030204"/>
              </a:rPr>
              <a:t>args</a:t>
            </a:r>
            <a:r>
              <a:rPr lang="en-US" altLang="zh-CN" sz="1200" b="1" dirty="0">
                <a:solidFill>
                  <a:srgbClr val="000000"/>
                </a:solidFill>
                <a:latin typeface="Consolas" panose="020B0609020204030204"/>
              </a:rPr>
              <a:t>) {</a:t>
            </a:r>
            <a:endParaRPr lang="en-US" altLang="zh-CN" sz="1200" b="1" dirty="0">
              <a:solidFill>
                <a:srgbClr val="000000"/>
              </a:solidFill>
              <a:latin typeface="Consolas" panose="020B0609020204030204"/>
            </a:endParaRPr>
          </a:p>
          <a:p>
            <a:pPr lvl="2" algn="l"/>
            <a:r>
              <a:rPr lang="en-US" altLang="zh-CN" sz="1200" dirty="0">
                <a:solidFill>
                  <a:srgbClr val="000000"/>
                </a:solidFill>
                <a:latin typeface="Consolas" panose="020B0609020204030204"/>
              </a:rPr>
              <a:t>Test </a:t>
            </a:r>
            <a:r>
              <a:rPr lang="en-US" altLang="zh-CN" sz="1200" dirty="0" err="1">
                <a:solidFill>
                  <a:srgbClr val="6A3E3E"/>
                </a:solidFill>
                <a:latin typeface="Consolas" panose="020B0609020204030204"/>
              </a:rPr>
              <a:t>test</a:t>
            </a:r>
            <a:r>
              <a:rPr lang="en-US" altLang="zh-CN" sz="1200" dirty="0">
                <a:solidFill>
                  <a:srgbClr val="000000"/>
                </a:solidFill>
                <a:latin typeface="Consolas" panose="020B0609020204030204"/>
              </a:rPr>
              <a:t> = </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Test();</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b="1" i="1" dirty="0" err="1">
                <a:solidFill>
                  <a:srgbClr val="0000C0"/>
                </a:solidFill>
                <a:latin typeface="Consolas" panose="020B0609020204030204"/>
              </a:rPr>
              <a:t>out</a:t>
            </a:r>
            <a:r>
              <a:rPr lang="en-US" altLang="zh-CN" sz="1200" b="1" i="1" dirty="0" err="1">
                <a:solidFill>
                  <a:srgbClr val="000000"/>
                </a:solidFill>
                <a:latin typeface="Consolas" panose="020B0609020204030204"/>
              </a:rPr>
              <a:t>.println</a:t>
            </a:r>
            <a:r>
              <a:rPr lang="en-US" altLang="zh-CN" sz="1200" b="1" i="1" dirty="0">
                <a:solidFill>
                  <a:srgbClr val="000000"/>
                </a:solidFill>
                <a:latin typeface="Consolas" panose="020B0609020204030204"/>
              </a:rPr>
              <a:t>(</a:t>
            </a:r>
            <a:r>
              <a:rPr lang="en-US" altLang="zh-CN" sz="1200" b="1" i="1" dirty="0">
                <a:solidFill>
                  <a:srgbClr val="2A00FF"/>
                </a:solidFill>
                <a:latin typeface="Consolas" panose="020B0609020204030204"/>
              </a:rPr>
              <a:t>"</a:t>
            </a:r>
            <a:r>
              <a:rPr lang="zh-CN" altLang="en-US" sz="1200" b="1" i="1" dirty="0">
                <a:solidFill>
                  <a:srgbClr val="2A00FF"/>
                </a:solidFill>
                <a:latin typeface="Consolas" panose="020B0609020204030204"/>
              </a:rPr>
              <a:t>你想要啥？</a:t>
            </a:r>
            <a:r>
              <a:rPr lang="en-US" altLang="zh-CN" sz="1200" b="1" i="1" dirty="0">
                <a:solidFill>
                  <a:srgbClr val="2A00FF"/>
                </a:solidFill>
                <a:latin typeface="Consolas" panose="020B0609020204030204"/>
              </a:rPr>
              <a:t>"</a:t>
            </a:r>
            <a:r>
              <a:rPr lang="en-US" altLang="zh-CN" sz="1200" b="1" i="1" dirty="0">
                <a:solidFill>
                  <a:srgbClr val="000000"/>
                </a:solidFill>
                <a:latin typeface="Consolas" panose="020B0609020204030204"/>
              </a:rPr>
              <a:t>);</a:t>
            </a:r>
            <a:endParaRPr lang="en-US" altLang="zh-CN" sz="1200" b="1" i="1" dirty="0">
              <a:solidFill>
                <a:srgbClr val="000000"/>
              </a:solidFill>
              <a:latin typeface="Consolas" panose="020B0609020204030204"/>
            </a:endParaRPr>
          </a:p>
          <a:p>
            <a:pPr lvl="2" algn="l"/>
            <a:r>
              <a:rPr lang="en-US" altLang="zh-CN" sz="1200" dirty="0">
                <a:solidFill>
                  <a:srgbClr val="000000"/>
                </a:solidFill>
                <a:latin typeface="Consolas" panose="020B0609020204030204"/>
              </a:rPr>
              <a:t>Cattle </a:t>
            </a:r>
            <a:r>
              <a:rPr lang="en-US" altLang="zh-CN" sz="1200" dirty="0" err="1">
                <a:solidFill>
                  <a:srgbClr val="6A3E3E"/>
                </a:solidFill>
                <a:latin typeface="Consolas" panose="020B0609020204030204"/>
              </a:rPr>
              <a:t>cattle</a:t>
            </a:r>
            <a:r>
              <a:rPr lang="en-US" altLang="zh-CN" sz="1200" dirty="0">
                <a:solidFill>
                  <a:srgbClr val="000000"/>
                </a:solidFill>
                <a:latin typeface="Consolas" panose="020B0609020204030204"/>
              </a:rPr>
              <a:t> = </a:t>
            </a:r>
            <a:r>
              <a:rPr lang="en-US" altLang="zh-CN" sz="1200" dirty="0" err="1">
                <a:solidFill>
                  <a:srgbClr val="6A3E3E"/>
                </a:solidFill>
                <a:latin typeface="Consolas" panose="020B0609020204030204"/>
              </a:rPr>
              <a:t>test</a:t>
            </a:r>
            <a:r>
              <a:rPr lang="en-US" altLang="zh-CN" sz="1200" dirty="0" err="1">
                <a:solidFill>
                  <a:srgbClr val="000000"/>
                </a:solidFill>
                <a:latin typeface="Consolas" panose="020B0609020204030204"/>
              </a:rPr>
              <a:t>.getAnimal</a:t>
            </a:r>
            <a:r>
              <a:rPr lang="en-US" altLang="zh-CN" sz="1200" dirty="0">
                <a:solidFill>
                  <a:srgbClr val="000000"/>
                </a:solidFill>
                <a:latin typeface="Consolas" panose="020B0609020204030204"/>
              </a:rPr>
              <a: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Cattle());</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b="1" i="1" dirty="0" err="1">
                <a:solidFill>
                  <a:srgbClr val="0000C0"/>
                </a:solidFill>
                <a:latin typeface="Consolas" panose="020B0609020204030204"/>
              </a:rPr>
              <a:t>out</a:t>
            </a:r>
            <a:r>
              <a:rPr lang="en-US" altLang="zh-CN" sz="1200" b="1" i="1" dirty="0" err="1">
                <a:solidFill>
                  <a:srgbClr val="000000"/>
                </a:solidFill>
                <a:latin typeface="Consolas" panose="020B0609020204030204"/>
              </a:rPr>
              <a:t>.println</a:t>
            </a:r>
            <a:r>
              <a:rPr lang="en-US" altLang="zh-CN" sz="1200" b="1" i="1" dirty="0">
                <a:solidFill>
                  <a:srgbClr val="000000"/>
                </a:solidFill>
                <a:latin typeface="Consolas" panose="020B0609020204030204"/>
              </a:rPr>
              <a:t>(</a:t>
            </a:r>
            <a:r>
              <a:rPr lang="en-US" altLang="zh-CN" sz="1200" b="1" i="1" dirty="0">
                <a:solidFill>
                  <a:srgbClr val="6A3E3E"/>
                </a:solidFill>
                <a:latin typeface="Consolas" panose="020B0609020204030204"/>
              </a:rPr>
              <a:t>cattle</a:t>
            </a:r>
            <a:r>
              <a:rPr lang="en-US" altLang="zh-CN" sz="1200" b="1" i="1" dirty="0">
                <a:solidFill>
                  <a:srgbClr val="000000"/>
                </a:solidFill>
                <a:latin typeface="Consolas" panose="020B0609020204030204"/>
              </a:rPr>
              <a:t>);</a:t>
            </a:r>
            <a:endParaRPr lang="en-US" altLang="zh-CN" sz="1200" b="1" i="1" dirty="0">
              <a:solidFill>
                <a:srgbClr val="000000"/>
              </a:solidFill>
              <a:latin typeface="Consolas" panose="020B0609020204030204"/>
            </a:endParaRPr>
          </a:p>
          <a:p>
            <a:pPr lvl="2" algn="l"/>
            <a:r>
              <a:rPr lang="en-US" altLang="zh-CN" sz="1200" dirty="0">
                <a:solidFill>
                  <a:srgbClr val="000000"/>
                </a:solidFill>
                <a:latin typeface="Consolas" panose="020B0609020204030204"/>
              </a:rPr>
              <a:t>Horse </a:t>
            </a:r>
            <a:r>
              <a:rPr lang="en-US" altLang="zh-CN" sz="1200" dirty="0" err="1">
                <a:solidFill>
                  <a:srgbClr val="6A3E3E"/>
                </a:solidFill>
                <a:latin typeface="Consolas" panose="020B0609020204030204"/>
              </a:rPr>
              <a:t>horse</a:t>
            </a:r>
            <a:r>
              <a:rPr lang="en-US" altLang="zh-CN" sz="1200" dirty="0">
                <a:solidFill>
                  <a:srgbClr val="000000"/>
                </a:solidFill>
                <a:latin typeface="Consolas" panose="020B0609020204030204"/>
              </a:rPr>
              <a:t> = </a:t>
            </a:r>
            <a:r>
              <a:rPr lang="en-US" altLang="zh-CN" sz="1200" dirty="0" err="1">
                <a:solidFill>
                  <a:srgbClr val="6A3E3E"/>
                </a:solidFill>
                <a:latin typeface="Consolas" panose="020B0609020204030204"/>
              </a:rPr>
              <a:t>test</a:t>
            </a:r>
            <a:r>
              <a:rPr lang="en-US" altLang="zh-CN" sz="1200" dirty="0" err="1">
                <a:solidFill>
                  <a:srgbClr val="000000"/>
                </a:solidFill>
                <a:latin typeface="Consolas" panose="020B0609020204030204"/>
              </a:rPr>
              <a:t>.getAnimal</a:t>
            </a:r>
            <a:r>
              <a:rPr lang="en-US" altLang="zh-CN" sz="1200" dirty="0">
                <a:solidFill>
                  <a:srgbClr val="000000"/>
                </a:solidFill>
                <a:latin typeface="Consolas" panose="020B0609020204030204"/>
              </a:rPr>
              <a:t>(</a:t>
            </a:r>
            <a:r>
              <a:rPr lang="en-US" altLang="zh-CN" sz="1200" b="1" dirty="0">
                <a:solidFill>
                  <a:srgbClr val="7F0055"/>
                </a:solidFill>
                <a:latin typeface="Consolas" panose="020B0609020204030204"/>
              </a:rPr>
              <a:t>new</a:t>
            </a:r>
            <a:r>
              <a:rPr lang="en-US" altLang="zh-CN" sz="1200" b="1" dirty="0">
                <a:solidFill>
                  <a:srgbClr val="000000"/>
                </a:solidFill>
                <a:latin typeface="Consolas" panose="020B0609020204030204"/>
              </a:rPr>
              <a:t> Horse());</a:t>
            </a:r>
            <a:endParaRPr lang="en-US" altLang="zh-CN" sz="1200" b="1" dirty="0">
              <a:solidFill>
                <a:srgbClr val="000000"/>
              </a:solidFill>
              <a:latin typeface="Consolas" panose="020B0609020204030204"/>
            </a:endParaRPr>
          </a:p>
          <a:p>
            <a:pPr lvl="2" algn="l"/>
            <a:r>
              <a:rPr lang="en-US" altLang="zh-CN" sz="1200" dirty="0" err="1">
                <a:solidFill>
                  <a:srgbClr val="000000"/>
                </a:solidFill>
                <a:latin typeface="Consolas" panose="020B0609020204030204"/>
              </a:rPr>
              <a:t>System.</a:t>
            </a:r>
            <a:r>
              <a:rPr lang="en-US" altLang="zh-CN" sz="1200" b="1" i="1" dirty="0" err="1">
                <a:solidFill>
                  <a:srgbClr val="0000C0"/>
                </a:solidFill>
                <a:latin typeface="Consolas" panose="020B0609020204030204"/>
              </a:rPr>
              <a:t>out</a:t>
            </a:r>
            <a:r>
              <a:rPr lang="en-US" altLang="zh-CN" sz="1200" b="1" i="1" dirty="0" err="1">
                <a:solidFill>
                  <a:srgbClr val="000000"/>
                </a:solidFill>
                <a:latin typeface="Consolas" panose="020B0609020204030204"/>
              </a:rPr>
              <a:t>.println</a:t>
            </a:r>
            <a:r>
              <a:rPr lang="en-US" altLang="zh-CN" sz="1200" b="1" i="1" dirty="0">
                <a:solidFill>
                  <a:srgbClr val="000000"/>
                </a:solidFill>
                <a:latin typeface="Consolas" panose="020B0609020204030204"/>
              </a:rPr>
              <a:t>(</a:t>
            </a:r>
            <a:r>
              <a:rPr lang="en-US" altLang="zh-CN" sz="1200" b="1" i="1" dirty="0">
                <a:solidFill>
                  <a:srgbClr val="6A3E3E"/>
                </a:solidFill>
                <a:latin typeface="Consolas" panose="020B0609020204030204"/>
              </a:rPr>
              <a:t>horse</a:t>
            </a:r>
            <a:r>
              <a:rPr lang="en-US" altLang="zh-CN" sz="1200" b="1" i="1" dirty="0">
                <a:solidFill>
                  <a:srgbClr val="000000"/>
                </a:solidFill>
                <a:latin typeface="Consolas" panose="020B0609020204030204"/>
              </a:rPr>
              <a:t>);</a:t>
            </a:r>
            <a:endParaRPr lang="en-US" altLang="zh-CN" sz="1200" b="1" i="1" dirty="0">
              <a:solidFill>
                <a:srgbClr val="000000"/>
              </a:solidFill>
              <a:latin typeface="Consolas" panose="020B0609020204030204"/>
            </a:endParaRPr>
          </a:p>
          <a:p>
            <a:pPr lvl="1" algn="l"/>
            <a:r>
              <a:rPr lang="en-US" altLang="zh-CN" sz="1200" dirty="0">
                <a:solidFill>
                  <a:srgbClr val="000000"/>
                </a:solidFill>
                <a:latin typeface="Consolas" panose="020B0609020204030204"/>
              </a:rPr>
              <a:t>}</a:t>
            </a:r>
            <a:endParaRPr lang="en-US" altLang="zh-CN" sz="1200" dirty="0">
              <a:solidFill>
                <a:srgbClr val="000000"/>
              </a:solidFill>
              <a:latin typeface="Consolas" panose="020B0609020204030204"/>
            </a:endParaRPr>
          </a:p>
          <a:p>
            <a:pPr algn="l"/>
            <a:r>
              <a:rPr lang="en-US" altLang="zh-CN" sz="1200" dirty="0">
                <a:solidFill>
                  <a:srgbClr val="000000"/>
                </a:solidFill>
                <a:latin typeface="Consolas" panose="020B0609020204030204"/>
              </a:rPr>
              <a:t>}</a:t>
            </a:r>
            <a:endParaRPr lang="en-US" altLang="zh-CN" sz="1200" dirty="0">
              <a:solidFill>
                <a:schemeClr val="tx1">
                  <a:lumMod val="75000"/>
                  <a:lumOff val="25000"/>
                </a:schemeClr>
              </a:solidFill>
              <a:ea typeface="微软雅黑" panose="020B0503020204020204" pitchFamily="34" charset="-122"/>
            </a:endParaRPr>
          </a:p>
        </p:txBody>
      </p:sp>
      <p:pic>
        <p:nvPicPr>
          <p:cNvPr id="8194"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52120" y="4420217"/>
            <a:ext cx="1690376" cy="609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inVertical)">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barn(inVertical)">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1" nodeType="click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blinds(horizontal)">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1"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blinds(horizontal)">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5" presetClass="entr" presetSubtype="0" fill="hold" nodeType="clickEffect">
                                  <p:stCondLst>
                                    <p:cond delay="0"/>
                                  </p:stCondLst>
                                  <p:childTnLst>
                                    <p:set>
                                      <p:cBhvr>
                                        <p:cTn id="27" dur="1" fill="hold">
                                          <p:stCondLst>
                                            <p:cond delay="0"/>
                                          </p:stCondLst>
                                        </p:cTn>
                                        <p:tgtEl>
                                          <p:spTgt spid="8194"/>
                                        </p:tgtEl>
                                        <p:attrNameLst>
                                          <p:attrName>style.visibility</p:attrName>
                                        </p:attrNameLst>
                                      </p:cBhvr>
                                      <p:to>
                                        <p:strVal val="visible"/>
                                      </p:to>
                                    </p:set>
                                    <p:anim calcmode="lin" valueType="num">
                                      <p:cBhvr>
                                        <p:cTn id="28" dur="500" decel="50000" fill="hold">
                                          <p:stCondLst>
                                            <p:cond delay="0"/>
                                          </p:stCondLst>
                                        </p:cTn>
                                        <p:tgtEl>
                                          <p:spTgt spid="8194"/>
                                        </p:tgtEl>
                                        <p:attrNameLst>
                                          <p:attrName>style.rotation</p:attrName>
                                        </p:attrNameLst>
                                      </p:cBhvr>
                                      <p:tavLst>
                                        <p:tav tm="0">
                                          <p:val>
                                            <p:fltVal val="-90"/>
                                          </p:val>
                                        </p:tav>
                                        <p:tav tm="100000">
                                          <p:val>
                                            <p:fltVal val="0"/>
                                          </p:val>
                                        </p:tav>
                                      </p:tavLst>
                                    </p:anim>
                                    <p:anim calcmode="lin" valueType="num">
                                      <p:cBhvr>
                                        <p:cTn id="29" dur="500" decel="50000" fill="hold">
                                          <p:stCondLst>
                                            <p:cond delay="0"/>
                                          </p:stCondLst>
                                        </p:cTn>
                                        <p:tgtEl>
                                          <p:spTgt spid="8194"/>
                                        </p:tgtEl>
                                        <p:attrNameLst>
                                          <p:attrName>ppt_w</p:attrName>
                                        </p:attrNameLst>
                                      </p:cBhvr>
                                      <p:tavLst>
                                        <p:tav tm="0">
                                          <p:val>
                                            <p:strVal val="#ppt_w"/>
                                          </p:val>
                                        </p:tav>
                                        <p:tav tm="100000">
                                          <p:val>
                                            <p:strVal val="#ppt_w*.05"/>
                                          </p:val>
                                        </p:tav>
                                      </p:tavLst>
                                    </p:anim>
                                    <p:anim calcmode="lin" valueType="num">
                                      <p:cBhvr>
                                        <p:cTn id="30" dur="500" accel="50000" fill="hold">
                                          <p:stCondLst>
                                            <p:cond delay="500"/>
                                          </p:stCondLst>
                                        </p:cTn>
                                        <p:tgtEl>
                                          <p:spTgt spid="8194"/>
                                        </p:tgtEl>
                                        <p:attrNameLst>
                                          <p:attrName>ppt_w</p:attrName>
                                        </p:attrNameLst>
                                      </p:cBhvr>
                                      <p:tavLst>
                                        <p:tav tm="0">
                                          <p:val>
                                            <p:strVal val="#ppt_w*.05"/>
                                          </p:val>
                                        </p:tav>
                                        <p:tav tm="100000">
                                          <p:val>
                                            <p:strVal val="#ppt_w"/>
                                          </p:val>
                                        </p:tav>
                                      </p:tavLst>
                                    </p:anim>
                                    <p:anim calcmode="lin" valueType="num">
                                      <p:cBhvr>
                                        <p:cTn id="31" dur="1000" fill="hold"/>
                                        <p:tgtEl>
                                          <p:spTgt spid="8194"/>
                                        </p:tgtEl>
                                        <p:attrNameLst>
                                          <p:attrName>ppt_h</p:attrName>
                                        </p:attrNameLst>
                                      </p:cBhvr>
                                      <p:tavLst>
                                        <p:tav tm="0">
                                          <p:val>
                                            <p:strVal val="#ppt_h"/>
                                          </p:val>
                                        </p:tav>
                                        <p:tav tm="100000">
                                          <p:val>
                                            <p:strVal val="#ppt_h"/>
                                          </p:val>
                                        </p:tav>
                                      </p:tavLst>
                                    </p:anim>
                                    <p:anim calcmode="lin" valueType="num">
                                      <p:cBhvr>
                                        <p:cTn id="32" dur="500" decel="50000" fill="hold">
                                          <p:stCondLst>
                                            <p:cond delay="0"/>
                                          </p:stCondLst>
                                        </p:cTn>
                                        <p:tgtEl>
                                          <p:spTgt spid="8194"/>
                                        </p:tgtEl>
                                        <p:attrNameLst>
                                          <p:attrName>ppt_x</p:attrName>
                                        </p:attrNameLst>
                                      </p:cBhvr>
                                      <p:tavLst>
                                        <p:tav tm="0">
                                          <p:val>
                                            <p:strVal val="#ppt_x+.4"/>
                                          </p:val>
                                        </p:tav>
                                        <p:tav tm="100000">
                                          <p:val>
                                            <p:strVal val="#ppt_x"/>
                                          </p:val>
                                        </p:tav>
                                      </p:tavLst>
                                    </p:anim>
                                    <p:anim calcmode="lin" valueType="num">
                                      <p:cBhvr>
                                        <p:cTn id="33" dur="500" decel="50000" fill="hold">
                                          <p:stCondLst>
                                            <p:cond delay="0"/>
                                          </p:stCondLst>
                                        </p:cTn>
                                        <p:tgtEl>
                                          <p:spTgt spid="8194"/>
                                        </p:tgtEl>
                                        <p:attrNameLst>
                                          <p:attrName>ppt_y</p:attrName>
                                        </p:attrNameLst>
                                      </p:cBhvr>
                                      <p:tavLst>
                                        <p:tav tm="0">
                                          <p:val>
                                            <p:strVal val="#ppt_y-.2"/>
                                          </p:val>
                                        </p:tav>
                                        <p:tav tm="100000">
                                          <p:val>
                                            <p:strVal val="#ppt_y+.1"/>
                                          </p:val>
                                        </p:tav>
                                      </p:tavLst>
                                    </p:anim>
                                    <p:anim calcmode="lin" valueType="num">
                                      <p:cBhvr>
                                        <p:cTn id="34" dur="500" accel="50000" fill="hold">
                                          <p:stCondLst>
                                            <p:cond delay="500"/>
                                          </p:stCondLst>
                                        </p:cTn>
                                        <p:tgtEl>
                                          <p:spTgt spid="8194"/>
                                        </p:tgtEl>
                                        <p:attrNameLst>
                                          <p:attrName>ppt_y</p:attrName>
                                        </p:attrNameLst>
                                      </p:cBhvr>
                                      <p:tavLst>
                                        <p:tav tm="0">
                                          <p:val>
                                            <p:strVal val="#ppt_y+.1"/>
                                          </p:val>
                                        </p:tav>
                                        <p:tav tm="100000">
                                          <p:val>
                                            <p:strVal val="#ppt_y"/>
                                          </p:val>
                                        </p:tav>
                                      </p:tavLst>
                                    </p:anim>
                                    <p:animEffect transition="in" filter="fade">
                                      <p:cBhvr>
                                        <p:cTn id="35" dur="1000" decel="50000">
                                          <p:stCondLst>
                                            <p:cond delay="0"/>
                                          </p:stCondLst>
                                        </p:cTn>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2" grpId="1" animBg="1"/>
      <p:bldP spid="35"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a:t>本单元知识</a:t>
            </a:r>
            <a:r>
              <a:rPr lang="zh-CN" altLang="en-US" dirty="0" smtClean="0"/>
              <a:t>目标</a:t>
            </a:r>
            <a:endParaRPr lang="zh-CN" altLang="en-US" dirty="0"/>
          </a:p>
        </p:txBody>
      </p:sp>
      <p:pic>
        <p:nvPicPr>
          <p:cNvPr id="5" name="图片 4"/>
          <p:cNvPicPr>
            <a:picLocks noChangeAspect="1"/>
          </p:cNvPicPr>
          <p:nvPr/>
        </p:nvPicPr>
        <p:blipFill>
          <a:blip r:embed="rId1"/>
          <a:stretch>
            <a:fillRect/>
          </a:stretch>
        </p:blipFill>
        <p:spPr>
          <a:xfrm>
            <a:off x="575960" y="630000"/>
            <a:ext cx="8012000" cy="4506750"/>
          </a:xfrm>
          <a:prstGeom prst="rect">
            <a:avLst/>
          </a:prstGeom>
        </p:spPr>
      </p:pic>
      <p:sp>
        <p:nvSpPr>
          <p:cNvPr id="3" name="文本框 2"/>
          <p:cNvSpPr txBox="1"/>
          <p:nvPr/>
        </p:nvSpPr>
        <p:spPr>
          <a:xfrm>
            <a:off x="171450" y="2913380"/>
            <a:ext cx="1656012" cy="275590"/>
          </a:xfrm>
          <a:prstGeom prst="rect">
            <a:avLst/>
          </a:prstGeom>
          <a:noFill/>
        </p:spPr>
        <p:txBody>
          <a:bodyPr wrap="square" rtlCol="0">
            <a:spAutoFit/>
          </a:bodyPr>
          <a:lstStyle/>
          <a:p>
            <a:r>
              <a:rPr lang="en-US" altLang="zh-CN" sz="1200" b="1">
                <a:solidFill>
                  <a:srgbClr val="FF0000"/>
                </a:solidFill>
              </a:rPr>
              <a:t>ClassCastException</a:t>
            </a:r>
            <a:endParaRPr lang="en-US" altLang="zh-CN" sz="1200" b="1">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a:xfrm>
            <a:off x="2195739" y="141998"/>
            <a:ext cx="6768877" cy="368300"/>
          </a:xfrm>
        </p:spPr>
        <p:txBody>
          <a:bodyPr vert="horz" wrap="square" lIns="91440" tIns="45720" rIns="91440" bIns="45720" anchor="ctr"/>
          <a:lstStyle/>
          <a:p>
            <a:pPr marL="0" indent="0" algn="r" eaLnBrk="1" hangingPunct="1"/>
            <a:r>
              <a:rPr lang="zh-CN" altLang="en-US" dirty="0"/>
              <a:t>单元总</a:t>
            </a:r>
            <a:r>
              <a:rPr lang="zh-CN" altLang="en-US" dirty="0" smtClean="0"/>
              <a:t>结</a:t>
            </a:r>
            <a:endParaRPr lang="zh-CN" dirty="0"/>
          </a:p>
        </p:txBody>
      </p:sp>
      <p:sp>
        <p:nvSpPr>
          <p:cNvPr id="5" name="内容占位符 1"/>
          <p:cNvSpPr txBox="1"/>
          <p:nvPr/>
        </p:nvSpPr>
        <p:spPr>
          <a:xfrm>
            <a:off x="78524" y="522077"/>
            <a:ext cx="8640960" cy="3744416"/>
          </a:xfrm>
          <a:prstGeom prst="rect">
            <a:avLst/>
          </a:prstGeom>
        </p:spPr>
        <p:txBody>
          <a:bodyPr/>
          <a:lstStyle/>
          <a:p>
            <a:pPr marL="227330" marR="0" lvl="0" indent="-227330" algn="l" defTabSz="914400" rtl="0" eaLnBrk="0" fontAlgn="base" latinLnBrk="0" hangingPunct="0">
              <a:lnSpc>
                <a:spcPts val="2500"/>
              </a:lnSpc>
              <a:spcBef>
                <a:spcPts val="1000"/>
              </a:spcBef>
              <a:spcAft>
                <a:spcPct val="0"/>
              </a:spcAft>
              <a:buClrTx/>
              <a:buSzPct val="100000"/>
              <a:buFont typeface="Wingdings" panose="05000000000000000000" pitchFamily="2" charset="2"/>
              <a:buChar char="n"/>
              <a:defRPr/>
            </a:pP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mn-ea"/>
              <a:ea typeface="+mn-ea"/>
              <a:cs typeface="+mn-cs"/>
              <a:sym typeface="Calibri" panose="020F0502020204030204" pitchFamily="34" charset="0"/>
            </a:endParaRPr>
          </a:p>
          <a:p>
            <a:pPr marL="227330" marR="0" lvl="0" indent="-227330" algn="l" defTabSz="914400" rtl="0" eaLnBrk="0" fontAlgn="base" latinLnBrk="0" hangingPunct="0">
              <a:lnSpc>
                <a:spcPts val="2500"/>
              </a:lnSpc>
              <a:spcBef>
                <a:spcPts val="1000"/>
              </a:spcBef>
              <a:spcAft>
                <a:spcPct val="0"/>
              </a:spcAft>
              <a:buClrTx/>
              <a:buSzPct val="100000"/>
              <a:buFont typeface="Wingdings" panose="05000000000000000000" pitchFamily="2" charset="2"/>
              <a:buChar char="n"/>
              <a:defRPr/>
            </a:pPr>
            <a:endParaRPr lang="en-US" altLang="zh-CN" sz="2000" dirty="0">
              <a:solidFill>
                <a:schemeClr val="tx1">
                  <a:lumMod val="75000"/>
                  <a:lumOff val="25000"/>
                </a:schemeClr>
              </a:solidFill>
              <a:latin typeface="+mn-ea"/>
              <a:ea typeface="+mn-ea"/>
              <a:sym typeface="Calibri" panose="020F0502020204030204" pitchFamily="34" charset="0"/>
            </a:endParaRPr>
          </a:p>
          <a:p>
            <a:pPr marL="227330" marR="0" lvl="0" indent="-227330" algn="l" defTabSz="914400" rtl="0" eaLnBrk="0" fontAlgn="base" latinLnBrk="0" hangingPunct="0">
              <a:lnSpc>
                <a:spcPts val="2500"/>
              </a:lnSpc>
              <a:spcBef>
                <a:spcPts val="1000"/>
              </a:spcBef>
              <a:spcAft>
                <a:spcPct val="0"/>
              </a:spcAft>
              <a:buClrTx/>
              <a:buSzPct val="100000"/>
              <a:buFont typeface="Wingdings" panose="05000000000000000000" pitchFamily="2" charset="2"/>
              <a:buChar char="n"/>
              <a:defRPr/>
            </a:pPr>
            <a:endParaRPr kumimoji="0" lang="en-US" altLang="zh-CN" sz="2000" b="0" i="0" u="none" strike="noStrike" kern="1200" cap="none" spc="0" normalizeH="0" baseline="0" noProof="0" dirty="0">
              <a:ln>
                <a:noFill/>
              </a:ln>
              <a:solidFill>
                <a:schemeClr val="tx1">
                  <a:lumMod val="75000"/>
                  <a:lumOff val="25000"/>
                </a:schemeClr>
              </a:solidFill>
              <a:effectLst/>
              <a:uLnTx/>
              <a:uFillTx/>
              <a:latin typeface="+mn-ea"/>
              <a:ea typeface="+mn-ea"/>
              <a:cs typeface="+mn-cs"/>
              <a:sym typeface="Calibri" panose="020F0502020204030204" pitchFamily="34" charset="0"/>
            </a:endParaRPr>
          </a:p>
        </p:txBody>
      </p:sp>
      <p:sp>
        <p:nvSpPr>
          <p:cNvPr id="7" name="TextBox 4"/>
          <p:cNvSpPr txBox="1">
            <a:spLocks noChangeArrowheads="1"/>
          </p:cNvSpPr>
          <p:nvPr/>
        </p:nvSpPr>
        <p:spPr bwMode="auto">
          <a:xfrm>
            <a:off x="985826" y="843558"/>
            <a:ext cx="7742865"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dirty="0" smtClean="0">
                <a:solidFill>
                  <a:schemeClr val="tx1">
                    <a:lumMod val="75000"/>
                    <a:lumOff val="25000"/>
                  </a:schemeClr>
                </a:solidFill>
                <a:ea typeface="微软雅黑" panose="020B0503020204020204" pitchFamily="34" charset="-122"/>
                <a:cs typeface="Arial" panose="020B0604020202020204" pitchFamily="34" charset="0"/>
              </a:rPr>
              <a:t>定义：</a:t>
            </a:r>
            <a:endParaRPr lang="en-US" altLang="zh-CN" dirty="0" smtClean="0">
              <a:solidFill>
                <a:schemeClr val="tx1">
                  <a:lumMod val="75000"/>
                  <a:lumOff val="25000"/>
                </a:schemeClr>
              </a:solidFill>
              <a:ea typeface="微软雅黑" panose="020B0503020204020204" pitchFamily="34" charset="-122"/>
              <a:cs typeface="Arial" panose="020B0604020202020204" pitchFamily="34" charset="0"/>
            </a:endParaRPr>
          </a:p>
          <a:p>
            <a:pPr algn="l"/>
            <a:endParaRPr lang="en-US" altLang="zh-CN" b="1" dirty="0" smtClean="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b="1"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泛型的作用</a:t>
            </a:r>
            <a:endParaRPr lang="en-US" altLang="zh-CN" b="1"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b="1"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使用场景</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类型参数</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p:txBody>
      </p:sp>
      <p:sp>
        <p:nvSpPr>
          <p:cNvPr id="10" name="AutoShape 3"/>
          <p:cNvSpPr/>
          <p:nvPr/>
        </p:nvSpPr>
        <p:spPr bwMode="auto">
          <a:xfrm>
            <a:off x="830551" y="1012885"/>
            <a:ext cx="162306" cy="3586352"/>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15" name="TextBox 15"/>
          <p:cNvSpPr txBox="1">
            <a:spLocks noChangeArrowheads="1"/>
          </p:cNvSpPr>
          <p:nvPr/>
        </p:nvSpPr>
        <p:spPr bwMode="auto">
          <a:xfrm>
            <a:off x="27000" y="2662917"/>
            <a:ext cx="820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泛型</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p:txBody>
      </p:sp>
      <p:sp>
        <p:nvSpPr>
          <p:cNvPr id="11" name="AutoShape 3"/>
          <p:cNvSpPr/>
          <p:nvPr/>
        </p:nvSpPr>
        <p:spPr bwMode="auto">
          <a:xfrm>
            <a:off x="2052000" y="2811358"/>
            <a:ext cx="155274" cy="852884"/>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12" name="TextBox 12"/>
          <p:cNvSpPr txBox="1">
            <a:spLocks noChangeArrowheads="1"/>
          </p:cNvSpPr>
          <p:nvPr/>
        </p:nvSpPr>
        <p:spPr bwMode="auto">
          <a:xfrm>
            <a:off x="2187000" y="2715766"/>
            <a:ext cx="1743772" cy="1059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20000"/>
              </a:lnSpc>
            </a:pP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泛型类</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lnSpc>
                <a:spcPct val="120000"/>
              </a:lnSpc>
            </a:pP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泛型接口</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lnSpc>
                <a:spcPct val="120000"/>
              </a:lnSpc>
            </a:pP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泛型方法</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p:txBody>
      </p:sp>
      <p:sp>
        <p:nvSpPr>
          <p:cNvPr id="13" name="AutoShape 3"/>
          <p:cNvSpPr/>
          <p:nvPr/>
        </p:nvSpPr>
        <p:spPr bwMode="auto">
          <a:xfrm>
            <a:off x="2052000" y="4067490"/>
            <a:ext cx="153989" cy="533078"/>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14" name="TextBox 12"/>
          <p:cNvSpPr txBox="1">
            <a:spLocks noChangeArrowheads="1"/>
          </p:cNvSpPr>
          <p:nvPr/>
        </p:nvSpPr>
        <p:spPr bwMode="auto">
          <a:xfrm>
            <a:off x="2187000" y="3974860"/>
            <a:ext cx="6694031"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20000"/>
              </a:lnSpc>
            </a:pP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类型形参</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：用于</a:t>
            </a:r>
            <a:r>
              <a:rPr lang="zh-CN" altLang="en-US" dirty="0" smtClean="0">
                <a:solidFill>
                  <a:schemeClr val="accent6">
                    <a:lumMod val="75000"/>
                  </a:schemeClr>
                </a:solidFill>
                <a:ea typeface="微软雅黑" panose="020B0503020204020204" pitchFamily="34" charset="-122"/>
                <a:cs typeface="Arial" panose="020B0604020202020204" pitchFamily="34" charset="0"/>
                <a:sym typeface="+mn-ea"/>
              </a:rPr>
              <a:t>创建</a:t>
            </a:r>
            <a:r>
              <a:rPr lang="zh-CN" altLang="en-US" dirty="0">
                <a:solidFill>
                  <a:schemeClr val="accent6">
                    <a:lumMod val="75000"/>
                  </a:schemeClr>
                </a:solidFill>
                <a:ea typeface="微软雅黑" panose="020B0503020204020204" pitchFamily="34" charset="-122"/>
                <a:cs typeface="Arial" panose="020B0604020202020204" pitchFamily="34" charset="0"/>
                <a:sym typeface="+mn-ea"/>
              </a:rPr>
              <a:t>泛型类、泛型接口、泛型</a:t>
            </a:r>
            <a:r>
              <a:rPr lang="zh-CN" altLang="en-US" dirty="0" smtClean="0">
                <a:solidFill>
                  <a:schemeClr val="accent6">
                    <a:lumMod val="75000"/>
                  </a:schemeClr>
                </a:solidFill>
                <a:ea typeface="微软雅黑" panose="020B0503020204020204" pitchFamily="34" charset="-122"/>
                <a:cs typeface="Arial" panose="020B0604020202020204" pitchFamily="34" charset="0"/>
                <a:sym typeface="+mn-ea"/>
              </a:rPr>
              <a:t>方法</a:t>
            </a:r>
            <a:endParaRPr lang="en-US" altLang="zh-CN" dirty="0">
              <a:solidFill>
                <a:schemeClr val="accent6">
                  <a:lumMod val="75000"/>
                </a:schemeClr>
              </a:solidFill>
              <a:ea typeface="微软雅黑" panose="020B0503020204020204" pitchFamily="34" charset="-122"/>
              <a:cs typeface="Arial" panose="020B0604020202020204" pitchFamily="34" charset="0"/>
              <a:sym typeface="+mn-ea"/>
            </a:endParaRPr>
          </a:p>
          <a:p>
            <a:pPr algn="l">
              <a:lnSpc>
                <a:spcPct val="120000"/>
              </a:lnSpc>
            </a:pP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类型实参：用于</a:t>
            </a:r>
            <a:r>
              <a:rPr lang="zh-CN" altLang="en-US" dirty="0">
                <a:solidFill>
                  <a:schemeClr val="accent6">
                    <a:lumMod val="75000"/>
                  </a:schemeClr>
                </a:solidFill>
                <a:ea typeface="微软雅黑" panose="020B0503020204020204" pitchFamily="34" charset="-122"/>
                <a:cs typeface="Arial" panose="020B0604020202020204" pitchFamily="34" charset="0"/>
                <a:sym typeface="+mn-ea"/>
              </a:rPr>
              <a:t>创建泛型类对象，实现泛型接口或调用泛型</a:t>
            </a:r>
            <a:r>
              <a:rPr lang="zh-CN" altLang="en-US" dirty="0" smtClean="0">
                <a:solidFill>
                  <a:schemeClr val="accent6">
                    <a:lumMod val="75000"/>
                  </a:schemeClr>
                </a:solidFill>
                <a:ea typeface="微软雅黑" panose="020B0503020204020204" pitchFamily="34" charset="-122"/>
                <a:cs typeface="Arial" panose="020B0604020202020204" pitchFamily="34" charset="0"/>
                <a:sym typeface="+mn-ea"/>
              </a:rPr>
              <a:t>方法</a:t>
            </a:r>
            <a:endParaRPr lang="en-US" altLang="zh-CN" dirty="0">
              <a:solidFill>
                <a:schemeClr val="accent6">
                  <a:lumMod val="75000"/>
                </a:schemeClr>
              </a:solidFill>
              <a:ea typeface="微软雅黑" panose="020B0503020204020204" pitchFamily="34" charset="-122"/>
              <a:cs typeface="Arial" panose="020B0604020202020204" pitchFamily="34" charset="0"/>
              <a:sym typeface="+mn-ea"/>
            </a:endParaRPr>
          </a:p>
        </p:txBody>
      </p:sp>
      <p:sp>
        <p:nvSpPr>
          <p:cNvPr id="16" name="TextBox 12"/>
          <p:cNvSpPr txBox="1">
            <a:spLocks noChangeArrowheads="1"/>
          </p:cNvSpPr>
          <p:nvPr/>
        </p:nvSpPr>
        <p:spPr bwMode="auto">
          <a:xfrm>
            <a:off x="2412000" y="1419622"/>
            <a:ext cx="144985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algn="l"/>
            <a:r>
              <a:rPr lang="zh-CN" altLang="en-US" dirty="0">
                <a:solidFill>
                  <a:schemeClr val="tx1">
                    <a:lumMod val="75000"/>
                    <a:lumOff val="25000"/>
                  </a:schemeClr>
                </a:solidFill>
                <a:ea typeface="微软雅黑" panose="020B0503020204020204" pitchFamily="34" charset="-122"/>
                <a:cs typeface="Arial" panose="020B0604020202020204" pitchFamily="34" charset="0"/>
              </a:rPr>
              <a:t>可重用好</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marL="0" lvl="1" algn="l"/>
            <a:r>
              <a:rPr lang="zh-CN" altLang="en-US" dirty="0">
                <a:solidFill>
                  <a:schemeClr val="tx1">
                    <a:lumMod val="75000"/>
                    <a:lumOff val="25000"/>
                  </a:schemeClr>
                </a:solidFill>
                <a:ea typeface="微软雅黑" panose="020B0503020204020204" pitchFamily="34" charset="-122"/>
                <a:cs typeface="Arial" panose="020B0604020202020204" pitchFamily="34" charset="0"/>
              </a:rPr>
              <a:t>类型安全</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marL="0" lvl="1" algn="l"/>
            <a:r>
              <a:rPr lang="zh-CN" altLang="en-US" dirty="0">
                <a:solidFill>
                  <a:schemeClr val="tx1">
                    <a:lumMod val="75000"/>
                    <a:lumOff val="25000"/>
                  </a:schemeClr>
                </a:solidFill>
                <a:ea typeface="微软雅黑" panose="020B0503020204020204" pitchFamily="34" charset="-122"/>
                <a:cs typeface="Arial" panose="020B0604020202020204" pitchFamily="34" charset="0"/>
              </a:rPr>
              <a:t>执行效率高</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p:txBody>
      </p:sp>
      <p:sp>
        <p:nvSpPr>
          <p:cNvPr id="17" name="AutoShape 3"/>
          <p:cNvSpPr/>
          <p:nvPr/>
        </p:nvSpPr>
        <p:spPr bwMode="auto">
          <a:xfrm>
            <a:off x="2277000" y="1446916"/>
            <a:ext cx="155274" cy="852884"/>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2" name="TextBox 1"/>
          <p:cNvSpPr txBox="1"/>
          <p:nvPr/>
        </p:nvSpPr>
        <p:spPr>
          <a:xfrm>
            <a:off x="1691999" y="862628"/>
            <a:ext cx="7189032" cy="338554"/>
          </a:xfrm>
          <a:prstGeom prst="rect">
            <a:avLst/>
          </a:prstGeom>
          <a:noFill/>
        </p:spPr>
        <p:txBody>
          <a:bodyPr wrap="square" rtlCol="0">
            <a:spAutoFit/>
          </a:bodyPr>
          <a:lstStyle/>
          <a:p>
            <a:r>
              <a:rPr lang="zh-CN" altLang="en-US" sz="1600" dirty="0">
                <a:solidFill>
                  <a:schemeClr val="tx1">
                    <a:lumMod val="75000"/>
                    <a:lumOff val="25000"/>
                  </a:schemeClr>
                </a:solidFill>
                <a:ea typeface="微软雅黑" panose="020B0503020204020204" pitchFamily="34" charset="-122"/>
                <a:cs typeface="Arial" panose="020B0604020202020204" pitchFamily="34" charset="0"/>
              </a:rPr>
              <a:t>泛型是通过参数化</a:t>
            </a:r>
            <a:r>
              <a:rPr lang="zh-CN" altLang="en-US" sz="1600" dirty="0" smtClean="0">
                <a:solidFill>
                  <a:schemeClr val="tx1">
                    <a:lumMod val="75000"/>
                    <a:lumOff val="25000"/>
                  </a:schemeClr>
                </a:solidFill>
                <a:ea typeface="微软雅黑" panose="020B0503020204020204" pitchFamily="34" charset="-122"/>
                <a:cs typeface="Arial" panose="020B0604020202020204" pitchFamily="34" charset="0"/>
              </a:rPr>
              <a:t>类型提高代码重用性，并在编译期强制进行类型检查的</a:t>
            </a:r>
            <a:r>
              <a:rPr lang="zh-CN" altLang="en-US" sz="1600" dirty="0">
                <a:solidFill>
                  <a:schemeClr val="tx1">
                    <a:lumMod val="75000"/>
                    <a:lumOff val="25000"/>
                  </a:schemeClr>
                </a:solidFill>
                <a:ea typeface="微软雅黑" panose="020B0503020204020204" pitchFamily="34" charset="-122"/>
                <a:cs typeface="Arial" panose="020B0604020202020204" pitchFamily="34" charset="0"/>
              </a:rPr>
              <a:t>机制</a:t>
            </a:r>
            <a:r>
              <a:rPr lang="zh-CN" altLang="en-US" sz="1600" dirty="0" smtClean="0">
                <a:solidFill>
                  <a:schemeClr val="tx1">
                    <a:lumMod val="75000"/>
                    <a:lumOff val="25000"/>
                  </a:schemeClr>
                </a:solidFill>
                <a:ea typeface="微软雅黑" panose="020B0503020204020204" pitchFamily="34" charset="-122"/>
                <a:cs typeface="Arial" panose="020B0604020202020204" pitchFamily="34" charset="0"/>
              </a:rPr>
              <a:t>。</a:t>
            </a:r>
            <a:endParaRPr lang="zh-CN" altLang="en-US" sz="1600" dirty="0"/>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5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Scale>
                                      <p:cBhvr>
                                        <p:cTn id="21"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17"/>
                                        </p:tgtEl>
                                        <p:attrNameLst>
                                          <p:attrName>ppt_x</p:attrName>
                                          <p:attrName>ppt_y</p:attrName>
                                        </p:attrNameLst>
                                      </p:cBhvr>
                                    </p:animMotion>
                                    <p:animEffect transition="in" filter="fade">
                                      <p:cBhvr>
                                        <p:cTn id="23" dur="1000"/>
                                        <p:tgtEl>
                                          <p:spTgt spid="17"/>
                                        </p:tgtEl>
                                      </p:cBhvr>
                                    </p:animEffect>
                                  </p:childTnLst>
                                </p:cTn>
                              </p:par>
                              <p:par>
                                <p:cTn id="24" presetID="52"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Scale>
                                      <p:cBhvr>
                                        <p:cTn id="26"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7" dur="1000" decel="50000" fill="hold">
                                          <p:stCondLst>
                                            <p:cond delay="0"/>
                                          </p:stCondLst>
                                        </p:cTn>
                                        <p:tgtEl>
                                          <p:spTgt spid="16"/>
                                        </p:tgtEl>
                                        <p:attrNameLst>
                                          <p:attrName>ppt_x</p:attrName>
                                          <p:attrName>ppt_y</p:attrName>
                                        </p:attrNameLst>
                                      </p:cBhvr>
                                    </p:animMotion>
                                    <p:animEffect transition="in" filter="fade">
                                      <p:cBhvr>
                                        <p:cTn id="28" dur="1000"/>
                                        <p:tgtEl>
                                          <p:spTgt spid="16"/>
                                        </p:tgtEl>
                                      </p:cBhvr>
                                    </p:animEffect>
                                  </p:childTnLst>
                                </p:cTn>
                              </p:par>
                            </p:childTnLst>
                          </p:cTn>
                        </p:par>
                      </p:childTnLst>
                    </p:cTn>
                  </p:par>
                  <p:par>
                    <p:cTn id="29" fill="hold">
                      <p:stCondLst>
                        <p:cond delay="indefinite"/>
                      </p:stCondLst>
                      <p:childTnLst>
                        <p:par>
                          <p:cTn id="30" fill="hold">
                            <p:stCondLst>
                              <p:cond delay="0"/>
                            </p:stCondLst>
                            <p:childTnLst>
                              <p:par>
                                <p:cTn id="31" presetID="5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Scale>
                                      <p:cBhvr>
                                        <p:cTn id="33"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1"/>
                                        </p:tgtEl>
                                        <p:attrNameLst>
                                          <p:attrName>ppt_x</p:attrName>
                                          <p:attrName>ppt_y</p:attrName>
                                        </p:attrNameLst>
                                      </p:cBhvr>
                                    </p:animMotion>
                                    <p:animEffect transition="in" filter="fade">
                                      <p:cBhvr>
                                        <p:cTn id="35" dur="1000"/>
                                        <p:tgtEl>
                                          <p:spTgt spid="11"/>
                                        </p:tgtEl>
                                      </p:cBhvr>
                                    </p:animEffect>
                                  </p:childTnLst>
                                </p:cTn>
                              </p:par>
                              <p:par>
                                <p:cTn id="36" presetID="52"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Scale>
                                      <p:cBhvr>
                                        <p:cTn id="38"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9" dur="1000" decel="50000" fill="hold">
                                          <p:stCondLst>
                                            <p:cond delay="0"/>
                                          </p:stCondLst>
                                        </p:cTn>
                                        <p:tgtEl>
                                          <p:spTgt spid="12"/>
                                        </p:tgtEl>
                                        <p:attrNameLst>
                                          <p:attrName>ppt_x</p:attrName>
                                          <p:attrName>ppt_y</p:attrName>
                                        </p:attrNameLst>
                                      </p:cBhvr>
                                    </p:animMotion>
                                    <p:animEffect transition="in" filter="fade">
                                      <p:cBhvr>
                                        <p:cTn id="40" dur="10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52"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Scale>
                                      <p:cBhvr>
                                        <p:cTn id="45" dur="1000" decel="50000" fill="hold">
                                          <p:stCondLst>
                                            <p:cond delay="0"/>
                                          </p:stCondLst>
                                        </p:cTn>
                                        <p:tgtEl>
                                          <p:spTgt spid="1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46" dur="1000" decel="50000" fill="hold">
                                          <p:stCondLst>
                                            <p:cond delay="0"/>
                                          </p:stCondLst>
                                        </p:cTn>
                                        <p:tgtEl>
                                          <p:spTgt spid="13"/>
                                        </p:tgtEl>
                                        <p:attrNameLst>
                                          <p:attrName>ppt_x</p:attrName>
                                          <p:attrName>ppt_y</p:attrName>
                                        </p:attrNameLst>
                                      </p:cBhvr>
                                    </p:animMotion>
                                    <p:animEffect transition="in" filter="fade">
                                      <p:cBhvr>
                                        <p:cTn id="47" dur="1000"/>
                                        <p:tgtEl>
                                          <p:spTgt spid="13"/>
                                        </p:tgtEl>
                                      </p:cBhvr>
                                    </p:animEffect>
                                  </p:childTnLst>
                                </p:cTn>
                              </p:par>
                              <p:par>
                                <p:cTn id="48" presetID="52" presetClass="entr" presetSubtype="0" fill="hold" grpId="0" nodeType="withEffect">
                                  <p:stCondLst>
                                    <p:cond delay="0"/>
                                  </p:stCondLst>
                                  <p:childTnLst>
                                    <p:set>
                                      <p:cBhvr>
                                        <p:cTn id="49" dur="1" fill="hold">
                                          <p:stCondLst>
                                            <p:cond delay="0"/>
                                          </p:stCondLst>
                                        </p:cTn>
                                        <p:tgtEl>
                                          <p:spTgt spid="14"/>
                                        </p:tgtEl>
                                        <p:attrNameLst>
                                          <p:attrName>style.visibility</p:attrName>
                                        </p:attrNameLst>
                                      </p:cBhvr>
                                      <p:to>
                                        <p:strVal val="visible"/>
                                      </p:to>
                                    </p:set>
                                    <p:animScale>
                                      <p:cBhvr>
                                        <p:cTn id="50" dur="1000" decel="50000" fill="hold">
                                          <p:stCondLst>
                                            <p:cond delay="0"/>
                                          </p:stCondLst>
                                        </p:cTn>
                                        <p:tgtEl>
                                          <p:spTgt spid="1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51" dur="1000" decel="50000" fill="hold">
                                          <p:stCondLst>
                                            <p:cond delay="0"/>
                                          </p:stCondLst>
                                        </p:cTn>
                                        <p:tgtEl>
                                          <p:spTgt spid="14"/>
                                        </p:tgtEl>
                                        <p:attrNameLst>
                                          <p:attrName>ppt_x</p:attrName>
                                          <p:attrName>ppt_y</p:attrName>
                                        </p:attrNameLst>
                                      </p:cBhvr>
                                    </p:animMotion>
                                    <p:animEffect transition="in" filter="fade">
                                      <p:cBhvr>
                                        <p:cTn id="5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animBg="1"/>
      <p:bldP spid="12" grpId="0"/>
      <p:bldP spid="13" grpId="0" animBg="1"/>
      <p:bldP spid="14" grpId="0"/>
      <p:bldP spid="16" grpId="0"/>
      <p:bldP spid="17" grpId="0" animBg="1"/>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a:xfrm>
            <a:off x="2195739" y="141998"/>
            <a:ext cx="6768877" cy="368300"/>
          </a:xfrm>
        </p:spPr>
        <p:txBody>
          <a:bodyPr vert="horz" wrap="square" lIns="91440" tIns="45720" rIns="91440" bIns="45720" anchor="ctr"/>
          <a:lstStyle/>
          <a:p>
            <a:pPr marL="0" indent="0" eaLnBrk="1" hangingPunct="1"/>
            <a:r>
              <a:rPr lang="zh-CN" altLang="en-US" dirty="0" smtClean="0"/>
              <a:t>单元总</a:t>
            </a:r>
            <a:r>
              <a:rPr lang="zh-CN" altLang="en-US" dirty="0"/>
              <a:t>结</a:t>
            </a:r>
            <a:endParaRPr lang="zh-CN" dirty="0"/>
          </a:p>
        </p:txBody>
      </p:sp>
      <p:sp>
        <p:nvSpPr>
          <p:cNvPr id="7" name="TextBox 4"/>
          <p:cNvSpPr txBox="1">
            <a:spLocks noChangeArrowheads="1"/>
          </p:cNvSpPr>
          <p:nvPr/>
        </p:nvSpPr>
        <p:spPr bwMode="auto">
          <a:xfrm>
            <a:off x="947673" y="996750"/>
            <a:ext cx="774286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泛型</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rPr>
              <a:t>规则</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泛型通配符</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a:p>
            <a:pPr algn="l" eaLnBrk="1" hangingPunct="1"/>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p:txBody>
      </p:sp>
      <p:sp>
        <p:nvSpPr>
          <p:cNvPr id="10" name="AutoShape 3"/>
          <p:cNvSpPr/>
          <p:nvPr/>
        </p:nvSpPr>
        <p:spPr bwMode="auto">
          <a:xfrm>
            <a:off x="759938" y="1988412"/>
            <a:ext cx="195320" cy="1980000"/>
          </a:xfrm>
          <a:prstGeom prst="leftBrace">
            <a:avLst>
              <a:gd name="adj1" fmla="val 62112"/>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15" name="TextBox 15"/>
          <p:cNvSpPr txBox="1">
            <a:spLocks noChangeArrowheads="1"/>
          </p:cNvSpPr>
          <p:nvPr/>
        </p:nvSpPr>
        <p:spPr bwMode="auto">
          <a:xfrm>
            <a:off x="-18000" y="2811537"/>
            <a:ext cx="8201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solidFill>
                  <a:schemeClr val="tx1">
                    <a:lumMod val="75000"/>
                    <a:lumOff val="25000"/>
                  </a:schemeClr>
                </a:solidFill>
                <a:ea typeface="微软雅黑" panose="020B0503020204020204" pitchFamily="34" charset="-122"/>
                <a:cs typeface="Arial" panose="020B0604020202020204" pitchFamily="34" charset="0"/>
              </a:rPr>
              <a:t>泛型</a:t>
            </a:r>
            <a:endParaRPr lang="en-US" altLang="zh-CN" dirty="0">
              <a:solidFill>
                <a:schemeClr val="tx1">
                  <a:lumMod val="75000"/>
                  <a:lumOff val="25000"/>
                </a:schemeClr>
              </a:solidFill>
              <a:ea typeface="微软雅黑" panose="020B0503020204020204" pitchFamily="34" charset="-122"/>
              <a:cs typeface="Arial" panose="020B0604020202020204" pitchFamily="34" charset="0"/>
            </a:endParaRPr>
          </a:p>
        </p:txBody>
      </p:sp>
      <p:sp>
        <p:nvSpPr>
          <p:cNvPr id="8" name="AutoShape 3"/>
          <p:cNvSpPr/>
          <p:nvPr/>
        </p:nvSpPr>
        <p:spPr bwMode="auto">
          <a:xfrm>
            <a:off x="2232000" y="3585704"/>
            <a:ext cx="155274" cy="720080"/>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11" name="AutoShape 3"/>
          <p:cNvSpPr/>
          <p:nvPr/>
        </p:nvSpPr>
        <p:spPr bwMode="auto">
          <a:xfrm>
            <a:off x="2007000" y="1275806"/>
            <a:ext cx="155274" cy="1440000"/>
          </a:xfrm>
          <a:prstGeom prst="leftBrace">
            <a:avLst>
              <a:gd name="adj1" fmla="val 61885"/>
              <a:gd name="adj2" fmla="val 50000"/>
            </a:avLst>
          </a:prstGeom>
          <a:noFill/>
          <a:ln w="28575">
            <a:solidFill>
              <a:srgbClr val="08577A"/>
            </a:solidFill>
            <a:round/>
          </a:ln>
          <a:extLst>
            <a:ext uri="{909E8E84-426E-40DD-AFC4-6F175D3DCCD1}">
              <a14:hiddenFill xmlns:a14="http://schemas.microsoft.com/office/drawing/2010/main">
                <a:solidFill>
                  <a:srgbClr val="FFFFFF"/>
                </a:solidFill>
              </a14:hiddenFill>
            </a:ext>
          </a:extLst>
        </p:spPr>
        <p:txBody>
          <a:bodyPr/>
          <a:lstStyle/>
          <a:p>
            <a:pPr algn="ctr"/>
            <a:endParaRPr lang="zh-CN" altLang="en-US" sz="1600">
              <a:ea typeface="黑体" panose="02010609060101010101" pitchFamily="2" charset="-122"/>
            </a:endParaRPr>
          </a:p>
        </p:txBody>
      </p:sp>
      <p:sp>
        <p:nvSpPr>
          <p:cNvPr id="12" name="TextBox 12"/>
          <p:cNvSpPr txBox="1">
            <a:spLocks noChangeArrowheads="1"/>
          </p:cNvSpPr>
          <p:nvPr/>
        </p:nvSpPr>
        <p:spPr bwMode="auto">
          <a:xfrm>
            <a:off x="2187000" y="1131590"/>
            <a:ext cx="6564405"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lnSpc>
                <a:spcPct val="120000"/>
              </a:lnSpc>
            </a:pP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1.</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泛型的类型实参只能是引用数据类型，不能是基本数据类型</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a:t>
            </a:r>
            <a:endPar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lnSpc>
                <a:spcPct val="120000"/>
              </a:lnSpc>
            </a:pP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2.</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同一种泛型可以对应多个版本，不同版本需考虑兼容性</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a:t>
            </a:r>
            <a:endParaRPr lang="en-US" altLang="zh-CN" dirty="0" smtClean="0">
              <a:solidFill>
                <a:schemeClr val="tx1">
                  <a:lumMod val="85000"/>
                  <a:lumOff val="15000"/>
                </a:schemeClr>
              </a:solidFill>
              <a:ea typeface="微软雅黑" panose="020B0503020204020204" pitchFamily="34" charset="-122"/>
              <a:cs typeface="Arial" panose="020B0604020202020204" pitchFamily="34" charset="0"/>
              <a:sym typeface="+mn-ea"/>
            </a:endParaRPr>
          </a:p>
          <a:p>
            <a:pPr algn="l">
              <a:lnSpc>
                <a:spcPct val="120000"/>
              </a:lnSpc>
            </a:pP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3.</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泛型的类型参数可以有多个，以英文逗号分割。</a:t>
            </a:r>
            <a:endPar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lnSpc>
                <a:spcPct val="120000"/>
              </a:lnSpc>
            </a:pP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4.</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类型实参可以使用</a:t>
            </a:r>
            <a:r>
              <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rPr>
              <a:t>?</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通配符</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a:t>
            </a:r>
            <a:endPar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lnSpc>
                <a:spcPct val="120000"/>
              </a:lnSpc>
            </a:pP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5.</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类型参数可以使用</a:t>
            </a:r>
            <a:r>
              <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rPr>
              <a:t>extends</a:t>
            </a:r>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a:t>
            </a: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super</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限定边界。</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p:txBody>
      </p:sp>
      <p:sp>
        <p:nvSpPr>
          <p:cNvPr id="16" name="TextBox 12"/>
          <p:cNvSpPr txBox="1">
            <a:spLocks noChangeArrowheads="1"/>
          </p:cNvSpPr>
          <p:nvPr/>
        </p:nvSpPr>
        <p:spPr bwMode="auto">
          <a:xfrm>
            <a:off x="2367000" y="3471750"/>
            <a:ext cx="4755464"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l"/>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无边界通配符  </a:t>
            </a: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&lt;?&gt;</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固定</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上边界通配符  </a:t>
            </a: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&lt;? extends </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上界父类</a:t>
            </a: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&gt;</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a:p>
            <a:pPr algn="l"/>
            <a:r>
              <a:rPr lang="zh-CN" altLang="en-US" dirty="0">
                <a:solidFill>
                  <a:schemeClr val="tx1">
                    <a:lumMod val="75000"/>
                    <a:lumOff val="25000"/>
                  </a:schemeClr>
                </a:solidFill>
                <a:ea typeface="微软雅黑" panose="020B0503020204020204" pitchFamily="34" charset="-122"/>
                <a:cs typeface="Arial" panose="020B0604020202020204" pitchFamily="34" charset="0"/>
                <a:sym typeface="+mn-ea"/>
              </a:rPr>
              <a:t>固定</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下边界通配符  </a:t>
            </a:r>
            <a:r>
              <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rPr>
              <a:t>&lt;? </a:t>
            </a: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super </a:t>
            </a:r>
            <a:r>
              <a:rPr lang="zh-CN" altLang="en-US" dirty="0" smtClean="0">
                <a:solidFill>
                  <a:schemeClr val="tx1">
                    <a:lumMod val="75000"/>
                    <a:lumOff val="25000"/>
                  </a:schemeClr>
                </a:solidFill>
                <a:ea typeface="微软雅黑" panose="020B0503020204020204" pitchFamily="34" charset="-122"/>
                <a:cs typeface="Arial" panose="020B0604020202020204" pitchFamily="34" charset="0"/>
                <a:sym typeface="+mn-ea"/>
              </a:rPr>
              <a:t>下界子类</a:t>
            </a:r>
            <a:r>
              <a:rPr lang="en-US" altLang="zh-CN" dirty="0" smtClean="0">
                <a:solidFill>
                  <a:schemeClr val="tx1">
                    <a:lumMod val="75000"/>
                    <a:lumOff val="25000"/>
                  </a:schemeClr>
                </a:solidFill>
                <a:ea typeface="微软雅黑" panose="020B0503020204020204" pitchFamily="34" charset="-122"/>
                <a:cs typeface="Arial" panose="020B0604020202020204" pitchFamily="34" charset="0"/>
                <a:sym typeface="+mn-ea"/>
              </a:rPr>
              <a:t>&gt;</a:t>
            </a:r>
            <a:endParaRPr lang="en-US" altLang="zh-CN" dirty="0">
              <a:solidFill>
                <a:schemeClr val="tx1">
                  <a:lumMod val="75000"/>
                  <a:lumOff val="25000"/>
                </a:schemeClr>
              </a:solidFill>
              <a:ea typeface="微软雅黑" panose="020B0503020204020204" pitchFamily="34" charset="-122"/>
              <a:cs typeface="Arial" panose="020B06040202020202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52"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Scale>
                                      <p:cBhvr>
                                        <p:cTn id="16"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11"/>
                                        </p:tgtEl>
                                        <p:attrNameLst>
                                          <p:attrName>ppt_x</p:attrName>
                                          <p:attrName>ppt_y</p:attrName>
                                        </p:attrNameLst>
                                      </p:cBhvr>
                                    </p:animMotion>
                                    <p:animEffect transition="in" filter="fade">
                                      <p:cBhvr>
                                        <p:cTn id="18" dur="1000"/>
                                        <p:tgtEl>
                                          <p:spTgt spid="11"/>
                                        </p:tgtEl>
                                      </p:cBhvr>
                                    </p:animEffect>
                                  </p:childTnLst>
                                </p:cTn>
                              </p:par>
                              <p:par>
                                <p:cTn id="19" presetID="52"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Scale>
                                      <p:cBhvr>
                                        <p:cTn id="21" dur="1000" decel="50000" fill="hold">
                                          <p:stCondLst>
                                            <p:cond delay="0"/>
                                          </p:stCondLst>
                                        </p:cTn>
                                        <p:tgtEl>
                                          <p:spTgt spid="1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2" dur="1000" decel="50000" fill="hold">
                                          <p:stCondLst>
                                            <p:cond delay="0"/>
                                          </p:stCondLst>
                                        </p:cTn>
                                        <p:tgtEl>
                                          <p:spTgt spid="12"/>
                                        </p:tgtEl>
                                        <p:attrNameLst>
                                          <p:attrName>ppt_x</p:attrName>
                                          <p:attrName>ppt_y</p:attrName>
                                        </p:attrNameLst>
                                      </p:cBhvr>
                                    </p:animMotion>
                                    <p:animEffect transition="in" filter="fade">
                                      <p:cBhvr>
                                        <p:cTn id="23" dur="10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5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Scale>
                                      <p:cBhvr>
                                        <p:cTn id="28"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8"/>
                                        </p:tgtEl>
                                        <p:attrNameLst>
                                          <p:attrName>ppt_x</p:attrName>
                                          <p:attrName>ppt_y</p:attrName>
                                        </p:attrNameLst>
                                      </p:cBhvr>
                                    </p:animMotion>
                                    <p:animEffect transition="in" filter="fade">
                                      <p:cBhvr>
                                        <p:cTn id="30" dur="1000"/>
                                        <p:tgtEl>
                                          <p:spTgt spid="8"/>
                                        </p:tgtEl>
                                      </p:cBhvr>
                                    </p:animEffect>
                                  </p:childTnLst>
                                </p:cTn>
                              </p:par>
                              <p:par>
                                <p:cTn id="31" presetID="52"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Scale>
                                      <p:cBhvr>
                                        <p:cTn id="33" dur="1000" decel="50000" fill="hold">
                                          <p:stCondLst>
                                            <p:cond delay="0"/>
                                          </p:stCondLst>
                                        </p:cTn>
                                        <p:tgtEl>
                                          <p:spTgt spid="1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4" dur="1000" decel="50000" fill="hold">
                                          <p:stCondLst>
                                            <p:cond delay="0"/>
                                          </p:stCondLst>
                                        </p:cTn>
                                        <p:tgtEl>
                                          <p:spTgt spid="16"/>
                                        </p:tgtEl>
                                        <p:attrNameLst>
                                          <p:attrName>ppt_x</p:attrName>
                                          <p:attrName>ppt_y</p:attrName>
                                        </p:attrNameLst>
                                      </p:cBhvr>
                                    </p:animMotion>
                                    <p:animEffect transition="in" filter="fade">
                                      <p:cBhvr>
                                        <p:cTn id="35"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1" grpId="0" animBg="1"/>
      <p:bldP spid="12" grpId="0"/>
      <p:bldP spid="1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单元总</a:t>
            </a:r>
            <a:r>
              <a:rPr lang="zh-CN" altLang="en-US" dirty="0"/>
              <a:t>结</a:t>
            </a:r>
            <a:endParaRPr lang="zh-CN" altLang="en-US" dirty="0"/>
          </a:p>
        </p:txBody>
      </p:sp>
      <p:pic>
        <p:nvPicPr>
          <p:cNvPr id="4" name="图片 3"/>
          <p:cNvPicPr>
            <a:picLocks noChangeAspect="1"/>
          </p:cNvPicPr>
          <p:nvPr/>
        </p:nvPicPr>
        <p:blipFill>
          <a:blip r:embed="rId1"/>
          <a:stretch>
            <a:fillRect/>
          </a:stretch>
        </p:blipFill>
        <p:spPr>
          <a:xfrm>
            <a:off x="0" y="636750"/>
            <a:ext cx="8012000" cy="4506750"/>
          </a:xfrm>
          <a:prstGeom prst="rect">
            <a:avLst/>
          </a:prstGeom>
        </p:spPr>
      </p:pic>
      <p:sp>
        <p:nvSpPr>
          <p:cNvPr id="6" name="TextBox 5"/>
          <p:cNvSpPr txBox="1"/>
          <p:nvPr/>
        </p:nvSpPr>
        <p:spPr>
          <a:xfrm>
            <a:off x="8262000" y="1266750"/>
            <a:ext cx="630000" cy="1754326"/>
          </a:xfrm>
          <a:prstGeom prst="rect">
            <a:avLst/>
          </a:prstGeom>
          <a:noFill/>
        </p:spPr>
        <p:txBody>
          <a:bodyPr wrap="square" rtlCol="0">
            <a:spAutoFit/>
          </a:bodyPr>
          <a:lstStyle/>
          <a:p>
            <a:r>
              <a:rPr lang="zh-CN" altLang="en-US" b="1" dirty="0" smtClean="0">
                <a:solidFill>
                  <a:schemeClr val="bg1">
                    <a:lumMod val="65000"/>
                  </a:schemeClr>
                </a:solidFill>
              </a:rPr>
              <a:t>本单元概念图</a:t>
            </a:r>
            <a:endParaRPr lang="zh-CN" altLang="en-US" b="1" dirty="0">
              <a:solidFill>
                <a:schemeClr val="bg1">
                  <a:lumMod val="65000"/>
                </a:schemeClr>
              </a:solidFill>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课堂拓展：泛型的生效期</a:t>
            </a:r>
            <a:endParaRPr lang="zh-CN" altLang="en-US" dirty="0"/>
          </a:p>
        </p:txBody>
      </p:sp>
      <p:sp>
        <p:nvSpPr>
          <p:cNvPr id="4" name="副标题 3"/>
          <p:cNvSpPr>
            <a:spLocks noGrp="1"/>
          </p:cNvSpPr>
          <p:nvPr>
            <p:ph type="subTitle" idx="10"/>
          </p:nvPr>
        </p:nvSpPr>
        <p:spPr>
          <a:xfrm>
            <a:off x="539552" y="843558"/>
            <a:ext cx="7488832" cy="792088"/>
          </a:xfrm>
        </p:spPr>
        <p:txBody>
          <a:bodyPr/>
          <a:lstStyle/>
          <a:p>
            <a:pPr>
              <a:lnSpc>
                <a:spcPct val="150000"/>
              </a:lnSpc>
            </a:pPr>
            <a:r>
              <a:rPr lang="zh-CN" altLang="en-US" dirty="0" smtClean="0"/>
              <a:t>泛型作为一种类型自动转换和检查机制，在程序从编辑到编译，再到运行的哪个阶段生效呢？</a:t>
            </a:r>
            <a:endParaRPr lang="zh-CN" altLang="en-US" dirty="0"/>
          </a:p>
        </p:txBody>
      </p:sp>
      <p:sp>
        <p:nvSpPr>
          <p:cNvPr id="12" name="TextBox 11"/>
          <p:cNvSpPr txBox="1"/>
          <p:nvPr/>
        </p:nvSpPr>
        <p:spPr>
          <a:xfrm>
            <a:off x="567000" y="2110837"/>
            <a:ext cx="1755000" cy="461665"/>
          </a:xfrm>
          <a:prstGeom prst="rect">
            <a:avLst/>
          </a:prstGeom>
          <a:noFill/>
          <a:ln>
            <a:solidFill>
              <a:schemeClr val="tx2">
                <a:lumMod val="50000"/>
              </a:schemeClr>
            </a:solidFill>
          </a:ln>
        </p:spPr>
        <p:txBody>
          <a:bodyPr wrap="square" rtlCol="0">
            <a:spAutoFit/>
          </a:bodyPr>
          <a:lstStyle/>
          <a:p>
            <a:r>
              <a:rPr lang="en-US" altLang="zh-CN" sz="2400" dirty="0" smtClean="0"/>
              <a:t>.java</a:t>
            </a:r>
            <a:r>
              <a:rPr lang="zh-CN" altLang="en-US" sz="2400" dirty="0" smtClean="0"/>
              <a:t>源文件</a:t>
            </a:r>
            <a:endParaRPr lang="zh-CN" altLang="en-US" sz="2400" dirty="0"/>
          </a:p>
        </p:txBody>
      </p:sp>
      <p:sp>
        <p:nvSpPr>
          <p:cNvPr id="14" name="TextBox 13"/>
          <p:cNvSpPr txBox="1"/>
          <p:nvPr/>
        </p:nvSpPr>
        <p:spPr>
          <a:xfrm>
            <a:off x="3177000" y="2110837"/>
            <a:ext cx="2655000" cy="461665"/>
          </a:xfrm>
          <a:prstGeom prst="rect">
            <a:avLst/>
          </a:prstGeom>
          <a:noFill/>
          <a:ln>
            <a:solidFill>
              <a:schemeClr val="tx1"/>
            </a:solidFill>
          </a:ln>
        </p:spPr>
        <p:txBody>
          <a:bodyPr wrap="square" rtlCol="0">
            <a:spAutoFit/>
          </a:bodyPr>
          <a:lstStyle/>
          <a:p>
            <a:r>
              <a:rPr lang="en-US" altLang="zh-CN" sz="2400" dirty="0" smtClean="0"/>
              <a:t>.class</a:t>
            </a:r>
            <a:r>
              <a:rPr lang="zh-CN" altLang="en-US" sz="2400" dirty="0" smtClean="0"/>
              <a:t>字节码文件</a:t>
            </a:r>
            <a:endParaRPr lang="zh-CN" altLang="en-US" sz="2400" dirty="0"/>
          </a:p>
        </p:txBody>
      </p:sp>
      <p:sp>
        <p:nvSpPr>
          <p:cNvPr id="15" name="TextBox 14"/>
          <p:cNvSpPr txBox="1"/>
          <p:nvPr/>
        </p:nvSpPr>
        <p:spPr>
          <a:xfrm>
            <a:off x="6687000" y="2110837"/>
            <a:ext cx="1896777" cy="461665"/>
          </a:xfrm>
          <a:prstGeom prst="rect">
            <a:avLst/>
          </a:prstGeom>
          <a:noFill/>
          <a:ln>
            <a:solidFill>
              <a:schemeClr val="tx1"/>
            </a:solidFill>
          </a:ln>
        </p:spPr>
        <p:txBody>
          <a:bodyPr wrap="square" rtlCol="0">
            <a:spAutoFit/>
          </a:bodyPr>
          <a:lstStyle/>
          <a:p>
            <a:r>
              <a:rPr lang="zh-CN" altLang="en-US" sz="2400" dirty="0" smtClean="0"/>
              <a:t>加载与运行</a:t>
            </a:r>
            <a:endParaRPr lang="zh-CN" altLang="en-US" sz="2400" dirty="0"/>
          </a:p>
        </p:txBody>
      </p:sp>
      <p:grpSp>
        <p:nvGrpSpPr>
          <p:cNvPr id="16" name="组合 15"/>
          <p:cNvGrpSpPr/>
          <p:nvPr/>
        </p:nvGrpSpPr>
        <p:grpSpPr>
          <a:xfrm>
            <a:off x="2277000" y="1824506"/>
            <a:ext cx="855000" cy="686665"/>
            <a:chOff x="2277000" y="755419"/>
            <a:chExt cx="855000" cy="686665"/>
          </a:xfrm>
        </p:grpSpPr>
        <p:sp>
          <p:nvSpPr>
            <p:cNvPr id="17" name="右箭头 16"/>
            <p:cNvSpPr/>
            <p:nvPr/>
          </p:nvSpPr>
          <p:spPr bwMode="auto">
            <a:xfrm>
              <a:off x="2389500" y="1131750"/>
              <a:ext cx="720000" cy="31033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8" name="TextBox 17"/>
            <p:cNvSpPr txBox="1"/>
            <p:nvPr/>
          </p:nvSpPr>
          <p:spPr>
            <a:xfrm>
              <a:off x="2277000" y="755419"/>
              <a:ext cx="855000" cy="369332"/>
            </a:xfrm>
            <a:prstGeom prst="rect">
              <a:avLst/>
            </a:prstGeom>
            <a:noFill/>
          </p:spPr>
          <p:txBody>
            <a:bodyPr wrap="square" rtlCol="0">
              <a:spAutoFit/>
            </a:bodyPr>
            <a:lstStyle/>
            <a:p>
              <a:r>
                <a:rPr lang="en-US" altLang="zh-CN" b="1" dirty="0" err="1" smtClean="0"/>
                <a:t>javac</a:t>
              </a:r>
              <a:endParaRPr lang="zh-CN" altLang="en-US" b="1" dirty="0"/>
            </a:p>
          </p:txBody>
        </p:sp>
      </p:grpSp>
      <p:grpSp>
        <p:nvGrpSpPr>
          <p:cNvPr id="19" name="组合 18"/>
          <p:cNvGrpSpPr/>
          <p:nvPr/>
        </p:nvGrpSpPr>
        <p:grpSpPr>
          <a:xfrm>
            <a:off x="5832000" y="1880107"/>
            <a:ext cx="787500" cy="631064"/>
            <a:chOff x="5832000" y="811020"/>
            <a:chExt cx="787500" cy="631064"/>
          </a:xfrm>
        </p:grpSpPr>
        <p:sp>
          <p:nvSpPr>
            <p:cNvPr id="20" name="右箭头 19"/>
            <p:cNvSpPr/>
            <p:nvPr/>
          </p:nvSpPr>
          <p:spPr bwMode="auto">
            <a:xfrm>
              <a:off x="5899500" y="1131750"/>
              <a:ext cx="720000" cy="310334"/>
            </a:xfrm>
            <a:prstGeom prst="right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1" name="TextBox 20"/>
            <p:cNvSpPr txBox="1"/>
            <p:nvPr/>
          </p:nvSpPr>
          <p:spPr>
            <a:xfrm>
              <a:off x="5832000" y="811020"/>
              <a:ext cx="742500" cy="369332"/>
            </a:xfrm>
            <a:prstGeom prst="rect">
              <a:avLst/>
            </a:prstGeom>
            <a:noFill/>
          </p:spPr>
          <p:txBody>
            <a:bodyPr wrap="square" rtlCol="0">
              <a:spAutoFit/>
            </a:bodyPr>
            <a:lstStyle/>
            <a:p>
              <a:r>
                <a:rPr lang="en-US" altLang="zh-CN" b="1" dirty="0" smtClean="0"/>
                <a:t>JVM</a:t>
              </a:r>
              <a:endParaRPr lang="zh-CN" altLang="en-US" b="1" dirty="0"/>
            </a:p>
          </p:txBody>
        </p:sp>
      </p:grpSp>
      <p:sp>
        <p:nvSpPr>
          <p:cNvPr id="22" name="TextBox 21"/>
          <p:cNvSpPr txBox="1"/>
          <p:nvPr/>
        </p:nvSpPr>
        <p:spPr>
          <a:xfrm>
            <a:off x="2097000" y="2994506"/>
            <a:ext cx="1296000" cy="369332"/>
          </a:xfrm>
          <a:prstGeom prst="rect">
            <a:avLst/>
          </a:prstGeom>
          <a:solidFill>
            <a:schemeClr val="bg2">
              <a:lumMod val="50000"/>
            </a:schemeClr>
          </a:solidFill>
          <a:ln>
            <a:solidFill>
              <a:schemeClr val="accent1">
                <a:lumMod val="75000"/>
              </a:schemeClr>
            </a:solidFill>
          </a:ln>
        </p:spPr>
        <p:txBody>
          <a:bodyPr wrap="square" rtlCol="0">
            <a:spAutoFit/>
          </a:bodyPr>
          <a:lstStyle/>
          <a:p>
            <a:r>
              <a:rPr lang="zh-CN" altLang="en-US" b="1" dirty="0" smtClean="0">
                <a:solidFill>
                  <a:schemeClr val="bg1"/>
                </a:solidFill>
              </a:rPr>
              <a:t>泛型</a:t>
            </a:r>
            <a:endParaRPr lang="zh-CN" altLang="en-US" b="1" dirty="0">
              <a:solidFill>
                <a:schemeClr val="bg1"/>
              </a:solidFill>
            </a:endParaRPr>
          </a:p>
        </p:txBody>
      </p:sp>
      <p:grpSp>
        <p:nvGrpSpPr>
          <p:cNvPr id="24" name="组合 23"/>
          <p:cNvGrpSpPr/>
          <p:nvPr/>
        </p:nvGrpSpPr>
        <p:grpSpPr>
          <a:xfrm>
            <a:off x="2659500" y="2536834"/>
            <a:ext cx="1147500" cy="396000"/>
            <a:chOff x="2659500" y="1304078"/>
            <a:chExt cx="1147500" cy="396000"/>
          </a:xfrm>
        </p:grpSpPr>
        <p:sp>
          <p:nvSpPr>
            <p:cNvPr id="25" name="上箭头 24"/>
            <p:cNvSpPr/>
            <p:nvPr/>
          </p:nvSpPr>
          <p:spPr bwMode="auto">
            <a:xfrm>
              <a:off x="2659500" y="1304078"/>
              <a:ext cx="157500" cy="396000"/>
            </a:xfrm>
            <a:prstGeom prst="upArrow">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26" name="TextBox 25"/>
            <p:cNvSpPr txBox="1"/>
            <p:nvPr/>
          </p:nvSpPr>
          <p:spPr>
            <a:xfrm>
              <a:off x="2760750" y="1356750"/>
              <a:ext cx="1046250" cy="307777"/>
            </a:xfrm>
            <a:prstGeom prst="rect">
              <a:avLst/>
            </a:prstGeom>
            <a:noFill/>
          </p:spPr>
          <p:txBody>
            <a:bodyPr wrap="square" rtlCol="0">
              <a:spAutoFit/>
            </a:bodyPr>
            <a:lstStyle/>
            <a:p>
              <a:pPr algn="l"/>
              <a:r>
                <a:rPr lang="zh-CN" altLang="en-US" sz="1400" b="1" dirty="0">
                  <a:solidFill>
                    <a:srgbClr val="00B050"/>
                  </a:solidFill>
                </a:rPr>
                <a:t>生效</a:t>
              </a:r>
              <a:r>
                <a:rPr lang="zh-CN" altLang="en-US" sz="1400" b="1" dirty="0" smtClean="0">
                  <a:solidFill>
                    <a:srgbClr val="00B050"/>
                  </a:solidFill>
                </a:rPr>
                <a:t>期</a:t>
              </a:r>
              <a:endParaRPr lang="zh-CN" altLang="en-US" sz="1400" dirty="0">
                <a:solidFill>
                  <a:srgbClr val="00B050"/>
                </a:solidFill>
              </a:endParaRPr>
            </a:p>
          </p:txBody>
        </p:sp>
      </p:grpSp>
      <p:sp>
        <p:nvSpPr>
          <p:cNvPr id="27" name="TextBox 26"/>
          <p:cNvSpPr txBox="1"/>
          <p:nvPr/>
        </p:nvSpPr>
        <p:spPr>
          <a:xfrm>
            <a:off x="2277000" y="2222507"/>
            <a:ext cx="871306" cy="276999"/>
          </a:xfrm>
          <a:prstGeom prst="rect">
            <a:avLst/>
          </a:prstGeom>
          <a:noFill/>
        </p:spPr>
        <p:txBody>
          <a:bodyPr wrap="square" rtlCol="0">
            <a:spAutoFit/>
          </a:bodyPr>
          <a:lstStyle/>
          <a:p>
            <a:r>
              <a:rPr lang="zh-CN" altLang="en-US" sz="1200" dirty="0">
                <a:solidFill>
                  <a:schemeClr val="bg1"/>
                </a:solidFill>
              </a:rPr>
              <a:t>编译期</a:t>
            </a:r>
            <a:endParaRPr lang="zh-CN" altLang="en-US" sz="1200" dirty="0">
              <a:solidFill>
                <a:schemeClr val="bg1"/>
              </a:solidFill>
            </a:endParaRPr>
          </a:p>
        </p:txBody>
      </p:sp>
      <p:sp>
        <p:nvSpPr>
          <p:cNvPr id="28" name="TextBox 27"/>
          <p:cNvSpPr txBox="1"/>
          <p:nvPr/>
        </p:nvSpPr>
        <p:spPr>
          <a:xfrm>
            <a:off x="5742000" y="2222507"/>
            <a:ext cx="900000" cy="276999"/>
          </a:xfrm>
          <a:prstGeom prst="rect">
            <a:avLst/>
          </a:prstGeom>
          <a:noFill/>
        </p:spPr>
        <p:txBody>
          <a:bodyPr wrap="square" rtlCol="0">
            <a:spAutoFit/>
          </a:bodyPr>
          <a:lstStyle/>
          <a:p>
            <a:r>
              <a:rPr lang="zh-CN" altLang="en-US" sz="1200" dirty="0" smtClean="0">
                <a:solidFill>
                  <a:schemeClr val="bg1"/>
                </a:solidFill>
              </a:rPr>
              <a:t>运行时</a:t>
            </a:r>
            <a:endParaRPr lang="zh-CN" altLang="en-US" sz="1200" dirty="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fade">
                                      <p:cBhvr>
                                        <p:cTn id="42" dur="1000"/>
                                        <p:tgtEl>
                                          <p:spTgt spid="27"/>
                                        </p:tgtEl>
                                      </p:cBhvr>
                                    </p:animEffect>
                                    <p:anim calcmode="lin" valueType="num">
                                      <p:cBhvr>
                                        <p:cTn id="43" dur="1000" fill="hold"/>
                                        <p:tgtEl>
                                          <p:spTgt spid="27"/>
                                        </p:tgtEl>
                                        <p:attrNameLst>
                                          <p:attrName>ppt_x</p:attrName>
                                        </p:attrNameLst>
                                      </p:cBhvr>
                                      <p:tavLst>
                                        <p:tav tm="0">
                                          <p:val>
                                            <p:strVal val="#ppt_x"/>
                                          </p:val>
                                        </p:tav>
                                        <p:tav tm="100000">
                                          <p:val>
                                            <p:strVal val="#ppt_x"/>
                                          </p:val>
                                        </p:tav>
                                      </p:tavLst>
                                    </p:anim>
                                    <p:anim calcmode="lin" valueType="num">
                                      <p:cBhvr>
                                        <p:cTn id="44" dur="1000" fill="hold"/>
                                        <p:tgtEl>
                                          <p:spTgt spid="27"/>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1000"/>
                                        <p:tgtEl>
                                          <p:spTgt spid="28"/>
                                        </p:tgtEl>
                                      </p:cBhvr>
                                    </p:animEffect>
                                    <p:anim calcmode="lin" valueType="num">
                                      <p:cBhvr>
                                        <p:cTn id="48" dur="1000" fill="hold"/>
                                        <p:tgtEl>
                                          <p:spTgt spid="28"/>
                                        </p:tgtEl>
                                        <p:attrNameLst>
                                          <p:attrName>ppt_x</p:attrName>
                                        </p:attrNameLst>
                                      </p:cBhvr>
                                      <p:tavLst>
                                        <p:tav tm="0">
                                          <p:val>
                                            <p:strVal val="#ppt_x"/>
                                          </p:val>
                                        </p:tav>
                                        <p:tav tm="100000">
                                          <p:val>
                                            <p:strVal val="#ppt_x"/>
                                          </p:val>
                                        </p:tav>
                                      </p:tavLst>
                                    </p:anim>
                                    <p:anim calcmode="lin" valueType="num">
                                      <p:cBhvr>
                                        <p:cTn id="4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fade">
                                      <p:cBhvr>
                                        <p:cTn id="54" dur="1000"/>
                                        <p:tgtEl>
                                          <p:spTgt spid="24"/>
                                        </p:tgtEl>
                                      </p:cBhvr>
                                    </p:animEffect>
                                    <p:anim calcmode="lin" valueType="num">
                                      <p:cBhvr>
                                        <p:cTn id="55" dur="1000" fill="hold"/>
                                        <p:tgtEl>
                                          <p:spTgt spid="24"/>
                                        </p:tgtEl>
                                        <p:attrNameLst>
                                          <p:attrName>ppt_x</p:attrName>
                                        </p:attrNameLst>
                                      </p:cBhvr>
                                      <p:tavLst>
                                        <p:tav tm="0">
                                          <p:val>
                                            <p:strVal val="#ppt_x"/>
                                          </p:val>
                                        </p:tav>
                                        <p:tav tm="100000">
                                          <p:val>
                                            <p:strVal val="#ppt_x"/>
                                          </p:val>
                                        </p:tav>
                                      </p:tavLst>
                                    </p:anim>
                                    <p:anim calcmode="lin" valueType="num">
                                      <p:cBhvr>
                                        <p:cTn id="56" dur="1000" fill="hold"/>
                                        <p:tgtEl>
                                          <p:spTgt spid="24"/>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fade">
                                      <p:cBhvr>
                                        <p:cTn id="59" dur="1000"/>
                                        <p:tgtEl>
                                          <p:spTgt spid="22"/>
                                        </p:tgtEl>
                                      </p:cBhvr>
                                    </p:animEffect>
                                    <p:anim calcmode="lin" valueType="num">
                                      <p:cBhvr>
                                        <p:cTn id="60" dur="1000" fill="hold"/>
                                        <p:tgtEl>
                                          <p:spTgt spid="22"/>
                                        </p:tgtEl>
                                        <p:attrNameLst>
                                          <p:attrName>ppt_x</p:attrName>
                                        </p:attrNameLst>
                                      </p:cBhvr>
                                      <p:tavLst>
                                        <p:tav tm="0">
                                          <p:val>
                                            <p:strVal val="#ppt_x"/>
                                          </p:val>
                                        </p:tav>
                                        <p:tav tm="100000">
                                          <p:val>
                                            <p:strVal val="#ppt_x"/>
                                          </p:val>
                                        </p:tav>
                                      </p:tavLst>
                                    </p:anim>
                                    <p:anim calcmode="lin" valueType="num">
                                      <p:cBhvr>
                                        <p:cTn id="61"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22" grpId="0" animBg="1"/>
      <p:bldP spid="27" grpId="0"/>
      <p:bldP spid="2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95739" y="141482"/>
            <a:ext cx="6768877" cy="368300"/>
          </a:xfrm>
        </p:spPr>
        <p:txBody>
          <a:bodyPr/>
          <a:lstStyle/>
          <a:p>
            <a:r>
              <a:rPr lang="zh-CN" altLang="en-US" dirty="0" smtClean="0"/>
              <a:t>课堂拓展：常用的通配符</a:t>
            </a:r>
            <a:endParaRPr lang="zh-CN" altLang="en-US" dirty="0"/>
          </a:p>
        </p:txBody>
      </p:sp>
      <p:sp>
        <p:nvSpPr>
          <p:cNvPr id="4" name="副标题 3"/>
          <p:cNvSpPr>
            <a:spLocks noGrp="1"/>
          </p:cNvSpPr>
          <p:nvPr>
            <p:ph type="subTitle" idx="10"/>
          </p:nvPr>
        </p:nvSpPr>
        <p:spPr/>
        <p:txBody>
          <a:bodyPr/>
          <a:lstStyle/>
          <a:p>
            <a:r>
              <a:rPr lang="zh-CN" altLang="en-US" dirty="0"/>
              <a:t>其他常用的通配符</a:t>
            </a:r>
            <a:r>
              <a:rPr lang="zh-CN" altLang="en-US" dirty="0" smtClean="0"/>
              <a:t>：</a:t>
            </a:r>
            <a:endParaRPr lang="zh-CN" altLang="en-US" dirty="0"/>
          </a:p>
        </p:txBody>
      </p:sp>
      <p:graphicFrame>
        <p:nvGraphicFramePr>
          <p:cNvPr id="5" name="表格 4"/>
          <p:cNvGraphicFramePr>
            <a:graphicFrameLocks noGrp="1"/>
          </p:cNvGraphicFramePr>
          <p:nvPr/>
        </p:nvGraphicFramePr>
        <p:xfrm>
          <a:off x="747000" y="1203598"/>
          <a:ext cx="7425000" cy="3314870"/>
        </p:xfrm>
        <a:graphic>
          <a:graphicData uri="http://schemas.openxmlformats.org/drawingml/2006/table">
            <a:tbl>
              <a:tblPr firstRow="1" bandRow="1">
                <a:tableStyleId>{5C22544A-7EE6-4342-B048-85BDC9FD1C3A}</a:tableStyleId>
              </a:tblPr>
              <a:tblGrid>
                <a:gridCol w="1890000"/>
                <a:gridCol w="2430000"/>
                <a:gridCol w="3105000"/>
              </a:tblGrid>
              <a:tr h="341091">
                <a:tc>
                  <a:txBody>
                    <a:bodyPr/>
                    <a:lstStyle/>
                    <a:p>
                      <a:pPr algn="ctr"/>
                      <a:r>
                        <a:rPr lang="zh-CN" altLang="en-US" sz="1600" b="0" dirty="0">
                          <a:solidFill>
                            <a:schemeClr val="tx1"/>
                          </a:solidFill>
                        </a:rPr>
                        <a:t>应用范围</a:t>
                      </a:r>
                      <a:endParaRPr lang="zh-CN" altLang="en-US" sz="1600" b="0" dirty="0">
                        <a:solidFill>
                          <a:schemeClr val="tx1"/>
                        </a:solidFill>
                      </a:endParaRPr>
                    </a:p>
                  </a:txBody>
                  <a:tcPr/>
                </a:tc>
                <a:tc>
                  <a:txBody>
                    <a:bodyPr/>
                    <a:lstStyle/>
                    <a:p>
                      <a:pPr algn="ctr"/>
                      <a:r>
                        <a:rPr lang="zh-CN" altLang="en-US" sz="1600" b="0">
                          <a:solidFill>
                            <a:schemeClr val="tx1"/>
                          </a:solidFill>
                        </a:rPr>
                        <a:t>通配符</a:t>
                      </a:r>
                      <a:endParaRPr lang="zh-CN" altLang="en-US" sz="1600" b="0" dirty="0">
                        <a:solidFill>
                          <a:schemeClr val="tx1"/>
                        </a:solidFill>
                      </a:endParaRPr>
                    </a:p>
                  </a:txBody>
                  <a:tcPr/>
                </a:tc>
                <a:tc>
                  <a:txBody>
                    <a:bodyPr/>
                    <a:lstStyle/>
                    <a:p>
                      <a:pPr algn="ctr"/>
                      <a:r>
                        <a:rPr lang="zh-CN" altLang="en-US" sz="1600" b="0">
                          <a:solidFill>
                            <a:schemeClr val="tx1"/>
                          </a:solidFill>
                        </a:rPr>
                        <a:t>说明</a:t>
                      </a:r>
                      <a:endParaRPr lang="zh-CN" altLang="en-US" sz="1600" b="0" dirty="0">
                        <a:solidFill>
                          <a:schemeClr val="tx1"/>
                        </a:solidFill>
                      </a:endParaRPr>
                    </a:p>
                  </a:txBody>
                  <a:tcPr/>
                </a:tc>
              </a:tr>
              <a:tr h="340761">
                <a:tc rowSpan="2">
                  <a:txBody>
                    <a:bodyPr/>
                    <a:lstStyle/>
                    <a:p>
                      <a:pPr algn="ctr">
                        <a:lnSpc>
                          <a:spcPct val="150000"/>
                        </a:lnSpc>
                      </a:pPr>
                      <a:r>
                        <a:rPr lang="en-US" altLang="zh-CN" sz="1200">
                          <a:solidFill>
                            <a:schemeClr val="bg2">
                              <a:lumMod val="25000"/>
                            </a:schemeClr>
                          </a:solidFill>
                          <a:latin typeface="+mn-ea"/>
                          <a:ea typeface="+mn-ea"/>
                        </a:rPr>
                        <a:t>shell</a:t>
                      </a:r>
                      <a:r>
                        <a:rPr lang="zh-CN" altLang="en-US" sz="1200">
                          <a:solidFill>
                            <a:schemeClr val="bg2">
                              <a:lumMod val="25000"/>
                            </a:schemeClr>
                          </a:solidFill>
                          <a:latin typeface="+mn-ea"/>
                          <a:ea typeface="+mn-ea"/>
                        </a:rPr>
                        <a:t>通配符</a:t>
                      </a:r>
                      <a:endParaRPr lang="zh-CN" altLang="en-US" sz="1200" dirty="0">
                        <a:solidFill>
                          <a:schemeClr val="bg2">
                            <a:lumMod val="25000"/>
                          </a:schemeClr>
                        </a:solidFill>
                        <a:latin typeface="+mn-ea"/>
                        <a:ea typeface="+mn-ea"/>
                      </a:endParaRPr>
                    </a:p>
                  </a:txBody>
                  <a:tcPr anchor="ctr"/>
                </a:tc>
                <a:tc>
                  <a:txBody>
                    <a:bodyPr/>
                    <a:lstStyle/>
                    <a:p>
                      <a:pPr algn="ctr">
                        <a:lnSpc>
                          <a:spcPct val="150000"/>
                        </a:lnSpc>
                      </a:pPr>
                      <a:r>
                        <a:rPr lang="zh-CN" altLang="en-US" sz="120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dirty="0">
                          <a:solidFill>
                            <a:schemeClr val="bg2">
                              <a:lumMod val="25000"/>
                            </a:schemeClr>
                          </a:solidFill>
                          <a:latin typeface="+mn-ea"/>
                          <a:ea typeface="+mn-ea"/>
                        </a:rPr>
                        <a:t>匹配</a:t>
                      </a:r>
                      <a:r>
                        <a:rPr lang="en-US" altLang="zh-CN" sz="1200" dirty="0" smtClean="0">
                          <a:solidFill>
                            <a:schemeClr val="bg2">
                              <a:lumMod val="25000"/>
                            </a:schemeClr>
                          </a:solidFill>
                          <a:latin typeface="+mn-ea"/>
                          <a:ea typeface="+mn-ea"/>
                        </a:rPr>
                        <a:t>0</a:t>
                      </a:r>
                      <a:r>
                        <a:rPr lang="zh-CN" altLang="en-US" sz="1200" dirty="0" smtClean="0">
                          <a:solidFill>
                            <a:schemeClr val="bg2">
                              <a:lumMod val="25000"/>
                            </a:schemeClr>
                          </a:solidFill>
                          <a:latin typeface="+mn-ea"/>
                          <a:ea typeface="+mn-ea"/>
                        </a:rPr>
                        <a:t>个或</a:t>
                      </a:r>
                      <a:r>
                        <a:rPr lang="zh-CN" altLang="en-US" sz="1200" dirty="0">
                          <a:solidFill>
                            <a:schemeClr val="bg2">
                              <a:lumMod val="25000"/>
                            </a:schemeClr>
                          </a:solidFill>
                          <a:latin typeface="+mn-ea"/>
                          <a:ea typeface="+mn-ea"/>
                        </a:rPr>
                        <a:t>多个字符</a:t>
                      </a:r>
                      <a:endParaRPr lang="en-US" altLang="zh-CN" sz="1200" dirty="0">
                        <a:solidFill>
                          <a:schemeClr val="bg2">
                            <a:lumMod val="25000"/>
                          </a:schemeClr>
                        </a:solidFill>
                        <a:latin typeface="+mn-ea"/>
                        <a:ea typeface="+mn-ea"/>
                      </a:endParaRPr>
                    </a:p>
                  </a:txBody>
                  <a:tcPr/>
                </a:tc>
              </a:tr>
              <a:tr h="315890">
                <a:tc vMerge="1">
                  <a:tcPr/>
                </a:tc>
                <a:tc>
                  <a:txBody>
                    <a:bodyPr/>
                    <a:lstStyle/>
                    <a:p>
                      <a:pPr algn="ctr">
                        <a:lnSpc>
                          <a:spcPct val="150000"/>
                        </a:lnSpc>
                      </a:pPr>
                      <a:r>
                        <a:rPr lang="en-US" altLang="zh-CN" sz="120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a:solidFill>
                            <a:schemeClr val="bg2">
                              <a:lumMod val="25000"/>
                            </a:schemeClr>
                          </a:solidFill>
                          <a:latin typeface="+mn-ea"/>
                          <a:ea typeface="+mn-ea"/>
                        </a:rPr>
                        <a:t>匹配任意一个字符</a:t>
                      </a:r>
                      <a:endParaRPr lang="zh-CN" altLang="en-US" sz="1200" dirty="0">
                        <a:solidFill>
                          <a:schemeClr val="bg2">
                            <a:lumMod val="25000"/>
                          </a:schemeClr>
                        </a:solidFill>
                        <a:latin typeface="+mn-ea"/>
                        <a:ea typeface="+mn-ea"/>
                      </a:endParaRPr>
                    </a:p>
                  </a:txBody>
                  <a:tcPr/>
                </a:tc>
              </a:tr>
              <a:tr h="370060">
                <a:tc rowSpan="3">
                  <a:txBody>
                    <a:bodyPr/>
                    <a:lstStyle/>
                    <a:p>
                      <a:pPr algn="ctr">
                        <a:lnSpc>
                          <a:spcPct val="150000"/>
                        </a:lnSpc>
                      </a:pPr>
                      <a:r>
                        <a:rPr lang="zh-CN" altLang="en-US" sz="1200">
                          <a:solidFill>
                            <a:schemeClr val="bg2">
                              <a:lumMod val="25000"/>
                            </a:schemeClr>
                          </a:solidFill>
                          <a:latin typeface="+mn-ea"/>
                          <a:ea typeface="+mn-ea"/>
                        </a:rPr>
                        <a:t>正则表达式通配符</a:t>
                      </a:r>
                      <a:endParaRPr lang="zh-CN" altLang="en-US" sz="1200" dirty="0">
                        <a:solidFill>
                          <a:schemeClr val="bg2">
                            <a:lumMod val="25000"/>
                          </a:schemeClr>
                        </a:solidFill>
                        <a:latin typeface="+mn-ea"/>
                        <a:ea typeface="+mn-ea"/>
                      </a:endParaRPr>
                    </a:p>
                  </a:txBody>
                  <a:tcPr anchor="ctr"/>
                </a:tc>
                <a:tc>
                  <a:txBody>
                    <a:bodyPr/>
                    <a:lstStyle/>
                    <a:p>
                      <a:pPr algn="ctr">
                        <a:lnSpc>
                          <a:spcPct val="150000"/>
                        </a:lnSpc>
                      </a:pPr>
                      <a:r>
                        <a:rPr lang="en-US" altLang="zh-CN" sz="120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dirty="0">
                          <a:solidFill>
                            <a:schemeClr val="bg2">
                              <a:lumMod val="25000"/>
                            </a:schemeClr>
                          </a:solidFill>
                          <a:latin typeface="+mn-ea"/>
                          <a:ea typeface="+mn-ea"/>
                        </a:rPr>
                        <a:t>匹配前一个</a:t>
                      </a:r>
                      <a:r>
                        <a:rPr lang="zh-CN" altLang="en-US" sz="1200" dirty="0" smtClean="0">
                          <a:solidFill>
                            <a:schemeClr val="bg2">
                              <a:lumMod val="25000"/>
                            </a:schemeClr>
                          </a:solidFill>
                          <a:latin typeface="+mn-ea"/>
                          <a:ea typeface="+mn-ea"/>
                        </a:rPr>
                        <a:t>字符任意次数（含</a:t>
                      </a:r>
                      <a:r>
                        <a:rPr lang="en-US" altLang="zh-CN" sz="1200" dirty="0" smtClean="0">
                          <a:solidFill>
                            <a:schemeClr val="bg2">
                              <a:lumMod val="25000"/>
                            </a:schemeClr>
                          </a:solidFill>
                          <a:latin typeface="+mn-ea"/>
                          <a:ea typeface="+mn-ea"/>
                        </a:rPr>
                        <a:t>0</a:t>
                      </a:r>
                      <a:r>
                        <a:rPr lang="zh-CN" altLang="en-US" sz="1200" dirty="0" smtClean="0">
                          <a:solidFill>
                            <a:schemeClr val="bg2">
                              <a:lumMod val="25000"/>
                            </a:schemeClr>
                          </a:solidFill>
                          <a:latin typeface="+mn-ea"/>
                          <a:ea typeface="+mn-ea"/>
                        </a:rPr>
                        <a:t>次）</a:t>
                      </a:r>
                      <a:endParaRPr lang="zh-CN" altLang="en-US" sz="1200" dirty="0">
                        <a:solidFill>
                          <a:schemeClr val="bg2">
                            <a:lumMod val="25000"/>
                          </a:schemeClr>
                        </a:solidFill>
                        <a:latin typeface="+mn-ea"/>
                        <a:ea typeface="+mn-ea"/>
                      </a:endParaRPr>
                    </a:p>
                  </a:txBody>
                  <a:tcPr/>
                </a:tc>
              </a:tr>
              <a:tr h="370060">
                <a:tc vMerge="1">
                  <a:tcPr/>
                </a:tc>
                <a:tc>
                  <a:txBody>
                    <a:bodyPr/>
                    <a:lstStyle/>
                    <a:p>
                      <a:pPr algn="ctr">
                        <a:lnSpc>
                          <a:spcPct val="150000"/>
                        </a:lnSpc>
                      </a:pPr>
                      <a:r>
                        <a:rPr lang="en-US" altLang="zh-CN" sz="120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dirty="0">
                          <a:solidFill>
                            <a:schemeClr val="bg2">
                              <a:lumMod val="25000"/>
                            </a:schemeClr>
                          </a:solidFill>
                          <a:latin typeface="+mn-ea"/>
                          <a:ea typeface="+mn-ea"/>
                        </a:rPr>
                        <a:t>匹配前一个字符</a:t>
                      </a:r>
                      <a:r>
                        <a:rPr lang="en-US" altLang="zh-CN" sz="1200" dirty="0" smtClean="0">
                          <a:solidFill>
                            <a:schemeClr val="bg2">
                              <a:lumMod val="25000"/>
                            </a:schemeClr>
                          </a:solidFill>
                          <a:latin typeface="+mn-ea"/>
                          <a:ea typeface="+mn-ea"/>
                        </a:rPr>
                        <a:t>1</a:t>
                      </a:r>
                      <a:r>
                        <a:rPr lang="zh-CN" altLang="en-US" sz="1200" dirty="0" smtClean="0">
                          <a:solidFill>
                            <a:schemeClr val="bg2">
                              <a:lumMod val="25000"/>
                            </a:schemeClr>
                          </a:solidFill>
                          <a:latin typeface="+mn-ea"/>
                          <a:ea typeface="+mn-ea"/>
                        </a:rPr>
                        <a:t>次以上（含</a:t>
                      </a:r>
                      <a:r>
                        <a:rPr lang="en-US" altLang="zh-CN" sz="1200" dirty="0" smtClean="0">
                          <a:solidFill>
                            <a:schemeClr val="bg2">
                              <a:lumMod val="25000"/>
                            </a:schemeClr>
                          </a:solidFill>
                          <a:latin typeface="+mn-ea"/>
                          <a:ea typeface="+mn-ea"/>
                        </a:rPr>
                        <a:t>1</a:t>
                      </a:r>
                      <a:r>
                        <a:rPr lang="zh-CN" altLang="en-US" sz="1200" dirty="0" smtClean="0">
                          <a:solidFill>
                            <a:schemeClr val="bg2">
                              <a:lumMod val="25000"/>
                            </a:schemeClr>
                          </a:solidFill>
                          <a:latin typeface="+mn-ea"/>
                          <a:ea typeface="+mn-ea"/>
                        </a:rPr>
                        <a:t>次）</a:t>
                      </a:r>
                      <a:endParaRPr lang="zh-CN" altLang="en-US" sz="1200" dirty="0">
                        <a:solidFill>
                          <a:schemeClr val="bg2">
                            <a:lumMod val="25000"/>
                          </a:schemeClr>
                        </a:solidFill>
                        <a:latin typeface="+mn-ea"/>
                        <a:ea typeface="+mn-ea"/>
                      </a:endParaRPr>
                    </a:p>
                  </a:txBody>
                  <a:tcPr/>
                </a:tc>
              </a:tr>
              <a:tr h="370060">
                <a:tc vMerge="1">
                  <a:tcPr/>
                </a:tc>
                <a:tc>
                  <a:txBody>
                    <a:bodyPr/>
                    <a:lstStyle/>
                    <a:p>
                      <a:pPr algn="ctr">
                        <a:lnSpc>
                          <a:spcPct val="150000"/>
                        </a:lnSpc>
                      </a:pPr>
                      <a:r>
                        <a:rPr lang="en-US" altLang="zh-CN" sz="120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dirty="0">
                          <a:solidFill>
                            <a:schemeClr val="bg2">
                              <a:lumMod val="25000"/>
                            </a:schemeClr>
                          </a:solidFill>
                          <a:latin typeface="+mn-ea"/>
                          <a:ea typeface="+mn-ea"/>
                        </a:rPr>
                        <a:t>匹配前一个字符</a:t>
                      </a:r>
                      <a:r>
                        <a:rPr lang="en-US" altLang="zh-CN" sz="1200" dirty="0" smtClean="0">
                          <a:solidFill>
                            <a:schemeClr val="bg2">
                              <a:lumMod val="25000"/>
                            </a:schemeClr>
                          </a:solidFill>
                          <a:latin typeface="+mn-ea"/>
                          <a:ea typeface="+mn-ea"/>
                        </a:rPr>
                        <a:t>0</a:t>
                      </a:r>
                      <a:r>
                        <a:rPr lang="zh-CN" altLang="en-US" sz="1200" dirty="0" smtClean="0">
                          <a:solidFill>
                            <a:schemeClr val="bg2">
                              <a:lumMod val="25000"/>
                            </a:schemeClr>
                          </a:solidFill>
                          <a:latin typeface="+mn-ea"/>
                          <a:ea typeface="+mn-ea"/>
                        </a:rPr>
                        <a:t>次或</a:t>
                      </a:r>
                      <a:r>
                        <a:rPr lang="en-US" altLang="zh-CN" sz="1200" dirty="0" smtClean="0">
                          <a:solidFill>
                            <a:schemeClr val="bg2">
                              <a:lumMod val="25000"/>
                            </a:schemeClr>
                          </a:solidFill>
                          <a:latin typeface="+mn-ea"/>
                          <a:ea typeface="+mn-ea"/>
                        </a:rPr>
                        <a:t>1</a:t>
                      </a:r>
                      <a:r>
                        <a:rPr lang="zh-CN" altLang="en-US" sz="1200" dirty="0" smtClean="0">
                          <a:solidFill>
                            <a:schemeClr val="bg2">
                              <a:lumMod val="25000"/>
                            </a:schemeClr>
                          </a:solidFill>
                          <a:latin typeface="+mn-ea"/>
                          <a:ea typeface="+mn-ea"/>
                        </a:rPr>
                        <a:t>次</a:t>
                      </a:r>
                      <a:endParaRPr lang="zh-CN" altLang="en-US" sz="1200" dirty="0">
                        <a:solidFill>
                          <a:schemeClr val="bg2">
                            <a:lumMod val="25000"/>
                          </a:schemeClr>
                        </a:solidFill>
                        <a:latin typeface="+mn-ea"/>
                        <a:ea typeface="+mn-ea"/>
                      </a:endParaRPr>
                    </a:p>
                  </a:txBody>
                  <a:tcPr/>
                </a:tc>
              </a:tr>
              <a:tr h="370060">
                <a:tc rowSpan="3">
                  <a:txBody>
                    <a:bodyPr/>
                    <a:lstStyle/>
                    <a:p>
                      <a:pPr algn="ctr">
                        <a:lnSpc>
                          <a:spcPct val="150000"/>
                        </a:lnSpc>
                      </a:pPr>
                      <a:r>
                        <a:rPr lang="en-US" altLang="zh-CN" sz="1200" dirty="0">
                          <a:solidFill>
                            <a:schemeClr val="bg2">
                              <a:lumMod val="25000"/>
                            </a:schemeClr>
                          </a:solidFill>
                          <a:latin typeface="+mn-ea"/>
                          <a:ea typeface="+mn-ea"/>
                        </a:rPr>
                        <a:t>SQL</a:t>
                      </a:r>
                      <a:r>
                        <a:rPr lang="zh-CN" altLang="en-US" sz="1200" dirty="0">
                          <a:solidFill>
                            <a:schemeClr val="bg2">
                              <a:lumMod val="25000"/>
                            </a:schemeClr>
                          </a:solidFill>
                          <a:latin typeface="+mn-ea"/>
                          <a:ea typeface="+mn-ea"/>
                        </a:rPr>
                        <a:t>通配符</a:t>
                      </a:r>
                      <a:endParaRPr lang="zh-CN" altLang="en-US" sz="1200" dirty="0">
                        <a:solidFill>
                          <a:schemeClr val="bg2">
                            <a:lumMod val="25000"/>
                          </a:schemeClr>
                        </a:solidFill>
                        <a:latin typeface="+mn-ea"/>
                        <a:ea typeface="+mn-ea"/>
                      </a:endParaRPr>
                    </a:p>
                  </a:txBody>
                  <a:tcPr anchor="ctr"/>
                </a:tc>
                <a:tc>
                  <a:txBody>
                    <a:bodyPr/>
                    <a:lstStyle/>
                    <a:p>
                      <a:pPr algn="ctr">
                        <a:lnSpc>
                          <a:spcPct val="150000"/>
                        </a:lnSpc>
                      </a:pPr>
                      <a:r>
                        <a:rPr lang="en-US" altLang="zh-CN" sz="120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a:solidFill>
                            <a:schemeClr val="bg2">
                              <a:lumMod val="25000"/>
                            </a:schemeClr>
                          </a:solidFill>
                          <a:latin typeface="+mn-ea"/>
                          <a:ea typeface="+mn-ea"/>
                        </a:rPr>
                        <a:t>匹配一个或多个字符</a:t>
                      </a:r>
                      <a:endParaRPr lang="en-US" altLang="zh-CN" sz="1200">
                        <a:solidFill>
                          <a:schemeClr val="bg2">
                            <a:lumMod val="25000"/>
                          </a:schemeClr>
                        </a:solidFill>
                        <a:latin typeface="+mn-ea"/>
                        <a:ea typeface="+mn-ea"/>
                      </a:endParaRPr>
                    </a:p>
                  </a:txBody>
                  <a:tcPr/>
                </a:tc>
              </a:tr>
              <a:tr h="370060">
                <a:tc vMerge="1">
                  <a:tcPr/>
                </a:tc>
                <a:tc>
                  <a:txBody>
                    <a:bodyPr/>
                    <a:lstStyle/>
                    <a:p>
                      <a:pPr algn="ctr">
                        <a:lnSpc>
                          <a:spcPct val="150000"/>
                        </a:lnSpc>
                      </a:pPr>
                      <a:r>
                        <a:rPr lang="en-US" altLang="zh-CN" sz="1200">
                          <a:solidFill>
                            <a:schemeClr val="bg2">
                              <a:lumMod val="25000"/>
                            </a:schemeClr>
                          </a:solidFill>
                          <a:latin typeface="+mn-ea"/>
                          <a:ea typeface="+mn-ea"/>
                        </a:rPr>
                        <a:t>_</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a:solidFill>
                            <a:schemeClr val="bg2">
                              <a:lumMod val="25000"/>
                            </a:schemeClr>
                          </a:solidFill>
                          <a:latin typeface="+mn-ea"/>
                          <a:ea typeface="+mn-ea"/>
                        </a:rPr>
                        <a:t>仅匹配一个字符</a:t>
                      </a:r>
                      <a:endParaRPr lang="en-US" altLang="zh-CN" sz="1200">
                        <a:solidFill>
                          <a:schemeClr val="bg2">
                            <a:lumMod val="25000"/>
                          </a:schemeClr>
                        </a:solidFill>
                        <a:latin typeface="+mn-ea"/>
                        <a:ea typeface="+mn-ea"/>
                      </a:endParaRPr>
                    </a:p>
                  </a:txBody>
                  <a:tcPr/>
                </a:tc>
              </a:tr>
              <a:tr h="391959">
                <a:tc vMerge="1">
                  <a:tcPr/>
                </a:tc>
                <a:tc>
                  <a:txBody>
                    <a:bodyPr/>
                    <a:lstStyle/>
                    <a:p>
                      <a:pPr algn="ctr">
                        <a:lnSpc>
                          <a:spcPct val="150000"/>
                        </a:lnSpc>
                      </a:pPr>
                      <a:r>
                        <a:rPr lang="en-US" altLang="zh-CN" sz="1200" dirty="0">
                          <a:solidFill>
                            <a:schemeClr val="bg2">
                              <a:lumMod val="25000"/>
                            </a:schemeClr>
                          </a:solidFill>
                          <a:latin typeface="+mn-ea"/>
                          <a:ea typeface="+mn-ea"/>
                        </a:rPr>
                        <a:t>[</a:t>
                      </a:r>
                      <a:r>
                        <a:rPr lang="en-US" altLang="zh-CN" sz="1200" dirty="0" err="1">
                          <a:solidFill>
                            <a:schemeClr val="bg2">
                              <a:lumMod val="25000"/>
                            </a:schemeClr>
                          </a:solidFill>
                          <a:latin typeface="+mn-ea"/>
                          <a:ea typeface="+mn-ea"/>
                        </a:rPr>
                        <a:t>charlist</a:t>
                      </a:r>
                      <a:r>
                        <a:rPr lang="en-US" altLang="zh-CN" sz="1200" dirty="0">
                          <a:solidFill>
                            <a:schemeClr val="bg2">
                              <a:lumMod val="25000"/>
                            </a:schemeClr>
                          </a:solidFill>
                          <a:latin typeface="+mn-ea"/>
                          <a:ea typeface="+mn-ea"/>
                        </a:rPr>
                        <a:t>]</a:t>
                      </a:r>
                      <a:endParaRPr lang="zh-CN" altLang="en-US" sz="1200" dirty="0">
                        <a:solidFill>
                          <a:schemeClr val="bg2">
                            <a:lumMod val="25000"/>
                          </a:schemeClr>
                        </a:solidFill>
                        <a:latin typeface="+mn-ea"/>
                        <a:ea typeface="+mn-ea"/>
                      </a:endParaRPr>
                    </a:p>
                  </a:txBody>
                  <a:tcPr/>
                </a:tc>
                <a:tc>
                  <a:txBody>
                    <a:bodyPr/>
                    <a:lstStyle/>
                    <a:p>
                      <a:pPr algn="l">
                        <a:lnSpc>
                          <a:spcPct val="150000"/>
                        </a:lnSpc>
                      </a:pPr>
                      <a:r>
                        <a:rPr lang="zh-CN" altLang="en-US" sz="1200" dirty="0">
                          <a:solidFill>
                            <a:schemeClr val="bg2">
                              <a:lumMod val="25000"/>
                            </a:schemeClr>
                          </a:solidFill>
                          <a:latin typeface="+mn-ea"/>
                          <a:ea typeface="+mn-ea"/>
                        </a:rPr>
                        <a:t>字符列中的任何单一字符</a:t>
                      </a:r>
                      <a:endParaRPr lang="en-US" altLang="zh-CN" sz="1200" dirty="0">
                        <a:solidFill>
                          <a:schemeClr val="bg2">
                            <a:lumMod val="25000"/>
                          </a:schemeClr>
                        </a:solidFill>
                        <a:latin typeface="+mn-ea"/>
                        <a:ea typeface="+mn-ea"/>
                      </a:endParaRPr>
                    </a:p>
                  </a:txBody>
                  <a:tcPr/>
                </a:tc>
              </a:tr>
            </a:tbl>
          </a:graphicData>
        </a:graphic>
      </p:graphicFrame>
      <p:sp>
        <p:nvSpPr>
          <p:cNvPr id="6" name="AutoShape 10"/>
          <p:cNvSpPr>
            <a:spLocks noChangeArrowheads="1"/>
          </p:cNvSpPr>
          <p:nvPr/>
        </p:nvSpPr>
        <p:spPr bwMode="auto">
          <a:xfrm>
            <a:off x="1264500" y="4645451"/>
            <a:ext cx="6615000" cy="374571"/>
          </a:xfrm>
          <a:prstGeom prst="roundRect">
            <a:avLst>
              <a:gd name="adj" fmla="val 16667"/>
            </a:avLst>
          </a:prstGeom>
          <a:solidFill>
            <a:srgbClr val="0070C0"/>
          </a:solidFill>
          <a:ln w="9525" cap="flat" cmpd="sng" algn="ctr">
            <a:solidFill>
              <a:schemeClr val="accent3">
                <a:lumMod val="95000"/>
              </a:schemeClr>
            </a:solidFill>
            <a:prstDash val="solid"/>
            <a:round/>
            <a:headEnd type="none" w="med" len="med"/>
            <a:tailEnd type="none" w="med" len="med"/>
          </a:ln>
          <a:effectLst>
            <a:outerShdw blurRad="50800" dist="38100" dir="5400000" algn="t" rotWithShape="0">
              <a:prstClr val="black">
                <a:alpha val="40000"/>
              </a:prstClr>
            </a:outerShdw>
          </a:effectLst>
        </p:spPr>
        <p:txBody>
          <a:bodyPr wrap="square" anchor="ctr" anchorCtr="0">
            <a:spAutoFit/>
          </a:bodyPr>
          <a:lstStyle/>
          <a:p>
            <a:pPr marL="0" lvl="1" indent="-285750" eaLnBrk="0" hangingPunct="0">
              <a:spcBef>
                <a:spcPct val="20000"/>
              </a:spcBef>
              <a:buClr>
                <a:srgbClr val="233DA9"/>
              </a:buClr>
              <a:buSzPct val="80000"/>
              <a:defRPr/>
            </a:pPr>
            <a:r>
              <a:rPr lang="zh-CN" altLang="en-US" sz="1600" kern="0" dirty="0" smtClean="0">
                <a:solidFill>
                  <a:schemeClr val="bg1"/>
                </a:solidFill>
                <a:latin typeface="Arial" panose="020B0604020202020204"/>
              </a:rPr>
              <a:t>本页内容不在本</a:t>
            </a:r>
            <a:r>
              <a:rPr lang="zh-CN" altLang="en-US" sz="1600" kern="0" dirty="0">
                <a:solidFill>
                  <a:schemeClr val="bg1"/>
                </a:solidFill>
                <a:latin typeface="Arial" panose="020B0604020202020204"/>
              </a:rPr>
              <a:t>单元</a:t>
            </a:r>
            <a:r>
              <a:rPr lang="zh-CN" altLang="en-US" sz="1600" kern="0" dirty="0" smtClean="0">
                <a:solidFill>
                  <a:schemeClr val="bg1"/>
                </a:solidFill>
                <a:latin typeface="Arial" panose="020B0604020202020204"/>
              </a:rPr>
              <a:t>授课之列，谨供同学们参考了解</a:t>
            </a:r>
            <a:endParaRPr lang="en-GB" altLang="zh-CN" sz="1600" kern="0" dirty="0">
              <a:solidFill>
                <a:schemeClr val="bg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6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407" y="3102770"/>
            <a:ext cx="9144001" cy="208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3"/>
          <p:cNvGrpSpPr/>
          <p:nvPr/>
        </p:nvGrpSpPr>
        <p:grpSpPr bwMode="auto">
          <a:xfrm>
            <a:off x="0" y="-204696"/>
            <a:ext cx="9151144" cy="3852068"/>
            <a:chOff x="0" y="107177"/>
            <a:chExt cx="9151144" cy="3852791"/>
          </a:xfrm>
        </p:grpSpPr>
        <p:sp>
          <p:nvSpPr>
            <p:cNvPr id="5" name="矩形 254"/>
            <p:cNvSpPr>
              <a:spLocks noChangeArrowheads="1"/>
            </p:cNvSpPr>
            <p:nvPr/>
          </p:nvSpPr>
          <p:spPr bwMode="auto">
            <a:xfrm>
              <a:off x="0" y="113953"/>
              <a:ext cx="9144000" cy="3846015"/>
            </a:xfrm>
            <a:custGeom>
              <a:avLst/>
              <a:gdLst>
                <a:gd name="T0" fmla="*/ 0 w 9144000"/>
                <a:gd name="T1" fmla="*/ 0 h 3846015"/>
                <a:gd name="T2" fmla="*/ 9144000 w 9144000"/>
                <a:gd name="T3" fmla="*/ 3846015 h 3846015"/>
              </a:gdLst>
              <a:ahLst/>
              <a:cxnLst/>
              <a:rect l="T0" t="T1" r="T2" b="T3"/>
              <a:pathLst>
                <a:path w="9144000" h="3846015">
                  <a:moveTo>
                    <a:pt x="0" y="0"/>
                  </a:moveTo>
                  <a:lnTo>
                    <a:pt x="9144000" y="0"/>
                  </a:lnTo>
                  <a:lnTo>
                    <a:pt x="9144000" y="3651870"/>
                  </a:lnTo>
                  <a:lnTo>
                    <a:pt x="4766144" y="3651870"/>
                  </a:lnTo>
                  <a:lnTo>
                    <a:pt x="4571999" y="3846015"/>
                  </a:lnTo>
                  <a:lnTo>
                    <a:pt x="4377855" y="3651870"/>
                  </a:lnTo>
                  <a:lnTo>
                    <a:pt x="0" y="3651870"/>
                  </a:lnTo>
                  <a:close/>
                </a:path>
              </a:pathLst>
            </a:custGeom>
            <a:solidFill>
              <a:srgbClr val="292929">
                <a:alpha val="2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矩形 254"/>
            <p:cNvSpPr>
              <a:spLocks noChangeArrowheads="1"/>
            </p:cNvSpPr>
            <p:nvPr/>
          </p:nvSpPr>
          <p:spPr bwMode="auto">
            <a:xfrm>
              <a:off x="0" y="107177"/>
              <a:ext cx="9151144" cy="3738838"/>
            </a:xfrm>
            <a:custGeom>
              <a:avLst/>
              <a:gdLst>
                <a:gd name="T0" fmla="*/ 0 w 9144000"/>
                <a:gd name="T1" fmla="*/ 0 h 3846015"/>
                <a:gd name="T2" fmla="*/ 9144000 w 9144000"/>
                <a:gd name="T3" fmla="*/ 3846015 h 3846015"/>
                <a:gd name="connsiteX0" fmla="*/ 42863 w 9144000"/>
                <a:gd name="connsiteY0" fmla="*/ 643058 h 3846015"/>
                <a:gd name="connsiteX1" fmla="*/ 9144000 w 9144000"/>
                <a:gd name="connsiteY1" fmla="*/ 0 h 3846015"/>
                <a:gd name="connsiteX2" fmla="*/ 9144000 w 9144000"/>
                <a:gd name="connsiteY2" fmla="*/ 3651870 h 3846015"/>
                <a:gd name="connsiteX3" fmla="*/ 4766144 w 9144000"/>
                <a:gd name="connsiteY3" fmla="*/ 3651870 h 3846015"/>
                <a:gd name="connsiteX4" fmla="*/ 4571999 w 9144000"/>
                <a:gd name="connsiteY4" fmla="*/ 3846015 h 3846015"/>
                <a:gd name="connsiteX5" fmla="*/ 4377855 w 9144000"/>
                <a:gd name="connsiteY5" fmla="*/ 3651870 h 3846015"/>
                <a:gd name="connsiteX6" fmla="*/ 0 w 9144000"/>
                <a:gd name="connsiteY6" fmla="*/ 3651870 h 3846015"/>
                <a:gd name="connsiteX7" fmla="*/ 42863 w 9144000"/>
                <a:gd name="connsiteY7" fmla="*/ 643058 h 3846015"/>
                <a:gd name="connsiteX0-1" fmla="*/ 7145 w 9144000"/>
                <a:gd name="connsiteY0-2" fmla="*/ 121467 h 3846015"/>
                <a:gd name="connsiteX1-3" fmla="*/ 9144000 w 9144000"/>
                <a:gd name="connsiteY1-4" fmla="*/ 0 h 3846015"/>
                <a:gd name="connsiteX2-5" fmla="*/ 9144000 w 9144000"/>
                <a:gd name="connsiteY2-6" fmla="*/ 3651870 h 3846015"/>
                <a:gd name="connsiteX3-7" fmla="*/ 4766144 w 9144000"/>
                <a:gd name="connsiteY3-8" fmla="*/ 3651870 h 3846015"/>
                <a:gd name="connsiteX4-9" fmla="*/ 4571999 w 9144000"/>
                <a:gd name="connsiteY4-10" fmla="*/ 3846015 h 3846015"/>
                <a:gd name="connsiteX5-11" fmla="*/ 4377855 w 9144000"/>
                <a:gd name="connsiteY5-12" fmla="*/ 3651870 h 3846015"/>
                <a:gd name="connsiteX6-13" fmla="*/ 0 w 9144000"/>
                <a:gd name="connsiteY6-14" fmla="*/ 3651870 h 3846015"/>
                <a:gd name="connsiteX7-15" fmla="*/ 7145 w 9144000"/>
                <a:gd name="connsiteY7-16" fmla="*/ 121467 h 3846015"/>
                <a:gd name="connsiteX0-17" fmla="*/ 7145 w 9144000"/>
                <a:gd name="connsiteY0-18" fmla="*/ 0 h 3724548"/>
                <a:gd name="connsiteX1-19" fmla="*/ 8851106 w 9144000"/>
                <a:gd name="connsiteY1-20" fmla="*/ 392980 h 3724548"/>
                <a:gd name="connsiteX2-21" fmla="*/ 9144000 w 9144000"/>
                <a:gd name="connsiteY2-22" fmla="*/ 3530403 h 3724548"/>
                <a:gd name="connsiteX3-23" fmla="*/ 4766144 w 9144000"/>
                <a:gd name="connsiteY3-24" fmla="*/ 3530403 h 3724548"/>
                <a:gd name="connsiteX4-25" fmla="*/ 4571999 w 9144000"/>
                <a:gd name="connsiteY4-26" fmla="*/ 3724548 h 3724548"/>
                <a:gd name="connsiteX5-27" fmla="*/ 4377855 w 9144000"/>
                <a:gd name="connsiteY5-28" fmla="*/ 3530403 h 3724548"/>
                <a:gd name="connsiteX6-29" fmla="*/ 0 w 9144000"/>
                <a:gd name="connsiteY6-30" fmla="*/ 3530403 h 3724548"/>
                <a:gd name="connsiteX7-31" fmla="*/ 7145 w 9144000"/>
                <a:gd name="connsiteY7-32" fmla="*/ 0 h 3724548"/>
                <a:gd name="connsiteX0-33" fmla="*/ 7145 w 9151144"/>
                <a:gd name="connsiteY0-34" fmla="*/ 14290 h 3738838"/>
                <a:gd name="connsiteX1-35" fmla="*/ 9151144 w 9151144"/>
                <a:gd name="connsiteY1-36" fmla="*/ 0 h 3738838"/>
                <a:gd name="connsiteX2-37" fmla="*/ 9144000 w 9151144"/>
                <a:gd name="connsiteY2-38" fmla="*/ 3544693 h 3738838"/>
                <a:gd name="connsiteX3-39" fmla="*/ 4766144 w 9151144"/>
                <a:gd name="connsiteY3-40" fmla="*/ 3544693 h 3738838"/>
                <a:gd name="connsiteX4-41" fmla="*/ 4571999 w 9151144"/>
                <a:gd name="connsiteY4-42" fmla="*/ 3738838 h 3738838"/>
                <a:gd name="connsiteX5-43" fmla="*/ 4377855 w 9151144"/>
                <a:gd name="connsiteY5-44" fmla="*/ 3544693 h 3738838"/>
                <a:gd name="connsiteX6-45" fmla="*/ 0 w 9151144"/>
                <a:gd name="connsiteY6-46" fmla="*/ 3544693 h 3738838"/>
                <a:gd name="connsiteX7-47" fmla="*/ 7145 w 9151144"/>
                <a:gd name="connsiteY7-48" fmla="*/ 14290 h 3738838"/>
                <a:gd name="connsiteX0-49" fmla="*/ 7145 w 9151144"/>
                <a:gd name="connsiteY0-50" fmla="*/ 7145 h 3738838"/>
                <a:gd name="connsiteX1-51" fmla="*/ 9151144 w 9151144"/>
                <a:gd name="connsiteY1-52" fmla="*/ 0 h 3738838"/>
                <a:gd name="connsiteX2-53" fmla="*/ 9144000 w 9151144"/>
                <a:gd name="connsiteY2-54" fmla="*/ 3544693 h 3738838"/>
                <a:gd name="connsiteX3-55" fmla="*/ 4766144 w 9151144"/>
                <a:gd name="connsiteY3-56" fmla="*/ 3544693 h 3738838"/>
                <a:gd name="connsiteX4-57" fmla="*/ 4571999 w 9151144"/>
                <a:gd name="connsiteY4-58" fmla="*/ 3738838 h 3738838"/>
                <a:gd name="connsiteX5-59" fmla="*/ 4377855 w 9151144"/>
                <a:gd name="connsiteY5-60" fmla="*/ 3544693 h 3738838"/>
                <a:gd name="connsiteX6-61" fmla="*/ 0 w 9151144"/>
                <a:gd name="connsiteY6-62" fmla="*/ 3544693 h 3738838"/>
                <a:gd name="connsiteX7-63" fmla="*/ 7145 w 9151144"/>
                <a:gd name="connsiteY7-64" fmla="*/ 7145 h 373883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9151144" h="3738838">
                  <a:moveTo>
                    <a:pt x="7145" y="7145"/>
                  </a:moveTo>
                  <a:lnTo>
                    <a:pt x="9151144" y="0"/>
                  </a:lnTo>
                  <a:cubicBezTo>
                    <a:pt x="9148763" y="1181564"/>
                    <a:pt x="9146381" y="2363129"/>
                    <a:pt x="9144000" y="3544693"/>
                  </a:cubicBezTo>
                  <a:lnTo>
                    <a:pt x="4766144" y="3544693"/>
                  </a:lnTo>
                  <a:lnTo>
                    <a:pt x="4571999" y="3738838"/>
                  </a:lnTo>
                  <a:lnTo>
                    <a:pt x="4377855" y="3544693"/>
                  </a:lnTo>
                  <a:lnTo>
                    <a:pt x="0" y="3544693"/>
                  </a:lnTo>
                  <a:cubicBezTo>
                    <a:pt x="0" y="2327403"/>
                    <a:pt x="7145" y="1224435"/>
                    <a:pt x="7145" y="7145"/>
                  </a:cubicBezTo>
                  <a:close/>
                </a:path>
              </a:pathLst>
            </a:cu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
        <p:nvSpPr>
          <p:cNvPr id="7" name="矩形 259"/>
          <p:cNvSpPr>
            <a:spLocks noChangeArrowheads="1"/>
          </p:cNvSpPr>
          <p:nvPr/>
        </p:nvSpPr>
        <p:spPr bwMode="auto">
          <a:xfrm>
            <a:off x="16723" y="3983478"/>
            <a:ext cx="9144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0" lvl="2" algn="ctr"/>
            <a:r>
              <a:rPr lang="zh-CN" altLang="en-US" sz="4800" b="1" dirty="0">
                <a:solidFill>
                  <a:schemeClr val="bg1"/>
                </a:solidFill>
                <a:latin typeface="+mn-ea"/>
                <a:ea typeface="+mn-ea"/>
              </a:rPr>
              <a:t>创新教育</a:t>
            </a:r>
            <a:r>
              <a:rPr lang="en-US" altLang="zh-CN" sz="4800" b="1" dirty="0">
                <a:solidFill>
                  <a:schemeClr val="bg1"/>
                </a:solidFill>
                <a:latin typeface="+mn-ea"/>
                <a:ea typeface="+mn-ea"/>
              </a:rPr>
              <a:t>  </a:t>
            </a:r>
            <a:r>
              <a:rPr lang="zh-CN" altLang="en-US" sz="4800" b="1" dirty="0">
                <a:solidFill>
                  <a:schemeClr val="bg1"/>
                </a:solidFill>
                <a:latin typeface="+mn-ea"/>
                <a:ea typeface="+mn-ea"/>
              </a:rPr>
              <a:t>引领未来</a:t>
            </a:r>
            <a:endParaRPr lang="zh-CN" altLang="en-US" sz="4800" b="1" dirty="0">
              <a:solidFill>
                <a:schemeClr val="bg1"/>
              </a:solidFill>
              <a:latin typeface="+mn-ea"/>
              <a:ea typeface="+mn-ea"/>
              <a:sym typeface="Impact" panose="020B0806030902050204" pitchFamily="34" charset="0"/>
            </a:endParaRPr>
          </a:p>
        </p:txBody>
      </p:sp>
      <p:grpSp>
        <p:nvGrpSpPr>
          <p:cNvPr id="14" name="组合 46"/>
          <p:cNvGrpSpPr/>
          <p:nvPr/>
        </p:nvGrpSpPr>
        <p:grpSpPr bwMode="auto">
          <a:xfrm>
            <a:off x="3795175" y="970438"/>
            <a:ext cx="1587103" cy="1587103"/>
            <a:chOff x="0" y="0"/>
            <a:chExt cx="2116920" cy="2116920"/>
          </a:xfrm>
        </p:grpSpPr>
        <p:sp>
          <p:nvSpPr>
            <p:cNvPr id="15" name="椭圆 47"/>
            <p:cNvSpPr>
              <a:spLocks noChangeArrowheads="1"/>
            </p:cNvSpPr>
            <p:nvPr/>
          </p:nvSpPr>
          <p:spPr bwMode="auto">
            <a:xfrm>
              <a:off x="0" y="0"/>
              <a:ext cx="2116920" cy="2116920"/>
            </a:xfrm>
            <a:prstGeom prst="ellipse">
              <a:avLst/>
            </a:prstGeom>
            <a:solidFill>
              <a:srgbClr val="F2F2F2"/>
            </a:solidFill>
            <a:ln w="57150">
              <a:solidFill>
                <a:srgbClr val="1D8DE5"/>
              </a:solidFill>
              <a:bevel/>
            </a:ln>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endParaRPr lang="zh-CN" altLang="zh-CN">
                <a:solidFill>
                  <a:srgbClr val="FFFFFF"/>
                </a:solidFill>
              </a:endParaRPr>
            </a:p>
          </p:txBody>
        </p:sp>
        <p:grpSp>
          <p:nvGrpSpPr>
            <p:cNvPr id="16" name="组合 48"/>
            <p:cNvGrpSpPr/>
            <p:nvPr/>
          </p:nvGrpSpPr>
          <p:grpSpPr bwMode="auto">
            <a:xfrm>
              <a:off x="461855" y="280091"/>
              <a:ext cx="1193210" cy="1836829"/>
              <a:chOff x="0" y="0"/>
              <a:chExt cx="2598738" cy="4000499"/>
            </a:xfrm>
          </p:grpSpPr>
          <p:sp>
            <p:nvSpPr>
              <p:cNvPr id="17" name="Freeform 1281"/>
              <p:cNvSpPr>
                <a:spLocks noChangeArrowheads="1"/>
              </p:cNvSpPr>
              <p:nvPr/>
            </p:nvSpPr>
            <p:spPr bwMode="auto">
              <a:xfrm>
                <a:off x="1435100" y="3543299"/>
                <a:ext cx="327025" cy="457200"/>
              </a:xfrm>
              <a:custGeom>
                <a:avLst/>
                <a:gdLst>
                  <a:gd name="T0" fmla="*/ 519152188 w 206"/>
                  <a:gd name="T1" fmla="*/ 0 h 288"/>
                  <a:gd name="T2" fmla="*/ 367942813 w 206"/>
                  <a:gd name="T3" fmla="*/ 0 h 288"/>
                  <a:gd name="T4" fmla="*/ 153730325 w 206"/>
                  <a:gd name="T5" fmla="*/ 0 h 288"/>
                  <a:gd name="T6" fmla="*/ 0 w 206"/>
                  <a:gd name="T7" fmla="*/ 0 h 288"/>
                  <a:gd name="T8" fmla="*/ 0 w 206"/>
                  <a:gd name="T9" fmla="*/ 20161250 h 288"/>
                  <a:gd name="T10" fmla="*/ 153730325 w 206"/>
                  <a:gd name="T11" fmla="*/ 20161250 h 288"/>
                  <a:gd name="T12" fmla="*/ 153730325 w 206"/>
                  <a:gd name="T13" fmla="*/ 725805000 h 288"/>
                  <a:gd name="T14" fmla="*/ 153730325 w 206"/>
                  <a:gd name="T15" fmla="*/ 725805000 h 288"/>
                  <a:gd name="T16" fmla="*/ 367942813 w 206"/>
                  <a:gd name="T17" fmla="*/ 725805000 h 288"/>
                  <a:gd name="T18" fmla="*/ 367942813 w 206"/>
                  <a:gd name="T19" fmla="*/ 725805000 h 288"/>
                  <a:gd name="T20" fmla="*/ 367942813 w 206"/>
                  <a:gd name="T21" fmla="*/ 20161250 h 288"/>
                  <a:gd name="T22" fmla="*/ 519152188 w 206"/>
                  <a:gd name="T23" fmla="*/ 20161250 h 288"/>
                  <a:gd name="T24" fmla="*/ 519152188 w 206"/>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06"/>
                  <a:gd name="T40" fmla="*/ 0 h 288"/>
                  <a:gd name="T41" fmla="*/ 206 w 206"/>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06" h="288">
                    <a:moveTo>
                      <a:pt x="206" y="0"/>
                    </a:moveTo>
                    <a:lnTo>
                      <a:pt x="146" y="0"/>
                    </a:lnTo>
                    <a:lnTo>
                      <a:pt x="61" y="0"/>
                    </a:lnTo>
                    <a:lnTo>
                      <a:pt x="0" y="0"/>
                    </a:lnTo>
                    <a:lnTo>
                      <a:pt x="0" y="8"/>
                    </a:lnTo>
                    <a:lnTo>
                      <a:pt x="61" y="8"/>
                    </a:lnTo>
                    <a:lnTo>
                      <a:pt x="61" y="288"/>
                    </a:lnTo>
                    <a:lnTo>
                      <a:pt x="146" y="288"/>
                    </a:lnTo>
                    <a:lnTo>
                      <a:pt x="146" y="8"/>
                    </a:lnTo>
                    <a:lnTo>
                      <a:pt x="206" y="8"/>
                    </a:lnTo>
                    <a:lnTo>
                      <a:pt x="20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8" name="Freeform 1283"/>
              <p:cNvSpPr>
                <a:spLocks noChangeArrowheads="1"/>
              </p:cNvSpPr>
              <p:nvPr/>
            </p:nvSpPr>
            <p:spPr bwMode="auto">
              <a:xfrm>
                <a:off x="1820863" y="3541712"/>
                <a:ext cx="328613" cy="458787"/>
              </a:xfrm>
              <a:custGeom>
                <a:avLst/>
                <a:gdLst>
                  <a:gd name="T0" fmla="*/ 521673931 w 207"/>
                  <a:gd name="T1" fmla="*/ 0 h 289"/>
                  <a:gd name="T2" fmla="*/ 214214401 w 207"/>
                  <a:gd name="T3" fmla="*/ 0 h 289"/>
                  <a:gd name="T4" fmla="*/ 138609598 w 207"/>
                  <a:gd name="T5" fmla="*/ 0 h 289"/>
                  <a:gd name="T6" fmla="*/ 0 w 207"/>
                  <a:gd name="T7" fmla="*/ 0 h 289"/>
                  <a:gd name="T8" fmla="*/ 0 w 207"/>
                  <a:gd name="T9" fmla="*/ 728323569 h 289"/>
                  <a:gd name="T10" fmla="*/ 138609598 w 207"/>
                  <a:gd name="T11" fmla="*/ 728323569 h 289"/>
                  <a:gd name="T12" fmla="*/ 214214401 w 207"/>
                  <a:gd name="T13" fmla="*/ 728323569 h 289"/>
                  <a:gd name="T14" fmla="*/ 521673931 w 207"/>
                  <a:gd name="T15" fmla="*/ 728323569 h 289"/>
                  <a:gd name="T16" fmla="*/ 521673931 w 207"/>
                  <a:gd name="T17" fmla="*/ 708162341 h 289"/>
                  <a:gd name="T18" fmla="*/ 214214401 w 207"/>
                  <a:gd name="T19" fmla="*/ 708162341 h 289"/>
                  <a:gd name="T20" fmla="*/ 214214401 w 207"/>
                  <a:gd name="T21" fmla="*/ 161289824 h 289"/>
                  <a:gd name="T22" fmla="*/ 405746567 w 207"/>
                  <a:gd name="T23" fmla="*/ 161289824 h 289"/>
                  <a:gd name="T24" fmla="*/ 405746567 w 207"/>
                  <a:gd name="T25" fmla="*/ 141128596 h 289"/>
                  <a:gd name="T26" fmla="*/ 214214401 w 207"/>
                  <a:gd name="T27" fmla="*/ 141128596 h 289"/>
                  <a:gd name="T28" fmla="*/ 214214401 w 207"/>
                  <a:gd name="T29" fmla="*/ 20161228 h 289"/>
                  <a:gd name="T30" fmla="*/ 521673931 w 207"/>
                  <a:gd name="T31" fmla="*/ 20161228 h 289"/>
                  <a:gd name="T32" fmla="*/ 521673931 w 207"/>
                  <a:gd name="T33" fmla="*/ 0 h 289"/>
                  <a:gd name="T34" fmla="*/ 521673931 w 207"/>
                  <a:gd name="T35" fmla="*/ 0 h 28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07"/>
                  <a:gd name="T55" fmla="*/ 0 h 289"/>
                  <a:gd name="T56" fmla="*/ 207 w 207"/>
                  <a:gd name="T57" fmla="*/ 289 h 28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07" h="289">
                    <a:moveTo>
                      <a:pt x="207" y="0"/>
                    </a:moveTo>
                    <a:lnTo>
                      <a:pt x="85" y="0"/>
                    </a:lnTo>
                    <a:lnTo>
                      <a:pt x="55" y="0"/>
                    </a:lnTo>
                    <a:lnTo>
                      <a:pt x="0" y="0"/>
                    </a:lnTo>
                    <a:lnTo>
                      <a:pt x="0" y="289"/>
                    </a:lnTo>
                    <a:lnTo>
                      <a:pt x="55" y="289"/>
                    </a:lnTo>
                    <a:lnTo>
                      <a:pt x="85" y="289"/>
                    </a:lnTo>
                    <a:lnTo>
                      <a:pt x="207" y="289"/>
                    </a:lnTo>
                    <a:lnTo>
                      <a:pt x="207" y="281"/>
                    </a:lnTo>
                    <a:lnTo>
                      <a:pt x="85" y="281"/>
                    </a:lnTo>
                    <a:lnTo>
                      <a:pt x="85" y="64"/>
                    </a:lnTo>
                    <a:lnTo>
                      <a:pt x="161" y="64"/>
                    </a:lnTo>
                    <a:lnTo>
                      <a:pt x="161" y="56"/>
                    </a:lnTo>
                    <a:lnTo>
                      <a:pt x="85" y="56"/>
                    </a:lnTo>
                    <a:lnTo>
                      <a:pt x="85" y="8"/>
                    </a:lnTo>
                    <a:lnTo>
                      <a:pt x="207" y="8"/>
                    </a:lnTo>
                    <a:lnTo>
                      <a:pt x="20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19" name="Freeform 1284"/>
              <p:cNvSpPr>
                <a:spLocks noChangeArrowheads="1"/>
              </p:cNvSpPr>
              <p:nvPr/>
            </p:nvSpPr>
            <p:spPr bwMode="auto">
              <a:xfrm>
                <a:off x="2598738" y="3733799"/>
                <a:ext cx="1" cy="3175"/>
              </a:xfrm>
              <a:custGeom>
                <a:avLst/>
                <a:gdLst>
                  <a:gd name="T0" fmla="*/ 0 w 1"/>
                  <a:gd name="T1" fmla="*/ 0 h 2"/>
                  <a:gd name="T2" fmla="*/ 0 w 1"/>
                  <a:gd name="T3" fmla="*/ 2520950 h 2"/>
                  <a:gd name="T4" fmla="*/ 0 w 1"/>
                  <a:gd name="T5" fmla="*/ 5040313 h 2"/>
                  <a:gd name="T6" fmla="*/ 0 w 1"/>
                  <a:gd name="T7" fmla="*/ 0 h 2"/>
                  <a:gd name="T8" fmla="*/ 0 60000 65536"/>
                  <a:gd name="T9" fmla="*/ 0 60000 65536"/>
                  <a:gd name="T10" fmla="*/ 0 60000 65536"/>
                  <a:gd name="T11" fmla="*/ 0 60000 65536"/>
                  <a:gd name="T12" fmla="*/ 0 w 1"/>
                  <a:gd name="T13" fmla="*/ 0 h 2"/>
                  <a:gd name="T14" fmla="*/ 1 w 1"/>
                  <a:gd name="T15" fmla="*/ 2 h 2"/>
                </a:gdLst>
                <a:ahLst/>
                <a:cxnLst>
                  <a:cxn ang="T8">
                    <a:pos x="T0" y="T1"/>
                  </a:cxn>
                  <a:cxn ang="T9">
                    <a:pos x="T2" y="T3"/>
                  </a:cxn>
                  <a:cxn ang="T10">
                    <a:pos x="T4" y="T5"/>
                  </a:cxn>
                  <a:cxn ang="T11">
                    <a:pos x="T6" y="T7"/>
                  </a:cxn>
                </a:cxnLst>
                <a:rect l="T12" t="T13" r="T14" b="T15"/>
                <a:pathLst>
                  <a:path w="1" h="2">
                    <a:moveTo>
                      <a:pt x="0" y="0"/>
                    </a:moveTo>
                    <a:cubicBezTo>
                      <a:pt x="0" y="0"/>
                      <a:pt x="0" y="1"/>
                      <a:pt x="0" y="1"/>
                    </a:cubicBezTo>
                    <a:cubicBezTo>
                      <a:pt x="0" y="2"/>
                      <a:pt x="0" y="2"/>
                      <a:pt x="0" y="2"/>
                    </a:cubicBezTo>
                    <a:cubicBezTo>
                      <a:pt x="0" y="0"/>
                      <a:pt x="0" y="0"/>
                      <a:pt x="0" y="0"/>
                    </a:cubicBezTo>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0" name="Freeform 1289"/>
              <p:cNvSpPr>
                <a:spLocks noChangeArrowheads="1"/>
              </p:cNvSpPr>
              <p:nvPr/>
            </p:nvSpPr>
            <p:spPr bwMode="auto">
              <a:xfrm>
                <a:off x="1112838" y="3733799"/>
                <a:ext cx="1" cy="3175"/>
              </a:xfrm>
              <a:custGeom>
                <a:avLst/>
                <a:gdLst>
                  <a:gd name="T0" fmla="*/ 0 w 1"/>
                  <a:gd name="T1" fmla="*/ 0 h 3"/>
                  <a:gd name="T2" fmla="*/ 0 w 1"/>
                  <a:gd name="T3" fmla="*/ 2240492 h 3"/>
                  <a:gd name="T4" fmla="*/ 0 w 1"/>
                  <a:gd name="T5" fmla="*/ 3360208 h 3"/>
                  <a:gd name="T6" fmla="*/ 0 w 1"/>
                  <a:gd name="T7" fmla="*/ 0 h 3"/>
                  <a:gd name="T8" fmla="*/ 0 60000 65536"/>
                  <a:gd name="T9" fmla="*/ 0 60000 65536"/>
                  <a:gd name="T10" fmla="*/ 0 60000 65536"/>
                  <a:gd name="T11" fmla="*/ 0 60000 65536"/>
                  <a:gd name="T12" fmla="*/ 0 w 1"/>
                  <a:gd name="T13" fmla="*/ 0 h 3"/>
                  <a:gd name="T14" fmla="*/ 1 w 1"/>
                  <a:gd name="T15" fmla="*/ 3 h 3"/>
                </a:gdLst>
                <a:ahLst/>
                <a:cxnLst>
                  <a:cxn ang="T8">
                    <a:pos x="T0" y="T1"/>
                  </a:cxn>
                  <a:cxn ang="T9">
                    <a:pos x="T2" y="T3"/>
                  </a:cxn>
                  <a:cxn ang="T10">
                    <a:pos x="T4" y="T5"/>
                  </a:cxn>
                  <a:cxn ang="T11">
                    <a:pos x="T6" y="T7"/>
                  </a:cxn>
                </a:cxnLst>
                <a:rect l="T12" t="T13" r="T14" b="T15"/>
                <a:pathLst>
                  <a:path w="1" h="3">
                    <a:moveTo>
                      <a:pt x="0" y="0"/>
                    </a:moveTo>
                    <a:cubicBezTo>
                      <a:pt x="0" y="1"/>
                      <a:pt x="0" y="1"/>
                      <a:pt x="0" y="2"/>
                    </a:cubicBezTo>
                    <a:cubicBezTo>
                      <a:pt x="0" y="2"/>
                      <a:pt x="0" y="3"/>
                      <a:pt x="0" y="3"/>
                    </a:cubicBezTo>
                    <a:cubicBezTo>
                      <a:pt x="0" y="0"/>
                      <a:pt x="0" y="0"/>
                      <a:pt x="0" y="0"/>
                    </a:cubicBezTo>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1" name="Freeform 1292"/>
              <p:cNvSpPr>
                <a:spLocks noChangeArrowheads="1"/>
              </p:cNvSpPr>
              <p:nvPr/>
            </p:nvSpPr>
            <p:spPr bwMode="auto">
              <a:xfrm>
                <a:off x="0" y="3543299"/>
                <a:ext cx="395288" cy="457200"/>
              </a:xfrm>
              <a:custGeom>
                <a:avLst/>
                <a:gdLst>
                  <a:gd name="T0" fmla="*/ 627520494 w 249"/>
                  <a:gd name="T1" fmla="*/ 0 h 288"/>
                  <a:gd name="T2" fmla="*/ 521673797 w 249"/>
                  <a:gd name="T3" fmla="*/ 0 h 288"/>
                  <a:gd name="T4" fmla="*/ 413306148 w 249"/>
                  <a:gd name="T5" fmla="*/ 0 h 288"/>
                  <a:gd name="T6" fmla="*/ 413306148 w 249"/>
                  <a:gd name="T7" fmla="*/ 138609388 h 288"/>
                  <a:gd name="T8" fmla="*/ 214214346 w 249"/>
                  <a:gd name="T9" fmla="*/ 138609388 h 288"/>
                  <a:gd name="T10" fmla="*/ 214214346 w 249"/>
                  <a:gd name="T11" fmla="*/ 0 h 288"/>
                  <a:gd name="T12" fmla="*/ 0 w 249"/>
                  <a:gd name="T13" fmla="*/ 0 h 288"/>
                  <a:gd name="T14" fmla="*/ 0 w 249"/>
                  <a:gd name="T15" fmla="*/ 725805000 h 288"/>
                  <a:gd name="T16" fmla="*/ 214214346 w 249"/>
                  <a:gd name="T17" fmla="*/ 725805000 h 288"/>
                  <a:gd name="T18" fmla="*/ 214214346 w 249"/>
                  <a:gd name="T19" fmla="*/ 161290000 h 288"/>
                  <a:gd name="T20" fmla="*/ 413306148 w 249"/>
                  <a:gd name="T21" fmla="*/ 161290000 h 288"/>
                  <a:gd name="T22" fmla="*/ 413306148 w 249"/>
                  <a:gd name="T23" fmla="*/ 725805000 h 288"/>
                  <a:gd name="T24" fmla="*/ 521673797 w 249"/>
                  <a:gd name="T25" fmla="*/ 725805000 h 288"/>
                  <a:gd name="T26" fmla="*/ 627520494 w 249"/>
                  <a:gd name="T27" fmla="*/ 725805000 h 288"/>
                  <a:gd name="T28" fmla="*/ 627520494 w 249"/>
                  <a:gd name="T29" fmla="*/ 725805000 h 288"/>
                  <a:gd name="T30" fmla="*/ 627520494 w 249"/>
                  <a:gd name="T31" fmla="*/ 0 h 2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49"/>
                  <a:gd name="T49" fmla="*/ 0 h 288"/>
                  <a:gd name="T50" fmla="*/ 249 w 249"/>
                  <a:gd name="T51" fmla="*/ 288 h 28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49" h="288">
                    <a:moveTo>
                      <a:pt x="249" y="0"/>
                    </a:moveTo>
                    <a:lnTo>
                      <a:pt x="207" y="0"/>
                    </a:lnTo>
                    <a:lnTo>
                      <a:pt x="164" y="0"/>
                    </a:lnTo>
                    <a:lnTo>
                      <a:pt x="164" y="55"/>
                    </a:lnTo>
                    <a:lnTo>
                      <a:pt x="85" y="55"/>
                    </a:lnTo>
                    <a:lnTo>
                      <a:pt x="85" y="0"/>
                    </a:lnTo>
                    <a:lnTo>
                      <a:pt x="0" y="0"/>
                    </a:lnTo>
                    <a:lnTo>
                      <a:pt x="0" y="288"/>
                    </a:lnTo>
                    <a:lnTo>
                      <a:pt x="85" y="288"/>
                    </a:lnTo>
                    <a:lnTo>
                      <a:pt x="85" y="64"/>
                    </a:lnTo>
                    <a:lnTo>
                      <a:pt x="164" y="64"/>
                    </a:lnTo>
                    <a:lnTo>
                      <a:pt x="164" y="288"/>
                    </a:lnTo>
                    <a:lnTo>
                      <a:pt x="207" y="288"/>
                    </a:lnTo>
                    <a:lnTo>
                      <a:pt x="249" y="288"/>
                    </a:lnTo>
                    <a:lnTo>
                      <a:pt x="24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2" name="Freeform 1293"/>
              <p:cNvSpPr>
                <a:spLocks noEditPoints="1" noChangeArrowheads="1"/>
              </p:cNvSpPr>
              <p:nvPr/>
            </p:nvSpPr>
            <p:spPr bwMode="auto">
              <a:xfrm>
                <a:off x="319088" y="1646237"/>
                <a:ext cx="1916113" cy="677862"/>
              </a:xfrm>
              <a:custGeom>
                <a:avLst/>
                <a:gdLst>
                  <a:gd name="T0" fmla="*/ 2147483646 w 1660"/>
                  <a:gd name="T1" fmla="*/ 137354242 h 587"/>
                  <a:gd name="T2" fmla="*/ 2126468733 w 1660"/>
                  <a:gd name="T3" fmla="*/ 90681076 h 587"/>
                  <a:gd name="T4" fmla="*/ 1460281260 w 1660"/>
                  <a:gd name="T5" fmla="*/ 52008298 h 587"/>
                  <a:gd name="T6" fmla="*/ 1115196235 w 1660"/>
                  <a:gd name="T7" fmla="*/ 198697866 h 587"/>
                  <a:gd name="T8" fmla="*/ 1096544144 w 1660"/>
                  <a:gd name="T9" fmla="*/ 198697866 h 587"/>
                  <a:gd name="T10" fmla="*/ 751459119 w 1660"/>
                  <a:gd name="T11" fmla="*/ 52008298 h 587"/>
                  <a:gd name="T12" fmla="*/ 85271646 w 1660"/>
                  <a:gd name="T13" fmla="*/ 90681076 h 587"/>
                  <a:gd name="T14" fmla="*/ 2665244 w 1660"/>
                  <a:gd name="T15" fmla="*/ 137354242 h 587"/>
                  <a:gd name="T16" fmla="*/ 35974444 w 1660"/>
                  <a:gd name="T17" fmla="*/ 214699797 h 587"/>
                  <a:gd name="T18" fmla="*/ 130572712 w 1660"/>
                  <a:gd name="T19" fmla="*/ 394728165 h 587"/>
                  <a:gd name="T20" fmla="*/ 285128003 w 1660"/>
                  <a:gd name="T21" fmla="*/ 721446102 h 587"/>
                  <a:gd name="T22" fmla="*/ 818077520 w 1660"/>
                  <a:gd name="T23" fmla="*/ 716110970 h 587"/>
                  <a:gd name="T24" fmla="*/ 1103205523 w 1660"/>
                  <a:gd name="T25" fmla="*/ 317382610 h 587"/>
                  <a:gd name="T26" fmla="*/ 1108534856 w 1660"/>
                  <a:gd name="T27" fmla="*/ 317382610 h 587"/>
                  <a:gd name="T28" fmla="*/ 1393662859 w 1660"/>
                  <a:gd name="T29" fmla="*/ 716110970 h 587"/>
                  <a:gd name="T30" fmla="*/ 1926612376 w 1660"/>
                  <a:gd name="T31" fmla="*/ 721446102 h 587"/>
                  <a:gd name="T32" fmla="*/ 2081167666 w 1660"/>
                  <a:gd name="T33" fmla="*/ 394728165 h 587"/>
                  <a:gd name="T34" fmla="*/ 2147483646 w 1660"/>
                  <a:gd name="T35" fmla="*/ 214699797 h 587"/>
                  <a:gd name="T36" fmla="*/ 2147483646 w 1660"/>
                  <a:gd name="T37" fmla="*/ 137354242 h 587"/>
                  <a:gd name="T38" fmla="*/ 892690498 w 1660"/>
                  <a:gd name="T39" fmla="*/ 454738006 h 587"/>
                  <a:gd name="T40" fmla="*/ 783436274 w 1660"/>
                  <a:gd name="T41" fmla="*/ 652102089 h 587"/>
                  <a:gd name="T42" fmla="*/ 547605473 w 1660"/>
                  <a:gd name="T43" fmla="*/ 692107495 h 587"/>
                  <a:gd name="T44" fmla="*/ 311775825 w 1660"/>
                  <a:gd name="T45" fmla="*/ 653434717 h 587"/>
                  <a:gd name="T46" fmla="*/ 213180268 w 1660"/>
                  <a:gd name="T47" fmla="*/ 421399206 h 587"/>
                  <a:gd name="T48" fmla="*/ 194527024 w 1660"/>
                  <a:gd name="T49" fmla="*/ 176027019 h 587"/>
                  <a:gd name="T50" fmla="*/ 539610895 w 1660"/>
                  <a:gd name="T51" fmla="*/ 118684744 h 587"/>
                  <a:gd name="T52" fmla="*/ 935326321 w 1660"/>
                  <a:gd name="T53" fmla="*/ 226701534 h 587"/>
                  <a:gd name="T54" fmla="*/ 892690498 w 1660"/>
                  <a:gd name="T55" fmla="*/ 454738006 h 587"/>
                  <a:gd name="T56" fmla="*/ 1998560110 w 1660"/>
                  <a:gd name="T57" fmla="*/ 421399206 h 587"/>
                  <a:gd name="T58" fmla="*/ 1899964554 w 1660"/>
                  <a:gd name="T59" fmla="*/ 653434717 h 587"/>
                  <a:gd name="T60" fmla="*/ 1664134906 w 1660"/>
                  <a:gd name="T61" fmla="*/ 692107495 h 587"/>
                  <a:gd name="T62" fmla="*/ 1428304104 w 1660"/>
                  <a:gd name="T63" fmla="*/ 652102089 h 587"/>
                  <a:gd name="T64" fmla="*/ 1319049881 w 1660"/>
                  <a:gd name="T65" fmla="*/ 454738006 h 587"/>
                  <a:gd name="T66" fmla="*/ 1276414058 w 1660"/>
                  <a:gd name="T67" fmla="*/ 226701534 h 587"/>
                  <a:gd name="T68" fmla="*/ 1672129484 w 1660"/>
                  <a:gd name="T69" fmla="*/ 118684744 h 587"/>
                  <a:gd name="T70" fmla="*/ 2017213355 w 1660"/>
                  <a:gd name="T71" fmla="*/ 176027019 h 587"/>
                  <a:gd name="T72" fmla="*/ 1998560110 w 1660"/>
                  <a:gd name="T73" fmla="*/ 421399206 h 587"/>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660"/>
                  <a:gd name="T112" fmla="*/ 0 h 587"/>
                  <a:gd name="T113" fmla="*/ 1660 w 1660"/>
                  <a:gd name="T114" fmla="*/ 587 h 587"/>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660" h="587">
                    <a:moveTo>
                      <a:pt x="1658" y="103"/>
                    </a:moveTo>
                    <a:cubicBezTo>
                      <a:pt x="1658" y="71"/>
                      <a:pt x="1653" y="83"/>
                      <a:pt x="1596" y="68"/>
                    </a:cubicBezTo>
                    <a:cubicBezTo>
                      <a:pt x="1539" y="52"/>
                      <a:pt x="1364" y="0"/>
                      <a:pt x="1096" y="39"/>
                    </a:cubicBezTo>
                    <a:cubicBezTo>
                      <a:pt x="872" y="72"/>
                      <a:pt x="929" y="146"/>
                      <a:pt x="837" y="149"/>
                    </a:cubicBezTo>
                    <a:cubicBezTo>
                      <a:pt x="823" y="149"/>
                      <a:pt x="823" y="149"/>
                      <a:pt x="823" y="149"/>
                    </a:cubicBezTo>
                    <a:cubicBezTo>
                      <a:pt x="731" y="146"/>
                      <a:pt x="788" y="72"/>
                      <a:pt x="564" y="39"/>
                    </a:cubicBezTo>
                    <a:cubicBezTo>
                      <a:pt x="296" y="0"/>
                      <a:pt x="121" y="52"/>
                      <a:pt x="64" y="68"/>
                    </a:cubicBezTo>
                    <a:cubicBezTo>
                      <a:pt x="7" y="83"/>
                      <a:pt x="2" y="71"/>
                      <a:pt x="2" y="103"/>
                    </a:cubicBezTo>
                    <a:cubicBezTo>
                      <a:pt x="3" y="135"/>
                      <a:pt x="0" y="161"/>
                      <a:pt x="27" y="161"/>
                    </a:cubicBezTo>
                    <a:cubicBezTo>
                      <a:pt x="55" y="161"/>
                      <a:pt x="55" y="161"/>
                      <a:pt x="98" y="296"/>
                    </a:cubicBezTo>
                    <a:cubicBezTo>
                      <a:pt x="150" y="458"/>
                      <a:pt x="164" y="504"/>
                      <a:pt x="214" y="541"/>
                    </a:cubicBezTo>
                    <a:cubicBezTo>
                      <a:pt x="275" y="587"/>
                      <a:pt x="531" y="587"/>
                      <a:pt x="614" y="537"/>
                    </a:cubicBezTo>
                    <a:cubicBezTo>
                      <a:pt x="717" y="475"/>
                      <a:pt x="704" y="241"/>
                      <a:pt x="828" y="238"/>
                    </a:cubicBezTo>
                    <a:cubicBezTo>
                      <a:pt x="829" y="238"/>
                      <a:pt x="831" y="238"/>
                      <a:pt x="832" y="238"/>
                    </a:cubicBezTo>
                    <a:cubicBezTo>
                      <a:pt x="956" y="241"/>
                      <a:pt x="943" y="475"/>
                      <a:pt x="1046" y="537"/>
                    </a:cubicBezTo>
                    <a:cubicBezTo>
                      <a:pt x="1129" y="587"/>
                      <a:pt x="1385" y="587"/>
                      <a:pt x="1446" y="541"/>
                    </a:cubicBezTo>
                    <a:cubicBezTo>
                      <a:pt x="1496" y="504"/>
                      <a:pt x="1510" y="458"/>
                      <a:pt x="1562" y="296"/>
                    </a:cubicBezTo>
                    <a:cubicBezTo>
                      <a:pt x="1605" y="161"/>
                      <a:pt x="1605" y="161"/>
                      <a:pt x="1633" y="161"/>
                    </a:cubicBezTo>
                    <a:cubicBezTo>
                      <a:pt x="1660" y="161"/>
                      <a:pt x="1657" y="135"/>
                      <a:pt x="1658" y="103"/>
                    </a:cubicBezTo>
                    <a:close/>
                    <a:moveTo>
                      <a:pt x="670" y="341"/>
                    </a:moveTo>
                    <a:cubicBezTo>
                      <a:pt x="644" y="407"/>
                      <a:pt x="624" y="465"/>
                      <a:pt x="588" y="489"/>
                    </a:cubicBezTo>
                    <a:cubicBezTo>
                      <a:pt x="550" y="515"/>
                      <a:pt x="494" y="520"/>
                      <a:pt x="411" y="519"/>
                    </a:cubicBezTo>
                    <a:cubicBezTo>
                      <a:pt x="341" y="517"/>
                      <a:pt x="266" y="520"/>
                      <a:pt x="234" y="490"/>
                    </a:cubicBezTo>
                    <a:cubicBezTo>
                      <a:pt x="208" y="465"/>
                      <a:pt x="182" y="386"/>
                      <a:pt x="160" y="316"/>
                    </a:cubicBezTo>
                    <a:cubicBezTo>
                      <a:pt x="129" y="219"/>
                      <a:pt x="115" y="161"/>
                      <a:pt x="146" y="132"/>
                    </a:cubicBezTo>
                    <a:cubicBezTo>
                      <a:pt x="185" y="97"/>
                      <a:pt x="286" y="91"/>
                      <a:pt x="405" y="89"/>
                    </a:cubicBezTo>
                    <a:cubicBezTo>
                      <a:pt x="524" y="88"/>
                      <a:pt x="682" y="123"/>
                      <a:pt x="702" y="170"/>
                    </a:cubicBezTo>
                    <a:cubicBezTo>
                      <a:pt x="718" y="205"/>
                      <a:pt x="693" y="282"/>
                      <a:pt x="670" y="341"/>
                    </a:cubicBezTo>
                    <a:close/>
                    <a:moveTo>
                      <a:pt x="1500" y="316"/>
                    </a:moveTo>
                    <a:cubicBezTo>
                      <a:pt x="1478" y="386"/>
                      <a:pt x="1452" y="465"/>
                      <a:pt x="1426" y="490"/>
                    </a:cubicBezTo>
                    <a:cubicBezTo>
                      <a:pt x="1394" y="520"/>
                      <a:pt x="1319" y="517"/>
                      <a:pt x="1249" y="519"/>
                    </a:cubicBezTo>
                    <a:cubicBezTo>
                      <a:pt x="1166" y="520"/>
                      <a:pt x="1110" y="515"/>
                      <a:pt x="1072" y="489"/>
                    </a:cubicBezTo>
                    <a:cubicBezTo>
                      <a:pt x="1036" y="465"/>
                      <a:pt x="1016" y="407"/>
                      <a:pt x="990" y="341"/>
                    </a:cubicBezTo>
                    <a:cubicBezTo>
                      <a:pt x="967" y="282"/>
                      <a:pt x="942" y="205"/>
                      <a:pt x="958" y="170"/>
                    </a:cubicBezTo>
                    <a:cubicBezTo>
                      <a:pt x="978" y="123"/>
                      <a:pt x="1136" y="88"/>
                      <a:pt x="1255" y="89"/>
                    </a:cubicBezTo>
                    <a:cubicBezTo>
                      <a:pt x="1374" y="91"/>
                      <a:pt x="1475" y="97"/>
                      <a:pt x="1514" y="132"/>
                    </a:cubicBezTo>
                    <a:cubicBezTo>
                      <a:pt x="1546" y="161"/>
                      <a:pt x="1531" y="219"/>
                      <a:pt x="1500" y="316"/>
                    </a:cubicBezTo>
                    <a:close/>
                  </a:path>
                </a:pathLst>
              </a:custGeom>
              <a:solidFill>
                <a:srgbClr val="2F124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3" name="Freeform 1294"/>
              <p:cNvSpPr>
                <a:spLocks noChangeArrowheads="1"/>
              </p:cNvSpPr>
              <p:nvPr/>
            </p:nvSpPr>
            <p:spPr bwMode="auto">
              <a:xfrm>
                <a:off x="663575" y="2454274"/>
                <a:ext cx="622300" cy="488950"/>
              </a:xfrm>
              <a:custGeom>
                <a:avLst/>
                <a:gdLst>
                  <a:gd name="T0" fmla="*/ 0 w 538"/>
                  <a:gd name="T1" fmla="*/ 461452328 h 424"/>
                  <a:gd name="T2" fmla="*/ 204704313 w 538"/>
                  <a:gd name="T3" fmla="*/ 398949758 h 424"/>
                  <a:gd name="T4" fmla="*/ 457573257 w 538"/>
                  <a:gd name="T5" fmla="*/ 216762836 h 424"/>
                  <a:gd name="T6" fmla="*/ 709105067 w 538"/>
                  <a:gd name="T7" fmla="*/ 115695487 h 424"/>
                  <a:gd name="T8" fmla="*/ 544539104 w 538"/>
                  <a:gd name="T9" fmla="*/ 2659242 h 424"/>
                  <a:gd name="T10" fmla="*/ 198014009 w 538"/>
                  <a:gd name="T11" fmla="*/ 239369855 h 424"/>
                  <a:gd name="T12" fmla="*/ 109711027 w 538"/>
                  <a:gd name="T13" fmla="*/ 433525672 h 424"/>
                  <a:gd name="T14" fmla="*/ 0 w 538"/>
                  <a:gd name="T15" fmla="*/ 461452328 h 424"/>
                  <a:gd name="T16" fmla="*/ 0 60000 65536"/>
                  <a:gd name="T17" fmla="*/ 0 60000 65536"/>
                  <a:gd name="T18" fmla="*/ 0 60000 65536"/>
                  <a:gd name="T19" fmla="*/ 0 60000 65536"/>
                  <a:gd name="T20" fmla="*/ 0 60000 65536"/>
                  <a:gd name="T21" fmla="*/ 0 60000 65536"/>
                  <a:gd name="T22" fmla="*/ 0 60000 65536"/>
                  <a:gd name="T23" fmla="*/ 0 60000 65536"/>
                  <a:gd name="T24" fmla="*/ 0 w 538"/>
                  <a:gd name="T25" fmla="*/ 0 h 424"/>
                  <a:gd name="T26" fmla="*/ 538 w 538"/>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8" h="424">
                    <a:moveTo>
                      <a:pt x="0" y="347"/>
                    </a:moveTo>
                    <a:cubicBezTo>
                      <a:pt x="0" y="347"/>
                      <a:pt x="82" y="424"/>
                      <a:pt x="153" y="300"/>
                    </a:cubicBezTo>
                    <a:cubicBezTo>
                      <a:pt x="209" y="203"/>
                      <a:pt x="220" y="166"/>
                      <a:pt x="342" y="163"/>
                    </a:cubicBezTo>
                    <a:cubicBezTo>
                      <a:pt x="465" y="160"/>
                      <a:pt x="522" y="141"/>
                      <a:pt x="530" y="87"/>
                    </a:cubicBezTo>
                    <a:cubicBezTo>
                      <a:pt x="538" y="33"/>
                      <a:pt x="492" y="0"/>
                      <a:pt x="407" y="2"/>
                    </a:cubicBezTo>
                    <a:cubicBezTo>
                      <a:pt x="323" y="4"/>
                      <a:pt x="210" y="54"/>
                      <a:pt x="148" y="180"/>
                    </a:cubicBezTo>
                    <a:cubicBezTo>
                      <a:pt x="104" y="269"/>
                      <a:pt x="108" y="298"/>
                      <a:pt x="82" y="326"/>
                    </a:cubicBezTo>
                    <a:cubicBezTo>
                      <a:pt x="56" y="354"/>
                      <a:pt x="0" y="347"/>
                      <a:pt x="0" y="347"/>
                    </a:cubicBezTo>
                    <a:close/>
                  </a:path>
                </a:pathLst>
              </a:custGeom>
              <a:solidFill>
                <a:srgbClr val="2F124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4" name="Freeform 1295"/>
              <p:cNvSpPr>
                <a:spLocks noChangeArrowheads="1"/>
              </p:cNvSpPr>
              <p:nvPr/>
            </p:nvSpPr>
            <p:spPr bwMode="auto">
              <a:xfrm>
                <a:off x="1268413" y="2454274"/>
                <a:ext cx="622300" cy="488950"/>
              </a:xfrm>
              <a:custGeom>
                <a:avLst/>
                <a:gdLst>
                  <a:gd name="T0" fmla="*/ 719809089 w 538"/>
                  <a:gd name="T1" fmla="*/ 461452328 h 424"/>
                  <a:gd name="T2" fmla="*/ 515104777 w 538"/>
                  <a:gd name="T3" fmla="*/ 398949758 h 424"/>
                  <a:gd name="T4" fmla="*/ 262235832 w 538"/>
                  <a:gd name="T5" fmla="*/ 216762836 h 424"/>
                  <a:gd name="T6" fmla="*/ 10704023 w 538"/>
                  <a:gd name="T7" fmla="*/ 115695487 h 424"/>
                  <a:gd name="T8" fmla="*/ 175269985 w 538"/>
                  <a:gd name="T9" fmla="*/ 2659242 h 424"/>
                  <a:gd name="T10" fmla="*/ 521795080 w 538"/>
                  <a:gd name="T11" fmla="*/ 239369855 h 424"/>
                  <a:gd name="T12" fmla="*/ 610098062 w 538"/>
                  <a:gd name="T13" fmla="*/ 433525672 h 424"/>
                  <a:gd name="T14" fmla="*/ 719809089 w 538"/>
                  <a:gd name="T15" fmla="*/ 461452328 h 424"/>
                  <a:gd name="T16" fmla="*/ 0 60000 65536"/>
                  <a:gd name="T17" fmla="*/ 0 60000 65536"/>
                  <a:gd name="T18" fmla="*/ 0 60000 65536"/>
                  <a:gd name="T19" fmla="*/ 0 60000 65536"/>
                  <a:gd name="T20" fmla="*/ 0 60000 65536"/>
                  <a:gd name="T21" fmla="*/ 0 60000 65536"/>
                  <a:gd name="T22" fmla="*/ 0 60000 65536"/>
                  <a:gd name="T23" fmla="*/ 0 60000 65536"/>
                  <a:gd name="T24" fmla="*/ 0 w 538"/>
                  <a:gd name="T25" fmla="*/ 0 h 424"/>
                  <a:gd name="T26" fmla="*/ 538 w 538"/>
                  <a:gd name="T27" fmla="*/ 424 h 42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38" h="424">
                    <a:moveTo>
                      <a:pt x="538" y="347"/>
                    </a:moveTo>
                    <a:cubicBezTo>
                      <a:pt x="538" y="347"/>
                      <a:pt x="456" y="424"/>
                      <a:pt x="385" y="300"/>
                    </a:cubicBezTo>
                    <a:cubicBezTo>
                      <a:pt x="329" y="203"/>
                      <a:pt x="318" y="166"/>
                      <a:pt x="196" y="163"/>
                    </a:cubicBezTo>
                    <a:cubicBezTo>
                      <a:pt x="74" y="160"/>
                      <a:pt x="16" y="141"/>
                      <a:pt x="8" y="87"/>
                    </a:cubicBezTo>
                    <a:cubicBezTo>
                      <a:pt x="0" y="33"/>
                      <a:pt x="46" y="0"/>
                      <a:pt x="131" y="2"/>
                    </a:cubicBezTo>
                    <a:cubicBezTo>
                      <a:pt x="215" y="4"/>
                      <a:pt x="328" y="54"/>
                      <a:pt x="390" y="180"/>
                    </a:cubicBezTo>
                    <a:cubicBezTo>
                      <a:pt x="434" y="269"/>
                      <a:pt x="430" y="298"/>
                      <a:pt x="456" y="326"/>
                    </a:cubicBezTo>
                    <a:cubicBezTo>
                      <a:pt x="482" y="354"/>
                      <a:pt x="538" y="347"/>
                      <a:pt x="538" y="347"/>
                    </a:cubicBezTo>
                    <a:close/>
                  </a:path>
                </a:pathLst>
              </a:custGeom>
              <a:solidFill>
                <a:srgbClr val="2F124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5" name="Freeform 1296"/>
              <p:cNvSpPr>
                <a:spLocks noChangeArrowheads="1"/>
              </p:cNvSpPr>
              <p:nvPr/>
            </p:nvSpPr>
            <p:spPr bwMode="auto">
              <a:xfrm>
                <a:off x="454025" y="2387599"/>
                <a:ext cx="1647825" cy="1027112"/>
              </a:xfrm>
              <a:custGeom>
                <a:avLst/>
                <a:gdLst>
                  <a:gd name="T0" fmla="*/ 1680137151 w 1427"/>
                  <a:gd name="T1" fmla="*/ 299666273 h 890"/>
                  <a:gd name="T2" fmla="*/ 1357444054 w 1427"/>
                  <a:gd name="T3" fmla="*/ 728522463 h 890"/>
                  <a:gd name="T4" fmla="*/ 1056086077 w 1427"/>
                  <a:gd name="T5" fmla="*/ 554049602 h 890"/>
                  <a:gd name="T6" fmla="*/ 950744216 w 1427"/>
                  <a:gd name="T7" fmla="*/ 499444174 h 890"/>
                  <a:gd name="T8" fmla="*/ 845402355 w 1427"/>
                  <a:gd name="T9" fmla="*/ 554049602 h 890"/>
                  <a:gd name="T10" fmla="*/ 544044378 w 1427"/>
                  <a:gd name="T11" fmla="*/ 728522463 h 890"/>
                  <a:gd name="T12" fmla="*/ 221351281 w 1427"/>
                  <a:gd name="T13" fmla="*/ 299666273 h 890"/>
                  <a:gd name="T14" fmla="*/ 0 w 1427"/>
                  <a:gd name="T15" fmla="*/ 0 h 890"/>
                  <a:gd name="T16" fmla="*/ 120009467 w 1427"/>
                  <a:gd name="T17" fmla="*/ 594005413 h 890"/>
                  <a:gd name="T18" fmla="*/ 616049827 w 1427"/>
                  <a:gd name="T19" fmla="*/ 1049498425 h 890"/>
                  <a:gd name="T20" fmla="*/ 950744216 w 1427"/>
                  <a:gd name="T21" fmla="*/ 1172028271 h 890"/>
                  <a:gd name="T22" fmla="*/ 1285438605 w 1427"/>
                  <a:gd name="T23" fmla="*/ 1049498425 h 890"/>
                  <a:gd name="T24" fmla="*/ 1781478966 w 1427"/>
                  <a:gd name="T25" fmla="*/ 594005413 h 890"/>
                  <a:gd name="T26" fmla="*/ 1902822166 w 1427"/>
                  <a:gd name="T27" fmla="*/ 0 h 890"/>
                  <a:gd name="T28" fmla="*/ 1680137151 w 1427"/>
                  <a:gd name="T29" fmla="*/ 299666273 h 89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7"/>
                  <a:gd name="T46" fmla="*/ 0 h 890"/>
                  <a:gd name="T47" fmla="*/ 1427 w 1427"/>
                  <a:gd name="T48" fmla="*/ 890 h 89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7" h="890">
                    <a:moveTo>
                      <a:pt x="1260" y="225"/>
                    </a:moveTo>
                    <a:cubicBezTo>
                      <a:pt x="1249" y="317"/>
                      <a:pt x="1157" y="492"/>
                      <a:pt x="1018" y="547"/>
                    </a:cubicBezTo>
                    <a:cubicBezTo>
                      <a:pt x="879" y="602"/>
                      <a:pt x="841" y="467"/>
                      <a:pt x="792" y="416"/>
                    </a:cubicBezTo>
                    <a:cubicBezTo>
                      <a:pt x="753" y="376"/>
                      <a:pt x="724" y="374"/>
                      <a:pt x="713" y="375"/>
                    </a:cubicBezTo>
                    <a:cubicBezTo>
                      <a:pt x="702" y="374"/>
                      <a:pt x="673" y="376"/>
                      <a:pt x="634" y="416"/>
                    </a:cubicBezTo>
                    <a:cubicBezTo>
                      <a:pt x="585" y="467"/>
                      <a:pt x="547" y="602"/>
                      <a:pt x="408" y="547"/>
                    </a:cubicBezTo>
                    <a:cubicBezTo>
                      <a:pt x="269" y="492"/>
                      <a:pt x="177" y="317"/>
                      <a:pt x="166" y="225"/>
                    </a:cubicBezTo>
                    <a:cubicBezTo>
                      <a:pt x="143" y="32"/>
                      <a:pt x="0" y="0"/>
                      <a:pt x="0" y="0"/>
                    </a:cubicBezTo>
                    <a:cubicBezTo>
                      <a:pt x="0" y="0"/>
                      <a:pt x="41" y="368"/>
                      <a:pt x="90" y="446"/>
                    </a:cubicBezTo>
                    <a:cubicBezTo>
                      <a:pt x="139" y="523"/>
                      <a:pt x="332" y="684"/>
                      <a:pt x="462" y="788"/>
                    </a:cubicBezTo>
                    <a:cubicBezTo>
                      <a:pt x="590" y="890"/>
                      <a:pt x="643" y="880"/>
                      <a:pt x="713" y="880"/>
                    </a:cubicBezTo>
                    <a:cubicBezTo>
                      <a:pt x="783" y="880"/>
                      <a:pt x="836" y="890"/>
                      <a:pt x="964" y="788"/>
                    </a:cubicBezTo>
                    <a:cubicBezTo>
                      <a:pt x="1095" y="684"/>
                      <a:pt x="1287" y="523"/>
                      <a:pt x="1336" y="446"/>
                    </a:cubicBezTo>
                    <a:cubicBezTo>
                      <a:pt x="1385" y="368"/>
                      <a:pt x="1427" y="0"/>
                      <a:pt x="1427" y="0"/>
                    </a:cubicBezTo>
                    <a:cubicBezTo>
                      <a:pt x="1427" y="0"/>
                      <a:pt x="1284" y="32"/>
                      <a:pt x="1260" y="225"/>
                    </a:cubicBezTo>
                    <a:close/>
                  </a:path>
                </a:pathLst>
              </a:custGeom>
              <a:solidFill>
                <a:srgbClr val="2F124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6" name="Oval 1297"/>
              <p:cNvSpPr>
                <a:spLocks noChangeArrowheads="1"/>
              </p:cNvSpPr>
              <p:nvPr/>
            </p:nvSpPr>
            <p:spPr bwMode="auto">
              <a:xfrm>
                <a:off x="19050" y="719137"/>
                <a:ext cx="2516188" cy="909637"/>
              </a:xfrm>
              <a:prstGeom prst="ellipse">
                <a:avLst/>
              </a:prstGeom>
              <a:solidFill>
                <a:srgbClr val="2F1249"/>
              </a:solidFill>
              <a:ln>
                <a:noFill/>
              </a:ln>
              <a:extLst>
                <a:ext uri="{91240B29-F687-4F45-9708-019B960494DF}">
                  <a14:hiddenLine xmlns:a14="http://schemas.microsoft.com/office/drawing/2010/main" w="9525">
                    <a:solidFill>
                      <a:srgbClr val="000000"/>
                    </a:solidFill>
                    <a:bevel/>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solidFill>
                    <a:srgbClr val="000000"/>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27" name="Freeform 1298"/>
              <p:cNvSpPr>
                <a:spLocks noChangeArrowheads="1"/>
              </p:cNvSpPr>
              <p:nvPr/>
            </p:nvSpPr>
            <p:spPr bwMode="auto">
              <a:xfrm>
                <a:off x="449263" y="0"/>
                <a:ext cx="1655763" cy="1004887"/>
              </a:xfrm>
              <a:custGeom>
                <a:avLst/>
                <a:gdLst>
                  <a:gd name="T0" fmla="*/ 1906487547 w 1434"/>
                  <a:gd name="T1" fmla="*/ 897865379 h 870"/>
                  <a:gd name="T2" fmla="*/ 1906487547 w 1434"/>
                  <a:gd name="T3" fmla="*/ 896531305 h 870"/>
                  <a:gd name="T4" fmla="*/ 1905155085 w 1434"/>
                  <a:gd name="T5" fmla="*/ 895197231 h 870"/>
                  <a:gd name="T6" fmla="*/ 1541188588 w 1434"/>
                  <a:gd name="T7" fmla="*/ 126741662 h 870"/>
                  <a:gd name="T8" fmla="*/ 990573493 w 1434"/>
                  <a:gd name="T9" fmla="*/ 269493368 h 870"/>
                  <a:gd name="T10" fmla="*/ 525284461 w 1434"/>
                  <a:gd name="T11" fmla="*/ 69374164 h 870"/>
                  <a:gd name="T12" fmla="*/ 5333312 w 1434"/>
                  <a:gd name="T13" fmla="*/ 896531305 h 870"/>
                  <a:gd name="T14" fmla="*/ 5333312 w 1434"/>
                  <a:gd name="T15" fmla="*/ 896531305 h 870"/>
                  <a:gd name="T16" fmla="*/ 0 w 1434"/>
                  <a:gd name="T17" fmla="*/ 921878714 h 870"/>
                  <a:gd name="T18" fmla="*/ 79992751 w 1434"/>
                  <a:gd name="T19" fmla="*/ 1016601441 h 870"/>
                  <a:gd name="T20" fmla="*/ 955909852 w 1434"/>
                  <a:gd name="T21" fmla="*/ 1160687222 h 870"/>
                  <a:gd name="T22" fmla="*/ 1831828108 w 1434"/>
                  <a:gd name="T23" fmla="*/ 1016601441 h 870"/>
                  <a:gd name="T24" fmla="*/ 1911820859 w 1434"/>
                  <a:gd name="T25" fmla="*/ 921878714 h 870"/>
                  <a:gd name="T26" fmla="*/ 1906487547 w 1434"/>
                  <a:gd name="T27" fmla="*/ 897865379 h 87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434"/>
                  <a:gd name="T43" fmla="*/ 0 h 870"/>
                  <a:gd name="T44" fmla="*/ 1434 w 1434"/>
                  <a:gd name="T45" fmla="*/ 870 h 87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434" h="870">
                    <a:moveTo>
                      <a:pt x="1430" y="673"/>
                    </a:moveTo>
                    <a:cubicBezTo>
                      <a:pt x="1430" y="672"/>
                      <a:pt x="1430" y="672"/>
                      <a:pt x="1430" y="672"/>
                    </a:cubicBezTo>
                    <a:cubicBezTo>
                      <a:pt x="1429" y="671"/>
                      <a:pt x="1429" y="671"/>
                      <a:pt x="1429" y="671"/>
                    </a:cubicBezTo>
                    <a:cubicBezTo>
                      <a:pt x="1429" y="671"/>
                      <a:pt x="1245" y="189"/>
                      <a:pt x="1156" y="95"/>
                    </a:cubicBezTo>
                    <a:cubicBezTo>
                      <a:pt x="1067" y="0"/>
                      <a:pt x="934" y="156"/>
                      <a:pt x="743" y="202"/>
                    </a:cubicBezTo>
                    <a:cubicBezTo>
                      <a:pt x="606" y="234"/>
                      <a:pt x="550" y="74"/>
                      <a:pt x="394" y="52"/>
                    </a:cubicBezTo>
                    <a:cubicBezTo>
                      <a:pt x="262" y="34"/>
                      <a:pt x="14" y="646"/>
                      <a:pt x="4" y="672"/>
                    </a:cubicBezTo>
                    <a:cubicBezTo>
                      <a:pt x="4" y="672"/>
                      <a:pt x="4" y="672"/>
                      <a:pt x="4" y="672"/>
                    </a:cubicBezTo>
                    <a:cubicBezTo>
                      <a:pt x="1" y="678"/>
                      <a:pt x="0" y="684"/>
                      <a:pt x="0" y="691"/>
                    </a:cubicBezTo>
                    <a:cubicBezTo>
                      <a:pt x="0" y="716"/>
                      <a:pt x="22" y="740"/>
                      <a:pt x="60" y="762"/>
                    </a:cubicBezTo>
                    <a:cubicBezTo>
                      <a:pt x="171" y="826"/>
                      <a:pt x="423" y="870"/>
                      <a:pt x="717" y="870"/>
                    </a:cubicBezTo>
                    <a:cubicBezTo>
                      <a:pt x="1011" y="870"/>
                      <a:pt x="1263" y="826"/>
                      <a:pt x="1374" y="762"/>
                    </a:cubicBezTo>
                    <a:cubicBezTo>
                      <a:pt x="1412" y="740"/>
                      <a:pt x="1434" y="716"/>
                      <a:pt x="1434" y="691"/>
                    </a:cubicBezTo>
                    <a:cubicBezTo>
                      <a:pt x="1434" y="685"/>
                      <a:pt x="1433" y="679"/>
                      <a:pt x="1430" y="673"/>
                    </a:cubicBezTo>
                    <a:close/>
                  </a:path>
                </a:pathLst>
              </a:custGeom>
              <a:solidFill>
                <a:srgbClr val="2F1249"/>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8" name="Freeform 1299"/>
              <p:cNvSpPr>
                <a:spLocks noChangeArrowheads="1"/>
              </p:cNvSpPr>
              <p:nvPr/>
            </p:nvSpPr>
            <p:spPr bwMode="auto">
              <a:xfrm>
                <a:off x="433388" y="785812"/>
                <a:ext cx="25400" cy="44450"/>
              </a:xfrm>
              <a:custGeom>
                <a:avLst/>
                <a:gdLst>
                  <a:gd name="T0" fmla="*/ 17328573 w 22"/>
                  <a:gd name="T1" fmla="*/ 14288965 h 39"/>
                  <a:gd name="T2" fmla="*/ 18662073 w 22"/>
                  <a:gd name="T3" fmla="*/ 0 h 39"/>
                  <a:gd name="T4" fmla="*/ 18662073 w 22"/>
                  <a:gd name="T5" fmla="*/ 0 h 39"/>
                  <a:gd name="T6" fmla="*/ 0 w 22"/>
                  <a:gd name="T7" fmla="*/ 48064127 h 39"/>
                  <a:gd name="T8" fmla="*/ 29325455 w 22"/>
                  <a:gd name="T9" fmla="*/ 50661603 h 39"/>
                  <a:gd name="T10" fmla="*/ 17328573 w 22"/>
                  <a:gd name="T11" fmla="*/ 14288965 h 39"/>
                  <a:gd name="T12" fmla="*/ 0 60000 65536"/>
                  <a:gd name="T13" fmla="*/ 0 60000 65536"/>
                  <a:gd name="T14" fmla="*/ 0 60000 65536"/>
                  <a:gd name="T15" fmla="*/ 0 60000 65536"/>
                  <a:gd name="T16" fmla="*/ 0 60000 65536"/>
                  <a:gd name="T17" fmla="*/ 0 60000 65536"/>
                  <a:gd name="T18" fmla="*/ 0 w 22"/>
                  <a:gd name="T19" fmla="*/ 0 h 39"/>
                  <a:gd name="T20" fmla="*/ 22 w 22"/>
                  <a:gd name="T21" fmla="*/ 39 h 39"/>
                </a:gdLst>
                <a:ahLst/>
                <a:cxnLst>
                  <a:cxn ang="T12">
                    <a:pos x="T0" y="T1"/>
                  </a:cxn>
                  <a:cxn ang="T13">
                    <a:pos x="T2" y="T3"/>
                  </a:cxn>
                  <a:cxn ang="T14">
                    <a:pos x="T4" y="T5"/>
                  </a:cxn>
                  <a:cxn ang="T15">
                    <a:pos x="T6" y="T7"/>
                  </a:cxn>
                  <a:cxn ang="T16">
                    <a:pos x="T8" y="T9"/>
                  </a:cxn>
                  <a:cxn ang="T17">
                    <a:pos x="T10" y="T11"/>
                  </a:cxn>
                </a:cxnLst>
                <a:rect l="T18" t="T19" r="T20" b="T21"/>
                <a:pathLst>
                  <a:path w="22" h="39">
                    <a:moveTo>
                      <a:pt x="13" y="11"/>
                    </a:moveTo>
                    <a:cubicBezTo>
                      <a:pt x="13" y="7"/>
                      <a:pt x="14" y="3"/>
                      <a:pt x="14" y="0"/>
                    </a:cubicBezTo>
                    <a:cubicBezTo>
                      <a:pt x="14" y="0"/>
                      <a:pt x="14" y="0"/>
                      <a:pt x="14" y="0"/>
                    </a:cubicBezTo>
                    <a:cubicBezTo>
                      <a:pt x="0" y="37"/>
                      <a:pt x="0" y="37"/>
                      <a:pt x="0" y="37"/>
                    </a:cubicBezTo>
                    <a:cubicBezTo>
                      <a:pt x="22" y="39"/>
                      <a:pt x="22" y="39"/>
                      <a:pt x="22" y="39"/>
                    </a:cubicBezTo>
                    <a:cubicBezTo>
                      <a:pt x="16" y="30"/>
                      <a:pt x="13" y="20"/>
                      <a:pt x="13" y="11"/>
                    </a:cubicBezTo>
                    <a:close/>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29" name="Freeform 1300"/>
              <p:cNvSpPr>
                <a:spLocks noChangeArrowheads="1"/>
              </p:cNvSpPr>
              <p:nvPr/>
            </p:nvSpPr>
            <p:spPr bwMode="auto">
              <a:xfrm>
                <a:off x="760413" y="1246187"/>
                <a:ext cx="411163" cy="38100"/>
              </a:xfrm>
              <a:custGeom>
                <a:avLst/>
                <a:gdLst>
                  <a:gd name="T0" fmla="*/ 0 w 355"/>
                  <a:gd name="T1" fmla="*/ 1333500 h 33"/>
                  <a:gd name="T2" fmla="*/ 335359599 w 355"/>
                  <a:gd name="T3" fmla="*/ 43988182 h 33"/>
                  <a:gd name="T4" fmla="*/ 476211303 w 355"/>
                  <a:gd name="T5" fmla="*/ 0 h 33"/>
                  <a:gd name="T6" fmla="*/ 0 w 355"/>
                  <a:gd name="T7" fmla="*/ 1333500 h 33"/>
                  <a:gd name="T8" fmla="*/ 0 60000 65536"/>
                  <a:gd name="T9" fmla="*/ 0 60000 65536"/>
                  <a:gd name="T10" fmla="*/ 0 60000 65536"/>
                  <a:gd name="T11" fmla="*/ 0 60000 65536"/>
                  <a:gd name="T12" fmla="*/ 0 w 355"/>
                  <a:gd name="T13" fmla="*/ 0 h 33"/>
                  <a:gd name="T14" fmla="*/ 355 w 355"/>
                  <a:gd name="T15" fmla="*/ 33 h 33"/>
                </a:gdLst>
                <a:ahLst/>
                <a:cxnLst>
                  <a:cxn ang="T8">
                    <a:pos x="T0" y="T1"/>
                  </a:cxn>
                  <a:cxn ang="T9">
                    <a:pos x="T2" y="T3"/>
                  </a:cxn>
                  <a:cxn ang="T10">
                    <a:pos x="T4" y="T5"/>
                  </a:cxn>
                  <a:cxn ang="T11">
                    <a:pos x="T6" y="T7"/>
                  </a:cxn>
                </a:cxnLst>
                <a:rect l="T12" t="T13" r="T14" b="T15"/>
                <a:pathLst>
                  <a:path w="355" h="33">
                    <a:moveTo>
                      <a:pt x="0" y="1"/>
                    </a:moveTo>
                    <a:cubicBezTo>
                      <a:pt x="75" y="16"/>
                      <a:pt x="159" y="27"/>
                      <a:pt x="250" y="33"/>
                    </a:cubicBezTo>
                    <a:cubicBezTo>
                      <a:pt x="355" y="0"/>
                      <a:pt x="355" y="0"/>
                      <a:pt x="355" y="0"/>
                    </a:cubicBezTo>
                    <a:lnTo>
                      <a:pt x="0" y="1"/>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0" name="Freeform 1301"/>
              <p:cNvSpPr>
                <a:spLocks noChangeArrowheads="1"/>
              </p:cNvSpPr>
              <p:nvPr/>
            </p:nvSpPr>
            <p:spPr bwMode="auto">
              <a:xfrm>
                <a:off x="450850" y="776287"/>
                <a:ext cx="3175" cy="9525"/>
              </a:xfrm>
              <a:custGeom>
                <a:avLst/>
                <a:gdLst>
                  <a:gd name="T0" fmla="*/ 3360208 w 3"/>
                  <a:gd name="T1" fmla="*/ 0 h 8"/>
                  <a:gd name="T2" fmla="*/ 3360208 w 3"/>
                  <a:gd name="T3" fmla="*/ 1418034 h 8"/>
                  <a:gd name="T4" fmla="*/ 0 w 3"/>
                  <a:gd name="T5" fmla="*/ 11340703 h 8"/>
                  <a:gd name="T6" fmla="*/ 0 w 3"/>
                  <a:gd name="T7" fmla="*/ 11340703 h 8"/>
                  <a:gd name="T8" fmla="*/ 3360208 w 3"/>
                  <a:gd name="T9" fmla="*/ 0 h 8"/>
                  <a:gd name="T10" fmla="*/ 0 60000 65536"/>
                  <a:gd name="T11" fmla="*/ 0 60000 65536"/>
                  <a:gd name="T12" fmla="*/ 0 60000 65536"/>
                  <a:gd name="T13" fmla="*/ 0 60000 65536"/>
                  <a:gd name="T14" fmla="*/ 0 60000 65536"/>
                  <a:gd name="T15" fmla="*/ 0 w 3"/>
                  <a:gd name="T16" fmla="*/ 0 h 8"/>
                  <a:gd name="T17" fmla="*/ 3 w 3"/>
                  <a:gd name="T18" fmla="*/ 8 h 8"/>
                </a:gdLst>
                <a:ahLst/>
                <a:cxnLst>
                  <a:cxn ang="T10">
                    <a:pos x="T0" y="T1"/>
                  </a:cxn>
                  <a:cxn ang="T11">
                    <a:pos x="T2" y="T3"/>
                  </a:cxn>
                  <a:cxn ang="T12">
                    <a:pos x="T4" y="T5"/>
                  </a:cxn>
                  <a:cxn ang="T13">
                    <a:pos x="T6" y="T7"/>
                  </a:cxn>
                  <a:cxn ang="T14">
                    <a:pos x="T8" y="T9"/>
                  </a:cxn>
                </a:cxnLst>
                <a:rect l="T15" t="T16" r="T17" b="T18"/>
                <a:pathLst>
                  <a:path w="3" h="8">
                    <a:moveTo>
                      <a:pt x="3" y="0"/>
                    </a:moveTo>
                    <a:cubicBezTo>
                      <a:pt x="3" y="1"/>
                      <a:pt x="3" y="1"/>
                      <a:pt x="3" y="1"/>
                    </a:cubicBezTo>
                    <a:cubicBezTo>
                      <a:pt x="0" y="8"/>
                      <a:pt x="0" y="8"/>
                      <a:pt x="0" y="8"/>
                    </a:cubicBezTo>
                    <a:cubicBezTo>
                      <a:pt x="0" y="8"/>
                      <a:pt x="0" y="8"/>
                      <a:pt x="0" y="8"/>
                    </a:cubicBezTo>
                    <a:cubicBezTo>
                      <a:pt x="1" y="5"/>
                      <a:pt x="2" y="3"/>
                      <a:pt x="3" y="0"/>
                    </a:cubicBezTo>
                    <a:close/>
                  </a:path>
                </a:pathLst>
              </a:custGeom>
              <a:solidFill>
                <a:srgbClr val="FBB04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1" name="Freeform 1302"/>
              <p:cNvSpPr>
                <a:spLocks noChangeArrowheads="1"/>
              </p:cNvSpPr>
              <p:nvPr/>
            </p:nvSpPr>
            <p:spPr bwMode="auto">
              <a:xfrm>
                <a:off x="1355725" y="1117599"/>
                <a:ext cx="485775" cy="128587"/>
              </a:xfrm>
              <a:custGeom>
                <a:avLst/>
                <a:gdLst>
                  <a:gd name="T0" fmla="*/ 0 w 421"/>
                  <a:gd name="T1" fmla="*/ 113358625 h 112"/>
                  <a:gd name="T2" fmla="*/ 508591425 w 421"/>
                  <a:gd name="T3" fmla="*/ 147630505 h 112"/>
                  <a:gd name="T4" fmla="*/ 560516272 w 421"/>
                  <a:gd name="T5" fmla="*/ 137085223 h 112"/>
                  <a:gd name="T6" fmla="*/ 426045444 w 421"/>
                  <a:gd name="T7" fmla="*/ 0 h 112"/>
                  <a:gd name="T8" fmla="*/ 0 w 421"/>
                  <a:gd name="T9" fmla="*/ 113358625 h 112"/>
                  <a:gd name="T10" fmla="*/ 0 60000 65536"/>
                  <a:gd name="T11" fmla="*/ 0 60000 65536"/>
                  <a:gd name="T12" fmla="*/ 0 60000 65536"/>
                  <a:gd name="T13" fmla="*/ 0 60000 65536"/>
                  <a:gd name="T14" fmla="*/ 0 60000 65536"/>
                  <a:gd name="T15" fmla="*/ 0 w 421"/>
                  <a:gd name="T16" fmla="*/ 0 h 112"/>
                  <a:gd name="T17" fmla="*/ 421 w 421"/>
                  <a:gd name="T18" fmla="*/ 112 h 112"/>
                </a:gdLst>
                <a:ahLst/>
                <a:cxnLst>
                  <a:cxn ang="T10">
                    <a:pos x="T0" y="T1"/>
                  </a:cxn>
                  <a:cxn ang="T11">
                    <a:pos x="T2" y="T3"/>
                  </a:cxn>
                  <a:cxn ang="T12">
                    <a:pos x="T4" y="T5"/>
                  </a:cxn>
                  <a:cxn ang="T13">
                    <a:pos x="T6" y="T7"/>
                  </a:cxn>
                  <a:cxn ang="T14">
                    <a:pos x="T8" y="T9"/>
                  </a:cxn>
                </a:cxnLst>
                <a:rect l="T15" t="T16" r="T17" b="T18"/>
                <a:pathLst>
                  <a:path w="421" h="112">
                    <a:moveTo>
                      <a:pt x="0" y="86"/>
                    </a:moveTo>
                    <a:cubicBezTo>
                      <a:pt x="382" y="112"/>
                      <a:pt x="382" y="112"/>
                      <a:pt x="382" y="112"/>
                    </a:cubicBezTo>
                    <a:cubicBezTo>
                      <a:pt x="395" y="109"/>
                      <a:pt x="408" y="107"/>
                      <a:pt x="421" y="104"/>
                    </a:cubicBezTo>
                    <a:cubicBezTo>
                      <a:pt x="320" y="0"/>
                      <a:pt x="320" y="0"/>
                      <a:pt x="320" y="0"/>
                    </a:cubicBezTo>
                    <a:lnTo>
                      <a:pt x="0" y="86"/>
                    </a:lnTo>
                    <a:close/>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2" name="Freeform 1303"/>
              <p:cNvSpPr>
                <a:spLocks noChangeArrowheads="1"/>
              </p:cNvSpPr>
              <p:nvPr/>
            </p:nvSpPr>
            <p:spPr bwMode="auto">
              <a:xfrm>
                <a:off x="1065213" y="998537"/>
                <a:ext cx="180975" cy="47625"/>
              </a:xfrm>
              <a:custGeom>
                <a:avLst/>
                <a:gdLst>
                  <a:gd name="T0" fmla="*/ 209948401 w 156"/>
                  <a:gd name="T1" fmla="*/ 7715250 h 42"/>
                  <a:gd name="T2" fmla="*/ 0 w 156"/>
                  <a:gd name="T3" fmla="*/ 0 h 42"/>
                  <a:gd name="T4" fmla="*/ 14803987 w 156"/>
                  <a:gd name="T5" fmla="*/ 54003348 h 42"/>
                  <a:gd name="T6" fmla="*/ 209948401 w 156"/>
                  <a:gd name="T7" fmla="*/ 7715250 h 42"/>
                  <a:gd name="T8" fmla="*/ 0 60000 65536"/>
                  <a:gd name="T9" fmla="*/ 0 60000 65536"/>
                  <a:gd name="T10" fmla="*/ 0 60000 65536"/>
                  <a:gd name="T11" fmla="*/ 0 60000 65536"/>
                  <a:gd name="T12" fmla="*/ 0 w 156"/>
                  <a:gd name="T13" fmla="*/ 0 h 42"/>
                  <a:gd name="T14" fmla="*/ 156 w 156"/>
                  <a:gd name="T15" fmla="*/ 42 h 42"/>
                </a:gdLst>
                <a:ahLst/>
                <a:cxnLst>
                  <a:cxn ang="T8">
                    <a:pos x="T0" y="T1"/>
                  </a:cxn>
                  <a:cxn ang="T9">
                    <a:pos x="T2" y="T3"/>
                  </a:cxn>
                  <a:cxn ang="T10">
                    <a:pos x="T4" y="T5"/>
                  </a:cxn>
                  <a:cxn ang="T11">
                    <a:pos x="T6" y="T7"/>
                  </a:cxn>
                </a:cxnLst>
                <a:rect l="T12" t="T13" r="T14" b="T15"/>
                <a:pathLst>
                  <a:path w="156" h="42">
                    <a:moveTo>
                      <a:pt x="156" y="6"/>
                    </a:moveTo>
                    <a:cubicBezTo>
                      <a:pt x="102" y="5"/>
                      <a:pt x="50" y="3"/>
                      <a:pt x="0" y="0"/>
                    </a:cubicBezTo>
                    <a:cubicBezTo>
                      <a:pt x="11" y="42"/>
                      <a:pt x="11" y="42"/>
                      <a:pt x="11" y="42"/>
                    </a:cubicBezTo>
                    <a:lnTo>
                      <a:pt x="156" y="6"/>
                    </a:lnTo>
                    <a:close/>
                  </a:path>
                </a:pathLst>
              </a:custGeom>
              <a:solidFill>
                <a:srgbClr val="FBB04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3" name="Freeform 1304"/>
              <p:cNvSpPr>
                <a:spLocks noChangeArrowheads="1"/>
              </p:cNvSpPr>
              <p:nvPr/>
            </p:nvSpPr>
            <p:spPr bwMode="auto">
              <a:xfrm>
                <a:off x="1077913" y="1004887"/>
                <a:ext cx="244475" cy="60325"/>
              </a:xfrm>
              <a:custGeom>
                <a:avLst/>
                <a:gdLst>
                  <a:gd name="T0" fmla="*/ 193314841 w 211"/>
                  <a:gd name="T1" fmla="*/ 69982800 h 52"/>
                  <a:gd name="T2" fmla="*/ 283260785 w 211"/>
                  <a:gd name="T3" fmla="*/ 0 h 52"/>
                  <a:gd name="T4" fmla="*/ 230904900 w 211"/>
                  <a:gd name="T5" fmla="*/ 0 h 52"/>
                  <a:gd name="T6" fmla="*/ 194657715 w 211"/>
                  <a:gd name="T7" fmla="*/ 0 h 52"/>
                  <a:gd name="T8" fmla="*/ 0 w 211"/>
                  <a:gd name="T9" fmla="*/ 48449096 h 52"/>
                  <a:gd name="T10" fmla="*/ 193314841 w 211"/>
                  <a:gd name="T11" fmla="*/ 69982800 h 52"/>
                  <a:gd name="T12" fmla="*/ 0 60000 65536"/>
                  <a:gd name="T13" fmla="*/ 0 60000 65536"/>
                  <a:gd name="T14" fmla="*/ 0 60000 65536"/>
                  <a:gd name="T15" fmla="*/ 0 60000 65536"/>
                  <a:gd name="T16" fmla="*/ 0 60000 65536"/>
                  <a:gd name="T17" fmla="*/ 0 60000 65536"/>
                  <a:gd name="T18" fmla="*/ 0 w 211"/>
                  <a:gd name="T19" fmla="*/ 0 h 52"/>
                  <a:gd name="T20" fmla="*/ 211 w 211"/>
                  <a:gd name="T21" fmla="*/ 52 h 52"/>
                </a:gdLst>
                <a:ahLst/>
                <a:cxnLst>
                  <a:cxn ang="T12">
                    <a:pos x="T0" y="T1"/>
                  </a:cxn>
                  <a:cxn ang="T13">
                    <a:pos x="T2" y="T3"/>
                  </a:cxn>
                  <a:cxn ang="T14">
                    <a:pos x="T4" y="T5"/>
                  </a:cxn>
                  <a:cxn ang="T15">
                    <a:pos x="T6" y="T7"/>
                  </a:cxn>
                  <a:cxn ang="T16">
                    <a:pos x="T8" y="T9"/>
                  </a:cxn>
                  <a:cxn ang="T17">
                    <a:pos x="T10" y="T11"/>
                  </a:cxn>
                </a:cxnLst>
                <a:rect l="T18" t="T19" r="T20" b="T21"/>
                <a:pathLst>
                  <a:path w="211" h="52">
                    <a:moveTo>
                      <a:pt x="144" y="52"/>
                    </a:moveTo>
                    <a:cubicBezTo>
                      <a:pt x="211" y="0"/>
                      <a:pt x="211" y="0"/>
                      <a:pt x="211" y="0"/>
                    </a:cubicBezTo>
                    <a:cubicBezTo>
                      <a:pt x="198" y="0"/>
                      <a:pt x="185" y="0"/>
                      <a:pt x="172" y="0"/>
                    </a:cubicBezTo>
                    <a:cubicBezTo>
                      <a:pt x="163" y="0"/>
                      <a:pt x="154" y="0"/>
                      <a:pt x="145" y="0"/>
                    </a:cubicBezTo>
                    <a:cubicBezTo>
                      <a:pt x="0" y="36"/>
                      <a:pt x="0" y="36"/>
                      <a:pt x="0" y="36"/>
                    </a:cubicBezTo>
                    <a:lnTo>
                      <a:pt x="144" y="52"/>
                    </a:lnTo>
                    <a:close/>
                  </a:path>
                </a:pathLst>
              </a:custGeom>
              <a:solidFill>
                <a:srgbClr val="2F6F8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4" name="Freeform 1305"/>
              <p:cNvSpPr>
                <a:spLocks noChangeArrowheads="1"/>
              </p:cNvSpPr>
              <p:nvPr/>
            </p:nvSpPr>
            <p:spPr bwMode="auto">
              <a:xfrm>
                <a:off x="633413" y="927099"/>
                <a:ext cx="1588" cy="1587"/>
              </a:xfrm>
              <a:custGeom>
                <a:avLst/>
                <a:gdLst>
                  <a:gd name="T0" fmla="*/ 1260872 w 2"/>
                  <a:gd name="T1" fmla="*/ 2518569 h 1"/>
                  <a:gd name="T2" fmla="*/ 0 w 2"/>
                  <a:gd name="T3" fmla="*/ 0 h 1"/>
                  <a:gd name="T4" fmla="*/ 1260872 w 2"/>
                  <a:gd name="T5" fmla="*/ 2518569 h 1"/>
                  <a:gd name="T6" fmla="*/ 0 60000 65536"/>
                  <a:gd name="T7" fmla="*/ 0 60000 65536"/>
                  <a:gd name="T8" fmla="*/ 0 60000 65536"/>
                  <a:gd name="T9" fmla="*/ 0 w 2"/>
                  <a:gd name="T10" fmla="*/ 0 h 1"/>
                  <a:gd name="T11" fmla="*/ 2 w 2"/>
                  <a:gd name="T12" fmla="*/ 1 h 1"/>
                </a:gdLst>
                <a:ahLst/>
                <a:cxnLst>
                  <a:cxn ang="T6">
                    <a:pos x="T0" y="T1"/>
                  </a:cxn>
                  <a:cxn ang="T7">
                    <a:pos x="T2" y="T3"/>
                  </a:cxn>
                  <a:cxn ang="T8">
                    <a:pos x="T4" y="T5"/>
                  </a:cxn>
                </a:cxnLst>
                <a:rect l="T9" t="T10" r="T11" b="T12"/>
                <a:pathLst>
                  <a:path w="2" h="1">
                    <a:moveTo>
                      <a:pt x="2" y="1"/>
                    </a:moveTo>
                    <a:cubicBezTo>
                      <a:pt x="1" y="1"/>
                      <a:pt x="1" y="0"/>
                      <a:pt x="0" y="0"/>
                    </a:cubicBezTo>
                    <a:cubicBezTo>
                      <a:pt x="2" y="1"/>
                      <a:pt x="2" y="1"/>
                      <a:pt x="2" y="1"/>
                    </a:cubicBezTo>
                    <a:close/>
                  </a:path>
                </a:pathLst>
              </a:custGeom>
              <a:solidFill>
                <a:srgbClr val="FE58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5" name="Freeform 1306"/>
              <p:cNvSpPr>
                <a:spLocks noChangeArrowheads="1"/>
              </p:cNvSpPr>
              <p:nvPr/>
            </p:nvSpPr>
            <p:spPr bwMode="auto">
              <a:xfrm>
                <a:off x="423863" y="828674"/>
                <a:ext cx="158750" cy="80962"/>
              </a:xfrm>
              <a:custGeom>
                <a:avLst/>
                <a:gdLst>
                  <a:gd name="T0" fmla="*/ 110102974 w 137"/>
                  <a:gd name="T1" fmla="*/ 58513860 h 71"/>
                  <a:gd name="T2" fmla="*/ 41624945 w 137"/>
                  <a:gd name="T3" fmla="*/ 2601047 h 71"/>
                  <a:gd name="T4" fmla="*/ 12084699 w 137"/>
                  <a:gd name="T5" fmla="*/ 0 h 71"/>
                  <a:gd name="T6" fmla="*/ 0 w 137"/>
                  <a:gd name="T7" fmla="*/ 29906907 h 71"/>
                  <a:gd name="T8" fmla="*/ 183953011 w 137"/>
                  <a:gd name="T9" fmla="*/ 92321767 h 71"/>
                  <a:gd name="T10" fmla="*/ 110102974 w 137"/>
                  <a:gd name="T11" fmla="*/ 58513860 h 71"/>
                  <a:gd name="T12" fmla="*/ 0 60000 65536"/>
                  <a:gd name="T13" fmla="*/ 0 60000 65536"/>
                  <a:gd name="T14" fmla="*/ 0 60000 65536"/>
                  <a:gd name="T15" fmla="*/ 0 60000 65536"/>
                  <a:gd name="T16" fmla="*/ 0 60000 65536"/>
                  <a:gd name="T17" fmla="*/ 0 60000 65536"/>
                  <a:gd name="T18" fmla="*/ 0 w 137"/>
                  <a:gd name="T19" fmla="*/ 0 h 71"/>
                  <a:gd name="T20" fmla="*/ 137 w 137"/>
                  <a:gd name="T21" fmla="*/ 71 h 71"/>
                </a:gdLst>
                <a:ahLst/>
                <a:cxnLst>
                  <a:cxn ang="T12">
                    <a:pos x="T0" y="T1"/>
                  </a:cxn>
                  <a:cxn ang="T13">
                    <a:pos x="T2" y="T3"/>
                  </a:cxn>
                  <a:cxn ang="T14">
                    <a:pos x="T4" y="T5"/>
                  </a:cxn>
                  <a:cxn ang="T15">
                    <a:pos x="T6" y="T7"/>
                  </a:cxn>
                  <a:cxn ang="T16">
                    <a:pos x="T8" y="T9"/>
                  </a:cxn>
                  <a:cxn ang="T17">
                    <a:pos x="T10" y="T11"/>
                  </a:cxn>
                </a:cxnLst>
                <a:rect l="T18" t="T19" r="T20" b="T21"/>
                <a:pathLst>
                  <a:path w="137" h="71">
                    <a:moveTo>
                      <a:pt x="82" y="45"/>
                    </a:moveTo>
                    <a:cubicBezTo>
                      <a:pt x="58" y="32"/>
                      <a:pt x="41" y="17"/>
                      <a:pt x="31" y="2"/>
                    </a:cubicBezTo>
                    <a:cubicBezTo>
                      <a:pt x="9" y="0"/>
                      <a:pt x="9" y="0"/>
                      <a:pt x="9" y="0"/>
                    </a:cubicBezTo>
                    <a:cubicBezTo>
                      <a:pt x="0" y="23"/>
                      <a:pt x="0" y="23"/>
                      <a:pt x="0" y="23"/>
                    </a:cubicBezTo>
                    <a:cubicBezTo>
                      <a:pt x="137" y="71"/>
                      <a:pt x="137" y="71"/>
                      <a:pt x="137" y="71"/>
                    </a:cubicBezTo>
                    <a:cubicBezTo>
                      <a:pt x="116" y="63"/>
                      <a:pt x="98" y="54"/>
                      <a:pt x="82" y="45"/>
                    </a:cubicBezTo>
                    <a:close/>
                  </a:path>
                </a:pathLst>
              </a:custGeom>
              <a:solidFill>
                <a:srgbClr val="FE58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6" name="Freeform 1307"/>
              <p:cNvSpPr>
                <a:spLocks noChangeArrowheads="1"/>
              </p:cNvSpPr>
              <p:nvPr/>
            </p:nvSpPr>
            <p:spPr bwMode="auto">
              <a:xfrm>
                <a:off x="361950" y="855662"/>
                <a:ext cx="273050" cy="247650"/>
              </a:xfrm>
              <a:custGeom>
                <a:avLst/>
                <a:gdLst>
                  <a:gd name="T0" fmla="*/ 313239258 w 236"/>
                  <a:gd name="T1" fmla="*/ 83587058 h 215"/>
                  <a:gd name="T2" fmla="*/ 254339133 w 236"/>
                  <a:gd name="T3" fmla="*/ 63685213 h 215"/>
                  <a:gd name="T4" fmla="*/ 70947877 w 236"/>
                  <a:gd name="T5" fmla="*/ 0 h 215"/>
                  <a:gd name="T6" fmla="*/ 6693196 w 236"/>
                  <a:gd name="T7" fmla="*/ 164521382 h 215"/>
                  <a:gd name="T8" fmla="*/ 5354557 w 236"/>
                  <a:gd name="T9" fmla="*/ 169828003 h 215"/>
                  <a:gd name="T10" fmla="*/ 4015918 w 236"/>
                  <a:gd name="T11" fmla="*/ 172481890 h 215"/>
                  <a:gd name="T12" fmla="*/ 4015918 w 236"/>
                  <a:gd name="T13" fmla="*/ 172481890 h 215"/>
                  <a:gd name="T14" fmla="*/ 0 w 236"/>
                  <a:gd name="T15" fmla="*/ 199017299 h 215"/>
                  <a:gd name="T16" fmla="*/ 42836454 w 236"/>
                  <a:gd name="T17" fmla="*/ 285258244 h 215"/>
                  <a:gd name="T18" fmla="*/ 315916536 w 236"/>
                  <a:gd name="T19" fmla="*/ 84914002 h 215"/>
                  <a:gd name="T20" fmla="*/ 313239258 w 236"/>
                  <a:gd name="T21" fmla="*/ 83587058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6"/>
                  <a:gd name="T34" fmla="*/ 0 h 215"/>
                  <a:gd name="T35" fmla="*/ 236 w 236"/>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6" h="215">
                    <a:moveTo>
                      <a:pt x="234" y="63"/>
                    </a:moveTo>
                    <a:cubicBezTo>
                      <a:pt x="218" y="58"/>
                      <a:pt x="204" y="53"/>
                      <a:pt x="190" y="48"/>
                    </a:cubicBezTo>
                    <a:cubicBezTo>
                      <a:pt x="53" y="0"/>
                      <a:pt x="53" y="0"/>
                      <a:pt x="53" y="0"/>
                    </a:cubicBezTo>
                    <a:cubicBezTo>
                      <a:pt x="5" y="124"/>
                      <a:pt x="5" y="124"/>
                      <a:pt x="5" y="124"/>
                    </a:cubicBezTo>
                    <a:cubicBezTo>
                      <a:pt x="4" y="128"/>
                      <a:pt x="4" y="128"/>
                      <a:pt x="4" y="128"/>
                    </a:cubicBezTo>
                    <a:cubicBezTo>
                      <a:pt x="3" y="130"/>
                      <a:pt x="3" y="130"/>
                      <a:pt x="3" y="130"/>
                    </a:cubicBezTo>
                    <a:cubicBezTo>
                      <a:pt x="3" y="130"/>
                      <a:pt x="3" y="130"/>
                      <a:pt x="3" y="130"/>
                    </a:cubicBezTo>
                    <a:cubicBezTo>
                      <a:pt x="1" y="137"/>
                      <a:pt x="0" y="144"/>
                      <a:pt x="0" y="150"/>
                    </a:cubicBezTo>
                    <a:cubicBezTo>
                      <a:pt x="0" y="173"/>
                      <a:pt x="11" y="194"/>
                      <a:pt x="32" y="215"/>
                    </a:cubicBezTo>
                    <a:cubicBezTo>
                      <a:pt x="236" y="64"/>
                      <a:pt x="236" y="64"/>
                      <a:pt x="236" y="64"/>
                    </a:cubicBezTo>
                    <a:lnTo>
                      <a:pt x="234" y="63"/>
                    </a:lnTo>
                    <a:close/>
                  </a:path>
                </a:pathLst>
              </a:custGeom>
              <a:solidFill>
                <a:srgbClr val="07AFB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7" name="Freeform 1308"/>
              <p:cNvSpPr>
                <a:spLocks noChangeArrowheads="1"/>
              </p:cNvSpPr>
              <p:nvPr/>
            </p:nvSpPr>
            <p:spPr bwMode="auto">
              <a:xfrm>
                <a:off x="1355725" y="1216024"/>
                <a:ext cx="441325" cy="58737"/>
              </a:xfrm>
              <a:custGeom>
                <a:avLst/>
                <a:gdLst>
                  <a:gd name="T0" fmla="*/ 289633973 w 382"/>
                  <a:gd name="T1" fmla="*/ 67647748 h 51"/>
                  <a:gd name="T2" fmla="*/ 509863235 w 382"/>
                  <a:gd name="T3" fmla="*/ 34486681 h 51"/>
                  <a:gd name="T4" fmla="*/ 0 w 382"/>
                  <a:gd name="T5" fmla="*/ 0 h 51"/>
                  <a:gd name="T6" fmla="*/ 289633973 w 382"/>
                  <a:gd name="T7" fmla="*/ 67647748 h 51"/>
                  <a:gd name="T8" fmla="*/ 0 60000 65536"/>
                  <a:gd name="T9" fmla="*/ 0 60000 65536"/>
                  <a:gd name="T10" fmla="*/ 0 60000 65536"/>
                  <a:gd name="T11" fmla="*/ 0 60000 65536"/>
                  <a:gd name="T12" fmla="*/ 0 w 382"/>
                  <a:gd name="T13" fmla="*/ 0 h 51"/>
                  <a:gd name="T14" fmla="*/ 382 w 382"/>
                  <a:gd name="T15" fmla="*/ 51 h 51"/>
                </a:gdLst>
                <a:ahLst/>
                <a:cxnLst>
                  <a:cxn ang="T8">
                    <a:pos x="T0" y="T1"/>
                  </a:cxn>
                  <a:cxn ang="T9">
                    <a:pos x="T2" y="T3"/>
                  </a:cxn>
                  <a:cxn ang="T10">
                    <a:pos x="T4" y="T5"/>
                  </a:cxn>
                  <a:cxn ang="T11">
                    <a:pos x="T6" y="T7"/>
                  </a:cxn>
                </a:cxnLst>
                <a:rect l="T12" t="T13" r="T14" b="T15"/>
                <a:pathLst>
                  <a:path w="382" h="51">
                    <a:moveTo>
                      <a:pt x="217" y="51"/>
                    </a:moveTo>
                    <a:cubicBezTo>
                      <a:pt x="276" y="45"/>
                      <a:pt x="331" y="36"/>
                      <a:pt x="382" y="26"/>
                    </a:cubicBezTo>
                    <a:cubicBezTo>
                      <a:pt x="0" y="0"/>
                      <a:pt x="0" y="0"/>
                      <a:pt x="0" y="0"/>
                    </a:cubicBezTo>
                    <a:lnTo>
                      <a:pt x="217" y="51"/>
                    </a:lnTo>
                    <a:close/>
                  </a:path>
                </a:pathLst>
              </a:custGeom>
              <a:solidFill>
                <a:srgbClr val="FE58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8" name="Freeform 1309"/>
              <p:cNvSpPr>
                <a:spLocks noChangeArrowheads="1"/>
              </p:cNvSpPr>
              <p:nvPr/>
            </p:nvSpPr>
            <p:spPr bwMode="auto">
              <a:xfrm>
                <a:off x="1077913" y="1046162"/>
                <a:ext cx="166688" cy="38100"/>
              </a:xfrm>
              <a:custGeom>
                <a:avLst/>
                <a:gdLst>
                  <a:gd name="T0" fmla="*/ 264617994 w 105"/>
                  <a:gd name="T1" fmla="*/ 30241875 h 24"/>
                  <a:gd name="T2" fmla="*/ 0 w 105"/>
                  <a:gd name="T3" fmla="*/ 0 h 24"/>
                  <a:gd name="T4" fmla="*/ 206653432 w 105"/>
                  <a:gd name="T5" fmla="*/ 60483750 h 24"/>
                  <a:gd name="T6" fmla="*/ 264617994 w 105"/>
                  <a:gd name="T7" fmla="*/ 30241875 h 24"/>
                  <a:gd name="T8" fmla="*/ 0 60000 65536"/>
                  <a:gd name="T9" fmla="*/ 0 60000 65536"/>
                  <a:gd name="T10" fmla="*/ 0 60000 65536"/>
                  <a:gd name="T11" fmla="*/ 0 60000 65536"/>
                  <a:gd name="T12" fmla="*/ 0 w 105"/>
                  <a:gd name="T13" fmla="*/ 0 h 24"/>
                  <a:gd name="T14" fmla="*/ 105 w 105"/>
                  <a:gd name="T15" fmla="*/ 24 h 24"/>
                </a:gdLst>
                <a:ahLst/>
                <a:cxnLst>
                  <a:cxn ang="T8">
                    <a:pos x="T0" y="T1"/>
                  </a:cxn>
                  <a:cxn ang="T9">
                    <a:pos x="T2" y="T3"/>
                  </a:cxn>
                  <a:cxn ang="T10">
                    <a:pos x="T4" y="T5"/>
                  </a:cxn>
                  <a:cxn ang="T11">
                    <a:pos x="T6" y="T7"/>
                  </a:cxn>
                </a:cxnLst>
                <a:rect l="T12" t="T13" r="T14" b="T15"/>
                <a:pathLst>
                  <a:path w="105" h="24">
                    <a:moveTo>
                      <a:pt x="105" y="12"/>
                    </a:moveTo>
                    <a:lnTo>
                      <a:pt x="0" y="0"/>
                    </a:lnTo>
                    <a:lnTo>
                      <a:pt x="82" y="24"/>
                    </a:lnTo>
                    <a:lnTo>
                      <a:pt x="105" y="12"/>
                    </a:lnTo>
                    <a:close/>
                  </a:path>
                </a:pathLst>
              </a:custGeom>
              <a:solidFill>
                <a:srgbClr val="C102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39" name="Freeform 1310"/>
              <p:cNvSpPr>
                <a:spLocks noChangeArrowheads="1"/>
              </p:cNvSpPr>
              <p:nvPr/>
            </p:nvSpPr>
            <p:spPr bwMode="auto">
              <a:xfrm>
                <a:off x="1171575" y="1084262"/>
                <a:ext cx="184150" cy="161925"/>
              </a:xfrm>
              <a:custGeom>
                <a:avLst/>
                <a:gdLst>
                  <a:gd name="T0" fmla="*/ 0 w 116"/>
                  <a:gd name="T1" fmla="*/ 257055938 h 102"/>
                  <a:gd name="T2" fmla="*/ 292338125 w 116"/>
                  <a:gd name="T3" fmla="*/ 209173763 h 102"/>
                  <a:gd name="T4" fmla="*/ 57964388 w 116"/>
                  <a:gd name="T5" fmla="*/ 0 h 102"/>
                  <a:gd name="T6" fmla="*/ 0 w 116"/>
                  <a:gd name="T7" fmla="*/ 257055938 h 102"/>
                  <a:gd name="T8" fmla="*/ 0 60000 65536"/>
                  <a:gd name="T9" fmla="*/ 0 60000 65536"/>
                  <a:gd name="T10" fmla="*/ 0 60000 65536"/>
                  <a:gd name="T11" fmla="*/ 0 60000 65536"/>
                  <a:gd name="T12" fmla="*/ 0 w 116"/>
                  <a:gd name="T13" fmla="*/ 0 h 102"/>
                  <a:gd name="T14" fmla="*/ 116 w 116"/>
                  <a:gd name="T15" fmla="*/ 102 h 102"/>
                </a:gdLst>
                <a:ahLst/>
                <a:cxnLst>
                  <a:cxn ang="T8">
                    <a:pos x="T0" y="T1"/>
                  </a:cxn>
                  <a:cxn ang="T9">
                    <a:pos x="T2" y="T3"/>
                  </a:cxn>
                  <a:cxn ang="T10">
                    <a:pos x="T4" y="T5"/>
                  </a:cxn>
                  <a:cxn ang="T11">
                    <a:pos x="T6" y="T7"/>
                  </a:cxn>
                </a:cxnLst>
                <a:rect l="T12" t="T13" r="T14" b="T15"/>
                <a:pathLst>
                  <a:path w="116" h="102">
                    <a:moveTo>
                      <a:pt x="0" y="102"/>
                    </a:moveTo>
                    <a:lnTo>
                      <a:pt x="116" y="83"/>
                    </a:lnTo>
                    <a:lnTo>
                      <a:pt x="23" y="0"/>
                    </a:lnTo>
                    <a:lnTo>
                      <a:pt x="0" y="102"/>
                    </a:lnTo>
                    <a:close/>
                  </a:path>
                </a:pathLst>
              </a:custGeom>
              <a:solidFill>
                <a:srgbClr val="C102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0" name="Freeform 1311"/>
              <p:cNvSpPr>
                <a:spLocks noChangeArrowheads="1"/>
              </p:cNvSpPr>
              <p:nvPr/>
            </p:nvSpPr>
            <p:spPr bwMode="auto">
              <a:xfrm>
                <a:off x="1208088" y="1065212"/>
                <a:ext cx="147638" cy="150812"/>
              </a:xfrm>
              <a:custGeom>
                <a:avLst/>
                <a:gdLst>
                  <a:gd name="T0" fmla="*/ 0 w 93"/>
                  <a:gd name="T1" fmla="*/ 30241775 h 95"/>
                  <a:gd name="T2" fmla="*/ 234376119 w 93"/>
                  <a:gd name="T3" fmla="*/ 239413256 h 95"/>
                  <a:gd name="T4" fmla="*/ 57964584 w 93"/>
                  <a:gd name="T5" fmla="*/ 0 h 95"/>
                  <a:gd name="T6" fmla="*/ 0 w 93"/>
                  <a:gd name="T7" fmla="*/ 30241775 h 95"/>
                  <a:gd name="T8" fmla="*/ 0 60000 65536"/>
                  <a:gd name="T9" fmla="*/ 0 60000 65536"/>
                  <a:gd name="T10" fmla="*/ 0 60000 65536"/>
                  <a:gd name="T11" fmla="*/ 0 60000 65536"/>
                  <a:gd name="T12" fmla="*/ 0 w 93"/>
                  <a:gd name="T13" fmla="*/ 0 h 95"/>
                  <a:gd name="T14" fmla="*/ 93 w 93"/>
                  <a:gd name="T15" fmla="*/ 95 h 95"/>
                </a:gdLst>
                <a:ahLst/>
                <a:cxnLst>
                  <a:cxn ang="T8">
                    <a:pos x="T0" y="T1"/>
                  </a:cxn>
                  <a:cxn ang="T9">
                    <a:pos x="T2" y="T3"/>
                  </a:cxn>
                  <a:cxn ang="T10">
                    <a:pos x="T4" y="T5"/>
                  </a:cxn>
                  <a:cxn ang="T11">
                    <a:pos x="T6" y="T7"/>
                  </a:cxn>
                </a:cxnLst>
                <a:rect l="T12" t="T13" r="T14" b="T15"/>
                <a:pathLst>
                  <a:path w="93" h="95">
                    <a:moveTo>
                      <a:pt x="0" y="12"/>
                    </a:moveTo>
                    <a:lnTo>
                      <a:pt x="93" y="95"/>
                    </a:lnTo>
                    <a:lnTo>
                      <a:pt x="23" y="0"/>
                    </a:lnTo>
                    <a:lnTo>
                      <a:pt x="0" y="12"/>
                    </a:lnTo>
                    <a:close/>
                  </a:path>
                </a:pathLst>
              </a:custGeom>
              <a:solidFill>
                <a:srgbClr val="FBB04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1" name="Rectangle 1312"/>
              <p:cNvSpPr>
                <a:spLocks noChangeArrowheads="1"/>
              </p:cNvSpPr>
              <p:nvPr/>
            </p:nvSpPr>
            <p:spPr bwMode="auto">
              <a:xfrm>
                <a:off x="635000" y="928687"/>
                <a:ext cx="1588" cy="1587"/>
              </a:xfrm>
              <a:prstGeom prst="rect">
                <a:avLst/>
              </a:pr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solidFill>
                    <a:srgbClr val="000000"/>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42" name="Freeform 1313"/>
              <p:cNvSpPr>
                <a:spLocks noChangeArrowheads="1"/>
              </p:cNvSpPr>
              <p:nvPr/>
            </p:nvSpPr>
            <p:spPr bwMode="auto">
              <a:xfrm>
                <a:off x="661988" y="1065212"/>
                <a:ext cx="509588" cy="182562"/>
              </a:xfrm>
              <a:custGeom>
                <a:avLst/>
                <a:gdLst>
                  <a:gd name="T0" fmla="*/ 204292789 w 441"/>
                  <a:gd name="T1" fmla="*/ 0 h 158"/>
                  <a:gd name="T2" fmla="*/ 0 w 441"/>
                  <a:gd name="T3" fmla="*/ 184240877 h 158"/>
                  <a:gd name="T4" fmla="*/ 114830629 w 441"/>
                  <a:gd name="T5" fmla="*/ 210942303 h 158"/>
                  <a:gd name="T6" fmla="*/ 588843378 w 441"/>
                  <a:gd name="T7" fmla="*/ 209607751 h 158"/>
                  <a:gd name="T8" fmla="*/ 204292789 w 441"/>
                  <a:gd name="T9" fmla="*/ 0 h 158"/>
                  <a:gd name="T10" fmla="*/ 0 60000 65536"/>
                  <a:gd name="T11" fmla="*/ 0 60000 65536"/>
                  <a:gd name="T12" fmla="*/ 0 60000 65536"/>
                  <a:gd name="T13" fmla="*/ 0 60000 65536"/>
                  <a:gd name="T14" fmla="*/ 0 60000 65536"/>
                  <a:gd name="T15" fmla="*/ 0 w 441"/>
                  <a:gd name="T16" fmla="*/ 0 h 158"/>
                  <a:gd name="T17" fmla="*/ 441 w 441"/>
                  <a:gd name="T18" fmla="*/ 158 h 158"/>
                </a:gdLst>
                <a:ahLst/>
                <a:cxnLst>
                  <a:cxn ang="T10">
                    <a:pos x="T0" y="T1"/>
                  </a:cxn>
                  <a:cxn ang="T11">
                    <a:pos x="T2" y="T3"/>
                  </a:cxn>
                  <a:cxn ang="T12">
                    <a:pos x="T4" y="T5"/>
                  </a:cxn>
                  <a:cxn ang="T13">
                    <a:pos x="T6" y="T7"/>
                  </a:cxn>
                  <a:cxn ang="T14">
                    <a:pos x="T8" y="T9"/>
                  </a:cxn>
                </a:cxnLst>
                <a:rect l="T15" t="T16" r="T17" b="T18"/>
                <a:pathLst>
                  <a:path w="441" h="158">
                    <a:moveTo>
                      <a:pt x="153" y="0"/>
                    </a:moveTo>
                    <a:cubicBezTo>
                      <a:pt x="0" y="138"/>
                      <a:pt x="0" y="138"/>
                      <a:pt x="0" y="138"/>
                    </a:cubicBezTo>
                    <a:cubicBezTo>
                      <a:pt x="27" y="145"/>
                      <a:pt x="56" y="152"/>
                      <a:pt x="86" y="158"/>
                    </a:cubicBezTo>
                    <a:cubicBezTo>
                      <a:pt x="441" y="157"/>
                      <a:pt x="441" y="157"/>
                      <a:pt x="441" y="157"/>
                    </a:cubicBezTo>
                    <a:lnTo>
                      <a:pt x="153" y="0"/>
                    </a:lnTo>
                    <a:close/>
                  </a:path>
                </a:pathLst>
              </a:custGeom>
              <a:solidFill>
                <a:srgbClr val="FE58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3" name="Freeform 1314"/>
              <p:cNvSpPr>
                <a:spLocks noChangeArrowheads="1"/>
              </p:cNvSpPr>
              <p:nvPr/>
            </p:nvSpPr>
            <p:spPr bwMode="auto">
              <a:xfrm>
                <a:off x="635000" y="928687"/>
                <a:ext cx="307975" cy="136525"/>
              </a:xfrm>
              <a:custGeom>
                <a:avLst/>
                <a:gdLst>
                  <a:gd name="T0" fmla="*/ 234164812 w 267"/>
                  <a:gd name="T1" fmla="*/ 157958268 h 118"/>
                  <a:gd name="T2" fmla="*/ 355238205 w 267"/>
                  <a:gd name="T3" fmla="*/ 68270599 h 118"/>
                  <a:gd name="T4" fmla="*/ 1329944 w 267"/>
                  <a:gd name="T5" fmla="*/ 0 h 118"/>
                  <a:gd name="T6" fmla="*/ 0 w 267"/>
                  <a:gd name="T7" fmla="*/ 0 h 118"/>
                  <a:gd name="T8" fmla="*/ 234164812 w 267"/>
                  <a:gd name="T9" fmla="*/ 157958268 h 118"/>
                  <a:gd name="T10" fmla="*/ 0 60000 65536"/>
                  <a:gd name="T11" fmla="*/ 0 60000 65536"/>
                  <a:gd name="T12" fmla="*/ 0 60000 65536"/>
                  <a:gd name="T13" fmla="*/ 0 60000 65536"/>
                  <a:gd name="T14" fmla="*/ 0 60000 65536"/>
                  <a:gd name="T15" fmla="*/ 0 w 267"/>
                  <a:gd name="T16" fmla="*/ 0 h 118"/>
                  <a:gd name="T17" fmla="*/ 267 w 267"/>
                  <a:gd name="T18" fmla="*/ 118 h 118"/>
                </a:gdLst>
                <a:ahLst/>
                <a:cxnLst>
                  <a:cxn ang="T10">
                    <a:pos x="T0" y="T1"/>
                  </a:cxn>
                  <a:cxn ang="T11">
                    <a:pos x="T2" y="T3"/>
                  </a:cxn>
                  <a:cxn ang="T12">
                    <a:pos x="T4" y="T5"/>
                  </a:cxn>
                  <a:cxn ang="T13">
                    <a:pos x="T6" y="T7"/>
                  </a:cxn>
                  <a:cxn ang="T14">
                    <a:pos x="T8" y="T9"/>
                  </a:cxn>
                </a:cxnLst>
                <a:rect l="T15" t="T16" r="T17" b="T18"/>
                <a:pathLst>
                  <a:path w="267" h="118">
                    <a:moveTo>
                      <a:pt x="176" y="118"/>
                    </a:moveTo>
                    <a:cubicBezTo>
                      <a:pt x="267" y="51"/>
                      <a:pt x="267" y="51"/>
                      <a:pt x="267" y="51"/>
                    </a:cubicBezTo>
                    <a:cubicBezTo>
                      <a:pt x="163" y="39"/>
                      <a:pt x="72" y="22"/>
                      <a:pt x="1" y="0"/>
                    </a:cubicBezTo>
                    <a:cubicBezTo>
                      <a:pt x="0" y="0"/>
                      <a:pt x="0" y="0"/>
                      <a:pt x="0" y="0"/>
                    </a:cubicBezTo>
                    <a:lnTo>
                      <a:pt x="176" y="118"/>
                    </a:lnTo>
                    <a:close/>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4" name="Freeform 1315"/>
              <p:cNvSpPr>
                <a:spLocks noChangeArrowheads="1"/>
              </p:cNvSpPr>
              <p:nvPr/>
            </p:nvSpPr>
            <p:spPr bwMode="auto">
              <a:xfrm>
                <a:off x="838200" y="987424"/>
                <a:ext cx="239713" cy="77787"/>
              </a:xfrm>
              <a:custGeom>
                <a:avLst/>
                <a:gdLst>
                  <a:gd name="T0" fmla="*/ 276261165 w 208"/>
                  <a:gd name="T1" fmla="*/ 68743971 h 67"/>
                  <a:gd name="T2" fmla="*/ 261651349 w 208"/>
                  <a:gd name="T3" fmla="*/ 12131289 h 67"/>
                  <a:gd name="T4" fmla="*/ 120863756 w 208"/>
                  <a:gd name="T5" fmla="*/ 0 h 67"/>
                  <a:gd name="T6" fmla="*/ 0 w 208"/>
                  <a:gd name="T7" fmla="*/ 90310707 h 67"/>
                  <a:gd name="T8" fmla="*/ 276261165 w 208"/>
                  <a:gd name="T9" fmla="*/ 68743971 h 67"/>
                  <a:gd name="T10" fmla="*/ 0 60000 65536"/>
                  <a:gd name="T11" fmla="*/ 0 60000 65536"/>
                  <a:gd name="T12" fmla="*/ 0 60000 65536"/>
                  <a:gd name="T13" fmla="*/ 0 60000 65536"/>
                  <a:gd name="T14" fmla="*/ 0 60000 65536"/>
                  <a:gd name="T15" fmla="*/ 0 w 208"/>
                  <a:gd name="T16" fmla="*/ 0 h 67"/>
                  <a:gd name="T17" fmla="*/ 208 w 208"/>
                  <a:gd name="T18" fmla="*/ 67 h 67"/>
                </a:gdLst>
                <a:ahLst/>
                <a:cxnLst>
                  <a:cxn ang="T10">
                    <a:pos x="T0" y="T1"/>
                  </a:cxn>
                  <a:cxn ang="T11">
                    <a:pos x="T2" y="T3"/>
                  </a:cxn>
                  <a:cxn ang="T12">
                    <a:pos x="T4" y="T5"/>
                  </a:cxn>
                  <a:cxn ang="T13">
                    <a:pos x="T6" y="T7"/>
                  </a:cxn>
                  <a:cxn ang="T14">
                    <a:pos x="T8" y="T9"/>
                  </a:cxn>
                </a:cxnLst>
                <a:rect l="T15" t="T16" r="T17" b="T18"/>
                <a:pathLst>
                  <a:path w="208" h="67">
                    <a:moveTo>
                      <a:pt x="208" y="51"/>
                    </a:moveTo>
                    <a:cubicBezTo>
                      <a:pt x="197" y="9"/>
                      <a:pt x="197" y="9"/>
                      <a:pt x="197" y="9"/>
                    </a:cubicBezTo>
                    <a:cubicBezTo>
                      <a:pt x="160" y="7"/>
                      <a:pt x="125" y="4"/>
                      <a:pt x="91" y="0"/>
                    </a:cubicBezTo>
                    <a:cubicBezTo>
                      <a:pt x="0" y="67"/>
                      <a:pt x="0" y="67"/>
                      <a:pt x="0" y="67"/>
                    </a:cubicBezTo>
                    <a:lnTo>
                      <a:pt x="208" y="51"/>
                    </a:lnTo>
                    <a:close/>
                  </a:path>
                </a:pathLst>
              </a:custGeom>
              <a:solidFill>
                <a:srgbClr val="07AFB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5" name="Freeform 1316"/>
              <p:cNvSpPr>
                <a:spLocks noChangeArrowheads="1"/>
              </p:cNvSpPr>
              <p:nvPr/>
            </p:nvSpPr>
            <p:spPr bwMode="auto">
              <a:xfrm>
                <a:off x="838200" y="1046162"/>
                <a:ext cx="369888" cy="38100"/>
              </a:xfrm>
              <a:custGeom>
                <a:avLst/>
                <a:gdLst>
                  <a:gd name="T0" fmla="*/ 380544902 w 233"/>
                  <a:gd name="T1" fmla="*/ 0 h 24"/>
                  <a:gd name="T2" fmla="*/ 0 w 233"/>
                  <a:gd name="T3" fmla="*/ 30241875 h 24"/>
                  <a:gd name="T4" fmla="*/ 587197994 w 233"/>
                  <a:gd name="T5" fmla="*/ 60483750 h 24"/>
                  <a:gd name="T6" fmla="*/ 380544902 w 233"/>
                  <a:gd name="T7" fmla="*/ 0 h 24"/>
                  <a:gd name="T8" fmla="*/ 0 60000 65536"/>
                  <a:gd name="T9" fmla="*/ 0 60000 65536"/>
                  <a:gd name="T10" fmla="*/ 0 60000 65536"/>
                  <a:gd name="T11" fmla="*/ 0 60000 65536"/>
                  <a:gd name="T12" fmla="*/ 0 w 233"/>
                  <a:gd name="T13" fmla="*/ 0 h 24"/>
                  <a:gd name="T14" fmla="*/ 233 w 233"/>
                  <a:gd name="T15" fmla="*/ 24 h 24"/>
                </a:gdLst>
                <a:ahLst/>
                <a:cxnLst>
                  <a:cxn ang="T8">
                    <a:pos x="T0" y="T1"/>
                  </a:cxn>
                  <a:cxn ang="T9">
                    <a:pos x="T2" y="T3"/>
                  </a:cxn>
                  <a:cxn ang="T10">
                    <a:pos x="T4" y="T5"/>
                  </a:cxn>
                  <a:cxn ang="T11">
                    <a:pos x="T6" y="T7"/>
                  </a:cxn>
                </a:cxnLst>
                <a:rect l="T12" t="T13" r="T14" b="T15"/>
                <a:pathLst>
                  <a:path w="233" h="24">
                    <a:moveTo>
                      <a:pt x="151" y="0"/>
                    </a:moveTo>
                    <a:lnTo>
                      <a:pt x="0" y="12"/>
                    </a:lnTo>
                    <a:lnTo>
                      <a:pt x="233" y="24"/>
                    </a:lnTo>
                    <a:lnTo>
                      <a:pt x="151"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6" name="Freeform 1317"/>
              <p:cNvSpPr>
                <a:spLocks noChangeArrowheads="1"/>
              </p:cNvSpPr>
              <p:nvPr/>
            </p:nvSpPr>
            <p:spPr bwMode="auto">
              <a:xfrm>
                <a:off x="838200" y="1065212"/>
                <a:ext cx="369888" cy="180975"/>
              </a:xfrm>
              <a:custGeom>
                <a:avLst/>
                <a:gdLst>
                  <a:gd name="T0" fmla="*/ 0 w 233"/>
                  <a:gd name="T1" fmla="*/ 0 h 114"/>
                  <a:gd name="T2" fmla="*/ 529233528 w 233"/>
                  <a:gd name="T3" fmla="*/ 287297813 h 114"/>
                  <a:gd name="T4" fmla="*/ 587197994 w 233"/>
                  <a:gd name="T5" fmla="*/ 30241875 h 114"/>
                  <a:gd name="T6" fmla="*/ 0 w 233"/>
                  <a:gd name="T7" fmla="*/ 0 h 114"/>
                  <a:gd name="T8" fmla="*/ 0 60000 65536"/>
                  <a:gd name="T9" fmla="*/ 0 60000 65536"/>
                  <a:gd name="T10" fmla="*/ 0 60000 65536"/>
                  <a:gd name="T11" fmla="*/ 0 60000 65536"/>
                  <a:gd name="T12" fmla="*/ 0 w 233"/>
                  <a:gd name="T13" fmla="*/ 0 h 114"/>
                  <a:gd name="T14" fmla="*/ 233 w 233"/>
                  <a:gd name="T15" fmla="*/ 114 h 114"/>
                </a:gdLst>
                <a:ahLst/>
                <a:cxnLst>
                  <a:cxn ang="T8">
                    <a:pos x="T0" y="T1"/>
                  </a:cxn>
                  <a:cxn ang="T9">
                    <a:pos x="T2" y="T3"/>
                  </a:cxn>
                  <a:cxn ang="T10">
                    <a:pos x="T4" y="T5"/>
                  </a:cxn>
                  <a:cxn ang="T11">
                    <a:pos x="T6" y="T7"/>
                  </a:cxn>
                </a:cxnLst>
                <a:rect l="T12" t="T13" r="T14" b="T15"/>
                <a:pathLst>
                  <a:path w="233" h="114">
                    <a:moveTo>
                      <a:pt x="0" y="0"/>
                    </a:moveTo>
                    <a:lnTo>
                      <a:pt x="210" y="114"/>
                    </a:lnTo>
                    <a:lnTo>
                      <a:pt x="233" y="12"/>
                    </a:lnTo>
                    <a:lnTo>
                      <a:pt x="0" y="0"/>
                    </a:lnTo>
                    <a:close/>
                  </a:path>
                </a:pathLst>
              </a:custGeom>
              <a:solidFill>
                <a:srgbClr val="07AFB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7" name="Freeform 1318"/>
              <p:cNvSpPr>
                <a:spLocks noChangeArrowheads="1"/>
              </p:cNvSpPr>
              <p:nvPr/>
            </p:nvSpPr>
            <p:spPr bwMode="auto">
              <a:xfrm>
                <a:off x="642938" y="1065212"/>
                <a:ext cx="195263" cy="158750"/>
              </a:xfrm>
              <a:custGeom>
                <a:avLst/>
                <a:gdLst>
                  <a:gd name="T0" fmla="*/ 33373797 w 169"/>
                  <a:gd name="T1" fmla="*/ 59549656 h 138"/>
                  <a:gd name="T2" fmla="*/ 0 w 169"/>
                  <a:gd name="T3" fmla="*/ 177327201 h 138"/>
                  <a:gd name="T4" fmla="*/ 21358768 w 169"/>
                  <a:gd name="T5" fmla="*/ 182620018 h 138"/>
                  <a:gd name="T6" fmla="*/ 225607332 w 169"/>
                  <a:gd name="T7" fmla="*/ 0 h 138"/>
                  <a:gd name="T8" fmla="*/ 33373797 w 169"/>
                  <a:gd name="T9" fmla="*/ 59549656 h 138"/>
                  <a:gd name="T10" fmla="*/ 0 60000 65536"/>
                  <a:gd name="T11" fmla="*/ 0 60000 65536"/>
                  <a:gd name="T12" fmla="*/ 0 60000 65536"/>
                  <a:gd name="T13" fmla="*/ 0 60000 65536"/>
                  <a:gd name="T14" fmla="*/ 0 60000 65536"/>
                  <a:gd name="T15" fmla="*/ 0 w 169"/>
                  <a:gd name="T16" fmla="*/ 0 h 138"/>
                  <a:gd name="T17" fmla="*/ 169 w 169"/>
                  <a:gd name="T18" fmla="*/ 138 h 138"/>
                </a:gdLst>
                <a:ahLst/>
                <a:cxnLst>
                  <a:cxn ang="T10">
                    <a:pos x="T0" y="T1"/>
                  </a:cxn>
                  <a:cxn ang="T11">
                    <a:pos x="T2" y="T3"/>
                  </a:cxn>
                  <a:cxn ang="T12">
                    <a:pos x="T4" y="T5"/>
                  </a:cxn>
                  <a:cxn ang="T13">
                    <a:pos x="T6" y="T7"/>
                  </a:cxn>
                  <a:cxn ang="T14">
                    <a:pos x="T8" y="T9"/>
                  </a:cxn>
                </a:cxnLst>
                <a:rect l="T15" t="T16" r="T17" b="T18"/>
                <a:pathLst>
                  <a:path w="169" h="138">
                    <a:moveTo>
                      <a:pt x="25" y="45"/>
                    </a:moveTo>
                    <a:cubicBezTo>
                      <a:pt x="0" y="134"/>
                      <a:pt x="0" y="134"/>
                      <a:pt x="0" y="134"/>
                    </a:cubicBezTo>
                    <a:cubicBezTo>
                      <a:pt x="5" y="135"/>
                      <a:pt x="11" y="136"/>
                      <a:pt x="16" y="138"/>
                    </a:cubicBezTo>
                    <a:cubicBezTo>
                      <a:pt x="169" y="0"/>
                      <a:pt x="169" y="0"/>
                      <a:pt x="169" y="0"/>
                    </a:cubicBezTo>
                    <a:lnTo>
                      <a:pt x="25" y="45"/>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8" name="Freeform 1319"/>
              <p:cNvSpPr>
                <a:spLocks noChangeArrowheads="1"/>
              </p:cNvSpPr>
              <p:nvPr/>
            </p:nvSpPr>
            <p:spPr bwMode="auto">
              <a:xfrm>
                <a:off x="635000" y="928687"/>
                <a:ext cx="203200" cy="188912"/>
              </a:xfrm>
              <a:custGeom>
                <a:avLst/>
                <a:gdLst>
                  <a:gd name="T0" fmla="*/ 57964388 w 128"/>
                  <a:gd name="T1" fmla="*/ 299897006 h 119"/>
                  <a:gd name="T2" fmla="*/ 322580000 w 128"/>
                  <a:gd name="T3" fmla="*/ 216732864 h 119"/>
                  <a:gd name="T4" fmla="*/ 0 w 128"/>
                  <a:gd name="T5" fmla="*/ 0 h 119"/>
                  <a:gd name="T6" fmla="*/ 57964388 w 128"/>
                  <a:gd name="T7" fmla="*/ 299897006 h 119"/>
                  <a:gd name="T8" fmla="*/ 0 60000 65536"/>
                  <a:gd name="T9" fmla="*/ 0 60000 65536"/>
                  <a:gd name="T10" fmla="*/ 0 60000 65536"/>
                  <a:gd name="T11" fmla="*/ 0 60000 65536"/>
                  <a:gd name="T12" fmla="*/ 0 w 128"/>
                  <a:gd name="T13" fmla="*/ 0 h 119"/>
                  <a:gd name="T14" fmla="*/ 128 w 128"/>
                  <a:gd name="T15" fmla="*/ 119 h 119"/>
                </a:gdLst>
                <a:ahLst/>
                <a:cxnLst>
                  <a:cxn ang="T8">
                    <a:pos x="T0" y="T1"/>
                  </a:cxn>
                  <a:cxn ang="T9">
                    <a:pos x="T2" y="T3"/>
                  </a:cxn>
                  <a:cxn ang="T10">
                    <a:pos x="T4" y="T5"/>
                  </a:cxn>
                  <a:cxn ang="T11">
                    <a:pos x="T6" y="T7"/>
                  </a:cxn>
                </a:cxnLst>
                <a:rect l="T12" t="T13" r="T14" b="T15"/>
                <a:pathLst>
                  <a:path w="128" h="119">
                    <a:moveTo>
                      <a:pt x="23" y="119"/>
                    </a:moveTo>
                    <a:lnTo>
                      <a:pt x="128" y="86"/>
                    </a:lnTo>
                    <a:lnTo>
                      <a:pt x="0" y="0"/>
                    </a:lnTo>
                    <a:lnTo>
                      <a:pt x="23" y="119"/>
                    </a:lnTo>
                    <a:close/>
                  </a:path>
                </a:pathLst>
              </a:custGeom>
              <a:solidFill>
                <a:srgbClr val="FE58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49" name="Freeform 1320"/>
              <p:cNvSpPr>
                <a:spLocks noChangeArrowheads="1"/>
              </p:cNvSpPr>
              <p:nvPr/>
            </p:nvSpPr>
            <p:spPr bwMode="auto">
              <a:xfrm>
                <a:off x="463550" y="1117599"/>
                <a:ext cx="207963" cy="103187"/>
              </a:xfrm>
              <a:custGeom>
                <a:avLst/>
                <a:gdLst>
                  <a:gd name="T0" fmla="*/ 0 w 181"/>
                  <a:gd name="T1" fmla="*/ 37637748 h 89"/>
                  <a:gd name="T2" fmla="*/ 205939669 w 181"/>
                  <a:gd name="T3" fmla="*/ 119635472 h 89"/>
                  <a:gd name="T4" fmla="*/ 238942593 w 181"/>
                  <a:gd name="T5" fmla="*/ 0 h 89"/>
                  <a:gd name="T6" fmla="*/ 0 w 181"/>
                  <a:gd name="T7" fmla="*/ 37637748 h 89"/>
                  <a:gd name="T8" fmla="*/ 0 60000 65536"/>
                  <a:gd name="T9" fmla="*/ 0 60000 65536"/>
                  <a:gd name="T10" fmla="*/ 0 60000 65536"/>
                  <a:gd name="T11" fmla="*/ 0 60000 65536"/>
                  <a:gd name="T12" fmla="*/ 0 w 181"/>
                  <a:gd name="T13" fmla="*/ 0 h 89"/>
                  <a:gd name="T14" fmla="*/ 181 w 181"/>
                  <a:gd name="T15" fmla="*/ 89 h 89"/>
                </a:gdLst>
                <a:ahLst/>
                <a:cxnLst>
                  <a:cxn ang="T8">
                    <a:pos x="T0" y="T1"/>
                  </a:cxn>
                  <a:cxn ang="T9">
                    <a:pos x="T2" y="T3"/>
                  </a:cxn>
                  <a:cxn ang="T10">
                    <a:pos x="T4" y="T5"/>
                  </a:cxn>
                  <a:cxn ang="T11">
                    <a:pos x="T6" y="T7"/>
                  </a:cxn>
                </a:cxnLst>
                <a:rect l="T12" t="T13" r="T14" b="T15"/>
                <a:pathLst>
                  <a:path w="181" h="89">
                    <a:moveTo>
                      <a:pt x="0" y="28"/>
                    </a:moveTo>
                    <a:cubicBezTo>
                      <a:pt x="41" y="51"/>
                      <a:pt x="93" y="71"/>
                      <a:pt x="156" y="89"/>
                    </a:cubicBezTo>
                    <a:cubicBezTo>
                      <a:pt x="181" y="0"/>
                      <a:pt x="181" y="0"/>
                      <a:pt x="181" y="0"/>
                    </a:cubicBezTo>
                    <a:lnTo>
                      <a:pt x="0" y="28"/>
                    </a:lnTo>
                    <a:close/>
                  </a:path>
                </a:pathLst>
              </a:custGeom>
              <a:solidFill>
                <a:srgbClr val="FBB04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0" name="Freeform 1321"/>
              <p:cNvSpPr>
                <a:spLocks noChangeArrowheads="1"/>
              </p:cNvSpPr>
              <p:nvPr/>
            </p:nvSpPr>
            <p:spPr bwMode="auto">
              <a:xfrm>
                <a:off x="400050" y="928687"/>
                <a:ext cx="271463" cy="220662"/>
              </a:xfrm>
              <a:custGeom>
                <a:avLst/>
                <a:gdLst>
                  <a:gd name="T0" fmla="*/ 269914741 w 236"/>
                  <a:gd name="T1" fmla="*/ 0 h 191"/>
                  <a:gd name="T2" fmla="*/ 0 w 236"/>
                  <a:gd name="T3" fmla="*/ 201541811 h 191"/>
                  <a:gd name="T4" fmla="*/ 72771639 w 236"/>
                  <a:gd name="T5" fmla="*/ 254930462 h 191"/>
                  <a:gd name="T6" fmla="*/ 312254917 w 236"/>
                  <a:gd name="T7" fmla="*/ 217558868 h 191"/>
                  <a:gd name="T8" fmla="*/ 269914741 w 236"/>
                  <a:gd name="T9" fmla="*/ 0 h 191"/>
                  <a:gd name="T10" fmla="*/ 0 60000 65536"/>
                  <a:gd name="T11" fmla="*/ 0 60000 65536"/>
                  <a:gd name="T12" fmla="*/ 0 60000 65536"/>
                  <a:gd name="T13" fmla="*/ 0 60000 65536"/>
                  <a:gd name="T14" fmla="*/ 0 60000 65536"/>
                  <a:gd name="T15" fmla="*/ 0 w 236"/>
                  <a:gd name="T16" fmla="*/ 0 h 191"/>
                  <a:gd name="T17" fmla="*/ 236 w 236"/>
                  <a:gd name="T18" fmla="*/ 191 h 191"/>
                </a:gdLst>
                <a:ahLst/>
                <a:cxnLst>
                  <a:cxn ang="T10">
                    <a:pos x="T0" y="T1"/>
                  </a:cxn>
                  <a:cxn ang="T11">
                    <a:pos x="T2" y="T3"/>
                  </a:cxn>
                  <a:cxn ang="T12">
                    <a:pos x="T4" y="T5"/>
                  </a:cxn>
                  <a:cxn ang="T13">
                    <a:pos x="T6" y="T7"/>
                  </a:cxn>
                  <a:cxn ang="T14">
                    <a:pos x="T8" y="T9"/>
                  </a:cxn>
                </a:cxnLst>
                <a:rect l="T15" t="T16" r="T17" b="T18"/>
                <a:pathLst>
                  <a:path w="236" h="191">
                    <a:moveTo>
                      <a:pt x="204" y="0"/>
                    </a:moveTo>
                    <a:cubicBezTo>
                      <a:pt x="0" y="151"/>
                      <a:pt x="0" y="151"/>
                      <a:pt x="0" y="151"/>
                    </a:cubicBezTo>
                    <a:cubicBezTo>
                      <a:pt x="14" y="165"/>
                      <a:pt x="33" y="178"/>
                      <a:pt x="55" y="191"/>
                    </a:cubicBezTo>
                    <a:cubicBezTo>
                      <a:pt x="236" y="163"/>
                      <a:pt x="236" y="163"/>
                      <a:pt x="236" y="163"/>
                    </a:cubicBezTo>
                    <a:lnTo>
                      <a:pt x="204" y="0"/>
                    </a:lnTo>
                    <a:close/>
                  </a:path>
                </a:pathLst>
              </a:custGeom>
              <a:solidFill>
                <a:srgbClr val="2F6F8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1" name="Freeform 1322"/>
              <p:cNvSpPr>
                <a:spLocks noChangeArrowheads="1"/>
              </p:cNvSpPr>
              <p:nvPr/>
            </p:nvSpPr>
            <p:spPr bwMode="auto">
              <a:xfrm>
                <a:off x="1049338" y="1246187"/>
                <a:ext cx="220663" cy="47625"/>
              </a:xfrm>
              <a:custGeom>
                <a:avLst/>
                <a:gdLst>
                  <a:gd name="T0" fmla="*/ 0 w 191"/>
                  <a:gd name="T1" fmla="*/ 44525890 h 41"/>
                  <a:gd name="T2" fmla="*/ 254932773 w 191"/>
                  <a:gd name="T3" fmla="*/ 55320503 h 41"/>
                  <a:gd name="T4" fmla="*/ 140146422 w 191"/>
                  <a:gd name="T5" fmla="*/ 0 h 41"/>
                  <a:gd name="T6" fmla="*/ 0 w 191"/>
                  <a:gd name="T7" fmla="*/ 44525890 h 41"/>
                  <a:gd name="T8" fmla="*/ 0 60000 65536"/>
                  <a:gd name="T9" fmla="*/ 0 60000 65536"/>
                  <a:gd name="T10" fmla="*/ 0 60000 65536"/>
                  <a:gd name="T11" fmla="*/ 0 60000 65536"/>
                  <a:gd name="T12" fmla="*/ 0 w 191"/>
                  <a:gd name="T13" fmla="*/ 0 h 41"/>
                  <a:gd name="T14" fmla="*/ 191 w 191"/>
                  <a:gd name="T15" fmla="*/ 41 h 41"/>
                </a:gdLst>
                <a:ahLst/>
                <a:cxnLst>
                  <a:cxn ang="T8">
                    <a:pos x="T0" y="T1"/>
                  </a:cxn>
                  <a:cxn ang="T9">
                    <a:pos x="T2" y="T3"/>
                  </a:cxn>
                  <a:cxn ang="T10">
                    <a:pos x="T4" y="T5"/>
                  </a:cxn>
                  <a:cxn ang="T11">
                    <a:pos x="T6" y="T7"/>
                  </a:cxn>
                </a:cxnLst>
                <a:rect l="T12" t="T13" r="T14" b="T15"/>
                <a:pathLst>
                  <a:path w="191" h="41">
                    <a:moveTo>
                      <a:pt x="0" y="33"/>
                    </a:moveTo>
                    <a:cubicBezTo>
                      <a:pt x="61" y="38"/>
                      <a:pt x="125" y="40"/>
                      <a:pt x="191" y="41"/>
                    </a:cubicBezTo>
                    <a:cubicBezTo>
                      <a:pt x="105" y="0"/>
                      <a:pt x="105" y="0"/>
                      <a:pt x="105" y="0"/>
                    </a:cubicBezTo>
                    <a:lnTo>
                      <a:pt x="0" y="33"/>
                    </a:lnTo>
                    <a:close/>
                  </a:path>
                </a:pathLst>
              </a:custGeom>
              <a:solidFill>
                <a:srgbClr val="FBB04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2" name="Freeform 1323"/>
              <p:cNvSpPr>
                <a:spLocks noChangeArrowheads="1"/>
              </p:cNvSpPr>
              <p:nvPr/>
            </p:nvSpPr>
            <p:spPr bwMode="auto">
              <a:xfrm>
                <a:off x="1171575" y="1216024"/>
                <a:ext cx="184150" cy="77787"/>
              </a:xfrm>
              <a:custGeom>
                <a:avLst/>
                <a:gdLst>
                  <a:gd name="T0" fmla="*/ 0 w 160"/>
                  <a:gd name="T1" fmla="*/ 35045946 h 67"/>
                  <a:gd name="T2" fmla="*/ 113920945 w 160"/>
                  <a:gd name="T3" fmla="*/ 90310707 h 67"/>
                  <a:gd name="T4" fmla="*/ 121868168 w 160"/>
                  <a:gd name="T5" fmla="*/ 90310707 h 67"/>
                  <a:gd name="T6" fmla="*/ 180153945 w 160"/>
                  <a:gd name="T7" fmla="*/ 88962786 h 67"/>
                  <a:gd name="T8" fmla="*/ 211945141 w 160"/>
                  <a:gd name="T9" fmla="*/ 0 h 67"/>
                  <a:gd name="T10" fmla="*/ 0 w 160"/>
                  <a:gd name="T11" fmla="*/ 35045946 h 67"/>
                  <a:gd name="T12" fmla="*/ 0 60000 65536"/>
                  <a:gd name="T13" fmla="*/ 0 60000 65536"/>
                  <a:gd name="T14" fmla="*/ 0 60000 65536"/>
                  <a:gd name="T15" fmla="*/ 0 60000 65536"/>
                  <a:gd name="T16" fmla="*/ 0 60000 65536"/>
                  <a:gd name="T17" fmla="*/ 0 60000 65536"/>
                  <a:gd name="T18" fmla="*/ 0 w 160"/>
                  <a:gd name="T19" fmla="*/ 0 h 67"/>
                  <a:gd name="T20" fmla="*/ 160 w 160"/>
                  <a:gd name="T21" fmla="*/ 67 h 67"/>
                </a:gdLst>
                <a:ahLst/>
                <a:cxnLst>
                  <a:cxn ang="T12">
                    <a:pos x="T0" y="T1"/>
                  </a:cxn>
                  <a:cxn ang="T13">
                    <a:pos x="T2" y="T3"/>
                  </a:cxn>
                  <a:cxn ang="T14">
                    <a:pos x="T4" y="T5"/>
                  </a:cxn>
                  <a:cxn ang="T15">
                    <a:pos x="T6" y="T7"/>
                  </a:cxn>
                  <a:cxn ang="T16">
                    <a:pos x="T8" y="T9"/>
                  </a:cxn>
                  <a:cxn ang="T17">
                    <a:pos x="T10" y="T11"/>
                  </a:cxn>
                </a:cxnLst>
                <a:rect l="T18" t="T19" r="T20" b="T21"/>
                <a:pathLst>
                  <a:path w="160" h="67">
                    <a:moveTo>
                      <a:pt x="0" y="26"/>
                    </a:moveTo>
                    <a:cubicBezTo>
                      <a:pt x="86" y="67"/>
                      <a:pt x="86" y="67"/>
                      <a:pt x="86" y="67"/>
                    </a:cubicBezTo>
                    <a:cubicBezTo>
                      <a:pt x="88" y="67"/>
                      <a:pt x="90" y="67"/>
                      <a:pt x="92" y="67"/>
                    </a:cubicBezTo>
                    <a:cubicBezTo>
                      <a:pt x="107" y="67"/>
                      <a:pt x="121" y="66"/>
                      <a:pt x="136" y="66"/>
                    </a:cubicBezTo>
                    <a:cubicBezTo>
                      <a:pt x="160" y="0"/>
                      <a:pt x="160" y="0"/>
                      <a:pt x="160" y="0"/>
                    </a:cubicBezTo>
                    <a:lnTo>
                      <a:pt x="0" y="26"/>
                    </a:lnTo>
                    <a:close/>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3" name="Freeform 1324"/>
              <p:cNvSpPr>
                <a:spLocks noChangeArrowheads="1"/>
              </p:cNvSpPr>
              <p:nvPr/>
            </p:nvSpPr>
            <p:spPr bwMode="auto">
              <a:xfrm>
                <a:off x="1328738" y="1216024"/>
                <a:ext cx="277813" cy="76200"/>
              </a:xfrm>
              <a:custGeom>
                <a:avLst/>
                <a:gdLst>
                  <a:gd name="T0" fmla="*/ 0 w 241"/>
                  <a:gd name="T1" fmla="*/ 87976364 h 66"/>
                  <a:gd name="T2" fmla="*/ 320249224 w 241"/>
                  <a:gd name="T3" fmla="*/ 67981945 h 66"/>
                  <a:gd name="T4" fmla="*/ 31892010 w 241"/>
                  <a:gd name="T5" fmla="*/ 0 h 66"/>
                  <a:gd name="T6" fmla="*/ 0 w 241"/>
                  <a:gd name="T7" fmla="*/ 87976364 h 66"/>
                  <a:gd name="T8" fmla="*/ 0 60000 65536"/>
                  <a:gd name="T9" fmla="*/ 0 60000 65536"/>
                  <a:gd name="T10" fmla="*/ 0 60000 65536"/>
                  <a:gd name="T11" fmla="*/ 0 60000 65536"/>
                  <a:gd name="T12" fmla="*/ 0 w 241"/>
                  <a:gd name="T13" fmla="*/ 0 h 66"/>
                  <a:gd name="T14" fmla="*/ 241 w 241"/>
                  <a:gd name="T15" fmla="*/ 66 h 66"/>
                </a:gdLst>
                <a:ahLst/>
                <a:cxnLst>
                  <a:cxn ang="T8">
                    <a:pos x="T0" y="T1"/>
                  </a:cxn>
                  <a:cxn ang="T9">
                    <a:pos x="T2" y="T3"/>
                  </a:cxn>
                  <a:cxn ang="T10">
                    <a:pos x="T4" y="T5"/>
                  </a:cxn>
                  <a:cxn ang="T11">
                    <a:pos x="T6" y="T7"/>
                  </a:cxn>
                </a:cxnLst>
                <a:rect l="T12" t="T13" r="T14" b="T15"/>
                <a:pathLst>
                  <a:path w="241" h="66">
                    <a:moveTo>
                      <a:pt x="0" y="66"/>
                    </a:moveTo>
                    <a:cubicBezTo>
                      <a:pt x="84" y="65"/>
                      <a:pt x="165" y="60"/>
                      <a:pt x="241" y="51"/>
                    </a:cubicBezTo>
                    <a:cubicBezTo>
                      <a:pt x="24" y="0"/>
                      <a:pt x="24" y="0"/>
                      <a:pt x="24" y="0"/>
                    </a:cubicBezTo>
                    <a:lnTo>
                      <a:pt x="0" y="66"/>
                    </a:lnTo>
                    <a:close/>
                  </a:path>
                </a:pathLst>
              </a:custGeom>
              <a:solidFill>
                <a:srgbClr val="C102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4" name="Freeform 1325"/>
              <p:cNvSpPr>
                <a:spLocks noChangeArrowheads="1"/>
              </p:cNvSpPr>
              <p:nvPr/>
            </p:nvSpPr>
            <p:spPr bwMode="auto">
              <a:xfrm>
                <a:off x="1725613" y="1117599"/>
                <a:ext cx="358775" cy="119062"/>
              </a:xfrm>
              <a:custGeom>
                <a:avLst/>
                <a:gdLst>
                  <a:gd name="T0" fmla="*/ 134413727 w 311"/>
                  <a:gd name="T1" fmla="*/ 136305383 h 104"/>
                  <a:gd name="T2" fmla="*/ 413889070 w 311"/>
                  <a:gd name="T3" fmla="*/ 40629908 h 104"/>
                  <a:gd name="T4" fmla="*/ 0 w 311"/>
                  <a:gd name="T5" fmla="*/ 0 h 104"/>
                  <a:gd name="T6" fmla="*/ 134413727 w 311"/>
                  <a:gd name="T7" fmla="*/ 136305383 h 104"/>
                  <a:gd name="T8" fmla="*/ 0 60000 65536"/>
                  <a:gd name="T9" fmla="*/ 0 60000 65536"/>
                  <a:gd name="T10" fmla="*/ 0 60000 65536"/>
                  <a:gd name="T11" fmla="*/ 0 60000 65536"/>
                  <a:gd name="T12" fmla="*/ 0 w 311"/>
                  <a:gd name="T13" fmla="*/ 0 h 104"/>
                  <a:gd name="T14" fmla="*/ 311 w 311"/>
                  <a:gd name="T15" fmla="*/ 104 h 104"/>
                </a:gdLst>
                <a:ahLst/>
                <a:cxnLst>
                  <a:cxn ang="T8">
                    <a:pos x="T0" y="T1"/>
                  </a:cxn>
                  <a:cxn ang="T9">
                    <a:pos x="T2" y="T3"/>
                  </a:cxn>
                  <a:cxn ang="T10">
                    <a:pos x="T4" y="T5"/>
                  </a:cxn>
                  <a:cxn ang="T11">
                    <a:pos x="T6" y="T7"/>
                  </a:cxn>
                </a:cxnLst>
                <a:rect l="T12" t="T13" r="T14" b="T15"/>
                <a:pathLst>
                  <a:path w="311" h="104">
                    <a:moveTo>
                      <a:pt x="101" y="104"/>
                    </a:moveTo>
                    <a:cubicBezTo>
                      <a:pt x="188" y="84"/>
                      <a:pt x="259" y="59"/>
                      <a:pt x="311" y="31"/>
                    </a:cubicBezTo>
                    <a:cubicBezTo>
                      <a:pt x="0" y="0"/>
                      <a:pt x="0" y="0"/>
                      <a:pt x="0" y="0"/>
                    </a:cubicBezTo>
                    <a:lnTo>
                      <a:pt x="101" y="104"/>
                    </a:lnTo>
                    <a:close/>
                  </a:path>
                </a:pathLst>
              </a:custGeom>
              <a:solidFill>
                <a:srgbClr val="07AFB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5" name="Freeform 1326"/>
              <p:cNvSpPr>
                <a:spLocks noChangeArrowheads="1"/>
              </p:cNvSpPr>
              <p:nvPr/>
            </p:nvSpPr>
            <p:spPr bwMode="auto">
              <a:xfrm>
                <a:off x="2085975" y="811212"/>
                <a:ext cx="106363" cy="315912"/>
              </a:xfrm>
              <a:custGeom>
                <a:avLst/>
                <a:gdLst>
                  <a:gd name="T0" fmla="*/ 0 w 91"/>
                  <a:gd name="T1" fmla="*/ 34816280 h 273"/>
                  <a:gd name="T2" fmla="*/ 49181784 w 91"/>
                  <a:gd name="T3" fmla="*/ 365569201 h 273"/>
                  <a:gd name="T4" fmla="*/ 124319646 w 91"/>
                  <a:gd name="T5" fmla="*/ 251747148 h 273"/>
                  <a:gd name="T6" fmla="*/ 117489037 w 91"/>
                  <a:gd name="T7" fmla="*/ 216930869 h 273"/>
                  <a:gd name="T8" fmla="*/ 117489037 w 91"/>
                  <a:gd name="T9" fmla="*/ 216930869 h 273"/>
                  <a:gd name="T10" fmla="*/ 49181784 w 91"/>
                  <a:gd name="T11" fmla="*/ 44189493 h 273"/>
                  <a:gd name="T12" fmla="*/ 19126639 w 91"/>
                  <a:gd name="T13" fmla="*/ 0 h 273"/>
                  <a:gd name="T14" fmla="*/ 0 w 91"/>
                  <a:gd name="T15" fmla="*/ 34816280 h 273"/>
                  <a:gd name="T16" fmla="*/ 0 60000 65536"/>
                  <a:gd name="T17" fmla="*/ 0 60000 65536"/>
                  <a:gd name="T18" fmla="*/ 0 60000 65536"/>
                  <a:gd name="T19" fmla="*/ 0 60000 65536"/>
                  <a:gd name="T20" fmla="*/ 0 60000 65536"/>
                  <a:gd name="T21" fmla="*/ 0 60000 65536"/>
                  <a:gd name="T22" fmla="*/ 0 60000 65536"/>
                  <a:gd name="T23" fmla="*/ 0 60000 65536"/>
                  <a:gd name="T24" fmla="*/ 0 w 91"/>
                  <a:gd name="T25" fmla="*/ 0 h 273"/>
                  <a:gd name="T26" fmla="*/ 91 w 91"/>
                  <a:gd name="T27" fmla="*/ 273 h 2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1" h="273">
                    <a:moveTo>
                      <a:pt x="0" y="26"/>
                    </a:moveTo>
                    <a:cubicBezTo>
                      <a:pt x="36" y="273"/>
                      <a:pt x="36" y="273"/>
                      <a:pt x="36" y="273"/>
                    </a:cubicBezTo>
                    <a:cubicBezTo>
                      <a:pt x="71" y="247"/>
                      <a:pt x="91" y="218"/>
                      <a:pt x="91" y="188"/>
                    </a:cubicBezTo>
                    <a:cubicBezTo>
                      <a:pt x="91" y="179"/>
                      <a:pt x="89" y="171"/>
                      <a:pt x="86" y="162"/>
                    </a:cubicBezTo>
                    <a:cubicBezTo>
                      <a:pt x="86" y="162"/>
                      <a:pt x="86" y="162"/>
                      <a:pt x="86" y="162"/>
                    </a:cubicBezTo>
                    <a:cubicBezTo>
                      <a:pt x="36" y="33"/>
                      <a:pt x="36" y="33"/>
                      <a:pt x="36" y="33"/>
                    </a:cubicBezTo>
                    <a:cubicBezTo>
                      <a:pt x="14" y="0"/>
                      <a:pt x="14" y="0"/>
                      <a:pt x="14" y="0"/>
                    </a:cubicBezTo>
                    <a:cubicBezTo>
                      <a:pt x="12" y="9"/>
                      <a:pt x="7" y="18"/>
                      <a:pt x="0" y="26"/>
                    </a:cubicBezTo>
                    <a:close/>
                  </a:path>
                </a:pathLst>
              </a:custGeom>
              <a:solidFill>
                <a:srgbClr val="2F6F8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6" name="Freeform 1327"/>
              <p:cNvSpPr>
                <a:spLocks noChangeArrowheads="1"/>
              </p:cNvSpPr>
              <p:nvPr/>
            </p:nvSpPr>
            <p:spPr bwMode="auto">
              <a:xfrm>
                <a:off x="1725613" y="841374"/>
                <a:ext cx="403225" cy="311150"/>
              </a:xfrm>
              <a:custGeom>
                <a:avLst/>
                <a:gdLst>
                  <a:gd name="T0" fmla="*/ 359083994 w 349"/>
                  <a:gd name="T1" fmla="*/ 45153627 h 270"/>
                  <a:gd name="T2" fmla="*/ 220255591 w 349"/>
                  <a:gd name="T3" fmla="*/ 102258871 h 270"/>
                  <a:gd name="T4" fmla="*/ 0 w 349"/>
                  <a:gd name="T5" fmla="*/ 317401810 h 270"/>
                  <a:gd name="T6" fmla="*/ 415149599 w 349"/>
                  <a:gd name="T7" fmla="*/ 358571565 h 270"/>
                  <a:gd name="T8" fmla="*/ 465875073 w 349"/>
                  <a:gd name="T9" fmla="*/ 328027006 h 270"/>
                  <a:gd name="T10" fmla="*/ 417819665 w 349"/>
                  <a:gd name="T11" fmla="*/ 0 h 270"/>
                  <a:gd name="T12" fmla="*/ 359083994 w 349"/>
                  <a:gd name="T13" fmla="*/ 45153627 h 270"/>
                  <a:gd name="T14" fmla="*/ 0 60000 65536"/>
                  <a:gd name="T15" fmla="*/ 0 60000 65536"/>
                  <a:gd name="T16" fmla="*/ 0 60000 65536"/>
                  <a:gd name="T17" fmla="*/ 0 60000 65536"/>
                  <a:gd name="T18" fmla="*/ 0 60000 65536"/>
                  <a:gd name="T19" fmla="*/ 0 60000 65536"/>
                  <a:gd name="T20" fmla="*/ 0 60000 65536"/>
                  <a:gd name="T21" fmla="*/ 0 w 349"/>
                  <a:gd name="T22" fmla="*/ 0 h 270"/>
                  <a:gd name="T23" fmla="*/ 349 w 349"/>
                  <a:gd name="T24" fmla="*/ 270 h 2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49" h="270">
                    <a:moveTo>
                      <a:pt x="269" y="34"/>
                    </a:moveTo>
                    <a:cubicBezTo>
                      <a:pt x="242" y="50"/>
                      <a:pt x="207" y="64"/>
                      <a:pt x="165" y="77"/>
                    </a:cubicBezTo>
                    <a:cubicBezTo>
                      <a:pt x="0" y="239"/>
                      <a:pt x="0" y="239"/>
                      <a:pt x="0" y="239"/>
                    </a:cubicBezTo>
                    <a:cubicBezTo>
                      <a:pt x="311" y="270"/>
                      <a:pt x="311" y="270"/>
                      <a:pt x="311" y="270"/>
                    </a:cubicBezTo>
                    <a:cubicBezTo>
                      <a:pt x="325" y="262"/>
                      <a:pt x="338" y="255"/>
                      <a:pt x="349" y="247"/>
                    </a:cubicBezTo>
                    <a:cubicBezTo>
                      <a:pt x="313" y="0"/>
                      <a:pt x="313" y="0"/>
                      <a:pt x="313" y="0"/>
                    </a:cubicBezTo>
                    <a:cubicBezTo>
                      <a:pt x="303" y="12"/>
                      <a:pt x="288" y="23"/>
                      <a:pt x="269" y="34"/>
                    </a:cubicBezTo>
                    <a:close/>
                  </a:path>
                </a:pathLst>
              </a:custGeom>
              <a:solidFill>
                <a:srgbClr val="FE58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7" name="Rectangle 1328"/>
              <p:cNvSpPr>
                <a:spLocks noChangeArrowheads="1"/>
              </p:cNvSpPr>
              <p:nvPr/>
            </p:nvSpPr>
            <p:spPr bwMode="auto">
              <a:xfrm>
                <a:off x="635000" y="928687"/>
                <a:ext cx="1588" cy="1587"/>
              </a:xfrm>
              <a:prstGeom prst="rect">
                <a:avLst/>
              </a:prstGeom>
              <a:solidFill>
                <a:srgbClr val="2F6F85"/>
              </a:solidFill>
              <a:ln>
                <a:noFill/>
              </a:ln>
              <a:extLst>
                <a:ext uri="{91240B29-F687-4F45-9708-019B960494DF}">
                  <a14:hiddenLine xmlns:a14="http://schemas.microsoft.com/office/drawing/2010/main" w="9525">
                    <a:solidFill>
                      <a:srgbClr val="000000"/>
                    </a:solidFill>
                    <a:bevel/>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endParaRPr lang="zh-CN" altLang="zh-CN">
                  <a:solidFill>
                    <a:srgbClr val="000000"/>
                  </a:solidFill>
                  <a:latin typeface="Calibri" panose="020F0502020204030204" pitchFamily="34" charset="0"/>
                  <a:ea typeface="微软雅黑" panose="020B0503020204020204" pitchFamily="34" charset="-122"/>
                  <a:sym typeface="Calibri" panose="020F0502020204030204" pitchFamily="34" charset="0"/>
                </a:endParaRPr>
              </a:p>
            </p:txBody>
          </p:sp>
          <p:sp>
            <p:nvSpPr>
              <p:cNvPr id="58" name="Freeform 1329"/>
              <p:cNvSpPr>
                <a:spLocks noChangeArrowheads="1"/>
              </p:cNvSpPr>
              <p:nvPr/>
            </p:nvSpPr>
            <p:spPr bwMode="auto">
              <a:xfrm>
                <a:off x="635000" y="928687"/>
                <a:ext cx="1588" cy="1"/>
              </a:xfrm>
              <a:custGeom>
                <a:avLst/>
                <a:gdLst>
                  <a:gd name="T0" fmla="*/ 2521744 w 1"/>
                  <a:gd name="T1" fmla="*/ 0 h 1"/>
                  <a:gd name="T2" fmla="*/ 2521744 w 1"/>
                  <a:gd name="T3" fmla="*/ 0 h 1"/>
                  <a:gd name="T4" fmla="*/ 0 w 1"/>
                  <a:gd name="T5" fmla="*/ 0 h 1"/>
                  <a:gd name="T6" fmla="*/ 2521744 w 1"/>
                  <a:gd name="T7" fmla="*/ 0 h 1"/>
                  <a:gd name="T8" fmla="*/ 0 60000 65536"/>
                  <a:gd name="T9" fmla="*/ 0 60000 65536"/>
                  <a:gd name="T10" fmla="*/ 0 60000 65536"/>
                  <a:gd name="T11" fmla="*/ 0 60000 65536"/>
                  <a:gd name="T12" fmla="*/ 0 w 1"/>
                  <a:gd name="T13" fmla="*/ 0 h 1"/>
                  <a:gd name="T14" fmla="*/ 1 w 1"/>
                  <a:gd name="T15" fmla="*/ 1 h 1"/>
                </a:gdLst>
                <a:ahLst/>
                <a:cxnLst>
                  <a:cxn ang="T8">
                    <a:pos x="T0" y="T1"/>
                  </a:cxn>
                  <a:cxn ang="T9">
                    <a:pos x="T2" y="T3"/>
                  </a:cxn>
                  <a:cxn ang="T10">
                    <a:pos x="T4" y="T5"/>
                  </a:cxn>
                  <a:cxn ang="T11">
                    <a:pos x="T6" y="T7"/>
                  </a:cxn>
                </a:cxnLst>
                <a:rect l="T12" t="T13" r="T14" b="T15"/>
                <a:pathLst>
                  <a:path w="1" h="1">
                    <a:moveTo>
                      <a:pt x="1" y="0"/>
                    </a:moveTo>
                    <a:lnTo>
                      <a:pt x="1" y="0"/>
                    </a:lnTo>
                    <a:lnTo>
                      <a:pt x="0" y="0"/>
                    </a:lnTo>
                    <a:lnTo>
                      <a:pt x="1"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59" name="Freeform 1330"/>
              <p:cNvSpPr>
                <a:spLocks noChangeArrowheads="1"/>
              </p:cNvSpPr>
              <p:nvPr/>
            </p:nvSpPr>
            <p:spPr bwMode="auto">
              <a:xfrm>
                <a:off x="1244600" y="1065212"/>
                <a:ext cx="369888" cy="150812"/>
              </a:xfrm>
              <a:custGeom>
                <a:avLst/>
                <a:gdLst>
                  <a:gd name="T0" fmla="*/ 0 w 233"/>
                  <a:gd name="T1" fmla="*/ 0 h 95"/>
                  <a:gd name="T2" fmla="*/ 176411176 w 233"/>
                  <a:gd name="T3" fmla="*/ 239413256 h 95"/>
                  <a:gd name="T4" fmla="*/ 587197994 w 233"/>
                  <a:gd name="T5" fmla="*/ 32761129 h 95"/>
                  <a:gd name="T6" fmla="*/ 0 w 233"/>
                  <a:gd name="T7" fmla="*/ 0 h 95"/>
                  <a:gd name="T8" fmla="*/ 0 60000 65536"/>
                  <a:gd name="T9" fmla="*/ 0 60000 65536"/>
                  <a:gd name="T10" fmla="*/ 0 60000 65536"/>
                  <a:gd name="T11" fmla="*/ 0 60000 65536"/>
                  <a:gd name="T12" fmla="*/ 0 w 233"/>
                  <a:gd name="T13" fmla="*/ 0 h 95"/>
                  <a:gd name="T14" fmla="*/ 233 w 233"/>
                  <a:gd name="T15" fmla="*/ 95 h 95"/>
                </a:gdLst>
                <a:ahLst/>
                <a:cxnLst>
                  <a:cxn ang="T8">
                    <a:pos x="T0" y="T1"/>
                  </a:cxn>
                  <a:cxn ang="T9">
                    <a:pos x="T2" y="T3"/>
                  </a:cxn>
                  <a:cxn ang="T10">
                    <a:pos x="T4" y="T5"/>
                  </a:cxn>
                  <a:cxn ang="T11">
                    <a:pos x="T6" y="T7"/>
                  </a:cxn>
                </a:cxnLst>
                <a:rect l="T12" t="T13" r="T14" b="T15"/>
                <a:pathLst>
                  <a:path w="233" h="95">
                    <a:moveTo>
                      <a:pt x="0" y="0"/>
                    </a:moveTo>
                    <a:lnTo>
                      <a:pt x="70" y="95"/>
                    </a:lnTo>
                    <a:lnTo>
                      <a:pt x="233" y="13"/>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60" name="Freeform 1331"/>
              <p:cNvSpPr>
                <a:spLocks noChangeArrowheads="1"/>
              </p:cNvSpPr>
              <p:nvPr/>
            </p:nvSpPr>
            <p:spPr bwMode="auto">
              <a:xfrm>
                <a:off x="1244600" y="1003299"/>
                <a:ext cx="369888" cy="82550"/>
              </a:xfrm>
              <a:custGeom>
                <a:avLst/>
                <a:gdLst>
                  <a:gd name="T0" fmla="*/ 427553539 w 320"/>
                  <a:gd name="T1" fmla="*/ 94645868 h 72"/>
                  <a:gd name="T2" fmla="*/ 197743281 w 320"/>
                  <a:gd name="T3" fmla="*/ 0 h 72"/>
                  <a:gd name="T4" fmla="*/ 89518676 w 320"/>
                  <a:gd name="T5" fmla="*/ 2628988 h 72"/>
                  <a:gd name="T6" fmla="*/ 0 w 320"/>
                  <a:gd name="T7" fmla="*/ 70984974 h 72"/>
                  <a:gd name="T8" fmla="*/ 427553539 w 320"/>
                  <a:gd name="T9" fmla="*/ 94645868 h 72"/>
                  <a:gd name="T10" fmla="*/ 0 60000 65536"/>
                  <a:gd name="T11" fmla="*/ 0 60000 65536"/>
                  <a:gd name="T12" fmla="*/ 0 60000 65536"/>
                  <a:gd name="T13" fmla="*/ 0 60000 65536"/>
                  <a:gd name="T14" fmla="*/ 0 60000 65536"/>
                  <a:gd name="T15" fmla="*/ 0 w 320"/>
                  <a:gd name="T16" fmla="*/ 0 h 72"/>
                  <a:gd name="T17" fmla="*/ 320 w 320"/>
                  <a:gd name="T18" fmla="*/ 72 h 72"/>
                </a:gdLst>
                <a:ahLst/>
                <a:cxnLst>
                  <a:cxn ang="T10">
                    <a:pos x="T0" y="T1"/>
                  </a:cxn>
                  <a:cxn ang="T11">
                    <a:pos x="T2" y="T3"/>
                  </a:cxn>
                  <a:cxn ang="T12">
                    <a:pos x="T4" y="T5"/>
                  </a:cxn>
                  <a:cxn ang="T13">
                    <a:pos x="T6" y="T7"/>
                  </a:cxn>
                  <a:cxn ang="T14">
                    <a:pos x="T8" y="T9"/>
                  </a:cxn>
                </a:cxnLst>
                <a:rect l="T15" t="T16" r="T17" b="T18"/>
                <a:pathLst>
                  <a:path w="320" h="72">
                    <a:moveTo>
                      <a:pt x="320" y="72"/>
                    </a:moveTo>
                    <a:cubicBezTo>
                      <a:pt x="148" y="0"/>
                      <a:pt x="148" y="0"/>
                      <a:pt x="148" y="0"/>
                    </a:cubicBezTo>
                    <a:cubicBezTo>
                      <a:pt x="121" y="1"/>
                      <a:pt x="94" y="1"/>
                      <a:pt x="67" y="2"/>
                    </a:cubicBezTo>
                    <a:cubicBezTo>
                      <a:pt x="0" y="54"/>
                      <a:pt x="0" y="54"/>
                      <a:pt x="0" y="54"/>
                    </a:cubicBezTo>
                    <a:lnTo>
                      <a:pt x="320" y="72"/>
                    </a:lnTo>
                    <a:close/>
                  </a:path>
                </a:pathLst>
              </a:custGeom>
              <a:solidFill>
                <a:srgbClr val="D1D844"/>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61" name="Freeform 1332"/>
              <p:cNvSpPr>
                <a:spLocks noChangeArrowheads="1"/>
              </p:cNvSpPr>
              <p:nvPr/>
            </p:nvSpPr>
            <p:spPr bwMode="auto">
              <a:xfrm>
                <a:off x="1355725" y="1085849"/>
                <a:ext cx="369888" cy="130175"/>
              </a:xfrm>
              <a:custGeom>
                <a:avLst/>
                <a:gdLst>
                  <a:gd name="T0" fmla="*/ 0 w 233"/>
                  <a:gd name="T1" fmla="*/ 206652813 h 82"/>
                  <a:gd name="T2" fmla="*/ 587197994 w 233"/>
                  <a:gd name="T3" fmla="*/ 50403125 h 82"/>
                  <a:gd name="T4" fmla="*/ 410786818 w 233"/>
                  <a:gd name="T5" fmla="*/ 0 h 82"/>
                  <a:gd name="T6" fmla="*/ 0 w 233"/>
                  <a:gd name="T7" fmla="*/ 206652813 h 82"/>
                  <a:gd name="T8" fmla="*/ 0 60000 65536"/>
                  <a:gd name="T9" fmla="*/ 0 60000 65536"/>
                  <a:gd name="T10" fmla="*/ 0 60000 65536"/>
                  <a:gd name="T11" fmla="*/ 0 60000 65536"/>
                  <a:gd name="T12" fmla="*/ 0 w 233"/>
                  <a:gd name="T13" fmla="*/ 0 h 82"/>
                  <a:gd name="T14" fmla="*/ 233 w 233"/>
                  <a:gd name="T15" fmla="*/ 82 h 82"/>
                </a:gdLst>
                <a:ahLst/>
                <a:cxnLst>
                  <a:cxn ang="T8">
                    <a:pos x="T0" y="T1"/>
                  </a:cxn>
                  <a:cxn ang="T9">
                    <a:pos x="T2" y="T3"/>
                  </a:cxn>
                  <a:cxn ang="T10">
                    <a:pos x="T4" y="T5"/>
                  </a:cxn>
                  <a:cxn ang="T11">
                    <a:pos x="T6" y="T7"/>
                  </a:cxn>
                </a:cxnLst>
                <a:rect l="T12" t="T13" r="T14" b="T15"/>
                <a:pathLst>
                  <a:path w="233" h="82">
                    <a:moveTo>
                      <a:pt x="0" y="82"/>
                    </a:moveTo>
                    <a:lnTo>
                      <a:pt x="233" y="20"/>
                    </a:lnTo>
                    <a:lnTo>
                      <a:pt x="163" y="0"/>
                    </a:lnTo>
                    <a:lnTo>
                      <a:pt x="0" y="82"/>
                    </a:lnTo>
                    <a:close/>
                  </a:path>
                </a:pathLst>
              </a:custGeom>
              <a:solidFill>
                <a:srgbClr val="2F6F85"/>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62" name="Freeform 1333"/>
              <p:cNvSpPr>
                <a:spLocks noChangeArrowheads="1"/>
              </p:cNvSpPr>
              <p:nvPr/>
            </p:nvSpPr>
            <p:spPr bwMode="auto">
              <a:xfrm>
                <a:off x="1416050" y="985837"/>
                <a:ext cx="206375" cy="100012"/>
              </a:xfrm>
              <a:custGeom>
                <a:avLst/>
                <a:gdLst>
                  <a:gd name="T0" fmla="*/ 237936540 w 179"/>
                  <a:gd name="T1" fmla="*/ 0 h 86"/>
                  <a:gd name="T2" fmla="*/ 0 w 179"/>
                  <a:gd name="T3" fmla="*/ 18933667 h 86"/>
                  <a:gd name="T4" fmla="*/ 228631218 w 179"/>
                  <a:gd name="T5" fmla="*/ 116306978 h 86"/>
                  <a:gd name="T6" fmla="*/ 237936540 w 179"/>
                  <a:gd name="T7" fmla="*/ 0 h 86"/>
                  <a:gd name="T8" fmla="*/ 0 60000 65536"/>
                  <a:gd name="T9" fmla="*/ 0 60000 65536"/>
                  <a:gd name="T10" fmla="*/ 0 60000 65536"/>
                  <a:gd name="T11" fmla="*/ 0 60000 65536"/>
                  <a:gd name="T12" fmla="*/ 0 w 179"/>
                  <a:gd name="T13" fmla="*/ 0 h 86"/>
                  <a:gd name="T14" fmla="*/ 179 w 179"/>
                  <a:gd name="T15" fmla="*/ 86 h 86"/>
                </a:gdLst>
                <a:ahLst/>
                <a:cxnLst>
                  <a:cxn ang="T8">
                    <a:pos x="T0" y="T1"/>
                  </a:cxn>
                  <a:cxn ang="T9">
                    <a:pos x="T2" y="T3"/>
                  </a:cxn>
                  <a:cxn ang="T10">
                    <a:pos x="T4" y="T5"/>
                  </a:cxn>
                  <a:cxn ang="T11">
                    <a:pos x="T6" y="T7"/>
                  </a:cxn>
                </a:cxnLst>
                <a:rect l="T12" t="T13" r="T14" b="T15"/>
                <a:pathLst>
                  <a:path w="179" h="86">
                    <a:moveTo>
                      <a:pt x="179" y="0"/>
                    </a:moveTo>
                    <a:cubicBezTo>
                      <a:pt x="123" y="6"/>
                      <a:pt x="63" y="11"/>
                      <a:pt x="0" y="14"/>
                    </a:cubicBezTo>
                    <a:cubicBezTo>
                      <a:pt x="172" y="86"/>
                      <a:pt x="172" y="86"/>
                      <a:pt x="172" y="86"/>
                    </a:cubicBezTo>
                    <a:lnTo>
                      <a:pt x="179" y="0"/>
                    </a:lnTo>
                    <a:close/>
                  </a:path>
                </a:pathLst>
              </a:custGeom>
              <a:solidFill>
                <a:srgbClr val="07AFB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63" name="Freeform 1334"/>
              <p:cNvSpPr>
                <a:spLocks noChangeArrowheads="1"/>
              </p:cNvSpPr>
              <p:nvPr/>
            </p:nvSpPr>
            <p:spPr bwMode="auto">
              <a:xfrm>
                <a:off x="1614488" y="957262"/>
                <a:ext cx="188913" cy="128587"/>
              </a:xfrm>
              <a:custGeom>
                <a:avLst/>
                <a:gdLst>
                  <a:gd name="T0" fmla="*/ 218945531 w 163"/>
                  <a:gd name="T1" fmla="*/ 0 h 111"/>
                  <a:gd name="T2" fmla="*/ 9402768 w 163"/>
                  <a:gd name="T3" fmla="*/ 33549623 h 111"/>
                  <a:gd name="T4" fmla="*/ 0 w 163"/>
                  <a:gd name="T5" fmla="*/ 148960510 h 111"/>
                  <a:gd name="T6" fmla="*/ 218945531 w 163"/>
                  <a:gd name="T7" fmla="*/ 0 h 111"/>
                  <a:gd name="T8" fmla="*/ 0 60000 65536"/>
                  <a:gd name="T9" fmla="*/ 0 60000 65536"/>
                  <a:gd name="T10" fmla="*/ 0 60000 65536"/>
                  <a:gd name="T11" fmla="*/ 0 60000 65536"/>
                  <a:gd name="T12" fmla="*/ 0 w 163"/>
                  <a:gd name="T13" fmla="*/ 0 h 111"/>
                  <a:gd name="T14" fmla="*/ 163 w 163"/>
                  <a:gd name="T15" fmla="*/ 111 h 111"/>
                </a:gdLst>
                <a:ahLst/>
                <a:cxnLst>
                  <a:cxn ang="T8">
                    <a:pos x="T0" y="T1"/>
                  </a:cxn>
                  <a:cxn ang="T9">
                    <a:pos x="T2" y="T3"/>
                  </a:cxn>
                  <a:cxn ang="T10">
                    <a:pos x="T4" y="T5"/>
                  </a:cxn>
                  <a:cxn ang="T11">
                    <a:pos x="T6" y="T7"/>
                  </a:cxn>
                </a:cxnLst>
                <a:rect l="T12" t="T13" r="T14" b="T15"/>
                <a:pathLst>
                  <a:path w="163" h="111">
                    <a:moveTo>
                      <a:pt x="163" y="0"/>
                    </a:moveTo>
                    <a:cubicBezTo>
                      <a:pt x="116" y="10"/>
                      <a:pt x="63" y="18"/>
                      <a:pt x="7" y="25"/>
                    </a:cubicBezTo>
                    <a:cubicBezTo>
                      <a:pt x="0" y="111"/>
                      <a:pt x="0" y="111"/>
                      <a:pt x="0" y="111"/>
                    </a:cubicBezTo>
                    <a:lnTo>
                      <a:pt x="163" y="0"/>
                    </a:lnTo>
                    <a:close/>
                  </a:path>
                </a:pathLst>
              </a:custGeom>
              <a:solidFill>
                <a:srgbClr val="FBB04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64" name="Freeform 1335"/>
              <p:cNvSpPr>
                <a:spLocks noChangeArrowheads="1"/>
              </p:cNvSpPr>
              <p:nvPr/>
            </p:nvSpPr>
            <p:spPr bwMode="auto">
              <a:xfrm>
                <a:off x="1614488" y="930274"/>
                <a:ext cx="301625" cy="187325"/>
              </a:xfrm>
              <a:custGeom>
                <a:avLst/>
                <a:gdLst>
                  <a:gd name="T0" fmla="*/ 128211427 w 261"/>
                  <a:gd name="T1" fmla="*/ 216608985 h 162"/>
                  <a:gd name="T2" fmla="*/ 348573336 w 261"/>
                  <a:gd name="T3" fmla="*/ 0 h 162"/>
                  <a:gd name="T4" fmla="*/ 217691199 w 261"/>
                  <a:gd name="T5" fmla="*/ 32090391 h 162"/>
                  <a:gd name="T6" fmla="*/ 0 w 261"/>
                  <a:gd name="T7" fmla="*/ 180507295 h 162"/>
                  <a:gd name="T8" fmla="*/ 128211427 w 261"/>
                  <a:gd name="T9" fmla="*/ 216608985 h 162"/>
                  <a:gd name="T10" fmla="*/ 0 60000 65536"/>
                  <a:gd name="T11" fmla="*/ 0 60000 65536"/>
                  <a:gd name="T12" fmla="*/ 0 60000 65536"/>
                  <a:gd name="T13" fmla="*/ 0 60000 65536"/>
                  <a:gd name="T14" fmla="*/ 0 60000 65536"/>
                  <a:gd name="T15" fmla="*/ 0 w 261"/>
                  <a:gd name="T16" fmla="*/ 0 h 162"/>
                  <a:gd name="T17" fmla="*/ 261 w 261"/>
                  <a:gd name="T18" fmla="*/ 162 h 162"/>
                </a:gdLst>
                <a:ahLst/>
                <a:cxnLst>
                  <a:cxn ang="T10">
                    <a:pos x="T0" y="T1"/>
                  </a:cxn>
                  <a:cxn ang="T11">
                    <a:pos x="T2" y="T3"/>
                  </a:cxn>
                  <a:cxn ang="T12">
                    <a:pos x="T4" y="T5"/>
                  </a:cxn>
                  <a:cxn ang="T13">
                    <a:pos x="T6" y="T7"/>
                  </a:cxn>
                  <a:cxn ang="T14">
                    <a:pos x="T8" y="T9"/>
                  </a:cxn>
                </a:cxnLst>
                <a:rect l="T15" t="T16" r="T17" b="T18"/>
                <a:pathLst>
                  <a:path w="261" h="162">
                    <a:moveTo>
                      <a:pt x="96" y="162"/>
                    </a:moveTo>
                    <a:cubicBezTo>
                      <a:pt x="261" y="0"/>
                      <a:pt x="261" y="0"/>
                      <a:pt x="261" y="0"/>
                    </a:cubicBezTo>
                    <a:cubicBezTo>
                      <a:pt x="232" y="9"/>
                      <a:pt x="199" y="17"/>
                      <a:pt x="163" y="24"/>
                    </a:cubicBezTo>
                    <a:cubicBezTo>
                      <a:pt x="0" y="135"/>
                      <a:pt x="0" y="135"/>
                      <a:pt x="0" y="135"/>
                    </a:cubicBezTo>
                    <a:lnTo>
                      <a:pt x="96" y="162"/>
                    </a:lnTo>
                    <a:close/>
                  </a:path>
                </a:pathLst>
              </a:custGeom>
              <a:solidFill>
                <a:srgbClr val="FFFFFF"/>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sp>
            <p:nvSpPr>
              <p:cNvPr id="65" name="Freeform 1336"/>
              <p:cNvSpPr>
                <a:spLocks noChangeArrowheads="1"/>
              </p:cNvSpPr>
              <p:nvPr/>
            </p:nvSpPr>
            <p:spPr bwMode="auto">
              <a:xfrm>
                <a:off x="2100263" y="777874"/>
                <a:ext cx="28575" cy="71437"/>
              </a:xfrm>
              <a:custGeom>
                <a:avLst/>
                <a:gdLst>
                  <a:gd name="T0" fmla="*/ 5670947 w 24"/>
                  <a:gd name="T1" fmla="*/ 23896829 h 62"/>
                  <a:gd name="T2" fmla="*/ 2834878 w 24"/>
                  <a:gd name="T3" fmla="*/ 38499934 h 62"/>
                  <a:gd name="T4" fmla="*/ 34022109 w 24"/>
                  <a:gd name="T5" fmla="*/ 82310403 h 62"/>
                  <a:gd name="T6" fmla="*/ 0 w 24"/>
                  <a:gd name="T7" fmla="*/ 0 h 62"/>
                  <a:gd name="T8" fmla="*/ 5670947 w 24"/>
                  <a:gd name="T9" fmla="*/ 23896829 h 62"/>
                  <a:gd name="T10" fmla="*/ 0 60000 65536"/>
                  <a:gd name="T11" fmla="*/ 0 60000 65536"/>
                  <a:gd name="T12" fmla="*/ 0 60000 65536"/>
                  <a:gd name="T13" fmla="*/ 0 60000 65536"/>
                  <a:gd name="T14" fmla="*/ 0 60000 65536"/>
                  <a:gd name="T15" fmla="*/ 0 w 24"/>
                  <a:gd name="T16" fmla="*/ 0 h 62"/>
                  <a:gd name="T17" fmla="*/ 24 w 24"/>
                  <a:gd name="T18" fmla="*/ 62 h 62"/>
                </a:gdLst>
                <a:ahLst/>
                <a:cxnLst>
                  <a:cxn ang="T10">
                    <a:pos x="T0" y="T1"/>
                  </a:cxn>
                  <a:cxn ang="T11">
                    <a:pos x="T2" y="T3"/>
                  </a:cxn>
                  <a:cxn ang="T12">
                    <a:pos x="T4" y="T5"/>
                  </a:cxn>
                  <a:cxn ang="T13">
                    <a:pos x="T6" y="T7"/>
                  </a:cxn>
                  <a:cxn ang="T14">
                    <a:pos x="T8" y="T9"/>
                  </a:cxn>
                </a:cxnLst>
                <a:rect l="T15" t="T16" r="T17" b="T18"/>
                <a:pathLst>
                  <a:path w="24" h="62">
                    <a:moveTo>
                      <a:pt x="4" y="18"/>
                    </a:moveTo>
                    <a:cubicBezTo>
                      <a:pt x="4" y="21"/>
                      <a:pt x="3" y="25"/>
                      <a:pt x="2" y="29"/>
                    </a:cubicBezTo>
                    <a:cubicBezTo>
                      <a:pt x="24" y="62"/>
                      <a:pt x="24" y="62"/>
                      <a:pt x="24" y="62"/>
                    </a:cubicBezTo>
                    <a:cubicBezTo>
                      <a:pt x="0" y="0"/>
                      <a:pt x="0" y="0"/>
                      <a:pt x="0" y="0"/>
                    </a:cubicBezTo>
                    <a:cubicBezTo>
                      <a:pt x="3" y="6"/>
                      <a:pt x="4" y="12"/>
                      <a:pt x="4" y="18"/>
                    </a:cubicBezTo>
                    <a:close/>
                  </a:path>
                </a:pathLst>
              </a:custGeom>
              <a:solidFill>
                <a:srgbClr val="07AFBC"/>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p>
            </p:txBody>
          </p:sp>
        </p:grpSp>
      </p:grpSp>
      <p:sp>
        <p:nvSpPr>
          <p:cNvPr id="66" name="任意多边形 98"/>
          <p:cNvSpPr>
            <a:spLocks noChangeArrowheads="1"/>
          </p:cNvSpPr>
          <p:nvPr/>
        </p:nvSpPr>
        <p:spPr bwMode="auto">
          <a:xfrm>
            <a:off x="3715403" y="2356325"/>
            <a:ext cx="1746647" cy="360759"/>
          </a:xfrm>
          <a:custGeom>
            <a:avLst/>
            <a:gdLst>
              <a:gd name="T0" fmla="*/ 0 w 2541974"/>
              <a:gd name="T1" fmla="*/ 0 h 636814"/>
              <a:gd name="T2" fmla="*/ 2133619 w 2541974"/>
              <a:gd name="T3" fmla="*/ 0 h 636814"/>
              <a:gd name="T4" fmla="*/ 1991723 w 2541974"/>
              <a:gd name="T5" fmla="*/ 181664 h 636814"/>
              <a:gd name="T6" fmla="*/ 2133619 w 2541974"/>
              <a:gd name="T7" fmla="*/ 363328 h 636814"/>
              <a:gd name="T8" fmla="*/ 0 w 2541974"/>
              <a:gd name="T9" fmla="*/ 363328 h 636814"/>
              <a:gd name="T10" fmla="*/ 141809 w 2541974"/>
              <a:gd name="T11" fmla="*/ 181664 h 636814"/>
              <a:gd name="T12" fmla="*/ 0 60000 65536"/>
              <a:gd name="T13" fmla="*/ 0 60000 65536"/>
              <a:gd name="T14" fmla="*/ 0 60000 65536"/>
              <a:gd name="T15" fmla="*/ 0 60000 65536"/>
              <a:gd name="T16" fmla="*/ 0 60000 65536"/>
              <a:gd name="T17" fmla="*/ 0 60000 65536"/>
              <a:gd name="T18" fmla="*/ 0 w 2541974"/>
              <a:gd name="T19" fmla="*/ 0 h 636814"/>
              <a:gd name="T20" fmla="*/ 2541974 w 2541974"/>
              <a:gd name="T21" fmla="*/ 636814 h 636814"/>
            </a:gdLst>
            <a:ahLst/>
            <a:cxnLst>
              <a:cxn ang="T12">
                <a:pos x="T0" y="T1"/>
              </a:cxn>
              <a:cxn ang="T13">
                <a:pos x="T2" y="T3"/>
              </a:cxn>
              <a:cxn ang="T14">
                <a:pos x="T4" y="T5"/>
              </a:cxn>
              <a:cxn ang="T15">
                <a:pos x="T6" y="T7"/>
              </a:cxn>
              <a:cxn ang="T16">
                <a:pos x="T8" y="T9"/>
              </a:cxn>
              <a:cxn ang="T17">
                <a:pos x="T10" y="T11"/>
              </a:cxn>
            </a:cxnLst>
            <a:rect l="T18" t="T19" r="T20" b="T21"/>
            <a:pathLst>
              <a:path w="2541974" h="636814">
                <a:moveTo>
                  <a:pt x="0" y="0"/>
                </a:moveTo>
                <a:lnTo>
                  <a:pt x="2541974" y="0"/>
                </a:lnTo>
                <a:lnTo>
                  <a:pt x="2372921" y="318407"/>
                </a:lnTo>
                <a:lnTo>
                  <a:pt x="2541974" y="636814"/>
                </a:lnTo>
                <a:lnTo>
                  <a:pt x="0" y="636814"/>
                </a:lnTo>
                <a:lnTo>
                  <a:pt x="168950" y="318407"/>
                </a:lnTo>
                <a:lnTo>
                  <a:pt x="0" y="0"/>
                </a:lnTo>
                <a:close/>
              </a:path>
            </a:pathLst>
          </a:custGeom>
          <a:blipFill dpi="0" rotWithShape="1">
            <a:blip r:embed="rId2" cstate="print"/>
            <a:srcRect/>
            <a:tile tx="0" ty="0" sx="100000" sy="100000" flip="none" algn="tl"/>
          </a:blipFill>
          <a:ln>
            <a:noFill/>
          </a:ln>
          <a:extLst>
            <a:ext uri="{91240B29-F687-4F45-9708-019B960494DF}">
              <a14:hiddenLine xmlns:a14="http://schemas.microsoft.com/office/drawing/2010/main" w="12700">
                <a:solidFill>
                  <a:srgbClr val="42719B"/>
                </a:solidFill>
                <a:bevel/>
              </a14:hiddenLine>
            </a:ext>
          </a:extLst>
        </p:spPr>
        <p:txBody>
          <a:bodyPr anchor="ctr"/>
          <a:lstStyle/>
          <a:p>
            <a:r>
              <a:rPr lang="zh-CN" altLang="en-US" dirty="0">
                <a:solidFill>
                  <a:schemeClr val="bg1"/>
                </a:solidFill>
                <a:latin typeface="+mn-ea"/>
                <a:ea typeface="+mn-ea"/>
              </a:rPr>
              <a:t>谢谢聆听</a:t>
            </a:r>
            <a:endParaRPr lang="zh-CN" altLang="en-US" dirty="0">
              <a:solidFill>
                <a:schemeClr val="bg1"/>
              </a:solidFill>
              <a:latin typeface="+mn-ea"/>
              <a:ea typeface="+mn-ea"/>
            </a:endParaRPr>
          </a:p>
        </p:txBody>
      </p:sp>
      <p:pic>
        <p:nvPicPr>
          <p:cNvPr id="67" name="图片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504" y="88438"/>
            <a:ext cx="1547664" cy="39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4"/>
          <p:cNvSpPr>
            <a:spLocks noChangeArrowheads="1"/>
          </p:cNvSpPr>
          <p:nvPr/>
        </p:nvSpPr>
        <p:spPr bwMode="auto">
          <a:xfrm>
            <a:off x="35496" y="1275606"/>
            <a:ext cx="5256584" cy="230832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a:t>
            </a:r>
            <a:r>
              <a:rPr lang="en-US" altLang="zh-CN" sz="1600" b="1" dirty="0">
                <a:solidFill>
                  <a:srgbClr val="7F0055"/>
                </a:solidFill>
                <a:latin typeface="Consolas" panose="020B0609020204030204"/>
              </a:rPr>
              <a:t>class</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NoGeneric</a:t>
            </a:r>
            <a:r>
              <a:rPr lang="en-US" altLang="zh-CN" sz="1600" b="1" dirty="0">
                <a:solidFill>
                  <a:srgbClr val="000000"/>
                </a:solidFill>
                <a:latin typeface="Consolas" panose="020B0609020204030204"/>
              </a:rPr>
              <a:t> </a:t>
            </a:r>
            <a:r>
              <a:rPr lang="en-US" altLang="zh-CN" sz="1600" b="1" dirty="0" smtClean="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private</a:t>
            </a:r>
            <a:r>
              <a:rPr lang="en-US" altLang="zh-CN" sz="1600" b="1" dirty="0" smtClean="0">
                <a:solidFill>
                  <a:srgbClr val="000000"/>
                </a:solidFill>
                <a:latin typeface="Consolas" panose="020B0609020204030204"/>
              </a:rPr>
              <a:t> Object </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a:t>
            </a:r>
            <a:r>
              <a:rPr lang="en-US" altLang="zh-CN" sz="1600" dirty="0">
                <a:solidFill>
                  <a:srgbClr val="3F7F5F"/>
                </a:solidFill>
                <a:latin typeface="Consolas" panose="020B0609020204030204"/>
              </a:rPr>
              <a:t> </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声明</a:t>
            </a:r>
            <a:r>
              <a:rPr lang="en-US" altLang="zh-CN" sz="1200" dirty="0" smtClean="0">
                <a:solidFill>
                  <a:srgbClr val="3F7F5F"/>
                </a:solidFill>
                <a:latin typeface="Consolas" panose="020B0609020204030204"/>
              </a:rPr>
              <a:t>Object</a:t>
            </a:r>
            <a:r>
              <a:rPr lang="zh-CN" altLang="en-US" sz="1200" dirty="0" smtClean="0">
                <a:solidFill>
                  <a:srgbClr val="3F7F5F"/>
                </a:solidFill>
                <a:latin typeface="Consolas" panose="020B0609020204030204"/>
              </a:rPr>
              <a:t>类型成员属性</a:t>
            </a:r>
            <a:endParaRPr lang="en-US" altLang="zh-CN" sz="1200" b="1" dirty="0" smtClean="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public</a:t>
            </a:r>
            <a:r>
              <a:rPr lang="en-US" altLang="zh-CN" sz="1600" b="1" dirty="0" smtClean="0">
                <a:solidFill>
                  <a:srgbClr val="000000"/>
                </a:solidFill>
                <a:latin typeface="Consolas" panose="020B0609020204030204"/>
              </a:rPr>
              <a:t> </a:t>
            </a:r>
            <a:r>
              <a:rPr lang="en-US" altLang="zh-CN" sz="1600" b="1" dirty="0" err="1">
                <a:solidFill>
                  <a:srgbClr val="000000"/>
                </a:solidFill>
                <a:latin typeface="Consolas" panose="020B0609020204030204"/>
              </a:rPr>
              <a:t>NoGeneric</a:t>
            </a:r>
            <a:r>
              <a:rPr lang="en-US" altLang="zh-CN" sz="1600" b="1" dirty="0">
                <a:solidFill>
                  <a:srgbClr val="000000"/>
                </a:solidFill>
                <a:latin typeface="Consolas" panose="020B0609020204030204"/>
              </a:rPr>
              <a:t>(Object </a:t>
            </a:r>
            <a:r>
              <a:rPr lang="en-US" altLang="zh-CN" sz="1600" b="1" dirty="0" err="1" smtClean="0">
                <a:solidFill>
                  <a:srgbClr val="000000"/>
                </a:solidFill>
                <a:latin typeface="Consolas" panose="020B0609020204030204"/>
              </a:rPr>
              <a:t>val</a:t>
            </a:r>
            <a:r>
              <a:rPr lang="en-US" altLang="zh-CN" sz="1600" b="1" dirty="0" smtClean="0">
                <a:solidFill>
                  <a:srgbClr val="000000"/>
                </a:solidFill>
                <a:latin typeface="Consolas" panose="020B0609020204030204"/>
              </a:rPr>
              <a:t>) </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2" algn="l"/>
            <a:r>
              <a:rPr lang="en-US" altLang="zh-CN" sz="1600" b="1" dirty="0" err="1" smtClean="0">
                <a:solidFill>
                  <a:srgbClr val="7F0055"/>
                </a:solidFill>
                <a:latin typeface="Consolas" panose="020B0609020204030204"/>
              </a:rPr>
              <a:t>this</a:t>
            </a:r>
            <a:r>
              <a:rPr lang="en-US" altLang="zh-CN" sz="1600" b="1" dirty="0" err="1" smtClean="0">
                <a:solidFill>
                  <a:srgbClr val="000000"/>
                </a:solidFill>
                <a:latin typeface="Consolas" panose="020B0609020204030204"/>
              </a:rPr>
              <a:t>.</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 = </a:t>
            </a:r>
            <a:r>
              <a:rPr lang="en-US" altLang="zh-CN" sz="1600" b="1" dirty="0" err="1" smtClean="0">
                <a:solidFill>
                  <a:srgbClr val="000000"/>
                </a:solidFill>
                <a:latin typeface="Consolas" panose="020B0609020204030204"/>
              </a:rPr>
              <a:t>val</a:t>
            </a:r>
            <a:r>
              <a:rPr lang="en-US" altLang="zh-CN" sz="1600" b="1" dirty="0" smtClean="0">
                <a:solidFill>
                  <a:srgbClr val="000000"/>
                </a:solidFill>
                <a:latin typeface="Consolas" panose="020B0609020204030204"/>
              </a:rPr>
              <a:t>;</a:t>
            </a:r>
            <a:r>
              <a:rPr lang="en-US" altLang="zh-CN" sz="1200" dirty="0">
                <a:solidFill>
                  <a:srgbClr val="3F7F5F"/>
                </a:solidFill>
                <a:latin typeface="Consolas" panose="020B0609020204030204"/>
              </a:rPr>
              <a:t> //</a:t>
            </a:r>
            <a:r>
              <a:rPr lang="zh-CN" altLang="en-US" sz="1200" dirty="0" smtClean="0">
                <a:solidFill>
                  <a:srgbClr val="3F7F5F"/>
                </a:solidFill>
                <a:latin typeface="Consolas" panose="020B0609020204030204"/>
              </a:rPr>
              <a:t>通过构造器传形参并为属性赋值</a:t>
            </a:r>
            <a:endParaRPr lang="en-US" altLang="zh-CN" sz="1600" b="1" dirty="0" smtClean="0">
              <a:solidFill>
                <a:srgbClr val="000000"/>
              </a:solidFill>
              <a:latin typeface="Consolas" panose="020B0609020204030204"/>
            </a:endParaRPr>
          </a:p>
          <a:p>
            <a:pPr lvl="1" algn="l"/>
            <a:r>
              <a:rPr lang="en-US" altLang="zh-CN" sz="1600" dirty="0" smtClean="0">
                <a:solidFill>
                  <a:srgbClr val="000000"/>
                </a:solidFill>
                <a:latin typeface="Consolas" panose="020B0609020204030204"/>
              </a:rPr>
              <a:t>}</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通</a:t>
            </a:r>
            <a:r>
              <a:rPr lang="en-US" altLang="zh-CN" sz="1200" dirty="0" smtClean="0">
                <a:solidFill>
                  <a:srgbClr val="3F7F5F"/>
                </a:solidFill>
                <a:latin typeface="Consolas" panose="020B0609020204030204"/>
              </a:rPr>
              <a:t>Object</a:t>
            </a:r>
            <a:r>
              <a:rPr lang="zh-CN" altLang="en-US" sz="1200" dirty="0" smtClean="0">
                <a:solidFill>
                  <a:srgbClr val="3F7F5F"/>
                </a:solidFill>
                <a:latin typeface="Consolas" panose="020B0609020204030204"/>
              </a:rPr>
              <a:t>类型对象</a:t>
            </a:r>
            <a:endParaRPr lang="en-US" altLang="zh-CN" sz="1200" dirty="0">
              <a:solidFill>
                <a:srgbClr val="000000"/>
              </a:solidFill>
              <a:latin typeface="Consolas" panose="020B0609020204030204"/>
            </a:endParaRPr>
          </a:p>
          <a:p>
            <a:pPr lvl="1"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Object </a:t>
            </a:r>
            <a:r>
              <a:rPr lang="en-US" altLang="zh-CN" sz="1600" b="1" dirty="0" err="1" smtClean="0">
                <a:solidFill>
                  <a:srgbClr val="000000"/>
                </a:solidFill>
                <a:latin typeface="Consolas" panose="020B0609020204030204"/>
              </a:rPr>
              <a:t>getVal</a:t>
            </a:r>
            <a:r>
              <a:rPr lang="en-US" altLang="zh-CN" sz="1600" b="1" dirty="0" smtClean="0">
                <a:solidFill>
                  <a:srgbClr val="000000"/>
                </a:solidFill>
                <a:latin typeface="Consolas" panose="020B0609020204030204"/>
              </a:rPr>
              <a:t>() </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2" algn="l"/>
            <a:r>
              <a:rPr lang="en-US" altLang="zh-CN" sz="1600" b="1" dirty="0">
                <a:solidFill>
                  <a:srgbClr val="7F0055"/>
                </a:solidFill>
                <a:latin typeface="Consolas" panose="020B0609020204030204"/>
              </a:rPr>
              <a:t>return</a:t>
            </a:r>
            <a:r>
              <a:rPr lang="en-US" altLang="zh-CN" sz="1600" b="1" dirty="0">
                <a:solidFill>
                  <a:srgbClr val="000000"/>
                </a:solidFill>
                <a:latin typeface="Consolas" panose="020B0609020204030204"/>
              </a:rPr>
              <a:t> </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dirty="0">
                <a:solidFill>
                  <a:srgbClr val="000000"/>
                </a:solidFill>
                <a:latin typeface="Consolas" panose="020B0609020204030204"/>
              </a:rPr>
              <a:t>}</a:t>
            </a:r>
            <a:endParaRPr lang="en-US" altLang="zh-CN" sz="1600" dirty="0">
              <a:solidFill>
                <a:srgbClr val="000000"/>
              </a:solidFill>
              <a:latin typeface="Consolas" panose="020B0609020204030204"/>
            </a:endParaRPr>
          </a:p>
          <a:p>
            <a:pPr algn="l"/>
            <a:r>
              <a:rPr lang="en-US" altLang="zh-CN" sz="1600" dirty="0">
                <a:solidFill>
                  <a:srgbClr val="000000"/>
                </a:solidFill>
                <a:latin typeface="Consolas" panose="020B0609020204030204"/>
              </a:rPr>
              <a:t>}</a:t>
            </a:r>
            <a:endParaRPr lang="en-GB" altLang="zh-CN" sz="1600" dirty="0">
              <a:solidFill>
                <a:srgbClr val="3933FF"/>
              </a:solidFill>
              <a:latin typeface="+mn-ea"/>
            </a:endParaRPr>
          </a:p>
        </p:txBody>
      </p:sp>
      <p:sp>
        <p:nvSpPr>
          <p:cNvPr id="19" name="AutoShape 4"/>
          <p:cNvSpPr>
            <a:spLocks noChangeArrowheads="1"/>
          </p:cNvSpPr>
          <p:nvPr/>
        </p:nvSpPr>
        <p:spPr bwMode="auto">
          <a:xfrm>
            <a:off x="2483768" y="1394395"/>
            <a:ext cx="6624736" cy="2245359"/>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a:t>
            </a:r>
            <a:r>
              <a:rPr lang="en-US" altLang="zh-CN" sz="1600" b="1" dirty="0">
                <a:solidFill>
                  <a:srgbClr val="7F0055"/>
                </a:solidFill>
                <a:latin typeface="Consolas" panose="020B0609020204030204"/>
              </a:rPr>
              <a:t>class</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NoGenericTest</a:t>
            </a:r>
            <a:r>
              <a:rPr lang="en-US" altLang="zh-CN" sz="1600" b="1" dirty="0">
                <a:solidFill>
                  <a:srgbClr val="000000"/>
                </a:solidFill>
                <a:latin typeface="Consolas" panose="020B0609020204030204"/>
              </a:rPr>
              <a:t> {</a:t>
            </a:r>
            <a:endParaRPr lang="en-US" altLang="zh-CN" sz="1600" b="1" dirty="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public</a:t>
            </a:r>
            <a:r>
              <a:rPr lang="en-US" altLang="zh-CN" sz="1600" b="1" dirty="0" smtClean="0">
                <a:solidFill>
                  <a:srgbClr val="000000"/>
                </a:solidFill>
                <a:latin typeface="Consolas" panose="020B0609020204030204"/>
              </a:rPr>
              <a:t> </a:t>
            </a:r>
            <a:r>
              <a:rPr lang="en-US" altLang="zh-CN" sz="1600" b="1" dirty="0" smtClean="0">
                <a:solidFill>
                  <a:srgbClr val="7F0055"/>
                </a:solidFill>
                <a:latin typeface="Consolas" panose="020B0609020204030204"/>
              </a:rPr>
              <a:t>static</a:t>
            </a:r>
            <a:r>
              <a:rPr lang="en-US" altLang="zh-CN" sz="1600" b="1" dirty="0" smtClean="0">
                <a:solidFill>
                  <a:srgbClr val="000000"/>
                </a:solidFill>
                <a:latin typeface="Consolas" panose="020B0609020204030204"/>
              </a:rPr>
              <a:t> </a:t>
            </a:r>
            <a:r>
              <a:rPr lang="en-US" altLang="zh-CN" sz="1600" b="1" dirty="0" smtClean="0">
                <a:solidFill>
                  <a:srgbClr val="7F0055"/>
                </a:solidFill>
                <a:latin typeface="Consolas" panose="020B0609020204030204"/>
              </a:rPr>
              <a:t>void</a:t>
            </a:r>
            <a:r>
              <a:rPr lang="en-US" altLang="zh-CN" sz="1600" b="1" dirty="0" smtClean="0">
                <a:solidFill>
                  <a:srgbClr val="000000"/>
                </a:solidFill>
                <a:latin typeface="Consolas" panose="020B0609020204030204"/>
              </a:rPr>
              <a:t> main(String[] </a:t>
            </a:r>
            <a:r>
              <a:rPr lang="en-US" altLang="zh-CN" sz="1600" b="1" dirty="0" err="1" smtClean="0">
                <a:solidFill>
                  <a:srgbClr val="000000"/>
                </a:solidFill>
                <a:latin typeface="Consolas" panose="020B0609020204030204"/>
              </a:rPr>
              <a:t>args</a:t>
            </a:r>
            <a:r>
              <a:rPr lang="en-US" altLang="zh-CN" sz="1600" b="1" dirty="0" smtClean="0">
                <a:solidFill>
                  <a:srgbClr val="000000"/>
                </a:solidFill>
                <a:latin typeface="Consolas" panose="020B0609020204030204"/>
              </a:rPr>
              <a:t>) {</a:t>
            </a:r>
            <a:r>
              <a:rPr lang="en-US" altLang="zh-CN" sz="1200" dirty="0">
                <a:solidFill>
                  <a:srgbClr val="3F7F5F"/>
                </a:solidFill>
                <a:latin typeface="Consolas" panose="020B0609020204030204"/>
              </a:rPr>
              <a:t>//</a:t>
            </a:r>
            <a:r>
              <a:rPr lang="zh-CN" altLang="en-US" sz="1200" dirty="0" smtClean="0">
                <a:solidFill>
                  <a:srgbClr val="3F7F5F"/>
                </a:solidFill>
                <a:latin typeface="Consolas" panose="020B0609020204030204"/>
              </a:rPr>
              <a:t>通过构造器传实参</a:t>
            </a:r>
            <a:endParaRPr lang="en-US" altLang="zh-CN" sz="1600" b="1" dirty="0" smtClean="0">
              <a:solidFill>
                <a:srgbClr val="000000"/>
              </a:solidFill>
              <a:latin typeface="Consolas" panose="020B0609020204030204"/>
            </a:endParaRPr>
          </a:p>
          <a:p>
            <a:pPr lvl="2" algn="l"/>
            <a:r>
              <a:rPr lang="en-US" altLang="zh-CN" sz="1600" dirty="0" err="1" smtClean="0">
                <a:solidFill>
                  <a:srgbClr val="000000"/>
                </a:solidFill>
                <a:latin typeface="Consolas" panose="020B0609020204030204"/>
              </a:rPr>
              <a:t>NoGeneric</a:t>
            </a:r>
            <a:r>
              <a:rPr lang="en-US" altLang="zh-CN" sz="1600" dirty="0" smtClean="0">
                <a:solidFill>
                  <a:srgbClr val="000000"/>
                </a:solidFill>
                <a:latin typeface="Consolas" panose="020B0609020204030204"/>
              </a:rPr>
              <a:t> </a:t>
            </a:r>
            <a:r>
              <a:rPr lang="en-US" altLang="zh-CN" sz="1600" dirty="0" err="1">
                <a:solidFill>
                  <a:srgbClr val="000000"/>
                </a:solidFill>
                <a:latin typeface="Consolas" panose="020B0609020204030204"/>
              </a:rPr>
              <a:t>obj</a:t>
            </a:r>
            <a:r>
              <a:rPr lang="en-US" altLang="zh-CN" sz="1600" dirty="0">
                <a:solidFill>
                  <a:srgbClr val="000000"/>
                </a:solidFill>
                <a:latin typeface="Consolas" panose="020B0609020204030204"/>
              </a:rPr>
              <a:t> = </a:t>
            </a:r>
            <a:r>
              <a:rPr lang="en-US" altLang="zh-CN" sz="1600" b="1" dirty="0">
                <a:solidFill>
                  <a:srgbClr val="7F0055"/>
                </a:solidFill>
                <a:latin typeface="Consolas" panose="020B0609020204030204"/>
              </a:rPr>
              <a:t>new</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NoGeneric</a:t>
            </a:r>
            <a:r>
              <a:rPr lang="en-US" altLang="zh-CN" sz="1600" b="1" dirty="0">
                <a:solidFill>
                  <a:srgbClr val="000000"/>
                </a:solidFill>
                <a:latin typeface="Consolas" panose="020B0609020204030204"/>
              </a:rPr>
              <a:t>(</a:t>
            </a:r>
            <a:r>
              <a:rPr lang="en-US" altLang="zh-CN" sz="1600" b="1" dirty="0">
                <a:solidFill>
                  <a:srgbClr val="7F0055"/>
                </a:solidFill>
                <a:latin typeface="Consolas" panose="020B0609020204030204"/>
              </a:rPr>
              <a:t>new</a:t>
            </a:r>
            <a:r>
              <a:rPr lang="en-US" altLang="zh-CN" sz="1600" b="1" dirty="0">
                <a:solidFill>
                  <a:srgbClr val="000000"/>
                </a:solidFill>
                <a:latin typeface="Consolas" panose="020B0609020204030204"/>
              </a:rPr>
              <a:t> String(</a:t>
            </a:r>
            <a:r>
              <a:rPr lang="en-US" altLang="zh-CN" sz="1600" b="1" dirty="0">
                <a:solidFill>
                  <a:srgbClr val="2A00FF"/>
                </a:solidFill>
                <a:latin typeface="Consolas" panose="020B0609020204030204"/>
              </a:rPr>
              <a:t>"123"</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2" algn="l"/>
            <a:r>
              <a:rPr lang="en-US" altLang="zh-CN" sz="1600" dirty="0">
                <a:solidFill>
                  <a:srgbClr val="000000"/>
                </a:solidFill>
                <a:latin typeface="Consolas" panose="020B0609020204030204"/>
              </a:rPr>
              <a:t>Object </a:t>
            </a:r>
            <a:r>
              <a:rPr lang="en-US" altLang="zh-CN" sz="1600" dirty="0" err="1">
                <a:solidFill>
                  <a:srgbClr val="000000"/>
                </a:solidFill>
                <a:latin typeface="Consolas" panose="020B0609020204030204"/>
              </a:rPr>
              <a:t>val</a:t>
            </a:r>
            <a:r>
              <a:rPr lang="en-US" altLang="zh-CN" sz="1600" dirty="0">
                <a:solidFill>
                  <a:srgbClr val="000000"/>
                </a:solidFill>
                <a:latin typeface="Consolas" panose="020B0609020204030204"/>
              </a:rPr>
              <a:t> = </a:t>
            </a:r>
            <a:r>
              <a:rPr lang="en-US" altLang="zh-CN" sz="1600" dirty="0" err="1">
                <a:solidFill>
                  <a:srgbClr val="000000"/>
                </a:solidFill>
                <a:latin typeface="Consolas" panose="020B0609020204030204"/>
              </a:rPr>
              <a:t>obj.getVal</a:t>
            </a:r>
            <a:r>
              <a:rPr lang="en-US" altLang="zh-CN" sz="1600" dirty="0" smtClean="0">
                <a:solidFill>
                  <a:srgbClr val="000000"/>
                </a:solidFill>
                <a:latin typeface="Consolas" panose="020B0609020204030204"/>
              </a:rPr>
              <a:t>();</a:t>
            </a:r>
            <a:endParaRPr lang="en-US" altLang="zh-CN" sz="1600" dirty="0" smtClean="0">
              <a:solidFill>
                <a:srgbClr val="000000"/>
              </a:solidFill>
              <a:latin typeface="Consolas" panose="020B0609020204030204"/>
            </a:endParaRPr>
          </a:p>
          <a:p>
            <a:pPr lvl="2" algn="l"/>
            <a:r>
              <a:rPr lang="en-US" altLang="zh-CN" sz="1600">
                <a:latin typeface="Consolas" panose="020B0609020204030204"/>
                <a:sym typeface="+mn-ea"/>
              </a:rPr>
              <a:t>String valStr=(String) val;</a:t>
            </a:r>
            <a:endParaRPr lang="en-US" altLang="zh-CN" sz="1600" dirty="0" smtClean="0">
              <a:solidFill>
                <a:srgbClr val="000000"/>
              </a:solidFill>
              <a:latin typeface="Consolas" panose="020B0609020204030204"/>
            </a:endParaRPr>
          </a:p>
          <a:p>
            <a:pPr lvl="2" algn="l"/>
            <a:r>
              <a:rPr lang="en-US" altLang="zh-CN" sz="1200" dirty="0">
                <a:solidFill>
                  <a:srgbClr val="3F7F5F"/>
                </a:solidFill>
                <a:latin typeface="Consolas" panose="020B0609020204030204"/>
                <a:sym typeface="+mn-ea"/>
              </a:rPr>
              <a:t>//</a:t>
            </a:r>
            <a:r>
              <a:rPr lang="zh-CN" altLang="en-US" sz="1200" dirty="0">
                <a:solidFill>
                  <a:srgbClr val="3F7F5F"/>
                </a:solidFill>
                <a:latin typeface="Consolas" panose="020B0609020204030204"/>
                <a:sym typeface="+mn-ea"/>
              </a:rPr>
              <a:t>在强制类型转换时若未能区分清除</a:t>
            </a:r>
            <a:r>
              <a:rPr lang="en-US" altLang="zh-CN" sz="1200" dirty="0">
                <a:solidFill>
                  <a:srgbClr val="3F7F5F"/>
                </a:solidFill>
                <a:latin typeface="Consolas" panose="020B0609020204030204"/>
                <a:sym typeface="+mn-ea"/>
              </a:rPr>
              <a:t>val</a:t>
            </a:r>
            <a:r>
              <a:rPr lang="zh-CN" altLang="en-US" sz="1200" dirty="0">
                <a:solidFill>
                  <a:srgbClr val="3F7F5F"/>
                </a:solidFill>
                <a:latin typeface="Consolas" panose="020B0609020204030204"/>
                <a:sym typeface="+mn-ea"/>
              </a:rPr>
              <a:t>的实际类型，会产生什么后果？</a:t>
            </a:r>
            <a:endParaRPr lang="zh-CN" altLang="en-US" sz="1200" dirty="0">
              <a:solidFill>
                <a:srgbClr val="3F7F5F"/>
              </a:solidFill>
              <a:latin typeface="Consolas" panose="020B0609020204030204"/>
            </a:endParaRPr>
          </a:p>
          <a:p>
            <a:pPr lvl="2" algn="l"/>
            <a:r>
              <a:rPr lang="en-US" altLang="zh-CN" sz="1600" u="sng" dirty="0">
                <a:solidFill>
                  <a:srgbClr val="000000"/>
                </a:solidFill>
                <a:latin typeface="Consolas" panose="020B0609020204030204"/>
              </a:rPr>
              <a:t>Integer valInt=(Integer)</a:t>
            </a:r>
            <a:r>
              <a:rPr lang="en-US" altLang="zh-CN" sz="1600" u="sng" dirty="0" err="1">
                <a:solidFill>
                  <a:srgbClr val="000000"/>
                </a:solidFill>
                <a:latin typeface="Consolas" panose="020B0609020204030204"/>
              </a:rPr>
              <a:t>val</a:t>
            </a:r>
            <a:r>
              <a:rPr lang="en-US" altLang="zh-CN" sz="1600" u="sng" dirty="0" smtClean="0">
                <a:solidFill>
                  <a:srgbClr val="000000"/>
                </a:solidFill>
                <a:latin typeface="Consolas" panose="020B0609020204030204"/>
              </a:rPr>
              <a:t>;</a:t>
            </a:r>
            <a:endParaRPr lang="zh-CN" altLang="en-US" sz="1200" dirty="0">
              <a:solidFill>
                <a:srgbClr val="3F7F5F"/>
              </a:solidFill>
              <a:latin typeface="Consolas" panose="020B0609020204030204"/>
            </a:endParaRPr>
          </a:p>
          <a:p>
            <a:pPr lvl="1" algn="l"/>
            <a:r>
              <a:rPr lang="en-US" altLang="zh-CN" sz="1600" dirty="0">
                <a:solidFill>
                  <a:srgbClr val="000000"/>
                </a:solidFill>
                <a:latin typeface="Consolas" panose="020B0609020204030204"/>
              </a:rPr>
              <a:t>}</a:t>
            </a:r>
            <a:endParaRPr lang="en-US" altLang="zh-CN" sz="1600" dirty="0">
              <a:solidFill>
                <a:srgbClr val="000000"/>
              </a:solidFill>
              <a:latin typeface="Consolas" panose="020B0609020204030204"/>
            </a:endParaRPr>
          </a:p>
          <a:p>
            <a:pPr algn="l"/>
            <a:r>
              <a:rPr lang="en-US" altLang="zh-CN" sz="1600" dirty="0">
                <a:solidFill>
                  <a:srgbClr val="000000"/>
                </a:solidFill>
                <a:latin typeface="Consolas" panose="020B0609020204030204"/>
              </a:rPr>
              <a:t>}</a:t>
            </a:r>
            <a:endParaRPr lang="en-US" altLang="zh-CN" sz="1600" dirty="0">
              <a:solidFill>
                <a:srgbClr val="000000"/>
              </a:solidFill>
              <a:latin typeface="Consolas" panose="020B0609020204030204"/>
            </a:endParaRPr>
          </a:p>
        </p:txBody>
      </p:sp>
      <p:sp>
        <p:nvSpPr>
          <p:cNvPr id="17410" name="标题 1"/>
          <p:cNvSpPr>
            <a:spLocks noGrp="1"/>
          </p:cNvSpPr>
          <p:nvPr>
            <p:ph type="title"/>
          </p:nvPr>
        </p:nvSpPr>
        <p:spPr>
          <a:xfrm>
            <a:off x="2195739" y="141998"/>
            <a:ext cx="6768877" cy="368300"/>
          </a:xfrm>
        </p:spPr>
        <p:txBody>
          <a:bodyPr anchor="ctr"/>
          <a:lstStyle/>
          <a:p>
            <a:r>
              <a:rPr lang="zh-CN" altLang="en-US" dirty="0" smtClean="0"/>
              <a:t>为什么使用泛型</a:t>
            </a:r>
            <a:endParaRPr lang="zh-CN" altLang="en-US" dirty="0"/>
          </a:p>
        </p:txBody>
      </p:sp>
      <p:sp>
        <p:nvSpPr>
          <p:cNvPr id="9" name="副标题 8"/>
          <p:cNvSpPr>
            <a:spLocks noGrp="1"/>
          </p:cNvSpPr>
          <p:nvPr>
            <p:ph type="subTitle" idx="10"/>
          </p:nvPr>
        </p:nvSpPr>
        <p:spPr/>
        <p:txBody>
          <a:bodyPr/>
          <a:lstStyle/>
          <a:p>
            <a:r>
              <a:rPr lang="zh-CN" altLang="en-US" dirty="0" smtClean="0"/>
              <a:t>大家观察一段代码，猜运行时会出现什么结果？</a:t>
            </a:r>
            <a:endParaRPr lang="en-US" altLang="zh-CN" dirty="0">
              <a:solidFill>
                <a:srgbClr val="C00000"/>
              </a:solidFill>
            </a:endParaRPr>
          </a:p>
        </p:txBody>
      </p:sp>
      <p:sp>
        <p:nvSpPr>
          <p:cNvPr id="12" name="副标题 8"/>
          <p:cNvSpPr txBox="1"/>
          <p:nvPr/>
        </p:nvSpPr>
        <p:spPr>
          <a:xfrm>
            <a:off x="1340024" y="4587974"/>
            <a:ext cx="5824264" cy="36004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pPr algn="ctr"/>
            <a:r>
              <a:rPr lang="zh-CN" altLang="en-US" dirty="0" smtClean="0"/>
              <a:t>为什么程序编译期正常，运行时却产生异常？</a:t>
            </a:r>
            <a:endParaRPr lang="en-US" altLang="zh-CN" dirty="0">
              <a:solidFill>
                <a:srgbClr val="C00000"/>
              </a:solidFill>
            </a:endParaRPr>
          </a:p>
        </p:txBody>
      </p:sp>
      <p:grpSp>
        <p:nvGrpSpPr>
          <p:cNvPr id="2" name="组合 1"/>
          <p:cNvGrpSpPr/>
          <p:nvPr/>
        </p:nvGrpSpPr>
        <p:grpSpPr>
          <a:xfrm>
            <a:off x="251460" y="3146425"/>
            <a:ext cx="8496935" cy="1441450"/>
            <a:chOff x="396" y="4955"/>
            <a:chExt cx="13381" cy="227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96" y="5966"/>
              <a:ext cx="13381" cy="1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 name="下箭头 21"/>
            <p:cNvSpPr/>
            <p:nvPr/>
          </p:nvSpPr>
          <p:spPr bwMode="auto">
            <a:xfrm>
              <a:off x="7313" y="4955"/>
              <a:ext cx="454" cy="1020"/>
            </a:xfrm>
            <a:prstGeom prst="downArrow">
              <a:avLst/>
            </a:prstGeom>
            <a:solidFill>
              <a:srgbClr val="C00000"/>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linds(horizontal)">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blinds(horizontal)">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4"/>
          <p:cNvSpPr>
            <a:spLocks noChangeArrowheads="1"/>
          </p:cNvSpPr>
          <p:nvPr/>
        </p:nvSpPr>
        <p:spPr bwMode="auto">
          <a:xfrm>
            <a:off x="35496" y="1428742"/>
            <a:ext cx="4393628" cy="1477328"/>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000" b="1" dirty="0">
                <a:solidFill>
                  <a:srgbClr val="7F0055"/>
                </a:solidFill>
                <a:latin typeface="Consolas" panose="020B0609020204030204"/>
              </a:rPr>
              <a:t>public</a:t>
            </a:r>
            <a:r>
              <a:rPr lang="en-US" altLang="zh-CN" sz="1000" b="1" dirty="0">
                <a:solidFill>
                  <a:srgbClr val="000000"/>
                </a:solidFill>
                <a:latin typeface="Consolas" panose="020B0609020204030204"/>
              </a:rPr>
              <a:t> </a:t>
            </a:r>
            <a:r>
              <a:rPr lang="en-US" altLang="zh-CN" sz="1000" b="1" dirty="0">
                <a:solidFill>
                  <a:srgbClr val="7F0055"/>
                </a:solidFill>
                <a:latin typeface="Consolas" panose="020B0609020204030204"/>
              </a:rPr>
              <a:t>class</a:t>
            </a:r>
            <a:r>
              <a:rPr lang="en-US" altLang="zh-CN" sz="1000" b="1" dirty="0">
                <a:solidFill>
                  <a:srgbClr val="000000"/>
                </a:solidFill>
                <a:latin typeface="Consolas" panose="020B0609020204030204"/>
              </a:rPr>
              <a:t> </a:t>
            </a:r>
            <a:r>
              <a:rPr lang="en-US" altLang="zh-CN" sz="1000" b="1" dirty="0" err="1">
                <a:solidFill>
                  <a:srgbClr val="000000"/>
                </a:solidFill>
                <a:latin typeface="Consolas" panose="020B0609020204030204"/>
              </a:rPr>
              <a:t>NoGeneric</a:t>
            </a:r>
            <a:r>
              <a:rPr lang="en-US" altLang="zh-CN" sz="1000" b="1" dirty="0">
                <a:solidFill>
                  <a:srgbClr val="000000"/>
                </a:solidFill>
                <a:latin typeface="Consolas" panose="020B0609020204030204"/>
              </a:rPr>
              <a:t> </a:t>
            </a:r>
            <a:r>
              <a:rPr lang="en-US" altLang="zh-CN" sz="1000" b="1" dirty="0" smtClean="0">
                <a:solidFill>
                  <a:srgbClr val="000000"/>
                </a:solidFill>
                <a:latin typeface="Consolas" panose="020B0609020204030204"/>
              </a:rPr>
              <a:t>{</a:t>
            </a:r>
            <a:endParaRPr lang="en-US" altLang="zh-CN" sz="1000" b="1" dirty="0">
              <a:solidFill>
                <a:srgbClr val="000000"/>
              </a:solidFill>
              <a:latin typeface="Consolas" panose="020B0609020204030204"/>
            </a:endParaRPr>
          </a:p>
          <a:p>
            <a:pPr lvl="1" algn="l"/>
            <a:r>
              <a:rPr lang="en-US" altLang="zh-CN" sz="1000" b="1" dirty="0" smtClean="0">
                <a:solidFill>
                  <a:srgbClr val="7F0055"/>
                </a:solidFill>
                <a:latin typeface="Consolas" panose="020B0609020204030204"/>
              </a:rPr>
              <a:t>private</a:t>
            </a:r>
            <a:r>
              <a:rPr lang="en-US" altLang="zh-CN" sz="1000" b="1" dirty="0" smtClean="0">
                <a:solidFill>
                  <a:srgbClr val="000000"/>
                </a:solidFill>
                <a:latin typeface="Consolas" panose="020B0609020204030204"/>
              </a:rPr>
              <a:t> Object </a:t>
            </a:r>
            <a:r>
              <a:rPr lang="en-US" altLang="zh-CN" sz="1000" b="1" dirty="0" err="1" smtClean="0">
                <a:solidFill>
                  <a:srgbClr val="0000C0"/>
                </a:solidFill>
                <a:latin typeface="Consolas" panose="020B0609020204030204"/>
              </a:rPr>
              <a:t>val</a:t>
            </a:r>
            <a:r>
              <a:rPr lang="en-US" altLang="zh-CN" sz="1000" b="1" dirty="0" smtClean="0">
                <a:solidFill>
                  <a:srgbClr val="000000"/>
                </a:solidFill>
                <a:latin typeface="Consolas" panose="020B0609020204030204"/>
              </a:rPr>
              <a:t>;</a:t>
            </a:r>
            <a:r>
              <a:rPr lang="en-US" altLang="zh-CN" sz="1000" dirty="0">
                <a:solidFill>
                  <a:srgbClr val="3F7F5F"/>
                </a:solidFill>
                <a:latin typeface="Consolas" panose="020B0609020204030204"/>
              </a:rPr>
              <a:t> </a:t>
            </a:r>
            <a:r>
              <a:rPr lang="en-US" altLang="zh-CN" sz="1000" dirty="0" smtClean="0">
                <a:solidFill>
                  <a:srgbClr val="3F7F5F"/>
                </a:solidFill>
                <a:latin typeface="Consolas" panose="020B0609020204030204"/>
              </a:rPr>
              <a:t>//</a:t>
            </a:r>
            <a:r>
              <a:rPr lang="zh-CN" altLang="en-US" sz="1000" dirty="0" smtClean="0">
                <a:solidFill>
                  <a:srgbClr val="3F7F5F"/>
                </a:solidFill>
                <a:latin typeface="Consolas" panose="020B0609020204030204"/>
              </a:rPr>
              <a:t>声明</a:t>
            </a:r>
            <a:r>
              <a:rPr lang="en-US" altLang="zh-CN" sz="1000" dirty="0" smtClean="0">
                <a:solidFill>
                  <a:srgbClr val="3F7F5F"/>
                </a:solidFill>
                <a:latin typeface="Consolas" panose="020B0609020204030204"/>
              </a:rPr>
              <a:t>Object</a:t>
            </a:r>
            <a:r>
              <a:rPr lang="zh-CN" altLang="en-US" sz="1000" dirty="0" smtClean="0">
                <a:solidFill>
                  <a:srgbClr val="3F7F5F"/>
                </a:solidFill>
                <a:latin typeface="Consolas" panose="020B0609020204030204"/>
              </a:rPr>
              <a:t>类型成员属性</a:t>
            </a:r>
            <a:endParaRPr lang="en-US" altLang="zh-CN" sz="1000" b="1" dirty="0" smtClean="0">
              <a:solidFill>
                <a:srgbClr val="000000"/>
              </a:solidFill>
              <a:latin typeface="Consolas" panose="020B0609020204030204"/>
            </a:endParaRPr>
          </a:p>
          <a:p>
            <a:pPr lvl="1" algn="l"/>
            <a:r>
              <a:rPr lang="en-US" altLang="zh-CN" sz="1000" b="1" dirty="0" smtClean="0">
                <a:solidFill>
                  <a:srgbClr val="7F0055"/>
                </a:solidFill>
                <a:latin typeface="Consolas" panose="020B0609020204030204"/>
              </a:rPr>
              <a:t>public</a:t>
            </a:r>
            <a:r>
              <a:rPr lang="en-US" altLang="zh-CN" sz="1000" b="1" dirty="0" smtClean="0">
                <a:solidFill>
                  <a:srgbClr val="000000"/>
                </a:solidFill>
                <a:latin typeface="Consolas" panose="020B0609020204030204"/>
              </a:rPr>
              <a:t> </a:t>
            </a:r>
            <a:r>
              <a:rPr lang="en-US" altLang="zh-CN" sz="1000" b="1" dirty="0" err="1">
                <a:solidFill>
                  <a:srgbClr val="000000"/>
                </a:solidFill>
                <a:latin typeface="Consolas" panose="020B0609020204030204"/>
              </a:rPr>
              <a:t>NoGeneric</a:t>
            </a:r>
            <a:r>
              <a:rPr lang="en-US" altLang="zh-CN" sz="1000" b="1" dirty="0">
                <a:solidFill>
                  <a:srgbClr val="000000"/>
                </a:solidFill>
                <a:latin typeface="Consolas" panose="020B0609020204030204"/>
              </a:rPr>
              <a:t>(Object </a:t>
            </a:r>
            <a:r>
              <a:rPr lang="en-US" altLang="zh-CN" sz="1000" b="1" dirty="0" err="1" smtClean="0">
                <a:solidFill>
                  <a:srgbClr val="000000"/>
                </a:solidFill>
                <a:latin typeface="Consolas" panose="020B0609020204030204"/>
              </a:rPr>
              <a:t>val</a:t>
            </a:r>
            <a:r>
              <a:rPr lang="en-US" altLang="zh-CN" sz="1000" b="1" dirty="0" smtClean="0">
                <a:solidFill>
                  <a:srgbClr val="000000"/>
                </a:solidFill>
                <a:latin typeface="Consolas" panose="020B0609020204030204"/>
              </a:rPr>
              <a:t>) </a:t>
            </a:r>
            <a:r>
              <a:rPr lang="en-US" altLang="zh-CN" sz="1000" b="1" dirty="0">
                <a:solidFill>
                  <a:srgbClr val="000000"/>
                </a:solidFill>
                <a:latin typeface="Consolas" panose="020B0609020204030204"/>
              </a:rPr>
              <a:t>{</a:t>
            </a:r>
            <a:endParaRPr lang="en-US" altLang="zh-CN" sz="1000" b="1" dirty="0">
              <a:solidFill>
                <a:srgbClr val="000000"/>
              </a:solidFill>
              <a:latin typeface="Consolas" panose="020B0609020204030204"/>
            </a:endParaRPr>
          </a:p>
          <a:p>
            <a:pPr lvl="2" algn="l"/>
            <a:r>
              <a:rPr lang="en-US" altLang="zh-CN" sz="1000" b="1" dirty="0" err="1" smtClean="0">
                <a:solidFill>
                  <a:srgbClr val="7F0055"/>
                </a:solidFill>
                <a:latin typeface="Consolas" panose="020B0609020204030204"/>
              </a:rPr>
              <a:t>this</a:t>
            </a:r>
            <a:r>
              <a:rPr lang="en-US" altLang="zh-CN" sz="1000" b="1" dirty="0" err="1" smtClean="0">
                <a:solidFill>
                  <a:srgbClr val="000000"/>
                </a:solidFill>
                <a:latin typeface="Consolas" panose="020B0609020204030204"/>
              </a:rPr>
              <a:t>.</a:t>
            </a:r>
            <a:r>
              <a:rPr lang="en-US" altLang="zh-CN" sz="1000" b="1" dirty="0" err="1" smtClean="0">
                <a:solidFill>
                  <a:srgbClr val="0000C0"/>
                </a:solidFill>
                <a:latin typeface="Consolas" panose="020B0609020204030204"/>
              </a:rPr>
              <a:t>val</a:t>
            </a:r>
            <a:r>
              <a:rPr lang="en-US" altLang="zh-CN" sz="1000" b="1" dirty="0" smtClean="0">
                <a:solidFill>
                  <a:srgbClr val="000000"/>
                </a:solidFill>
                <a:latin typeface="Consolas" panose="020B0609020204030204"/>
              </a:rPr>
              <a:t> = </a:t>
            </a:r>
            <a:r>
              <a:rPr lang="en-US" altLang="zh-CN" sz="1000" b="1" dirty="0" err="1" smtClean="0">
                <a:solidFill>
                  <a:srgbClr val="000000"/>
                </a:solidFill>
                <a:latin typeface="Consolas" panose="020B0609020204030204"/>
              </a:rPr>
              <a:t>val</a:t>
            </a:r>
            <a:r>
              <a:rPr lang="en-US" altLang="zh-CN" sz="1000" b="1" dirty="0" smtClean="0">
                <a:solidFill>
                  <a:srgbClr val="000000"/>
                </a:solidFill>
                <a:latin typeface="Consolas" panose="020B0609020204030204"/>
              </a:rPr>
              <a:t>;</a:t>
            </a:r>
            <a:r>
              <a:rPr lang="en-US" altLang="zh-CN" sz="1000" dirty="0">
                <a:solidFill>
                  <a:srgbClr val="3F7F5F"/>
                </a:solidFill>
                <a:latin typeface="Consolas" panose="020B0609020204030204"/>
              </a:rPr>
              <a:t> //</a:t>
            </a:r>
            <a:r>
              <a:rPr lang="zh-CN" altLang="en-US" sz="1000" dirty="0" smtClean="0">
                <a:solidFill>
                  <a:srgbClr val="3F7F5F"/>
                </a:solidFill>
                <a:latin typeface="Consolas" panose="020B0609020204030204"/>
              </a:rPr>
              <a:t>通过构造器传形参并为属性赋值</a:t>
            </a:r>
            <a:endParaRPr lang="en-US" altLang="zh-CN" sz="1000" b="1" dirty="0" smtClean="0">
              <a:solidFill>
                <a:srgbClr val="000000"/>
              </a:solidFill>
              <a:latin typeface="Consolas" panose="020B0609020204030204"/>
            </a:endParaRPr>
          </a:p>
          <a:p>
            <a:pPr lvl="1" algn="l"/>
            <a:r>
              <a:rPr lang="en-US" altLang="zh-CN" sz="1000" dirty="0" smtClean="0">
                <a:solidFill>
                  <a:srgbClr val="000000"/>
                </a:solidFill>
                <a:latin typeface="Consolas" panose="020B0609020204030204"/>
              </a:rPr>
              <a:t>}</a:t>
            </a:r>
            <a:r>
              <a:rPr lang="en-US" altLang="zh-CN" sz="1000" dirty="0" smtClean="0">
                <a:solidFill>
                  <a:srgbClr val="3F7F5F"/>
                </a:solidFill>
                <a:latin typeface="Consolas" panose="020B0609020204030204"/>
              </a:rPr>
              <a:t>//</a:t>
            </a:r>
            <a:r>
              <a:rPr lang="zh-CN" altLang="en-US" sz="1000" dirty="0" smtClean="0">
                <a:solidFill>
                  <a:srgbClr val="3F7F5F"/>
                </a:solidFill>
                <a:latin typeface="Consolas" panose="020B0609020204030204"/>
              </a:rPr>
              <a:t>通</a:t>
            </a:r>
            <a:r>
              <a:rPr lang="en-US" altLang="zh-CN" sz="1000" dirty="0" smtClean="0">
                <a:solidFill>
                  <a:srgbClr val="3F7F5F"/>
                </a:solidFill>
                <a:latin typeface="Consolas" panose="020B0609020204030204"/>
              </a:rPr>
              <a:t>Object</a:t>
            </a:r>
            <a:r>
              <a:rPr lang="zh-CN" altLang="en-US" sz="1000" dirty="0" smtClean="0">
                <a:solidFill>
                  <a:srgbClr val="3F7F5F"/>
                </a:solidFill>
                <a:latin typeface="Consolas" panose="020B0609020204030204"/>
              </a:rPr>
              <a:t>类型对象</a:t>
            </a:r>
            <a:endParaRPr lang="en-US" altLang="zh-CN" sz="1000" dirty="0">
              <a:solidFill>
                <a:srgbClr val="000000"/>
              </a:solidFill>
              <a:latin typeface="Consolas" panose="020B0609020204030204"/>
            </a:endParaRPr>
          </a:p>
          <a:p>
            <a:pPr lvl="1" algn="l"/>
            <a:r>
              <a:rPr lang="en-US" altLang="zh-CN" sz="1000" b="1" dirty="0">
                <a:solidFill>
                  <a:srgbClr val="7F0055"/>
                </a:solidFill>
                <a:latin typeface="Consolas" panose="020B0609020204030204"/>
              </a:rPr>
              <a:t>public</a:t>
            </a:r>
            <a:r>
              <a:rPr lang="en-US" altLang="zh-CN" sz="1000" b="1" dirty="0">
                <a:solidFill>
                  <a:srgbClr val="000000"/>
                </a:solidFill>
                <a:latin typeface="Consolas" panose="020B0609020204030204"/>
              </a:rPr>
              <a:t> Object </a:t>
            </a:r>
            <a:r>
              <a:rPr lang="en-US" altLang="zh-CN" sz="1000" b="1" dirty="0" err="1" smtClean="0">
                <a:solidFill>
                  <a:srgbClr val="000000"/>
                </a:solidFill>
                <a:latin typeface="Consolas" panose="020B0609020204030204"/>
              </a:rPr>
              <a:t>getVal</a:t>
            </a:r>
            <a:r>
              <a:rPr lang="en-US" altLang="zh-CN" sz="1000" b="1" dirty="0" smtClean="0">
                <a:solidFill>
                  <a:srgbClr val="000000"/>
                </a:solidFill>
                <a:latin typeface="Consolas" panose="020B0609020204030204"/>
              </a:rPr>
              <a:t>() </a:t>
            </a:r>
            <a:r>
              <a:rPr lang="en-US" altLang="zh-CN" sz="1000" b="1" dirty="0">
                <a:solidFill>
                  <a:srgbClr val="000000"/>
                </a:solidFill>
                <a:latin typeface="Consolas" panose="020B0609020204030204"/>
              </a:rPr>
              <a:t>{</a:t>
            </a:r>
            <a:endParaRPr lang="en-US" altLang="zh-CN" sz="1000" b="1" dirty="0">
              <a:solidFill>
                <a:srgbClr val="000000"/>
              </a:solidFill>
              <a:latin typeface="Consolas" panose="020B0609020204030204"/>
            </a:endParaRPr>
          </a:p>
          <a:p>
            <a:pPr lvl="2" algn="l"/>
            <a:r>
              <a:rPr lang="en-US" altLang="zh-CN" sz="1000" b="1" dirty="0">
                <a:solidFill>
                  <a:srgbClr val="7F0055"/>
                </a:solidFill>
                <a:latin typeface="Consolas" panose="020B0609020204030204"/>
              </a:rPr>
              <a:t>return</a:t>
            </a:r>
            <a:r>
              <a:rPr lang="en-US" altLang="zh-CN" sz="1000" b="1" dirty="0">
                <a:solidFill>
                  <a:srgbClr val="000000"/>
                </a:solidFill>
                <a:latin typeface="Consolas" panose="020B0609020204030204"/>
              </a:rPr>
              <a:t> </a:t>
            </a:r>
            <a:r>
              <a:rPr lang="en-US" altLang="zh-CN" sz="1000" b="1" dirty="0" err="1" smtClean="0">
                <a:solidFill>
                  <a:srgbClr val="0000C0"/>
                </a:solidFill>
                <a:latin typeface="Consolas" panose="020B0609020204030204"/>
              </a:rPr>
              <a:t>val</a:t>
            </a:r>
            <a:r>
              <a:rPr lang="en-US" altLang="zh-CN" sz="1000" b="1" dirty="0" smtClean="0">
                <a:solidFill>
                  <a:srgbClr val="000000"/>
                </a:solidFill>
                <a:latin typeface="Consolas" panose="020B0609020204030204"/>
              </a:rPr>
              <a:t>;</a:t>
            </a:r>
            <a:endParaRPr lang="en-US" altLang="zh-CN" sz="1000" b="1" dirty="0">
              <a:solidFill>
                <a:srgbClr val="000000"/>
              </a:solidFill>
              <a:latin typeface="Consolas" panose="020B0609020204030204"/>
            </a:endParaRPr>
          </a:p>
          <a:p>
            <a:pPr lvl="1" algn="l"/>
            <a:r>
              <a:rPr lang="en-US" altLang="zh-CN" sz="1000" dirty="0">
                <a:solidFill>
                  <a:srgbClr val="000000"/>
                </a:solidFill>
                <a:latin typeface="Consolas" panose="020B0609020204030204"/>
              </a:rPr>
              <a:t>}</a:t>
            </a:r>
            <a:endParaRPr lang="en-US" altLang="zh-CN" sz="1000" dirty="0">
              <a:solidFill>
                <a:srgbClr val="000000"/>
              </a:solidFill>
              <a:latin typeface="Consolas" panose="020B0609020204030204"/>
            </a:endParaRPr>
          </a:p>
          <a:p>
            <a:pPr algn="l"/>
            <a:r>
              <a:rPr lang="en-US" altLang="zh-CN" sz="1000" dirty="0">
                <a:solidFill>
                  <a:srgbClr val="000000"/>
                </a:solidFill>
                <a:latin typeface="Consolas" panose="020B0609020204030204"/>
              </a:rPr>
              <a:t>}</a:t>
            </a:r>
            <a:endParaRPr lang="en-GB" altLang="zh-CN" sz="1000" dirty="0">
              <a:solidFill>
                <a:srgbClr val="3933FF"/>
              </a:solidFill>
              <a:latin typeface="+mn-ea"/>
            </a:endParaRPr>
          </a:p>
        </p:txBody>
      </p:sp>
      <p:sp>
        <p:nvSpPr>
          <p:cNvPr id="17410" name="标题 1"/>
          <p:cNvSpPr>
            <a:spLocks noGrp="1"/>
          </p:cNvSpPr>
          <p:nvPr>
            <p:ph type="title"/>
          </p:nvPr>
        </p:nvSpPr>
        <p:spPr>
          <a:xfrm>
            <a:off x="2195739" y="141998"/>
            <a:ext cx="6768877" cy="368300"/>
          </a:xfrm>
        </p:spPr>
        <p:txBody>
          <a:bodyPr anchor="ctr"/>
          <a:lstStyle/>
          <a:p>
            <a:r>
              <a:rPr lang="zh-CN" altLang="en-US" dirty="0" smtClean="0"/>
              <a:t>为什么使用使用泛型</a:t>
            </a:r>
            <a:endParaRPr lang="zh-CN" altLang="en-US" dirty="0" smtClean="0"/>
          </a:p>
        </p:txBody>
      </p:sp>
      <p:sp>
        <p:nvSpPr>
          <p:cNvPr id="9" name="副标题 8"/>
          <p:cNvSpPr>
            <a:spLocks noGrp="1"/>
          </p:cNvSpPr>
          <p:nvPr>
            <p:ph type="subTitle" idx="10"/>
          </p:nvPr>
        </p:nvSpPr>
        <p:spPr>
          <a:xfrm>
            <a:off x="539750" y="771525"/>
            <a:ext cx="1516380" cy="316230"/>
          </a:xfrm>
        </p:spPr>
        <p:txBody>
          <a:bodyPr/>
          <a:lstStyle/>
          <a:p>
            <a:r>
              <a:rPr lang="zh-CN" altLang="en-US" dirty="0" smtClean="0"/>
              <a:t>思考：</a:t>
            </a:r>
            <a:endParaRPr lang="en-US" altLang="zh-CN" dirty="0"/>
          </a:p>
        </p:txBody>
      </p:sp>
      <p:sp>
        <p:nvSpPr>
          <p:cNvPr id="10" name="副标题 8"/>
          <p:cNvSpPr txBox="1"/>
          <p:nvPr/>
        </p:nvSpPr>
        <p:spPr>
          <a:xfrm>
            <a:off x="4614886" y="1351277"/>
            <a:ext cx="4464000" cy="791845"/>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zh-CN" altLang="en-US" dirty="0" smtClean="0">
                <a:sym typeface="+mn-ea"/>
              </a:rPr>
              <a:t>向上转型</a:t>
            </a:r>
            <a:r>
              <a:rPr lang="zh-CN" altLang="en-US" dirty="0" smtClean="0"/>
              <a:t>时，是否需要强制类型转换？不需要。</a:t>
            </a:r>
            <a:endParaRPr lang="en-US" altLang="zh-CN" dirty="0" smtClean="0"/>
          </a:p>
          <a:p>
            <a:r>
              <a:rPr lang="zh-CN" altLang="en-US" dirty="0" smtClean="0">
                <a:sym typeface="+mn-ea"/>
              </a:rPr>
              <a:t>向下转型</a:t>
            </a:r>
            <a:r>
              <a:rPr lang="zh-CN" altLang="en-US" dirty="0" smtClean="0"/>
              <a:t>时，是否需要强制类型转换？需要。</a:t>
            </a:r>
            <a:endParaRPr lang="zh-CN" altLang="en-US" dirty="0" smtClean="0"/>
          </a:p>
        </p:txBody>
      </p:sp>
      <p:sp>
        <p:nvSpPr>
          <p:cNvPr id="11" name="副标题 8"/>
          <p:cNvSpPr txBox="1"/>
          <p:nvPr/>
        </p:nvSpPr>
        <p:spPr>
          <a:xfrm>
            <a:off x="3708157" y="987574"/>
            <a:ext cx="1152128" cy="288032"/>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000" dirty="0" smtClean="0">
                <a:solidFill>
                  <a:schemeClr val="tx2">
                    <a:lumMod val="50000"/>
                  </a:schemeClr>
                </a:solidFill>
              </a:rPr>
              <a:t>Object</a:t>
            </a:r>
            <a:endParaRPr lang="en-US" altLang="zh-CN" sz="2000" dirty="0">
              <a:solidFill>
                <a:schemeClr val="tx2">
                  <a:lumMod val="50000"/>
                </a:schemeClr>
              </a:solidFill>
            </a:endParaRPr>
          </a:p>
        </p:txBody>
      </p:sp>
      <p:sp>
        <p:nvSpPr>
          <p:cNvPr id="3" name="副标题 8"/>
          <p:cNvSpPr>
            <a:spLocks noGrp="1"/>
          </p:cNvSpPr>
          <p:nvPr/>
        </p:nvSpPr>
        <p:spPr>
          <a:xfrm>
            <a:off x="523240" y="1042035"/>
            <a:ext cx="3240405" cy="419100"/>
          </a:xfrm>
          <a:prstGeom prst="rect">
            <a:avLst/>
          </a:prstGeom>
        </p:spPr>
        <p:txBody>
          <a:bodyPr/>
          <a:lstStyle>
            <a:lvl1pPr marL="0" indent="0" algn="l" rtl="0" eaLnBrk="0" fontAlgn="base" hangingPunct="0">
              <a:lnSpc>
                <a:spcPct val="90000"/>
              </a:lnSpc>
              <a:spcBef>
                <a:spcPts val="1000"/>
              </a:spcBef>
              <a:spcAft>
                <a:spcPct val="0"/>
              </a:spcAft>
              <a:buFont typeface="Arial" panose="020B0604020202020204" pitchFamily="34" charset="0"/>
              <a:buNone/>
              <a:defRPr sz="1600" b="1" kern="1200">
                <a:solidFill>
                  <a:srgbClr val="0070C0"/>
                </a:solidFill>
                <a:latin typeface="微软雅黑" panose="020B0503020204020204" pitchFamily="34" charset="-122"/>
                <a:ea typeface="微软雅黑" panose="020B0503020204020204" pitchFamily="34" charset="-122"/>
                <a:cs typeface="+mn-cs"/>
                <a:sym typeface="Calibri" panose="020F0502020204030204" pitchFamily="34" charset="0"/>
              </a:defRPr>
            </a:lvl1pPr>
            <a:lvl2pPr marL="457200" indent="0" algn="ctr" rtl="0" eaLnBrk="0" fontAlgn="base" hangingPunct="0">
              <a:lnSpc>
                <a:spcPct val="90000"/>
              </a:lnSpc>
              <a:spcBef>
                <a:spcPts val="500"/>
              </a:spcBef>
              <a:spcAft>
                <a:spcPct val="0"/>
              </a:spcAft>
              <a:buFont typeface="Arial" panose="020B0604020202020204" pitchFamily="34" charset="0"/>
              <a:buNone/>
              <a:defRPr sz="2400" kern="1200">
                <a:solidFill>
                  <a:schemeClr val="tx1">
                    <a:tint val="75000"/>
                  </a:schemeClr>
                </a:solidFill>
                <a:latin typeface="+mn-lt"/>
                <a:ea typeface="+mn-ea"/>
                <a:cs typeface="+mn-cs"/>
                <a:sym typeface="Calibri" panose="020F0502020204030204" pitchFamily="34" charset="0"/>
              </a:defRPr>
            </a:lvl2pPr>
            <a:lvl3pPr marL="9144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tint val="75000"/>
                  </a:schemeClr>
                </a:solidFill>
                <a:latin typeface="+mn-lt"/>
                <a:ea typeface="+mn-ea"/>
                <a:cs typeface="+mn-cs"/>
                <a:sym typeface="Calibri" panose="020F0502020204030204" pitchFamily="34" charset="0"/>
              </a:defRPr>
            </a:lvl3pPr>
            <a:lvl4pPr marL="13716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4pPr>
            <a:lvl5pPr marL="1828800" indent="0" algn="ctr" rtl="0" eaLnBrk="0" fontAlgn="base" hangingPunct="0">
              <a:lnSpc>
                <a:spcPct val="90000"/>
              </a:lnSpc>
              <a:spcBef>
                <a:spcPts val="500"/>
              </a:spcBef>
              <a:spcAft>
                <a:spcPct val="0"/>
              </a:spcAft>
              <a:buFont typeface="Arial" panose="020B0604020202020204" pitchFamily="34" charset="0"/>
              <a:buNone/>
              <a:defRPr kern="1200">
                <a:solidFill>
                  <a:schemeClr val="tx1">
                    <a:tint val="75000"/>
                  </a:schemeClr>
                </a:solidFill>
                <a:latin typeface="+mn-lt"/>
                <a:ea typeface="+mn-ea"/>
                <a:cs typeface="+mn-cs"/>
                <a:sym typeface="Calibri" panose="020F0502020204030204" pitchFamily="34" charset="0"/>
              </a:defRPr>
            </a:lvl5pPr>
            <a:lvl6pPr marL="22860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3765"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dirty="0"/>
              <a:t>Java</a:t>
            </a:r>
            <a:r>
              <a:rPr lang="zh-CN" altLang="en-US" dirty="0"/>
              <a:t>内所有类的父类是哪个类？</a:t>
            </a:r>
            <a:r>
              <a:rPr lang="en-US" altLang="zh-CN" dirty="0"/>
              <a:t> </a:t>
            </a:r>
            <a:endParaRPr lang="en-US" altLang="zh-CN" dirty="0"/>
          </a:p>
        </p:txBody>
      </p:sp>
      <p:grpSp>
        <p:nvGrpSpPr>
          <p:cNvPr id="5" name="组合 4"/>
          <p:cNvGrpSpPr/>
          <p:nvPr/>
        </p:nvGrpSpPr>
        <p:grpSpPr>
          <a:xfrm>
            <a:off x="2285984" y="2143122"/>
            <a:ext cx="6769735" cy="2491740"/>
            <a:chOff x="1645" y="3559"/>
            <a:chExt cx="10661" cy="3924"/>
          </a:xfrm>
        </p:grpSpPr>
        <p:sp>
          <p:nvSpPr>
            <p:cNvPr id="19" name="AutoShape 4"/>
            <p:cNvSpPr>
              <a:spLocks noChangeArrowheads="1"/>
            </p:cNvSpPr>
            <p:nvPr/>
          </p:nvSpPr>
          <p:spPr bwMode="auto">
            <a:xfrm>
              <a:off x="1645" y="3559"/>
              <a:ext cx="10592" cy="392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200">
                  <a:latin typeface="Consolas" panose="020B0609020204030204"/>
                </a:rPr>
                <a:t>public class NoGenericTest {</a:t>
              </a:r>
              <a:endParaRPr lang="en-US" altLang="zh-CN" sz="1200">
                <a:latin typeface="Consolas" panose="020B0609020204030204"/>
              </a:endParaRPr>
            </a:p>
            <a:p>
              <a:pPr lvl="1" algn="l"/>
              <a:r>
                <a:rPr lang="en-US" altLang="zh-CN" sz="1200">
                  <a:latin typeface="Consolas" panose="020B0609020204030204"/>
                </a:rPr>
                <a:t>public static void main(String[] args) {</a:t>
              </a:r>
              <a:endParaRPr lang="en-US" altLang="zh-CN" sz="1200">
                <a:latin typeface="Consolas" panose="020B0609020204030204"/>
              </a:endParaRPr>
            </a:p>
            <a:p>
              <a:pPr lvl="2" algn="l"/>
              <a:r>
                <a:rPr lang="en-US" altLang="zh-CN" sz="1200">
                  <a:solidFill>
                    <a:srgbClr val="00B050"/>
                  </a:solidFill>
                  <a:latin typeface="Consolas" panose="020B0609020204030204"/>
                </a:rPr>
                <a:t>//创建对象，在构造器中传入String对象</a:t>
              </a:r>
              <a:endParaRPr lang="en-US" altLang="zh-CN" sz="1200">
                <a:solidFill>
                  <a:srgbClr val="00B050"/>
                </a:solidFill>
                <a:latin typeface="Consolas" panose="020B0609020204030204"/>
              </a:endParaRPr>
            </a:p>
            <a:p>
              <a:pPr algn="l"/>
              <a:r>
                <a:rPr lang="en-US" altLang="zh-CN" sz="1200">
                  <a:solidFill>
                    <a:srgbClr val="00B050"/>
                  </a:solidFill>
                  <a:latin typeface="Consolas" panose="020B0609020204030204"/>
                </a:rPr>
                <a:t>	</a:t>
              </a:r>
              <a:r>
                <a:rPr lang="en-US" altLang="zh-CN" sz="1200">
                  <a:latin typeface="Consolas" panose="020B0609020204030204"/>
                </a:rPr>
                <a:t>NoGeneric obj = new NoGeneric(new String("123"));</a:t>
              </a:r>
              <a:endParaRPr lang="en-US" altLang="zh-CN" sz="1200">
                <a:latin typeface="Consolas" panose="020B0609020204030204"/>
              </a:endParaRPr>
            </a:p>
            <a:p>
              <a:pPr algn="l"/>
              <a:r>
                <a:rPr lang="en-US" altLang="zh-CN" sz="1200">
                  <a:latin typeface="Consolas" panose="020B0609020204030204"/>
                </a:rPr>
                <a:t>	</a:t>
              </a:r>
              <a:r>
                <a:rPr lang="en-US" altLang="zh-CN" sz="1200">
                  <a:solidFill>
                    <a:srgbClr val="00B050"/>
                  </a:solidFill>
                  <a:latin typeface="Consolas" panose="020B0609020204030204"/>
                </a:rPr>
                <a:t>//构造器传入的参数类型为obj.getVal()返回的实际类型</a:t>
              </a:r>
              <a:endParaRPr lang="en-US" altLang="zh-CN" sz="1200">
                <a:latin typeface="Consolas" panose="020B0609020204030204"/>
              </a:endParaRPr>
            </a:p>
            <a:p>
              <a:pPr algn="l"/>
              <a:r>
                <a:rPr lang="en-US" altLang="zh-CN" sz="1200">
                  <a:latin typeface="Consolas" panose="020B0609020204030204"/>
                </a:rPr>
                <a:t>	Object val = obj.getVal();</a:t>
              </a:r>
              <a:r>
                <a:rPr lang="en-US" altLang="zh-CN" sz="1200">
                  <a:solidFill>
                    <a:srgbClr val="00B050"/>
                  </a:solidFill>
                  <a:latin typeface="Consolas" panose="020B0609020204030204"/>
                </a:rPr>
                <a:t>//向上转型，String</a:t>
              </a:r>
              <a:r>
                <a:rPr lang="zh-CN" altLang="en-US" sz="1200">
                  <a:solidFill>
                    <a:srgbClr val="00B050"/>
                  </a:solidFill>
                  <a:latin typeface="Consolas" panose="020B0609020204030204"/>
                </a:rPr>
                <a:t>对象自动</a:t>
              </a:r>
              <a:r>
                <a:rPr lang="en-US" altLang="zh-CN" sz="1200">
                  <a:solidFill>
                    <a:srgbClr val="00B050"/>
                  </a:solidFill>
                  <a:latin typeface="Consolas" panose="020B0609020204030204"/>
                </a:rPr>
                <a:t>转换为Object</a:t>
              </a:r>
              <a:r>
                <a:rPr lang="zh-CN" altLang="en-US" sz="1200">
                  <a:solidFill>
                    <a:srgbClr val="00B050"/>
                  </a:solidFill>
                  <a:latin typeface="Consolas" panose="020B0609020204030204"/>
                </a:rPr>
                <a:t>对象</a:t>
              </a:r>
              <a:endParaRPr lang="en-US" altLang="zh-CN" sz="1200">
                <a:latin typeface="Consolas" panose="020B0609020204030204"/>
              </a:endParaRPr>
            </a:p>
            <a:p>
              <a:pPr algn="l"/>
              <a:r>
                <a:rPr lang="en-US" altLang="zh-CN" sz="1200">
                  <a:latin typeface="Consolas" panose="020B0609020204030204"/>
                </a:rPr>
                <a:t>	String valStr=(String) val;</a:t>
              </a:r>
              <a:r>
                <a:rPr lang="en-US" altLang="zh-CN" sz="1200">
                  <a:solidFill>
                    <a:srgbClr val="00B050"/>
                  </a:solidFill>
                  <a:latin typeface="Consolas" panose="020B0609020204030204"/>
                </a:rPr>
                <a:t>//向下转型，父类型</a:t>
              </a:r>
              <a:r>
                <a:rPr lang="zh-CN" altLang="en-US" sz="1200">
                  <a:solidFill>
                    <a:srgbClr val="00B050"/>
                  </a:solidFill>
                  <a:latin typeface="Consolas" panose="020B0609020204030204"/>
                </a:rPr>
                <a:t>对象强制</a:t>
              </a:r>
              <a:r>
                <a:rPr lang="en-US" altLang="zh-CN" sz="1200">
                  <a:solidFill>
                    <a:srgbClr val="00B050"/>
                  </a:solidFill>
                  <a:latin typeface="Consolas" panose="020B0609020204030204"/>
                </a:rPr>
                <a:t>转</a:t>
              </a:r>
              <a:r>
                <a:rPr lang="zh-CN" altLang="en-US" sz="1200">
                  <a:solidFill>
                    <a:srgbClr val="00B050"/>
                  </a:solidFill>
                  <a:latin typeface="Consolas" panose="020B0609020204030204"/>
                </a:rPr>
                <a:t>换为</a:t>
              </a:r>
              <a:r>
                <a:rPr lang="en-US" altLang="zh-CN" sz="1200">
                  <a:solidFill>
                    <a:srgbClr val="00B050"/>
                  </a:solidFill>
                  <a:latin typeface="Consolas" panose="020B0609020204030204"/>
                </a:rPr>
                <a:t>子类型</a:t>
              </a:r>
              <a:r>
                <a:rPr lang="zh-CN" altLang="en-US" sz="1200">
                  <a:solidFill>
                    <a:srgbClr val="00B050"/>
                  </a:solidFill>
                  <a:latin typeface="Consolas" panose="020B0609020204030204"/>
                </a:rPr>
                <a:t>对象</a:t>
              </a:r>
              <a:endParaRPr lang="en-US" altLang="zh-CN" sz="1200">
                <a:latin typeface="Consolas" panose="020B0609020204030204"/>
              </a:endParaRPr>
            </a:p>
            <a:p>
              <a:pPr algn="l"/>
              <a:r>
                <a:rPr lang="en-US" altLang="zh-CN" sz="1200">
                  <a:latin typeface="Consolas" panose="020B0609020204030204"/>
                </a:rPr>
                <a:t>	</a:t>
              </a:r>
              <a:r>
                <a:rPr lang="en-US" altLang="zh-CN" sz="1200">
                  <a:solidFill>
                    <a:srgbClr val="00B050"/>
                  </a:solidFill>
                  <a:latin typeface="Consolas" panose="020B0609020204030204"/>
                </a:rPr>
                <a:t>/* 如果记错了构造器传参的实际类型,</a:t>
              </a:r>
              <a:endParaRPr lang="en-US" altLang="zh-CN" sz="1200">
                <a:solidFill>
                  <a:srgbClr val="00B050"/>
                </a:solidFill>
                <a:latin typeface="Consolas" panose="020B0609020204030204"/>
              </a:endParaRPr>
            </a:p>
            <a:p>
              <a:pPr algn="l"/>
              <a:r>
                <a:rPr lang="en-US" altLang="zh-CN" sz="1200">
                  <a:solidFill>
                    <a:srgbClr val="00B050"/>
                  </a:solidFill>
                  <a:latin typeface="Consolas" panose="020B0609020204030204"/>
                </a:rPr>
                <a:t>	 * 在强制类型转换时易产生类型转换异常</a:t>
              </a:r>
              <a:endParaRPr lang="en-US" altLang="zh-CN" sz="1200">
                <a:solidFill>
                  <a:srgbClr val="00B050"/>
                </a:solidFill>
                <a:latin typeface="Consolas" panose="020B0609020204030204"/>
              </a:endParaRPr>
            </a:p>
            <a:p>
              <a:pPr algn="l"/>
              <a:r>
                <a:rPr lang="en-US" altLang="zh-CN" sz="1200">
                  <a:solidFill>
                    <a:srgbClr val="00B050"/>
                  </a:solidFill>
                  <a:latin typeface="Consolas" panose="020B0609020204030204"/>
                </a:rPr>
                <a:t>	 */</a:t>
              </a:r>
              <a:endParaRPr lang="en-US" altLang="zh-CN" sz="1200">
                <a:latin typeface="Consolas" panose="020B0609020204030204"/>
              </a:endParaRPr>
            </a:p>
            <a:p>
              <a:pPr algn="l"/>
              <a:r>
                <a:rPr lang="en-US" altLang="zh-CN" sz="1200">
                  <a:latin typeface="Consolas" panose="020B0609020204030204"/>
                </a:rPr>
                <a:t>	</a:t>
              </a:r>
              <a:r>
                <a:rPr lang="en-US" altLang="zh-CN" sz="1200" u="sng">
                  <a:solidFill>
                    <a:schemeClr val="tx1"/>
                  </a:solidFill>
                  <a:latin typeface="Consolas" panose="020B0609020204030204"/>
                </a:rPr>
                <a:t>Integer valInt=(Integer) val;</a:t>
              </a:r>
              <a:endParaRPr lang="en-US" altLang="zh-CN" sz="1200">
                <a:latin typeface="Consolas" panose="020B0609020204030204"/>
              </a:endParaRPr>
            </a:p>
            <a:p>
              <a:pPr algn="l"/>
              <a:r>
                <a:rPr lang="en-US" altLang="zh-CN" sz="1200">
                  <a:latin typeface="Consolas" panose="020B0609020204030204"/>
                </a:rPr>
                <a:t>	}</a:t>
              </a:r>
              <a:endParaRPr lang="en-US" altLang="zh-CN" sz="1200">
                <a:latin typeface="Consolas" panose="020B0609020204030204"/>
              </a:endParaRPr>
            </a:p>
            <a:p>
              <a:pPr algn="l"/>
              <a:r>
                <a:rPr lang="en-US" altLang="zh-CN" sz="1200">
                  <a:latin typeface="Consolas" panose="020B0609020204030204"/>
                </a:rPr>
                <a:t>}</a:t>
              </a:r>
              <a:endParaRPr lang="en-US" altLang="zh-CN" sz="1200">
                <a:latin typeface="Consolas" panose="020B0609020204030204"/>
              </a:endParaRPr>
            </a:p>
          </p:txBody>
        </p:sp>
        <p:pic>
          <p:nvPicPr>
            <p:cNvPr id="2" name="Picture 2" descr="C:\Users\jian.zhang\Desktop\安卓PPT模板demo\代码展示\11.wmf"/>
            <p:cNvPicPr>
              <a:picLocks noChangeAspect="1" noChangeArrowheads="1"/>
            </p:cNvPicPr>
            <p:nvPr/>
          </p:nvPicPr>
          <p:blipFill>
            <a:blip r:embed="rId1"/>
            <a:srcRect/>
            <a:stretch>
              <a:fillRect/>
            </a:stretch>
          </p:blipFill>
          <p:spPr bwMode="auto">
            <a:xfrm>
              <a:off x="7112" y="6437"/>
              <a:ext cx="788" cy="656"/>
            </a:xfrm>
            <a:prstGeom prst="rect">
              <a:avLst/>
            </a:prstGeom>
            <a:noFill/>
          </p:spPr>
        </p:pic>
        <p:sp>
          <p:nvSpPr>
            <p:cNvPr id="4" name="文本框 3"/>
            <p:cNvSpPr txBox="1"/>
            <p:nvPr/>
          </p:nvSpPr>
          <p:spPr>
            <a:xfrm>
              <a:off x="7798" y="6543"/>
              <a:ext cx="4508" cy="725"/>
            </a:xfrm>
            <a:prstGeom prst="rect">
              <a:avLst/>
            </a:prstGeom>
            <a:noFill/>
          </p:spPr>
          <p:txBody>
            <a:bodyPr wrap="square" rtlCol="0">
              <a:spAutoFit/>
            </a:bodyPr>
            <a:lstStyle/>
            <a:p>
              <a:pPr algn="l"/>
              <a:r>
                <a:rPr lang="zh-CN" altLang="en-US" sz="1200">
                  <a:solidFill>
                    <a:srgbClr val="FF0000"/>
                  </a:solidFill>
                </a:rPr>
                <a:t>编译期检查正常，</a:t>
              </a:r>
              <a:endParaRPr lang="zh-CN" altLang="en-US" sz="1200">
                <a:solidFill>
                  <a:srgbClr val="FF0000"/>
                </a:solidFill>
              </a:endParaRPr>
            </a:p>
            <a:p>
              <a:pPr algn="l"/>
              <a:r>
                <a:rPr lang="zh-CN" altLang="en-US" sz="1200">
                  <a:solidFill>
                    <a:srgbClr val="FF0000"/>
                  </a:solidFill>
                </a:rPr>
                <a:t>运行时产生类型转换异常</a:t>
              </a:r>
              <a:endParaRPr lang="zh-CN" altLang="en-US" sz="1200">
                <a:solidFill>
                  <a:srgbClr val="FF0000"/>
                </a:solidFill>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4"/>
          <p:cNvSpPr>
            <a:spLocks noChangeArrowheads="1"/>
          </p:cNvSpPr>
          <p:nvPr/>
        </p:nvSpPr>
        <p:spPr bwMode="auto">
          <a:xfrm>
            <a:off x="35496" y="1490871"/>
            <a:ext cx="5256584" cy="2308324"/>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a:t>
            </a:r>
            <a:r>
              <a:rPr lang="en-US" altLang="zh-CN" sz="1600" b="1" dirty="0">
                <a:solidFill>
                  <a:srgbClr val="7F0055"/>
                </a:solidFill>
                <a:latin typeface="Consolas" panose="020B0609020204030204"/>
              </a:rPr>
              <a:t>class</a:t>
            </a:r>
            <a:r>
              <a:rPr lang="en-US" altLang="zh-CN" sz="1600" b="1" dirty="0">
                <a:solidFill>
                  <a:srgbClr val="000000"/>
                </a:solidFill>
                <a:latin typeface="Consolas" panose="020B0609020204030204"/>
              </a:rPr>
              <a:t> </a:t>
            </a:r>
            <a:r>
              <a:rPr lang="en-US" altLang="zh-CN" sz="1600" b="1" dirty="0" err="1">
                <a:solidFill>
                  <a:srgbClr val="000000"/>
                </a:solidFill>
                <a:latin typeface="Consolas" panose="020B0609020204030204"/>
              </a:rPr>
              <a:t>NoGeneric</a:t>
            </a:r>
            <a:r>
              <a:rPr lang="en-US" altLang="zh-CN" sz="1600" b="1" dirty="0">
                <a:solidFill>
                  <a:srgbClr val="000000"/>
                </a:solidFill>
                <a:latin typeface="Consolas" panose="020B0609020204030204"/>
              </a:rPr>
              <a:t> </a:t>
            </a:r>
            <a:r>
              <a:rPr lang="en-US" altLang="zh-CN" sz="1600" b="1" dirty="0" smtClean="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private</a:t>
            </a:r>
            <a:r>
              <a:rPr lang="en-US" altLang="zh-CN" sz="1600" b="1" dirty="0" smtClean="0">
                <a:solidFill>
                  <a:srgbClr val="000000"/>
                </a:solidFill>
                <a:latin typeface="Consolas" panose="020B0609020204030204"/>
              </a:rPr>
              <a:t> Object </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a:t>
            </a:r>
            <a:r>
              <a:rPr lang="en-US" altLang="zh-CN" sz="1600" dirty="0">
                <a:solidFill>
                  <a:srgbClr val="3F7F5F"/>
                </a:solidFill>
                <a:latin typeface="Consolas" panose="020B0609020204030204"/>
              </a:rPr>
              <a:t> </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声明</a:t>
            </a:r>
            <a:r>
              <a:rPr lang="en-US" altLang="zh-CN" sz="1200" dirty="0" smtClean="0">
                <a:solidFill>
                  <a:srgbClr val="3F7F5F"/>
                </a:solidFill>
                <a:latin typeface="Consolas" panose="020B0609020204030204"/>
              </a:rPr>
              <a:t>Object</a:t>
            </a:r>
            <a:r>
              <a:rPr lang="zh-CN" altLang="en-US" sz="1200" dirty="0" smtClean="0">
                <a:solidFill>
                  <a:srgbClr val="3F7F5F"/>
                </a:solidFill>
                <a:latin typeface="Consolas" panose="020B0609020204030204"/>
              </a:rPr>
              <a:t>类型成员属性</a:t>
            </a:r>
            <a:endParaRPr lang="en-US" altLang="zh-CN" sz="1200" b="1" dirty="0" smtClean="0">
              <a:solidFill>
                <a:srgbClr val="000000"/>
              </a:solidFill>
              <a:latin typeface="Consolas" panose="020B0609020204030204"/>
            </a:endParaRPr>
          </a:p>
          <a:p>
            <a:pPr lvl="1" algn="l"/>
            <a:r>
              <a:rPr lang="en-US" altLang="zh-CN" sz="1600" b="1" dirty="0" smtClean="0">
                <a:solidFill>
                  <a:srgbClr val="7F0055"/>
                </a:solidFill>
                <a:latin typeface="Consolas" panose="020B0609020204030204"/>
              </a:rPr>
              <a:t>public</a:t>
            </a:r>
            <a:r>
              <a:rPr lang="en-US" altLang="zh-CN" sz="1600" b="1" dirty="0" smtClean="0">
                <a:solidFill>
                  <a:srgbClr val="000000"/>
                </a:solidFill>
                <a:latin typeface="Consolas" panose="020B0609020204030204"/>
              </a:rPr>
              <a:t> </a:t>
            </a:r>
            <a:r>
              <a:rPr lang="en-US" altLang="zh-CN" sz="1600" b="1" dirty="0" err="1">
                <a:solidFill>
                  <a:srgbClr val="000000"/>
                </a:solidFill>
                <a:latin typeface="Consolas" panose="020B0609020204030204"/>
              </a:rPr>
              <a:t>NoGeneric</a:t>
            </a:r>
            <a:r>
              <a:rPr lang="en-US" altLang="zh-CN" sz="1600" b="1" dirty="0">
                <a:solidFill>
                  <a:srgbClr val="000000"/>
                </a:solidFill>
                <a:latin typeface="Consolas" panose="020B0609020204030204"/>
              </a:rPr>
              <a:t>(Object </a:t>
            </a:r>
            <a:r>
              <a:rPr lang="en-US" altLang="zh-CN" sz="1600" b="1" dirty="0" err="1" smtClean="0">
                <a:solidFill>
                  <a:srgbClr val="000000"/>
                </a:solidFill>
                <a:latin typeface="Consolas" panose="020B0609020204030204"/>
              </a:rPr>
              <a:t>val</a:t>
            </a:r>
            <a:r>
              <a:rPr lang="en-US" altLang="zh-CN" sz="1600" b="1" dirty="0" smtClean="0">
                <a:solidFill>
                  <a:srgbClr val="000000"/>
                </a:solidFill>
                <a:latin typeface="Consolas" panose="020B0609020204030204"/>
              </a:rPr>
              <a:t>) </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2" algn="l"/>
            <a:r>
              <a:rPr lang="en-US" altLang="zh-CN" sz="1600" b="1" dirty="0" err="1" smtClean="0">
                <a:solidFill>
                  <a:srgbClr val="7F0055"/>
                </a:solidFill>
                <a:latin typeface="Consolas" panose="020B0609020204030204"/>
              </a:rPr>
              <a:t>this</a:t>
            </a:r>
            <a:r>
              <a:rPr lang="en-US" altLang="zh-CN" sz="1600" b="1" dirty="0" err="1" smtClean="0">
                <a:solidFill>
                  <a:srgbClr val="000000"/>
                </a:solidFill>
                <a:latin typeface="Consolas" panose="020B0609020204030204"/>
              </a:rPr>
              <a:t>.</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 = </a:t>
            </a:r>
            <a:r>
              <a:rPr lang="en-US" altLang="zh-CN" sz="1600" b="1" dirty="0" err="1" smtClean="0">
                <a:solidFill>
                  <a:srgbClr val="000000"/>
                </a:solidFill>
                <a:latin typeface="Consolas" panose="020B0609020204030204"/>
              </a:rPr>
              <a:t>val</a:t>
            </a:r>
            <a:r>
              <a:rPr lang="en-US" altLang="zh-CN" sz="1600" b="1" dirty="0" smtClean="0">
                <a:solidFill>
                  <a:srgbClr val="000000"/>
                </a:solidFill>
                <a:latin typeface="Consolas" panose="020B0609020204030204"/>
              </a:rPr>
              <a:t>;</a:t>
            </a:r>
            <a:r>
              <a:rPr lang="en-US" altLang="zh-CN" sz="1200" dirty="0">
                <a:solidFill>
                  <a:srgbClr val="3F7F5F"/>
                </a:solidFill>
                <a:latin typeface="Consolas" panose="020B0609020204030204"/>
              </a:rPr>
              <a:t> //</a:t>
            </a:r>
            <a:r>
              <a:rPr lang="zh-CN" altLang="en-US" sz="1200" dirty="0" smtClean="0">
                <a:solidFill>
                  <a:srgbClr val="3F7F5F"/>
                </a:solidFill>
                <a:latin typeface="Consolas" panose="020B0609020204030204"/>
              </a:rPr>
              <a:t>通过构造器传形参并为属性赋值</a:t>
            </a:r>
            <a:endParaRPr lang="en-US" altLang="zh-CN" sz="1600" b="1" dirty="0" smtClean="0">
              <a:solidFill>
                <a:srgbClr val="000000"/>
              </a:solidFill>
              <a:latin typeface="Consolas" panose="020B0609020204030204"/>
            </a:endParaRPr>
          </a:p>
          <a:p>
            <a:pPr lvl="1" algn="l"/>
            <a:r>
              <a:rPr lang="en-US" altLang="zh-CN" sz="1600" dirty="0" smtClean="0">
                <a:solidFill>
                  <a:srgbClr val="000000"/>
                </a:solidFill>
                <a:latin typeface="Consolas" panose="020B0609020204030204"/>
              </a:rPr>
              <a:t>}</a:t>
            </a:r>
            <a:r>
              <a:rPr lang="en-US" altLang="zh-CN" sz="1200" dirty="0" smtClean="0">
                <a:solidFill>
                  <a:srgbClr val="3F7F5F"/>
                </a:solidFill>
                <a:latin typeface="Consolas" panose="020B0609020204030204"/>
              </a:rPr>
              <a:t>//</a:t>
            </a:r>
            <a:r>
              <a:rPr lang="zh-CN" altLang="en-US" sz="1200" dirty="0" smtClean="0">
                <a:solidFill>
                  <a:srgbClr val="3F7F5F"/>
                </a:solidFill>
                <a:latin typeface="Consolas" panose="020B0609020204030204"/>
              </a:rPr>
              <a:t>通</a:t>
            </a:r>
            <a:r>
              <a:rPr lang="en-US" altLang="zh-CN" sz="1200" dirty="0" smtClean="0">
                <a:solidFill>
                  <a:srgbClr val="3F7F5F"/>
                </a:solidFill>
                <a:latin typeface="Consolas" panose="020B0609020204030204"/>
              </a:rPr>
              <a:t>Object</a:t>
            </a:r>
            <a:r>
              <a:rPr lang="zh-CN" altLang="en-US" sz="1200" dirty="0" smtClean="0">
                <a:solidFill>
                  <a:srgbClr val="3F7F5F"/>
                </a:solidFill>
                <a:latin typeface="Consolas" panose="020B0609020204030204"/>
              </a:rPr>
              <a:t>类型对象</a:t>
            </a:r>
            <a:endParaRPr lang="en-US" altLang="zh-CN" sz="1200" dirty="0">
              <a:solidFill>
                <a:srgbClr val="000000"/>
              </a:solidFill>
              <a:latin typeface="Consolas" panose="020B0609020204030204"/>
            </a:endParaRPr>
          </a:p>
          <a:p>
            <a:pPr lvl="1" algn="l"/>
            <a:r>
              <a:rPr lang="en-US" altLang="zh-CN" sz="1600" b="1" dirty="0">
                <a:solidFill>
                  <a:srgbClr val="7F0055"/>
                </a:solidFill>
                <a:latin typeface="Consolas" panose="020B0609020204030204"/>
              </a:rPr>
              <a:t>public</a:t>
            </a:r>
            <a:r>
              <a:rPr lang="en-US" altLang="zh-CN" sz="1600" b="1" dirty="0">
                <a:solidFill>
                  <a:srgbClr val="000000"/>
                </a:solidFill>
                <a:latin typeface="Consolas" panose="020B0609020204030204"/>
              </a:rPr>
              <a:t> Object </a:t>
            </a:r>
            <a:r>
              <a:rPr lang="en-US" altLang="zh-CN" sz="1600" b="1" dirty="0" err="1" smtClean="0">
                <a:solidFill>
                  <a:srgbClr val="000000"/>
                </a:solidFill>
                <a:latin typeface="Consolas" panose="020B0609020204030204"/>
              </a:rPr>
              <a:t>getVal</a:t>
            </a:r>
            <a:r>
              <a:rPr lang="en-US" altLang="zh-CN" sz="1600" b="1" dirty="0" smtClean="0">
                <a:solidFill>
                  <a:srgbClr val="000000"/>
                </a:solidFill>
                <a:latin typeface="Consolas" panose="020B0609020204030204"/>
              </a:rPr>
              <a:t>() </a:t>
            </a:r>
            <a:r>
              <a:rPr lang="en-US" altLang="zh-CN" sz="1600" b="1" dirty="0">
                <a:solidFill>
                  <a:srgbClr val="000000"/>
                </a:solidFill>
                <a:latin typeface="Consolas" panose="020B0609020204030204"/>
              </a:rPr>
              <a:t>{</a:t>
            </a:r>
            <a:endParaRPr lang="en-US" altLang="zh-CN" sz="1600" b="1" dirty="0">
              <a:solidFill>
                <a:srgbClr val="000000"/>
              </a:solidFill>
              <a:latin typeface="Consolas" panose="020B0609020204030204"/>
            </a:endParaRPr>
          </a:p>
          <a:p>
            <a:pPr lvl="2" algn="l"/>
            <a:r>
              <a:rPr lang="en-US" altLang="zh-CN" sz="1600" b="1" dirty="0">
                <a:solidFill>
                  <a:srgbClr val="7F0055"/>
                </a:solidFill>
                <a:latin typeface="Consolas" panose="020B0609020204030204"/>
              </a:rPr>
              <a:t>return</a:t>
            </a:r>
            <a:r>
              <a:rPr lang="en-US" altLang="zh-CN" sz="1600" b="1" dirty="0">
                <a:solidFill>
                  <a:srgbClr val="000000"/>
                </a:solidFill>
                <a:latin typeface="Consolas" panose="020B0609020204030204"/>
              </a:rPr>
              <a:t> </a:t>
            </a:r>
            <a:r>
              <a:rPr lang="en-US" altLang="zh-CN" sz="1600" b="1" dirty="0" err="1" smtClean="0">
                <a:solidFill>
                  <a:srgbClr val="0000C0"/>
                </a:solidFill>
                <a:latin typeface="Consolas" panose="020B0609020204030204"/>
              </a:rPr>
              <a:t>val</a:t>
            </a:r>
            <a:r>
              <a:rPr lang="en-US" altLang="zh-CN" sz="1600" b="1" dirty="0" smtClean="0">
                <a:solidFill>
                  <a:srgbClr val="000000"/>
                </a:solidFill>
                <a:latin typeface="Consolas" panose="020B0609020204030204"/>
              </a:rPr>
              <a:t>;</a:t>
            </a:r>
            <a:endParaRPr lang="en-US" altLang="zh-CN" sz="1600" b="1" dirty="0">
              <a:solidFill>
                <a:srgbClr val="000000"/>
              </a:solidFill>
              <a:latin typeface="Consolas" panose="020B0609020204030204"/>
            </a:endParaRPr>
          </a:p>
          <a:p>
            <a:pPr lvl="1" algn="l"/>
            <a:r>
              <a:rPr lang="en-US" altLang="zh-CN" sz="1600" dirty="0">
                <a:solidFill>
                  <a:srgbClr val="000000"/>
                </a:solidFill>
                <a:latin typeface="Consolas" panose="020B0609020204030204"/>
              </a:rPr>
              <a:t>}</a:t>
            </a:r>
            <a:endParaRPr lang="en-US" altLang="zh-CN" sz="1600" dirty="0">
              <a:solidFill>
                <a:srgbClr val="000000"/>
              </a:solidFill>
              <a:latin typeface="Consolas" panose="020B0609020204030204"/>
            </a:endParaRPr>
          </a:p>
          <a:p>
            <a:pPr algn="l"/>
            <a:r>
              <a:rPr lang="en-US" altLang="zh-CN" sz="1600" dirty="0">
                <a:solidFill>
                  <a:srgbClr val="000000"/>
                </a:solidFill>
                <a:latin typeface="Consolas" panose="020B0609020204030204"/>
              </a:rPr>
              <a:t>}</a:t>
            </a:r>
            <a:endParaRPr lang="en-GB" altLang="zh-CN" sz="1600" dirty="0">
              <a:solidFill>
                <a:srgbClr val="3933FF"/>
              </a:solidFill>
              <a:latin typeface="+mn-ea"/>
            </a:endParaRPr>
          </a:p>
        </p:txBody>
      </p:sp>
      <p:sp>
        <p:nvSpPr>
          <p:cNvPr id="17410" name="标题 1"/>
          <p:cNvSpPr>
            <a:spLocks noGrp="1"/>
          </p:cNvSpPr>
          <p:nvPr>
            <p:ph type="title"/>
          </p:nvPr>
        </p:nvSpPr>
        <p:spPr>
          <a:xfrm>
            <a:off x="2195739" y="141998"/>
            <a:ext cx="6768877" cy="368300"/>
          </a:xfrm>
        </p:spPr>
        <p:txBody>
          <a:bodyPr anchor="ctr"/>
          <a:lstStyle/>
          <a:p>
            <a:r>
              <a:rPr lang="zh-CN" altLang="en-US" dirty="0" smtClean="0"/>
              <a:t>为什么使用泛型</a:t>
            </a:r>
            <a:endParaRPr lang="zh-CN" altLang="en-US" dirty="0"/>
          </a:p>
        </p:txBody>
      </p:sp>
      <p:sp>
        <p:nvSpPr>
          <p:cNvPr id="9" name="副标题 8"/>
          <p:cNvSpPr>
            <a:spLocks noGrp="1"/>
          </p:cNvSpPr>
          <p:nvPr>
            <p:ph type="subTitle" idx="10"/>
          </p:nvPr>
        </p:nvSpPr>
        <p:spPr>
          <a:xfrm>
            <a:off x="683260" y="915035"/>
            <a:ext cx="3346450" cy="400685"/>
          </a:xfrm>
        </p:spPr>
        <p:txBody>
          <a:bodyPr/>
          <a:lstStyle/>
          <a:p>
            <a:r>
              <a:rPr lang="zh-CN" altLang="en-US" dirty="0" smtClean="0"/>
              <a:t>思考：如何判断对象类型是什么？</a:t>
            </a:r>
            <a:endParaRPr lang="zh-CN" altLang="en-US" dirty="0" smtClean="0"/>
          </a:p>
        </p:txBody>
      </p:sp>
      <p:sp>
        <p:nvSpPr>
          <p:cNvPr id="4" name="文本框 3"/>
          <p:cNvSpPr txBox="1"/>
          <p:nvPr/>
        </p:nvSpPr>
        <p:spPr>
          <a:xfrm>
            <a:off x="5456555" y="1967230"/>
            <a:ext cx="3293745" cy="922020"/>
          </a:xfrm>
          <a:prstGeom prst="rect">
            <a:avLst/>
          </a:prstGeom>
          <a:noFill/>
        </p:spPr>
        <p:txBody>
          <a:bodyPr wrap="square" rtlCol="0">
            <a:spAutoFit/>
          </a:bodyPr>
          <a:lstStyle/>
          <a:p>
            <a:pPr algn="l">
              <a:lnSpc>
                <a:spcPct val="150000"/>
              </a:lnSpc>
            </a:pPr>
            <a:r>
              <a:rPr lang="en-US" altLang="zh-CN" sz="1800">
                <a:ln w="6600">
                  <a:solidFill>
                    <a:schemeClr val="accent2"/>
                  </a:solidFill>
                  <a:prstDash val="solid"/>
                </a:ln>
                <a:solidFill>
                  <a:srgbClr val="FFFFFF"/>
                </a:solidFill>
                <a:effectLst>
                  <a:outerShdw dist="38100" dir="2700000" algn="tl" rotWithShape="0">
                    <a:schemeClr val="accent2"/>
                  </a:outerShdw>
                </a:effectLst>
              </a:rPr>
              <a:t> Java</a:t>
            </a:r>
            <a:r>
              <a:rPr lang="zh-CN" altLang="en-US" sz="1800">
                <a:ln w="6600">
                  <a:solidFill>
                    <a:schemeClr val="accent2"/>
                  </a:solidFill>
                  <a:prstDash val="solid"/>
                </a:ln>
                <a:solidFill>
                  <a:srgbClr val="FFFFFF"/>
                </a:solidFill>
                <a:effectLst>
                  <a:outerShdw dist="38100" dir="2700000" algn="tl" rotWithShape="0">
                    <a:schemeClr val="accent2"/>
                  </a:outerShdw>
                </a:effectLst>
              </a:rPr>
              <a:t>中对象类型的判断规则：</a:t>
            </a:r>
            <a:endParaRPr lang="zh-CN" altLang="en-US" sz="1800">
              <a:ln w="6600">
                <a:solidFill>
                  <a:schemeClr val="accent2"/>
                </a:solidFill>
                <a:prstDash val="solid"/>
              </a:ln>
              <a:solidFill>
                <a:srgbClr val="FFFFFF"/>
              </a:solidFill>
              <a:effectLst>
                <a:outerShdw dist="38100" dir="2700000" algn="tl" rotWithShape="0">
                  <a:schemeClr val="accent2"/>
                </a:outerShdw>
              </a:effectLst>
            </a:endParaRPr>
          </a:p>
          <a:p>
            <a:pPr algn="l">
              <a:lnSpc>
                <a:spcPct val="150000"/>
              </a:lnSpc>
            </a:pPr>
            <a:r>
              <a:rPr lang="zh-CN" altLang="en-US" sz="1800" b="1">
                <a:ln w="6600">
                  <a:solidFill>
                    <a:schemeClr val="accent2"/>
                  </a:solidFill>
                  <a:prstDash val="solid"/>
                </a:ln>
                <a:solidFill>
                  <a:srgbClr val="FFFFFF"/>
                </a:solidFill>
                <a:effectLst>
                  <a:outerShdw dist="38100" dir="2700000" algn="tl" rotWithShape="0">
                    <a:schemeClr val="accent2"/>
                  </a:outerShdw>
                </a:effectLst>
              </a:rPr>
              <a:t>编译期看左侧，运行时看右侧</a:t>
            </a:r>
            <a:endParaRPr lang="zh-CN" altLang="en-US" sz="1800" b="1">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AutoShape 4"/>
          <p:cNvSpPr>
            <a:spLocks noChangeArrowheads="1"/>
          </p:cNvSpPr>
          <p:nvPr/>
        </p:nvSpPr>
        <p:spPr bwMode="auto">
          <a:xfrm>
            <a:off x="1833880" y="3408045"/>
            <a:ext cx="6725920" cy="1568449"/>
          </a:xfrm>
          <a:prstGeom prst="roundRect">
            <a:avLst>
              <a:gd name="adj" fmla="val 0"/>
            </a:avLst>
          </a:prstGeom>
          <a:solidFill>
            <a:srgbClr val="E7F4FF"/>
          </a:solidFill>
          <a:ln w="28575" cap="flat" cmpd="sng" algn="ctr">
            <a:solidFill>
              <a:srgbClr val="5AADD6"/>
            </a:solidFill>
            <a:prstDash val="solid"/>
            <a:round/>
            <a:headEnd type="none" w="med" len="med"/>
            <a:tailEnd type="none" w="med" len="med"/>
          </a:ln>
          <a:effectLst>
            <a:outerShdw blurRad="38100" sx="101000" sy="101000" algn="ctr" rotWithShape="0">
              <a:prstClr val="black">
                <a:alpha val="10000"/>
              </a:prstClr>
            </a:outerShdw>
          </a:effectLst>
        </p:spPr>
        <p:txBody>
          <a:bodyPr wrap="square">
            <a:spAutoFit/>
          </a:bodyPr>
          <a:lstStyle/>
          <a:p>
            <a:pPr algn="l"/>
            <a:r>
              <a:rPr lang="en-US" altLang="zh-CN" sz="1600">
                <a:latin typeface="Consolas" panose="020B0609020204030204"/>
              </a:rPr>
              <a:t>public class NoGenericTest {</a:t>
            </a:r>
            <a:endParaRPr lang="en-US" altLang="zh-CN" sz="1600">
              <a:latin typeface="Consolas" panose="020B0609020204030204"/>
            </a:endParaRPr>
          </a:p>
          <a:p>
            <a:pPr lvl="1" algn="l"/>
            <a:r>
              <a:rPr lang="en-US" altLang="zh-CN" sz="1600">
                <a:latin typeface="Consolas" panose="020B0609020204030204"/>
              </a:rPr>
              <a:t>public static void main(String[] args) {</a:t>
            </a:r>
            <a:endParaRPr lang="en-US" altLang="zh-CN" sz="1600">
              <a:latin typeface="Consolas" panose="020B0609020204030204"/>
            </a:endParaRPr>
          </a:p>
          <a:p>
            <a:pPr lvl="1" algn="l"/>
            <a:r>
              <a:rPr lang="en-US" altLang="zh-CN" sz="1600">
                <a:solidFill>
                  <a:srgbClr val="00B050"/>
                </a:solidFill>
                <a:latin typeface="Consolas" panose="020B0609020204030204"/>
              </a:rPr>
              <a:t>	</a:t>
            </a:r>
            <a:r>
              <a:rPr lang="en-US" altLang="zh-CN" sz="1600">
                <a:latin typeface="Consolas" panose="020B0609020204030204"/>
              </a:rPr>
              <a:t>NoGeneric obj = new NoGeneric(</a:t>
            </a:r>
            <a:r>
              <a:rPr lang="en-US" altLang="zh-CN" sz="1600" b="1">
                <a:solidFill>
                  <a:srgbClr val="00B050"/>
                </a:solidFill>
                <a:latin typeface="Consolas" panose="020B0609020204030204"/>
              </a:rPr>
              <a:t>new String("123")</a:t>
            </a:r>
            <a:r>
              <a:rPr lang="en-US" altLang="zh-CN" sz="1600">
                <a:latin typeface="Consolas" panose="020B0609020204030204"/>
              </a:rPr>
              <a:t>);</a:t>
            </a:r>
            <a:endParaRPr lang="en-US" altLang="zh-CN" sz="1600">
              <a:latin typeface="Consolas" panose="020B0609020204030204"/>
            </a:endParaRPr>
          </a:p>
          <a:p>
            <a:pPr lvl="1" algn="l"/>
            <a:r>
              <a:rPr lang="en-US" altLang="zh-CN" sz="1600">
                <a:latin typeface="Consolas" panose="020B0609020204030204"/>
              </a:rPr>
              <a:t>	</a:t>
            </a:r>
            <a:r>
              <a:rPr lang="en-US" altLang="zh-CN" sz="1600" b="1">
                <a:solidFill>
                  <a:srgbClr val="00B050"/>
                </a:solidFill>
                <a:latin typeface="Consolas" panose="020B0609020204030204"/>
              </a:rPr>
              <a:t>Object</a:t>
            </a:r>
            <a:r>
              <a:rPr lang="en-US" altLang="zh-CN" sz="1600">
                <a:latin typeface="Consolas" panose="020B0609020204030204"/>
              </a:rPr>
              <a:t> val = </a:t>
            </a:r>
            <a:r>
              <a:rPr lang="en-US" altLang="zh-CN" sz="1600" b="1">
                <a:solidFill>
                  <a:srgbClr val="00B050"/>
                </a:solidFill>
                <a:latin typeface="Consolas" panose="020B0609020204030204"/>
              </a:rPr>
              <a:t>obj.getVal()</a:t>
            </a:r>
            <a:r>
              <a:rPr lang="en-US" altLang="zh-CN" sz="1600">
                <a:latin typeface="Consolas" panose="020B0609020204030204"/>
              </a:rPr>
              <a:t>;</a:t>
            </a:r>
            <a:endParaRPr lang="en-US" altLang="zh-CN" sz="1600">
              <a:latin typeface="Consolas" panose="020B0609020204030204"/>
            </a:endParaRPr>
          </a:p>
          <a:p>
            <a:pPr lvl="1" algn="l"/>
            <a:r>
              <a:rPr lang="en-US" altLang="zh-CN" sz="1600">
                <a:latin typeface="Consolas" panose="020B0609020204030204"/>
              </a:rPr>
              <a:t>}</a:t>
            </a:r>
            <a:endParaRPr lang="en-US" altLang="zh-CN" sz="1600">
              <a:latin typeface="Consolas" panose="020B0609020204030204"/>
            </a:endParaRPr>
          </a:p>
          <a:p>
            <a:pPr algn="l"/>
            <a:r>
              <a:rPr lang="en-US" altLang="zh-CN" sz="1600">
                <a:latin typeface="Consolas" panose="020B0609020204030204"/>
              </a:rPr>
              <a:t>}</a:t>
            </a:r>
            <a:r>
              <a:rPr lang="en-US" altLang="zh-CN" sz="1200">
                <a:solidFill>
                  <a:srgbClr val="00B050"/>
                </a:solidFill>
                <a:latin typeface="Consolas" panose="020B0609020204030204"/>
              </a:rPr>
              <a:t>//</a:t>
            </a:r>
            <a:r>
              <a:rPr lang="zh-CN" altLang="en-US" sz="1200">
                <a:solidFill>
                  <a:srgbClr val="00B050"/>
                </a:solidFill>
                <a:latin typeface="Consolas" panose="020B0609020204030204"/>
              </a:rPr>
              <a:t>请问：变量</a:t>
            </a:r>
            <a:r>
              <a:rPr lang="en-US" altLang="zh-CN" sz="1200">
                <a:solidFill>
                  <a:srgbClr val="00B050"/>
                </a:solidFill>
                <a:latin typeface="Consolas" panose="020B0609020204030204"/>
              </a:rPr>
              <a:t>val</a:t>
            </a:r>
            <a:r>
              <a:rPr lang="zh-CN" altLang="en-US" sz="1200">
                <a:solidFill>
                  <a:srgbClr val="00B050"/>
                </a:solidFill>
                <a:latin typeface="Consolas" panose="020B0609020204030204"/>
              </a:rPr>
              <a:t>属于什么类型？</a:t>
            </a:r>
            <a:endParaRPr lang="zh-CN" altLang="en-US" sz="1200">
              <a:solidFill>
                <a:srgbClr val="00B050"/>
              </a:solidFill>
              <a:latin typeface="Consolas" panose="020B0609020204030204"/>
            </a:endParaRPr>
          </a:p>
        </p:txBody>
      </p:sp>
      <p:grpSp>
        <p:nvGrpSpPr>
          <p:cNvPr id="12" name="组合 11"/>
          <p:cNvGrpSpPr/>
          <p:nvPr/>
        </p:nvGrpSpPr>
        <p:grpSpPr>
          <a:xfrm>
            <a:off x="4281170" y="3916680"/>
            <a:ext cx="3893820" cy="1026160"/>
            <a:chOff x="5499" y="2778"/>
            <a:chExt cx="6132" cy="1616"/>
          </a:xfrm>
        </p:grpSpPr>
        <p:sp>
          <p:nvSpPr>
            <p:cNvPr id="6" name="文本框 5"/>
            <p:cNvSpPr txBox="1"/>
            <p:nvPr/>
          </p:nvSpPr>
          <p:spPr>
            <a:xfrm>
              <a:off x="8513" y="3960"/>
              <a:ext cx="3119" cy="434"/>
            </a:xfrm>
            <a:prstGeom prst="rect">
              <a:avLst/>
            </a:prstGeom>
            <a:noFill/>
            <a:ln>
              <a:solidFill>
                <a:srgbClr val="00B050"/>
              </a:solidFill>
            </a:ln>
          </p:spPr>
          <p:txBody>
            <a:bodyPr wrap="square" rtlCol="0">
              <a:spAutoFit/>
            </a:bodyPr>
            <a:lstStyle/>
            <a:p>
              <a:pPr algn="l"/>
              <a:r>
                <a:rPr lang="zh-CN" altLang="en-US" sz="1200"/>
                <a:t>构造器传入</a:t>
              </a:r>
              <a:r>
                <a:rPr lang="en-US" altLang="zh-CN" sz="1200"/>
                <a:t>String</a:t>
              </a:r>
              <a:r>
                <a:rPr lang="zh-CN" altLang="en-US" sz="1200"/>
                <a:t>类型实参</a:t>
              </a:r>
              <a:endParaRPr lang="zh-CN" altLang="en-US" sz="1200"/>
            </a:p>
          </p:txBody>
        </p:sp>
        <p:sp>
          <p:nvSpPr>
            <p:cNvPr id="7" name="矩形 6"/>
            <p:cNvSpPr/>
            <p:nvPr/>
          </p:nvSpPr>
          <p:spPr>
            <a:xfrm>
              <a:off x="5499" y="3143"/>
              <a:ext cx="2154" cy="454"/>
            </a:xfrm>
            <a:prstGeom prst="rect">
              <a:avLst/>
            </a:prstGeom>
            <a:noFill/>
            <a:ln w="9525" cap="flat" cmpd="sng" algn="ctr">
              <a:solidFill>
                <a:srgbClr val="00B05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8" name="矩形 7"/>
            <p:cNvSpPr/>
            <p:nvPr/>
          </p:nvSpPr>
          <p:spPr>
            <a:xfrm>
              <a:off x="8524" y="2778"/>
              <a:ext cx="2981" cy="454"/>
            </a:xfrm>
            <a:prstGeom prst="rect">
              <a:avLst/>
            </a:prstGeom>
            <a:noFill/>
            <a:ln w="9525" cap="flat" cmpd="sng" algn="ctr">
              <a:solidFill>
                <a:srgbClr val="00B05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10" name="直接箭头连接符 9"/>
            <p:cNvCxnSpPr/>
            <p:nvPr/>
          </p:nvCxnSpPr>
          <p:spPr>
            <a:xfrm flipH="1">
              <a:off x="9921" y="3256"/>
              <a:ext cx="403" cy="737"/>
            </a:xfrm>
            <a:prstGeom prst="straightConnector1">
              <a:avLst/>
            </a:prstGeom>
            <a:solidFill>
              <a:schemeClr val="accent1"/>
            </a:solidFill>
            <a:ln w="9525" cap="flat" cmpd="sng" algn="ctr">
              <a:solidFill>
                <a:srgbClr val="00B050"/>
              </a:solidFill>
              <a:prstDash val="solid"/>
              <a:round/>
              <a:headEnd type="none" w="med" len="med"/>
              <a:tailEnd type="arrow" w="med" len="med"/>
            </a:ln>
          </p:spPr>
        </p:cxnSp>
        <p:cxnSp>
          <p:nvCxnSpPr>
            <p:cNvPr id="11" name="直接箭头连接符 10"/>
            <p:cNvCxnSpPr/>
            <p:nvPr/>
          </p:nvCxnSpPr>
          <p:spPr>
            <a:xfrm>
              <a:off x="7652" y="3488"/>
              <a:ext cx="2156" cy="449"/>
            </a:xfrm>
            <a:prstGeom prst="straightConnector1">
              <a:avLst/>
            </a:prstGeom>
            <a:solidFill>
              <a:schemeClr val="accent1"/>
            </a:solidFill>
            <a:ln w="9525" cap="flat" cmpd="sng" algn="ctr">
              <a:solidFill>
                <a:srgbClr val="00B050"/>
              </a:solidFill>
              <a:prstDash val="solid"/>
              <a:round/>
              <a:headEnd type="none" w="med" len="med"/>
              <a:tailEnd type="arrow" w="med" len="med"/>
            </a:ln>
          </p:spPr>
        </p:cxnSp>
      </p:grpSp>
      <p:grpSp>
        <p:nvGrpSpPr>
          <p:cNvPr id="13" name="组合 12"/>
          <p:cNvGrpSpPr/>
          <p:nvPr/>
        </p:nvGrpSpPr>
        <p:grpSpPr>
          <a:xfrm>
            <a:off x="3924300" y="635000"/>
            <a:ext cx="3241040" cy="829945"/>
            <a:chOff x="6180" y="1000"/>
            <a:chExt cx="5104" cy="1307"/>
          </a:xfrm>
        </p:grpSpPr>
        <p:sp>
          <p:nvSpPr>
            <p:cNvPr id="2" name="左大括号 1"/>
            <p:cNvSpPr/>
            <p:nvPr/>
          </p:nvSpPr>
          <p:spPr>
            <a:xfrm>
              <a:off x="6180" y="1328"/>
              <a:ext cx="453" cy="907"/>
            </a:xfrm>
            <a:prstGeom prst="leftBrace">
              <a:avLst/>
            </a:prstGeom>
            <a:noFill/>
            <a:ln w="9525" cap="flat" cmpd="sng" algn="ctr">
              <a:solidFill>
                <a:schemeClr val="accent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3" name="文本框 2"/>
            <p:cNvSpPr txBox="1"/>
            <p:nvPr/>
          </p:nvSpPr>
          <p:spPr>
            <a:xfrm>
              <a:off x="6563" y="1000"/>
              <a:ext cx="4721" cy="1307"/>
            </a:xfrm>
            <a:prstGeom prst="rect">
              <a:avLst/>
            </a:prstGeom>
            <a:noFill/>
          </p:spPr>
          <p:txBody>
            <a:bodyPr wrap="square" rtlCol="0">
              <a:spAutoFit/>
            </a:bodyPr>
            <a:lstStyle/>
            <a:p>
              <a:pPr algn="l">
                <a:lnSpc>
                  <a:spcPct val="200000"/>
                </a:lnSpc>
              </a:pPr>
              <a:r>
                <a:rPr lang="zh-CN" altLang="en-US" sz="1200">
                  <a:solidFill>
                    <a:srgbClr val="5AADD6"/>
                  </a:solidFill>
                </a:rPr>
                <a:t>编译期是什么类型？</a:t>
              </a:r>
              <a:endParaRPr lang="zh-CN" altLang="en-US" sz="1200">
                <a:solidFill>
                  <a:srgbClr val="5AADD6"/>
                </a:solidFill>
              </a:endParaRPr>
            </a:p>
            <a:p>
              <a:pPr algn="l">
                <a:lnSpc>
                  <a:spcPct val="200000"/>
                </a:lnSpc>
              </a:pPr>
              <a:r>
                <a:rPr lang="zh-CN" altLang="en-US" sz="1200">
                  <a:solidFill>
                    <a:srgbClr val="5AADD6"/>
                  </a:solidFill>
                </a:rPr>
                <a:t>运行时是什么类型？</a:t>
              </a:r>
              <a:endParaRPr lang="zh-CN" altLang="en-US" sz="1200">
                <a:solidFill>
                  <a:srgbClr val="5AADD6"/>
                </a:solidFill>
              </a:endParaRPr>
            </a:p>
          </p:txBody>
        </p:sp>
      </p:grpSp>
    </p:spTree>
  </p:cSld>
  <p:clrMapOvr>
    <a:masterClrMapping/>
  </p:clrMapOvr>
  <mc:AlternateContent xmlns:mc="http://schemas.openxmlformats.org/markup-compatibility/2006">
    <mc:Choice xmlns:p14="http://schemas.microsoft.com/office/powerpoint/2010/main" Requires="p14">
      <p:transition p14:dur="9" advTm="0">
        <p:cover/>
      </p:transition>
    </mc:Choice>
    <mc:Fallback>
      <p:transition advTm="0">
        <p:cov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2" nodeType="clickEffect">
                                  <p:stCondLst>
                                    <p:cond delay="0"/>
                                  </p:stCondLst>
                                  <p:iterate type="lt">
                                    <p:tmPct val="0"/>
                                  </p:iterate>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4" grpId="0"/>
      <p:bldP spid="5" grpId="2" bldLvl="0" animBg="1"/>
    </p:bldLst>
  </p:timing>
</p:sld>
</file>

<file path=ppt/theme/theme1.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主题">
      <a:majorFont>
        <a:latin typeface="Browallia New"/>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13816</Words>
  <Application>WPS 演示</Application>
  <PresentationFormat>全屏显示(16:9)</PresentationFormat>
  <Paragraphs>1313</Paragraphs>
  <Slides>65</Slides>
  <Notes>42</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65</vt:i4>
      </vt:variant>
    </vt:vector>
  </HeadingPairs>
  <TitlesOfParts>
    <vt:vector size="85" baseType="lpstr">
      <vt:lpstr>Arial</vt:lpstr>
      <vt:lpstr>宋体</vt:lpstr>
      <vt:lpstr>Wingdings</vt:lpstr>
      <vt:lpstr>黑体</vt:lpstr>
      <vt:lpstr>Calibri</vt:lpstr>
      <vt:lpstr>微软雅黑</vt:lpstr>
      <vt:lpstr>Browallia New</vt:lpstr>
      <vt:lpstr>Tahoma</vt:lpstr>
      <vt:lpstr>Times New Roman</vt:lpstr>
      <vt:lpstr>Consolas</vt:lpstr>
      <vt:lpstr>Arial Unicode MS</vt:lpstr>
      <vt:lpstr>隶书</vt:lpstr>
      <vt:lpstr>楷体_GB2312</vt:lpstr>
      <vt:lpstr>Times New Roman</vt:lpstr>
      <vt:lpstr>Arial</vt:lpstr>
      <vt:lpstr>楷体</vt:lpstr>
      <vt:lpstr>Impact</vt:lpstr>
      <vt:lpstr>Segoe Print</vt:lpstr>
      <vt:lpstr>新宋体</vt:lpstr>
      <vt:lpstr>Office 主题</vt:lpstr>
      <vt:lpstr>第二单元</vt:lpstr>
      <vt:lpstr>第一节课</vt:lpstr>
      <vt:lpstr>知识回顾</vt:lpstr>
      <vt:lpstr>知识回顾</vt:lpstr>
      <vt:lpstr>本单元贯穿案例</vt:lpstr>
      <vt:lpstr>本单元知识目标</vt:lpstr>
      <vt:lpstr>为什么使用泛型</vt:lpstr>
      <vt:lpstr>为什么使用使用泛型</vt:lpstr>
      <vt:lpstr>为什么使用泛型</vt:lpstr>
      <vt:lpstr>为什么使用泛型</vt:lpstr>
      <vt:lpstr>为什么使用泛型</vt:lpstr>
      <vt:lpstr>什么是泛型</vt:lpstr>
      <vt:lpstr>什么是泛型</vt:lpstr>
      <vt:lpstr>什么是泛型</vt:lpstr>
      <vt:lpstr>泛型可以用在哪里</vt:lpstr>
      <vt:lpstr>泛型可以用在哪里</vt:lpstr>
      <vt:lpstr>泛型的初步使用</vt:lpstr>
      <vt:lpstr>使用泛型时的注意事项</vt:lpstr>
      <vt:lpstr>课堂小结</vt:lpstr>
      <vt:lpstr>课堂拓展：泛型标识符的含义</vt:lpstr>
      <vt:lpstr>第二节课</vt:lpstr>
      <vt:lpstr>学习目标</vt:lpstr>
      <vt:lpstr>什么是泛型类</vt:lpstr>
      <vt:lpstr>如何创建泛型类</vt:lpstr>
      <vt:lpstr>如何创建泛型类的对象</vt:lpstr>
      <vt:lpstr>子类如何继承泛型类</vt:lpstr>
      <vt:lpstr>泛型类的案例</vt:lpstr>
      <vt:lpstr>使用泛型类时的注意事项</vt:lpstr>
      <vt:lpstr>什么是泛型接口</vt:lpstr>
      <vt:lpstr>如何使用泛型接口</vt:lpstr>
      <vt:lpstr>如何使用泛型接口</vt:lpstr>
      <vt:lpstr>使用泛型接口时的注意事项</vt:lpstr>
      <vt:lpstr>课堂编程</vt:lpstr>
      <vt:lpstr>课堂小结</vt:lpstr>
      <vt:lpstr>第三节课</vt:lpstr>
      <vt:lpstr>学习目标</vt:lpstr>
      <vt:lpstr>什么是泛型方法</vt:lpstr>
      <vt:lpstr>如何使用泛型方法</vt:lpstr>
      <vt:lpstr>如何使用泛型方法</vt:lpstr>
      <vt:lpstr>泛型方法的使用特点</vt:lpstr>
      <vt:lpstr>使用泛型方法时的注意事项</vt:lpstr>
      <vt:lpstr>泛型的常用规则</vt:lpstr>
      <vt:lpstr>泛型的常用规则</vt:lpstr>
      <vt:lpstr>课堂编程</vt:lpstr>
      <vt:lpstr>课堂小结</vt:lpstr>
      <vt:lpstr>第四节课</vt:lpstr>
      <vt:lpstr>学习目标</vt:lpstr>
      <vt:lpstr>为什么使用泛型通配符</vt:lpstr>
      <vt:lpstr>为什么使用泛型通配符</vt:lpstr>
      <vt:lpstr>什么是通配符</vt:lpstr>
      <vt:lpstr>什么是泛型通配符</vt:lpstr>
      <vt:lpstr>如何使用无边界通配符</vt:lpstr>
      <vt:lpstr>为什么使用有边界通配符</vt:lpstr>
      <vt:lpstr>如何使用固定上边界通配符</vt:lpstr>
      <vt:lpstr>如何使用固定下边界通配符</vt:lpstr>
      <vt:lpstr>类型形参中的边界</vt:lpstr>
      <vt:lpstr>知识点：?和T的区别</vt:lpstr>
      <vt:lpstr>课堂编程</vt:lpstr>
      <vt:lpstr>本单元贯穿案例总结</vt:lpstr>
      <vt:lpstr>单元总结</vt:lpstr>
      <vt:lpstr>单元总结</vt:lpstr>
      <vt:lpstr>单元总结</vt:lpstr>
      <vt:lpstr>课堂拓展：泛型的生效期</vt:lpstr>
      <vt:lpstr>课堂拓展：常用的通配符</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第1章内容回顾</dc:title>
  <dc:creator>xiaojing.dai</dc:creator>
  <cp:lastModifiedBy>章勇</cp:lastModifiedBy>
  <cp:revision>2929</cp:revision>
  <dcterms:created xsi:type="dcterms:W3CDTF">2006-03-08T06:55:00Z</dcterms:created>
  <dcterms:modified xsi:type="dcterms:W3CDTF">2018-11-01T13:33:54Z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2052-10.1.0.7566</vt:lpwstr>
  </property>
</Properties>
</file>