
<file path=[Content_Types].xml><?xml version="1.0" encoding="utf-8"?>
<Types xmlns="http://schemas.openxmlformats.org/package/2006/content-types">
  <Default Extension="jpeg" ContentType="image/jpeg"/>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8"/>
  </p:handoutMasterIdLst>
  <p:sldIdLst>
    <p:sldId id="516" r:id="rId3"/>
    <p:sldId id="1754" r:id="rId5"/>
    <p:sldId id="1763" r:id="rId6"/>
    <p:sldId id="1765" r:id="rId7"/>
    <p:sldId id="1769" r:id="rId8"/>
    <p:sldId id="1770" r:id="rId9"/>
    <p:sldId id="2149" r:id="rId10"/>
    <p:sldId id="1771" r:id="rId11"/>
    <p:sldId id="1772" r:id="rId12"/>
    <p:sldId id="1982" r:id="rId13"/>
    <p:sldId id="1983" r:id="rId14"/>
    <p:sldId id="2208" r:id="rId15"/>
    <p:sldId id="1773" r:id="rId16"/>
    <p:sldId id="1986" r:id="rId17"/>
    <p:sldId id="2260" r:id="rId18"/>
    <p:sldId id="1886" r:id="rId19"/>
    <p:sldId id="1779" r:id="rId20"/>
    <p:sldId id="1936" r:id="rId21"/>
    <p:sldId id="1755" r:id="rId22"/>
    <p:sldId id="1780" r:id="rId23"/>
    <p:sldId id="1782" r:id="rId24"/>
    <p:sldId id="1784" r:id="rId25"/>
    <p:sldId id="1785" r:id="rId26"/>
    <p:sldId id="1786" r:id="rId27"/>
    <p:sldId id="2085" r:id="rId28"/>
    <p:sldId id="1888" r:id="rId29"/>
    <p:sldId id="1791" r:id="rId30"/>
    <p:sldId id="1789" r:id="rId31"/>
    <p:sldId id="1790" r:id="rId32"/>
    <p:sldId id="1889" r:id="rId33"/>
    <p:sldId id="1792" r:id="rId34"/>
    <p:sldId id="1793" r:id="rId35"/>
    <p:sldId id="1756" r:id="rId36"/>
    <p:sldId id="1794" r:id="rId37"/>
    <p:sldId id="1798" r:id="rId38"/>
    <p:sldId id="1797" r:id="rId39"/>
    <p:sldId id="1800" r:id="rId40"/>
    <p:sldId id="1890" r:id="rId41"/>
    <p:sldId id="1891" r:id="rId42"/>
    <p:sldId id="1801" r:id="rId43"/>
    <p:sldId id="2124" r:id="rId44"/>
    <p:sldId id="1802" r:id="rId45"/>
    <p:sldId id="1803" r:id="rId46"/>
    <p:sldId id="1804" r:id="rId47"/>
    <p:sldId id="1757" r:id="rId48"/>
    <p:sldId id="1806" r:id="rId49"/>
    <p:sldId id="1807" r:id="rId50"/>
    <p:sldId id="1808" r:id="rId51"/>
    <p:sldId id="1813" r:id="rId52"/>
    <p:sldId id="1814" r:id="rId53"/>
    <p:sldId id="1811" r:id="rId54"/>
    <p:sldId id="1812" r:id="rId55"/>
    <p:sldId id="1815" r:id="rId56"/>
    <p:sldId id="1816" r:id="rId57"/>
    <p:sldId id="1817" r:id="rId58"/>
    <p:sldId id="1820" r:id="rId59"/>
    <p:sldId id="1821" r:id="rId60"/>
    <p:sldId id="1822" r:id="rId61"/>
    <p:sldId id="1823" r:id="rId62"/>
    <p:sldId id="1824" r:id="rId63"/>
    <p:sldId id="1825" r:id="rId64"/>
    <p:sldId id="1827" r:id="rId65"/>
    <p:sldId id="1826" r:id="rId66"/>
    <p:sldId id="515" r:id="rId67"/>
  </p:sldIdLst>
  <p:sldSz cx="9144000" cy="5143500" type="screen16x9"/>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8FC"/>
    <a:srgbClr val="5AADD6"/>
    <a:srgbClr val="C00000"/>
    <a:srgbClr val="E07A6F"/>
    <a:srgbClr val="E6C168"/>
    <a:srgbClr val="FFFFFF"/>
    <a:srgbClr val="E1FEFF"/>
    <a:srgbClr val="E7F4FF"/>
    <a:srgbClr val="D5EBFF"/>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28" autoAdjust="0"/>
    <p:restoredTop sz="46769" autoAdjust="0"/>
  </p:normalViewPr>
  <p:slideViewPr>
    <p:cSldViewPr>
      <p:cViewPr varScale="1">
        <p:scale>
          <a:sx n="68" d="100"/>
          <a:sy n="68" d="100"/>
        </p:scale>
        <p:origin x="-2220" y="-96"/>
      </p:cViewPr>
      <p:guideLst>
        <p:guide orient="horz" pos="1484"/>
        <p:guide orient="horz" pos="2634"/>
        <p:guide pos="2837"/>
      </p:guideLst>
    </p:cSldViewPr>
  </p:slideViewPr>
  <p:notesTextViewPr>
    <p:cViewPr>
      <p:scale>
        <a:sx n="100" d="100"/>
        <a:sy n="100" d="100"/>
      </p:scale>
      <p:origin x="0" y="0"/>
    </p:cViewPr>
  </p:notesTextViewPr>
  <p:sorterViewPr>
    <p:cViewPr>
      <p:scale>
        <a:sx n="66" d="100"/>
        <a:sy n="66" d="100"/>
      </p:scale>
      <p:origin x="0" y="2224"/>
    </p:cViewPr>
  </p:sorterViewPr>
  <p:notesViewPr>
    <p:cSldViewPr>
      <p:cViewPr varScale="1">
        <p:scale>
          <a:sx n="54" d="100"/>
          <a:sy n="54" d="100"/>
        </p:scale>
        <p:origin x="-2610" y="-84"/>
      </p:cViewPr>
      <p:guideLst>
        <p:guide orient="horz" pos="2638"/>
        <p:guide pos="21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DB3C531B-D83C-493A-84AD-316F78881EC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B801823-96DB-4EC2-991A-2DEE593AD1D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我们在学习泛型的概念时，先大致了解泛型怎么使用。</a:t>
            </a:r>
            <a:endParaRPr lang="zh-CN" altLang="en-US"/>
          </a:p>
          <a:p>
            <a:r>
              <a:rPr lang="zh-CN" altLang="en-US"/>
              <a:t>以泛型在类中的使用为例，其语法格式为：</a:t>
            </a:r>
            <a:endParaRPr lang="zh-CN" altLang="en-US"/>
          </a:p>
          <a:p>
            <a:r>
              <a:rPr lang="en-US" altLang="zh-CN"/>
              <a:t>class</a:t>
            </a:r>
            <a:r>
              <a:rPr lang="zh-CN" altLang="en-US"/>
              <a:t>关键字，类名称，右侧一对尖括号，在尖括号中写入形如</a:t>
            </a:r>
            <a:r>
              <a:rPr lang="en-US" altLang="zh-CN"/>
              <a:t>T</a:t>
            </a:r>
            <a:r>
              <a:rPr lang="zh-CN" altLang="en-US"/>
              <a:t>的泛型标识符，然后再在花括号中定义类的成员信息。</a:t>
            </a:r>
            <a:endParaRPr lang="zh-CN" altLang="en-US"/>
          </a:p>
          <a:p>
            <a:r>
              <a:rPr lang="zh-CN" altLang="en-US"/>
              <a:t>需要注意的是，标识符</a:t>
            </a:r>
            <a:r>
              <a:rPr lang="en-US" altLang="zh-CN"/>
              <a:t>T</a:t>
            </a:r>
            <a:r>
              <a:rPr lang="zh-CN" altLang="en-US"/>
              <a:t>是形式上的类型，在使用时传入具体的类型即可。</a:t>
            </a:r>
            <a:endParaRPr lang="zh-CN" altLang="en-US"/>
          </a:p>
          <a:p>
            <a:r>
              <a:rPr lang="zh-CN" altLang="en-US"/>
              <a:t>我们在类体内可以将</a:t>
            </a:r>
            <a:r>
              <a:rPr lang="en-US" altLang="zh-CN"/>
              <a:t>T</a:t>
            </a:r>
            <a:r>
              <a:rPr lang="zh-CN" altLang="en-US"/>
              <a:t>作为成员类型，包括方法的返回值类型。</a:t>
            </a:r>
            <a:endParaRPr lang="zh-CN" altLang="en-US"/>
          </a:p>
          <a:p>
            <a:r>
              <a:rPr lang="zh-CN" altLang="en-US"/>
              <a:t>接下来请看泛型使用的简单案例。</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这段代码与之前相似，不同的是，我们在类名称右边多了一对尖括号，在尖括号里写入了一个标识符</a:t>
            </a:r>
            <a:r>
              <a:rPr lang="en-US" altLang="zh-CN"/>
              <a:t>T</a:t>
            </a:r>
            <a:r>
              <a:rPr lang="zh-CN" altLang="en-US"/>
              <a:t>。</a:t>
            </a:r>
            <a:endParaRPr lang="zh-CN" altLang="en-US"/>
          </a:p>
          <a:p>
            <a:r>
              <a:rPr lang="zh-CN" altLang="en-US"/>
              <a:t>然后在类体内，我们将原先所用的</a:t>
            </a:r>
            <a:r>
              <a:rPr lang="en-US" altLang="zh-CN"/>
              <a:t>Object</a:t>
            </a:r>
            <a:r>
              <a:rPr lang="zh-CN" altLang="en-US"/>
              <a:t>类都换成了标识符</a:t>
            </a:r>
            <a:r>
              <a:rPr lang="en-US" altLang="zh-CN"/>
              <a:t>T</a:t>
            </a:r>
            <a:r>
              <a:rPr lang="zh-CN" altLang="en-US"/>
              <a:t>。那么，这样使用有什么效果呢？</a:t>
            </a:r>
            <a:endParaRPr lang="zh-CN" altLang="en-US"/>
          </a:p>
          <a:p>
            <a:r>
              <a:rPr lang="zh-CN" altLang="en-US"/>
              <a:t>请看测试类代码。</a:t>
            </a:r>
            <a:endParaRPr lang="zh-CN" altLang="en-US"/>
          </a:p>
          <a:p>
            <a:r>
              <a:rPr lang="zh-CN" altLang="en-US"/>
              <a:t>我们仍是在</a:t>
            </a:r>
            <a:r>
              <a:rPr lang="en-US" altLang="zh-CN"/>
              <a:t>main</a:t>
            </a:r>
            <a:r>
              <a:rPr lang="zh-CN" altLang="en-US"/>
              <a:t>方法中创建类的对象，在创建对象时，在尖括号中传入具体的类型</a:t>
            </a:r>
            <a:r>
              <a:rPr lang="en-US" altLang="zh-CN"/>
              <a:t>String</a:t>
            </a:r>
            <a:r>
              <a:rPr lang="zh-CN" altLang="en-US"/>
              <a:t>，并通过构造器传参传入字符串</a:t>
            </a:r>
            <a:r>
              <a:rPr lang="en-US" altLang="zh-CN"/>
              <a:t>“123”.</a:t>
            </a:r>
            <a:endParaRPr lang="en-US" altLang="zh-CN"/>
          </a:p>
          <a:p>
            <a:r>
              <a:rPr lang="zh-CN" altLang="en-US"/>
              <a:t>然后，我们调用对象</a:t>
            </a:r>
            <a:r>
              <a:rPr lang="en-US" altLang="zh-CN"/>
              <a:t>obj</a:t>
            </a:r>
            <a:r>
              <a:rPr lang="zh-CN" altLang="en-US"/>
              <a:t>的</a:t>
            </a:r>
            <a:r>
              <a:rPr lang="en-US" altLang="zh-CN"/>
              <a:t>getVal</a:t>
            </a:r>
            <a:r>
              <a:rPr lang="zh-CN" altLang="en-US"/>
              <a:t>方法，发现该方法返回值的类型在编译期就自动转换为</a:t>
            </a:r>
            <a:r>
              <a:rPr lang="en-US" altLang="zh-CN"/>
              <a:t>String</a:t>
            </a:r>
            <a:r>
              <a:rPr lang="zh-CN" altLang="en-US"/>
              <a:t>类型。</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同学们思考下：如果创建类的对象时，我们传入</a:t>
            </a:r>
            <a:r>
              <a:rPr lang="en-US" altLang="zh-CN">
                <a:sym typeface="+mn-ea"/>
              </a:rPr>
              <a:t>Integer</a:t>
            </a:r>
            <a:r>
              <a:rPr lang="zh-CN" altLang="en-US">
                <a:sym typeface="+mn-ea"/>
              </a:rPr>
              <a:t>或者其他类型的对象，那么，标识符</a:t>
            </a:r>
            <a:r>
              <a:rPr lang="en-US" altLang="zh-CN">
                <a:sym typeface="+mn-ea"/>
              </a:rPr>
              <a:t>T</a:t>
            </a:r>
            <a:r>
              <a:rPr lang="zh-CN" altLang="en-US">
                <a:sym typeface="+mn-ea"/>
              </a:rPr>
              <a:t>是不是在编译期就自动转换为相应的类型。答案是对的，同学们可以在课下通过编程工具练习验证下。这种情况是否说明，标识符</a:t>
            </a:r>
            <a:r>
              <a:rPr lang="en-US" altLang="zh-CN">
                <a:sym typeface="+mn-ea"/>
              </a:rPr>
              <a:t>T</a:t>
            </a:r>
            <a:r>
              <a:rPr lang="zh-CN" altLang="en-US">
                <a:sym typeface="+mn-ea"/>
              </a:rPr>
              <a:t>很像一个参数化的类型，只是做下形式上的声明，在使用时传入具体类型，标识符</a:t>
            </a:r>
            <a:r>
              <a:rPr lang="en-US" altLang="zh-CN">
                <a:sym typeface="+mn-ea"/>
              </a:rPr>
              <a:t>T</a:t>
            </a:r>
            <a:r>
              <a:rPr lang="zh-CN" altLang="en-US">
                <a:sym typeface="+mn-ea"/>
              </a:rPr>
              <a:t>就自动转换为相对应的类型？这样的话，我们设计好一个类，可以运用于多种场景，是不是提高了代码的复用性？</a:t>
            </a:r>
            <a:endParaRPr lang="zh-CN" altLang="en-US"/>
          </a:p>
          <a:p>
            <a:r>
              <a:rPr lang="zh-CN" altLang="en-US">
                <a:sym typeface="+mn-ea"/>
              </a:rPr>
              <a:t>然后在控制台打印，程序能够正常执行。</a:t>
            </a:r>
            <a:endParaRPr lang="zh-CN" altLang="en-US"/>
          </a:p>
          <a:p>
            <a:r>
              <a:rPr lang="zh-CN" altLang="en-US">
                <a:sym typeface="+mn-ea"/>
              </a:rPr>
              <a:t>可见，类在使用泛型机制后，使得对象的编译期类型与运行时类型一致，所以无需进行强制类型转换，因而规避了类型转换异常。</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a:t>基于上述代码分析，我们来看泛型的概念。</a:t>
            </a:r>
            <a:endParaRPr lang="zh-CN" altLang="en-US" dirty="0"/>
          </a:p>
          <a:p>
            <a:pPr lvl="0"/>
            <a:r>
              <a:rPr lang="zh-CN" altLang="en-US" dirty="0"/>
              <a:t>泛型的英文单词为</a:t>
            </a:r>
            <a:r>
              <a:rPr lang="en-US" altLang="zh-CN" dirty="0"/>
              <a:t>genericity</a:t>
            </a:r>
            <a:r>
              <a:rPr lang="zh-CN" altLang="en-US" dirty="0"/>
              <a:t>。我们前面声明类的名称时用</a:t>
            </a:r>
            <a:r>
              <a:rPr lang="en-US" altLang="zh-CN" dirty="0"/>
              <a:t>Generic</a:t>
            </a:r>
            <a:r>
              <a:rPr lang="zh-CN" altLang="en-US" dirty="0"/>
              <a:t>，是</a:t>
            </a:r>
            <a:r>
              <a:rPr lang="en-US" altLang="zh-CN" dirty="0"/>
              <a:t>G</a:t>
            </a:r>
            <a:r>
              <a:rPr lang="zh-CN" altLang="en-US" dirty="0"/>
              <a:t>enericity的形容词。</a:t>
            </a:r>
            <a:endParaRPr lang="zh-CN" altLang="en-US" dirty="0"/>
          </a:p>
          <a:p>
            <a:pPr lvl="0"/>
            <a:r>
              <a:rPr lang="zh-CN" altLang="en-US" dirty="0"/>
              <a:t>我们接下来用种差加属的方式推导泛型的概念。</a:t>
            </a:r>
            <a:endParaRPr lang="zh-CN" altLang="en-US" dirty="0"/>
          </a:p>
          <a:p>
            <a:pPr lvl="0"/>
            <a:r>
              <a:rPr lang="zh-CN" altLang="en-US" dirty="0"/>
              <a:t>被定义项是泛型，我们前面说</a:t>
            </a:r>
            <a:r>
              <a:rPr lang="en-US" altLang="zh-CN" dirty="0"/>
              <a:t>“</a:t>
            </a:r>
            <a:r>
              <a:rPr lang="zh-CN" altLang="en-US" dirty="0"/>
              <a:t>泛型机制</a:t>
            </a:r>
            <a:r>
              <a:rPr lang="en-US" altLang="zh-CN" dirty="0"/>
              <a:t>”</a:t>
            </a:r>
            <a:r>
              <a:rPr lang="zh-CN" altLang="en-US" dirty="0"/>
              <a:t>，该机制可以实现将类型参数化，也就是将类做个形式上的声明，使用时传入具体类型，那么实际类型随之在编译期就进行了确定。</a:t>
            </a:r>
            <a:endParaRPr lang="zh-CN" altLang="en-US" dirty="0"/>
          </a:p>
          <a:p>
            <a:pPr lvl="0"/>
            <a:r>
              <a:rPr lang="zh-CN" altLang="en-US" dirty="0"/>
              <a:t>同学们再思考下，我们还学习过</a:t>
            </a:r>
            <a:r>
              <a:rPr lang="en-US" altLang="zh-CN" dirty="0"/>
              <a:t>Java</a:t>
            </a:r>
            <a:r>
              <a:rPr lang="zh-CN" altLang="en-US" dirty="0"/>
              <a:t>中的哪些机制？继承，对。继承主要体现了子类对父类信息的复用。</a:t>
            </a:r>
            <a:endParaRPr lang="zh-CN" altLang="en-US" dirty="0"/>
          </a:p>
          <a:p>
            <a:pPr lvl="0"/>
            <a:r>
              <a:rPr lang="zh-CN" altLang="en-US" dirty="0"/>
              <a:t>我们再来比较泛型与继承有哪些差异？一是参数化类型，二是可以提高代码复用性，三是在编译期强制进行类型检查，也就是说，如果我们在编译期所传值与要求的实际类型不相符，那么在编译期就会报错。</a:t>
            </a:r>
            <a:endParaRPr lang="zh-CN" altLang="en-US" dirty="0"/>
          </a:p>
          <a:p>
            <a:pPr lvl="0"/>
            <a:r>
              <a:rPr lang="zh-CN" altLang="en-US" dirty="0"/>
              <a:t>所以，泛型是通过参数化类型提高代码复用性，并在编译期强制进行类型检查的机制。</a:t>
            </a:r>
            <a:endParaRPr lang="zh-CN" altLang="en-US" dirty="0"/>
          </a:p>
          <a:p>
            <a:pPr lvl="0"/>
            <a:r>
              <a:rPr lang="zh-CN" altLang="en-US" dirty="0"/>
              <a:t>我们再来看泛型的外延，泛型可以分别应用于类，接口和方法。</a:t>
            </a:r>
            <a:endParaRPr lang="en-US" altLang="zh-CN"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那么，泛型机制可以用在哪里呢？</a:t>
            </a:r>
            <a:endParaRPr lang="zh-CN" altLang="en-US"/>
          </a:p>
          <a:p>
            <a:r>
              <a:rPr lang="zh-CN" altLang="en-US"/>
              <a:t>泛型应用于类形成泛型类，泛型应用于接口形成泛型接口，泛型应用于方法形成泛型方法。</a:t>
            </a:r>
            <a:endParaRPr lang="zh-CN" altLang="en-US"/>
          </a:p>
          <a:p>
            <a:r>
              <a:rPr lang="en-US" altLang="zh-CN"/>
              <a:t>Java</a:t>
            </a:r>
            <a:r>
              <a:rPr lang="zh-CN" altLang="en-US"/>
              <a:t>中提供了内置的一系列泛型类和泛型接口，以及泛型方法的声明格式。</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Java</a:t>
            </a:r>
            <a:r>
              <a:rPr lang="zh-CN" altLang="en-US"/>
              <a:t>中，类和接口都属于引用数据类型，所以泛型类和泛型接口也可以统称为泛型类型。</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那么，我们在使用泛型时需要注意哪些事项呢？</a:t>
            </a:r>
            <a:endParaRPr lang="zh-CN" altLang="en-US"/>
          </a:p>
          <a:p>
            <a:r>
              <a:rPr lang="zh-CN" altLang="en-US"/>
              <a:t>第一，在类型声明时对类型进行参数化。</a:t>
            </a:r>
            <a:endParaRPr lang="zh-CN" altLang="en-US"/>
          </a:p>
          <a:p>
            <a:r>
              <a:rPr lang="zh-CN" altLang="en-US"/>
              <a:t>第二，在使用时传入具体的类型，这时，泛型参数自动转换为具体的类型。</a:t>
            </a:r>
            <a:endParaRPr lang="zh-CN" altLang="en-US"/>
          </a:p>
          <a:p>
            <a:r>
              <a:rPr lang="zh-CN" altLang="en-US"/>
              <a:t>第三，程序在编译期会强制进行类型检查，从而确保类型一致，避免类型转换异常，使得程序运行更加安全。</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我们接下来总体回顾本节课的内容。</a:t>
            </a:r>
            <a:endParaRPr lang="zh-CN" altLang="en-US"/>
          </a:p>
          <a:p>
            <a:r>
              <a:rPr lang="zh-CN" altLang="en-US"/>
              <a:t>我们先是回顾了上一个单元学习的枚举，在夯实旧知识的基础上，学习新的内容。</a:t>
            </a:r>
            <a:endParaRPr lang="zh-CN" altLang="en-US"/>
          </a:p>
          <a:p>
            <a:r>
              <a:rPr lang="zh-CN" altLang="en-US"/>
              <a:t>我们学习了泛型的概念，知道了泛型是通过参数化类型提高代码复用性，并在编译期强制进行类型检查的机制。</a:t>
            </a:r>
            <a:endParaRPr lang="zh-CN" altLang="en-US"/>
          </a:p>
          <a:p>
            <a:r>
              <a:rPr lang="zh-CN" altLang="en-US"/>
              <a:t>另外，我们还学习了泛型的使用场景。比如，泛型应用于类形成泛型类，应用于接口形成泛型接口，应用于方法形成泛型方法。</a:t>
            </a:r>
            <a:endParaRPr lang="zh-CN" altLang="en-US"/>
          </a:p>
          <a:p>
            <a:r>
              <a:rPr lang="zh-CN" altLang="en-US"/>
              <a:t>我们下一节将深入学习泛型类和泛型接口。</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这是本节课的课堂拓展内容，介绍了泛型标识符的含义。</a:t>
            </a:r>
            <a:endParaRPr lang="zh-CN" altLang="en-US"/>
          </a:p>
          <a:p>
            <a:r>
              <a:rPr lang="zh-CN" altLang="en-US"/>
              <a:t>这页内容供同学们参考。</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我们上节课学习了泛型的概念和使用场景。</a:t>
            </a:r>
            <a:endParaRPr lang="zh-CN" altLang="en-US"/>
          </a:p>
          <a:p>
            <a:r>
              <a:rPr lang="zh-CN" altLang="en-US"/>
              <a:t>本节课将学习泛型在类和接口中的使用。</a:t>
            </a:r>
            <a:endParaRPr lang="zh-CN" altLang="en-US"/>
          </a:p>
          <a:p>
            <a:r>
              <a:rPr lang="zh-CN" altLang="en-US"/>
              <a:t>请问，我们为什么学习泛型类和泛型接口呢？</a:t>
            </a:r>
            <a:endParaRPr lang="zh-CN" altLang="en-US"/>
          </a:p>
          <a:p>
            <a:r>
              <a:rPr lang="zh-CN" altLang="en-US"/>
              <a:t>通过声明类型形参，我们在使用时可以传入多种类型实参，从而提高代码复用性。</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a:t>泛型类的单词是</a:t>
            </a:r>
            <a:r>
              <a:rPr lang="en-US" altLang="zh-CN" dirty="0"/>
              <a:t>Generic Class</a:t>
            </a:r>
            <a:r>
              <a:rPr lang="zh-CN" altLang="en-US" dirty="0"/>
              <a:t>。</a:t>
            </a:r>
            <a:endParaRPr lang="zh-CN" altLang="en-US" dirty="0"/>
          </a:p>
          <a:p>
            <a:pPr lvl="0"/>
            <a:r>
              <a:rPr lang="zh-CN" altLang="en-US" dirty="0"/>
              <a:t>被定义项是泛型类，请结合之前的泛型初步使用，使用了泛型的类，本质上仍是一个类，那么在类种，将没有使用泛型机制的类就通称为非泛型类。二者的差异为是否使用类型形参进行了定义。</a:t>
            </a:r>
            <a:endParaRPr lang="zh-CN" altLang="en-US" dirty="0"/>
          </a:p>
          <a:p>
            <a:pPr lvl="0"/>
            <a:r>
              <a:rPr lang="zh-CN" altLang="en-US" dirty="0"/>
              <a:t>所以，泛型类是使用类型形参定义的类。</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泛型类的语法格式为：</a:t>
            </a:r>
            <a:endParaRPr lang="zh-CN" altLang="en-US" dirty="0"/>
          </a:p>
          <a:p>
            <a:r>
              <a:rPr lang="en-US" altLang="zh-CN" dirty="0"/>
              <a:t>class</a:t>
            </a:r>
            <a:r>
              <a:rPr lang="zh-CN" altLang="en-US" dirty="0"/>
              <a:t>关键字，类名称，一对尖括号，以及尖括号种的类型形参列表。这里说的</a:t>
            </a:r>
            <a:r>
              <a:rPr lang="en-US" altLang="zh-CN" dirty="0"/>
              <a:t>“</a:t>
            </a:r>
            <a:r>
              <a:rPr lang="zh-CN" altLang="en-US" dirty="0"/>
              <a:t>形参列表</a:t>
            </a:r>
            <a:r>
              <a:rPr lang="en-US" altLang="zh-CN" dirty="0"/>
              <a:t>”</a:t>
            </a:r>
            <a:r>
              <a:rPr lang="zh-CN" altLang="en-US" dirty="0"/>
              <a:t>，是指可以传入多个类型形参，中间以英文逗号割开即可。</a:t>
            </a:r>
            <a:endParaRPr lang="zh-CN" altLang="en-US" dirty="0"/>
          </a:p>
          <a:p>
            <a:r>
              <a:rPr lang="zh-CN" altLang="en-US" dirty="0"/>
              <a:t>其中，类型形参在创建泛型类时使用，需要声明在尖括号中，类型形参是形式上的参数，如果传入多个类型形参，则以英文逗号隔开。</a:t>
            </a:r>
            <a:endParaRPr lang="zh-CN" altLang="en-US" dirty="0"/>
          </a:p>
          <a:p>
            <a:r>
              <a:rPr lang="zh-CN" altLang="en-US" dirty="0"/>
              <a:t>类型形参不仅可以用在泛型中，也可以用在后面要学习的泛型接口和泛型方法中。</a:t>
            </a:r>
            <a:endParaRPr lang="zh-CN" altLang="en-US" dirty="0"/>
          </a:p>
          <a:p>
            <a:r>
              <a:rPr lang="zh-CN" altLang="en-US" dirty="0"/>
              <a:t>我们结合一段代码来看。创建一个泛型类，在类名称右边添加一对尖括号，尖括号里声明类型形参</a:t>
            </a:r>
            <a:r>
              <a:rPr lang="en-US" altLang="zh-CN" dirty="0"/>
              <a:t>T</a:t>
            </a:r>
            <a:r>
              <a:rPr lang="zh-CN" altLang="en-US" dirty="0"/>
              <a:t>。这就创建了一个简单的泛型类。</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我们创建了泛型类，那么，应该如何创建泛型类的对象呢？</a:t>
            </a:r>
            <a:endParaRPr lang="zh-CN" altLang="en-US"/>
          </a:p>
          <a:p>
            <a:r>
              <a:rPr lang="zh-CN" altLang="en-US"/>
              <a:t>我们先看创建泛型类的对象的语法格式：</a:t>
            </a:r>
            <a:endParaRPr lang="zh-CN" altLang="en-US"/>
          </a:p>
          <a:p>
            <a:r>
              <a:rPr lang="zh-CN" altLang="en-US" dirty="0" smtClean="0">
                <a:solidFill>
                  <a:schemeClr val="tx1">
                    <a:lumMod val="75000"/>
                    <a:lumOff val="25000"/>
                  </a:schemeClr>
                </a:solidFill>
                <a:ea typeface="微软雅黑" panose="020B0503020204020204" pitchFamily="34" charset="-122"/>
                <a:sym typeface="+mn-ea"/>
              </a:rPr>
              <a:t>类</a:t>
            </a:r>
            <a:r>
              <a:rPr lang="zh-CN" altLang="en-US" dirty="0">
                <a:solidFill>
                  <a:schemeClr val="tx1">
                    <a:lumMod val="75000"/>
                    <a:lumOff val="25000"/>
                  </a:schemeClr>
                </a:solidFill>
                <a:ea typeface="微软雅黑" panose="020B0503020204020204" pitchFamily="34" charset="-122"/>
                <a:sym typeface="+mn-ea"/>
              </a:rPr>
              <a:t>名</a:t>
            </a:r>
            <a:r>
              <a:rPr lang="en-US" altLang="zh-CN" dirty="0">
                <a:solidFill>
                  <a:schemeClr val="tx1">
                    <a:lumMod val="75000"/>
                    <a:lumOff val="25000"/>
                  </a:schemeClr>
                </a:solidFill>
                <a:ea typeface="微软雅黑" panose="020B0503020204020204" pitchFamily="34" charset="-122"/>
                <a:sym typeface="+mn-ea"/>
              </a:rPr>
              <a:t>&lt;</a:t>
            </a:r>
            <a:r>
              <a:rPr lang="zh-CN" altLang="en-US" dirty="0">
                <a:solidFill>
                  <a:schemeClr val="tx1">
                    <a:lumMod val="75000"/>
                    <a:lumOff val="25000"/>
                  </a:schemeClr>
                </a:solidFill>
                <a:ea typeface="微软雅黑" panose="020B0503020204020204" pitchFamily="34" charset="-122"/>
                <a:sym typeface="+mn-ea"/>
              </a:rPr>
              <a:t>类型实参列表</a:t>
            </a:r>
            <a:r>
              <a:rPr lang="en-US" altLang="zh-CN" dirty="0">
                <a:solidFill>
                  <a:schemeClr val="tx1">
                    <a:lumMod val="75000"/>
                    <a:lumOff val="25000"/>
                  </a:schemeClr>
                </a:solidFill>
                <a:ea typeface="微软雅黑" panose="020B0503020204020204" pitchFamily="34" charset="-122"/>
                <a:sym typeface="+mn-ea"/>
              </a:rPr>
              <a:t>&gt; </a:t>
            </a:r>
            <a:r>
              <a:rPr lang="zh-CN" altLang="en-US" dirty="0">
                <a:solidFill>
                  <a:schemeClr val="tx1">
                    <a:lumMod val="75000"/>
                    <a:lumOff val="25000"/>
                  </a:schemeClr>
                </a:solidFill>
                <a:ea typeface="微软雅黑" panose="020B0503020204020204" pitchFamily="34" charset="-122"/>
                <a:sym typeface="+mn-ea"/>
              </a:rPr>
              <a:t>对象名</a:t>
            </a:r>
            <a:r>
              <a:rPr lang="en-US" altLang="zh-CN" dirty="0">
                <a:solidFill>
                  <a:schemeClr val="tx1">
                    <a:lumMod val="75000"/>
                    <a:lumOff val="25000"/>
                  </a:schemeClr>
                </a:solidFill>
                <a:ea typeface="微软雅黑" panose="020B0503020204020204" pitchFamily="34" charset="-122"/>
                <a:sym typeface="+mn-ea"/>
              </a:rPr>
              <a:t> = new </a:t>
            </a:r>
            <a:r>
              <a:rPr lang="zh-CN" altLang="en-US" dirty="0">
                <a:solidFill>
                  <a:schemeClr val="tx1">
                    <a:lumMod val="75000"/>
                    <a:lumOff val="25000"/>
                  </a:schemeClr>
                </a:solidFill>
                <a:ea typeface="微软雅黑" panose="020B0503020204020204" pitchFamily="34" charset="-122"/>
                <a:sym typeface="+mn-ea"/>
              </a:rPr>
              <a:t>类名</a:t>
            </a:r>
            <a:r>
              <a:rPr lang="en-US" altLang="zh-CN" dirty="0">
                <a:solidFill>
                  <a:schemeClr val="tx1">
                    <a:lumMod val="75000"/>
                    <a:lumOff val="25000"/>
                  </a:schemeClr>
                </a:solidFill>
                <a:ea typeface="微软雅黑" panose="020B0503020204020204" pitchFamily="34" charset="-122"/>
                <a:sym typeface="+mn-ea"/>
              </a:rPr>
              <a:t>&lt;</a:t>
            </a:r>
            <a:r>
              <a:rPr lang="zh-CN" altLang="en-US" dirty="0">
                <a:solidFill>
                  <a:schemeClr val="tx1">
                    <a:lumMod val="75000"/>
                    <a:lumOff val="25000"/>
                  </a:schemeClr>
                </a:solidFill>
                <a:ea typeface="微软雅黑" panose="020B0503020204020204" pitchFamily="34" charset="-122"/>
                <a:sym typeface="+mn-ea"/>
              </a:rPr>
              <a:t>类型实参列表</a:t>
            </a:r>
            <a:r>
              <a:rPr lang="en-US" altLang="zh-CN" dirty="0">
                <a:solidFill>
                  <a:schemeClr val="tx1">
                    <a:lumMod val="75000"/>
                    <a:lumOff val="25000"/>
                  </a:schemeClr>
                </a:solidFill>
                <a:ea typeface="微软雅黑" panose="020B0503020204020204" pitchFamily="34" charset="-122"/>
                <a:sym typeface="+mn-ea"/>
              </a:rPr>
              <a:t>&gt;(</a:t>
            </a:r>
            <a:r>
              <a:rPr lang="zh-CN" altLang="en-US" dirty="0">
                <a:solidFill>
                  <a:schemeClr val="tx1">
                    <a:lumMod val="75000"/>
                    <a:lumOff val="25000"/>
                  </a:schemeClr>
                </a:solidFill>
                <a:ea typeface="微软雅黑" panose="020B0503020204020204" pitchFamily="34" charset="-122"/>
                <a:sym typeface="+mn-ea"/>
              </a:rPr>
              <a:t>参数列表</a:t>
            </a:r>
            <a:r>
              <a:rPr lang="en-US" altLang="zh-CN" dirty="0" smtClean="0">
                <a:solidFill>
                  <a:schemeClr val="tx1">
                    <a:lumMod val="75000"/>
                    <a:lumOff val="25000"/>
                  </a:schemeClr>
                </a:solidFill>
                <a:ea typeface="微软雅黑" panose="020B0503020204020204" pitchFamily="34" charset="-122"/>
                <a:sym typeface="+mn-ea"/>
              </a:rPr>
              <a:t>);</a:t>
            </a:r>
            <a:endParaRPr lang="en-US" altLang="zh-CN" dirty="0" smtClean="0">
              <a:solidFill>
                <a:schemeClr val="tx1">
                  <a:lumMod val="75000"/>
                  <a:lumOff val="25000"/>
                </a:schemeClr>
              </a:solidFill>
              <a:ea typeface="微软雅黑" panose="020B0503020204020204" pitchFamily="34" charset="-122"/>
              <a:sym typeface="+mn-ea"/>
            </a:endParaRPr>
          </a:p>
          <a:p>
            <a:r>
              <a:rPr lang="zh-CN" altLang="en-US"/>
              <a:t>其中，类型实参是在创建泛型类的对象时指定，只能是引用数据类型；如果说类型形参是声明时传入的形式上的类型，那么，类型实参则是使用时传入的实际类型。</a:t>
            </a:r>
            <a:endParaRPr lang="zh-CN" altLang="en-US"/>
          </a:p>
          <a:p>
            <a:r>
              <a:rPr lang="zh-CN" altLang="en-US"/>
              <a:t>当然，类型实参除了可以运用于泛型类，还可以运用于泛型接口，泛型方法。</a:t>
            </a:r>
            <a:endParaRPr lang="zh-CN" altLang="en-US"/>
          </a:p>
          <a:p>
            <a:r>
              <a:rPr lang="zh-CN" altLang="en-US"/>
              <a:t>我们来看创建泛型类的对象的代码。</a:t>
            </a:r>
            <a:endParaRPr lang="zh-CN" altLang="en-US"/>
          </a:p>
          <a:p>
            <a:r>
              <a:rPr lang="zh-CN" altLang="en-US"/>
              <a:t>如图所示，创建泛型类的对象时，传入类型实参。</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我们已经学习了创建泛型类及其对象，那么，如何实现子类继承泛型类呢？</a:t>
            </a:r>
            <a:endParaRPr lang="zh-CN" altLang="en-US"/>
          </a:p>
          <a:p>
            <a:r>
              <a:rPr lang="zh-CN" altLang="en-US"/>
              <a:t>在子类继承泛型类时，可以通过两种方式实现。一种是为作为父类的泛型类传入类型形参，另一种是为作为父类的泛型类传入类型实参。</a:t>
            </a:r>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我们接下来再看一个创建泛型类及其对象的案例。</a:t>
            </a:r>
            <a:endParaRPr lang="zh-CN" altLang="en-US"/>
          </a:p>
          <a:p>
            <a:r>
              <a:rPr lang="zh-CN" altLang="en-US"/>
              <a:t>创建一个泛型类，并在它的</a:t>
            </a:r>
            <a:r>
              <a:rPr lang="en-US" altLang="zh-CN"/>
              <a:t>main</a:t>
            </a:r>
            <a:r>
              <a:rPr lang="zh-CN" altLang="en-US"/>
              <a:t>方法中实现创建泛型类及其对象。然后调用对象的成员方法，会发现泛型类在声明时传入的类型形参自动转换为使用时传入的类型实参。</a:t>
            </a:r>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总的来说，使用泛型类时的注意事项有：</a:t>
            </a:r>
            <a:endParaRPr lang="zh-CN" altLang="en-US"/>
          </a:p>
          <a:p>
            <a:r>
              <a:rPr lang="zh-CN" altLang="en-US"/>
              <a:t>第一，实例化泛型类时，需指定具体类型；</a:t>
            </a:r>
            <a:endParaRPr lang="zh-CN" altLang="en-US"/>
          </a:p>
          <a:p>
            <a:r>
              <a:rPr lang="zh-CN" altLang="en-US"/>
              <a:t>第二，编译时进行类型检查；</a:t>
            </a:r>
            <a:endParaRPr lang="zh-CN" altLang="en-US"/>
          </a:p>
          <a:p>
            <a:r>
              <a:rPr lang="zh-CN" altLang="en-US"/>
              <a:t>第三，当类型实参为空时，默认是</a:t>
            </a:r>
            <a:r>
              <a:rPr lang="en-US" altLang="zh-CN"/>
              <a:t>Object</a:t>
            </a:r>
            <a:r>
              <a:rPr lang="zh-CN" altLang="en-US"/>
              <a:t>类型。</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a:t>泛型接口的英文单词是</a:t>
            </a:r>
            <a:r>
              <a:rPr lang="en-US" altLang="zh-CN" dirty="0"/>
              <a:t>Generic Interface</a:t>
            </a:r>
            <a:r>
              <a:rPr lang="zh-CN" altLang="en-US" dirty="0"/>
              <a:t>。</a:t>
            </a:r>
            <a:endParaRPr lang="zh-CN" altLang="en-US" dirty="0"/>
          </a:p>
          <a:p>
            <a:pPr lvl="0"/>
            <a:r>
              <a:rPr lang="zh-CN" altLang="en-US" dirty="0"/>
              <a:t>被定义项是泛型接口，我们参考刚才学习的泛型类，使用了泛型机制的接口仍是接口，同样，未使用泛型机制的接口就称为非泛型接口。二者的差异是是否使用类型形参定义。</a:t>
            </a:r>
            <a:endParaRPr lang="zh-CN" altLang="en-US" dirty="0"/>
          </a:p>
          <a:p>
            <a:pPr lvl="0"/>
            <a:r>
              <a:rPr lang="zh-CN" altLang="en-US" dirty="0"/>
              <a:t>所以，泛型接口是使用类型形参定义的接口。</a:t>
            </a:r>
            <a:endParaRPr lang="zh-CN" altLang="en-US" dirty="0"/>
          </a:p>
          <a:p>
            <a:pPr lvl="0"/>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声明泛型接口的语法格式为：</a:t>
            </a:r>
            <a:endParaRPr lang="zh-CN" altLang="en-US"/>
          </a:p>
          <a:p>
            <a:pPr algn="l">
              <a:lnSpc>
                <a:spcPct val="150000"/>
              </a:lnSpc>
            </a:pPr>
            <a:r>
              <a:rPr lang="en-US" altLang="zh-CN" dirty="0">
                <a:solidFill>
                  <a:schemeClr val="tx1">
                    <a:lumMod val="75000"/>
                    <a:lumOff val="25000"/>
                  </a:schemeClr>
                </a:solidFill>
                <a:ea typeface="微软雅黑" panose="020B0503020204020204" pitchFamily="34" charset="-122"/>
                <a:sym typeface="+mn-ea"/>
              </a:rPr>
              <a:t>interface </a:t>
            </a:r>
            <a:r>
              <a:rPr lang="zh-CN" altLang="en-US" dirty="0">
                <a:solidFill>
                  <a:schemeClr val="tx1">
                    <a:lumMod val="75000"/>
                    <a:lumOff val="25000"/>
                  </a:schemeClr>
                </a:solidFill>
                <a:ea typeface="微软雅黑" panose="020B0503020204020204" pitchFamily="34" charset="-122"/>
                <a:sym typeface="+mn-ea"/>
              </a:rPr>
              <a:t>接口名</a:t>
            </a:r>
            <a:r>
              <a:rPr lang="en-US" altLang="zh-CN" dirty="0">
                <a:solidFill>
                  <a:schemeClr val="tx1">
                    <a:lumMod val="75000"/>
                    <a:lumOff val="25000"/>
                  </a:schemeClr>
                </a:solidFill>
                <a:ea typeface="微软雅黑" panose="020B0503020204020204" pitchFamily="34" charset="-122"/>
                <a:sym typeface="+mn-ea"/>
              </a:rPr>
              <a:t>&lt;</a:t>
            </a:r>
            <a:r>
              <a:rPr lang="zh-CN" altLang="en-US" dirty="0">
                <a:solidFill>
                  <a:schemeClr val="tx1">
                    <a:lumMod val="75000"/>
                    <a:lumOff val="25000"/>
                  </a:schemeClr>
                </a:solidFill>
                <a:ea typeface="微软雅黑" panose="020B0503020204020204" pitchFamily="34" charset="-122"/>
                <a:sym typeface="+mn-ea"/>
              </a:rPr>
              <a:t>类型形参列表</a:t>
            </a:r>
            <a:r>
              <a:rPr lang="en-US" altLang="zh-CN" dirty="0">
                <a:solidFill>
                  <a:schemeClr val="tx1">
                    <a:lumMod val="75000"/>
                    <a:lumOff val="25000"/>
                  </a:schemeClr>
                </a:solidFill>
                <a:ea typeface="微软雅黑" panose="020B0503020204020204" pitchFamily="34" charset="-122"/>
                <a:sym typeface="+mn-ea"/>
              </a:rPr>
              <a:t>&gt;{ }</a:t>
            </a:r>
            <a:endParaRPr lang="en-US" altLang="zh-CN" dirty="0">
              <a:solidFill>
                <a:schemeClr val="tx1">
                  <a:lumMod val="75000"/>
                  <a:lumOff val="25000"/>
                </a:schemeClr>
              </a:solidFill>
              <a:ea typeface="微软雅黑" panose="020B0503020204020204" pitchFamily="34" charset="-122"/>
              <a:sym typeface="+mn-ea"/>
            </a:endParaRPr>
          </a:p>
          <a:p>
            <a:pPr algn="l">
              <a:lnSpc>
                <a:spcPct val="150000"/>
              </a:lnSpc>
            </a:pPr>
            <a:r>
              <a:rPr lang="zh-CN" altLang="en-US" dirty="0">
                <a:solidFill>
                  <a:schemeClr val="tx1">
                    <a:lumMod val="75000"/>
                    <a:lumOff val="25000"/>
                  </a:schemeClr>
                </a:solidFill>
                <a:ea typeface="微软雅黑" panose="020B0503020204020204" pitchFamily="34" charset="-122"/>
                <a:sym typeface="+mn-ea"/>
              </a:rPr>
              <a:t>我们来看代码，声明了两个泛型接口，在接口名称的右边添加了尖括号，在尖括号中添加类型形参</a:t>
            </a:r>
            <a:r>
              <a:rPr lang="en-US" altLang="zh-CN" dirty="0">
                <a:solidFill>
                  <a:schemeClr val="tx1">
                    <a:lumMod val="75000"/>
                    <a:lumOff val="25000"/>
                  </a:schemeClr>
                </a:solidFill>
                <a:ea typeface="微软雅黑" panose="020B0503020204020204" pitchFamily="34" charset="-122"/>
                <a:sym typeface="+mn-ea"/>
              </a:rPr>
              <a:t>T</a:t>
            </a:r>
            <a:r>
              <a:rPr lang="zh-CN" altLang="en-US" dirty="0">
                <a:solidFill>
                  <a:schemeClr val="tx1">
                    <a:lumMod val="75000"/>
                    <a:lumOff val="25000"/>
                  </a:schemeClr>
                </a:solidFill>
                <a:ea typeface="微软雅黑" panose="020B0503020204020204" pitchFamily="34" charset="-122"/>
                <a:sym typeface="+mn-ea"/>
              </a:rPr>
              <a:t>。</a:t>
            </a:r>
            <a:endParaRPr lang="zh-CN" altLang="en-US" dirty="0">
              <a:solidFill>
                <a:schemeClr val="tx1">
                  <a:lumMod val="75000"/>
                  <a:lumOff val="25000"/>
                </a:schemeClr>
              </a:solidFill>
              <a:ea typeface="微软雅黑" panose="020B0503020204020204" pitchFamily="34" charset="-122"/>
              <a:sym typeface="+mn-ea"/>
            </a:endParaRPr>
          </a:p>
          <a:p>
            <a:pPr algn="l">
              <a:lnSpc>
                <a:spcPct val="150000"/>
              </a:lnSpc>
            </a:pPr>
            <a:r>
              <a:rPr lang="zh-CN" altLang="en-US" dirty="0">
                <a:solidFill>
                  <a:schemeClr val="tx1">
                    <a:lumMod val="75000"/>
                    <a:lumOff val="25000"/>
                  </a:schemeClr>
                </a:solidFill>
                <a:ea typeface="微软雅黑" panose="020B0503020204020204" pitchFamily="34" charset="-122"/>
                <a:sym typeface="+mn-ea"/>
              </a:rPr>
              <a:t>在接口体内，既可以将类型形参</a:t>
            </a:r>
            <a:r>
              <a:rPr lang="en-US" altLang="zh-CN" dirty="0">
                <a:solidFill>
                  <a:schemeClr val="tx1">
                    <a:lumMod val="75000"/>
                    <a:lumOff val="25000"/>
                  </a:schemeClr>
                </a:solidFill>
                <a:ea typeface="微软雅黑" panose="020B0503020204020204" pitchFamily="34" charset="-122"/>
                <a:sym typeface="+mn-ea"/>
              </a:rPr>
              <a:t>T</a:t>
            </a:r>
            <a:r>
              <a:rPr lang="zh-CN" altLang="en-US" dirty="0">
                <a:solidFill>
                  <a:schemeClr val="tx1">
                    <a:lumMod val="75000"/>
                    <a:lumOff val="25000"/>
                  </a:schemeClr>
                </a:solidFill>
                <a:ea typeface="微软雅黑" panose="020B0503020204020204" pitchFamily="34" charset="-122"/>
                <a:sym typeface="+mn-ea"/>
              </a:rPr>
              <a:t>作为方法传入的形参类型，也可以作为方法的返回值类型。</a:t>
            </a:r>
            <a:endParaRPr lang="en-US" altLang="zh-CN" dirty="0">
              <a:solidFill>
                <a:schemeClr val="tx1">
                  <a:lumMod val="75000"/>
                  <a:lumOff val="25000"/>
                </a:schemeClr>
              </a:solidFill>
              <a:ea typeface="微软雅黑" panose="020B0503020204020204" pitchFamily="34" charset="-122"/>
              <a:sym typeface="+mn-ea"/>
            </a:endParaRPr>
          </a:p>
          <a:p>
            <a:pPr algn="l">
              <a:lnSpc>
                <a:spcPct val="150000"/>
              </a:lnSpc>
            </a:pPr>
            <a:endParaRPr lang="zh-CN" altLang="en-US" dirty="0">
              <a:solidFill>
                <a:schemeClr val="tx1">
                  <a:lumMod val="75000"/>
                  <a:lumOff val="25000"/>
                </a:schemeClr>
              </a:solidFill>
              <a:ea typeface="微软雅黑" panose="020B0503020204020204" pitchFamily="34" charset="-122"/>
              <a:sym typeface="+mn-ea"/>
            </a:endParaRPr>
          </a:p>
          <a:p>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我们知道，声明接口主要是为了供子类实现。</a:t>
            </a:r>
            <a:endParaRPr lang="zh-CN" altLang="en-US"/>
          </a:p>
          <a:p>
            <a:r>
              <a:rPr lang="zh-CN" altLang="en-US"/>
              <a:t>那么，子类可以如何实现泛型接口呢？</a:t>
            </a:r>
            <a:endParaRPr lang="zh-CN" altLang="en-US"/>
          </a:p>
          <a:p>
            <a:r>
              <a:rPr lang="zh-CN" altLang="en-US"/>
              <a:t>一种方式是，为泛型接口传入类型形参。语法格式和代码示例请看课件：</a:t>
            </a:r>
            <a:endParaRPr lang="zh-CN" altLang="en-US"/>
          </a:p>
          <a:p>
            <a:r>
              <a:rPr lang="zh-CN" altLang="en-US" dirty="0">
                <a:solidFill>
                  <a:schemeClr val="tx1">
                    <a:lumMod val="75000"/>
                    <a:lumOff val="25000"/>
                  </a:schemeClr>
                </a:solidFill>
                <a:ea typeface="微软雅黑" panose="020B0503020204020204" pitchFamily="34" charset="-122"/>
                <a:sym typeface="+mn-ea"/>
              </a:rPr>
              <a:t>语法</a:t>
            </a:r>
            <a:r>
              <a:rPr lang="zh-CN" altLang="en-US" dirty="0" smtClean="0">
                <a:solidFill>
                  <a:schemeClr val="tx1">
                    <a:lumMod val="75000"/>
                    <a:lumOff val="25000"/>
                  </a:schemeClr>
                </a:solidFill>
                <a:ea typeface="微软雅黑" panose="020B0503020204020204" pitchFamily="34" charset="-122"/>
                <a:sym typeface="+mn-ea"/>
              </a:rPr>
              <a:t>格式：</a:t>
            </a:r>
            <a:r>
              <a:rPr lang="en-US" altLang="zh-CN" dirty="0" smtClean="0">
                <a:solidFill>
                  <a:schemeClr val="tx1">
                    <a:lumMod val="75000"/>
                    <a:lumOff val="25000"/>
                  </a:schemeClr>
                </a:solidFill>
                <a:ea typeface="微软雅黑" panose="020B0503020204020204" pitchFamily="34" charset="-122"/>
                <a:sym typeface="+mn-ea"/>
              </a:rPr>
              <a:t>class </a:t>
            </a:r>
            <a:r>
              <a:rPr lang="zh-CN" altLang="en-US" b="1" dirty="0">
                <a:solidFill>
                  <a:schemeClr val="tx1">
                    <a:lumMod val="75000"/>
                    <a:lumOff val="25000"/>
                  </a:schemeClr>
                </a:solidFill>
                <a:ea typeface="微软雅黑" panose="020B0503020204020204" pitchFamily="34" charset="-122"/>
                <a:sym typeface="+mn-ea"/>
              </a:rPr>
              <a:t>类名</a:t>
            </a:r>
            <a:r>
              <a:rPr lang="en-US" altLang="zh-CN" b="1" dirty="0">
                <a:solidFill>
                  <a:schemeClr val="tx1">
                    <a:lumMod val="75000"/>
                    <a:lumOff val="25000"/>
                  </a:schemeClr>
                </a:solidFill>
                <a:ea typeface="微软雅黑" panose="020B0503020204020204" pitchFamily="34" charset="-122"/>
                <a:sym typeface="+mn-ea"/>
              </a:rPr>
              <a:t>&lt;</a:t>
            </a:r>
            <a:r>
              <a:rPr lang="zh-CN" altLang="en-US" b="1" dirty="0">
                <a:solidFill>
                  <a:schemeClr val="tx1">
                    <a:lumMod val="75000"/>
                    <a:lumOff val="25000"/>
                  </a:schemeClr>
                </a:solidFill>
                <a:ea typeface="微软雅黑" panose="020B0503020204020204" pitchFamily="34" charset="-122"/>
                <a:sym typeface="+mn-ea"/>
              </a:rPr>
              <a:t>类型形参列表</a:t>
            </a:r>
            <a:r>
              <a:rPr lang="en-US" altLang="zh-CN" b="1" dirty="0">
                <a:solidFill>
                  <a:schemeClr val="tx1">
                    <a:lumMod val="75000"/>
                    <a:lumOff val="25000"/>
                  </a:schemeClr>
                </a:solidFill>
                <a:ea typeface="微软雅黑" panose="020B0503020204020204" pitchFamily="34" charset="-122"/>
                <a:sym typeface="+mn-ea"/>
              </a:rPr>
              <a:t>&gt; </a:t>
            </a:r>
            <a:r>
              <a:rPr lang="en-US" altLang="zh-CN" dirty="0">
                <a:solidFill>
                  <a:schemeClr val="tx1">
                    <a:lumMod val="75000"/>
                    <a:lumOff val="25000"/>
                  </a:schemeClr>
                </a:solidFill>
                <a:ea typeface="微软雅黑" panose="020B0503020204020204" pitchFamily="34" charset="-122"/>
                <a:sym typeface="+mn-ea"/>
              </a:rPr>
              <a:t>implements </a:t>
            </a:r>
            <a:r>
              <a:rPr lang="zh-CN" altLang="en-US" b="1" dirty="0">
                <a:solidFill>
                  <a:schemeClr val="tx1">
                    <a:lumMod val="75000"/>
                    <a:lumOff val="25000"/>
                  </a:schemeClr>
                </a:solidFill>
                <a:ea typeface="微软雅黑" panose="020B0503020204020204" pitchFamily="34" charset="-122"/>
                <a:sym typeface="+mn-ea"/>
              </a:rPr>
              <a:t>接口名</a:t>
            </a:r>
            <a:r>
              <a:rPr lang="en-US" altLang="zh-CN" b="1" dirty="0">
                <a:solidFill>
                  <a:schemeClr val="tx1">
                    <a:lumMod val="75000"/>
                    <a:lumOff val="25000"/>
                  </a:schemeClr>
                </a:solidFill>
                <a:ea typeface="微软雅黑" panose="020B0503020204020204" pitchFamily="34" charset="-122"/>
                <a:sym typeface="+mn-ea"/>
              </a:rPr>
              <a:t>&lt;</a:t>
            </a:r>
            <a:r>
              <a:rPr lang="zh-CN" altLang="en-US" b="1" dirty="0">
                <a:solidFill>
                  <a:schemeClr val="tx1">
                    <a:lumMod val="75000"/>
                    <a:lumOff val="25000"/>
                  </a:schemeClr>
                </a:solidFill>
                <a:ea typeface="微软雅黑" panose="020B0503020204020204" pitchFamily="34" charset="-122"/>
                <a:sym typeface="+mn-ea"/>
              </a:rPr>
              <a:t>类型形参列表</a:t>
            </a:r>
            <a:r>
              <a:rPr lang="en-US" altLang="zh-CN" b="1" dirty="0">
                <a:solidFill>
                  <a:schemeClr val="tx1">
                    <a:lumMod val="75000"/>
                    <a:lumOff val="25000"/>
                  </a:schemeClr>
                </a:solidFill>
                <a:ea typeface="微软雅黑" panose="020B0503020204020204" pitchFamily="34" charset="-122"/>
                <a:sym typeface="+mn-ea"/>
              </a:rPr>
              <a:t>&gt;</a:t>
            </a:r>
            <a:r>
              <a:rPr lang="en-US" altLang="zh-CN" dirty="0">
                <a:solidFill>
                  <a:schemeClr val="tx1">
                    <a:lumMod val="75000"/>
                    <a:lumOff val="25000"/>
                  </a:schemeClr>
                </a:solidFill>
                <a:ea typeface="微软雅黑" panose="020B0503020204020204" pitchFamily="34" charset="-122"/>
                <a:sym typeface="+mn-ea"/>
              </a:rPr>
              <a:t>{ }</a:t>
            </a:r>
            <a:endParaRPr lang="zh-CN" altLang="en-US" dirty="0">
              <a:solidFill>
                <a:schemeClr val="tx1">
                  <a:lumMod val="75000"/>
                  <a:lumOff val="25000"/>
                </a:schemeClr>
              </a:solidFill>
              <a:ea typeface="微软雅黑" panose="020B0503020204020204" pitchFamily="34" charset="-122"/>
              <a:sym typeface="+mn-ea"/>
            </a:endParaRPr>
          </a:p>
          <a:p>
            <a:r>
              <a:rPr lang="zh-CN" altLang="en-US"/>
              <a:t>另一种方式是，为泛型接口传入类型实参。语法格式和代码示例请看课件：</a:t>
            </a:r>
            <a:endParaRPr lang="zh-CN" altLang="en-US"/>
          </a:p>
          <a:p>
            <a:r>
              <a:rPr lang="zh-CN" altLang="en-US" dirty="0" smtClean="0">
                <a:solidFill>
                  <a:schemeClr val="tx1">
                    <a:lumMod val="75000"/>
                    <a:lumOff val="25000"/>
                  </a:schemeClr>
                </a:solidFill>
                <a:ea typeface="微软雅黑" panose="020B0503020204020204" pitchFamily="34" charset="-122"/>
                <a:sym typeface="+mn-ea"/>
              </a:rPr>
              <a:t>语法格式：</a:t>
            </a:r>
            <a:r>
              <a:rPr lang="en-US" altLang="zh-CN" dirty="0" smtClean="0">
                <a:solidFill>
                  <a:schemeClr val="tx1">
                    <a:lumMod val="75000"/>
                    <a:lumOff val="25000"/>
                  </a:schemeClr>
                </a:solidFill>
                <a:ea typeface="微软雅黑" panose="020B0503020204020204" pitchFamily="34" charset="-122"/>
                <a:sym typeface="+mn-ea"/>
              </a:rPr>
              <a:t>class </a:t>
            </a:r>
            <a:r>
              <a:rPr lang="zh-CN" altLang="en-US" dirty="0">
                <a:solidFill>
                  <a:schemeClr val="tx1">
                    <a:lumMod val="75000"/>
                    <a:lumOff val="25000"/>
                  </a:schemeClr>
                </a:solidFill>
                <a:ea typeface="微软雅黑" panose="020B0503020204020204" pitchFamily="34" charset="-122"/>
                <a:sym typeface="+mn-ea"/>
              </a:rPr>
              <a:t>类名 </a:t>
            </a:r>
            <a:r>
              <a:rPr lang="en-US" altLang="zh-CN" dirty="0">
                <a:solidFill>
                  <a:schemeClr val="tx1">
                    <a:lumMod val="75000"/>
                    <a:lumOff val="25000"/>
                  </a:schemeClr>
                </a:solidFill>
                <a:ea typeface="微软雅黑" panose="020B0503020204020204" pitchFamily="34" charset="-122"/>
                <a:sym typeface="+mn-ea"/>
              </a:rPr>
              <a:t>implements </a:t>
            </a:r>
            <a:r>
              <a:rPr lang="zh-CN" altLang="en-US" b="1" dirty="0">
                <a:solidFill>
                  <a:schemeClr val="tx1">
                    <a:lumMod val="75000"/>
                    <a:lumOff val="25000"/>
                  </a:schemeClr>
                </a:solidFill>
                <a:ea typeface="微软雅黑" panose="020B0503020204020204" pitchFamily="34" charset="-122"/>
                <a:sym typeface="+mn-ea"/>
              </a:rPr>
              <a:t>接口名</a:t>
            </a:r>
            <a:r>
              <a:rPr lang="en-US" altLang="zh-CN" b="1" dirty="0">
                <a:solidFill>
                  <a:schemeClr val="tx1">
                    <a:lumMod val="75000"/>
                    <a:lumOff val="25000"/>
                  </a:schemeClr>
                </a:solidFill>
                <a:ea typeface="微软雅黑" panose="020B0503020204020204" pitchFamily="34" charset="-122"/>
                <a:sym typeface="+mn-ea"/>
              </a:rPr>
              <a:t>&lt;</a:t>
            </a:r>
            <a:r>
              <a:rPr lang="zh-CN" altLang="en-US" b="1" dirty="0">
                <a:solidFill>
                  <a:schemeClr val="tx1">
                    <a:lumMod val="75000"/>
                    <a:lumOff val="25000"/>
                  </a:schemeClr>
                </a:solidFill>
                <a:ea typeface="微软雅黑" panose="020B0503020204020204" pitchFamily="34" charset="-122"/>
                <a:sym typeface="+mn-ea"/>
              </a:rPr>
              <a:t>类型实参列表</a:t>
            </a:r>
            <a:r>
              <a:rPr lang="en-US" altLang="zh-CN" b="1" dirty="0">
                <a:solidFill>
                  <a:schemeClr val="tx1">
                    <a:lumMod val="75000"/>
                    <a:lumOff val="25000"/>
                  </a:schemeClr>
                </a:solidFill>
                <a:ea typeface="微软雅黑" panose="020B0503020204020204" pitchFamily="34" charset="-122"/>
                <a:sym typeface="+mn-ea"/>
              </a:rPr>
              <a:t>&gt;</a:t>
            </a:r>
            <a:r>
              <a:rPr lang="en-US" altLang="zh-CN" dirty="0">
                <a:solidFill>
                  <a:schemeClr val="tx1">
                    <a:lumMod val="75000"/>
                    <a:lumOff val="25000"/>
                  </a:schemeClr>
                </a:solidFill>
                <a:ea typeface="微软雅黑" panose="020B0503020204020204" pitchFamily="34" charset="-122"/>
                <a:sym typeface="+mn-ea"/>
              </a:rPr>
              <a:t>{ }</a:t>
            </a:r>
            <a:endParaRPr lang="zh-CN" altLang="en-US" dirty="0">
              <a:solidFill>
                <a:schemeClr val="tx1">
                  <a:lumMod val="75000"/>
                  <a:lumOff val="25000"/>
                </a:schemeClr>
              </a:solidFill>
              <a:ea typeface="微软雅黑" panose="020B0503020204020204" pitchFamily="34" charset="-122"/>
              <a:sym typeface="+mn-ea"/>
            </a:endParaRPr>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欢迎同学们学习第二单元泛型，本单元共计</a:t>
            </a:r>
            <a:r>
              <a:rPr lang="en-US" altLang="zh-CN" dirty="0"/>
              <a:t>4</a:t>
            </a:r>
            <a:r>
              <a:rPr lang="zh-CN" altLang="en-US" dirty="0"/>
              <a:t>节课，我们先来学习第一节课初识泛型。</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在学习新内容前，让我们先回顾上一单元学习的枚举。</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同学们请思考两个问题，欢迎举手回答：</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：什么是枚举？（</a:t>
            </a:r>
            <a:r>
              <a:rPr lang="zh-CN" altLang="en-US" dirty="0">
                <a:solidFill>
                  <a:schemeClr val="bg1"/>
                </a:solidFill>
                <a:sym typeface="+mn-ea"/>
              </a:rPr>
              <a:t>枚举是使用</a:t>
            </a:r>
            <a:r>
              <a:rPr lang="en-US" altLang="zh-CN" dirty="0" err="1">
                <a:solidFill>
                  <a:schemeClr val="bg1"/>
                </a:solidFill>
                <a:sym typeface="+mn-ea"/>
              </a:rPr>
              <a:t>enum</a:t>
            </a:r>
            <a:r>
              <a:rPr lang="zh-CN" altLang="en-US" dirty="0">
                <a:solidFill>
                  <a:schemeClr val="bg1"/>
                </a:solidFill>
                <a:sym typeface="+mn-ea"/>
              </a:rPr>
              <a:t>声明的、由一组预定义的本类型常量组成的引用</a:t>
            </a:r>
            <a:r>
              <a:rPr lang="zh-CN" altLang="en-US" dirty="0" smtClean="0">
                <a:solidFill>
                  <a:schemeClr val="bg1"/>
                </a:solidFill>
                <a:sym typeface="+mn-ea"/>
              </a:rPr>
              <a:t>数据类型。</a:t>
            </a:r>
            <a:r>
              <a:rPr lang="zh-CN" altLang="en-US" dirty="0"/>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2</a:t>
            </a:r>
            <a:r>
              <a:rPr lang="zh-CN" altLang="en-US" dirty="0"/>
              <a:t>：枚举和普通类的区别有哪些？</a:t>
            </a:r>
            <a:r>
              <a:rPr lang="en-US" altLang="zh-CN" dirty="0"/>
              <a:t>---</a:t>
            </a:r>
            <a:r>
              <a:rPr lang="zh-CN" altLang="en-US" dirty="0"/>
              <a:t>刚才某同学回答得有道理。我们稍后会整体梳理二者的区别。</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我们知道，枚举默认继承了</a:t>
            </a:r>
            <a:r>
              <a:rPr lang="en-US" altLang="zh-CN" dirty="0"/>
              <a:t>java.lang.Enum</a:t>
            </a:r>
            <a:r>
              <a:rPr lang="zh-CN" altLang="en-US" dirty="0"/>
              <a:t>类，是一种特殊的类，不同于普通类，因此在</a:t>
            </a:r>
            <a:r>
              <a:rPr lang="en-US" altLang="zh-CN" dirty="0"/>
              <a:t>Java</a:t>
            </a:r>
            <a:r>
              <a:rPr lang="zh-CN" altLang="en-US" dirty="0"/>
              <a:t>的引用数据类型中，将枚举也作为一种相对独立的引用数据类型。</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那么，枚举与普通类的区别有哪些呢？</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第一，默认继承的父类不同，枚举默认继承</a:t>
            </a:r>
            <a:r>
              <a:rPr lang="en-US" altLang="zh-CN" dirty="0"/>
              <a:t>java.lang.Enum</a:t>
            </a:r>
            <a:r>
              <a:rPr lang="zh-CN" altLang="en-US" dirty="0"/>
              <a:t>类，普通类默认继承</a:t>
            </a:r>
            <a:r>
              <a:rPr lang="en-US" altLang="zh-CN" dirty="0"/>
              <a:t>Object</a:t>
            </a:r>
            <a:r>
              <a:rPr lang="zh-CN" altLang="en-US" dirty="0"/>
              <a:t>类。</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第二，声明时所用的关键字不同，声明枚举时用</a:t>
            </a:r>
            <a:r>
              <a:rPr lang="en-US" altLang="zh-CN" dirty="0"/>
              <a:t>enum</a:t>
            </a:r>
            <a:r>
              <a:rPr lang="zh-CN" altLang="en-US" dirty="0"/>
              <a:t>关键字，声明普通类时用</a:t>
            </a:r>
            <a:r>
              <a:rPr lang="en-US" altLang="zh-CN" dirty="0"/>
              <a:t>class</a:t>
            </a:r>
            <a:r>
              <a:rPr lang="zh-CN" altLang="en-US" dirty="0"/>
              <a:t>关键字。</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第三，枚举在创建后不可以被继承，普通类一般可以被继承。</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第四，构造器的访问权限修饰符不同，枚举构造器只能用</a:t>
            </a:r>
            <a:r>
              <a:rPr lang="en-US" altLang="zh-CN" dirty="0"/>
              <a:t>private</a:t>
            </a:r>
            <a:r>
              <a:rPr lang="zh-CN" altLang="en-US" dirty="0"/>
              <a:t>权限修饰符，普通类的构造器可以根据需要选用</a:t>
            </a:r>
            <a:r>
              <a:rPr lang="en-US" altLang="zh-CN" dirty="0"/>
              <a:t>4</a:t>
            </a:r>
            <a:r>
              <a:rPr lang="zh-CN" altLang="en-US" dirty="0"/>
              <a:t>种权限修饰符</a:t>
            </a:r>
            <a:r>
              <a:rPr lang="zh-CN" altLang="en-US" dirty="0">
                <a:sym typeface="+mn-ea"/>
              </a:rPr>
              <a:t>（</a:t>
            </a:r>
            <a:r>
              <a:rPr lang="en-US" altLang="zh-CN" dirty="0">
                <a:sym typeface="+mn-ea"/>
              </a:rPr>
              <a:t>private</a:t>
            </a:r>
            <a:r>
              <a:rPr lang="zh-CN" altLang="en-US" dirty="0">
                <a:sym typeface="+mn-ea"/>
              </a:rPr>
              <a:t>，默认</a:t>
            </a:r>
            <a:r>
              <a:rPr lang="en-US" altLang="zh-CN" dirty="0">
                <a:sym typeface="+mn-ea"/>
              </a:rPr>
              <a:t>default</a:t>
            </a:r>
            <a:r>
              <a:rPr lang="zh-CN" altLang="en-US" dirty="0">
                <a:sym typeface="+mn-ea"/>
              </a:rPr>
              <a:t>，</a:t>
            </a:r>
            <a:r>
              <a:rPr lang="en-US" altLang="zh-CN" dirty="0">
                <a:sym typeface="+mn-ea"/>
              </a:rPr>
              <a:t>protected</a:t>
            </a:r>
            <a:r>
              <a:rPr lang="zh-CN" altLang="en-US" dirty="0">
                <a:sym typeface="+mn-ea"/>
              </a:rPr>
              <a:t>，</a:t>
            </a:r>
            <a:r>
              <a:rPr lang="en-US" altLang="zh-CN" dirty="0">
                <a:sym typeface="+mn-ea"/>
              </a:rPr>
              <a:t>public</a:t>
            </a:r>
            <a:r>
              <a:rPr lang="zh-CN" altLang="en-US" dirty="0">
                <a:sym typeface="+mn-ea"/>
              </a:rPr>
              <a:t>）</a:t>
            </a:r>
            <a:r>
              <a:rPr lang="zh-CN" altLang="en-US" dirty="0"/>
              <a:t>中的任何一种。</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第五，实例化方式不同，枚举实例在枚举体内定义，系统自动为枚举实例名添加</a:t>
            </a:r>
            <a:r>
              <a:rPr lang="en-US" altLang="zh-CN" dirty="0"/>
              <a:t>public static final</a:t>
            </a:r>
            <a:r>
              <a:rPr lang="zh-CN" altLang="en-US" dirty="0"/>
              <a:t>修饰，普通类一般用</a:t>
            </a:r>
            <a:r>
              <a:rPr lang="en-US" altLang="zh-CN" dirty="0"/>
              <a:t>new</a:t>
            </a:r>
            <a:r>
              <a:rPr lang="zh-CN" altLang="en-US" dirty="0"/>
              <a:t>创建实例。</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第六，</a:t>
            </a:r>
            <a:r>
              <a:rPr lang="zh-CN" altLang="en-US" dirty="0"/>
              <a:t>枚举项及其常量名可以作为</a:t>
            </a:r>
            <a:r>
              <a:rPr lang="en-US" altLang="zh-CN" dirty="0"/>
              <a:t>switch...case...</a:t>
            </a:r>
            <a:r>
              <a:rPr lang="zh-CN" altLang="en-US" dirty="0"/>
              <a:t>表达式中的匹配项，普通类的对象一般不可以。</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关于枚举，我们先复习到这里，我们接下来学习泛型。</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那么，我们在使用泛型接口时需要注意哪些事项呢？</a:t>
            </a:r>
            <a:endParaRPr lang="zh-CN" altLang="en-US"/>
          </a:p>
          <a:p>
            <a:r>
              <a:rPr lang="zh-CN" altLang="en-US"/>
              <a:t>第一，在实现接口时要指定类型实参。</a:t>
            </a:r>
            <a:endParaRPr lang="zh-CN" altLang="en-US"/>
          </a:p>
          <a:p>
            <a:r>
              <a:rPr lang="zh-CN" altLang="en-US"/>
              <a:t>第二，程序在编译期会进行类型检查。</a:t>
            </a:r>
            <a:endParaRPr lang="zh-CN" altLang="en-US"/>
          </a:p>
          <a:p>
            <a:r>
              <a:rPr lang="zh-CN" altLang="en-US"/>
              <a:t>第三，当类型实参为空时，默认是</a:t>
            </a:r>
            <a:r>
              <a:rPr lang="en-US" altLang="zh-CN"/>
              <a:t>Object</a:t>
            </a:r>
            <a:r>
              <a:rPr lang="zh-CN" altLang="en-US"/>
              <a:t>类型。</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本节课的课堂编程是创建泛型类和泛型接口。</a:t>
            </a:r>
            <a:endParaRPr lang="zh-CN" altLang="en-US"/>
          </a:p>
          <a:p>
            <a:r>
              <a:rPr lang="zh-CN" altLang="en-US"/>
              <a:t>同学们请参考创建泛型类和泛型接口的语法格式，并分别创建泛型类的对象，以及实现泛型接口，并通过程序执行入口函数</a:t>
            </a:r>
            <a:r>
              <a:rPr lang="en-US" altLang="zh-CN"/>
              <a:t>main</a:t>
            </a:r>
            <a:r>
              <a:rPr lang="zh-CN" altLang="en-US"/>
              <a:t>方法来执行程序。</a:t>
            </a:r>
            <a:endParaRPr lang="zh-CN" altLang="en-US"/>
          </a:p>
          <a:p>
            <a:r>
              <a:rPr lang="zh-CN" altLang="en-US">
                <a:sym typeface="+mn-ea"/>
              </a:rPr>
              <a:t>练习时间</a:t>
            </a:r>
            <a:r>
              <a:rPr lang="en-US" altLang="zh-CN">
                <a:sym typeface="+mn-ea"/>
              </a:rPr>
              <a:t>10</a:t>
            </a:r>
            <a:r>
              <a:rPr lang="zh-CN" altLang="en-US">
                <a:sym typeface="+mn-ea"/>
              </a:rPr>
              <a:t>分钟，请同学们打开编程工具练习。</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现在总结本节课的内容。</a:t>
            </a:r>
            <a:endParaRPr lang="zh-CN" altLang="en-US"/>
          </a:p>
          <a:p>
            <a:r>
              <a:rPr lang="zh-CN" altLang="en-US"/>
              <a:t>我们先是复习了上节课学习的泛型概念及其使用场景，然后分别学习泛型类和泛型接口，并通过课堂编程予以巩固。</a:t>
            </a:r>
            <a:endParaRPr lang="zh-CN" altLang="en-US"/>
          </a:p>
          <a:p>
            <a:r>
              <a:rPr lang="zh-CN" altLang="en-US"/>
              <a:t>我们下一节将深入学习自定义泛型方法和泛型的常用规则。</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我们上节课学习了自定义泛型类和泛型接口。</a:t>
            </a:r>
            <a:endParaRPr lang="zh-CN" altLang="en-US"/>
          </a:p>
          <a:p>
            <a:r>
              <a:rPr lang="zh-CN" altLang="en-US"/>
              <a:t>本节课将学习自定义泛型方法，以及泛型的常用规则。</a:t>
            </a:r>
            <a:endParaRPr lang="zh-CN" altLang="en-US"/>
          </a:p>
          <a:p>
            <a:r>
              <a:rPr lang="zh-CN" altLang="en-US"/>
              <a:t>那么，我们为什么学习泛型方法呢？这是由于同泛型类和泛型接口相似，泛型方法声明一次，可以衍生出多个版本，从而提高代码的重用性。</a:t>
            </a:r>
            <a:endParaRPr lang="zh-CN" altLang="en-US"/>
          </a:p>
          <a:p>
            <a:r>
              <a:rPr lang="zh-CN" altLang="en-US"/>
              <a:t>那么，为什么学习泛型的常用规则呢？</a:t>
            </a:r>
            <a:endParaRPr lang="zh-CN" altLang="en-US"/>
          </a:p>
          <a:p>
            <a:r>
              <a:rPr lang="zh-CN" altLang="en-US"/>
              <a:t>这是因为，只有掌握了规则，才能更好地指导我们的实践。</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a:t>泛型方法的单词为</a:t>
            </a:r>
            <a:r>
              <a:rPr lang="en-US" altLang="zh-CN" dirty="0"/>
              <a:t>Generic Function</a:t>
            </a:r>
            <a:r>
              <a:rPr lang="zh-CN" altLang="en-US" dirty="0"/>
              <a:t>。</a:t>
            </a:r>
            <a:endParaRPr lang="zh-CN" altLang="en-US" dirty="0"/>
          </a:p>
          <a:p>
            <a:pPr lvl="0"/>
            <a:r>
              <a:rPr lang="zh-CN" altLang="en-US" dirty="0"/>
              <a:t>被定义项是泛型方法，与泛型类和泛型接口相似，使用了泛型机制的方法仍是方法，那么未使用泛型机制的方法就是非泛型方法。二者的差异是是否使用类型形参定义。</a:t>
            </a:r>
            <a:endParaRPr lang="zh-CN" altLang="en-US" dirty="0"/>
          </a:p>
          <a:p>
            <a:pPr lvl="0"/>
            <a:r>
              <a:rPr lang="zh-CN" altLang="en-US" dirty="0"/>
              <a:t>因此，泛型方法是使用类型形参定义的方法。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那么，如何使用泛型方法呢？</a:t>
            </a:r>
            <a:endParaRPr lang="zh-CN" altLang="en-US"/>
          </a:p>
          <a:p>
            <a:r>
              <a:rPr lang="zh-CN" altLang="en-US"/>
              <a:t>我们先来看声明泛型方法时的语法格式：</a:t>
            </a:r>
            <a:endParaRPr lang="zh-CN" altLang="en-US"/>
          </a:p>
          <a:p>
            <a:r>
              <a:rPr lang="zh-CN" altLang="en-US" dirty="0" smtClean="0">
                <a:solidFill>
                  <a:schemeClr val="tx1">
                    <a:lumMod val="75000"/>
                    <a:lumOff val="25000"/>
                  </a:schemeClr>
                </a:solidFill>
                <a:ea typeface="微软雅黑" panose="020B0503020204020204" pitchFamily="34" charset="-122"/>
                <a:sym typeface="+mn-ea"/>
              </a:rPr>
              <a:t>权限修饰符  </a:t>
            </a:r>
            <a:r>
              <a:rPr lang="en-US" altLang="zh-CN" dirty="0" smtClean="0">
                <a:solidFill>
                  <a:schemeClr val="tx1">
                    <a:lumMod val="75000"/>
                    <a:lumOff val="25000"/>
                  </a:schemeClr>
                </a:solidFill>
                <a:ea typeface="微软雅黑" panose="020B0503020204020204" pitchFamily="34" charset="-122"/>
                <a:sym typeface="+mn-ea"/>
              </a:rPr>
              <a:t>&lt;</a:t>
            </a:r>
            <a:r>
              <a:rPr lang="zh-CN" altLang="en-US" dirty="0">
                <a:solidFill>
                  <a:schemeClr val="tx1">
                    <a:lumMod val="75000"/>
                    <a:lumOff val="25000"/>
                  </a:schemeClr>
                </a:solidFill>
                <a:ea typeface="微软雅黑" panose="020B0503020204020204" pitchFamily="34" charset="-122"/>
                <a:sym typeface="+mn-ea"/>
              </a:rPr>
              <a:t>类型形参列表</a:t>
            </a:r>
            <a:r>
              <a:rPr lang="en-US" altLang="zh-CN" dirty="0" smtClean="0">
                <a:solidFill>
                  <a:schemeClr val="tx1">
                    <a:lumMod val="75000"/>
                    <a:lumOff val="25000"/>
                  </a:schemeClr>
                </a:solidFill>
                <a:ea typeface="微软雅黑" panose="020B0503020204020204" pitchFamily="34" charset="-122"/>
                <a:sym typeface="+mn-ea"/>
              </a:rPr>
              <a:t>&gt;  </a:t>
            </a:r>
            <a:r>
              <a:rPr lang="zh-CN" altLang="en-US" dirty="0">
                <a:solidFill>
                  <a:schemeClr val="tx1">
                    <a:lumMod val="75000"/>
                    <a:lumOff val="25000"/>
                  </a:schemeClr>
                </a:solidFill>
                <a:ea typeface="微软雅黑" panose="020B0503020204020204" pitchFamily="34" charset="-122"/>
                <a:sym typeface="+mn-ea"/>
              </a:rPr>
              <a:t>返回值类型 </a:t>
            </a:r>
            <a:r>
              <a:rPr lang="zh-CN" altLang="en-US" dirty="0" smtClean="0">
                <a:solidFill>
                  <a:schemeClr val="tx1">
                    <a:lumMod val="75000"/>
                    <a:lumOff val="25000"/>
                  </a:schemeClr>
                </a:solidFill>
                <a:ea typeface="微软雅黑" panose="020B0503020204020204" pitchFamily="34" charset="-122"/>
                <a:sym typeface="+mn-ea"/>
              </a:rPr>
              <a:t> 方法</a:t>
            </a:r>
            <a:r>
              <a:rPr lang="zh-CN" altLang="en-US" dirty="0">
                <a:solidFill>
                  <a:schemeClr val="tx1">
                    <a:lumMod val="75000"/>
                    <a:lumOff val="25000"/>
                  </a:schemeClr>
                </a:solidFill>
                <a:ea typeface="微软雅黑" panose="020B0503020204020204" pitchFamily="34" charset="-122"/>
                <a:sym typeface="+mn-ea"/>
              </a:rPr>
              <a:t>名</a:t>
            </a:r>
            <a:r>
              <a:rPr lang="en-US" altLang="zh-CN" dirty="0">
                <a:solidFill>
                  <a:schemeClr val="tx1">
                    <a:lumMod val="75000"/>
                    <a:lumOff val="25000"/>
                  </a:schemeClr>
                </a:solidFill>
                <a:ea typeface="微软雅黑" panose="020B0503020204020204" pitchFamily="34" charset="-122"/>
                <a:sym typeface="+mn-ea"/>
              </a:rPr>
              <a:t>(</a:t>
            </a:r>
            <a:r>
              <a:rPr lang="zh-CN" altLang="en-US" dirty="0">
                <a:solidFill>
                  <a:schemeClr val="tx1">
                    <a:lumMod val="75000"/>
                    <a:lumOff val="25000"/>
                  </a:schemeClr>
                </a:solidFill>
                <a:ea typeface="微软雅黑" panose="020B0503020204020204" pitchFamily="34" charset="-122"/>
                <a:sym typeface="+mn-ea"/>
              </a:rPr>
              <a:t>参数列表</a:t>
            </a:r>
            <a:r>
              <a:rPr lang="en-US" altLang="zh-CN" dirty="0" smtClean="0">
                <a:solidFill>
                  <a:schemeClr val="tx1">
                    <a:lumMod val="75000"/>
                    <a:lumOff val="25000"/>
                  </a:schemeClr>
                </a:solidFill>
                <a:ea typeface="微软雅黑" panose="020B0503020204020204" pitchFamily="34" charset="-122"/>
                <a:sym typeface="+mn-ea"/>
              </a:rPr>
              <a:t>) { </a:t>
            </a:r>
            <a:r>
              <a:rPr lang="en-US" altLang="zh-CN" dirty="0">
                <a:solidFill>
                  <a:schemeClr val="tx1">
                    <a:lumMod val="75000"/>
                    <a:lumOff val="25000"/>
                  </a:schemeClr>
                </a:solidFill>
                <a:ea typeface="微软雅黑" panose="020B0503020204020204" pitchFamily="34" charset="-122"/>
                <a:sym typeface="+mn-ea"/>
              </a:rPr>
              <a:t>}</a:t>
            </a:r>
            <a:endParaRPr lang="zh-CN" altLang="en-US" dirty="0">
              <a:solidFill>
                <a:schemeClr val="tx1">
                  <a:lumMod val="75000"/>
                  <a:lumOff val="25000"/>
                </a:schemeClr>
              </a:solidFill>
              <a:ea typeface="微软雅黑" panose="020B0503020204020204" pitchFamily="34" charset="-122"/>
              <a:sym typeface="+mn-ea"/>
            </a:endParaRPr>
          </a:p>
          <a:p>
            <a:r>
              <a:rPr lang="zh-CN" altLang="en-US"/>
              <a:t>同学们可以看到，与普通方法不同，泛型方法在返回值类型前添加泛型约束。</a:t>
            </a:r>
            <a:endParaRPr lang="zh-CN" altLang="en-US"/>
          </a:p>
          <a:p>
            <a:r>
              <a:rPr lang="zh-CN" altLang="en-US"/>
              <a:t>我们结合一段代码来看。</a:t>
            </a:r>
            <a:endParaRPr lang="zh-CN" altLang="en-US"/>
          </a:p>
          <a:p>
            <a:r>
              <a:rPr lang="zh-CN" altLang="en-US"/>
              <a:t>在代码中，我们声明了一个泛型方法，在方法的返回值类型前添加了一对尖括号，在尖括号里声明了类型形参</a:t>
            </a:r>
            <a:r>
              <a:rPr lang="en-US" altLang="zh-CN"/>
              <a:t>T</a:t>
            </a:r>
            <a:r>
              <a:rPr lang="zh-CN" altLang="en-US"/>
              <a:t>，并在方法中传入类型</a:t>
            </a:r>
            <a:r>
              <a:rPr lang="en-US" altLang="zh-CN"/>
              <a:t>T</a:t>
            </a:r>
            <a:r>
              <a:rPr lang="zh-CN" altLang="en-US"/>
              <a:t>的参数。</a:t>
            </a:r>
            <a:endParaRPr lang="zh-CN" altLang="en-US"/>
          </a:p>
          <a:p>
            <a:r>
              <a:rPr lang="zh-CN" altLang="en-US"/>
              <a:t>在调用泛型方法时，我们传入不同的具体类型对象，类型形参</a:t>
            </a:r>
            <a:r>
              <a:rPr lang="en-US" altLang="zh-CN"/>
              <a:t>T</a:t>
            </a:r>
            <a:r>
              <a:rPr lang="zh-CN" altLang="en-US"/>
              <a:t>就会自动转换为相应的具体类型。</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那么，泛型方法通常用在什么场景中呢？</a:t>
            </a:r>
            <a:endParaRPr lang="zh-CN" altLang="en-US"/>
          </a:p>
          <a:p>
            <a:r>
              <a:rPr lang="zh-CN" altLang="en-US"/>
              <a:t>一种场景是在需要提高代码重用性时，可以使用泛型方法。</a:t>
            </a:r>
            <a:endParaRPr lang="zh-CN" altLang="en-US"/>
          </a:p>
          <a:p>
            <a:r>
              <a:rPr lang="zh-CN" altLang="en-US"/>
              <a:t>另一种场景是当在静态方法中传入泛型参数时，必须使用泛型方法。</a:t>
            </a:r>
            <a:endParaRPr lang="zh-CN" altLang="en-US"/>
          </a:p>
          <a:p>
            <a:r>
              <a:rPr lang="zh-CN" altLang="en-US"/>
              <a:t>比如，在下面的代码中，声明了一个泛型类型，作为普通成员方法，尽管传入了泛型参数，但是不必是泛型方法；然而，对于静态成员方法来说，如果传入了泛型参数，这个静态成员方法就必须是泛型方法，否则会在编译期报错。</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我们在来思考下，泛型方法与非泛型方法有哪些异同呢？</a:t>
            </a:r>
            <a:endParaRPr lang="zh-CN" altLang="en-US"/>
          </a:p>
          <a:p>
            <a:r>
              <a:rPr lang="zh-CN" altLang="en-US"/>
              <a:t>我们先来看普通的非泛型方法，在方法声明时传入形参值的类型，这样的话，在调用方法时，传入的实参值类型与形参值的类型一致即可。</a:t>
            </a:r>
            <a:endParaRPr lang="zh-CN" altLang="en-US"/>
          </a:p>
          <a:p>
            <a:r>
              <a:rPr lang="zh-CN" altLang="en-US"/>
              <a:t>我们再来看泛型方法，在方法声明时也声明了类型形参</a:t>
            </a:r>
            <a:r>
              <a:rPr lang="en-US" altLang="zh-CN"/>
              <a:t>T</a:t>
            </a:r>
            <a:r>
              <a:rPr lang="zh-CN" altLang="en-US"/>
              <a:t>，在方法调用时，传入什么类型的对象，参数类型就会自动转换为相应的类型。</a:t>
            </a:r>
            <a:endParaRPr lang="zh-CN" altLang="en-US"/>
          </a:p>
          <a:p>
            <a:r>
              <a:rPr lang="zh-CN" altLang="en-US"/>
              <a:t>可见，泛型方法与非泛型方法相同之处有：</a:t>
            </a:r>
            <a:endParaRPr lang="zh-CN" altLang="en-US"/>
          </a:p>
          <a:p>
            <a:r>
              <a:rPr lang="zh-CN" altLang="en-US"/>
              <a:t>声明时传入形参，使用时传入实参。</a:t>
            </a:r>
            <a:endParaRPr lang="zh-CN" altLang="en-US"/>
          </a:p>
          <a:p>
            <a:r>
              <a:rPr lang="zh-CN" altLang="en-US"/>
              <a:t>二者不同之处有：非泛型方法在声明时限定实参值的类型，泛型方法在声明时限定实参类型的范围。</a:t>
            </a:r>
            <a:r>
              <a:rPr lang="en-US" altLang="zh-CN"/>
              <a:t>xin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那么，泛型方法在使用时的注意事项有哪些呢？</a:t>
            </a:r>
            <a:endParaRPr lang="zh-CN" altLang="en-US"/>
          </a:p>
          <a:p>
            <a:r>
              <a:rPr lang="zh-CN" altLang="en-US"/>
              <a:t>第一，在声明泛型方法时，要在返回值类型前添加泛型约束。</a:t>
            </a:r>
            <a:endParaRPr lang="zh-CN" altLang="en-US"/>
          </a:p>
          <a:p>
            <a:r>
              <a:rPr lang="zh-CN" altLang="en-US"/>
              <a:t>第二，在调用泛型方法时需要指定类型实参。</a:t>
            </a:r>
            <a:endParaRPr lang="zh-CN" altLang="en-US"/>
          </a:p>
          <a:p>
            <a:r>
              <a:rPr lang="zh-CN" altLang="en-US"/>
              <a:t>第三，在静态成员方法中传入泛型参数时，必须该方法必须是泛型方法。</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那么，泛型有哪些常用的规则呢？</a:t>
            </a:r>
            <a:endParaRPr lang="zh-CN" altLang="en-US"/>
          </a:p>
          <a:p>
            <a:r>
              <a:rPr lang="zh-CN" altLang="en-US"/>
              <a:t>第一，泛型的类型实参只能是引用数据类型，不能是基本数据类型。</a:t>
            </a:r>
            <a:endParaRPr lang="zh-CN" altLang="en-US"/>
          </a:p>
          <a:p>
            <a:r>
              <a:rPr lang="zh-CN" altLang="en-US"/>
              <a:t>比如，在代码中，我们在创建泛型类的对象时，可以传入</a:t>
            </a:r>
            <a:r>
              <a:rPr lang="en-US" altLang="zh-CN"/>
              <a:t>String</a:t>
            </a:r>
            <a:r>
              <a:rPr lang="zh-CN" altLang="en-US"/>
              <a:t>类型，然而传入</a:t>
            </a:r>
            <a:r>
              <a:rPr lang="en-US" altLang="zh-CN"/>
              <a:t>int</a:t>
            </a:r>
            <a:r>
              <a:rPr lang="zh-CN" altLang="en-US"/>
              <a:t>基本数据类型时就会在编译期报语法错误。</a:t>
            </a:r>
            <a:endParaRPr lang="zh-CN" altLang="en-US"/>
          </a:p>
          <a:p>
            <a:r>
              <a:rPr lang="zh-CN" altLang="en-US"/>
              <a:t>第二，同一种泛型可以对应多个版本，不同版本需要考虑兼容性。</a:t>
            </a:r>
            <a:endParaRPr lang="zh-CN" altLang="en-US"/>
          </a:p>
          <a:p>
            <a:r>
              <a:rPr lang="zh-CN" altLang="en-US"/>
              <a:t>比如，我们使用同一个泛型类，在为其创建对象时，传入不同的类型实参，虽然这些创建的对象均属于同一个类型</a:t>
            </a:r>
            <a:r>
              <a:rPr lang="en-US" altLang="zh-CN"/>
              <a:t>ArrayUtil</a:t>
            </a:r>
            <a:r>
              <a:rPr lang="zh-CN" altLang="en-US"/>
              <a:t>，但却是这个类不同的版本，因此互不兼容。</a:t>
            </a:r>
            <a:endParaRPr lang="zh-CN" altLang="en-US" dirty="0">
              <a:solidFill>
                <a:schemeClr val="tx1">
                  <a:lumMod val="75000"/>
                  <a:lumOff val="25000"/>
                </a:schemeClr>
              </a:solidFill>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这里说的不兼容是什么意思呢？</a:t>
            </a:r>
            <a:endParaRPr lang="zh-CN" altLang="en-US">
              <a:sym typeface="+mn-ea"/>
            </a:endParaRPr>
          </a:p>
          <a:p>
            <a:r>
              <a:rPr lang="zh-CN" altLang="en-US">
                <a:sym typeface="+mn-ea"/>
              </a:rPr>
              <a:t>比如，我们定义一个方法时，为其传入一个泛型类对象，具体如</a:t>
            </a:r>
            <a:r>
              <a:rPr lang="fr-FR" altLang="zh-CN" dirty="0">
                <a:solidFill>
                  <a:schemeClr val="tx1">
                    <a:lumMod val="75000"/>
                    <a:lumOff val="25000"/>
                  </a:schemeClr>
                </a:solidFill>
                <a:ea typeface="微软雅黑" panose="020B0503020204020204" pitchFamily="34" charset="-122"/>
                <a:sym typeface="+mn-ea"/>
              </a:rPr>
              <a:t>ArrayUtil&lt;Person&gt;</a:t>
            </a:r>
            <a:r>
              <a:rPr lang="zh-CN" altLang="fr-FR" dirty="0">
                <a:solidFill>
                  <a:schemeClr val="tx1">
                    <a:lumMod val="75000"/>
                    <a:lumOff val="25000"/>
                  </a:schemeClr>
                </a:solidFill>
                <a:ea typeface="微软雅黑" panose="020B0503020204020204" pitchFamily="34" charset="-122"/>
                <a:sym typeface="+mn-ea"/>
              </a:rPr>
              <a:t>的对象，那么，尽管同为</a:t>
            </a:r>
            <a:r>
              <a:rPr lang="fr-FR" altLang="zh-CN" dirty="0">
                <a:solidFill>
                  <a:schemeClr val="tx1">
                    <a:lumMod val="75000"/>
                    <a:lumOff val="25000"/>
                  </a:schemeClr>
                </a:solidFill>
                <a:ea typeface="微软雅黑" panose="020B0503020204020204" pitchFamily="34" charset="-122"/>
                <a:sym typeface="+mn-ea"/>
              </a:rPr>
              <a:t>ArrayUtil</a:t>
            </a:r>
            <a:r>
              <a:rPr lang="zh-CN" altLang="fr-FR" dirty="0">
                <a:solidFill>
                  <a:schemeClr val="tx1">
                    <a:lumMod val="75000"/>
                    <a:lumOff val="25000"/>
                  </a:schemeClr>
                </a:solidFill>
                <a:ea typeface="微软雅黑" panose="020B0503020204020204" pitchFamily="34" charset="-122"/>
                <a:sym typeface="+mn-ea"/>
              </a:rPr>
              <a:t>类，但是若给该方法传入</a:t>
            </a:r>
            <a:r>
              <a:rPr lang="en-US" altLang="zh-CN" dirty="0" err="1">
                <a:solidFill>
                  <a:schemeClr val="tx1">
                    <a:lumMod val="75000"/>
                    <a:lumOff val="25000"/>
                  </a:schemeClr>
                </a:solidFill>
                <a:ea typeface="微软雅黑" panose="020B0503020204020204" pitchFamily="34" charset="-122"/>
                <a:sym typeface="+mn-ea"/>
              </a:rPr>
              <a:t>ArrayUtil</a:t>
            </a:r>
            <a:r>
              <a:rPr lang="en-US" altLang="zh-CN" dirty="0">
                <a:solidFill>
                  <a:schemeClr val="tx1">
                    <a:lumMod val="75000"/>
                    <a:lumOff val="25000"/>
                  </a:schemeClr>
                </a:solidFill>
                <a:ea typeface="微软雅黑" panose="020B0503020204020204" pitchFamily="34" charset="-122"/>
                <a:sym typeface="+mn-ea"/>
              </a:rPr>
              <a:t>&lt;Student&gt;</a:t>
            </a:r>
            <a:r>
              <a:rPr lang="zh-CN" altLang="en-US" dirty="0">
                <a:solidFill>
                  <a:schemeClr val="tx1">
                    <a:lumMod val="75000"/>
                    <a:lumOff val="25000"/>
                  </a:schemeClr>
                </a:solidFill>
                <a:ea typeface="微软雅黑" panose="020B0503020204020204" pitchFamily="34" charset="-122"/>
                <a:sym typeface="+mn-ea"/>
              </a:rPr>
              <a:t>版本的对象，该方法就会在编译期报语法错误。</a:t>
            </a:r>
            <a:endParaRPr lang="zh-CN" altLang="en-US" dirty="0">
              <a:solidFill>
                <a:schemeClr val="tx1">
                  <a:lumMod val="75000"/>
                  <a:lumOff val="25000"/>
                </a:schemeClr>
              </a:solidFill>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第三，泛型的类型参数可以有多个，以英文逗号隔开。</a:t>
            </a:r>
            <a:endParaRPr lang="zh-CN" altLang="en-US"/>
          </a:p>
          <a:p>
            <a:r>
              <a:rPr lang="zh-CN" altLang="en-US"/>
              <a:t>比如，在代码中，创建泛型接口时传入两个类型形参</a:t>
            </a:r>
            <a:r>
              <a:rPr lang="en-US" altLang="zh-CN"/>
              <a:t>K</a:t>
            </a:r>
            <a:r>
              <a:rPr lang="zh-CN" altLang="en-US"/>
              <a:t>和</a:t>
            </a:r>
            <a:r>
              <a:rPr lang="en-US" altLang="zh-CN"/>
              <a:t>V</a:t>
            </a:r>
            <a:r>
              <a:rPr lang="zh-CN" altLang="en-US"/>
              <a:t>，中间以英文逗号隔开；创建泛型类时也传入两个类型形参，中间以英文逗号隔开；创建泛型类的对象时，将传入的两个类型实参用英文逗号隔开。</a:t>
            </a:r>
            <a:endParaRPr lang="zh-CN" altLang="en-US"/>
          </a:p>
          <a:p>
            <a:r>
              <a:rPr lang="zh-CN" altLang="en-US"/>
              <a:t>第四，类型实参可以用？通配符。</a:t>
            </a:r>
            <a:endParaRPr lang="zh-CN" altLang="en-US"/>
          </a:p>
          <a:p>
            <a:r>
              <a:rPr lang="zh-CN" altLang="en-US"/>
              <a:t>这是代码示例。关于通配符，我们会在下一节继续学习。</a:t>
            </a:r>
            <a:endParaRPr lang="zh-CN" altLang="en-US"/>
          </a:p>
          <a:p>
            <a:r>
              <a:rPr lang="zh-CN" altLang="en-US"/>
              <a:t>第五，类型参数可以使用</a:t>
            </a:r>
            <a:r>
              <a:rPr lang="en-US" altLang="zh-CN"/>
              <a:t>extends</a:t>
            </a:r>
            <a:r>
              <a:rPr lang="zh-CN" altLang="en-US"/>
              <a:t>、</a:t>
            </a:r>
            <a:r>
              <a:rPr lang="en-US" altLang="zh-CN"/>
              <a:t>super</a:t>
            </a:r>
            <a:r>
              <a:rPr lang="zh-CN" altLang="en-US"/>
              <a:t>关键字限定边界。</a:t>
            </a:r>
            <a:endParaRPr lang="zh-CN" altLang="en-US"/>
          </a:p>
          <a:p>
            <a:r>
              <a:rPr lang="zh-CN" altLang="en-US"/>
              <a:t>这是代码示例。那么，</a:t>
            </a:r>
            <a:r>
              <a:rPr lang="en-US" altLang="zh-CN"/>
              <a:t>extends</a:t>
            </a:r>
            <a:r>
              <a:rPr lang="zh-CN" altLang="en-US"/>
              <a:t>和</a:t>
            </a:r>
            <a:r>
              <a:rPr lang="en-US" altLang="zh-CN"/>
              <a:t>super</a:t>
            </a:r>
            <a:r>
              <a:rPr lang="zh-CN" altLang="en-US"/>
              <a:t>分别是什么意思，能起到什么作用？我们也会在下一节深入学习。</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本节课的课堂编程要求同学们创建自定义泛型方法，并且能够调用泛型方法。</a:t>
            </a:r>
            <a:endParaRPr lang="zh-CN" altLang="en-US"/>
          </a:p>
          <a:p>
            <a:r>
              <a:rPr lang="zh-CN" altLang="en-US"/>
              <a:t>练习时间</a:t>
            </a:r>
            <a:r>
              <a:rPr lang="en-US" altLang="zh-CN"/>
              <a:t>5</a:t>
            </a:r>
            <a:r>
              <a:rPr lang="zh-CN" altLang="en-US"/>
              <a:t>分钟，请同学们打开编程工具练习。</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我们做下课堂回顾。</a:t>
            </a:r>
            <a:endParaRPr lang="zh-CN" altLang="en-US"/>
          </a:p>
          <a:p>
            <a:r>
              <a:rPr lang="zh-CN" altLang="en-US"/>
              <a:t>本节课先是回顾了泛型类与泛型接口。</a:t>
            </a:r>
            <a:endParaRPr lang="zh-CN" altLang="en-US"/>
          </a:p>
          <a:p>
            <a:r>
              <a:rPr lang="zh-CN" altLang="en-US"/>
              <a:t>在此基础上，我们学习了泛型方法，然后又学习了泛型中常用的规则，在这里面，我们还涉及到了通配符与边界问题。</a:t>
            </a:r>
            <a:endParaRPr lang="zh-CN" altLang="en-US"/>
          </a:p>
          <a:p>
            <a:r>
              <a:rPr lang="zh-CN" altLang="en-US"/>
              <a:t>我们下一节将学习泛型通配符与泛型边界。</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我们上节课学习了泛型方法，以及泛型的常用规则。</a:t>
            </a:r>
            <a:endParaRPr lang="zh-CN" altLang="en-US"/>
          </a:p>
          <a:p>
            <a:r>
              <a:rPr lang="zh-CN" altLang="en-US"/>
              <a:t>我们本节课将学习泛型通配符与泛型边界的使用。</a:t>
            </a:r>
            <a:endParaRPr lang="zh-CN" altLang="en-US"/>
          </a:p>
          <a:p>
            <a:r>
              <a:rPr lang="zh-CN" altLang="en-US"/>
              <a:t>那么，我们为什么要使用泛型通配符与泛型边界呢？让我们在接下来的学习中解答这个问题。</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我们声明一个</a:t>
            </a:r>
            <a:r>
              <a:rPr lang="en-US" altLang="zh-CN" dirty="0"/>
              <a:t>Gift</a:t>
            </a:r>
            <a:r>
              <a:rPr lang="zh-CN" altLang="en-US" dirty="0"/>
              <a:t>父类，再声明该类的两个子类。</a:t>
            </a:r>
            <a:endParaRPr lang="zh-CN" altLang="en-US" dirty="0"/>
          </a:p>
          <a:p>
            <a:r>
              <a:rPr lang="zh-CN" altLang="en-US" dirty="0"/>
              <a:t>其中，</a:t>
            </a:r>
            <a:r>
              <a:rPr lang="en-US" altLang="zh-CN" dirty="0"/>
              <a:t>Gift</a:t>
            </a:r>
            <a:r>
              <a:rPr lang="zh-CN" altLang="en-US" dirty="0"/>
              <a:t>表示礼物；一个子类</a:t>
            </a:r>
            <a:r>
              <a:rPr lang="en-US" altLang="zh-CN" dirty="0"/>
              <a:t>BirthdayGift</a:t>
            </a:r>
            <a:r>
              <a:rPr lang="zh-CN" altLang="en-US" dirty="0"/>
              <a:t>表示生日礼物类，另一个子类</a:t>
            </a:r>
            <a:r>
              <a:rPr lang="en-US" altLang="zh-CN" dirty="0"/>
              <a:t>LoverGift</a:t>
            </a:r>
            <a:r>
              <a:rPr lang="zh-CN" altLang="en-US" dirty="0"/>
              <a:t>表示情人节礼物。</a:t>
            </a:r>
            <a:endParaRPr lang="zh-CN" altLang="en-US" dirty="0"/>
          </a:p>
          <a:p>
            <a:r>
              <a:rPr lang="zh-CN" altLang="en-US" dirty="0"/>
              <a:t>然后，我们再声明一个泛型类</a:t>
            </a:r>
            <a:r>
              <a:rPr lang="en-US" altLang="zh-CN" dirty="0"/>
              <a:t>Box</a:t>
            </a:r>
            <a:r>
              <a:rPr lang="zh-CN" altLang="en-US" dirty="0"/>
              <a:t>，表示礼品盒，意为里面可以放礼物。</a:t>
            </a:r>
            <a:endParaRPr lang="zh-CN" altLang="en-US" dirty="0"/>
          </a:p>
          <a:p>
            <a:r>
              <a:rPr lang="zh-CN" altLang="en-US" dirty="0"/>
              <a:t>接着，我们再定义一个工具类</a:t>
            </a:r>
            <a:r>
              <a:rPr lang="en-US" altLang="zh-CN" dirty="0"/>
              <a:t>BoxUtil</a:t>
            </a:r>
            <a:r>
              <a:rPr lang="zh-CN" altLang="en-US" dirty="0"/>
              <a:t>，用来操作</a:t>
            </a:r>
            <a:r>
              <a:rPr lang="en-US" altLang="zh-CN" dirty="0"/>
              <a:t>Box</a:t>
            </a:r>
            <a:r>
              <a:rPr lang="zh-CN" altLang="en-US" dirty="0"/>
              <a:t>类。在</a:t>
            </a:r>
            <a:r>
              <a:rPr lang="en-US" altLang="zh-CN" dirty="0"/>
              <a:t>BoxUtil</a:t>
            </a:r>
            <a:r>
              <a:rPr lang="zh-CN" altLang="en-US" dirty="0"/>
              <a:t>类内，我们定义一个</a:t>
            </a:r>
            <a:r>
              <a:rPr lang="en-US" altLang="zh-CN" dirty="0"/>
              <a:t>open</a:t>
            </a:r>
            <a:r>
              <a:rPr lang="zh-CN" altLang="en-US" dirty="0"/>
              <a:t>方法，在方法中传入形参类型</a:t>
            </a:r>
            <a:r>
              <a:rPr lang="en-US" altLang="zh-CN" dirty="0"/>
              <a:t>Box&lt;Gift&gt;</a:t>
            </a:r>
            <a:r>
              <a:rPr lang="zh-CN" altLang="en-US" dirty="0"/>
              <a:t>，我们知道，这是</a:t>
            </a:r>
            <a:r>
              <a:rPr lang="en-US" altLang="zh-CN" dirty="0"/>
              <a:t>Box</a:t>
            </a:r>
            <a:r>
              <a:rPr lang="zh-CN" altLang="en-US" dirty="0"/>
              <a:t>类的一个版本。</a:t>
            </a:r>
            <a:endParaRPr lang="zh-CN" altLang="en-US" dirty="0"/>
          </a:p>
          <a:p>
            <a:r>
              <a:rPr lang="zh-CN" altLang="en-US" dirty="0"/>
              <a:t>在</a:t>
            </a:r>
            <a:r>
              <a:rPr lang="en-US" altLang="zh-CN" dirty="0"/>
              <a:t>BoxUtil</a:t>
            </a:r>
            <a:r>
              <a:rPr lang="zh-CN" altLang="en-US" dirty="0"/>
              <a:t>类的</a:t>
            </a:r>
            <a:r>
              <a:rPr lang="en-US" altLang="zh-CN" dirty="0"/>
              <a:t>main</a:t>
            </a:r>
            <a:r>
              <a:rPr lang="zh-CN" altLang="en-US" dirty="0"/>
              <a:t>方法中，当我们在调用</a:t>
            </a:r>
            <a:r>
              <a:rPr lang="en-US" altLang="zh-CN" dirty="0"/>
              <a:t>open</a:t>
            </a:r>
            <a:r>
              <a:rPr lang="zh-CN" altLang="en-US" dirty="0"/>
              <a:t>方法时，传入</a:t>
            </a:r>
            <a:r>
              <a:rPr lang="en-US" altLang="zh-CN" dirty="0"/>
              <a:t>Box</a:t>
            </a:r>
            <a:r>
              <a:rPr lang="zh-CN" altLang="en-US" dirty="0"/>
              <a:t>的另一个版本</a:t>
            </a:r>
            <a:r>
              <a:rPr lang="en-US" altLang="zh-CN" dirty="0"/>
              <a:t>Box&lt;BirthdayGift&gt;</a:t>
            </a:r>
            <a:r>
              <a:rPr lang="zh-CN" altLang="en-US" dirty="0"/>
              <a:t>的对象，发现在编译期检查出异常，表现为代码中打红叉。</a:t>
            </a:r>
            <a:endParaRPr lang="zh-CN" altLang="en-US" dirty="0"/>
          </a:p>
          <a:p>
            <a:r>
              <a:rPr lang="zh-CN" altLang="en-US" dirty="0"/>
              <a:t>我们在上一节学习泛型的规则时，其中有一条</a:t>
            </a:r>
            <a:r>
              <a:rPr lang="en-US" altLang="zh-CN" dirty="0"/>
              <a:t>“</a:t>
            </a:r>
            <a:r>
              <a:rPr lang="zh-CN" altLang="en-US" dirty="0">
                <a:sym typeface="+mn-ea"/>
              </a:rPr>
              <a:t>同一种泛型可以对应多个版本，不同版本需考虑</a:t>
            </a:r>
            <a:r>
              <a:rPr lang="zh-CN" altLang="en-US" dirty="0" smtClean="0">
                <a:sym typeface="+mn-ea"/>
              </a:rPr>
              <a:t>兼容性</a:t>
            </a:r>
            <a:r>
              <a:rPr lang="en-US" altLang="zh-CN" dirty="0"/>
              <a:t>”</a:t>
            </a:r>
            <a:r>
              <a:rPr lang="zh-CN" altLang="en-US" dirty="0"/>
              <a:t>，若未考虑兼容性的情况下，同种类型的不同版本会互不兼容。可以说，我们当前的案例就生动地印证了这个规则。</a:t>
            </a:r>
            <a:endParaRPr lang="zh-CN" altLang="en-US" dirty="0"/>
          </a:p>
          <a:p>
            <a:r>
              <a:rPr lang="zh-CN" altLang="en-US" dirty="0"/>
              <a:t>那么，出现这种情况的原因是什么呢？</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我们知道，尽管</a:t>
            </a:r>
            <a:r>
              <a:rPr lang="en-US" altLang="zh-CN"/>
              <a:t>BirthdayGift</a:t>
            </a:r>
            <a:r>
              <a:rPr lang="zh-CN" altLang="en-US"/>
              <a:t>是</a:t>
            </a:r>
            <a:r>
              <a:rPr lang="en-US" altLang="zh-CN"/>
              <a:t>Gift</a:t>
            </a:r>
            <a:r>
              <a:rPr lang="zh-CN" altLang="en-US"/>
              <a:t>的子类，但是</a:t>
            </a:r>
            <a:r>
              <a:rPr lang="en-US" altLang="zh-CN"/>
              <a:t>Box&lt;BirthdayGift&gt;</a:t>
            </a:r>
            <a:r>
              <a:rPr lang="zh-CN" altLang="en-US"/>
              <a:t>并非</a:t>
            </a:r>
            <a:r>
              <a:rPr lang="en-US" altLang="zh-CN"/>
              <a:t>Box&lt;Gift&gt;</a:t>
            </a:r>
            <a:r>
              <a:rPr lang="zh-CN" altLang="en-US"/>
              <a:t>的子类，更不与</a:t>
            </a:r>
            <a:r>
              <a:rPr lang="en-US" altLang="zh-CN"/>
              <a:t>Box&lt;Gift&gt;</a:t>
            </a:r>
            <a:r>
              <a:rPr lang="zh-CN" altLang="en-US"/>
              <a:t>等价，二者是</a:t>
            </a:r>
            <a:r>
              <a:rPr lang="zh-CN" altLang="en-US">
                <a:sym typeface="+mn-ea"/>
              </a:rPr>
              <a:t>泛型类</a:t>
            </a:r>
            <a:r>
              <a:rPr lang="en-US" altLang="zh-CN"/>
              <a:t>Box</a:t>
            </a:r>
            <a:r>
              <a:rPr lang="zh-CN" altLang="en-US"/>
              <a:t>的两个不同版本。</a:t>
            </a:r>
            <a:endParaRPr lang="zh-CN" altLang="en-US"/>
          </a:p>
          <a:p>
            <a:r>
              <a:rPr lang="zh-CN" altLang="en-US"/>
              <a:t>那么，如何避免泛型类的多个版本不兼容的问题呢？多写几个重载的</a:t>
            </a:r>
            <a:r>
              <a:rPr lang="en-US" altLang="zh-CN"/>
              <a:t>open</a:t>
            </a:r>
            <a:r>
              <a:rPr lang="zh-CN" altLang="en-US"/>
              <a:t>方法？</a:t>
            </a:r>
            <a:endParaRPr lang="zh-CN" altLang="en-US"/>
          </a:p>
          <a:p>
            <a:r>
              <a:rPr lang="zh-CN" altLang="en-US"/>
              <a:t>这种做法显然使得代码繁琐，而且代码重用性也不够强。</a:t>
            </a:r>
            <a:endParaRPr lang="zh-CN" altLang="en-US"/>
          </a:p>
          <a:p>
            <a:r>
              <a:rPr lang="zh-CN" altLang="en-US"/>
              <a:t>有没有一种符号可以兼容</a:t>
            </a:r>
            <a:r>
              <a:rPr lang="en-US" altLang="zh-CN"/>
              <a:t>Box</a:t>
            </a:r>
            <a:r>
              <a:rPr lang="zh-CN" altLang="en-US"/>
              <a:t>类的所有版本呢？有。</a:t>
            </a:r>
            <a:endParaRPr lang="zh-CN" altLang="en-US"/>
          </a:p>
          <a:p>
            <a:r>
              <a:rPr lang="zh-CN" altLang="en-US"/>
              <a:t>比如，我们在声明</a:t>
            </a:r>
            <a:r>
              <a:rPr lang="en-US" altLang="zh-CN"/>
              <a:t>open</a:t>
            </a:r>
            <a:r>
              <a:rPr lang="zh-CN" altLang="en-US"/>
              <a:t>方法时，可以将所传参数类型设置为</a:t>
            </a:r>
            <a:r>
              <a:rPr lang="en-US" altLang="zh-CN"/>
              <a:t>Box&lt;?&gt;</a:t>
            </a:r>
            <a:r>
              <a:rPr lang="zh-CN" altLang="en-US"/>
              <a:t>。这个英文？号就是泛型通配符。</a:t>
            </a:r>
            <a:endParaRPr lang="zh-CN" altLang="en-US"/>
          </a:p>
          <a:p>
            <a:r>
              <a:rPr lang="zh-CN" altLang="en-US"/>
              <a:t>那么，什么是通配符，什么又是泛型通配符？</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a:t>通配符的英文单词是</a:t>
            </a:r>
            <a:r>
              <a:rPr lang="en-US" altLang="zh-CN" dirty="0"/>
              <a:t>wildcard</a:t>
            </a:r>
            <a:r>
              <a:rPr lang="zh-CN" altLang="en-US" dirty="0"/>
              <a:t>。</a:t>
            </a:r>
            <a:endParaRPr lang="zh-CN" altLang="en-US" dirty="0"/>
          </a:p>
          <a:p>
            <a:pPr lvl="0"/>
            <a:r>
              <a:rPr lang="zh-CN" altLang="en-US" dirty="0"/>
              <a:t>被定义项是通配符，结合刚才的案例可知，通配符有？等特殊字符，所以，通配符是一种特殊字符。</a:t>
            </a:r>
            <a:endParaRPr lang="zh-CN" altLang="en-US" dirty="0"/>
          </a:p>
          <a:p>
            <a:pPr lvl="0"/>
            <a:r>
              <a:rPr lang="zh-CN" altLang="en-US" dirty="0"/>
              <a:t>那么，同为特殊字符，除了通配符还有什么呢？加减乘除等数学符号是一种特殊字符；千克</a:t>
            </a:r>
            <a:r>
              <a:rPr lang="en-US" altLang="zh-CN" dirty="0"/>
              <a:t>kg</a:t>
            </a:r>
            <a:r>
              <a:rPr lang="zh-CN" altLang="en-US" dirty="0"/>
              <a:t>，兆比特</a:t>
            </a:r>
            <a:r>
              <a:rPr lang="en-US" altLang="zh-CN" dirty="0"/>
              <a:t>Mb</a:t>
            </a:r>
            <a:r>
              <a:rPr lang="zh-CN" altLang="en-US" dirty="0"/>
              <a:t>等单位符号。</a:t>
            </a:r>
            <a:endParaRPr lang="zh-CN" altLang="en-US" dirty="0"/>
          </a:p>
          <a:p>
            <a:pPr lvl="0"/>
            <a:r>
              <a:rPr lang="zh-CN" altLang="en-US" dirty="0"/>
              <a:t>通配符与数学符号，单位符号等有什么差异呢？通配符可以代替一个或多个真正字符。</a:t>
            </a:r>
            <a:endParaRPr lang="zh-CN" altLang="en-US" dirty="0"/>
          </a:p>
          <a:p>
            <a:pPr lvl="0"/>
            <a:r>
              <a:rPr lang="zh-CN" altLang="en-US" dirty="0"/>
              <a:t>所以，通配符的定义是：通配符是代替一个或多个真正字符的特殊字符。</a:t>
            </a:r>
            <a:endParaRPr lang="zh-CN" altLang="en-US" dirty="0"/>
          </a:p>
          <a:p>
            <a:pPr lvl="0"/>
            <a:r>
              <a:rPr lang="zh-CN" altLang="en-US" dirty="0"/>
              <a:t>通配符的外延范畴有</a:t>
            </a:r>
            <a:r>
              <a:rPr lang="en-US" altLang="zh-CN" dirty="0"/>
              <a:t>shell</a:t>
            </a:r>
            <a:r>
              <a:rPr lang="zh-CN" altLang="en-US" dirty="0"/>
              <a:t>通配符（我们通常用</a:t>
            </a:r>
            <a:r>
              <a:rPr lang="en-US" altLang="zh-CN" dirty="0"/>
              <a:t>shell</a:t>
            </a:r>
            <a:r>
              <a:rPr lang="zh-CN" altLang="en-US" dirty="0"/>
              <a:t>访问操作系统），正则表达式通配符（正则表达式通常用来对字符串是否符合某个规则进行匹配），</a:t>
            </a:r>
            <a:r>
              <a:rPr lang="en-US" altLang="zh-CN" dirty="0"/>
              <a:t>SQL</a:t>
            </a:r>
            <a:r>
              <a:rPr lang="zh-CN" altLang="en-US" dirty="0"/>
              <a:t>通配符（通常在操作数据库的语句中使用），还有泛型通配符。</a:t>
            </a:r>
            <a:endParaRPr lang="zh-CN" altLang="en-US" dirty="0"/>
          </a:p>
          <a:p>
            <a:pPr lvl="0"/>
            <a:r>
              <a:rPr lang="zh-CN" altLang="en-US" dirty="0"/>
              <a:t>我们接下来重点学习泛型通配符。</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b="1" dirty="0" smtClean="0">
                <a:solidFill>
                  <a:srgbClr val="C00000"/>
                </a:solidFill>
              </a:rPr>
              <a:t>本单元的学习目标有两个，一个是技能目标，另一个是理论目标。</a:t>
            </a:r>
            <a:endParaRPr lang="zh-CN" altLang="en-US" b="1" dirty="0" smtClean="0">
              <a:solidFill>
                <a:srgbClr val="C00000"/>
              </a:solidFill>
            </a:endParaRPr>
          </a:p>
          <a:p>
            <a:pPr algn="l"/>
            <a:r>
              <a:rPr lang="zh-CN" altLang="en-US" b="1" dirty="0" smtClean="0">
                <a:solidFill>
                  <a:srgbClr val="C00000"/>
                </a:solidFill>
              </a:rPr>
              <a:t>技能目标是同学们学完本单元，能够做出来什么？这是一项重要的工作能力指标。</a:t>
            </a:r>
            <a:endParaRPr lang="zh-CN" altLang="en-US" b="1" dirty="0" smtClean="0">
              <a:solidFill>
                <a:srgbClr val="C00000"/>
              </a:solidFill>
            </a:endParaRPr>
          </a:p>
          <a:p>
            <a:pPr algn="l"/>
            <a:r>
              <a:rPr lang="zh-CN" altLang="en-US" b="1" dirty="0" smtClean="0">
                <a:solidFill>
                  <a:srgbClr val="C00000"/>
                </a:solidFill>
              </a:rPr>
              <a:t>理论目标是同学们学完本单元，是否能够用语言和文字清晰完整地描述概念图里的概念？这项能力对于培养同学们今后面试，以及工作中的专业交流，研究力的提升非常重要。</a:t>
            </a:r>
            <a:endParaRPr lang="zh-CN" altLang="en-US" b="1" dirty="0" smtClean="0">
              <a:solidFill>
                <a:srgbClr val="C00000"/>
              </a:solidFill>
            </a:endParaRPr>
          </a:p>
          <a:p>
            <a:pPr algn="l"/>
            <a:r>
              <a:rPr lang="zh-CN" altLang="en-US" b="1" dirty="0" smtClean="0">
                <a:solidFill>
                  <a:srgbClr val="C00000"/>
                </a:solidFill>
              </a:rPr>
              <a:t>本单元的技能目标是能够完成梦想成真小游戏。这个小游戏是什么意思呢？</a:t>
            </a:r>
            <a:endParaRPr lang="zh-CN" altLang="en-US" b="1" dirty="0" smtClean="0">
              <a:solidFill>
                <a:srgbClr val="C00000"/>
              </a:solidFill>
            </a:endParaRPr>
          </a:p>
          <a:p>
            <a:pPr algn="l"/>
            <a:r>
              <a:rPr lang="zh-CN" altLang="en-US" b="1" dirty="0" smtClean="0">
                <a:solidFill>
                  <a:srgbClr val="C00000"/>
                </a:solidFill>
              </a:rPr>
              <a:t>主要是说，同学们在编程中设计一个方法，再自定义一些动物类型（如马，羊，</a:t>
            </a:r>
            <a:r>
              <a:rPr lang="zh-CN" altLang="en-US" b="1" dirty="0" smtClean="0">
                <a:solidFill>
                  <a:srgbClr val="C00000"/>
                </a:solidFill>
                <a:sym typeface="+mn-ea"/>
              </a:rPr>
              <a:t>牛，</a:t>
            </a:r>
            <a:r>
              <a:rPr lang="zh-CN" altLang="en-US" b="1" dirty="0" smtClean="0">
                <a:solidFill>
                  <a:srgbClr val="C00000"/>
                </a:solidFill>
              </a:rPr>
              <a:t>兔，象，长颈鹿等），无论给这个方法传入您喜欢的何种类型动物，该方法都会相应地返回您所想要的小动物，从而使您</a:t>
            </a:r>
            <a:r>
              <a:rPr lang="en-US" altLang="zh-CN" b="1" dirty="0" smtClean="0">
                <a:solidFill>
                  <a:srgbClr val="C00000"/>
                </a:solidFill>
              </a:rPr>
              <a:t>“</a:t>
            </a:r>
            <a:r>
              <a:rPr lang="zh-CN" altLang="en-US" b="1" dirty="0" smtClean="0">
                <a:solidFill>
                  <a:srgbClr val="C00000"/>
                </a:solidFill>
              </a:rPr>
              <a:t>梦想成真</a:t>
            </a:r>
            <a:r>
              <a:rPr lang="en-US" altLang="zh-CN" b="1" dirty="0" smtClean="0">
                <a:solidFill>
                  <a:srgbClr val="C00000"/>
                </a:solidFill>
              </a:rPr>
              <a:t>”</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这个案例程序执行后，控制台打印如图所示。</a:t>
            </a:r>
            <a:endParaRPr lang="zh-CN" altLang="en-US" b="1" dirty="0" smtClean="0">
              <a:solidFill>
                <a:srgbClr val="C00000"/>
              </a:solidFill>
            </a:endParaRPr>
          </a:p>
          <a:p>
            <a:pPr algn="l"/>
            <a:r>
              <a:rPr lang="zh-CN" altLang="en-US" b="1" dirty="0" smtClean="0">
                <a:solidFill>
                  <a:srgbClr val="C00000"/>
                </a:solidFill>
              </a:rPr>
              <a:t>相信在学完本单元后，同学们都可以运用泛型来实现这个功能。</a:t>
            </a:r>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a:t>那么，什么是泛型通配符呢？</a:t>
            </a:r>
            <a:endParaRPr lang="zh-CN" altLang="en-US" dirty="0"/>
          </a:p>
          <a:p>
            <a:pPr lvl="0"/>
            <a:r>
              <a:rPr lang="zh-CN" altLang="en-US" dirty="0"/>
              <a:t>被定义项是泛型通配符，根据刚才的学习可知，泛型通配符是一种通配符。其他通配符还有</a:t>
            </a:r>
            <a:r>
              <a:rPr lang="en-US" altLang="zh-CN" dirty="0"/>
              <a:t>shell</a:t>
            </a:r>
            <a:r>
              <a:rPr lang="zh-CN" altLang="en-US" dirty="0"/>
              <a:t>通配符，正则表达式通配符，</a:t>
            </a:r>
            <a:r>
              <a:rPr lang="en-US" altLang="zh-CN" dirty="0"/>
              <a:t>SQL</a:t>
            </a:r>
            <a:r>
              <a:rPr lang="zh-CN" altLang="en-US" dirty="0"/>
              <a:t>通配符等。</a:t>
            </a:r>
            <a:endParaRPr lang="zh-CN" altLang="en-US" dirty="0"/>
          </a:p>
          <a:p>
            <a:pPr algn="l"/>
            <a:r>
              <a:rPr lang="zh-CN" altLang="en-US" dirty="0"/>
              <a:t>泛型通配符与其他通配符有什么区别呢？第一，</a:t>
            </a:r>
            <a:r>
              <a:rPr lang="zh-CN" altLang="en-US" b="1">
                <a:solidFill>
                  <a:schemeClr val="accent1"/>
                </a:solidFill>
                <a:sym typeface="+mn-ea"/>
              </a:rPr>
              <a:t>代表任意类型；</a:t>
            </a:r>
            <a:r>
              <a:rPr lang="zh-CN" altLang="en-US" dirty="0"/>
              <a:t>第二，</a:t>
            </a:r>
            <a:r>
              <a:rPr lang="zh-CN" altLang="en-US" b="1">
                <a:solidFill>
                  <a:schemeClr val="accent1"/>
                </a:solidFill>
                <a:sym typeface="+mn-ea"/>
              </a:rPr>
              <a:t>作为类型实参</a:t>
            </a:r>
            <a:r>
              <a:rPr lang="zh-CN" altLang="en-US" dirty="0"/>
              <a:t>；第三，</a:t>
            </a:r>
            <a:r>
              <a:rPr lang="zh-CN" altLang="en-US" b="1">
                <a:solidFill>
                  <a:schemeClr val="accent1"/>
                </a:solidFill>
                <a:sym typeface="+mn-ea"/>
              </a:rPr>
              <a:t>实例化对象时</a:t>
            </a:r>
            <a:r>
              <a:rPr lang="zh-CN" altLang="en-US" b="1">
                <a:solidFill>
                  <a:schemeClr val="accent1"/>
                </a:solidFill>
                <a:sym typeface="+mn-ea"/>
              </a:rPr>
              <a:t>使用</a:t>
            </a:r>
            <a:r>
              <a:rPr lang="zh-CN" altLang="en-US" dirty="0"/>
              <a:t>。</a:t>
            </a:r>
            <a:endParaRPr lang="zh-CN" altLang="en-US" dirty="0"/>
          </a:p>
          <a:p>
            <a:pPr lvl="0"/>
            <a:r>
              <a:rPr lang="zh-CN" altLang="en-US" dirty="0"/>
              <a:t>因此，泛型通配符是</a:t>
            </a:r>
            <a:r>
              <a:rPr lang="zh-CN" altLang="en-US" dirty="0">
                <a:sym typeface="+mn-ea"/>
              </a:rPr>
              <a:t>用来表示任意类型实参的的通配符</a:t>
            </a:r>
            <a:r>
              <a:rPr lang="zh-CN" altLang="en-US" dirty="0"/>
              <a:t>。</a:t>
            </a:r>
            <a:endParaRPr lang="zh-CN" altLang="en-US" dirty="0"/>
          </a:p>
          <a:p>
            <a:pPr lvl="0"/>
            <a:r>
              <a:rPr lang="zh-CN" altLang="en-US" dirty="0"/>
              <a:t>根据泛型通配符是否对范围边界进行限定，以及限定方向，泛型通配符的外延范畴有无边界通配符，固定上边界通配符和固定下边界通配符。</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无边界通配符是仅以？表示的泛型通配符。？默认匹配</a:t>
            </a:r>
            <a:r>
              <a:rPr lang="en-US" altLang="zh-CN"/>
              <a:t>Object</a:t>
            </a:r>
            <a:r>
              <a:rPr lang="zh-CN" altLang="en-US"/>
              <a:t>类，也就是可以匹配任意引用数据类型。</a:t>
            </a:r>
            <a:endParaRPr lang="zh-CN" altLang="en-US"/>
          </a:p>
          <a:p>
            <a:r>
              <a:rPr lang="zh-CN" altLang="en-US"/>
              <a:t>我们结合前面的案例代码可知，</a:t>
            </a:r>
            <a:r>
              <a:rPr lang="en-US" altLang="zh-CN"/>
              <a:t>Gift</a:t>
            </a:r>
            <a:r>
              <a:rPr lang="zh-CN" altLang="en-US"/>
              <a:t>，</a:t>
            </a:r>
            <a:r>
              <a:rPr lang="zh-CN" altLang="en-US" dirty="0">
                <a:solidFill>
                  <a:schemeClr val="accent6">
                    <a:lumMod val="75000"/>
                  </a:schemeClr>
                </a:solidFill>
                <a:sym typeface="+mn-ea"/>
              </a:rPr>
              <a:t>BirthdayGift、</a:t>
            </a:r>
            <a:r>
              <a:rPr lang="en-US" altLang="zh-CN" dirty="0" err="1">
                <a:solidFill>
                  <a:schemeClr val="accent6">
                    <a:lumMod val="75000"/>
                  </a:schemeClr>
                </a:solidFill>
                <a:sym typeface="+mn-ea"/>
              </a:rPr>
              <a:t>LoverGift</a:t>
            </a:r>
            <a:r>
              <a:rPr lang="zh-CN" altLang="en-US" dirty="0" err="1">
                <a:solidFill>
                  <a:schemeClr val="accent6">
                    <a:lumMod val="75000"/>
                  </a:schemeClr>
                </a:solidFill>
                <a:sym typeface="+mn-ea"/>
              </a:rPr>
              <a:t>均是</a:t>
            </a:r>
            <a:r>
              <a:rPr lang="en-US" altLang="zh-CN" dirty="0" err="1">
                <a:solidFill>
                  <a:schemeClr val="accent6">
                    <a:lumMod val="75000"/>
                  </a:schemeClr>
                </a:solidFill>
                <a:sym typeface="+mn-ea"/>
              </a:rPr>
              <a:t>Object</a:t>
            </a:r>
            <a:r>
              <a:rPr lang="zh-CN" altLang="en-US" dirty="0" err="1">
                <a:solidFill>
                  <a:schemeClr val="accent6">
                    <a:lumMod val="75000"/>
                  </a:schemeClr>
                </a:solidFill>
                <a:sym typeface="+mn-ea"/>
              </a:rPr>
              <a:t>的子类。所以，</a:t>
            </a:r>
            <a:r>
              <a:rPr lang="en-US" altLang="zh-CN" dirty="0" err="1">
                <a:solidFill>
                  <a:schemeClr val="accent6">
                    <a:lumMod val="75000"/>
                  </a:schemeClr>
                </a:solidFill>
                <a:sym typeface="+mn-ea"/>
              </a:rPr>
              <a:t>Box&lt;?&gt;</a:t>
            </a:r>
            <a:r>
              <a:rPr lang="zh-CN" altLang="en-US" dirty="0" err="1">
                <a:solidFill>
                  <a:schemeClr val="accent6">
                    <a:lumMod val="75000"/>
                  </a:schemeClr>
                </a:solidFill>
                <a:sym typeface="+mn-ea"/>
              </a:rPr>
              <a:t>可以兼容</a:t>
            </a:r>
            <a:r>
              <a:rPr lang="en-US" altLang="zh-CN" dirty="0" smtClean="0">
                <a:solidFill>
                  <a:schemeClr val="accent6">
                    <a:lumMod val="75000"/>
                  </a:schemeClr>
                </a:solidFill>
                <a:sym typeface="+mn-ea"/>
              </a:rPr>
              <a:t>Box&lt;Gift</a:t>
            </a:r>
            <a:r>
              <a:rPr lang="en-US" altLang="zh-CN" dirty="0">
                <a:solidFill>
                  <a:schemeClr val="accent6">
                    <a:lumMod val="75000"/>
                  </a:schemeClr>
                </a:solidFill>
                <a:sym typeface="+mn-ea"/>
              </a:rPr>
              <a:t>&gt;</a:t>
            </a:r>
            <a:r>
              <a:rPr lang="zh-CN" altLang="en-US" dirty="0">
                <a:solidFill>
                  <a:schemeClr val="accent6">
                    <a:lumMod val="75000"/>
                  </a:schemeClr>
                </a:solidFill>
                <a:sym typeface="+mn-ea"/>
              </a:rPr>
              <a:t>、</a:t>
            </a:r>
            <a:r>
              <a:rPr lang="en-US" altLang="zh-CN" dirty="0">
                <a:solidFill>
                  <a:schemeClr val="accent6">
                    <a:lumMod val="75000"/>
                  </a:schemeClr>
                </a:solidFill>
                <a:sym typeface="+mn-ea"/>
              </a:rPr>
              <a:t>Box&lt;Birthday</a:t>
            </a:r>
            <a:r>
              <a:rPr lang="en-US" altLang="zh-CN" dirty="0" err="1">
                <a:solidFill>
                  <a:schemeClr val="accent6">
                    <a:lumMod val="75000"/>
                  </a:schemeClr>
                </a:solidFill>
                <a:sym typeface="+mn-ea"/>
              </a:rPr>
              <a:t>Gift</a:t>
            </a:r>
            <a:r>
              <a:rPr lang="en-US" altLang="zh-CN" dirty="0">
                <a:solidFill>
                  <a:schemeClr val="accent6">
                    <a:lumMod val="75000"/>
                  </a:schemeClr>
                </a:solidFill>
                <a:sym typeface="+mn-ea"/>
              </a:rPr>
              <a:t>&gt;</a:t>
            </a:r>
            <a:r>
              <a:rPr lang="zh-CN" altLang="en-US" dirty="0">
                <a:solidFill>
                  <a:schemeClr val="accent6">
                    <a:lumMod val="75000"/>
                  </a:schemeClr>
                </a:solidFill>
                <a:sym typeface="+mn-ea"/>
              </a:rPr>
              <a:t>等</a:t>
            </a:r>
            <a:r>
              <a:rPr lang="en-US" altLang="zh-CN" dirty="0" smtClean="0">
                <a:solidFill>
                  <a:schemeClr val="accent6">
                    <a:lumMod val="75000"/>
                  </a:schemeClr>
                </a:solidFill>
                <a:sym typeface="+mn-ea"/>
              </a:rPr>
              <a:t>Box</a:t>
            </a:r>
            <a:r>
              <a:rPr lang="zh-CN" altLang="en-US" dirty="0" smtClean="0">
                <a:solidFill>
                  <a:schemeClr val="accent6">
                    <a:lumMod val="75000"/>
                  </a:schemeClr>
                </a:solidFill>
                <a:sym typeface="+mn-ea"/>
              </a:rPr>
              <a:t>版本。</a:t>
            </a:r>
            <a:endParaRPr lang="zh-CN" altLang="en-US" dirty="0" smtClean="0">
              <a:solidFill>
                <a:schemeClr val="accent6">
                  <a:lumMod val="75000"/>
                </a:schemeClr>
              </a:solidFill>
              <a:sym typeface="+mn-ea"/>
            </a:endParaRPr>
          </a:p>
          <a:p>
            <a:r>
              <a:rPr lang="zh-CN" altLang="en-US" dirty="0" err="1">
                <a:solidFill>
                  <a:schemeClr val="accent6">
                    <a:lumMod val="75000"/>
                  </a:schemeClr>
                </a:solidFill>
                <a:sym typeface="+mn-ea"/>
              </a:rPr>
              <a:t>我们在代码中可以看到，在声明</a:t>
            </a:r>
            <a:r>
              <a:rPr lang="en-US" altLang="zh-CN" dirty="0" err="1">
                <a:solidFill>
                  <a:schemeClr val="accent6">
                    <a:lumMod val="75000"/>
                  </a:schemeClr>
                </a:solidFill>
                <a:sym typeface="+mn-ea"/>
              </a:rPr>
              <a:t>open</a:t>
            </a:r>
            <a:r>
              <a:rPr lang="zh-CN" altLang="en-US" dirty="0" err="1">
                <a:solidFill>
                  <a:schemeClr val="accent6">
                    <a:lumMod val="75000"/>
                  </a:schemeClr>
                </a:solidFill>
                <a:sym typeface="+mn-ea"/>
              </a:rPr>
              <a:t>方法时传入</a:t>
            </a:r>
            <a:r>
              <a:rPr lang="en-US" altLang="zh-CN" dirty="0" err="1">
                <a:solidFill>
                  <a:schemeClr val="accent6">
                    <a:lumMod val="75000"/>
                  </a:schemeClr>
                </a:solidFill>
                <a:sym typeface="+mn-ea"/>
              </a:rPr>
              <a:t>Box&lt;?&gt;</a:t>
            </a:r>
            <a:r>
              <a:rPr lang="zh-CN" altLang="en-US" dirty="0" err="1">
                <a:solidFill>
                  <a:schemeClr val="accent6">
                    <a:lumMod val="75000"/>
                  </a:schemeClr>
                </a:solidFill>
                <a:sym typeface="+mn-ea"/>
              </a:rPr>
              <a:t>类型的参数，我们在</a:t>
            </a:r>
            <a:r>
              <a:rPr lang="en-US" altLang="zh-CN" dirty="0" err="1">
                <a:solidFill>
                  <a:schemeClr val="accent6">
                    <a:lumMod val="75000"/>
                  </a:schemeClr>
                </a:solidFill>
                <a:sym typeface="+mn-ea"/>
              </a:rPr>
              <a:t>main</a:t>
            </a:r>
            <a:r>
              <a:rPr lang="zh-CN" altLang="en-US" dirty="0" err="1">
                <a:solidFill>
                  <a:schemeClr val="accent6">
                    <a:lumMod val="75000"/>
                  </a:schemeClr>
                </a:solidFill>
                <a:sym typeface="+mn-ea"/>
              </a:rPr>
              <a:t>方法中创建类的对象，并调用</a:t>
            </a:r>
            <a:r>
              <a:rPr lang="en-US" altLang="zh-CN" dirty="0" err="1">
                <a:solidFill>
                  <a:schemeClr val="accent6">
                    <a:lumMod val="75000"/>
                  </a:schemeClr>
                </a:solidFill>
                <a:sym typeface="+mn-ea"/>
              </a:rPr>
              <a:t>open</a:t>
            </a:r>
            <a:r>
              <a:rPr lang="zh-CN" altLang="en-US" dirty="0" err="1">
                <a:solidFill>
                  <a:schemeClr val="accent6">
                    <a:lumMod val="75000"/>
                  </a:schemeClr>
                </a:solidFill>
                <a:sym typeface="+mn-ea"/>
              </a:rPr>
              <a:t>方法时，发现使用</a:t>
            </a:r>
            <a:r>
              <a:rPr lang="en-US" altLang="zh-CN" dirty="0" err="1">
                <a:solidFill>
                  <a:schemeClr val="accent6">
                    <a:lumMod val="75000"/>
                  </a:schemeClr>
                </a:solidFill>
                <a:sym typeface="+mn-ea"/>
              </a:rPr>
              <a:t>open</a:t>
            </a:r>
            <a:r>
              <a:rPr lang="zh-CN" altLang="en-US" dirty="0" err="1">
                <a:solidFill>
                  <a:schemeClr val="accent6">
                    <a:lumMod val="75000"/>
                  </a:schemeClr>
                </a:solidFill>
                <a:sym typeface="+mn-ea"/>
              </a:rPr>
              <a:t>方法可以调用</a:t>
            </a:r>
            <a:r>
              <a:rPr lang="en-US" altLang="zh-CN" dirty="0" err="1">
                <a:solidFill>
                  <a:schemeClr val="accent6">
                    <a:lumMod val="75000"/>
                  </a:schemeClr>
                </a:solidFill>
                <a:sym typeface="+mn-ea"/>
              </a:rPr>
              <a:t>Box</a:t>
            </a:r>
            <a:r>
              <a:rPr lang="zh-CN" altLang="en-US" dirty="0" err="1">
                <a:solidFill>
                  <a:schemeClr val="accent6">
                    <a:lumMod val="75000"/>
                  </a:schemeClr>
                </a:solidFill>
                <a:sym typeface="+mn-ea"/>
              </a:rPr>
              <a:t>的所有版本。</a:t>
            </a:r>
            <a:endParaRPr lang="zh-CN" altLang="en-US" dirty="0" err="1">
              <a:solidFill>
                <a:schemeClr val="accent6">
                  <a:lumMod val="75000"/>
                </a:schemeClr>
              </a:solidFill>
              <a:sym typeface="+mn-ea"/>
            </a:endParaRPr>
          </a:p>
          <a:p>
            <a:r>
              <a:rPr lang="zh-CN" altLang="en-US" dirty="0" err="1">
                <a:solidFill>
                  <a:schemeClr val="accent6">
                    <a:lumMod val="75000"/>
                  </a:schemeClr>
                </a:solidFill>
                <a:sym typeface="+mn-ea"/>
              </a:rPr>
              <a:t>这说明</a:t>
            </a:r>
            <a:r>
              <a:rPr lang="en-US" altLang="zh-CN" dirty="0" err="1">
                <a:solidFill>
                  <a:schemeClr val="accent6">
                    <a:lumMod val="75000"/>
                  </a:schemeClr>
                </a:solidFill>
                <a:sym typeface="+mn-ea"/>
              </a:rPr>
              <a:t>Box&lt;?&gt;</a:t>
            </a:r>
            <a:r>
              <a:rPr lang="zh-CN" altLang="en-US" dirty="0" err="1">
                <a:solidFill>
                  <a:schemeClr val="accent6">
                    <a:lumMod val="75000"/>
                  </a:schemeClr>
                </a:solidFill>
                <a:sym typeface="+mn-ea"/>
              </a:rPr>
              <a:t>兼容了泛型类</a:t>
            </a:r>
            <a:r>
              <a:rPr lang="en-US" altLang="zh-CN" dirty="0" err="1">
                <a:solidFill>
                  <a:schemeClr val="accent6">
                    <a:lumMod val="75000"/>
                  </a:schemeClr>
                </a:solidFill>
                <a:sym typeface="+mn-ea"/>
              </a:rPr>
              <a:t>Box</a:t>
            </a:r>
            <a:r>
              <a:rPr lang="zh-CN" altLang="en-US" dirty="0" err="1">
                <a:solidFill>
                  <a:schemeClr val="accent6">
                    <a:lumMod val="75000"/>
                  </a:schemeClr>
                </a:solidFill>
                <a:sym typeface="+mn-ea"/>
              </a:rPr>
              <a:t>的所有版本。</a:t>
            </a:r>
            <a:endParaRPr lang="zh-CN" altLang="en-US" dirty="0" err="1">
              <a:solidFill>
                <a:schemeClr val="accent6">
                  <a:lumMod val="75000"/>
                </a:schemeClr>
              </a:solidFill>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然而，泛型通配符</a:t>
            </a:r>
            <a:r>
              <a:rPr lang="en-US" altLang="zh-CN"/>
              <a:t>?</a:t>
            </a:r>
            <a:r>
              <a:rPr lang="zh-CN" altLang="en-US"/>
              <a:t>默认匹配</a:t>
            </a:r>
            <a:r>
              <a:rPr lang="en-US" altLang="zh-CN"/>
              <a:t>Object</a:t>
            </a:r>
            <a:r>
              <a:rPr lang="zh-CN" altLang="en-US"/>
              <a:t>，可以兼容泛型类</a:t>
            </a:r>
            <a:r>
              <a:rPr lang="en-US" altLang="zh-CN"/>
              <a:t>Box</a:t>
            </a:r>
            <a:r>
              <a:rPr lang="zh-CN" altLang="en-US"/>
              <a:t>的任意版本，甚至包括一些不和业务逻辑的版本。比如，在代码中，我们调用</a:t>
            </a:r>
            <a:r>
              <a:rPr lang="en-US" altLang="zh-CN"/>
              <a:t>open</a:t>
            </a:r>
            <a:r>
              <a:rPr lang="zh-CN" altLang="en-US"/>
              <a:t>方法时，传入</a:t>
            </a:r>
            <a:r>
              <a:rPr lang="en-US" altLang="zh-CN"/>
              <a:t>Box&lt;Integer&gt;</a:t>
            </a:r>
            <a:r>
              <a:rPr lang="zh-CN" altLang="en-US"/>
              <a:t>的对象，这也是泛型类</a:t>
            </a:r>
            <a:r>
              <a:rPr lang="en-US" altLang="zh-CN"/>
              <a:t>Box</a:t>
            </a:r>
            <a:r>
              <a:rPr lang="zh-CN" altLang="en-US"/>
              <a:t>的一个版本。我们在业务逻辑本来是在</a:t>
            </a:r>
            <a:r>
              <a:rPr lang="en-US" altLang="zh-CN"/>
              <a:t>Box</a:t>
            </a:r>
            <a:r>
              <a:rPr lang="zh-CN" altLang="en-US"/>
              <a:t>礼品盒中装礼品，然而这时却传入了一个非礼物的类型</a:t>
            </a:r>
            <a:r>
              <a:rPr lang="en-US" altLang="zh-CN"/>
              <a:t>Integer</a:t>
            </a:r>
            <a:r>
              <a:rPr lang="zh-CN" altLang="en-US"/>
              <a:t>。</a:t>
            </a:r>
            <a:endParaRPr lang="zh-CN" altLang="en-US"/>
          </a:p>
          <a:p>
            <a:r>
              <a:rPr lang="zh-CN" altLang="en-US"/>
              <a:t>尽管程序在编译期和运行时均正常，然而运行结果却并不符合我们的业务逻辑需求。</a:t>
            </a:r>
            <a:endParaRPr lang="zh-CN" altLang="en-US"/>
          </a:p>
          <a:p>
            <a:r>
              <a:rPr lang="zh-CN" altLang="en-US"/>
              <a:t>那么，是否可以限定泛型通配符</a:t>
            </a:r>
            <a:r>
              <a:rPr lang="en-US" altLang="zh-CN"/>
              <a:t>?</a:t>
            </a:r>
            <a:r>
              <a:rPr lang="zh-CN" altLang="en-US"/>
              <a:t>的匹配范围呢？可以为其限定边界。</a:t>
            </a:r>
            <a:endParaRPr lang="zh-CN" altLang="en-US"/>
          </a:p>
          <a:p>
            <a:r>
              <a:rPr lang="zh-CN" altLang="en-US"/>
              <a:t>根据对泛型通配符</a:t>
            </a:r>
            <a:r>
              <a:rPr lang="en-US" altLang="zh-CN"/>
              <a:t>?</a:t>
            </a:r>
            <a:r>
              <a:rPr lang="zh-CN" altLang="en-US"/>
              <a:t>向上和向下限定边界，可以分为固定上边界通配符与固定下边界通配符。</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固定上边界通配符是使用</a:t>
            </a:r>
            <a:r>
              <a:rPr lang="en-US" altLang="zh-CN" dirty="0"/>
              <a:t>extends</a:t>
            </a:r>
            <a:r>
              <a:rPr lang="zh-CN" altLang="en-US" dirty="0"/>
              <a:t>限定类型实参上界的通配符。语法格式为：</a:t>
            </a:r>
            <a:r>
              <a:rPr lang="en-US" altLang="zh-CN" dirty="0"/>
              <a:t>&lt;? extends </a:t>
            </a:r>
            <a:r>
              <a:rPr lang="zh-CN" altLang="en-US" dirty="0"/>
              <a:t>上界父类</a:t>
            </a:r>
            <a:r>
              <a:rPr lang="en-US" altLang="zh-CN" dirty="0"/>
              <a:t>&gt;</a:t>
            </a:r>
            <a:endParaRPr lang="en-US" altLang="zh-CN" dirty="0"/>
          </a:p>
          <a:p>
            <a:r>
              <a:rPr lang="zh-CN" altLang="en-US" dirty="0"/>
              <a:t>也就是说，在使用泛型通配符</a:t>
            </a:r>
            <a:r>
              <a:rPr lang="en-US" altLang="zh-CN" dirty="0"/>
              <a:t>?</a:t>
            </a:r>
            <a:r>
              <a:rPr lang="zh-CN" altLang="en-US" dirty="0"/>
              <a:t>时，用</a:t>
            </a:r>
            <a:r>
              <a:rPr lang="en-US" altLang="zh-CN" dirty="0"/>
              <a:t>extends</a:t>
            </a:r>
            <a:r>
              <a:rPr lang="zh-CN" altLang="en-US" dirty="0"/>
              <a:t>向上限定边界，实参类型可以是上界父类自身或者其子类。</a:t>
            </a:r>
            <a:endParaRPr lang="zh-CN" altLang="en-US" dirty="0"/>
          </a:p>
          <a:p>
            <a:r>
              <a:rPr lang="zh-CN" altLang="en-US" dirty="0"/>
              <a:t>比如，我们在声明</a:t>
            </a:r>
            <a:r>
              <a:rPr lang="en-US" altLang="zh-CN" dirty="0"/>
              <a:t>open</a:t>
            </a:r>
            <a:r>
              <a:rPr lang="zh-CN" altLang="en-US" dirty="0"/>
              <a:t>方法时，传入的形参类型是</a:t>
            </a:r>
            <a:r>
              <a:rPr lang="en-US" altLang="zh-CN" dirty="0"/>
              <a:t>Box&lt;? extends Gift&gt;</a:t>
            </a:r>
            <a:r>
              <a:rPr lang="zh-CN" altLang="en-US" dirty="0"/>
              <a:t>，这时，我们再在</a:t>
            </a:r>
            <a:r>
              <a:rPr lang="en-US" altLang="zh-CN" dirty="0"/>
              <a:t>main</a:t>
            </a:r>
            <a:r>
              <a:rPr lang="zh-CN" altLang="en-US" dirty="0"/>
              <a:t>方法体中调用</a:t>
            </a:r>
            <a:r>
              <a:rPr lang="en-US" altLang="zh-CN" dirty="0"/>
              <a:t>open</a:t>
            </a:r>
            <a:r>
              <a:rPr lang="zh-CN" altLang="en-US" dirty="0"/>
              <a:t>方法，在传入泛型类</a:t>
            </a:r>
            <a:r>
              <a:rPr lang="en-US" altLang="zh-CN" dirty="0"/>
              <a:t>Box</a:t>
            </a:r>
            <a:r>
              <a:rPr lang="zh-CN" altLang="en-US" dirty="0"/>
              <a:t>的多个版本时，就要求尖括号</a:t>
            </a:r>
            <a:r>
              <a:rPr lang="en-US" altLang="zh-CN" dirty="0"/>
              <a:t>&lt;&gt;</a:t>
            </a:r>
            <a:r>
              <a:rPr lang="zh-CN" altLang="en-US" dirty="0"/>
              <a:t>里的实际类型必须是</a:t>
            </a:r>
            <a:r>
              <a:rPr lang="en-US" altLang="zh-CN" dirty="0"/>
              <a:t>Gift</a:t>
            </a:r>
            <a:r>
              <a:rPr lang="zh-CN" altLang="en-US" dirty="0"/>
              <a:t>类或者其子类，否则在编译期会报错。这样的话，就向上约束了泛型类</a:t>
            </a:r>
            <a:r>
              <a:rPr lang="en-US" altLang="zh-CN" dirty="0"/>
              <a:t>Box</a:t>
            </a:r>
            <a:r>
              <a:rPr lang="zh-CN" altLang="en-US" dirty="0"/>
              <a:t>的版本范围，增强了对泛型运用的控制。</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固定下边节通配符则是使用</a:t>
            </a:r>
            <a:r>
              <a:rPr lang="en-US" altLang="zh-CN"/>
              <a:t>super</a:t>
            </a:r>
            <a:r>
              <a:rPr lang="zh-CN" altLang="en-US"/>
              <a:t>限定实参</a:t>
            </a:r>
            <a:r>
              <a:rPr lang="zh-CN" altLang="en-US">
                <a:sym typeface="+mn-ea"/>
              </a:rPr>
              <a:t>类型</a:t>
            </a:r>
            <a:r>
              <a:rPr lang="zh-CN" altLang="en-US"/>
              <a:t>下界的通配符。</a:t>
            </a:r>
            <a:endParaRPr lang="zh-CN" altLang="en-US"/>
          </a:p>
          <a:p>
            <a:r>
              <a:rPr lang="zh-CN" altLang="en-US"/>
              <a:t>它的语法格式是：</a:t>
            </a:r>
            <a:r>
              <a:rPr lang="en-US" altLang="zh-CN"/>
              <a:t>&lt;? super </a:t>
            </a:r>
            <a:r>
              <a:rPr lang="zh-CN" altLang="en-US"/>
              <a:t>下界子类</a:t>
            </a:r>
            <a:r>
              <a:rPr lang="en-US" altLang="zh-CN"/>
              <a:t>&gt;</a:t>
            </a:r>
            <a:endParaRPr lang="en-US" altLang="zh-CN"/>
          </a:p>
          <a:p>
            <a:r>
              <a:rPr lang="zh-CN" altLang="en-US"/>
              <a:t>意思是说，使用</a:t>
            </a:r>
            <a:r>
              <a:rPr lang="en-US" altLang="zh-CN"/>
              <a:t>super</a:t>
            </a:r>
            <a:r>
              <a:rPr lang="zh-CN" altLang="en-US"/>
              <a:t>向下限定边界，实参类型可以是下界子类自身或者其父类。</a:t>
            </a:r>
            <a:endParaRPr lang="zh-CN" altLang="en-US"/>
          </a:p>
          <a:p>
            <a:r>
              <a:rPr lang="zh-CN" altLang="en-US"/>
              <a:t>比如，我们在</a:t>
            </a:r>
            <a:r>
              <a:rPr lang="en-US" altLang="zh-CN"/>
              <a:t>open</a:t>
            </a:r>
            <a:r>
              <a:rPr lang="zh-CN" altLang="en-US"/>
              <a:t>中传入</a:t>
            </a:r>
            <a:r>
              <a:rPr lang="en-US" altLang="zh-CN"/>
              <a:t>Box&lt;? super Birthday&gt;</a:t>
            </a:r>
            <a:r>
              <a:rPr lang="zh-CN" altLang="en-US"/>
              <a:t>类型的参数，意味着所传实参类型在泛型类</a:t>
            </a:r>
            <a:r>
              <a:rPr lang="en-US" altLang="zh-CN"/>
              <a:t>Box</a:t>
            </a:r>
            <a:r>
              <a:rPr lang="zh-CN" altLang="en-US"/>
              <a:t>的版本中，尖括号</a:t>
            </a:r>
            <a:r>
              <a:rPr lang="en-US" altLang="zh-CN"/>
              <a:t>&lt;&gt;</a:t>
            </a:r>
            <a:r>
              <a:rPr lang="zh-CN" altLang="en-US"/>
              <a:t>中应该传入</a:t>
            </a:r>
            <a:r>
              <a:rPr lang="en-US" altLang="zh-CN"/>
              <a:t>BirthdayGift</a:t>
            </a:r>
            <a:r>
              <a:rPr lang="zh-CN" altLang="en-US"/>
              <a:t>或者其父类，其他的</a:t>
            </a:r>
            <a:r>
              <a:rPr lang="en-US" altLang="zh-CN"/>
              <a:t>Box</a:t>
            </a:r>
            <a:r>
              <a:rPr lang="zh-CN" altLang="en-US"/>
              <a:t>版本则不被兼容。</a:t>
            </a:r>
            <a:endParaRPr lang="zh-CN" altLang="en-US"/>
          </a:p>
          <a:p>
            <a:r>
              <a:rPr lang="zh-CN" altLang="en-US"/>
              <a:t>比如，在</a:t>
            </a:r>
            <a:r>
              <a:rPr lang="en-US" altLang="zh-CN"/>
              <a:t>main</a:t>
            </a:r>
            <a:r>
              <a:rPr lang="zh-CN" altLang="en-US"/>
              <a:t>中，我们调用</a:t>
            </a:r>
            <a:r>
              <a:rPr lang="en-US" altLang="zh-CN"/>
              <a:t>open</a:t>
            </a:r>
            <a:r>
              <a:rPr lang="zh-CN" altLang="en-US"/>
              <a:t>方法时，传入</a:t>
            </a:r>
            <a:r>
              <a:rPr lang="en-US" altLang="zh-CN"/>
              <a:t>Box&lt;LoverGift&gt;</a:t>
            </a:r>
            <a:r>
              <a:rPr lang="zh-CN" altLang="en-US"/>
              <a:t>版本类型的对象，则程序在编译期报错，这是由于</a:t>
            </a:r>
            <a:r>
              <a:rPr lang="en-US" altLang="zh-CN">
                <a:sym typeface="+mn-ea"/>
              </a:rPr>
              <a:t>LoverGift</a:t>
            </a:r>
            <a:r>
              <a:rPr lang="zh-CN" altLang="en-US">
                <a:sym typeface="+mn-ea"/>
              </a:rPr>
              <a:t>并非</a:t>
            </a:r>
            <a:r>
              <a:rPr lang="en-US" altLang="zh-CN">
                <a:sym typeface="+mn-ea"/>
              </a:rPr>
              <a:t>BirthdayGift</a:t>
            </a:r>
            <a:r>
              <a:rPr lang="zh-CN" altLang="en-US">
                <a:sym typeface="+mn-ea"/>
              </a:rPr>
              <a:t>父类，所以该版本的</a:t>
            </a:r>
            <a:r>
              <a:rPr lang="en-US" altLang="zh-CN">
                <a:sym typeface="+mn-ea"/>
              </a:rPr>
              <a:t>Box</a:t>
            </a:r>
            <a:r>
              <a:rPr lang="zh-CN" altLang="en-US">
                <a:sym typeface="+mn-ea"/>
              </a:rPr>
              <a:t>类型不被兼容。</a:t>
            </a:r>
            <a:endParaRPr lang="zh-CN" altLang="en-US">
              <a:sym typeface="+mn-ea"/>
            </a:endParaRPr>
          </a:p>
          <a:p>
            <a:r>
              <a:rPr lang="zh-CN" altLang="en-US">
                <a:sym typeface="+mn-ea"/>
              </a:rPr>
              <a:t>总的来说，我们在</a:t>
            </a:r>
            <a:r>
              <a:rPr lang="en-US" altLang="zh-CN">
                <a:sym typeface="+mn-ea"/>
              </a:rPr>
              <a:t>open</a:t>
            </a:r>
            <a:r>
              <a:rPr lang="zh-CN" altLang="en-US">
                <a:sym typeface="+mn-ea"/>
              </a:rPr>
              <a:t>方法中传入泛型类型</a:t>
            </a:r>
            <a:r>
              <a:rPr lang="en-US" altLang="zh-CN">
                <a:sym typeface="+mn-ea"/>
              </a:rPr>
              <a:t>Box</a:t>
            </a:r>
            <a:r>
              <a:rPr lang="zh-CN" altLang="en-US">
                <a:sym typeface="+mn-ea"/>
              </a:rPr>
              <a:t>时，</a:t>
            </a:r>
            <a:r>
              <a:rPr lang="en-US" altLang="zh-CN">
                <a:sym typeface="+mn-ea"/>
              </a:rPr>
              <a:t>Box</a:t>
            </a:r>
            <a:r>
              <a:rPr lang="zh-CN" altLang="en-US">
                <a:sym typeface="+mn-ea"/>
              </a:rPr>
              <a:t>在此前已经被声明，所以</a:t>
            </a:r>
            <a:r>
              <a:rPr lang="en-US" altLang="zh-CN">
                <a:sym typeface="+mn-ea"/>
              </a:rPr>
              <a:t>Box</a:t>
            </a:r>
            <a:r>
              <a:rPr lang="zh-CN" altLang="en-US">
                <a:sym typeface="+mn-ea"/>
              </a:rPr>
              <a:t>采用无边界、固定上边界或者固定下边界的通配符时，相当于对对泛型类</a:t>
            </a:r>
            <a:r>
              <a:rPr lang="en-US" altLang="zh-CN">
                <a:sym typeface="+mn-ea"/>
              </a:rPr>
              <a:t>Box</a:t>
            </a:r>
            <a:r>
              <a:rPr lang="zh-CN" altLang="en-US">
                <a:sym typeface="+mn-ea"/>
              </a:rPr>
              <a:t>的类型实参做了范围限定。那么，泛型类</a:t>
            </a:r>
            <a:r>
              <a:rPr lang="en-US" altLang="zh-CN">
                <a:sym typeface="+mn-ea"/>
              </a:rPr>
              <a:t>Box</a:t>
            </a:r>
            <a:r>
              <a:rPr lang="zh-CN" altLang="en-US">
                <a:sym typeface="+mn-ea"/>
              </a:rPr>
              <a:t>在声明时，是否可以设置边界呢？也是可以的。</a:t>
            </a:r>
            <a:endParaRPr lang="zh-CN" altLang="en-US">
              <a:sym typeface="+mn-ea"/>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结合泛型在类，接口与方法中的运用，我们均可以在声明时就通过</a:t>
            </a:r>
            <a:r>
              <a:rPr lang="en-US" altLang="zh-CN"/>
              <a:t>extends</a:t>
            </a:r>
            <a:r>
              <a:rPr lang="zh-CN" altLang="en-US"/>
              <a:t>限制类型形参的上边界。</a:t>
            </a:r>
            <a:endParaRPr lang="zh-CN" altLang="en-US"/>
          </a:p>
          <a:p>
            <a:r>
              <a:rPr lang="zh-CN" altLang="en-US"/>
              <a:t>具体请看代码。</a:t>
            </a:r>
            <a:endParaRPr lang="zh-CN" altLang="en-US"/>
          </a:p>
          <a:p>
            <a:r>
              <a:rPr lang="zh-CN" altLang="en-US"/>
              <a:t>需要注意的是，类型形参可以限制上边界，却不能限制下边界，否则会报语法错误。</a:t>
            </a:r>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我们在前面多次使用了泛型通配符</a:t>
            </a:r>
            <a:r>
              <a:rPr lang="en-US" altLang="zh-CN"/>
              <a:t>?</a:t>
            </a:r>
            <a:r>
              <a:rPr lang="zh-CN" altLang="en-US"/>
              <a:t>和标识符</a:t>
            </a:r>
            <a:r>
              <a:rPr lang="en-US" altLang="zh-CN"/>
              <a:t>T</a:t>
            </a:r>
            <a:r>
              <a:rPr lang="zh-CN" altLang="en-US"/>
              <a:t>，那么二者的应用场景和范围限定有什么异同呢？</a:t>
            </a:r>
            <a:endParaRPr lang="zh-CN" altLang="en-US"/>
          </a:p>
          <a:p>
            <a:r>
              <a:rPr lang="en-US" altLang="zh-CN"/>
              <a:t>?</a:t>
            </a:r>
            <a:r>
              <a:rPr lang="zh-CN" altLang="en-US"/>
              <a:t>是一种通配符，在泛型中传入类型实参时使用；在范围限定方面，可以用于无边界，固定上边界，以及固定下边界。</a:t>
            </a:r>
            <a:endParaRPr lang="zh-CN" altLang="en-US"/>
          </a:p>
          <a:p>
            <a:r>
              <a:rPr lang="en-US" altLang="zh-CN"/>
              <a:t>T</a:t>
            </a:r>
            <a:r>
              <a:rPr lang="zh-CN" altLang="en-US"/>
              <a:t>是一种表示泛型参数的标识符，在创建泛型类、泛型接口和泛型方法时可以作为类型形参；在范围限定方面，可以用于无边界，固定上边界。</a:t>
            </a:r>
            <a:endParaRPr lang="zh-CN" altLang="en-US"/>
          </a:p>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本节课的课堂编程是，同学们创建一个父类及其两个子类，在创建一个泛型类，以及一个测试泛型的工具类，然后在工具类中分别测试无边界通配符，固定上边界通配符和固定下边界通配符。</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这是我们本单元之处的贯穿案例。</a:t>
            </a:r>
            <a:endParaRPr lang="zh-CN" altLang="en-US" dirty="0"/>
          </a:p>
          <a:p>
            <a:r>
              <a:rPr lang="zh-CN" altLang="en-US" dirty="0"/>
              <a:t>先设计一个动物类</a:t>
            </a:r>
            <a:r>
              <a:rPr lang="en-US" altLang="zh-CN" dirty="0"/>
              <a:t>Animal</a:t>
            </a:r>
            <a:r>
              <a:rPr lang="zh-CN" altLang="en-US" dirty="0"/>
              <a:t>作为父类，然后分别声明马</a:t>
            </a:r>
            <a:r>
              <a:rPr lang="en-US" altLang="zh-CN" dirty="0"/>
              <a:t>Horse</a:t>
            </a:r>
            <a:r>
              <a:rPr lang="zh-CN" altLang="en-US" dirty="0"/>
              <a:t>，羊</a:t>
            </a:r>
            <a:r>
              <a:rPr lang="en-US" altLang="zh-CN" dirty="0"/>
              <a:t>Sheep</a:t>
            </a:r>
            <a:r>
              <a:rPr lang="zh-CN" altLang="en-US" dirty="0"/>
              <a:t>，牛</a:t>
            </a:r>
            <a:r>
              <a:rPr lang="en-US" altLang="zh-CN" dirty="0"/>
              <a:t>Cattle</a:t>
            </a:r>
            <a:r>
              <a:rPr lang="zh-CN" altLang="en-US" dirty="0"/>
              <a:t>等作为</a:t>
            </a:r>
            <a:r>
              <a:rPr lang="en-US" altLang="zh-CN" dirty="0"/>
              <a:t>Animal</a:t>
            </a:r>
            <a:r>
              <a:rPr lang="zh-CN" altLang="en-US" dirty="0"/>
              <a:t>的子类。</a:t>
            </a:r>
            <a:endParaRPr lang="zh-CN" altLang="en-US" dirty="0"/>
          </a:p>
          <a:p>
            <a:r>
              <a:rPr lang="zh-CN" altLang="en-US" dirty="0"/>
              <a:t>在测试类中定义一个泛型方法</a:t>
            </a:r>
            <a:r>
              <a:rPr lang="en-US" altLang="zh-CN" dirty="0"/>
              <a:t>getAnimal</a:t>
            </a:r>
            <a:r>
              <a:rPr lang="zh-CN" altLang="en-US" dirty="0"/>
              <a:t>，所传类型形参通过</a:t>
            </a:r>
            <a:r>
              <a:rPr lang="en-US" altLang="zh-CN" dirty="0"/>
              <a:t>extends</a:t>
            </a:r>
            <a:r>
              <a:rPr lang="zh-CN" altLang="en-US" dirty="0"/>
              <a:t>限定上界父类为</a:t>
            </a:r>
            <a:r>
              <a:rPr lang="en-US" altLang="zh-CN" dirty="0"/>
              <a:t>Animal</a:t>
            </a:r>
            <a:r>
              <a:rPr lang="zh-CN" altLang="en-US" dirty="0"/>
              <a:t>，该方法所传参数为类型形参</a:t>
            </a:r>
            <a:r>
              <a:rPr lang="en-US" altLang="zh-CN" dirty="0"/>
              <a:t>T</a:t>
            </a:r>
            <a:r>
              <a:rPr lang="zh-CN" altLang="en-US" dirty="0"/>
              <a:t>的对象，并返回所传入的对象。</a:t>
            </a:r>
            <a:endParaRPr lang="zh-CN" altLang="en-US" dirty="0"/>
          </a:p>
          <a:p>
            <a:r>
              <a:rPr lang="zh-CN" altLang="en-US" dirty="0"/>
              <a:t>然后在测试类的</a:t>
            </a:r>
            <a:r>
              <a:rPr lang="en-US" altLang="zh-CN" dirty="0"/>
              <a:t>main</a:t>
            </a:r>
            <a:r>
              <a:rPr lang="zh-CN" altLang="en-US" dirty="0"/>
              <a:t>方法中，分别创建喜欢的小动物对象，然后传入</a:t>
            </a:r>
            <a:r>
              <a:rPr lang="zh-CN" altLang="en-US" dirty="0">
                <a:sym typeface="+mn-ea"/>
              </a:rPr>
              <a:t>泛型方法</a:t>
            </a:r>
            <a:r>
              <a:rPr lang="en-US" altLang="zh-CN" dirty="0">
                <a:sym typeface="+mn-ea"/>
              </a:rPr>
              <a:t>getAnimal</a:t>
            </a:r>
            <a:r>
              <a:rPr lang="zh-CN" altLang="en-US" dirty="0">
                <a:sym typeface="+mn-ea"/>
              </a:rPr>
              <a:t>。这时会惊奇地发现：您传入哪种喜欢的小动物，就会返回相应的小动物从而</a:t>
            </a:r>
            <a:r>
              <a:rPr lang="en-US" altLang="zh-CN" dirty="0">
                <a:sym typeface="+mn-ea"/>
              </a:rPr>
              <a:t>“</a:t>
            </a:r>
            <a:r>
              <a:rPr lang="zh-CN" altLang="en-US" dirty="0">
                <a:sym typeface="+mn-ea"/>
              </a:rPr>
              <a:t>梦想成真</a:t>
            </a:r>
            <a:r>
              <a:rPr lang="en-US" altLang="zh-CN" dirty="0">
                <a:sym typeface="+mn-ea"/>
              </a:rPr>
              <a:t>”</a:t>
            </a:r>
            <a:r>
              <a:rPr lang="zh-CN" altLang="en-US" dirty="0">
                <a:sym typeface="+mn-ea"/>
              </a:rPr>
              <a:t>。</a:t>
            </a:r>
            <a:endParaRPr lang="zh-CN" altLang="en-US" dirty="0">
              <a:sym typeface="+mn-ea"/>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本节课主要学习了泛型通配符与泛型边界。</a:t>
            </a:r>
            <a:endParaRPr lang="zh-CN" altLang="en-US" dirty="0"/>
          </a:p>
          <a:p>
            <a:r>
              <a:rPr lang="zh-CN" altLang="en-US" dirty="0"/>
              <a:t>泛型通配符用英文</a:t>
            </a:r>
            <a:r>
              <a:rPr lang="en-US" altLang="zh-CN" dirty="0"/>
              <a:t>?</a:t>
            </a:r>
            <a:r>
              <a:rPr lang="zh-CN" altLang="en-US" dirty="0"/>
              <a:t>表示，可以通过</a:t>
            </a:r>
            <a:r>
              <a:rPr lang="en-US" altLang="zh-CN" dirty="0"/>
              <a:t>extends</a:t>
            </a:r>
            <a:r>
              <a:rPr lang="zh-CN" altLang="en-US" dirty="0"/>
              <a:t>限定上边界，通过</a:t>
            </a:r>
            <a:r>
              <a:rPr lang="en-US" altLang="zh-CN" dirty="0"/>
              <a:t>super</a:t>
            </a:r>
            <a:r>
              <a:rPr lang="zh-CN" altLang="en-US" dirty="0"/>
              <a:t>限定下边界。</a:t>
            </a:r>
            <a:endParaRPr lang="zh-CN" altLang="en-US" dirty="0"/>
          </a:p>
          <a:p>
            <a:r>
              <a:rPr lang="zh-CN" altLang="en-US" dirty="0"/>
              <a:t>我们再整体回顾本单元的学习内容。</a:t>
            </a:r>
            <a:endParaRPr lang="zh-CN" altLang="en-US" dirty="0"/>
          </a:p>
          <a:p>
            <a:r>
              <a:rPr lang="zh-CN" altLang="en-US" dirty="0"/>
              <a:t>首先，我们学习了泛型的概念。</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泛型是通过参数化</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类型提高代码重用性，并在编译期强制进行类型检查的</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机制</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zh-CN" altLang="en-US" dirty="0"/>
          </a:p>
          <a:p>
            <a:r>
              <a:rPr lang="zh-CN" altLang="en-US" dirty="0"/>
              <a:t>泛型的作用有：代码可重用性好；避免运行时类型转换异常，使得我们写出的程序更加安全；由于在程序编译期就确定了对象的实际类型，因此使得程序执行效率高。</a:t>
            </a:r>
            <a:endParaRPr lang="zh-CN" altLang="en-US" dirty="0"/>
          </a:p>
          <a:p>
            <a:r>
              <a:rPr lang="zh-CN" altLang="en-US" dirty="0"/>
              <a:t>泛型的使用场景有三种，分别可以用于类、接口和方法，在此基础上形成了泛型类，泛型接口和泛型方法。</a:t>
            </a:r>
            <a:endParaRPr lang="zh-CN" altLang="en-US" dirty="0"/>
          </a:p>
          <a:p>
            <a:r>
              <a:rPr lang="zh-CN" altLang="en-US" dirty="0"/>
              <a:t>泛型中的类型参数可以分为两种，一种是类型形参，用于创建泛型类，泛型接口和泛型方法；另一种是类型实参，用于创建泛型类的对象，实现泛型接口，以及调用泛型方法。</a:t>
            </a:r>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这是本单元的概念图。浅绿色部分是我们已经学习过的概念，红色部分是本单元要学习的重点概念，橙色部分是本单元涉及到的概念，浅蓝色部分为本单元以外，且尚未学习过的概念。</a:t>
            </a:r>
            <a:endParaRPr lang="zh-CN" altLang="en-US" dirty="0"/>
          </a:p>
          <a:p>
            <a:r>
              <a:rPr lang="zh-CN" altLang="en-US" dirty="0"/>
              <a:t>在我们过去学习的类型转换中，基本数据类型与其包装类型可以实现自动装箱和拆箱，这不是我们本单元要重点了解的部分。</a:t>
            </a:r>
            <a:endParaRPr lang="zh-CN" altLang="en-US" dirty="0"/>
          </a:p>
          <a:p>
            <a:r>
              <a:rPr lang="zh-CN" altLang="en-US" dirty="0"/>
              <a:t>我们重点看下类型转换中的自动类型转换与强制类型转换，以及向上转型和向下转型。</a:t>
            </a:r>
            <a:endParaRPr lang="zh-CN" altLang="en-US" dirty="0"/>
          </a:p>
          <a:p>
            <a:r>
              <a:rPr lang="zh-CN" altLang="en-US" dirty="0"/>
              <a:t>子类型的对象转换为父类型对象时，被称为向上转型，这时进行自动类型转换。</a:t>
            </a:r>
            <a:endParaRPr lang="zh-CN" altLang="en-US" dirty="0"/>
          </a:p>
          <a:p>
            <a:r>
              <a:rPr lang="zh-CN" altLang="en-US" dirty="0"/>
              <a:t>父类型对象转换为子类型对象时，被称为向下转型，这时需要进行强制类型转换。如果强制类型转换时，类型间不兼容，会造成类型转换异常。同学们在编程时，或许会在控制台中看到过类似</a:t>
            </a:r>
            <a:r>
              <a:rPr lang="en-US" altLang="zh-CN" dirty="0"/>
              <a:t>ClassCastException</a:t>
            </a:r>
            <a:r>
              <a:rPr lang="zh-CN" altLang="en-US" dirty="0"/>
              <a:t>的异常，这通常是由于类型转换时的不兼容引起的。</a:t>
            </a:r>
            <a:endParaRPr lang="zh-CN" altLang="en-US" dirty="0"/>
          </a:p>
          <a:p>
            <a:r>
              <a:rPr lang="zh-CN" altLang="en-US" dirty="0"/>
              <a:t>为了保证类型转换时的安全性，尽可能避免不必要的异常，使得我们写出的程序更健壮，因此我们在本单元学习泛型。</a:t>
            </a:r>
            <a:endParaRPr lang="zh-CN" altLang="en-US" dirty="0"/>
          </a:p>
          <a:p>
            <a:r>
              <a:rPr lang="zh-CN" altLang="en-US" dirty="0"/>
              <a:t>我们会在本单元的学习中将这些红色的概念一个一个地攻克。</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84530" marR="0" lvl="1" indent="-227330" algn="l" defTabSz="914400" rtl="0" eaLnBrk="0" fontAlgn="base" latinLnBrk="0" hangingPunct="0">
              <a:lnSpc>
                <a:spcPts val="2500"/>
              </a:lnSpc>
              <a:spcBef>
                <a:spcPts val="500"/>
              </a:spcBef>
              <a:spcAft>
                <a:spcPct val="0"/>
              </a:spcAft>
              <a:buClrTx/>
              <a:buSzPct val="100000"/>
              <a:buFont typeface="Wingdings" panose="05000000000000000000" pitchFamily="2" charset="2"/>
              <a:buChar char="u"/>
              <a:defRPr/>
            </a:pP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mn-ea"/>
              <a:ea typeface="宋体" panose="02010600030101010101" pitchFamily="2" charset="-122"/>
              <a:cs typeface="+mn-cs"/>
              <a:sym typeface="Calibri" panose="020F0502020204030204" pitchFamily="34" charset="0"/>
            </a:endParaRPr>
          </a:p>
          <a:p>
            <a:r>
              <a:rPr lang="zh-CN" altLang="en-US" dirty="0"/>
              <a:t>泛型的常用规则有</a:t>
            </a:r>
            <a:r>
              <a:rPr lang="en-US" altLang="zh-CN" dirty="0"/>
              <a:t>5</a:t>
            </a:r>
            <a:r>
              <a:rPr lang="zh-CN" altLang="en-US" dirty="0"/>
              <a:t>个：</a:t>
            </a:r>
            <a:endParaRPr lang="zh-CN" altLang="en-US" dirty="0"/>
          </a:p>
          <a:p>
            <a:r>
              <a:rPr lang="zh-CN" altLang="en-US" dirty="0"/>
              <a:t>第一，类型实参只能用引用数据类型，不能用基本数据类型。</a:t>
            </a:r>
            <a:endParaRPr lang="zh-CN" altLang="en-US" dirty="0"/>
          </a:p>
          <a:p>
            <a:r>
              <a:rPr lang="zh-CN" altLang="en-US" dirty="0"/>
              <a:t>第二，同一种泛型可以有多个版本，不同版本需要考虑兼容性。</a:t>
            </a:r>
            <a:endParaRPr lang="zh-CN" altLang="en-US" dirty="0"/>
          </a:p>
          <a:p>
            <a:r>
              <a:rPr lang="zh-CN" altLang="en-US" dirty="0"/>
              <a:t>第三，泛型的类型参数可以有多个，中间以英文逗号隔开。</a:t>
            </a:r>
            <a:endParaRPr lang="zh-CN" altLang="en-US" dirty="0"/>
          </a:p>
          <a:p>
            <a:r>
              <a:rPr lang="zh-CN" altLang="en-US" dirty="0"/>
              <a:t>第四，类型实参可以使用</a:t>
            </a:r>
            <a:r>
              <a:rPr lang="en-US" altLang="zh-CN" dirty="0"/>
              <a:t>?</a:t>
            </a:r>
            <a:r>
              <a:rPr lang="zh-CN" altLang="en-US" dirty="0"/>
              <a:t>通配符。</a:t>
            </a:r>
            <a:endParaRPr lang="zh-CN" altLang="en-US" dirty="0"/>
          </a:p>
          <a:p>
            <a:r>
              <a:rPr lang="zh-CN" altLang="en-US" dirty="0"/>
              <a:t>第五，类型实参可以使用</a:t>
            </a:r>
            <a:r>
              <a:rPr lang="en-US" altLang="zh-CN" dirty="0"/>
              <a:t>extends</a:t>
            </a:r>
            <a:r>
              <a:rPr lang="zh-CN" altLang="en-US" dirty="0"/>
              <a:t>、</a:t>
            </a:r>
            <a:r>
              <a:rPr lang="en-US" altLang="zh-CN" dirty="0"/>
              <a:t>super</a:t>
            </a:r>
            <a:r>
              <a:rPr lang="zh-CN" altLang="en-US" dirty="0"/>
              <a:t>分别限定上下边界，类型形参只能用</a:t>
            </a:r>
            <a:r>
              <a:rPr lang="en-US" altLang="zh-CN" dirty="0"/>
              <a:t>extends</a:t>
            </a:r>
            <a:r>
              <a:rPr lang="zh-CN" altLang="en-US" dirty="0"/>
              <a:t>限定上边界。</a:t>
            </a:r>
            <a:endParaRPr lang="zh-CN" altLang="en-US" dirty="0"/>
          </a:p>
          <a:p>
            <a:r>
              <a:rPr lang="zh-CN" altLang="en-US" dirty="0"/>
              <a:t>在泛型通配符和泛型边界方面，仅使用通配符</a:t>
            </a:r>
            <a:r>
              <a:rPr lang="en-US" altLang="zh-CN" dirty="0"/>
              <a:t>?</a:t>
            </a:r>
            <a:r>
              <a:rPr lang="zh-CN" altLang="en-US" dirty="0"/>
              <a:t>表示无边界通配符；用</a:t>
            </a:r>
            <a:r>
              <a:rPr lang="en-US" altLang="zh-CN" dirty="0"/>
              <a:t>extends</a:t>
            </a:r>
            <a:r>
              <a:rPr lang="zh-CN" altLang="en-US" dirty="0"/>
              <a:t>配合通配符</a:t>
            </a:r>
            <a:r>
              <a:rPr lang="en-US" altLang="zh-CN" dirty="0"/>
              <a:t>?</a:t>
            </a:r>
            <a:r>
              <a:rPr lang="zh-CN" altLang="en-US" dirty="0"/>
              <a:t>使用则构成固定上边界通配符；用</a:t>
            </a:r>
            <a:r>
              <a:rPr lang="en-US" altLang="zh-CN" dirty="0"/>
              <a:t>super</a:t>
            </a:r>
            <a:r>
              <a:rPr lang="zh-CN" altLang="en-US" dirty="0"/>
              <a:t>配合通配符</a:t>
            </a:r>
            <a:r>
              <a:rPr lang="en-US" altLang="zh-CN" dirty="0"/>
              <a:t>?</a:t>
            </a:r>
            <a:r>
              <a:rPr lang="zh-CN" altLang="en-US" dirty="0"/>
              <a:t>使用则构成固定下边界通配符。</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我们接下来整体梳理本单元的概念图，也是检测我们的理论目标的完成情况。</a:t>
            </a:r>
            <a:endParaRPr lang="zh-CN" altLang="en-US"/>
          </a:p>
          <a:p>
            <a:r>
              <a:rPr lang="zh-CN" altLang="en-US"/>
              <a:t>我们来共同回忆：</a:t>
            </a:r>
            <a:endParaRPr lang="zh-CN" altLang="en-US"/>
          </a:p>
          <a:p>
            <a:r>
              <a:rPr lang="zh-CN" altLang="en-US"/>
              <a:t>什么是泛型？</a:t>
            </a:r>
            <a:endParaRPr lang="zh-CN" altLang="en-US"/>
          </a:p>
          <a:p>
            <a:r>
              <a:rPr lang="zh-CN" altLang="en-US"/>
              <a:t>泛型的使用场景有哪些？</a:t>
            </a:r>
            <a:endParaRPr lang="zh-CN" altLang="en-US"/>
          </a:p>
          <a:p>
            <a:r>
              <a:rPr lang="zh-CN" altLang="en-US"/>
              <a:t>泛型类型包括哪些？</a:t>
            </a:r>
            <a:endParaRPr lang="zh-CN" altLang="en-US"/>
          </a:p>
          <a:p>
            <a:r>
              <a:rPr lang="zh-CN" altLang="en-US"/>
              <a:t>什么是泛型通配符？</a:t>
            </a:r>
            <a:endParaRPr lang="zh-CN" altLang="en-US"/>
          </a:p>
          <a:p>
            <a:r>
              <a:rPr lang="zh-CN" altLang="en-US"/>
              <a:t>泛型通配符包括哪三种情况？</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这两页是课堂拓展部分，一页介绍了泛型的生效期，另一页介绍了常用的通配符。</a:t>
            </a:r>
            <a:endParaRPr lang="zh-CN" altLang="en-US"/>
          </a:p>
          <a:p>
            <a:r>
              <a:rPr lang="zh-CN" altLang="en-US"/>
              <a:t>请同学们作为自习资料，有问题请问。</a:t>
            </a:r>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讲师：我们先来看Java程序从源代码编辑到编译，再到运行的过程：</a:t>
            </a:r>
            <a:endParaRPr lang="zh-CN" altLang="en-US"/>
          </a:p>
          <a:p>
            <a:r>
              <a:rPr lang="zh-CN" altLang="en-US"/>
              <a:t>讲师：总的来说，Java程序从源代码到运行，主要经历编译期和运行时两个阶段。同学们平时用Eclipse，MyEclipse等编程工具写代码时，有时保存代码会发现代码中会有打红叉的情况，这说明程序在编译期就产生了错误，无法经过编译期，因此也就到不了运行时。</a:t>
            </a:r>
            <a:endParaRPr lang="zh-CN" altLang="en-US"/>
          </a:p>
          <a:p>
            <a:r>
              <a:rPr lang="zh-CN" altLang="en-US"/>
              <a:t>讲师：我们在判断一个对象的类型时，通常分为两个阶段，一个是编译期类型，另一个是运行时类型。在判断对象的类型方面，有一个规则：</a:t>
            </a:r>
            <a:endParaRPr lang="zh-CN" altLang="en-US"/>
          </a:p>
          <a:p>
            <a:r>
              <a:rPr lang="zh-CN" altLang="en-US"/>
              <a:t>编译期看左侧，运行时看右侧。</a:t>
            </a:r>
            <a:endParaRPr lang="zh-CN" altLang="en-US"/>
          </a:p>
          <a:p>
            <a:r>
              <a:rPr lang="zh-CN" altLang="en-US"/>
              <a:t>讲师：比如，在一个赋值表达式中：</a:t>
            </a:r>
            <a:endParaRPr lang="zh-CN" altLang="en-US"/>
          </a:p>
          <a:p>
            <a:r>
              <a:rPr lang="zh-CN" altLang="en-US"/>
              <a:t>Object  val=new String(“123”);</a:t>
            </a:r>
            <a:endParaRPr lang="zh-CN" altLang="en-US"/>
          </a:p>
          <a:p>
            <a:r>
              <a:rPr lang="zh-CN" altLang="en-US"/>
              <a:t>讲师：String是Object的子类，将String对象赋值给父类变量，属于向上转型，会进行自动类型转换。当一个变量被赋值一个对象时，为了称谓方便，我们也可以将这个变量简称为对象。</a:t>
            </a:r>
            <a:endParaRPr lang="zh-CN" altLang="en-US"/>
          </a:p>
          <a:p>
            <a:r>
              <a:rPr lang="zh-CN" altLang="en-US"/>
              <a:t>讲师：对于对象val而言，它的编译期类型是赋值表达式左侧声明的Object类型；它的运行时类型就是赋值表达式右侧的类型，即String类型。运行时类型是对象的实际类型，编译期类型是对象的形式类型。</a:t>
            </a:r>
            <a:endParaRPr lang="zh-CN" altLang="en-US"/>
          </a:p>
          <a:p>
            <a:r>
              <a:rPr lang="zh-CN" altLang="en-US"/>
              <a:t>讲师：如果一个对象的编译期类型和运行时类型不一致，那么要把对象转换为实际类型的对象，就需要进行强制类型转换。若在强制转换时类型不一致，就会发生类型转换异常，使得程序中止运行。</a:t>
            </a:r>
            <a:endParaRPr lang="zh-CN" altLang="en-US"/>
          </a:p>
          <a:p>
            <a:r>
              <a:rPr lang="zh-CN" altLang="en-US"/>
              <a:t>讲师：我们接下来以代码为例。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b="1" dirty="0" smtClean="0">
                <a:solidFill>
                  <a:srgbClr val="C00000"/>
                </a:solidFill>
              </a:rPr>
              <a:t>讲师：我们先声明一个名称为NoGeneric的类，并在其内部声明一个类型为Object、名称为val的私有成员属性。类的成员属性也称为成员变量。为了供外部访问类的私有成员属性，通常会在类内再声明相应的getter方法。</a:t>
            </a:r>
            <a:endParaRPr b="1" dirty="0" smtClean="0">
              <a:solidFill>
                <a:srgbClr val="C00000"/>
              </a:solidFill>
            </a:endParaRPr>
          </a:p>
          <a:p>
            <a:pPr algn="l"/>
            <a:r>
              <a:rPr b="1" dirty="0" smtClean="0">
                <a:solidFill>
                  <a:srgbClr val="C00000"/>
                </a:solidFill>
              </a:rPr>
              <a:t>讲师：同学们请留意，在Java语言中，Object是所有类的父类。凡是父类出现的地方，都可以用相应的子类代替。所以，成员变量val的实际类型可以是Object或者其子类。</a:t>
            </a:r>
            <a:endParaRPr b="1" dirty="0" smtClean="0">
              <a:solidFill>
                <a:srgbClr val="C00000"/>
              </a:solidFill>
            </a:endParaRPr>
          </a:p>
          <a:p>
            <a:pPr algn="l"/>
            <a:r>
              <a:rPr b="1" dirty="0" smtClean="0">
                <a:solidFill>
                  <a:srgbClr val="C00000"/>
                </a:solidFill>
              </a:rPr>
              <a:t>讲师：我们再通过该类的公有构造方法传参来为成员属性val赋值。类的构造方法也称为构造器。当前类的构造器传的是Object类型参数，所以，构造器在实际调用中可以传入Object或者其子类的对象。</a:t>
            </a:r>
            <a:endParaRPr b="1" dirty="0" smtClean="0">
              <a:solidFill>
                <a:srgbClr val="C00000"/>
              </a:solidFill>
            </a:endParaRPr>
          </a:p>
          <a:p>
            <a:pPr algn="l"/>
            <a:r>
              <a:rPr b="1" dirty="0" smtClean="0">
                <a:solidFill>
                  <a:srgbClr val="C00000"/>
                </a:solidFill>
              </a:rPr>
              <a:t>讲师：我们再声明一个返回值类型为Object的公有成员方法getVal()，这是类的一个getter方法，用来获取私有成员属性val。</a:t>
            </a:r>
            <a:endParaRPr b="1" dirty="0" smtClean="0">
              <a:solidFill>
                <a:srgbClr val="C00000"/>
              </a:solidFill>
            </a:endParaRPr>
          </a:p>
          <a:p>
            <a:pPr algn="l"/>
            <a:r>
              <a:rPr b="1" dirty="0" smtClean="0">
                <a:solidFill>
                  <a:srgbClr val="C00000"/>
                </a:solidFill>
              </a:rPr>
              <a:t>讲师：请再看测试类的一段代码。我们在程序执行的入口函数main方法内，创建NoGeneric对象，并在构造器中传入String字符串对象“123”。</a:t>
            </a:r>
            <a:endParaRPr b="1" dirty="0" smtClean="0">
              <a:solidFill>
                <a:srgbClr val="C00000"/>
              </a:solidFill>
            </a:endParaRPr>
          </a:p>
          <a:p>
            <a:pPr algn="l"/>
            <a:r>
              <a:rPr b="1" dirty="0" smtClean="0">
                <a:solidFill>
                  <a:srgbClr val="C00000"/>
                </a:solidFill>
              </a:rPr>
              <a:t>讲师：我们再声明Object类型的变量val，该变量指向getVal方法返回的对象。为了称谓方便，我们将变量val称为对象val。</a:t>
            </a:r>
            <a:endParaRPr b="1" dirty="0" smtClean="0">
              <a:solidFill>
                <a:srgbClr val="C00000"/>
              </a:solidFill>
            </a:endParaRPr>
          </a:p>
          <a:p>
            <a:pPr algn="l"/>
            <a:r>
              <a:rPr b="1" dirty="0" smtClean="0">
                <a:solidFill>
                  <a:srgbClr val="C00000"/>
                </a:solidFill>
              </a:rPr>
              <a:t>讲师：结合声明NoGeneric类在声明时的代码，getVal方法返回的实际上是一个String对象。所以，对象val的编译期类型为Object，运行时的类型为String。由于对象val的编译期类型和运行时类型不一致，要想获得对象val的实际类型，就要进行强制类型转换。</a:t>
            </a:r>
            <a:endParaRPr b="1" dirty="0" smtClean="0">
              <a:solidFill>
                <a:srgbClr val="C00000"/>
              </a:solidFill>
            </a:endParaRPr>
          </a:p>
          <a:p>
            <a:pPr algn="l"/>
            <a:r>
              <a:rPr b="1" dirty="0" smtClean="0">
                <a:solidFill>
                  <a:srgbClr val="C00000"/>
                </a:solidFill>
              </a:rPr>
              <a:t>讲师：在强制类型转换时，若目标类型与对象的实际类型一致，则不会发生类型转换异常；否则就会产生类型转换异常。</a:t>
            </a:r>
            <a:endParaRPr b="1" dirty="0" smtClean="0">
              <a:solidFill>
                <a:srgbClr val="C00000"/>
              </a:solidFill>
            </a:endParaRPr>
          </a:p>
          <a:p>
            <a:pPr algn="l"/>
            <a:r>
              <a:rPr b="1" dirty="0" smtClean="0">
                <a:solidFill>
                  <a:srgbClr val="C00000"/>
                </a:solidFill>
              </a:rPr>
              <a:t>讲师：如果我们在编程中未能区分清楚val的实际类型，用其他类型，如Integer去会产生什么后果？比如，用Integer去强制转换val？</a:t>
            </a:r>
            <a:endParaRPr b="1" dirty="0" smtClean="0">
              <a:solidFill>
                <a:srgbClr val="C00000"/>
              </a:solidFill>
            </a:endParaRPr>
          </a:p>
          <a:p>
            <a:pPr algn="l"/>
            <a:r>
              <a:rPr b="1" dirty="0" smtClean="0">
                <a:solidFill>
                  <a:srgbClr val="C00000"/>
                </a:solidFill>
              </a:rPr>
              <a:t>讲师：如图所示，程序执行时，控制台打印出异常ClassCastException，意思是说“类型转换异常”，程序也随之中止运行。</a:t>
            </a:r>
            <a:endParaRPr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dirty="0" smtClean="0"/>
              <a:t>在</a:t>
            </a:r>
            <a:r>
              <a:rPr lang="en-US" altLang="zh-CN" dirty="0" smtClean="0"/>
              <a:t>JDK1.5</a:t>
            </a:r>
            <a:r>
              <a:rPr lang="zh-CN" altLang="en-US" dirty="0" smtClean="0"/>
              <a:t>之前，为了实现代码复用，我们通常将</a:t>
            </a:r>
            <a:r>
              <a:rPr lang="en-US" altLang="zh-CN" dirty="0" smtClean="0"/>
              <a:t>Object</a:t>
            </a:r>
            <a:r>
              <a:rPr lang="zh-CN" altLang="en-US" dirty="0" smtClean="0"/>
              <a:t>作为通用类，在使用时运用相应的具体类型进行强制转换。</a:t>
            </a:r>
            <a:endParaRPr lang="zh-CN" altLang="en-US" dirty="0" smtClean="0"/>
          </a:p>
          <a:p>
            <a:pPr algn="l"/>
            <a:r>
              <a:rPr lang="zh-CN" altLang="en-US" dirty="0" smtClean="0"/>
              <a:t>比如，我们刚才声明的</a:t>
            </a:r>
            <a:r>
              <a:rPr lang="en-US" altLang="zh-CN" dirty="0" smtClean="0"/>
              <a:t>NoGeneric</a:t>
            </a:r>
            <a:r>
              <a:rPr lang="zh-CN" altLang="en-US" dirty="0" smtClean="0"/>
              <a:t>类，就将</a:t>
            </a:r>
            <a:r>
              <a:rPr lang="en-US" altLang="zh-CN" dirty="0" smtClean="0"/>
              <a:t>Object</a:t>
            </a:r>
            <a:r>
              <a:rPr lang="zh-CN" altLang="en-US" dirty="0" smtClean="0"/>
              <a:t>作为成员属性的类型，以及成员方法的返回值类型。由于</a:t>
            </a:r>
            <a:r>
              <a:rPr lang="en-US" altLang="zh-CN" dirty="0" smtClean="0"/>
              <a:t>Object</a:t>
            </a:r>
            <a:r>
              <a:rPr lang="zh-CN" altLang="en-US" dirty="0" smtClean="0"/>
              <a:t>是所有类的父类，所以使用时用具体子类进行强制转换就可以了。这种做法在一定程度上的</a:t>
            </a:r>
            <a:r>
              <a:rPr lang="zh-CN" altLang="en-US" dirty="0" smtClean="0">
                <a:sym typeface="+mn-ea"/>
              </a:rPr>
              <a:t>确</a:t>
            </a:r>
            <a:r>
              <a:rPr lang="zh-CN" altLang="en-US" dirty="0" smtClean="0"/>
              <a:t>实现了写一份代码，应付多种需要的情形。</a:t>
            </a:r>
            <a:endParaRPr lang="zh-CN" altLang="en-US" dirty="0" smtClean="0"/>
          </a:p>
          <a:p>
            <a:pPr algn="l"/>
            <a:r>
              <a:rPr lang="zh-CN" altLang="en-US" dirty="0" smtClean="0"/>
              <a:t>然而，这样做的代价是，对象在编译期与运行时易产生类型不一致，从而引发类型转换异常。</a:t>
            </a:r>
            <a:endParaRPr lang="zh-CN" altLang="en-US" dirty="0" smtClean="0"/>
          </a:p>
          <a:p>
            <a:pPr algn="l"/>
            <a:r>
              <a:rPr lang="zh-CN" altLang="en-US" dirty="0" smtClean="0">
                <a:effectLst>
                  <a:glow rad="139700">
                    <a:schemeClr val="accent4">
                      <a:satMod val="175000"/>
                      <a:alpha val="40000"/>
                    </a:schemeClr>
                  </a:glow>
                </a:effectLst>
              </a:rPr>
              <a:t>那么，我们有没有一种更好的方法，既能够提高代码的重用性，即复用性，又可以避免编译期和运行时类型不一致，从而在根源上规避类型转换异常呢？有。</a:t>
            </a:r>
            <a:endParaRPr lang="zh-CN" altLang="en-US" dirty="0" smtClean="0">
              <a:effectLst>
                <a:glow rad="139700">
                  <a:schemeClr val="accent4">
                    <a:satMod val="175000"/>
                    <a:alpha val="40000"/>
                  </a:schemeClr>
                </a:glow>
              </a:effectLst>
            </a:endParaRPr>
          </a:p>
          <a:p>
            <a:pPr algn="l"/>
            <a:r>
              <a:rPr lang="zh-CN" altLang="en-US" dirty="0" smtClean="0">
                <a:effectLst>
                  <a:glow rad="139700">
                    <a:schemeClr val="accent4">
                      <a:satMod val="175000"/>
                      <a:alpha val="40000"/>
                    </a:schemeClr>
                  </a:glow>
                </a:effectLst>
              </a:rPr>
              <a:t>从</a:t>
            </a:r>
            <a:r>
              <a:rPr lang="en-US" altLang="zh-CN" dirty="0" smtClean="0">
                <a:effectLst>
                  <a:glow rad="139700">
                    <a:schemeClr val="accent4">
                      <a:satMod val="175000"/>
                      <a:alpha val="40000"/>
                    </a:schemeClr>
                  </a:glow>
                </a:effectLst>
              </a:rPr>
              <a:t>JDK1.5</a:t>
            </a:r>
            <a:r>
              <a:rPr lang="zh-CN" altLang="en-US" dirty="0" smtClean="0">
                <a:effectLst>
                  <a:glow rad="139700">
                    <a:schemeClr val="accent4">
                      <a:satMod val="175000"/>
                      <a:alpha val="40000"/>
                    </a:schemeClr>
                  </a:glow>
                </a:effectLst>
              </a:rPr>
              <a:t>开始，</a:t>
            </a:r>
            <a:r>
              <a:rPr lang="en-US" altLang="zh-CN" dirty="0" smtClean="0">
                <a:effectLst>
                  <a:glow rad="139700">
                    <a:schemeClr val="accent4">
                      <a:satMod val="175000"/>
                      <a:alpha val="40000"/>
                    </a:schemeClr>
                  </a:glow>
                </a:effectLst>
              </a:rPr>
              <a:t>Java</a:t>
            </a:r>
            <a:r>
              <a:rPr lang="zh-CN" altLang="en-US" dirty="0" smtClean="0">
                <a:effectLst>
                  <a:glow rad="139700">
                    <a:schemeClr val="accent4">
                      <a:satMod val="175000"/>
                      <a:alpha val="40000"/>
                    </a:schemeClr>
                  </a:glow>
                </a:effectLst>
              </a:rPr>
              <a:t>引入了泛型机制，用以解决类型转换异常问题，增强类型转换时的安全性，同时提高代码重用性，提升程序执行效率。</a:t>
            </a:r>
            <a:endParaRPr lang="zh-CN" altLang="en-US" dirty="0" smtClean="0">
              <a:effectLst>
                <a:glow rad="139700">
                  <a:schemeClr val="accent4">
                    <a:satMod val="175000"/>
                    <a:alpha val="40000"/>
                  </a:schemeClr>
                </a:glow>
              </a:effectLst>
            </a:endParaRPr>
          </a:p>
          <a:p>
            <a:pPr algn="l"/>
            <a:r>
              <a:rPr lang="zh-CN" altLang="en-US" b="1" dirty="0" smtClean="0">
                <a:solidFill>
                  <a:srgbClr val="C00000"/>
                </a:solidFill>
              </a:rPr>
              <a:t>我们接下来看什么是泛型。</a:t>
            </a:r>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2" name="直接连接符 14"/>
          <p:cNvSpPr>
            <a:spLocks noChangeShapeType="1"/>
          </p:cNvSpPr>
          <p:nvPr userDrawn="1"/>
        </p:nvSpPr>
        <p:spPr bwMode="auto">
          <a:xfrm>
            <a:off x="1671638" y="951313"/>
            <a:ext cx="0" cy="4192190"/>
          </a:xfrm>
          <a:prstGeom prst="line">
            <a:avLst/>
          </a:prstGeom>
          <a:noFill/>
          <a:ln w="9525">
            <a:solidFill>
              <a:schemeClr val="accent1"/>
            </a:solidFill>
            <a:miter lim="800000"/>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 name="标题 1"/>
          <p:cNvSpPr>
            <a:spLocks noGrp="1"/>
          </p:cNvSpPr>
          <p:nvPr>
            <p:ph type="title"/>
          </p:nvPr>
        </p:nvSpPr>
        <p:spPr>
          <a:xfrm>
            <a:off x="2195739" y="141482"/>
            <a:ext cx="6768877" cy="369332"/>
          </a:xfrm>
          <a:prstGeom prst="rect">
            <a:avLst/>
          </a:prstGeom>
          <a:noFill/>
        </p:spPr>
        <p:txBody>
          <a:bodyPr wrap="square">
            <a:spAutoFit/>
          </a:bodyPr>
          <a:lstStyle>
            <a:lvl1pPr>
              <a:defRPr lang="zh-CN" altLang="en-US" sz="2000" b="0" dirty="0">
                <a:solidFill>
                  <a:srgbClr val="0070C0"/>
                </a:solidFill>
              </a:defRPr>
            </a:lvl1pPr>
          </a:lstStyle>
          <a:p>
            <a:pPr lvl="0" algn="r"/>
            <a:r>
              <a:rPr lang="zh-CN" altLang="en-US" dirty="0"/>
              <a:t>单击此处编辑母版标题样式</a:t>
            </a:r>
            <a:endParaRPr lang="zh-CN" altLang="en-US" dirty="0"/>
          </a:p>
        </p:txBody>
      </p:sp>
      <p:sp>
        <p:nvSpPr>
          <p:cNvPr id="4" name="内容占位符 2"/>
          <p:cNvSpPr>
            <a:spLocks noGrp="1"/>
          </p:cNvSpPr>
          <p:nvPr>
            <p:ph idx="1"/>
          </p:nvPr>
        </p:nvSpPr>
        <p:spPr>
          <a:xfrm>
            <a:off x="1835696" y="843559"/>
            <a:ext cx="6984776" cy="3744416"/>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内容占位符 2"/>
          <p:cNvSpPr>
            <a:spLocks noGrp="1"/>
          </p:cNvSpPr>
          <p:nvPr>
            <p:ph idx="10" hasCustomPrompt="1"/>
          </p:nvPr>
        </p:nvSpPr>
        <p:spPr>
          <a:xfrm>
            <a:off x="107504" y="843558"/>
            <a:ext cx="1440160" cy="3744416"/>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单击此处编辑式</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p:nvPr>
        </p:nvSpPr>
        <p:spPr>
          <a:xfrm>
            <a:off x="2195739" y="141482"/>
            <a:ext cx="6768877" cy="369332"/>
          </a:xfrm>
          <a:prstGeom prst="rect">
            <a:avLst/>
          </a:prstGeom>
          <a:noFill/>
        </p:spPr>
        <p:txBody>
          <a:bodyPr wrap="square">
            <a:spAutoFit/>
          </a:bodyPr>
          <a:lstStyle>
            <a:lvl1pPr>
              <a:defRPr lang="zh-CN" altLang="en-US" sz="2000" b="0" dirty="0">
                <a:solidFill>
                  <a:srgbClr val="0070C0"/>
                </a:solidFill>
              </a:defRPr>
            </a:lvl1pPr>
          </a:lstStyle>
          <a:p>
            <a:pPr lvl="0" algn="r"/>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3" name="标题 1"/>
          <p:cNvSpPr>
            <a:spLocks noGrp="1"/>
          </p:cNvSpPr>
          <p:nvPr>
            <p:ph type="ctrTitle"/>
          </p:nvPr>
        </p:nvSpPr>
        <p:spPr>
          <a:xfrm>
            <a:off x="685800" y="1253209"/>
            <a:ext cx="7772400" cy="1102519"/>
          </a:xfrm>
          <a:prstGeom prst="rect">
            <a:avLst/>
          </a:prstGeom>
          <a:noFill/>
        </p:spPr>
        <p:txBody>
          <a:bodyPr anchor="ctr">
            <a:normAutofit/>
          </a:bodyPr>
          <a:lstStyle>
            <a:lvl1pPr algn="ctr">
              <a:defRPr sz="4000" b="1">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4" name="副标题 2"/>
          <p:cNvSpPr>
            <a:spLocks noGrp="1"/>
          </p:cNvSpPr>
          <p:nvPr>
            <p:ph type="subTitle" idx="1"/>
          </p:nvPr>
        </p:nvSpPr>
        <p:spPr>
          <a:xfrm>
            <a:off x="683568" y="2283718"/>
            <a:ext cx="7776864" cy="594066"/>
          </a:xfrm>
          <a:prstGeom prst="rect">
            <a:avLst/>
          </a:prstGeom>
        </p:spPr>
        <p:txBody>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pic>
        <p:nvPicPr>
          <p:cNvPr id="23" name="图片 6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13" y="3082826"/>
            <a:ext cx="9155113"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4"/>
          <p:cNvSpPr>
            <a:spLocks noChangeArrowheads="1"/>
          </p:cNvSpPr>
          <p:nvPr userDrawn="1"/>
        </p:nvSpPr>
        <p:spPr bwMode="auto">
          <a:xfrm>
            <a:off x="2442815" y="3962401"/>
            <a:ext cx="4289425" cy="359569"/>
          </a:xfrm>
          <a:prstGeom prst="roundRect">
            <a:avLst>
              <a:gd name="adj" fmla="val 7292"/>
            </a:avLst>
          </a:prstGeom>
          <a:solidFill>
            <a:srgbClr val="FFFFFF">
              <a:alpha val="32156"/>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知识很简单  学习很快乐</a:t>
            </a:r>
            <a:endParaRPr lang="zh-CN" altLang="zh-CN"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147"/>
          <p:cNvSpPr>
            <a:spLocks noChangeArrowheads="1"/>
          </p:cNvSpPr>
          <p:nvPr userDrawn="1"/>
        </p:nvSpPr>
        <p:spPr bwMode="auto">
          <a:xfrm>
            <a:off x="2442812" y="3507854"/>
            <a:ext cx="426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进阶</a:t>
            </a:r>
            <a:r>
              <a:rPr lang="en-US" altLang="zh-CN"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八维教育研究院</a:t>
            </a:r>
            <a:endPar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1203598"/>
            <a:ext cx="8352928" cy="3137572"/>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副标题 2"/>
          <p:cNvSpPr>
            <a:spLocks noGrp="1"/>
          </p:cNvSpPr>
          <p:nvPr>
            <p:ph type="subTitle" idx="10" hasCustomPrompt="1"/>
          </p:nvPr>
        </p:nvSpPr>
        <p:spPr>
          <a:xfrm>
            <a:off x="467544" y="771550"/>
            <a:ext cx="7488832" cy="360040"/>
          </a:xfrm>
          <a:prstGeom prst="rect">
            <a:avLst/>
          </a:prstGeom>
        </p:spPr>
        <p:txBody>
          <a:bodyPr/>
          <a:lstStyle>
            <a:lvl1pPr marL="0" indent="0" algn="l">
              <a:buNone/>
              <a:defRPr sz="1600" b="1">
                <a:solidFill>
                  <a:srgbClr val="0070C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a:t>
            </a:r>
            <a:endParaRPr lang="zh-CN" altLang="en-US" dirty="0"/>
          </a:p>
        </p:txBody>
      </p:sp>
      <p:sp>
        <p:nvSpPr>
          <p:cNvPr id="10" name="矩形 17"/>
          <p:cNvSpPr>
            <a:spLocks noChangeArrowheads="1"/>
          </p:cNvSpPr>
          <p:nvPr userDrawn="1"/>
        </p:nvSpPr>
        <p:spPr bwMode="auto">
          <a:xfrm>
            <a:off x="0" y="771550"/>
            <a:ext cx="16176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843558"/>
            <a:ext cx="8352928" cy="3600400"/>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带方块的">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1203598"/>
            <a:ext cx="8352928" cy="3137572"/>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副标题 2"/>
          <p:cNvSpPr>
            <a:spLocks noGrp="1"/>
          </p:cNvSpPr>
          <p:nvPr>
            <p:ph type="subTitle" idx="10" hasCustomPrompt="1"/>
          </p:nvPr>
        </p:nvSpPr>
        <p:spPr>
          <a:xfrm>
            <a:off x="467544" y="771550"/>
            <a:ext cx="7488832" cy="360040"/>
          </a:xfrm>
          <a:prstGeom prst="rect">
            <a:avLst/>
          </a:prstGeom>
        </p:spPr>
        <p:txBody>
          <a:bodyPr/>
          <a:lstStyle>
            <a:lvl1pPr marL="0" indent="0" algn="l">
              <a:buNone/>
              <a:defRPr sz="1600" b="1">
                <a:solidFill>
                  <a:srgbClr val="0070C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a:t>
            </a:r>
            <a:endParaRPr lang="zh-CN" altLang="en-US" dirty="0"/>
          </a:p>
        </p:txBody>
      </p:sp>
      <p:sp>
        <p:nvSpPr>
          <p:cNvPr id="10" name="矩形 17"/>
          <p:cNvSpPr>
            <a:spLocks noChangeArrowheads="1"/>
          </p:cNvSpPr>
          <p:nvPr userDrawn="1"/>
        </p:nvSpPr>
        <p:spPr bwMode="auto">
          <a:xfrm>
            <a:off x="0" y="771550"/>
            <a:ext cx="16176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_带方块的">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1234378"/>
            <a:ext cx="8352928" cy="3137572"/>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副标题 2"/>
          <p:cNvSpPr>
            <a:spLocks noGrp="1"/>
          </p:cNvSpPr>
          <p:nvPr>
            <p:ph type="subTitle" idx="10" hasCustomPrompt="1"/>
          </p:nvPr>
        </p:nvSpPr>
        <p:spPr>
          <a:xfrm>
            <a:off x="539552" y="843558"/>
            <a:ext cx="7488832" cy="360040"/>
          </a:xfrm>
          <a:prstGeom prst="rect">
            <a:avLst/>
          </a:prstGeom>
        </p:spPr>
        <p:txBody>
          <a:bodyPr/>
          <a:lstStyle>
            <a:lvl1pPr marL="0" indent="0" algn="l">
              <a:buNone/>
              <a:defRPr sz="1600" b="1">
                <a:solidFill>
                  <a:srgbClr val="0070C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a:t>
            </a:r>
            <a:endParaRPr lang="zh-CN" altLang="en-US" dirty="0"/>
          </a:p>
        </p:txBody>
      </p:sp>
      <p:sp>
        <p:nvSpPr>
          <p:cNvPr id="10" name="矩形 17"/>
          <p:cNvSpPr>
            <a:spLocks noChangeArrowheads="1"/>
          </p:cNvSpPr>
          <p:nvPr userDrawn="1"/>
        </p:nvSpPr>
        <p:spPr bwMode="auto">
          <a:xfrm>
            <a:off x="0" y="771550"/>
            <a:ext cx="16176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descr="现场提问3.png"/>
          <p:cNvPicPr>
            <a:picLocks noChangeAspect="1"/>
          </p:cNvPicPr>
          <p:nvPr userDrawn="1"/>
        </p:nvPicPr>
        <p:blipFill>
          <a:blip r:embed="rId2" cstate="print"/>
          <a:stretch>
            <a:fillRect/>
          </a:stretch>
        </p:blipFill>
        <p:spPr>
          <a:xfrm>
            <a:off x="227012" y="771415"/>
            <a:ext cx="405385" cy="408433"/>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microsoft.com/office/2007/relationships/hdphoto" Target="../media/hdphoto1.wdp"/><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noChangeArrowheads="1"/>
          </p:cNvPicPr>
          <p:nvPr userDrawn="1"/>
        </p:nvPicPr>
        <p:blipFill>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7"/>
          <p:cNvSpPr>
            <a:spLocks noChangeArrowheads="1"/>
          </p:cNvSpPr>
          <p:nvPr userDrawn="1"/>
        </p:nvSpPr>
        <p:spPr bwMode="auto">
          <a:xfrm>
            <a:off x="8623697" y="4693446"/>
            <a:ext cx="52268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31"/>
          <p:cNvSpPr>
            <a:spLocks noChangeArrowheads="1"/>
          </p:cNvSpPr>
          <p:nvPr userDrawn="1"/>
        </p:nvSpPr>
        <p:spPr bwMode="auto">
          <a:xfrm flipV="1">
            <a:off x="3" y="555526"/>
            <a:ext cx="9146381" cy="41126"/>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9" name="TextBox 15"/>
          <p:cNvSpPr>
            <a:spLocks noChangeArrowheads="1"/>
          </p:cNvSpPr>
          <p:nvPr userDrawn="1"/>
        </p:nvSpPr>
        <p:spPr bwMode="auto">
          <a:xfrm>
            <a:off x="8792769" y="4731544"/>
            <a:ext cx="471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D41CE8-2465-49E5-8469-C528E9CDFDF7}" type="slidenum">
              <a:rPr lang="zh-CN" altLang="en-US" sz="1600">
                <a:solidFill>
                  <a:schemeClr val="bg1"/>
                </a:solidFill>
                <a:latin typeface="Calibri" panose="020F0502020204030204" pitchFamily="34" charset="0"/>
                <a:sym typeface="宋体" panose="02010600030101010101" pitchFamily="2" charset="-122"/>
              </a:rPr>
            </a:fld>
            <a:r>
              <a:rPr lang="zh-CN" altLang="en-US" sz="1600">
                <a:solidFill>
                  <a:schemeClr val="bg1"/>
                </a:solidFill>
                <a:latin typeface="Calibri" panose="020F0502020204030204" pitchFamily="34" charset="0"/>
                <a:sym typeface="宋体" panose="02010600030101010101" pitchFamily="2" charset="-122"/>
              </a:rPr>
              <a:t> </a:t>
            </a: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3"/>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7504" y="88438"/>
            <a:ext cx="1547664" cy="39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marL="913130" indent="-913130" algn="l" rtl="0" eaLnBrk="0" fontAlgn="base" hangingPunct="0">
        <a:lnSpc>
          <a:spcPct val="90000"/>
        </a:lnSpc>
        <a:spcBef>
          <a:spcPct val="0"/>
        </a:spcBef>
        <a:spcAft>
          <a:spcPct val="0"/>
        </a:spcAft>
        <a:defRPr sz="4400" kern="1200">
          <a:solidFill>
            <a:schemeClr val="tx1"/>
          </a:solidFill>
          <a:latin typeface="+mj-lt"/>
          <a:ea typeface="+mj-ea"/>
          <a:cs typeface="+mj-cs"/>
          <a:sym typeface="Browallia New" panose="020B0604020202020204" charset="0"/>
        </a:defRPr>
      </a:lvl1pPr>
      <a:lvl2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2pPr>
      <a:lvl3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3pPr>
      <a:lvl4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4pPr>
      <a:lvl5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5pPr>
      <a:lvl6pPr marL="13716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6pPr>
      <a:lvl7pPr marL="18288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7pPr>
      <a:lvl8pPr marL="22860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8pPr>
      <a:lvl9pPr marL="27432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9pPr>
    </p:titleStyle>
    <p:bodyStyle>
      <a:lvl1pPr marL="227330" indent="-22733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4530" indent="-22733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17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31.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3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image" Target="../media/image18.png"/><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1.w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4.png"/><Relationship Id="rId7" Type="http://schemas.openxmlformats.org/officeDocument/2006/relationships/image" Target="../media/image43.jpe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2" Type="http://schemas.openxmlformats.org/officeDocument/2006/relationships/notesSlide" Target="../notesSlides/notesSlide58.xml"/><Relationship Id="rId11" Type="http://schemas.openxmlformats.org/officeDocument/2006/relationships/slideLayout" Target="../slideLayouts/slideLayout6.xml"/><Relationship Id="rId10" Type="http://schemas.openxmlformats.org/officeDocument/2006/relationships/image" Target="../media/image46.png"/><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第二单元</a:t>
            </a:r>
            <a:endParaRPr lang="zh-CN" altLang="en-US" dirty="0"/>
          </a:p>
        </p:txBody>
      </p:sp>
      <p:sp>
        <p:nvSpPr>
          <p:cNvPr id="3" name="副标题 2"/>
          <p:cNvSpPr>
            <a:spLocks noGrp="1"/>
          </p:cNvSpPr>
          <p:nvPr>
            <p:ph type="subTitle" idx="1"/>
          </p:nvPr>
        </p:nvSpPr>
        <p:spPr/>
        <p:txBody>
          <a:bodyPr/>
          <a:lstStyle/>
          <a:p>
            <a:r>
              <a:rPr lang="zh-CN" altLang="en-US" dirty="0" smtClean="0"/>
              <a:t>泛型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什么是泛型</a:t>
            </a:r>
            <a:endParaRPr lang="zh-CN" altLang="en-US" dirty="0" smtClean="0"/>
          </a:p>
        </p:txBody>
      </p:sp>
      <p:sp>
        <p:nvSpPr>
          <p:cNvPr id="6" name="副标题 3"/>
          <p:cNvSpPr>
            <a:spLocks noGrp="1"/>
          </p:cNvSpPr>
          <p:nvPr/>
        </p:nvSpPr>
        <p:spPr>
          <a:xfrm>
            <a:off x="611505" y="683260"/>
            <a:ext cx="7632700" cy="19354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150000"/>
              </a:lnSpc>
            </a:pPr>
            <a:r>
              <a:rPr lang="zh-CN" altLang="en-US" dirty="0" smtClean="0"/>
              <a:t>语法格式：</a:t>
            </a:r>
            <a:endParaRPr lang="zh-CN" altLang="en-US" dirty="0" smtClean="0"/>
          </a:p>
          <a:p>
            <a:pPr>
              <a:lnSpc>
                <a:spcPct val="150000"/>
              </a:lnSpc>
            </a:pPr>
            <a:r>
              <a:rPr lang="en-US" altLang="zh-CN" dirty="0" smtClean="0"/>
              <a:t>class </a:t>
            </a:r>
            <a:r>
              <a:rPr lang="zh-CN" altLang="en-US" dirty="0" smtClean="0"/>
              <a:t>类名称</a:t>
            </a:r>
            <a:r>
              <a:rPr lang="en-US" altLang="zh-CN" dirty="0" smtClean="0"/>
              <a:t>&lt;T&gt;{ }</a:t>
            </a:r>
            <a:endParaRPr lang="en-US" altLang="zh-CN" dirty="0" smtClean="0"/>
          </a:p>
          <a:p>
            <a:pPr>
              <a:lnSpc>
                <a:spcPct val="150000"/>
              </a:lnSpc>
            </a:pPr>
            <a:r>
              <a:rPr lang="zh-CN" altLang="en-US" dirty="0" smtClean="0"/>
              <a:t>注：</a:t>
            </a:r>
            <a:endParaRPr lang="zh-CN" altLang="en-US" dirty="0" smtClean="0"/>
          </a:p>
          <a:p>
            <a:pPr>
              <a:lnSpc>
                <a:spcPct val="150000"/>
              </a:lnSpc>
            </a:pPr>
            <a:r>
              <a:rPr lang="en-US" altLang="zh-CN" dirty="0" smtClean="0"/>
              <a:t>1.</a:t>
            </a:r>
            <a:r>
              <a:rPr lang="zh-CN" altLang="en-US" dirty="0" smtClean="0"/>
              <a:t>标识符</a:t>
            </a:r>
            <a:r>
              <a:rPr lang="en-US" altLang="zh-CN" dirty="0" smtClean="0"/>
              <a:t>T</a:t>
            </a:r>
            <a:r>
              <a:rPr lang="zh-CN" altLang="en-US" dirty="0" smtClean="0"/>
              <a:t>表示形式上的类型，使用时传入具体类型即可；</a:t>
            </a:r>
            <a:endParaRPr lang="zh-CN" altLang="en-US" dirty="0" smtClean="0"/>
          </a:p>
          <a:p>
            <a:pPr>
              <a:lnSpc>
                <a:spcPct val="150000"/>
              </a:lnSpc>
            </a:pPr>
            <a:r>
              <a:rPr lang="en-US" altLang="zh-CN" dirty="0" smtClean="0"/>
              <a:t>2.</a:t>
            </a:r>
            <a:r>
              <a:rPr lang="zh-CN" altLang="en-US" dirty="0" smtClean="0"/>
              <a:t>在类体内可以根据需要将</a:t>
            </a:r>
            <a:r>
              <a:rPr lang="en-US" altLang="zh-CN" dirty="0" smtClean="0"/>
              <a:t>T</a:t>
            </a:r>
            <a:r>
              <a:rPr lang="zh-CN" altLang="en-US" dirty="0" smtClean="0"/>
              <a:t>作为成员类型，包括返回值类型。</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35496" y="1132096"/>
            <a:ext cx="6264696" cy="2306955"/>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smtClean="0">
                <a:solidFill>
                  <a:srgbClr val="7F0055"/>
                </a:solidFill>
                <a:latin typeface="Consolas" panose="020B0609020204030204"/>
              </a:rPr>
              <a:t>class</a:t>
            </a:r>
            <a:r>
              <a:rPr lang="en-US" altLang="zh-CN" sz="1600" b="1" dirty="0" smtClean="0">
                <a:solidFill>
                  <a:srgbClr val="000000"/>
                </a:solidFill>
                <a:latin typeface="Consolas" panose="020B0609020204030204"/>
              </a:rPr>
              <a:t> Generic&lt;T&gt;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定义类时声明类型</a:t>
            </a:r>
            <a:r>
              <a:rPr lang="en-US" altLang="zh-CN" sz="1200" dirty="0" smtClean="0">
                <a:solidFill>
                  <a:srgbClr val="3F7F5F"/>
                </a:solidFill>
                <a:latin typeface="Consolas" panose="020B0609020204030204"/>
              </a:rPr>
              <a:t>T</a:t>
            </a:r>
            <a:endParaRPr lang="zh-CN" altLang="en-US" sz="1600" b="1" dirty="0" smtClean="0">
              <a:solidFill>
                <a:srgbClr val="3F7F5F"/>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声明类型为</a:t>
            </a:r>
            <a:r>
              <a:rPr lang="en-US" altLang="zh-CN" sz="1200" dirty="0" smtClean="0">
                <a:solidFill>
                  <a:srgbClr val="3F7F5F"/>
                </a:solidFill>
                <a:latin typeface="Consolas" panose="020B0609020204030204"/>
              </a:rPr>
              <a:t>T</a:t>
            </a:r>
            <a:r>
              <a:rPr lang="zh-CN" altLang="en-US" sz="1200" dirty="0" smtClean="0">
                <a:solidFill>
                  <a:srgbClr val="3F7F5F"/>
                </a:solidFill>
                <a:latin typeface="Consolas" panose="020B0609020204030204"/>
              </a:rPr>
              <a:t>的成员属性</a:t>
            </a:r>
            <a:endParaRPr lang="en-US" altLang="zh-CN" sz="16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Generic(T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200" dirty="0">
                <a:solidFill>
                  <a:srgbClr val="3F7F5F"/>
                </a:solidFill>
                <a:latin typeface="Consolas" panose="020B0609020204030204"/>
              </a:rPr>
              <a:t>//</a:t>
            </a:r>
            <a:r>
              <a:rPr lang="zh-CN" altLang="en-US" sz="1200" dirty="0" smtClean="0">
                <a:solidFill>
                  <a:srgbClr val="3F7F5F"/>
                </a:solidFill>
                <a:latin typeface="Consolas" panose="020B0609020204030204"/>
              </a:rPr>
              <a:t>通过构造器传入类型</a:t>
            </a:r>
            <a:r>
              <a:rPr lang="en-US" altLang="zh-CN" sz="1200" dirty="0" smtClean="0">
                <a:solidFill>
                  <a:srgbClr val="3F7F5F"/>
                </a:solidFill>
                <a:latin typeface="Consolas" panose="020B0609020204030204"/>
              </a:rPr>
              <a:t>T</a:t>
            </a:r>
            <a:r>
              <a:rPr lang="zh-CN" altLang="en-US" sz="1200" dirty="0" smtClean="0">
                <a:solidFill>
                  <a:srgbClr val="3F7F5F"/>
                </a:solidFill>
                <a:latin typeface="Consolas" panose="020B0609020204030204"/>
              </a:rPr>
              <a:t>的对象并为属性赋值</a:t>
            </a:r>
            <a:endParaRPr lang="en-US" altLang="zh-CN" sz="1600" b="1" dirty="0" smtClean="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val</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600" b="1"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通过返回类型</a:t>
            </a:r>
            <a:r>
              <a:rPr lang="en-US" altLang="zh-CN" sz="1200" dirty="0" smtClean="0">
                <a:solidFill>
                  <a:srgbClr val="3F7F5F"/>
                </a:solidFill>
                <a:latin typeface="Consolas" panose="020B0609020204030204"/>
              </a:rPr>
              <a:t>T</a:t>
            </a:r>
            <a:r>
              <a:rPr lang="zh-CN" altLang="en-US" sz="1200" dirty="0" smtClean="0">
                <a:solidFill>
                  <a:srgbClr val="3F7F5F"/>
                </a:solidFill>
                <a:latin typeface="Consolas" panose="020B0609020204030204"/>
              </a:rPr>
              <a:t>的对象实现代码重用</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T </a:t>
            </a:r>
            <a:r>
              <a:rPr lang="en-US" altLang="zh-CN" sz="1600" b="1" dirty="0" err="1">
                <a:solidFill>
                  <a:srgbClr val="000000"/>
                </a:solidFill>
                <a:latin typeface="Consolas" panose="020B0609020204030204"/>
              </a:rPr>
              <a:t>getVal</a:t>
            </a:r>
            <a:r>
              <a:rPr lang="en-US" altLang="zh-CN" sz="1600" b="1" dirty="0">
                <a:solidFill>
                  <a:srgbClr val="000000"/>
                </a:solidFill>
                <a:latin typeface="Consolas" panose="020B0609020204030204"/>
              </a:rPr>
              <a:t>() {</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a:solidFill>
                  <a:srgbClr val="0000C0"/>
                </a:solidFill>
                <a:latin typeface="Consolas" panose="020B0609020204030204"/>
              </a:rPr>
              <a:t>val</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marL="0" lvl="1" algn="l"/>
            <a:r>
              <a:rPr lang="en-US" altLang="zh-CN" sz="1600"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en-US" altLang="zh-CN" sz="1000" dirty="0" smtClean="0">
                <a:solidFill>
                  <a:srgbClr val="3F7F5F"/>
                </a:solidFill>
                <a:latin typeface="Consolas" panose="020B0609020204030204"/>
              </a:rPr>
              <a:t>//</a:t>
            </a:r>
            <a:r>
              <a:rPr lang="zh-CN" altLang="en-US" sz="1000" dirty="0" smtClean="0">
                <a:solidFill>
                  <a:srgbClr val="3F7F5F"/>
                </a:solidFill>
                <a:latin typeface="Consolas" panose="020B0609020204030204"/>
              </a:rPr>
              <a:t>思考：标识符</a:t>
            </a:r>
            <a:r>
              <a:rPr lang="en-US" altLang="zh-CN" sz="1000" dirty="0" smtClean="0">
                <a:solidFill>
                  <a:srgbClr val="3F7F5F"/>
                </a:solidFill>
                <a:latin typeface="Consolas" panose="020B0609020204030204"/>
              </a:rPr>
              <a:t>T</a:t>
            </a:r>
            <a:r>
              <a:rPr lang="zh-CN" altLang="en-US" sz="1000" dirty="0" smtClean="0">
                <a:solidFill>
                  <a:srgbClr val="3F7F5F"/>
                </a:solidFill>
                <a:latin typeface="Consolas" panose="020B0609020204030204"/>
              </a:rPr>
              <a:t>是什么意思，能够起到什么作用？</a:t>
            </a:r>
            <a:endParaRPr lang="zh-CN" altLang="en-US" sz="1000" dirty="0">
              <a:solidFill>
                <a:srgbClr val="3F7F5F"/>
              </a:solidFill>
              <a:latin typeface="Consolas" panose="020B0609020204030204"/>
            </a:endParaRPr>
          </a:p>
        </p:txBody>
      </p:sp>
      <p:sp>
        <p:nvSpPr>
          <p:cNvPr id="2" name="标题 1"/>
          <p:cNvSpPr>
            <a:spLocks noGrp="1"/>
          </p:cNvSpPr>
          <p:nvPr>
            <p:ph type="title"/>
          </p:nvPr>
        </p:nvSpPr>
        <p:spPr>
          <a:xfrm>
            <a:off x="2195739" y="141482"/>
            <a:ext cx="6768877" cy="368300"/>
          </a:xfrm>
        </p:spPr>
        <p:txBody>
          <a:bodyPr/>
          <a:lstStyle/>
          <a:p>
            <a:r>
              <a:rPr lang="zh-CN" altLang="en-US" dirty="0"/>
              <a:t>什么是泛型</a:t>
            </a:r>
            <a:endParaRPr lang="zh-CN" altLang="en-US" dirty="0" smtClean="0"/>
          </a:p>
        </p:txBody>
      </p:sp>
      <p:sp>
        <p:nvSpPr>
          <p:cNvPr id="7" name="AutoShape 4"/>
          <p:cNvSpPr>
            <a:spLocks noChangeArrowheads="1"/>
          </p:cNvSpPr>
          <p:nvPr/>
        </p:nvSpPr>
        <p:spPr bwMode="auto">
          <a:xfrm>
            <a:off x="3563888" y="1922413"/>
            <a:ext cx="5544616" cy="175323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GenericTest</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smtClean="0">
                <a:solidFill>
                  <a:srgbClr val="3F7F5F"/>
                </a:solidFill>
                <a:latin typeface="Consolas" panose="020B0609020204030204"/>
                <a:sym typeface="+mn-ea"/>
              </a:rPr>
              <a:t>//</a:t>
            </a:r>
            <a:r>
              <a:rPr lang="zh-CN" altLang="en-US" sz="1200" dirty="0">
                <a:solidFill>
                  <a:srgbClr val="3F7F5F"/>
                </a:solidFill>
                <a:latin typeface="Consolas" panose="020B0609020204030204"/>
                <a:sym typeface="+mn-ea"/>
              </a:rPr>
              <a:t>创建对象时，传入具体类型</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Generic&lt;String&gt; o</a:t>
            </a:r>
            <a:r>
              <a:rPr lang="en-US" altLang="zh-CN" sz="1200" dirty="0" err="1">
                <a:solidFill>
                  <a:srgbClr val="000000"/>
                </a:solidFill>
                <a:latin typeface="Consolas" panose="020B0609020204030204"/>
              </a:rPr>
              <a:t>bj</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Generic&lt;String&gt;(“123”</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2" algn="l"/>
            <a:r>
              <a:rPr lang="en-US" altLang="zh-CN" sz="1200" dirty="0" smtClean="0">
                <a:solidFill>
                  <a:srgbClr val="3F7F5F"/>
                </a:solidFill>
                <a:latin typeface="Consolas" panose="020B0609020204030204"/>
                <a:sym typeface="+mn-ea"/>
              </a:rPr>
              <a:t>//</a:t>
            </a:r>
            <a:r>
              <a:rPr lang="zh-CN" altLang="en-US" sz="1200" dirty="0">
                <a:solidFill>
                  <a:srgbClr val="3F7F5F"/>
                </a:solidFill>
                <a:latin typeface="Consolas" panose="020B0609020204030204"/>
                <a:sym typeface="+mn-ea"/>
              </a:rPr>
              <a:t>编译期自动转换为具体类型，编译期和运行时类型一致</a:t>
            </a:r>
            <a:endParaRPr lang="zh-CN" altLang="en-US" sz="1200" dirty="0">
              <a:solidFill>
                <a:srgbClr val="3F7F5F"/>
              </a:solidFill>
              <a:latin typeface="Consolas" panose="020B0609020204030204"/>
            </a:endParaRPr>
          </a:p>
          <a:p>
            <a:pPr lvl="2" algn="l"/>
            <a:r>
              <a:rPr lang="en-US" altLang="zh-CN" sz="1200" dirty="0">
                <a:solidFill>
                  <a:srgbClr val="000000"/>
                </a:solidFill>
                <a:latin typeface="Consolas" panose="020B0609020204030204"/>
              </a:rPr>
              <a:t>String valStr = o</a:t>
            </a:r>
            <a:r>
              <a:rPr lang="en-US" altLang="zh-CN" sz="1200" dirty="0" err="1">
                <a:solidFill>
                  <a:srgbClr val="000000"/>
                </a:solidFill>
                <a:latin typeface="Consolas" panose="020B0609020204030204"/>
              </a:rPr>
              <a:t>bj.getVal</a:t>
            </a:r>
            <a:r>
              <a:rPr lang="en-US" altLang="zh-CN" sz="1200" dirty="0" smtClean="0">
                <a:solidFill>
                  <a:srgbClr val="000000"/>
                </a:solidFill>
                <a:latin typeface="Consolas" panose="020B0609020204030204"/>
              </a:rPr>
              <a:t>();</a:t>
            </a:r>
            <a:endParaRPr lang="zh-CN" altLang="en-US" sz="1200" dirty="0">
              <a:solidFill>
                <a:srgbClr val="3F7F5F"/>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"valStr="</a:t>
            </a:r>
            <a:r>
              <a:rPr lang="en-US" altLang="zh-CN" sz="1200" i="1" dirty="0">
                <a:solidFill>
                  <a:srgbClr val="000000"/>
                </a:solidFill>
                <a:latin typeface="Consolas" panose="020B0609020204030204"/>
              </a:rPr>
              <a:t>+valStr);</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p:txBody>
      </p:sp>
      <p:grpSp>
        <p:nvGrpSpPr>
          <p:cNvPr id="5" name="组合 4"/>
          <p:cNvGrpSpPr/>
          <p:nvPr/>
        </p:nvGrpSpPr>
        <p:grpSpPr>
          <a:xfrm>
            <a:off x="3747770" y="3290570"/>
            <a:ext cx="3656330" cy="1532255"/>
            <a:chOff x="5902" y="5182"/>
            <a:chExt cx="5758" cy="2413"/>
          </a:xfrm>
        </p:grpSpPr>
        <p:sp>
          <p:nvSpPr>
            <p:cNvPr id="11" name="下箭头 10"/>
            <p:cNvSpPr/>
            <p:nvPr/>
          </p:nvSpPr>
          <p:spPr bwMode="auto">
            <a:xfrm>
              <a:off x="8561" y="5182"/>
              <a:ext cx="454" cy="964"/>
            </a:xfrm>
            <a:prstGeom prst="downArrow">
              <a:avLst/>
            </a:prstGeom>
            <a:solidFill>
              <a:srgbClr val="92D050"/>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902" y="6155"/>
              <a:ext cx="5759" cy="1440"/>
            </a:xfrm>
            <a:prstGeom prst="rect">
              <a:avLst/>
            </a:prstGeom>
          </p:spPr>
        </p:pic>
      </p:grpSp>
      <p:sp>
        <p:nvSpPr>
          <p:cNvPr id="4" name="文本框 3"/>
          <p:cNvSpPr txBox="1"/>
          <p:nvPr/>
        </p:nvSpPr>
        <p:spPr>
          <a:xfrm>
            <a:off x="1423035" y="4092575"/>
            <a:ext cx="2028190" cy="521970"/>
          </a:xfrm>
          <a:prstGeom prst="rect">
            <a:avLst/>
          </a:prstGeom>
          <a:noFill/>
        </p:spPr>
        <p:txBody>
          <a:bodyPr wrap="square" rtlCol="0">
            <a:spAutoFit/>
          </a:bodyPr>
          <a:lstStyle/>
          <a:p>
            <a:pPr algn="l"/>
            <a:r>
              <a:rPr lang="zh-CN" altLang="en-US" sz="1400" b="1" dirty="0" smtClean="0">
                <a:solidFill>
                  <a:srgbClr val="0070C0"/>
                </a:solidFill>
                <a:latin typeface="Consolas" panose="020B0609020204030204"/>
                <a:sym typeface="+mn-ea"/>
              </a:rPr>
              <a:t>使用泛型解决了之前的</a:t>
            </a:r>
            <a:endParaRPr lang="zh-CN" altLang="en-US" sz="1400" b="1" dirty="0" smtClean="0">
              <a:solidFill>
                <a:srgbClr val="0070C0"/>
              </a:solidFill>
              <a:latin typeface="Consolas" panose="020B0609020204030204"/>
              <a:sym typeface="+mn-ea"/>
            </a:endParaRPr>
          </a:p>
          <a:p>
            <a:pPr algn="l"/>
            <a:r>
              <a:rPr lang="zh-CN" altLang="en-US" sz="1400" b="1" dirty="0" smtClean="0">
                <a:solidFill>
                  <a:srgbClr val="0070C0"/>
                </a:solidFill>
                <a:latin typeface="Consolas" panose="020B0609020204030204"/>
                <a:sym typeface="+mn-ea"/>
              </a:rPr>
              <a:t>类型转换异常问题</a:t>
            </a:r>
            <a:endParaRPr lang="zh-CN" altLang="en-US" sz="1400" b="1" dirty="0" smtClean="0">
              <a:solidFill>
                <a:srgbClr val="0070C0"/>
              </a:solidFill>
              <a:latin typeface="Consolas" panose="020B0609020204030204"/>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1111885" y="701675"/>
            <a:ext cx="6962140" cy="353821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1" algn="l"/>
            <a:r>
              <a:rPr lang="en-US" altLang="zh-CN" sz="1400" b="1" dirty="0" smtClean="0">
                <a:solidFill>
                  <a:srgbClr val="7F0055"/>
                </a:solidFill>
                <a:latin typeface="Consolas" panose="020B0609020204030204"/>
              </a:rPr>
              <a:t>public</a:t>
            </a:r>
            <a:r>
              <a:rPr lang="en-US" altLang="zh-CN" sz="1400" b="1" dirty="0" smtClean="0">
                <a:solidFill>
                  <a:srgbClr val="000000"/>
                </a:solidFill>
                <a:latin typeface="Consolas" panose="020B0609020204030204"/>
              </a:rPr>
              <a:t> </a:t>
            </a:r>
            <a:r>
              <a:rPr lang="en-US" altLang="zh-CN" sz="1400" b="1" dirty="0" smtClean="0">
                <a:solidFill>
                  <a:srgbClr val="7F0055"/>
                </a:solidFill>
                <a:latin typeface="Consolas" panose="020B0609020204030204"/>
              </a:rPr>
              <a:t>class</a:t>
            </a:r>
            <a:r>
              <a:rPr lang="en-US" altLang="zh-CN" sz="1400" b="1" dirty="0" smtClean="0">
                <a:solidFill>
                  <a:srgbClr val="000000"/>
                </a:solidFill>
                <a:latin typeface="Consolas" panose="020B0609020204030204"/>
              </a:rPr>
              <a:t> Generic&lt;T&gt; {</a:t>
            </a:r>
            <a:r>
              <a:rPr lang="en-US" altLang="zh-CN" sz="1400" dirty="0" smtClean="0">
                <a:solidFill>
                  <a:srgbClr val="3F7F5F"/>
                </a:solidFill>
                <a:latin typeface="Consolas" panose="020B0609020204030204"/>
              </a:rPr>
              <a:t>//</a:t>
            </a:r>
            <a:r>
              <a:rPr lang="zh-CN" altLang="en-US" sz="1400" dirty="0" smtClean="0">
                <a:solidFill>
                  <a:srgbClr val="3F7F5F"/>
                </a:solidFill>
                <a:latin typeface="Consolas" panose="020B0609020204030204"/>
              </a:rPr>
              <a:t>声明类时传入泛型参数</a:t>
            </a:r>
            <a:r>
              <a:rPr lang="en-US" altLang="zh-CN" sz="1400" dirty="0" smtClean="0">
                <a:solidFill>
                  <a:srgbClr val="3F7F5F"/>
                </a:solidFill>
                <a:latin typeface="Consolas" panose="020B0609020204030204"/>
              </a:rPr>
              <a:t>T</a:t>
            </a:r>
            <a:endParaRPr lang="zh-CN" altLang="en-US" sz="1400" b="1" dirty="0" smtClean="0">
              <a:solidFill>
                <a:srgbClr val="3F7F5F"/>
              </a:solidFill>
              <a:latin typeface="Consolas" panose="020B0609020204030204"/>
            </a:endParaRPr>
          </a:p>
          <a:p>
            <a:pPr lvl="1" algn="l"/>
            <a:r>
              <a:rPr lang="en-US" altLang="zh-CN" sz="1400" b="1" dirty="0" smtClean="0">
                <a:solidFill>
                  <a:srgbClr val="7F0055"/>
                </a:solidFill>
                <a:latin typeface="Consolas" panose="020B0609020204030204"/>
              </a:rPr>
              <a:t>private</a:t>
            </a:r>
            <a:r>
              <a:rPr lang="en-US" altLang="zh-CN" sz="1400" b="1" dirty="0" smtClean="0">
                <a:solidFill>
                  <a:srgbClr val="000000"/>
                </a:solidFill>
                <a:latin typeface="Consolas" panose="020B0609020204030204"/>
              </a:rPr>
              <a:t> T </a:t>
            </a:r>
            <a:r>
              <a:rPr lang="en-US" altLang="zh-CN" sz="1400" b="1" dirty="0" err="1" smtClean="0">
                <a:solidFill>
                  <a:srgbClr val="0000C0"/>
                </a:solidFill>
                <a:latin typeface="Consolas" panose="020B0609020204030204"/>
              </a:rPr>
              <a:t>val</a:t>
            </a:r>
            <a:r>
              <a:rPr lang="en-US" altLang="zh-CN" sz="1400" b="1" dirty="0" smtClean="0">
                <a:solidFill>
                  <a:srgbClr val="000000"/>
                </a:solidFill>
                <a:latin typeface="Consolas" panose="020B0609020204030204"/>
              </a:rPr>
              <a:t>;</a:t>
            </a:r>
            <a:r>
              <a:rPr lang="en-US" altLang="zh-CN" sz="1400" dirty="0">
                <a:solidFill>
                  <a:srgbClr val="3F7F5F"/>
                </a:solidFill>
                <a:latin typeface="Consolas" panose="020B0609020204030204"/>
              </a:rPr>
              <a:t> </a:t>
            </a:r>
            <a:r>
              <a:rPr lang="en-US" altLang="zh-CN" sz="1400" dirty="0" smtClean="0">
                <a:solidFill>
                  <a:srgbClr val="3F7F5F"/>
                </a:solidFill>
                <a:latin typeface="Consolas" panose="020B0609020204030204"/>
              </a:rPr>
              <a:t>//</a:t>
            </a:r>
            <a:r>
              <a:rPr lang="zh-CN" altLang="en-US" sz="1400" dirty="0" smtClean="0">
                <a:solidFill>
                  <a:srgbClr val="3F7F5F"/>
                </a:solidFill>
                <a:latin typeface="Consolas" panose="020B0609020204030204"/>
              </a:rPr>
              <a:t>声明类型为</a:t>
            </a:r>
            <a:r>
              <a:rPr lang="en-US" altLang="zh-CN" sz="1400" dirty="0" smtClean="0">
                <a:solidFill>
                  <a:srgbClr val="3F7F5F"/>
                </a:solidFill>
                <a:latin typeface="Consolas" panose="020B0609020204030204"/>
              </a:rPr>
              <a:t>T</a:t>
            </a:r>
            <a:r>
              <a:rPr lang="zh-CN" altLang="en-US" sz="1400" dirty="0" smtClean="0">
                <a:solidFill>
                  <a:srgbClr val="3F7F5F"/>
                </a:solidFill>
                <a:latin typeface="Consolas" panose="020B0609020204030204"/>
              </a:rPr>
              <a:t>的成员属性</a:t>
            </a:r>
            <a:endParaRPr lang="en-US" altLang="zh-CN" sz="1400" b="1" dirty="0" smtClean="0">
              <a:solidFill>
                <a:srgbClr val="000000"/>
              </a:solidFill>
              <a:latin typeface="Consolas" panose="020B0609020204030204"/>
            </a:endParaRPr>
          </a:p>
          <a:p>
            <a:pPr lvl="1" algn="l"/>
            <a:r>
              <a:rPr lang="en-US" altLang="zh-CN" sz="1400" b="1" dirty="0" smtClean="0">
                <a:solidFill>
                  <a:srgbClr val="7F0055"/>
                </a:solidFill>
                <a:latin typeface="Consolas" panose="020B0609020204030204"/>
              </a:rPr>
              <a:t>public</a:t>
            </a:r>
            <a:r>
              <a:rPr lang="en-US" altLang="zh-CN" sz="1400" b="1" dirty="0" smtClean="0">
                <a:solidFill>
                  <a:srgbClr val="000000"/>
                </a:solidFill>
                <a:latin typeface="Consolas" panose="020B0609020204030204"/>
              </a:rPr>
              <a:t> Generic(T </a:t>
            </a:r>
            <a:r>
              <a:rPr lang="en-US" altLang="zh-CN" sz="1400" b="1" dirty="0" err="1" smtClean="0">
                <a:solidFill>
                  <a:srgbClr val="000000"/>
                </a:solidFill>
                <a:latin typeface="Consolas" panose="020B0609020204030204"/>
              </a:rPr>
              <a:t>val</a:t>
            </a:r>
            <a:r>
              <a:rPr lang="en-US" altLang="zh-CN" sz="1400" b="1" dirty="0" smtClean="0">
                <a:solidFill>
                  <a:srgbClr val="000000"/>
                </a:solidFill>
                <a:latin typeface="Consolas" panose="020B0609020204030204"/>
              </a:rPr>
              <a:t>) {</a:t>
            </a:r>
            <a:r>
              <a:rPr lang="en-US" altLang="zh-CN" sz="1400" dirty="0">
                <a:solidFill>
                  <a:srgbClr val="3F7F5F"/>
                </a:solidFill>
                <a:latin typeface="Consolas" panose="020B0609020204030204"/>
              </a:rPr>
              <a:t>//</a:t>
            </a:r>
            <a:r>
              <a:rPr lang="zh-CN" altLang="en-US" sz="1400" dirty="0" smtClean="0">
                <a:solidFill>
                  <a:srgbClr val="3F7F5F"/>
                </a:solidFill>
                <a:latin typeface="Consolas" panose="020B0609020204030204"/>
              </a:rPr>
              <a:t>通过构造器传入类型</a:t>
            </a:r>
            <a:r>
              <a:rPr lang="en-US" altLang="zh-CN" sz="1400" dirty="0" smtClean="0">
                <a:solidFill>
                  <a:srgbClr val="3F7F5F"/>
                </a:solidFill>
                <a:latin typeface="Consolas" panose="020B0609020204030204"/>
              </a:rPr>
              <a:t>T</a:t>
            </a:r>
            <a:r>
              <a:rPr lang="zh-CN" altLang="en-US" sz="1400" dirty="0" smtClean="0">
                <a:solidFill>
                  <a:srgbClr val="3F7F5F"/>
                </a:solidFill>
                <a:latin typeface="Consolas" panose="020B0609020204030204"/>
              </a:rPr>
              <a:t>的对象并为属性</a:t>
            </a:r>
            <a:r>
              <a:rPr lang="en-US" altLang="zh-CN" sz="1400" dirty="0" smtClean="0">
                <a:solidFill>
                  <a:srgbClr val="3F7F5F"/>
                </a:solidFill>
                <a:latin typeface="Consolas" panose="020B0609020204030204"/>
              </a:rPr>
              <a:t>val</a:t>
            </a:r>
            <a:r>
              <a:rPr lang="zh-CN" altLang="en-US" sz="1400" dirty="0" smtClean="0">
                <a:solidFill>
                  <a:srgbClr val="3F7F5F"/>
                </a:solidFill>
                <a:latin typeface="Consolas" panose="020B0609020204030204"/>
              </a:rPr>
              <a:t>赋值</a:t>
            </a:r>
            <a:endParaRPr lang="en-US" altLang="zh-CN" sz="1400" b="1" dirty="0" smtClean="0">
              <a:solidFill>
                <a:srgbClr val="000000"/>
              </a:solidFill>
              <a:latin typeface="Consolas" panose="020B0609020204030204"/>
            </a:endParaRPr>
          </a:p>
          <a:p>
            <a:pPr lvl="2" algn="l"/>
            <a:r>
              <a:rPr lang="en-US" altLang="zh-CN" sz="1400" b="1" dirty="0" err="1" smtClean="0">
                <a:solidFill>
                  <a:srgbClr val="7F0055"/>
                </a:solidFill>
                <a:latin typeface="Consolas" panose="020B0609020204030204"/>
              </a:rPr>
              <a:t>this</a:t>
            </a:r>
            <a:r>
              <a:rPr lang="en-US" altLang="zh-CN" sz="1400" b="1" dirty="0" err="1" smtClean="0">
                <a:solidFill>
                  <a:srgbClr val="000000"/>
                </a:solidFill>
                <a:latin typeface="Consolas" panose="020B0609020204030204"/>
              </a:rPr>
              <a:t>.</a:t>
            </a:r>
            <a:r>
              <a:rPr lang="en-US" altLang="zh-CN" sz="1400" b="1" dirty="0" err="1" smtClean="0">
                <a:solidFill>
                  <a:srgbClr val="0000C0"/>
                </a:solidFill>
                <a:latin typeface="Consolas" panose="020B0609020204030204"/>
              </a:rPr>
              <a:t>val</a:t>
            </a:r>
            <a:r>
              <a:rPr lang="en-US" altLang="zh-CN" sz="1400" b="1" dirty="0" smtClean="0">
                <a:solidFill>
                  <a:srgbClr val="000000"/>
                </a:solidFill>
                <a:latin typeface="Consolas" panose="020B0609020204030204"/>
              </a:rPr>
              <a:t> </a:t>
            </a:r>
            <a:r>
              <a:rPr lang="en-US" altLang="zh-CN" sz="1400" b="1" dirty="0">
                <a:solidFill>
                  <a:srgbClr val="000000"/>
                </a:solidFill>
                <a:latin typeface="Consolas" panose="020B0609020204030204"/>
              </a:rPr>
              <a:t>= </a:t>
            </a:r>
            <a:r>
              <a:rPr lang="en-US" altLang="zh-CN" sz="1400" b="1" dirty="0" err="1">
                <a:solidFill>
                  <a:srgbClr val="000000"/>
                </a:solidFill>
                <a:latin typeface="Consolas" panose="020B0609020204030204"/>
              </a:rPr>
              <a:t>val</a:t>
            </a:r>
            <a:r>
              <a:rPr lang="en-US" altLang="zh-CN" sz="1400" b="1" dirty="0">
                <a:solidFill>
                  <a:srgbClr val="000000"/>
                </a:solidFill>
                <a:latin typeface="Consolas" panose="020B0609020204030204"/>
              </a:rPr>
              <a:t>;</a:t>
            </a:r>
            <a:endParaRPr lang="en-US" altLang="zh-CN" sz="1400" b="1" dirty="0">
              <a:solidFill>
                <a:srgbClr val="000000"/>
              </a:solidFill>
              <a:latin typeface="Consolas" panose="020B0609020204030204"/>
            </a:endParaRPr>
          </a:p>
          <a:p>
            <a:pPr lvl="1" algn="l"/>
            <a:r>
              <a:rPr lang="en-US" altLang="zh-CN" sz="1400" dirty="0" smtClean="0">
                <a:solidFill>
                  <a:srgbClr val="000000"/>
                </a:solidFill>
                <a:latin typeface="Consolas" panose="020B0609020204030204"/>
              </a:rPr>
              <a:t>}</a:t>
            </a:r>
            <a:r>
              <a:rPr lang="en-US" altLang="zh-CN" sz="1400" b="1" dirty="0">
                <a:solidFill>
                  <a:srgbClr val="3F7F5F"/>
                </a:solidFill>
                <a:latin typeface="Consolas" panose="020B0609020204030204"/>
              </a:rPr>
              <a:t> </a:t>
            </a:r>
            <a:endParaRPr lang="en-US" altLang="zh-CN" sz="1400" dirty="0">
              <a:solidFill>
                <a:srgbClr val="000000"/>
              </a:solidFill>
              <a:latin typeface="Consolas" panose="020B0609020204030204"/>
            </a:endParaRPr>
          </a:p>
          <a:p>
            <a:pPr lvl="1"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T </a:t>
            </a:r>
            <a:r>
              <a:rPr lang="en-US" altLang="zh-CN" sz="1400" b="1" dirty="0" err="1">
                <a:solidFill>
                  <a:srgbClr val="000000"/>
                </a:solidFill>
                <a:latin typeface="Consolas" panose="020B0609020204030204"/>
              </a:rPr>
              <a:t>getVal</a:t>
            </a:r>
            <a:r>
              <a:rPr lang="en-US" altLang="zh-CN" sz="1400" b="1" dirty="0">
                <a:solidFill>
                  <a:srgbClr val="000000"/>
                </a:solidFill>
                <a:latin typeface="Consolas" panose="020B0609020204030204"/>
              </a:rPr>
              <a:t>() {</a:t>
            </a:r>
            <a:r>
              <a:rPr lang="en-US" altLang="zh-CN" sz="1400" dirty="0" smtClean="0">
                <a:solidFill>
                  <a:srgbClr val="3F7F5F"/>
                </a:solidFill>
                <a:latin typeface="Consolas" panose="020B0609020204030204"/>
                <a:sym typeface="+mn-ea"/>
              </a:rPr>
              <a:t>//</a:t>
            </a:r>
            <a:r>
              <a:rPr lang="zh-CN" altLang="en-US" sz="1400" dirty="0" smtClean="0">
                <a:solidFill>
                  <a:srgbClr val="3F7F5F"/>
                </a:solidFill>
                <a:latin typeface="Consolas" panose="020B0609020204030204"/>
                <a:sym typeface="+mn-ea"/>
              </a:rPr>
              <a:t>通过返回类型</a:t>
            </a:r>
            <a:r>
              <a:rPr lang="en-US" altLang="zh-CN" sz="1400" dirty="0" smtClean="0">
                <a:solidFill>
                  <a:srgbClr val="3F7F5F"/>
                </a:solidFill>
                <a:latin typeface="Consolas" panose="020B0609020204030204"/>
                <a:sym typeface="+mn-ea"/>
              </a:rPr>
              <a:t>T</a:t>
            </a:r>
            <a:r>
              <a:rPr lang="zh-CN" altLang="en-US" sz="1400" dirty="0" smtClean="0">
                <a:solidFill>
                  <a:srgbClr val="3F7F5F"/>
                </a:solidFill>
                <a:latin typeface="Consolas" panose="020B0609020204030204"/>
                <a:sym typeface="+mn-ea"/>
              </a:rPr>
              <a:t>的对象实现代码重用</a:t>
            </a:r>
            <a:endParaRPr lang="en-US" altLang="zh-CN" sz="1400" b="1" dirty="0">
              <a:solidFill>
                <a:srgbClr val="000000"/>
              </a:solidFill>
              <a:latin typeface="Consolas" panose="020B0609020204030204"/>
            </a:endParaRPr>
          </a:p>
          <a:p>
            <a:pPr lvl="2" algn="l"/>
            <a:r>
              <a:rPr lang="en-US" altLang="zh-CN" sz="1400" b="1" dirty="0">
                <a:solidFill>
                  <a:srgbClr val="7F0055"/>
                </a:solidFill>
                <a:latin typeface="Consolas" panose="020B0609020204030204"/>
              </a:rPr>
              <a:t>return</a:t>
            </a:r>
            <a:r>
              <a:rPr lang="en-US" altLang="zh-CN" sz="1400" b="1" dirty="0">
                <a:solidFill>
                  <a:srgbClr val="000000"/>
                </a:solidFill>
                <a:latin typeface="Consolas" panose="020B0609020204030204"/>
              </a:rPr>
              <a:t> </a:t>
            </a:r>
            <a:r>
              <a:rPr lang="en-US" altLang="zh-CN" sz="1400" b="1" dirty="0" err="1">
                <a:solidFill>
                  <a:srgbClr val="0000C0"/>
                </a:solidFill>
                <a:latin typeface="Consolas" panose="020B0609020204030204"/>
              </a:rPr>
              <a:t>val</a:t>
            </a:r>
            <a:r>
              <a:rPr lang="en-US" altLang="zh-CN" sz="1400" b="1" dirty="0">
                <a:solidFill>
                  <a:srgbClr val="000000"/>
                </a:solidFill>
                <a:latin typeface="Consolas" panose="020B0609020204030204"/>
              </a:rPr>
              <a:t>;</a:t>
            </a:r>
            <a:endParaRPr lang="en-US" altLang="zh-CN" sz="1400" b="1" dirty="0">
              <a:solidFill>
                <a:srgbClr val="000000"/>
              </a:solidFill>
              <a:latin typeface="Consolas" panose="020B0609020204030204"/>
            </a:endParaRPr>
          </a:p>
          <a:p>
            <a:pPr lvl="1" algn="l"/>
            <a:r>
              <a:rPr lang="en-US" altLang="zh-CN" sz="1400" dirty="0">
                <a:solidFill>
                  <a:srgbClr val="000000"/>
                </a:solidFill>
                <a:latin typeface="Consolas" panose="020B0609020204030204"/>
              </a:rPr>
              <a:t>}</a:t>
            </a:r>
            <a:endParaRPr lang="en-US" altLang="zh-CN" sz="1400" dirty="0">
              <a:solidFill>
                <a:srgbClr val="000000"/>
              </a:solidFill>
              <a:latin typeface="Consolas" panose="020B0609020204030204"/>
            </a:endParaRPr>
          </a:p>
          <a:p>
            <a:pPr lvl="1" algn="l"/>
            <a:r>
              <a:rPr lang="en-US" altLang="zh-CN" sz="1400" b="1" dirty="0">
                <a:solidFill>
                  <a:srgbClr val="7F0055"/>
                </a:solidFill>
                <a:latin typeface="Consolas" panose="020B0609020204030204"/>
                <a:sym typeface="+mn-ea"/>
              </a:rPr>
              <a:t>public</a:t>
            </a:r>
            <a:r>
              <a:rPr lang="en-US" altLang="zh-CN" sz="1400" b="1" dirty="0">
                <a:solidFill>
                  <a:srgbClr val="000000"/>
                </a:solidFill>
                <a:latin typeface="Consolas" panose="020B0609020204030204"/>
                <a:sym typeface="+mn-ea"/>
              </a:rPr>
              <a:t> </a:t>
            </a:r>
            <a:r>
              <a:rPr lang="en-US" altLang="zh-CN" sz="1400" b="1" dirty="0">
                <a:solidFill>
                  <a:srgbClr val="7F0055"/>
                </a:solidFill>
                <a:latin typeface="Consolas" panose="020B0609020204030204"/>
                <a:sym typeface="+mn-ea"/>
              </a:rPr>
              <a:t>static</a:t>
            </a:r>
            <a:r>
              <a:rPr lang="en-US" altLang="zh-CN" sz="1400" b="1" dirty="0">
                <a:solidFill>
                  <a:srgbClr val="000000"/>
                </a:solidFill>
                <a:latin typeface="Consolas" panose="020B0609020204030204"/>
                <a:sym typeface="+mn-ea"/>
              </a:rPr>
              <a:t> </a:t>
            </a:r>
            <a:r>
              <a:rPr lang="en-US" altLang="zh-CN" sz="1400" b="1" dirty="0">
                <a:solidFill>
                  <a:srgbClr val="7F0055"/>
                </a:solidFill>
                <a:latin typeface="Consolas" panose="020B0609020204030204"/>
                <a:sym typeface="+mn-ea"/>
              </a:rPr>
              <a:t>void</a:t>
            </a:r>
            <a:r>
              <a:rPr lang="en-US" altLang="zh-CN" sz="1400" b="1" dirty="0">
                <a:solidFill>
                  <a:srgbClr val="000000"/>
                </a:solidFill>
                <a:latin typeface="Consolas" panose="020B0609020204030204"/>
                <a:sym typeface="+mn-ea"/>
              </a:rPr>
              <a:t> main(String[] </a:t>
            </a:r>
            <a:r>
              <a:rPr lang="en-US" altLang="zh-CN" sz="1400" b="1" dirty="0" err="1">
                <a:solidFill>
                  <a:srgbClr val="000000"/>
                </a:solidFill>
                <a:latin typeface="Consolas" panose="020B0609020204030204"/>
                <a:sym typeface="+mn-ea"/>
              </a:rPr>
              <a:t>args</a:t>
            </a:r>
            <a:r>
              <a:rPr lang="en-US" altLang="zh-CN" sz="1400" b="1" dirty="0">
                <a:solidFill>
                  <a:srgbClr val="000000"/>
                </a:solidFill>
                <a:latin typeface="Consolas" panose="020B0609020204030204"/>
                <a:sym typeface="+mn-ea"/>
              </a:rPr>
              <a:t>) {</a:t>
            </a:r>
            <a:endParaRPr lang="en-US" altLang="zh-CN" sz="1400" b="1" dirty="0">
              <a:solidFill>
                <a:srgbClr val="000000"/>
              </a:solidFill>
              <a:latin typeface="Consolas" panose="020B0609020204030204"/>
            </a:endParaRPr>
          </a:p>
          <a:p>
            <a:pPr lvl="2" algn="l"/>
            <a:r>
              <a:rPr lang="en-US" altLang="zh-CN" sz="1400" dirty="0" smtClean="0">
                <a:solidFill>
                  <a:srgbClr val="3F7F5F"/>
                </a:solidFill>
                <a:latin typeface="Consolas" panose="020B0609020204030204"/>
                <a:sym typeface="+mn-ea"/>
              </a:rPr>
              <a:t>//</a:t>
            </a:r>
            <a:r>
              <a:rPr lang="zh-CN" altLang="en-US" sz="1400" dirty="0">
                <a:solidFill>
                  <a:srgbClr val="3F7F5F"/>
                </a:solidFill>
                <a:latin typeface="Consolas" panose="020B0609020204030204"/>
                <a:sym typeface="+mn-ea"/>
              </a:rPr>
              <a:t>创建对象时，传入具体类型</a:t>
            </a:r>
            <a:endParaRPr lang="en-US" altLang="zh-CN" sz="1400" b="1" dirty="0">
              <a:solidFill>
                <a:srgbClr val="000000"/>
              </a:solidFill>
              <a:latin typeface="Consolas" panose="020B0609020204030204"/>
            </a:endParaRPr>
          </a:p>
          <a:p>
            <a:pPr lvl="2" algn="l"/>
            <a:r>
              <a:rPr lang="en-US" altLang="zh-CN" sz="1400" dirty="0">
                <a:solidFill>
                  <a:srgbClr val="000000"/>
                </a:solidFill>
                <a:latin typeface="Consolas" panose="020B0609020204030204"/>
                <a:sym typeface="+mn-ea"/>
              </a:rPr>
              <a:t>Generic&lt;Integer&gt; o</a:t>
            </a:r>
            <a:r>
              <a:rPr lang="en-US" altLang="zh-CN" sz="1400" dirty="0" err="1">
                <a:solidFill>
                  <a:srgbClr val="000000"/>
                </a:solidFill>
                <a:latin typeface="Consolas" panose="020B0609020204030204"/>
                <a:sym typeface="+mn-ea"/>
              </a:rPr>
              <a:t>bj</a:t>
            </a:r>
            <a:r>
              <a:rPr lang="en-US" altLang="zh-CN" sz="1400" dirty="0">
                <a:solidFill>
                  <a:srgbClr val="000000"/>
                </a:solidFill>
                <a:latin typeface="Consolas" panose="020B0609020204030204"/>
                <a:sym typeface="+mn-ea"/>
              </a:rPr>
              <a:t> = </a:t>
            </a:r>
            <a:r>
              <a:rPr lang="en-US" altLang="zh-CN" sz="1400" b="1" dirty="0">
                <a:solidFill>
                  <a:srgbClr val="7F0055"/>
                </a:solidFill>
                <a:latin typeface="Consolas" panose="020B0609020204030204"/>
                <a:sym typeface="+mn-ea"/>
              </a:rPr>
              <a:t>new</a:t>
            </a:r>
            <a:r>
              <a:rPr lang="en-US" altLang="zh-CN" sz="1400" b="1" dirty="0">
                <a:solidFill>
                  <a:srgbClr val="000000"/>
                </a:solidFill>
                <a:latin typeface="Consolas" panose="020B0609020204030204"/>
                <a:sym typeface="+mn-ea"/>
              </a:rPr>
              <a:t> Generic&lt;Integer&gt;(123</a:t>
            </a:r>
            <a:r>
              <a:rPr lang="en-US" altLang="zh-CN" sz="1400" b="1" dirty="0" smtClean="0">
                <a:solidFill>
                  <a:srgbClr val="000000"/>
                </a:solidFill>
                <a:latin typeface="Consolas" panose="020B0609020204030204"/>
                <a:sym typeface="+mn-ea"/>
              </a:rPr>
              <a:t>);</a:t>
            </a:r>
            <a:endParaRPr lang="en-US" altLang="zh-CN" sz="1400" b="1" dirty="0" smtClean="0">
              <a:solidFill>
                <a:srgbClr val="000000"/>
              </a:solidFill>
              <a:latin typeface="Consolas" panose="020B0609020204030204"/>
            </a:endParaRPr>
          </a:p>
          <a:p>
            <a:pPr lvl="2" algn="l"/>
            <a:r>
              <a:rPr lang="en-US" altLang="zh-CN" sz="1400" dirty="0" smtClean="0">
                <a:solidFill>
                  <a:srgbClr val="3F7F5F"/>
                </a:solidFill>
                <a:latin typeface="Consolas" panose="020B0609020204030204"/>
                <a:sym typeface="+mn-ea"/>
              </a:rPr>
              <a:t>//</a:t>
            </a:r>
            <a:r>
              <a:rPr lang="zh-CN" altLang="en-US" sz="1400" dirty="0">
                <a:solidFill>
                  <a:srgbClr val="3F7F5F"/>
                </a:solidFill>
                <a:latin typeface="Consolas" panose="020B0609020204030204"/>
                <a:sym typeface="+mn-ea"/>
              </a:rPr>
              <a:t>编译期自动转换为具体类型，编译期和运行时类型一致</a:t>
            </a:r>
            <a:endParaRPr lang="zh-CN" altLang="en-US" sz="1400" dirty="0">
              <a:solidFill>
                <a:srgbClr val="3F7F5F"/>
              </a:solidFill>
              <a:latin typeface="Consolas" panose="020B0609020204030204"/>
            </a:endParaRPr>
          </a:p>
          <a:p>
            <a:pPr lvl="2" algn="l"/>
            <a:r>
              <a:rPr lang="en-US" altLang="zh-CN" sz="1400" dirty="0">
                <a:solidFill>
                  <a:srgbClr val="000000"/>
                </a:solidFill>
                <a:latin typeface="Consolas" panose="020B0609020204030204"/>
                <a:sym typeface="+mn-ea"/>
              </a:rPr>
              <a:t>Integer valInt = o</a:t>
            </a:r>
            <a:r>
              <a:rPr lang="en-US" altLang="zh-CN" sz="1400" dirty="0" err="1">
                <a:solidFill>
                  <a:srgbClr val="000000"/>
                </a:solidFill>
                <a:latin typeface="Consolas" panose="020B0609020204030204"/>
                <a:sym typeface="+mn-ea"/>
              </a:rPr>
              <a:t>bj.getVal</a:t>
            </a:r>
            <a:r>
              <a:rPr lang="en-US" altLang="zh-CN" sz="1400" dirty="0" smtClean="0">
                <a:solidFill>
                  <a:srgbClr val="000000"/>
                </a:solidFill>
                <a:latin typeface="Consolas" panose="020B0609020204030204"/>
                <a:sym typeface="+mn-ea"/>
              </a:rPr>
              <a:t>();</a:t>
            </a:r>
            <a:endParaRPr lang="zh-CN" altLang="en-US" sz="1400" dirty="0">
              <a:solidFill>
                <a:srgbClr val="3F7F5F"/>
              </a:solidFill>
              <a:latin typeface="Consolas" panose="020B0609020204030204"/>
            </a:endParaRPr>
          </a:p>
          <a:p>
            <a:pPr lvl="2" algn="l"/>
            <a:r>
              <a:rPr lang="en-US" altLang="zh-CN" sz="1400" dirty="0" err="1">
                <a:solidFill>
                  <a:srgbClr val="000000"/>
                </a:solidFill>
                <a:latin typeface="Consolas" panose="020B0609020204030204"/>
                <a:sym typeface="+mn-ea"/>
              </a:rPr>
              <a:t>System.</a:t>
            </a:r>
            <a:r>
              <a:rPr lang="en-US" altLang="zh-CN" sz="1400" i="1" dirty="0" err="1">
                <a:solidFill>
                  <a:srgbClr val="0000C0"/>
                </a:solidFill>
                <a:latin typeface="Consolas" panose="020B0609020204030204"/>
                <a:sym typeface="+mn-ea"/>
              </a:rPr>
              <a:t>out</a:t>
            </a:r>
            <a:r>
              <a:rPr lang="en-US" altLang="zh-CN" sz="1400" i="1" dirty="0" err="1">
                <a:solidFill>
                  <a:srgbClr val="000000"/>
                </a:solidFill>
                <a:latin typeface="Consolas" panose="020B0609020204030204"/>
                <a:sym typeface="+mn-ea"/>
              </a:rPr>
              <a:t>.println</a:t>
            </a:r>
            <a:r>
              <a:rPr lang="en-US" altLang="zh-CN" sz="1400" i="1" dirty="0">
                <a:solidFill>
                  <a:srgbClr val="000000"/>
                </a:solidFill>
                <a:latin typeface="Consolas" panose="020B0609020204030204"/>
                <a:sym typeface="+mn-ea"/>
              </a:rPr>
              <a:t>(</a:t>
            </a:r>
            <a:r>
              <a:rPr lang="en-US" altLang="zh-CN" sz="1400" i="1" dirty="0">
                <a:solidFill>
                  <a:srgbClr val="2A00FF"/>
                </a:solidFill>
                <a:latin typeface="Consolas" panose="020B0609020204030204"/>
                <a:sym typeface="+mn-ea"/>
              </a:rPr>
              <a:t>"valInt="</a:t>
            </a:r>
            <a:r>
              <a:rPr lang="en-US" altLang="zh-CN" sz="1400" i="1" dirty="0">
                <a:solidFill>
                  <a:srgbClr val="000000"/>
                </a:solidFill>
                <a:latin typeface="Consolas" panose="020B0609020204030204"/>
                <a:sym typeface="+mn-ea"/>
              </a:rPr>
              <a:t>+valInt);</a:t>
            </a:r>
            <a:endParaRPr lang="en-US" altLang="zh-CN" sz="1400" i="1" dirty="0">
              <a:solidFill>
                <a:srgbClr val="000000"/>
              </a:solidFill>
              <a:latin typeface="Consolas" panose="020B0609020204030204"/>
            </a:endParaRPr>
          </a:p>
          <a:p>
            <a:pPr lvl="1" algn="l"/>
            <a:r>
              <a:rPr lang="en-US" altLang="zh-CN" sz="1400" dirty="0">
                <a:solidFill>
                  <a:srgbClr val="000000"/>
                </a:solidFill>
                <a:latin typeface="Consolas" panose="020B0609020204030204"/>
                <a:sym typeface="+mn-ea"/>
              </a:rPr>
              <a:t>}</a:t>
            </a:r>
            <a:endParaRPr lang="en-US" altLang="zh-CN" sz="1400" dirty="0">
              <a:solidFill>
                <a:srgbClr val="000000"/>
              </a:solidFill>
              <a:latin typeface="Consolas" panose="020B0609020204030204"/>
            </a:endParaRPr>
          </a:p>
          <a:p>
            <a:pPr marL="0" lvl="1" algn="l"/>
            <a:r>
              <a:rPr lang="en-US" altLang="zh-CN" sz="1400" dirty="0" smtClean="0">
                <a:solidFill>
                  <a:srgbClr val="000000"/>
                </a:solidFill>
                <a:latin typeface="Consolas" panose="020B0609020204030204"/>
              </a:rPr>
              <a:t>}</a:t>
            </a:r>
            <a:endParaRPr lang="zh-CN" altLang="en-US" sz="1400" dirty="0">
              <a:solidFill>
                <a:srgbClr val="3F7F5F"/>
              </a:solidFill>
              <a:latin typeface="Consolas" panose="020B0609020204030204"/>
            </a:endParaRPr>
          </a:p>
        </p:txBody>
      </p:sp>
      <p:sp>
        <p:nvSpPr>
          <p:cNvPr id="2" name="标题 1"/>
          <p:cNvSpPr>
            <a:spLocks noGrp="1"/>
          </p:cNvSpPr>
          <p:nvPr>
            <p:ph type="title"/>
          </p:nvPr>
        </p:nvSpPr>
        <p:spPr>
          <a:xfrm>
            <a:off x="2195739" y="141482"/>
            <a:ext cx="6768877" cy="368300"/>
          </a:xfrm>
        </p:spPr>
        <p:txBody>
          <a:bodyPr/>
          <a:lstStyle/>
          <a:p>
            <a:r>
              <a:rPr lang="zh-CN" altLang="en-US" dirty="0"/>
              <a:t>什么是泛型</a:t>
            </a:r>
            <a:endParaRPr lang="zh-CN" altLang="en-US" dirty="0" smtClean="0"/>
          </a:p>
        </p:txBody>
      </p:sp>
      <p:sp>
        <p:nvSpPr>
          <p:cNvPr id="11" name="下箭头 10"/>
          <p:cNvSpPr/>
          <p:nvPr/>
        </p:nvSpPr>
        <p:spPr bwMode="auto">
          <a:xfrm>
            <a:off x="3857625" y="3792855"/>
            <a:ext cx="288290" cy="612005"/>
          </a:xfrm>
          <a:prstGeom prst="downArrow">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733675" y="4424680"/>
            <a:ext cx="2459355" cy="6165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p:txBody>
          <a:bodyPr/>
          <a:lstStyle/>
          <a:p>
            <a:r>
              <a:rPr lang="zh-CN" altLang="en-US" dirty="0"/>
              <a:t>泛型的概念</a:t>
            </a:r>
            <a:r>
              <a:rPr lang="zh-CN" altLang="en-US" dirty="0" smtClean="0"/>
              <a:t>？</a:t>
            </a:r>
            <a:endParaRPr lang="zh-CN" altLang="en-US" dirty="0"/>
          </a:p>
        </p:txBody>
      </p:sp>
      <p:sp>
        <p:nvSpPr>
          <p:cNvPr id="19" name="Text Box 14"/>
          <p:cNvSpPr txBox="1"/>
          <p:nvPr/>
        </p:nvSpPr>
        <p:spPr>
          <a:xfrm>
            <a:off x="685077" y="1300118"/>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48891" y="1300118"/>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16780" y="1300118"/>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74430" y="1300118"/>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2831519"/>
            <a:ext cx="824766" cy="1224000"/>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285398"/>
              <a:ext cx="750151" cy="307777"/>
            </a:xfrm>
            <a:prstGeom prst="rect">
              <a:avLst/>
            </a:prstGeom>
            <a:noFill/>
            <a:ln w="9525">
              <a:noFill/>
            </a:ln>
          </p:spPr>
          <p:txBody>
            <a:bodyPr wrap="square" anchor="t">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外延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883295" y="4101802"/>
            <a:ext cx="2124000" cy="485918"/>
            <a:chOff x="2782599" y="1459401"/>
            <a:chExt cx="1870251" cy="276935"/>
          </a:xfrm>
          <a:solidFill>
            <a:schemeClr val="accent1"/>
          </a:solidFill>
        </p:grpSpPr>
        <p:sp>
          <p:nvSpPr>
            <p:cNvPr id="31" name="AutoShape 5"/>
            <p:cNvSpPr>
              <a:spLocks noChangeArrowheads="1"/>
            </p:cNvSpPr>
            <p:nvPr/>
          </p:nvSpPr>
          <p:spPr bwMode="auto">
            <a:xfrm>
              <a:off x="2782599" y="1459401"/>
              <a:ext cx="1870251" cy="276935"/>
            </a:xfrm>
            <a:prstGeom prst="chevron">
              <a:avLst>
                <a:gd name="adj" fmla="val 12153"/>
              </a:avLst>
            </a:prstGeom>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32" name="Text Box 6"/>
            <p:cNvSpPr txBox="1">
              <a:spLocks noChangeArrowheads="1"/>
            </p:cNvSpPr>
            <p:nvPr/>
          </p:nvSpPr>
          <p:spPr bwMode="auto">
            <a:xfrm>
              <a:off x="2997593" y="1529294"/>
              <a:ext cx="1491634" cy="140327"/>
            </a:xfrm>
            <a:prstGeom prst="rect">
              <a:avLst/>
            </a:prstGeom>
            <a:noFill/>
            <a:ln w="6350">
              <a:noFill/>
              <a:miter lim="800000"/>
            </a:ln>
          </p:spPr>
          <p:txBody>
            <a:bodyPr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lvl="0" eaLnBrk="1" hangingPunct="1">
                <a:defRPr/>
              </a:pPr>
              <a:r>
                <a:rPr kumimoji="0" lang="zh-CN" altLang="en-US" sz="1600" b="1" kern="0" noProof="1">
                  <a:solidFill>
                    <a:srgbClr val="FFFFFF"/>
                  </a:solidFill>
                  <a:latin typeface="微软雅黑" panose="020B0503020204020204" pitchFamily="34" charset="-122"/>
                  <a:ea typeface="微软雅黑" panose="020B0503020204020204" pitchFamily="34" charset="-122"/>
                </a:rPr>
                <a:t>应用</a:t>
              </a:r>
              <a:r>
                <a:rPr kumimoji="0" lang="zh-CN" altLang="en-US" sz="1600" b="1" kern="0" noProof="1" smtClean="0">
                  <a:solidFill>
                    <a:srgbClr val="FFFFFF"/>
                  </a:solidFill>
                  <a:latin typeface="微软雅黑" panose="020B0503020204020204" pitchFamily="34" charset="-122"/>
                  <a:ea typeface="微软雅黑" panose="020B0503020204020204" pitchFamily="34" charset="-122"/>
                </a:rPr>
                <a:t>于接口的</a:t>
              </a:r>
              <a:r>
                <a:rPr kumimoji="0" lang="zh-CN" altLang="en-US" sz="1600" b="1" kern="0" noProof="1">
                  <a:solidFill>
                    <a:srgbClr val="FFFFFF"/>
                  </a:solidFill>
                  <a:latin typeface="微软雅黑" panose="020B0503020204020204" pitchFamily="34" charset="-122"/>
                  <a:ea typeface="微软雅黑" panose="020B0503020204020204" pitchFamily="34" charset="-122"/>
                </a:rPr>
                <a:t>泛型</a:t>
              </a:r>
              <a:endParaRPr kumimoji="0"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753591" y="4101802"/>
            <a:ext cx="2124000" cy="485919"/>
            <a:chOff x="897128" y="1459399"/>
            <a:chExt cx="1868348" cy="276935"/>
          </a:xfrm>
          <a:solidFill>
            <a:schemeClr val="accent1"/>
          </a:solidFill>
        </p:grpSpPr>
        <p:sp>
          <p:nvSpPr>
            <p:cNvPr id="34" name="AutoShape 7"/>
            <p:cNvSpPr>
              <a:spLocks noChangeArrowheads="1"/>
            </p:cNvSpPr>
            <p:nvPr/>
          </p:nvSpPr>
          <p:spPr bwMode="auto">
            <a:xfrm>
              <a:off x="897128" y="1459399"/>
              <a:ext cx="1868348" cy="276935"/>
            </a:xfrm>
            <a:prstGeom prst="homePlate">
              <a:avLst>
                <a:gd name="adj" fmla="val 11944"/>
              </a:avLst>
            </a:prstGeom>
          </p:spPr>
          <p:style>
            <a:lnRef idx="1">
              <a:schemeClr val="accent1"/>
            </a:lnRef>
            <a:fillRef idx="3">
              <a:schemeClr val="accent1"/>
            </a:fillRef>
            <a:effectRef idx="2">
              <a:schemeClr val="accent1"/>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35" name="Text Box 8"/>
            <p:cNvSpPr txBox="1">
              <a:spLocks noChangeArrowheads="1"/>
            </p:cNvSpPr>
            <p:nvPr/>
          </p:nvSpPr>
          <p:spPr bwMode="auto">
            <a:xfrm>
              <a:off x="978940" y="1529294"/>
              <a:ext cx="1649550" cy="140326"/>
            </a:xfrm>
            <a:prstGeom prst="rect">
              <a:avLst/>
            </a:prstGeom>
            <a:noFill/>
            <a:ln w="6350">
              <a:noFill/>
              <a:miter lim="800000"/>
            </a:ln>
          </p:spPr>
          <p:txBody>
            <a:bodyPr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a:solidFill>
                    <a:srgbClr val="FFFFFF"/>
                  </a:solidFill>
                  <a:latin typeface="微软雅黑" panose="020B0503020204020204" pitchFamily="34" charset="-122"/>
                  <a:ea typeface="微软雅黑" panose="020B0503020204020204" pitchFamily="34" charset="-122"/>
                </a:rPr>
                <a:t>应用于</a:t>
              </a:r>
              <a:r>
                <a:rPr lang="zh-CN" altLang="en-US" sz="1600" b="1" kern="0" noProof="1" smtClean="0">
                  <a:solidFill>
                    <a:srgbClr val="FFFFFF"/>
                  </a:solidFill>
                  <a:latin typeface="微软雅黑" panose="020B0503020204020204" pitchFamily="34" charset="-122"/>
                  <a:ea typeface="微软雅黑" panose="020B0503020204020204" pitchFamily="34" charset="-122"/>
                </a:rPr>
                <a:t>类的泛</a:t>
              </a:r>
              <a:r>
                <a:rPr lang="zh-CN" altLang="en-US" sz="1600" b="1" kern="0" noProof="1">
                  <a:solidFill>
                    <a:srgbClr val="FFFFFF"/>
                  </a:solidFill>
                  <a:latin typeface="微软雅黑" panose="020B0503020204020204" pitchFamily="34" charset="-122"/>
                  <a:ea typeface="微软雅黑" panose="020B0503020204020204" pitchFamily="34" charset="-122"/>
                </a:rPr>
                <a:t>型</a:t>
              </a:r>
              <a:endParaRPr lang="zh-CN" altLang="en-US" sz="1600" b="1" strike="noStrike" kern="0" noProof="1">
                <a:solidFill>
                  <a:srgbClr val="FFFFFF"/>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5013000" y="4101802"/>
            <a:ext cx="2124000" cy="485918"/>
            <a:chOff x="4671876" y="1459401"/>
            <a:chExt cx="1870251" cy="276935"/>
          </a:xfrm>
          <a:solidFill>
            <a:schemeClr val="accent1"/>
          </a:solidFill>
        </p:grpSpPr>
        <p:sp>
          <p:nvSpPr>
            <p:cNvPr id="37" name="AutoShape 9"/>
            <p:cNvSpPr>
              <a:spLocks noChangeArrowheads="1"/>
            </p:cNvSpPr>
            <p:nvPr/>
          </p:nvSpPr>
          <p:spPr bwMode="auto">
            <a:xfrm>
              <a:off x="4671876" y="1459401"/>
              <a:ext cx="1870251" cy="276935"/>
            </a:xfrm>
            <a:prstGeom prst="chevron">
              <a:avLst>
                <a:gd name="adj" fmla="val 12153"/>
              </a:avLst>
            </a:prstGeom>
            <a:solidFill>
              <a:srgbClr val="92D050"/>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38" name="Text Box 10"/>
            <p:cNvSpPr txBox="1">
              <a:spLocks noChangeArrowheads="1"/>
            </p:cNvSpPr>
            <p:nvPr/>
          </p:nvSpPr>
          <p:spPr bwMode="auto">
            <a:xfrm>
              <a:off x="4886869" y="1529293"/>
              <a:ext cx="1493537" cy="140327"/>
            </a:xfrm>
            <a:prstGeom prst="rect">
              <a:avLst/>
            </a:prstGeom>
            <a:noFill/>
            <a:ln w="6350">
              <a:noFill/>
              <a:miter lim="800000"/>
            </a:ln>
          </p:spPr>
          <p:txBody>
            <a:bodyPr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lvl="0" eaLnBrk="1" hangingPunct="1">
                <a:defRPr/>
              </a:pPr>
              <a:r>
                <a:rPr kumimoji="0" lang="zh-CN" altLang="en-US" sz="1600" b="1" kern="0" noProof="1">
                  <a:solidFill>
                    <a:srgbClr val="FFFFFF"/>
                  </a:solidFill>
                  <a:latin typeface="微软雅黑" panose="020B0503020204020204" pitchFamily="34" charset="-122"/>
                  <a:ea typeface="微软雅黑" panose="020B0503020204020204" pitchFamily="34" charset="-122"/>
                </a:rPr>
                <a:t>应用</a:t>
              </a:r>
              <a:r>
                <a:rPr kumimoji="0" lang="zh-CN" altLang="en-US" sz="1600" b="1" kern="0" noProof="1" smtClean="0">
                  <a:solidFill>
                    <a:srgbClr val="FFFFFF"/>
                  </a:solidFill>
                  <a:latin typeface="微软雅黑" panose="020B0503020204020204" pitchFamily="34" charset="-122"/>
                  <a:ea typeface="微软雅黑" panose="020B0503020204020204" pitchFamily="34" charset="-122"/>
                </a:rPr>
                <a:t>于方法的</a:t>
              </a:r>
              <a:r>
                <a:rPr kumimoji="0" lang="zh-CN" altLang="en-US" sz="1600" b="1" kern="0" noProof="1">
                  <a:solidFill>
                    <a:srgbClr val="FFFFFF"/>
                  </a:solidFill>
                  <a:latin typeface="微软雅黑" panose="020B0503020204020204" pitchFamily="34" charset="-122"/>
                  <a:ea typeface="微软雅黑" panose="020B0503020204020204" pitchFamily="34" charset="-122"/>
                </a:rPr>
                <a:t>泛型</a:t>
              </a:r>
              <a:endParaRPr kumimoji="0"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65021" y="1740426"/>
            <a:ext cx="1103560" cy="1055688"/>
            <a:chOff x="338859" y="2095666"/>
            <a:chExt cx="1103560"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495171" y="2438844"/>
              <a:ext cx="790936"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a:t>
              </a:r>
              <a:endParaRPr lang="en-US" altLang="zh-CN" b="1" noProof="1">
                <a:solidFill>
                  <a:schemeClr val="accent1"/>
                </a:solidFill>
              </a:endParaRPr>
            </a:p>
          </p:txBody>
        </p:sp>
      </p:grpSp>
      <p:grpSp>
        <p:nvGrpSpPr>
          <p:cNvPr id="5" name="组合 4"/>
          <p:cNvGrpSpPr/>
          <p:nvPr/>
        </p:nvGrpSpPr>
        <p:grpSpPr>
          <a:xfrm>
            <a:off x="2375283" y="1740426"/>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a:solidFill>
                    <a:schemeClr val="accent1"/>
                  </a:solidFill>
                </a:rPr>
                <a:t>机制</a:t>
              </a:r>
              <a:endParaRPr lang="en-US" altLang="zh-CN" b="1" noProof="1">
                <a:solidFill>
                  <a:schemeClr val="accent1"/>
                </a:solidFill>
              </a:endParaRPr>
            </a:p>
          </p:txBody>
        </p:sp>
      </p:grpSp>
      <p:grpSp>
        <p:nvGrpSpPr>
          <p:cNvPr id="6" name="组合 5"/>
          <p:cNvGrpSpPr/>
          <p:nvPr/>
        </p:nvGrpSpPr>
        <p:grpSpPr>
          <a:xfrm>
            <a:off x="3966927" y="1740426"/>
            <a:ext cx="1054800" cy="1055688"/>
            <a:chOff x="3955497" y="1410050"/>
            <a:chExt cx="1054800"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4096064" y="1761750"/>
              <a:ext cx="790936" cy="369332"/>
            </a:xfrm>
            <a:prstGeom prst="rect">
              <a:avLst/>
            </a:prstGeom>
            <a:noFill/>
          </p:spPr>
          <p:txBody>
            <a:bodyPr wrap="square" rtlCol="0">
              <a:spAutoFit/>
            </a:bodyPr>
            <a:lstStyle/>
            <a:p>
              <a:r>
                <a:rPr lang="zh-CN" altLang="en-US" b="1" noProof="1">
                  <a:solidFill>
                    <a:schemeClr val="accent1"/>
                  </a:solidFill>
                </a:rPr>
                <a:t>继承</a:t>
              </a:r>
              <a:endParaRPr lang="en-US" altLang="zh-CN" b="1" noProof="1">
                <a:solidFill>
                  <a:schemeClr val="accent1"/>
                </a:solidFill>
              </a:endParaRPr>
            </a:p>
          </p:txBody>
        </p:sp>
      </p:grpSp>
      <p:grpSp>
        <p:nvGrpSpPr>
          <p:cNvPr id="43" name="组合 42"/>
          <p:cNvGrpSpPr/>
          <p:nvPr/>
        </p:nvGrpSpPr>
        <p:grpSpPr>
          <a:xfrm>
            <a:off x="5528430" y="1740426"/>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738664"/>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参数化类型</a:t>
              </a:r>
              <a:endParaRPr lang="zh-CN" altLang="en-US" sz="1400" b="1" noProof="1">
                <a:solidFill>
                  <a:schemeClr val="accent1"/>
                </a:solidFill>
              </a:endParaRPr>
            </a:p>
            <a:p>
              <a:pPr algn="l"/>
              <a:r>
                <a:rPr lang="en-US" altLang="zh-CN" sz="1400" b="1" noProof="1">
                  <a:solidFill>
                    <a:schemeClr val="accent1"/>
                  </a:solidFill>
                </a:rPr>
                <a:t>2.</a:t>
              </a:r>
              <a:r>
                <a:rPr lang="zh-CN" altLang="en-US" sz="1400" b="1" noProof="1">
                  <a:solidFill>
                    <a:schemeClr val="accent1"/>
                  </a:solidFill>
                </a:rPr>
                <a:t>可以提高代码重用性</a:t>
              </a:r>
              <a:endParaRPr lang="zh-CN" altLang="en-US" sz="1400" b="1" noProof="1">
                <a:solidFill>
                  <a:schemeClr val="accent1"/>
                </a:solidFill>
              </a:endParaRPr>
            </a:p>
            <a:p>
              <a:pPr algn="l"/>
              <a:r>
                <a:rPr lang="en-US" altLang="zh-CN" sz="1400" b="1" noProof="1">
                  <a:solidFill>
                    <a:schemeClr val="accent1"/>
                  </a:solidFill>
                </a:rPr>
                <a:t>3.</a:t>
              </a:r>
              <a:r>
                <a:rPr lang="zh-CN" altLang="en-US" sz="1400" b="1" noProof="1">
                  <a:solidFill>
                    <a:schemeClr val="accent1"/>
                  </a:solidFill>
                </a:rPr>
                <a:t>在编译期强制进行类型检查</a:t>
              </a:r>
              <a:endParaRPr lang="zh-CN" altLang="en-US" sz="1400" b="1" noProof="1">
                <a:solidFill>
                  <a:schemeClr val="accent1"/>
                </a:solidFill>
              </a:endParaRPr>
            </a:p>
          </p:txBody>
        </p:sp>
      </p:grpSp>
      <p:sp>
        <p:nvSpPr>
          <p:cNvPr id="48" name="TextBox 47"/>
          <p:cNvSpPr txBox="1"/>
          <p:nvPr/>
        </p:nvSpPr>
        <p:spPr>
          <a:xfrm>
            <a:off x="2439048" y="3036644"/>
            <a:ext cx="4437208" cy="830997"/>
          </a:xfrm>
          <a:prstGeom prst="rect">
            <a:avLst/>
          </a:prstGeom>
          <a:noFill/>
        </p:spPr>
        <p:txBody>
          <a:bodyPr wrap="square" rtlCol="0">
            <a:spAutoFit/>
          </a:bodyPr>
          <a:lstStyle/>
          <a:p>
            <a:pPr algn="l"/>
            <a:r>
              <a:rPr lang="zh-CN" altLang="en-US" sz="1600" b="1" dirty="0" smtClean="0"/>
              <a:t>定义：</a:t>
            </a:r>
            <a:endParaRPr lang="en-US" altLang="zh-CN" sz="1600" b="1" dirty="0" smtClean="0"/>
          </a:p>
          <a:p>
            <a:pPr algn="l"/>
            <a:r>
              <a:rPr lang="zh-CN" altLang="en-US" sz="1600" dirty="0" smtClean="0"/>
              <a:t>泛</a:t>
            </a:r>
            <a:r>
              <a:rPr lang="zh-CN" altLang="en-US" sz="1600" dirty="0"/>
              <a:t>型是通过参数化类型提高代码重用性</a:t>
            </a:r>
            <a:r>
              <a:rPr lang="zh-CN" altLang="en-US" sz="1600" dirty="0" smtClean="0"/>
              <a:t>，</a:t>
            </a:r>
            <a:endParaRPr lang="en-US" altLang="zh-CN" sz="1600" dirty="0" smtClean="0"/>
          </a:p>
          <a:p>
            <a:pPr algn="l"/>
            <a:r>
              <a:rPr lang="zh-CN" altLang="en-US" sz="1600" dirty="0" smtClean="0"/>
              <a:t>并</a:t>
            </a:r>
            <a:r>
              <a:rPr lang="zh-CN" altLang="en-US" sz="1600" dirty="0"/>
              <a:t>在编译期强制进行类型检查的机制。</a:t>
            </a:r>
            <a:endParaRPr lang="zh-CN" altLang="en-US" sz="1600" dirty="0"/>
          </a:p>
        </p:txBody>
      </p:sp>
      <p:sp>
        <p:nvSpPr>
          <p:cNvPr id="39" name="Rectangle 14"/>
          <p:cNvSpPr>
            <a:spLocks noChangeArrowheads="1"/>
          </p:cNvSpPr>
          <p:nvPr/>
        </p:nvSpPr>
        <p:spPr bwMode="auto">
          <a:xfrm>
            <a:off x="2556216"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275880"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0" name="组合 9"/>
          <p:cNvGrpSpPr/>
          <p:nvPr/>
        </p:nvGrpSpPr>
        <p:grpSpPr>
          <a:xfrm>
            <a:off x="3307080" y="771525"/>
            <a:ext cx="2560955" cy="543560"/>
            <a:chOff x="5208" y="1215"/>
            <a:chExt cx="4033" cy="856"/>
          </a:xfrm>
        </p:grpSpPr>
        <p:sp>
          <p:nvSpPr>
            <p:cNvPr id="46" name="文本框 2"/>
            <p:cNvSpPr txBox="1">
              <a:spLocks noChangeArrowheads="1"/>
            </p:cNvSpPr>
            <p:nvPr/>
          </p:nvSpPr>
          <p:spPr bwMode="auto">
            <a:xfrm>
              <a:off x="5268" y="1215"/>
              <a:ext cx="3973" cy="567"/>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endParaRPr lang="en-US" altLang="zh-CN" dirty="0">
                <a:solidFill>
                  <a:schemeClr val="tx1">
                    <a:lumMod val="75000"/>
                    <a:lumOff val="25000"/>
                  </a:schemeClr>
                </a:solidFill>
                <a:sym typeface="+mn-ea"/>
              </a:endParaRPr>
            </a:p>
          </p:txBody>
        </p:sp>
        <p:sp>
          <p:nvSpPr>
            <p:cNvPr id="8" name="文本框 7"/>
            <p:cNvSpPr txBox="1"/>
            <p:nvPr/>
          </p:nvSpPr>
          <p:spPr>
            <a:xfrm>
              <a:off x="5208" y="1249"/>
              <a:ext cx="3912" cy="822"/>
            </a:xfrm>
            <a:prstGeom prst="rect">
              <a:avLst/>
            </a:prstGeom>
            <a:noFill/>
          </p:spPr>
          <p:txBody>
            <a:bodyPr wrap="square" rtlCol="0">
              <a:spAutoFit/>
            </a:bodyPr>
            <a:lstStyle/>
            <a:p>
              <a:pPr algn="l"/>
              <a:r>
                <a:rPr lang="en-US" altLang="zh-CN" sz="1400" dirty="0">
                  <a:solidFill>
                    <a:schemeClr val="accent1">
                      <a:lumMod val="75000"/>
                    </a:schemeClr>
                  </a:solidFill>
                  <a:sym typeface="+mn-ea"/>
                </a:rPr>
                <a:t>Genericity</a:t>
              </a:r>
              <a:r>
                <a:rPr lang="en-US" altLang="zh-CN" sz="1400" dirty="0" smtClean="0">
                  <a:solidFill>
                    <a:schemeClr val="accent1">
                      <a:lumMod val="75000"/>
                    </a:schemeClr>
                  </a:solidFill>
                  <a:sym typeface="+mn-ea"/>
                </a:rPr>
                <a:t> n</a:t>
              </a:r>
              <a:r>
                <a:rPr altLang="zh-CN" sz="1400" dirty="0">
                  <a:solidFill>
                    <a:schemeClr val="accent1">
                      <a:lumMod val="75000"/>
                    </a:schemeClr>
                  </a:solidFill>
                  <a:sym typeface="+mn-ea"/>
                </a:rPr>
                <a:t>.</a:t>
              </a:r>
              <a:r>
                <a:rPr lang="en-US" altLang="zh-CN" sz="1400" dirty="0">
                  <a:solidFill>
                    <a:schemeClr val="accent1">
                      <a:lumMod val="75000"/>
                    </a:schemeClr>
                  </a:solidFill>
                  <a:sym typeface="+mn-ea"/>
                </a:rPr>
                <a:t> </a:t>
              </a:r>
              <a:r>
                <a:rPr lang="zh-CN" altLang="en-US" sz="1400" dirty="0">
                  <a:solidFill>
                    <a:schemeClr val="accent1">
                      <a:lumMod val="75000"/>
                    </a:schemeClr>
                  </a:solidFill>
                  <a:sym typeface="+mn-ea"/>
                </a:rPr>
                <a:t>泛型</a:t>
              </a:r>
              <a:endParaRPr lang="en-US" altLang="zh-CN" sz="1400" dirty="0">
                <a:solidFill>
                  <a:schemeClr val="accent1">
                    <a:lumMod val="75000"/>
                  </a:schemeClr>
                </a:solidFill>
                <a:sym typeface="+mn-ea"/>
              </a:endParaRPr>
            </a:p>
            <a:p>
              <a:pPr algn="l"/>
              <a:endParaRPr lang="en-US" altLang="zh-CN" sz="1400" dirty="0">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heckerboard(across)">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checkerboard(across)">
                                      <p:cBhvr>
                                        <p:cTn id="51" dur="500"/>
                                        <p:tgtEl>
                                          <p:spTgt spid="33"/>
                                        </p:tgtEl>
                                      </p:cBhvr>
                                    </p:animEffect>
                                  </p:childTnLst>
                                </p:cTn>
                              </p:par>
                              <p:par>
                                <p:cTn id="52" presetID="5" presetClass="entr" presetSubtype="1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checkerboard(across)">
                                      <p:cBhvr>
                                        <p:cTn id="54" dur="500"/>
                                        <p:tgtEl>
                                          <p:spTgt spid="30"/>
                                        </p:tgtEl>
                                      </p:cBhvr>
                                    </p:animEffect>
                                  </p:childTnLst>
                                </p:cTn>
                              </p:par>
                              <p:par>
                                <p:cTn id="55" presetID="5" presetClass="entr" presetSubtype="1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checkerboard(across)">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泛型可以用在哪里</a:t>
            </a:r>
            <a:endParaRPr lang="zh-CN" altLang="en-US" dirty="0"/>
          </a:p>
        </p:txBody>
      </p:sp>
      <p:sp>
        <p:nvSpPr>
          <p:cNvPr id="3" name="内容占位符 2"/>
          <p:cNvSpPr>
            <a:spLocks noGrp="1"/>
          </p:cNvSpPr>
          <p:nvPr>
            <p:ph idx="1"/>
          </p:nvPr>
        </p:nvSpPr>
        <p:spPr>
          <a:xfrm>
            <a:off x="611560" y="1378647"/>
            <a:ext cx="7488832" cy="2489500"/>
          </a:xfrm>
        </p:spPr>
        <p:txBody>
          <a:bodyPr/>
          <a:lstStyle/>
          <a:p>
            <a:pPr lvl="1"/>
            <a:r>
              <a:rPr lang="zh-CN" altLang="en-US" sz="1800" b="1" dirty="0" smtClean="0"/>
              <a:t>类</a:t>
            </a:r>
            <a:endParaRPr lang="en-US" altLang="zh-CN" b="1" dirty="0"/>
          </a:p>
          <a:p>
            <a:pPr marL="914400" lvl="2" indent="0">
              <a:buNone/>
            </a:pPr>
            <a:r>
              <a:rPr lang="zh-CN" altLang="en-US" sz="1600" dirty="0" smtClean="0"/>
              <a:t>如：</a:t>
            </a:r>
            <a:r>
              <a:rPr lang="en-US" altLang="zh-CN" sz="1600" dirty="0" err="1" smtClean="0"/>
              <a:t>HashMap</a:t>
            </a:r>
            <a:r>
              <a:rPr lang="en-US" altLang="zh-CN" sz="1600" dirty="0" smtClean="0"/>
              <a:t>&lt;K,V</a:t>
            </a:r>
            <a:r>
              <a:rPr lang="en-US" altLang="zh-CN" sz="1600" dirty="0"/>
              <a:t>&gt;</a:t>
            </a:r>
            <a:r>
              <a:rPr lang="zh-CN" altLang="en-US" sz="1600" dirty="0"/>
              <a:t>、</a:t>
            </a:r>
            <a:r>
              <a:rPr lang="en-US" altLang="zh-CN" sz="1600" dirty="0" err="1"/>
              <a:t>ArrayList</a:t>
            </a:r>
            <a:r>
              <a:rPr lang="en-US" altLang="zh-CN" sz="1600" dirty="0"/>
              <a:t>&lt;E&gt;</a:t>
            </a:r>
            <a:r>
              <a:rPr lang="zh-CN" altLang="en-US" sz="1600" dirty="0"/>
              <a:t>、</a:t>
            </a:r>
            <a:r>
              <a:rPr lang="en-US" altLang="zh-CN" sz="1600" dirty="0" err="1"/>
              <a:t>HashSet</a:t>
            </a:r>
            <a:r>
              <a:rPr lang="en-US" altLang="zh-CN" sz="1600" dirty="0"/>
              <a:t>&lt;E&gt;</a:t>
            </a:r>
            <a:r>
              <a:rPr lang="zh-CN" altLang="en-US" sz="1600" dirty="0"/>
              <a:t>、</a:t>
            </a:r>
            <a:r>
              <a:rPr lang="en-US" altLang="zh-CN" sz="1600" dirty="0"/>
              <a:t>Class&lt;T</a:t>
            </a:r>
            <a:r>
              <a:rPr lang="en-US" altLang="zh-CN" sz="1600" dirty="0" smtClean="0"/>
              <a:t>&gt;</a:t>
            </a:r>
            <a:endParaRPr lang="en-US" altLang="zh-CN" sz="1600" dirty="0" smtClean="0"/>
          </a:p>
          <a:p>
            <a:pPr lvl="1"/>
            <a:r>
              <a:rPr lang="zh-CN" altLang="en-US" sz="1800" b="1" dirty="0"/>
              <a:t>接口</a:t>
            </a:r>
            <a:endParaRPr lang="en-US" altLang="zh-CN" b="1" dirty="0"/>
          </a:p>
          <a:p>
            <a:pPr marL="914400" lvl="2" indent="0">
              <a:buNone/>
            </a:pPr>
            <a:r>
              <a:rPr lang="zh-CN" altLang="en-US" sz="1600" dirty="0"/>
              <a:t>如：</a:t>
            </a:r>
            <a:r>
              <a:rPr lang="en-US" altLang="zh-CN" sz="1600" dirty="0"/>
              <a:t>Map&lt;K,V&gt;</a:t>
            </a:r>
            <a:r>
              <a:rPr lang="zh-CN" altLang="en-US" sz="1600" dirty="0"/>
              <a:t>、</a:t>
            </a:r>
            <a:r>
              <a:rPr lang="en-US" altLang="zh-CN" sz="1600" dirty="0"/>
              <a:t>Collection&lt;E&gt;</a:t>
            </a:r>
            <a:r>
              <a:rPr lang="zh-CN" altLang="en-US" sz="1600" dirty="0"/>
              <a:t>、</a:t>
            </a:r>
            <a:r>
              <a:rPr lang="en-US" altLang="zh-CN" sz="1600" dirty="0"/>
              <a:t>List&lt;E&gt;</a:t>
            </a:r>
            <a:r>
              <a:rPr lang="zh-CN" altLang="en-US" sz="1600" dirty="0"/>
              <a:t>、</a:t>
            </a:r>
            <a:r>
              <a:rPr lang="en-US" altLang="zh-CN" sz="1600" dirty="0"/>
              <a:t>Set&lt;E</a:t>
            </a:r>
            <a:r>
              <a:rPr lang="en-US" altLang="zh-CN" sz="1600" dirty="0" smtClean="0"/>
              <a:t>&gt;</a:t>
            </a:r>
            <a:endParaRPr lang="en-US" altLang="zh-CN" sz="1600" dirty="0"/>
          </a:p>
          <a:p>
            <a:pPr lvl="1"/>
            <a:r>
              <a:rPr lang="zh-CN" altLang="en-US" sz="1800" b="1" dirty="0"/>
              <a:t>方法</a:t>
            </a:r>
            <a:endParaRPr lang="en-US" altLang="zh-CN" sz="1800" b="1" dirty="0"/>
          </a:p>
          <a:p>
            <a:pPr marL="914400" lvl="2" indent="0">
              <a:buNone/>
            </a:pPr>
            <a:r>
              <a:rPr lang="zh-CN" altLang="en-US" sz="1600" dirty="0" smtClean="0"/>
              <a:t>如：</a:t>
            </a:r>
            <a:r>
              <a:rPr lang="en-US" altLang="zh-CN" sz="1600" dirty="0" smtClean="0"/>
              <a:t>Collection</a:t>
            </a:r>
            <a:r>
              <a:rPr lang="zh-CN" altLang="en-US" sz="1600" dirty="0"/>
              <a:t>接口中</a:t>
            </a:r>
            <a:r>
              <a:rPr lang="en-US" altLang="zh-CN" sz="1600" dirty="0"/>
              <a:t>&lt;T&gt; T[ ] </a:t>
            </a:r>
            <a:r>
              <a:rPr lang="en-US" altLang="zh-CN" sz="1600" dirty="0" err="1"/>
              <a:t>toArray</a:t>
            </a:r>
            <a:r>
              <a:rPr lang="en-US" altLang="zh-CN" sz="1600" dirty="0"/>
              <a:t>(T[ ] a</a:t>
            </a:r>
            <a:r>
              <a:rPr lang="en-US" altLang="zh-CN" sz="1600" dirty="0" smtClean="0"/>
              <a:t>)</a:t>
            </a:r>
            <a:endParaRPr lang="zh-CN" altLang="en-US" dirty="0"/>
          </a:p>
        </p:txBody>
      </p:sp>
      <p:sp>
        <p:nvSpPr>
          <p:cNvPr id="4" name="副标题 3"/>
          <p:cNvSpPr>
            <a:spLocks noGrp="1"/>
          </p:cNvSpPr>
          <p:nvPr>
            <p:ph type="subTitle" idx="10"/>
          </p:nvPr>
        </p:nvSpPr>
        <p:spPr>
          <a:xfrm>
            <a:off x="539552" y="843558"/>
            <a:ext cx="7632848" cy="360040"/>
          </a:xfrm>
        </p:spPr>
        <p:txBody>
          <a:bodyPr/>
          <a:lstStyle/>
          <a:p>
            <a:r>
              <a:rPr lang="zh-CN" altLang="en-US" dirty="0"/>
              <a:t>泛</a:t>
            </a:r>
            <a:r>
              <a:rPr lang="zh-CN" altLang="en-US" dirty="0" smtClean="0"/>
              <a:t>型应用</a:t>
            </a:r>
            <a:r>
              <a:rPr lang="zh-CN" altLang="en-US" dirty="0"/>
              <a:t>于类形成泛型类</a:t>
            </a:r>
            <a:r>
              <a:rPr lang="zh-CN" altLang="en-US" dirty="0" smtClean="0"/>
              <a:t>，应用</a:t>
            </a:r>
            <a:r>
              <a:rPr lang="zh-CN" altLang="en-US" dirty="0"/>
              <a:t>于接口形成泛型接口</a:t>
            </a:r>
            <a:r>
              <a:rPr lang="zh-CN" altLang="en-US" dirty="0" smtClean="0"/>
              <a:t>，应用</a:t>
            </a:r>
            <a:r>
              <a:rPr lang="zh-CN" altLang="en-US" dirty="0"/>
              <a:t>于方法形成泛型</a:t>
            </a:r>
            <a:r>
              <a:rPr lang="zh-CN" altLang="en-US" dirty="0" smtClean="0"/>
              <a:t>方法。</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sym typeface="+mn-ea"/>
              </a:rPr>
              <a:t>泛型可以用在哪里</a:t>
            </a:r>
            <a:endParaRPr lang="zh-CN" altLang="en-US" dirty="0"/>
          </a:p>
        </p:txBody>
      </p:sp>
      <p:sp>
        <p:nvSpPr>
          <p:cNvPr id="9" name="TextBox 22"/>
          <p:cNvSpPr>
            <a:spLocks noChangeArrowheads="1"/>
          </p:cNvSpPr>
          <p:nvPr/>
        </p:nvSpPr>
        <p:spPr bwMode="auto">
          <a:xfrm>
            <a:off x="3570583" y="1570042"/>
            <a:ext cx="1476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在使用时传入</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ea typeface="+mj-ea"/>
              </a:rPr>
              <a:t>具体</a:t>
            </a:r>
            <a:r>
              <a:rPr lang="zh-CN" altLang="en-US" sz="1400" b="1" dirty="0">
                <a:solidFill>
                  <a:schemeClr val="accent1">
                    <a:lumMod val="20000"/>
                    <a:lumOff val="80000"/>
                  </a:schemeClr>
                </a:solidFill>
                <a:latin typeface="+mj-ea"/>
                <a:ea typeface="+mj-ea"/>
              </a:rPr>
              <a:t>类型</a:t>
            </a:r>
            <a:endParaRPr lang="en-US" altLang="zh-CN" sz="1400" b="1" dirty="0">
              <a:solidFill>
                <a:schemeClr val="accent1">
                  <a:lumMod val="20000"/>
                  <a:lumOff val="80000"/>
                </a:schemeClr>
              </a:solidFill>
              <a:latin typeface="+mj-ea"/>
              <a:ea typeface="+mj-ea"/>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5851" y="1421140"/>
            <a:ext cx="4892413" cy="1944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a:t>使用泛型</a:t>
            </a:r>
            <a:r>
              <a:rPr lang="zh-CN" altLang="en-US" dirty="0" smtClean="0"/>
              <a:t>的注意事项</a:t>
            </a:r>
            <a:endParaRPr lang="zh-CN" altLang="en-US" dirty="0"/>
          </a:p>
        </p:txBody>
      </p:sp>
      <p:grpSp>
        <p:nvGrpSpPr>
          <p:cNvPr id="12" name="组合 11"/>
          <p:cNvGrpSpPr/>
          <p:nvPr/>
        </p:nvGrpSpPr>
        <p:grpSpPr>
          <a:xfrm>
            <a:off x="895840" y="1964676"/>
            <a:ext cx="1690495" cy="1399162"/>
            <a:chOff x="895840" y="1268252"/>
            <a:chExt cx="1690495" cy="1399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5840" y="1268252"/>
              <a:ext cx="1660470" cy="13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925866" y="1610559"/>
              <a:ext cx="166046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latin typeface="+mj-ea"/>
                  <a:ea typeface="+mj-ea"/>
                  <a:sym typeface="+mn-ea"/>
                </a:rPr>
                <a:t>在声明时对类型</a:t>
              </a:r>
              <a:endParaRPr lang="en-US" altLang="zh-CN" sz="1400" b="1" dirty="0" smtClean="0">
                <a:latin typeface="+mj-ea"/>
                <a:ea typeface="+mj-ea"/>
                <a:sym typeface="+mn-ea"/>
              </a:endParaRPr>
            </a:p>
            <a:p>
              <a:r>
                <a:rPr lang="zh-CN" altLang="en-US" sz="1400" b="1" dirty="0" smtClean="0">
                  <a:latin typeface="+mj-ea"/>
                  <a:ea typeface="+mj-ea"/>
                  <a:sym typeface="+mn-ea"/>
                </a:rPr>
                <a:t>进行参数</a:t>
              </a:r>
              <a:r>
                <a:rPr lang="zh-CN" altLang="en-US" sz="1400" b="1" dirty="0">
                  <a:latin typeface="+mj-ea"/>
                  <a:ea typeface="+mj-ea"/>
                  <a:sym typeface="+mn-ea"/>
                </a:rPr>
                <a:t>化</a:t>
              </a:r>
              <a:endParaRPr lang="en-US" altLang="zh-CN" sz="1400" b="1" dirty="0">
                <a:latin typeface="+mj-ea"/>
                <a:ea typeface="+mj-ea"/>
                <a:sym typeface="+mn-ea"/>
              </a:endParaRPr>
            </a:p>
            <a:p>
              <a:endParaRPr lang="en-US" altLang="zh-CN" sz="1400" b="1" dirty="0">
                <a:latin typeface="+mj-ea"/>
                <a:ea typeface="+mj-ea"/>
              </a:endParaRPr>
            </a:p>
          </p:txBody>
        </p:sp>
      </p:grpSp>
      <p:grpSp>
        <p:nvGrpSpPr>
          <p:cNvPr id="14" name="组合 13"/>
          <p:cNvGrpSpPr/>
          <p:nvPr/>
        </p:nvGrpSpPr>
        <p:grpSpPr>
          <a:xfrm>
            <a:off x="3478686" y="1964676"/>
            <a:ext cx="1660469" cy="1399162"/>
            <a:chOff x="3478686" y="1268252"/>
            <a:chExt cx="1660469" cy="1399162"/>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8686" y="1268252"/>
              <a:ext cx="1660469" cy="13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599383" y="1570042"/>
              <a:ext cx="1476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在使用时传入</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rPr>
                <a:t>具体</a:t>
              </a:r>
              <a:r>
                <a:rPr lang="zh-CN" altLang="en-US" sz="1400" b="1" dirty="0" smtClean="0">
                  <a:solidFill>
                    <a:schemeClr val="accent1">
                      <a:lumMod val="20000"/>
                      <a:lumOff val="80000"/>
                    </a:schemeClr>
                  </a:solidFill>
                  <a:latin typeface="+mj-ea"/>
                  <a:ea typeface="+mj-ea"/>
                </a:rPr>
                <a:t>的</a:t>
              </a:r>
              <a:r>
                <a:rPr lang="zh-CN" altLang="en-US" sz="1400" b="1" dirty="0">
                  <a:solidFill>
                    <a:schemeClr val="accent1">
                      <a:lumMod val="20000"/>
                      <a:lumOff val="80000"/>
                    </a:schemeClr>
                  </a:solidFill>
                  <a:latin typeface="+mj-ea"/>
                </a:rPr>
                <a:t>实际</a:t>
              </a:r>
              <a:r>
                <a:rPr lang="zh-CN" altLang="en-US" sz="1400" b="1" dirty="0" smtClean="0">
                  <a:solidFill>
                    <a:schemeClr val="accent1">
                      <a:lumMod val="20000"/>
                      <a:lumOff val="80000"/>
                    </a:schemeClr>
                  </a:solidFill>
                  <a:latin typeface="+mj-ea"/>
                  <a:ea typeface="+mj-ea"/>
                </a:rPr>
                <a:t>类型</a:t>
              </a:r>
              <a:endParaRPr lang="en-US" altLang="zh-CN" sz="1400" b="1" dirty="0">
                <a:solidFill>
                  <a:schemeClr val="accent1">
                    <a:lumMod val="20000"/>
                    <a:lumOff val="80000"/>
                  </a:schemeClr>
                </a:solidFill>
                <a:latin typeface="+mj-ea"/>
                <a:ea typeface="+mj-ea"/>
              </a:endParaRPr>
            </a:p>
          </p:txBody>
        </p:sp>
      </p:grpSp>
      <p:grpSp>
        <p:nvGrpSpPr>
          <p:cNvPr id="15" name="组合 14"/>
          <p:cNvGrpSpPr/>
          <p:nvPr/>
        </p:nvGrpSpPr>
        <p:grpSpPr>
          <a:xfrm>
            <a:off x="6061531" y="1952768"/>
            <a:ext cx="1660469" cy="1399162"/>
            <a:chOff x="6061531" y="1256344"/>
            <a:chExt cx="1660469" cy="1399162"/>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1531" y="1256344"/>
              <a:ext cx="1660469" cy="13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6267263" y="1610559"/>
              <a:ext cx="1319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编译时检查</a:t>
              </a:r>
              <a:endParaRPr lang="en-US" altLang="zh-CN" sz="1400" b="1" dirty="0">
                <a:solidFill>
                  <a:srgbClr val="FFC000"/>
                </a:solidFill>
                <a:latin typeface="+mj-ea"/>
                <a:ea typeface="+mj-ea"/>
              </a:endParaRPr>
            </a:p>
            <a:p>
              <a:r>
                <a:rPr lang="zh-CN" altLang="en-US" sz="1400" b="1" dirty="0" smtClean="0">
                  <a:solidFill>
                    <a:srgbClr val="FFC000"/>
                  </a:solidFill>
                  <a:latin typeface="+mj-ea"/>
                  <a:ea typeface="+mj-ea"/>
                </a:rPr>
                <a:t>类型是否安全</a:t>
              </a:r>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课堂小结</a:t>
            </a:r>
            <a:endParaRPr lang="zh-CN" altLang="en-US" dirty="0"/>
          </a:p>
        </p:txBody>
      </p:sp>
      <p:grpSp>
        <p:nvGrpSpPr>
          <p:cNvPr id="18" name="组合 17"/>
          <p:cNvGrpSpPr/>
          <p:nvPr/>
        </p:nvGrpSpPr>
        <p:grpSpPr>
          <a:xfrm>
            <a:off x="1332000" y="1096186"/>
            <a:ext cx="2295000" cy="2639611"/>
            <a:chOff x="1332000" y="1507139"/>
            <a:chExt cx="2295000" cy="2639611"/>
          </a:xfrm>
        </p:grpSpPr>
        <p:sp>
          <p:nvSpPr>
            <p:cNvPr id="7" name="左大括号 6"/>
            <p:cNvSpPr/>
            <p:nvPr/>
          </p:nvSpPr>
          <p:spPr bwMode="auto">
            <a:xfrm>
              <a:off x="3042000" y="1507139"/>
              <a:ext cx="585000" cy="2639611"/>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1332000" y="2616750"/>
              <a:ext cx="2160000" cy="400110"/>
            </a:xfrm>
            <a:prstGeom prst="rect">
              <a:avLst/>
            </a:prstGeom>
            <a:noFill/>
          </p:spPr>
          <p:txBody>
            <a:bodyPr wrap="square" rtlCol="0">
              <a:spAutoFit/>
            </a:bodyPr>
            <a:lstStyle/>
            <a:p>
              <a:r>
                <a:rPr lang="zh-CN" altLang="en-US" sz="2000" dirty="0" smtClean="0"/>
                <a:t>本节内容</a:t>
              </a:r>
              <a:endParaRPr lang="zh-CN" altLang="en-US" sz="2000" dirty="0"/>
            </a:p>
          </p:txBody>
        </p:sp>
      </p:grpSp>
      <p:sp>
        <p:nvSpPr>
          <p:cNvPr id="9" name="TextBox 8"/>
          <p:cNvSpPr txBox="1"/>
          <p:nvPr/>
        </p:nvSpPr>
        <p:spPr>
          <a:xfrm>
            <a:off x="3717000" y="983525"/>
            <a:ext cx="4230000" cy="400110"/>
          </a:xfrm>
          <a:prstGeom prst="rect">
            <a:avLst/>
          </a:prstGeom>
          <a:noFill/>
        </p:spPr>
        <p:txBody>
          <a:bodyPr wrap="square" rtlCol="0">
            <a:spAutoFit/>
          </a:bodyPr>
          <a:lstStyle/>
          <a:p>
            <a:pPr algn="l"/>
            <a:r>
              <a:rPr lang="zh-CN" altLang="en-US" sz="2000" dirty="0" smtClean="0"/>
              <a:t>知识回顾：枚举</a:t>
            </a:r>
            <a:endParaRPr lang="zh-CN" altLang="en-US" sz="2000" dirty="0"/>
          </a:p>
        </p:txBody>
      </p:sp>
      <p:sp>
        <p:nvSpPr>
          <p:cNvPr id="10" name="TextBox 9"/>
          <p:cNvSpPr txBox="1"/>
          <p:nvPr/>
        </p:nvSpPr>
        <p:spPr>
          <a:xfrm>
            <a:off x="3717000" y="2185082"/>
            <a:ext cx="4230000" cy="400110"/>
          </a:xfrm>
          <a:prstGeom prst="rect">
            <a:avLst/>
          </a:prstGeom>
          <a:noFill/>
        </p:spPr>
        <p:txBody>
          <a:bodyPr wrap="square" rtlCol="0">
            <a:spAutoFit/>
          </a:bodyPr>
          <a:lstStyle/>
          <a:p>
            <a:pPr algn="l"/>
            <a:r>
              <a:rPr lang="zh-CN" altLang="en-US" sz="2000" dirty="0" smtClean="0"/>
              <a:t>泛型的概念</a:t>
            </a:r>
            <a:endParaRPr lang="zh-CN" altLang="en-US" sz="2000" dirty="0"/>
          </a:p>
        </p:txBody>
      </p:sp>
      <p:sp>
        <p:nvSpPr>
          <p:cNvPr id="11" name="TextBox 10"/>
          <p:cNvSpPr txBox="1"/>
          <p:nvPr/>
        </p:nvSpPr>
        <p:spPr>
          <a:xfrm>
            <a:off x="3717000" y="3386640"/>
            <a:ext cx="4230000" cy="398780"/>
          </a:xfrm>
          <a:prstGeom prst="rect">
            <a:avLst/>
          </a:prstGeom>
          <a:noFill/>
        </p:spPr>
        <p:txBody>
          <a:bodyPr wrap="square" rtlCol="0">
            <a:spAutoFit/>
          </a:bodyPr>
          <a:lstStyle/>
          <a:p>
            <a:pPr algn="l"/>
            <a:r>
              <a:rPr lang="zh-CN" altLang="en-US" sz="2000" dirty="0" smtClean="0"/>
              <a:t>泛型的使用场景</a:t>
            </a:r>
            <a:endParaRPr lang="zh-CN" altLang="en-US" sz="2000" dirty="0"/>
          </a:p>
        </p:txBody>
      </p:sp>
      <p:grpSp>
        <p:nvGrpSpPr>
          <p:cNvPr id="16" name="组合 15"/>
          <p:cNvGrpSpPr/>
          <p:nvPr/>
        </p:nvGrpSpPr>
        <p:grpSpPr>
          <a:xfrm>
            <a:off x="4212000" y="1428635"/>
            <a:ext cx="3555000" cy="687162"/>
            <a:chOff x="4212000" y="1839588"/>
            <a:chExt cx="3555000" cy="687162"/>
          </a:xfrm>
        </p:grpSpPr>
        <p:sp>
          <p:nvSpPr>
            <p:cNvPr id="12" name="下箭头 11"/>
            <p:cNvSpPr/>
            <p:nvPr/>
          </p:nvSpPr>
          <p:spPr bwMode="auto">
            <a:xfrm>
              <a:off x="4212000" y="1839588"/>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572000" y="1941750"/>
              <a:ext cx="3195000" cy="338554"/>
            </a:xfrm>
            <a:prstGeom prst="rect">
              <a:avLst/>
            </a:prstGeom>
            <a:noFill/>
          </p:spPr>
          <p:txBody>
            <a:bodyPr wrap="square" rtlCol="0">
              <a:spAutoFit/>
            </a:bodyPr>
            <a:lstStyle/>
            <a:p>
              <a:pPr algn="l"/>
              <a:r>
                <a:rPr lang="zh-CN" altLang="en-US" sz="1600" dirty="0" smtClean="0"/>
                <a:t>及时复盘，开启新内容</a:t>
              </a:r>
              <a:endParaRPr lang="zh-CN" altLang="en-US" sz="1600" dirty="0"/>
            </a:p>
          </p:txBody>
        </p:sp>
      </p:grpSp>
      <p:grpSp>
        <p:nvGrpSpPr>
          <p:cNvPr id="17" name="组合 16"/>
          <p:cNvGrpSpPr/>
          <p:nvPr/>
        </p:nvGrpSpPr>
        <p:grpSpPr>
          <a:xfrm>
            <a:off x="4212000" y="2663706"/>
            <a:ext cx="3555000" cy="687162"/>
            <a:chOff x="4212000" y="3074659"/>
            <a:chExt cx="3555000" cy="687162"/>
          </a:xfrm>
        </p:grpSpPr>
        <p:sp>
          <p:nvSpPr>
            <p:cNvPr id="13" name="下箭头 12"/>
            <p:cNvSpPr/>
            <p:nvPr/>
          </p:nvSpPr>
          <p:spPr bwMode="auto">
            <a:xfrm>
              <a:off x="4212000" y="3074659"/>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572000" y="3201750"/>
              <a:ext cx="3195000" cy="338554"/>
            </a:xfrm>
            <a:prstGeom prst="rect">
              <a:avLst/>
            </a:prstGeom>
            <a:noFill/>
          </p:spPr>
          <p:txBody>
            <a:bodyPr wrap="square" rtlCol="0">
              <a:spAutoFit/>
            </a:bodyPr>
            <a:lstStyle/>
            <a:p>
              <a:pPr algn="l"/>
              <a:r>
                <a:rPr lang="zh-CN" altLang="en-US" sz="1600" dirty="0" smtClean="0"/>
                <a:t>理解概念，举一反三</a:t>
              </a:r>
              <a:endParaRPr lang="zh-CN" altLang="en-US" sz="1600" dirty="0"/>
            </a:p>
          </p:txBody>
        </p:sp>
      </p:grpSp>
      <p:sp>
        <p:nvSpPr>
          <p:cNvPr id="19" name="AutoShape 10"/>
          <p:cNvSpPr>
            <a:spLocks noChangeArrowheads="1"/>
          </p:cNvSpPr>
          <p:nvPr/>
        </p:nvSpPr>
        <p:spPr bwMode="auto">
          <a:xfrm>
            <a:off x="1264500" y="4156300"/>
            <a:ext cx="6615000" cy="44192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2000" kern="0" dirty="0" smtClean="0">
                <a:solidFill>
                  <a:schemeClr val="bg1"/>
                </a:solidFill>
                <a:latin typeface="Arial" panose="020B0604020202020204"/>
              </a:rPr>
              <a:t>下一节将深入学习泛型类和泛型接口</a:t>
            </a:r>
            <a:endParaRPr lang="en-GB" altLang="zh-CN" sz="2000" kern="0" dirty="0">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课堂拓展：泛型标识符的含义</a:t>
            </a:r>
            <a:endParaRPr lang="zh-CN" altLang="en-US" dirty="0"/>
          </a:p>
        </p:txBody>
      </p:sp>
      <p:sp>
        <p:nvSpPr>
          <p:cNvPr id="3" name="内容占位符 2"/>
          <p:cNvSpPr>
            <a:spLocks noGrp="1"/>
          </p:cNvSpPr>
          <p:nvPr>
            <p:ph idx="1"/>
          </p:nvPr>
        </p:nvSpPr>
        <p:spPr>
          <a:xfrm>
            <a:off x="323528" y="1234378"/>
            <a:ext cx="3280972" cy="3137572"/>
          </a:xfrm>
        </p:spPr>
        <p:txBody>
          <a:bodyPr/>
          <a:lstStyle/>
          <a:p>
            <a:pPr lvl="1"/>
            <a:r>
              <a:rPr lang="en-US" altLang="zh-CN" dirty="0" smtClean="0"/>
              <a:t>Map&lt;K,V</a:t>
            </a:r>
            <a:r>
              <a:rPr lang="en-US" altLang="zh-CN" dirty="0"/>
              <a:t>&gt;</a:t>
            </a:r>
            <a:endParaRPr lang="en-US" altLang="zh-CN" dirty="0"/>
          </a:p>
          <a:p>
            <a:pPr lvl="1"/>
            <a:r>
              <a:rPr lang="en-US" altLang="zh-CN" dirty="0" err="1"/>
              <a:t>HashMap</a:t>
            </a:r>
            <a:r>
              <a:rPr lang="en-US" altLang="zh-CN" dirty="0"/>
              <a:t>&lt;K,V&gt;</a:t>
            </a:r>
            <a:endParaRPr lang="en-US" altLang="zh-CN" dirty="0"/>
          </a:p>
          <a:p>
            <a:pPr lvl="1"/>
            <a:r>
              <a:rPr lang="en-US" altLang="zh-CN" dirty="0"/>
              <a:t>Collection&lt;E&gt;</a:t>
            </a:r>
            <a:endParaRPr lang="en-US" altLang="zh-CN" dirty="0"/>
          </a:p>
          <a:p>
            <a:pPr lvl="1"/>
            <a:r>
              <a:rPr lang="en-US" altLang="zh-CN" dirty="0"/>
              <a:t>List&lt;E&gt;</a:t>
            </a:r>
            <a:endParaRPr lang="en-US" altLang="zh-CN" dirty="0"/>
          </a:p>
          <a:p>
            <a:pPr lvl="1"/>
            <a:r>
              <a:rPr lang="en-US" altLang="zh-CN" dirty="0" err="1"/>
              <a:t>ArrayList</a:t>
            </a:r>
            <a:r>
              <a:rPr lang="en-US" altLang="zh-CN" dirty="0"/>
              <a:t>&lt;E&gt;</a:t>
            </a:r>
            <a:endParaRPr lang="en-US" altLang="zh-CN" dirty="0"/>
          </a:p>
          <a:p>
            <a:pPr lvl="1"/>
            <a:r>
              <a:rPr lang="en-US" altLang="zh-CN" dirty="0"/>
              <a:t>Set&lt;E&gt;</a:t>
            </a:r>
            <a:endParaRPr lang="en-US" altLang="zh-CN" dirty="0"/>
          </a:p>
          <a:p>
            <a:pPr lvl="1"/>
            <a:r>
              <a:rPr lang="en-US" altLang="zh-CN" dirty="0" err="1"/>
              <a:t>HashSet</a:t>
            </a:r>
            <a:r>
              <a:rPr lang="en-US" altLang="zh-CN" dirty="0"/>
              <a:t>&lt;E&gt;</a:t>
            </a:r>
            <a:endParaRPr lang="en-US" altLang="zh-CN" dirty="0"/>
          </a:p>
          <a:p>
            <a:pPr lvl="1"/>
            <a:r>
              <a:rPr lang="en-US" altLang="zh-CN" dirty="0"/>
              <a:t>Class&lt;T&gt;</a:t>
            </a:r>
            <a:endParaRPr lang="en-US" altLang="zh-CN" dirty="0"/>
          </a:p>
          <a:p>
            <a:pPr lvl="1"/>
            <a:endParaRPr lang="en-US" altLang="zh-CN" dirty="0"/>
          </a:p>
        </p:txBody>
      </p:sp>
      <p:sp>
        <p:nvSpPr>
          <p:cNvPr id="5" name="副标题 4"/>
          <p:cNvSpPr>
            <a:spLocks noGrp="1"/>
          </p:cNvSpPr>
          <p:nvPr>
            <p:ph type="subTitle" idx="10"/>
          </p:nvPr>
        </p:nvSpPr>
        <p:spPr/>
        <p:txBody>
          <a:bodyPr/>
          <a:lstStyle/>
          <a:p>
            <a:r>
              <a:rPr lang="zh-CN" altLang="en-US" dirty="0"/>
              <a:t>泛型常见标识符</a:t>
            </a:r>
            <a:r>
              <a:rPr lang="zh-CN" altLang="en-US" dirty="0" smtClean="0"/>
              <a:t>举例（谨供参考）：</a:t>
            </a:r>
            <a:endParaRPr lang="en-US" altLang="zh-CN" dirty="0"/>
          </a:p>
        </p:txBody>
      </p:sp>
      <p:sp>
        <p:nvSpPr>
          <p:cNvPr id="6" name="文本框 5"/>
          <p:cNvSpPr txBox="1"/>
          <p:nvPr/>
        </p:nvSpPr>
        <p:spPr>
          <a:xfrm>
            <a:off x="4662000" y="1446750"/>
            <a:ext cx="4140000" cy="2677656"/>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E</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Element(</a:t>
            </a:r>
            <a:r>
              <a:rPr lang="zh-CN" altLang="en-US" sz="1600" dirty="0">
                <a:solidFill>
                  <a:schemeClr val="tx1">
                    <a:lumMod val="75000"/>
                    <a:lumOff val="25000"/>
                  </a:schemeClr>
                </a:solidFill>
                <a:ea typeface="微软雅黑" panose="020B0503020204020204" pitchFamily="34" charset="-122"/>
              </a:rPr>
              <a:t>集合中使用</a:t>
            </a:r>
            <a:r>
              <a:rPr lang="en-US" altLang="zh-CN" sz="1600" dirty="0">
                <a:solidFill>
                  <a:schemeClr val="tx1">
                    <a:lumMod val="75000"/>
                    <a:lumOff val="25000"/>
                  </a:schemeClr>
                </a:solidFill>
                <a:ea typeface="微软雅黑" panose="020B0503020204020204" pitchFamily="34" charset="-122"/>
              </a:rPr>
              <a:t>)</a:t>
            </a:r>
            <a:endParaRPr lang="en-US" altLang="zh-CN"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T</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Type</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Java</a:t>
            </a:r>
            <a:r>
              <a:rPr lang="zh-CN" altLang="en-US" sz="1600" dirty="0">
                <a:solidFill>
                  <a:schemeClr val="tx1">
                    <a:lumMod val="75000"/>
                    <a:lumOff val="25000"/>
                  </a:schemeClr>
                </a:solidFill>
                <a:ea typeface="微软雅黑" panose="020B0503020204020204" pitchFamily="34" charset="-122"/>
              </a:rPr>
              <a:t>类）</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K</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Key</a:t>
            </a:r>
            <a:r>
              <a:rPr lang="zh-CN" altLang="en-US" sz="1600" dirty="0">
                <a:solidFill>
                  <a:schemeClr val="tx1">
                    <a:lumMod val="75000"/>
                    <a:lumOff val="25000"/>
                  </a:schemeClr>
                </a:solidFill>
                <a:ea typeface="微软雅黑" panose="020B0503020204020204" pitchFamily="34" charset="-122"/>
              </a:rPr>
              <a:t>（键）</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V</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Value</a:t>
            </a:r>
            <a:r>
              <a:rPr lang="zh-CN" altLang="en-US" sz="1600" dirty="0">
                <a:solidFill>
                  <a:schemeClr val="tx1">
                    <a:lumMod val="75000"/>
                    <a:lumOff val="25000"/>
                  </a:schemeClr>
                </a:solidFill>
                <a:ea typeface="微软雅黑" panose="020B0503020204020204" pitchFamily="34" charset="-122"/>
              </a:rPr>
              <a:t>（值）</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N</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Number</a:t>
            </a:r>
            <a:r>
              <a:rPr lang="zh-CN" altLang="en-US" sz="1600" dirty="0">
                <a:solidFill>
                  <a:schemeClr val="tx1">
                    <a:lumMod val="75000"/>
                    <a:lumOff val="25000"/>
                  </a:schemeClr>
                </a:solidFill>
                <a:ea typeface="微软雅黑" panose="020B0503020204020204" pitchFamily="34" charset="-122"/>
              </a:rPr>
              <a:t>（数值类型）</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a:t>
            </a:r>
            <a:r>
              <a:rPr lang="zh-CN" altLang="en-US" sz="1600" dirty="0">
                <a:solidFill>
                  <a:schemeClr val="tx1">
                    <a:lumMod val="75000"/>
                    <a:lumOff val="25000"/>
                  </a:schemeClr>
                </a:solidFill>
                <a:ea typeface="微软雅黑" panose="020B0503020204020204" pitchFamily="34" charset="-122"/>
              </a:rPr>
              <a:t>：表示不确定的</a:t>
            </a:r>
            <a:r>
              <a:rPr lang="en-US" altLang="zh-CN" sz="1600" dirty="0">
                <a:solidFill>
                  <a:schemeClr val="tx1">
                    <a:lumMod val="75000"/>
                    <a:lumOff val="25000"/>
                  </a:schemeClr>
                </a:solidFill>
                <a:ea typeface="微软雅黑" panose="020B0503020204020204" pitchFamily="34" charset="-122"/>
              </a:rPr>
              <a:t>java</a:t>
            </a:r>
            <a:r>
              <a:rPr lang="zh-CN" altLang="en-US" sz="1600" dirty="0">
                <a:solidFill>
                  <a:schemeClr val="tx1">
                    <a:lumMod val="75000"/>
                    <a:lumOff val="25000"/>
                  </a:schemeClr>
                </a:solidFill>
                <a:ea typeface="微软雅黑" panose="020B0503020204020204" pitchFamily="34" charset="-122"/>
              </a:rPr>
              <a:t>类型</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S</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U</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V</a:t>
            </a:r>
            <a:r>
              <a:rPr lang="zh-CN" altLang="en-US" sz="1600" dirty="0">
                <a:solidFill>
                  <a:schemeClr val="tx1">
                    <a:lumMod val="75000"/>
                    <a:lumOff val="25000"/>
                  </a:schemeClr>
                </a:solidFill>
                <a:ea typeface="微软雅黑" panose="020B0503020204020204" pitchFamily="34" charset="-122"/>
              </a:rPr>
              <a:t>：</a:t>
            </a:r>
            <a:r>
              <a:rPr lang="zh-CN" altLang="en-US" sz="1600" dirty="0" smtClean="0">
                <a:solidFill>
                  <a:schemeClr val="tx1">
                    <a:lumMod val="75000"/>
                    <a:lumOff val="25000"/>
                  </a:schemeClr>
                </a:solidFill>
                <a:ea typeface="微软雅黑" panose="020B0503020204020204" pitchFamily="34" charset="-122"/>
              </a:rPr>
              <a:t>第二、三、四个</a:t>
            </a:r>
            <a:r>
              <a:rPr lang="zh-CN" altLang="en-US" sz="1600" dirty="0">
                <a:solidFill>
                  <a:schemeClr val="tx1">
                    <a:lumMod val="75000"/>
                    <a:lumOff val="25000"/>
                  </a:schemeClr>
                </a:solidFill>
                <a:ea typeface="微软雅黑" panose="020B0503020204020204" pitchFamily="34" charset="-122"/>
              </a:rPr>
              <a:t>类型</a:t>
            </a:r>
            <a:endParaRPr lang="zh-CN" altLang="en-US" sz="1600" dirty="0">
              <a:solidFill>
                <a:schemeClr val="tx1">
                  <a:lumMod val="75000"/>
                  <a:lumOff val="25000"/>
                </a:schemeClr>
              </a:solidFill>
              <a:ea typeface="微软雅黑" panose="020B0503020204020204" pitchFamily="34" charset="-122"/>
            </a:endParaRPr>
          </a:p>
        </p:txBody>
      </p:sp>
      <p:grpSp>
        <p:nvGrpSpPr>
          <p:cNvPr id="9" name="组合 8"/>
          <p:cNvGrpSpPr/>
          <p:nvPr/>
        </p:nvGrpSpPr>
        <p:grpSpPr>
          <a:xfrm>
            <a:off x="2952000" y="2398973"/>
            <a:ext cx="1260000" cy="577777"/>
            <a:chOff x="3222000" y="2443973"/>
            <a:chExt cx="1260000" cy="577777"/>
          </a:xfrm>
        </p:grpSpPr>
        <p:sp>
          <p:nvSpPr>
            <p:cNvPr id="4" name="右箭头 3"/>
            <p:cNvSpPr/>
            <p:nvPr/>
          </p:nvSpPr>
          <p:spPr bwMode="auto">
            <a:xfrm>
              <a:off x="3267000" y="2661750"/>
              <a:ext cx="1215000" cy="3600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3222000" y="2443973"/>
              <a:ext cx="1215000" cy="307777"/>
            </a:xfrm>
            <a:prstGeom prst="rect">
              <a:avLst/>
            </a:prstGeom>
            <a:noFill/>
          </p:spPr>
          <p:txBody>
            <a:bodyPr wrap="square" rtlCol="0">
              <a:spAutoFit/>
            </a:bodyPr>
            <a:lstStyle/>
            <a:p>
              <a:r>
                <a:rPr lang="zh-CN" altLang="en-US" sz="1400" dirty="0" smtClean="0"/>
                <a:t>标识符含义</a:t>
              </a:r>
              <a:endParaRPr lang="zh-CN" altLang="en-US" sz="1400" dirty="0"/>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1"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1" nodeType="withEffect">
                                  <p:stCondLst>
                                    <p:cond delay="0"/>
                                  </p:stCondLst>
                                  <p:iterate type="lt">
                                    <p:tmPct val="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1" nodeType="withEffect">
                                  <p:stCondLst>
                                    <p:cond delay="0"/>
                                  </p:stCondLst>
                                  <p:iterate type="lt">
                                    <p:tmPct val="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1" nodeType="withEffect">
                                  <p:stCondLst>
                                    <p:cond delay="0"/>
                                  </p:stCondLst>
                                  <p:iterate type="lt">
                                    <p:tmPct val="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1" nodeType="withEffect">
                                  <p:stCondLst>
                                    <p:cond delay="0"/>
                                  </p:stCondLst>
                                  <p:iterate type="lt">
                                    <p:tmPct val="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1" nodeType="withEffect">
                                  <p:stCondLst>
                                    <p:cond delay="0"/>
                                  </p:stCondLst>
                                  <p:iterate type="lt">
                                    <p:tmPct val="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1" nodeType="withEffect">
                                  <p:stCondLst>
                                    <p:cond delay="0"/>
                                  </p:stCondLst>
                                  <p:iterate type="lt">
                                    <p:tmPct val="0"/>
                                  </p:iterate>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6" dur="1000" fill="hold"/>
                                        <p:tgtEl>
                                          <p:spTgt spid="9"/>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type="lt">
                                    <p:tmPct val="0"/>
                                  </p:iterate>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第二节</a:t>
            </a:r>
            <a:r>
              <a:rPr lang="zh-CN" altLang="en-US" dirty="0"/>
              <a:t>课</a:t>
            </a:r>
            <a:endParaRPr lang="zh-CN" altLang="en-US" dirty="0"/>
          </a:p>
        </p:txBody>
      </p:sp>
      <p:sp>
        <p:nvSpPr>
          <p:cNvPr id="3" name="副标题 2"/>
          <p:cNvSpPr>
            <a:spLocks noGrp="1"/>
          </p:cNvSpPr>
          <p:nvPr>
            <p:ph type="subTitle" idx="1"/>
          </p:nvPr>
        </p:nvSpPr>
        <p:spPr/>
        <p:txBody>
          <a:bodyPr/>
          <a:lstStyle/>
          <a:p>
            <a:r>
              <a:rPr lang="zh-CN" altLang="en-US" dirty="0" smtClean="0"/>
              <a:t>泛型类与泛型接口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第一节课</a:t>
            </a:r>
            <a:endParaRPr lang="zh-CN" altLang="en-US" dirty="0"/>
          </a:p>
        </p:txBody>
      </p:sp>
      <p:sp>
        <p:nvSpPr>
          <p:cNvPr id="3" name="副标题 2"/>
          <p:cNvSpPr>
            <a:spLocks noGrp="1"/>
          </p:cNvSpPr>
          <p:nvPr>
            <p:ph type="subTitle" idx="1"/>
          </p:nvPr>
        </p:nvSpPr>
        <p:spPr/>
        <p:txBody>
          <a:bodyPr/>
          <a:lstStyle/>
          <a:p>
            <a:r>
              <a:rPr lang="zh-CN" altLang="en-US" dirty="0" smtClean="0"/>
              <a:t>初识泛型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6" name="副标题 5"/>
          <p:cNvSpPr>
            <a:spLocks noGrp="1"/>
          </p:cNvSpPr>
          <p:nvPr>
            <p:ph type="subTitle" idx="10"/>
          </p:nvPr>
        </p:nvSpPr>
        <p:spPr>
          <a:xfrm>
            <a:off x="539552" y="843558"/>
            <a:ext cx="7488832" cy="720080"/>
          </a:xfrm>
        </p:spPr>
        <p:txBody>
          <a:bodyPr/>
          <a:lstStyle/>
          <a:p>
            <a:r>
              <a:rPr lang="zh-CN" altLang="en-US" dirty="0"/>
              <a:t>上节课学习了泛型的概念和使用场景</a:t>
            </a:r>
            <a:r>
              <a:rPr lang="zh-CN" altLang="en-US" dirty="0" smtClean="0"/>
              <a:t>。</a:t>
            </a:r>
            <a:endParaRPr lang="en-US" altLang="zh-CN" dirty="0"/>
          </a:p>
          <a:p>
            <a:r>
              <a:rPr lang="zh-CN" altLang="en-US" dirty="0"/>
              <a:t>本节课学习泛型在类和接口中的使用</a:t>
            </a:r>
            <a:r>
              <a:rPr lang="zh-CN" altLang="en-US" dirty="0" smtClean="0"/>
              <a:t>。</a:t>
            </a:r>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0333" y="3399982"/>
            <a:ext cx="1686123"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2" y="2311755"/>
            <a:ext cx="5112568" cy="1568450"/>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为什么学习泛型类和泛型接口呢？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通过声明类型形参，</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在使用时传入多种类型实参，</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提高代码重用性。</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a:t>
            </a:r>
            <a:r>
              <a:rPr lang="zh-CN" altLang="en-US" dirty="0"/>
              <a:t>类</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37051"/>
            <a:ext cx="1610303" cy="360040"/>
          </a:xfrm>
        </p:spPr>
        <p:txBody>
          <a:bodyPr/>
          <a:lstStyle/>
          <a:p>
            <a:r>
              <a:rPr lang="zh-CN" altLang="en-US" dirty="0"/>
              <a:t>泛</a:t>
            </a:r>
            <a:r>
              <a:rPr lang="zh-CN" altLang="en-US" dirty="0" smtClean="0"/>
              <a:t>型类的</a:t>
            </a:r>
            <a:r>
              <a:rPr lang="zh-CN" altLang="en-US" dirty="0"/>
              <a:t>概念</a:t>
            </a:r>
            <a:r>
              <a:rPr lang="zh-CN" altLang="en-US" dirty="0" smtClean="0"/>
              <a:t>？</a:t>
            </a:r>
            <a:endParaRPr lang="zh-CN" altLang="en-US" dirty="0"/>
          </a:p>
        </p:txBody>
      </p:sp>
      <p:sp>
        <p:nvSpPr>
          <p:cNvPr id="19" name="Text Box 14"/>
          <p:cNvSpPr txBox="1"/>
          <p:nvPr/>
        </p:nvSpPr>
        <p:spPr>
          <a:xfrm>
            <a:off x="673647" y="1491630"/>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491630"/>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491630"/>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491630"/>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3041290"/>
            <a:ext cx="824766" cy="576263"/>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156750"/>
              <a:ext cx="750151" cy="307777"/>
            </a:xfrm>
            <a:prstGeom prst="rect">
              <a:avLst/>
            </a:prstGeom>
            <a:noFill/>
            <a:ln w="9525">
              <a:noFill/>
            </a:ln>
          </p:spPr>
          <p:txBody>
            <a:bodyPr wrap="square" anchor="t">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定义</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925431"/>
            <a:ext cx="1103560" cy="1055688"/>
            <a:chOff x="338859" y="2095666"/>
            <a:chExt cx="1103560"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412852" y="2438844"/>
              <a:ext cx="905688"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型类</a:t>
              </a:r>
              <a:endParaRPr lang="en-US" altLang="zh-CN" b="1" noProof="1">
                <a:solidFill>
                  <a:schemeClr val="accent1"/>
                </a:solidFill>
              </a:endParaRPr>
            </a:p>
          </p:txBody>
        </p:sp>
      </p:grpSp>
      <p:grpSp>
        <p:nvGrpSpPr>
          <p:cNvPr id="5" name="组合 4"/>
          <p:cNvGrpSpPr/>
          <p:nvPr/>
        </p:nvGrpSpPr>
        <p:grpSpPr>
          <a:xfrm>
            <a:off x="2363853" y="1925431"/>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smtClean="0">
                  <a:solidFill>
                    <a:schemeClr val="accent1"/>
                  </a:solidFill>
                </a:rPr>
                <a:t>类</a:t>
              </a:r>
              <a:endParaRPr lang="en-US" altLang="zh-CN" b="1" noProof="1">
                <a:solidFill>
                  <a:schemeClr val="accent1"/>
                </a:solidFill>
              </a:endParaRPr>
            </a:p>
          </p:txBody>
        </p:sp>
      </p:grpSp>
      <p:grpSp>
        <p:nvGrpSpPr>
          <p:cNvPr id="6" name="组合 5"/>
          <p:cNvGrpSpPr/>
          <p:nvPr/>
        </p:nvGrpSpPr>
        <p:grpSpPr>
          <a:xfrm>
            <a:off x="3923928" y="1925431"/>
            <a:ext cx="1130761" cy="1055688"/>
            <a:chOff x="3923928" y="1410050"/>
            <a:chExt cx="1130761"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923928" y="1761750"/>
              <a:ext cx="1130761" cy="369332"/>
            </a:xfrm>
            <a:prstGeom prst="rect">
              <a:avLst/>
            </a:prstGeom>
            <a:noFill/>
          </p:spPr>
          <p:txBody>
            <a:bodyPr wrap="square" rtlCol="0">
              <a:spAutoFit/>
            </a:bodyPr>
            <a:lstStyle/>
            <a:p>
              <a:r>
                <a:rPr lang="zh-CN" altLang="en-US" b="1" noProof="1" smtClean="0">
                  <a:solidFill>
                    <a:schemeClr val="accent1"/>
                  </a:solidFill>
                </a:rPr>
                <a:t>非泛型类</a:t>
              </a:r>
              <a:endParaRPr lang="en-US" altLang="zh-CN" b="1" noProof="1">
                <a:solidFill>
                  <a:schemeClr val="accent1"/>
                </a:solidFill>
              </a:endParaRPr>
            </a:p>
          </p:txBody>
        </p:sp>
      </p:grpSp>
      <p:grpSp>
        <p:nvGrpSpPr>
          <p:cNvPr id="43" name="组合 42"/>
          <p:cNvGrpSpPr/>
          <p:nvPr/>
        </p:nvGrpSpPr>
        <p:grpSpPr>
          <a:xfrm>
            <a:off x="5517000" y="1925431"/>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使用类型形参定义</a:t>
              </a:r>
              <a:endParaRPr lang="zh-CN" altLang="en-US" sz="1400" b="1" noProof="1">
                <a:solidFill>
                  <a:schemeClr val="accent1"/>
                </a:solidFill>
              </a:endParaRPr>
            </a:p>
          </p:txBody>
        </p:sp>
      </p:grpSp>
      <p:sp>
        <p:nvSpPr>
          <p:cNvPr id="39" name="Rectangle 14"/>
          <p:cNvSpPr>
            <a:spLocks noChangeArrowheads="1"/>
          </p:cNvSpPr>
          <p:nvPr/>
        </p:nvSpPr>
        <p:spPr bwMode="auto">
          <a:xfrm>
            <a:off x="2556216"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275880"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345292" y="771550"/>
            <a:ext cx="2522852"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a:t>
            </a:r>
            <a:r>
              <a:rPr lang="en-US" altLang="zh-CN" dirty="0" smtClean="0"/>
              <a:t>Class </a:t>
            </a:r>
            <a:r>
              <a:rPr lang="en-US" altLang="zh-CN" dirty="0" smtClean="0">
                <a:solidFill>
                  <a:schemeClr val="tx1">
                    <a:lumMod val="75000"/>
                    <a:lumOff val="25000"/>
                  </a:schemeClr>
                </a:solidFill>
              </a:rPr>
              <a:t>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泛型类</a:t>
            </a:r>
            <a:endParaRPr lang="en-US" altLang="zh-CN" dirty="0">
              <a:solidFill>
                <a:schemeClr val="tx1">
                  <a:lumMod val="75000"/>
                  <a:lumOff val="25000"/>
                </a:schemeClr>
              </a:solidFill>
              <a:sym typeface="+mn-ea"/>
            </a:endParaRPr>
          </a:p>
        </p:txBody>
      </p:sp>
      <p:grpSp>
        <p:nvGrpSpPr>
          <p:cNvPr id="8" name="组合 7"/>
          <p:cNvGrpSpPr/>
          <p:nvPr/>
        </p:nvGrpSpPr>
        <p:grpSpPr>
          <a:xfrm>
            <a:off x="753591" y="3687942"/>
            <a:ext cx="7045067" cy="612000"/>
            <a:chOff x="753591" y="3507854"/>
            <a:chExt cx="7045067" cy="612000"/>
          </a:xfrm>
        </p:grpSpPr>
        <p:sp>
          <p:nvSpPr>
            <p:cNvPr id="2" name="圆角矩形 1"/>
            <p:cNvSpPr/>
            <p:nvPr/>
          </p:nvSpPr>
          <p:spPr bwMode="auto">
            <a:xfrm>
              <a:off x="753591" y="3507854"/>
              <a:ext cx="7045067" cy="612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副标题 6"/>
            <p:cNvSpPr txBox="1"/>
            <p:nvPr/>
          </p:nvSpPr>
          <p:spPr>
            <a:xfrm>
              <a:off x="755576" y="3651870"/>
              <a:ext cx="6964668" cy="32400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solidFill>
                    <a:schemeClr val="bg1"/>
                  </a:solidFill>
                </a:rPr>
                <a:t>泛型类是使用类型形参定义的类。</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如何创建泛型类</a:t>
            </a:r>
            <a:endParaRPr lang="zh-CN" altLang="en-US"/>
          </a:p>
        </p:txBody>
      </p:sp>
      <p:sp>
        <p:nvSpPr>
          <p:cNvPr id="3" name="内容占位符 2"/>
          <p:cNvSpPr>
            <a:spLocks noGrp="1"/>
          </p:cNvSpPr>
          <p:nvPr>
            <p:ph idx="1"/>
          </p:nvPr>
        </p:nvSpPr>
        <p:spPr>
          <a:xfrm>
            <a:off x="323528" y="2139702"/>
            <a:ext cx="4526878" cy="2034370"/>
          </a:xfrm>
        </p:spPr>
        <p:txBody>
          <a:bodyPr/>
          <a:lstStyle/>
          <a:p>
            <a:r>
              <a:rPr lang="zh-CN" altLang="en-US" sz="1800" b="1" i="1" dirty="0" smtClean="0"/>
              <a:t>类型形参：</a:t>
            </a:r>
            <a:endParaRPr lang="en-US" altLang="zh-CN" sz="1800" dirty="0" smtClean="0"/>
          </a:p>
          <a:p>
            <a:pPr lvl="1"/>
            <a:r>
              <a:rPr lang="zh-CN" altLang="en-US" dirty="0"/>
              <a:t>声明泛型</a:t>
            </a:r>
            <a:r>
              <a:rPr lang="zh-CN" altLang="en-US" dirty="0" smtClean="0"/>
              <a:t>类时</a:t>
            </a:r>
            <a:r>
              <a:rPr lang="zh-CN" altLang="en-US" dirty="0"/>
              <a:t>使用</a:t>
            </a:r>
            <a:endParaRPr lang="en-US" altLang="zh-CN" dirty="0"/>
          </a:p>
          <a:p>
            <a:pPr lvl="1"/>
            <a:r>
              <a:rPr lang="zh-CN" altLang="en-US" dirty="0"/>
              <a:t>需要声明在</a:t>
            </a:r>
            <a:r>
              <a:rPr lang="en-US" altLang="zh-CN" dirty="0"/>
              <a:t>&lt; &gt;</a:t>
            </a:r>
            <a:r>
              <a:rPr lang="zh-CN" altLang="en-US" dirty="0"/>
              <a:t>中</a:t>
            </a:r>
            <a:endParaRPr lang="en-US" altLang="zh-CN" dirty="0"/>
          </a:p>
          <a:p>
            <a:pPr lvl="1"/>
            <a:r>
              <a:rPr lang="zh-CN" altLang="en-US" dirty="0"/>
              <a:t>是形式参数</a:t>
            </a:r>
            <a:endParaRPr lang="en-US" altLang="zh-CN" dirty="0"/>
          </a:p>
          <a:p>
            <a:pPr lvl="1"/>
            <a:r>
              <a:rPr lang="zh-CN" altLang="en-US" dirty="0"/>
              <a:t>多个类型</a:t>
            </a:r>
            <a:r>
              <a:rPr lang="zh-CN" altLang="en-US" dirty="0" smtClean="0"/>
              <a:t>形参需用英文逗号</a:t>
            </a:r>
            <a:r>
              <a:rPr lang="zh-CN" altLang="en-US" dirty="0"/>
              <a:t>隔开</a:t>
            </a:r>
            <a:endParaRPr lang="zh-CN" altLang="en-US" dirty="0"/>
          </a:p>
        </p:txBody>
      </p:sp>
      <p:sp>
        <p:nvSpPr>
          <p:cNvPr id="4" name="副标题 3"/>
          <p:cNvSpPr>
            <a:spLocks noGrp="1"/>
          </p:cNvSpPr>
          <p:nvPr>
            <p:ph type="subTitle" idx="10"/>
          </p:nvPr>
        </p:nvSpPr>
        <p:spPr/>
        <p:txBody>
          <a:bodyPr/>
          <a:lstStyle/>
          <a:p>
            <a:r>
              <a:rPr lang="zh-CN" altLang="en-US" dirty="0" smtClean="0"/>
              <a:t>语法格式：</a:t>
            </a:r>
            <a:endParaRPr lang="en-US" altLang="zh-CN" dirty="0"/>
          </a:p>
        </p:txBody>
      </p:sp>
      <p:sp>
        <p:nvSpPr>
          <p:cNvPr id="11" name="AutoShape 5"/>
          <p:cNvSpPr>
            <a:spLocks noChangeArrowheads="1"/>
          </p:cNvSpPr>
          <p:nvPr/>
        </p:nvSpPr>
        <p:spPr bwMode="auto">
          <a:xfrm>
            <a:off x="570309" y="1203598"/>
            <a:ext cx="3641651" cy="73866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class </a:t>
            </a:r>
            <a:r>
              <a:rPr lang="zh-CN" altLang="en-US" sz="1400" dirty="0">
                <a:solidFill>
                  <a:schemeClr val="tx1">
                    <a:lumMod val="75000"/>
                    <a:lumOff val="25000"/>
                  </a:schemeClr>
                </a:solidFill>
                <a:ea typeface="微软雅黑" panose="020B0503020204020204" pitchFamily="34" charset="-122"/>
                <a:sym typeface="+mn-ea"/>
              </a:rPr>
              <a:t>类名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类型形参列表</a:t>
            </a:r>
            <a:r>
              <a:rPr lang="en-US" altLang="zh-CN" sz="1400" dirty="0">
                <a:solidFill>
                  <a:schemeClr val="tx1">
                    <a:lumMod val="75000"/>
                    <a:lumOff val="25000"/>
                  </a:schemeClr>
                </a:solidFill>
                <a:ea typeface="微软雅黑" panose="020B0503020204020204" pitchFamily="34" charset="-122"/>
                <a:sym typeface="+mn-ea"/>
              </a:rPr>
              <a:t>&gt;{</a:t>
            </a:r>
            <a:endParaRPr lang="en-US" altLang="zh-CN" sz="1400" dirty="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sym typeface="+mn-ea"/>
              </a:rPr>
              <a:t>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27" name="AutoShape 5"/>
          <p:cNvSpPr>
            <a:spLocks noChangeArrowheads="1"/>
          </p:cNvSpPr>
          <p:nvPr/>
        </p:nvSpPr>
        <p:spPr bwMode="auto">
          <a:xfrm>
            <a:off x="4860032" y="1275606"/>
            <a:ext cx="3951696" cy="2862322"/>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2" algn="l"/>
            <a:r>
              <a:rPr lang="en-US" altLang="zh-CN" b="1" dirty="0">
                <a:solidFill>
                  <a:srgbClr val="7F0055"/>
                </a:solidFill>
                <a:latin typeface="Consolas" panose="020B0609020204030204"/>
              </a:rPr>
              <a:t>class</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GenClass</a:t>
            </a:r>
            <a:r>
              <a:rPr lang="en-US" altLang="zh-CN" b="1" dirty="0">
                <a:solidFill>
                  <a:schemeClr val="bg1">
                    <a:lumMod val="50000"/>
                  </a:schemeClr>
                </a:solidFill>
                <a:latin typeface="Consolas" panose="020B0609020204030204"/>
              </a:rPr>
              <a:t>&lt;T</a:t>
            </a:r>
            <a:r>
              <a:rPr lang="en-US" altLang="zh-CN" sz="1600" b="1" dirty="0" smtClean="0">
                <a:solidFill>
                  <a:schemeClr val="bg1">
                    <a:lumMod val="50000"/>
                  </a:schemeClr>
                </a:solidFill>
                <a:latin typeface="Consolas" panose="020B0609020204030204"/>
              </a:rPr>
              <a:t>&gt;</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a:t>
            </a:r>
            <a:r>
              <a:rPr lang="zh-CN" altLang="en-US" sz="1600" dirty="0" smtClean="0">
                <a:solidFill>
                  <a:srgbClr val="3F7F5F"/>
                </a:solidFill>
                <a:latin typeface="Consolas" panose="020B0609020204030204"/>
              </a:rPr>
              <a:t>创建泛型类</a:t>
            </a:r>
            <a:endParaRPr lang="en-US" altLang="zh-CN" b="1" dirty="0">
              <a:solidFill>
                <a:srgbClr val="000000"/>
              </a:solidFill>
              <a:latin typeface="Consolas" panose="020B0609020204030204"/>
            </a:endParaRPr>
          </a:p>
          <a:p>
            <a:pPr lvl="1" algn="l"/>
            <a:r>
              <a:rPr lang="en-US" altLang="zh-CN" b="1" dirty="0" smtClean="0">
                <a:solidFill>
                  <a:srgbClr val="7F0055"/>
                </a:solidFill>
                <a:latin typeface="Consolas" panose="020B0609020204030204"/>
              </a:rPr>
              <a:t>private</a:t>
            </a:r>
            <a:r>
              <a:rPr lang="en-US" altLang="zh-CN" b="1" dirty="0" smtClean="0">
                <a:solidFill>
                  <a:srgbClr val="000000"/>
                </a:solidFill>
                <a:latin typeface="Consolas" panose="020B0609020204030204"/>
              </a:rPr>
              <a:t> </a:t>
            </a:r>
            <a:r>
              <a:rPr lang="en-US" altLang="zh-CN" b="1" dirty="0">
                <a:solidFill>
                  <a:schemeClr val="bg1">
                    <a:lumMod val="50000"/>
                  </a:schemeClr>
                </a:solidFill>
                <a:latin typeface="Consolas" panose="020B0609020204030204"/>
              </a:rPr>
              <a:t>T</a:t>
            </a:r>
            <a:r>
              <a:rPr lang="en-US" altLang="zh-CN" b="1" dirty="0">
                <a:solidFill>
                  <a:srgbClr val="000000"/>
                </a:solidFill>
                <a:latin typeface="Consolas" panose="020B0609020204030204"/>
              </a:rPr>
              <a:t> </a:t>
            </a:r>
            <a:r>
              <a:rPr lang="en-US" altLang="zh-CN" b="1" dirty="0">
                <a:solidFill>
                  <a:srgbClr val="0000C0"/>
                </a:solidFill>
                <a:latin typeface="Consolas" panose="020B0609020204030204"/>
              </a:rPr>
              <a:t>prop</a:t>
            </a:r>
            <a:r>
              <a:rPr lang="en-US" altLang="zh-CN" b="1" dirty="0" smtClean="0">
                <a:solidFill>
                  <a:srgbClr val="000000"/>
                </a:solidFill>
                <a:latin typeface="Consolas" panose="020B0609020204030204"/>
              </a:rPr>
              <a:t>;</a:t>
            </a:r>
            <a:endParaRPr lang="en-US" altLang="zh-CN" b="1" dirty="0" smtClean="0">
              <a:solidFill>
                <a:srgbClr val="000000"/>
              </a:solidFill>
              <a:latin typeface="Consolas" panose="020B0609020204030204"/>
            </a:endParaRPr>
          </a:p>
          <a:p>
            <a:pPr lvl="1" algn="l"/>
            <a:r>
              <a:rPr lang="en-US" altLang="zh-CN" b="1" dirty="0" smtClean="0">
                <a:solidFill>
                  <a:srgbClr val="7F0055"/>
                </a:solidFill>
                <a:highlight>
                  <a:srgbClr val="E8F2FE"/>
                </a:highlight>
                <a:latin typeface="Consolas" panose="020B0609020204030204"/>
              </a:rPr>
              <a:t>public</a:t>
            </a:r>
            <a:r>
              <a:rPr lang="en-US" altLang="zh-CN" b="1" dirty="0" smtClean="0">
                <a:solidFill>
                  <a:srgbClr val="000000"/>
                </a:solidFill>
                <a:highlight>
                  <a:srgbClr val="E8F2FE"/>
                </a:highlight>
                <a:latin typeface="Consolas" panose="020B0609020204030204"/>
              </a:rPr>
              <a:t> </a:t>
            </a:r>
            <a:r>
              <a:rPr lang="en-US" altLang="zh-CN" b="1" dirty="0" err="1">
                <a:solidFill>
                  <a:srgbClr val="000000"/>
                </a:solidFill>
                <a:highlight>
                  <a:srgbClr val="E8F2FE"/>
                </a:highlight>
                <a:latin typeface="Consolas" panose="020B0609020204030204"/>
              </a:rPr>
              <a:t>GenClass</a:t>
            </a:r>
            <a:r>
              <a:rPr lang="en-US" altLang="zh-CN" b="1" dirty="0">
                <a:solidFill>
                  <a:srgbClr val="000000"/>
                </a:solidFill>
                <a:highlight>
                  <a:srgbClr val="E8F2FE"/>
                </a:highlight>
                <a:latin typeface="Consolas" panose="020B0609020204030204"/>
              </a:rPr>
              <a:t>(){}</a:t>
            </a:r>
            <a:endParaRPr lang="en-US" altLang="zh-CN" b="1" dirty="0">
              <a:solidFill>
                <a:srgbClr val="000000"/>
              </a:solidFill>
              <a:latin typeface="Consolas" panose="020B0609020204030204"/>
            </a:endParaRPr>
          </a:p>
          <a:p>
            <a:pPr lvl="1" algn="l"/>
            <a:r>
              <a:rPr lang="en-US" altLang="zh-CN" b="1" dirty="0" smtClean="0">
                <a:solidFill>
                  <a:srgbClr val="7F0055"/>
                </a:solidFill>
                <a:latin typeface="Consolas" panose="020B0609020204030204"/>
              </a:rPr>
              <a:t>public</a:t>
            </a:r>
            <a:r>
              <a:rPr lang="en-US" altLang="zh-CN" b="1" dirty="0" smtClean="0">
                <a:solidFill>
                  <a:srgbClr val="000000"/>
                </a:solidFill>
                <a:latin typeface="Consolas" panose="020B0609020204030204"/>
              </a:rPr>
              <a:t> </a:t>
            </a:r>
            <a:r>
              <a:rPr lang="en-US" altLang="zh-CN" b="1" dirty="0" err="1">
                <a:solidFill>
                  <a:srgbClr val="000000"/>
                </a:solidFill>
                <a:latin typeface="Consolas" panose="020B0609020204030204"/>
              </a:rPr>
              <a:t>GenClass</a:t>
            </a:r>
            <a:r>
              <a:rPr lang="en-US" altLang="zh-CN" b="1" dirty="0">
                <a:solidFill>
                  <a:srgbClr val="000000"/>
                </a:solidFill>
                <a:latin typeface="Consolas" panose="020B0609020204030204"/>
              </a:rPr>
              <a:t>(</a:t>
            </a:r>
            <a:r>
              <a:rPr lang="en-US" altLang="zh-CN" b="1" dirty="0">
                <a:solidFill>
                  <a:schemeClr val="bg1">
                    <a:lumMod val="50000"/>
                  </a:schemeClr>
                </a:solidFill>
                <a:latin typeface="Consolas" panose="020B0609020204030204"/>
              </a:rPr>
              <a:t>T</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arg</a:t>
            </a:r>
            <a:r>
              <a:rPr lang="en-US" altLang="zh-CN" b="1" dirty="0">
                <a:solidFill>
                  <a:srgbClr val="000000"/>
                </a:solidFill>
                <a:latin typeface="Consolas" panose="020B0609020204030204"/>
              </a:rPr>
              <a:t>) {</a:t>
            </a:r>
            <a:endParaRPr lang="en-US" altLang="zh-CN" b="1" dirty="0">
              <a:solidFill>
                <a:srgbClr val="000000"/>
              </a:solidFill>
              <a:latin typeface="Consolas" panose="020B0609020204030204"/>
            </a:endParaRPr>
          </a:p>
          <a:p>
            <a:pPr lvl="2" algn="l"/>
            <a:r>
              <a:rPr lang="en-US" altLang="zh-CN" b="1" dirty="0" err="1" smtClean="0">
                <a:solidFill>
                  <a:srgbClr val="7F0055"/>
                </a:solidFill>
                <a:latin typeface="Consolas" panose="020B0609020204030204"/>
              </a:rPr>
              <a:t>this</a:t>
            </a:r>
            <a:r>
              <a:rPr lang="en-US" altLang="zh-CN" b="1" dirty="0" err="1" smtClean="0">
                <a:solidFill>
                  <a:srgbClr val="000000"/>
                </a:solidFill>
                <a:latin typeface="Consolas" panose="020B0609020204030204"/>
              </a:rPr>
              <a:t>.</a:t>
            </a:r>
            <a:r>
              <a:rPr lang="en-US" altLang="zh-CN" b="1" dirty="0" err="1" smtClean="0">
                <a:solidFill>
                  <a:srgbClr val="0000C0"/>
                </a:solidFill>
                <a:latin typeface="Consolas" panose="020B0609020204030204"/>
              </a:rPr>
              <a:t>prop</a:t>
            </a:r>
            <a:r>
              <a:rPr lang="en-US" altLang="zh-CN" b="1" dirty="0" smtClean="0">
                <a:solidFill>
                  <a:srgbClr val="000000"/>
                </a:solidFill>
                <a:latin typeface="Consolas" panose="020B0609020204030204"/>
              </a:rPr>
              <a:t> </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arg</a:t>
            </a:r>
            <a:r>
              <a:rPr lang="en-US" altLang="zh-CN" b="1" dirty="0">
                <a:solidFill>
                  <a:srgbClr val="000000"/>
                </a:solidFill>
                <a:latin typeface="Consolas" panose="020B0609020204030204"/>
              </a:rPr>
              <a:t>;</a:t>
            </a:r>
            <a:endParaRPr lang="en-US" altLang="zh-CN" b="1" dirty="0">
              <a:solidFill>
                <a:srgbClr val="000000"/>
              </a:solidFill>
              <a:latin typeface="Consolas" panose="020B0609020204030204"/>
            </a:endParaRPr>
          </a:p>
          <a:p>
            <a:pPr lvl="1" algn="l"/>
            <a:r>
              <a:rPr lang="en-US" altLang="zh-CN" dirty="0" smtClean="0">
                <a:solidFill>
                  <a:srgbClr val="000000"/>
                </a:solidFill>
                <a:latin typeface="Consolas" panose="020B0609020204030204"/>
              </a:rPr>
              <a:t>}</a:t>
            </a:r>
            <a:endParaRPr lang="en-US" altLang="zh-CN" dirty="0">
              <a:solidFill>
                <a:srgbClr val="000000"/>
              </a:solidFill>
              <a:latin typeface="Consolas" panose="020B0609020204030204"/>
            </a:endParaRPr>
          </a:p>
          <a:p>
            <a:pPr lvl="1" algn="l"/>
            <a:r>
              <a:rPr lang="en-US" altLang="zh-CN" b="1" dirty="0" smtClean="0">
                <a:solidFill>
                  <a:srgbClr val="7F0055"/>
                </a:solidFill>
                <a:latin typeface="Consolas" panose="020B0609020204030204"/>
              </a:rPr>
              <a:t>public</a:t>
            </a:r>
            <a:r>
              <a:rPr lang="en-US" altLang="zh-CN" b="1" dirty="0" smtClean="0">
                <a:solidFill>
                  <a:srgbClr val="000000"/>
                </a:solidFill>
                <a:latin typeface="Consolas" panose="020B0609020204030204"/>
              </a:rPr>
              <a:t> </a:t>
            </a:r>
            <a:r>
              <a:rPr lang="en-US" altLang="zh-CN" b="1" dirty="0">
                <a:solidFill>
                  <a:schemeClr val="bg1">
                    <a:lumMod val="50000"/>
                  </a:schemeClr>
                </a:solidFill>
                <a:latin typeface="Consolas" panose="020B0609020204030204"/>
              </a:rPr>
              <a:t>T</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getProp</a:t>
            </a:r>
            <a:r>
              <a:rPr lang="en-US" altLang="zh-CN" b="1" dirty="0">
                <a:solidFill>
                  <a:srgbClr val="000000"/>
                </a:solidFill>
                <a:latin typeface="Consolas" panose="020B0609020204030204"/>
              </a:rPr>
              <a:t>() {</a:t>
            </a:r>
            <a:endParaRPr lang="en-US" altLang="zh-CN" b="1" dirty="0">
              <a:solidFill>
                <a:srgbClr val="000000"/>
              </a:solidFill>
              <a:latin typeface="Consolas" panose="020B0609020204030204"/>
            </a:endParaRPr>
          </a:p>
          <a:p>
            <a:pPr lvl="2" algn="l"/>
            <a:r>
              <a:rPr lang="en-US" altLang="zh-CN" b="1" dirty="0" smtClean="0">
                <a:solidFill>
                  <a:srgbClr val="7F0055"/>
                </a:solidFill>
                <a:latin typeface="Consolas" panose="020B0609020204030204"/>
              </a:rPr>
              <a:t>return</a:t>
            </a:r>
            <a:r>
              <a:rPr lang="en-US" altLang="zh-CN" b="1" dirty="0" smtClean="0">
                <a:solidFill>
                  <a:srgbClr val="000000"/>
                </a:solidFill>
                <a:latin typeface="Consolas" panose="020B0609020204030204"/>
              </a:rPr>
              <a:t> </a:t>
            </a:r>
            <a:r>
              <a:rPr lang="en-US" altLang="zh-CN" b="1" dirty="0">
                <a:solidFill>
                  <a:srgbClr val="0000C0"/>
                </a:solidFill>
                <a:latin typeface="Consolas" panose="020B0609020204030204"/>
              </a:rPr>
              <a:t>prop</a:t>
            </a:r>
            <a:r>
              <a:rPr lang="en-US" altLang="zh-CN" b="1" dirty="0">
                <a:solidFill>
                  <a:srgbClr val="000000"/>
                </a:solidFill>
                <a:latin typeface="Consolas" panose="020B0609020204030204"/>
              </a:rPr>
              <a:t>;</a:t>
            </a:r>
            <a:endParaRPr lang="en-US" altLang="zh-CN" b="1" dirty="0">
              <a:solidFill>
                <a:srgbClr val="000000"/>
              </a:solidFill>
              <a:latin typeface="Consolas" panose="020B0609020204030204"/>
            </a:endParaRPr>
          </a:p>
          <a:p>
            <a:pPr lvl="1" algn="l"/>
            <a:r>
              <a:rPr lang="en-US" altLang="zh-CN" dirty="0" smtClean="0">
                <a:solidFill>
                  <a:srgbClr val="000000"/>
                </a:solidFill>
                <a:latin typeface="Consolas" panose="020B0609020204030204"/>
              </a:rPr>
              <a:t>}</a:t>
            </a:r>
            <a:endParaRPr lang="en-US" altLang="zh-CN" dirty="0">
              <a:solidFill>
                <a:srgbClr val="000000"/>
              </a:solidFill>
              <a:latin typeface="Consolas" panose="020B0609020204030204"/>
            </a:endParaRPr>
          </a:p>
          <a:p>
            <a:pPr algn="l"/>
            <a:r>
              <a:rPr lang="en-US" altLang="zh-CN" dirty="0">
                <a:solidFill>
                  <a:srgbClr val="000000"/>
                </a:solidFill>
                <a:latin typeface="Consolas" panose="020B0609020204030204"/>
              </a:rPr>
              <a:t>}</a:t>
            </a:r>
            <a:endParaRPr lang="zh-CN" altLang="en-US" dirty="0">
              <a:solidFill>
                <a:schemeClr val="tx1">
                  <a:lumMod val="75000"/>
                  <a:lumOff val="25000"/>
                </a:schemeClr>
              </a:solidFill>
              <a:ea typeface="微软雅黑" panose="020B0503020204020204" pitchFamily="34" charset="-122"/>
              <a:sym typeface="+mn-ea"/>
            </a:endParaRPr>
          </a:p>
        </p:txBody>
      </p:sp>
      <p:sp>
        <p:nvSpPr>
          <p:cNvPr id="12" name="TextBox 11"/>
          <p:cNvSpPr txBox="1"/>
          <p:nvPr/>
        </p:nvSpPr>
        <p:spPr>
          <a:xfrm>
            <a:off x="1115762" y="4496221"/>
            <a:ext cx="6552582" cy="338554"/>
          </a:xfrm>
          <a:prstGeom prst="rect">
            <a:avLst/>
          </a:prstGeom>
          <a:noFill/>
        </p:spPr>
        <p:txBody>
          <a:bodyPr wrap="square" rtlCol="0">
            <a:spAutoFit/>
          </a:bodyPr>
          <a:lstStyle/>
          <a:p>
            <a:pPr algn="l"/>
            <a:r>
              <a:rPr lang="zh-CN" altLang="en-US" sz="1600" dirty="0" smtClean="0"/>
              <a:t>注：类型形参是创建</a:t>
            </a:r>
            <a:r>
              <a:rPr lang="zh-CN" altLang="en-US" sz="1600" dirty="0"/>
              <a:t>泛型类、接口或方法时声明在尖括号中</a:t>
            </a:r>
            <a:r>
              <a:rPr lang="zh-CN" altLang="en-US" sz="1600" dirty="0" smtClean="0"/>
              <a:t>的形式参数。</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xEl>
                                              <p:pRg st="1" end="1"/>
                                            </p:txEl>
                                          </p:spTgt>
                                        </p:tgtEl>
                                      </p:cBhvr>
                                    </p:animEffect>
                                  </p:childTnLst>
                                </p:cTn>
                              </p:par>
                              <p:par>
                                <p:cTn id="24" presetID="41" presetClass="entr" presetSubtype="0" fill="hold" grpId="0" nodeType="withEffect">
                                  <p:stCondLst>
                                    <p:cond delay="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
                                            <p:txEl>
                                              <p:pRg st="2" end="2"/>
                                            </p:txEl>
                                          </p:spTgt>
                                        </p:tgtEl>
                                      </p:cBhvr>
                                    </p:animEffect>
                                  </p:childTnLst>
                                </p:cTn>
                              </p:par>
                              <p:par>
                                <p:cTn id="31" presetID="41" presetClass="entr" presetSubtype="0" fill="hold" grpId="0" nodeType="withEffect">
                                  <p:stCondLst>
                                    <p:cond delay="0"/>
                                  </p:stCondLst>
                                  <p:iterate type="lt">
                                    <p:tmPct val="10000"/>
                                  </p:iterate>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3">
                                            <p:txEl>
                                              <p:pRg st="3" end="3"/>
                                            </p:txEl>
                                          </p:spTgt>
                                        </p:tgtEl>
                                      </p:cBhvr>
                                    </p:animEffect>
                                  </p:childTnLst>
                                </p:cTn>
                              </p:par>
                              <p:par>
                                <p:cTn id="38" presetID="41" presetClass="entr" presetSubtype="0" fill="hold" grpId="0" nodeType="withEffect">
                                  <p:stCondLst>
                                    <p:cond delay="0"/>
                                  </p:stCondLst>
                                  <p:iterate type="lt">
                                    <p:tmPct val="10000"/>
                                  </p:iterate>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2"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Scale>
                                      <p:cBhvr>
                                        <p:cTn id="4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2"/>
                                        </p:tgtEl>
                                        <p:attrNameLst>
                                          <p:attrName>ppt_x</p:attrName>
                                          <p:attrName>ppt_y</p:attrName>
                                        </p:attrNameLst>
                                      </p:cBhvr>
                                    </p:animMotion>
                                    <p:animEffect transition="in" filter="fade">
                                      <p:cBhvr>
                                        <p:cTn id="51" dur="10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heckerboard(across)">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27"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a:t>如何</a:t>
            </a:r>
            <a:r>
              <a:rPr lang="zh-CN" altLang="en-US" dirty="0" smtClean="0"/>
              <a:t>创建</a:t>
            </a:r>
            <a:r>
              <a:rPr lang="zh-CN" altLang="en-US" dirty="0">
                <a:sym typeface="+mn-ea"/>
              </a:rPr>
              <a:t>泛型</a:t>
            </a:r>
            <a:r>
              <a:rPr lang="zh-CN" altLang="en-US" dirty="0" smtClean="0">
                <a:sym typeface="+mn-ea"/>
              </a:rPr>
              <a:t>类的</a:t>
            </a:r>
            <a:r>
              <a:rPr lang="zh-CN" altLang="en-US" dirty="0" smtClean="0"/>
              <a:t>对象</a:t>
            </a:r>
            <a:endParaRPr lang="zh-CN" altLang="en-US" dirty="0"/>
          </a:p>
        </p:txBody>
      </p:sp>
      <p:sp>
        <p:nvSpPr>
          <p:cNvPr id="4" name="副标题 3"/>
          <p:cNvSpPr>
            <a:spLocks noGrp="1"/>
          </p:cNvSpPr>
          <p:nvPr>
            <p:ph type="subTitle" idx="10"/>
          </p:nvPr>
        </p:nvSpPr>
        <p:spPr/>
        <p:txBody>
          <a:bodyPr/>
          <a:lstStyle/>
          <a:p>
            <a:r>
              <a:rPr lang="zh-CN" altLang="en-US" dirty="0" smtClean="0"/>
              <a:t>语法格式：</a:t>
            </a:r>
            <a:endParaRPr lang="en-US" altLang="zh-CN" dirty="0"/>
          </a:p>
        </p:txBody>
      </p:sp>
      <p:sp>
        <p:nvSpPr>
          <p:cNvPr id="11" name="AutoShape 5"/>
          <p:cNvSpPr>
            <a:spLocks noChangeArrowheads="1"/>
          </p:cNvSpPr>
          <p:nvPr/>
        </p:nvSpPr>
        <p:spPr bwMode="auto">
          <a:xfrm>
            <a:off x="539552" y="1275606"/>
            <a:ext cx="7992888"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smtClean="0">
                <a:solidFill>
                  <a:schemeClr val="tx1">
                    <a:lumMod val="75000"/>
                    <a:lumOff val="25000"/>
                  </a:schemeClr>
                </a:solidFill>
                <a:ea typeface="微软雅黑" panose="020B0503020204020204" pitchFamily="34" charset="-122"/>
                <a:sym typeface="+mn-ea"/>
              </a:rPr>
              <a:t>类</a:t>
            </a:r>
            <a:r>
              <a:rPr lang="zh-CN" altLang="en-US" sz="1400" dirty="0">
                <a:solidFill>
                  <a:schemeClr val="tx1">
                    <a:lumMod val="75000"/>
                    <a:lumOff val="25000"/>
                  </a:schemeClr>
                </a:solidFill>
                <a:ea typeface="微软雅黑" panose="020B0503020204020204" pitchFamily="34" charset="-122"/>
                <a:sym typeface="+mn-ea"/>
              </a:rPr>
              <a:t>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类型实参列表</a:t>
            </a:r>
            <a:r>
              <a:rPr lang="en-US" altLang="zh-CN" sz="1400" dirty="0">
                <a:solidFill>
                  <a:schemeClr val="tx1">
                    <a:lumMod val="75000"/>
                    <a:lumOff val="25000"/>
                  </a:schemeClr>
                </a:solidFill>
                <a:ea typeface="微软雅黑" panose="020B0503020204020204" pitchFamily="34" charset="-122"/>
                <a:sym typeface="+mn-ea"/>
              </a:rPr>
              <a:t>&gt; </a:t>
            </a:r>
            <a:r>
              <a:rPr lang="zh-CN" altLang="en-US" sz="1400" dirty="0">
                <a:solidFill>
                  <a:schemeClr val="tx1">
                    <a:lumMod val="75000"/>
                    <a:lumOff val="25000"/>
                  </a:schemeClr>
                </a:solidFill>
                <a:ea typeface="微软雅黑" panose="020B0503020204020204" pitchFamily="34" charset="-122"/>
                <a:sym typeface="+mn-ea"/>
              </a:rPr>
              <a:t>对象名</a:t>
            </a:r>
            <a:r>
              <a:rPr lang="en-US" altLang="zh-CN" sz="1400" dirty="0">
                <a:solidFill>
                  <a:schemeClr val="tx1">
                    <a:lumMod val="75000"/>
                    <a:lumOff val="25000"/>
                  </a:schemeClr>
                </a:solidFill>
                <a:ea typeface="微软雅黑" panose="020B0503020204020204" pitchFamily="34" charset="-122"/>
                <a:sym typeface="+mn-ea"/>
              </a:rPr>
              <a:t> = new </a:t>
            </a:r>
            <a:r>
              <a:rPr lang="zh-CN" altLang="en-US" sz="1400" dirty="0">
                <a:solidFill>
                  <a:schemeClr val="tx1">
                    <a:lumMod val="75000"/>
                    <a:lumOff val="25000"/>
                  </a:schemeClr>
                </a:solidFill>
                <a:ea typeface="微软雅黑" panose="020B0503020204020204" pitchFamily="34" charset="-122"/>
                <a:sym typeface="+mn-ea"/>
              </a:rPr>
              <a:t>类名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类型实参列表</a:t>
            </a:r>
            <a:r>
              <a:rPr lang="en-US" altLang="zh-CN" sz="1400" dirty="0">
                <a:solidFill>
                  <a:schemeClr val="tx1">
                    <a:lumMod val="75000"/>
                    <a:lumOff val="25000"/>
                  </a:schemeClr>
                </a:solidFill>
                <a:ea typeface="微软雅黑" panose="020B0503020204020204" pitchFamily="34" charset="-122"/>
                <a:sym typeface="+mn-ea"/>
              </a:rPr>
              <a:t>&gt;(</a:t>
            </a:r>
            <a:r>
              <a:rPr lang="zh-CN" altLang="en-US" sz="1400" dirty="0">
                <a:solidFill>
                  <a:schemeClr val="tx1">
                    <a:lumMod val="75000"/>
                    <a:lumOff val="25000"/>
                  </a:schemeClr>
                </a:solidFill>
                <a:ea typeface="微软雅黑" panose="020B0503020204020204" pitchFamily="34" charset="-122"/>
                <a:sym typeface="+mn-ea"/>
              </a:rPr>
              <a:t>参数列表</a:t>
            </a:r>
            <a:r>
              <a:rPr lang="en-US" altLang="zh-CN" sz="1400" dirty="0" smtClean="0">
                <a:solidFill>
                  <a:schemeClr val="tx1">
                    <a:lumMod val="75000"/>
                    <a:lumOff val="25000"/>
                  </a:schemeClr>
                </a:solidFill>
                <a:ea typeface="微软雅黑" panose="020B0503020204020204" pitchFamily="34" charset="-122"/>
                <a:sym typeface="+mn-ea"/>
              </a:rPr>
              <a:t>);	//</a:t>
            </a:r>
            <a:r>
              <a:rPr lang="zh-CN" altLang="en-US" sz="1200" dirty="0">
                <a:solidFill>
                  <a:schemeClr val="tx1">
                    <a:lumMod val="75000"/>
                    <a:lumOff val="25000"/>
                  </a:schemeClr>
                </a:solidFill>
                <a:ea typeface="微软雅黑" panose="020B0503020204020204" pitchFamily="34" charset="-122"/>
                <a:sym typeface="+mn-ea"/>
              </a:rPr>
              <a:t>创建对象时指定</a:t>
            </a:r>
            <a:r>
              <a:rPr lang="en-US" altLang="zh-CN" sz="1200" dirty="0">
                <a:solidFill>
                  <a:schemeClr val="tx1">
                    <a:lumMod val="75000"/>
                    <a:lumOff val="25000"/>
                  </a:schemeClr>
                </a:solidFill>
                <a:ea typeface="微软雅黑" panose="020B0503020204020204" pitchFamily="34" charset="-122"/>
                <a:sym typeface="+mn-ea"/>
              </a:rPr>
              <a:t>T</a:t>
            </a:r>
            <a:r>
              <a:rPr lang="zh-CN" altLang="en-US" sz="1200" dirty="0">
                <a:solidFill>
                  <a:schemeClr val="tx1">
                    <a:lumMod val="75000"/>
                    <a:lumOff val="25000"/>
                  </a:schemeClr>
                </a:solidFill>
                <a:ea typeface="微软雅黑" panose="020B0503020204020204" pitchFamily="34" charset="-122"/>
                <a:sym typeface="+mn-ea"/>
              </a:rPr>
              <a:t>的具体</a:t>
            </a:r>
            <a:r>
              <a:rPr lang="zh-CN" altLang="en-US" sz="1200" dirty="0" smtClean="0">
                <a:solidFill>
                  <a:schemeClr val="tx1">
                    <a:lumMod val="75000"/>
                    <a:lumOff val="25000"/>
                  </a:schemeClr>
                </a:solidFill>
                <a:ea typeface="微软雅黑" panose="020B0503020204020204" pitchFamily="34" charset="-122"/>
                <a:sym typeface="+mn-ea"/>
              </a:rPr>
              <a:t>类型</a:t>
            </a:r>
            <a:endParaRPr lang="en-US" altLang="zh-CN" sz="1200" dirty="0">
              <a:solidFill>
                <a:schemeClr val="tx1">
                  <a:lumMod val="75000"/>
                  <a:lumOff val="25000"/>
                </a:schemeClr>
              </a:solidFill>
              <a:ea typeface="微软雅黑" panose="020B0503020204020204" pitchFamily="34" charset="-122"/>
              <a:sym typeface="+mn-ea"/>
            </a:endParaRPr>
          </a:p>
        </p:txBody>
      </p:sp>
      <p:grpSp>
        <p:nvGrpSpPr>
          <p:cNvPr id="3" name="组合 2"/>
          <p:cNvGrpSpPr/>
          <p:nvPr/>
        </p:nvGrpSpPr>
        <p:grpSpPr>
          <a:xfrm>
            <a:off x="1296320" y="4195412"/>
            <a:ext cx="6156000" cy="536578"/>
            <a:chOff x="1296320" y="4155926"/>
            <a:chExt cx="6156000" cy="536578"/>
          </a:xfrm>
        </p:grpSpPr>
        <p:sp>
          <p:nvSpPr>
            <p:cNvPr id="22" name="AutoShape 5"/>
            <p:cNvSpPr>
              <a:spLocks noChangeArrowheads="1"/>
            </p:cNvSpPr>
            <p:nvPr/>
          </p:nvSpPr>
          <p:spPr bwMode="auto">
            <a:xfrm>
              <a:off x="1296320" y="4155926"/>
              <a:ext cx="4950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err="1">
                  <a:solidFill>
                    <a:srgbClr val="000000"/>
                  </a:solidFill>
                  <a:highlight>
                    <a:srgbClr val="E8F2FE"/>
                  </a:highlight>
                  <a:latin typeface="Consolas" panose="020B0609020204030204"/>
                </a:rPr>
                <a:t>GenClass</a:t>
              </a:r>
              <a:r>
                <a:rPr lang="en-US" altLang="zh-CN" sz="1400" dirty="0">
                  <a:solidFill>
                    <a:srgbClr val="000000"/>
                  </a:solidFill>
                  <a:highlight>
                    <a:srgbClr val="E8F2FE"/>
                  </a:highlight>
                  <a:latin typeface="Consolas" panose="020B0609020204030204"/>
                </a:rPr>
                <a:t>&lt;String&gt; </a:t>
              </a:r>
              <a:r>
                <a:rPr lang="en-US" altLang="zh-CN" sz="1400" dirty="0" err="1">
                  <a:solidFill>
                    <a:srgbClr val="000000"/>
                  </a:solidFill>
                  <a:highlight>
                    <a:srgbClr val="E8F2FE"/>
                  </a:highlight>
                  <a:latin typeface="Consolas" panose="020B0609020204030204"/>
                </a:rPr>
                <a:t>obj</a:t>
              </a:r>
              <a:r>
                <a:rPr lang="en-US" altLang="zh-CN" sz="1400" dirty="0">
                  <a:solidFill>
                    <a:srgbClr val="000000"/>
                  </a:solidFill>
                  <a:highlight>
                    <a:srgbClr val="E8F2FE"/>
                  </a:highlight>
                  <a:latin typeface="Consolas" panose="020B0609020204030204"/>
                </a:rPr>
                <a:t> = </a:t>
              </a:r>
              <a:r>
                <a:rPr lang="en-US" altLang="zh-CN" sz="1400" b="1" dirty="0">
                  <a:solidFill>
                    <a:srgbClr val="7F0055"/>
                  </a:solidFill>
                  <a:highlight>
                    <a:srgbClr val="E8F2FE"/>
                  </a:highlight>
                  <a:latin typeface="Consolas" panose="020B0609020204030204"/>
                </a:rPr>
                <a:t>new</a:t>
              </a:r>
              <a:r>
                <a:rPr lang="en-US" altLang="zh-CN" sz="1400" b="1" dirty="0">
                  <a:solidFill>
                    <a:srgbClr val="000000"/>
                  </a:solidFill>
                  <a:highlight>
                    <a:srgbClr val="E8F2FE"/>
                  </a:highlight>
                  <a:latin typeface="Consolas" panose="020B0609020204030204"/>
                </a:rPr>
                <a:t> </a:t>
              </a:r>
              <a:r>
                <a:rPr lang="en-US" altLang="zh-CN" sz="1400" b="1" dirty="0" err="1">
                  <a:solidFill>
                    <a:srgbClr val="000000"/>
                  </a:solidFill>
                  <a:highlight>
                    <a:srgbClr val="E8F2FE"/>
                  </a:highlight>
                  <a:latin typeface="Consolas" panose="020B0609020204030204"/>
                </a:rPr>
                <a:t>GenClass</a:t>
              </a:r>
              <a:r>
                <a:rPr lang="en-US" altLang="zh-CN" sz="1400" b="1" dirty="0">
                  <a:solidFill>
                    <a:srgbClr val="000000"/>
                  </a:solidFill>
                  <a:highlight>
                    <a:srgbClr val="E8F2FE"/>
                  </a:highlight>
                  <a:latin typeface="Consolas" panose="020B0609020204030204"/>
                </a:rPr>
                <a:t>&lt;String</a:t>
              </a:r>
              <a:r>
                <a:rPr lang="en-US" altLang="zh-CN" sz="1400" b="1" dirty="0" smtClean="0">
                  <a:solidFill>
                    <a:srgbClr val="000000"/>
                  </a:solidFill>
                  <a:highlight>
                    <a:srgbClr val="E8F2FE"/>
                  </a:highlight>
                  <a:latin typeface="Consolas" panose="020B0609020204030204"/>
                </a:rPr>
                <a:t>&gt;(</a:t>
              </a:r>
              <a:r>
                <a:rPr lang="en-US" altLang="zh-CN" sz="1400" b="1" dirty="0" smtClean="0">
                  <a:solidFill>
                    <a:srgbClr val="2A00FF"/>
                  </a:solidFill>
                  <a:highlight>
                    <a:srgbClr val="E8F2FE"/>
                  </a:highlight>
                  <a:latin typeface="Consolas" panose="020B0609020204030204"/>
                </a:rPr>
                <a:t>""</a:t>
              </a:r>
              <a:r>
                <a:rPr lang="en-US" altLang="zh-CN" sz="1400" b="1" dirty="0" smtClean="0">
                  <a:solidFill>
                    <a:srgbClr val="000000"/>
                  </a:solidFill>
                  <a:highlight>
                    <a:srgbClr val="E8F2FE"/>
                  </a:highlight>
                  <a:latin typeface="Consolas" panose="020B0609020204030204"/>
                </a:rPr>
                <a:t>);</a:t>
              </a:r>
              <a:endParaRPr lang="en-US" altLang="zh-CN" sz="1400" dirty="0">
                <a:solidFill>
                  <a:schemeClr val="tx1">
                    <a:lumMod val="75000"/>
                    <a:lumOff val="25000"/>
                  </a:schemeClr>
                </a:solidFill>
                <a:ea typeface="微软雅黑" panose="020B0503020204020204" pitchFamily="34" charset="-122"/>
                <a:sym typeface="+mn-ea"/>
              </a:endParaRPr>
            </a:p>
          </p:txBody>
        </p:sp>
        <p:grpSp>
          <p:nvGrpSpPr>
            <p:cNvPr id="5" name="组合 4"/>
            <p:cNvGrpSpPr/>
            <p:nvPr/>
          </p:nvGrpSpPr>
          <p:grpSpPr>
            <a:xfrm>
              <a:off x="4941320" y="4239907"/>
              <a:ext cx="2511000" cy="452597"/>
              <a:chOff x="4617000" y="1903129"/>
              <a:chExt cx="2511000" cy="452597"/>
            </a:xfrm>
          </p:grpSpPr>
          <p:sp>
            <p:nvSpPr>
              <p:cNvPr id="6" name="Line 15"/>
              <p:cNvSpPr>
                <a:spLocks noChangeShapeType="1"/>
              </p:cNvSpPr>
              <p:nvPr/>
            </p:nvSpPr>
            <p:spPr bwMode="auto">
              <a:xfrm>
                <a:off x="5201999" y="2133339"/>
                <a:ext cx="585001" cy="136912"/>
              </a:xfrm>
              <a:prstGeom prst="line">
                <a:avLst/>
              </a:prstGeom>
              <a:ln w="34925"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n w="38100">
                    <a:solidFill>
                      <a:schemeClr val="tx1"/>
                    </a:solidFill>
                  </a:ln>
                </a:endParaRPr>
              </a:p>
            </p:txBody>
          </p:sp>
          <p:sp>
            <p:nvSpPr>
              <p:cNvPr id="7" name="AutoShape 10"/>
              <p:cNvSpPr>
                <a:spLocks noChangeArrowheads="1"/>
              </p:cNvSpPr>
              <p:nvPr/>
            </p:nvSpPr>
            <p:spPr bwMode="auto">
              <a:xfrm>
                <a:off x="5832000" y="2031726"/>
                <a:ext cx="1296000" cy="3240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400" kern="0" dirty="0">
                    <a:solidFill>
                      <a:schemeClr val="bg1"/>
                    </a:solidFill>
                    <a:latin typeface="Arial" panose="020B0604020202020204"/>
                  </a:rPr>
                  <a:t>传入</a:t>
                </a:r>
                <a:r>
                  <a:rPr lang="zh-CN" altLang="en-US" sz="1400" kern="0" dirty="0" smtClean="0">
                    <a:solidFill>
                      <a:schemeClr val="bg1"/>
                    </a:solidFill>
                    <a:latin typeface="Arial" panose="020B0604020202020204"/>
                  </a:rPr>
                  <a:t>类型实参</a:t>
                </a:r>
                <a:endParaRPr lang="en-GB" altLang="zh-CN" sz="1400" kern="0" dirty="0">
                  <a:solidFill>
                    <a:schemeClr val="bg1"/>
                  </a:solidFill>
                  <a:latin typeface="Arial" panose="020B0604020202020204"/>
                </a:endParaRPr>
              </a:p>
            </p:txBody>
          </p:sp>
          <p:sp>
            <p:nvSpPr>
              <p:cNvPr id="8" name="Rectangle 10"/>
              <p:cNvSpPr>
                <a:spLocks noChangeArrowheads="1"/>
              </p:cNvSpPr>
              <p:nvPr/>
            </p:nvSpPr>
            <p:spPr bwMode="auto">
              <a:xfrm>
                <a:off x="4617000" y="1903129"/>
                <a:ext cx="585000" cy="291571"/>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grpSp>
      </p:grpSp>
      <p:sp>
        <p:nvSpPr>
          <p:cNvPr id="10" name="内容占位符 2"/>
          <p:cNvSpPr txBox="1"/>
          <p:nvPr/>
        </p:nvSpPr>
        <p:spPr>
          <a:xfrm>
            <a:off x="1331640" y="1825262"/>
            <a:ext cx="6336704" cy="1610584"/>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400"/>
              </a:spcBef>
            </a:pPr>
            <a:r>
              <a:rPr lang="zh-CN" altLang="en-US" b="1" dirty="0" smtClean="0"/>
              <a:t>类型实参：</a:t>
            </a:r>
            <a:endParaRPr lang="en-US" altLang="zh-CN" dirty="0" smtClean="0"/>
          </a:p>
          <a:p>
            <a:pPr lvl="1"/>
            <a:r>
              <a:rPr lang="zh-CN" altLang="en-US" dirty="0" smtClean="0"/>
              <a:t>在创建泛型对象时指定</a:t>
            </a:r>
            <a:endParaRPr lang="en-US" altLang="zh-CN" dirty="0" smtClean="0"/>
          </a:p>
          <a:p>
            <a:pPr lvl="1"/>
            <a:r>
              <a:rPr lang="zh-CN" altLang="en-US" dirty="0" smtClean="0"/>
              <a:t>只能是引用类型</a:t>
            </a:r>
            <a:endParaRPr lang="en-US" altLang="zh-CN" dirty="0" smtClean="0"/>
          </a:p>
          <a:p>
            <a:pPr lvl="1"/>
            <a:r>
              <a:rPr lang="zh-CN" altLang="en-US" dirty="0" smtClean="0"/>
              <a:t>是传入的实际类型</a:t>
            </a:r>
            <a:endParaRPr lang="zh-CN" altLang="en-US" dirty="0"/>
          </a:p>
        </p:txBody>
      </p:sp>
      <p:sp>
        <p:nvSpPr>
          <p:cNvPr id="12" name="TextBox 11"/>
          <p:cNvSpPr txBox="1"/>
          <p:nvPr/>
        </p:nvSpPr>
        <p:spPr>
          <a:xfrm>
            <a:off x="1115762" y="3435846"/>
            <a:ext cx="6840614" cy="584775"/>
          </a:xfrm>
          <a:prstGeom prst="rect">
            <a:avLst/>
          </a:prstGeom>
          <a:noFill/>
        </p:spPr>
        <p:txBody>
          <a:bodyPr wrap="square" rtlCol="0">
            <a:spAutoFit/>
          </a:bodyPr>
          <a:lstStyle/>
          <a:p>
            <a:pPr algn="l"/>
            <a:r>
              <a:rPr lang="zh-CN" altLang="en-US" sz="1600" dirty="0" smtClean="0"/>
              <a:t>注：类型实参是</a:t>
            </a:r>
            <a:r>
              <a:rPr lang="zh-CN" altLang="en-US" sz="1600" dirty="0"/>
              <a:t>创建泛型类对象，实现泛型接口或调用泛型方法时表示具体类型</a:t>
            </a:r>
            <a:r>
              <a:rPr lang="zh-CN" altLang="en-US" sz="1600" dirty="0" smtClean="0"/>
              <a:t>的实际参数。</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Scale>
                                      <p:cBhvr>
                                        <p:cTn id="1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gtEl>
                                        <p:attrNameLst>
                                          <p:attrName>ppt_x</p:attrName>
                                          <p:attrName>ppt_y</p:attrName>
                                        </p:attrNameLst>
                                      </p:cBhvr>
                                    </p:animMotion>
                                    <p:animEffect transition="in" filter="fade">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Scale>
                                      <p:cBhvr>
                                        <p:cTn id="24"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gtEl>
                                        <p:attrNameLst>
                                          <p:attrName>ppt_x</p:attrName>
                                          <p:attrName>ppt_y</p:attrName>
                                        </p:attrNameLst>
                                      </p:cBhvr>
                                    </p:animMotion>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子类如何继承泛</a:t>
            </a:r>
            <a:r>
              <a:rPr lang="zh-CN" altLang="en-US" dirty="0"/>
              <a:t>型</a:t>
            </a:r>
            <a:r>
              <a:rPr lang="zh-CN" altLang="en-US" dirty="0" smtClean="0"/>
              <a:t>类</a:t>
            </a:r>
            <a:endParaRPr lang="zh-CN" altLang="en-US" dirty="0"/>
          </a:p>
        </p:txBody>
      </p:sp>
      <p:sp>
        <p:nvSpPr>
          <p:cNvPr id="3" name="内容占位符 2"/>
          <p:cNvSpPr>
            <a:spLocks noGrp="1"/>
          </p:cNvSpPr>
          <p:nvPr>
            <p:ph idx="1"/>
          </p:nvPr>
        </p:nvSpPr>
        <p:spPr>
          <a:xfrm>
            <a:off x="323528" y="1162370"/>
            <a:ext cx="8352928" cy="473276"/>
          </a:xfrm>
        </p:spPr>
        <p:txBody>
          <a:bodyPr/>
          <a:lstStyle/>
          <a:p>
            <a:pPr lvl="1"/>
            <a:r>
              <a:rPr lang="zh-CN" altLang="en-US" dirty="0" smtClean="0"/>
              <a:t>传入类型形参：</a:t>
            </a:r>
            <a:endParaRPr lang="en-US" altLang="zh-CN" dirty="0"/>
          </a:p>
          <a:p>
            <a:pPr lvl="1"/>
            <a:endParaRPr lang="en-US" altLang="zh-CN" dirty="0"/>
          </a:p>
          <a:p>
            <a:pPr lvl="1"/>
            <a:endParaRPr lang="en-US" altLang="zh-CN" dirty="0"/>
          </a:p>
          <a:p>
            <a:pPr marL="457200" lvl="1" indent="0">
              <a:buNone/>
            </a:pPr>
            <a:endParaRPr lang="en-US" altLang="zh-CN" dirty="0"/>
          </a:p>
        </p:txBody>
      </p:sp>
      <p:sp>
        <p:nvSpPr>
          <p:cNvPr id="4" name="副标题 3"/>
          <p:cNvSpPr>
            <a:spLocks noGrp="1"/>
          </p:cNvSpPr>
          <p:nvPr>
            <p:ph type="subTitle" idx="10"/>
          </p:nvPr>
        </p:nvSpPr>
        <p:spPr/>
        <p:txBody>
          <a:bodyPr/>
          <a:lstStyle/>
          <a:p>
            <a:r>
              <a:rPr lang="zh-CN" altLang="en-US" dirty="0" smtClean="0"/>
              <a:t>子类</a:t>
            </a:r>
            <a:r>
              <a:rPr lang="zh-CN" altLang="en-US" dirty="0"/>
              <a:t>继承泛型</a:t>
            </a:r>
            <a:r>
              <a:rPr lang="zh-CN" altLang="en-US" dirty="0" smtClean="0"/>
              <a:t>类：</a:t>
            </a:r>
            <a:endParaRPr lang="zh-CN" altLang="en-US" dirty="0" smtClean="0"/>
          </a:p>
          <a:p>
            <a:endParaRPr lang="zh-CN" altLang="en-US" dirty="0"/>
          </a:p>
        </p:txBody>
      </p:sp>
      <p:sp>
        <p:nvSpPr>
          <p:cNvPr id="11" name="AutoShape 5"/>
          <p:cNvSpPr>
            <a:spLocks noChangeArrowheads="1"/>
          </p:cNvSpPr>
          <p:nvPr/>
        </p:nvSpPr>
        <p:spPr bwMode="auto">
          <a:xfrm>
            <a:off x="1062000" y="1644782"/>
            <a:ext cx="640621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smtClean="0">
                <a:solidFill>
                  <a:schemeClr val="tx1">
                    <a:lumMod val="75000"/>
                    <a:lumOff val="25000"/>
                  </a:schemeClr>
                </a:solidFill>
                <a:ea typeface="微软雅黑" panose="020B0503020204020204" pitchFamily="34" charset="-122"/>
                <a:sym typeface="+mn-ea"/>
              </a:rPr>
              <a:t>语法格式：</a:t>
            </a:r>
            <a:r>
              <a:rPr lang="en-US" altLang="zh-CN" sz="1400" dirty="0" smtClean="0">
                <a:solidFill>
                  <a:schemeClr val="tx1">
                    <a:lumMod val="75000"/>
                    <a:lumOff val="25000"/>
                  </a:schemeClr>
                </a:solidFill>
                <a:ea typeface="微软雅黑" panose="020B0503020204020204" pitchFamily="34" charset="-122"/>
                <a:sym typeface="+mn-ea"/>
              </a:rPr>
              <a:t>class </a:t>
            </a:r>
            <a:r>
              <a:rPr lang="zh-CN" altLang="en-US" sz="1400" b="1" dirty="0">
                <a:solidFill>
                  <a:schemeClr val="tx1">
                    <a:lumMod val="75000"/>
                    <a:lumOff val="25000"/>
                  </a:schemeClr>
                </a:solidFill>
                <a:ea typeface="微软雅黑" panose="020B0503020204020204" pitchFamily="34" charset="-122"/>
                <a:sym typeface="+mn-ea"/>
              </a:rPr>
              <a:t>类名</a:t>
            </a:r>
            <a:r>
              <a:rPr lang="en-US" altLang="zh-CN" sz="1400" b="1" dirty="0">
                <a:solidFill>
                  <a:schemeClr val="tx1">
                    <a:lumMod val="75000"/>
                    <a:lumOff val="25000"/>
                  </a:schemeClr>
                </a:solidFill>
                <a:ea typeface="微软雅黑" panose="020B0503020204020204" pitchFamily="34" charset="-122"/>
                <a:sym typeface="+mn-ea"/>
              </a:rPr>
              <a:t>&lt;</a:t>
            </a:r>
            <a:r>
              <a:rPr lang="zh-CN" altLang="en-US" sz="1400" b="1" dirty="0">
                <a:solidFill>
                  <a:schemeClr val="tx1">
                    <a:lumMod val="75000"/>
                    <a:lumOff val="25000"/>
                  </a:schemeClr>
                </a:solidFill>
                <a:ea typeface="微软雅黑" panose="020B0503020204020204" pitchFamily="34" charset="-122"/>
                <a:sym typeface="+mn-ea"/>
              </a:rPr>
              <a:t>类型形参列表</a:t>
            </a:r>
            <a:r>
              <a:rPr lang="en-US" altLang="zh-CN" sz="1400" b="1" dirty="0">
                <a:solidFill>
                  <a:schemeClr val="tx1">
                    <a:lumMod val="75000"/>
                    <a:lumOff val="25000"/>
                  </a:schemeClr>
                </a:solidFill>
                <a:ea typeface="微软雅黑" panose="020B0503020204020204" pitchFamily="34" charset="-122"/>
                <a:sym typeface="+mn-ea"/>
              </a:rPr>
              <a:t>&gt; </a:t>
            </a:r>
            <a:r>
              <a:rPr lang="en-US" altLang="zh-CN" sz="1400" dirty="0">
                <a:solidFill>
                  <a:schemeClr val="tx1">
                    <a:lumMod val="75000"/>
                    <a:lumOff val="25000"/>
                  </a:schemeClr>
                </a:solidFill>
                <a:ea typeface="微软雅黑" panose="020B0503020204020204" pitchFamily="34" charset="-122"/>
                <a:sym typeface="+mn-ea"/>
              </a:rPr>
              <a:t>extends </a:t>
            </a:r>
            <a:r>
              <a:rPr lang="zh-CN" altLang="en-US" sz="1400" b="1" dirty="0">
                <a:solidFill>
                  <a:schemeClr val="tx1">
                    <a:lumMod val="75000"/>
                    <a:lumOff val="25000"/>
                  </a:schemeClr>
                </a:solidFill>
                <a:ea typeface="微软雅黑" panose="020B0503020204020204" pitchFamily="34" charset="-122"/>
                <a:sym typeface="+mn-ea"/>
              </a:rPr>
              <a:t>泛型类名</a:t>
            </a:r>
            <a:r>
              <a:rPr lang="en-US" altLang="zh-CN" sz="1400" b="1" dirty="0">
                <a:solidFill>
                  <a:schemeClr val="tx1">
                    <a:lumMod val="75000"/>
                    <a:lumOff val="25000"/>
                  </a:schemeClr>
                </a:solidFill>
                <a:ea typeface="微软雅黑" panose="020B0503020204020204" pitchFamily="34" charset="-122"/>
                <a:sym typeface="+mn-ea"/>
              </a:rPr>
              <a:t>&lt;</a:t>
            </a:r>
            <a:r>
              <a:rPr lang="zh-CN" altLang="en-US" sz="1400" b="1" dirty="0">
                <a:solidFill>
                  <a:schemeClr val="tx1">
                    <a:lumMod val="75000"/>
                    <a:lumOff val="25000"/>
                  </a:schemeClr>
                </a:solidFill>
                <a:ea typeface="微软雅黑" panose="020B0503020204020204" pitchFamily="34" charset="-122"/>
                <a:sym typeface="+mn-ea"/>
              </a:rPr>
              <a:t>类型形参列表</a:t>
            </a:r>
            <a:r>
              <a:rPr lang="en-US" altLang="zh-CN" sz="1400" b="1" dirty="0">
                <a:solidFill>
                  <a:schemeClr val="tx1">
                    <a:lumMod val="75000"/>
                    <a:lumOff val="25000"/>
                  </a:schemeClr>
                </a:solidFill>
                <a:ea typeface="微软雅黑" panose="020B0503020204020204" pitchFamily="34" charset="-122"/>
                <a:sym typeface="+mn-ea"/>
              </a:rPr>
              <a:t>&gt;</a:t>
            </a:r>
            <a:r>
              <a:rPr lang="en-US" altLang="zh-CN" sz="1400" dirty="0">
                <a:solidFill>
                  <a:schemeClr val="tx1">
                    <a:lumMod val="75000"/>
                    <a:lumOff val="25000"/>
                  </a:schemeClr>
                </a:solidFill>
                <a:ea typeface="微软雅黑" panose="020B0503020204020204" pitchFamily="34" charset="-122"/>
                <a:sym typeface="+mn-ea"/>
              </a:rPr>
              <a:t>{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2" name="AutoShape 5"/>
          <p:cNvSpPr>
            <a:spLocks noChangeArrowheads="1"/>
          </p:cNvSpPr>
          <p:nvPr/>
        </p:nvSpPr>
        <p:spPr bwMode="auto">
          <a:xfrm>
            <a:off x="1062000" y="2139782"/>
            <a:ext cx="6406210" cy="37978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class</a:t>
            </a:r>
            <a:r>
              <a:rPr lang="en-US" altLang="zh-CN" sz="1400" b="1" dirty="0">
                <a:solidFill>
                  <a:srgbClr val="000000"/>
                </a:solidFill>
                <a:highlight>
                  <a:srgbClr val="E8F2FE"/>
                </a:highlight>
                <a:latin typeface="Consolas" panose="020B0609020204030204"/>
              </a:rPr>
              <a:t> </a:t>
            </a:r>
            <a:r>
              <a:rPr lang="en-US" altLang="zh-CN" sz="1400" b="1" dirty="0" smtClean="0">
                <a:solidFill>
                  <a:srgbClr val="000000"/>
                </a:solidFill>
                <a:highlight>
                  <a:srgbClr val="E8F2FE"/>
                </a:highlight>
                <a:latin typeface="Consolas" panose="020B0609020204030204"/>
              </a:rPr>
              <a:t>GenClass2&lt;T</a:t>
            </a:r>
            <a:r>
              <a:rPr lang="en-US" altLang="zh-CN" sz="1400" b="1" dirty="0">
                <a:solidFill>
                  <a:srgbClr val="000000"/>
                </a:solidFill>
                <a:highlight>
                  <a:srgbClr val="E8F2FE"/>
                </a:highlight>
                <a:latin typeface="Consolas" panose="020B0609020204030204"/>
              </a:rPr>
              <a:t>&gt;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a:t>
            </a:r>
            <a:r>
              <a:rPr lang="en-US" altLang="zh-CN" sz="1400" b="1" dirty="0" err="1">
                <a:solidFill>
                  <a:srgbClr val="000000"/>
                </a:solidFill>
                <a:highlight>
                  <a:srgbClr val="E8F2FE"/>
                </a:highlight>
                <a:latin typeface="Consolas" panose="020B0609020204030204"/>
              </a:rPr>
              <a:t>GenClass</a:t>
            </a:r>
            <a:r>
              <a:rPr lang="en-US" altLang="zh-CN" sz="1400" b="1" dirty="0">
                <a:solidFill>
                  <a:srgbClr val="000000"/>
                </a:solidFill>
                <a:highlight>
                  <a:srgbClr val="E8F2FE"/>
                </a:highlight>
                <a:latin typeface="Consolas" panose="020B0609020204030204"/>
              </a:rPr>
              <a:t>&lt;T</a:t>
            </a:r>
            <a:r>
              <a:rPr lang="en-US" altLang="zh-CN" sz="1400" b="1" dirty="0" smtClean="0">
                <a:solidFill>
                  <a:srgbClr val="000000"/>
                </a:solidFill>
                <a:highlight>
                  <a:srgbClr val="E8F2FE"/>
                </a:highlight>
                <a:latin typeface="Consolas" panose="020B0609020204030204"/>
              </a:rPr>
              <a:t>&gt;</a:t>
            </a:r>
            <a:r>
              <a:rPr lang="en-US" altLang="zh-CN" sz="1400" dirty="0" smtClean="0">
                <a:solidFill>
                  <a:srgbClr val="000000"/>
                </a:solidFill>
                <a:highlight>
                  <a:srgbClr val="E8F2FE"/>
                </a:highlight>
                <a:latin typeface="Consolas" panose="020B0609020204030204"/>
              </a:rPr>
              <a:t>{}</a:t>
            </a:r>
            <a:endParaRPr lang="fr-FR" altLang="zh-CN" sz="1400" dirty="0">
              <a:solidFill>
                <a:schemeClr val="tx1">
                  <a:lumMod val="75000"/>
                  <a:lumOff val="25000"/>
                </a:schemeClr>
              </a:solidFill>
              <a:ea typeface="微软雅黑" panose="020B0503020204020204" pitchFamily="34" charset="-122"/>
            </a:endParaRPr>
          </a:p>
        </p:txBody>
      </p:sp>
      <p:sp>
        <p:nvSpPr>
          <p:cNvPr id="14" name="AutoShape 5"/>
          <p:cNvSpPr>
            <a:spLocks noChangeArrowheads="1"/>
          </p:cNvSpPr>
          <p:nvPr/>
        </p:nvSpPr>
        <p:spPr bwMode="auto">
          <a:xfrm>
            <a:off x="1064459" y="3443346"/>
            <a:ext cx="4749541"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a:solidFill>
                  <a:schemeClr val="tx1">
                    <a:lumMod val="75000"/>
                    <a:lumOff val="25000"/>
                  </a:schemeClr>
                </a:solidFill>
                <a:ea typeface="微软雅黑" panose="020B0503020204020204" pitchFamily="34" charset="-122"/>
                <a:sym typeface="+mn-ea"/>
              </a:rPr>
              <a:t>语法</a:t>
            </a:r>
            <a:r>
              <a:rPr lang="zh-CN" altLang="en-US" sz="1400" dirty="0" smtClean="0">
                <a:solidFill>
                  <a:schemeClr val="tx1">
                    <a:lumMod val="75000"/>
                    <a:lumOff val="25000"/>
                  </a:schemeClr>
                </a:solidFill>
                <a:ea typeface="微软雅黑" panose="020B0503020204020204" pitchFamily="34" charset="-122"/>
                <a:sym typeface="+mn-ea"/>
              </a:rPr>
              <a:t>格式：</a:t>
            </a:r>
            <a:r>
              <a:rPr lang="en-US" altLang="zh-CN" sz="1400" dirty="0" smtClean="0">
                <a:solidFill>
                  <a:schemeClr val="tx1">
                    <a:lumMod val="75000"/>
                    <a:lumOff val="25000"/>
                  </a:schemeClr>
                </a:solidFill>
                <a:ea typeface="微软雅黑" panose="020B0503020204020204" pitchFamily="34" charset="-122"/>
                <a:sym typeface="+mn-ea"/>
              </a:rPr>
              <a:t>class </a:t>
            </a:r>
            <a:r>
              <a:rPr lang="zh-CN" altLang="en-US" sz="1400" dirty="0">
                <a:solidFill>
                  <a:schemeClr val="tx1">
                    <a:lumMod val="75000"/>
                    <a:lumOff val="25000"/>
                  </a:schemeClr>
                </a:solidFill>
                <a:ea typeface="微软雅黑" panose="020B0503020204020204" pitchFamily="34" charset="-122"/>
                <a:sym typeface="+mn-ea"/>
              </a:rPr>
              <a:t>类名 </a:t>
            </a:r>
            <a:r>
              <a:rPr lang="en-US" altLang="zh-CN" sz="1400" dirty="0">
                <a:solidFill>
                  <a:schemeClr val="tx1">
                    <a:lumMod val="75000"/>
                    <a:lumOff val="25000"/>
                  </a:schemeClr>
                </a:solidFill>
                <a:ea typeface="微软雅黑" panose="020B0503020204020204" pitchFamily="34" charset="-122"/>
                <a:sym typeface="+mn-ea"/>
              </a:rPr>
              <a:t>extends </a:t>
            </a:r>
            <a:r>
              <a:rPr lang="zh-CN" altLang="en-US" sz="1400" b="1" dirty="0">
                <a:solidFill>
                  <a:schemeClr val="tx1">
                    <a:lumMod val="75000"/>
                    <a:lumOff val="25000"/>
                  </a:schemeClr>
                </a:solidFill>
                <a:ea typeface="微软雅黑" panose="020B0503020204020204" pitchFamily="34" charset="-122"/>
                <a:sym typeface="+mn-ea"/>
              </a:rPr>
              <a:t>泛型类名</a:t>
            </a:r>
            <a:r>
              <a:rPr lang="en-US" altLang="zh-CN" sz="1400" b="1" dirty="0">
                <a:solidFill>
                  <a:srgbClr val="FF0000"/>
                </a:solidFill>
                <a:ea typeface="微软雅黑" panose="020B0503020204020204" pitchFamily="34" charset="-122"/>
                <a:sym typeface="+mn-ea"/>
              </a:rPr>
              <a:t>&lt;</a:t>
            </a:r>
            <a:r>
              <a:rPr lang="zh-CN" altLang="en-US" sz="1400" b="1" dirty="0">
                <a:solidFill>
                  <a:srgbClr val="FF0000"/>
                </a:solidFill>
                <a:ea typeface="微软雅黑" panose="020B0503020204020204" pitchFamily="34" charset="-122"/>
                <a:sym typeface="+mn-ea"/>
              </a:rPr>
              <a:t>类型实参列表</a:t>
            </a:r>
            <a:r>
              <a:rPr lang="en-US" altLang="zh-CN" sz="1400" b="1" dirty="0">
                <a:solidFill>
                  <a:srgbClr val="FF0000"/>
                </a:solidFill>
                <a:ea typeface="微软雅黑" panose="020B0503020204020204" pitchFamily="34" charset="-122"/>
                <a:sym typeface="+mn-ea"/>
              </a:rPr>
              <a:t>&gt;</a:t>
            </a:r>
            <a:r>
              <a:rPr lang="en-US" altLang="zh-CN" sz="1400" dirty="0">
                <a:solidFill>
                  <a:schemeClr val="tx1">
                    <a:lumMod val="75000"/>
                    <a:lumOff val="25000"/>
                  </a:schemeClr>
                </a:solidFill>
                <a:ea typeface="微软雅黑" panose="020B0503020204020204" pitchFamily="34" charset="-122"/>
                <a:sym typeface="+mn-ea"/>
              </a:rPr>
              <a:t>{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5" name="AutoShape 5"/>
          <p:cNvSpPr>
            <a:spLocks noChangeArrowheads="1"/>
          </p:cNvSpPr>
          <p:nvPr/>
        </p:nvSpPr>
        <p:spPr bwMode="auto">
          <a:xfrm>
            <a:off x="1062000" y="3956452"/>
            <a:ext cx="4752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class</a:t>
            </a:r>
            <a:r>
              <a:rPr lang="en-US" altLang="zh-CN" sz="1400" b="1" dirty="0">
                <a:solidFill>
                  <a:srgbClr val="000000"/>
                </a:solidFill>
                <a:highlight>
                  <a:srgbClr val="E8F2FE"/>
                </a:highlight>
                <a:latin typeface="Consolas" panose="020B0609020204030204"/>
              </a:rPr>
              <a:t> </a:t>
            </a:r>
            <a:r>
              <a:rPr lang="en-US" altLang="zh-CN" sz="1400" b="1" dirty="0" smtClean="0">
                <a:solidFill>
                  <a:srgbClr val="000000"/>
                </a:solidFill>
                <a:highlight>
                  <a:srgbClr val="E8F2FE"/>
                </a:highlight>
                <a:latin typeface="Consolas" panose="020B0609020204030204"/>
              </a:rPr>
              <a:t>GenClass2&lt;T&gt;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a:t>
            </a:r>
            <a:r>
              <a:rPr lang="en-US" altLang="zh-CN" sz="1400" b="1" dirty="0" err="1">
                <a:solidFill>
                  <a:srgbClr val="000000"/>
                </a:solidFill>
                <a:highlight>
                  <a:srgbClr val="E8F2FE"/>
                </a:highlight>
                <a:latin typeface="Consolas" panose="020B0609020204030204"/>
              </a:rPr>
              <a:t>GenClass</a:t>
            </a:r>
            <a:r>
              <a:rPr lang="en-US" altLang="zh-CN" sz="1400" b="1" dirty="0">
                <a:solidFill>
                  <a:srgbClr val="000000"/>
                </a:solidFill>
                <a:highlight>
                  <a:srgbClr val="E8F2FE"/>
                </a:highlight>
                <a:latin typeface="Consolas" panose="020B0609020204030204"/>
              </a:rPr>
              <a:t>&lt;String&gt;</a:t>
            </a:r>
            <a:r>
              <a:rPr lang="fr-FR" altLang="zh-CN" sz="1400" dirty="0" smtClean="0">
                <a:solidFill>
                  <a:schemeClr val="tx1">
                    <a:lumMod val="75000"/>
                    <a:lumOff val="25000"/>
                  </a:schemeClr>
                </a:solidFill>
                <a:ea typeface="微软雅黑" panose="020B0503020204020204" pitchFamily="34" charset="-122"/>
              </a:rPr>
              <a:t>{ </a:t>
            </a:r>
            <a:r>
              <a:rPr lang="fr-FR" altLang="zh-CN" sz="1400" dirty="0">
                <a:solidFill>
                  <a:schemeClr val="tx1">
                    <a:lumMod val="75000"/>
                    <a:lumOff val="25000"/>
                  </a:schemeClr>
                </a:solidFill>
                <a:ea typeface="微软雅黑" panose="020B0503020204020204" pitchFamily="34" charset="-122"/>
              </a:rPr>
              <a:t>}</a:t>
            </a:r>
            <a:endParaRPr lang="fr-FR" altLang="zh-CN" sz="1400" dirty="0">
              <a:solidFill>
                <a:schemeClr val="tx1">
                  <a:lumMod val="75000"/>
                  <a:lumOff val="25000"/>
                </a:schemeClr>
              </a:solidFill>
              <a:ea typeface="微软雅黑" panose="020B0503020204020204" pitchFamily="34" charset="-122"/>
            </a:endParaRPr>
          </a:p>
        </p:txBody>
      </p:sp>
      <p:sp>
        <p:nvSpPr>
          <p:cNvPr id="16" name="AutoShape 10"/>
          <p:cNvSpPr>
            <a:spLocks noChangeArrowheads="1"/>
          </p:cNvSpPr>
          <p:nvPr/>
        </p:nvSpPr>
        <p:spPr bwMode="auto">
          <a:xfrm>
            <a:off x="5436392" y="3175003"/>
            <a:ext cx="2664000" cy="3064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200" kern="0" dirty="0" smtClean="0">
                <a:solidFill>
                  <a:schemeClr val="bg1"/>
                </a:solidFill>
                <a:latin typeface="Arial" panose="020B0604020202020204"/>
              </a:rPr>
              <a:t>省略类型实参</a:t>
            </a:r>
            <a:r>
              <a:rPr lang="zh-CN" altLang="en-US" sz="1200" kern="0" dirty="0">
                <a:solidFill>
                  <a:schemeClr val="bg1"/>
                </a:solidFill>
                <a:latin typeface="Arial" panose="020B0604020202020204"/>
              </a:rPr>
              <a:t>时，默认为</a:t>
            </a:r>
            <a:r>
              <a:rPr lang="en-US" altLang="zh-CN" sz="1200" kern="0" dirty="0" smtClean="0">
                <a:solidFill>
                  <a:schemeClr val="bg1"/>
                </a:solidFill>
                <a:latin typeface="Arial" panose="020B0604020202020204"/>
              </a:rPr>
              <a:t>Object</a:t>
            </a:r>
            <a:r>
              <a:rPr lang="zh-CN" altLang="en-US" sz="1200" kern="0" dirty="0" smtClean="0">
                <a:solidFill>
                  <a:schemeClr val="bg1"/>
                </a:solidFill>
                <a:latin typeface="Arial" panose="020B0604020202020204"/>
              </a:rPr>
              <a:t>类型</a:t>
            </a:r>
            <a:endParaRPr lang="en-GB" altLang="zh-CN" sz="1200" kern="0" dirty="0">
              <a:solidFill>
                <a:schemeClr val="bg1"/>
              </a:solidFill>
              <a:latin typeface="Arial" panose="020B0604020202020204"/>
            </a:endParaRPr>
          </a:p>
        </p:txBody>
      </p:sp>
      <p:sp>
        <p:nvSpPr>
          <p:cNvPr id="9" name="AutoShape 10"/>
          <p:cNvSpPr>
            <a:spLocks noChangeArrowheads="1"/>
          </p:cNvSpPr>
          <p:nvPr/>
        </p:nvSpPr>
        <p:spPr bwMode="auto">
          <a:xfrm>
            <a:off x="4221000" y="2553315"/>
            <a:ext cx="4536000" cy="3064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200" kern="0" dirty="0">
                <a:solidFill>
                  <a:schemeClr val="bg1"/>
                </a:solidFill>
                <a:latin typeface="Arial" panose="020B0604020202020204"/>
              </a:rPr>
              <a:t>若</a:t>
            </a:r>
            <a:r>
              <a:rPr lang="zh-CN" altLang="en-US" sz="1200" kern="0" dirty="0" smtClean="0">
                <a:solidFill>
                  <a:schemeClr val="bg1"/>
                </a:solidFill>
                <a:latin typeface="Arial" panose="020B0604020202020204"/>
              </a:rPr>
              <a:t>父类声明了类型形参</a:t>
            </a:r>
            <a:r>
              <a:rPr lang="en-US" altLang="zh-CN" sz="1200" kern="0" dirty="0" smtClean="0">
                <a:solidFill>
                  <a:schemeClr val="bg1"/>
                </a:solidFill>
                <a:latin typeface="Arial" panose="020B0604020202020204"/>
              </a:rPr>
              <a:t>T</a:t>
            </a:r>
            <a:r>
              <a:rPr lang="zh-CN" altLang="en-US" sz="1200" kern="0" dirty="0" smtClean="0">
                <a:solidFill>
                  <a:schemeClr val="bg1"/>
                </a:solidFill>
                <a:latin typeface="Arial" panose="020B0604020202020204"/>
              </a:rPr>
              <a:t>，则子类的类型形参列表中也必须含有</a:t>
            </a:r>
            <a:r>
              <a:rPr lang="en-US" altLang="zh-CN" sz="1200" kern="0" dirty="0" smtClean="0">
                <a:solidFill>
                  <a:schemeClr val="bg1"/>
                </a:solidFill>
                <a:latin typeface="Arial" panose="020B0604020202020204"/>
              </a:rPr>
              <a:t>T</a:t>
            </a:r>
            <a:endParaRPr lang="en-GB" altLang="zh-CN" sz="1200" kern="0" dirty="0">
              <a:solidFill>
                <a:schemeClr val="bg1"/>
              </a:solidFill>
              <a:latin typeface="Arial" panose="020B0604020202020204"/>
            </a:endParaRPr>
          </a:p>
        </p:txBody>
      </p:sp>
      <p:sp>
        <p:nvSpPr>
          <p:cNvPr id="13" name="内容占位符 2"/>
          <p:cNvSpPr txBox="1"/>
          <p:nvPr/>
        </p:nvSpPr>
        <p:spPr>
          <a:xfrm>
            <a:off x="323528" y="2886971"/>
            <a:ext cx="8352928" cy="482023"/>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800"/>
              </a:spcBef>
            </a:pPr>
            <a:r>
              <a:rPr lang="zh-CN" altLang="en-US" dirty="0" smtClean="0"/>
              <a:t>传入类型实参：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Scale>
                                      <p:cBhvr>
                                        <p:cTn id="1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2"/>
                                        </p:tgtEl>
                                        <p:attrNameLst>
                                          <p:attrName>ppt_x</p:attrName>
                                          <p:attrName>ppt_y</p:attrName>
                                        </p:attrNameLst>
                                      </p:cBhvr>
                                    </p:animMotion>
                                    <p:animEffect transition="in" filter="fade">
                                      <p:cBhvr>
                                        <p:cTn id="21" dur="1000"/>
                                        <p:tgtEl>
                                          <p:spTgt spid="12"/>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Scale>
                                      <p:cBhvr>
                                        <p:cTn id="24"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9"/>
                                        </p:tgtEl>
                                        <p:attrNameLst>
                                          <p:attrName>ppt_x</p:attrName>
                                          <p:attrName>ppt_y</p:attrName>
                                        </p:attrNameLst>
                                      </p:cBhvr>
                                    </p:animMotion>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Scale>
                                      <p:cBhvr>
                                        <p:cTn id="3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3"/>
                                        </p:tgtEl>
                                        <p:attrNameLst>
                                          <p:attrName>ppt_x</p:attrName>
                                          <p:attrName>ppt_y</p:attrName>
                                        </p:attrNameLst>
                                      </p:cBhvr>
                                    </p:animMotion>
                                    <p:animEffect transition="in" filter="fade">
                                      <p:cBhvr>
                                        <p:cTn id="33" dur="1000"/>
                                        <p:tgtEl>
                                          <p:spTgt spid="13"/>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Scale>
                                      <p:cBhvr>
                                        <p:cTn id="3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4"/>
                                        </p:tgtEl>
                                        <p:attrNameLst>
                                          <p:attrName>ppt_x</p:attrName>
                                          <p:attrName>ppt_y</p:attrName>
                                        </p:attrNameLst>
                                      </p:cBhvr>
                                    </p:animMotion>
                                    <p:animEffect transition="in" filter="fade">
                                      <p:cBhvr>
                                        <p:cTn id="38" dur="1000"/>
                                        <p:tgtEl>
                                          <p:spTgt spid="14"/>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6"/>
                                        </p:tgtEl>
                                        <p:attrNameLst>
                                          <p:attrName>ppt_x</p:attrName>
                                          <p:attrName>ppt_y</p:attrName>
                                        </p:attrNameLst>
                                      </p:cBhvr>
                                    </p:animMotion>
                                    <p:animEffect transition="in" filter="fade">
                                      <p:cBhvr>
                                        <p:cTn id="43" dur="1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4" grpId="0" animBg="1"/>
      <p:bldP spid="15" grpId="0" animBg="1"/>
      <p:bldP spid="16" grpId="0" animBg="1"/>
      <p:bldP spid="9"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自定义泛型类的案例</a:t>
            </a:r>
            <a:endParaRPr lang="zh-CN" altLang="en-US" dirty="0" smtClean="0"/>
          </a:p>
        </p:txBody>
      </p:sp>
      <p:sp>
        <p:nvSpPr>
          <p:cNvPr id="12" name="AutoShape 5"/>
          <p:cNvSpPr>
            <a:spLocks noChangeArrowheads="1"/>
          </p:cNvSpPr>
          <p:nvPr/>
        </p:nvSpPr>
        <p:spPr bwMode="auto">
          <a:xfrm>
            <a:off x="624840" y="1226185"/>
            <a:ext cx="8039735" cy="3322955"/>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00000"/>
              </a:lnSpc>
            </a:pPr>
            <a:r>
              <a:rPr lang="en-US" altLang="zh-CN" sz="1400">
                <a:highlight>
                  <a:srgbClr val="E8F2FE"/>
                </a:highlight>
                <a:latin typeface="Consolas" panose="020B0609020204030204"/>
              </a:rPr>
              <a:t>public class GenericDemo&lt;T&gt; {//声明泛型类</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private T val;//成员变量val的类型为泛型形参T</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public void setVal(T val) {//通过setter方法为属性赋值</a:t>
            </a:r>
            <a:endParaRPr lang="en-US" altLang="zh-CN" sz="1400">
              <a:highlight>
                <a:srgbClr val="E8F2FE"/>
              </a:highlight>
              <a:latin typeface="Consolas" panose="020B0609020204030204"/>
            </a:endParaRPr>
          </a:p>
          <a:p>
            <a:pPr lvl="2" algn="l">
              <a:lnSpc>
                <a:spcPct val="100000"/>
              </a:lnSpc>
            </a:pPr>
            <a:r>
              <a:rPr lang="en-US" altLang="zh-CN" sz="1400">
                <a:highlight>
                  <a:srgbClr val="E8F2FE"/>
                </a:highlight>
                <a:latin typeface="Consolas" panose="020B0609020204030204"/>
              </a:rPr>
              <a:t>this.val=val;</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public T getVal() {//返回值类型为泛型形参T的成员方法</a:t>
            </a:r>
            <a:endParaRPr lang="en-US" altLang="zh-CN" sz="1400">
              <a:highlight>
                <a:srgbClr val="E8F2FE"/>
              </a:highlight>
              <a:latin typeface="Consolas" panose="020B0609020204030204"/>
            </a:endParaRPr>
          </a:p>
          <a:p>
            <a:pPr lvl="2" algn="l">
              <a:lnSpc>
                <a:spcPct val="100000"/>
              </a:lnSpc>
            </a:pPr>
            <a:r>
              <a:rPr lang="en-US" altLang="zh-CN" sz="1400">
                <a:highlight>
                  <a:srgbClr val="E8F2FE"/>
                </a:highlight>
                <a:latin typeface="Consolas" panose="020B0609020204030204"/>
              </a:rPr>
              <a:t>return val;</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public static void main(String[] args) {</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//创建泛型类的对象时传入具体实际类型String</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GenericDemo&lt;String&gt; demo = new GenericDemo&lt;String&gt;();</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//调用成员方法getVal时，泛型</a:t>
            </a:r>
            <a:r>
              <a:rPr lang="zh-CN" altLang="en-US" sz="1400">
                <a:highlight>
                  <a:srgbClr val="E8F2FE"/>
                </a:highlight>
                <a:latin typeface="Consolas" panose="020B0609020204030204"/>
              </a:rPr>
              <a:t>形参</a:t>
            </a:r>
            <a:r>
              <a:rPr lang="en-US" altLang="zh-CN" sz="1400">
                <a:highlight>
                  <a:srgbClr val="E8F2FE"/>
                </a:highlight>
                <a:latin typeface="Consolas" panose="020B0609020204030204"/>
              </a:rPr>
              <a:t>T自动转换为String类型</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String val = demo.getVal();</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Scale>
                                      <p:cBhvr>
                                        <p:cTn id="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
                                        </p:tgtEl>
                                        <p:attrNameLst>
                                          <p:attrName>ppt_x</p:attrName>
                                          <p:attrName>ppt_y</p:attrName>
                                        </p:attrNameLst>
                                      </p:cBhvr>
                                    </p:animMotion>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使用泛</a:t>
            </a:r>
            <a:r>
              <a:rPr lang="zh-CN" altLang="en-US" dirty="0"/>
              <a:t>型</a:t>
            </a:r>
            <a:r>
              <a:rPr lang="zh-CN" altLang="en-US" dirty="0" smtClean="0"/>
              <a:t>类的注意事项</a:t>
            </a:r>
            <a:endParaRPr lang="zh-CN" altLang="en-US" dirty="0"/>
          </a:p>
        </p:txBody>
      </p:sp>
      <p:grpSp>
        <p:nvGrpSpPr>
          <p:cNvPr id="12" name="组合 11"/>
          <p:cNvGrpSpPr/>
          <p:nvPr/>
        </p:nvGrpSpPr>
        <p:grpSpPr>
          <a:xfrm>
            <a:off x="927000" y="1851670"/>
            <a:ext cx="2022241" cy="1714162"/>
            <a:chOff x="927000" y="2227244"/>
            <a:chExt cx="2022241" cy="1714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7000" y="2227244"/>
              <a:ext cx="2022241" cy="171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1138266" y="2656175"/>
              <a:ext cx="1660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latin typeface="+mj-ea"/>
                  <a:ea typeface="+mj-ea"/>
                </a:rPr>
                <a:t>实例化泛型</a:t>
              </a:r>
              <a:r>
                <a:rPr lang="zh-CN" altLang="en-US" sz="1400" b="1" dirty="0" smtClean="0">
                  <a:latin typeface="+mj-ea"/>
                  <a:ea typeface="+mj-ea"/>
                </a:rPr>
                <a:t>类时，需指定具体类型</a:t>
              </a:r>
              <a:endParaRPr lang="zh-CN" altLang="zh-CN" sz="1400" b="1" dirty="0">
                <a:latin typeface="+mj-ea"/>
                <a:ea typeface="+mj-ea"/>
              </a:endParaRPr>
            </a:p>
          </p:txBody>
        </p:sp>
      </p:grpSp>
      <p:grpSp>
        <p:nvGrpSpPr>
          <p:cNvPr id="4" name="组合 3"/>
          <p:cNvGrpSpPr/>
          <p:nvPr/>
        </p:nvGrpSpPr>
        <p:grpSpPr>
          <a:xfrm>
            <a:off x="5967000" y="1851670"/>
            <a:ext cx="2070000" cy="1713600"/>
            <a:chOff x="3259540" y="2227244"/>
            <a:chExt cx="2070000" cy="1713600"/>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9540" y="2227244"/>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352792" y="2604024"/>
              <a:ext cx="1976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类型实参为空时</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ea typeface="+mj-ea"/>
                </a:rPr>
                <a:t>默认</a:t>
              </a:r>
              <a:r>
                <a:rPr lang="zh-CN" altLang="en-US" sz="1400" b="1" dirty="0">
                  <a:solidFill>
                    <a:schemeClr val="accent1">
                      <a:lumMod val="20000"/>
                      <a:lumOff val="80000"/>
                    </a:schemeClr>
                  </a:solidFill>
                  <a:latin typeface="+mj-ea"/>
                  <a:ea typeface="+mj-ea"/>
                </a:rPr>
                <a:t>是</a:t>
              </a:r>
              <a:r>
                <a:rPr lang="en-US" altLang="zh-CN" sz="1400" b="1" dirty="0">
                  <a:solidFill>
                    <a:schemeClr val="accent1">
                      <a:lumMod val="20000"/>
                      <a:lumOff val="80000"/>
                    </a:schemeClr>
                  </a:solidFill>
                  <a:latin typeface="+mj-ea"/>
                  <a:ea typeface="+mj-ea"/>
                </a:rPr>
                <a:t>Object</a:t>
              </a:r>
              <a:r>
                <a:rPr lang="zh-CN" altLang="en-US" sz="1400" b="1" dirty="0">
                  <a:solidFill>
                    <a:schemeClr val="accent1">
                      <a:lumMod val="20000"/>
                      <a:lumOff val="80000"/>
                    </a:schemeClr>
                  </a:solidFill>
                  <a:latin typeface="+mj-ea"/>
                  <a:ea typeface="+mj-ea"/>
                </a:rPr>
                <a:t>类型</a:t>
              </a:r>
              <a:endParaRPr lang="en-US" altLang="zh-CN" sz="1400" b="1" dirty="0">
                <a:solidFill>
                  <a:schemeClr val="accent1">
                    <a:lumMod val="20000"/>
                    <a:lumOff val="80000"/>
                  </a:schemeClr>
                </a:solidFill>
                <a:latin typeface="+mj-ea"/>
                <a:ea typeface="+mj-ea"/>
              </a:endParaRPr>
            </a:p>
          </p:txBody>
        </p:sp>
      </p:grpSp>
      <p:grpSp>
        <p:nvGrpSpPr>
          <p:cNvPr id="11" name="组合 10"/>
          <p:cNvGrpSpPr/>
          <p:nvPr/>
        </p:nvGrpSpPr>
        <p:grpSpPr>
          <a:xfrm>
            <a:off x="3364714" y="1851670"/>
            <a:ext cx="2023200" cy="1713600"/>
            <a:chOff x="5653242" y="2227244"/>
            <a:chExt cx="2023200" cy="1713600"/>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242" y="2227244"/>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5729670" y="2656175"/>
              <a:ext cx="18958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编译时</a:t>
              </a:r>
              <a:r>
                <a:rPr lang="zh-CN" altLang="en-US" sz="1400" b="1" dirty="0" smtClean="0">
                  <a:solidFill>
                    <a:srgbClr val="FFC000"/>
                  </a:solidFill>
                  <a:latin typeface="+mj-ea"/>
                  <a:ea typeface="+mj-ea"/>
                </a:rPr>
                <a:t>进行</a:t>
              </a:r>
              <a:endParaRPr lang="en-US" altLang="zh-CN" sz="1400" b="1" dirty="0" smtClean="0">
                <a:solidFill>
                  <a:srgbClr val="FFC000"/>
                </a:solidFill>
                <a:latin typeface="+mj-ea"/>
                <a:ea typeface="+mj-ea"/>
              </a:endParaRPr>
            </a:p>
            <a:p>
              <a:r>
                <a:rPr lang="zh-CN" altLang="en-US" sz="1400" b="1" dirty="0" smtClean="0">
                  <a:solidFill>
                    <a:srgbClr val="FFC000"/>
                  </a:solidFill>
                  <a:latin typeface="+mj-ea"/>
                  <a:ea typeface="+mj-ea"/>
                </a:rPr>
                <a:t>类型检查</a:t>
              </a:r>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泛型接口</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37051"/>
            <a:ext cx="1916328" cy="360040"/>
          </a:xfrm>
        </p:spPr>
        <p:txBody>
          <a:bodyPr/>
          <a:lstStyle/>
          <a:p>
            <a:r>
              <a:rPr lang="zh-CN" altLang="en-US" dirty="0"/>
              <a:t>泛</a:t>
            </a:r>
            <a:r>
              <a:rPr lang="zh-CN" altLang="en-US" dirty="0" smtClean="0"/>
              <a:t>型接口的</a:t>
            </a:r>
            <a:r>
              <a:rPr lang="zh-CN" altLang="en-US" dirty="0"/>
              <a:t>概念</a:t>
            </a:r>
            <a:r>
              <a:rPr lang="zh-CN" altLang="en-US" dirty="0" smtClean="0"/>
              <a:t>？</a:t>
            </a:r>
            <a:endParaRPr lang="zh-CN" altLang="en-US" dirty="0"/>
          </a:p>
        </p:txBody>
      </p:sp>
      <p:sp>
        <p:nvSpPr>
          <p:cNvPr id="19" name="Text Box 14"/>
          <p:cNvSpPr txBox="1"/>
          <p:nvPr/>
        </p:nvSpPr>
        <p:spPr>
          <a:xfrm>
            <a:off x="673647" y="1491630"/>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491630"/>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491630"/>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491630"/>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3041290"/>
            <a:ext cx="824766" cy="576263"/>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156750"/>
              <a:ext cx="750151" cy="307777"/>
            </a:xfrm>
            <a:prstGeom prst="rect">
              <a:avLst/>
            </a:prstGeom>
            <a:noFill/>
            <a:ln w="9525">
              <a:noFill/>
            </a:ln>
          </p:spPr>
          <p:txBody>
            <a:bodyPr wrap="square" anchor="t">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定义</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925431"/>
            <a:ext cx="1163409" cy="1055688"/>
            <a:chOff x="338859" y="2095666"/>
            <a:chExt cx="1163409"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338859" y="2438844"/>
              <a:ext cx="1163409"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a:t>
              </a:r>
              <a:r>
                <a:rPr lang="zh-CN" altLang="en-US" b="1" noProof="1">
                  <a:solidFill>
                    <a:schemeClr val="accent1"/>
                  </a:solidFill>
                </a:rPr>
                <a:t>接口</a:t>
              </a:r>
              <a:endParaRPr lang="en-US" altLang="zh-CN" b="1" noProof="1">
                <a:solidFill>
                  <a:schemeClr val="accent1"/>
                </a:solidFill>
              </a:endParaRPr>
            </a:p>
          </p:txBody>
        </p:sp>
      </p:grpSp>
      <p:grpSp>
        <p:nvGrpSpPr>
          <p:cNvPr id="5" name="组合 4"/>
          <p:cNvGrpSpPr/>
          <p:nvPr/>
        </p:nvGrpSpPr>
        <p:grpSpPr>
          <a:xfrm>
            <a:off x="2363853" y="1925431"/>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a:solidFill>
                    <a:schemeClr val="accent1"/>
                  </a:solidFill>
                </a:rPr>
                <a:t>接口</a:t>
              </a:r>
              <a:endParaRPr lang="en-US" altLang="zh-CN" b="1" noProof="1">
                <a:solidFill>
                  <a:schemeClr val="accent1"/>
                </a:solidFill>
              </a:endParaRPr>
            </a:p>
          </p:txBody>
        </p:sp>
      </p:grpSp>
      <p:grpSp>
        <p:nvGrpSpPr>
          <p:cNvPr id="6" name="组合 5"/>
          <p:cNvGrpSpPr/>
          <p:nvPr/>
        </p:nvGrpSpPr>
        <p:grpSpPr>
          <a:xfrm>
            <a:off x="3851920" y="1925431"/>
            <a:ext cx="1296144" cy="1055688"/>
            <a:chOff x="3851920" y="1410050"/>
            <a:chExt cx="1296144"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851920" y="1761750"/>
              <a:ext cx="1296144" cy="338554"/>
            </a:xfrm>
            <a:prstGeom prst="rect">
              <a:avLst/>
            </a:prstGeom>
            <a:noFill/>
          </p:spPr>
          <p:txBody>
            <a:bodyPr wrap="square" rtlCol="0">
              <a:spAutoFit/>
            </a:bodyPr>
            <a:lstStyle/>
            <a:p>
              <a:r>
                <a:rPr lang="zh-CN" altLang="en-US" sz="1600" b="1" noProof="1" smtClean="0">
                  <a:solidFill>
                    <a:schemeClr val="accent1"/>
                  </a:solidFill>
                </a:rPr>
                <a:t>非泛型接口</a:t>
              </a:r>
              <a:endParaRPr lang="en-US" altLang="zh-CN" sz="1600" b="1" noProof="1">
                <a:solidFill>
                  <a:schemeClr val="accent1"/>
                </a:solidFill>
              </a:endParaRPr>
            </a:p>
          </p:txBody>
        </p:sp>
      </p:grpSp>
      <p:grpSp>
        <p:nvGrpSpPr>
          <p:cNvPr id="43" name="组合 42"/>
          <p:cNvGrpSpPr/>
          <p:nvPr/>
        </p:nvGrpSpPr>
        <p:grpSpPr>
          <a:xfrm>
            <a:off x="5517000" y="1925431"/>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使用类型形参定义</a:t>
              </a:r>
              <a:endParaRPr lang="zh-CN" altLang="en-US" sz="1400" b="1" noProof="1">
                <a:solidFill>
                  <a:schemeClr val="accent1"/>
                </a:solidFill>
              </a:endParaRPr>
            </a:p>
          </p:txBody>
        </p:sp>
      </p:grpSp>
      <p:sp>
        <p:nvSpPr>
          <p:cNvPr id="39" name="Rectangle 14"/>
          <p:cNvSpPr>
            <a:spLocks noChangeArrowheads="1"/>
          </p:cNvSpPr>
          <p:nvPr/>
        </p:nvSpPr>
        <p:spPr bwMode="auto">
          <a:xfrm>
            <a:off x="2700232"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419896"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489308" y="771550"/>
            <a:ext cx="2666868"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a:t>
            </a:r>
            <a:r>
              <a:rPr lang="en-US" altLang="zh-CN" dirty="0" smtClean="0"/>
              <a:t>Interface </a:t>
            </a:r>
            <a:r>
              <a:rPr lang="en-US" altLang="zh-CN" dirty="0" smtClean="0">
                <a:solidFill>
                  <a:schemeClr val="tx1">
                    <a:lumMod val="75000"/>
                    <a:lumOff val="25000"/>
                  </a:schemeClr>
                </a:solidFill>
              </a:rPr>
              <a:t>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a:t>
            </a:r>
            <a:r>
              <a:rPr lang="zh-CN" altLang="en-US" dirty="0" smtClean="0">
                <a:solidFill>
                  <a:schemeClr val="tx1">
                    <a:lumMod val="75000"/>
                    <a:lumOff val="25000"/>
                  </a:schemeClr>
                </a:solidFill>
              </a:rPr>
              <a:t>型</a:t>
            </a:r>
            <a:r>
              <a:rPr lang="zh-CN" altLang="en-US" dirty="0">
                <a:solidFill>
                  <a:schemeClr val="tx1">
                    <a:lumMod val="75000"/>
                    <a:lumOff val="25000"/>
                  </a:schemeClr>
                </a:solidFill>
              </a:rPr>
              <a:t>接口</a:t>
            </a:r>
            <a:endParaRPr lang="en-US" altLang="zh-CN" dirty="0">
              <a:solidFill>
                <a:schemeClr val="tx1">
                  <a:lumMod val="75000"/>
                  <a:lumOff val="25000"/>
                </a:schemeClr>
              </a:solidFill>
              <a:sym typeface="+mn-ea"/>
            </a:endParaRPr>
          </a:p>
        </p:txBody>
      </p:sp>
      <p:grpSp>
        <p:nvGrpSpPr>
          <p:cNvPr id="8" name="组合 7"/>
          <p:cNvGrpSpPr/>
          <p:nvPr/>
        </p:nvGrpSpPr>
        <p:grpSpPr>
          <a:xfrm>
            <a:off x="753591" y="3687942"/>
            <a:ext cx="7045067" cy="612000"/>
            <a:chOff x="753591" y="3507854"/>
            <a:chExt cx="7045067" cy="612000"/>
          </a:xfrm>
        </p:grpSpPr>
        <p:sp>
          <p:nvSpPr>
            <p:cNvPr id="2" name="圆角矩形 1"/>
            <p:cNvSpPr/>
            <p:nvPr/>
          </p:nvSpPr>
          <p:spPr bwMode="auto">
            <a:xfrm>
              <a:off x="753591" y="3507854"/>
              <a:ext cx="7045067" cy="612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副标题 6"/>
            <p:cNvSpPr txBox="1"/>
            <p:nvPr/>
          </p:nvSpPr>
          <p:spPr>
            <a:xfrm>
              <a:off x="755576" y="3651870"/>
              <a:ext cx="6964668" cy="32400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solidFill>
                    <a:schemeClr val="bg1"/>
                  </a:solidFill>
                </a:rPr>
                <a:t>泛</a:t>
              </a:r>
              <a:r>
                <a:rPr lang="zh-CN" altLang="en-US" dirty="0" smtClean="0">
                  <a:solidFill>
                    <a:schemeClr val="bg1"/>
                  </a:solidFill>
                </a:rPr>
                <a:t>型接口是</a:t>
              </a:r>
              <a:r>
                <a:rPr lang="zh-CN" altLang="en-US" dirty="0">
                  <a:solidFill>
                    <a:schemeClr val="bg1"/>
                  </a:solidFill>
                </a:rPr>
                <a:t>使用类型形参定义</a:t>
              </a:r>
              <a:r>
                <a:rPr lang="zh-CN" altLang="en-US" dirty="0" smtClean="0">
                  <a:solidFill>
                    <a:schemeClr val="bg1"/>
                  </a:solidFill>
                </a:rPr>
                <a:t>的接口。</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如何使用泛型接口</a:t>
            </a:r>
            <a:endParaRPr lang="zh-CN" altLang="en-US"/>
          </a:p>
        </p:txBody>
      </p:sp>
      <p:sp>
        <p:nvSpPr>
          <p:cNvPr id="3" name="副标题 2"/>
          <p:cNvSpPr>
            <a:spLocks noGrp="1"/>
          </p:cNvSpPr>
          <p:nvPr>
            <p:ph type="subTitle" idx="10"/>
          </p:nvPr>
        </p:nvSpPr>
        <p:spPr/>
        <p:txBody>
          <a:bodyPr/>
          <a:lstStyle/>
          <a:p>
            <a:r>
              <a:rPr lang="zh-CN" altLang="en-US" dirty="0" smtClean="0"/>
              <a:t>语法格式：</a:t>
            </a:r>
            <a:endParaRPr lang="zh-CN" altLang="en-US" dirty="0"/>
          </a:p>
        </p:txBody>
      </p:sp>
      <p:sp>
        <p:nvSpPr>
          <p:cNvPr id="12" name="AutoShape 5"/>
          <p:cNvSpPr>
            <a:spLocks noChangeArrowheads="1"/>
          </p:cNvSpPr>
          <p:nvPr/>
        </p:nvSpPr>
        <p:spPr bwMode="auto">
          <a:xfrm>
            <a:off x="1403648" y="1275606"/>
            <a:ext cx="5875263" cy="73866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interface </a:t>
            </a:r>
            <a:r>
              <a:rPr lang="zh-CN" altLang="en-US" sz="1400" dirty="0">
                <a:solidFill>
                  <a:schemeClr val="tx1">
                    <a:lumMod val="75000"/>
                    <a:lumOff val="25000"/>
                  </a:schemeClr>
                </a:solidFill>
                <a:ea typeface="微软雅黑" panose="020B0503020204020204" pitchFamily="34" charset="-122"/>
                <a:sym typeface="+mn-ea"/>
              </a:rPr>
              <a:t>接口名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类型形参列表</a:t>
            </a:r>
            <a:r>
              <a:rPr lang="en-US" altLang="zh-CN" sz="1400" dirty="0">
                <a:solidFill>
                  <a:schemeClr val="tx1">
                    <a:lumMod val="75000"/>
                    <a:lumOff val="25000"/>
                  </a:schemeClr>
                </a:solidFill>
                <a:ea typeface="微软雅黑" panose="020B0503020204020204" pitchFamily="34" charset="-122"/>
                <a:sym typeface="+mn-ea"/>
              </a:rPr>
              <a:t>&gt;{</a:t>
            </a:r>
            <a:endParaRPr lang="en-US" altLang="zh-CN" sz="1400" dirty="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7" name="AutoShape 5"/>
          <p:cNvSpPr>
            <a:spLocks noChangeArrowheads="1"/>
          </p:cNvSpPr>
          <p:nvPr/>
        </p:nvSpPr>
        <p:spPr bwMode="auto">
          <a:xfrm>
            <a:off x="1403648" y="2571750"/>
            <a:ext cx="5875263" cy="2031325"/>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rPr>
              <a:t>public </a:t>
            </a:r>
            <a:r>
              <a:rPr lang="en-US" altLang="zh-CN" sz="1400" b="1" dirty="0" smtClean="0">
                <a:solidFill>
                  <a:srgbClr val="7F0055"/>
                </a:solidFill>
                <a:highlight>
                  <a:srgbClr val="E8F2FE"/>
                </a:highlight>
                <a:latin typeface="Consolas" panose="020B0609020204030204"/>
              </a:rPr>
              <a:t>interface </a:t>
            </a:r>
            <a:r>
              <a:rPr lang="en-US" altLang="zh-CN" sz="1400" dirty="0" smtClean="0">
                <a:solidFill>
                  <a:schemeClr val="tx1">
                    <a:lumMod val="75000"/>
                    <a:lumOff val="25000"/>
                  </a:schemeClr>
                </a:solidFill>
                <a:ea typeface="微软雅黑" panose="020B0503020204020204" pitchFamily="34" charset="-122"/>
              </a:rPr>
              <a:t>Addable&lt;T</a:t>
            </a:r>
            <a:r>
              <a:rPr lang="en-US" altLang="zh-CN" sz="1400" dirty="0">
                <a:solidFill>
                  <a:schemeClr val="tx1">
                    <a:lumMod val="75000"/>
                    <a:lumOff val="25000"/>
                  </a:schemeClr>
                </a:solidFill>
                <a:ea typeface="微软雅黑" panose="020B0503020204020204" pitchFamily="34" charset="-122"/>
              </a:rPr>
              <a:t>&gt; {</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fr-FR" altLang="zh-CN" sz="1400" dirty="0">
                <a:solidFill>
                  <a:schemeClr val="tx1">
                    <a:lumMod val="75000"/>
                    <a:lumOff val="25000"/>
                  </a:schemeClr>
                </a:solidFill>
                <a:ea typeface="微软雅黑" panose="020B0503020204020204" pitchFamily="34" charset="-122"/>
              </a:rPr>
              <a:t>    public void add(T t);</a:t>
            </a:r>
            <a:endParaRPr lang="fr-FR"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rPr>
              <a:t>}</a:t>
            </a:r>
            <a:endParaRPr lang="en-US" altLang="zh-CN" sz="1400" dirty="0" smtClean="0">
              <a:solidFill>
                <a:schemeClr val="tx1">
                  <a:lumMod val="75000"/>
                  <a:lumOff val="25000"/>
                </a:schemeClr>
              </a:solidFill>
              <a:ea typeface="微软雅黑" panose="020B0503020204020204" pitchFamily="34" charset="-122"/>
            </a:endParaRPr>
          </a:p>
          <a:p>
            <a:pPr algn="l">
              <a:lnSpc>
                <a:spcPct val="150000"/>
              </a:lnSpc>
            </a:pPr>
            <a:r>
              <a:rPr lang="en-US" altLang="zh-CN" sz="1400" dirty="0">
                <a:solidFill>
                  <a:schemeClr val="tx1">
                    <a:lumMod val="75000"/>
                    <a:lumOff val="25000"/>
                  </a:schemeClr>
                </a:solidFill>
                <a:ea typeface="微软雅黑" panose="020B0503020204020204" pitchFamily="34" charset="-122"/>
              </a:rPr>
              <a:t>public </a:t>
            </a:r>
            <a:r>
              <a:rPr lang="en-US" altLang="zh-CN" sz="1400" b="1" dirty="0">
                <a:solidFill>
                  <a:srgbClr val="7F0055"/>
                </a:solidFill>
                <a:highlight>
                  <a:srgbClr val="E8F2FE"/>
                </a:highlight>
                <a:latin typeface="Consolas" panose="020B0609020204030204"/>
              </a:rPr>
              <a:t>interface </a:t>
            </a:r>
            <a:r>
              <a:rPr lang="en-US" altLang="zh-CN" sz="1400" dirty="0">
                <a:solidFill>
                  <a:schemeClr val="tx1">
                    <a:lumMod val="75000"/>
                    <a:lumOff val="25000"/>
                  </a:schemeClr>
                </a:solidFill>
                <a:ea typeface="微软雅黑" panose="020B0503020204020204" pitchFamily="34" charset="-122"/>
              </a:rPr>
              <a:t>Getable&lt;T&gt; {</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a:solidFill>
                  <a:schemeClr val="tx1">
                    <a:lumMod val="75000"/>
                    <a:lumOff val="25000"/>
                  </a:schemeClr>
                </a:solidFill>
                <a:ea typeface="微软雅黑" panose="020B0503020204020204" pitchFamily="34" charset="-122"/>
              </a:rPr>
              <a:t>    public T get(</a:t>
            </a:r>
            <a:r>
              <a:rPr lang="en-US" altLang="zh-CN" sz="1400" dirty="0" err="1">
                <a:solidFill>
                  <a:schemeClr val="tx1">
                    <a:lumMod val="75000"/>
                    <a:lumOff val="25000"/>
                  </a:schemeClr>
                </a:solidFill>
                <a:ea typeface="微软雅黑" panose="020B0503020204020204" pitchFamily="34" charset="-122"/>
              </a:rPr>
              <a:t>int</a:t>
            </a:r>
            <a:r>
              <a:rPr lang="en-US" altLang="zh-CN" sz="1400" dirty="0">
                <a:solidFill>
                  <a:schemeClr val="tx1">
                    <a:lumMod val="75000"/>
                    <a:lumOff val="25000"/>
                  </a:schemeClr>
                </a:solidFill>
                <a:ea typeface="微软雅黑" panose="020B0503020204020204" pitchFamily="34" charset="-122"/>
              </a:rPr>
              <a:t> index);</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rPr>
              <a:t>}</a:t>
            </a:r>
            <a:endParaRPr lang="zh-CN" altLang="en-US" sz="1400" dirty="0">
              <a:solidFill>
                <a:schemeClr val="tx1">
                  <a:lumMod val="75000"/>
                  <a:lumOff val="25000"/>
                </a:schemeClr>
              </a:solidFill>
              <a:ea typeface="微软雅黑" panose="020B0503020204020204" pitchFamily="34" charset="-122"/>
              <a:sym typeface="+mn-ea"/>
            </a:endParaRPr>
          </a:p>
        </p:txBody>
      </p:sp>
      <p:grpSp>
        <p:nvGrpSpPr>
          <p:cNvPr id="4" name="组合 3"/>
          <p:cNvGrpSpPr/>
          <p:nvPr/>
        </p:nvGrpSpPr>
        <p:grpSpPr>
          <a:xfrm>
            <a:off x="4173912" y="1510794"/>
            <a:ext cx="3231000" cy="340519"/>
            <a:chOff x="3087001" y="1546490"/>
            <a:chExt cx="3231000" cy="340519"/>
          </a:xfrm>
        </p:grpSpPr>
        <p:sp>
          <p:nvSpPr>
            <p:cNvPr id="21" name="Line 15"/>
            <p:cNvSpPr>
              <a:spLocks noChangeShapeType="1"/>
            </p:cNvSpPr>
            <p:nvPr/>
          </p:nvSpPr>
          <p:spPr bwMode="auto">
            <a:xfrm>
              <a:off x="3087001" y="1626750"/>
              <a:ext cx="1395000" cy="90000"/>
            </a:xfrm>
            <a:prstGeom prst="line">
              <a:avLst/>
            </a:prstGeom>
            <a:ln w="34925"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n w="38100">
                  <a:solidFill>
                    <a:schemeClr val="tx1"/>
                  </a:solidFill>
                </a:ln>
              </a:endParaRPr>
            </a:p>
          </p:txBody>
        </p:sp>
        <p:sp>
          <p:nvSpPr>
            <p:cNvPr id="22" name="AutoShape 10"/>
            <p:cNvSpPr>
              <a:spLocks noChangeArrowheads="1"/>
            </p:cNvSpPr>
            <p:nvPr/>
          </p:nvSpPr>
          <p:spPr bwMode="auto">
            <a:xfrm>
              <a:off x="4482001" y="1546490"/>
              <a:ext cx="1836000" cy="340519"/>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400" kern="0" dirty="0">
                  <a:solidFill>
                    <a:schemeClr val="bg1"/>
                  </a:solidFill>
                  <a:latin typeface="Arial" panose="020B0604020202020204"/>
                </a:rPr>
                <a:t>与泛型类的语法相似</a:t>
              </a:r>
              <a:endParaRPr lang="en-US" altLang="zh-CN" sz="1400" kern="0" dirty="0">
                <a:solidFill>
                  <a:schemeClr val="bg1"/>
                </a:solidFill>
                <a:latin typeface="Arial" panose="020B0604020202020204"/>
              </a:endParaRPr>
            </a:p>
          </p:txBody>
        </p:sp>
      </p:grpSp>
      <p:sp>
        <p:nvSpPr>
          <p:cNvPr id="14" name="TextBox 13"/>
          <p:cNvSpPr txBox="1"/>
          <p:nvPr/>
        </p:nvSpPr>
        <p:spPr>
          <a:xfrm>
            <a:off x="1403648" y="2139702"/>
            <a:ext cx="3024336" cy="338554"/>
          </a:xfrm>
          <a:prstGeom prst="rect">
            <a:avLst/>
          </a:prstGeom>
          <a:noFill/>
        </p:spPr>
        <p:txBody>
          <a:bodyPr wrap="square" rtlCol="0">
            <a:spAutoFit/>
          </a:bodyPr>
          <a:lstStyle/>
          <a:p>
            <a:pPr algn="l"/>
            <a:r>
              <a:rPr lang="zh-CN" altLang="en-US" sz="1600" dirty="0" smtClean="0"/>
              <a:t>示例：</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2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 calcmode="lin" valueType="num">
                                      <p:cBhvr>
                                        <p:cTn id="14"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6"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7" dur="1000" decel="50000">
                                          <p:stCondLst>
                                            <p:cond delay="0"/>
                                          </p:stCondLst>
                                        </p:cTn>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anim calcmode="lin" valueType="num">
                                      <p:cBhvr>
                                        <p:cTn id="24"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如何使用泛型接口</a:t>
            </a:r>
            <a:endParaRPr lang="zh-CN" altLang="en-US"/>
          </a:p>
        </p:txBody>
      </p:sp>
      <p:sp>
        <p:nvSpPr>
          <p:cNvPr id="3" name="内容占位符 2"/>
          <p:cNvSpPr>
            <a:spLocks noGrp="1"/>
          </p:cNvSpPr>
          <p:nvPr>
            <p:ph idx="1"/>
          </p:nvPr>
        </p:nvSpPr>
        <p:spPr>
          <a:xfrm>
            <a:off x="827584" y="1203598"/>
            <a:ext cx="6480472" cy="432048"/>
          </a:xfrm>
        </p:spPr>
        <p:txBody>
          <a:bodyPr/>
          <a:lstStyle/>
          <a:p>
            <a:r>
              <a:rPr lang="zh-CN" altLang="en-US" sz="1800" dirty="0" smtClean="0"/>
              <a:t>传入类型形参：</a:t>
            </a:r>
            <a:endParaRPr lang="en-US" altLang="zh-CN" sz="1800" dirty="0" smtClean="0"/>
          </a:p>
        </p:txBody>
      </p:sp>
      <p:sp>
        <p:nvSpPr>
          <p:cNvPr id="5" name="副标题 4"/>
          <p:cNvSpPr>
            <a:spLocks noGrp="1"/>
          </p:cNvSpPr>
          <p:nvPr>
            <p:ph type="subTitle" idx="10"/>
          </p:nvPr>
        </p:nvSpPr>
        <p:spPr/>
        <p:txBody>
          <a:bodyPr/>
          <a:lstStyle/>
          <a:p>
            <a:r>
              <a:rPr lang="zh-CN" altLang="en-US" dirty="0" smtClean="0"/>
              <a:t>子类如何实现泛型接口？</a:t>
            </a:r>
            <a:endParaRPr lang="zh-CN" altLang="en-US" dirty="0"/>
          </a:p>
        </p:txBody>
      </p:sp>
      <p:sp>
        <p:nvSpPr>
          <p:cNvPr id="11" name="AutoShape 5"/>
          <p:cNvSpPr>
            <a:spLocks noChangeArrowheads="1"/>
          </p:cNvSpPr>
          <p:nvPr/>
        </p:nvSpPr>
        <p:spPr bwMode="auto">
          <a:xfrm>
            <a:off x="1262134" y="1635646"/>
            <a:ext cx="6406210" cy="369332"/>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200" dirty="0">
                <a:solidFill>
                  <a:schemeClr val="tx1">
                    <a:lumMod val="75000"/>
                    <a:lumOff val="25000"/>
                  </a:schemeClr>
                </a:solidFill>
                <a:ea typeface="微软雅黑" panose="020B0503020204020204" pitchFamily="34" charset="-122"/>
                <a:sym typeface="+mn-ea"/>
              </a:rPr>
              <a:t>语法</a:t>
            </a:r>
            <a:r>
              <a:rPr lang="zh-CN" altLang="en-US" sz="1200" dirty="0" smtClean="0">
                <a:solidFill>
                  <a:schemeClr val="tx1">
                    <a:lumMod val="75000"/>
                    <a:lumOff val="25000"/>
                  </a:schemeClr>
                </a:solidFill>
                <a:ea typeface="微软雅黑" panose="020B0503020204020204" pitchFamily="34" charset="-122"/>
                <a:sym typeface="+mn-ea"/>
              </a:rPr>
              <a:t>格式：</a:t>
            </a:r>
            <a:r>
              <a:rPr lang="en-US" altLang="zh-CN" sz="1200" dirty="0" smtClean="0">
                <a:solidFill>
                  <a:schemeClr val="tx1">
                    <a:lumMod val="75000"/>
                    <a:lumOff val="25000"/>
                  </a:schemeClr>
                </a:solidFill>
                <a:ea typeface="微软雅黑" panose="020B0503020204020204" pitchFamily="34" charset="-122"/>
                <a:sym typeface="+mn-ea"/>
              </a:rPr>
              <a:t>class </a:t>
            </a:r>
            <a:r>
              <a:rPr lang="zh-CN" altLang="en-US" sz="1200" b="1" dirty="0">
                <a:solidFill>
                  <a:schemeClr val="tx1">
                    <a:lumMod val="75000"/>
                    <a:lumOff val="25000"/>
                  </a:schemeClr>
                </a:solidFill>
                <a:ea typeface="微软雅黑" panose="020B0503020204020204" pitchFamily="34" charset="-122"/>
                <a:sym typeface="+mn-ea"/>
              </a:rPr>
              <a:t>类名</a:t>
            </a:r>
            <a:r>
              <a:rPr lang="en-US" altLang="zh-CN" sz="1200" b="1" dirty="0">
                <a:solidFill>
                  <a:schemeClr val="tx1">
                    <a:lumMod val="75000"/>
                    <a:lumOff val="25000"/>
                  </a:schemeClr>
                </a:solidFill>
                <a:ea typeface="微软雅黑" panose="020B0503020204020204" pitchFamily="34" charset="-122"/>
                <a:sym typeface="+mn-ea"/>
              </a:rPr>
              <a:t>&lt;</a:t>
            </a:r>
            <a:r>
              <a:rPr lang="zh-CN" altLang="en-US" sz="1200" b="1" dirty="0">
                <a:solidFill>
                  <a:schemeClr val="tx1">
                    <a:lumMod val="75000"/>
                    <a:lumOff val="25000"/>
                  </a:schemeClr>
                </a:solidFill>
                <a:ea typeface="微软雅黑" panose="020B0503020204020204" pitchFamily="34" charset="-122"/>
                <a:sym typeface="+mn-ea"/>
              </a:rPr>
              <a:t>类型形参列表</a:t>
            </a:r>
            <a:r>
              <a:rPr lang="en-US" altLang="zh-CN" sz="1200" b="1" dirty="0">
                <a:solidFill>
                  <a:schemeClr val="tx1">
                    <a:lumMod val="75000"/>
                    <a:lumOff val="25000"/>
                  </a:schemeClr>
                </a:solidFill>
                <a:ea typeface="微软雅黑" panose="020B0503020204020204" pitchFamily="34" charset="-122"/>
                <a:sym typeface="+mn-ea"/>
              </a:rPr>
              <a:t>&gt; </a:t>
            </a:r>
            <a:r>
              <a:rPr lang="en-US" altLang="zh-CN" sz="1200" dirty="0">
                <a:solidFill>
                  <a:schemeClr val="tx1">
                    <a:lumMod val="75000"/>
                    <a:lumOff val="25000"/>
                  </a:schemeClr>
                </a:solidFill>
                <a:ea typeface="微软雅黑" panose="020B0503020204020204" pitchFamily="34" charset="-122"/>
                <a:sym typeface="+mn-ea"/>
              </a:rPr>
              <a:t>implements </a:t>
            </a:r>
            <a:r>
              <a:rPr lang="zh-CN" altLang="en-US" sz="1200" b="1" dirty="0">
                <a:solidFill>
                  <a:schemeClr val="tx1">
                    <a:lumMod val="75000"/>
                    <a:lumOff val="25000"/>
                  </a:schemeClr>
                </a:solidFill>
                <a:ea typeface="微软雅黑" panose="020B0503020204020204" pitchFamily="34" charset="-122"/>
                <a:sym typeface="+mn-ea"/>
              </a:rPr>
              <a:t>接口名</a:t>
            </a:r>
            <a:r>
              <a:rPr lang="en-US" altLang="zh-CN" sz="1200" b="1" dirty="0">
                <a:solidFill>
                  <a:schemeClr val="tx1">
                    <a:lumMod val="75000"/>
                    <a:lumOff val="25000"/>
                  </a:schemeClr>
                </a:solidFill>
                <a:ea typeface="微软雅黑" panose="020B0503020204020204" pitchFamily="34" charset="-122"/>
                <a:sym typeface="+mn-ea"/>
              </a:rPr>
              <a:t>&lt;</a:t>
            </a:r>
            <a:r>
              <a:rPr lang="zh-CN" altLang="en-US" sz="1200" b="1" dirty="0">
                <a:solidFill>
                  <a:schemeClr val="tx1">
                    <a:lumMod val="75000"/>
                    <a:lumOff val="25000"/>
                  </a:schemeClr>
                </a:solidFill>
                <a:ea typeface="微软雅黑" panose="020B0503020204020204" pitchFamily="34" charset="-122"/>
                <a:sym typeface="+mn-ea"/>
              </a:rPr>
              <a:t>类型形参列表</a:t>
            </a:r>
            <a:r>
              <a:rPr lang="en-US" altLang="zh-CN" sz="1200" b="1" dirty="0">
                <a:solidFill>
                  <a:schemeClr val="tx1">
                    <a:lumMod val="75000"/>
                    <a:lumOff val="25000"/>
                  </a:schemeClr>
                </a:solidFill>
                <a:ea typeface="微软雅黑" panose="020B0503020204020204" pitchFamily="34" charset="-122"/>
                <a:sym typeface="+mn-ea"/>
              </a:rPr>
              <a:t>&gt;</a:t>
            </a:r>
            <a:r>
              <a:rPr lang="en-US" altLang="zh-CN" sz="1200" dirty="0">
                <a:solidFill>
                  <a:schemeClr val="tx1">
                    <a:lumMod val="75000"/>
                    <a:lumOff val="25000"/>
                  </a:schemeClr>
                </a:solidFill>
                <a:ea typeface="微软雅黑" panose="020B0503020204020204" pitchFamily="34" charset="-122"/>
                <a:sym typeface="+mn-ea"/>
              </a:rPr>
              <a: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2" name="AutoShape 5"/>
          <p:cNvSpPr>
            <a:spLocks noChangeArrowheads="1"/>
          </p:cNvSpPr>
          <p:nvPr/>
        </p:nvSpPr>
        <p:spPr bwMode="auto">
          <a:xfrm>
            <a:off x="1259632" y="2067694"/>
            <a:ext cx="6406210" cy="923330"/>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ArrayUtil&lt;T&gt; </a:t>
            </a:r>
            <a:r>
              <a:rPr lang="en-US" altLang="zh-CN" sz="1200" b="1" dirty="0" err="1" smtClean="0">
                <a:solidFill>
                  <a:srgbClr val="7F0055"/>
                </a:solidFill>
                <a:highlight>
                  <a:srgbClr val="E8F2FE"/>
                </a:highlight>
                <a:latin typeface="Consolas" panose="020B0609020204030204"/>
              </a:rPr>
              <a:t>impliments</a:t>
            </a:r>
            <a:r>
              <a:rPr lang="en-US" altLang="zh-CN" sz="1200" b="1" dirty="0" smtClean="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Addable&lt;T</a:t>
            </a:r>
            <a:r>
              <a:rPr lang="fr-FR" altLang="zh-CN" sz="1200" dirty="0">
                <a:solidFill>
                  <a:schemeClr val="tx1">
                    <a:lumMod val="75000"/>
                    <a:lumOff val="25000"/>
                  </a:schemeClr>
                </a:solidFill>
                <a:ea typeface="微软雅黑" panose="020B0503020204020204" pitchFamily="34" charset="-122"/>
              </a:rPr>
              <a:t>&gt; { }</a:t>
            </a:r>
            <a:endParaRPr lang="fr-FR" altLang="zh-CN" sz="1200" dirty="0">
              <a:solidFill>
                <a:schemeClr val="tx1">
                  <a:lumMod val="75000"/>
                  <a:lumOff val="25000"/>
                </a:schemeClr>
              </a:solidFill>
              <a:ea typeface="微软雅黑" panose="020B0503020204020204" pitchFamily="34" charset="-122"/>
            </a:endParaRPr>
          </a:p>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ArrayUtil&lt;T&gt;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Addable&lt;T</a:t>
            </a:r>
            <a:r>
              <a:rPr lang="fr-FR" altLang="zh-CN" sz="1200" dirty="0">
                <a:solidFill>
                  <a:schemeClr val="tx1">
                    <a:lumMod val="75000"/>
                    <a:lumOff val="25000"/>
                  </a:schemeClr>
                </a:solidFill>
                <a:ea typeface="微软雅黑" panose="020B0503020204020204" pitchFamily="34" charset="-122"/>
              </a:rPr>
              <a:t>&gt;, Getable&lt;T&gt; {}</a:t>
            </a:r>
            <a:endParaRPr lang="fr-FR" altLang="zh-CN" sz="1200" dirty="0">
              <a:solidFill>
                <a:schemeClr val="tx1">
                  <a:lumMod val="75000"/>
                  <a:lumOff val="25000"/>
                </a:schemeClr>
              </a:solidFill>
              <a:ea typeface="微软雅黑" panose="020B0503020204020204" pitchFamily="34" charset="-122"/>
            </a:endParaRPr>
          </a:p>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ArrayUtil&lt;T</a:t>
            </a:r>
            <a:r>
              <a:rPr lang="en-US" altLang="zh-CN" sz="1200" dirty="0">
                <a:solidFill>
                  <a:schemeClr val="tx1">
                    <a:lumMod val="75000"/>
                    <a:lumOff val="25000"/>
                  </a:schemeClr>
                </a:solidFill>
                <a:ea typeface="微软雅黑" panose="020B0503020204020204" pitchFamily="34" charset="-122"/>
              </a:rPr>
              <a:t>, </a:t>
            </a:r>
            <a:r>
              <a:rPr lang="fr-FR" altLang="zh-CN" sz="1200" dirty="0">
                <a:solidFill>
                  <a:schemeClr val="tx1">
                    <a:lumMod val="75000"/>
                    <a:lumOff val="25000"/>
                  </a:schemeClr>
                </a:solidFill>
                <a:ea typeface="微软雅黑" panose="020B0503020204020204" pitchFamily="34" charset="-122"/>
              </a:rPr>
              <a:t>S&gt;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Addable&lt;T</a:t>
            </a:r>
            <a:r>
              <a:rPr lang="fr-FR" altLang="zh-CN" sz="1200" dirty="0">
                <a:solidFill>
                  <a:schemeClr val="tx1">
                    <a:lumMod val="75000"/>
                    <a:lumOff val="25000"/>
                  </a:schemeClr>
                </a:solidFill>
                <a:ea typeface="微软雅黑" panose="020B0503020204020204" pitchFamily="34" charset="-122"/>
              </a:rPr>
              <a:t>&gt;, Getable&lt;S&gt;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4" name="AutoShape 5"/>
          <p:cNvSpPr>
            <a:spLocks noChangeArrowheads="1"/>
          </p:cNvSpPr>
          <p:nvPr/>
        </p:nvSpPr>
        <p:spPr bwMode="auto">
          <a:xfrm>
            <a:off x="1262134" y="3435846"/>
            <a:ext cx="6406210" cy="369332"/>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200" dirty="0" smtClean="0">
                <a:solidFill>
                  <a:schemeClr val="tx1">
                    <a:lumMod val="75000"/>
                    <a:lumOff val="25000"/>
                  </a:schemeClr>
                </a:solidFill>
                <a:ea typeface="微软雅黑" panose="020B0503020204020204" pitchFamily="34" charset="-122"/>
                <a:sym typeface="+mn-ea"/>
              </a:rPr>
              <a:t>语法格式：</a:t>
            </a:r>
            <a:r>
              <a:rPr lang="en-US" altLang="zh-CN" sz="1200" dirty="0" smtClean="0">
                <a:solidFill>
                  <a:schemeClr val="tx1">
                    <a:lumMod val="75000"/>
                    <a:lumOff val="25000"/>
                  </a:schemeClr>
                </a:solidFill>
                <a:ea typeface="微软雅黑" panose="020B0503020204020204" pitchFamily="34" charset="-122"/>
                <a:sym typeface="+mn-ea"/>
              </a:rPr>
              <a:t>class </a:t>
            </a:r>
            <a:r>
              <a:rPr lang="zh-CN" altLang="en-US" sz="1200" dirty="0">
                <a:solidFill>
                  <a:schemeClr val="tx1">
                    <a:lumMod val="75000"/>
                    <a:lumOff val="25000"/>
                  </a:schemeClr>
                </a:solidFill>
                <a:ea typeface="微软雅黑" panose="020B0503020204020204" pitchFamily="34" charset="-122"/>
                <a:sym typeface="+mn-ea"/>
              </a:rPr>
              <a:t>类名 </a:t>
            </a:r>
            <a:r>
              <a:rPr lang="en-US" altLang="zh-CN" sz="1200" dirty="0">
                <a:solidFill>
                  <a:schemeClr val="tx1">
                    <a:lumMod val="75000"/>
                    <a:lumOff val="25000"/>
                  </a:schemeClr>
                </a:solidFill>
                <a:ea typeface="微软雅黑" panose="020B0503020204020204" pitchFamily="34" charset="-122"/>
                <a:sym typeface="+mn-ea"/>
              </a:rPr>
              <a:t>implements </a:t>
            </a:r>
            <a:r>
              <a:rPr lang="zh-CN" altLang="en-US" sz="1200" b="1" dirty="0">
                <a:solidFill>
                  <a:schemeClr val="tx1">
                    <a:lumMod val="75000"/>
                    <a:lumOff val="25000"/>
                  </a:schemeClr>
                </a:solidFill>
                <a:ea typeface="微软雅黑" panose="020B0503020204020204" pitchFamily="34" charset="-122"/>
                <a:sym typeface="+mn-ea"/>
              </a:rPr>
              <a:t>接口名</a:t>
            </a:r>
            <a:r>
              <a:rPr lang="en-US" altLang="zh-CN" sz="1200" b="1" dirty="0">
                <a:solidFill>
                  <a:schemeClr val="tx1">
                    <a:lumMod val="75000"/>
                    <a:lumOff val="25000"/>
                  </a:schemeClr>
                </a:solidFill>
                <a:ea typeface="微软雅黑" panose="020B0503020204020204" pitchFamily="34" charset="-122"/>
                <a:sym typeface="+mn-ea"/>
              </a:rPr>
              <a:t>&lt;</a:t>
            </a:r>
            <a:r>
              <a:rPr lang="zh-CN" altLang="en-US" sz="1200" b="1" dirty="0">
                <a:solidFill>
                  <a:schemeClr val="tx1">
                    <a:lumMod val="75000"/>
                    <a:lumOff val="25000"/>
                  </a:schemeClr>
                </a:solidFill>
                <a:ea typeface="微软雅黑" panose="020B0503020204020204" pitchFamily="34" charset="-122"/>
                <a:sym typeface="+mn-ea"/>
              </a:rPr>
              <a:t>类型实参列表</a:t>
            </a:r>
            <a:r>
              <a:rPr lang="en-US" altLang="zh-CN" sz="1200" b="1" dirty="0">
                <a:solidFill>
                  <a:schemeClr val="tx1">
                    <a:lumMod val="75000"/>
                    <a:lumOff val="25000"/>
                  </a:schemeClr>
                </a:solidFill>
                <a:ea typeface="微软雅黑" panose="020B0503020204020204" pitchFamily="34" charset="-122"/>
                <a:sym typeface="+mn-ea"/>
              </a:rPr>
              <a:t>&gt;</a:t>
            </a:r>
            <a:r>
              <a:rPr lang="en-US" altLang="zh-CN" sz="1200" dirty="0">
                <a:solidFill>
                  <a:schemeClr val="tx1">
                    <a:lumMod val="75000"/>
                    <a:lumOff val="25000"/>
                  </a:schemeClr>
                </a:solidFill>
                <a:ea typeface="微软雅黑" panose="020B0503020204020204" pitchFamily="34" charset="-122"/>
                <a:sym typeface="+mn-ea"/>
              </a:rPr>
              <a: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5" name="AutoShape 5"/>
          <p:cNvSpPr>
            <a:spLocks noChangeArrowheads="1"/>
          </p:cNvSpPr>
          <p:nvPr/>
        </p:nvSpPr>
        <p:spPr bwMode="auto">
          <a:xfrm>
            <a:off x="1262134" y="3941643"/>
            <a:ext cx="6406210" cy="646331"/>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a:t>
            </a:r>
            <a:r>
              <a:rPr lang="fr-FR" altLang="zh-CN" sz="1200" dirty="0">
                <a:solidFill>
                  <a:schemeClr val="tx1">
                    <a:lumMod val="75000"/>
                    <a:lumOff val="25000"/>
                  </a:schemeClr>
                </a:solidFill>
                <a:ea typeface="微软雅黑" panose="020B0503020204020204" pitchFamily="34" charset="-122"/>
              </a:rPr>
              <a:t> </a:t>
            </a:r>
            <a:r>
              <a:rPr lang="fr-FR" altLang="zh-CN" sz="1200" dirty="0" smtClean="0">
                <a:solidFill>
                  <a:schemeClr val="tx1">
                    <a:lumMod val="75000"/>
                    <a:lumOff val="25000"/>
                  </a:schemeClr>
                </a:solidFill>
                <a:ea typeface="微软雅黑" panose="020B0503020204020204" pitchFamily="34" charset="-122"/>
              </a:rPr>
              <a:t>{ </a:t>
            </a:r>
            <a:r>
              <a:rPr lang="fr-FR" altLang="zh-CN" sz="1200" dirty="0">
                <a:solidFill>
                  <a:schemeClr val="tx1">
                    <a:lumMod val="75000"/>
                    <a:lumOff val="25000"/>
                  </a:schemeClr>
                </a:solidFill>
                <a:ea typeface="微软雅黑" panose="020B0503020204020204" pitchFamily="34" charset="-122"/>
              </a:rPr>
              <a:t>}</a:t>
            </a:r>
            <a:endParaRPr lang="fr-FR" altLang="zh-CN" sz="1200" dirty="0">
              <a:solidFill>
                <a:schemeClr val="tx1">
                  <a:lumMod val="75000"/>
                  <a:lumOff val="25000"/>
                </a:schemeClr>
              </a:solidFill>
              <a:ea typeface="微软雅黑" panose="020B0503020204020204" pitchFamily="34" charset="-122"/>
            </a:endParaRPr>
          </a:p>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Addable&lt;String</a:t>
            </a:r>
            <a:r>
              <a:rPr lang="fr-FR" altLang="zh-CN" sz="1200" dirty="0">
                <a:solidFill>
                  <a:schemeClr val="tx1">
                    <a:lumMod val="75000"/>
                    <a:lumOff val="25000"/>
                  </a:schemeClr>
                </a:solidFill>
                <a:ea typeface="微软雅黑" panose="020B0503020204020204" pitchFamily="34" charset="-122"/>
              </a:rPr>
              <a:t>&gt;, Getable&lt;Object&gt;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6" name="AutoShape 10"/>
          <p:cNvSpPr>
            <a:spLocks noChangeArrowheads="1"/>
          </p:cNvSpPr>
          <p:nvPr/>
        </p:nvSpPr>
        <p:spPr bwMode="auto">
          <a:xfrm>
            <a:off x="5436096" y="3219822"/>
            <a:ext cx="2340000" cy="3064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200" kern="0" dirty="0">
                <a:solidFill>
                  <a:schemeClr val="bg1"/>
                </a:solidFill>
                <a:latin typeface="Arial" panose="020B0604020202020204"/>
              </a:rPr>
              <a:t>省略类型实参时，默认为</a:t>
            </a:r>
            <a:r>
              <a:rPr lang="en-US" altLang="zh-CN" sz="1200" kern="0" dirty="0">
                <a:solidFill>
                  <a:schemeClr val="bg1"/>
                </a:solidFill>
                <a:latin typeface="Arial" panose="020B0604020202020204"/>
              </a:rPr>
              <a:t>Object</a:t>
            </a:r>
            <a:endParaRPr lang="en-GB" altLang="zh-CN" sz="1200" kern="0" dirty="0">
              <a:solidFill>
                <a:schemeClr val="bg1"/>
              </a:solidFill>
              <a:latin typeface="Arial" panose="020B0604020202020204"/>
            </a:endParaRPr>
          </a:p>
        </p:txBody>
      </p:sp>
      <p:sp>
        <p:nvSpPr>
          <p:cNvPr id="13" name="内容占位符 2"/>
          <p:cNvSpPr txBox="1"/>
          <p:nvPr/>
        </p:nvSpPr>
        <p:spPr>
          <a:xfrm>
            <a:off x="899592" y="3041392"/>
            <a:ext cx="6552728" cy="466462"/>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t>传入类型实参：</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Scale>
                                      <p:cBhvr>
                                        <p:cTn id="25"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3"/>
                                        </p:tgtEl>
                                        <p:attrNameLst>
                                          <p:attrName>ppt_x</p:attrName>
                                          <p:attrName>ppt_y</p:attrName>
                                        </p:attrNameLst>
                                      </p:cBhvr>
                                    </p:animMotion>
                                    <p:animEffect transition="in" filter="fade">
                                      <p:cBhvr>
                                        <p:cTn id="27" dur="1000"/>
                                        <p:tgtEl>
                                          <p:spTgt spid="13"/>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Scale>
                                      <p:cBhvr>
                                        <p:cTn id="30"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6"/>
                                        </p:tgtEl>
                                        <p:attrNameLst>
                                          <p:attrName>ppt_x</p:attrName>
                                          <p:attrName>ppt_y</p:attrName>
                                        </p:attrNameLst>
                                      </p:cBhvr>
                                    </p:animMotion>
                                    <p:animEffect transition="in" filter="fade">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4" grpId="0" animBg="1"/>
      <p:bldP spid="15" grpId="0" animBg="1"/>
      <p:bldP spid="16"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知识回顾</a:t>
            </a:r>
            <a:endParaRPr lang="zh-CN" altLang="en-US" dirty="0"/>
          </a:p>
        </p:txBody>
      </p:sp>
      <p:sp>
        <p:nvSpPr>
          <p:cNvPr id="3" name="内容占位符 2"/>
          <p:cNvSpPr>
            <a:spLocks noGrp="1"/>
          </p:cNvSpPr>
          <p:nvPr>
            <p:ph idx="1"/>
          </p:nvPr>
        </p:nvSpPr>
        <p:spPr>
          <a:xfrm>
            <a:off x="323528" y="1234378"/>
            <a:ext cx="8352928" cy="905324"/>
          </a:xfrm>
        </p:spPr>
        <p:txBody>
          <a:bodyPr/>
          <a:lstStyle/>
          <a:p>
            <a:r>
              <a:rPr lang="zh-CN" altLang="en-US" dirty="0"/>
              <a:t>什么是枚举？</a:t>
            </a:r>
            <a:endParaRPr lang="zh-CN" altLang="en-US" dirty="0"/>
          </a:p>
          <a:p>
            <a:endParaRPr lang="zh-CN" altLang="en-US" dirty="0"/>
          </a:p>
          <a:p>
            <a:endParaRPr lang="en-US" altLang="zh-CN" dirty="0"/>
          </a:p>
          <a:p>
            <a:endParaRPr lang="en-US" altLang="zh-CN" dirty="0"/>
          </a:p>
          <a:p>
            <a:endParaRPr lang="en-US" altLang="zh-CN" dirty="0"/>
          </a:p>
        </p:txBody>
      </p:sp>
      <p:sp>
        <p:nvSpPr>
          <p:cNvPr id="4" name="副标题 3"/>
          <p:cNvSpPr>
            <a:spLocks noGrp="1"/>
          </p:cNvSpPr>
          <p:nvPr>
            <p:ph type="subTitle" idx="10"/>
          </p:nvPr>
        </p:nvSpPr>
        <p:spPr/>
        <p:txBody>
          <a:bodyPr/>
          <a:lstStyle/>
          <a:p>
            <a:r>
              <a:rPr lang="zh-CN" altLang="en-US" dirty="0">
                <a:latin typeface="+mj-ea"/>
              </a:rPr>
              <a:t>现场提问</a:t>
            </a:r>
            <a:endParaRPr lang="zh-CN" altLang="en-US" dirty="0">
              <a:latin typeface="+mj-ea"/>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86318" y="699407"/>
            <a:ext cx="1468747" cy="88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756392" y="2212216"/>
            <a:ext cx="7344000" cy="504000"/>
            <a:chOff x="753591" y="3483324"/>
            <a:chExt cx="7045067" cy="587570"/>
          </a:xfrm>
        </p:grpSpPr>
        <p:sp>
          <p:nvSpPr>
            <p:cNvPr id="7" name="圆角矩形 6"/>
            <p:cNvSpPr/>
            <p:nvPr/>
          </p:nvSpPr>
          <p:spPr bwMode="auto">
            <a:xfrm>
              <a:off x="753591" y="3507854"/>
              <a:ext cx="7045067" cy="56304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副标题 6"/>
            <p:cNvSpPr txBox="1"/>
            <p:nvPr/>
          </p:nvSpPr>
          <p:spPr>
            <a:xfrm>
              <a:off x="755576" y="3483324"/>
              <a:ext cx="6964668" cy="29376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150000"/>
                </a:lnSpc>
              </a:pPr>
              <a:r>
                <a:rPr lang="zh-CN" altLang="en-US" dirty="0">
                  <a:solidFill>
                    <a:schemeClr val="bg1"/>
                  </a:solidFill>
                </a:rPr>
                <a:t>枚举是使用</a:t>
              </a:r>
              <a:r>
                <a:rPr lang="en-US" altLang="zh-CN" dirty="0" err="1">
                  <a:solidFill>
                    <a:schemeClr val="bg1"/>
                  </a:solidFill>
                </a:rPr>
                <a:t>enum</a:t>
              </a:r>
              <a:r>
                <a:rPr lang="zh-CN" altLang="en-US" dirty="0">
                  <a:solidFill>
                    <a:schemeClr val="bg1"/>
                  </a:solidFill>
                </a:rPr>
                <a:t>声明的、由一组预定义的本类型常量组成的引用</a:t>
              </a:r>
              <a:r>
                <a:rPr lang="zh-CN" altLang="en-US" dirty="0" smtClean="0">
                  <a:solidFill>
                    <a:schemeClr val="bg1"/>
                  </a:solidFill>
                </a:rPr>
                <a:t>数据类型。</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使用泛</a:t>
            </a:r>
            <a:r>
              <a:rPr lang="zh-CN" altLang="en-US" dirty="0"/>
              <a:t>型</a:t>
            </a:r>
            <a:r>
              <a:rPr lang="zh-CN" altLang="en-US" dirty="0" smtClean="0"/>
              <a:t>接口的注意事项</a:t>
            </a:r>
            <a:endParaRPr lang="zh-CN" altLang="en-US" dirty="0"/>
          </a:p>
        </p:txBody>
      </p:sp>
      <p:grpSp>
        <p:nvGrpSpPr>
          <p:cNvPr id="4" name="组合 3"/>
          <p:cNvGrpSpPr/>
          <p:nvPr/>
        </p:nvGrpSpPr>
        <p:grpSpPr>
          <a:xfrm>
            <a:off x="1114460" y="1851670"/>
            <a:ext cx="2022241" cy="1714162"/>
            <a:chOff x="1114460" y="2146799"/>
            <a:chExt cx="2022241" cy="1714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4460" y="2146799"/>
              <a:ext cx="2022241" cy="171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1295345" y="2575730"/>
              <a:ext cx="1660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latin typeface="+mj-ea"/>
                  <a:ea typeface="+mj-ea"/>
                </a:rPr>
                <a:t>实现接口</a:t>
              </a:r>
              <a:r>
                <a:rPr lang="zh-CN" altLang="en-US" sz="1400" b="1" dirty="0" smtClean="0">
                  <a:latin typeface="+mj-ea"/>
                  <a:ea typeface="+mj-ea"/>
                </a:rPr>
                <a:t>时需</a:t>
              </a:r>
              <a:endParaRPr lang="en-US" altLang="zh-CN" sz="1400" b="1" dirty="0">
                <a:latin typeface="+mj-ea"/>
                <a:ea typeface="+mj-ea"/>
              </a:endParaRPr>
            </a:p>
            <a:p>
              <a:r>
                <a:rPr lang="zh-CN" altLang="en-US" sz="1400" b="1" dirty="0">
                  <a:latin typeface="+mj-ea"/>
                  <a:ea typeface="+mj-ea"/>
                </a:rPr>
                <a:t>指定类型实参</a:t>
              </a:r>
              <a:endParaRPr lang="zh-CN" altLang="zh-CN" sz="1400" b="1" dirty="0">
                <a:latin typeface="+mj-ea"/>
                <a:ea typeface="+mj-ea"/>
              </a:endParaRPr>
            </a:p>
          </p:txBody>
        </p:sp>
      </p:grpSp>
      <p:grpSp>
        <p:nvGrpSpPr>
          <p:cNvPr id="11" name="组合 10"/>
          <p:cNvGrpSpPr/>
          <p:nvPr/>
        </p:nvGrpSpPr>
        <p:grpSpPr>
          <a:xfrm>
            <a:off x="3447000" y="1851670"/>
            <a:ext cx="2030075" cy="1713600"/>
            <a:chOff x="3447000" y="2146799"/>
            <a:chExt cx="2030075" cy="1713600"/>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7000" y="2146799"/>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500327" y="2568579"/>
              <a:ext cx="1976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编译时进行</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ea typeface="+mj-ea"/>
                </a:rPr>
                <a:t>类型检查</a:t>
              </a:r>
              <a:endParaRPr lang="en-US" altLang="zh-CN" sz="1400" b="1" dirty="0">
                <a:solidFill>
                  <a:schemeClr val="accent1">
                    <a:lumMod val="20000"/>
                    <a:lumOff val="80000"/>
                  </a:schemeClr>
                </a:solidFill>
                <a:latin typeface="+mj-ea"/>
                <a:ea typeface="+mj-ea"/>
              </a:endParaRPr>
            </a:p>
          </p:txBody>
        </p:sp>
      </p:grpSp>
      <p:grpSp>
        <p:nvGrpSpPr>
          <p:cNvPr id="12" name="组合 11"/>
          <p:cNvGrpSpPr/>
          <p:nvPr/>
        </p:nvGrpSpPr>
        <p:grpSpPr>
          <a:xfrm>
            <a:off x="5827130" y="1851670"/>
            <a:ext cx="2213957" cy="1713600"/>
            <a:chOff x="5827130" y="2146799"/>
            <a:chExt cx="2213957" cy="1713600"/>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0702" y="2146799"/>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5827130" y="2575730"/>
              <a:ext cx="221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类型</a:t>
              </a:r>
              <a:r>
                <a:rPr lang="zh-CN" altLang="en-US" sz="1400" b="1" dirty="0" smtClean="0">
                  <a:solidFill>
                    <a:srgbClr val="FFC000"/>
                  </a:solidFill>
                  <a:latin typeface="+mj-ea"/>
                  <a:ea typeface="+mj-ea"/>
                </a:rPr>
                <a:t>实参为空时</a:t>
              </a:r>
              <a:endParaRPr lang="en-US" altLang="zh-CN" sz="1400" b="1" dirty="0" smtClean="0">
                <a:solidFill>
                  <a:srgbClr val="FFC000"/>
                </a:solidFill>
                <a:latin typeface="+mj-ea"/>
                <a:ea typeface="+mj-ea"/>
              </a:endParaRPr>
            </a:p>
            <a:p>
              <a:r>
                <a:rPr lang="zh-CN" altLang="en-US" sz="1400" b="1" dirty="0" smtClean="0">
                  <a:solidFill>
                    <a:srgbClr val="FFC000"/>
                  </a:solidFill>
                  <a:latin typeface="+mj-ea"/>
                  <a:ea typeface="+mj-ea"/>
                </a:rPr>
                <a:t>默认是</a:t>
              </a:r>
              <a:r>
                <a:rPr lang="en-US" altLang="zh-CN" sz="1400" b="1" dirty="0">
                  <a:solidFill>
                    <a:srgbClr val="FFC000"/>
                  </a:solidFill>
                  <a:latin typeface="+mj-ea"/>
                  <a:ea typeface="+mj-ea"/>
                </a:rPr>
                <a:t>Object</a:t>
              </a:r>
              <a:r>
                <a:rPr lang="zh-CN" altLang="en-US" sz="1400" b="1" dirty="0">
                  <a:solidFill>
                    <a:srgbClr val="FFC000"/>
                  </a:solidFill>
                  <a:latin typeface="+mj-ea"/>
                  <a:ea typeface="+mj-ea"/>
                </a:rPr>
                <a:t>类型</a:t>
              </a:r>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en-US" dirty="0" smtClean="0"/>
              <a:t>编程</a:t>
            </a:r>
            <a:endParaRPr lang="zh-CN" altLang="en-US" dirty="0"/>
          </a:p>
        </p:txBody>
      </p:sp>
      <p:sp>
        <p:nvSpPr>
          <p:cNvPr id="3" name="内容占位符 2"/>
          <p:cNvSpPr>
            <a:spLocks noGrp="1"/>
          </p:cNvSpPr>
          <p:nvPr>
            <p:ph idx="1"/>
          </p:nvPr>
        </p:nvSpPr>
        <p:spPr>
          <a:xfrm>
            <a:off x="611560" y="843558"/>
            <a:ext cx="8352928" cy="3600400"/>
          </a:xfrm>
        </p:spPr>
        <p:txBody>
          <a:bodyPr/>
          <a:lstStyle/>
          <a:p>
            <a:r>
              <a:rPr lang="zh-CN" altLang="en-US" sz="1600" dirty="0"/>
              <a:t>训练要点</a:t>
            </a:r>
            <a:endParaRPr lang="zh-CN" altLang="en-US" sz="1600" dirty="0"/>
          </a:p>
          <a:p>
            <a:pPr lvl="1"/>
            <a:r>
              <a:rPr lang="zh-CN" altLang="en-US" dirty="0"/>
              <a:t>泛型</a:t>
            </a:r>
            <a:r>
              <a:rPr lang="zh-CN" altLang="en-US" dirty="0" smtClean="0"/>
              <a:t>类与泛型接口的</a:t>
            </a:r>
            <a:r>
              <a:rPr lang="zh-CN" altLang="en-US" dirty="0"/>
              <a:t>创建</a:t>
            </a:r>
            <a:endParaRPr lang="zh-CN" altLang="en-US" dirty="0"/>
          </a:p>
          <a:p>
            <a:r>
              <a:rPr lang="zh-CN" altLang="en-US" sz="1600" dirty="0"/>
              <a:t>需求说明</a:t>
            </a:r>
            <a:endParaRPr lang="zh-CN" altLang="en-US" sz="1600" dirty="0"/>
          </a:p>
          <a:p>
            <a:pPr lvl="1"/>
            <a:r>
              <a:rPr lang="zh-CN" altLang="en-US" dirty="0" smtClean="0"/>
              <a:t>自定义一个泛型类</a:t>
            </a:r>
            <a:endParaRPr lang="en-US" altLang="zh-CN" dirty="0" smtClean="0"/>
          </a:p>
          <a:p>
            <a:pPr lvl="1"/>
            <a:r>
              <a:rPr lang="zh-CN" altLang="en-US" dirty="0" smtClean="0"/>
              <a:t>自定义</a:t>
            </a:r>
            <a:r>
              <a:rPr lang="zh-CN" altLang="en-US" dirty="0"/>
              <a:t>一个泛</a:t>
            </a:r>
            <a:r>
              <a:rPr lang="zh-CN" altLang="en-US" dirty="0" smtClean="0"/>
              <a:t>型</a:t>
            </a:r>
            <a:r>
              <a:rPr lang="zh-CN" altLang="en-US" dirty="0"/>
              <a:t>接口</a:t>
            </a:r>
            <a:endParaRPr lang="zh-CN" altLang="en-US" dirty="0"/>
          </a:p>
          <a:p>
            <a:r>
              <a:rPr lang="zh-CN" altLang="en-US" sz="1600" dirty="0"/>
              <a:t>实现思路</a:t>
            </a:r>
            <a:endParaRPr lang="zh-CN" altLang="en-US" sz="1600" dirty="0"/>
          </a:p>
          <a:p>
            <a:pPr marL="457200" lvl="1" indent="0">
              <a:buNone/>
            </a:pPr>
            <a:r>
              <a:rPr lang="en-US" altLang="zh-CN" dirty="0" smtClean="0"/>
              <a:t>1.</a:t>
            </a:r>
            <a:r>
              <a:rPr lang="zh-CN" altLang="en-US" dirty="0" smtClean="0"/>
              <a:t>泛</a:t>
            </a:r>
            <a:r>
              <a:rPr lang="zh-CN" altLang="en-US" dirty="0"/>
              <a:t>型</a:t>
            </a:r>
            <a:r>
              <a:rPr lang="zh-CN" altLang="en-US" dirty="0" smtClean="0"/>
              <a:t>类创建格式  </a:t>
            </a:r>
            <a:r>
              <a:rPr lang="en-US" altLang="zh-CN" dirty="0" smtClean="0"/>
              <a:t>class  </a:t>
            </a:r>
            <a:r>
              <a:rPr lang="zh-CN" altLang="en-US" dirty="0" smtClean="0"/>
              <a:t>类名称</a:t>
            </a:r>
            <a:r>
              <a:rPr lang="en-US" altLang="zh-CN" dirty="0" smtClean="0"/>
              <a:t>&lt;</a:t>
            </a:r>
            <a:r>
              <a:rPr lang="zh-CN" altLang="en-US" dirty="0" smtClean="0"/>
              <a:t>泛型参数标识符</a:t>
            </a:r>
            <a:r>
              <a:rPr lang="en-US" altLang="zh-CN" dirty="0" smtClean="0"/>
              <a:t>&gt;{}</a:t>
            </a:r>
            <a:endParaRPr lang="en-US" altLang="zh-CN" dirty="0" smtClean="0"/>
          </a:p>
          <a:p>
            <a:pPr marL="457200" lvl="1" indent="0">
              <a:buNone/>
            </a:pPr>
            <a:r>
              <a:rPr lang="en-US" altLang="zh-CN" dirty="0" smtClean="0"/>
              <a:t>2.</a:t>
            </a:r>
            <a:r>
              <a:rPr lang="zh-CN" altLang="en-US" dirty="0" smtClean="0"/>
              <a:t>泛型接口创建格式  </a:t>
            </a:r>
            <a:r>
              <a:rPr lang="en-US" altLang="zh-CN" dirty="0" smtClean="0"/>
              <a:t>interface </a:t>
            </a:r>
            <a:r>
              <a:rPr lang="zh-CN" altLang="en-US" dirty="0" smtClean="0"/>
              <a:t>接口名称</a:t>
            </a:r>
            <a:r>
              <a:rPr lang="en-US" altLang="zh-CN" dirty="0" smtClean="0"/>
              <a:t>&lt;</a:t>
            </a:r>
            <a:r>
              <a:rPr lang="zh-CN" altLang="en-US" dirty="0" smtClean="0"/>
              <a:t>泛型参数标识符</a:t>
            </a:r>
            <a:r>
              <a:rPr lang="en-US" altLang="zh-CN" dirty="0" smtClean="0"/>
              <a:t>&gt;{}</a:t>
            </a:r>
            <a:endParaRPr lang="en-US" altLang="zh-CN" dirty="0" smtClean="0"/>
          </a:p>
          <a:p>
            <a:pPr marL="457200" lvl="1" indent="0">
              <a:buNone/>
            </a:pPr>
            <a:r>
              <a:rPr lang="en-US" altLang="zh-CN" dirty="0" smtClean="0"/>
              <a:t>3</a:t>
            </a:r>
            <a:r>
              <a:rPr lang="en-US" altLang="zh-CN" dirty="0"/>
              <a:t>.</a:t>
            </a:r>
            <a:r>
              <a:rPr lang="zh-CN" altLang="en-US" dirty="0"/>
              <a:t>分别创建泛型类的对象，以及实现泛型接口，并创建其实现类的</a:t>
            </a:r>
            <a:r>
              <a:rPr lang="zh-CN" altLang="en-US" dirty="0" smtClean="0"/>
              <a:t>对象</a:t>
            </a:r>
            <a:endParaRPr lang="zh-CN" altLang="en-US" dirty="0">
              <a:solidFill>
                <a:schemeClr val="tx1">
                  <a:lumMod val="95000"/>
                  <a:lumOff val="5000"/>
                </a:schemeClr>
              </a:solidFill>
            </a:endParaRPr>
          </a:p>
        </p:txBody>
      </p:sp>
      <p:sp>
        <p:nvSpPr>
          <p:cNvPr id="8" name="AutoShape 7"/>
          <p:cNvSpPr>
            <a:spLocks noChangeArrowheads="1"/>
          </p:cNvSpPr>
          <p:nvPr/>
        </p:nvSpPr>
        <p:spPr bwMode="auto">
          <a:xfrm>
            <a:off x="2643174" y="4624164"/>
            <a:ext cx="3857652" cy="323850"/>
          </a:xfrm>
          <a:prstGeom prst="flowChartAlternateProcess">
            <a:avLst/>
          </a:prstGeom>
          <a:solidFill>
            <a:srgbClr val="0070C0"/>
          </a:solid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r>
              <a:rPr lang="zh-CN" altLang="en-US" sz="1600" dirty="0">
                <a:solidFill>
                  <a:schemeClr val="bg1"/>
                </a:solidFill>
                <a:latin typeface="+mn-ea"/>
              </a:rPr>
              <a:t>学生练习</a:t>
            </a:r>
            <a:r>
              <a:rPr lang="en-US" altLang="zh-CN" sz="1600" dirty="0">
                <a:solidFill>
                  <a:schemeClr val="bg1"/>
                </a:solidFill>
                <a:latin typeface="+mn-ea"/>
              </a:rPr>
              <a:t>10</a:t>
            </a:r>
            <a:r>
              <a:rPr lang="zh-CN" altLang="en-US" sz="1600" dirty="0">
                <a:solidFill>
                  <a:schemeClr val="bg1"/>
                </a:solidFill>
                <a:latin typeface="+mn-ea"/>
              </a:rPr>
              <a:t>分钟</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Scale>
                                      <p:cBhvr>
                                        <p:cTn id="24"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3" end="3"/>
                                            </p:txEl>
                                          </p:spTgt>
                                        </p:tgtEl>
                                        <p:attrNameLst>
                                          <p:attrName>ppt_x</p:attrName>
                                          <p:attrName>ppt_y</p:attrName>
                                        </p:attrNameLst>
                                      </p:cBhvr>
                                    </p:animMotion>
                                    <p:animEffect transition="in" filter="fade">
                                      <p:cBhvr>
                                        <p:cTn id="26" dur="1000"/>
                                        <p:tgtEl>
                                          <p:spTgt spid="3">
                                            <p:txEl>
                                              <p:pRg st="3" end="3"/>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Scale>
                                      <p:cBhvr>
                                        <p:cTn id="29"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4" end="4"/>
                                            </p:txEl>
                                          </p:spTgt>
                                        </p:tgtEl>
                                        <p:attrNameLst>
                                          <p:attrName>ppt_x</p:attrName>
                                          <p:attrName>ppt_y</p:attrName>
                                        </p:attrNameLst>
                                      </p:cBhvr>
                                    </p:animMotion>
                                    <p:animEffect transition="in" filter="fade">
                                      <p:cBhvr>
                                        <p:cTn id="31" dur="1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Scale>
                                      <p:cBhvr>
                                        <p:cTn id="36"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5" end="5"/>
                                            </p:txEl>
                                          </p:spTgt>
                                        </p:tgtEl>
                                        <p:attrNameLst>
                                          <p:attrName>ppt_x</p:attrName>
                                          <p:attrName>ppt_y</p:attrName>
                                        </p:attrNameLst>
                                      </p:cBhvr>
                                    </p:animMotion>
                                    <p:animEffect transition="in" filter="fade">
                                      <p:cBhvr>
                                        <p:cTn id="38" dur="1000"/>
                                        <p:tgtEl>
                                          <p:spTgt spid="3">
                                            <p:txEl>
                                              <p:pRg st="5" end="5"/>
                                            </p:txEl>
                                          </p:spTgt>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Scale>
                                      <p:cBhvr>
                                        <p:cTn id="4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3">
                                            <p:txEl>
                                              <p:pRg st="6" end="6"/>
                                            </p:txEl>
                                          </p:spTgt>
                                        </p:tgtEl>
                                        <p:attrNameLst>
                                          <p:attrName>ppt_x</p:attrName>
                                          <p:attrName>ppt_y</p:attrName>
                                        </p:attrNameLst>
                                      </p:cBhvr>
                                    </p:animMotion>
                                    <p:animEffect transition="in" filter="fade">
                                      <p:cBhvr>
                                        <p:cTn id="43" dur="1000"/>
                                        <p:tgtEl>
                                          <p:spTgt spid="3">
                                            <p:txEl>
                                              <p:pRg st="6" end="6"/>
                                            </p:txEl>
                                          </p:spTgt>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Scale>
                                      <p:cBhvr>
                                        <p:cTn id="4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3">
                                            <p:txEl>
                                              <p:pRg st="7" end="7"/>
                                            </p:txEl>
                                          </p:spTgt>
                                        </p:tgtEl>
                                        <p:attrNameLst>
                                          <p:attrName>ppt_x</p:attrName>
                                          <p:attrName>ppt_y</p:attrName>
                                        </p:attrNameLst>
                                      </p:cBhvr>
                                    </p:animMotion>
                                    <p:animEffect transition="in" filter="fade">
                                      <p:cBhvr>
                                        <p:cTn id="48" dur="1000"/>
                                        <p:tgtEl>
                                          <p:spTgt spid="3">
                                            <p:txEl>
                                              <p:pRg st="7" end="7"/>
                                            </p:txEl>
                                          </p:spTgt>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Scale>
                                      <p:cBhvr>
                                        <p:cTn id="51"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3">
                                            <p:txEl>
                                              <p:pRg st="8" end="8"/>
                                            </p:txEl>
                                          </p:spTgt>
                                        </p:tgtEl>
                                        <p:attrNameLst>
                                          <p:attrName>ppt_x</p:attrName>
                                          <p:attrName>ppt_y</p:attrName>
                                        </p:attrNameLst>
                                      </p:cBhvr>
                                    </p:animMotion>
                                    <p:animEffect transition="in" filter="fade">
                                      <p:cBhvr>
                                        <p:cTn id="5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课堂小结</a:t>
            </a:r>
            <a:endParaRPr lang="zh-CN" altLang="en-US" dirty="0"/>
          </a:p>
        </p:txBody>
      </p:sp>
      <p:grpSp>
        <p:nvGrpSpPr>
          <p:cNvPr id="18" name="组合 17"/>
          <p:cNvGrpSpPr/>
          <p:nvPr/>
        </p:nvGrpSpPr>
        <p:grpSpPr>
          <a:xfrm>
            <a:off x="1187624" y="1033314"/>
            <a:ext cx="2295000" cy="2639611"/>
            <a:chOff x="1332000" y="1507139"/>
            <a:chExt cx="2295000" cy="2639611"/>
          </a:xfrm>
        </p:grpSpPr>
        <p:sp>
          <p:nvSpPr>
            <p:cNvPr id="7" name="左大括号 6"/>
            <p:cNvSpPr/>
            <p:nvPr/>
          </p:nvSpPr>
          <p:spPr bwMode="auto">
            <a:xfrm>
              <a:off x="3042000" y="1507139"/>
              <a:ext cx="585000" cy="2639611"/>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1332000" y="2616750"/>
              <a:ext cx="2160000" cy="400110"/>
            </a:xfrm>
            <a:prstGeom prst="rect">
              <a:avLst/>
            </a:prstGeom>
            <a:noFill/>
          </p:spPr>
          <p:txBody>
            <a:bodyPr wrap="square" rtlCol="0">
              <a:spAutoFit/>
            </a:bodyPr>
            <a:lstStyle/>
            <a:p>
              <a:r>
                <a:rPr lang="zh-CN" altLang="en-US" sz="2000" dirty="0" smtClean="0"/>
                <a:t>本节内容</a:t>
              </a:r>
              <a:endParaRPr lang="zh-CN" altLang="en-US" sz="2000" dirty="0"/>
            </a:p>
          </p:txBody>
        </p:sp>
      </p:grpSp>
      <p:sp>
        <p:nvSpPr>
          <p:cNvPr id="9" name="TextBox 8"/>
          <p:cNvSpPr txBox="1"/>
          <p:nvPr/>
        </p:nvSpPr>
        <p:spPr>
          <a:xfrm>
            <a:off x="3572624" y="920653"/>
            <a:ext cx="4230000" cy="398780"/>
          </a:xfrm>
          <a:prstGeom prst="rect">
            <a:avLst/>
          </a:prstGeom>
          <a:noFill/>
        </p:spPr>
        <p:txBody>
          <a:bodyPr wrap="square" rtlCol="0">
            <a:spAutoFit/>
          </a:bodyPr>
          <a:lstStyle/>
          <a:p>
            <a:pPr algn="l"/>
            <a:r>
              <a:rPr lang="zh-CN" altLang="en-US" sz="2000" dirty="0" smtClean="0"/>
              <a:t>知识回顾：</a:t>
            </a:r>
            <a:r>
              <a:rPr lang="zh-CN" altLang="en-US" sz="2000" dirty="0"/>
              <a:t>泛</a:t>
            </a:r>
            <a:r>
              <a:rPr lang="zh-CN" altLang="en-US" sz="2000" dirty="0" smtClean="0"/>
              <a:t>型概念及使用场景</a:t>
            </a:r>
            <a:endParaRPr lang="zh-CN" altLang="en-US" sz="2000" dirty="0"/>
          </a:p>
        </p:txBody>
      </p:sp>
      <p:sp>
        <p:nvSpPr>
          <p:cNvPr id="10" name="TextBox 9"/>
          <p:cNvSpPr txBox="1"/>
          <p:nvPr/>
        </p:nvSpPr>
        <p:spPr>
          <a:xfrm>
            <a:off x="3572624" y="2122210"/>
            <a:ext cx="4230000" cy="400110"/>
          </a:xfrm>
          <a:prstGeom prst="rect">
            <a:avLst/>
          </a:prstGeom>
          <a:noFill/>
        </p:spPr>
        <p:txBody>
          <a:bodyPr wrap="square" rtlCol="0">
            <a:spAutoFit/>
          </a:bodyPr>
          <a:lstStyle/>
          <a:p>
            <a:pPr algn="l"/>
            <a:r>
              <a:rPr lang="zh-CN" altLang="en-US" sz="2000" dirty="0" smtClean="0"/>
              <a:t>泛型类</a:t>
            </a:r>
            <a:endParaRPr lang="zh-CN" altLang="en-US" sz="2000" dirty="0"/>
          </a:p>
        </p:txBody>
      </p:sp>
      <p:sp>
        <p:nvSpPr>
          <p:cNvPr id="11" name="TextBox 10"/>
          <p:cNvSpPr txBox="1"/>
          <p:nvPr/>
        </p:nvSpPr>
        <p:spPr>
          <a:xfrm>
            <a:off x="3572624" y="3323768"/>
            <a:ext cx="4230000" cy="400110"/>
          </a:xfrm>
          <a:prstGeom prst="rect">
            <a:avLst/>
          </a:prstGeom>
          <a:noFill/>
        </p:spPr>
        <p:txBody>
          <a:bodyPr wrap="square" rtlCol="0">
            <a:spAutoFit/>
          </a:bodyPr>
          <a:lstStyle/>
          <a:p>
            <a:pPr algn="l"/>
            <a:r>
              <a:rPr lang="zh-CN" altLang="en-US" sz="2000" dirty="0" smtClean="0"/>
              <a:t>泛型接口</a:t>
            </a:r>
            <a:endParaRPr lang="zh-CN" altLang="en-US" sz="2000" dirty="0"/>
          </a:p>
        </p:txBody>
      </p:sp>
      <p:grpSp>
        <p:nvGrpSpPr>
          <p:cNvPr id="16" name="组合 15"/>
          <p:cNvGrpSpPr/>
          <p:nvPr/>
        </p:nvGrpSpPr>
        <p:grpSpPr>
          <a:xfrm>
            <a:off x="4067624" y="1365763"/>
            <a:ext cx="3555000" cy="687162"/>
            <a:chOff x="4212000" y="1839588"/>
            <a:chExt cx="3555000" cy="687162"/>
          </a:xfrm>
        </p:grpSpPr>
        <p:sp>
          <p:nvSpPr>
            <p:cNvPr id="12" name="下箭头 11"/>
            <p:cNvSpPr/>
            <p:nvPr/>
          </p:nvSpPr>
          <p:spPr bwMode="auto">
            <a:xfrm>
              <a:off x="4212000" y="1839588"/>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572000" y="1941750"/>
              <a:ext cx="3195000" cy="338554"/>
            </a:xfrm>
            <a:prstGeom prst="rect">
              <a:avLst/>
            </a:prstGeom>
            <a:noFill/>
          </p:spPr>
          <p:txBody>
            <a:bodyPr wrap="square" rtlCol="0">
              <a:spAutoFit/>
            </a:bodyPr>
            <a:lstStyle/>
            <a:p>
              <a:pPr algn="l"/>
              <a:r>
                <a:rPr lang="zh-CN" altLang="en-US" sz="1600" dirty="0" smtClean="0"/>
                <a:t>及时复习</a:t>
              </a:r>
              <a:endParaRPr lang="zh-CN" altLang="en-US" sz="1600" dirty="0"/>
            </a:p>
          </p:txBody>
        </p:sp>
      </p:grpSp>
      <p:grpSp>
        <p:nvGrpSpPr>
          <p:cNvPr id="17" name="组合 16"/>
          <p:cNvGrpSpPr/>
          <p:nvPr/>
        </p:nvGrpSpPr>
        <p:grpSpPr>
          <a:xfrm>
            <a:off x="4067624" y="2600834"/>
            <a:ext cx="3555000" cy="687162"/>
            <a:chOff x="4212000" y="3074659"/>
            <a:chExt cx="3555000" cy="687162"/>
          </a:xfrm>
        </p:grpSpPr>
        <p:sp>
          <p:nvSpPr>
            <p:cNvPr id="13" name="下箭头 12"/>
            <p:cNvSpPr/>
            <p:nvPr/>
          </p:nvSpPr>
          <p:spPr bwMode="auto">
            <a:xfrm>
              <a:off x="4212000" y="3074659"/>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572000" y="3201750"/>
              <a:ext cx="3195000" cy="338554"/>
            </a:xfrm>
            <a:prstGeom prst="rect">
              <a:avLst/>
            </a:prstGeom>
            <a:noFill/>
          </p:spPr>
          <p:txBody>
            <a:bodyPr wrap="square" rtlCol="0">
              <a:spAutoFit/>
            </a:bodyPr>
            <a:lstStyle/>
            <a:p>
              <a:pPr algn="l"/>
              <a:r>
                <a:rPr lang="zh-CN" altLang="en-US" sz="1600" dirty="0"/>
                <a:t>步步</a:t>
              </a:r>
              <a:r>
                <a:rPr lang="zh-CN" altLang="en-US" sz="1600" dirty="0" smtClean="0"/>
                <a:t>推进</a:t>
              </a:r>
              <a:endParaRPr lang="zh-CN" altLang="en-US" sz="1600" dirty="0"/>
            </a:p>
          </p:txBody>
        </p:sp>
      </p:grpSp>
      <p:sp>
        <p:nvSpPr>
          <p:cNvPr id="19" name="AutoShape 10"/>
          <p:cNvSpPr>
            <a:spLocks noChangeArrowheads="1"/>
          </p:cNvSpPr>
          <p:nvPr/>
        </p:nvSpPr>
        <p:spPr bwMode="auto">
          <a:xfrm>
            <a:off x="1264500" y="4171435"/>
            <a:ext cx="6615000" cy="44192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2000" kern="0" dirty="0" smtClean="0">
                <a:solidFill>
                  <a:schemeClr val="bg1"/>
                </a:solidFill>
                <a:latin typeface="Arial" panose="020B0604020202020204"/>
              </a:rPr>
              <a:t>下一节将深入学习自定义泛型方法和泛型的常用规则</a:t>
            </a:r>
            <a:endParaRPr lang="zh-CN" altLang="en-US" sz="2000" kern="0" dirty="0" smtClean="0">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800" decel="100000"/>
                                        <p:tgtEl>
                                          <p:spTgt spid="18"/>
                                        </p:tgtEl>
                                      </p:cBhvr>
                                    </p:animEffect>
                                    <p:anim calcmode="lin" valueType="num">
                                      <p:cBhvr>
                                        <p:cTn id="8" dur="800" decel="100000" fill="hold"/>
                                        <p:tgtEl>
                                          <p:spTgt spid="18"/>
                                        </p:tgtEl>
                                        <p:attrNameLst>
                                          <p:attrName>style.rotation</p:attrName>
                                        </p:attrNameLst>
                                      </p:cBhvr>
                                      <p:tavLst>
                                        <p:tav tm="0">
                                          <p:val>
                                            <p:fltVal val="-90"/>
                                          </p:val>
                                        </p:tav>
                                        <p:tav tm="100000">
                                          <p:val>
                                            <p:fltVal val="0"/>
                                          </p:val>
                                        </p:tav>
                                      </p:tavLst>
                                    </p:anim>
                                    <p:anim calcmode="lin" valueType="num">
                                      <p:cBhvr>
                                        <p:cTn id="9" dur="800" decel="100000" fill="hold"/>
                                        <p:tgtEl>
                                          <p:spTgt spid="18"/>
                                        </p:tgtEl>
                                        <p:attrNameLst>
                                          <p:attrName>ppt_x</p:attrName>
                                        </p:attrNameLst>
                                      </p:cBhvr>
                                      <p:tavLst>
                                        <p:tav tm="0">
                                          <p:val>
                                            <p:strVal val="#ppt_x+0.4"/>
                                          </p:val>
                                        </p:tav>
                                        <p:tav tm="100000">
                                          <p:val>
                                            <p:strVal val="#ppt_x-0.05"/>
                                          </p:val>
                                        </p:tav>
                                      </p:tavLst>
                                    </p:anim>
                                    <p:anim calcmode="lin" valueType="num">
                                      <p:cBhvr>
                                        <p:cTn id="10" dur="800" decel="100000" fill="hold"/>
                                        <p:tgtEl>
                                          <p:spTgt spid="1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800" decel="100000"/>
                                        <p:tgtEl>
                                          <p:spTgt spid="16"/>
                                        </p:tgtEl>
                                      </p:cBhvr>
                                    </p:animEffect>
                                    <p:anim calcmode="lin" valueType="num">
                                      <p:cBhvr>
                                        <p:cTn id="27" dur="800" decel="100000" fill="hold"/>
                                        <p:tgtEl>
                                          <p:spTgt spid="16"/>
                                        </p:tgtEl>
                                        <p:attrNameLst>
                                          <p:attrName>style.rotation</p:attrName>
                                        </p:attrNameLst>
                                      </p:cBhvr>
                                      <p:tavLst>
                                        <p:tav tm="0">
                                          <p:val>
                                            <p:fltVal val="-90"/>
                                          </p:val>
                                        </p:tav>
                                        <p:tav tm="100000">
                                          <p:val>
                                            <p:fltVal val="0"/>
                                          </p:val>
                                        </p:tav>
                                      </p:tavLst>
                                    </p:anim>
                                    <p:anim calcmode="lin" valueType="num">
                                      <p:cBhvr>
                                        <p:cTn id="28" dur="800" decel="100000" fill="hold"/>
                                        <p:tgtEl>
                                          <p:spTgt spid="16"/>
                                        </p:tgtEl>
                                        <p:attrNameLst>
                                          <p:attrName>ppt_x</p:attrName>
                                        </p:attrNameLst>
                                      </p:cBhvr>
                                      <p:tavLst>
                                        <p:tav tm="0">
                                          <p:val>
                                            <p:strVal val="#ppt_x+0.4"/>
                                          </p:val>
                                        </p:tav>
                                        <p:tav tm="100000">
                                          <p:val>
                                            <p:strVal val="#ppt_x-0.05"/>
                                          </p:val>
                                        </p:tav>
                                      </p:tavLst>
                                    </p:anim>
                                    <p:anim calcmode="lin" valueType="num">
                                      <p:cBhvr>
                                        <p:cTn id="29" dur="800" decel="100000" fill="hold"/>
                                        <p:tgtEl>
                                          <p:spTgt spid="16"/>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par>
                                <p:cTn id="32" presetID="3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800" decel="100000"/>
                                        <p:tgtEl>
                                          <p:spTgt spid="10"/>
                                        </p:tgtEl>
                                      </p:cBhvr>
                                    </p:animEffect>
                                    <p:anim calcmode="lin" valueType="num">
                                      <p:cBhvr>
                                        <p:cTn id="35" dur="800" decel="100000" fill="hold"/>
                                        <p:tgtEl>
                                          <p:spTgt spid="10"/>
                                        </p:tgtEl>
                                        <p:attrNameLst>
                                          <p:attrName>style.rotation</p:attrName>
                                        </p:attrNameLst>
                                      </p:cBhvr>
                                      <p:tavLst>
                                        <p:tav tm="0">
                                          <p:val>
                                            <p:fltVal val="-90"/>
                                          </p:val>
                                        </p:tav>
                                        <p:tav tm="100000">
                                          <p:val>
                                            <p:fltVal val="0"/>
                                          </p:val>
                                        </p:tav>
                                      </p:tavLst>
                                    </p:anim>
                                    <p:anim calcmode="lin" valueType="num">
                                      <p:cBhvr>
                                        <p:cTn id="36" dur="800" decel="100000" fill="hold"/>
                                        <p:tgtEl>
                                          <p:spTgt spid="10"/>
                                        </p:tgtEl>
                                        <p:attrNameLst>
                                          <p:attrName>ppt_x</p:attrName>
                                        </p:attrNameLst>
                                      </p:cBhvr>
                                      <p:tavLst>
                                        <p:tav tm="0">
                                          <p:val>
                                            <p:strVal val="#ppt_x+0.4"/>
                                          </p:val>
                                        </p:tav>
                                        <p:tav tm="100000">
                                          <p:val>
                                            <p:strVal val="#ppt_x-0.05"/>
                                          </p:val>
                                        </p:tav>
                                      </p:tavLst>
                                    </p:anim>
                                    <p:anim calcmode="lin" valueType="num">
                                      <p:cBhvr>
                                        <p:cTn id="37" dur="800" decel="100000" fill="hold"/>
                                        <p:tgtEl>
                                          <p:spTgt spid="10"/>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800" decel="100000"/>
                                        <p:tgtEl>
                                          <p:spTgt spid="17"/>
                                        </p:tgtEl>
                                      </p:cBhvr>
                                    </p:animEffect>
                                    <p:anim calcmode="lin" valueType="num">
                                      <p:cBhvr>
                                        <p:cTn id="45" dur="800" decel="100000" fill="hold"/>
                                        <p:tgtEl>
                                          <p:spTgt spid="17"/>
                                        </p:tgtEl>
                                        <p:attrNameLst>
                                          <p:attrName>style.rotation</p:attrName>
                                        </p:attrNameLst>
                                      </p:cBhvr>
                                      <p:tavLst>
                                        <p:tav tm="0">
                                          <p:val>
                                            <p:fltVal val="-90"/>
                                          </p:val>
                                        </p:tav>
                                        <p:tav tm="100000">
                                          <p:val>
                                            <p:fltVal val="0"/>
                                          </p:val>
                                        </p:tav>
                                      </p:tavLst>
                                    </p:anim>
                                    <p:anim calcmode="lin" valueType="num">
                                      <p:cBhvr>
                                        <p:cTn id="46" dur="800" decel="100000" fill="hold"/>
                                        <p:tgtEl>
                                          <p:spTgt spid="17"/>
                                        </p:tgtEl>
                                        <p:attrNameLst>
                                          <p:attrName>ppt_x</p:attrName>
                                        </p:attrNameLst>
                                      </p:cBhvr>
                                      <p:tavLst>
                                        <p:tav tm="0">
                                          <p:val>
                                            <p:strVal val="#ppt_x+0.4"/>
                                          </p:val>
                                        </p:tav>
                                        <p:tav tm="100000">
                                          <p:val>
                                            <p:strVal val="#ppt_x-0.05"/>
                                          </p:val>
                                        </p:tav>
                                      </p:tavLst>
                                    </p:anim>
                                    <p:anim calcmode="lin" valueType="num">
                                      <p:cBhvr>
                                        <p:cTn id="47" dur="800" decel="100000" fill="hold"/>
                                        <p:tgtEl>
                                          <p:spTgt spid="17"/>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par>
                                <p:cTn id="50" presetID="3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800" decel="100000"/>
                                        <p:tgtEl>
                                          <p:spTgt spid="11"/>
                                        </p:tgtEl>
                                      </p:cBhvr>
                                    </p:animEffect>
                                    <p:anim calcmode="lin" valueType="num">
                                      <p:cBhvr>
                                        <p:cTn id="53" dur="800" decel="100000" fill="hold"/>
                                        <p:tgtEl>
                                          <p:spTgt spid="11"/>
                                        </p:tgtEl>
                                        <p:attrNameLst>
                                          <p:attrName>style.rotation</p:attrName>
                                        </p:attrNameLst>
                                      </p:cBhvr>
                                      <p:tavLst>
                                        <p:tav tm="0">
                                          <p:val>
                                            <p:fltVal val="-90"/>
                                          </p:val>
                                        </p:tav>
                                        <p:tav tm="100000">
                                          <p:val>
                                            <p:fltVal val="0"/>
                                          </p:val>
                                        </p:tav>
                                      </p:tavLst>
                                    </p:anim>
                                    <p:anim calcmode="lin" valueType="num">
                                      <p:cBhvr>
                                        <p:cTn id="54" dur="800" decel="100000" fill="hold"/>
                                        <p:tgtEl>
                                          <p:spTgt spid="11"/>
                                        </p:tgtEl>
                                        <p:attrNameLst>
                                          <p:attrName>ppt_x</p:attrName>
                                        </p:attrNameLst>
                                      </p:cBhvr>
                                      <p:tavLst>
                                        <p:tav tm="0">
                                          <p:val>
                                            <p:strVal val="#ppt_x+0.4"/>
                                          </p:val>
                                        </p:tav>
                                        <p:tav tm="100000">
                                          <p:val>
                                            <p:strVal val="#ppt_x-0.05"/>
                                          </p:val>
                                        </p:tav>
                                      </p:tavLst>
                                    </p:anim>
                                    <p:anim calcmode="lin" valueType="num">
                                      <p:cBhvr>
                                        <p:cTn id="55" dur="800" decel="100000" fill="hold"/>
                                        <p:tgtEl>
                                          <p:spTgt spid="11"/>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2"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Scale>
                                      <p:cBhvr>
                                        <p:cTn id="62"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19"/>
                                        </p:tgtEl>
                                        <p:attrNameLst>
                                          <p:attrName>ppt_x</p:attrName>
                                          <p:attrName>ppt_y</p:attrName>
                                        </p:attrNameLst>
                                      </p:cBhvr>
                                    </p:animMotion>
                                    <p:animEffect transition="in" filter="fade">
                                      <p:cBhvr>
                                        <p:cTn id="6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第三节</a:t>
            </a:r>
            <a:r>
              <a:rPr lang="zh-CN" altLang="en-US" dirty="0"/>
              <a:t>课</a:t>
            </a:r>
            <a:endParaRPr lang="zh-CN" altLang="en-US" dirty="0"/>
          </a:p>
        </p:txBody>
      </p:sp>
      <p:sp>
        <p:nvSpPr>
          <p:cNvPr id="3" name="副标题 2"/>
          <p:cNvSpPr>
            <a:spLocks noGrp="1"/>
          </p:cNvSpPr>
          <p:nvPr>
            <p:ph type="subTitle" idx="1"/>
          </p:nvPr>
        </p:nvSpPr>
        <p:spPr/>
        <p:txBody>
          <a:bodyPr/>
          <a:lstStyle/>
          <a:p>
            <a:r>
              <a:rPr lang="zh-CN" altLang="en-US" dirty="0" smtClean="0"/>
              <a:t>泛型</a:t>
            </a:r>
            <a:r>
              <a:rPr lang="zh-CN" altLang="en-US" dirty="0"/>
              <a:t>方法与泛型规则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7" name="副标题 6"/>
          <p:cNvSpPr>
            <a:spLocks noGrp="1"/>
          </p:cNvSpPr>
          <p:nvPr>
            <p:ph type="subTitle" idx="10"/>
          </p:nvPr>
        </p:nvSpPr>
        <p:spPr>
          <a:xfrm>
            <a:off x="539552" y="843558"/>
            <a:ext cx="7488832" cy="720080"/>
          </a:xfrm>
        </p:spPr>
        <p:txBody>
          <a:bodyPr/>
          <a:lstStyle/>
          <a:p>
            <a:r>
              <a:rPr lang="zh-CN" altLang="en-US" dirty="0"/>
              <a:t>上节</a:t>
            </a:r>
            <a:r>
              <a:rPr lang="zh-CN" altLang="en-US" dirty="0" smtClean="0"/>
              <a:t>课学习</a:t>
            </a:r>
            <a:r>
              <a:rPr lang="zh-CN" altLang="en-US" dirty="0"/>
              <a:t>了自定义泛型类和泛型接口</a:t>
            </a:r>
            <a:r>
              <a:rPr lang="zh-CN" altLang="en-US" dirty="0" smtClean="0"/>
              <a:t>。</a:t>
            </a:r>
            <a:endParaRPr lang="en-US" altLang="zh-CN" dirty="0" smtClean="0"/>
          </a:p>
          <a:p>
            <a:r>
              <a:rPr lang="zh-CN" altLang="en-US" dirty="0" smtClean="0"/>
              <a:t>本节课学习</a:t>
            </a:r>
            <a:r>
              <a:rPr lang="zh-CN" altLang="en-US" dirty="0"/>
              <a:t>自定义泛型</a:t>
            </a:r>
            <a:r>
              <a:rPr lang="zh-CN" altLang="en-US" dirty="0" smtClean="0"/>
              <a:t>方法，</a:t>
            </a:r>
            <a:r>
              <a:rPr lang="zh-CN" altLang="en-US" dirty="0"/>
              <a:t>以及泛型的常用规则</a:t>
            </a:r>
            <a:r>
              <a:rPr lang="zh-CN" altLang="en-US" dirty="0" smtClean="0"/>
              <a:t>。</a:t>
            </a:r>
            <a:endParaRPr lang="zh-CN" altLang="en-US" dirty="0"/>
          </a:p>
          <a:p>
            <a:endParaRPr lang="zh-CN" altLang="en-US" dirty="0"/>
          </a:p>
        </p:txBody>
      </p:sp>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0333" y="3399982"/>
            <a:ext cx="1686123"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87624" y="1779662"/>
            <a:ext cx="5544616" cy="1200329"/>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为什么学习泛型</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泛型</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方法声明一次，可以衍生出多个版本，提高</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方法的重用性。</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TextBox 10"/>
          <p:cNvSpPr txBox="1"/>
          <p:nvPr/>
        </p:nvSpPr>
        <p:spPr>
          <a:xfrm>
            <a:off x="1187624" y="3252921"/>
            <a:ext cx="5544616" cy="830997"/>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为什么学习泛型规则呢？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只有掌握了规则，才能更好地指导实践。</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泛型方法</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37051"/>
            <a:ext cx="1916328" cy="360040"/>
          </a:xfrm>
        </p:spPr>
        <p:txBody>
          <a:bodyPr/>
          <a:lstStyle/>
          <a:p>
            <a:r>
              <a:rPr lang="zh-CN" altLang="en-US" dirty="0"/>
              <a:t>泛</a:t>
            </a:r>
            <a:r>
              <a:rPr lang="zh-CN" altLang="en-US" dirty="0" smtClean="0"/>
              <a:t>型方法的</a:t>
            </a:r>
            <a:r>
              <a:rPr lang="zh-CN" altLang="en-US" dirty="0"/>
              <a:t>概念</a:t>
            </a:r>
            <a:r>
              <a:rPr lang="zh-CN" altLang="en-US" dirty="0" smtClean="0"/>
              <a:t>？</a:t>
            </a:r>
            <a:endParaRPr lang="zh-CN" altLang="en-US" dirty="0"/>
          </a:p>
        </p:txBody>
      </p:sp>
      <p:sp>
        <p:nvSpPr>
          <p:cNvPr id="19" name="Text Box 14"/>
          <p:cNvSpPr txBox="1"/>
          <p:nvPr/>
        </p:nvSpPr>
        <p:spPr>
          <a:xfrm>
            <a:off x="673647" y="1491630"/>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491630"/>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491630"/>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491630"/>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3041290"/>
            <a:ext cx="824766" cy="576263"/>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156750"/>
              <a:ext cx="750151" cy="307777"/>
            </a:xfrm>
            <a:prstGeom prst="rect">
              <a:avLst/>
            </a:prstGeom>
            <a:noFill/>
            <a:ln w="9525">
              <a:noFill/>
            </a:ln>
          </p:spPr>
          <p:txBody>
            <a:bodyPr wrap="square" anchor="t">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定义</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925431"/>
            <a:ext cx="1163409" cy="1055688"/>
            <a:chOff x="338859" y="2095666"/>
            <a:chExt cx="1163409"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338859" y="2438844"/>
              <a:ext cx="1163409"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型方法</a:t>
              </a:r>
              <a:endParaRPr lang="en-US" altLang="zh-CN" b="1" noProof="1">
                <a:solidFill>
                  <a:schemeClr val="accent1"/>
                </a:solidFill>
              </a:endParaRPr>
            </a:p>
          </p:txBody>
        </p:sp>
      </p:grpSp>
      <p:grpSp>
        <p:nvGrpSpPr>
          <p:cNvPr id="5" name="组合 4"/>
          <p:cNvGrpSpPr/>
          <p:nvPr/>
        </p:nvGrpSpPr>
        <p:grpSpPr>
          <a:xfrm>
            <a:off x="2363853" y="1925431"/>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smtClean="0">
                  <a:solidFill>
                    <a:schemeClr val="accent1"/>
                  </a:solidFill>
                </a:rPr>
                <a:t>方法</a:t>
              </a:r>
              <a:endParaRPr lang="en-US" altLang="zh-CN" b="1" noProof="1">
                <a:solidFill>
                  <a:schemeClr val="accent1"/>
                </a:solidFill>
              </a:endParaRPr>
            </a:p>
          </p:txBody>
        </p:sp>
      </p:grpSp>
      <p:grpSp>
        <p:nvGrpSpPr>
          <p:cNvPr id="6" name="组合 5"/>
          <p:cNvGrpSpPr/>
          <p:nvPr/>
        </p:nvGrpSpPr>
        <p:grpSpPr>
          <a:xfrm>
            <a:off x="3851920" y="1925431"/>
            <a:ext cx="1296144" cy="1055688"/>
            <a:chOff x="3851920" y="1410050"/>
            <a:chExt cx="1296144"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851920" y="1761750"/>
              <a:ext cx="1296144" cy="338554"/>
            </a:xfrm>
            <a:prstGeom prst="rect">
              <a:avLst/>
            </a:prstGeom>
            <a:noFill/>
          </p:spPr>
          <p:txBody>
            <a:bodyPr wrap="square" rtlCol="0">
              <a:spAutoFit/>
            </a:bodyPr>
            <a:lstStyle/>
            <a:p>
              <a:r>
                <a:rPr lang="zh-CN" altLang="en-US" sz="1600" b="1" noProof="1" smtClean="0">
                  <a:solidFill>
                    <a:schemeClr val="accent1"/>
                  </a:solidFill>
                </a:rPr>
                <a:t>非泛型方法</a:t>
              </a:r>
              <a:endParaRPr lang="en-US" altLang="zh-CN" sz="1600" b="1" noProof="1">
                <a:solidFill>
                  <a:schemeClr val="accent1"/>
                </a:solidFill>
              </a:endParaRPr>
            </a:p>
          </p:txBody>
        </p:sp>
      </p:grpSp>
      <p:grpSp>
        <p:nvGrpSpPr>
          <p:cNvPr id="43" name="组合 42"/>
          <p:cNvGrpSpPr/>
          <p:nvPr/>
        </p:nvGrpSpPr>
        <p:grpSpPr>
          <a:xfrm>
            <a:off x="5517000" y="1925431"/>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使用类型形参定义</a:t>
              </a:r>
              <a:endParaRPr lang="zh-CN" altLang="en-US" sz="1400" b="1" noProof="1">
                <a:solidFill>
                  <a:schemeClr val="accent1"/>
                </a:solidFill>
              </a:endParaRPr>
            </a:p>
          </p:txBody>
        </p:sp>
      </p:grpSp>
      <p:sp>
        <p:nvSpPr>
          <p:cNvPr id="39" name="Rectangle 14"/>
          <p:cNvSpPr>
            <a:spLocks noChangeArrowheads="1"/>
          </p:cNvSpPr>
          <p:nvPr/>
        </p:nvSpPr>
        <p:spPr bwMode="auto">
          <a:xfrm>
            <a:off x="2700232"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419896"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489308" y="771550"/>
            <a:ext cx="2666868"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a:t>
            </a:r>
            <a:r>
              <a:rPr lang="en-US" altLang="zh-CN" dirty="0" smtClean="0"/>
              <a:t>Function </a:t>
            </a:r>
            <a:r>
              <a:rPr lang="en-US" altLang="zh-CN" dirty="0" smtClean="0">
                <a:solidFill>
                  <a:schemeClr val="tx1">
                    <a:lumMod val="75000"/>
                    <a:lumOff val="25000"/>
                  </a:schemeClr>
                </a:solidFill>
              </a:rPr>
              <a:t>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a:t>
            </a:r>
            <a:r>
              <a:rPr lang="zh-CN" altLang="en-US" dirty="0" smtClean="0">
                <a:solidFill>
                  <a:schemeClr val="tx1">
                    <a:lumMod val="75000"/>
                    <a:lumOff val="25000"/>
                  </a:schemeClr>
                </a:solidFill>
              </a:rPr>
              <a:t>型</a:t>
            </a:r>
            <a:r>
              <a:rPr lang="zh-CN" altLang="en-US" dirty="0">
                <a:solidFill>
                  <a:schemeClr val="tx1">
                    <a:lumMod val="75000"/>
                    <a:lumOff val="25000"/>
                  </a:schemeClr>
                </a:solidFill>
              </a:rPr>
              <a:t>方法</a:t>
            </a:r>
            <a:endParaRPr lang="en-US" altLang="zh-CN" dirty="0">
              <a:solidFill>
                <a:schemeClr val="tx1">
                  <a:lumMod val="75000"/>
                  <a:lumOff val="25000"/>
                </a:schemeClr>
              </a:solidFill>
              <a:sym typeface="+mn-ea"/>
            </a:endParaRPr>
          </a:p>
        </p:txBody>
      </p:sp>
      <p:grpSp>
        <p:nvGrpSpPr>
          <p:cNvPr id="8" name="组合 7"/>
          <p:cNvGrpSpPr/>
          <p:nvPr/>
        </p:nvGrpSpPr>
        <p:grpSpPr>
          <a:xfrm>
            <a:off x="753591" y="3687942"/>
            <a:ext cx="7045067" cy="612000"/>
            <a:chOff x="753591" y="3507854"/>
            <a:chExt cx="7045067" cy="612000"/>
          </a:xfrm>
        </p:grpSpPr>
        <p:sp>
          <p:nvSpPr>
            <p:cNvPr id="2" name="圆角矩形 1"/>
            <p:cNvSpPr/>
            <p:nvPr/>
          </p:nvSpPr>
          <p:spPr bwMode="auto">
            <a:xfrm>
              <a:off x="753591" y="3507854"/>
              <a:ext cx="7045067" cy="612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副标题 6"/>
            <p:cNvSpPr txBox="1"/>
            <p:nvPr/>
          </p:nvSpPr>
          <p:spPr>
            <a:xfrm>
              <a:off x="755576" y="3651870"/>
              <a:ext cx="6964668" cy="32400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solidFill>
                    <a:schemeClr val="bg1"/>
                  </a:solidFill>
                </a:rPr>
                <a:t>泛</a:t>
              </a:r>
              <a:r>
                <a:rPr lang="zh-CN" altLang="en-US" dirty="0" smtClean="0">
                  <a:solidFill>
                    <a:schemeClr val="bg1"/>
                  </a:solidFill>
                </a:rPr>
                <a:t>型方法是</a:t>
              </a:r>
              <a:r>
                <a:rPr lang="zh-CN" altLang="en-US" dirty="0">
                  <a:solidFill>
                    <a:schemeClr val="bg1"/>
                  </a:solidFill>
                </a:rPr>
                <a:t>使用类型形参定义</a:t>
              </a:r>
              <a:r>
                <a:rPr lang="zh-CN" altLang="en-US" dirty="0" smtClean="0">
                  <a:solidFill>
                    <a:schemeClr val="bg1"/>
                  </a:solidFill>
                </a:rPr>
                <a:t>的方法。</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如何使用泛型方法</a:t>
            </a:r>
            <a:endParaRPr lang="zh-CN" altLang="en-US"/>
          </a:p>
        </p:txBody>
      </p:sp>
      <p:sp>
        <p:nvSpPr>
          <p:cNvPr id="12" name="副标题 11"/>
          <p:cNvSpPr>
            <a:spLocks noGrp="1"/>
          </p:cNvSpPr>
          <p:nvPr>
            <p:ph type="subTitle" idx="10"/>
          </p:nvPr>
        </p:nvSpPr>
        <p:spPr/>
        <p:txBody>
          <a:bodyPr/>
          <a:lstStyle/>
          <a:p>
            <a:r>
              <a:rPr lang="zh-CN" altLang="en-US" dirty="0" smtClean="0"/>
              <a:t>语法规则：</a:t>
            </a:r>
            <a:endParaRPr lang="zh-CN" altLang="en-US" dirty="0"/>
          </a:p>
        </p:txBody>
      </p:sp>
      <p:sp>
        <p:nvSpPr>
          <p:cNvPr id="11" name="AutoShape 5"/>
          <p:cNvSpPr>
            <a:spLocks noChangeArrowheads="1"/>
          </p:cNvSpPr>
          <p:nvPr/>
        </p:nvSpPr>
        <p:spPr bwMode="auto">
          <a:xfrm>
            <a:off x="1361033" y="1203598"/>
            <a:ext cx="5803255"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smtClean="0">
                <a:solidFill>
                  <a:schemeClr val="tx1">
                    <a:lumMod val="75000"/>
                    <a:lumOff val="25000"/>
                  </a:schemeClr>
                </a:solidFill>
                <a:ea typeface="微软雅黑" panose="020B0503020204020204" pitchFamily="34" charset="-122"/>
                <a:sym typeface="+mn-ea"/>
              </a:rPr>
              <a:t>权限修饰符  </a:t>
            </a:r>
            <a:r>
              <a:rPr lang="en-US" altLang="zh-CN" sz="1400" dirty="0" smtClean="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类型形参列表</a:t>
            </a:r>
            <a:r>
              <a:rPr lang="en-US" altLang="zh-CN" sz="1400" dirty="0" smtClean="0">
                <a:solidFill>
                  <a:schemeClr val="tx1">
                    <a:lumMod val="75000"/>
                    <a:lumOff val="25000"/>
                  </a:schemeClr>
                </a:solidFill>
                <a:ea typeface="微软雅黑" panose="020B0503020204020204" pitchFamily="34" charset="-122"/>
                <a:sym typeface="+mn-ea"/>
              </a:rPr>
              <a:t>&gt;  </a:t>
            </a:r>
            <a:r>
              <a:rPr lang="zh-CN" altLang="en-US" sz="1400" dirty="0">
                <a:solidFill>
                  <a:schemeClr val="tx1">
                    <a:lumMod val="75000"/>
                    <a:lumOff val="25000"/>
                  </a:schemeClr>
                </a:solidFill>
                <a:ea typeface="微软雅黑" panose="020B0503020204020204" pitchFamily="34" charset="-122"/>
                <a:sym typeface="+mn-ea"/>
              </a:rPr>
              <a:t>返回值类型 </a:t>
            </a:r>
            <a:r>
              <a:rPr lang="zh-CN" altLang="en-US" sz="1400" dirty="0" smtClean="0">
                <a:solidFill>
                  <a:schemeClr val="tx1">
                    <a:lumMod val="75000"/>
                    <a:lumOff val="25000"/>
                  </a:schemeClr>
                </a:solidFill>
                <a:ea typeface="微软雅黑" panose="020B0503020204020204" pitchFamily="34" charset="-122"/>
                <a:sym typeface="+mn-ea"/>
              </a:rPr>
              <a:t> 方法</a:t>
            </a:r>
            <a:r>
              <a:rPr lang="zh-CN" altLang="en-US" sz="1400" dirty="0">
                <a:solidFill>
                  <a:schemeClr val="tx1">
                    <a:lumMod val="75000"/>
                    <a:lumOff val="25000"/>
                  </a:schemeClr>
                </a:solidFill>
                <a:ea typeface="微软雅黑" panose="020B0503020204020204" pitchFamily="34" charset="-122"/>
                <a:sym typeface="+mn-ea"/>
              </a:rPr>
              <a:t>名</a:t>
            </a:r>
            <a:r>
              <a:rPr lang="en-US" altLang="zh-CN" sz="1400" dirty="0">
                <a:solidFill>
                  <a:schemeClr val="tx1">
                    <a:lumMod val="75000"/>
                    <a:lumOff val="25000"/>
                  </a:schemeClr>
                </a:solidFill>
                <a:ea typeface="微软雅黑" panose="020B0503020204020204" pitchFamily="34" charset="-122"/>
                <a:sym typeface="+mn-ea"/>
              </a:rPr>
              <a:t>(</a:t>
            </a:r>
            <a:r>
              <a:rPr lang="zh-CN" altLang="en-US" sz="1400" dirty="0">
                <a:solidFill>
                  <a:schemeClr val="tx1">
                    <a:lumMod val="75000"/>
                    <a:lumOff val="25000"/>
                  </a:schemeClr>
                </a:solidFill>
                <a:ea typeface="微软雅黑" panose="020B0503020204020204" pitchFamily="34" charset="-122"/>
                <a:sym typeface="+mn-ea"/>
              </a:rPr>
              <a:t>参数列表</a:t>
            </a:r>
            <a:r>
              <a:rPr lang="en-US" altLang="zh-CN" sz="1400" dirty="0" smtClean="0">
                <a:solidFill>
                  <a:schemeClr val="tx1">
                    <a:lumMod val="75000"/>
                    <a:lumOff val="25000"/>
                  </a:schemeClr>
                </a:solidFill>
                <a:ea typeface="微软雅黑" panose="020B0503020204020204" pitchFamily="34" charset="-122"/>
                <a:sym typeface="+mn-ea"/>
              </a:rPr>
              <a:t>) { </a:t>
            </a:r>
            <a:r>
              <a:rPr lang="en-US" altLang="zh-CN" sz="1400" dirty="0">
                <a:solidFill>
                  <a:schemeClr val="tx1">
                    <a:lumMod val="75000"/>
                    <a:lumOff val="25000"/>
                  </a:schemeClr>
                </a:solidFill>
                <a:ea typeface="微软雅黑" panose="020B0503020204020204" pitchFamily="34" charset="-122"/>
                <a:sym typeface="+mn-ea"/>
              </a:rPr>
              <a:t>}</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9" name="AutoShape 4"/>
          <p:cNvSpPr>
            <a:spLocks noChangeArrowheads="1"/>
          </p:cNvSpPr>
          <p:nvPr/>
        </p:nvSpPr>
        <p:spPr bwMode="auto">
          <a:xfrm>
            <a:off x="683568" y="1779662"/>
            <a:ext cx="7488832"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smtClean="0">
                <a:solidFill>
                  <a:srgbClr val="000000"/>
                </a:solidFill>
                <a:highlight>
                  <a:srgbClr val="D4D4D4"/>
                </a:highlight>
                <a:latin typeface="Consolas" panose="020B0609020204030204"/>
              </a:rPr>
              <a:t>Demo </a:t>
            </a:r>
            <a:r>
              <a:rPr lang="en-US" altLang="zh-CN" sz="1200" b="1" dirty="0">
                <a:solidFill>
                  <a:srgbClr val="000000"/>
                </a:solidFill>
                <a:highlight>
                  <a:srgbClr val="D4D4D4"/>
                </a:highlight>
                <a:latin typeface="Consolas" panose="020B0609020204030204"/>
              </a:rPr>
              <a:t>{</a:t>
            </a:r>
            <a:endParaRPr lang="en-US" altLang="zh-CN" sz="1200" b="1" dirty="0">
              <a:solidFill>
                <a:srgbClr val="000000"/>
              </a:solidFill>
              <a:highlight>
                <a:srgbClr val="D4D4D4"/>
              </a:highlight>
              <a:latin typeface="Consolas" panose="020B0609020204030204"/>
            </a:endParaRPr>
          </a:p>
          <a:p>
            <a:pPr lvl="1" algn="l"/>
            <a:r>
              <a:rPr lang="de-DE" altLang="zh-CN" sz="1200" b="1" dirty="0">
                <a:solidFill>
                  <a:srgbClr val="7F0055"/>
                </a:solidFill>
                <a:latin typeface="Consolas" panose="020B0609020204030204"/>
              </a:rPr>
              <a:t>public</a:t>
            </a:r>
            <a:r>
              <a:rPr lang="de-DE" altLang="zh-CN" sz="1200" b="1" dirty="0">
                <a:solidFill>
                  <a:srgbClr val="000000"/>
                </a:solidFill>
                <a:latin typeface="Consolas" panose="020B0609020204030204"/>
              </a:rPr>
              <a:t> &lt;T&gt; T getGen(T arg</a:t>
            </a:r>
            <a:r>
              <a:rPr lang="de-DE" altLang="zh-CN" sz="1200" b="1" dirty="0" smtClean="0">
                <a:solidFill>
                  <a:srgbClr val="000000"/>
                </a:solidFill>
                <a:latin typeface="Consolas" panose="020B0609020204030204"/>
              </a:rPr>
              <a:t>){</a:t>
            </a:r>
            <a:r>
              <a:rPr lang="en-US" altLang="zh-CN" sz="1200" dirty="0"/>
              <a:t>//</a:t>
            </a:r>
            <a:r>
              <a:rPr lang="zh-CN" altLang="en-US" sz="1200" dirty="0"/>
              <a:t>泛型方法</a:t>
            </a:r>
            <a:endParaRPr lang="de-DE" altLang="zh-CN" sz="1200" b="1" dirty="0" smtClean="0">
              <a:solidFill>
                <a:srgbClr val="000000"/>
              </a:solidFill>
              <a:latin typeface="Consolas" panose="020B0609020204030204"/>
            </a:endParaRPr>
          </a:p>
          <a:p>
            <a:pPr lvl="2" algn="l"/>
            <a:r>
              <a:rPr lang="en-US" altLang="zh-CN" sz="1200" b="1" dirty="0" smtClean="0">
                <a:solidFill>
                  <a:srgbClr val="7F0055"/>
                </a:solidFill>
                <a:latin typeface="Consolas" panose="020B0609020204030204"/>
              </a:rPr>
              <a:t>return</a:t>
            </a:r>
            <a:r>
              <a:rPr lang="en-US" altLang="zh-CN" sz="1200" b="1" dirty="0" smtClean="0">
                <a:solidFill>
                  <a:srgbClr val="000000"/>
                </a:solidFill>
                <a:latin typeface="Consolas" panose="020B0609020204030204"/>
              </a:rPr>
              <a:t> </a:t>
            </a:r>
            <a:r>
              <a:rPr lang="en-US" altLang="zh-CN" sz="1200" b="1" dirty="0" err="1">
                <a:solidFill>
                  <a:srgbClr val="000000"/>
                </a:solidFill>
                <a:latin typeface="Consolas" panose="020B0609020204030204"/>
              </a:rPr>
              <a:t>arg</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smtClean="0">
                <a:solidFill>
                  <a:srgbClr val="000000"/>
                </a:solidFill>
                <a:highlight>
                  <a:srgbClr val="D4D4D4"/>
                </a:highlight>
                <a:latin typeface="Consolas" panose="020B0609020204030204"/>
              </a:rPr>
              <a:t>Demo </a:t>
            </a:r>
            <a:r>
              <a:rPr lang="en-US" altLang="zh-CN" sz="1200" dirty="0" err="1" smtClean="0">
                <a:solidFill>
                  <a:srgbClr val="000000"/>
                </a:solidFill>
                <a:highlight>
                  <a:srgbClr val="D4D4D4"/>
                </a:highlight>
                <a:latin typeface="Consolas" panose="020B0609020204030204"/>
              </a:rPr>
              <a:t>demo</a:t>
            </a:r>
            <a:r>
              <a:rPr lang="en-US" altLang="zh-CN" sz="1200" dirty="0" smtClean="0">
                <a:solidFill>
                  <a:srgbClr val="000000"/>
                </a:solidFill>
                <a:highlight>
                  <a:srgbClr val="D4D4D4"/>
                </a:highlight>
                <a:latin typeface="Consolas" panose="020B0609020204030204"/>
              </a:rPr>
              <a:t> </a:t>
            </a:r>
            <a:r>
              <a:rPr lang="en-US" altLang="zh-CN" sz="1200" dirty="0">
                <a:solidFill>
                  <a:srgbClr val="000000"/>
                </a:solidFill>
                <a:highlight>
                  <a:srgbClr val="D4D4D4"/>
                </a:highlight>
                <a:latin typeface="Consolas" panose="020B0609020204030204"/>
              </a:rPr>
              <a:t>= </a:t>
            </a:r>
            <a:r>
              <a:rPr lang="en-US" altLang="zh-CN" sz="1200" b="1" dirty="0">
                <a:solidFill>
                  <a:srgbClr val="7F0055"/>
                </a:solidFill>
                <a:highlight>
                  <a:srgbClr val="D4D4D4"/>
                </a:highlight>
                <a:latin typeface="Consolas" panose="020B0609020204030204"/>
              </a:rPr>
              <a:t>new</a:t>
            </a:r>
            <a:r>
              <a:rPr lang="en-US" altLang="zh-CN" sz="1200" b="1" dirty="0">
                <a:solidFill>
                  <a:srgbClr val="000000"/>
                </a:solidFill>
                <a:highlight>
                  <a:srgbClr val="D4D4D4"/>
                </a:highlight>
                <a:latin typeface="Consolas" panose="020B0609020204030204"/>
              </a:rPr>
              <a:t> </a:t>
            </a:r>
            <a:r>
              <a:rPr lang="en-US" altLang="zh-CN" sz="1200" b="1" dirty="0" smtClean="0">
                <a:solidFill>
                  <a:srgbClr val="000000"/>
                </a:solidFill>
                <a:highlight>
                  <a:srgbClr val="D4D4D4"/>
                </a:highlight>
                <a:latin typeface="Consolas" panose="020B0609020204030204"/>
              </a:rPr>
              <a:t>Demo();</a:t>
            </a:r>
            <a:endParaRPr lang="en-US" altLang="zh-CN" sz="1200" b="1" dirty="0">
              <a:solidFill>
                <a:srgbClr val="000000"/>
              </a:solidFill>
              <a:highlight>
                <a:srgbClr val="D4D4D4"/>
              </a:highlight>
              <a:latin typeface="Consolas" panose="020B0609020204030204"/>
            </a:endParaRPr>
          </a:p>
          <a:p>
            <a:pPr lvl="2" algn="l"/>
            <a:r>
              <a:rPr lang="en-US" altLang="zh-CN" sz="1200" dirty="0">
                <a:solidFill>
                  <a:srgbClr val="000000"/>
                </a:solidFill>
                <a:latin typeface="Consolas" panose="020B0609020204030204"/>
              </a:rPr>
              <a:t>String </a:t>
            </a:r>
            <a:r>
              <a:rPr lang="en-US" altLang="zh-CN" sz="1200" dirty="0" err="1">
                <a:solidFill>
                  <a:srgbClr val="000000"/>
                </a:solidFill>
                <a:latin typeface="Consolas" panose="020B0609020204030204"/>
              </a:rPr>
              <a:t>genStr</a:t>
            </a:r>
            <a:r>
              <a:rPr lang="en-US" altLang="zh-CN" sz="1200" dirty="0">
                <a:solidFill>
                  <a:srgbClr val="000000"/>
                </a:solidFill>
                <a:latin typeface="Consolas" panose="020B0609020204030204"/>
              </a:rPr>
              <a:t> = </a:t>
            </a:r>
            <a:r>
              <a:rPr lang="en-US" altLang="zh-CN" sz="1200" dirty="0" err="1" smtClean="0">
                <a:solidFill>
                  <a:srgbClr val="000000"/>
                </a:solidFill>
                <a:latin typeface="Consolas" panose="020B0609020204030204"/>
              </a:rPr>
              <a:t>demo.getGen</a:t>
            </a:r>
            <a:r>
              <a:rPr lang="en-US" altLang="zh-CN" sz="1200" dirty="0" smtClean="0">
                <a:solidFill>
                  <a:srgbClr val="000000"/>
                </a:solidFill>
                <a:latin typeface="Consolas" panose="020B0609020204030204"/>
              </a:rPr>
              <a:t>(</a:t>
            </a:r>
            <a:r>
              <a:rPr lang="en-US" altLang="zh-CN" sz="1200" dirty="0" smtClean="0">
                <a:solidFill>
                  <a:srgbClr val="2A00FF"/>
                </a:solidFill>
                <a:latin typeface="Consolas" panose="020B0609020204030204"/>
              </a:rPr>
              <a:t>“</a:t>
            </a:r>
            <a:r>
              <a:rPr lang="zh-CN" altLang="en-US" sz="1200" dirty="0" smtClean="0">
                <a:solidFill>
                  <a:srgbClr val="2A00FF"/>
                </a:solidFill>
                <a:latin typeface="Consolas" panose="020B0609020204030204"/>
              </a:rPr>
              <a:t>泛</a:t>
            </a:r>
            <a:r>
              <a:rPr lang="zh-CN" altLang="en-US" sz="1200" dirty="0">
                <a:solidFill>
                  <a:srgbClr val="2A00FF"/>
                </a:solidFill>
                <a:latin typeface="Consolas" panose="020B0609020204030204"/>
              </a:rPr>
              <a:t>型方法的</a:t>
            </a:r>
            <a:r>
              <a:rPr lang="zh-CN" altLang="en-US" sz="1200" dirty="0" smtClean="0">
                <a:solidFill>
                  <a:srgbClr val="2A00FF"/>
                </a:solidFill>
                <a:latin typeface="Consolas" panose="020B0609020204030204"/>
              </a:rPr>
              <a:t>参数</a:t>
            </a:r>
            <a:r>
              <a:rPr lang="en-US" altLang="zh-CN" sz="1200" dirty="0" smtClean="0">
                <a:solidFill>
                  <a:srgbClr val="2A00FF"/>
                </a:solidFill>
                <a:latin typeface="Consolas" panose="020B0609020204030204"/>
              </a:rPr>
              <a:t>”</a:t>
            </a:r>
            <a:r>
              <a:rPr lang="en-US" altLang="zh-CN" sz="1200" dirty="0" smtClean="0">
                <a:solidFill>
                  <a:srgbClr val="000000"/>
                </a:solidFill>
                <a:latin typeface="Consolas" panose="020B0609020204030204"/>
              </a:rPr>
              <a:t>);//</a:t>
            </a:r>
            <a:r>
              <a:rPr lang="zh-CN" altLang="en-US" sz="1200" dirty="0" smtClean="0">
                <a:solidFill>
                  <a:srgbClr val="000000"/>
                </a:solidFill>
                <a:latin typeface="Consolas" panose="020B0609020204030204"/>
              </a:rPr>
              <a:t>泛型方法版本一：传入</a:t>
            </a:r>
            <a:r>
              <a:rPr lang="en-US" altLang="zh-CN" sz="1200" dirty="0" smtClean="0">
                <a:solidFill>
                  <a:srgbClr val="000000"/>
                </a:solidFill>
                <a:latin typeface="Consolas" panose="020B0609020204030204"/>
              </a:rPr>
              <a:t>String</a:t>
            </a:r>
            <a:r>
              <a:rPr lang="zh-CN" altLang="en-US" sz="1200" dirty="0" smtClean="0">
                <a:solidFill>
                  <a:srgbClr val="000000"/>
                </a:solidFill>
                <a:latin typeface="Consolas" panose="020B0609020204030204"/>
              </a:rPr>
              <a:t>对象</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Integer </a:t>
            </a:r>
            <a:r>
              <a:rPr lang="en-US" altLang="zh-CN" sz="1200" dirty="0" err="1">
                <a:solidFill>
                  <a:srgbClr val="000000"/>
                </a:solidFill>
                <a:latin typeface="Consolas" panose="020B0609020204030204"/>
              </a:rPr>
              <a:t>genInt</a:t>
            </a:r>
            <a:r>
              <a:rPr lang="en-US" altLang="zh-CN" sz="1200" dirty="0">
                <a:solidFill>
                  <a:srgbClr val="000000"/>
                </a:solidFill>
                <a:latin typeface="Consolas" panose="020B0609020204030204"/>
              </a:rPr>
              <a:t> = </a:t>
            </a:r>
            <a:r>
              <a:rPr lang="en-US" altLang="zh-CN" sz="1200" dirty="0" err="1" smtClean="0">
                <a:solidFill>
                  <a:srgbClr val="000000"/>
                </a:solidFill>
                <a:latin typeface="Consolas" panose="020B0609020204030204"/>
              </a:rPr>
              <a:t>demo.getGen</a:t>
            </a:r>
            <a:r>
              <a:rPr lang="en-US" altLang="zh-CN" sz="1200" dirty="0" smtClean="0">
                <a:solidFill>
                  <a:srgbClr val="000000"/>
                </a:solidFill>
                <a:latin typeface="Consolas" panose="020B0609020204030204"/>
              </a:rPr>
              <a:t>(666);</a:t>
            </a:r>
            <a:r>
              <a:rPr lang="en-US" altLang="zh-CN" sz="1200" dirty="0">
                <a:solidFill>
                  <a:srgbClr val="2A00FF"/>
                </a:solidFill>
                <a:latin typeface="Consolas" panose="020B0609020204030204"/>
              </a:rPr>
              <a:t> ”</a:t>
            </a:r>
            <a:r>
              <a:rPr lang="en-US" altLang="zh-CN" sz="1200" dirty="0">
                <a:solidFill>
                  <a:srgbClr val="000000"/>
                </a:solidFill>
                <a:latin typeface="Consolas" panose="020B0609020204030204"/>
              </a:rPr>
              <a:t>);//</a:t>
            </a:r>
            <a:r>
              <a:rPr lang="zh-CN" altLang="en-US" sz="1200" dirty="0">
                <a:solidFill>
                  <a:srgbClr val="000000"/>
                </a:solidFill>
                <a:latin typeface="Consolas" panose="020B0609020204030204"/>
              </a:rPr>
              <a:t>泛型方法</a:t>
            </a:r>
            <a:r>
              <a:rPr lang="zh-CN" altLang="en-US" sz="1200" dirty="0" smtClean="0">
                <a:solidFill>
                  <a:srgbClr val="000000"/>
                </a:solidFill>
                <a:latin typeface="Consolas" panose="020B0609020204030204"/>
              </a:rPr>
              <a:t>版本二：传入</a:t>
            </a:r>
            <a:r>
              <a:rPr lang="en-US" altLang="zh-CN" sz="1200" dirty="0" smtClean="0">
                <a:solidFill>
                  <a:srgbClr val="000000"/>
                </a:solidFill>
                <a:latin typeface="Consolas" panose="020B0609020204030204"/>
              </a:rPr>
              <a:t>Integer</a:t>
            </a:r>
            <a:r>
              <a:rPr lang="zh-CN" altLang="en-US" sz="1200" dirty="0" smtClean="0">
                <a:solidFill>
                  <a:srgbClr val="000000"/>
                </a:solidFill>
                <a:latin typeface="Consolas" panose="020B0609020204030204"/>
              </a:rPr>
              <a:t>对象</a:t>
            </a:r>
            <a:endParaRPr lang="en-US" altLang="zh-CN" sz="1200"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en-US" altLang="zh-CN" sz="1200" i="1" dirty="0" err="1">
                <a:solidFill>
                  <a:srgbClr val="2A00FF"/>
                </a:solidFill>
                <a:latin typeface="Consolas" panose="020B0609020204030204"/>
              </a:rPr>
              <a:t>genStr</a:t>
            </a:r>
            <a:r>
              <a:rPr lang="en-US" altLang="zh-CN" sz="1200" i="1" dirty="0">
                <a:solidFill>
                  <a:srgbClr val="2A00FF"/>
                </a:solidFill>
                <a:latin typeface="Consolas" panose="020B0609020204030204"/>
              </a:rPr>
              <a:t>:"</a:t>
            </a:r>
            <a:r>
              <a:rPr lang="en-US" altLang="zh-CN" sz="1200" i="1" dirty="0">
                <a:solidFill>
                  <a:srgbClr val="000000"/>
                </a:solidFill>
                <a:latin typeface="Consolas" panose="020B0609020204030204"/>
              </a:rPr>
              <a:t>+</a:t>
            </a:r>
            <a:r>
              <a:rPr lang="en-US" altLang="zh-CN" sz="1200" i="1" dirty="0" err="1">
                <a:solidFill>
                  <a:srgbClr val="000000"/>
                </a:solidFill>
                <a:latin typeface="Consolas" panose="020B0609020204030204"/>
              </a:rPr>
              <a:t>genStr</a:t>
            </a:r>
            <a:r>
              <a:rPr lang="en-US" altLang="zh-CN" sz="1200" i="1" dirty="0">
                <a:solidFill>
                  <a:srgbClr val="000000"/>
                </a:solidFill>
                <a:latin typeface="Consolas" panose="020B0609020204030204"/>
              </a:rPr>
              <a:t>);</a:t>
            </a:r>
            <a:endParaRPr lang="en-US" altLang="zh-CN" sz="1200" i="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en-US" altLang="zh-CN" sz="1200" i="1" dirty="0" err="1">
                <a:solidFill>
                  <a:srgbClr val="2A00FF"/>
                </a:solidFill>
                <a:latin typeface="Consolas" panose="020B0609020204030204"/>
              </a:rPr>
              <a:t>genInt</a:t>
            </a:r>
            <a:r>
              <a:rPr lang="en-US" altLang="zh-CN" sz="1200" i="1" dirty="0">
                <a:solidFill>
                  <a:srgbClr val="2A00FF"/>
                </a:solidFill>
                <a:latin typeface="Consolas" panose="020B0609020204030204"/>
              </a:rPr>
              <a:t>:"</a:t>
            </a:r>
            <a:r>
              <a:rPr lang="en-US" altLang="zh-CN" sz="1200" i="1" dirty="0">
                <a:solidFill>
                  <a:srgbClr val="000000"/>
                </a:solidFill>
                <a:latin typeface="Consolas" panose="020B0609020204030204"/>
              </a:rPr>
              <a:t>+</a:t>
            </a:r>
            <a:r>
              <a:rPr lang="en-US" altLang="zh-CN" sz="1200" i="1" dirty="0" err="1">
                <a:solidFill>
                  <a:srgbClr val="000000"/>
                </a:solidFill>
                <a:latin typeface="Consolas" panose="020B0609020204030204"/>
              </a:rPr>
              <a:t>genInt</a:t>
            </a:r>
            <a:r>
              <a:rPr lang="en-US" altLang="zh-CN" sz="1200" i="1" dirty="0">
                <a:solidFill>
                  <a:srgbClr val="000000"/>
                </a:solidFill>
                <a:latin typeface="Consolas" panose="020B0609020204030204"/>
              </a:rPr>
              <a:t>);</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zh-CN" altLang="en-US" sz="12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801" y="4172494"/>
            <a:ext cx="2808312" cy="91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Scale>
                                      <p:cBhvr>
                                        <p:cTn id="17" dur="1000" decel="50000" fill="hold">
                                          <p:stCondLst>
                                            <p:cond delay="0"/>
                                          </p:stCondLst>
                                        </p:cTn>
                                        <p:tgtEl>
                                          <p:spTgt spid="51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122"/>
                                        </p:tgtEl>
                                        <p:attrNameLst>
                                          <p:attrName>ppt_x</p:attrName>
                                          <p:attrName>ppt_y</p:attrName>
                                        </p:attrNameLst>
                                      </p:cBhvr>
                                    </p:animMotion>
                                    <p:animEffect transition="in" filter="fade">
                                      <p:cBhvr>
                                        <p:cTn id="19"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如何使用泛型方法</a:t>
            </a:r>
            <a:endParaRPr lang="zh-CN" altLang="en-US"/>
          </a:p>
        </p:txBody>
      </p:sp>
      <p:sp>
        <p:nvSpPr>
          <p:cNvPr id="3" name="内容占位符 2"/>
          <p:cNvSpPr>
            <a:spLocks noGrp="1"/>
          </p:cNvSpPr>
          <p:nvPr>
            <p:ph idx="1"/>
          </p:nvPr>
        </p:nvSpPr>
        <p:spPr>
          <a:xfrm>
            <a:off x="1403648" y="1275606"/>
            <a:ext cx="6480720" cy="864096"/>
          </a:xfrm>
        </p:spPr>
        <p:txBody>
          <a:bodyPr/>
          <a:lstStyle/>
          <a:p>
            <a:pPr lvl="1"/>
            <a:r>
              <a:rPr lang="zh-CN" altLang="en-US" dirty="0" smtClean="0"/>
              <a:t>需要提高代码重用性</a:t>
            </a:r>
            <a:r>
              <a:rPr lang="zh-CN" altLang="en-US" dirty="0"/>
              <a:t>时，可以使用泛型</a:t>
            </a:r>
            <a:r>
              <a:rPr lang="zh-CN" altLang="en-US" dirty="0" smtClean="0"/>
              <a:t>方法</a:t>
            </a:r>
            <a:endParaRPr lang="en-US" altLang="zh-CN" dirty="0" smtClean="0"/>
          </a:p>
          <a:p>
            <a:pPr lvl="1"/>
            <a:r>
              <a:rPr lang="zh-CN" altLang="en-US" dirty="0" smtClean="0"/>
              <a:t>静态</a:t>
            </a:r>
            <a:r>
              <a:rPr lang="zh-CN" altLang="en-US" dirty="0"/>
              <a:t>方法</a:t>
            </a:r>
            <a:r>
              <a:rPr lang="zh-CN" altLang="en-US" dirty="0" smtClean="0"/>
              <a:t>中传入泛型参数时，</a:t>
            </a:r>
            <a:r>
              <a:rPr lang="zh-CN" altLang="en-US" dirty="0"/>
              <a:t>必须使用泛型</a:t>
            </a:r>
            <a:r>
              <a:rPr lang="zh-CN" altLang="en-US" dirty="0" smtClean="0"/>
              <a:t>方法</a:t>
            </a:r>
            <a:endParaRPr lang="en-US" altLang="zh-CN" dirty="0"/>
          </a:p>
          <a:p>
            <a:endParaRPr lang="zh-CN" altLang="en-US" dirty="0"/>
          </a:p>
        </p:txBody>
      </p:sp>
      <p:sp>
        <p:nvSpPr>
          <p:cNvPr id="12" name="副标题 11"/>
          <p:cNvSpPr>
            <a:spLocks noGrp="1"/>
          </p:cNvSpPr>
          <p:nvPr>
            <p:ph type="subTitle" idx="10"/>
          </p:nvPr>
        </p:nvSpPr>
        <p:spPr/>
        <p:txBody>
          <a:bodyPr/>
          <a:lstStyle/>
          <a:p>
            <a:r>
              <a:rPr lang="zh-CN" altLang="en-US" dirty="0"/>
              <a:t>泛型方法</a:t>
            </a:r>
            <a:r>
              <a:rPr lang="zh-CN" altLang="en-US" dirty="0" smtClean="0"/>
              <a:t>的应用</a:t>
            </a:r>
            <a:r>
              <a:rPr lang="zh-CN" altLang="en-US" dirty="0"/>
              <a:t>场景</a:t>
            </a:r>
            <a:r>
              <a:rPr lang="zh-CN" altLang="en-US" dirty="0" smtClean="0"/>
              <a:t>：</a:t>
            </a:r>
            <a:endParaRPr lang="zh-CN" altLang="en-US" dirty="0"/>
          </a:p>
        </p:txBody>
      </p:sp>
      <p:grpSp>
        <p:nvGrpSpPr>
          <p:cNvPr id="4" name="组合 3"/>
          <p:cNvGrpSpPr/>
          <p:nvPr/>
        </p:nvGrpSpPr>
        <p:grpSpPr>
          <a:xfrm>
            <a:off x="251520" y="2211710"/>
            <a:ext cx="8640960" cy="1892826"/>
            <a:chOff x="179512" y="822940"/>
            <a:chExt cx="8640960" cy="1892826"/>
          </a:xfrm>
        </p:grpSpPr>
        <p:sp>
          <p:nvSpPr>
            <p:cNvPr id="10" name="AutoShape 4"/>
            <p:cNvSpPr>
              <a:spLocks noChangeArrowheads="1"/>
            </p:cNvSpPr>
            <p:nvPr/>
          </p:nvSpPr>
          <p:spPr bwMode="auto">
            <a:xfrm>
              <a:off x="179512" y="822940"/>
              <a:ext cx="8640960" cy="189282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0" algn="l"/>
              <a:r>
                <a:rPr lang="en-US" altLang="zh-CN" b="1" dirty="0" smtClean="0">
                  <a:solidFill>
                    <a:srgbClr val="7F0055"/>
                  </a:solidFill>
                  <a:latin typeface="Consolas" panose="020B0609020204030204"/>
                </a:rPr>
                <a:t>class</a:t>
              </a:r>
              <a:r>
                <a:rPr lang="en-US" altLang="zh-CN" b="1" dirty="0" smtClean="0">
                  <a:solidFill>
                    <a:srgbClr val="000000"/>
                  </a:solidFill>
                  <a:latin typeface="Consolas" panose="020B0609020204030204"/>
                </a:rPr>
                <a:t> Demo2&lt;T&gt;{</a:t>
              </a:r>
              <a:endParaRPr lang="en-US" altLang="zh-CN" b="1" dirty="0">
                <a:solidFill>
                  <a:srgbClr val="000000"/>
                </a:solidFill>
                <a:latin typeface="Consolas" panose="020B0609020204030204"/>
              </a:endParaRPr>
            </a:p>
            <a:p>
              <a:pPr lvl="0" algn="l">
                <a:lnSpc>
                  <a:spcPct val="150000"/>
                </a:lnSpc>
              </a:pPr>
              <a:r>
                <a:rPr lang="en-US" altLang="zh-CN" b="1" dirty="0">
                  <a:solidFill>
                    <a:srgbClr val="7F0055"/>
                  </a:solidFill>
                  <a:latin typeface="Consolas" panose="020B0609020204030204"/>
                </a:rPr>
                <a:t>  public</a:t>
              </a:r>
              <a:r>
                <a:rPr lang="en-US" altLang="zh-CN" b="1" dirty="0">
                  <a:solidFill>
                    <a:srgbClr val="000000"/>
                  </a:solidFill>
                  <a:latin typeface="Consolas" panose="020B0609020204030204"/>
                </a:rPr>
                <a:t> </a:t>
              </a:r>
              <a:r>
                <a:rPr lang="en-US" altLang="zh-CN" b="1" dirty="0">
                  <a:solidFill>
                    <a:srgbClr val="7F0055"/>
                  </a:solidFill>
                  <a:latin typeface="Consolas" panose="020B0609020204030204"/>
                </a:rPr>
                <a:t>void</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pFun</a:t>
              </a:r>
              <a:r>
                <a:rPr lang="en-US" altLang="zh-CN" b="1" dirty="0">
                  <a:solidFill>
                    <a:srgbClr val="000000"/>
                  </a:solidFill>
                  <a:latin typeface="Consolas" panose="020B0609020204030204"/>
                </a:rPr>
                <a:t>(T x){}   </a:t>
              </a:r>
              <a:r>
                <a:rPr lang="en-US" altLang="zh-CN" b="1" dirty="0">
                  <a:solidFill>
                    <a:srgbClr val="3F7F5F"/>
                  </a:solidFill>
                  <a:latin typeface="Consolas" panose="020B0609020204030204"/>
                </a:rPr>
                <a:t>//</a:t>
              </a:r>
              <a:r>
                <a:rPr lang="zh-CN" altLang="en-US" sz="1100" b="1" dirty="0">
                  <a:solidFill>
                    <a:srgbClr val="3F7F5F"/>
                  </a:solidFill>
                  <a:latin typeface="Consolas" panose="020B0609020204030204"/>
                </a:rPr>
                <a:t>普通成员方法传入泛型参数时可以不用泛型方法</a:t>
              </a:r>
              <a:endParaRPr lang="zh-CN" altLang="en-US" sz="1100" b="1" dirty="0">
                <a:solidFill>
                  <a:srgbClr val="3F7F5F"/>
                </a:solidFill>
                <a:latin typeface="Consolas" panose="020B0609020204030204"/>
              </a:endParaRPr>
            </a:p>
            <a:p>
              <a:pPr lvl="0" algn="l">
                <a:lnSpc>
                  <a:spcPct val="150000"/>
                </a:lnSpc>
              </a:pPr>
              <a:r>
                <a:rPr lang="en-US" altLang="zh-CN" b="1" dirty="0">
                  <a:solidFill>
                    <a:srgbClr val="7F0055"/>
                  </a:solidFill>
                  <a:latin typeface="Consolas" panose="020B0609020204030204"/>
                </a:rPr>
                <a:t>  </a:t>
              </a:r>
              <a:r>
                <a:rPr lang="en-US" altLang="zh-CN" b="1" u="sng" dirty="0">
                  <a:solidFill>
                    <a:srgbClr val="7F0055"/>
                  </a:solidFill>
                  <a:latin typeface="Consolas" panose="020B0609020204030204"/>
                </a:rPr>
                <a:t>public</a:t>
              </a:r>
              <a:r>
                <a:rPr lang="en-US" altLang="zh-CN" b="1" u="sng" dirty="0">
                  <a:solidFill>
                    <a:srgbClr val="000000"/>
                  </a:solidFill>
                  <a:latin typeface="Consolas" panose="020B0609020204030204"/>
                </a:rPr>
                <a:t> </a:t>
              </a:r>
              <a:r>
                <a:rPr lang="en-US" altLang="zh-CN" b="1" u="sng" dirty="0">
                  <a:solidFill>
                    <a:srgbClr val="7F0055"/>
                  </a:solidFill>
                  <a:latin typeface="Consolas" panose="020B0609020204030204"/>
                </a:rPr>
                <a:t>static</a:t>
              </a:r>
              <a:r>
                <a:rPr lang="en-US" altLang="zh-CN" b="1" u="sng" dirty="0">
                  <a:solidFill>
                    <a:srgbClr val="000000"/>
                  </a:solidFill>
                  <a:latin typeface="Consolas" panose="020B0609020204030204"/>
                </a:rPr>
                <a:t> </a:t>
              </a:r>
              <a:r>
                <a:rPr lang="en-US" altLang="zh-CN" b="1" u="sng" dirty="0">
                  <a:solidFill>
                    <a:srgbClr val="7F0055"/>
                  </a:solidFill>
                  <a:latin typeface="Consolas" panose="020B0609020204030204"/>
                </a:rPr>
                <a:t>void</a:t>
              </a:r>
              <a:r>
                <a:rPr lang="en-US" altLang="zh-CN" b="1" u="sng" dirty="0">
                  <a:solidFill>
                    <a:srgbClr val="000000"/>
                  </a:solidFill>
                  <a:latin typeface="Consolas" panose="020B0609020204030204"/>
                </a:rPr>
                <a:t> sFun1(T x){}</a:t>
              </a:r>
              <a:r>
                <a:rPr lang="en-US" altLang="zh-CN" b="1" dirty="0">
                  <a:solidFill>
                    <a:srgbClr val="000000"/>
                  </a:solidFill>
                  <a:latin typeface="Consolas" panose="020B0609020204030204"/>
                </a:rPr>
                <a:t>  </a:t>
              </a:r>
              <a:r>
                <a:rPr lang="en-US" altLang="zh-CN" b="1" dirty="0" smtClean="0">
                  <a:solidFill>
                    <a:srgbClr val="000000"/>
                  </a:solidFill>
                  <a:latin typeface="Consolas" panose="020B0609020204030204"/>
                </a:rPr>
                <a:t> </a:t>
              </a:r>
              <a:r>
                <a:rPr lang="en-US" altLang="zh-CN" b="1" dirty="0" smtClean="0">
                  <a:solidFill>
                    <a:srgbClr val="3F7F5F"/>
                  </a:solidFill>
                  <a:latin typeface="Consolas" panose="020B0609020204030204"/>
                </a:rPr>
                <a:t>//</a:t>
              </a:r>
              <a:r>
                <a:rPr lang="zh-CN" altLang="en-US" sz="1100" b="1" dirty="0">
                  <a:solidFill>
                    <a:srgbClr val="3F7F5F"/>
                  </a:solidFill>
                  <a:latin typeface="Consolas" panose="020B0609020204030204"/>
                </a:rPr>
                <a:t>静态成员方法传入泛型参数时必须用泛型方法</a:t>
              </a:r>
              <a:r>
                <a:rPr lang="zh-CN" altLang="en-US" sz="1100" b="1" dirty="0" smtClean="0">
                  <a:solidFill>
                    <a:srgbClr val="3F7F5F"/>
                  </a:solidFill>
                  <a:latin typeface="Consolas" panose="020B0609020204030204"/>
                </a:rPr>
                <a:t>否则编译报</a:t>
              </a:r>
              <a:r>
                <a:rPr lang="zh-CN" altLang="en-US" sz="1100" b="1" dirty="0">
                  <a:solidFill>
                    <a:srgbClr val="3F7F5F"/>
                  </a:solidFill>
                  <a:latin typeface="Consolas" panose="020B0609020204030204"/>
                </a:rPr>
                <a:t>错</a:t>
              </a:r>
              <a:endParaRPr lang="en-US" altLang="zh-CN" sz="1100" b="1" dirty="0">
                <a:solidFill>
                  <a:srgbClr val="000000"/>
                </a:solidFill>
                <a:latin typeface="Consolas" panose="020B0609020204030204"/>
              </a:endParaRPr>
            </a:p>
            <a:p>
              <a:pPr lvl="0" algn="l">
                <a:lnSpc>
                  <a:spcPct val="150000"/>
                </a:lnSpc>
              </a:pPr>
              <a:r>
                <a:rPr lang="fr-FR" altLang="zh-CN" b="1" dirty="0">
                  <a:solidFill>
                    <a:srgbClr val="7F0055"/>
                  </a:solidFill>
                  <a:latin typeface="Consolas" panose="020B0609020204030204"/>
                </a:rPr>
                <a:t>  public</a:t>
              </a:r>
              <a:r>
                <a:rPr lang="fr-FR" altLang="zh-CN" b="1" dirty="0">
                  <a:solidFill>
                    <a:srgbClr val="000000"/>
                  </a:solidFill>
                  <a:latin typeface="Consolas" panose="020B0609020204030204"/>
                </a:rPr>
                <a:t> </a:t>
              </a:r>
              <a:r>
                <a:rPr lang="fr-FR" altLang="zh-CN" b="1" dirty="0">
                  <a:solidFill>
                    <a:srgbClr val="7F0055"/>
                  </a:solidFill>
                  <a:latin typeface="Consolas" panose="020B0609020204030204"/>
                </a:rPr>
                <a:t>static</a:t>
              </a:r>
              <a:r>
                <a:rPr lang="fr-FR" altLang="zh-CN" b="1" dirty="0">
                  <a:solidFill>
                    <a:srgbClr val="000000"/>
                  </a:solidFill>
                  <a:latin typeface="Consolas" panose="020B0609020204030204"/>
                </a:rPr>
                <a:t> &lt;T&gt; </a:t>
              </a:r>
              <a:r>
                <a:rPr lang="fr-FR" altLang="zh-CN" b="1" dirty="0">
                  <a:solidFill>
                    <a:srgbClr val="7F0055"/>
                  </a:solidFill>
                  <a:latin typeface="Consolas" panose="020B0609020204030204"/>
                </a:rPr>
                <a:t>void</a:t>
              </a:r>
              <a:r>
                <a:rPr lang="fr-FR" altLang="zh-CN" b="1" dirty="0">
                  <a:solidFill>
                    <a:srgbClr val="000000"/>
                  </a:solidFill>
                  <a:latin typeface="Consolas" panose="020B0609020204030204"/>
                </a:rPr>
                <a:t> sFun2(T x){}</a:t>
              </a:r>
              <a:r>
                <a:rPr lang="en-US" altLang="zh-CN" b="1" dirty="0">
                  <a:solidFill>
                    <a:srgbClr val="3F7F5F"/>
                  </a:solidFill>
                  <a:latin typeface="Consolas" panose="020B0609020204030204"/>
                </a:rPr>
                <a:t>  //</a:t>
              </a:r>
              <a:r>
                <a:rPr lang="zh-CN" altLang="en-US" sz="1100" b="1" dirty="0">
                  <a:solidFill>
                    <a:srgbClr val="3F7F5F"/>
                  </a:solidFill>
                  <a:latin typeface="Consolas" panose="020B0609020204030204"/>
                </a:rPr>
                <a:t>静态成员方法传入泛型参数时必须使用泛型方法</a:t>
              </a:r>
              <a:endParaRPr lang="fr-FR" altLang="zh-CN" sz="1100" b="1" dirty="0">
                <a:solidFill>
                  <a:srgbClr val="00B050"/>
                </a:solidFill>
                <a:latin typeface="Consolas" panose="020B0609020204030204"/>
              </a:endParaRPr>
            </a:p>
            <a:p>
              <a:pPr lvl="0" algn="l"/>
              <a:r>
                <a:rPr lang="en-US" altLang="zh-CN" dirty="0">
                  <a:solidFill>
                    <a:srgbClr val="000000"/>
                  </a:solidFill>
                  <a:latin typeface="Consolas" panose="020B0609020204030204"/>
                </a:rPr>
                <a:t>}</a:t>
              </a:r>
              <a:endParaRPr lang="zh-CN" altLang="en-US" dirty="0">
                <a:solidFill>
                  <a:srgbClr val="000000"/>
                </a:solidFill>
              </a:endParaRPr>
            </a:p>
          </p:txBody>
        </p:sp>
        <p:sp>
          <p:nvSpPr>
            <p:cNvPr id="6" name="TextBox 5"/>
            <p:cNvSpPr txBox="1"/>
            <p:nvPr/>
          </p:nvSpPr>
          <p:spPr>
            <a:xfrm>
              <a:off x="3275856" y="994286"/>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sp>
          <p:nvSpPr>
            <p:cNvPr id="7" name="TextBox 6"/>
            <p:cNvSpPr txBox="1"/>
            <p:nvPr/>
          </p:nvSpPr>
          <p:spPr>
            <a:xfrm>
              <a:off x="4287692" y="1472506"/>
              <a:ext cx="450000" cy="461665"/>
            </a:xfrm>
            <a:prstGeom prst="rect">
              <a:avLst/>
            </a:prstGeom>
            <a:noFill/>
          </p:spPr>
          <p:txBody>
            <a:bodyPr wrap="square" rtlCol="0">
              <a:spAutoFit/>
            </a:bodyPr>
            <a:lstStyle/>
            <a:p>
              <a:r>
                <a:rPr lang="en-US" altLang="zh-CN" sz="2400" b="1" dirty="0">
                  <a:solidFill>
                    <a:srgbClr val="FF0000"/>
                  </a:solidFill>
                  <a:latin typeface="Consolas" panose="020B0609020204030204"/>
                </a:rPr>
                <a:t>×</a:t>
              </a:r>
              <a:endParaRPr lang="zh-CN" altLang="en-US" sz="2400" dirty="0">
                <a:solidFill>
                  <a:srgbClr val="FF0000"/>
                </a:solidFill>
              </a:endParaRPr>
            </a:p>
          </p:txBody>
        </p:sp>
        <p:sp>
          <p:nvSpPr>
            <p:cNvPr id="8" name="TextBox 7"/>
            <p:cNvSpPr txBox="1"/>
            <p:nvPr/>
          </p:nvSpPr>
          <p:spPr>
            <a:xfrm>
              <a:off x="4782692" y="1832506"/>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Scale>
                                      <p:cBhvr>
                                        <p:cTn id="2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4"/>
                                        </p:tgtEl>
                                        <p:attrNameLst>
                                          <p:attrName>ppt_x</p:attrName>
                                          <p:attrName>ppt_y</p:attrName>
                                        </p:attrNameLst>
                                      </p:cBhvr>
                                    </p:animMotion>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a:t>
            </a:r>
            <a:r>
              <a:rPr lang="zh-CN" altLang="en-US" dirty="0"/>
              <a:t>型</a:t>
            </a:r>
            <a:r>
              <a:rPr lang="zh-CN" altLang="en-US" dirty="0" smtClean="0"/>
              <a:t>方法的使用特点</a:t>
            </a:r>
            <a:endParaRPr lang="zh-CN" altLang="en-US" dirty="0"/>
          </a:p>
        </p:txBody>
      </p:sp>
      <p:sp>
        <p:nvSpPr>
          <p:cNvPr id="14" name="副标题 11"/>
          <p:cNvSpPr>
            <a:spLocks noGrp="1"/>
          </p:cNvSpPr>
          <p:nvPr>
            <p:ph type="subTitle" idx="10"/>
          </p:nvPr>
        </p:nvSpPr>
        <p:spPr>
          <a:xfrm>
            <a:off x="539552" y="843558"/>
            <a:ext cx="7488832" cy="360040"/>
          </a:xfrm>
        </p:spPr>
        <p:txBody>
          <a:bodyPr/>
          <a:lstStyle/>
          <a:p>
            <a:r>
              <a:rPr lang="zh-CN" altLang="en-US" dirty="0"/>
              <a:t>想一想：泛型方法在使用中</a:t>
            </a:r>
            <a:r>
              <a:rPr lang="zh-CN" altLang="en-US" dirty="0" smtClean="0"/>
              <a:t>与非泛型方法</a:t>
            </a:r>
            <a:r>
              <a:rPr lang="zh-CN" altLang="en-US" dirty="0"/>
              <a:t>有哪些异同呢</a:t>
            </a:r>
            <a:r>
              <a:rPr lang="zh-CN" altLang="en-US" dirty="0" smtClean="0"/>
              <a:t>？</a:t>
            </a:r>
            <a:endParaRPr lang="zh-CN" altLang="en-US" dirty="0"/>
          </a:p>
        </p:txBody>
      </p:sp>
      <p:sp>
        <p:nvSpPr>
          <p:cNvPr id="15" name="AutoShape 4"/>
          <p:cNvSpPr>
            <a:spLocks noChangeArrowheads="1"/>
          </p:cNvSpPr>
          <p:nvPr/>
        </p:nvSpPr>
        <p:spPr bwMode="auto">
          <a:xfrm>
            <a:off x="107504" y="1275606"/>
            <a:ext cx="4392488" cy="212365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2"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a:solidFill>
                  <a:srgbClr val="000000"/>
                </a:solidFill>
                <a:highlight>
                  <a:srgbClr val="D4D4D4"/>
                </a:highlight>
                <a:latin typeface="Consolas" panose="020B0609020204030204"/>
              </a:rPr>
              <a:t>Test </a:t>
            </a:r>
            <a:r>
              <a:rPr lang="en-US" altLang="zh-CN" sz="1200" b="1" dirty="0" smtClean="0">
                <a:solidFill>
                  <a:srgbClr val="000000"/>
                </a:solidFill>
                <a:highlight>
                  <a:srgbClr val="D4D4D4"/>
                </a:highlight>
                <a:latin typeface="Consolas" panose="020B0609020204030204"/>
              </a:rPr>
              <a:t>{</a:t>
            </a:r>
            <a:endParaRPr lang="en-US" altLang="zh-CN" sz="1200" b="1" dirty="0" smtClean="0">
              <a:solidFill>
                <a:srgbClr val="000000"/>
              </a:solidFill>
              <a:highlight>
                <a:srgbClr val="D4D4D4"/>
              </a:highlight>
              <a:latin typeface="Consolas" panose="020B0609020204030204"/>
            </a:endParaRPr>
          </a:p>
          <a:p>
            <a:pPr marL="457200" lvl="3" algn="l"/>
            <a:r>
              <a:rPr lang="en-US" altLang="zh-CN" sz="1200" dirty="0" smtClean="0">
                <a:solidFill>
                  <a:srgbClr val="3F7F5F"/>
                </a:solidFill>
                <a:latin typeface="Consolas" panose="020B0609020204030204"/>
              </a:rPr>
              <a:t>//</a:t>
            </a:r>
            <a:r>
              <a:rPr lang="zh-CN" altLang="en-US" sz="1200" dirty="0">
                <a:solidFill>
                  <a:srgbClr val="3F7F5F"/>
                </a:solidFill>
                <a:latin typeface="Consolas" panose="020B0609020204030204"/>
              </a:rPr>
              <a:t>非泛型</a:t>
            </a:r>
            <a:r>
              <a:rPr lang="zh-CN" altLang="en-US" sz="1200" dirty="0" smtClean="0">
                <a:solidFill>
                  <a:srgbClr val="3F7F5F"/>
                </a:solidFill>
                <a:latin typeface="Consolas" panose="020B0609020204030204"/>
              </a:rPr>
              <a:t>方法，函数</a:t>
            </a:r>
            <a:r>
              <a:rPr lang="zh-CN" altLang="en-US" sz="1200" dirty="0">
                <a:solidFill>
                  <a:srgbClr val="3F7F5F"/>
                </a:solidFill>
                <a:latin typeface="Consolas" panose="020B0609020204030204"/>
              </a:rPr>
              <a:t>声明时传入形式参数，</a:t>
            </a:r>
            <a:r>
              <a:rPr lang="en-US" altLang="zh-CN" sz="1200" dirty="0">
                <a:solidFill>
                  <a:srgbClr val="3F7F5F"/>
                </a:solidFill>
                <a:latin typeface="Consolas" panose="020B0609020204030204"/>
              </a:rPr>
              <a:t>String</a:t>
            </a:r>
            <a:r>
              <a:rPr lang="zh-CN" altLang="en-US" sz="1200" dirty="0" smtClean="0">
                <a:solidFill>
                  <a:srgbClr val="3F7F5F"/>
                </a:solidFill>
                <a:latin typeface="Consolas" panose="020B0609020204030204"/>
              </a:rPr>
              <a:t>类型</a:t>
            </a:r>
            <a:endParaRPr lang="en-US" altLang="zh-CN" sz="1200" b="1" dirty="0">
              <a:solidFill>
                <a:srgbClr val="000000"/>
              </a:solidFill>
              <a:highlight>
                <a:srgbClr val="D4D4D4"/>
              </a:highlight>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say(</a:t>
            </a:r>
            <a:r>
              <a:rPr lang="en-US" altLang="zh-CN" sz="1200" b="1" dirty="0">
                <a:solidFill>
                  <a:schemeClr val="accent1">
                    <a:lumMod val="75000"/>
                  </a:schemeClr>
                </a:solidFill>
                <a:latin typeface="Consolas" panose="020B0609020204030204"/>
              </a:rPr>
              <a:t>String</a:t>
            </a:r>
            <a:r>
              <a:rPr lang="en-US" altLang="zh-CN" sz="1200" b="1" dirty="0">
                <a:solidFill>
                  <a:srgbClr val="000000"/>
                </a:solidFill>
                <a:latin typeface="Consolas" panose="020B0609020204030204"/>
              </a:rPr>
              <a:t> content</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System.</a:t>
            </a:r>
            <a:r>
              <a:rPr lang="en-US" altLang="zh-CN" sz="1200" i="1" dirty="0" err="1" smtClean="0">
                <a:solidFill>
                  <a:srgbClr val="0000C0"/>
                </a:solidFill>
                <a:latin typeface="Consolas" panose="020B0609020204030204"/>
              </a:rPr>
              <a:t>out</a:t>
            </a:r>
            <a:r>
              <a:rPr lang="en-US" altLang="zh-CN" sz="1200" i="1" dirty="0" err="1" smtClean="0">
                <a:solidFill>
                  <a:srgbClr val="000000"/>
                </a:solidFill>
                <a:latin typeface="Consolas" panose="020B0609020204030204"/>
              </a:rPr>
              <a:t>.println</a:t>
            </a:r>
            <a:r>
              <a:rPr lang="en-US" altLang="zh-CN" sz="1200" i="1" dirty="0" smtClean="0">
                <a:solidFill>
                  <a:srgbClr val="000000"/>
                </a:solidFill>
                <a:latin typeface="Consolas" panose="020B0609020204030204"/>
              </a:rPr>
              <a:t>(content);</a:t>
            </a:r>
            <a:endParaRPr lang="en-US" altLang="zh-CN" sz="1200" i="1" dirty="0" smtClean="0">
              <a:solidFill>
                <a:srgbClr val="000000"/>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smtClean="0">
                <a:solidFill>
                  <a:srgbClr val="000000"/>
                </a:solidFill>
                <a:highlight>
                  <a:srgbClr val="D4D4D4"/>
                </a:highlight>
                <a:latin typeface="Consolas" panose="020B0609020204030204"/>
              </a:rPr>
              <a:t>Test </a:t>
            </a:r>
            <a:r>
              <a:rPr lang="en-US" altLang="zh-CN" sz="1200" dirty="0" err="1">
                <a:solidFill>
                  <a:srgbClr val="000000"/>
                </a:solidFill>
                <a:highlight>
                  <a:srgbClr val="D4D4D4"/>
                </a:highlight>
                <a:latin typeface="Consolas" panose="020B0609020204030204"/>
              </a:rPr>
              <a:t>test</a:t>
            </a:r>
            <a:r>
              <a:rPr lang="en-US" altLang="zh-CN" sz="1200" dirty="0">
                <a:solidFill>
                  <a:srgbClr val="000000"/>
                </a:solidFill>
                <a:highlight>
                  <a:srgbClr val="D4D4D4"/>
                </a:highlight>
                <a:latin typeface="Consolas" panose="020B0609020204030204"/>
              </a:rPr>
              <a:t> = </a:t>
            </a:r>
            <a:r>
              <a:rPr lang="en-US" altLang="zh-CN" sz="1200" b="1" dirty="0">
                <a:solidFill>
                  <a:srgbClr val="7F0055"/>
                </a:solidFill>
                <a:highlight>
                  <a:srgbClr val="D4D4D4"/>
                </a:highlight>
                <a:latin typeface="Consolas" panose="020B0609020204030204"/>
              </a:rPr>
              <a:t>new</a:t>
            </a:r>
            <a:r>
              <a:rPr lang="en-US" altLang="zh-CN" sz="1200" b="1" dirty="0">
                <a:solidFill>
                  <a:srgbClr val="000000"/>
                </a:solidFill>
                <a:highlight>
                  <a:srgbClr val="D4D4D4"/>
                </a:highlight>
                <a:latin typeface="Consolas" panose="020B0609020204030204"/>
              </a:rPr>
              <a:t> Test</a:t>
            </a:r>
            <a:r>
              <a:rPr lang="en-US" altLang="zh-CN" sz="1200" b="1" dirty="0" smtClean="0">
                <a:solidFill>
                  <a:srgbClr val="000000"/>
                </a:solidFill>
                <a:highlight>
                  <a:srgbClr val="D4D4D4"/>
                </a:highlight>
                <a:latin typeface="Consolas" panose="020B0609020204030204"/>
              </a:rPr>
              <a:t>();</a:t>
            </a:r>
            <a:endParaRPr lang="en-US" altLang="zh-CN" sz="1200" b="1" dirty="0" smtClean="0">
              <a:solidFill>
                <a:srgbClr val="000000"/>
              </a:solidFill>
              <a:highlight>
                <a:srgbClr val="D4D4D4"/>
              </a:highlight>
              <a:latin typeface="Consolas" panose="020B0609020204030204"/>
            </a:endParaRPr>
          </a:p>
          <a:p>
            <a:pPr lvl="2" algn="l"/>
            <a:r>
              <a:rPr lang="en-US" altLang="zh-CN" sz="1200" dirty="0">
                <a:solidFill>
                  <a:srgbClr val="3F7F5F"/>
                </a:solidFill>
                <a:latin typeface="Consolas" panose="020B0609020204030204"/>
              </a:rPr>
              <a:t>//</a:t>
            </a:r>
            <a:r>
              <a:rPr lang="zh-CN" altLang="en-US" sz="1200" dirty="0">
                <a:solidFill>
                  <a:srgbClr val="3F7F5F"/>
                </a:solidFill>
                <a:latin typeface="Consolas" panose="020B0609020204030204"/>
              </a:rPr>
              <a:t>函数调用时传入实参，一个字符串</a:t>
            </a:r>
            <a:r>
              <a:rPr lang="zh-CN" altLang="en-US" sz="1200" dirty="0" smtClean="0">
                <a:solidFill>
                  <a:srgbClr val="3F7F5F"/>
                </a:solidFill>
                <a:latin typeface="Consolas" panose="020B0609020204030204"/>
              </a:rPr>
              <a:t>对象</a:t>
            </a:r>
            <a:endParaRPr lang="en-US" altLang="zh-CN" sz="1200" b="1" dirty="0">
              <a:solidFill>
                <a:srgbClr val="000000"/>
              </a:solidFill>
              <a:highlight>
                <a:srgbClr val="D4D4D4"/>
              </a:highlight>
              <a:latin typeface="Consolas" panose="020B0609020204030204"/>
            </a:endParaRPr>
          </a:p>
          <a:p>
            <a:pPr lvl="2" algn="l"/>
            <a:r>
              <a:rPr lang="en-US" altLang="zh-CN" sz="1200" dirty="0" err="1" smtClean="0">
                <a:solidFill>
                  <a:srgbClr val="000000"/>
                </a:solidFill>
                <a:latin typeface="Consolas" panose="020B0609020204030204"/>
              </a:rPr>
              <a:t>test.say</a:t>
            </a:r>
            <a:r>
              <a:rPr lang="en-US" altLang="zh-CN" sz="1200" dirty="0">
                <a:solidFill>
                  <a:srgbClr val="000000"/>
                </a:solidFill>
                <a:latin typeface="Consolas" panose="020B0609020204030204"/>
              </a:rPr>
              <a:t>(</a:t>
            </a:r>
            <a:r>
              <a:rPr lang="en-US" altLang="zh-CN" sz="1200" dirty="0">
                <a:solidFill>
                  <a:srgbClr val="2A00FF"/>
                </a:solidFill>
                <a:latin typeface="Consolas" panose="020B0609020204030204"/>
              </a:rPr>
              <a:t>“</a:t>
            </a:r>
            <a:r>
              <a:rPr lang="zh-CN" altLang="en-US" sz="1200" dirty="0">
                <a:solidFill>
                  <a:srgbClr val="2A00FF"/>
                </a:solidFill>
                <a:latin typeface="Consolas" panose="020B0609020204030204"/>
              </a:rPr>
              <a:t>声明时传形参，调用时传实参</a:t>
            </a:r>
            <a:r>
              <a:rPr lang="en-US" altLang="zh-CN" sz="1200" dirty="0">
                <a:solidFill>
                  <a:srgbClr val="2A00FF"/>
                </a:solidFill>
                <a:latin typeface="Consolas" panose="020B0609020204030204"/>
              </a:rPr>
              <a:t>"</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zh-CN" altLang="en-US" sz="1200" dirty="0"/>
          </a:p>
        </p:txBody>
      </p:sp>
      <p:sp>
        <p:nvSpPr>
          <p:cNvPr id="16" name="AutoShape 4"/>
          <p:cNvSpPr>
            <a:spLocks noChangeArrowheads="1"/>
          </p:cNvSpPr>
          <p:nvPr/>
        </p:nvSpPr>
        <p:spPr bwMode="auto">
          <a:xfrm>
            <a:off x="4716016" y="1275606"/>
            <a:ext cx="4248472" cy="212365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Test2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 </a:t>
            </a:r>
            <a:r>
              <a:rPr lang="en-US" altLang="zh-CN" sz="1200" b="1" dirty="0">
                <a:solidFill>
                  <a:srgbClr val="7F0055"/>
                </a:solidFill>
                <a:latin typeface="Consolas" panose="020B0609020204030204"/>
              </a:rPr>
              <a:t>&lt;T&gt;</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say(T content</a:t>
            </a:r>
            <a:r>
              <a:rPr lang="en-US" altLang="zh-CN" sz="1200" b="1"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泛</a:t>
            </a:r>
            <a:r>
              <a:rPr lang="zh-CN" altLang="en-US" sz="1200" dirty="0">
                <a:solidFill>
                  <a:srgbClr val="3F7F5F"/>
                </a:solidFill>
                <a:latin typeface="Consolas" panose="020B0609020204030204"/>
              </a:rPr>
              <a:t>型方法</a:t>
            </a:r>
            <a:endParaRPr lang="en-US" altLang="zh-CN" sz="1200" b="1" dirty="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System.</a:t>
            </a:r>
            <a:r>
              <a:rPr lang="en-US" altLang="zh-CN" sz="1200" i="1" dirty="0" err="1" smtClean="0">
                <a:solidFill>
                  <a:srgbClr val="0000C0"/>
                </a:solidFill>
                <a:latin typeface="Consolas" panose="020B0609020204030204"/>
              </a:rPr>
              <a:t>out</a:t>
            </a:r>
            <a:r>
              <a:rPr lang="en-US" altLang="zh-CN" sz="1200" i="1" dirty="0" err="1" smtClean="0">
                <a:solidFill>
                  <a:srgbClr val="000000"/>
                </a:solidFill>
                <a:latin typeface="Consolas" panose="020B0609020204030204"/>
              </a:rPr>
              <a:t>.println</a:t>
            </a:r>
            <a:r>
              <a:rPr lang="en-US" altLang="zh-CN" sz="1200" i="1" dirty="0" smtClean="0">
                <a:solidFill>
                  <a:srgbClr val="000000"/>
                </a:solidFill>
                <a:latin typeface="Consolas" panose="020B0609020204030204"/>
              </a:rPr>
              <a:t>(content);</a:t>
            </a:r>
            <a:endParaRPr lang="en-US" altLang="zh-CN" sz="1200" i="1" dirty="0" smtClean="0">
              <a:solidFill>
                <a:srgbClr val="000000"/>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      Test2 </a:t>
            </a:r>
            <a:r>
              <a:rPr lang="en-US" altLang="zh-CN" sz="1200" dirty="0" err="1">
                <a:solidFill>
                  <a:srgbClr val="000000"/>
                </a:solidFill>
                <a:latin typeface="Consolas" panose="020B0609020204030204"/>
              </a:rPr>
              <a:t>test2</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Test2();</a:t>
            </a:r>
            <a:endParaRPr lang="en-US" altLang="zh-CN" sz="1200" b="1" dirty="0">
              <a:solidFill>
                <a:srgbClr val="000000"/>
              </a:solidFill>
              <a:latin typeface="Consolas" panose="020B0609020204030204"/>
            </a:endParaRPr>
          </a:p>
          <a:p>
            <a:pPr lvl="1" algn="l"/>
            <a:r>
              <a:rPr lang="en-US" altLang="zh-CN" sz="1200" b="1" dirty="0">
                <a:solidFill>
                  <a:srgbClr val="000000"/>
                </a:solidFill>
                <a:latin typeface="Consolas" panose="020B0609020204030204"/>
              </a:rPr>
              <a:t>      </a:t>
            </a:r>
            <a:r>
              <a:rPr lang="en-US" altLang="zh-CN" sz="1200" dirty="0">
                <a:solidFill>
                  <a:srgbClr val="3F7F5F"/>
                </a:solidFill>
                <a:latin typeface="Consolas" panose="020B0609020204030204"/>
              </a:rPr>
              <a:t>//</a:t>
            </a:r>
            <a:r>
              <a:rPr lang="zh-CN" altLang="en-US" sz="1200" dirty="0">
                <a:solidFill>
                  <a:srgbClr val="3F7F5F"/>
                </a:solidFill>
                <a:latin typeface="Consolas" panose="020B0609020204030204"/>
              </a:rPr>
              <a:t>泛型方法在调用时传入具体的实际类型</a:t>
            </a:r>
            <a:endParaRPr lang="zh-CN" altLang="en-US" sz="1200" dirty="0">
              <a:solidFill>
                <a:srgbClr val="3F7F5F"/>
              </a:solidFill>
              <a:latin typeface="Consolas" panose="020B0609020204030204"/>
            </a:endParaRPr>
          </a:p>
          <a:p>
            <a:pPr lvl="1" algn="l"/>
            <a:r>
              <a:rPr lang="en-US" altLang="zh-CN" sz="1200" dirty="0">
                <a:solidFill>
                  <a:srgbClr val="000000"/>
                </a:solidFill>
                <a:latin typeface="Consolas" panose="020B0609020204030204"/>
              </a:rPr>
              <a:t>      </a:t>
            </a:r>
            <a:r>
              <a:rPr lang="en-US" altLang="zh-CN" sz="1200" dirty="0">
                <a:solidFill>
                  <a:srgbClr val="000000"/>
                </a:solidFill>
                <a:highlight>
                  <a:srgbClr val="E8F2FE"/>
                </a:highlight>
                <a:latin typeface="Consolas" panose="020B0609020204030204"/>
              </a:rPr>
              <a:t>test2.say(new Integer(666));</a:t>
            </a:r>
            <a:endParaRPr lang="en-US" altLang="zh-CN" sz="1200" b="1" dirty="0">
              <a:solidFill>
                <a:srgbClr val="000000"/>
              </a:solidFill>
              <a:latin typeface="Consolas" panose="020B0609020204030204"/>
            </a:endParaRPr>
          </a:p>
          <a:p>
            <a:pPr lvl="1" algn="l"/>
            <a:r>
              <a:rPr lang="en-US" altLang="zh-CN" sz="1200" b="1" dirty="0">
                <a:solidFill>
                  <a:srgbClr val="000000"/>
                </a:solidFill>
                <a:latin typeface="Consolas" panose="020B0609020204030204"/>
              </a:rPr>
              <a:t>      </a:t>
            </a:r>
            <a:r>
              <a:rPr lang="en-US" altLang="zh-CN" sz="1200" dirty="0">
                <a:solidFill>
                  <a:srgbClr val="000000"/>
                </a:solidFill>
                <a:highlight>
                  <a:srgbClr val="E8F2FE"/>
                </a:highlight>
                <a:latin typeface="Consolas" panose="020B0609020204030204"/>
              </a:rPr>
              <a:t>test2.say(new String(“</a:t>
            </a:r>
            <a:r>
              <a:rPr lang="zh-CN" altLang="en-US" sz="1200" dirty="0">
                <a:solidFill>
                  <a:srgbClr val="000000"/>
                </a:solidFill>
                <a:highlight>
                  <a:srgbClr val="E8F2FE"/>
                </a:highlight>
                <a:latin typeface="Consolas" panose="020B0609020204030204"/>
              </a:rPr>
              <a:t>类型参数化</a:t>
            </a:r>
            <a:r>
              <a:rPr lang="en-US" altLang="zh-CN" sz="1200" dirty="0" smtClean="0">
                <a:solidFill>
                  <a:srgbClr val="000000"/>
                </a:solidFill>
                <a:highlight>
                  <a:srgbClr val="E8F2FE"/>
                </a:highlight>
                <a:latin typeface="Consolas" panose="020B0609020204030204"/>
              </a:rPr>
              <a:t>”));</a:t>
            </a:r>
            <a:endParaRPr lang="zh-CN" altLang="en-US" sz="1200" b="1" dirty="0" smtClean="0">
              <a:solidFill>
                <a:srgbClr val="3F7F5F"/>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algn="l"/>
            <a:r>
              <a:rPr lang="en-US" altLang="zh-CN" sz="1200" dirty="0" smtClean="0">
                <a:solidFill>
                  <a:srgbClr val="000000"/>
                </a:solidFill>
                <a:latin typeface="Consolas" panose="020B0609020204030204"/>
              </a:rPr>
              <a:t>}</a:t>
            </a:r>
            <a:endParaRPr lang="zh-CN" altLang="en-US" sz="1200" dirty="0"/>
          </a:p>
        </p:txBody>
      </p:sp>
      <p:sp>
        <p:nvSpPr>
          <p:cNvPr id="17" name="TextBox 16"/>
          <p:cNvSpPr txBox="1"/>
          <p:nvPr/>
        </p:nvSpPr>
        <p:spPr>
          <a:xfrm>
            <a:off x="3888344" y="3723878"/>
            <a:ext cx="3779840" cy="340519"/>
          </a:xfrm>
          <a:prstGeom prst="roundRect">
            <a:avLst/>
          </a:prstGeom>
          <a:noFill/>
          <a:ln>
            <a:solidFill>
              <a:schemeClr val="accent1">
                <a:lumMod val="60000"/>
                <a:lumOff val="40000"/>
              </a:schemeClr>
            </a:solidFill>
          </a:ln>
        </p:spPr>
        <p:txBody>
          <a:bodyPr wrap="square" rtlCol="0">
            <a:spAutoFit/>
          </a:bodyPr>
          <a:lstStyle/>
          <a:p>
            <a:pPr algn="l"/>
            <a:r>
              <a:rPr lang="zh-CN" altLang="en-US" sz="1400" dirty="0" smtClean="0"/>
              <a:t>同：声明时均传入形参，使用时均传入实参。</a:t>
            </a:r>
            <a:endParaRPr lang="zh-CN" altLang="en-US" sz="1400" dirty="0"/>
          </a:p>
        </p:txBody>
      </p:sp>
      <p:sp>
        <p:nvSpPr>
          <p:cNvPr id="18" name="TextBox 17"/>
          <p:cNvSpPr txBox="1"/>
          <p:nvPr/>
        </p:nvSpPr>
        <p:spPr>
          <a:xfrm>
            <a:off x="3888344" y="4227934"/>
            <a:ext cx="3780000" cy="578882"/>
          </a:xfrm>
          <a:prstGeom prst="roundRect">
            <a:avLst/>
          </a:prstGeom>
          <a:noFill/>
          <a:ln>
            <a:solidFill>
              <a:schemeClr val="accent1">
                <a:lumMod val="60000"/>
                <a:lumOff val="40000"/>
              </a:schemeClr>
            </a:solidFill>
          </a:ln>
        </p:spPr>
        <p:txBody>
          <a:bodyPr wrap="square" rtlCol="0">
            <a:spAutoFit/>
          </a:bodyPr>
          <a:lstStyle/>
          <a:p>
            <a:pPr algn="l"/>
            <a:r>
              <a:rPr lang="zh-CN" altLang="en-US" sz="1400" dirty="0" smtClean="0"/>
              <a:t>异：非泛型方法在声明时限定实参值的类型，</a:t>
            </a:r>
            <a:endParaRPr lang="en-US" altLang="zh-CN" sz="1400" dirty="0"/>
          </a:p>
          <a:p>
            <a:pPr algn="l"/>
            <a:r>
              <a:rPr lang="en-US" altLang="zh-CN" sz="1400" dirty="0" smtClean="0"/>
              <a:t>       </a:t>
            </a:r>
            <a:r>
              <a:rPr lang="zh-CN" altLang="en-US" sz="1400" dirty="0" smtClean="0"/>
              <a:t>泛型方法在声明时限定实参类型的范围。</a:t>
            </a:r>
            <a:endParaRPr lang="zh-CN" altLang="en-US" sz="1400" dirty="0"/>
          </a:p>
        </p:txBody>
      </p:sp>
      <p:grpSp>
        <p:nvGrpSpPr>
          <p:cNvPr id="5" name="组合 4"/>
          <p:cNvGrpSpPr/>
          <p:nvPr/>
        </p:nvGrpSpPr>
        <p:grpSpPr>
          <a:xfrm>
            <a:off x="1224048" y="3903974"/>
            <a:ext cx="2664296" cy="684000"/>
            <a:chOff x="1224048" y="3903974"/>
            <a:chExt cx="2664296" cy="684000"/>
          </a:xfrm>
        </p:grpSpPr>
        <p:sp>
          <p:nvSpPr>
            <p:cNvPr id="3" name="左大括号 2"/>
            <p:cNvSpPr/>
            <p:nvPr/>
          </p:nvSpPr>
          <p:spPr bwMode="auto">
            <a:xfrm>
              <a:off x="3636344" y="3903974"/>
              <a:ext cx="252000" cy="684000"/>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TextBox 9"/>
            <p:cNvSpPr txBox="1"/>
            <p:nvPr/>
          </p:nvSpPr>
          <p:spPr>
            <a:xfrm>
              <a:off x="1224048" y="4064173"/>
              <a:ext cx="2520280" cy="307777"/>
            </a:xfrm>
            <a:prstGeom prst="rect">
              <a:avLst/>
            </a:prstGeom>
            <a:noFill/>
            <a:ln>
              <a:noFill/>
            </a:ln>
          </p:spPr>
          <p:txBody>
            <a:bodyPr wrap="square" rtlCol="0">
              <a:spAutoFit/>
            </a:bodyPr>
            <a:lstStyle/>
            <a:p>
              <a:pPr algn="l"/>
              <a:r>
                <a:rPr lang="zh-CN" altLang="en-US" sz="1400" b="1" dirty="0" smtClean="0">
                  <a:latin typeface="楷体" panose="02010609060101010101" pitchFamily="49" charset="-122"/>
                  <a:ea typeface="楷体" panose="02010609060101010101" pitchFamily="49" charset="-122"/>
                </a:rPr>
                <a:t>泛型方法与非泛型方法的异同</a:t>
              </a:r>
              <a:endParaRPr lang="zh-CN" altLang="en-US" sz="1400" b="1" dirty="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iterate type="lt">
                                    <p:tmPct val="0"/>
                                  </p:iterate>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Scale>
                                      <p:cBhvr>
                                        <p:cTn id="1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
                                        </p:tgtEl>
                                        <p:attrNameLst>
                                          <p:attrName>ppt_x</p:attrName>
                                          <p:attrName>ppt_y</p:attrName>
                                        </p:attrNameLst>
                                      </p:cBhvr>
                                    </p:animMotion>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bldLvl="0" animBg="1"/>
      <p:bldP spid="16" grpId="1" bldLvl="0" animBg="1"/>
      <p:bldP spid="17" grpId="0" bldLvl="0" animBg="1"/>
      <p:bldP spid="1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使用泛</a:t>
            </a:r>
            <a:r>
              <a:rPr lang="zh-CN" altLang="en-US" dirty="0"/>
              <a:t>型</a:t>
            </a:r>
            <a:r>
              <a:rPr lang="zh-CN" altLang="en-US" dirty="0" smtClean="0"/>
              <a:t>方法的注意事项</a:t>
            </a:r>
            <a:endParaRPr lang="zh-CN" altLang="en-US" dirty="0"/>
          </a:p>
        </p:txBody>
      </p:sp>
      <p:grpSp>
        <p:nvGrpSpPr>
          <p:cNvPr id="4" name="组合 3"/>
          <p:cNvGrpSpPr/>
          <p:nvPr/>
        </p:nvGrpSpPr>
        <p:grpSpPr>
          <a:xfrm>
            <a:off x="1114460" y="1577668"/>
            <a:ext cx="2022241" cy="1714162"/>
            <a:chOff x="1114460" y="2117588"/>
            <a:chExt cx="2022241" cy="1714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4460" y="2117588"/>
              <a:ext cx="2022241" cy="171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1295345" y="2546519"/>
              <a:ext cx="1660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latin typeface="+mj-ea"/>
                  <a:ea typeface="+mj-ea"/>
                </a:rPr>
                <a:t>在方法的返回值</a:t>
              </a:r>
              <a:endParaRPr lang="en-US" altLang="zh-CN" sz="1400" b="1" dirty="0" smtClean="0">
                <a:latin typeface="+mj-ea"/>
                <a:ea typeface="+mj-ea"/>
              </a:endParaRPr>
            </a:p>
            <a:p>
              <a:r>
                <a:rPr lang="zh-CN" altLang="en-US" sz="1400" b="1" dirty="0" smtClean="0">
                  <a:latin typeface="+mj-ea"/>
                  <a:ea typeface="+mj-ea"/>
                </a:rPr>
                <a:t>类型前加泛型约束</a:t>
              </a:r>
              <a:endParaRPr lang="en-US" altLang="zh-CN" sz="1400" b="1" dirty="0">
                <a:latin typeface="+mj-ea"/>
                <a:ea typeface="+mj-ea"/>
              </a:endParaRPr>
            </a:p>
          </p:txBody>
        </p:sp>
      </p:grpSp>
      <p:grpSp>
        <p:nvGrpSpPr>
          <p:cNvPr id="11" name="组合 10"/>
          <p:cNvGrpSpPr/>
          <p:nvPr/>
        </p:nvGrpSpPr>
        <p:grpSpPr>
          <a:xfrm>
            <a:off x="3447000" y="1577668"/>
            <a:ext cx="2023200" cy="1713600"/>
            <a:chOff x="3447000" y="2117588"/>
            <a:chExt cx="2023200" cy="1713600"/>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7000" y="2117588"/>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750365" y="2557388"/>
              <a:ext cx="1476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chemeClr val="accent1">
                      <a:lumMod val="20000"/>
                      <a:lumOff val="80000"/>
                    </a:schemeClr>
                  </a:solidFill>
                  <a:latin typeface="+mj-ea"/>
                  <a:ea typeface="+mj-ea"/>
                </a:rPr>
                <a:t>调用方法时</a:t>
              </a:r>
              <a:endParaRPr lang="zh-CN" altLang="en-US" sz="1400" b="1" dirty="0">
                <a:solidFill>
                  <a:schemeClr val="accent1">
                    <a:lumMod val="20000"/>
                    <a:lumOff val="80000"/>
                  </a:schemeClr>
                </a:solidFill>
                <a:latin typeface="+mj-ea"/>
                <a:ea typeface="+mj-ea"/>
              </a:endParaRPr>
            </a:p>
            <a:p>
              <a:r>
                <a:rPr lang="zh-CN" altLang="en-US" sz="1400" b="1" dirty="0">
                  <a:solidFill>
                    <a:schemeClr val="accent1">
                      <a:lumMod val="20000"/>
                      <a:lumOff val="80000"/>
                    </a:schemeClr>
                  </a:solidFill>
                  <a:latin typeface="+mj-ea"/>
                  <a:ea typeface="+mj-ea"/>
                </a:rPr>
                <a:t>指定类型实参</a:t>
              </a:r>
              <a:endParaRPr lang="zh-CN" altLang="en-US" sz="1400" b="1" dirty="0">
                <a:solidFill>
                  <a:schemeClr val="accent1">
                    <a:lumMod val="20000"/>
                    <a:lumOff val="80000"/>
                  </a:schemeClr>
                </a:solidFill>
                <a:latin typeface="+mj-ea"/>
                <a:ea typeface="+mj-ea"/>
              </a:endParaRPr>
            </a:p>
          </p:txBody>
        </p:sp>
      </p:grpSp>
      <p:grpSp>
        <p:nvGrpSpPr>
          <p:cNvPr id="12" name="组合 11"/>
          <p:cNvGrpSpPr/>
          <p:nvPr/>
        </p:nvGrpSpPr>
        <p:grpSpPr>
          <a:xfrm>
            <a:off x="5840702" y="1577668"/>
            <a:ext cx="2023200" cy="1713600"/>
            <a:chOff x="5840702" y="2117588"/>
            <a:chExt cx="2023200" cy="1713600"/>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0702" y="2117588"/>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5879032" y="2605056"/>
              <a:ext cx="198487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静态方法</a:t>
              </a:r>
              <a:r>
                <a:rPr lang="zh-CN" altLang="en-US" sz="1400" b="1" dirty="0" smtClean="0">
                  <a:solidFill>
                    <a:srgbClr val="FFC000"/>
                  </a:solidFill>
                  <a:latin typeface="+mj-ea"/>
                  <a:ea typeface="+mj-ea"/>
                </a:rPr>
                <a:t>中传入泛型时</a:t>
              </a:r>
              <a:endParaRPr lang="en-US" altLang="zh-CN" sz="1400" b="1" dirty="0">
                <a:solidFill>
                  <a:srgbClr val="FFC000"/>
                </a:solidFill>
                <a:latin typeface="+mj-ea"/>
                <a:ea typeface="+mj-ea"/>
              </a:endParaRPr>
            </a:p>
            <a:p>
              <a:r>
                <a:rPr lang="zh-CN" altLang="en-US" sz="1400" b="1" dirty="0">
                  <a:solidFill>
                    <a:srgbClr val="FFC000"/>
                  </a:solidFill>
                  <a:latin typeface="+mj-ea"/>
                  <a:ea typeface="+mj-ea"/>
                </a:rPr>
                <a:t>必须使用泛型方法</a:t>
              </a:r>
              <a:endParaRPr lang="en-US" altLang="zh-CN" sz="1400" b="1" dirty="0">
                <a:solidFill>
                  <a:srgbClr val="FFC000"/>
                </a:solidFill>
                <a:latin typeface="+mj-ea"/>
                <a:ea typeface="+mj-ea"/>
              </a:endParaRPr>
            </a:p>
            <a:p>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知识回顾</a:t>
            </a:r>
            <a:endParaRPr lang="zh-CN" altLang="en-US" dirty="0"/>
          </a:p>
        </p:txBody>
      </p:sp>
      <p:sp>
        <p:nvSpPr>
          <p:cNvPr id="4" name="副标题 3"/>
          <p:cNvSpPr>
            <a:spLocks noGrp="1"/>
          </p:cNvSpPr>
          <p:nvPr>
            <p:ph type="subTitle" idx="10"/>
          </p:nvPr>
        </p:nvSpPr>
        <p:spPr>
          <a:xfrm>
            <a:off x="539552" y="843558"/>
            <a:ext cx="7488832" cy="360040"/>
          </a:xfrm>
        </p:spPr>
        <p:txBody>
          <a:bodyPr/>
          <a:lstStyle/>
          <a:p>
            <a:r>
              <a:rPr lang="zh-CN" altLang="en-US" dirty="0"/>
              <a:t>枚举和普通类的区别有哪些？</a:t>
            </a:r>
            <a:endParaRPr lang="zh-CN" altLang="en-US" dirty="0"/>
          </a:p>
          <a:p>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1039" y="699407"/>
            <a:ext cx="1244026" cy="74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表格 18"/>
          <p:cNvGraphicFramePr>
            <a:graphicFrameLocks noGrp="1"/>
          </p:cNvGraphicFramePr>
          <p:nvPr/>
        </p:nvGraphicFramePr>
        <p:xfrm>
          <a:off x="611560" y="1275859"/>
          <a:ext cx="7632000" cy="3185160"/>
        </p:xfrm>
        <a:graphic>
          <a:graphicData uri="http://schemas.openxmlformats.org/drawingml/2006/table">
            <a:tbl>
              <a:tblPr firstRow="1" bandRow="1">
                <a:tableStyleId>{5C22544A-7EE6-4342-B048-85BDC9FD1C3A}</a:tableStyleId>
              </a:tblPr>
              <a:tblGrid>
                <a:gridCol w="405000"/>
                <a:gridCol w="1980000"/>
                <a:gridCol w="2871584"/>
                <a:gridCol w="2375416"/>
              </a:tblGrid>
              <a:tr h="370840">
                <a:tc gridSpan="2">
                  <a:txBody>
                    <a:bodyPr/>
                    <a:lstStyle/>
                    <a:p>
                      <a:pPr algn="ctr"/>
                      <a:r>
                        <a:rPr lang="zh-CN" altLang="en-US" dirty="0" smtClean="0"/>
                        <a:t>区别</a:t>
                      </a:r>
                      <a:endParaRPr lang="zh-CN" altLang="en-US" dirty="0"/>
                    </a:p>
                  </a:txBody>
                  <a:tcPr/>
                </a:tc>
                <a:tc hMerge="1">
                  <a:tcPr/>
                </a:tc>
                <a:tc>
                  <a:txBody>
                    <a:bodyPr/>
                    <a:lstStyle/>
                    <a:p>
                      <a:pPr algn="ctr"/>
                      <a:r>
                        <a:rPr lang="zh-CN" altLang="en-US" dirty="0" smtClean="0"/>
                        <a:t>枚举</a:t>
                      </a:r>
                      <a:endParaRPr lang="zh-CN" altLang="en-US" dirty="0"/>
                    </a:p>
                  </a:txBody>
                  <a:tcPr/>
                </a:tc>
                <a:tc>
                  <a:txBody>
                    <a:bodyPr/>
                    <a:lstStyle/>
                    <a:p>
                      <a:pPr algn="ctr"/>
                      <a:r>
                        <a:rPr lang="zh-CN" altLang="en-US" dirty="0" smtClean="0"/>
                        <a:t>普通类</a:t>
                      </a:r>
                      <a:endParaRPr lang="zh-CN" altLang="en-US" dirty="0"/>
                    </a:p>
                  </a:txBody>
                  <a:tcPr/>
                </a:tc>
              </a:tr>
              <a:tr h="370840">
                <a:tc>
                  <a:txBody>
                    <a:bodyPr/>
                    <a:lstStyle/>
                    <a:p>
                      <a:pPr algn="ctr"/>
                      <a:r>
                        <a:rPr lang="en-US" altLang="zh-CN" sz="1400" b="0" dirty="0" smtClean="0">
                          <a:solidFill>
                            <a:schemeClr val="tx1"/>
                          </a:solidFill>
                        </a:rPr>
                        <a:t>1</a:t>
                      </a:r>
                      <a:endParaRPr lang="zh-CN" altLang="en-US" sz="1400" b="0" dirty="0">
                        <a:solidFill>
                          <a:schemeClr val="tx1"/>
                        </a:solidFill>
                      </a:endParaRPr>
                    </a:p>
                  </a:txBody>
                  <a:tcPr anchor="ct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默认继承的父类</a:t>
                      </a:r>
                      <a:endParaRPr lang="zh-CN" altLang="en-US" sz="1400" b="0" dirty="0" smtClean="0">
                        <a:solidFill>
                          <a:schemeClr val="tx1"/>
                        </a:solidFill>
                      </a:endParaRPr>
                    </a:p>
                  </a:txBody>
                  <a:tcPr anchor="ct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rPr>
                        <a:t>java.lang.Enum</a:t>
                      </a:r>
                      <a:r>
                        <a:rPr lang="zh-CN" altLang="en-US" sz="1400" b="0" dirty="0" smtClean="0">
                          <a:solidFill>
                            <a:schemeClr val="tx1"/>
                          </a:solidFill>
                        </a:rPr>
                        <a:t>类</a:t>
                      </a:r>
                      <a:endParaRPr lang="zh-CN" altLang="en-US" sz="1400" b="0" dirty="0" smtClean="0">
                        <a:solidFill>
                          <a:schemeClr val="tx1"/>
                        </a:solidFill>
                      </a:endParaRPr>
                    </a:p>
                  </a:txBody>
                  <a:tcPr anchor="ct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rPr>
                        <a:t>java.lang.Object</a:t>
                      </a:r>
                      <a:r>
                        <a:rPr lang="zh-CN" altLang="en-US" sz="1400" b="0" dirty="0" smtClean="0">
                          <a:solidFill>
                            <a:schemeClr val="tx1"/>
                          </a:solidFill>
                        </a:rPr>
                        <a:t>类</a:t>
                      </a:r>
                      <a:endParaRPr lang="zh-CN" altLang="en-US" sz="1400" b="0" dirty="0" smtClean="0">
                        <a:solidFill>
                          <a:schemeClr val="tx1"/>
                        </a:solidFill>
                      </a:endParaRPr>
                    </a:p>
                    <a:p>
                      <a:pPr algn="ctr"/>
                      <a:endParaRPr lang="zh-CN" altLang="en-US" sz="1400" b="0" dirty="0">
                        <a:solidFill>
                          <a:schemeClr val="tx1"/>
                        </a:solidFill>
                      </a:endParaRPr>
                    </a:p>
                  </a:txBody>
                  <a:tcPr anchor="ctr"/>
                </a:tc>
              </a:tr>
              <a:tr h="370840">
                <a:tc>
                  <a:txBody>
                    <a:bodyPr/>
                    <a:lstStyle/>
                    <a:p>
                      <a:pPr algn="ctr"/>
                      <a:r>
                        <a:rPr lang="en-US" altLang="zh-CN" sz="1400" b="0" dirty="0" smtClean="0">
                          <a:solidFill>
                            <a:schemeClr val="tx1"/>
                          </a:solidFill>
                        </a:rPr>
                        <a:t>2</a:t>
                      </a:r>
                      <a:endParaRPr lang="zh-CN" altLang="en-US" sz="1400" b="0" dirty="0">
                        <a:solidFill>
                          <a:schemeClr val="tx1"/>
                        </a:solidFill>
                      </a:endParaRPr>
                    </a:p>
                  </a:txBody>
                  <a:tcPr anchor="ctr"/>
                </a:tc>
                <a:tc>
                  <a:txBody>
                    <a:bodyPr/>
                    <a:lstStyle/>
                    <a:p>
                      <a:pPr algn="ctr"/>
                      <a:r>
                        <a:rPr lang="zh-CN" altLang="en-US" sz="1400" b="0" dirty="0" smtClean="0">
                          <a:solidFill>
                            <a:schemeClr val="tx1"/>
                          </a:solidFill>
                        </a:rPr>
                        <a:t>声明时用的关键字</a:t>
                      </a:r>
                      <a:endParaRPr lang="zh-CN" altLang="en-US" sz="1400" b="0" dirty="0">
                        <a:solidFill>
                          <a:schemeClr val="tx1"/>
                        </a:solidFill>
                      </a:endParaRPr>
                    </a:p>
                  </a:txBody>
                  <a:tcPr anchor="ctr"/>
                </a:tc>
                <a:tc>
                  <a:txBody>
                    <a:bodyPr/>
                    <a:lstStyle/>
                    <a:p>
                      <a:pPr algn="ctr"/>
                      <a:r>
                        <a:rPr lang="en-US" altLang="zh-CN" sz="1400" b="0" dirty="0" err="1" smtClean="0">
                          <a:solidFill>
                            <a:schemeClr val="tx1"/>
                          </a:solidFill>
                        </a:rPr>
                        <a:t>enum</a:t>
                      </a:r>
                      <a:endParaRPr lang="zh-CN" altLang="en-US" sz="1400" b="0" dirty="0">
                        <a:solidFill>
                          <a:schemeClr val="tx1"/>
                        </a:solidFill>
                      </a:endParaRPr>
                    </a:p>
                  </a:txBody>
                  <a:tcPr anchor="ctr"/>
                </a:tc>
                <a:tc>
                  <a:txBody>
                    <a:bodyPr/>
                    <a:lstStyle/>
                    <a:p>
                      <a:pPr algn="ctr"/>
                      <a:r>
                        <a:rPr lang="en-US" altLang="zh-CN" sz="1400" b="0" dirty="0" smtClean="0">
                          <a:solidFill>
                            <a:schemeClr val="tx1"/>
                          </a:solidFill>
                        </a:rPr>
                        <a:t>class</a:t>
                      </a:r>
                      <a:endParaRPr lang="zh-CN" altLang="en-US" sz="1400" b="0" dirty="0">
                        <a:solidFill>
                          <a:schemeClr val="tx1"/>
                        </a:solidFill>
                      </a:endParaRPr>
                    </a:p>
                  </a:txBody>
                  <a:tcPr anchor="ctr"/>
                </a:tc>
              </a:tr>
              <a:tr h="370840">
                <a:tc>
                  <a:txBody>
                    <a:bodyPr/>
                    <a:lstStyle/>
                    <a:p>
                      <a:pPr algn="ctr"/>
                      <a:r>
                        <a:rPr lang="en-US" altLang="zh-CN" sz="1400" b="0" dirty="0" smtClean="0">
                          <a:solidFill>
                            <a:schemeClr val="tx1"/>
                          </a:solidFill>
                        </a:rPr>
                        <a:t>3</a:t>
                      </a:r>
                      <a:endParaRPr lang="zh-CN" altLang="en-US" sz="1400" b="0" dirty="0">
                        <a:solidFill>
                          <a:schemeClr val="tx1"/>
                        </a:solidFill>
                      </a:endParaRPr>
                    </a:p>
                  </a:txBody>
                  <a:tcPr anchor="ctr"/>
                </a:tc>
                <a:tc>
                  <a:txBody>
                    <a:bodyPr/>
                    <a:lstStyle/>
                    <a:p>
                      <a:pPr algn="ctr"/>
                      <a:r>
                        <a:rPr lang="zh-CN" altLang="en-US" sz="1400" dirty="0">
                          <a:solidFill>
                            <a:schemeClr val="tx1"/>
                          </a:solidFill>
                          <a:sym typeface="+mn-ea"/>
                        </a:rPr>
                        <a:t>是否可以被继承</a:t>
                      </a:r>
                      <a:endParaRPr lang="zh-CN" altLang="en-US" sz="1400" b="0" dirty="0">
                        <a:solidFill>
                          <a:schemeClr val="tx1"/>
                        </a:solidFill>
                      </a:endParaRPr>
                    </a:p>
                  </a:txBody>
                  <a:tcPr anchor="ctr"/>
                </a:tc>
                <a:tc>
                  <a:txBody>
                    <a:bodyPr/>
                    <a:lstStyle/>
                    <a:p>
                      <a:pPr algn="ctr"/>
                      <a:r>
                        <a:rPr lang="zh-CN" altLang="en-US" sz="1400" dirty="0">
                          <a:solidFill>
                            <a:schemeClr val="tx1"/>
                          </a:solidFill>
                          <a:sym typeface="+mn-ea"/>
                        </a:rPr>
                        <a:t>不可以</a:t>
                      </a:r>
                      <a:endParaRPr lang="zh-CN" altLang="en-US" sz="1400" b="0" dirty="0">
                        <a:solidFill>
                          <a:schemeClr val="tx1"/>
                        </a:solidFill>
                      </a:endParaRPr>
                    </a:p>
                  </a:txBody>
                  <a:tcPr anchor="ctr"/>
                </a:tc>
                <a:tc>
                  <a:txBody>
                    <a:bodyPr/>
                    <a:lstStyle/>
                    <a:p>
                      <a:pPr algn="ctr"/>
                      <a:r>
                        <a:rPr lang="zh-CN" altLang="en-US" sz="1400" dirty="0">
                          <a:solidFill>
                            <a:schemeClr val="tx1"/>
                          </a:solidFill>
                          <a:sym typeface="+mn-ea"/>
                        </a:rPr>
                        <a:t>一般可以</a:t>
                      </a:r>
                      <a:endParaRPr lang="zh-CN" altLang="en-US" sz="1400" b="0" dirty="0">
                        <a:solidFill>
                          <a:schemeClr val="tx1"/>
                        </a:solidFill>
                      </a:endParaRPr>
                    </a:p>
                  </a:txBody>
                  <a:tcPr anchor="ctr"/>
                </a:tc>
              </a:tr>
              <a:tr h="370840">
                <a:tc>
                  <a:txBody>
                    <a:bodyPr/>
                    <a:lstStyle/>
                    <a:p>
                      <a:pPr algn="ctr">
                        <a:buNone/>
                      </a:pPr>
                      <a:r>
                        <a:rPr lang="en-US" altLang="zh-CN" sz="1400" b="0" dirty="0">
                          <a:solidFill>
                            <a:schemeClr val="tx1"/>
                          </a:solidFill>
                        </a:rPr>
                        <a:t>4</a:t>
                      </a:r>
                      <a:endParaRPr lang="en-US" altLang="zh-CN" sz="1400" b="0" dirty="0">
                        <a:solidFill>
                          <a:schemeClr val="tx1"/>
                        </a:solidFill>
                      </a:endParaRPr>
                    </a:p>
                  </a:txBody>
                  <a:tcPr anchor="ctr"/>
                </a:tc>
                <a:tc>
                  <a:txBody>
                    <a:bodyPr/>
                    <a:lstStyle/>
                    <a:p>
                      <a:pPr algn="ctr">
                        <a:buNone/>
                      </a:pPr>
                      <a:r>
                        <a:rPr lang="zh-CN" altLang="en-US" sz="1400" dirty="0" smtClean="0">
                          <a:solidFill>
                            <a:schemeClr val="tx1"/>
                          </a:solidFill>
                          <a:sym typeface="+mn-ea"/>
                        </a:rPr>
                        <a:t>构造器修饰符</a:t>
                      </a:r>
                      <a:endParaRPr lang="zh-CN" altLang="en-US" sz="1400" b="0" dirty="0">
                        <a:solidFill>
                          <a:schemeClr val="tx1"/>
                        </a:solidFill>
                      </a:endParaRPr>
                    </a:p>
                  </a:txBody>
                  <a:tcPr anchor="ctr"/>
                </a:tc>
                <a:tc>
                  <a:txBody>
                    <a:bodyPr/>
                    <a:lstStyle/>
                    <a:p>
                      <a:pPr algn="ctr">
                        <a:buNone/>
                      </a:pPr>
                      <a:r>
                        <a:rPr lang="zh-CN" altLang="en-US" sz="1400" dirty="0" smtClean="0">
                          <a:solidFill>
                            <a:schemeClr val="tx1"/>
                          </a:solidFill>
                          <a:sym typeface="+mn-ea"/>
                        </a:rPr>
                        <a:t>只能使用</a:t>
                      </a:r>
                      <a:r>
                        <a:rPr lang="en-US" altLang="zh-CN" sz="1400" dirty="0" smtClean="0">
                          <a:solidFill>
                            <a:schemeClr val="tx1"/>
                          </a:solidFill>
                          <a:sym typeface="+mn-ea"/>
                        </a:rPr>
                        <a:t>private</a:t>
                      </a:r>
                      <a:endParaRPr lang="zh-CN" altLang="en-US" sz="1400" b="0" dirty="0">
                        <a:solidFill>
                          <a:schemeClr val="tx1"/>
                        </a:solidFill>
                      </a:endParaRPr>
                    </a:p>
                  </a:txBody>
                  <a:tcPr anchor="ctr"/>
                </a:tc>
                <a:tc>
                  <a:txBody>
                    <a:bodyPr/>
                    <a:lstStyle/>
                    <a:p>
                      <a:pPr algn="ctr">
                        <a:buNone/>
                      </a:pPr>
                      <a:r>
                        <a:rPr lang="en-US" altLang="zh-CN" sz="1400" dirty="0" smtClean="0">
                          <a:solidFill>
                            <a:schemeClr val="tx1"/>
                          </a:solidFill>
                          <a:sym typeface="+mn-ea"/>
                        </a:rPr>
                        <a:t>private</a:t>
                      </a:r>
                      <a:r>
                        <a:rPr lang="zh-CN" altLang="en-US" sz="1400" dirty="0" smtClean="0">
                          <a:solidFill>
                            <a:schemeClr val="tx1"/>
                          </a:solidFill>
                          <a:sym typeface="+mn-ea"/>
                        </a:rPr>
                        <a:t>，</a:t>
                      </a:r>
                      <a:r>
                        <a:rPr lang="en-US" altLang="zh-CN" sz="1400" dirty="0" smtClean="0">
                          <a:solidFill>
                            <a:schemeClr val="tx1"/>
                          </a:solidFill>
                          <a:sym typeface="+mn-ea"/>
                        </a:rPr>
                        <a:t>default</a:t>
                      </a:r>
                      <a:r>
                        <a:rPr lang="zh-CN" altLang="en-US" sz="1400" dirty="0" smtClean="0">
                          <a:solidFill>
                            <a:schemeClr val="tx1"/>
                          </a:solidFill>
                          <a:sym typeface="+mn-ea"/>
                        </a:rPr>
                        <a:t>（默认空），</a:t>
                      </a:r>
                      <a:r>
                        <a:rPr lang="en-US" altLang="zh-CN" sz="1400" dirty="0" smtClean="0">
                          <a:solidFill>
                            <a:schemeClr val="tx1"/>
                          </a:solidFill>
                          <a:sym typeface="+mn-ea"/>
                        </a:rPr>
                        <a:t>protected</a:t>
                      </a:r>
                      <a:r>
                        <a:rPr lang="zh-CN" altLang="en-US" sz="1400" dirty="0" smtClean="0">
                          <a:solidFill>
                            <a:schemeClr val="tx1"/>
                          </a:solidFill>
                          <a:sym typeface="+mn-ea"/>
                        </a:rPr>
                        <a:t>与</a:t>
                      </a:r>
                      <a:r>
                        <a:rPr lang="en-US" altLang="zh-CN" sz="1400" dirty="0" smtClean="0">
                          <a:solidFill>
                            <a:schemeClr val="tx1"/>
                          </a:solidFill>
                          <a:sym typeface="+mn-ea"/>
                        </a:rPr>
                        <a:t>public</a:t>
                      </a:r>
                      <a:r>
                        <a:rPr lang="zh-CN" altLang="en-US" sz="1400" dirty="0" smtClean="0">
                          <a:solidFill>
                            <a:schemeClr val="tx1"/>
                          </a:solidFill>
                          <a:sym typeface="+mn-ea"/>
                        </a:rPr>
                        <a:t>均可</a:t>
                      </a:r>
                      <a:endParaRPr lang="zh-CN" altLang="en-US" sz="1400" b="0" dirty="0">
                        <a:solidFill>
                          <a:schemeClr val="tx1"/>
                        </a:solidFill>
                      </a:endParaRPr>
                    </a:p>
                  </a:txBody>
                  <a:tcPr anchor="ctr"/>
                </a:tc>
              </a:tr>
              <a:tr h="370840">
                <a:tc>
                  <a:txBody>
                    <a:bodyPr/>
                    <a:lstStyle/>
                    <a:p>
                      <a:pPr algn="ctr"/>
                      <a:r>
                        <a:rPr lang="en-US" altLang="zh-CN" sz="1400" b="0" dirty="0">
                          <a:solidFill>
                            <a:schemeClr val="tx1"/>
                          </a:solidFill>
                        </a:rPr>
                        <a:t>5</a:t>
                      </a:r>
                      <a:endParaRPr lang="en-US" altLang="zh-CN" sz="1400" b="0" dirty="0">
                        <a:solidFill>
                          <a:schemeClr val="tx1"/>
                        </a:solidFill>
                      </a:endParaRPr>
                    </a:p>
                  </a:txBody>
                  <a:tcPr anchor="ctr"/>
                </a:tc>
                <a:tc>
                  <a:txBody>
                    <a:bodyPr/>
                    <a:lstStyle/>
                    <a:p>
                      <a:pPr algn="ctr"/>
                      <a:r>
                        <a:rPr lang="zh-CN" altLang="en-US" sz="1400" b="0" dirty="0" smtClean="0">
                          <a:solidFill>
                            <a:schemeClr val="tx1"/>
                          </a:solidFill>
                        </a:rPr>
                        <a:t>实例化的方式</a:t>
                      </a:r>
                      <a:endParaRPr lang="zh-CN" altLang="en-US" sz="1400" b="0" dirty="0">
                        <a:solidFill>
                          <a:schemeClr val="tx1"/>
                        </a:solidFill>
                      </a:endParaRPr>
                    </a:p>
                  </a:txBody>
                  <a:tcPr anchor="ctr"/>
                </a:tc>
                <a:tc>
                  <a:txBody>
                    <a:bodyPr/>
                    <a:lstStyle/>
                    <a:p>
                      <a:pPr algn="l"/>
                      <a:r>
                        <a:rPr lang="zh-CN" altLang="en-US" sz="1400" b="0" dirty="0" smtClean="0">
                          <a:solidFill>
                            <a:schemeClr val="tx1"/>
                          </a:solidFill>
                        </a:rPr>
                        <a:t>实例在枚举体内定义，系统自动为实例名添加</a:t>
                      </a:r>
                      <a:r>
                        <a:rPr lang="en-US" altLang="zh-CN" sz="1400" b="0" dirty="0" smtClean="0">
                          <a:solidFill>
                            <a:schemeClr val="tx1"/>
                          </a:solidFill>
                        </a:rPr>
                        <a:t>public static  final</a:t>
                      </a:r>
                      <a:r>
                        <a:rPr lang="zh-CN" altLang="en-US" sz="1400" b="0" dirty="0" smtClean="0">
                          <a:solidFill>
                            <a:schemeClr val="tx1"/>
                          </a:solidFill>
                        </a:rPr>
                        <a:t>关键字</a:t>
                      </a:r>
                      <a:endParaRPr lang="zh-CN" altLang="en-US" sz="1400" b="0" dirty="0">
                        <a:solidFill>
                          <a:schemeClr val="tx1"/>
                        </a:solidFill>
                      </a:endParaRPr>
                    </a:p>
                  </a:txBody>
                  <a:tcPr anchor="ctr"/>
                </a:tc>
                <a:tc>
                  <a:txBody>
                    <a:bodyPr/>
                    <a:lstStyle/>
                    <a:p>
                      <a:pPr algn="ctr"/>
                      <a:r>
                        <a:rPr lang="zh-CN" altLang="en-US" sz="1400" b="0" dirty="0" smtClean="0">
                          <a:solidFill>
                            <a:schemeClr val="tx1"/>
                          </a:solidFill>
                        </a:rPr>
                        <a:t>一般用</a:t>
                      </a:r>
                      <a:r>
                        <a:rPr lang="en-US" altLang="zh-CN" sz="1400" b="0" dirty="0" smtClean="0">
                          <a:solidFill>
                            <a:schemeClr val="tx1"/>
                          </a:solidFill>
                        </a:rPr>
                        <a:t>new</a:t>
                      </a:r>
                      <a:r>
                        <a:rPr lang="zh-CN" altLang="en-US" sz="1400" b="0" dirty="0" smtClean="0">
                          <a:solidFill>
                            <a:schemeClr val="tx1"/>
                          </a:solidFill>
                        </a:rPr>
                        <a:t>创建</a:t>
                      </a:r>
                      <a:endParaRPr lang="zh-CN" altLang="en-US" sz="1400" b="0" dirty="0">
                        <a:solidFill>
                          <a:schemeClr val="tx1"/>
                        </a:solidFill>
                      </a:endParaRPr>
                    </a:p>
                  </a:txBody>
                  <a:tcPr anchor="ctr"/>
                </a:tc>
              </a:tr>
              <a:tr h="518160">
                <a:tc>
                  <a:txBody>
                    <a:bodyPr/>
                    <a:lstStyle/>
                    <a:p>
                      <a:pPr algn="ctr"/>
                      <a:r>
                        <a:rPr lang="en-US" altLang="zh-CN" sz="1400" b="0" dirty="0">
                          <a:solidFill>
                            <a:schemeClr val="tx1"/>
                          </a:solidFill>
                        </a:rPr>
                        <a:t>6</a:t>
                      </a:r>
                      <a:endParaRPr lang="en-US" altLang="zh-CN" sz="1400" b="0" dirty="0">
                        <a:solidFill>
                          <a:schemeClr val="tx1"/>
                        </a:solidFill>
                      </a:endParaRPr>
                    </a:p>
                  </a:txBody>
                  <a:tcPr anchor="ctr"/>
                </a:tc>
                <a:tc>
                  <a:txBody>
                    <a:bodyPr/>
                    <a:lstStyle/>
                    <a:p>
                      <a:pPr algn="ctr"/>
                      <a:r>
                        <a:rPr lang="zh-CN" altLang="en-US" sz="1400" b="0" dirty="0" smtClean="0">
                          <a:solidFill>
                            <a:schemeClr val="tx1"/>
                          </a:solidFill>
                        </a:rPr>
                        <a:t>在</a:t>
                      </a:r>
                      <a:r>
                        <a:rPr lang="en-US" altLang="zh-CN" sz="1400" b="0" dirty="0" smtClean="0">
                          <a:solidFill>
                            <a:schemeClr val="tx1"/>
                          </a:solidFill>
                        </a:rPr>
                        <a:t>switch…case…</a:t>
                      </a:r>
                      <a:r>
                        <a:rPr lang="zh-CN" altLang="en-US" sz="1400" b="0" dirty="0" smtClean="0">
                          <a:solidFill>
                            <a:schemeClr val="tx1"/>
                          </a:solidFill>
                        </a:rPr>
                        <a:t>中运用</a:t>
                      </a:r>
                      <a:endParaRPr lang="zh-CN" altLang="en-US" sz="1400" b="0" dirty="0">
                        <a:solidFill>
                          <a:schemeClr val="tx1"/>
                        </a:solidFill>
                      </a:endParaRPr>
                    </a:p>
                  </a:txBody>
                  <a:tcPr anchor="ctr"/>
                </a:tc>
                <a:tc>
                  <a:txBody>
                    <a:bodyPr/>
                    <a:lstStyle/>
                    <a:p>
                      <a:pPr algn="l"/>
                      <a:r>
                        <a:rPr lang="zh-CN" altLang="en-US" sz="1400" b="0" dirty="0" smtClean="0">
                          <a:solidFill>
                            <a:schemeClr val="tx1"/>
                          </a:solidFill>
                        </a:rPr>
                        <a:t>枚举项及枚举常量名可以作为表达式中的匹配项</a:t>
                      </a:r>
                      <a:endParaRPr lang="zh-CN" altLang="en-US" sz="1400" b="0" dirty="0">
                        <a:solidFill>
                          <a:schemeClr val="tx1"/>
                        </a:solidFill>
                      </a:endParaRPr>
                    </a:p>
                  </a:txBody>
                  <a:tcPr anchor="ctr"/>
                </a:tc>
                <a:tc>
                  <a:txBody>
                    <a:bodyPr/>
                    <a:lstStyle/>
                    <a:p>
                      <a:pPr algn="ctr"/>
                      <a:r>
                        <a:rPr lang="zh-CN" altLang="en-US" sz="1400" b="0" dirty="0" smtClean="0">
                          <a:solidFill>
                            <a:schemeClr val="tx1"/>
                          </a:solidFill>
                        </a:rPr>
                        <a:t>一般不可以</a:t>
                      </a:r>
                      <a:endParaRPr lang="zh-CN" altLang="en-US" sz="1400" b="0" dirty="0">
                        <a:solidFill>
                          <a:schemeClr val="tx1"/>
                        </a:solidFill>
                      </a:endParaRPr>
                    </a:p>
                  </a:txBody>
                  <a:tcPr anchor="ctr"/>
                </a:tc>
              </a:tr>
            </a:tbl>
          </a:graphicData>
        </a:graphic>
      </p:graphicFrame>
      <p:sp>
        <p:nvSpPr>
          <p:cNvPr id="6" name="TextBox 5"/>
          <p:cNvSpPr txBox="1"/>
          <p:nvPr/>
        </p:nvSpPr>
        <p:spPr>
          <a:xfrm>
            <a:off x="1556048" y="4578504"/>
            <a:ext cx="5184576" cy="460375"/>
          </a:xfrm>
          <a:prstGeom prst="rect">
            <a:avLst/>
          </a:prstGeom>
          <a:noFill/>
        </p:spPr>
        <p:txBody>
          <a:bodyPr wrap="square" rtlCol="0">
            <a:spAutoFit/>
          </a:bodyPr>
          <a:lstStyle/>
          <a:p>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接下来学习泛型</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a:t>
            </a:r>
            <a:r>
              <a:rPr lang="zh-CN" altLang="en-US" dirty="0" smtClean="0"/>
              <a:t>型的常用规则</a:t>
            </a:r>
            <a:endParaRPr lang="zh-CN" altLang="en-US" dirty="0"/>
          </a:p>
        </p:txBody>
      </p:sp>
      <p:sp>
        <p:nvSpPr>
          <p:cNvPr id="6" name="副标题 5"/>
          <p:cNvSpPr>
            <a:spLocks noGrp="1"/>
          </p:cNvSpPr>
          <p:nvPr>
            <p:ph type="subTitle" idx="10"/>
          </p:nvPr>
        </p:nvSpPr>
        <p:spPr>
          <a:xfrm>
            <a:off x="539552" y="915313"/>
            <a:ext cx="7488832" cy="360040"/>
          </a:xfrm>
        </p:spPr>
        <p:txBody>
          <a:bodyPr/>
          <a:lstStyle/>
          <a:p>
            <a:r>
              <a:rPr lang="en-US" altLang="zh-CN" dirty="0"/>
              <a:t>1.</a:t>
            </a:r>
            <a:r>
              <a:rPr lang="zh-CN" altLang="en-US" dirty="0"/>
              <a:t>泛型的类型实参只能是引用数据类型，不能是基本</a:t>
            </a:r>
            <a:r>
              <a:rPr lang="zh-CN" altLang="en-US" dirty="0" smtClean="0"/>
              <a:t>数据类型</a:t>
            </a:r>
            <a:r>
              <a:rPr lang="zh-CN" altLang="en-US" dirty="0"/>
              <a:t>。</a:t>
            </a:r>
            <a:endParaRPr lang="en-US" altLang="zh-CN" dirty="0"/>
          </a:p>
        </p:txBody>
      </p:sp>
      <p:sp>
        <p:nvSpPr>
          <p:cNvPr id="9" name="AutoShape 5"/>
          <p:cNvSpPr>
            <a:spLocks noChangeArrowheads="1"/>
          </p:cNvSpPr>
          <p:nvPr/>
        </p:nvSpPr>
        <p:spPr bwMode="auto">
          <a:xfrm>
            <a:off x="891336" y="3220075"/>
            <a:ext cx="6705000" cy="106182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err="1" smtClean="0">
                <a:solidFill>
                  <a:schemeClr val="tx1">
                    <a:lumMod val="75000"/>
                    <a:lumOff val="25000"/>
                  </a:schemeClr>
                </a:solidFill>
                <a:ea typeface="微软雅黑" panose="020B0503020204020204" pitchFamily="34" charset="-122"/>
              </a:rPr>
              <a:t>ArrayUtil</a:t>
            </a:r>
            <a:r>
              <a:rPr lang="en-US" altLang="zh-CN" sz="1400" dirty="0" smtClean="0">
                <a:solidFill>
                  <a:schemeClr val="tx1">
                    <a:lumMod val="75000"/>
                    <a:lumOff val="25000"/>
                  </a:schemeClr>
                </a:solidFill>
                <a:ea typeface="微软雅黑" panose="020B0503020204020204" pitchFamily="34" charset="-122"/>
              </a:rPr>
              <a:t>&lt;Object</a:t>
            </a:r>
            <a:r>
              <a:rPr lang="en-US" altLang="zh-CN" sz="1400" dirty="0">
                <a:solidFill>
                  <a:schemeClr val="tx1">
                    <a:lumMod val="75000"/>
                    <a:lumOff val="25000"/>
                  </a:schemeClr>
                </a:solidFill>
                <a:ea typeface="微软雅黑" panose="020B0503020204020204" pitchFamily="34" charset="-122"/>
              </a:rPr>
              <a:t>&gt; au1 = new </a:t>
            </a: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&lt;Object&gt;();</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fr-FR" altLang="zh-CN" sz="1400" dirty="0">
                <a:solidFill>
                  <a:schemeClr val="tx1">
                    <a:lumMod val="75000"/>
                    <a:lumOff val="25000"/>
                  </a:schemeClr>
                </a:solidFill>
                <a:ea typeface="微软雅黑" panose="020B0503020204020204" pitchFamily="34" charset="-122"/>
              </a:rPr>
              <a:t>ArrayUtil&lt;Person&gt; au2 = new ArrayUtil&lt;Person&gt;();</a:t>
            </a:r>
            <a:endParaRPr lang="fr-FR"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&lt;Student&gt; au3 = new </a:t>
            </a: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&lt;Student&gt;();</a:t>
            </a:r>
            <a:endParaRPr lang="zh-CN" altLang="en-US" sz="1400" dirty="0">
              <a:solidFill>
                <a:schemeClr val="tx1">
                  <a:lumMod val="75000"/>
                  <a:lumOff val="25000"/>
                </a:schemeClr>
              </a:solidFill>
              <a:ea typeface="微软雅黑" panose="020B0503020204020204" pitchFamily="34" charset="-122"/>
              <a:sym typeface="+mn-ea"/>
            </a:endParaRPr>
          </a:p>
        </p:txBody>
      </p:sp>
      <p:grpSp>
        <p:nvGrpSpPr>
          <p:cNvPr id="17" name="组合 16"/>
          <p:cNvGrpSpPr/>
          <p:nvPr/>
        </p:nvGrpSpPr>
        <p:grpSpPr>
          <a:xfrm>
            <a:off x="3276336" y="3328075"/>
            <a:ext cx="4131000" cy="882000"/>
            <a:chOff x="2772000" y="3219750"/>
            <a:chExt cx="4131000" cy="882000"/>
          </a:xfrm>
        </p:grpSpPr>
        <p:sp>
          <p:nvSpPr>
            <p:cNvPr id="11" name="矩形 10"/>
            <p:cNvSpPr/>
            <p:nvPr/>
          </p:nvSpPr>
          <p:spPr bwMode="auto">
            <a:xfrm>
              <a:off x="2772000" y="3219750"/>
              <a:ext cx="1440000" cy="2520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bwMode="auto">
            <a:xfrm>
              <a:off x="2862000" y="3534750"/>
              <a:ext cx="1440000" cy="2520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2862000" y="3849750"/>
              <a:ext cx="1512000" cy="2520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887000" y="3493196"/>
              <a:ext cx="2016000" cy="338554"/>
            </a:xfrm>
            <a:prstGeom prst="rect">
              <a:avLst/>
            </a:prstGeom>
            <a:noFill/>
          </p:spPr>
          <p:txBody>
            <a:bodyPr wrap="square" rtlCol="0">
              <a:spAutoFit/>
            </a:bodyPr>
            <a:lstStyle/>
            <a:p>
              <a:r>
                <a:rPr lang="zh-CN" altLang="en-US" sz="1600" dirty="0" smtClean="0"/>
                <a:t>不同版本，互不兼容</a:t>
              </a:r>
              <a:endParaRPr lang="zh-CN" altLang="en-US" sz="1600" dirty="0"/>
            </a:p>
          </p:txBody>
        </p:sp>
        <p:sp>
          <p:nvSpPr>
            <p:cNvPr id="15" name="右大括号 14"/>
            <p:cNvSpPr/>
            <p:nvPr/>
          </p:nvSpPr>
          <p:spPr bwMode="auto">
            <a:xfrm>
              <a:off x="4638836" y="3300750"/>
              <a:ext cx="248164" cy="756000"/>
            </a:xfrm>
            <a:prstGeom prst="rightBrac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
        <p:nvSpPr>
          <p:cNvPr id="19" name="副标题 5"/>
          <p:cNvSpPr txBox="1"/>
          <p:nvPr/>
        </p:nvSpPr>
        <p:spPr>
          <a:xfrm>
            <a:off x="539552" y="2787774"/>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spcBef>
                <a:spcPts val="1800"/>
              </a:spcBef>
            </a:pPr>
            <a:r>
              <a:rPr lang="en-US" altLang="zh-CN" dirty="0"/>
              <a:t>2.</a:t>
            </a:r>
            <a:r>
              <a:rPr lang="zh-CN" altLang="en-US" dirty="0"/>
              <a:t>同一种泛型可以对应多个版本，不同版本需考虑</a:t>
            </a:r>
            <a:r>
              <a:rPr lang="zh-CN" altLang="en-US" dirty="0" smtClean="0"/>
              <a:t>兼容性。</a:t>
            </a:r>
            <a:endParaRPr lang="zh-CN" altLang="en-US" dirty="0"/>
          </a:p>
        </p:txBody>
      </p:sp>
      <p:sp>
        <p:nvSpPr>
          <p:cNvPr id="5" name="AutoShape 5"/>
          <p:cNvSpPr>
            <a:spLocks noChangeArrowheads="1"/>
          </p:cNvSpPr>
          <p:nvPr/>
        </p:nvSpPr>
        <p:spPr bwMode="auto">
          <a:xfrm>
            <a:off x="891336" y="1371168"/>
            <a:ext cx="6705000" cy="119887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ArrayUtil</a:t>
            </a:r>
            <a:r>
              <a:rPr lang="en-US" altLang="zh-CN" sz="1600" b="1" dirty="0">
                <a:solidFill>
                  <a:srgbClr val="000000"/>
                </a:solidFill>
                <a:latin typeface="Consolas" panose="020B0609020204030204"/>
              </a:rPr>
              <a:t>&lt;T&gt;{</a:t>
            </a:r>
            <a:r>
              <a:rPr lang="en-US" altLang="zh-CN" sz="1600" b="1" u="sng" dirty="0">
                <a:solidFill>
                  <a:srgbClr val="000000"/>
                </a:solidFill>
                <a:latin typeface="Consolas" panose="020B0609020204030204"/>
              </a:rPr>
              <a:t>}</a:t>
            </a:r>
            <a:endParaRPr lang="en-US" altLang="zh-CN" sz="1600" b="1" u="sng" dirty="0">
              <a:solidFill>
                <a:srgbClr val="000000"/>
              </a:solidFill>
              <a:latin typeface="Consolas" panose="020B0609020204030204"/>
            </a:endParaRPr>
          </a:p>
          <a:p>
            <a:pPr algn="l">
              <a:lnSpc>
                <a:spcPct val="150000"/>
              </a:lnSpc>
            </a:pPr>
            <a:r>
              <a:rPr lang="en-US" altLang="zh-CN" sz="1600" dirty="0" err="1">
                <a:solidFill>
                  <a:srgbClr val="000000"/>
                </a:solidFill>
                <a:latin typeface="Consolas" panose="020B0609020204030204"/>
              </a:rPr>
              <a:t>ArrayUtil</a:t>
            </a:r>
            <a:r>
              <a:rPr lang="en-US" altLang="zh-CN" sz="1600" dirty="0">
                <a:solidFill>
                  <a:srgbClr val="000000"/>
                </a:solidFill>
                <a:latin typeface="Consolas" panose="020B0609020204030204"/>
              </a:rPr>
              <a:t>&lt;String&gt; au0 = </a:t>
            </a:r>
            <a:r>
              <a:rPr lang="en-US" altLang="zh-CN" sz="1600" b="1" dirty="0">
                <a:solidFill>
                  <a:srgbClr val="7F0055"/>
                </a:solidFill>
                <a:latin typeface="Consolas" panose="020B0609020204030204"/>
              </a:rPr>
              <a:t>new</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ArrayUtil</a:t>
            </a:r>
            <a:r>
              <a:rPr lang="en-US" altLang="zh-CN" sz="1600" b="1" dirty="0">
                <a:solidFill>
                  <a:srgbClr val="000000"/>
                </a:solidFill>
                <a:latin typeface="Consolas" panose="020B0609020204030204"/>
              </a:rPr>
              <a:t>&lt;String&gt;();</a:t>
            </a:r>
            <a:endParaRPr lang="en-US" altLang="zh-CN" sz="1600" b="1" dirty="0">
              <a:solidFill>
                <a:srgbClr val="000000"/>
              </a:solidFill>
              <a:latin typeface="Consolas" panose="020B0609020204030204"/>
            </a:endParaRPr>
          </a:p>
          <a:p>
            <a:pPr lvl="0" algn="l">
              <a:lnSpc>
                <a:spcPct val="150000"/>
              </a:lnSpc>
            </a:pPr>
            <a:r>
              <a:rPr lang="en-US" altLang="zh-CN" sz="1600" dirty="0" err="1">
                <a:solidFill>
                  <a:srgbClr val="000000"/>
                </a:solidFill>
                <a:latin typeface="Consolas" panose="020B0609020204030204"/>
              </a:rPr>
              <a:t>ArrayUtil</a:t>
            </a:r>
            <a:r>
              <a:rPr lang="en-US" altLang="zh-CN" sz="1600" dirty="0">
                <a:solidFill>
                  <a:srgbClr val="000000"/>
                </a:solidFill>
                <a:latin typeface="Consolas" panose="020B0609020204030204"/>
              </a:rPr>
              <a:t>&lt;</a:t>
            </a:r>
            <a:r>
              <a:rPr lang="en-US" altLang="zh-CN" sz="1600" b="1" u="sng" dirty="0" err="1">
                <a:solidFill>
                  <a:srgbClr val="7F0055"/>
                </a:solidFill>
                <a:latin typeface="Consolas" panose="020B0609020204030204"/>
              </a:rPr>
              <a:t>int</a:t>
            </a:r>
            <a:r>
              <a:rPr lang="en-US" altLang="zh-CN" sz="1600" b="1" u="sng" dirty="0">
                <a:solidFill>
                  <a:srgbClr val="000000"/>
                </a:solidFill>
                <a:latin typeface="Consolas" panose="020B0609020204030204"/>
              </a:rPr>
              <a:t>&gt; au = </a:t>
            </a:r>
            <a:r>
              <a:rPr lang="en-US" altLang="zh-CN" sz="1600" b="1" u="sng" dirty="0">
                <a:solidFill>
                  <a:srgbClr val="7F0055"/>
                </a:solidFill>
                <a:latin typeface="Consolas" panose="020B0609020204030204"/>
              </a:rPr>
              <a:t>new</a:t>
            </a:r>
            <a:r>
              <a:rPr lang="en-US" altLang="zh-CN" sz="1600" b="1" u="sng" dirty="0">
                <a:solidFill>
                  <a:srgbClr val="000000"/>
                </a:solidFill>
                <a:latin typeface="Consolas" panose="020B0609020204030204"/>
              </a:rPr>
              <a:t> </a:t>
            </a:r>
            <a:r>
              <a:rPr lang="en-US" altLang="zh-CN" sz="1600" b="1" u="sng" dirty="0" err="1">
                <a:solidFill>
                  <a:srgbClr val="000000"/>
                </a:solidFill>
                <a:latin typeface="Consolas" panose="020B0609020204030204"/>
              </a:rPr>
              <a:t>ArrayUtil</a:t>
            </a:r>
            <a:r>
              <a:rPr lang="en-US" altLang="zh-CN" sz="1600" b="1" u="sng" dirty="0">
                <a:solidFill>
                  <a:srgbClr val="000000"/>
                </a:solidFill>
                <a:latin typeface="Consolas" panose="020B0609020204030204"/>
              </a:rPr>
              <a:t>&lt;</a:t>
            </a:r>
            <a:r>
              <a:rPr lang="en-US" altLang="zh-CN" sz="1600" b="1" u="sng" dirty="0" err="1">
                <a:solidFill>
                  <a:srgbClr val="7F0055"/>
                </a:solidFill>
                <a:latin typeface="Consolas" panose="020B0609020204030204"/>
              </a:rPr>
              <a:t>int</a:t>
            </a:r>
            <a:r>
              <a:rPr lang="en-US" altLang="zh-CN" sz="1600" b="1" u="sng" dirty="0" smtClean="0">
                <a:solidFill>
                  <a:srgbClr val="000000"/>
                </a:solidFill>
                <a:latin typeface="Consolas" panose="020B0609020204030204"/>
              </a:rPr>
              <a:t>&gt;();</a:t>
            </a:r>
            <a:r>
              <a:rPr lang="en-US" altLang="zh-CN" sz="1600" b="1" dirty="0">
                <a:solidFill>
                  <a:srgbClr val="3F7F5F"/>
                </a:solidFill>
                <a:latin typeface="Consolas" panose="020B0609020204030204"/>
              </a:rPr>
              <a:t> </a:t>
            </a:r>
            <a:r>
              <a:rPr lang="en-US" altLang="zh-CN" sz="1600" b="1" dirty="0" smtClean="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smtClean="0">
                <a:solidFill>
                  <a:srgbClr val="3F7F5F"/>
                </a:solidFill>
                <a:latin typeface="Consolas" panose="020B0609020204030204"/>
              </a:rPr>
              <a:t>编译期报</a:t>
            </a:r>
            <a:r>
              <a:rPr lang="zh-CN" altLang="en-US" sz="1200" dirty="0" smtClean="0">
                <a:solidFill>
                  <a:srgbClr val="3F7F5F"/>
                </a:solidFill>
                <a:latin typeface="Consolas" panose="020B0609020204030204"/>
              </a:rPr>
              <a:t>错</a:t>
            </a:r>
            <a:endParaRPr lang="zh-CN" altLang="en-US" sz="1200" dirty="0">
              <a:solidFill>
                <a:srgbClr val="3F7F5F"/>
              </a:solidFill>
              <a:latin typeface="Consolas" panose="020B0609020204030204"/>
            </a:endParaRPr>
          </a:p>
        </p:txBody>
      </p:sp>
      <p:grpSp>
        <p:nvGrpSpPr>
          <p:cNvPr id="27" name="组合 26"/>
          <p:cNvGrpSpPr/>
          <p:nvPr/>
        </p:nvGrpSpPr>
        <p:grpSpPr>
          <a:xfrm>
            <a:off x="5652120" y="1658620"/>
            <a:ext cx="1029908" cy="811252"/>
            <a:chOff x="5652120" y="1586865"/>
            <a:chExt cx="1029908" cy="811252"/>
          </a:xfrm>
        </p:grpSpPr>
        <p:sp>
          <p:nvSpPr>
            <p:cNvPr id="10" name="TextBox 9"/>
            <p:cNvSpPr txBox="1"/>
            <p:nvPr/>
          </p:nvSpPr>
          <p:spPr>
            <a:xfrm>
              <a:off x="6300192" y="1586865"/>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pic>
          <p:nvPicPr>
            <p:cNvPr id="22" name="Picture 2" descr="C:\Users\jian.zhang\Desktop\安卓PPT模板demo\代码展示\11.wmf"/>
            <p:cNvPicPr>
              <a:picLocks noChangeAspect="1" noChangeArrowheads="1"/>
            </p:cNvPicPr>
            <p:nvPr/>
          </p:nvPicPr>
          <p:blipFill>
            <a:blip r:embed="rId1"/>
            <a:srcRect/>
            <a:stretch>
              <a:fillRect/>
            </a:stretch>
          </p:blipFill>
          <p:spPr bwMode="auto">
            <a:xfrm>
              <a:off x="5652120" y="2125379"/>
              <a:ext cx="327286" cy="272738"/>
            </a:xfrm>
            <a:prstGeom prst="rect">
              <a:avLst/>
            </a:prstGeom>
            <a:noFill/>
          </p:spPr>
        </p:pic>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5"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23" dur="1000" fill="hold"/>
                                        <p:tgtEl>
                                          <p:spTgt spid="27"/>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Scale>
                                      <p:cBhvr>
                                        <p:cTn id="3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7"/>
                                        </p:tgtEl>
                                        <p:attrNameLst>
                                          <p:attrName>ppt_x</p:attrName>
                                          <p:attrName>ppt_y</p:attrName>
                                        </p:attrNameLst>
                                      </p:cBhvr>
                                    </p:animMotion>
                                    <p:animEffect transition="in" filter="fade">
                                      <p:cBhvr>
                                        <p:cTn id="3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bldLvl="0" animBg="1"/>
      <p:bldP spid="19" grpId="0"/>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a:t>
            </a:r>
            <a:r>
              <a:rPr lang="zh-CN" altLang="en-US" dirty="0" smtClean="0"/>
              <a:t>型的常用规则</a:t>
            </a:r>
            <a:endParaRPr lang="zh-CN" altLang="en-US" dirty="0"/>
          </a:p>
        </p:txBody>
      </p:sp>
      <p:sp>
        <p:nvSpPr>
          <p:cNvPr id="9" name="AutoShape 5"/>
          <p:cNvSpPr>
            <a:spLocks noChangeArrowheads="1"/>
          </p:cNvSpPr>
          <p:nvPr/>
        </p:nvSpPr>
        <p:spPr bwMode="auto">
          <a:xfrm>
            <a:off x="819785" y="852170"/>
            <a:ext cx="7327265" cy="396938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200">
                <a:solidFill>
                  <a:schemeClr val="tx1">
                    <a:lumMod val="75000"/>
                    <a:lumOff val="25000"/>
                  </a:schemeClr>
                </a:solidFill>
                <a:ea typeface="微软雅黑" panose="020B0503020204020204" pitchFamily="34" charset="-122"/>
              </a:rPr>
              <a:t>public class Demo {</a:t>
            </a:r>
            <a:endParaRPr lang="en-US" altLang="zh-CN" sz="1200">
              <a:solidFill>
                <a:schemeClr val="tx1">
                  <a:lumMod val="75000"/>
                  <a:lumOff val="25000"/>
                </a:schemeClr>
              </a:solidFill>
              <a:ea typeface="微软雅黑" panose="020B0503020204020204" pitchFamily="34" charset="-122"/>
            </a:endParaRPr>
          </a:p>
          <a:p>
            <a:pPr lvl="1" algn="l">
              <a:lnSpc>
                <a:spcPct val="150000"/>
              </a:lnSpc>
            </a:pPr>
            <a:r>
              <a:rPr lang="en-US" altLang="zh-CN" sz="1200" dirty="0" smtClean="0">
                <a:solidFill>
                  <a:srgbClr val="3F7F5F"/>
                </a:solidFill>
                <a:latin typeface="Consolas" panose="020B0609020204030204"/>
                <a:sym typeface="+mn-ea"/>
              </a:rPr>
              <a:t>//</a:t>
            </a:r>
            <a:r>
              <a:rPr lang="zh-CN" altLang="en-US" sz="1200" dirty="0" smtClean="0">
                <a:solidFill>
                  <a:srgbClr val="3F7F5F"/>
                </a:solidFill>
                <a:latin typeface="Consolas" panose="020B0609020204030204"/>
                <a:sym typeface="+mn-ea"/>
              </a:rPr>
              <a:t>声明方法时传入参数类型为ArrayUtil类的版本：A</a:t>
            </a:r>
            <a:r>
              <a:rPr lang="zh-CN" altLang="en-US" sz="1200" b="1" dirty="0" smtClean="0">
                <a:solidFill>
                  <a:srgbClr val="3F7F5F"/>
                </a:solidFill>
                <a:latin typeface="Consolas" panose="020B0609020204030204"/>
                <a:sym typeface="+mn-ea"/>
              </a:rPr>
              <a:t>rrayUtil&lt;Person&gt;</a:t>
            </a:r>
            <a:endParaRPr lang="zh-CN" altLang="en-US" sz="1200" b="1" dirty="0" smtClean="0">
              <a:solidFill>
                <a:srgbClr val="3F7F5F"/>
              </a:solidFill>
              <a:latin typeface="Consolas" panose="020B0609020204030204"/>
              <a:sym typeface="+mn-ea"/>
            </a:endParaRPr>
          </a:p>
          <a:p>
            <a:pPr lvl="1" algn="l">
              <a:lnSpc>
                <a:spcPct val="150000"/>
              </a:lnSpc>
            </a:pPr>
            <a:r>
              <a:rPr lang="en-US" altLang="zh-CN" sz="1200">
                <a:solidFill>
                  <a:schemeClr val="tx1">
                    <a:lumMod val="75000"/>
                    <a:lumOff val="25000"/>
                  </a:schemeClr>
                </a:solidFill>
                <a:ea typeface="微软雅黑" panose="020B0503020204020204" pitchFamily="34" charset="-122"/>
              </a:rPr>
              <a:t>public void show(</a:t>
            </a:r>
            <a:r>
              <a:rPr lang="en-US" altLang="zh-CN" sz="1200" b="1">
                <a:solidFill>
                  <a:srgbClr val="FF0000"/>
                </a:solidFill>
                <a:ea typeface="微软雅黑" panose="020B0503020204020204" pitchFamily="34" charset="-122"/>
              </a:rPr>
              <a:t>ArrayUtil&lt;Person&gt; au</a:t>
            </a:r>
            <a:r>
              <a:rPr lang="en-US" altLang="zh-CN" sz="1200">
                <a:solidFill>
                  <a:schemeClr val="tx1">
                    <a:lumMod val="75000"/>
                    <a:lumOff val="25000"/>
                  </a:schemeClr>
                </a:solidFill>
                <a:ea typeface="微软雅黑" panose="020B0503020204020204" pitchFamily="34" charset="-122"/>
              </a:rPr>
              <a:t>) {</a:t>
            </a:r>
            <a:endParaRPr lang="en-US" altLang="zh-CN" sz="1200">
              <a:solidFill>
                <a:schemeClr val="tx1">
                  <a:lumMod val="75000"/>
                  <a:lumOff val="25000"/>
                </a:schemeClr>
              </a:solidFill>
              <a:ea typeface="微软雅黑" panose="020B0503020204020204" pitchFamily="34" charset="-122"/>
            </a:endParaRPr>
          </a:p>
          <a:p>
            <a:pPr lvl="2" algn="l">
              <a:lnSpc>
                <a:spcPct val="150000"/>
              </a:lnSpc>
            </a:pPr>
            <a:r>
              <a:rPr lang="en-US" altLang="zh-CN" sz="1200">
                <a:solidFill>
                  <a:schemeClr val="tx1">
                    <a:lumMod val="75000"/>
                    <a:lumOff val="25000"/>
                  </a:schemeClr>
                </a:solidFill>
                <a:ea typeface="微软雅黑" panose="020B0503020204020204" pitchFamily="34" charset="-122"/>
              </a:rPr>
              <a:t>System.out.println(au);</a:t>
            </a:r>
            <a:endParaRPr lang="en-US" altLang="zh-CN" sz="1200">
              <a:solidFill>
                <a:schemeClr val="tx1">
                  <a:lumMod val="75000"/>
                  <a:lumOff val="25000"/>
                </a:schemeClr>
              </a:solidFill>
              <a:ea typeface="微软雅黑" panose="020B0503020204020204" pitchFamily="34" charset="-122"/>
            </a:endParaRPr>
          </a:p>
          <a:p>
            <a:pPr lvl="1" algn="l">
              <a:lnSpc>
                <a:spcPct val="150000"/>
              </a:lnSpc>
            </a:pPr>
            <a:r>
              <a:rPr lang="en-US" altLang="zh-CN" sz="1200">
                <a:solidFill>
                  <a:schemeClr val="tx1">
                    <a:lumMod val="75000"/>
                    <a:lumOff val="25000"/>
                  </a:schemeClr>
                </a:solidFill>
                <a:ea typeface="微软雅黑" panose="020B0503020204020204" pitchFamily="34" charset="-122"/>
              </a:rPr>
              <a:t>}</a:t>
            </a:r>
            <a:endParaRPr lang="en-US" altLang="zh-CN" sz="1200">
              <a:solidFill>
                <a:schemeClr val="tx1">
                  <a:lumMod val="75000"/>
                  <a:lumOff val="25000"/>
                </a:schemeClr>
              </a:solidFill>
              <a:ea typeface="微软雅黑" panose="020B0503020204020204" pitchFamily="34" charset="-122"/>
            </a:endParaRPr>
          </a:p>
          <a:p>
            <a:pPr lvl="1" algn="l">
              <a:lnSpc>
                <a:spcPct val="150000"/>
              </a:lnSpc>
            </a:pPr>
            <a:r>
              <a:rPr lang="en-US" altLang="zh-CN" sz="1200">
                <a:solidFill>
                  <a:schemeClr val="tx1">
                    <a:lumMod val="75000"/>
                    <a:lumOff val="25000"/>
                  </a:schemeClr>
                </a:solidFill>
                <a:ea typeface="微软雅黑" panose="020B0503020204020204" pitchFamily="34" charset="-122"/>
              </a:rPr>
              <a:t>public static void main(String[] args) {</a:t>
            </a:r>
            <a:endParaRPr lang="en-US" altLang="zh-CN" sz="1200">
              <a:solidFill>
                <a:schemeClr val="tx1">
                  <a:lumMod val="75000"/>
                  <a:lumOff val="25000"/>
                </a:schemeClr>
              </a:solidFill>
              <a:ea typeface="微软雅黑" panose="020B0503020204020204" pitchFamily="34" charset="-122"/>
            </a:endParaRPr>
          </a:p>
          <a:p>
            <a:pPr algn="l">
              <a:lnSpc>
                <a:spcPct val="150000"/>
              </a:lnSpc>
            </a:pPr>
            <a:r>
              <a:rPr lang="en-US" altLang="zh-CN" sz="1200">
                <a:solidFill>
                  <a:schemeClr val="tx1">
                    <a:lumMod val="75000"/>
                    <a:lumOff val="25000"/>
                  </a:schemeClr>
                </a:solidFill>
                <a:ea typeface="微软雅黑" panose="020B0503020204020204" pitchFamily="34" charset="-122"/>
              </a:rPr>
              <a:t>	Demo demo = new Demo();</a:t>
            </a:r>
            <a:endParaRPr lang="en-US" altLang="zh-CN" sz="1200">
              <a:solidFill>
                <a:schemeClr val="tx1">
                  <a:lumMod val="75000"/>
                  <a:lumOff val="25000"/>
                </a:schemeClr>
              </a:solidFill>
              <a:ea typeface="微软雅黑" panose="020B0503020204020204" pitchFamily="34" charset="-122"/>
            </a:endParaRPr>
          </a:p>
          <a:p>
            <a:pPr algn="l">
              <a:lnSpc>
                <a:spcPct val="150000"/>
              </a:lnSpc>
            </a:pPr>
            <a:r>
              <a:rPr lang="en-US" altLang="zh-CN" sz="1200">
                <a:solidFill>
                  <a:schemeClr val="tx1">
                    <a:lumMod val="75000"/>
                    <a:lumOff val="25000"/>
                  </a:schemeClr>
                </a:solidFill>
                <a:ea typeface="微软雅黑" panose="020B0503020204020204" pitchFamily="34" charset="-122"/>
              </a:rPr>
              <a:t>	ArrayUtil&lt;Person&gt; au1 = new ArrayUtil&lt;Person&gt;();</a:t>
            </a:r>
            <a:endParaRPr lang="en-US" altLang="zh-CN" sz="1200">
              <a:solidFill>
                <a:schemeClr val="tx1">
                  <a:lumMod val="75000"/>
                  <a:lumOff val="25000"/>
                </a:schemeClr>
              </a:solidFill>
              <a:ea typeface="微软雅黑" panose="020B0503020204020204" pitchFamily="34" charset="-122"/>
            </a:endParaRPr>
          </a:p>
          <a:p>
            <a:pPr algn="l">
              <a:lnSpc>
                <a:spcPct val="150000"/>
              </a:lnSpc>
            </a:pPr>
            <a:r>
              <a:rPr lang="en-US" altLang="zh-CN" sz="1200">
                <a:solidFill>
                  <a:schemeClr val="tx1">
                    <a:lumMod val="75000"/>
                    <a:lumOff val="25000"/>
                  </a:schemeClr>
                </a:solidFill>
                <a:ea typeface="微软雅黑" panose="020B0503020204020204" pitchFamily="34" charset="-122"/>
              </a:rPr>
              <a:t>	demo.show(au1);</a:t>
            </a:r>
            <a:endParaRPr lang="en-US" altLang="zh-CN" sz="1200">
              <a:solidFill>
                <a:schemeClr val="tx1">
                  <a:lumMod val="75000"/>
                  <a:lumOff val="25000"/>
                </a:schemeClr>
              </a:solidFill>
              <a:ea typeface="微软雅黑" panose="020B0503020204020204" pitchFamily="34" charset="-122"/>
            </a:endParaRPr>
          </a:p>
          <a:p>
            <a:pPr lvl="2" algn="l">
              <a:lnSpc>
                <a:spcPct val="150000"/>
              </a:lnSpc>
            </a:pPr>
            <a:r>
              <a:rPr lang="en-US" altLang="zh-CN" sz="1200">
                <a:solidFill>
                  <a:srgbClr val="FF0000"/>
                </a:solidFill>
                <a:ea typeface="微软雅黑" panose="020B0503020204020204" pitchFamily="34" charset="-122"/>
                <a:sym typeface="+mn-ea"/>
              </a:rPr>
              <a:t> </a:t>
            </a:r>
            <a:r>
              <a:rPr lang="en-US" altLang="zh-CN" sz="1200" dirty="0" smtClean="0">
                <a:solidFill>
                  <a:srgbClr val="3F7F5F"/>
                </a:solidFill>
                <a:latin typeface="Consolas" panose="020B0609020204030204"/>
                <a:sym typeface="+mn-ea"/>
              </a:rPr>
              <a:t>//</a:t>
            </a:r>
            <a:r>
              <a:rPr lang="zh-CN" altLang="en-US" sz="1200" dirty="0" smtClean="0">
                <a:solidFill>
                  <a:srgbClr val="3F7F5F"/>
                </a:solidFill>
                <a:latin typeface="Consolas" panose="020B0609020204030204"/>
                <a:sym typeface="+mn-ea"/>
              </a:rPr>
              <a:t>创建</a:t>
            </a:r>
            <a:r>
              <a:rPr lang="en-US" altLang="zh-CN" sz="1200" dirty="0" smtClean="0">
                <a:solidFill>
                  <a:srgbClr val="3F7F5F"/>
                </a:solidFill>
                <a:latin typeface="Consolas" panose="020B0609020204030204"/>
                <a:sym typeface="+mn-ea"/>
              </a:rPr>
              <a:t>ArrayUtil</a:t>
            </a:r>
            <a:r>
              <a:rPr lang="zh-CN" altLang="en-US" sz="1200" dirty="0" smtClean="0">
                <a:solidFill>
                  <a:srgbClr val="3F7F5F"/>
                </a:solidFill>
                <a:latin typeface="Consolas" panose="020B0609020204030204"/>
                <a:sym typeface="+mn-ea"/>
              </a:rPr>
              <a:t>类的另一个版本ArrayUtil&lt;Student&gt;的对象</a:t>
            </a:r>
            <a:endParaRPr lang="zh-CN" altLang="en-US" sz="1200" dirty="0" smtClean="0">
              <a:solidFill>
                <a:srgbClr val="3F7F5F"/>
              </a:solidFill>
              <a:latin typeface="Consolas" panose="020B0609020204030204"/>
              <a:sym typeface="+mn-ea"/>
            </a:endParaRPr>
          </a:p>
          <a:p>
            <a:pPr algn="l">
              <a:lnSpc>
                <a:spcPct val="150000"/>
              </a:lnSpc>
            </a:pPr>
            <a:r>
              <a:rPr lang="en-US" altLang="zh-CN" sz="1200">
                <a:solidFill>
                  <a:schemeClr val="tx1">
                    <a:lumMod val="75000"/>
                    <a:lumOff val="25000"/>
                  </a:schemeClr>
                </a:solidFill>
                <a:ea typeface="微软雅黑" panose="020B0503020204020204" pitchFamily="34" charset="-122"/>
              </a:rPr>
              <a:t>	ArrayUtil&lt;Student&gt; au2 = new ArrayUtil&lt;Student&gt;();</a:t>
            </a:r>
            <a:endParaRPr lang="en-US" altLang="zh-CN" sz="1200">
              <a:solidFill>
                <a:schemeClr val="tx1">
                  <a:lumMod val="75000"/>
                  <a:lumOff val="25000"/>
                </a:schemeClr>
              </a:solidFill>
              <a:ea typeface="微软雅黑" panose="020B0503020204020204" pitchFamily="34" charset="-122"/>
            </a:endParaRPr>
          </a:p>
          <a:p>
            <a:pPr algn="l">
              <a:lnSpc>
                <a:spcPct val="150000"/>
              </a:lnSpc>
            </a:pPr>
            <a:r>
              <a:rPr lang="en-US" altLang="zh-CN" sz="1200">
                <a:solidFill>
                  <a:schemeClr val="tx1">
                    <a:lumMod val="75000"/>
                    <a:lumOff val="25000"/>
                  </a:schemeClr>
                </a:solidFill>
                <a:ea typeface="微软雅黑" panose="020B0503020204020204" pitchFamily="34" charset="-122"/>
              </a:rPr>
              <a:t>	</a:t>
            </a:r>
            <a:r>
              <a:rPr lang="en-US" altLang="zh-CN" sz="1200" u="sng">
                <a:solidFill>
                  <a:srgbClr val="FF0000"/>
                </a:solidFill>
                <a:ea typeface="微软雅黑" panose="020B0503020204020204" pitchFamily="34" charset="-122"/>
              </a:rPr>
              <a:t>demo.show(au2);</a:t>
            </a:r>
            <a:r>
              <a:rPr lang="en-US" altLang="zh-CN" sz="1200">
                <a:solidFill>
                  <a:srgbClr val="FF0000"/>
                </a:solidFill>
                <a:ea typeface="微软雅黑" panose="020B0503020204020204" pitchFamily="34" charset="-122"/>
              </a:rPr>
              <a:t>              </a:t>
            </a:r>
            <a:r>
              <a:rPr lang="en-US" altLang="zh-CN" sz="1200" dirty="0" smtClean="0">
                <a:solidFill>
                  <a:srgbClr val="3F7F5F"/>
                </a:solidFill>
                <a:latin typeface="Consolas" panose="020B0609020204030204"/>
                <a:sym typeface="+mn-ea"/>
              </a:rPr>
              <a:t>//</a:t>
            </a:r>
            <a:r>
              <a:rPr lang="zh-CN" altLang="en-US" sz="1200" dirty="0" smtClean="0">
                <a:solidFill>
                  <a:srgbClr val="3F7F5F"/>
                </a:solidFill>
                <a:latin typeface="Consolas" panose="020B0609020204030204"/>
                <a:sym typeface="+mn-ea"/>
              </a:rPr>
              <a:t>参数类型的版本不兼容，</a:t>
            </a:r>
            <a:r>
              <a:rPr lang="zh-CN" altLang="en-US" sz="1200" smtClean="0">
                <a:solidFill>
                  <a:srgbClr val="3F7F5F"/>
                </a:solidFill>
                <a:latin typeface="Consolas" panose="020B0609020204030204"/>
                <a:sym typeface="+mn-ea"/>
              </a:rPr>
              <a:t>编译期报</a:t>
            </a:r>
            <a:r>
              <a:rPr lang="zh-CN" altLang="en-US" sz="1200" dirty="0" smtClean="0">
                <a:solidFill>
                  <a:srgbClr val="3F7F5F"/>
                </a:solidFill>
                <a:latin typeface="Consolas" panose="020B0609020204030204"/>
                <a:sym typeface="+mn-ea"/>
              </a:rPr>
              <a:t>错</a:t>
            </a:r>
            <a:endParaRPr lang="en-US" altLang="zh-CN" sz="1200">
              <a:solidFill>
                <a:schemeClr val="tx1">
                  <a:lumMod val="75000"/>
                  <a:lumOff val="25000"/>
                </a:schemeClr>
              </a:solidFill>
              <a:ea typeface="微软雅黑" panose="020B0503020204020204" pitchFamily="34" charset="-122"/>
            </a:endParaRPr>
          </a:p>
          <a:p>
            <a:pPr lvl="1" algn="l">
              <a:lnSpc>
                <a:spcPct val="150000"/>
              </a:lnSpc>
            </a:pPr>
            <a:r>
              <a:rPr lang="en-US" altLang="zh-CN" sz="1200">
                <a:solidFill>
                  <a:schemeClr val="tx1">
                    <a:lumMod val="75000"/>
                    <a:lumOff val="25000"/>
                  </a:schemeClr>
                </a:solidFill>
                <a:ea typeface="微软雅黑" panose="020B0503020204020204" pitchFamily="34" charset="-122"/>
              </a:rPr>
              <a:t>}</a:t>
            </a:r>
            <a:endParaRPr lang="en-US" altLang="zh-CN" sz="1200">
              <a:solidFill>
                <a:schemeClr val="tx1">
                  <a:lumMod val="75000"/>
                  <a:lumOff val="25000"/>
                </a:schemeClr>
              </a:solidFill>
              <a:ea typeface="微软雅黑" panose="020B0503020204020204" pitchFamily="34" charset="-122"/>
            </a:endParaRPr>
          </a:p>
          <a:p>
            <a:pPr algn="l">
              <a:lnSpc>
                <a:spcPct val="150000"/>
              </a:lnSpc>
            </a:pPr>
            <a:r>
              <a:rPr lang="en-US" altLang="zh-CN" sz="1200">
                <a:solidFill>
                  <a:schemeClr val="tx1">
                    <a:lumMod val="75000"/>
                    <a:lumOff val="25000"/>
                  </a:schemeClr>
                </a:solidFill>
                <a:ea typeface="微软雅黑" panose="020B0503020204020204" pitchFamily="34" charset="-122"/>
              </a:rPr>
              <a:t>}</a:t>
            </a:r>
            <a:endParaRPr lang="en-US" altLang="zh-CN" sz="1200">
              <a:solidFill>
                <a:schemeClr val="tx1">
                  <a:lumMod val="75000"/>
                  <a:lumOff val="25000"/>
                </a:schemeClr>
              </a:solidFill>
              <a:ea typeface="微软雅黑" panose="020B0503020204020204" pitchFamily="34" charset="-122"/>
            </a:endParaRPr>
          </a:p>
        </p:txBody>
      </p:sp>
      <p:grpSp>
        <p:nvGrpSpPr>
          <p:cNvPr id="27" name="组合 26"/>
          <p:cNvGrpSpPr/>
          <p:nvPr/>
        </p:nvGrpSpPr>
        <p:grpSpPr>
          <a:xfrm>
            <a:off x="2989302" y="3025140"/>
            <a:ext cx="396764" cy="1241782"/>
            <a:chOff x="5152112" y="1228090"/>
            <a:chExt cx="396764" cy="1241782"/>
          </a:xfrm>
        </p:grpSpPr>
        <p:sp>
          <p:nvSpPr>
            <p:cNvPr id="10" name="TextBox 9"/>
            <p:cNvSpPr txBox="1"/>
            <p:nvPr/>
          </p:nvSpPr>
          <p:spPr>
            <a:xfrm>
              <a:off x="5152112" y="1228090"/>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pic>
          <p:nvPicPr>
            <p:cNvPr id="22" name="Picture 2" descr="C:\Users\jian.zhang\Desktop\安卓PPT模板demo\代码展示\11.wmf"/>
            <p:cNvPicPr>
              <a:picLocks noChangeAspect="1" noChangeArrowheads="1"/>
            </p:cNvPicPr>
            <p:nvPr/>
          </p:nvPicPr>
          <p:blipFill>
            <a:blip r:embed="rId1"/>
            <a:srcRect/>
            <a:stretch>
              <a:fillRect/>
            </a:stretch>
          </p:blipFill>
          <p:spPr bwMode="auto">
            <a:xfrm>
              <a:off x="5221590" y="2197134"/>
              <a:ext cx="327286" cy="272738"/>
            </a:xfrm>
            <a:prstGeom prst="rect">
              <a:avLst/>
            </a:prstGeom>
            <a:noFill/>
          </p:spPr>
        </p:pic>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10" dur="1000" fill="hold"/>
                                        <p:tgtEl>
                                          <p:spTgt spid="2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a:t>
            </a:r>
            <a:r>
              <a:rPr lang="zh-CN" altLang="en-US" dirty="0" smtClean="0"/>
              <a:t>型的常用规则</a:t>
            </a:r>
            <a:endParaRPr lang="zh-CN" altLang="en-US" dirty="0"/>
          </a:p>
        </p:txBody>
      </p:sp>
      <p:sp>
        <p:nvSpPr>
          <p:cNvPr id="11" name="副标题 10"/>
          <p:cNvSpPr>
            <a:spLocks noGrp="1"/>
          </p:cNvSpPr>
          <p:nvPr>
            <p:ph type="subTitle" idx="10"/>
          </p:nvPr>
        </p:nvSpPr>
        <p:spPr/>
        <p:txBody>
          <a:bodyPr/>
          <a:lstStyle/>
          <a:p>
            <a:r>
              <a:rPr lang="en-US" altLang="zh-CN" dirty="0"/>
              <a:t>3.</a:t>
            </a:r>
            <a:r>
              <a:rPr lang="zh-CN" altLang="en-US" dirty="0"/>
              <a:t>泛型的类型参数可以有多个，以英文逗号</a:t>
            </a:r>
            <a:r>
              <a:rPr lang="zh-CN" altLang="en-US" dirty="0" smtClean="0"/>
              <a:t>割开</a:t>
            </a:r>
            <a:r>
              <a:rPr lang="zh-CN" altLang="en-US" dirty="0"/>
              <a:t>。</a:t>
            </a:r>
            <a:endParaRPr lang="en-US" altLang="zh-CN" dirty="0"/>
          </a:p>
        </p:txBody>
      </p:sp>
      <p:sp>
        <p:nvSpPr>
          <p:cNvPr id="4" name="AutoShape 5"/>
          <p:cNvSpPr>
            <a:spLocks noChangeArrowheads="1"/>
          </p:cNvSpPr>
          <p:nvPr/>
        </p:nvSpPr>
        <p:spPr bwMode="auto">
          <a:xfrm>
            <a:off x="1110966" y="1203598"/>
            <a:ext cx="6701394" cy="106182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smtClean="0">
                <a:solidFill>
                  <a:schemeClr val="tx1">
                    <a:lumMod val="75000"/>
                    <a:lumOff val="25000"/>
                  </a:schemeClr>
                </a:solidFill>
                <a:ea typeface="微软雅黑" panose="020B0503020204020204" pitchFamily="34" charset="-122"/>
              </a:rPr>
              <a:t>interface Map&lt;K,V&gt; { }</a:t>
            </a:r>
            <a:endParaRPr lang="en-US" altLang="zh-CN" sz="1400" dirty="0" smtClean="0">
              <a:solidFill>
                <a:schemeClr val="tx1">
                  <a:lumMod val="75000"/>
                  <a:lumOff val="25000"/>
                </a:schemeClr>
              </a:solidFill>
              <a:ea typeface="微软雅黑" panose="020B0503020204020204" pitchFamily="34" charset="-122"/>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sym typeface="+mn-ea"/>
              </a:rPr>
              <a:t>class Gen&lt;T,S&gt; { }</a:t>
            </a:r>
            <a:endParaRPr lang="en-US" altLang="zh-CN" sz="1400" dirty="0" smtClean="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sym typeface="+mn-ea"/>
              </a:rPr>
              <a:t>Gen </a:t>
            </a:r>
            <a:r>
              <a:rPr lang="en-US" altLang="zh-CN" sz="1400" dirty="0" err="1">
                <a:solidFill>
                  <a:schemeClr val="tx1">
                    <a:lumMod val="75000"/>
                    <a:lumOff val="25000"/>
                  </a:schemeClr>
                </a:solidFill>
                <a:ea typeface="微软雅黑" panose="020B0503020204020204" pitchFamily="34" charset="-122"/>
                <a:sym typeface="+mn-ea"/>
              </a:rPr>
              <a:t>gen</a:t>
            </a:r>
            <a:r>
              <a:rPr lang="en-US" altLang="zh-CN" sz="1400" dirty="0">
                <a:solidFill>
                  <a:schemeClr val="tx1">
                    <a:lumMod val="75000"/>
                    <a:lumOff val="25000"/>
                  </a:schemeClr>
                </a:solidFill>
                <a:ea typeface="微软雅黑" panose="020B0503020204020204" pitchFamily="34" charset="-122"/>
                <a:sym typeface="+mn-ea"/>
              </a:rPr>
              <a:t> = new Gen&lt;</a:t>
            </a:r>
            <a:r>
              <a:rPr lang="en-US" altLang="zh-CN" sz="1400" dirty="0" err="1">
                <a:solidFill>
                  <a:schemeClr val="tx1">
                    <a:lumMod val="75000"/>
                    <a:lumOff val="25000"/>
                  </a:schemeClr>
                </a:solidFill>
                <a:ea typeface="微软雅黑" panose="020B0503020204020204" pitchFamily="34" charset="-122"/>
                <a:sym typeface="+mn-ea"/>
              </a:rPr>
              <a:t>String,Integer</a:t>
            </a:r>
            <a:r>
              <a:rPr lang="en-US" altLang="zh-CN" sz="1400" dirty="0" smtClean="0">
                <a:solidFill>
                  <a:schemeClr val="tx1">
                    <a:lumMod val="75000"/>
                    <a:lumOff val="25000"/>
                  </a:schemeClr>
                </a:solidFill>
                <a:ea typeface="微软雅黑" panose="020B0503020204020204" pitchFamily="34" charset="-122"/>
                <a:sym typeface="+mn-ea"/>
              </a:rPr>
              <a:t>&gt;();</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8" name="AutoShape 5"/>
          <p:cNvSpPr>
            <a:spLocks noChangeArrowheads="1"/>
          </p:cNvSpPr>
          <p:nvPr/>
        </p:nvSpPr>
        <p:spPr bwMode="auto">
          <a:xfrm>
            <a:off x="1110966" y="3673033"/>
            <a:ext cx="6701394" cy="1021883"/>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rPr>
              <a:t>public class </a:t>
            </a:r>
            <a:r>
              <a:rPr lang="en-US" altLang="zh-CN" sz="1400" dirty="0" err="1">
                <a:solidFill>
                  <a:schemeClr val="tx1">
                    <a:lumMod val="75000"/>
                    <a:lumOff val="25000"/>
                  </a:schemeClr>
                </a:solidFill>
                <a:ea typeface="微软雅黑" panose="020B0503020204020204" pitchFamily="34" charset="-122"/>
              </a:rPr>
              <a:t>PersonUtil</a:t>
            </a:r>
            <a:r>
              <a:rPr lang="en-US" altLang="zh-CN" sz="1400" dirty="0">
                <a:solidFill>
                  <a:schemeClr val="tx1">
                    <a:lumMod val="75000"/>
                    <a:lumOff val="25000"/>
                  </a:schemeClr>
                </a:solidFill>
                <a:ea typeface="微软雅黑" panose="020B0503020204020204" pitchFamily="34" charset="-122"/>
              </a:rPr>
              <a:t>&lt;T extends Person</a:t>
            </a:r>
            <a:r>
              <a:rPr lang="en-US" altLang="zh-CN" sz="1400" dirty="0" smtClean="0">
                <a:solidFill>
                  <a:schemeClr val="tx1">
                    <a:lumMod val="75000"/>
                    <a:lumOff val="25000"/>
                  </a:schemeClr>
                </a:solidFill>
                <a:ea typeface="微软雅黑" panose="020B0503020204020204" pitchFamily="34" charset="-122"/>
              </a:rPr>
              <a:t>&gt; { }</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public &lt;T extends Person&gt; method</a:t>
            </a:r>
            <a:r>
              <a:rPr lang="en-US" altLang="zh-CN" sz="1400" dirty="0" smtClean="0">
                <a:solidFill>
                  <a:schemeClr val="tx1">
                    <a:lumMod val="75000"/>
                    <a:lumOff val="25000"/>
                  </a:schemeClr>
                </a:solidFill>
                <a:ea typeface="微软雅黑" panose="020B0503020204020204" pitchFamily="34" charset="-122"/>
                <a:sym typeface="+mn-ea"/>
              </a:rPr>
              <a:t>() { }</a:t>
            </a:r>
            <a:endParaRPr lang="en-US" altLang="zh-CN" sz="1400" dirty="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public &lt;T super Student&gt; method</a:t>
            </a:r>
            <a:r>
              <a:rPr lang="en-US" altLang="zh-CN" sz="1400" dirty="0" smtClean="0">
                <a:solidFill>
                  <a:schemeClr val="tx1">
                    <a:lumMod val="75000"/>
                    <a:lumOff val="25000"/>
                  </a:schemeClr>
                </a:solidFill>
                <a:ea typeface="微软雅黑" panose="020B0503020204020204" pitchFamily="34" charset="-122"/>
                <a:sym typeface="+mn-ea"/>
              </a:rPr>
              <a:t>() {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9" name="AutoShape 5"/>
          <p:cNvSpPr>
            <a:spLocks noChangeArrowheads="1"/>
          </p:cNvSpPr>
          <p:nvPr/>
        </p:nvSpPr>
        <p:spPr bwMode="auto">
          <a:xfrm>
            <a:off x="1110966" y="2787774"/>
            <a:ext cx="6701394"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rPr>
              <a:t>public void </a:t>
            </a:r>
            <a:r>
              <a:rPr lang="en-US" altLang="zh-CN" sz="1400" dirty="0" err="1">
                <a:solidFill>
                  <a:schemeClr val="tx1">
                    <a:lumMod val="75000"/>
                    <a:lumOff val="25000"/>
                  </a:schemeClr>
                </a:solidFill>
                <a:ea typeface="微软雅黑" panose="020B0503020204020204" pitchFamily="34" charset="-122"/>
              </a:rPr>
              <a:t>func</a:t>
            </a:r>
            <a:r>
              <a:rPr lang="en-US" altLang="zh-CN" sz="1400" dirty="0">
                <a:solidFill>
                  <a:schemeClr val="tx1">
                    <a:lumMod val="75000"/>
                    <a:lumOff val="25000"/>
                  </a:schemeClr>
                </a:solidFill>
                <a:ea typeface="微软雅黑" panose="020B0503020204020204" pitchFamily="34" charset="-122"/>
              </a:rPr>
              <a:t>(</a:t>
            </a: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&lt;?&gt; pars</a:t>
            </a:r>
            <a:r>
              <a:rPr lang="en-US" altLang="zh-CN" sz="1400" dirty="0" smtClean="0">
                <a:solidFill>
                  <a:schemeClr val="tx1">
                    <a:lumMod val="75000"/>
                    <a:lumOff val="25000"/>
                  </a:schemeClr>
                </a:solidFill>
                <a:ea typeface="微软雅黑" panose="020B0503020204020204" pitchFamily="34" charset="-122"/>
              </a:rPr>
              <a:t>) { }</a:t>
            </a:r>
            <a:endParaRPr lang="zh-CN" altLang="en-US" sz="1400" dirty="0">
              <a:solidFill>
                <a:schemeClr val="tx1">
                  <a:lumMod val="75000"/>
                  <a:lumOff val="25000"/>
                </a:schemeClr>
              </a:solidFill>
              <a:ea typeface="微软雅黑" panose="020B0503020204020204" pitchFamily="34" charset="-122"/>
              <a:sym typeface="+mn-ea"/>
            </a:endParaRPr>
          </a:p>
        </p:txBody>
      </p:sp>
      <p:grpSp>
        <p:nvGrpSpPr>
          <p:cNvPr id="6" name="组合 5"/>
          <p:cNvGrpSpPr/>
          <p:nvPr/>
        </p:nvGrpSpPr>
        <p:grpSpPr>
          <a:xfrm>
            <a:off x="5643304" y="3831750"/>
            <a:ext cx="1665000" cy="745519"/>
            <a:chOff x="4212000" y="3831750"/>
            <a:chExt cx="1665000" cy="745519"/>
          </a:xfrm>
        </p:grpSpPr>
        <p:sp>
          <p:nvSpPr>
            <p:cNvPr id="5" name="TextBox 4"/>
            <p:cNvSpPr txBox="1"/>
            <p:nvPr/>
          </p:nvSpPr>
          <p:spPr>
            <a:xfrm>
              <a:off x="4212000" y="3831750"/>
              <a:ext cx="1665000" cy="340519"/>
            </a:xfrm>
            <a:prstGeom prst="roundRect">
              <a:avLst/>
            </a:prstGeom>
            <a:noFill/>
            <a:ln>
              <a:solidFill>
                <a:schemeClr val="tx2">
                  <a:lumMod val="60000"/>
                  <a:lumOff val="40000"/>
                </a:schemeClr>
              </a:solidFill>
            </a:ln>
          </p:spPr>
          <p:txBody>
            <a:bodyPr wrap="square" rtlCol="0">
              <a:spAutoFit/>
            </a:bodyPr>
            <a:lstStyle/>
            <a:p>
              <a:pPr algn="l"/>
              <a:r>
                <a:rPr lang="en-US" altLang="zh-CN" sz="1400" b="1" dirty="0" smtClean="0">
                  <a:solidFill>
                    <a:srgbClr val="FF0000"/>
                  </a:solidFill>
                </a:rPr>
                <a:t>extends</a:t>
              </a:r>
              <a:r>
                <a:rPr lang="zh-CN" altLang="en-US" sz="1400" b="1" dirty="0" smtClean="0">
                  <a:solidFill>
                    <a:srgbClr val="FF0000"/>
                  </a:solidFill>
                </a:rPr>
                <a:t>什么意思？</a:t>
              </a:r>
              <a:endParaRPr lang="zh-CN" altLang="en-US" sz="1400" b="1" dirty="0">
                <a:solidFill>
                  <a:srgbClr val="FF0000"/>
                </a:solidFill>
              </a:endParaRPr>
            </a:p>
          </p:txBody>
        </p:sp>
        <p:sp>
          <p:nvSpPr>
            <p:cNvPr id="10" name="TextBox 9"/>
            <p:cNvSpPr txBox="1"/>
            <p:nvPr/>
          </p:nvSpPr>
          <p:spPr>
            <a:xfrm>
              <a:off x="4212000" y="4236750"/>
              <a:ext cx="1665000" cy="340519"/>
            </a:xfrm>
            <a:prstGeom prst="roundRect">
              <a:avLst/>
            </a:prstGeom>
            <a:noFill/>
            <a:ln>
              <a:solidFill>
                <a:schemeClr val="tx2">
                  <a:lumMod val="60000"/>
                  <a:lumOff val="40000"/>
                </a:schemeClr>
              </a:solidFill>
            </a:ln>
          </p:spPr>
          <p:txBody>
            <a:bodyPr wrap="square" rtlCol="0">
              <a:spAutoFit/>
            </a:bodyPr>
            <a:lstStyle/>
            <a:p>
              <a:pPr algn="l"/>
              <a:r>
                <a:rPr lang="en-US" altLang="zh-CN" sz="1400" b="1" dirty="0" smtClean="0">
                  <a:solidFill>
                    <a:srgbClr val="FF0000"/>
                  </a:solidFill>
                </a:rPr>
                <a:t>super</a:t>
              </a:r>
              <a:r>
                <a:rPr lang="zh-CN" altLang="en-US" sz="1400" b="1" dirty="0" smtClean="0">
                  <a:solidFill>
                    <a:srgbClr val="FF0000"/>
                  </a:solidFill>
                </a:rPr>
                <a:t>什么意思？</a:t>
              </a:r>
              <a:endParaRPr lang="zh-CN" altLang="en-US" sz="1400" b="1" dirty="0">
                <a:solidFill>
                  <a:srgbClr val="FF0000"/>
                </a:solidFill>
              </a:endParaRPr>
            </a:p>
          </p:txBody>
        </p:sp>
      </p:grpSp>
      <p:sp>
        <p:nvSpPr>
          <p:cNvPr id="12" name="副标题 10"/>
          <p:cNvSpPr txBox="1"/>
          <p:nvPr/>
        </p:nvSpPr>
        <p:spPr>
          <a:xfrm>
            <a:off x="539552" y="2427734"/>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spcBef>
                <a:spcPts val="300"/>
              </a:spcBef>
            </a:pPr>
            <a:r>
              <a:rPr lang="en-US" altLang="zh-CN" dirty="0"/>
              <a:t>4.</a:t>
            </a:r>
            <a:r>
              <a:rPr lang="zh-CN" altLang="en-US" dirty="0" smtClean="0"/>
              <a:t>类型实参可以使用</a:t>
            </a:r>
            <a:r>
              <a:rPr lang="en-US" altLang="zh-CN" dirty="0" smtClean="0"/>
              <a:t>?</a:t>
            </a:r>
            <a:r>
              <a:rPr lang="zh-CN" altLang="en-US" dirty="0" smtClean="0"/>
              <a:t>通配符。</a:t>
            </a:r>
            <a:endParaRPr lang="en-US" altLang="zh-CN" dirty="0"/>
          </a:p>
        </p:txBody>
      </p:sp>
      <p:sp>
        <p:nvSpPr>
          <p:cNvPr id="13" name="副标题 10"/>
          <p:cNvSpPr txBox="1"/>
          <p:nvPr/>
        </p:nvSpPr>
        <p:spPr>
          <a:xfrm>
            <a:off x="539552" y="3291830"/>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spcBef>
                <a:spcPts val="1200"/>
              </a:spcBef>
            </a:pPr>
            <a:r>
              <a:rPr lang="en-US" altLang="zh-CN" dirty="0" smtClean="0"/>
              <a:t>5.</a:t>
            </a:r>
            <a:r>
              <a:rPr lang="zh-CN" altLang="en-US" dirty="0" smtClean="0"/>
              <a:t>类型参数</a:t>
            </a:r>
            <a:r>
              <a:rPr lang="zh-CN" altLang="en-US" dirty="0"/>
              <a:t>可以使用</a:t>
            </a:r>
            <a:r>
              <a:rPr lang="en-US" altLang="zh-CN" dirty="0"/>
              <a:t>extends</a:t>
            </a:r>
            <a:r>
              <a:rPr lang="zh-CN" altLang="en-US" dirty="0"/>
              <a:t>、</a:t>
            </a:r>
            <a:r>
              <a:rPr lang="en-US" altLang="zh-CN" dirty="0" smtClean="0"/>
              <a:t>super</a:t>
            </a:r>
            <a:r>
              <a:rPr lang="zh-CN" altLang="en-US" dirty="0" smtClean="0"/>
              <a:t>限定边界。</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6" dur="1000" fill="hold"/>
                                        <p:tgtEl>
                                          <p:spTgt spid="6"/>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4" grpId="0" animBg="1"/>
      <p:bldP spid="8" grpId="0" animBg="1"/>
      <p:bldP spid="9" grpId="0" animBg="1"/>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en-US" dirty="0" smtClean="0"/>
              <a:t>编程</a:t>
            </a:r>
            <a:endParaRPr lang="zh-CN" altLang="en-US" dirty="0"/>
          </a:p>
        </p:txBody>
      </p:sp>
      <p:sp>
        <p:nvSpPr>
          <p:cNvPr id="3" name="内容占位符 2"/>
          <p:cNvSpPr>
            <a:spLocks noGrp="1"/>
          </p:cNvSpPr>
          <p:nvPr>
            <p:ph idx="1"/>
          </p:nvPr>
        </p:nvSpPr>
        <p:spPr>
          <a:xfrm>
            <a:off x="899592" y="1090362"/>
            <a:ext cx="7920880" cy="2921548"/>
          </a:xfrm>
        </p:spPr>
        <p:txBody>
          <a:bodyPr/>
          <a:lstStyle/>
          <a:p>
            <a:r>
              <a:rPr lang="zh-CN" altLang="en-US" dirty="0"/>
              <a:t>训练要点</a:t>
            </a:r>
            <a:endParaRPr lang="zh-CN" altLang="en-US" sz="2400" dirty="0"/>
          </a:p>
          <a:p>
            <a:pPr lvl="1"/>
            <a:r>
              <a:rPr lang="zh-CN" altLang="en-US" sz="1800" dirty="0"/>
              <a:t>泛型方法的创建</a:t>
            </a:r>
            <a:endParaRPr lang="zh-CN" altLang="en-US" sz="1800" dirty="0"/>
          </a:p>
          <a:p>
            <a:r>
              <a:rPr lang="zh-CN" altLang="en-US" dirty="0"/>
              <a:t>需求说明</a:t>
            </a:r>
            <a:endParaRPr lang="zh-CN" altLang="en-US" sz="1800" dirty="0"/>
          </a:p>
          <a:p>
            <a:pPr lvl="1"/>
            <a:r>
              <a:rPr lang="zh-CN" altLang="en-US" sz="1800" dirty="0" smtClean="0"/>
              <a:t>自定义</a:t>
            </a:r>
            <a:r>
              <a:rPr lang="zh-CN" altLang="en-US" sz="1800" dirty="0"/>
              <a:t>泛型</a:t>
            </a:r>
            <a:r>
              <a:rPr lang="zh-CN" altLang="en-US" sz="1800" dirty="0" smtClean="0"/>
              <a:t>方法</a:t>
            </a:r>
            <a:endParaRPr lang="zh-CN" altLang="en-US" sz="1800" dirty="0" smtClean="0"/>
          </a:p>
          <a:p>
            <a:r>
              <a:rPr lang="zh-CN" altLang="en-US" dirty="0" smtClean="0"/>
              <a:t>实现思路</a:t>
            </a:r>
            <a:endParaRPr lang="zh-CN" altLang="en-US" sz="1800" dirty="0" smtClean="0"/>
          </a:p>
          <a:p>
            <a:pPr lvl="1">
              <a:buFontTx/>
              <a:buNone/>
            </a:pPr>
            <a:r>
              <a:rPr lang="en-US" altLang="zh-CN" sz="1800" dirty="0" smtClean="0">
                <a:solidFill>
                  <a:schemeClr val="accent5">
                    <a:lumMod val="50000"/>
                  </a:schemeClr>
                </a:solidFill>
              </a:rPr>
              <a:t>1</a:t>
            </a:r>
            <a:r>
              <a:rPr lang="en-US" altLang="zh-CN" sz="1800" dirty="0">
                <a:solidFill>
                  <a:schemeClr val="accent5">
                    <a:lumMod val="50000"/>
                  </a:schemeClr>
                </a:solidFill>
              </a:rPr>
              <a:t>. </a:t>
            </a:r>
            <a:r>
              <a:rPr lang="zh-CN" altLang="en-US" sz="1800" dirty="0"/>
              <a:t>泛</a:t>
            </a:r>
            <a:r>
              <a:rPr lang="zh-CN" altLang="en-US" sz="1800" dirty="0" smtClean="0"/>
              <a:t>型方法格式：   </a:t>
            </a:r>
            <a:r>
              <a:rPr lang="zh-CN" altLang="en-US" sz="1400" b="1" dirty="0" smtClean="0"/>
              <a:t>访问权限修饰符  </a:t>
            </a:r>
            <a:r>
              <a:rPr lang="en-US" altLang="zh-CN" sz="1400" b="1" dirty="0" smtClean="0"/>
              <a:t>&lt;</a:t>
            </a:r>
            <a:r>
              <a:rPr lang="zh-CN" altLang="en-US" sz="1400" b="1" dirty="0" smtClean="0"/>
              <a:t>泛型标识符</a:t>
            </a:r>
            <a:r>
              <a:rPr lang="en-US" altLang="zh-CN" sz="1400" b="1" dirty="0" smtClean="0"/>
              <a:t>&gt; </a:t>
            </a:r>
            <a:r>
              <a:rPr lang="zh-CN" altLang="en-US" sz="1400" b="1" dirty="0" smtClean="0"/>
              <a:t>返回值类型  方法名（形参列表）</a:t>
            </a:r>
            <a:endParaRPr lang="zh-CN" altLang="en-US" sz="1400" b="1" dirty="0"/>
          </a:p>
          <a:p>
            <a:pPr lvl="1">
              <a:buFontTx/>
              <a:buNone/>
            </a:pPr>
            <a:r>
              <a:rPr lang="en-US" altLang="zh-CN" sz="1800" dirty="0">
                <a:solidFill>
                  <a:schemeClr val="accent5">
                    <a:lumMod val="50000"/>
                  </a:schemeClr>
                </a:solidFill>
              </a:rPr>
              <a:t>2. </a:t>
            </a:r>
            <a:r>
              <a:rPr lang="zh-CN" altLang="en-US" sz="1800" dirty="0" smtClean="0"/>
              <a:t>创建泛型方法后，调用泛型方法。</a:t>
            </a:r>
            <a:endParaRPr lang="zh-CN" altLang="en-US" sz="1800" dirty="0"/>
          </a:p>
        </p:txBody>
      </p:sp>
      <p:sp>
        <p:nvSpPr>
          <p:cNvPr id="8" name="AutoShape 7"/>
          <p:cNvSpPr>
            <a:spLocks noChangeArrowheads="1"/>
          </p:cNvSpPr>
          <p:nvPr/>
        </p:nvSpPr>
        <p:spPr bwMode="auto">
          <a:xfrm>
            <a:off x="2643174" y="4443958"/>
            <a:ext cx="3857652" cy="323850"/>
          </a:xfrm>
          <a:prstGeom prst="flowChartAlternateProcess">
            <a:avLst/>
          </a:prstGeom>
          <a:solidFill>
            <a:srgbClr val="0070C0"/>
          </a:solid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r>
              <a:rPr lang="zh-CN" altLang="en-US" sz="1600" dirty="0">
                <a:solidFill>
                  <a:schemeClr val="bg1"/>
                </a:solidFill>
                <a:latin typeface="+mn-ea"/>
              </a:rPr>
              <a:t>学生</a:t>
            </a:r>
            <a:r>
              <a:rPr lang="zh-CN" altLang="en-US" sz="1600" dirty="0" smtClean="0">
                <a:solidFill>
                  <a:schemeClr val="bg1"/>
                </a:solidFill>
                <a:latin typeface="+mn-ea"/>
              </a:rPr>
              <a:t>练习</a:t>
            </a:r>
            <a:r>
              <a:rPr lang="en-US" altLang="zh-CN" sz="1600" dirty="0">
                <a:solidFill>
                  <a:schemeClr val="bg1"/>
                </a:solidFill>
                <a:latin typeface="+mn-ea"/>
              </a:rPr>
              <a:t>5</a:t>
            </a:r>
            <a:r>
              <a:rPr lang="zh-CN" altLang="en-US" sz="1600" dirty="0" smtClean="0">
                <a:solidFill>
                  <a:schemeClr val="bg1"/>
                </a:solidFill>
                <a:latin typeface="+mn-ea"/>
              </a:rPr>
              <a:t>分钟</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77026"/>
          </a:xfrm>
        </p:spPr>
        <p:txBody>
          <a:bodyPr/>
          <a:lstStyle/>
          <a:p>
            <a:r>
              <a:rPr lang="zh-CN" altLang="en-US" dirty="0" smtClean="0"/>
              <a:t>课堂小结</a:t>
            </a:r>
            <a:endParaRPr lang="zh-CN" altLang="en-US" dirty="0"/>
          </a:p>
        </p:txBody>
      </p:sp>
      <p:grpSp>
        <p:nvGrpSpPr>
          <p:cNvPr id="18" name="组合 17"/>
          <p:cNvGrpSpPr/>
          <p:nvPr/>
        </p:nvGrpSpPr>
        <p:grpSpPr>
          <a:xfrm>
            <a:off x="1332000" y="1207768"/>
            <a:ext cx="2295000" cy="2639611"/>
            <a:chOff x="1332000" y="1507139"/>
            <a:chExt cx="2295000" cy="2639611"/>
          </a:xfrm>
        </p:grpSpPr>
        <p:sp>
          <p:nvSpPr>
            <p:cNvPr id="7" name="左大括号 6"/>
            <p:cNvSpPr/>
            <p:nvPr/>
          </p:nvSpPr>
          <p:spPr bwMode="auto">
            <a:xfrm>
              <a:off x="3042000" y="1507139"/>
              <a:ext cx="585000" cy="2639611"/>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1332000" y="2616750"/>
              <a:ext cx="2160000" cy="400110"/>
            </a:xfrm>
            <a:prstGeom prst="rect">
              <a:avLst/>
            </a:prstGeom>
            <a:noFill/>
          </p:spPr>
          <p:txBody>
            <a:bodyPr wrap="square" rtlCol="0">
              <a:spAutoFit/>
            </a:bodyPr>
            <a:lstStyle/>
            <a:p>
              <a:r>
                <a:rPr lang="zh-CN" altLang="en-US" sz="2000" dirty="0" smtClean="0"/>
                <a:t>本节内容</a:t>
              </a:r>
              <a:endParaRPr lang="zh-CN" altLang="en-US" sz="2000" dirty="0"/>
            </a:p>
          </p:txBody>
        </p:sp>
      </p:grpSp>
      <p:sp>
        <p:nvSpPr>
          <p:cNvPr id="9" name="TextBox 8"/>
          <p:cNvSpPr txBox="1"/>
          <p:nvPr/>
        </p:nvSpPr>
        <p:spPr>
          <a:xfrm>
            <a:off x="3717000" y="1095107"/>
            <a:ext cx="4230000" cy="400110"/>
          </a:xfrm>
          <a:prstGeom prst="rect">
            <a:avLst/>
          </a:prstGeom>
          <a:noFill/>
        </p:spPr>
        <p:txBody>
          <a:bodyPr wrap="square" rtlCol="0">
            <a:spAutoFit/>
          </a:bodyPr>
          <a:lstStyle/>
          <a:p>
            <a:pPr algn="l"/>
            <a:r>
              <a:rPr lang="zh-CN" altLang="en-US" sz="2000" dirty="0" smtClean="0"/>
              <a:t>知识回顾：泛型类与泛型接口</a:t>
            </a:r>
            <a:endParaRPr lang="zh-CN" altLang="en-US" sz="2000" dirty="0"/>
          </a:p>
        </p:txBody>
      </p:sp>
      <p:sp>
        <p:nvSpPr>
          <p:cNvPr id="10" name="TextBox 9"/>
          <p:cNvSpPr txBox="1"/>
          <p:nvPr/>
        </p:nvSpPr>
        <p:spPr>
          <a:xfrm>
            <a:off x="3717000" y="2296664"/>
            <a:ext cx="4230000" cy="400110"/>
          </a:xfrm>
          <a:prstGeom prst="rect">
            <a:avLst/>
          </a:prstGeom>
          <a:noFill/>
        </p:spPr>
        <p:txBody>
          <a:bodyPr wrap="square" rtlCol="0">
            <a:spAutoFit/>
          </a:bodyPr>
          <a:lstStyle/>
          <a:p>
            <a:pPr algn="l"/>
            <a:r>
              <a:rPr lang="zh-CN" altLang="en-US" sz="2000" dirty="0" smtClean="0"/>
              <a:t>泛型方法</a:t>
            </a:r>
            <a:endParaRPr lang="zh-CN" altLang="en-US" sz="2000" dirty="0"/>
          </a:p>
        </p:txBody>
      </p:sp>
      <p:sp>
        <p:nvSpPr>
          <p:cNvPr id="11" name="TextBox 10"/>
          <p:cNvSpPr txBox="1"/>
          <p:nvPr/>
        </p:nvSpPr>
        <p:spPr>
          <a:xfrm>
            <a:off x="3762000" y="3467784"/>
            <a:ext cx="1260000" cy="400110"/>
          </a:xfrm>
          <a:prstGeom prst="rect">
            <a:avLst/>
          </a:prstGeom>
          <a:noFill/>
        </p:spPr>
        <p:txBody>
          <a:bodyPr wrap="square" rtlCol="0">
            <a:spAutoFit/>
          </a:bodyPr>
          <a:lstStyle/>
          <a:p>
            <a:pPr algn="l"/>
            <a:r>
              <a:rPr lang="zh-CN" altLang="en-US" sz="2000" dirty="0" smtClean="0"/>
              <a:t>泛型规则</a:t>
            </a:r>
            <a:endParaRPr lang="zh-CN" altLang="en-US" sz="2000" dirty="0"/>
          </a:p>
        </p:txBody>
      </p:sp>
      <p:grpSp>
        <p:nvGrpSpPr>
          <p:cNvPr id="16" name="组合 15"/>
          <p:cNvGrpSpPr/>
          <p:nvPr/>
        </p:nvGrpSpPr>
        <p:grpSpPr>
          <a:xfrm>
            <a:off x="4212000" y="1540217"/>
            <a:ext cx="3555000" cy="687162"/>
            <a:chOff x="4212000" y="1839588"/>
            <a:chExt cx="3555000" cy="687162"/>
          </a:xfrm>
        </p:grpSpPr>
        <p:sp>
          <p:nvSpPr>
            <p:cNvPr id="12" name="下箭头 11"/>
            <p:cNvSpPr/>
            <p:nvPr/>
          </p:nvSpPr>
          <p:spPr bwMode="auto">
            <a:xfrm>
              <a:off x="4212000" y="1839588"/>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572000" y="1941750"/>
              <a:ext cx="3195000" cy="338554"/>
            </a:xfrm>
            <a:prstGeom prst="rect">
              <a:avLst/>
            </a:prstGeom>
            <a:noFill/>
          </p:spPr>
          <p:txBody>
            <a:bodyPr wrap="square" rtlCol="0">
              <a:spAutoFit/>
            </a:bodyPr>
            <a:lstStyle/>
            <a:p>
              <a:pPr algn="l"/>
              <a:r>
                <a:rPr lang="zh-CN" altLang="en-US" sz="1600" dirty="0" smtClean="0"/>
                <a:t>及时复习</a:t>
              </a:r>
              <a:endParaRPr lang="zh-CN" altLang="en-US" sz="1600" dirty="0"/>
            </a:p>
          </p:txBody>
        </p:sp>
      </p:grpSp>
      <p:grpSp>
        <p:nvGrpSpPr>
          <p:cNvPr id="17" name="组合 16"/>
          <p:cNvGrpSpPr/>
          <p:nvPr/>
        </p:nvGrpSpPr>
        <p:grpSpPr>
          <a:xfrm>
            <a:off x="4212000" y="2775288"/>
            <a:ext cx="3555000" cy="687162"/>
            <a:chOff x="4212000" y="3074659"/>
            <a:chExt cx="3555000" cy="687162"/>
          </a:xfrm>
        </p:grpSpPr>
        <p:sp>
          <p:nvSpPr>
            <p:cNvPr id="13" name="下箭头 12"/>
            <p:cNvSpPr/>
            <p:nvPr/>
          </p:nvSpPr>
          <p:spPr bwMode="auto">
            <a:xfrm>
              <a:off x="4212000" y="3074659"/>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572000" y="3201750"/>
              <a:ext cx="3195000" cy="338554"/>
            </a:xfrm>
            <a:prstGeom prst="rect">
              <a:avLst/>
            </a:prstGeom>
            <a:noFill/>
          </p:spPr>
          <p:txBody>
            <a:bodyPr wrap="square" rtlCol="0">
              <a:spAutoFit/>
            </a:bodyPr>
            <a:lstStyle/>
            <a:p>
              <a:pPr algn="l"/>
              <a:r>
                <a:rPr lang="zh-CN" altLang="en-US" sz="1600" dirty="0"/>
                <a:t>步步</a:t>
              </a:r>
              <a:r>
                <a:rPr lang="zh-CN" altLang="en-US" sz="1600" dirty="0" smtClean="0"/>
                <a:t>推进</a:t>
              </a:r>
              <a:endParaRPr lang="zh-CN" altLang="en-US" sz="1600" dirty="0"/>
            </a:p>
          </p:txBody>
        </p:sp>
      </p:grpSp>
      <p:sp>
        <p:nvSpPr>
          <p:cNvPr id="20" name="AutoShape 10"/>
          <p:cNvSpPr>
            <a:spLocks noChangeArrowheads="1"/>
          </p:cNvSpPr>
          <p:nvPr/>
        </p:nvSpPr>
        <p:spPr bwMode="auto">
          <a:xfrm>
            <a:off x="1264500" y="4285411"/>
            <a:ext cx="6615000"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600" kern="0" dirty="0" smtClean="0">
                <a:solidFill>
                  <a:schemeClr val="bg1"/>
                </a:solidFill>
                <a:latin typeface="Arial" panose="020B0604020202020204"/>
              </a:rPr>
              <a:t>下一节将学习</a:t>
            </a:r>
            <a:r>
              <a:rPr lang="zh-CN" altLang="en-US" sz="1600" kern="0" dirty="0">
                <a:solidFill>
                  <a:schemeClr val="bg1"/>
                </a:solidFill>
                <a:latin typeface="Arial" panose="020B0604020202020204"/>
              </a:rPr>
              <a:t>泛</a:t>
            </a:r>
            <a:r>
              <a:rPr lang="zh-CN" altLang="en-US" sz="1600" kern="0" dirty="0" smtClean="0">
                <a:solidFill>
                  <a:schemeClr val="bg1"/>
                </a:solidFill>
                <a:latin typeface="Arial" panose="020B0604020202020204"/>
              </a:rPr>
              <a:t>型通配符与泛型边界</a:t>
            </a:r>
            <a:endParaRPr lang="en-US" altLang="zh-CN" sz="1600" kern="0" dirty="0" smtClean="0">
              <a:solidFill>
                <a:schemeClr val="bg1"/>
              </a:solidFill>
              <a:latin typeface="Arial" panose="020B0604020202020204"/>
            </a:endParaRPr>
          </a:p>
        </p:txBody>
      </p:sp>
      <p:sp>
        <p:nvSpPr>
          <p:cNvPr id="4" name="右箭头 3"/>
          <p:cNvSpPr/>
          <p:nvPr/>
        </p:nvSpPr>
        <p:spPr bwMode="auto">
          <a:xfrm>
            <a:off x="4932000" y="3563277"/>
            <a:ext cx="495000" cy="276830"/>
          </a:xfrm>
          <a:prstGeom prst="rightArrow">
            <a:avLst/>
          </a:prstGeom>
          <a:solidFill>
            <a:srgbClr val="FFC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4"/>
          <p:cNvSpPr txBox="1"/>
          <p:nvPr/>
        </p:nvSpPr>
        <p:spPr>
          <a:xfrm>
            <a:off x="5517000" y="3525107"/>
            <a:ext cx="1980000" cy="307777"/>
          </a:xfrm>
          <a:prstGeom prst="rect">
            <a:avLst/>
          </a:prstGeom>
          <a:solidFill>
            <a:schemeClr val="accent3">
              <a:lumMod val="85000"/>
            </a:schemeClr>
          </a:solidFill>
          <a:ln>
            <a:solidFill>
              <a:schemeClr val="bg2">
                <a:lumMod val="50000"/>
              </a:schemeClr>
            </a:solidFill>
          </a:ln>
        </p:spPr>
        <p:txBody>
          <a:bodyPr wrap="square" rtlCol="0">
            <a:spAutoFit/>
          </a:bodyPr>
          <a:lstStyle/>
          <a:p>
            <a:r>
              <a:rPr lang="zh-CN" altLang="en-US" sz="1400" dirty="0" smtClean="0"/>
              <a:t>涉及泛型通配符与边界</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10" dur="1000" fill="hold"/>
                                        <p:tgtEl>
                                          <p:spTgt spid="1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Scale>
                                      <p:cBhvr>
                                        <p:cTn id="2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6"/>
                                        </p:tgtEl>
                                        <p:attrNameLst>
                                          <p:attrName>ppt_x</p:attrName>
                                          <p:attrName>ppt_y</p:attrName>
                                        </p:attrNameLst>
                                      </p:cBhvr>
                                    </p:animMotion>
                                    <p:animEffect transition="in" filter="fade">
                                      <p:cBhvr>
                                        <p:cTn id="26" dur="1000"/>
                                        <p:tgtEl>
                                          <p:spTgt spid="16"/>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Scale>
                                      <p:cBhvr>
                                        <p:cTn id="2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0"/>
                                        </p:tgtEl>
                                        <p:attrNameLst>
                                          <p:attrName>ppt_x</p:attrName>
                                          <p:attrName>ppt_y</p:attrName>
                                        </p:attrNameLst>
                                      </p:cBhvr>
                                    </p:animMotion>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Scale>
                                      <p:cBhvr>
                                        <p:cTn id="36"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7"/>
                                        </p:tgtEl>
                                        <p:attrNameLst>
                                          <p:attrName>ppt_x</p:attrName>
                                          <p:attrName>ppt_y</p:attrName>
                                        </p:attrNameLst>
                                      </p:cBhvr>
                                    </p:animMotion>
                                    <p:animEffect transition="in" filter="fade">
                                      <p:cBhvr>
                                        <p:cTn id="38" dur="1000"/>
                                        <p:tgtEl>
                                          <p:spTgt spid="17"/>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Scale>
                                      <p:cBhvr>
                                        <p:cTn id="4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1"/>
                                        </p:tgtEl>
                                        <p:attrNameLst>
                                          <p:attrName>ppt_x</p:attrName>
                                          <p:attrName>ppt_y</p:attrName>
                                        </p:attrNameLst>
                                      </p:cBhvr>
                                    </p:animMotion>
                                    <p:animEffect transition="in" filter="fade">
                                      <p:cBhvr>
                                        <p:cTn id="43" dur="1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52"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Scale>
                                      <p:cBhvr>
                                        <p:cTn id="58"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20"/>
                                        </p:tgtEl>
                                        <p:attrNameLst>
                                          <p:attrName>ppt_x</p:attrName>
                                          <p:attrName>ppt_y</p:attrName>
                                        </p:attrNameLst>
                                      </p:cBhvr>
                                    </p:animMotion>
                                    <p:animEffect transition="in" filter="fade">
                                      <p:cBhvr>
                                        <p:cTn id="6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0" grpId="0" animBg="1"/>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第四节</a:t>
            </a:r>
            <a:r>
              <a:rPr lang="zh-CN" altLang="en-US" dirty="0"/>
              <a:t>课</a:t>
            </a:r>
            <a:endParaRPr lang="zh-CN" altLang="en-US" dirty="0"/>
          </a:p>
        </p:txBody>
      </p:sp>
      <p:sp>
        <p:nvSpPr>
          <p:cNvPr id="3" name="副标题 2"/>
          <p:cNvSpPr>
            <a:spLocks noGrp="1"/>
          </p:cNvSpPr>
          <p:nvPr>
            <p:ph type="subTitle" idx="1"/>
          </p:nvPr>
        </p:nvSpPr>
        <p:spPr/>
        <p:txBody>
          <a:bodyPr/>
          <a:lstStyle/>
          <a:p>
            <a:r>
              <a:rPr lang="zh-CN" altLang="en-US" dirty="0" smtClean="0"/>
              <a:t>泛型通配符与泛型边界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7" name="副标题 6"/>
          <p:cNvSpPr>
            <a:spLocks noGrp="1"/>
          </p:cNvSpPr>
          <p:nvPr>
            <p:ph type="subTitle" idx="10"/>
          </p:nvPr>
        </p:nvSpPr>
        <p:spPr>
          <a:xfrm>
            <a:off x="539552" y="843558"/>
            <a:ext cx="7488832" cy="792088"/>
          </a:xfrm>
        </p:spPr>
        <p:txBody>
          <a:bodyPr/>
          <a:lstStyle/>
          <a:p>
            <a:r>
              <a:rPr lang="zh-CN" altLang="en-US" dirty="0"/>
              <a:t>上节课学习</a:t>
            </a:r>
            <a:r>
              <a:rPr lang="zh-CN" altLang="en-US" dirty="0" smtClean="0"/>
              <a:t>了泛</a:t>
            </a:r>
            <a:r>
              <a:rPr lang="zh-CN" altLang="en-US" dirty="0"/>
              <a:t>型</a:t>
            </a:r>
            <a:r>
              <a:rPr lang="zh-CN" altLang="en-US" dirty="0" smtClean="0"/>
              <a:t>方法</a:t>
            </a:r>
            <a:r>
              <a:rPr lang="zh-CN" altLang="en-US" dirty="0"/>
              <a:t>及</a:t>
            </a:r>
            <a:r>
              <a:rPr lang="zh-CN" altLang="en-US" dirty="0" smtClean="0"/>
              <a:t>泛型</a:t>
            </a:r>
            <a:r>
              <a:rPr lang="zh-CN" altLang="en-US" dirty="0"/>
              <a:t>的</a:t>
            </a:r>
            <a:r>
              <a:rPr lang="zh-CN" altLang="en-US" dirty="0" smtClean="0"/>
              <a:t>常用规则。</a:t>
            </a:r>
            <a:endParaRPr lang="en-US" altLang="zh-CN" dirty="0" smtClean="0"/>
          </a:p>
          <a:p>
            <a:r>
              <a:rPr lang="zh-CN" altLang="en-US" dirty="0"/>
              <a:t>本节</a:t>
            </a:r>
            <a:r>
              <a:rPr lang="zh-CN" altLang="en-US" dirty="0" smtClean="0"/>
              <a:t>课学习泛</a:t>
            </a:r>
            <a:r>
              <a:rPr lang="zh-CN" altLang="en-US" dirty="0"/>
              <a:t>型通配符与泛型边界的使用</a:t>
            </a:r>
            <a:r>
              <a:rPr lang="zh-CN" altLang="en-US" dirty="0" smtClean="0"/>
              <a:t>。</a:t>
            </a:r>
            <a:endParaRPr lang="zh-CN" altLang="en-US" dirty="0"/>
          </a:p>
        </p:txBody>
      </p:sp>
      <p:pic>
        <p:nvPicPr>
          <p:cNvPr id="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0333" y="3399982"/>
            <a:ext cx="1686123"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187624" y="2326109"/>
            <a:ext cx="5544616" cy="830997"/>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为什么要使用泛型通配符与泛型边界呢？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让</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我们在接下来的学习中解答这个问题。</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为什么使用泛型通配符</a:t>
            </a:r>
            <a:endParaRPr lang="zh-CN" altLang="en-US"/>
          </a:p>
        </p:txBody>
      </p:sp>
      <p:sp>
        <p:nvSpPr>
          <p:cNvPr id="3" name="内容占位符 2"/>
          <p:cNvSpPr>
            <a:spLocks noGrp="1"/>
          </p:cNvSpPr>
          <p:nvPr>
            <p:ph idx="1"/>
          </p:nvPr>
        </p:nvSpPr>
        <p:spPr>
          <a:xfrm>
            <a:off x="323528" y="1090362"/>
            <a:ext cx="2232248" cy="905476"/>
          </a:xfrm>
        </p:spPr>
        <p:txBody>
          <a:bodyPr/>
          <a:lstStyle/>
          <a:p>
            <a:pPr>
              <a:lnSpc>
                <a:spcPct val="100000"/>
              </a:lnSpc>
            </a:pPr>
            <a:r>
              <a:rPr lang="en-US" altLang="zh-CN" sz="1200" b="1" dirty="0" smtClean="0">
                <a:solidFill>
                  <a:schemeClr val="accent2">
                    <a:lumMod val="75000"/>
                  </a:schemeClr>
                </a:solidFill>
              </a:rPr>
              <a:t>Gift</a:t>
            </a:r>
            <a:r>
              <a:rPr lang="zh-CN" altLang="en-US" sz="1200" dirty="0" smtClean="0"/>
              <a:t>礼物类，有两个子类：</a:t>
            </a:r>
            <a:endParaRPr lang="en-US" altLang="zh-CN" sz="1200" dirty="0" smtClean="0"/>
          </a:p>
          <a:p>
            <a:pPr marL="0" indent="0">
              <a:lnSpc>
                <a:spcPct val="100000"/>
              </a:lnSpc>
              <a:buNone/>
            </a:pPr>
            <a:r>
              <a:rPr lang="en-US" altLang="zh-CN" sz="1200" b="1" dirty="0" smtClean="0">
                <a:solidFill>
                  <a:schemeClr val="accent2">
                    <a:lumMod val="75000"/>
                  </a:schemeClr>
                </a:solidFill>
              </a:rPr>
              <a:t>    </a:t>
            </a:r>
            <a:r>
              <a:rPr lang="en-US" altLang="zh-CN" sz="1200" b="1" dirty="0" err="1" smtClean="0">
                <a:solidFill>
                  <a:schemeClr val="accent2">
                    <a:lumMod val="75000"/>
                  </a:schemeClr>
                </a:solidFill>
              </a:rPr>
              <a:t>BirthdayGift</a:t>
            </a:r>
            <a:r>
              <a:rPr lang="zh-CN" altLang="en-US" sz="1200" dirty="0" smtClean="0"/>
              <a:t>生日礼物类，</a:t>
            </a:r>
            <a:endParaRPr lang="en-US" altLang="zh-CN" sz="1200" dirty="0" smtClean="0"/>
          </a:p>
          <a:p>
            <a:pPr marL="0" indent="0">
              <a:lnSpc>
                <a:spcPct val="100000"/>
              </a:lnSpc>
              <a:buNone/>
            </a:pPr>
            <a:r>
              <a:rPr lang="en-US" altLang="zh-CN" sz="1200" b="1" dirty="0" smtClean="0">
                <a:solidFill>
                  <a:schemeClr val="accent2">
                    <a:lumMod val="75000"/>
                  </a:schemeClr>
                </a:solidFill>
              </a:rPr>
              <a:t>    </a:t>
            </a:r>
            <a:r>
              <a:rPr lang="en-US" altLang="zh-CN" sz="1200" b="1" dirty="0" err="1" smtClean="0">
                <a:solidFill>
                  <a:schemeClr val="accent2">
                    <a:lumMod val="75000"/>
                  </a:schemeClr>
                </a:solidFill>
              </a:rPr>
              <a:t>LoverGift</a:t>
            </a:r>
            <a:r>
              <a:rPr lang="zh-CN" altLang="en-US" sz="1200" dirty="0"/>
              <a:t>情人节</a:t>
            </a:r>
            <a:r>
              <a:rPr lang="zh-CN" altLang="en-US" sz="1200" dirty="0" smtClean="0"/>
              <a:t>礼物类</a:t>
            </a:r>
            <a:endParaRPr lang="en-US" altLang="zh-CN" sz="1200" dirty="0" smtClean="0"/>
          </a:p>
        </p:txBody>
      </p:sp>
      <p:sp>
        <p:nvSpPr>
          <p:cNvPr id="19" name="副标题 18"/>
          <p:cNvSpPr>
            <a:spLocks noGrp="1"/>
          </p:cNvSpPr>
          <p:nvPr>
            <p:ph type="subTitle" idx="10"/>
          </p:nvPr>
        </p:nvSpPr>
        <p:spPr/>
        <p:txBody>
          <a:bodyPr/>
          <a:lstStyle/>
          <a:p>
            <a:r>
              <a:rPr lang="zh-CN" altLang="en-US" dirty="0"/>
              <a:t>问题描述</a:t>
            </a:r>
            <a:r>
              <a:rPr lang="zh-CN" altLang="en-US" dirty="0" smtClean="0"/>
              <a:t>：</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93200" y="748940"/>
            <a:ext cx="3733800" cy="2295525"/>
          </a:xfrm>
          <a:prstGeom prst="rect">
            <a:avLst/>
          </a:prstGeom>
        </p:spPr>
      </p:pic>
      <p:sp>
        <p:nvSpPr>
          <p:cNvPr id="8" name="TextBox 7"/>
          <p:cNvSpPr txBox="1"/>
          <p:nvPr/>
        </p:nvSpPr>
        <p:spPr>
          <a:xfrm>
            <a:off x="2682000" y="1079976"/>
            <a:ext cx="2475000" cy="861774"/>
          </a:xfrm>
          <a:prstGeom prst="rect">
            <a:avLst/>
          </a:prstGeom>
          <a:solidFill>
            <a:schemeClr val="bg2"/>
          </a:solidFill>
          <a:ln>
            <a:solidFill>
              <a:srgbClr val="5AADD6"/>
            </a:solidFill>
          </a:ln>
        </p:spPr>
        <p:txBody>
          <a:bodyPr wrap="square" rtlCol="0">
            <a:spAutoFit/>
          </a:bodyPr>
          <a:lstStyle/>
          <a:p>
            <a:pPr algn="l"/>
            <a:r>
              <a:rPr lang="en-US" altLang="zh-CN" sz="1000" dirty="0">
                <a:solidFill>
                  <a:srgbClr val="7F0055"/>
                </a:solidFill>
                <a:latin typeface="Consolas" panose="020B0609020204030204"/>
              </a:rPr>
              <a:t>class</a:t>
            </a:r>
            <a:r>
              <a:rPr lang="en-US" altLang="zh-CN" sz="1000" dirty="0">
                <a:solidFill>
                  <a:srgbClr val="000000"/>
                </a:solidFill>
                <a:latin typeface="Consolas" panose="020B0609020204030204"/>
              </a:rPr>
              <a:t> Gift{</a:t>
            </a:r>
            <a:r>
              <a:rPr lang="en-US" altLang="zh-CN" sz="1000" dirty="0">
                <a:solidFill>
                  <a:srgbClr val="3F7F5F"/>
                </a:solidFill>
                <a:latin typeface="Consolas" panose="020B0609020204030204"/>
              </a:rPr>
              <a:t>/*</a:t>
            </a:r>
            <a:r>
              <a:rPr lang="zh-CN" altLang="en-US" sz="1000" dirty="0">
                <a:solidFill>
                  <a:srgbClr val="3F7F5F"/>
                </a:solidFill>
                <a:latin typeface="Consolas" panose="020B0609020204030204"/>
              </a:rPr>
              <a:t>礼物类*</a:t>
            </a:r>
            <a:r>
              <a:rPr lang="en-US" altLang="zh-CN" sz="1000" dirty="0">
                <a:solidFill>
                  <a:srgbClr val="3F7F5F"/>
                </a:solidFill>
                <a:latin typeface="Consolas" panose="020B0609020204030204"/>
              </a:rPr>
              <a:t>/</a:t>
            </a:r>
            <a:r>
              <a:rPr lang="en-US" altLang="zh-CN" sz="1000" dirty="0">
                <a:solidFill>
                  <a:srgbClr val="000000"/>
                </a:solidFill>
                <a:latin typeface="Consolas" panose="020B0609020204030204"/>
              </a:rPr>
              <a:t>}</a:t>
            </a:r>
            <a:endParaRPr lang="en-US" altLang="zh-CN" sz="1000" dirty="0">
              <a:solidFill>
                <a:srgbClr val="000000"/>
              </a:solidFill>
              <a:latin typeface="Consolas" panose="020B0609020204030204"/>
            </a:endParaRPr>
          </a:p>
          <a:p>
            <a:pPr algn="l"/>
            <a:r>
              <a:rPr lang="en-US" altLang="zh-CN" sz="1000" dirty="0">
                <a:solidFill>
                  <a:srgbClr val="7F0055"/>
                </a:solidFill>
                <a:latin typeface="Consolas" panose="020B0609020204030204"/>
              </a:rPr>
              <a:t>class</a:t>
            </a:r>
            <a:r>
              <a:rPr lang="en-US" altLang="zh-CN" sz="1000" dirty="0">
                <a:solidFill>
                  <a:srgbClr val="000000"/>
                </a:solidFill>
                <a:latin typeface="Consolas" panose="020B0609020204030204"/>
              </a:rPr>
              <a:t> </a:t>
            </a:r>
            <a:r>
              <a:rPr lang="en-US" altLang="zh-CN" sz="1000" dirty="0" err="1">
                <a:solidFill>
                  <a:srgbClr val="000000"/>
                </a:solidFill>
                <a:latin typeface="Consolas" panose="020B0609020204030204"/>
              </a:rPr>
              <a:t>BirthdayGift</a:t>
            </a:r>
            <a:r>
              <a:rPr lang="en-US" altLang="zh-CN" sz="1000" dirty="0">
                <a:solidFill>
                  <a:srgbClr val="000000"/>
                </a:solidFill>
                <a:latin typeface="Consolas" panose="020B0609020204030204"/>
              </a:rPr>
              <a:t> </a:t>
            </a:r>
            <a:r>
              <a:rPr lang="en-US" altLang="zh-CN" sz="1000" dirty="0">
                <a:solidFill>
                  <a:srgbClr val="7F0055"/>
                </a:solidFill>
                <a:latin typeface="Consolas" panose="020B0609020204030204"/>
              </a:rPr>
              <a:t>extends</a:t>
            </a:r>
            <a:r>
              <a:rPr lang="en-US" altLang="zh-CN" sz="1000" dirty="0">
                <a:solidFill>
                  <a:srgbClr val="000000"/>
                </a:solidFill>
                <a:latin typeface="Consolas" panose="020B0609020204030204"/>
              </a:rPr>
              <a:t> Gift</a:t>
            </a:r>
            <a:r>
              <a:rPr lang="en-US" altLang="zh-CN" sz="1000" dirty="0" smtClean="0">
                <a:solidFill>
                  <a:srgbClr val="000000"/>
                </a:solidFill>
                <a:latin typeface="Consolas" panose="020B0609020204030204"/>
              </a:rPr>
              <a:t>{</a:t>
            </a:r>
            <a:endParaRPr lang="en-US" altLang="zh-CN" sz="1000" dirty="0" smtClean="0">
              <a:solidFill>
                <a:srgbClr val="000000"/>
              </a:solidFill>
              <a:latin typeface="Consolas" panose="020B0609020204030204"/>
            </a:endParaRPr>
          </a:p>
          <a:p>
            <a:pPr algn="l"/>
            <a:r>
              <a:rPr lang="en-US" altLang="zh-CN" sz="1000" dirty="0" smtClean="0">
                <a:solidFill>
                  <a:srgbClr val="3F7F5F"/>
                </a:solidFill>
                <a:latin typeface="Consolas" panose="020B0609020204030204"/>
              </a:rPr>
              <a:t>	/*</a:t>
            </a:r>
            <a:r>
              <a:rPr lang="zh-CN" altLang="en-US" sz="1000" dirty="0">
                <a:solidFill>
                  <a:srgbClr val="3F7F5F"/>
                </a:solidFill>
                <a:latin typeface="Consolas" panose="020B0609020204030204"/>
              </a:rPr>
              <a:t>生日礼物*</a:t>
            </a:r>
            <a:r>
              <a:rPr lang="en-US" altLang="zh-CN" sz="1000" dirty="0">
                <a:solidFill>
                  <a:srgbClr val="3F7F5F"/>
                </a:solidFill>
                <a:latin typeface="Consolas" panose="020B0609020204030204"/>
              </a:rPr>
              <a:t>/</a:t>
            </a:r>
            <a:r>
              <a:rPr lang="en-US" altLang="zh-CN" sz="1000" dirty="0">
                <a:solidFill>
                  <a:srgbClr val="000000"/>
                </a:solidFill>
                <a:latin typeface="Consolas" panose="020B0609020204030204"/>
              </a:rPr>
              <a:t>}</a:t>
            </a:r>
            <a:endParaRPr lang="en-US" altLang="zh-CN" sz="1000" dirty="0">
              <a:solidFill>
                <a:srgbClr val="000000"/>
              </a:solidFill>
              <a:latin typeface="Consolas" panose="020B0609020204030204"/>
            </a:endParaRPr>
          </a:p>
          <a:p>
            <a:pPr algn="l"/>
            <a:r>
              <a:rPr lang="en-US" altLang="zh-CN" sz="1000" dirty="0">
                <a:solidFill>
                  <a:srgbClr val="7F0055"/>
                </a:solidFill>
                <a:latin typeface="Consolas" panose="020B0609020204030204"/>
              </a:rPr>
              <a:t>class</a:t>
            </a:r>
            <a:r>
              <a:rPr lang="en-US" altLang="zh-CN" sz="1000" dirty="0">
                <a:solidFill>
                  <a:srgbClr val="000000"/>
                </a:solidFill>
                <a:latin typeface="Consolas" panose="020B0609020204030204"/>
              </a:rPr>
              <a:t> </a:t>
            </a:r>
            <a:r>
              <a:rPr lang="en-US" altLang="zh-CN" sz="1000" dirty="0" err="1">
                <a:solidFill>
                  <a:srgbClr val="000000"/>
                </a:solidFill>
                <a:latin typeface="Consolas" panose="020B0609020204030204"/>
              </a:rPr>
              <a:t>LoverGift</a:t>
            </a:r>
            <a:r>
              <a:rPr lang="en-US" altLang="zh-CN" sz="1000" dirty="0">
                <a:solidFill>
                  <a:srgbClr val="000000"/>
                </a:solidFill>
                <a:latin typeface="Consolas" panose="020B0609020204030204"/>
              </a:rPr>
              <a:t> </a:t>
            </a:r>
            <a:r>
              <a:rPr lang="en-US" altLang="zh-CN" sz="1000" dirty="0">
                <a:solidFill>
                  <a:srgbClr val="7F0055"/>
                </a:solidFill>
                <a:latin typeface="Consolas" panose="020B0609020204030204"/>
              </a:rPr>
              <a:t>extends</a:t>
            </a:r>
            <a:r>
              <a:rPr lang="en-US" altLang="zh-CN" sz="1000" dirty="0">
                <a:solidFill>
                  <a:srgbClr val="000000"/>
                </a:solidFill>
                <a:latin typeface="Consolas" panose="020B0609020204030204"/>
              </a:rPr>
              <a:t> Gift</a:t>
            </a:r>
            <a:r>
              <a:rPr lang="en-US" altLang="zh-CN" sz="1000" dirty="0" smtClean="0">
                <a:solidFill>
                  <a:srgbClr val="000000"/>
                </a:solidFill>
                <a:latin typeface="Consolas" panose="020B0609020204030204"/>
              </a:rPr>
              <a:t>{</a:t>
            </a:r>
            <a:endParaRPr lang="en-US" altLang="zh-CN" sz="1000" dirty="0" smtClean="0">
              <a:solidFill>
                <a:srgbClr val="000000"/>
              </a:solidFill>
              <a:latin typeface="Consolas" panose="020B0609020204030204"/>
            </a:endParaRPr>
          </a:p>
          <a:p>
            <a:pPr algn="l"/>
            <a:r>
              <a:rPr lang="en-US" altLang="zh-CN" sz="1000" dirty="0" smtClean="0">
                <a:solidFill>
                  <a:srgbClr val="3F7F5F"/>
                </a:solidFill>
                <a:latin typeface="Consolas" panose="020B0609020204030204"/>
              </a:rPr>
              <a:t>	/*</a:t>
            </a:r>
            <a:r>
              <a:rPr lang="zh-CN" altLang="en-US" sz="1000" dirty="0">
                <a:solidFill>
                  <a:srgbClr val="3F7F5F"/>
                </a:solidFill>
                <a:latin typeface="Consolas" panose="020B0609020204030204"/>
              </a:rPr>
              <a:t>新年礼物*</a:t>
            </a:r>
            <a:r>
              <a:rPr lang="en-US" altLang="zh-CN" sz="1000" dirty="0">
                <a:solidFill>
                  <a:srgbClr val="3F7F5F"/>
                </a:solidFill>
                <a:latin typeface="Consolas" panose="020B0609020204030204"/>
              </a:rPr>
              <a:t>/</a:t>
            </a:r>
            <a:r>
              <a:rPr lang="en-US" altLang="zh-CN" sz="1000" dirty="0">
                <a:solidFill>
                  <a:srgbClr val="000000"/>
                </a:solidFill>
                <a:latin typeface="Consolas" panose="020B0609020204030204"/>
              </a:rPr>
              <a:t>}</a:t>
            </a:r>
            <a:endParaRPr lang="zh-CN" altLang="en-US" sz="1000" dirty="0"/>
          </a:p>
        </p:txBody>
      </p:sp>
      <p:sp>
        <p:nvSpPr>
          <p:cNvPr id="12" name="TextBox 11"/>
          <p:cNvSpPr txBox="1"/>
          <p:nvPr/>
        </p:nvSpPr>
        <p:spPr>
          <a:xfrm>
            <a:off x="1263900" y="3384757"/>
            <a:ext cx="6413100" cy="1661993"/>
          </a:xfrm>
          <a:prstGeom prst="rect">
            <a:avLst/>
          </a:prstGeom>
          <a:noFill/>
          <a:ln>
            <a:solidFill>
              <a:srgbClr val="5AADD6"/>
            </a:solidFill>
          </a:ln>
        </p:spPr>
        <p:txBody>
          <a:bodyPr wrap="square" rtlCol="0">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algn="l"/>
            <a:r>
              <a:rPr lang="en-US" altLang="zh-CN" sz="1200" b="1" dirty="0" smtClean="0">
                <a:solidFill>
                  <a:srgbClr val="7F0055"/>
                </a:solidFill>
                <a:latin typeface="Consolas" panose="020B0609020204030204"/>
              </a:rPr>
              <a:t>   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open(Box&lt;Gift&gt; x</a:t>
            </a:r>
            <a:r>
              <a:rPr lang="en-US" altLang="zh-CN" sz="1200" b="1" dirty="0" smtClean="0">
                <a:solidFill>
                  <a:srgbClr val="000000"/>
                </a:solidFill>
                <a:latin typeface="Consolas" panose="020B0609020204030204"/>
              </a:rPr>
              <a:t>){  </a:t>
            </a:r>
            <a:r>
              <a:rPr lang="en-US" altLang="zh-CN" sz="1200" dirty="0" err="1" smtClean="0">
                <a:solidFill>
                  <a:srgbClr val="000000"/>
                </a:solidFill>
                <a:latin typeface="Consolas" panose="020B0609020204030204"/>
              </a:rPr>
              <a:t>System.</a:t>
            </a:r>
            <a:r>
              <a:rPr lang="en-US" altLang="zh-CN" sz="1200" i="1" dirty="0" err="1" smtClean="0">
                <a:solidFill>
                  <a:srgbClr val="0000C0"/>
                </a:solidFill>
                <a:latin typeface="Consolas" panose="020B0609020204030204"/>
              </a:rPr>
              <a:t>out</a:t>
            </a:r>
            <a:r>
              <a:rPr lang="en-US" altLang="zh-CN" sz="1200" i="1" dirty="0" err="1" smtClean="0">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礼物盒</a:t>
            </a:r>
            <a:r>
              <a:rPr lang="en-US" altLang="zh-CN" sz="1200" i="1" dirty="0" smtClean="0">
                <a:solidFill>
                  <a:srgbClr val="2A00FF"/>
                </a:solidFill>
                <a:latin typeface="Consolas" panose="020B0609020204030204"/>
              </a:rPr>
              <a:t>..."</a:t>
            </a:r>
            <a:r>
              <a:rPr lang="en-US" altLang="zh-CN" sz="1200" i="1" dirty="0" smtClean="0">
                <a:solidFill>
                  <a:srgbClr val="000000"/>
                </a:solidFill>
                <a:latin typeface="Consolas" panose="020B0609020204030204"/>
              </a:rPr>
              <a:t>);  </a:t>
            </a:r>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b="1" dirty="0" smtClean="0">
                <a:solidFill>
                  <a:srgbClr val="7F0055"/>
                </a:solidFill>
                <a:latin typeface="Consolas" panose="020B0609020204030204"/>
              </a:rPr>
              <a:t>   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  </a:t>
            </a:r>
            <a:r>
              <a:rPr lang="en-US" altLang="zh-CN" sz="1200" dirty="0" err="1" smtClean="0">
                <a:solidFill>
                  <a:srgbClr val="000000"/>
                </a:solidFill>
                <a:latin typeface="Consolas" panose="020B0609020204030204"/>
              </a:rPr>
              <a:t>BoxUtil</a:t>
            </a:r>
            <a:r>
              <a:rPr lang="en-US" altLang="zh-CN" sz="1200" dirty="0" smtClean="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   Box&lt;Gift</a:t>
            </a:r>
            <a:r>
              <a:rPr lang="en-US" altLang="zh-CN" sz="1200" dirty="0">
                <a:solidFill>
                  <a:srgbClr val="000000"/>
                </a:solidFill>
                <a:latin typeface="Consolas" panose="020B0609020204030204"/>
              </a:rPr>
              <a: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  </a:t>
            </a:r>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   Box&lt;</a:t>
            </a:r>
            <a:r>
              <a:rPr lang="en-US" altLang="zh-CN" sz="1200" dirty="0" err="1" smtClean="0">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   </a:t>
            </a:r>
            <a:r>
              <a:rPr lang="en-US" altLang="zh-CN" u="sng" dirty="0" err="1" smtClean="0">
                <a:solidFill>
                  <a:srgbClr val="FF0000"/>
                </a:solidFill>
                <a:latin typeface="Consolas" panose="020B0609020204030204"/>
              </a:rPr>
              <a:t>bu.open</a:t>
            </a:r>
            <a:r>
              <a:rPr lang="en-US" altLang="zh-CN" u="sng" dirty="0" smtClean="0">
                <a:solidFill>
                  <a:srgbClr val="FF0000"/>
                </a:solidFill>
                <a:latin typeface="Consolas" panose="020B0609020204030204"/>
              </a:rPr>
              <a:t>(box2</a:t>
            </a:r>
            <a:r>
              <a:rPr lang="en-US" altLang="zh-CN" u="sng" dirty="0">
                <a:solidFill>
                  <a:srgbClr val="FF0000"/>
                </a:solidFill>
                <a:latin typeface="Consolas" panose="020B0609020204030204"/>
              </a:rPr>
              <a:t>);</a:t>
            </a:r>
            <a:endParaRPr lang="en-US" altLang="zh-CN" u="sng" dirty="0">
              <a:solidFill>
                <a:srgbClr val="FF0000"/>
              </a:solidFill>
              <a:latin typeface="Consolas" panose="020B0609020204030204"/>
            </a:endParaRPr>
          </a:p>
          <a:p>
            <a:pPr algn="l"/>
            <a:r>
              <a:rPr lang="en-US" altLang="zh-CN" sz="1200" dirty="0" smtClean="0">
                <a:solidFill>
                  <a:srgbClr val="000000"/>
                </a:solidFill>
                <a:latin typeface="Consolas" panose="020B0609020204030204"/>
              </a:rPr>
              <a:t>   }</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zh-CN" altLang="en-US" sz="1200" dirty="0"/>
          </a:p>
        </p:txBody>
      </p:sp>
      <p:grpSp>
        <p:nvGrpSpPr>
          <p:cNvPr id="16" name="组合 15"/>
          <p:cNvGrpSpPr/>
          <p:nvPr/>
        </p:nvGrpSpPr>
        <p:grpSpPr>
          <a:xfrm>
            <a:off x="1557000" y="4350179"/>
            <a:ext cx="4095000" cy="562539"/>
            <a:chOff x="1557000" y="4350179"/>
            <a:chExt cx="4095000" cy="562539"/>
          </a:xfrm>
        </p:grpSpPr>
        <p:sp>
          <p:nvSpPr>
            <p:cNvPr id="6" name="Rectangle 10"/>
            <p:cNvSpPr>
              <a:spLocks noChangeArrowheads="1"/>
            </p:cNvSpPr>
            <p:nvPr/>
          </p:nvSpPr>
          <p:spPr bwMode="auto">
            <a:xfrm>
              <a:off x="1557000" y="4350179"/>
              <a:ext cx="1692000" cy="291571"/>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pic>
          <p:nvPicPr>
            <p:cNvPr id="10" name="Picture 2" descr="C:\Users\jian.zhang\Desktop\安卓PPT模板demo\代码展示\11.wmf"/>
            <p:cNvPicPr>
              <a:picLocks noChangeAspect="1" noChangeArrowheads="1"/>
            </p:cNvPicPr>
            <p:nvPr/>
          </p:nvPicPr>
          <p:blipFill>
            <a:blip r:embed="rId2"/>
            <a:srcRect/>
            <a:stretch>
              <a:fillRect/>
            </a:stretch>
          </p:blipFill>
          <p:spPr bwMode="auto">
            <a:xfrm>
              <a:off x="3417311" y="4495964"/>
              <a:ext cx="500105" cy="416754"/>
            </a:xfrm>
            <a:prstGeom prst="rect">
              <a:avLst/>
            </a:prstGeom>
            <a:noFill/>
          </p:spPr>
        </p:pic>
        <p:sp>
          <p:nvSpPr>
            <p:cNvPr id="13" name="TextBox 12"/>
            <p:cNvSpPr txBox="1"/>
            <p:nvPr/>
          </p:nvSpPr>
          <p:spPr>
            <a:xfrm>
              <a:off x="3897000" y="4596750"/>
              <a:ext cx="1755000" cy="307777"/>
            </a:xfrm>
            <a:prstGeom prst="rect">
              <a:avLst/>
            </a:prstGeom>
            <a:noFill/>
            <a:ln>
              <a:solidFill>
                <a:srgbClr val="C00000"/>
              </a:solidFill>
            </a:ln>
          </p:spPr>
          <p:txBody>
            <a:bodyPr wrap="square" rtlCol="0">
              <a:spAutoFit/>
            </a:bodyPr>
            <a:lstStyle/>
            <a:p>
              <a:pPr algn="l"/>
              <a:r>
                <a:rPr lang="zh-CN" altLang="en-US" sz="1400" dirty="0" smtClean="0">
                  <a:solidFill>
                    <a:srgbClr val="FF0000"/>
                  </a:solidFill>
                </a:rPr>
                <a:t>编译期检查出异常！</a:t>
              </a:r>
              <a:endParaRPr lang="zh-CN" altLang="en-US" sz="1400" dirty="0">
                <a:solidFill>
                  <a:srgbClr val="FF0000"/>
                </a:solidFill>
              </a:endParaRPr>
            </a:p>
          </p:txBody>
        </p:sp>
      </p:grpSp>
      <p:sp>
        <p:nvSpPr>
          <p:cNvPr id="14" name="TextBox 13"/>
          <p:cNvSpPr txBox="1"/>
          <p:nvPr/>
        </p:nvSpPr>
        <p:spPr>
          <a:xfrm>
            <a:off x="297080" y="1995838"/>
            <a:ext cx="3370283" cy="275590"/>
          </a:xfrm>
          <a:prstGeom prst="rect">
            <a:avLst/>
          </a:prstGeom>
          <a:noFill/>
        </p:spPr>
        <p:txBody>
          <a:bodyPr wrap="square" rtlCol="0">
            <a:spAutoFit/>
          </a:bodyPr>
          <a:lstStyle/>
          <a:p>
            <a:pPr marL="227330" lvl="0" indent="-227330" algn="l" eaLnBrk="0" hangingPunct="0">
              <a:spcBef>
                <a:spcPts val="1000"/>
              </a:spcBef>
              <a:buSzPct val="100000"/>
              <a:buFont typeface="Wingdings" panose="05000000000000000000" pitchFamily="2" charset="2"/>
              <a:buChar char="n"/>
            </a:pP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泛型类</a:t>
            </a:r>
            <a:r>
              <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Box</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礼品盒类，盒内可以装礼物</a:t>
            </a:r>
            <a:r>
              <a:rPr lang="zh-CN" altLang="en-US" sz="1200" dirty="0" smtClean="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1" name="TextBox 10"/>
          <p:cNvSpPr txBox="1"/>
          <p:nvPr/>
        </p:nvSpPr>
        <p:spPr>
          <a:xfrm>
            <a:off x="2682000" y="2276167"/>
            <a:ext cx="2475000" cy="1015663"/>
          </a:xfrm>
          <a:prstGeom prst="rect">
            <a:avLst/>
          </a:prstGeom>
          <a:solidFill>
            <a:schemeClr val="bg2"/>
          </a:solidFill>
          <a:ln>
            <a:solidFill>
              <a:srgbClr val="5AADD6"/>
            </a:solidFill>
          </a:ln>
        </p:spPr>
        <p:txBody>
          <a:bodyPr wrap="square" rtlCol="0">
            <a:spAutoFit/>
          </a:bodyPr>
          <a:lstStyle/>
          <a:p>
            <a:pPr algn="l"/>
            <a:r>
              <a:rPr lang="en-US" altLang="zh-CN" sz="1000" b="1" dirty="0">
                <a:solidFill>
                  <a:srgbClr val="7F0055"/>
                </a:solidFill>
                <a:latin typeface="Consolas" panose="020B0609020204030204"/>
              </a:rPr>
              <a:t>class</a:t>
            </a:r>
            <a:r>
              <a:rPr lang="en-US" altLang="zh-CN" sz="1000" b="1" dirty="0">
                <a:solidFill>
                  <a:srgbClr val="000000"/>
                </a:solidFill>
                <a:latin typeface="Consolas" panose="020B0609020204030204"/>
              </a:rPr>
              <a:t> Box&lt;T&gt;{</a:t>
            </a:r>
            <a:r>
              <a:rPr lang="en-US" altLang="zh-CN" sz="1000" b="1" dirty="0">
                <a:solidFill>
                  <a:srgbClr val="3F7F5F"/>
                </a:solidFill>
                <a:latin typeface="Consolas" panose="020B0609020204030204"/>
              </a:rPr>
              <a:t>//</a:t>
            </a:r>
            <a:r>
              <a:rPr lang="zh-CN" altLang="en-US" sz="1000" b="1" dirty="0">
                <a:solidFill>
                  <a:srgbClr val="3F7F5F"/>
                </a:solidFill>
                <a:latin typeface="Consolas" panose="020B0609020204030204"/>
              </a:rPr>
              <a:t>物品盒，泛型类</a:t>
            </a:r>
            <a:endParaRPr lang="zh-CN" altLang="en-US" sz="1000" b="1" dirty="0">
              <a:solidFill>
                <a:srgbClr val="3F7F5F"/>
              </a:solidFill>
              <a:latin typeface="Consolas" panose="020B0609020204030204"/>
            </a:endParaRPr>
          </a:p>
          <a:p>
            <a:pPr algn="l"/>
            <a:r>
              <a:rPr lang="en-US" altLang="zh-CN" sz="1000" b="1" dirty="0" smtClean="0">
                <a:solidFill>
                  <a:srgbClr val="7F0055"/>
                </a:solidFill>
                <a:latin typeface="Consolas" panose="020B0609020204030204"/>
              </a:rPr>
              <a:t>   private</a:t>
            </a:r>
            <a:r>
              <a:rPr lang="en-US" altLang="zh-CN" sz="1000" b="1" dirty="0" smtClean="0">
                <a:solidFill>
                  <a:srgbClr val="000000"/>
                </a:solidFill>
                <a:latin typeface="Consolas" panose="020B0609020204030204"/>
              </a:rPr>
              <a:t> </a:t>
            </a:r>
            <a:r>
              <a:rPr lang="en-US" altLang="zh-CN" sz="1000" b="1" dirty="0">
                <a:solidFill>
                  <a:srgbClr val="000000"/>
                </a:solidFill>
                <a:latin typeface="Consolas" panose="020B0609020204030204"/>
              </a:rPr>
              <a:t>T </a:t>
            </a:r>
            <a:r>
              <a:rPr lang="en-US" altLang="zh-CN" sz="1000" b="1" dirty="0">
                <a:solidFill>
                  <a:srgbClr val="0000C0"/>
                </a:solidFill>
                <a:latin typeface="Consolas" panose="020B0609020204030204"/>
              </a:rPr>
              <a:t>gift</a:t>
            </a:r>
            <a:r>
              <a:rPr lang="en-US" altLang="zh-CN" sz="1000" b="1" dirty="0">
                <a:solidFill>
                  <a:srgbClr val="000000"/>
                </a:solidFill>
                <a:latin typeface="Consolas" panose="020B0609020204030204"/>
              </a:rPr>
              <a:t>;</a:t>
            </a:r>
            <a:endParaRPr lang="en-US" altLang="zh-CN" sz="1000" b="1" dirty="0">
              <a:solidFill>
                <a:srgbClr val="000000"/>
              </a:solidFill>
              <a:latin typeface="Consolas" panose="020B0609020204030204"/>
            </a:endParaRPr>
          </a:p>
          <a:p>
            <a:pPr algn="l"/>
            <a:r>
              <a:rPr lang="en-US" altLang="zh-CN" sz="1000" b="1" dirty="0" smtClean="0">
                <a:solidFill>
                  <a:srgbClr val="7F0055"/>
                </a:solidFill>
                <a:latin typeface="Consolas" panose="020B0609020204030204"/>
              </a:rPr>
              <a:t>   public</a:t>
            </a:r>
            <a:r>
              <a:rPr lang="en-US" altLang="zh-CN" sz="1000" b="1" dirty="0" smtClean="0">
                <a:solidFill>
                  <a:srgbClr val="000000"/>
                </a:solidFill>
                <a:latin typeface="Consolas" panose="020B0609020204030204"/>
              </a:rPr>
              <a:t> </a:t>
            </a:r>
            <a:r>
              <a:rPr lang="en-US" altLang="zh-CN" sz="1000" b="1" dirty="0">
                <a:solidFill>
                  <a:srgbClr val="000000"/>
                </a:solidFill>
                <a:latin typeface="Consolas" panose="020B0609020204030204"/>
              </a:rPr>
              <a:t>Box(T gift){</a:t>
            </a:r>
            <a:endParaRPr lang="en-US" altLang="zh-CN" sz="1000" b="1" dirty="0">
              <a:solidFill>
                <a:srgbClr val="000000"/>
              </a:solidFill>
              <a:latin typeface="Consolas" panose="020B0609020204030204"/>
            </a:endParaRPr>
          </a:p>
          <a:p>
            <a:pPr algn="l"/>
            <a:r>
              <a:rPr lang="en-US" altLang="zh-CN" sz="1000" b="1" dirty="0" smtClean="0">
                <a:solidFill>
                  <a:srgbClr val="7F0055"/>
                </a:solidFill>
                <a:latin typeface="Consolas" panose="020B0609020204030204"/>
              </a:rPr>
              <a:t>      </a:t>
            </a:r>
            <a:r>
              <a:rPr lang="en-US" altLang="zh-CN" sz="1000" b="1" dirty="0" err="1" smtClean="0">
                <a:solidFill>
                  <a:srgbClr val="7F0055"/>
                </a:solidFill>
                <a:latin typeface="Consolas" panose="020B0609020204030204"/>
              </a:rPr>
              <a:t>this</a:t>
            </a:r>
            <a:r>
              <a:rPr lang="en-US" altLang="zh-CN" sz="1000" b="1" dirty="0" err="1" smtClean="0">
                <a:solidFill>
                  <a:srgbClr val="000000"/>
                </a:solidFill>
                <a:latin typeface="Consolas" panose="020B0609020204030204"/>
              </a:rPr>
              <a:t>.</a:t>
            </a:r>
            <a:r>
              <a:rPr lang="en-US" altLang="zh-CN" sz="1000" b="1" dirty="0" err="1" smtClean="0">
                <a:solidFill>
                  <a:srgbClr val="0000C0"/>
                </a:solidFill>
                <a:latin typeface="Consolas" panose="020B0609020204030204"/>
              </a:rPr>
              <a:t>gift</a:t>
            </a:r>
            <a:r>
              <a:rPr lang="en-US" altLang="zh-CN" sz="1000" b="1" dirty="0" smtClean="0">
                <a:solidFill>
                  <a:srgbClr val="000000"/>
                </a:solidFill>
                <a:latin typeface="Consolas" panose="020B0609020204030204"/>
              </a:rPr>
              <a:t>=gift</a:t>
            </a:r>
            <a:r>
              <a:rPr lang="en-US" altLang="zh-CN" sz="1000" b="1" dirty="0">
                <a:solidFill>
                  <a:srgbClr val="000000"/>
                </a:solidFill>
                <a:latin typeface="Consolas" panose="020B0609020204030204"/>
              </a:rPr>
              <a:t>;</a:t>
            </a:r>
            <a:endParaRPr lang="en-US" altLang="zh-CN" sz="1000" b="1" dirty="0">
              <a:solidFill>
                <a:srgbClr val="000000"/>
              </a:solidFill>
              <a:latin typeface="Consolas" panose="020B0609020204030204"/>
            </a:endParaRPr>
          </a:p>
          <a:p>
            <a:pPr algn="l"/>
            <a:r>
              <a:rPr lang="en-US" altLang="zh-CN" sz="1000" dirty="0" smtClean="0">
                <a:solidFill>
                  <a:srgbClr val="000000"/>
                </a:solidFill>
                <a:latin typeface="Consolas" panose="020B0609020204030204"/>
              </a:rPr>
              <a:t>    }</a:t>
            </a:r>
            <a:endParaRPr lang="en-US" altLang="zh-CN" sz="1000" dirty="0">
              <a:solidFill>
                <a:srgbClr val="000000"/>
              </a:solidFill>
              <a:latin typeface="Consolas" panose="020B0609020204030204"/>
            </a:endParaRPr>
          </a:p>
          <a:p>
            <a:pPr algn="l"/>
            <a:r>
              <a:rPr lang="en-US" altLang="zh-CN" sz="1000" dirty="0">
                <a:solidFill>
                  <a:srgbClr val="000000"/>
                </a:solidFill>
                <a:latin typeface="Consolas" panose="020B0609020204030204"/>
              </a:rPr>
              <a:t>}</a:t>
            </a:r>
            <a:endParaRPr lang="zh-CN" altLang="en-US" sz="1000" dirty="0"/>
          </a:p>
        </p:txBody>
      </p:sp>
      <p:grpSp>
        <p:nvGrpSpPr>
          <p:cNvPr id="7" name="组合 6"/>
          <p:cNvGrpSpPr/>
          <p:nvPr/>
        </p:nvGrpSpPr>
        <p:grpSpPr>
          <a:xfrm>
            <a:off x="2907000" y="3966750"/>
            <a:ext cx="5607000" cy="430887"/>
            <a:chOff x="2907000" y="3966750"/>
            <a:chExt cx="5607000" cy="430887"/>
          </a:xfrm>
        </p:grpSpPr>
        <p:grpSp>
          <p:nvGrpSpPr>
            <p:cNvPr id="4" name="组合 3"/>
            <p:cNvGrpSpPr/>
            <p:nvPr/>
          </p:nvGrpSpPr>
          <p:grpSpPr>
            <a:xfrm>
              <a:off x="2907000" y="3975750"/>
              <a:ext cx="2565000" cy="396000"/>
              <a:chOff x="2907000" y="3975750"/>
              <a:chExt cx="2565000" cy="396000"/>
            </a:xfrm>
          </p:grpSpPr>
          <p:sp>
            <p:nvSpPr>
              <p:cNvPr id="17" name="Rectangle 10"/>
              <p:cNvSpPr>
                <a:spLocks noChangeArrowheads="1"/>
              </p:cNvSpPr>
              <p:nvPr/>
            </p:nvSpPr>
            <p:spPr bwMode="auto">
              <a:xfrm>
                <a:off x="2907000" y="3975750"/>
                <a:ext cx="1152000" cy="180000"/>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sp>
            <p:nvSpPr>
              <p:cNvPr id="18" name="Rectangle 10"/>
              <p:cNvSpPr>
                <a:spLocks noChangeArrowheads="1"/>
              </p:cNvSpPr>
              <p:nvPr/>
            </p:nvSpPr>
            <p:spPr bwMode="auto">
              <a:xfrm>
                <a:off x="3672000" y="4191750"/>
                <a:ext cx="1800000" cy="180000"/>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grpSp>
        <p:sp>
          <p:nvSpPr>
            <p:cNvPr id="5" name="TextBox 4"/>
            <p:cNvSpPr txBox="1"/>
            <p:nvPr/>
          </p:nvSpPr>
          <p:spPr>
            <a:xfrm>
              <a:off x="7362000" y="3966750"/>
              <a:ext cx="1152000" cy="430887"/>
            </a:xfrm>
            <a:prstGeom prst="rect">
              <a:avLst/>
            </a:prstGeom>
            <a:noFill/>
          </p:spPr>
          <p:txBody>
            <a:bodyPr wrap="square" rtlCol="0">
              <a:spAutoFit/>
            </a:bodyPr>
            <a:lstStyle/>
            <a:p>
              <a:pPr algn="l"/>
              <a:r>
                <a:rPr lang="zh-CN" altLang="en-US" sz="1100" b="1" dirty="0" smtClean="0">
                  <a:solidFill>
                    <a:srgbClr val="FF0000"/>
                  </a:solidFill>
                </a:rPr>
                <a:t>两个</a:t>
              </a:r>
              <a:r>
                <a:rPr lang="en-US" altLang="zh-CN" sz="1100" b="1" dirty="0" smtClean="0">
                  <a:solidFill>
                    <a:srgbClr val="FF0000"/>
                  </a:solidFill>
                </a:rPr>
                <a:t>Box</a:t>
              </a:r>
              <a:r>
                <a:rPr lang="zh-CN" altLang="en-US" sz="1100" b="1" dirty="0" smtClean="0">
                  <a:solidFill>
                    <a:srgbClr val="FF0000"/>
                  </a:solidFill>
                </a:rPr>
                <a:t>版本可以兼容吗？</a:t>
              </a:r>
              <a:endParaRPr lang="zh-CN" altLang="en-US" sz="1100" b="1" dirty="0">
                <a:solidFill>
                  <a:srgbClr val="FF0000"/>
                </a:solidFill>
              </a:endParaRPr>
            </a:p>
          </p:txBody>
        </p:sp>
      </p:grpSp>
      <p:sp>
        <p:nvSpPr>
          <p:cNvPr id="20" name="TextBox 19"/>
          <p:cNvSpPr txBox="1"/>
          <p:nvPr/>
        </p:nvSpPr>
        <p:spPr>
          <a:xfrm>
            <a:off x="297080" y="2317011"/>
            <a:ext cx="2258696" cy="902811"/>
          </a:xfrm>
          <a:prstGeom prst="rect">
            <a:avLst/>
          </a:prstGeom>
          <a:noFill/>
        </p:spPr>
        <p:txBody>
          <a:bodyPr wrap="square" rtlCol="0">
            <a:spAutoFit/>
          </a:bodyPr>
          <a:lstStyle/>
          <a:p>
            <a:pPr marL="227330" lvl="0" indent="-227330" algn="l" eaLnBrk="0" hangingPunct="0">
              <a:spcBef>
                <a:spcPts val="1000"/>
              </a:spcBef>
              <a:buSzPct val="100000"/>
              <a:buFont typeface="Wingdings" panose="05000000000000000000" pitchFamily="2" charset="2"/>
              <a:buChar char="n"/>
            </a:pPr>
            <a:r>
              <a:rPr lang="en-US" altLang="zh-CN" sz="1200" dirty="0" err="1" smtClean="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BoxUtil</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类用来操作</a:t>
            </a:r>
            <a:r>
              <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Box</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endParaRPr>
          </a:p>
          <a:p>
            <a:pPr lvl="0" algn="l" eaLnBrk="0" hangingPunct="0">
              <a:spcBef>
                <a:spcPts val="1000"/>
              </a:spcBef>
              <a:buSzPct val="100000"/>
            </a:pP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该类内定义了一个</a:t>
            </a:r>
            <a:r>
              <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open</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方法，</a:t>
            </a:r>
            <a:endPar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endParaRPr>
          </a:p>
          <a:p>
            <a:pPr lvl="0" algn="l" eaLnBrk="0" hangingPunct="0">
              <a:spcBef>
                <a:spcPts val="1000"/>
              </a:spcBef>
              <a:buSzPct val="100000"/>
            </a:pP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用来打开物品盒</a:t>
            </a:r>
            <a:r>
              <a:rPr lang="zh-CN" altLang="en-US" sz="1200" dirty="0" smtClean="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Scale>
                                      <p:cBhvr>
                                        <p:cTn id="3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4"/>
                                        </p:tgtEl>
                                        <p:attrNameLst>
                                          <p:attrName>ppt_x</p:attrName>
                                          <p:attrName>ppt_y</p:attrName>
                                        </p:attrNameLst>
                                      </p:cBhvr>
                                    </p:animMotion>
                                    <p:animEffect transition="in" filter="fad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Scale>
                                      <p:cBhvr>
                                        <p:cTn id="45"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0"/>
                                        </p:tgtEl>
                                        <p:attrNameLst>
                                          <p:attrName>ppt_x</p:attrName>
                                          <p:attrName>ppt_y</p:attrName>
                                        </p:attrNameLst>
                                      </p:cBhvr>
                                    </p:animMotion>
                                    <p:animEffect transition="in" filter="fade">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5"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60" dur="1000" fill="hold"/>
                                        <p:tgtEl>
                                          <p:spTgt spid="7"/>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52"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Scale>
                                      <p:cBhvr>
                                        <p:cTn id="69"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16"/>
                                        </p:tgtEl>
                                        <p:attrNameLst>
                                          <p:attrName>ppt_x</p:attrName>
                                          <p:attrName>ppt_y</p:attrName>
                                        </p:attrNameLst>
                                      </p:cBhvr>
                                    </p:animMotion>
                                    <p:animEffect transition="in" filter="fade">
                                      <p:cBhvr>
                                        <p:cTn id="7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2" grpId="0" animBg="1"/>
      <p:bldP spid="14" grpId="0"/>
      <p:bldP spid="11"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为什么使用泛型通配符</a:t>
            </a:r>
            <a:endParaRPr lang="zh-CN" altLang="en-US"/>
          </a:p>
        </p:txBody>
      </p:sp>
      <p:sp>
        <p:nvSpPr>
          <p:cNvPr id="9" name="副标题 8"/>
          <p:cNvSpPr>
            <a:spLocks noGrp="1"/>
          </p:cNvSpPr>
          <p:nvPr>
            <p:ph type="subTitle" idx="10"/>
          </p:nvPr>
        </p:nvSpPr>
        <p:spPr>
          <a:xfrm>
            <a:off x="539552" y="843558"/>
            <a:ext cx="7920880" cy="792088"/>
          </a:xfrm>
        </p:spPr>
        <p:txBody>
          <a:bodyPr/>
          <a:lstStyle/>
          <a:p>
            <a:pPr>
              <a:lnSpc>
                <a:spcPct val="150000"/>
              </a:lnSpc>
            </a:pPr>
            <a:r>
              <a:rPr lang="zh-CN" altLang="en-US" dirty="0"/>
              <a:t>分析</a:t>
            </a:r>
            <a:r>
              <a:rPr lang="zh-CN" altLang="en-US" dirty="0" smtClean="0"/>
              <a:t>：尽管</a:t>
            </a:r>
            <a:r>
              <a:rPr lang="en-US" altLang="zh-CN" dirty="0"/>
              <a:t>BirthdayGift</a:t>
            </a:r>
            <a:r>
              <a:rPr lang="zh-CN" altLang="en-US" dirty="0"/>
              <a:t>是</a:t>
            </a:r>
            <a:r>
              <a:rPr lang="en-US" altLang="zh-CN" dirty="0"/>
              <a:t>Gift</a:t>
            </a:r>
            <a:r>
              <a:rPr lang="zh-CN" altLang="en-US" dirty="0"/>
              <a:t>的子类，但是</a:t>
            </a:r>
            <a:r>
              <a:rPr lang="en-US" altLang="zh-CN" dirty="0"/>
              <a:t>Box&lt;</a:t>
            </a:r>
            <a:r>
              <a:rPr lang="en-US" altLang="zh-CN" dirty="0" err="1"/>
              <a:t>BirthdayGift</a:t>
            </a:r>
            <a:r>
              <a:rPr lang="en-US" altLang="zh-CN" dirty="0"/>
              <a:t>&gt;</a:t>
            </a:r>
            <a:r>
              <a:rPr lang="zh-CN" altLang="en-US" dirty="0"/>
              <a:t>既不是</a:t>
            </a:r>
            <a:r>
              <a:rPr lang="en-US" altLang="zh-CN" dirty="0">
                <a:sym typeface="+mn-ea"/>
              </a:rPr>
              <a:t>Box&lt;Gift&gt;</a:t>
            </a:r>
            <a:r>
              <a:rPr lang="zh-CN" altLang="en-US" dirty="0">
                <a:sym typeface="+mn-ea"/>
              </a:rPr>
              <a:t>的子类，更不与</a:t>
            </a:r>
            <a:r>
              <a:rPr lang="zh-CN" altLang="en-US" dirty="0"/>
              <a:t>与</a:t>
            </a:r>
            <a:r>
              <a:rPr lang="en-US" altLang="zh-CN" dirty="0"/>
              <a:t>Box&lt;Gift&gt;</a:t>
            </a:r>
            <a:r>
              <a:rPr lang="zh-CN" altLang="en-US" dirty="0"/>
              <a:t>等价，二者是泛型类</a:t>
            </a:r>
            <a:r>
              <a:rPr lang="en-US" altLang="zh-CN" dirty="0"/>
              <a:t>Box</a:t>
            </a:r>
            <a:r>
              <a:rPr lang="zh-CN" altLang="en-US" dirty="0"/>
              <a:t>的两个</a:t>
            </a:r>
            <a:r>
              <a:rPr lang="zh-CN" altLang="en-US" dirty="0" smtClean="0"/>
              <a:t>不同版本。</a:t>
            </a:r>
            <a:endParaRPr lang="zh-CN" altLang="en-US" dirty="0"/>
          </a:p>
        </p:txBody>
      </p:sp>
      <p:sp>
        <p:nvSpPr>
          <p:cNvPr id="5" name="AutoShape 5"/>
          <p:cNvSpPr>
            <a:spLocks noChangeArrowheads="1"/>
          </p:cNvSpPr>
          <p:nvPr/>
        </p:nvSpPr>
        <p:spPr bwMode="auto">
          <a:xfrm>
            <a:off x="1575296" y="2193126"/>
            <a:ext cx="4292848" cy="73866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open(Box&lt;Gift&gt;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a:t>
            </a:r>
            <a:endParaRPr lang="en-US" altLang="zh-CN" sz="1400" b="1" dirty="0">
              <a:solidFill>
                <a:srgbClr val="000000"/>
              </a:solidFill>
              <a:latin typeface="Consolas" panose="020B0609020204030204"/>
            </a:endParaRPr>
          </a:p>
          <a:p>
            <a:pPr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a:t>
            </a:r>
            <a:r>
              <a:rPr lang="en-US" altLang="zh-CN" sz="1400" b="1" dirty="0" err="1">
                <a:solidFill>
                  <a:srgbClr val="000000"/>
                </a:solidFill>
                <a:latin typeface="Consolas" panose="020B0609020204030204"/>
              </a:rPr>
              <a:t>BirthdayGift</a:t>
            </a:r>
            <a:r>
              <a:rPr lang="en-US" altLang="zh-CN" sz="1400" b="1" dirty="0">
                <a:solidFill>
                  <a:srgbClr val="000000"/>
                </a:solidFill>
                <a:latin typeface="Consolas" panose="020B0609020204030204"/>
              </a:rPr>
              <a: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a:t>
            </a:r>
            <a:endParaRPr lang="en-US" altLang="zh-CN" sz="1400" b="1" dirty="0">
              <a:solidFill>
                <a:srgbClr val="000000"/>
              </a:solidFill>
              <a:latin typeface="Consolas" panose="020B0609020204030204"/>
            </a:endParaRPr>
          </a:p>
          <a:p>
            <a:pPr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a:t>
            </a:r>
            <a:r>
              <a:rPr lang="en-US" altLang="zh-CN" sz="1400" b="1" dirty="0" err="1">
                <a:solidFill>
                  <a:srgbClr val="000000"/>
                </a:solidFill>
                <a:latin typeface="Consolas" panose="020B0609020204030204"/>
              </a:rPr>
              <a:t>LoverGift</a:t>
            </a:r>
            <a:r>
              <a:rPr lang="en-US" altLang="zh-CN" sz="1400" b="1" dirty="0">
                <a:solidFill>
                  <a:srgbClr val="000000"/>
                </a:solidFill>
                <a:latin typeface="Consolas" panose="020B0609020204030204"/>
              </a:rPr>
              <a: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a:t>
            </a:r>
            <a:endParaRPr lang="en-US" altLang="zh-CN" sz="1400" dirty="0">
              <a:solidFill>
                <a:schemeClr val="tx1">
                  <a:lumMod val="75000"/>
                  <a:lumOff val="25000"/>
                </a:schemeClr>
              </a:solidFill>
              <a:ea typeface="微软雅黑" panose="020B0503020204020204" pitchFamily="34" charset="-122"/>
            </a:endParaRPr>
          </a:p>
        </p:txBody>
      </p:sp>
      <p:sp>
        <p:nvSpPr>
          <p:cNvPr id="6" name="AutoShape 10"/>
          <p:cNvSpPr>
            <a:spLocks noChangeArrowheads="1"/>
          </p:cNvSpPr>
          <p:nvPr/>
        </p:nvSpPr>
        <p:spPr bwMode="auto">
          <a:xfrm>
            <a:off x="5940152" y="2337142"/>
            <a:ext cx="2016000" cy="340519"/>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400" kern="0" dirty="0">
                <a:solidFill>
                  <a:schemeClr val="bg1"/>
                </a:solidFill>
                <a:latin typeface="Arial" panose="020B0604020202020204"/>
              </a:rPr>
              <a:t>代码繁琐，重用性不</a:t>
            </a:r>
            <a:r>
              <a:rPr lang="zh-CN" altLang="en-US" sz="1400" kern="0" dirty="0" smtClean="0">
                <a:solidFill>
                  <a:schemeClr val="bg1"/>
                </a:solidFill>
                <a:latin typeface="Arial" panose="020B0604020202020204"/>
              </a:rPr>
              <a:t>强</a:t>
            </a:r>
            <a:endParaRPr lang="en-GB" altLang="zh-CN" sz="1400" kern="0" dirty="0">
              <a:solidFill>
                <a:schemeClr val="bg1"/>
              </a:solidFill>
              <a:latin typeface="Arial" panose="020B0604020202020204"/>
            </a:endParaRPr>
          </a:p>
        </p:txBody>
      </p:sp>
      <p:sp>
        <p:nvSpPr>
          <p:cNvPr id="7" name="AutoShape 5"/>
          <p:cNvSpPr>
            <a:spLocks noChangeArrowheads="1"/>
          </p:cNvSpPr>
          <p:nvPr/>
        </p:nvSpPr>
        <p:spPr bwMode="auto">
          <a:xfrm>
            <a:off x="1547664" y="3579862"/>
            <a:ext cx="3977534" cy="37978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 }</a:t>
            </a:r>
            <a:endParaRPr lang="en-US" altLang="zh-CN" sz="1400" dirty="0">
              <a:solidFill>
                <a:schemeClr val="tx1">
                  <a:lumMod val="75000"/>
                  <a:lumOff val="25000"/>
                </a:schemeClr>
              </a:solidFill>
              <a:ea typeface="微软雅黑" panose="020B0503020204020204" pitchFamily="34" charset="-122"/>
            </a:endParaRPr>
          </a:p>
        </p:txBody>
      </p:sp>
      <p:sp>
        <p:nvSpPr>
          <p:cNvPr id="8" name="Rectangle 10"/>
          <p:cNvSpPr>
            <a:spLocks noChangeArrowheads="1"/>
          </p:cNvSpPr>
          <p:nvPr/>
        </p:nvSpPr>
        <p:spPr bwMode="auto">
          <a:xfrm>
            <a:off x="3635896" y="3687902"/>
            <a:ext cx="252000" cy="252000"/>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sp>
        <p:nvSpPr>
          <p:cNvPr id="12" name="AutoShape 10"/>
          <p:cNvSpPr>
            <a:spLocks noChangeArrowheads="1"/>
          </p:cNvSpPr>
          <p:nvPr/>
        </p:nvSpPr>
        <p:spPr bwMode="auto">
          <a:xfrm>
            <a:off x="3276000" y="4011910"/>
            <a:ext cx="1296000"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600" kern="0" dirty="0" smtClean="0">
                <a:solidFill>
                  <a:schemeClr val="bg1"/>
                </a:solidFill>
                <a:latin typeface="Arial" panose="020B0604020202020204"/>
              </a:rPr>
              <a:t>泛型</a:t>
            </a:r>
            <a:r>
              <a:rPr lang="zh-CN" altLang="en-US" sz="1600" kern="0" dirty="0" smtClean="0">
                <a:solidFill>
                  <a:srgbClr val="FFFF00"/>
                </a:solidFill>
                <a:latin typeface="Arial" panose="020B0604020202020204"/>
              </a:rPr>
              <a:t>通配符</a:t>
            </a:r>
            <a:endParaRPr lang="en-GB" altLang="zh-CN" sz="1600" kern="0" dirty="0">
              <a:solidFill>
                <a:srgbClr val="FFFF00"/>
              </a:solidFill>
              <a:latin typeface="Arial" panose="020B0604020202020204"/>
            </a:endParaRPr>
          </a:p>
        </p:txBody>
      </p:sp>
      <p:sp>
        <p:nvSpPr>
          <p:cNvPr id="4" name="TextBox 3"/>
          <p:cNvSpPr txBox="1"/>
          <p:nvPr/>
        </p:nvSpPr>
        <p:spPr>
          <a:xfrm>
            <a:off x="5868384" y="4012996"/>
            <a:ext cx="2160000" cy="646986"/>
          </a:xfrm>
          <a:prstGeom prst="roundRect">
            <a:avLst/>
          </a:prstGeom>
          <a:noFill/>
          <a:ln>
            <a:solidFill>
              <a:srgbClr val="5AADD6"/>
            </a:solidFill>
          </a:ln>
        </p:spPr>
        <p:txBody>
          <a:bodyPr wrap="square" rtlCol="0">
            <a:spAutoFit/>
          </a:bodyPr>
          <a:lstStyle/>
          <a:p>
            <a:pPr algn="l"/>
            <a:r>
              <a:rPr lang="zh-CN" altLang="en-US" sz="1600" b="1" dirty="0" smtClean="0">
                <a:solidFill>
                  <a:srgbClr val="3E68FC"/>
                </a:solidFill>
              </a:rPr>
              <a:t>什么是通配符，</a:t>
            </a:r>
            <a:endParaRPr lang="en-US" altLang="zh-CN" sz="1600" b="1" dirty="0" smtClean="0">
              <a:solidFill>
                <a:srgbClr val="3E68FC"/>
              </a:solidFill>
            </a:endParaRPr>
          </a:p>
          <a:p>
            <a:pPr algn="l"/>
            <a:r>
              <a:rPr lang="zh-CN" altLang="en-US" sz="1600" b="1" dirty="0" smtClean="0">
                <a:solidFill>
                  <a:srgbClr val="3E68FC"/>
                </a:solidFill>
              </a:rPr>
              <a:t>什么又是泛型通配符？</a:t>
            </a:r>
            <a:endParaRPr lang="zh-CN" altLang="en-US" sz="1600" b="1" dirty="0">
              <a:solidFill>
                <a:srgbClr val="3E68FC"/>
              </a:solidFill>
            </a:endParaRPr>
          </a:p>
        </p:txBody>
      </p:sp>
      <p:sp>
        <p:nvSpPr>
          <p:cNvPr id="14" name="内容占位符 2"/>
          <p:cNvSpPr txBox="1"/>
          <p:nvPr/>
        </p:nvSpPr>
        <p:spPr>
          <a:xfrm>
            <a:off x="432000" y="3021750"/>
            <a:ext cx="5175000" cy="468171"/>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400" dirty="0">
              <a:ea typeface="微软雅黑" panose="020B0503020204020204" pitchFamily="34" charset="-122"/>
            </a:endParaRPr>
          </a:p>
        </p:txBody>
      </p:sp>
      <p:sp>
        <p:nvSpPr>
          <p:cNvPr id="15" name="副标题 8"/>
          <p:cNvSpPr txBox="1"/>
          <p:nvPr/>
        </p:nvSpPr>
        <p:spPr>
          <a:xfrm>
            <a:off x="539552" y="1779662"/>
            <a:ext cx="7920880"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t>那么，如何避免</a:t>
            </a:r>
            <a:r>
              <a:rPr lang="en-US" altLang="zh-CN" dirty="0"/>
              <a:t>Box</a:t>
            </a:r>
            <a:r>
              <a:rPr lang="zh-CN" altLang="en-US" dirty="0"/>
              <a:t>类的多版本不兼容问题呢？多写几个重载的</a:t>
            </a:r>
            <a:r>
              <a:rPr lang="en-US" altLang="zh-CN" dirty="0"/>
              <a:t>open</a:t>
            </a:r>
            <a:r>
              <a:rPr lang="zh-CN" altLang="en-US" dirty="0"/>
              <a:t>方法</a:t>
            </a:r>
            <a:r>
              <a:rPr lang="zh-CN" altLang="en-US" dirty="0" smtClean="0"/>
              <a:t>？</a:t>
            </a:r>
            <a:endParaRPr lang="zh-CN" altLang="en-US" dirty="0"/>
          </a:p>
        </p:txBody>
      </p:sp>
      <p:sp>
        <p:nvSpPr>
          <p:cNvPr id="16" name="副标题 8"/>
          <p:cNvSpPr txBox="1"/>
          <p:nvPr/>
        </p:nvSpPr>
        <p:spPr>
          <a:xfrm>
            <a:off x="539552" y="3147814"/>
            <a:ext cx="7920880"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t>有没有一种符号</a:t>
            </a:r>
            <a:r>
              <a:rPr lang="zh-CN" altLang="en-US" dirty="0" smtClean="0"/>
              <a:t>可以兼容</a:t>
            </a:r>
            <a:r>
              <a:rPr lang="en-US" altLang="zh-CN" dirty="0" smtClean="0"/>
              <a:t>Box</a:t>
            </a:r>
            <a:r>
              <a:rPr lang="zh-CN" altLang="en-US" dirty="0" smtClean="0"/>
              <a:t>类的所有版本</a:t>
            </a:r>
            <a:r>
              <a:rPr lang="zh-CN" altLang="en-US" dirty="0"/>
              <a:t>呢？有</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Scale>
                                      <p:cBhvr>
                                        <p:cTn id="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
                                        </p:tgtEl>
                                        <p:attrNameLst>
                                          <p:attrName>ppt_x</p:attrName>
                                          <p:attrName>ppt_y</p:attrName>
                                        </p:attrNameLst>
                                      </p:cBhvr>
                                    </p:animMotion>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41" presetClass="entr" presetSubtype="0" fill="hold" grpId="0" nodeType="with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Scale>
                                      <p:cBhvr>
                                        <p:cTn id="2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16"/>
                                        </p:tgtEl>
                                        <p:attrNameLst>
                                          <p:attrName>ppt_x</p:attrName>
                                          <p:attrName>ppt_y</p:attrName>
                                        </p:attrNameLst>
                                      </p:cBhvr>
                                    </p:animMotion>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Scale>
                                      <p:cBhvr>
                                        <p:cTn id="3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7"/>
                                        </p:tgtEl>
                                        <p:attrNameLst>
                                          <p:attrName>ppt_x</p:attrName>
                                          <p:attrName>ppt_y</p:attrName>
                                        </p:attrNameLst>
                                      </p:cBhvr>
                                    </p:animMotion>
                                    <p:animEffect transition="in" filter="fade">
                                      <p:cBhvr>
                                        <p:cTn id="35" dur="1000"/>
                                        <p:tgtEl>
                                          <p:spTgt spid="7"/>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Scale>
                                      <p:cBhvr>
                                        <p:cTn id="3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8"/>
                                        </p:tgtEl>
                                        <p:attrNameLst>
                                          <p:attrName>ppt_x</p:attrName>
                                          <p:attrName>ppt_y</p:attrName>
                                        </p:attrNameLst>
                                      </p:cBhvr>
                                    </p:animMotion>
                                    <p:animEffect transition="in" filter="fade">
                                      <p:cBhvr>
                                        <p:cTn id="40" dur="1000"/>
                                        <p:tgtEl>
                                          <p:spTgt spid="8"/>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Scale>
                                      <p:cBhvr>
                                        <p:cTn id="43"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2"/>
                                        </p:tgtEl>
                                        <p:attrNameLst>
                                          <p:attrName>ppt_x</p:attrName>
                                          <p:attrName>ppt_y</p:attrName>
                                        </p:attrNameLst>
                                      </p:cBhvr>
                                    </p:animMotion>
                                    <p:animEffect transition="in" filter="fade">
                                      <p:cBhvr>
                                        <p:cTn id="45" dur="10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Scale>
                                      <p:cBhvr>
                                        <p:cTn id="5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4"/>
                                        </p:tgtEl>
                                        <p:attrNameLst>
                                          <p:attrName>ppt_x</p:attrName>
                                          <p:attrName>ppt_y</p:attrName>
                                        </p:attrNameLst>
                                      </p:cBhvr>
                                    </p:animMotion>
                                    <p:animEffect transition="in" filter="fade">
                                      <p:cBhvr>
                                        <p:cTn id="5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4" grpId="0" animBg="1"/>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什么是通配符</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43558"/>
            <a:ext cx="1962448" cy="360040"/>
          </a:xfrm>
        </p:spPr>
        <p:txBody>
          <a:bodyPr/>
          <a:lstStyle/>
          <a:p>
            <a:r>
              <a:rPr lang="zh-CN" altLang="en-US" dirty="0"/>
              <a:t>通配符</a:t>
            </a:r>
            <a:r>
              <a:rPr lang="zh-CN" altLang="en-US" dirty="0" smtClean="0"/>
              <a:t>的</a:t>
            </a:r>
            <a:r>
              <a:rPr lang="zh-CN" altLang="en-US" dirty="0"/>
              <a:t>概念</a:t>
            </a:r>
            <a:r>
              <a:rPr lang="zh-CN" altLang="en-US" dirty="0" smtClean="0"/>
              <a:t>？</a:t>
            </a:r>
            <a:endParaRPr lang="zh-CN" altLang="en-US" dirty="0"/>
          </a:p>
        </p:txBody>
      </p:sp>
      <p:sp>
        <p:nvSpPr>
          <p:cNvPr id="19" name="Text Box 14"/>
          <p:cNvSpPr txBox="1"/>
          <p:nvPr/>
        </p:nvSpPr>
        <p:spPr>
          <a:xfrm>
            <a:off x="673647" y="1303561"/>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303561"/>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303561"/>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303561"/>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2859728"/>
            <a:ext cx="824766" cy="1188009"/>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261168"/>
              <a:ext cx="750151" cy="307777"/>
            </a:xfrm>
            <a:prstGeom prst="rect">
              <a:avLst/>
            </a:prstGeom>
            <a:noFill/>
            <a:ln w="9525">
              <a:noFill/>
            </a:ln>
          </p:spPr>
          <p:txBody>
            <a:bodyPr wrap="square" anchor="t">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外延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743869"/>
            <a:ext cx="1103560" cy="1055688"/>
            <a:chOff x="338859" y="2095666"/>
            <a:chExt cx="1103560"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431866" y="2438844"/>
              <a:ext cx="968993" cy="369332"/>
            </a:xfrm>
            <a:prstGeom prst="rect">
              <a:avLst/>
            </a:prstGeom>
            <a:noFill/>
          </p:spPr>
          <p:txBody>
            <a:bodyPr wrap="square" rtlCol="0">
              <a:spAutoFit/>
            </a:bodyPr>
            <a:lstStyle/>
            <a:p>
              <a:r>
                <a:rPr lang="zh-CN" altLang="en-US" b="1" noProof="1">
                  <a:solidFill>
                    <a:schemeClr val="accent1"/>
                  </a:solidFill>
                </a:rPr>
                <a:t>通配符</a:t>
              </a:r>
              <a:endParaRPr lang="en-US" altLang="zh-CN" b="1" noProof="1">
                <a:solidFill>
                  <a:schemeClr val="accent1"/>
                </a:solidFill>
              </a:endParaRPr>
            </a:p>
          </p:txBody>
        </p:sp>
      </p:grpSp>
      <p:grpSp>
        <p:nvGrpSpPr>
          <p:cNvPr id="5" name="组合 4"/>
          <p:cNvGrpSpPr/>
          <p:nvPr/>
        </p:nvGrpSpPr>
        <p:grpSpPr>
          <a:xfrm>
            <a:off x="2339752" y="1743869"/>
            <a:ext cx="1125000" cy="1055688"/>
            <a:chOff x="2339752" y="1410050"/>
            <a:chExt cx="1125000"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339752" y="1752418"/>
              <a:ext cx="1125000" cy="369332"/>
            </a:xfrm>
            <a:prstGeom prst="rect">
              <a:avLst/>
            </a:prstGeom>
            <a:noFill/>
          </p:spPr>
          <p:txBody>
            <a:bodyPr wrap="square" rtlCol="0">
              <a:spAutoFit/>
            </a:bodyPr>
            <a:lstStyle/>
            <a:p>
              <a:r>
                <a:rPr lang="zh-CN" altLang="en-US" b="1" noProof="1" smtClean="0">
                  <a:solidFill>
                    <a:schemeClr val="accent1"/>
                  </a:solidFill>
                </a:rPr>
                <a:t>特殊字符</a:t>
              </a:r>
              <a:endParaRPr lang="en-US" altLang="zh-CN" b="1" noProof="1">
                <a:solidFill>
                  <a:schemeClr val="accent1"/>
                </a:solidFill>
              </a:endParaRPr>
            </a:p>
          </p:txBody>
        </p:sp>
      </p:grpSp>
      <p:grpSp>
        <p:nvGrpSpPr>
          <p:cNvPr id="6" name="组合 5"/>
          <p:cNvGrpSpPr/>
          <p:nvPr/>
        </p:nvGrpSpPr>
        <p:grpSpPr>
          <a:xfrm>
            <a:off x="3955497" y="1743869"/>
            <a:ext cx="1054800" cy="1055688"/>
            <a:chOff x="3955497" y="1410050"/>
            <a:chExt cx="1054800"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4015104" y="1661614"/>
              <a:ext cx="916936" cy="521970"/>
            </a:xfrm>
            <a:prstGeom prst="rect">
              <a:avLst/>
            </a:prstGeom>
            <a:noFill/>
          </p:spPr>
          <p:txBody>
            <a:bodyPr wrap="square" rtlCol="0">
              <a:spAutoFit/>
            </a:bodyPr>
            <a:lstStyle/>
            <a:p>
              <a:pPr algn="l"/>
              <a:r>
                <a:rPr lang="zh-CN" altLang="en-US" sz="1400" b="1" noProof="1">
                  <a:solidFill>
                    <a:schemeClr val="accent1"/>
                  </a:solidFill>
                </a:rPr>
                <a:t>数学符号</a:t>
              </a:r>
              <a:endParaRPr lang="zh-CN" altLang="en-US" sz="1400" b="1" noProof="1">
                <a:solidFill>
                  <a:schemeClr val="accent1"/>
                </a:solidFill>
              </a:endParaRPr>
            </a:p>
            <a:p>
              <a:pPr algn="l"/>
              <a:r>
                <a:rPr lang="zh-CN" altLang="en-US" sz="1400" b="1" noProof="1">
                  <a:solidFill>
                    <a:schemeClr val="accent1"/>
                  </a:solidFill>
                </a:rPr>
                <a:t>单位符号</a:t>
              </a:r>
              <a:endParaRPr lang="zh-CN" altLang="en-US" sz="1400" b="1" noProof="1">
                <a:solidFill>
                  <a:schemeClr val="accent1"/>
                </a:solidFill>
              </a:endParaRPr>
            </a:p>
          </p:txBody>
        </p:sp>
      </p:grpSp>
      <p:grpSp>
        <p:nvGrpSpPr>
          <p:cNvPr id="43" name="组合 42"/>
          <p:cNvGrpSpPr/>
          <p:nvPr/>
        </p:nvGrpSpPr>
        <p:grpSpPr>
          <a:xfrm>
            <a:off x="5517000" y="1743869"/>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代替一个或多个真正字符</a:t>
              </a:r>
              <a:endParaRPr lang="zh-CN" altLang="en-US" sz="1400" b="1" noProof="1">
                <a:solidFill>
                  <a:schemeClr val="accent1"/>
                </a:solidFill>
              </a:endParaRPr>
            </a:p>
          </p:txBody>
        </p:sp>
      </p:grpSp>
      <p:sp>
        <p:nvSpPr>
          <p:cNvPr id="48" name="TextBox 47"/>
          <p:cNvSpPr txBox="1"/>
          <p:nvPr/>
        </p:nvSpPr>
        <p:spPr>
          <a:xfrm>
            <a:off x="2358390" y="3147060"/>
            <a:ext cx="4556760" cy="583565"/>
          </a:xfrm>
          <a:prstGeom prst="rect">
            <a:avLst/>
          </a:prstGeom>
          <a:noFill/>
        </p:spPr>
        <p:txBody>
          <a:bodyPr wrap="square" rtlCol="0">
            <a:spAutoFit/>
          </a:bodyPr>
          <a:lstStyle/>
          <a:p>
            <a:pPr algn="l"/>
            <a:r>
              <a:rPr lang="zh-CN" altLang="en-US" sz="1600" b="1" dirty="0" smtClean="0"/>
              <a:t>定义：</a:t>
            </a:r>
            <a:endParaRPr lang="en-US" altLang="zh-CN" sz="1600" b="1" dirty="0" smtClean="0"/>
          </a:p>
          <a:p>
            <a:pPr algn="l"/>
            <a:r>
              <a:rPr lang="zh-CN" altLang="en-US" sz="1600" dirty="0"/>
              <a:t>通配符是代替一个或多个真正字符的特殊字符。</a:t>
            </a:r>
            <a:endParaRPr lang="zh-CN" altLang="en-US" sz="1600" dirty="0"/>
          </a:p>
        </p:txBody>
      </p:sp>
      <p:sp>
        <p:nvSpPr>
          <p:cNvPr id="39" name="Rectangle 14"/>
          <p:cNvSpPr>
            <a:spLocks noChangeArrowheads="1"/>
          </p:cNvSpPr>
          <p:nvPr/>
        </p:nvSpPr>
        <p:spPr bwMode="auto">
          <a:xfrm>
            <a:off x="2516287" y="874916"/>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235951" y="874916"/>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275856" y="771550"/>
            <a:ext cx="4761144"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Wildcard</a:t>
            </a:r>
            <a:r>
              <a:rPr lang="en-US" altLang="zh-CN" dirty="0">
                <a:solidFill>
                  <a:schemeClr val="tx1">
                    <a:lumMod val="75000"/>
                    <a:lumOff val="25000"/>
                  </a:schemeClr>
                </a:solidFill>
              </a:rPr>
              <a:t>    </a:t>
            </a:r>
            <a:r>
              <a:rPr lang="zh-CN" altLang="en-US" dirty="0">
                <a:solidFill>
                  <a:schemeClr val="tx1">
                    <a:lumMod val="75000"/>
                    <a:lumOff val="25000"/>
                  </a:schemeClr>
                </a:solidFill>
              </a:rPr>
              <a:t>英 </a:t>
            </a:r>
            <a:r>
              <a:rPr lang="en-US" altLang="zh-CN" dirty="0">
                <a:solidFill>
                  <a:schemeClr val="tx1">
                    <a:lumMod val="75000"/>
                    <a:lumOff val="25000"/>
                  </a:schemeClr>
                </a:solidFill>
              </a:rPr>
              <a:t>[</a:t>
            </a:r>
            <a:r>
              <a:rPr lang="en-US" altLang="zh-CN" dirty="0"/>
              <a:t>'</a:t>
            </a:r>
            <a:r>
              <a:rPr lang="en-US" altLang="zh-CN" dirty="0" err="1"/>
              <a:t>waɪldkɑrd</a:t>
            </a:r>
            <a:r>
              <a:rPr lang="en-US" altLang="zh-CN" dirty="0">
                <a:solidFill>
                  <a:schemeClr val="tx1">
                    <a:lumMod val="75000"/>
                    <a:lumOff val="25000"/>
                  </a:schemeClr>
                </a:solidFill>
              </a:rPr>
              <a:t>] </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美 </a:t>
            </a:r>
            <a:r>
              <a:rPr lang="en-US" altLang="zh-CN" dirty="0">
                <a:solidFill>
                  <a:schemeClr val="tx1">
                    <a:lumMod val="75000"/>
                    <a:lumOff val="25000"/>
                  </a:schemeClr>
                </a:solidFill>
              </a:rPr>
              <a:t>[</a:t>
            </a:r>
            <a:r>
              <a:rPr lang="en-US" altLang="zh-CN" dirty="0" smtClean="0"/>
              <a:t>'</a:t>
            </a:r>
            <a:r>
              <a:rPr lang="en-US" altLang="zh-CN" dirty="0" err="1" smtClean="0"/>
              <a:t>waɪldkɑrd</a:t>
            </a:r>
            <a:r>
              <a:rPr lang="en-US" altLang="zh-CN" dirty="0" smtClean="0">
                <a:solidFill>
                  <a:schemeClr val="tx1">
                    <a:lumMod val="75000"/>
                    <a:lumOff val="25000"/>
                  </a:schemeClr>
                </a:solidFill>
              </a:rPr>
              <a:t>] 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通配符</a:t>
            </a:r>
            <a:endParaRPr lang="en-US" altLang="zh-CN" dirty="0">
              <a:solidFill>
                <a:schemeClr val="tx1">
                  <a:lumMod val="75000"/>
                  <a:lumOff val="25000"/>
                </a:schemeClr>
              </a:solidFill>
              <a:sym typeface="+mn-ea"/>
            </a:endParaRPr>
          </a:p>
        </p:txBody>
      </p:sp>
      <p:grpSp>
        <p:nvGrpSpPr>
          <p:cNvPr id="60" name="组合 59"/>
          <p:cNvGrpSpPr/>
          <p:nvPr/>
        </p:nvGrpSpPr>
        <p:grpSpPr>
          <a:xfrm>
            <a:off x="2645029" y="4081894"/>
            <a:ext cx="1881888" cy="485918"/>
            <a:chOff x="2782599" y="1459401"/>
            <a:chExt cx="1085796" cy="276935"/>
          </a:xfrm>
          <a:solidFill>
            <a:schemeClr val="accent1"/>
          </a:solidFill>
        </p:grpSpPr>
        <p:sp>
          <p:nvSpPr>
            <p:cNvPr id="61" name="AutoShape 5"/>
            <p:cNvSpPr>
              <a:spLocks noChangeArrowheads="1"/>
            </p:cNvSpPr>
            <p:nvPr/>
          </p:nvSpPr>
          <p:spPr bwMode="auto">
            <a:xfrm>
              <a:off x="2782599" y="1459401"/>
              <a:ext cx="1085796" cy="276935"/>
            </a:xfrm>
            <a:prstGeom prst="chevron">
              <a:avLst>
                <a:gd name="adj" fmla="val 12153"/>
              </a:avLst>
            </a:prstGeom>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62" name="Text Box 6"/>
            <p:cNvSpPr txBox="1">
              <a:spLocks noChangeArrowheads="1"/>
            </p:cNvSpPr>
            <p:nvPr/>
          </p:nvSpPr>
          <p:spPr bwMode="auto">
            <a:xfrm>
              <a:off x="2789790" y="1529295"/>
              <a:ext cx="1051866"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a:solidFill>
                    <a:srgbClr val="FFFFFF"/>
                  </a:solidFill>
                  <a:latin typeface="微软雅黑" panose="020B0503020204020204" pitchFamily="34" charset="-122"/>
                  <a:ea typeface="微软雅黑" panose="020B0503020204020204" pitchFamily="34" charset="-122"/>
                </a:rPr>
                <a:t>正则表达式通配符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744985" y="4081894"/>
            <a:ext cx="1882799" cy="485919"/>
            <a:chOff x="897127" y="1459399"/>
            <a:chExt cx="2471372" cy="276935"/>
          </a:xfrm>
          <a:solidFill>
            <a:schemeClr val="accent1"/>
          </a:solidFill>
        </p:grpSpPr>
        <p:sp>
          <p:nvSpPr>
            <p:cNvPr id="64" name="AutoShape 7"/>
            <p:cNvSpPr>
              <a:spLocks noChangeArrowheads="1"/>
            </p:cNvSpPr>
            <p:nvPr/>
          </p:nvSpPr>
          <p:spPr bwMode="auto">
            <a:xfrm>
              <a:off x="897127" y="1459399"/>
              <a:ext cx="2471372" cy="276935"/>
            </a:xfrm>
            <a:prstGeom prst="homePlate">
              <a:avLst>
                <a:gd name="adj" fmla="val 11944"/>
              </a:avLst>
            </a:prstGeom>
          </p:spPr>
          <p:style>
            <a:lnRef idx="1">
              <a:schemeClr val="accent1"/>
            </a:lnRef>
            <a:fillRef idx="3">
              <a:schemeClr val="accent1"/>
            </a:fillRef>
            <a:effectRef idx="2">
              <a:schemeClr val="accent1"/>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65" name="Text Box 8"/>
            <p:cNvSpPr txBox="1">
              <a:spLocks noChangeArrowheads="1"/>
            </p:cNvSpPr>
            <p:nvPr/>
          </p:nvSpPr>
          <p:spPr bwMode="auto">
            <a:xfrm>
              <a:off x="1057206" y="1529293"/>
              <a:ext cx="1885472" cy="140326"/>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en-US" altLang="zh-CN" sz="1600" b="1" kern="0" noProof="1">
                  <a:solidFill>
                    <a:srgbClr val="FFFFFF"/>
                  </a:solidFill>
                  <a:latin typeface="微软雅黑" panose="020B0503020204020204" pitchFamily="34" charset="-122"/>
                  <a:ea typeface="微软雅黑" panose="020B0503020204020204" pitchFamily="34" charset="-122"/>
                </a:rPr>
                <a:t>shell</a:t>
              </a:r>
              <a:r>
                <a:rPr lang="zh-CN" altLang="en-US" sz="1600" b="1" kern="0" noProof="1">
                  <a:solidFill>
                    <a:srgbClr val="FFFFFF"/>
                  </a:solidFill>
                  <a:latin typeface="微软雅黑" panose="020B0503020204020204" pitchFamily="34" charset="-122"/>
                  <a:ea typeface="微软雅黑" panose="020B0503020204020204" pitchFamily="34" charset="-122"/>
                </a:rPr>
                <a:t>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6444208" y="4081894"/>
            <a:ext cx="1882802" cy="485918"/>
            <a:chOff x="4671876" y="1459401"/>
            <a:chExt cx="1419679" cy="276935"/>
          </a:xfrm>
          <a:solidFill>
            <a:schemeClr val="accent1"/>
          </a:solidFill>
        </p:grpSpPr>
        <p:sp>
          <p:nvSpPr>
            <p:cNvPr id="67" name="AutoShape 9"/>
            <p:cNvSpPr>
              <a:spLocks noChangeArrowheads="1"/>
            </p:cNvSpPr>
            <p:nvPr/>
          </p:nvSpPr>
          <p:spPr bwMode="auto">
            <a:xfrm>
              <a:off x="4671876" y="1459401"/>
              <a:ext cx="1419679" cy="276935"/>
            </a:xfrm>
            <a:prstGeom prst="chevron">
              <a:avLst>
                <a:gd name="adj" fmla="val 12153"/>
              </a:avLst>
            </a:prstGeom>
            <a:solidFill>
              <a:srgbClr val="92D050"/>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68" name="Text Box 10"/>
            <p:cNvSpPr txBox="1">
              <a:spLocks noChangeArrowheads="1"/>
            </p:cNvSpPr>
            <p:nvPr/>
          </p:nvSpPr>
          <p:spPr bwMode="auto">
            <a:xfrm>
              <a:off x="4845264" y="1529295"/>
              <a:ext cx="1026171"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泛型通配符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4544162" y="4081894"/>
            <a:ext cx="1882802" cy="485918"/>
            <a:chOff x="4671876" y="1459401"/>
            <a:chExt cx="1419679" cy="276935"/>
          </a:xfrm>
          <a:solidFill>
            <a:schemeClr val="accent1"/>
          </a:solidFill>
        </p:grpSpPr>
        <p:sp>
          <p:nvSpPr>
            <p:cNvPr id="70" name="AutoShape 9"/>
            <p:cNvSpPr>
              <a:spLocks noChangeArrowheads="1"/>
            </p:cNvSpPr>
            <p:nvPr/>
          </p:nvSpPr>
          <p:spPr bwMode="auto">
            <a:xfrm>
              <a:off x="4671876" y="1459401"/>
              <a:ext cx="1419679" cy="276935"/>
            </a:xfrm>
            <a:prstGeom prst="chevron">
              <a:avLst>
                <a:gd name="adj" fmla="val 12153"/>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71" name="Text Box 10"/>
            <p:cNvSpPr txBox="1">
              <a:spLocks noChangeArrowheads="1"/>
            </p:cNvSpPr>
            <p:nvPr/>
          </p:nvSpPr>
          <p:spPr bwMode="auto">
            <a:xfrm>
              <a:off x="4845264" y="1529293"/>
              <a:ext cx="1026171"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en-US" altLang="zh-CN" sz="1600" b="1" kern="0" noProof="1">
                  <a:solidFill>
                    <a:srgbClr val="FFFFFF"/>
                  </a:solidFill>
                  <a:latin typeface="微软雅黑" panose="020B0503020204020204" pitchFamily="34" charset="-122"/>
                  <a:ea typeface="微软雅黑" panose="020B0503020204020204" pitchFamily="34" charset="-122"/>
                </a:rPr>
                <a:t>SQL</a:t>
              </a:r>
              <a:r>
                <a:rPr lang="zh-CN" altLang="en-US" sz="1600" b="1" kern="0" noProof="1">
                  <a:solidFill>
                    <a:srgbClr val="FFFFFF"/>
                  </a:solidFill>
                  <a:latin typeface="微软雅黑" panose="020B0503020204020204" pitchFamily="34" charset="-122"/>
                  <a:ea typeface="微软雅黑" panose="020B0503020204020204" pitchFamily="34" charset="-122"/>
                </a:rPr>
                <a:t>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heckerboard(across)">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1000"/>
                                        <p:tgtEl>
                                          <p:spTgt spid="63"/>
                                        </p:tgtEl>
                                      </p:cBhvr>
                                    </p:animEffect>
                                    <p:anim calcmode="lin" valueType="num">
                                      <p:cBhvr>
                                        <p:cTn id="52" dur="1000" fill="hold"/>
                                        <p:tgtEl>
                                          <p:spTgt spid="63"/>
                                        </p:tgtEl>
                                        <p:attrNameLst>
                                          <p:attrName>ppt_x</p:attrName>
                                        </p:attrNameLst>
                                      </p:cBhvr>
                                      <p:tavLst>
                                        <p:tav tm="0">
                                          <p:val>
                                            <p:strVal val="#ppt_x"/>
                                          </p:val>
                                        </p:tav>
                                        <p:tav tm="100000">
                                          <p:val>
                                            <p:strVal val="#ppt_x"/>
                                          </p:val>
                                        </p:tav>
                                      </p:tavLst>
                                    </p:anim>
                                    <p:anim calcmode="lin" valueType="num">
                                      <p:cBhvr>
                                        <p:cTn id="53" dur="1000" fill="hold"/>
                                        <p:tgtEl>
                                          <p:spTgt spid="6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000"/>
                                        <p:tgtEl>
                                          <p:spTgt spid="60"/>
                                        </p:tgtEl>
                                      </p:cBhvr>
                                    </p:animEffect>
                                    <p:anim calcmode="lin" valueType="num">
                                      <p:cBhvr>
                                        <p:cTn id="57" dur="1000" fill="hold"/>
                                        <p:tgtEl>
                                          <p:spTgt spid="60"/>
                                        </p:tgtEl>
                                        <p:attrNameLst>
                                          <p:attrName>ppt_x</p:attrName>
                                        </p:attrNameLst>
                                      </p:cBhvr>
                                      <p:tavLst>
                                        <p:tav tm="0">
                                          <p:val>
                                            <p:strVal val="#ppt_x"/>
                                          </p:val>
                                        </p:tav>
                                        <p:tav tm="100000">
                                          <p:val>
                                            <p:strVal val="#ppt_x"/>
                                          </p:val>
                                        </p:tav>
                                      </p:tavLst>
                                    </p:anim>
                                    <p:anim calcmode="lin" valueType="num">
                                      <p:cBhvr>
                                        <p:cTn id="58" dur="1000" fill="hold"/>
                                        <p:tgtEl>
                                          <p:spTgt spid="6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1000"/>
                                        <p:tgtEl>
                                          <p:spTgt spid="66"/>
                                        </p:tgtEl>
                                      </p:cBhvr>
                                    </p:animEffect>
                                    <p:anim calcmode="lin" valueType="num">
                                      <p:cBhvr>
                                        <p:cTn id="62" dur="1000" fill="hold"/>
                                        <p:tgtEl>
                                          <p:spTgt spid="66"/>
                                        </p:tgtEl>
                                        <p:attrNameLst>
                                          <p:attrName>ppt_x</p:attrName>
                                        </p:attrNameLst>
                                      </p:cBhvr>
                                      <p:tavLst>
                                        <p:tav tm="0">
                                          <p:val>
                                            <p:strVal val="#ppt_x"/>
                                          </p:val>
                                        </p:tav>
                                        <p:tav tm="100000">
                                          <p:val>
                                            <p:strVal val="#ppt_x"/>
                                          </p:val>
                                        </p:tav>
                                      </p:tavLst>
                                    </p:anim>
                                    <p:anim calcmode="lin" valueType="num">
                                      <p:cBhvr>
                                        <p:cTn id="63" dur="1000" fill="hold"/>
                                        <p:tgtEl>
                                          <p:spTgt spid="6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fade">
                                      <p:cBhvr>
                                        <p:cTn id="66" dur="1000"/>
                                        <p:tgtEl>
                                          <p:spTgt spid="69"/>
                                        </p:tgtEl>
                                      </p:cBhvr>
                                    </p:animEffect>
                                    <p:anim calcmode="lin" valueType="num">
                                      <p:cBhvr>
                                        <p:cTn id="67" dur="1000" fill="hold"/>
                                        <p:tgtEl>
                                          <p:spTgt spid="69"/>
                                        </p:tgtEl>
                                        <p:attrNameLst>
                                          <p:attrName>ppt_x</p:attrName>
                                        </p:attrNameLst>
                                      </p:cBhvr>
                                      <p:tavLst>
                                        <p:tav tm="0">
                                          <p:val>
                                            <p:strVal val="#ppt_x"/>
                                          </p:val>
                                        </p:tav>
                                        <p:tav tm="100000">
                                          <p:val>
                                            <p:strVal val="#ppt_x"/>
                                          </p:val>
                                        </p:tav>
                                      </p:tavLst>
                                    </p:anim>
                                    <p:anim calcmode="lin" valueType="num">
                                      <p:cBhvr>
                                        <p:cTn id="68"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195739" y="141998"/>
            <a:ext cx="6768877" cy="368300"/>
          </a:xfrm>
        </p:spPr>
        <p:txBody>
          <a:bodyPr anchor="ctr"/>
          <a:lstStyle/>
          <a:p>
            <a:r>
              <a:rPr lang="zh-CN" altLang="en-US" dirty="0" smtClean="0"/>
              <a:t>本单元贯穿案例</a:t>
            </a:r>
            <a:endParaRPr lang="zh-CN" altLang="en-US" dirty="0"/>
          </a:p>
        </p:txBody>
      </p:sp>
      <p:sp>
        <p:nvSpPr>
          <p:cNvPr id="8" name="副标题 7"/>
          <p:cNvSpPr>
            <a:spLocks noGrp="1"/>
          </p:cNvSpPr>
          <p:nvPr>
            <p:ph type="subTitle" idx="10"/>
          </p:nvPr>
        </p:nvSpPr>
        <p:spPr>
          <a:xfrm>
            <a:off x="539552" y="843558"/>
            <a:ext cx="7488832" cy="720080"/>
          </a:xfrm>
        </p:spPr>
        <p:txBody>
          <a:bodyPr/>
          <a:lstStyle/>
          <a:p>
            <a:r>
              <a:rPr lang="zh-CN" altLang="en-US" dirty="0"/>
              <a:t>梦想成真小游戏</a:t>
            </a:r>
            <a:r>
              <a:rPr lang="zh-CN" altLang="en-US" dirty="0" smtClean="0"/>
              <a:t>：</a:t>
            </a:r>
            <a:endParaRPr lang="en-US" altLang="zh-CN" dirty="0" smtClean="0"/>
          </a:p>
          <a:p>
            <a:r>
              <a:rPr lang="zh-CN" altLang="en-US" dirty="0" smtClean="0"/>
              <a:t>几种</a:t>
            </a:r>
            <a:r>
              <a:rPr lang="zh-CN" altLang="en-US" dirty="0"/>
              <a:t>不同的小动物，您想要哪种就返回给您哪种</a:t>
            </a:r>
            <a:r>
              <a:rPr lang="zh-CN" altLang="en-US" dirty="0" smtClean="0"/>
              <a:t>。</a:t>
            </a:r>
            <a:endParaRPr lang="en-US" altLang="zh-CN" dirty="0" smtClean="0"/>
          </a:p>
        </p:txBody>
      </p:sp>
      <p:grpSp>
        <p:nvGrpSpPr>
          <p:cNvPr id="7" name="组合 6"/>
          <p:cNvGrpSpPr/>
          <p:nvPr/>
        </p:nvGrpSpPr>
        <p:grpSpPr>
          <a:xfrm>
            <a:off x="117000" y="1563638"/>
            <a:ext cx="8820000" cy="1108669"/>
            <a:chOff x="117000" y="1446750"/>
            <a:chExt cx="8820000" cy="1108669"/>
          </a:xfrm>
        </p:grpSpPr>
        <p:grpSp>
          <p:nvGrpSpPr>
            <p:cNvPr id="4" name="组合 3"/>
            <p:cNvGrpSpPr/>
            <p:nvPr/>
          </p:nvGrpSpPr>
          <p:grpSpPr>
            <a:xfrm>
              <a:off x="117000" y="1446750"/>
              <a:ext cx="8820000" cy="1108669"/>
              <a:chOff x="117000" y="1491750"/>
              <a:chExt cx="8820000" cy="1108669"/>
            </a:xfrm>
          </p:grpSpPr>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000" y="1626595"/>
                <a:ext cx="1035000" cy="81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1855" y="1626595"/>
                <a:ext cx="7312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914" y="1626595"/>
                <a:ext cx="70371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59" y="1626595"/>
                <a:ext cx="9596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6478" y="1626595"/>
                <a:ext cx="606227"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1280" y="1626595"/>
                <a:ext cx="540651"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6785" y="1626595"/>
                <a:ext cx="516354"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07995" y="1626595"/>
                <a:ext cx="69067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bwMode="auto">
              <a:xfrm>
                <a:off x="117000" y="1491750"/>
                <a:ext cx="8820000" cy="1108669"/>
              </a:xfrm>
              <a:prstGeom prst="roundRect">
                <a:avLst/>
              </a:prstGeom>
              <a:noFill/>
              <a:ln w="9525" cap="flat" cmpd="sng" algn="ctr">
                <a:solidFill>
                  <a:schemeClr val="accent2">
                    <a:lumMod val="60000"/>
                    <a:lumOff val="4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pic>
          <p:nvPicPr>
            <p:cNvPr id="103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7957" y="1596084"/>
              <a:ext cx="404043"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0641" y="3507854"/>
            <a:ext cx="34575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副标题 7"/>
          <p:cNvSpPr txBox="1"/>
          <p:nvPr/>
        </p:nvSpPr>
        <p:spPr>
          <a:xfrm>
            <a:off x="539552" y="2787774"/>
            <a:ext cx="7488832" cy="7200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smtClean="0"/>
              <a:t>分析提示：</a:t>
            </a:r>
            <a:endParaRPr lang="en-US" altLang="zh-CN" dirty="0" smtClean="0"/>
          </a:p>
          <a:p>
            <a:r>
              <a:rPr lang="zh-CN" altLang="en-US" dirty="0" smtClean="0"/>
              <a:t>设计一个方法，无论传入什么样的具体动物类型，都会自动返回该类型的对象。</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a:t>泛型</a:t>
            </a:r>
            <a:r>
              <a:rPr lang="zh-CN" altLang="en-US" kern="1200" dirty="0" smtClean="0">
                <a:solidFill>
                  <a:srgbClr val="0070C0"/>
                </a:solidFill>
                <a:latin typeface="+mj-lt"/>
                <a:ea typeface="+mj-ea"/>
                <a:cs typeface="+mj-cs"/>
                <a:sym typeface="Browallia New" panose="020B0604020202020204" charset="0"/>
              </a:rPr>
              <a:t>通配符</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43558"/>
            <a:ext cx="2362700" cy="360040"/>
          </a:xfrm>
        </p:spPr>
        <p:txBody>
          <a:bodyPr/>
          <a:lstStyle/>
          <a:p>
            <a:r>
              <a:rPr lang="zh-CN" altLang="en-US" dirty="0" smtClean="0"/>
              <a:t>泛型通配符的</a:t>
            </a:r>
            <a:r>
              <a:rPr lang="zh-CN" altLang="en-US" dirty="0"/>
              <a:t>概念</a:t>
            </a:r>
            <a:r>
              <a:rPr lang="zh-CN" altLang="en-US" dirty="0" smtClean="0"/>
              <a:t>？</a:t>
            </a:r>
            <a:endParaRPr lang="zh-CN" altLang="en-US" dirty="0"/>
          </a:p>
        </p:txBody>
      </p:sp>
      <p:sp>
        <p:nvSpPr>
          <p:cNvPr id="19" name="Text Box 14"/>
          <p:cNvSpPr txBox="1"/>
          <p:nvPr/>
        </p:nvSpPr>
        <p:spPr>
          <a:xfrm>
            <a:off x="673647" y="1303561"/>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303561"/>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303561"/>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303561"/>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2859728"/>
            <a:ext cx="824766" cy="1224009"/>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291878"/>
              <a:ext cx="750151" cy="307777"/>
            </a:xfrm>
            <a:prstGeom prst="rect">
              <a:avLst/>
            </a:prstGeom>
            <a:noFill/>
            <a:ln w="9525">
              <a:noFill/>
            </a:ln>
          </p:spPr>
          <p:txBody>
            <a:bodyPr wrap="square" anchor="t">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外延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83568" y="1743869"/>
            <a:ext cx="1253409" cy="1055688"/>
            <a:chOff x="268836" y="2095666"/>
            <a:chExt cx="1253409"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268836" y="2438844"/>
              <a:ext cx="1253409" cy="338554"/>
            </a:xfrm>
            <a:prstGeom prst="rect">
              <a:avLst/>
            </a:prstGeom>
            <a:noFill/>
          </p:spPr>
          <p:txBody>
            <a:bodyPr wrap="square" rtlCol="0">
              <a:spAutoFit/>
            </a:bodyPr>
            <a:lstStyle/>
            <a:p>
              <a:r>
                <a:rPr lang="zh-CN" altLang="en-US" sz="1600" b="1" noProof="1">
                  <a:solidFill>
                    <a:schemeClr val="accent1"/>
                  </a:solidFill>
                </a:rPr>
                <a:t>泛型</a:t>
              </a:r>
              <a:r>
                <a:rPr lang="zh-CN" altLang="en-US" sz="1600" b="1" noProof="1" smtClean="0">
                  <a:solidFill>
                    <a:schemeClr val="accent1"/>
                  </a:solidFill>
                </a:rPr>
                <a:t>通配符</a:t>
              </a:r>
              <a:endParaRPr lang="en-US" altLang="zh-CN" sz="1600" b="1" noProof="1">
                <a:solidFill>
                  <a:schemeClr val="accent1"/>
                </a:solidFill>
              </a:endParaRPr>
            </a:p>
          </p:txBody>
        </p:sp>
      </p:grpSp>
      <p:grpSp>
        <p:nvGrpSpPr>
          <p:cNvPr id="5" name="组合 4"/>
          <p:cNvGrpSpPr/>
          <p:nvPr/>
        </p:nvGrpSpPr>
        <p:grpSpPr>
          <a:xfrm>
            <a:off x="2339752" y="1743869"/>
            <a:ext cx="1125000" cy="1055688"/>
            <a:chOff x="2339752" y="1410050"/>
            <a:chExt cx="1125000"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339752" y="1752418"/>
              <a:ext cx="1125000" cy="369332"/>
            </a:xfrm>
            <a:prstGeom prst="rect">
              <a:avLst/>
            </a:prstGeom>
            <a:noFill/>
          </p:spPr>
          <p:txBody>
            <a:bodyPr wrap="square" rtlCol="0">
              <a:spAutoFit/>
            </a:bodyPr>
            <a:lstStyle/>
            <a:p>
              <a:r>
                <a:rPr lang="zh-CN" altLang="en-US" b="1" noProof="1" smtClean="0">
                  <a:solidFill>
                    <a:schemeClr val="accent1"/>
                  </a:solidFill>
                </a:rPr>
                <a:t>通配符</a:t>
              </a:r>
              <a:endParaRPr lang="en-US" altLang="zh-CN" b="1" noProof="1">
                <a:solidFill>
                  <a:schemeClr val="accent1"/>
                </a:solidFill>
              </a:endParaRPr>
            </a:p>
          </p:txBody>
        </p:sp>
      </p:grpSp>
      <p:grpSp>
        <p:nvGrpSpPr>
          <p:cNvPr id="43" name="组合 42"/>
          <p:cNvGrpSpPr/>
          <p:nvPr/>
        </p:nvGrpSpPr>
        <p:grpSpPr>
          <a:xfrm>
            <a:off x="5517000" y="1743869"/>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737235"/>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a:solidFill>
                    <a:schemeClr val="accent1"/>
                  </a:solidFill>
                  <a:sym typeface="+mn-ea"/>
                </a:rPr>
                <a:t>代表任意类型</a:t>
              </a:r>
              <a:endParaRPr lang="zh-CN" altLang="en-US" sz="1400" b="1" noProof="1">
                <a:solidFill>
                  <a:schemeClr val="accent1"/>
                </a:solidFill>
              </a:endParaRPr>
            </a:p>
            <a:p>
              <a:pPr algn="l"/>
              <a:r>
                <a:rPr lang="en-US" altLang="zh-CN" sz="1400" b="1" noProof="1">
                  <a:solidFill>
                    <a:schemeClr val="accent1"/>
                  </a:solidFill>
                </a:rPr>
                <a:t>2.</a:t>
              </a:r>
              <a:r>
                <a:rPr lang="zh-CN" altLang="en-US" sz="1400" b="1" noProof="1">
                  <a:solidFill>
                    <a:schemeClr val="accent1"/>
                  </a:solidFill>
                </a:rPr>
                <a:t>作为类型实参</a:t>
              </a:r>
              <a:endParaRPr lang="zh-CN" altLang="en-US" sz="1400" b="1" noProof="1">
                <a:solidFill>
                  <a:schemeClr val="accent1"/>
                </a:solidFill>
              </a:endParaRPr>
            </a:p>
            <a:p>
              <a:pPr algn="l"/>
              <a:r>
                <a:rPr lang="en-US" altLang="zh-CN" sz="1400" b="1" noProof="1">
                  <a:solidFill>
                    <a:schemeClr val="accent1"/>
                  </a:solidFill>
                </a:rPr>
                <a:t>3.</a:t>
              </a:r>
              <a:r>
                <a:rPr lang="zh-CN" altLang="en-US" sz="1400" b="1" noProof="1">
                  <a:solidFill>
                    <a:schemeClr val="accent1"/>
                  </a:solidFill>
                </a:rPr>
                <a:t>实例化对象时</a:t>
              </a:r>
              <a:r>
                <a:rPr lang="zh-CN" altLang="en-US" sz="1400" b="1" noProof="1">
                  <a:solidFill>
                    <a:schemeClr val="accent1"/>
                  </a:solidFill>
                </a:rPr>
                <a:t>使用</a:t>
              </a:r>
              <a:endParaRPr lang="zh-CN" altLang="en-US" sz="1400" b="1" noProof="1">
                <a:solidFill>
                  <a:schemeClr val="accent1"/>
                </a:solidFill>
              </a:endParaRPr>
            </a:p>
          </p:txBody>
        </p:sp>
      </p:grpSp>
      <p:sp>
        <p:nvSpPr>
          <p:cNvPr id="48" name="TextBox 47"/>
          <p:cNvSpPr txBox="1"/>
          <p:nvPr/>
        </p:nvSpPr>
        <p:spPr>
          <a:xfrm>
            <a:off x="2251075" y="3157220"/>
            <a:ext cx="5765165" cy="583565"/>
          </a:xfrm>
          <a:prstGeom prst="rect">
            <a:avLst/>
          </a:prstGeom>
          <a:noFill/>
        </p:spPr>
        <p:txBody>
          <a:bodyPr wrap="square" rtlCol="0">
            <a:spAutoFit/>
          </a:bodyPr>
          <a:lstStyle/>
          <a:p>
            <a:pPr algn="l"/>
            <a:r>
              <a:rPr lang="zh-CN" altLang="en-US" sz="1600" b="1" dirty="0" smtClean="0"/>
              <a:t>定义：</a:t>
            </a:r>
            <a:endParaRPr lang="en-US" altLang="zh-CN" sz="1600" b="1" dirty="0" smtClean="0"/>
          </a:p>
          <a:p>
            <a:pPr algn="l"/>
            <a:r>
              <a:rPr lang="zh-CN" altLang="en-US" sz="1600" dirty="0"/>
              <a:t>泛型通配符是用来表示任意类型实参的的通配符。</a:t>
            </a:r>
            <a:endParaRPr lang="zh-CN" altLang="en-US" sz="1600" dirty="0"/>
          </a:p>
        </p:txBody>
      </p:sp>
      <p:grpSp>
        <p:nvGrpSpPr>
          <p:cNvPr id="2" name="组合 1"/>
          <p:cNvGrpSpPr/>
          <p:nvPr/>
        </p:nvGrpSpPr>
        <p:grpSpPr>
          <a:xfrm>
            <a:off x="3878848" y="1743869"/>
            <a:ext cx="1269216" cy="1055688"/>
            <a:chOff x="3878848" y="1743869"/>
            <a:chExt cx="1269216" cy="1055688"/>
          </a:xfrm>
        </p:grpSpPr>
        <p:grpSp>
          <p:nvGrpSpPr>
            <p:cNvPr id="6" name="组合 5"/>
            <p:cNvGrpSpPr/>
            <p:nvPr/>
          </p:nvGrpSpPr>
          <p:grpSpPr>
            <a:xfrm>
              <a:off x="3955497" y="1743869"/>
              <a:ext cx="1054800" cy="1055688"/>
              <a:chOff x="3955497" y="1410050"/>
              <a:chExt cx="1054800"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995936" y="1600892"/>
                <a:ext cx="995193" cy="276999"/>
              </a:xfrm>
              <a:prstGeom prst="rect">
                <a:avLst/>
              </a:prstGeom>
              <a:noFill/>
            </p:spPr>
            <p:txBody>
              <a:bodyPr wrap="square" rtlCol="0">
                <a:spAutoFit/>
              </a:bodyPr>
              <a:lstStyle/>
              <a:p>
                <a:pPr algn="l"/>
                <a:r>
                  <a:rPr lang="en-US" altLang="zh-CN" sz="1200" b="1" noProof="1" smtClean="0">
                    <a:solidFill>
                      <a:schemeClr val="accent1"/>
                    </a:solidFill>
                  </a:rPr>
                  <a:t>shell</a:t>
                </a:r>
                <a:r>
                  <a:rPr lang="zh-CN" altLang="en-US" sz="1200" b="1" noProof="1" smtClean="0">
                    <a:solidFill>
                      <a:schemeClr val="accent1"/>
                    </a:solidFill>
                  </a:rPr>
                  <a:t>通配符</a:t>
                </a:r>
                <a:endParaRPr lang="zh-CN" altLang="en-US" sz="1200" b="1" noProof="1">
                  <a:solidFill>
                    <a:schemeClr val="accent1"/>
                  </a:solidFill>
                </a:endParaRPr>
              </a:p>
            </p:txBody>
          </p:sp>
        </p:grpSp>
        <p:sp>
          <p:nvSpPr>
            <p:cNvPr id="47" name="TextBox 46"/>
            <p:cNvSpPr txBox="1"/>
            <p:nvPr/>
          </p:nvSpPr>
          <p:spPr>
            <a:xfrm>
              <a:off x="3878848" y="2164120"/>
              <a:ext cx="1269216" cy="246221"/>
            </a:xfrm>
            <a:prstGeom prst="rect">
              <a:avLst/>
            </a:prstGeom>
            <a:noFill/>
          </p:spPr>
          <p:txBody>
            <a:bodyPr wrap="square" rtlCol="0">
              <a:spAutoFit/>
            </a:bodyPr>
            <a:lstStyle/>
            <a:p>
              <a:pPr algn="l"/>
              <a:r>
                <a:rPr lang="zh-CN" altLang="en-US" sz="1000" b="1" noProof="1" smtClean="0">
                  <a:solidFill>
                    <a:schemeClr val="accent1"/>
                  </a:solidFill>
                </a:rPr>
                <a:t>正则表达式</a:t>
              </a:r>
              <a:r>
                <a:rPr lang="zh-CN" altLang="en-US" sz="1000" b="1" noProof="1">
                  <a:solidFill>
                    <a:schemeClr val="accent1"/>
                  </a:solidFill>
                </a:rPr>
                <a:t>通配符</a:t>
              </a:r>
              <a:endParaRPr lang="zh-CN" altLang="en-US" sz="1000" b="1" noProof="1">
                <a:solidFill>
                  <a:schemeClr val="accent1"/>
                </a:solidFill>
              </a:endParaRPr>
            </a:p>
          </p:txBody>
        </p:sp>
        <p:sp>
          <p:nvSpPr>
            <p:cNvPr id="49" name="TextBox 48"/>
            <p:cNvSpPr txBox="1"/>
            <p:nvPr/>
          </p:nvSpPr>
          <p:spPr>
            <a:xfrm>
              <a:off x="3995936" y="2355726"/>
              <a:ext cx="995193" cy="276999"/>
            </a:xfrm>
            <a:prstGeom prst="rect">
              <a:avLst/>
            </a:prstGeom>
            <a:noFill/>
          </p:spPr>
          <p:txBody>
            <a:bodyPr wrap="square" rtlCol="0">
              <a:spAutoFit/>
            </a:bodyPr>
            <a:lstStyle/>
            <a:p>
              <a:pPr algn="l"/>
              <a:r>
                <a:rPr lang="en-US" altLang="zh-CN" sz="1200" b="1" noProof="1" smtClean="0">
                  <a:solidFill>
                    <a:schemeClr val="accent1"/>
                  </a:solidFill>
                </a:rPr>
                <a:t>SQL</a:t>
              </a:r>
              <a:r>
                <a:rPr lang="zh-CN" altLang="en-US" sz="1200" b="1" noProof="1" smtClean="0">
                  <a:solidFill>
                    <a:schemeClr val="accent1"/>
                  </a:solidFill>
                </a:rPr>
                <a:t>通配符</a:t>
              </a:r>
              <a:endParaRPr lang="zh-CN" altLang="en-US" sz="1200" b="1" noProof="1">
                <a:solidFill>
                  <a:schemeClr val="accent1"/>
                </a:solidFill>
              </a:endParaRPr>
            </a:p>
          </p:txBody>
        </p:sp>
      </p:grpSp>
      <p:grpSp>
        <p:nvGrpSpPr>
          <p:cNvPr id="8" name="组合 7"/>
          <p:cNvGrpSpPr/>
          <p:nvPr/>
        </p:nvGrpSpPr>
        <p:grpSpPr>
          <a:xfrm>
            <a:off x="744855" y="4100195"/>
            <a:ext cx="5709285" cy="485140"/>
            <a:chOff x="1173" y="6457"/>
            <a:chExt cx="8991" cy="764"/>
          </a:xfrm>
        </p:grpSpPr>
        <p:grpSp>
          <p:nvGrpSpPr>
            <p:cNvPr id="50" name="组合 49"/>
            <p:cNvGrpSpPr/>
            <p:nvPr/>
          </p:nvGrpSpPr>
          <p:grpSpPr>
            <a:xfrm>
              <a:off x="4236" y="6457"/>
              <a:ext cx="2964" cy="765"/>
              <a:chOff x="2782599" y="1459401"/>
              <a:chExt cx="1085796" cy="276935"/>
            </a:xfrm>
            <a:solidFill>
              <a:schemeClr val="accent1"/>
            </a:solidFill>
          </p:grpSpPr>
          <p:sp>
            <p:nvSpPr>
              <p:cNvPr id="51" name="AutoShape 5"/>
              <p:cNvSpPr>
                <a:spLocks noChangeArrowheads="1"/>
              </p:cNvSpPr>
              <p:nvPr/>
            </p:nvSpPr>
            <p:spPr bwMode="auto">
              <a:xfrm>
                <a:off x="2782599" y="1459401"/>
                <a:ext cx="1085796" cy="276935"/>
              </a:xfrm>
              <a:prstGeom prst="chevron">
                <a:avLst>
                  <a:gd name="adj" fmla="val 12153"/>
                </a:avLst>
              </a:prstGeom>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52" name="Text Box 6"/>
              <p:cNvSpPr txBox="1">
                <a:spLocks noChangeArrowheads="1"/>
              </p:cNvSpPr>
              <p:nvPr/>
            </p:nvSpPr>
            <p:spPr bwMode="auto">
              <a:xfrm>
                <a:off x="2789790" y="1529304"/>
                <a:ext cx="1051866"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固定上边界通配符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1173" y="6457"/>
              <a:ext cx="2965" cy="765"/>
              <a:chOff x="897127" y="1459399"/>
              <a:chExt cx="2471372" cy="276935"/>
            </a:xfrm>
            <a:solidFill>
              <a:schemeClr val="accent1"/>
            </a:solidFill>
          </p:grpSpPr>
          <p:sp>
            <p:nvSpPr>
              <p:cNvPr id="54" name="AutoShape 7"/>
              <p:cNvSpPr>
                <a:spLocks noChangeArrowheads="1"/>
              </p:cNvSpPr>
              <p:nvPr/>
            </p:nvSpPr>
            <p:spPr bwMode="auto">
              <a:xfrm>
                <a:off x="897127" y="1459399"/>
                <a:ext cx="2471372" cy="276935"/>
              </a:xfrm>
              <a:prstGeom prst="homePlate">
                <a:avLst>
                  <a:gd name="adj" fmla="val 11944"/>
                </a:avLst>
              </a:prstGeom>
            </p:spPr>
            <p:style>
              <a:lnRef idx="1">
                <a:schemeClr val="accent1"/>
              </a:lnRef>
              <a:fillRef idx="3">
                <a:schemeClr val="accent1"/>
              </a:fillRef>
              <a:effectRef idx="2">
                <a:schemeClr val="accent1"/>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55" name="Text Box 8"/>
              <p:cNvSpPr txBox="1">
                <a:spLocks noChangeArrowheads="1"/>
              </p:cNvSpPr>
              <p:nvPr/>
            </p:nvSpPr>
            <p:spPr bwMode="auto">
              <a:xfrm>
                <a:off x="1057206" y="1529291"/>
                <a:ext cx="1885472" cy="140326"/>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无边界通配符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7200" y="6457"/>
              <a:ext cx="2965" cy="765"/>
              <a:chOff x="4671876" y="1459401"/>
              <a:chExt cx="1419679" cy="276935"/>
            </a:xfrm>
            <a:solidFill>
              <a:schemeClr val="accent1"/>
            </a:solidFill>
          </p:grpSpPr>
          <p:sp>
            <p:nvSpPr>
              <p:cNvPr id="57" name="AutoShape 9"/>
              <p:cNvSpPr>
                <a:spLocks noChangeArrowheads="1"/>
              </p:cNvSpPr>
              <p:nvPr/>
            </p:nvSpPr>
            <p:spPr bwMode="auto">
              <a:xfrm>
                <a:off x="4671876" y="1459401"/>
                <a:ext cx="1419679" cy="276935"/>
              </a:xfrm>
              <a:prstGeom prst="chevron">
                <a:avLst>
                  <a:gd name="adj" fmla="val 12153"/>
                </a:avLst>
              </a:prstGeom>
              <a:solidFill>
                <a:srgbClr val="92D050"/>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58" name="Text Box 10"/>
              <p:cNvSpPr txBox="1">
                <a:spLocks noChangeArrowheads="1"/>
              </p:cNvSpPr>
              <p:nvPr/>
            </p:nvSpPr>
            <p:spPr bwMode="auto">
              <a:xfrm>
                <a:off x="4705807" y="1529305"/>
                <a:ext cx="1351817"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固定下边界通配符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sp>
        <p:nvSpPr>
          <p:cNvPr id="39" name="Rectangle 14"/>
          <p:cNvSpPr>
            <a:spLocks noChangeArrowheads="1"/>
          </p:cNvSpPr>
          <p:nvPr/>
        </p:nvSpPr>
        <p:spPr bwMode="auto">
          <a:xfrm>
            <a:off x="2875062" y="874916"/>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594726" y="874916"/>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634631" y="771550"/>
            <a:ext cx="4392032" cy="414020"/>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wildcard</a:t>
            </a:r>
            <a:r>
              <a:rPr lang="en-US" altLang="zh-CN" dirty="0">
                <a:solidFill>
                  <a:schemeClr val="tx1">
                    <a:lumMod val="75000"/>
                    <a:lumOff val="25000"/>
                  </a:schemeClr>
                </a:solidFill>
              </a:rPr>
              <a:t>    </a:t>
            </a:r>
            <a:r>
              <a:rPr lang="en-US" altLang="zh-CN" dirty="0" smtClean="0">
                <a:solidFill>
                  <a:schemeClr val="tx1">
                    <a:lumMod val="75000"/>
                    <a:lumOff val="25000"/>
                  </a:schemeClr>
                </a:solidFill>
              </a:rPr>
              <a:t> 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泛型通配符</a:t>
            </a:r>
            <a:endParaRPr lang="en-US" altLang="zh-CN" dirty="0">
              <a:solidFill>
                <a:schemeClr val="tx1">
                  <a:lumMod val="75000"/>
                  <a:lumOff val="2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heckerboard(across)">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heckerboard(across)">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P spid="4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zh-CN" altLang="en-US" dirty="0" smtClean="0"/>
              <a:t>无边界</a:t>
            </a:r>
            <a:r>
              <a:rPr lang="zh-CN" altLang="en-US" dirty="0"/>
              <a:t>通配符</a:t>
            </a:r>
            <a:endParaRPr lang="zh-CN" altLang="en-US" dirty="0"/>
          </a:p>
        </p:txBody>
      </p:sp>
      <p:sp>
        <p:nvSpPr>
          <p:cNvPr id="7" name="副标题 6"/>
          <p:cNvSpPr>
            <a:spLocks noGrp="1"/>
          </p:cNvSpPr>
          <p:nvPr>
            <p:ph type="subTitle" idx="10"/>
          </p:nvPr>
        </p:nvSpPr>
        <p:spPr>
          <a:xfrm>
            <a:off x="539552" y="843558"/>
            <a:ext cx="7488832" cy="720080"/>
          </a:xfrm>
        </p:spPr>
        <p:txBody>
          <a:bodyPr/>
          <a:lstStyle/>
          <a:p>
            <a:r>
              <a:rPr lang="zh-CN" altLang="en-US" dirty="0" smtClean="0"/>
              <a:t>无边界</a:t>
            </a:r>
            <a:r>
              <a:rPr lang="zh-CN" altLang="en-US" dirty="0"/>
              <a:t>通配符是仅以</a:t>
            </a:r>
            <a:r>
              <a:rPr lang="en-US" altLang="zh-CN" dirty="0"/>
              <a:t>?</a:t>
            </a:r>
            <a:r>
              <a:rPr lang="zh-CN" altLang="en-US" dirty="0" smtClean="0"/>
              <a:t>表示的泛型通配符。</a:t>
            </a:r>
            <a:endParaRPr lang="en-US" altLang="zh-CN" dirty="0" smtClean="0"/>
          </a:p>
          <a:p>
            <a:r>
              <a:rPr lang="zh-CN" altLang="en-US" dirty="0" smtClean="0"/>
              <a:t>？默认匹配</a:t>
            </a:r>
            <a:r>
              <a:rPr lang="en-US" altLang="zh-CN" dirty="0" smtClean="0"/>
              <a:t>Object</a:t>
            </a:r>
            <a:r>
              <a:rPr lang="zh-CN" altLang="en-US" dirty="0" smtClean="0"/>
              <a:t>类，即可以</a:t>
            </a:r>
            <a:r>
              <a:rPr lang="zh-CN" altLang="en-US" dirty="0"/>
              <a:t>匹配任意引用数据类型</a:t>
            </a:r>
            <a:r>
              <a:rPr lang="zh-CN" altLang="en-US" dirty="0" smtClean="0"/>
              <a:t>。</a:t>
            </a:r>
            <a:endParaRPr lang="zh-CN" altLang="en-US" dirty="0"/>
          </a:p>
        </p:txBody>
      </p:sp>
      <p:sp>
        <p:nvSpPr>
          <p:cNvPr id="9" name="AutoShape 5"/>
          <p:cNvSpPr>
            <a:spLocks noChangeArrowheads="1"/>
          </p:cNvSpPr>
          <p:nvPr/>
        </p:nvSpPr>
        <p:spPr bwMode="auto">
          <a:xfrm>
            <a:off x="179512" y="2322607"/>
            <a:ext cx="7848872"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open(Box&lt;?&gt; </a:t>
            </a:r>
            <a:r>
              <a:rPr lang="en-US" altLang="zh-CN" sz="1200" b="1" dirty="0" smtClean="0">
                <a:solidFill>
                  <a:srgbClr val="000000"/>
                </a:solidFill>
                <a:latin typeface="Consolas" panose="020B0609020204030204"/>
              </a:rPr>
              <a:t>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(box3</a:t>
            </a:r>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sp>
        <p:nvSpPr>
          <p:cNvPr id="10" name="TextBox 9"/>
          <p:cNvSpPr txBox="1"/>
          <p:nvPr/>
        </p:nvSpPr>
        <p:spPr>
          <a:xfrm>
            <a:off x="539552" y="1491630"/>
            <a:ext cx="6552728" cy="829945"/>
          </a:xfrm>
          <a:prstGeom prst="rect">
            <a:avLst/>
          </a:prstGeom>
          <a:noFill/>
        </p:spPr>
        <p:txBody>
          <a:bodyPr wrap="square" rtlCol="0">
            <a:spAutoFit/>
          </a:bodyPr>
          <a:lstStyle/>
          <a:p>
            <a:pPr marL="0" lvl="1" algn="l">
              <a:lnSpc>
                <a:spcPct val="150000"/>
              </a:lnSpc>
            </a:pPr>
            <a:r>
              <a:rPr lang="zh-CN" altLang="en-US" sz="1600" dirty="0">
                <a:solidFill>
                  <a:schemeClr val="accent6">
                    <a:lumMod val="75000"/>
                  </a:schemeClr>
                </a:solidFill>
              </a:rPr>
              <a:t>前面例子中，</a:t>
            </a:r>
            <a:r>
              <a:rPr lang="en-US" altLang="zh-CN" sz="1600" dirty="0">
                <a:solidFill>
                  <a:schemeClr val="accent6">
                    <a:lumMod val="75000"/>
                  </a:schemeClr>
                </a:solidFill>
              </a:rPr>
              <a:t>Gift</a:t>
            </a:r>
            <a:r>
              <a:rPr lang="zh-CN" altLang="en-US" sz="1600" dirty="0">
                <a:solidFill>
                  <a:schemeClr val="accent6">
                    <a:lumMod val="75000"/>
                  </a:schemeClr>
                </a:solidFill>
              </a:rPr>
              <a:t>、BirthdayGift、</a:t>
            </a:r>
            <a:r>
              <a:rPr lang="en-US" altLang="zh-CN" sz="1600" dirty="0" err="1">
                <a:solidFill>
                  <a:schemeClr val="accent6">
                    <a:lumMod val="75000"/>
                  </a:schemeClr>
                </a:solidFill>
              </a:rPr>
              <a:t>LoverGift</a:t>
            </a:r>
            <a:r>
              <a:rPr lang="zh-CN" altLang="en-US" sz="1600" dirty="0">
                <a:solidFill>
                  <a:schemeClr val="accent6">
                    <a:lumMod val="75000"/>
                  </a:schemeClr>
                </a:solidFill>
              </a:rPr>
              <a:t>均是</a:t>
            </a:r>
            <a:r>
              <a:rPr lang="en-US" altLang="zh-CN" sz="1600" dirty="0">
                <a:solidFill>
                  <a:schemeClr val="accent6">
                    <a:lumMod val="75000"/>
                  </a:schemeClr>
                </a:solidFill>
              </a:rPr>
              <a:t>Object</a:t>
            </a:r>
            <a:r>
              <a:rPr lang="zh-CN" altLang="en-US" sz="1600" dirty="0">
                <a:solidFill>
                  <a:schemeClr val="accent6">
                    <a:lumMod val="75000"/>
                  </a:schemeClr>
                </a:solidFill>
              </a:rPr>
              <a:t>的子类</a:t>
            </a:r>
            <a:r>
              <a:rPr lang="zh-CN" altLang="en-US" sz="1600" dirty="0" smtClean="0">
                <a:solidFill>
                  <a:schemeClr val="accent6">
                    <a:lumMod val="75000"/>
                  </a:schemeClr>
                </a:solidFill>
              </a:rPr>
              <a:t>。</a:t>
            </a:r>
            <a:endParaRPr lang="en-US" altLang="zh-CN" sz="1600" dirty="0" smtClean="0">
              <a:solidFill>
                <a:schemeClr val="accent6">
                  <a:lumMod val="75000"/>
                </a:schemeClr>
              </a:solidFill>
            </a:endParaRPr>
          </a:p>
          <a:p>
            <a:pPr marL="0" lvl="1" algn="l">
              <a:lnSpc>
                <a:spcPct val="150000"/>
              </a:lnSpc>
            </a:pPr>
            <a:r>
              <a:rPr lang="zh-CN" altLang="en-US" sz="1600" dirty="0" smtClean="0">
                <a:solidFill>
                  <a:schemeClr val="accent6">
                    <a:lumMod val="75000"/>
                  </a:schemeClr>
                </a:solidFill>
              </a:rPr>
              <a:t>所以</a:t>
            </a:r>
            <a:r>
              <a:rPr lang="zh-CN" altLang="en-US" sz="1600" dirty="0">
                <a:solidFill>
                  <a:schemeClr val="accent6">
                    <a:lumMod val="75000"/>
                  </a:schemeClr>
                </a:solidFill>
              </a:rPr>
              <a:t>，</a:t>
            </a:r>
            <a:r>
              <a:rPr lang="en-US" altLang="zh-CN" sz="1600" dirty="0">
                <a:solidFill>
                  <a:schemeClr val="accent6">
                    <a:lumMod val="75000"/>
                  </a:schemeClr>
                </a:solidFill>
              </a:rPr>
              <a:t>Box&lt;?&gt;</a:t>
            </a:r>
            <a:r>
              <a:rPr lang="zh-CN" altLang="en-US" sz="1600" dirty="0" smtClean="0">
                <a:solidFill>
                  <a:schemeClr val="accent6">
                    <a:lumMod val="75000"/>
                  </a:schemeClr>
                </a:solidFill>
              </a:rPr>
              <a:t>可以</a:t>
            </a:r>
            <a:r>
              <a:rPr lang="zh-CN" altLang="en-US" sz="1600" dirty="0">
                <a:solidFill>
                  <a:schemeClr val="accent6">
                    <a:lumMod val="75000"/>
                  </a:schemeClr>
                </a:solidFill>
              </a:rPr>
              <a:t>兼容</a:t>
            </a:r>
            <a:r>
              <a:rPr lang="en-US" altLang="zh-CN" sz="1600" dirty="0" smtClean="0">
                <a:solidFill>
                  <a:schemeClr val="accent6">
                    <a:lumMod val="75000"/>
                  </a:schemeClr>
                </a:solidFill>
              </a:rPr>
              <a:t>Box&lt;Gift</a:t>
            </a:r>
            <a:r>
              <a:rPr lang="en-US" altLang="zh-CN" sz="1600" dirty="0">
                <a:solidFill>
                  <a:schemeClr val="accent6">
                    <a:lumMod val="75000"/>
                  </a:schemeClr>
                </a:solidFill>
              </a:rPr>
              <a:t>&gt;</a:t>
            </a:r>
            <a:r>
              <a:rPr lang="zh-CN" altLang="en-US" sz="1600" dirty="0">
                <a:solidFill>
                  <a:schemeClr val="accent6">
                    <a:lumMod val="75000"/>
                  </a:schemeClr>
                </a:solidFill>
              </a:rPr>
              <a:t>、</a:t>
            </a:r>
            <a:r>
              <a:rPr lang="en-US" altLang="zh-CN" sz="1600" dirty="0">
                <a:solidFill>
                  <a:schemeClr val="accent6">
                    <a:lumMod val="75000"/>
                  </a:schemeClr>
                </a:solidFill>
              </a:rPr>
              <a:t>Box&lt;</a:t>
            </a:r>
            <a:r>
              <a:rPr lang="en-US" altLang="zh-CN" sz="1600" dirty="0" err="1">
                <a:solidFill>
                  <a:schemeClr val="accent6">
                    <a:lumMod val="75000"/>
                  </a:schemeClr>
                </a:solidFill>
              </a:rPr>
              <a:t>LoverGift</a:t>
            </a:r>
            <a:r>
              <a:rPr lang="en-US" altLang="zh-CN" sz="1600" dirty="0">
                <a:solidFill>
                  <a:schemeClr val="accent6">
                    <a:lumMod val="75000"/>
                  </a:schemeClr>
                </a:solidFill>
              </a:rPr>
              <a:t>&gt;</a:t>
            </a:r>
            <a:r>
              <a:rPr lang="zh-CN" altLang="en-US" sz="1600" dirty="0">
                <a:solidFill>
                  <a:schemeClr val="accent6">
                    <a:lumMod val="75000"/>
                  </a:schemeClr>
                </a:solidFill>
              </a:rPr>
              <a:t>等</a:t>
            </a:r>
            <a:r>
              <a:rPr lang="en-US" altLang="zh-CN" sz="1600" dirty="0" smtClean="0">
                <a:solidFill>
                  <a:schemeClr val="accent6">
                    <a:lumMod val="75000"/>
                  </a:schemeClr>
                </a:solidFill>
              </a:rPr>
              <a:t>Box</a:t>
            </a:r>
            <a:r>
              <a:rPr lang="zh-CN" altLang="en-US" sz="1600" dirty="0" smtClean="0">
                <a:solidFill>
                  <a:schemeClr val="accent6">
                    <a:lumMod val="75000"/>
                  </a:schemeClr>
                </a:solidFill>
              </a:rPr>
              <a:t>版本。</a:t>
            </a:r>
            <a:endParaRPr lang="en-US" altLang="zh-CN" sz="1600" dirty="0">
              <a:solidFill>
                <a:schemeClr val="accent6">
                  <a:lumMod val="75000"/>
                </a:schemeClr>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6136" y="2355726"/>
            <a:ext cx="31623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plus(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1000"/>
                                        <p:tgtEl>
                                          <p:spTgt spid="6146"/>
                                        </p:tgtEl>
                                      </p:cBhvr>
                                    </p:animEffect>
                                    <p:anim calcmode="lin" valueType="num">
                                      <p:cBhvr>
                                        <p:cTn id="18" dur="1000" fill="hold"/>
                                        <p:tgtEl>
                                          <p:spTgt spid="6146"/>
                                        </p:tgtEl>
                                        <p:attrNameLst>
                                          <p:attrName>ppt_x</p:attrName>
                                        </p:attrNameLst>
                                      </p:cBhvr>
                                      <p:tavLst>
                                        <p:tav tm="0">
                                          <p:val>
                                            <p:strVal val="#ppt_x"/>
                                          </p:val>
                                        </p:tav>
                                        <p:tav tm="100000">
                                          <p:val>
                                            <p:strVal val="#ppt_x"/>
                                          </p:val>
                                        </p:tav>
                                      </p:tavLst>
                                    </p:anim>
                                    <p:anim calcmode="lin" valueType="num">
                                      <p:cBhvr>
                                        <p:cTn id="19" dur="900" decel="100000" fill="hold"/>
                                        <p:tgtEl>
                                          <p:spTgt spid="6146"/>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614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为什么使用</a:t>
            </a:r>
            <a:r>
              <a:rPr lang="zh-CN" altLang="en-US" dirty="0" smtClean="0"/>
              <a:t>有边界</a:t>
            </a:r>
            <a:r>
              <a:rPr lang="zh-CN" altLang="en-US" dirty="0"/>
              <a:t>通配符</a:t>
            </a:r>
            <a:endParaRPr lang="zh-CN" altLang="en-US" dirty="0"/>
          </a:p>
        </p:txBody>
      </p:sp>
      <p:sp>
        <p:nvSpPr>
          <p:cNvPr id="13" name="副标题 12"/>
          <p:cNvSpPr>
            <a:spLocks noGrp="1"/>
          </p:cNvSpPr>
          <p:nvPr>
            <p:ph type="subTitle" idx="10"/>
          </p:nvPr>
        </p:nvSpPr>
        <p:spPr>
          <a:xfrm>
            <a:off x="539552" y="699542"/>
            <a:ext cx="8424936" cy="504056"/>
          </a:xfrm>
        </p:spPr>
        <p:txBody>
          <a:bodyPr/>
          <a:lstStyle/>
          <a:p>
            <a:pPr>
              <a:lnSpc>
                <a:spcPct val="150000"/>
              </a:lnSpc>
            </a:pPr>
            <a:r>
              <a:rPr lang="zh-CN" altLang="en-US" dirty="0"/>
              <a:t>无边界的</a:t>
            </a:r>
            <a:r>
              <a:rPr lang="zh-CN" altLang="en-US" dirty="0" smtClean="0"/>
              <a:t>？通配符默认</a:t>
            </a:r>
            <a:r>
              <a:rPr lang="zh-CN" altLang="en-US" dirty="0"/>
              <a:t>匹配</a:t>
            </a:r>
            <a:r>
              <a:rPr lang="en-US" altLang="zh-CN" dirty="0"/>
              <a:t>Object</a:t>
            </a:r>
            <a:r>
              <a:rPr lang="zh-CN" altLang="en-US" dirty="0"/>
              <a:t>类</a:t>
            </a:r>
            <a:r>
              <a:rPr lang="zh-CN" altLang="en-US" dirty="0" smtClean="0"/>
              <a:t>，可以兼容</a:t>
            </a:r>
            <a:r>
              <a:rPr lang="en-US" altLang="zh-CN" dirty="0" smtClean="0"/>
              <a:t>Box</a:t>
            </a:r>
            <a:r>
              <a:rPr lang="zh-CN" altLang="en-US" dirty="0" smtClean="0"/>
              <a:t>任意版本，范围过宽，存在逻辑隐患。</a:t>
            </a:r>
            <a:endParaRPr lang="zh-CN" altLang="en-US" dirty="0"/>
          </a:p>
        </p:txBody>
      </p:sp>
      <p:sp>
        <p:nvSpPr>
          <p:cNvPr id="4" name="矩形 3"/>
          <p:cNvSpPr/>
          <p:nvPr/>
        </p:nvSpPr>
        <p:spPr>
          <a:xfrm>
            <a:off x="1116251" y="4515966"/>
            <a:ext cx="6535765" cy="400110"/>
          </a:xfrm>
          <a:prstGeom prst="rect">
            <a:avLst/>
          </a:prstGeom>
          <a:noFill/>
        </p:spPr>
        <p:txBody>
          <a:bodyPr wrap="none" lIns="91440" tIns="45720" rIns="91440" bIns="45720">
            <a:spAutoFit/>
          </a:bodyPr>
          <a:lstStyle/>
          <a:p>
            <a:pPr algn="ctr"/>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如何限定</a:t>
            </a:r>
            <a:r>
              <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通配符所匹配</a:t>
            </a:r>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类型的</a:t>
            </a:r>
            <a:r>
              <a:rPr lang="zh-CN" alt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范围？使用有边界通配符</a:t>
            </a:r>
            <a:endPar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AutoShape 5"/>
          <p:cNvSpPr>
            <a:spLocks noChangeArrowheads="1"/>
          </p:cNvSpPr>
          <p:nvPr/>
        </p:nvSpPr>
        <p:spPr bwMode="auto">
          <a:xfrm>
            <a:off x="467544" y="1275606"/>
            <a:ext cx="7848872" cy="304698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open(Box&lt;?&gt; </a:t>
            </a:r>
            <a:r>
              <a:rPr lang="en-US" altLang="zh-CN" sz="1200" b="1" dirty="0" smtClean="0">
                <a:solidFill>
                  <a:srgbClr val="000000"/>
                </a:solidFill>
                <a:latin typeface="Consolas" panose="020B0609020204030204"/>
              </a:rPr>
              <a:t>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(box3</a:t>
            </a:r>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lvl="2" algn="l"/>
            <a:r>
              <a:rPr lang="en-US" altLang="zh-CN" sz="1200" b="1" dirty="0">
                <a:solidFill>
                  <a:schemeClr val="accent1">
                    <a:lumMod val="75000"/>
                  </a:schemeClr>
                </a:solidFill>
                <a:latin typeface="Consolas" panose="020B0609020204030204"/>
              </a:rPr>
              <a:t>Box&lt;Integer&gt; </a:t>
            </a:r>
            <a:r>
              <a:rPr lang="en-US" altLang="zh-CN" sz="1200" b="1" dirty="0">
                <a:solidFill>
                  <a:schemeClr val="accent1">
                    <a:lumMod val="75000"/>
                  </a:schemeClr>
                </a:solidFill>
                <a:highlight>
                  <a:srgbClr val="F0D8A8"/>
                </a:highlight>
                <a:latin typeface="Consolas" panose="020B0609020204030204"/>
              </a:rPr>
              <a:t>box4 = new Box&lt;Integer</a:t>
            </a:r>
            <a:r>
              <a:rPr lang="en-US" altLang="zh-CN" sz="1200" b="1" dirty="0" smtClean="0">
                <a:solidFill>
                  <a:schemeClr val="accent1">
                    <a:lumMod val="75000"/>
                  </a:schemeClr>
                </a:solidFill>
                <a:highlight>
                  <a:srgbClr val="F0D8A8"/>
                </a:highlight>
                <a:latin typeface="Consolas" panose="020B0609020204030204"/>
              </a:rPr>
              <a:t>&gt;(666);</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版本四；所传类型实参并非礼物种类</a:t>
            </a:r>
            <a:endParaRPr lang="en-US" altLang="zh-CN" sz="1200" b="1" dirty="0">
              <a:solidFill>
                <a:schemeClr val="accent1">
                  <a:lumMod val="75000"/>
                </a:schemeClr>
              </a:solidFill>
              <a:highlight>
                <a:srgbClr val="F0D8A8"/>
              </a:highlight>
              <a:latin typeface="Consolas" panose="020B0609020204030204"/>
            </a:endParaRPr>
          </a:p>
          <a:p>
            <a:pPr lvl="2" algn="l"/>
            <a:r>
              <a:rPr lang="en-US" altLang="zh-CN" sz="1200" b="1" dirty="0" err="1">
                <a:solidFill>
                  <a:schemeClr val="accent1">
                    <a:lumMod val="75000"/>
                  </a:schemeClr>
                </a:solidFill>
                <a:latin typeface="Consolas" panose="020B0609020204030204"/>
              </a:rPr>
              <a:t>bu.open</a:t>
            </a:r>
            <a:r>
              <a:rPr lang="en-US" altLang="zh-CN" sz="1200" b="1" dirty="0">
                <a:solidFill>
                  <a:schemeClr val="accent1">
                    <a:lumMod val="75000"/>
                  </a:schemeClr>
                </a:solidFill>
                <a:latin typeface="Consolas" panose="020B0609020204030204"/>
              </a:rPr>
              <a:t>(</a:t>
            </a:r>
            <a:r>
              <a:rPr lang="en-US" altLang="zh-CN" sz="1200" b="1" dirty="0">
                <a:solidFill>
                  <a:schemeClr val="accent1">
                    <a:lumMod val="75000"/>
                  </a:schemeClr>
                </a:solidFill>
                <a:highlight>
                  <a:srgbClr val="D4D4D4"/>
                </a:highlight>
                <a:latin typeface="Consolas" panose="020B0609020204030204"/>
              </a:rPr>
              <a:t>box4);</a:t>
            </a:r>
            <a:endParaRPr lang="en-US" altLang="zh-CN" sz="1200" b="1" dirty="0" smtClean="0">
              <a:solidFill>
                <a:schemeClr val="accent1">
                  <a:lumMod val="75000"/>
                </a:schemeClr>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176" y="1552143"/>
            <a:ext cx="2664296" cy="116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1000"/>
                                        <p:tgtEl>
                                          <p:spTgt spid="7170"/>
                                        </p:tgtEl>
                                      </p:cBhvr>
                                    </p:animEffect>
                                    <p:anim calcmode="lin" valueType="num">
                                      <p:cBhvr>
                                        <p:cTn id="13" dur="1000" fill="hold"/>
                                        <p:tgtEl>
                                          <p:spTgt spid="7170"/>
                                        </p:tgtEl>
                                        <p:attrNameLst>
                                          <p:attrName>ppt_x</p:attrName>
                                        </p:attrNameLst>
                                      </p:cBhvr>
                                      <p:tavLst>
                                        <p:tav tm="0">
                                          <p:val>
                                            <p:strVal val="#ppt_x"/>
                                          </p:val>
                                        </p:tav>
                                        <p:tav tm="100000">
                                          <p:val>
                                            <p:strVal val="#ppt_x"/>
                                          </p:val>
                                        </p:tav>
                                      </p:tavLst>
                                    </p:anim>
                                    <p:anim calcmode="lin" valueType="num">
                                      <p:cBhvr>
                                        <p:cTn id="14"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如何使用固定</a:t>
            </a:r>
            <a:r>
              <a:rPr lang="zh-CN" altLang="en-US" dirty="0" smtClean="0"/>
              <a:t>上边界</a:t>
            </a:r>
            <a:r>
              <a:rPr lang="zh-CN" altLang="en-US" dirty="0"/>
              <a:t>通配符</a:t>
            </a:r>
            <a:endParaRPr lang="zh-CN" altLang="en-US" dirty="0"/>
          </a:p>
        </p:txBody>
      </p:sp>
      <p:sp>
        <p:nvSpPr>
          <p:cNvPr id="9" name="副标题 8"/>
          <p:cNvSpPr>
            <a:spLocks noGrp="1"/>
          </p:cNvSpPr>
          <p:nvPr>
            <p:ph type="subTitle" idx="10"/>
          </p:nvPr>
        </p:nvSpPr>
        <p:spPr/>
        <p:txBody>
          <a:bodyPr/>
          <a:lstStyle/>
          <a:p>
            <a:r>
              <a:rPr lang="zh-CN" altLang="en-US" dirty="0"/>
              <a:t>固定</a:t>
            </a:r>
            <a:r>
              <a:rPr lang="zh-CN" altLang="en-US" dirty="0" smtClean="0"/>
              <a:t>上边界</a:t>
            </a:r>
            <a:r>
              <a:rPr lang="zh-CN" altLang="en-US" dirty="0"/>
              <a:t>通配符是使用</a:t>
            </a:r>
            <a:r>
              <a:rPr lang="en-US" altLang="zh-CN" dirty="0"/>
              <a:t>extends</a:t>
            </a:r>
            <a:r>
              <a:rPr lang="zh-CN" altLang="en-US" dirty="0"/>
              <a:t>限定实参类型上界</a:t>
            </a:r>
            <a:r>
              <a:rPr lang="zh-CN" altLang="en-US" dirty="0" smtClean="0"/>
              <a:t>的通配符。</a:t>
            </a:r>
            <a:endParaRPr lang="zh-CN" altLang="en-US" dirty="0"/>
          </a:p>
        </p:txBody>
      </p:sp>
      <p:sp>
        <p:nvSpPr>
          <p:cNvPr id="19" name="TextBox 18"/>
          <p:cNvSpPr txBox="1"/>
          <p:nvPr/>
        </p:nvSpPr>
        <p:spPr>
          <a:xfrm>
            <a:off x="539552" y="1275606"/>
            <a:ext cx="6264046" cy="737235"/>
          </a:xfrm>
          <a:prstGeom prst="rect">
            <a:avLst/>
          </a:prstGeom>
          <a:noFill/>
        </p:spPr>
        <p:txBody>
          <a:bodyPr wrap="square" rtlCol="0">
            <a:spAutoFit/>
          </a:bodyPr>
          <a:lstStyle/>
          <a:p>
            <a:pPr algn="l"/>
            <a:r>
              <a:rPr lang="zh-CN" altLang="en-US" sz="1400" dirty="0"/>
              <a:t>语法格式：</a:t>
            </a:r>
            <a:r>
              <a:rPr lang="en-US" altLang="zh-CN" sz="1400" dirty="0"/>
              <a:t>&lt;? extends </a:t>
            </a:r>
            <a:r>
              <a:rPr lang="zh-CN" altLang="en-US" sz="1400" dirty="0"/>
              <a:t>上界父类</a:t>
            </a:r>
            <a:r>
              <a:rPr lang="en-US" altLang="zh-CN" sz="1400" dirty="0" smtClean="0"/>
              <a:t>&gt;</a:t>
            </a:r>
            <a:endParaRPr lang="en-US" altLang="zh-CN" sz="1400" dirty="0" smtClean="0"/>
          </a:p>
          <a:p>
            <a:pPr algn="l"/>
            <a:r>
              <a:rPr lang="zh-CN" altLang="en-US" sz="1400" dirty="0" smtClean="0"/>
              <a:t>语法解释：</a:t>
            </a:r>
            <a:r>
              <a:rPr lang="zh-CN" altLang="en-US" sz="1400" dirty="0"/>
              <a:t>使用</a:t>
            </a:r>
            <a:r>
              <a:rPr lang="en-US" altLang="zh-CN" sz="1400" dirty="0" smtClean="0"/>
              <a:t>extends</a:t>
            </a:r>
            <a:r>
              <a:rPr lang="zh-CN" altLang="en-US" sz="1400" dirty="0" smtClean="0"/>
              <a:t>向上限定边界</a:t>
            </a:r>
            <a:r>
              <a:rPr lang="en-US" altLang="zh-CN" sz="1400" dirty="0"/>
              <a:t>,</a:t>
            </a:r>
            <a:r>
              <a:rPr lang="zh-CN" altLang="en-US" sz="1400" dirty="0"/>
              <a:t> 实参类型可以是上界父类自身或其子</a:t>
            </a:r>
            <a:r>
              <a:rPr lang="zh-CN" altLang="en-US" sz="1400" dirty="0" smtClean="0"/>
              <a:t>类。</a:t>
            </a:r>
            <a:endParaRPr lang="en-US" altLang="zh-CN" sz="1400" dirty="0"/>
          </a:p>
        </p:txBody>
      </p:sp>
      <p:grpSp>
        <p:nvGrpSpPr>
          <p:cNvPr id="23" name="组合 22"/>
          <p:cNvGrpSpPr/>
          <p:nvPr/>
        </p:nvGrpSpPr>
        <p:grpSpPr>
          <a:xfrm>
            <a:off x="251520" y="1923678"/>
            <a:ext cx="7848872" cy="3046988"/>
            <a:chOff x="251520" y="1923678"/>
            <a:chExt cx="7848872" cy="3046988"/>
          </a:xfrm>
        </p:grpSpPr>
        <p:sp>
          <p:nvSpPr>
            <p:cNvPr id="20" name="AutoShape 5"/>
            <p:cNvSpPr>
              <a:spLocks noChangeArrowheads="1"/>
            </p:cNvSpPr>
            <p:nvPr/>
          </p:nvSpPr>
          <p:spPr bwMode="auto">
            <a:xfrm>
              <a:off x="251520" y="1923678"/>
              <a:ext cx="7848872" cy="304698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a:t>
              </a:r>
              <a:r>
                <a:rPr lang="en-US" altLang="zh-CN" sz="1200" b="1" dirty="0" smtClean="0">
                  <a:solidFill>
                    <a:srgbClr val="000000"/>
                  </a:solidFill>
                  <a:latin typeface="Consolas" panose="020B0609020204030204"/>
                </a:rPr>
                <a:t>&lt;? extends Gift&gt; 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(box3</a:t>
              </a:r>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lvl="2" algn="l"/>
              <a:r>
                <a:rPr lang="en-US" altLang="zh-CN" sz="1200" b="1" dirty="0">
                  <a:solidFill>
                    <a:schemeClr val="accent1">
                      <a:lumMod val="75000"/>
                    </a:schemeClr>
                  </a:solidFill>
                  <a:latin typeface="Consolas" panose="020B0609020204030204"/>
                </a:rPr>
                <a:t>Box&lt;Integer&gt; </a:t>
              </a:r>
              <a:r>
                <a:rPr lang="en-US" altLang="zh-CN" sz="1200" b="1" dirty="0">
                  <a:solidFill>
                    <a:schemeClr val="accent1">
                      <a:lumMod val="75000"/>
                    </a:schemeClr>
                  </a:solidFill>
                  <a:highlight>
                    <a:srgbClr val="F0D8A8"/>
                  </a:highlight>
                  <a:latin typeface="Consolas" panose="020B0609020204030204"/>
                </a:rPr>
                <a:t>box4 = new Box&lt;Integer</a:t>
              </a:r>
              <a:r>
                <a:rPr lang="en-US" altLang="zh-CN" sz="1200" b="1" dirty="0" smtClean="0">
                  <a:solidFill>
                    <a:schemeClr val="accent1">
                      <a:lumMod val="75000"/>
                    </a:schemeClr>
                  </a:solidFill>
                  <a:highlight>
                    <a:srgbClr val="F0D8A8"/>
                  </a:highlight>
                  <a:latin typeface="Consolas" panose="020B0609020204030204"/>
                </a:rPr>
                <a:t>&gt;(666);</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版本四</a:t>
              </a:r>
              <a:endParaRPr lang="en-US" altLang="zh-CN" sz="1200" b="1" dirty="0">
                <a:solidFill>
                  <a:schemeClr val="accent1">
                    <a:lumMod val="75000"/>
                  </a:schemeClr>
                </a:solidFill>
                <a:highlight>
                  <a:srgbClr val="F0D8A8"/>
                </a:highlight>
                <a:latin typeface="Consolas" panose="020B0609020204030204"/>
              </a:endParaRPr>
            </a:p>
            <a:p>
              <a:pPr lvl="2" algn="l"/>
              <a:r>
                <a:rPr lang="en-US" altLang="zh-CN" sz="1200" b="1" u="sng" dirty="0" err="1">
                  <a:solidFill>
                    <a:srgbClr val="FF0000"/>
                  </a:solidFill>
                  <a:latin typeface="Consolas" panose="020B0609020204030204"/>
                </a:rPr>
                <a:t>bu.open</a:t>
              </a:r>
              <a:r>
                <a:rPr lang="en-US" altLang="zh-CN" sz="1200" b="1" u="sng" dirty="0">
                  <a:solidFill>
                    <a:srgbClr val="FF0000"/>
                  </a:solidFill>
                  <a:latin typeface="Consolas" panose="020B0609020204030204"/>
                </a:rPr>
                <a:t>(</a:t>
              </a:r>
              <a:r>
                <a:rPr lang="en-US" altLang="zh-CN" sz="1200" b="1" u="sng" dirty="0">
                  <a:solidFill>
                    <a:srgbClr val="FF0000"/>
                  </a:solidFill>
                  <a:highlight>
                    <a:srgbClr val="D4D4D4"/>
                  </a:highlight>
                  <a:latin typeface="Consolas" panose="020B0609020204030204"/>
                </a:rPr>
                <a:t>box4</a:t>
              </a:r>
              <a:r>
                <a:rPr lang="en-US" altLang="zh-CN" sz="1200" b="1" u="sng" dirty="0" smtClean="0">
                  <a:solidFill>
                    <a:srgbClr val="FF0000"/>
                  </a:solidFill>
                  <a:highlight>
                    <a:srgbClr val="D4D4D4"/>
                  </a:highlight>
                  <a:latin typeface="Consolas" panose="020B0609020204030204"/>
                </a:rPr>
                <a:t>);</a:t>
              </a:r>
              <a:r>
                <a:rPr lang="en-US" altLang="zh-CN" sz="1200" b="1" dirty="0" smtClean="0">
                  <a:solidFill>
                    <a:srgbClr val="FF0000"/>
                  </a:solidFill>
                  <a:highlight>
                    <a:srgbClr val="D4D4D4"/>
                  </a:highlight>
                  <a:latin typeface="Consolas" panose="020B0609020204030204"/>
                </a:rPr>
                <a:t>	</a:t>
              </a:r>
              <a:r>
                <a:rPr lang="en-US" altLang="zh-CN" sz="1200" dirty="0">
                  <a:solidFill>
                    <a:srgbClr val="3F7F5F"/>
                  </a:solidFill>
                  <a:highlight>
                    <a:srgbClr val="E8F2FE"/>
                  </a:highlight>
                  <a:latin typeface="Consolas" panose="020B0609020204030204"/>
                </a:rPr>
                <a:t> </a:t>
              </a:r>
              <a:r>
                <a:rPr lang="en-US" altLang="zh-CN" sz="1200" dirty="0" smtClean="0">
                  <a:solidFill>
                    <a:srgbClr val="3F7F5F"/>
                  </a:solidFill>
                  <a:highlight>
                    <a:srgbClr val="E8F2FE"/>
                  </a:highlight>
                  <a:latin typeface="Consolas" panose="020B0609020204030204"/>
                </a:rPr>
                <a:t>//Integer</a:t>
              </a:r>
              <a:r>
                <a:rPr lang="zh-CN" altLang="en-US" sz="1200" dirty="0" smtClean="0">
                  <a:solidFill>
                    <a:srgbClr val="3F7F5F"/>
                  </a:solidFill>
                  <a:highlight>
                    <a:srgbClr val="E8F2FE"/>
                  </a:highlight>
                  <a:latin typeface="Consolas" panose="020B0609020204030204"/>
                </a:rPr>
                <a:t>并非</a:t>
              </a:r>
              <a:r>
                <a:rPr lang="en-US" altLang="zh-CN" sz="1200" dirty="0" smtClean="0">
                  <a:solidFill>
                    <a:srgbClr val="3F7F5F"/>
                  </a:solidFill>
                  <a:highlight>
                    <a:srgbClr val="E8F2FE"/>
                  </a:highlight>
                  <a:latin typeface="Consolas" panose="020B0609020204030204"/>
                </a:rPr>
                <a:t>Gift</a:t>
              </a:r>
              <a:r>
                <a:rPr lang="zh-CN" altLang="en-US" sz="1200" dirty="0" smtClean="0">
                  <a:solidFill>
                    <a:srgbClr val="3F7F5F"/>
                  </a:solidFill>
                  <a:highlight>
                    <a:srgbClr val="E8F2FE"/>
                  </a:highlight>
                  <a:latin typeface="Consolas" panose="020B0609020204030204"/>
                </a:rPr>
                <a:t>的子类，不被兼容</a:t>
              </a:r>
              <a:endParaRPr lang="en-US" altLang="zh-CN" sz="1200" b="1" u="sng" dirty="0" smtClean="0">
                <a:solidFill>
                  <a:srgbClr val="FF0000"/>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pic>
          <p:nvPicPr>
            <p:cNvPr id="21" name="Picture 2" descr="C:\Users\jian.zhang\Desktop\安卓PPT模板demo\代码展示\11.wmf"/>
            <p:cNvPicPr>
              <a:picLocks noChangeAspect="1" noChangeArrowheads="1"/>
            </p:cNvPicPr>
            <p:nvPr/>
          </p:nvPicPr>
          <p:blipFill>
            <a:blip r:embed="rId1"/>
            <a:srcRect/>
            <a:stretch>
              <a:fillRect/>
            </a:stretch>
          </p:blipFill>
          <p:spPr bwMode="auto">
            <a:xfrm>
              <a:off x="2483768" y="4431990"/>
              <a:ext cx="360000" cy="300000"/>
            </a:xfrm>
            <a:prstGeom prst="rect">
              <a:avLst/>
            </a:prstGeom>
            <a:noFill/>
          </p:spPr>
        </p:pic>
        <p:sp>
          <p:nvSpPr>
            <p:cNvPr id="22" name="Rectangle 10"/>
            <p:cNvSpPr>
              <a:spLocks noChangeArrowheads="1"/>
            </p:cNvSpPr>
            <p:nvPr/>
          </p:nvSpPr>
          <p:spPr bwMode="auto">
            <a:xfrm>
              <a:off x="1259632" y="4356163"/>
              <a:ext cx="1224136" cy="231811"/>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gr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798" t="10232" r="1" b="6916"/>
          <a:stretch>
            <a:fillRect/>
          </a:stretch>
        </p:blipFill>
        <p:spPr>
          <a:xfrm>
            <a:off x="6822000" y="715983"/>
            <a:ext cx="2205000" cy="1855767"/>
          </a:xfrm>
          <a:prstGeom prst="rect">
            <a:avLst/>
          </a:prstGeom>
        </p:spPr>
      </p:pic>
      <p:sp>
        <p:nvSpPr>
          <p:cNvPr id="24" name="TextBox 23"/>
          <p:cNvSpPr txBox="1"/>
          <p:nvPr/>
        </p:nvSpPr>
        <p:spPr>
          <a:xfrm>
            <a:off x="3131334" y="4371950"/>
            <a:ext cx="4500033" cy="576004"/>
          </a:xfrm>
          <a:prstGeom prst="rect">
            <a:avLst/>
          </a:prstGeom>
          <a:solidFill>
            <a:schemeClr val="bg1"/>
          </a:solidFill>
          <a:ln>
            <a:solidFill>
              <a:srgbClr val="C00000"/>
            </a:solidFill>
          </a:ln>
        </p:spPr>
        <p:txBody>
          <a:bodyPr wrap="square" rtlCol="0">
            <a:spAutoFit/>
          </a:bodyPr>
          <a:lstStyle/>
          <a:p>
            <a:r>
              <a:rPr lang="zh-CN" altLang="en-US" sz="1400" dirty="0">
                <a:solidFill>
                  <a:srgbClr val="FF0000"/>
                </a:solidFill>
                <a:highlight>
                  <a:srgbClr val="E8F2FE"/>
                </a:highlight>
                <a:latin typeface="Consolas" panose="020B0609020204030204"/>
              </a:rPr>
              <a:t>编译期报错，程序无法</a:t>
            </a:r>
            <a:r>
              <a:rPr lang="zh-CN" altLang="en-US" sz="1400" dirty="0" smtClean="0">
                <a:solidFill>
                  <a:srgbClr val="FF0000"/>
                </a:solidFill>
                <a:highlight>
                  <a:srgbClr val="E8F2FE"/>
                </a:highlight>
                <a:latin typeface="Consolas" panose="020B0609020204030204"/>
              </a:rPr>
              <a:t>通过编译，</a:t>
            </a:r>
            <a:endParaRPr lang="en-US" altLang="zh-CN" sz="1400" dirty="0" smtClean="0">
              <a:solidFill>
                <a:srgbClr val="FF0000"/>
              </a:solidFill>
              <a:highlight>
                <a:srgbClr val="E8F2FE"/>
              </a:highlight>
              <a:latin typeface="Consolas" panose="020B0609020204030204"/>
            </a:endParaRPr>
          </a:p>
          <a:p>
            <a:r>
              <a:rPr lang="zh-CN" altLang="en-US" sz="1400" dirty="0">
                <a:solidFill>
                  <a:srgbClr val="FF0000"/>
                </a:solidFill>
                <a:highlight>
                  <a:srgbClr val="E8F2FE"/>
                </a:highlight>
                <a:latin typeface="Consolas" panose="020B0609020204030204"/>
              </a:rPr>
              <a:t>向上</a:t>
            </a:r>
            <a:r>
              <a:rPr lang="zh-CN" altLang="en-US" sz="1400" dirty="0" smtClean="0">
                <a:solidFill>
                  <a:srgbClr val="FF0000"/>
                </a:solidFill>
                <a:highlight>
                  <a:srgbClr val="E8F2FE"/>
                </a:highlight>
                <a:latin typeface="Consolas" panose="020B0609020204030204"/>
              </a:rPr>
              <a:t>约束了</a:t>
            </a:r>
            <a:r>
              <a:rPr lang="en-US" altLang="zh-CN" sz="1400" dirty="0" smtClean="0">
                <a:solidFill>
                  <a:srgbClr val="FF0000"/>
                </a:solidFill>
                <a:highlight>
                  <a:srgbClr val="E8F2FE"/>
                </a:highlight>
                <a:latin typeface="Consolas" panose="020B0609020204030204"/>
              </a:rPr>
              <a:t>Box</a:t>
            </a:r>
            <a:r>
              <a:rPr lang="zh-CN" altLang="en-US" sz="1400" dirty="0" smtClean="0">
                <a:solidFill>
                  <a:srgbClr val="FF0000"/>
                </a:solidFill>
                <a:highlight>
                  <a:srgbClr val="E8F2FE"/>
                </a:highlight>
                <a:latin typeface="Consolas" panose="020B0609020204030204"/>
              </a:rPr>
              <a:t>的版本范围，增强了对泛型运用的控制</a:t>
            </a:r>
            <a:endParaRPr lang="zh-CN" altLang="en-US" sz="1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
                                        <p:tgtEl>
                                          <p:spTgt spid="19"/>
                                        </p:tgtEl>
                                      </p:cBhvr>
                                    </p:animEffect>
                                    <p:anim calcmode="lin" valueType="num">
                                      <p:cBhvr>
                                        <p:cTn id="13" dur="400" fill="hold"/>
                                        <p:tgtEl>
                                          <p:spTgt spid="19"/>
                                        </p:tgtEl>
                                        <p:attrNameLst>
                                          <p:attrName>ppt_x</p:attrName>
                                        </p:attrNameLst>
                                      </p:cBhvr>
                                      <p:tavLst>
                                        <p:tav tm="0">
                                          <p:val>
                                            <p:strVal val="#ppt_x"/>
                                          </p:val>
                                        </p:tav>
                                        <p:tav tm="100000">
                                          <p:val>
                                            <p:strVal val="#ppt_x"/>
                                          </p:val>
                                        </p:tav>
                                      </p:tavLst>
                                    </p:anim>
                                    <p:anim calcmode="lin" valueType="num">
                                      <p:cBhvr>
                                        <p:cTn id="14" dur="400" fill="hold"/>
                                        <p:tgtEl>
                                          <p:spTgt spid="19"/>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如何使用固定</a:t>
            </a:r>
            <a:r>
              <a:rPr lang="zh-CN" altLang="en-US" dirty="0" smtClean="0"/>
              <a:t>下边界</a:t>
            </a:r>
            <a:r>
              <a:rPr lang="zh-CN" altLang="en-US" dirty="0"/>
              <a:t>通配符</a:t>
            </a:r>
            <a:endParaRPr lang="zh-CN" altLang="en-US" dirty="0"/>
          </a:p>
        </p:txBody>
      </p:sp>
      <p:sp>
        <p:nvSpPr>
          <p:cNvPr id="7" name="副标题 6"/>
          <p:cNvSpPr>
            <a:spLocks noGrp="1"/>
          </p:cNvSpPr>
          <p:nvPr>
            <p:ph type="subTitle" idx="10"/>
          </p:nvPr>
        </p:nvSpPr>
        <p:spPr/>
        <p:txBody>
          <a:bodyPr/>
          <a:lstStyle/>
          <a:p>
            <a:r>
              <a:rPr lang="zh-CN" altLang="en-US" dirty="0"/>
              <a:t>固定</a:t>
            </a:r>
            <a:r>
              <a:rPr lang="zh-CN" altLang="en-US" dirty="0" smtClean="0"/>
              <a:t>下边界</a:t>
            </a:r>
            <a:r>
              <a:rPr lang="zh-CN" altLang="en-US" dirty="0"/>
              <a:t>通配符是使用</a:t>
            </a:r>
            <a:r>
              <a:rPr lang="en-US" altLang="zh-CN" dirty="0"/>
              <a:t>super</a:t>
            </a:r>
            <a:r>
              <a:rPr lang="zh-CN" altLang="en-US" dirty="0"/>
              <a:t>限定实参类型下界的</a:t>
            </a:r>
            <a:r>
              <a:rPr lang="zh-CN" altLang="en-US" dirty="0" smtClean="0"/>
              <a:t>通配符。</a:t>
            </a:r>
            <a:endParaRPr lang="zh-CN" altLang="en-US" dirty="0"/>
          </a:p>
        </p:txBody>
      </p:sp>
      <p:sp>
        <p:nvSpPr>
          <p:cNvPr id="4" name="TextBox 3"/>
          <p:cNvSpPr txBox="1"/>
          <p:nvPr/>
        </p:nvSpPr>
        <p:spPr>
          <a:xfrm>
            <a:off x="1187624" y="4587974"/>
            <a:ext cx="6704185" cy="338554"/>
          </a:xfrm>
          <a:prstGeom prst="rect">
            <a:avLst/>
          </a:prstGeom>
          <a:noFill/>
        </p:spPr>
        <p:txBody>
          <a:bodyPr wrap="square" rtlCol="0">
            <a:spAutoFit/>
          </a:bodyPr>
          <a:lstStyle/>
          <a:p>
            <a:pPr algn="l"/>
            <a:r>
              <a:rPr lang="zh-CN" altLang="en-US" sz="1600" dirty="0" smtClean="0">
                <a:latin typeface="隶书" panose="02010509060101010101" pitchFamily="49" charset="-122"/>
                <a:ea typeface="隶书" panose="02010509060101010101" pitchFamily="49" charset="-122"/>
              </a:rPr>
              <a:t>思考：在泛型实参中可以设置边界。在泛型形参中是否可以设置边界呢？</a:t>
            </a:r>
            <a:endParaRPr lang="zh-CN" altLang="en-US" sz="1600" dirty="0">
              <a:latin typeface="隶书" panose="02010509060101010101" pitchFamily="49" charset="-122"/>
              <a:ea typeface="隶书" panose="02010509060101010101" pitchFamily="49" charset="-122"/>
            </a:endParaRPr>
          </a:p>
        </p:txBody>
      </p:sp>
      <p:sp>
        <p:nvSpPr>
          <p:cNvPr id="23" name="TextBox 22"/>
          <p:cNvSpPr txBox="1"/>
          <p:nvPr/>
        </p:nvSpPr>
        <p:spPr>
          <a:xfrm>
            <a:off x="539552" y="1203598"/>
            <a:ext cx="6120680" cy="521970"/>
          </a:xfrm>
          <a:prstGeom prst="rect">
            <a:avLst/>
          </a:prstGeom>
          <a:noFill/>
        </p:spPr>
        <p:txBody>
          <a:bodyPr wrap="square" rtlCol="0">
            <a:spAutoFit/>
          </a:bodyPr>
          <a:lstStyle/>
          <a:p>
            <a:pPr algn="l"/>
            <a:r>
              <a:rPr lang="zh-CN" altLang="en-US" sz="1400" dirty="0"/>
              <a:t>语法格式：</a:t>
            </a:r>
            <a:r>
              <a:rPr lang="en-US" altLang="zh-CN" sz="1400" dirty="0"/>
              <a:t>&lt;? </a:t>
            </a:r>
            <a:r>
              <a:rPr lang="en-US" altLang="zh-CN" sz="1400" dirty="0" smtClean="0"/>
              <a:t>super </a:t>
            </a:r>
            <a:r>
              <a:rPr lang="zh-CN" altLang="en-US" sz="1400" dirty="0" smtClean="0"/>
              <a:t>下界子类</a:t>
            </a:r>
            <a:r>
              <a:rPr lang="en-US" altLang="zh-CN" sz="1400" dirty="0" smtClean="0"/>
              <a:t>&gt;</a:t>
            </a:r>
            <a:endParaRPr lang="en-US" altLang="zh-CN" sz="1400" dirty="0" smtClean="0"/>
          </a:p>
          <a:p>
            <a:pPr algn="l"/>
            <a:r>
              <a:rPr lang="zh-CN" altLang="en-US" sz="1400" dirty="0" smtClean="0"/>
              <a:t>语法解释：使用</a:t>
            </a:r>
            <a:r>
              <a:rPr lang="en-US" altLang="zh-CN" sz="1400" dirty="0" smtClean="0"/>
              <a:t>super</a:t>
            </a:r>
            <a:r>
              <a:rPr lang="zh-CN" altLang="en-US" sz="1400" dirty="0" smtClean="0"/>
              <a:t>向下限定边界</a:t>
            </a:r>
            <a:r>
              <a:rPr lang="en-US" altLang="zh-CN" sz="1400" dirty="0"/>
              <a:t>,</a:t>
            </a:r>
            <a:r>
              <a:rPr lang="zh-CN" altLang="en-US" sz="1400" dirty="0"/>
              <a:t> 实参类型可以</a:t>
            </a:r>
            <a:r>
              <a:rPr lang="zh-CN" altLang="en-US" sz="1400" dirty="0" smtClean="0"/>
              <a:t>是下界子类</a:t>
            </a:r>
            <a:r>
              <a:rPr lang="zh-CN" altLang="en-US" sz="1400" dirty="0"/>
              <a:t>自身或</a:t>
            </a:r>
            <a:r>
              <a:rPr lang="zh-CN" altLang="en-US" sz="1400" dirty="0" smtClean="0"/>
              <a:t>其父类。</a:t>
            </a:r>
            <a:endParaRPr lang="en-US" altLang="zh-CN" sz="1400" dirty="0"/>
          </a:p>
        </p:txBody>
      </p:sp>
      <p:sp>
        <p:nvSpPr>
          <p:cNvPr id="24" name="AutoShape 5"/>
          <p:cNvSpPr>
            <a:spLocks noChangeArrowheads="1"/>
          </p:cNvSpPr>
          <p:nvPr/>
        </p:nvSpPr>
        <p:spPr bwMode="auto">
          <a:xfrm>
            <a:off x="107504" y="1851670"/>
            <a:ext cx="8856984" cy="26765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a:t>
            </a:r>
            <a:r>
              <a:rPr lang="en-US" altLang="zh-CN" sz="1200" b="1" dirty="0" smtClean="0">
                <a:solidFill>
                  <a:srgbClr val="000000"/>
                </a:solidFill>
                <a:latin typeface="Consolas" panose="020B0609020204030204"/>
              </a:rPr>
              <a:t>&lt;? super BirthdayGift&gt; 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800" b="1" dirty="0" smtClean="0">
              <a:solidFill>
                <a:srgbClr val="000000"/>
              </a:solidFill>
              <a:latin typeface="Consolas" panose="020B0609020204030204"/>
            </a:endParaRPr>
          </a:p>
          <a:p>
            <a:pPr lvl="2" algn="l"/>
            <a:r>
              <a:rPr lang="en-US" altLang="zh-CN" sz="1200" u="sng" dirty="0" err="1" smtClean="0">
                <a:solidFill>
                  <a:srgbClr val="FF0000"/>
                </a:solidFill>
                <a:latin typeface="Consolas" panose="020B0609020204030204"/>
              </a:rPr>
              <a:t>bu.open</a:t>
            </a:r>
            <a:r>
              <a:rPr lang="en-US" altLang="zh-CN" sz="1200" u="sng" dirty="0" smtClean="0">
                <a:solidFill>
                  <a:srgbClr val="FF0000"/>
                </a:solidFill>
                <a:latin typeface="Consolas" panose="020B0609020204030204"/>
              </a:rPr>
              <a:t>(box3);</a:t>
            </a:r>
            <a:r>
              <a:rPr lang="en-US" altLang="zh-CN" sz="1200" dirty="0">
                <a:solidFill>
                  <a:srgbClr val="3F7F5F"/>
                </a:solidFill>
                <a:highlight>
                  <a:srgbClr val="E8F2FE"/>
                </a:highlight>
                <a:latin typeface="Consolas" panose="020B0609020204030204"/>
              </a:rPr>
              <a:t> </a:t>
            </a:r>
            <a:r>
              <a:rPr lang="en-US" altLang="zh-CN" sz="1200" dirty="0" smtClean="0">
                <a:solidFill>
                  <a:srgbClr val="3F7F5F"/>
                </a:solidFill>
                <a:highlight>
                  <a:srgbClr val="E8F2FE"/>
                </a:highlight>
                <a:latin typeface="Consolas" panose="020B0609020204030204"/>
              </a:rPr>
              <a:t>	//</a:t>
            </a:r>
            <a:r>
              <a:rPr lang="en-US" altLang="zh-CN" sz="1200" dirty="0" err="1" smtClean="0">
                <a:solidFill>
                  <a:srgbClr val="3F7F5F"/>
                </a:solidFill>
                <a:highlight>
                  <a:srgbClr val="E8F2FE"/>
                </a:highlight>
                <a:latin typeface="Consolas" panose="020B0609020204030204"/>
              </a:rPr>
              <a:t>LoverGift</a:t>
            </a:r>
            <a:r>
              <a:rPr lang="zh-CN" altLang="en-US" sz="1200" dirty="0">
                <a:solidFill>
                  <a:srgbClr val="3F7F5F"/>
                </a:solidFill>
                <a:highlight>
                  <a:srgbClr val="E8F2FE"/>
                </a:highlight>
                <a:latin typeface="Consolas" panose="020B0609020204030204"/>
              </a:rPr>
              <a:t>不是</a:t>
            </a:r>
            <a:r>
              <a:rPr lang="en-US" altLang="zh-CN" sz="1200" dirty="0">
                <a:solidFill>
                  <a:srgbClr val="3F7F5F"/>
                </a:solidFill>
                <a:highlight>
                  <a:srgbClr val="E8F2FE"/>
                </a:highlight>
                <a:latin typeface="Consolas" panose="020B0609020204030204"/>
              </a:rPr>
              <a:t>Birthday</a:t>
            </a:r>
            <a:r>
              <a:rPr lang="zh-CN" altLang="en-US" sz="1200" dirty="0">
                <a:solidFill>
                  <a:srgbClr val="3F7F5F"/>
                </a:solidFill>
                <a:highlight>
                  <a:srgbClr val="E8F2FE"/>
                </a:highlight>
                <a:latin typeface="Consolas" panose="020B0609020204030204"/>
              </a:rPr>
              <a:t>的子类，不被</a:t>
            </a:r>
            <a:r>
              <a:rPr lang="zh-CN" altLang="en-US" sz="1200" dirty="0" smtClean="0">
                <a:solidFill>
                  <a:srgbClr val="3F7F5F"/>
                </a:solidFill>
                <a:highlight>
                  <a:srgbClr val="E8F2FE"/>
                </a:highlight>
                <a:latin typeface="Consolas" panose="020B0609020204030204"/>
              </a:rPr>
              <a:t>兼容</a:t>
            </a:r>
            <a:endParaRPr lang="en-US" altLang="zh-CN" sz="1200" u="sng" dirty="0" smtClean="0">
              <a:solidFill>
                <a:srgbClr val="FF0000"/>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2798" t="10232" r="1" b="6916"/>
          <a:stretch>
            <a:fillRect/>
          </a:stretch>
        </p:blipFill>
        <p:spPr>
          <a:xfrm>
            <a:off x="6831496" y="715983"/>
            <a:ext cx="2205000" cy="1855767"/>
          </a:xfrm>
          <a:prstGeom prst="rect">
            <a:avLst/>
          </a:prstGeom>
        </p:spPr>
      </p:pic>
      <p:pic>
        <p:nvPicPr>
          <p:cNvPr id="25" name="Picture 2" descr="C:\Users\jian.zhang\Desktop\安卓PPT模板demo\代码展示\11.wmf"/>
          <p:cNvPicPr>
            <a:picLocks noChangeAspect="1" noChangeArrowheads="1"/>
          </p:cNvPicPr>
          <p:nvPr/>
        </p:nvPicPr>
        <p:blipFill>
          <a:blip r:embed="rId2"/>
          <a:srcRect/>
          <a:stretch>
            <a:fillRect/>
          </a:stretch>
        </p:blipFill>
        <p:spPr bwMode="auto">
          <a:xfrm>
            <a:off x="2411760" y="4011910"/>
            <a:ext cx="360000" cy="300000"/>
          </a:xfrm>
          <a:prstGeom prst="rect">
            <a:avLst/>
          </a:prstGeom>
          <a:noFill/>
        </p:spPr>
      </p:pic>
      <p:sp>
        <p:nvSpPr>
          <p:cNvPr id="26" name="Rectangle 10"/>
          <p:cNvSpPr>
            <a:spLocks noChangeArrowheads="1"/>
          </p:cNvSpPr>
          <p:nvPr/>
        </p:nvSpPr>
        <p:spPr bwMode="auto">
          <a:xfrm>
            <a:off x="1115616" y="3867894"/>
            <a:ext cx="1224136" cy="231811"/>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sp>
        <p:nvSpPr>
          <p:cNvPr id="27" name="TextBox 26"/>
          <p:cNvSpPr txBox="1"/>
          <p:nvPr/>
        </p:nvSpPr>
        <p:spPr>
          <a:xfrm>
            <a:off x="2915816" y="3920738"/>
            <a:ext cx="4464033" cy="576004"/>
          </a:xfrm>
          <a:prstGeom prst="rect">
            <a:avLst/>
          </a:prstGeom>
          <a:solidFill>
            <a:schemeClr val="bg1"/>
          </a:solidFill>
          <a:ln>
            <a:solidFill>
              <a:srgbClr val="C00000"/>
            </a:solidFill>
          </a:ln>
        </p:spPr>
        <p:txBody>
          <a:bodyPr wrap="square" rtlCol="0">
            <a:spAutoFit/>
          </a:bodyPr>
          <a:lstStyle/>
          <a:p>
            <a:r>
              <a:rPr lang="zh-CN" altLang="en-US" sz="1400" dirty="0">
                <a:solidFill>
                  <a:srgbClr val="FF0000"/>
                </a:solidFill>
                <a:highlight>
                  <a:srgbClr val="E8F2FE"/>
                </a:highlight>
                <a:latin typeface="Consolas" panose="020B0609020204030204"/>
              </a:rPr>
              <a:t>编译期报错，程序无法</a:t>
            </a:r>
            <a:r>
              <a:rPr lang="zh-CN" altLang="en-US" sz="1400" dirty="0" smtClean="0">
                <a:solidFill>
                  <a:srgbClr val="FF0000"/>
                </a:solidFill>
                <a:highlight>
                  <a:srgbClr val="E8F2FE"/>
                </a:highlight>
                <a:latin typeface="Consolas" panose="020B0609020204030204"/>
              </a:rPr>
              <a:t>通过编译，</a:t>
            </a:r>
            <a:endParaRPr lang="en-US" altLang="zh-CN" sz="1400" dirty="0" smtClean="0">
              <a:solidFill>
                <a:srgbClr val="FF0000"/>
              </a:solidFill>
              <a:highlight>
                <a:srgbClr val="E8F2FE"/>
              </a:highlight>
              <a:latin typeface="Consolas" panose="020B0609020204030204"/>
            </a:endParaRPr>
          </a:p>
          <a:p>
            <a:r>
              <a:rPr lang="zh-CN" altLang="en-US" sz="1400" dirty="0" smtClean="0">
                <a:solidFill>
                  <a:srgbClr val="FF0000"/>
                </a:solidFill>
                <a:highlight>
                  <a:srgbClr val="E8F2FE"/>
                </a:highlight>
                <a:latin typeface="Consolas" panose="020B0609020204030204"/>
              </a:rPr>
              <a:t>向下约束了</a:t>
            </a:r>
            <a:r>
              <a:rPr lang="en-US" altLang="zh-CN" sz="1400" dirty="0" smtClean="0">
                <a:solidFill>
                  <a:srgbClr val="FF0000"/>
                </a:solidFill>
                <a:highlight>
                  <a:srgbClr val="E8F2FE"/>
                </a:highlight>
                <a:latin typeface="Consolas" panose="020B0609020204030204"/>
              </a:rPr>
              <a:t>Box</a:t>
            </a:r>
            <a:r>
              <a:rPr lang="zh-CN" altLang="en-US" sz="1400" dirty="0" smtClean="0">
                <a:solidFill>
                  <a:srgbClr val="FF0000"/>
                </a:solidFill>
                <a:highlight>
                  <a:srgbClr val="E8F2FE"/>
                </a:highlight>
                <a:latin typeface="Consolas" panose="020B0609020204030204"/>
              </a:rPr>
              <a:t>的版本范围，</a:t>
            </a:r>
            <a:r>
              <a:rPr lang="zh-CN" altLang="en-US" sz="1400" dirty="0" smtClean="0">
                <a:solidFill>
                  <a:srgbClr val="FF0000"/>
                </a:solidFill>
                <a:highlight>
                  <a:srgbClr val="E8F2FE"/>
                </a:highlight>
                <a:latin typeface="Consolas" panose="020B0609020204030204"/>
                <a:sym typeface="+mn-ea"/>
              </a:rPr>
              <a:t>增强了对泛型运用的控制</a:t>
            </a:r>
            <a:endParaRPr lang="zh-CN" altLang="en-US" sz="1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Scale>
                                      <p:cBhvr>
                                        <p:cTn id="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
                                        </p:tgtEl>
                                        <p:attrNameLst>
                                          <p:attrName>ppt_x</p:attrName>
                                          <p:attrName>ppt_y</p:attrName>
                                        </p:attrNameLst>
                                      </p:cBhvr>
                                    </p:animMotion>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1" nodeType="clickEffect">
                                  <p:stCondLst>
                                    <p:cond delay="0"/>
                                  </p:stCondLst>
                                  <p:iterate type="lt">
                                    <p:tmPct val="0"/>
                                  </p:iterate>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Scale>
                                      <p:cBhvr>
                                        <p:cTn id="19"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6"/>
                                        </p:tgtEl>
                                        <p:attrNameLst>
                                          <p:attrName>ppt_x</p:attrName>
                                          <p:attrName>ppt_y</p:attrName>
                                        </p:attrNameLst>
                                      </p:cBhvr>
                                    </p:animMotion>
                                    <p:animEffect transition="in" filter="fade">
                                      <p:cBhvr>
                                        <p:cTn id="21" dur="1000"/>
                                        <p:tgtEl>
                                          <p:spTgt spid="26"/>
                                        </p:tgtEl>
                                      </p:cBhvr>
                                    </p:animEffect>
                                  </p:childTnLst>
                                </p:cTn>
                              </p:par>
                              <p:par>
                                <p:cTn id="22" presetID="5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Scale>
                                      <p:cBhvr>
                                        <p:cTn id="24"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5"/>
                                        </p:tgtEl>
                                        <p:attrNameLst>
                                          <p:attrName>ppt_x</p:attrName>
                                          <p:attrName>ppt_y</p:attrName>
                                        </p:attrNameLst>
                                      </p:cBhvr>
                                    </p:animMotion>
                                    <p:animEffect transition="in" filter="fade">
                                      <p:cBhvr>
                                        <p:cTn id="26" dur="1000"/>
                                        <p:tgtEl>
                                          <p:spTgt spid="25"/>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Scale>
                                      <p:cBhvr>
                                        <p:cTn id="29"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7"/>
                                        </p:tgtEl>
                                        <p:attrNameLst>
                                          <p:attrName>ppt_x</p:attrName>
                                          <p:attrName>ppt_y</p:attrName>
                                        </p:attrNameLst>
                                      </p:cBhvr>
                                    </p:animMotion>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Scale>
                                      <p:cBhvr>
                                        <p:cTn id="3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4"/>
                                        </p:tgtEl>
                                        <p:attrNameLst>
                                          <p:attrName>ppt_x</p:attrName>
                                          <p:attrName>ppt_y</p:attrName>
                                        </p:attrNameLst>
                                      </p:cBhvr>
                                    </p:animMotion>
                                    <p:animEffect transition="in" filter="fade">
                                      <p:cBhvr>
                                        <p:cTn id="3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1" bldLvl="0" animBg="1"/>
      <p:bldP spid="26" grpId="0" animBg="1"/>
      <p:bldP spid="27"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类型形参</a:t>
            </a:r>
            <a:r>
              <a:rPr lang="zh-CN" altLang="en-US" dirty="0" smtClean="0"/>
              <a:t>中的边界</a:t>
            </a:r>
            <a:endParaRPr lang="zh-CN" altLang="en-US" dirty="0"/>
          </a:p>
        </p:txBody>
      </p:sp>
      <p:sp>
        <p:nvSpPr>
          <p:cNvPr id="4" name="副标题 3"/>
          <p:cNvSpPr>
            <a:spLocks noGrp="1"/>
          </p:cNvSpPr>
          <p:nvPr>
            <p:ph type="subTitle" idx="10"/>
          </p:nvPr>
        </p:nvSpPr>
        <p:spPr>
          <a:xfrm>
            <a:off x="539552" y="843558"/>
            <a:ext cx="7488832" cy="360040"/>
          </a:xfrm>
        </p:spPr>
        <p:txBody>
          <a:bodyPr/>
          <a:lstStyle/>
          <a:p>
            <a:r>
              <a:rPr lang="en-US" altLang="zh-CN" dirty="0" smtClean="0"/>
              <a:t>1.</a:t>
            </a:r>
            <a:r>
              <a:rPr lang="zh-CN" altLang="en-US" dirty="0" smtClean="0"/>
              <a:t>为泛型类的类型形参设置上边界。</a:t>
            </a:r>
            <a:endParaRPr lang="zh-CN" altLang="en-US" dirty="0"/>
          </a:p>
        </p:txBody>
      </p:sp>
      <p:sp>
        <p:nvSpPr>
          <p:cNvPr id="5" name="AutoShape 5"/>
          <p:cNvSpPr>
            <a:spLocks noChangeArrowheads="1"/>
          </p:cNvSpPr>
          <p:nvPr/>
        </p:nvSpPr>
        <p:spPr bwMode="auto">
          <a:xfrm>
            <a:off x="1115616" y="1326781"/>
            <a:ext cx="576064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smtClean="0">
                <a:solidFill>
                  <a:srgbClr val="7F0055"/>
                </a:solidFill>
                <a:highlight>
                  <a:srgbClr val="E8F2FE"/>
                </a:highlight>
                <a:latin typeface="Consolas" panose="020B0609020204030204"/>
              </a:rPr>
              <a:t>class</a:t>
            </a:r>
            <a:r>
              <a:rPr lang="en-US" altLang="zh-CN" sz="1400" b="1" dirty="0" smtClean="0">
                <a:solidFill>
                  <a:srgbClr val="000000"/>
                </a:solidFill>
                <a:highlight>
                  <a:srgbClr val="E8F2FE"/>
                </a:highlight>
                <a:latin typeface="Consolas" panose="020B0609020204030204"/>
              </a:rPr>
              <a:t> </a:t>
            </a:r>
            <a:r>
              <a:rPr lang="en-US" altLang="zh-CN" sz="1400" b="1" dirty="0" err="1" smtClean="0">
                <a:solidFill>
                  <a:srgbClr val="000000"/>
                </a:solidFill>
                <a:highlight>
                  <a:srgbClr val="E8F2FE"/>
                </a:highlight>
                <a:latin typeface="Consolas" panose="020B0609020204030204"/>
              </a:rPr>
              <a:t>GenericClass</a:t>
            </a:r>
            <a:r>
              <a:rPr lang="en-US" altLang="zh-CN" sz="1400" b="1" dirty="0" smtClean="0">
                <a:solidFill>
                  <a:srgbClr val="000000"/>
                </a:solidFill>
                <a:highlight>
                  <a:srgbClr val="E8F2FE"/>
                </a:highlight>
                <a:latin typeface="Consolas" panose="020B0609020204030204"/>
              </a:rPr>
              <a:t>&lt;T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Gift&gt;{ </a:t>
            </a:r>
            <a:r>
              <a:rPr lang="en-US" altLang="zh-CN" sz="1400" b="1" dirty="0" smtClean="0">
                <a:solidFill>
                  <a:srgbClr val="000000"/>
                </a:solidFill>
                <a:highlight>
                  <a:srgbClr val="E8F2FE"/>
                </a:highlight>
                <a:latin typeface="Consolas" panose="020B0609020204030204"/>
              </a:rPr>
              <a:t>}</a:t>
            </a:r>
            <a:endParaRPr lang="en-US" altLang="zh-CN" sz="1400" b="1" dirty="0" smtClean="0">
              <a:solidFill>
                <a:srgbClr val="000000"/>
              </a:solidFill>
              <a:highlight>
                <a:srgbClr val="E8F2FE"/>
              </a:highlight>
              <a:latin typeface="Consolas" panose="020B0609020204030204"/>
            </a:endParaRPr>
          </a:p>
        </p:txBody>
      </p:sp>
      <p:sp>
        <p:nvSpPr>
          <p:cNvPr id="13" name="AutoShape 5"/>
          <p:cNvSpPr>
            <a:spLocks noChangeArrowheads="1"/>
          </p:cNvSpPr>
          <p:nvPr/>
        </p:nvSpPr>
        <p:spPr bwMode="auto">
          <a:xfrm>
            <a:off x="1116256" y="2427734"/>
            <a:ext cx="5760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interface</a:t>
            </a:r>
            <a:r>
              <a:rPr lang="en-US" altLang="zh-CN" sz="1400" b="1" dirty="0">
                <a:solidFill>
                  <a:srgbClr val="000000"/>
                </a:solidFill>
                <a:highlight>
                  <a:srgbClr val="E8F2FE"/>
                </a:highlight>
                <a:latin typeface="Consolas" panose="020B0609020204030204"/>
              </a:rPr>
              <a:t> </a:t>
            </a:r>
            <a:r>
              <a:rPr lang="en-US" altLang="zh-CN" sz="1400" b="1" dirty="0" err="1" smtClean="0">
                <a:solidFill>
                  <a:srgbClr val="000000"/>
                </a:solidFill>
                <a:highlight>
                  <a:srgbClr val="E8F2FE"/>
                </a:highlight>
                <a:latin typeface="Consolas" panose="020B0609020204030204"/>
              </a:rPr>
              <a:t>GenericInterface</a:t>
            </a:r>
            <a:r>
              <a:rPr lang="en-US" altLang="zh-CN" sz="1400" b="1" dirty="0" smtClean="0">
                <a:solidFill>
                  <a:srgbClr val="000000"/>
                </a:solidFill>
                <a:highlight>
                  <a:srgbClr val="E8F2FE"/>
                </a:highlight>
                <a:latin typeface="Consolas" panose="020B0609020204030204"/>
              </a:rPr>
              <a:t>&lt;T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Gift&gt;{ </a:t>
            </a:r>
            <a:r>
              <a:rPr lang="en-US" altLang="zh-CN" sz="1400" b="1" dirty="0" smtClean="0">
                <a:solidFill>
                  <a:srgbClr val="000000"/>
                </a:solidFill>
                <a:highlight>
                  <a:srgbClr val="E8F2FE"/>
                </a:highlight>
                <a:latin typeface="Consolas" panose="020B0609020204030204"/>
              </a:rPr>
              <a:t>}</a:t>
            </a:r>
            <a:endParaRPr lang="en-US" altLang="zh-CN" sz="1400" dirty="0">
              <a:solidFill>
                <a:schemeClr val="tx1">
                  <a:lumMod val="75000"/>
                  <a:lumOff val="25000"/>
                </a:schemeClr>
              </a:solidFill>
              <a:ea typeface="微软雅黑" panose="020B0503020204020204" pitchFamily="34" charset="-122"/>
            </a:endParaRPr>
          </a:p>
        </p:txBody>
      </p:sp>
      <p:sp>
        <p:nvSpPr>
          <p:cNvPr id="18" name="AutoShape 5"/>
          <p:cNvSpPr>
            <a:spLocks noChangeArrowheads="1"/>
          </p:cNvSpPr>
          <p:nvPr/>
        </p:nvSpPr>
        <p:spPr bwMode="auto">
          <a:xfrm>
            <a:off x="1116256" y="3507854"/>
            <a:ext cx="5760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public</a:t>
            </a:r>
            <a:r>
              <a:rPr lang="en-US" altLang="zh-CN" sz="1400" b="1" dirty="0">
                <a:solidFill>
                  <a:srgbClr val="000000"/>
                </a:solidFill>
                <a:highlight>
                  <a:srgbClr val="E8F2FE"/>
                </a:highlight>
                <a:latin typeface="Consolas" panose="020B0609020204030204"/>
              </a:rPr>
              <a:t> &lt;T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Gift&gt; </a:t>
            </a:r>
            <a:r>
              <a:rPr lang="en-US" altLang="zh-CN" sz="1400" b="1" dirty="0">
                <a:solidFill>
                  <a:srgbClr val="7F0055"/>
                </a:solidFill>
                <a:highlight>
                  <a:srgbClr val="E8F2FE"/>
                </a:highlight>
                <a:latin typeface="Consolas" panose="020B0609020204030204"/>
              </a:rPr>
              <a:t>void</a:t>
            </a:r>
            <a:r>
              <a:rPr lang="en-US" altLang="zh-CN" sz="1400" b="1" dirty="0">
                <a:solidFill>
                  <a:srgbClr val="000000"/>
                </a:solidFill>
                <a:highlight>
                  <a:srgbClr val="E8F2FE"/>
                </a:highlight>
                <a:latin typeface="Consolas" panose="020B0609020204030204"/>
              </a:rPr>
              <a:t> </a:t>
            </a:r>
            <a:r>
              <a:rPr lang="en-US" altLang="zh-CN" sz="1400" b="1" dirty="0" err="1" smtClean="0">
                <a:solidFill>
                  <a:srgbClr val="000000"/>
                </a:solidFill>
                <a:highlight>
                  <a:srgbClr val="E8F2FE"/>
                </a:highlight>
                <a:latin typeface="Consolas" panose="020B0609020204030204"/>
              </a:rPr>
              <a:t>GenericFunc</a:t>
            </a:r>
            <a:r>
              <a:rPr lang="en-US" altLang="zh-CN" sz="1400" b="1" dirty="0" smtClean="0">
                <a:solidFill>
                  <a:srgbClr val="000000"/>
                </a:solidFill>
                <a:highlight>
                  <a:srgbClr val="E8F2FE"/>
                </a:highlight>
                <a:latin typeface="Consolas" panose="020B0609020204030204"/>
              </a:rPr>
              <a:t>(T </a:t>
            </a:r>
            <a:r>
              <a:rPr lang="en-US" altLang="zh-CN" sz="1400" b="1" dirty="0" err="1">
                <a:solidFill>
                  <a:srgbClr val="000000"/>
                </a:solidFill>
                <a:highlight>
                  <a:srgbClr val="E8F2FE"/>
                </a:highlight>
                <a:latin typeface="Consolas" panose="020B0609020204030204"/>
              </a:rPr>
              <a:t>obj</a:t>
            </a:r>
            <a:r>
              <a:rPr lang="en-US" altLang="zh-CN" sz="1400" b="1" dirty="0" smtClean="0">
                <a:solidFill>
                  <a:srgbClr val="000000"/>
                </a:solidFill>
                <a:highlight>
                  <a:srgbClr val="E8F2FE"/>
                </a:highlight>
                <a:latin typeface="Consolas" panose="020B0609020204030204"/>
              </a:rPr>
              <a:t>){ }</a:t>
            </a:r>
            <a:endParaRPr lang="en-US" altLang="zh-CN" sz="1400" dirty="0">
              <a:solidFill>
                <a:schemeClr val="tx1">
                  <a:lumMod val="75000"/>
                  <a:lumOff val="25000"/>
                </a:schemeClr>
              </a:solidFill>
              <a:ea typeface="微软雅黑" panose="020B0503020204020204" pitchFamily="34" charset="-122"/>
            </a:endParaRPr>
          </a:p>
        </p:txBody>
      </p:sp>
      <p:sp>
        <p:nvSpPr>
          <p:cNvPr id="23" name="副标题 3"/>
          <p:cNvSpPr txBox="1"/>
          <p:nvPr/>
        </p:nvSpPr>
        <p:spPr>
          <a:xfrm>
            <a:off x="539552" y="1959682"/>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dirty="0" smtClean="0"/>
              <a:t>2.</a:t>
            </a:r>
            <a:r>
              <a:rPr lang="zh-CN" altLang="en-US" dirty="0" smtClean="0"/>
              <a:t>为泛型接口的类型形参设置上边界。</a:t>
            </a:r>
            <a:endParaRPr lang="zh-CN" altLang="en-US" dirty="0"/>
          </a:p>
        </p:txBody>
      </p:sp>
      <p:sp>
        <p:nvSpPr>
          <p:cNvPr id="24" name="副标题 3"/>
          <p:cNvSpPr txBox="1"/>
          <p:nvPr/>
        </p:nvSpPr>
        <p:spPr>
          <a:xfrm>
            <a:off x="539552" y="3075806"/>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dirty="0" smtClean="0"/>
              <a:t>3.</a:t>
            </a:r>
            <a:r>
              <a:rPr lang="zh-CN" altLang="en-US" dirty="0" smtClean="0"/>
              <a:t>为泛型接口的类型形参设置上边界。</a:t>
            </a:r>
            <a:endParaRPr lang="zh-CN" altLang="en-US" dirty="0"/>
          </a:p>
        </p:txBody>
      </p:sp>
      <p:sp>
        <p:nvSpPr>
          <p:cNvPr id="25" name="TextBox 24"/>
          <p:cNvSpPr txBox="1"/>
          <p:nvPr/>
        </p:nvSpPr>
        <p:spPr>
          <a:xfrm>
            <a:off x="899592" y="4227934"/>
            <a:ext cx="6840760" cy="338554"/>
          </a:xfrm>
          <a:prstGeom prst="rect">
            <a:avLst/>
          </a:prstGeom>
          <a:noFill/>
        </p:spPr>
        <p:txBody>
          <a:bodyPr wrap="square" rtlCol="0">
            <a:spAutoFit/>
          </a:bodyPr>
          <a:lstStyle/>
          <a:p>
            <a:r>
              <a:rPr lang="zh-CN" altLang="en-US" sz="1600" dirty="0" smtClean="0"/>
              <a:t>注意：类型形参可以限制上边界，不能限制下边界，否则会报语法错误。</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checkerboard(across)">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3" grpId="0" animBg="1"/>
      <p:bldP spid="18" grpId="0" animBg="1"/>
      <p:bldP spid="23" grpId="0"/>
      <p:bldP spid="24" grpId="0"/>
      <p:bldP spid="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rial" panose="020B0604020202020204" pitchFamily="34" charset="0"/>
              </a:rPr>
              <a:t>知识点：</a:t>
            </a:r>
            <a:r>
              <a:rPr lang="en-US" altLang="zh-CN" dirty="0" smtClean="0">
                <a:latin typeface="Arial" panose="020B0604020202020204" pitchFamily="34" charset="0"/>
              </a:rPr>
              <a:t>?</a:t>
            </a:r>
            <a:r>
              <a:rPr lang="zh-CN" altLang="en-US" dirty="0">
                <a:latin typeface="Arial" panose="020B0604020202020204" pitchFamily="34" charset="0"/>
              </a:rPr>
              <a:t>和</a:t>
            </a:r>
            <a:r>
              <a:rPr lang="en-US" altLang="zh-CN" dirty="0">
                <a:latin typeface="Arial" panose="020B0604020202020204" pitchFamily="34" charset="0"/>
              </a:rPr>
              <a:t>T</a:t>
            </a:r>
            <a:r>
              <a:rPr lang="zh-CN" altLang="en-US" dirty="0">
                <a:latin typeface="Arial" panose="020B0604020202020204" pitchFamily="34" charset="0"/>
              </a:rPr>
              <a:t>的区别</a:t>
            </a:r>
            <a:endParaRPr lang="zh-CN" altLang="en-US" dirty="0">
              <a:latin typeface="Arial" panose="020B0604020202020204" pitchFamily="34" charset="0"/>
            </a:endParaRPr>
          </a:p>
        </p:txBody>
      </p:sp>
      <p:sp>
        <p:nvSpPr>
          <p:cNvPr id="4" name="副标题 3"/>
          <p:cNvSpPr>
            <a:spLocks noGrp="1"/>
          </p:cNvSpPr>
          <p:nvPr>
            <p:ph type="subTitle" idx="10"/>
          </p:nvPr>
        </p:nvSpPr>
        <p:spPr/>
        <p:txBody>
          <a:bodyPr/>
          <a:lstStyle/>
          <a:p>
            <a:r>
              <a:rPr lang="zh-CN" altLang="en-US" dirty="0" smtClean="0"/>
              <a:t>符号</a:t>
            </a:r>
            <a:r>
              <a:rPr lang="en-US" altLang="zh-CN" dirty="0" smtClean="0"/>
              <a:t>?</a:t>
            </a:r>
            <a:r>
              <a:rPr lang="zh-CN" altLang="en-US" dirty="0"/>
              <a:t>和</a:t>
            </a:r>
            <a:r>
              <a:rPr lang="en-US" altLang="zh-CN" dirty="0"/>
              <a:t>T</a:t>
            </a:r>
            <a:r>
              <a:rPr lang="zh-CN" altLang="en-US" dirty="0"/>
              <a:t>在泛型使用中有什么区别呢</a:t>
            </a:r>
            <a:r>
              <a:rPr lang="zh-CN" altLang="en-US" dirty="0" smtClean="0"/>
              <a:t>？</a:t>
            </a:r>
            <a:endParaRPr lang="zh-CN" altLang="en-US" dirty="0"/>
          </a:p>
        </p:txBody>
      </p:sp>
      <p:graphicFrame>
        <p:nvGraphicFramePr>
          <p:cNvPr id="5" name="表格 4"/>
          <p:cNvGraphicFramePr>
            <a:graphicFrameLocks noGrp="1"/>
          </p:cNvGraphicFramePr>
          <p:nvPr/>
        </p:nvGraphicFramePr>
        <p:xfrm>
          <a:off x="837001" y="1347614"/>
          <a:ext cx="7289999" cy="1958023"/>
        </p:xfrm>
        <a:graphic>
          <a:graphicData uri="http://schemas.openxmlformats.org/drawingml/2006/table">
            <a:tbl>
              <a:tblPr firstRow="1" bandRow="1">
                <a:tableStyleId>{5C22544A-7EE6-4342-B048-85BDC9FD1C3A}</a:tableStyleId>
              </a:tblPr>
              <a:tblGrid>
                <a:gridCol w="1191634"/>
                <a:gridCol w="3767501"/>
                <a:gridCol w="2330864"/>
              </a:tblGrid>
              <a:tr h="360040">
                <a:tc>
                  <a:txBody>
                    <a:bodyPr/>
                    <a:lstStyle/>
                    <a:p>
                      <a:pPr algn="ctr"/>
                      <a:endParaRPr lang="zh-CN" altLang="en-US" sz="1600" b="0" dirty="0">
                        <a:solidFill>
                          <a:schemeClr val="tx1"/>
                        </a:solidFill>
                      </a:endParaRPr>
                    </a:p>
                  </a:txBody>
                  <a:tcPr/>
                </a:tc>
                <a:tc>
                  <a:txBody>
                    <a:bodyPr/>
                    <a:lstStyle/>
                    <a:p>
                      <a:pPr algn="ctr"/>
                      <a:r>
                        <a:rPr lang="zh-CN" altLang="en-US" sz="1600" b="0"/>
                        <a:t>应用场景</a:t>
                      </a:r>
                      <a:endParaRPr lang="zh-CN" altLang="en-US" sz="1600" b="0" dirty="0">
                        <a:solidFill>
                          <a:schemeClr val="tx1"/>
                        </a:solidFill>
                      </a:endParaRPr>
                    </a:p>
                  </a:txBody>
                  <a:tcPr/>
                </a:tc>
                <a:tc>
                  <a:txBody>
                    <a:bodyPr/>
                    <a:lstStyle/>
                    <a:p>
                      <a:pPr algn="ctr"/>
                      <a:r>
                        <a:rPr lang="zh-CN" altLang="en-US" sz="1600" b="0"/>
                        <a:t>范围限定</a:t>
                      </a:r>
                      <a:endParaRPr lang="zh-CN" altLang="en-US" sz="1600" b="0"/>
                    </a:p>
                  </a:txBody>
                  <a:tcPr/>
                </a:tc>
              </a:tr>
              <a:tr h="854960">
                <a:tc>
                  <a:txBody>
                    <a:bodyPr/>
                    <a:lstStyle/>
                    <a:p>
                      <a:pPr algn="ctr">
                        <a:lnSpc>
                          <a:spcPct val="150000"/>
                        </a:lnSpc>
                      </a:pPr>
                      <a:r>
                        <a:rPr lang="en-US" altLang="zh-CN" sz="1200" dirty="0">
                          <a:solidFill>
                            <a:schemeClr val="bg2">
                              <a:lumMod val="25000"/>
                            </a:schemeClr>
                          </a:solidFill>
                          <a:latin typeface="+mn-ea"/>
                          <a:ea typeface="+mn-ea"/>
                        </a:rPr>
                        <a:t>?</a:t>
                      </a:r>
                      <a:endParaRPr lang="en-US" altLang="zh-CN"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smtClean="0">
                          <a:solidFill>
                            <a:schemeClr val="bg2">
                              <a:lumMod val="25000"/>
                            </a:schemeClr>
                          </a:solidFill>
                          <a:latin typeface="+mn-ea"/>
                          <a:ea typeface="+mn-ea"/>
                        </a:rPr>
                        <a:t>一种通配符，</a:t>
                      </a:r>
                      <a:endParaRPr lang="en-US" altLang="zh-CN" sz="1200" dirty="0" smtClean="0">
                        <a:solidFill>
                          <a:schemeClr val="bg2">
                            <a:lumMod val="25000"/>
                          </a:schemeClr>
                        </a:solidFill>
                        <a:latin typeface="+mn-ea"/>
                        <a:ea typeface="+mn-ea"/>
                      </a:endParaRPr>
                    </a:p>
                    <a:p>
                      <a:pPr algn="ctr">
                        <a:lnSpc>
                          <a:spcPct val="150000"/>
                        </a:lnSpc>
                      </a:pPr>
                      <a:r>
                        <a:rPr lang="zh-CN" altLang="en-US" sz="1200" dirty="0" smtClean="0">
                          <a:solidFill>
                            <a:schemeClr val="bg2">
                              <a:lumMod val="25000"/>
                            </a:schemeClr>
                          </a:solidFill>
                          <a:latin typeface="+mn-ea"/>
                          <a:ea typeface="+mn-ea"/>
                        </a:rPr>
                        <a:t>在泛型中传入类型实参时使用</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a:solidFill>
                            <a:schemeClr val="bg2">
                              <a:lumMod val="25000"/>
                            </a:schemeClr>
                          </a:solidFill>
                          <a:latin typeface="+mn-ea"/>
                          <a:ea typeface="+mn-ea"/>
                        </a:rPr>
                        <a:t>无边界</a:t>
                      </a:r>
                      <a:endParaRPr lang="en-US" altLang="zh-CN" sz="1200" dirty="0">
                        <a:solidFill>
                          <a:schemeClr val="bg2">
                            <a:lumMod val="25000"/>
                          </a:schemeClr>
                        </a:solidFill>
                        <a:latin typeface="+mn-ea"/>
                        <a:ea typeface="+mn-ea"/>
                      </a:endParaRPr>
                    </a:p>
                    <a:p>
                      <a:pPr algn="ctr">
                        <a:lnSpc>
                          <a:spcPct val="150000"/>
                        </a:lnSpc>
                      </a:pPr>
                      <a:r>
                        <a:rPr lang="zh-CN" altLang="en-US" sz="1200" dirty="0">
                          <a:solidFill>
                            <a:schemeClr val="bg2">
                              <a:lumMod val="25000"/>
                            </a:schemeClr>
                          </a:solidFill>
                          <a:latin typeface="+mn-ea"/>
                          <a:ea typeface="+mn-ea"/>
                        </a:rPr>
                        <a:t>固定上边界</a:t>
                      </a:r>
                      <a:endParaRPr lang="en-US" altLang="zh-CN" sz="1200" dirty="0">
                        <a:solidFill>
                          <a:schemeClr val="bg2">
                            <a:lumMod val="25000"/>
                          </a:schemeClr>
                        </a:solidFill>
                        <a:latin typeface="+mn-ea"/>
                        <a:ea typeface="+mn-ea"/>
                      </a:endParaRPr>
                    </a:p>
                    <a:p>
                      <a:pPr algn="ctr">
                        <a:lnSpc>
                          <a:spcPct val="150000"/>
                        </a:lnSpc>
                      </a:pPr>
                      <a:r>
                        <a:rPr lang="zh-CN" altLang="en-US" sz="1200" dirty="0">
                          <a:solidFill>
                            <a:schemeClr val="bg2">
                              <a:lumMod val="25000"/>
                            </a:schemeClr>
                          </a:solidFill>
                          <a:latin typeface="+mn-ea"/>
                          <a:ea typeface="+mn-ea"/>
                        </a:rPr>
                        <a:t>固定下边界</a:t>
                      </a:r>
                      <a:endParaRPr lang="zh-CN" altLang="en-US" sz="1200" dirty="0">
                        <a:solidFill>
                          <a:schemeClr val="bg2">
                            <a:lumMod val="25000"/>
                          </a:schemeClr>
                        </a:solidFill>
                        <a:latin typeface="+mn-ea"/>
                        <a:ea typeface="+mn-ea"/>
                      </a:endParaRPr>
                    </a:p>
                  </a:txBody>
                  <a:tcPr anchor="ctr"/>
                </a:tc>
              </a:tr>
              <a:tr h="683583">
                <a:tc>
                  <a:txBody>
                    <a:bodyPr/>
                    <a:lstStyle/>
                    <a:p>
                      <a:pPr algn="ctr">
                        <a:lnSpc>
                          <a:spcPct val="150000"/>
                        </a:lnSpc>
                      </a:pPr>
                      <a:r>
                        <a:rPr lang="en-US" altLang="zh-CN" sz="1200" dirty="0">
                          <a:solidFill>
                            <a:schemeClr val="bg2">
                              <a:lumMod val="25000"/>
                            </a:schemeClr>
                          </a:solidFill>
                          <a:latin typeface="+mn-ea"/>
                          <a:ea typeface="+mn-ea"/>
                        </a:rPr>
                        <a:t>T</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smtClean="0">
                          <a:solidFill>
                            <a:schemeClr val="bg2">
                              <a:lumMod val="25000"/>
                            </a:schemeClr>
                          </a:solidFill>
                          <a:latin typeface="+mn-ea"/>
                          <a:ea typeface="+mn-ea"/>
                        </a:rPr>
                        <a:t>一种表示泛型参数的标识符，</a:t>
                      </a:r>
                      <a:endParaRPr lang="en-US" altLang="zh-CN" sz="1200" dirty="0" smtClean="0">
                        <a:solidFill>
                          <a:schemeClr val="bg2">
                            <a:lumMod val="25000"/>
                          </a:schemeClr>
                        </a:solidFill>
                        <a:latin typeface="+mn-ea"/>
                        <a:ea typeface="+mn-ea"/>
                      </a:endParaRPr>
                    </a:p>
                    <a:p>
                      <a:pPr algn="ctr">
                        <a:lnSpc>
                          <a:spcPct val="150000"/>
                        </a:lnSpc>
                      </a:pPr>
                      <a:r>
                        <a:rPr lang="zh-CN" altLang="en-US" sz="1200" dirty="0" smtClean="0">
                          <a:solidFill>
                            <a:schemeClr val="bg2">
                              <a:lumMod val="25000"/>
                            </a:schemeClr>
                          </a:solidFill>
                          <a:latin typeface="+mn-ea"/>
                          <a:ea typeface="+mn-ea"/>
                        </a:rPr>
                        <a:t>在创建</a:t>
                      </a:r>
                      <a:r>
                        <a:rPr lang="zh-CN" altLang="en-US" sz="1200" dirty="0">
                          <a:solidFill>
                            <a:schemeClr val="bg2">
                              <a:lumMod val="25000"/>
                            </a:schemeClr>
                          </a:solidFill>
                          <a:latin typeface="+mn-ea"/>
                          <a:ea typeface="+mn-ea"/>
                        </a:rPr>
                        <a:t>泛型类、泛型接口</a:t>
                      </a:r>
                      <a:r>
                        <a:rPr lang="zh-CN" altLang="en-US" sz="1200" dirty="0" smtClean="0">
                          <a:solidFill>
                            <a:schemeClr val="bg2">
                              <a:lumMod val="25000"/>
                            </a:schemeClr>
                          </a:solidFill>
                          <a:latin typeface="+mn-ea"/>
                          <a:ea typeface="+mn-ea"/>
                        </a:rPr>
                        <a:t>、泛</a:t>
                      </a:r>
                      <a:r>
                        <a:rPr lang="zh-CN" altLang="en-US" sz="1200" dirty="0">
                          <a:solidFill>
                            <a:schemeClr val="bg2">
                              <a:lumMod val="25000"/>
                            </a:schemeClr>
                          </a:solidFill>
                          <a:latin typeface="+mn-ea"/>
                          <a:ea typeface="+mn-ea"/>
                        </a:rPr>
                        <a:t>型方法时作为类型形参</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a:solidFill>
                            <a:schemeClr val="bg2">
                              <a:lumMod val="25000"/>
                            </a:schemeClr>
                          </a:solidFill>
                          <a:latin typeface="+mn-ea"/>
                          <a:ea typeface="+mn-ea"/>
                        </a:rPr>
                        <a:t>无边界</a:t>
                      </a:r>
                      <a:endParaRPr lang="en-US" altLang="zh-CN" sz="1200" dirty="0">
                        <a:solidFill>
                          <a:schemeClr val="bg2">
                            <a:lumMod val="25000"/>
                          </a:schemeClr>
                        </a:solidFill>
                        <a:latin typeface="+mn-ea"/>
                        <a:ea typeface="+mn-ea"/>
                      </a:endParaRPr>
                    </a:p>
                    <a:p>
                      <a:pPr algn="ctr">
                        <a:lnSpc>
                          <a:spcPct val="150000"/>
                        </a:lnSpc>
                      </a:pPr>
                      <a:r>
                        <a:rPr lang="zh-CN" altLang="en-US" sz="1200" dirty="0">
                          <a:solidFill>
                            <a:schemeClr val="bg2">
                              <a:lumMod val="25000"/>
                            </a:schemeClr>
                          </a:solidFill>
                          <a:latin typeface="+mn-ea"/>
                          <a:ea typeface="+mn-ea"/>
                        </a:rPr>
                        <a:t>固定上边界</a:t>
                      </a:r>
                      <a:endParaRPr lang="zh-CN" altLang="en-US" sz="1200" dirty="0">
                        <a:solidFill>
                          <a:schemeClr val="bg2">
                            <a:lumMod val="25000"/>
                          </a:schemeClr>
                        </a:solidFill>
                        <a:latin typeface="+mn-ea"/>
                        <a:ea typeface="+mn-ea"/>
                      </a:endParaRPr>
                    </a:p>
                  </a:txBody>
                  <a:tcPr anchor="ctr"/>
                </a:tc>
              </a:tr>
            </a:tbl>
          </a:graphicData>
        </a:graphic>
      </p:graphicFrame>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2000" y="3426750"/>
            <a:ext cx="3722076"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en-US" dirty="0" smtClean="0"/>
              <a:t>编程</a:t>
            </a:r>
            <a:endParaRPr lang="zh-CN" altLang="en-US" dirty="0"/>
          </a:p>
        </p:txBody>
      </p:sp>
      <p:sp>
        <p:nvSpPr>
          <p:cNvPr id="3" name="内容占位符 2"/>
          <p:cNvSpPr>
            <a:spLocks noGrp="1"/>
          </p:cNvSpPr>
          <p:nvPr>
            <p:ph idx="1"/>
          </p:nvPr>
        </p:nvSpPr>
        <p:spPr>
          <a:xfrm>
            <a:off x="1475656" y="946346"/>
            <a:ext cx="6264696" cy="3137572"/>
          </a:xfrm>
        </p:spPr>
        <p:txBody>
          <a:bodyPr/>
          <a:lstStyle/>
          <a:p>
            <a:pPr>
              <a:lnSpc>
                <a:spcPct val="100000"/>
              </a:lnSpc>
            </a:pPr>
            <a:r>
              <a:rPr lang="zh-CN" altLang="en-US" sz="1600" dirty="0"/>
              <a:t>训练要点</a:t>
            </a:r>
            <a:endParaRPr lang="zh-CN" altLang="en-US" sz="1600" dirty="0"/>
          </a:p>
          <a:p>
            <a:pPr lvl="1">
              <a:lnSpc>
                <a:spcPct val="100000"/>
              </a:lnSpc>
            </a:pPr>
            <a:r>
              <a:rPr lang="zh-CN" altLang="en-US" dirty="0"/>
              <a:t>泛型通配符的使用</a:t>
            </a:r>
            <a:endParaRPr lang="zh-CN" altLang="en-US" dirty="0"/>
          </a:p>
          <a:p>
            <a:pPr>
              <a:lnSpc>
                <a:spcPct val="100000"/>
              </a:lnSpc>
            </a:pPr>
            <a:r>
              <a:rPr lang="zh-CN" altLang="en-US" sz="1600" dirty="0"/>
              <a:t>需求说明</a:t>
            </a:r>
            <a:endParaRPr lang="zh-CN" altLang="en-US" sz="1600" dirty="0"/>
          </a:p>
          <a:p>
            <a:pPr lvl="1">
              <a:lnSpc>
                <a:spcPct val="100000"/>
              </a:lnSpc>
            </a:pPr>
            <a:r>
              <a:rPr lang="zh-CN" altLang="en-US" dirty="0" smtClean="0"/>
              <a:t>在编程中使用无边界通配符</a:t>
            </a:r>
            <a:r>
              <a:rPr lang="en-US" altLang="zh-CN" dirty="0" smtClean="0"/>
              <a:t>?</a:t>
            </a:r>
            <a:endParaRPr lang="en-US" altLang="zh-CN" dirty="0" smtClean="0"/>
          </a:p>
          <a:p>
            <a:pPr lvl="1">
              <a:lnSpc>
                <a:spcPct val="100000"/>
              </a:lnSpc>
            </a:pPr>
            <a:r>
              <a:rPr lang="zh-CN" altLang="en-US" dirty="0" smtClean="0"/>
              <a:t>在</a:t>
            </a:r>
            <a:r>
              <a:rPr lang="zh-CN" altLang="en-US" dirty="0"/>
              <a:t>编程中</a:t>
            </a:r>
            <a:r>
              <a:rPr lang="zh-CN" altLang="en-US" dirty="0" smtClean="0"/>
              <a:t>使用固定上边界</a:t>
            </a:r>
            <a:r>
              <a:rPr lang="zh-CN" altLang="en-US" dirty="0"/>
              <a:t>通配符</a:t>
            </a:r>
            <a:r>
              <a:rPr lang="en-US" altLang="zh-CN" dirty="0"/>
              <a:t>?</a:t>
            </a:r>
            <a:endParaRPr lang="en-US" altLang="zh-CN" dirty="0"/>
          </a:p>
          <a:p>
            <a:pPr lvl="1">
              <a:lnSpc>
                <a:spcPct val="100000"/>
              </a:lnSpc>
            </a:pPr>
            <a:r>
              <a:rPr lang="zh-CN" altLang="en-US" dirty="0" smtClean="0"/>
              <a:t>在</a:t>
            </a:r>
            <a:r>
              <a:rPr lang="zh-CN" altLang="en-US" dirty="0"/>
              <a:t>编程中使用</a:t>
            </a:r>
            <a:r>
              <a:rPr lang="zh-CN" altLang="en-US" dirty="0" smtClean="0"/>
              <a:t>固定下边界</a:t>
            </a:r>
            <a:r>
              <a:rPr lang="zh-CN" altLang="en-US" dirty="0"/>
              <a:t>通配符</a:t>
            </a:r>
            <a:r>
              <a:rPr lang="en-US" altLang="zh-CN" dirty="0" smtClean="0"/>
              <a:t>?</a:t>
            </a:r>
            <a:endParaRPr lang="zh-CN" altLang="en-US" dirty="0" smtClean="0"/>
          </a:p>
          <a:p>
            <a:pPr>
              <a:lnSpc>
                <a:spcPct val="100000"/>
              </a:lnSpc>
            </a:pPr>
            <a:r>
              <a:rPr lang="zh-CN" altLang="en-US" sz="1600" dirty="0" smtClean="0"/>
              <a:t>实现思路</a:t>
            </a:r>
            <a:endParaRPr lang="zh-CN" altLang="en-US" sz="1600" dirty="0" smtClean="0"/>
          </a:p>
          <a:p>
            <a:pPr lvl="1">
              <a:lnSpc>
                <a:spcPct val="100000"/>
              </a:lnSpc>
              <a:buFontTx/>
              <a:buNone/>
            </a:pPr>
            <a:r>
              <a:rPr lang="en-US" altLang="zh-CN" dirty="0" smtClean="0">
                <a:solidFill>
                  <a:schemeClr val="accent5">
                    <a:lumMod val="50000"/>
                  </a:schemeClr>
                </a:solidFill>
              </a:rPr>
              <a:t>1</a:t>
            </a:r>
            <a:r>
              <a:rPr lang="en-US" altLang="zh-CN" dirty="0">
                <a:solidFill>
                  <a:schemeClr val="accent5">
                    <a:lumMod val="50000"/>
                  </a:schemeClr>
                </a:solidFill>
              </a:rPr>
              <a:t>. </a:t>
            </a:r>
            <a:r>
              <a:rPr lang="zh-CN" altLang="en-US" dirty="0" smtClean="0"/>
              <a:t>创建一个父类及其两个子类；</a:t>
            </a:r>
            <a:endParaRPr lang="zh-CN" altLang="en-US" dirty="0"/>
          </a:p>
          <a:p>
            <a:pPr lvl="1">
              <a:lnSpc>
                <a:spcPct val="100000"/>
              </a:lnSpc>
              <a:buFontTx/>
              <a:buNone/>
            </a:pPr>
            <a:r>
              <a:rPr lang="en-US" altLang="zh-CN" dirty="0">
                <a:solidFill>
                  <a:schemeClr val="accent5">
                    <a:lumMod val="50000"/>
                  </a:schemeClr>
                </a:solidFill>
              </a:rPr>
              <a:t>2. </a:t>
            </a:r>
            <a:r>
              <a:rPr lang="zh-CN" altLang="en-US" dirty="0" smtClean="0"/>
              <a:t>创建一个泛型类，以及一个测试泛型的工具类；</a:t>
            </a:r>
            <a:endParaRPr lang="en-US" altLang="zh-CN" dirty="0"/>
          </a:p>
          <a:p>
            <a:pPr lvl="1">
              <a:lnSpc>
                <a:spcPct val="100000"/>
              </a:lnSpc>
              <a:buFontTx/>
              <a:buNone/>
            </a:pPr>
            <a:r>
              <a:rPr lang="en-US" altLang="zh-CN" dirty="0">
                <a:solidFill>
                  <a:schemeClr val="accent5">
                    <a:lumMod val="50000"/>
                  </a:schemeClr>
                </a:solidFill>
              </a:rPr>
              <a:t>3</a:t>
            </a:r>
            <a:r>
              <a:rPr lang="en-US" altLang="zh-CN" dirty="0" smtClean="0">
                <a:solidFill>
                  <a:schemeClr val="accent5">
                    <a:lumMod val="50000"/>
                  </a:schemeClr>
                </a:solidFill>
              </a:rPr>
              <a:t>. </a:t>
            </a:r>
            <a:r>
              <a:rPr lang="zh-CN" altLang="en-US" dirty="0" smtClean="0"/>
              <a:t>在工具类中分别测试上述</a:t>
            </a:r>
            <a:r>
              <a:rPr lang="en-US" altLang="zh-CN" dirty="0" smtClean="0"/>
              <a:t>3</a:t>
            </a:r>
            <a:r>
              <a:rPr lang="zh-CN" altLang="en-US" dirty="0" smtClean="0"/>
              <a:t>种通配符。</a:t>
            </a:r>
            <a:endParaRPr lang="zh-CN" altLang="en-US" dirty="0"/>
          </a:p>
        </p:txBody>
      </p:sp>
      <p:sp>
        <p:nvSpPr>
          <p:cNvPr id="8" name="AutoShape 7"/>
          <p:cNvSpPr>
            <a:spLocks noChangeArrowheads="1"/>
          </p:cNvSpPr>
          <p:nvPr/>
        </p:nvSpPr>
        <p:spPr bwMode="auto">
          <a:xfrm>
            <a:off x="2627784" y="4443958"/>
            <a:ext cx="3857652" cy="323850"/>
          </a:xfrm>
          <a:prstGeom prst="flowChartAlternateProcess">
            <a:avLst/>
          </a:prstGeom>
          <a:solidFill>
            <a:srgbClr val="0070C0"/>
          </a:solid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r>
              <a:rPr lang="zh-CN" altLang="en-US" sz="1600">
                <a:solidFill>
                  <a:schemeClr val="bg1"/>
                </a:solidFill>
                <a:latin typeface="+mn-ea"/>
              </a:rPr>
              <a:t>学生练习</a:t>
            </a:r>
            <a:r>
              <a:rPr lang="en-US" altLang="zh-CN" sz="1600">
                <a:solidFill>
                  <a:schemeClr val="bg1"/>
                </a:solidFill>
                <a:latin typeface="+mn-ea"/>
              </a:rPr>
              <a:t>10</a:t>
            </a:r>
            <a:r>
              <a:rPr lang="zh-CN" altLang="en-US" sz="1600">
                <a:solidFill>
                  <a:schemeClr val="bg1"/>
                </a:solidFill>
                <a:latin typeface="+mn-ea"/>
              </a:rPr>
              <a:t>分钟</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500"/>
                                        <p:tgtEl>
                                          <p:spTgt spid="3">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195739" y="141998"/>
            <a:ext cx="6768877" cy="368300"/>
          </a:xfrm>
        </p:spPr>
        <p:txBody>
          <a:bodyPr vert="horz" wrap="square" lIns="91440" tIns="45720" rIns="91440" bIns="45720" anchor="ctr"/>
          <a:lstStyle/>
          <a:p>
            <a:pPr marL="0" indent="0" algn="r" eaLnBrk="1" hangingPunct="1"/>
            <a:r>
              <a:rPr lang="zh-CN" altLang="en-US" smtClean="0"/>
              <a:t>本单元贯穿</a:t>
            </a:r>
            <a:r>
              <a:rPr lang="zh-CN" altLang="en-US" dirty="0" smtClean="0"/>
              <a:t>案例总结</a:t>
            </a:r>
            <a:endParaRPr lang="zh-CN" altLang="en-US" dirty="0" smtClean="0"/>
          </a:p>
        </p:txBody>
      </p:sp>
      <p:sp>
        <p:nvSpPr>
          <p:cNvPr id="5" name="内容占位符 1"/>
          <p:cNvSpPr txBox="1"/>
          <p:nvPr/>
        </p:nvSpPr>
        <p:spPr>
          <a:xfrm>
            <a:off x="78524" y="522077"/>
            <a:ext cx="8640960" cy="3744416"/>
          </a:xfrm>
          <a:prstGeom prst="rect">
            <a:avLst/>
          </a:prstGeom>
        </p:spPr>
        <p:txBody>
          <a:bodyPr/>
          <a:lstStyle/>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lang="en-US" altLang="zh-CN" sz="2000" dirty="0">
              <a:solidFill>
                <a:schemeClr val="tx1">
                  <a:lumMod val="75000"/>
                  <a:lumOff val="25000"/>
                </a:schemeClr>
              </a:solidFill>
              <a:latin typeface="+mn-ea"/>
              <a:ea typeface="+mn-ea"/>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p:txBody>
      </p:sp>
      <p:grpSp>
        <p:nvGrpSpPr>
          <p:cNvPr id="18" name="组合 17"/>
          <p:cNvGrpSpPr/>
          <p:nvPr/>
        </p:nvGrpSpPr>
        <p:grpSpPr>
          <a:xfrm>
            <a:off x="252472" y="1203598"/>
            <a:ext cx="8568000" cy="900000"/>
            <a:chOff x="117000" y="1446750"/>
            <a:chExt cx="8820000" cy="1108669"/>
          </a:xfrm>
        </p:grpSpPr>
        <p:grpSp>
          <p:nvGrpSpPr>
            <p:cNvPr id="19" name="组合 18"/>
            <p:cNvGrpSpPr/>
            <p:nvPr/>
          </p:nvGrpSpPr>
          <p:grpSpPr>
            <a:xfrm>
              <a:off x="117000" y="1446750"/>
              <a:ext cx="8820000" cy="1108669"/>
              <a:chOff x="117000" y="1491750"/>
              <a:chExt cx="8820000" cy="1108669"/>
            </a:xfrm>
          </p:grpSpPr>
          <p:pic>
            <p:nvPicPr>
              <p:cNvPr id="2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000" y="1626595"/>
                <a:ext cx="1035000" cy="81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1855" y="1626595"/>
                <a:ext cx="7312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914" y="1626595"/>
                <a:ext cx="70371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59" y="1626595"/>
                <a:ext cx="9596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6478" y="1626595"/>
                <a:ext cx="606227"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1280" y="1626595"/>
                <a:ext cx="540651"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6785" y="1626595"/>
                <a:ext cx="516354"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07995" y="1626595"/>
                <a:ext cx="69067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bwMode="auto">
              <a:xfrm>
                <a:off x="117000" y="1491750"/>
                <a:ext cx="8820000" cy="1108669"/>
              </a:xfrm>
              <a:prstGeom prst="roundRect">
                <a:avLst/>
              </a:prstGeom>
              <a:noFill/>
              <a:ln w="9525" cap="flat" cmpd="sng" algn="ctr">
                <a:solidFill>
                  <a:schemeClr val="accent2">
                    <a:lumMod val="60000"/>
                    <a:lumOff val="4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pic>
          <p:nvPicPr>
            <p:cNvPr id="20"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7957" y="1596084"/>
              <a:ext cx="404043"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4157522" y="656231"/>
            <a:ext cx="774478" cy="340519"/>
          </a:xfrm>
          <a:prstGeom prst="roundRect">
            <a:avLst/>
          </a:prstGeom>
          <a:noFill/>
          <a:ln>
            <a:solidFill>
              <a:schemeClr val="accent2">
                <a:lumMod val="50000"/>
              </a:schemeClr>
            </a:solidFill>
          </a:ln>
        </p:spPr>
        <p:txBody>
          <a:bodyPr wrap="square" rtlCol="0">
            <a:spAutoFit/>
          </a:bodyPr>
          <a:lstStyle/>
          <a:p>
            <a:r>
              <a:rPr lang="zh-CN" alt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动物</a:t>
            </a:r>
            <a:endParaRPr lang="zh-CN" alt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左大括号 2"/>
          <p:cNvSpPr/>
          <p:nvPr/>
        </p:nvSpPr>
        <p:spPr bwMode="auto">
          <a:xfrm rot="5400000">
            <a:off x="4392000" y="-3125250"/>
            <a:ext cx="288000" cy="8532000"/>
          </a:xfrm>
          <a:prstGeom prst="leftBrace">
            <a:avLst/>
          </a:prstGeom>
          <a:noFill/>
          <a:ln w="9525" cap="flat" cmpd="sng" algn="ctr">
            <a:solidFill>
              <a:schemeClr val="accent2">
                <a:lumMod val="5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2" name="AutoShape 5"/>
          <p:cNvSpPr>
            <a:spLocks noChangeArrowheads="1"/>
          </p:cNvSpPr>
          <p:nvPr/>
        </p:nvSpPr>
        <p:spPr bwMode="auto">
          <a:xfrm>
            <a:off x="323528" y="2139702"/>
            <a:ext cx="3332445"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Animal{</a:t>
            </a:r>
            <a:r>
              <a:rPr lang="en-US" altLang="zh-CN" sz="1200" b="1" dirty="0">
                <a:solidFill>
                  <a:srgbClr val="3F7F5F"/>
                </a:solidFill>
                <a:latin typeface="Consolas" panose="020B0609020204030204"/>
              </a:rPr>
              <a:t>/*</a:t>
            </a:r>
            <a:r>
              <a:rPr lang="zh-CN" altLang="en-US" sz="1200" b="1" dirty="0">
                <a:solidFill>
                  <a:srgbClr val="3F7F5F"/>
                </a:solidFill>
                <a:latin typeface="Consolas" panose="020B0609020204030204"/>
              </a:rPr>
              <a:t>父类，动物类*</a:t>
            </a:r>
            <a:r>
              <a:rPr lang="en-US" altLang="zh-CN" sz="1200" b="1" dirty="0">
                <a:solidFill>
                  <a:srgbClr val="3F7F5F"/>
                </a:solidFill>
                <a:latin typeface="Consolas" panose="020B0609020204030204"/>
              </a:rPr>
              <a: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algn="l"/>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Horse </a:t>
            </a:r>
            <a:r>
              <a:rPr lang="en-US" altLang="zh-CN" sz="1200" b="1" dirty="0">
                <a:solidFill>
                  <a:srgbClr val="7F0055"/>
                </a:solidFill>
                <a:latin typeface="Consolas" panose="020B0609020204030204"/>
              </a:rPr>
              <a:t>extends</a:t>
            </a:r>
            <a:r>
              <a:rPr lang="en-US" altLang="zh-CN" sz="1200" b="1" dirty="0">
                <a:solidFill>
                  <a:srgbClr val="000000"/>
                </a:solidFill>
                <a:latin typeface="Consolas" panose="020B0609020204030204"/>
              </a:rPr>
              <a:t> Animal{</a:t>
            </a:r>
            <a:endParaRPr lang="en-US" altLang="zh-CN" sz="1200" b="1" dirty="0">
              <a:solidFill>
                <a:srgbClr val="000000"/>
              </a:solidFill>
              <a:latin typeface="Consolas" panose="020B0609020204030204"/>
            </a:endParaRPr>
          </a:p>
          <a:p>
            <a:pPr lvl="1" algn="l"/>
            <a:r>
              <a:rPr lang="en-US" altLang="zh-CN" sz="1200" dirty="0">
                <a:solidFill>
                  <a:srgbClr val="646464"/>
                </a:solidFill>
                <a:latin typeface="Consolas" panose="020B0609020204030204"/>
              </a:rPr>
              <a:t>@Override</a:t>
            </a:r>
            <a:endParaRPr lang="en-US" altLang="zh-CN" sz="1200" dirty="0">
              <a:solidFill>
                <a:srgbClr val="646464"/>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String </a:t>
            </a:r>
            <a:r>
              <a:rPr lang="en-US" altLang="zh-CN" sz="1200" b="1" dirty="0" err="1">
                <a:solidFill>
                  <a:srgbClr val="000000"/>
                </a:solidFill>
                <a:latin typeface="Consolas" panose="020B0609020204030204"/>
              </a:rPr>
              <a:t>toString</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b="1" dirty="0">
                <a:solidFill>
                  <a:srgbClr val="7F0055"/>
                </a:solidFill>
                <a:latin typeface="Consolas" panose="020B0609020204030204"/>
              </a:rPr>
              <a:t>return</a:t>
            </a:r>
            <a:r>
              <a:rPr lang="en-US" altLang="zh-CN" sz="1200" b="1" dirty="0">
                <a:solidFill>
                  <a:srgbClr val="000000"/>
                </a:solidFill>
                <a:latin typeface="Consolas" panose="020B0609020204030204"/>
              </a:rPr>
              <a:t> </a:t>
            </a:r>
            <a:r>
              <a:rPr lang="en-US" altLang="zh-CN" sz="1200" b="1" dirty="0">
                <a:solidFill>
                  <a:srgbClr val="2A00FF"/>
                </a:solidFill>
                <a:latin typeface="Consolas" panose="020B0609020204030204"/>
              </a:rPr>
              <a:t>"</a:t>
            </a:r>
            <a:r>
              <a:rPr lang="zh-CN" altLang="en-US" sz="1200" b="1" dirty="0">
                <a:solidFill>
                  <a:srgbClr val="2A00FF"/>
                </a:solidFill>
                <a:latin typeface="Consolas" panose="020B0609020204030204"/>
              </a:rPr>
              <a:t>我是小马，主人</a:t>
            </a:r>
            <a:r>
              <a:rPr lang="en-US" altLang="zh-CN" sz="1200" b="1" dirty="0">
                <a:solidFill>
                  <a:srgbClr val="2A00FF"/>
                </a:solidFill>
                <a:latin typeface="Consolas" panose="020B0609020204030204"/>
              </a:rPr>
              <a: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Cattle </a:t>
            </a:r>
            <a:r>
              <a:rPr lang="en-US" altLang="zh-CN" sz="1200" b="1" dirty="0">
                <a:solidFill>
                  <a:srgbClr val="7F0055"/>
                </a:solidFill>
                <a:latin typeface="Consolas" panose="020B0609020204030204"/>
              </a:rPr>
              <a:t>extends</a:t>
            </a:r>
            <a:r>
              <a:rPr lang="en-US" altLang="zh-CN" sz="1200" b="1" dirty="0">
                <a:solidFill>
                  <a:srgbClr val="000000"/>
                </a:solidFill>
                <a:latin typeface="Consolas" panose="020B0609020204030204"/>
              </a:rPr>
              <a:t> Animal{</a:t>
            </a:r>
            <a:endParaRPr lang="en-US" altLang="zh-CN" sz="1200" b="1" dirty="0">
              <a:solidFill>
                <a:srgbClr val="000000"/>
              </a:solidFill>
              <a:latin typeface="Consolas" panose="020B0609020204030204"/>
            </a:endParaRPr>
          </a:p>
          <a:p>
            <a:pPr lvl="1" algn="l"/>
            <a:r>
              <a:rPr lang="en-US" altLang="zh-CN" sz="1200" dirty="0">
                <a:solidFill>
                  <a:srgbClr val="646464"/>
                </a:solidFill>
                <a:latin typeface="Consolas" panose="020B0609020204030204"/>
              </a:rPr>
              <a:t>@Override</a:t>
            </a:r>
            <a:endParaRPr lang="en-US" altLang="zh-CN" sz="1200" dirty="0">
              <a:solidFill>
                <a:srgbClr val="646464"/>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String </a:t>
            </a:r>
            <a:r>
              <a:rPr lang="en-US" altLang="zh-CN" sz="1200" b="1" dirty="0" err="1">
                <a:solidFill>
                  <a:srgbClr val="000000"/>
                </a:solidFill>
                <a:latin typeface="Consolas" panose="020B0609020204030204"/>
              </a:rPr>
              <a:t>toString</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b="1" dirty="0">
                <a:solidFill>
                  <a:srgbClr val="7F0055"/>
                </a:solidFill>
                <a:latin typeface="Consolas" panose="020B0609020204030204"/>
              </a:rPr>
              <a:t>return</a:t>
            </a:r>
            <a:r>
              <a:rPr lang="en-US" altLang="zh-CN" sz="1200" b="1" dirty="0">
                <a:solidFill>
                  <a:srgbClr val="000000"/>
                </a:solidFill>
                <a:latin typeface="Consolas" panose="020B0609020204030204"/>
              </a:rPr>
              <a:t> </a:t>
            </a:r>
            <a:r>
              <a:rPr lang="en-US" altLang="zh-CN" sz="1200" b="1" dirty="0">
                <a:solidFill>
                  <a:srgbClr val="2A00FF"/>
                </a:solidFill>
                <a:latin typeface="Consolas" panose="020B0609020204030204"/>
              </a:rPr>
              <a:t>"</a:t>
            </a:r>
            <a:r>
              <a:rPr lang="zh-CN" altLang="en-US" sz="1200" b="1" dirty="0">
                <a:solidFill>
                  <a:srgbClr val="2A00FF"/>
                </a:solidFill>
                <a:latin typeface="Consolas" panose="020B0609020204030204"/>
              </a:rPr>
              <a:t>我是小牛，主人</a:t>
            </a:r>
            <a:r>
              <a:rPr lang="en-US" altLang="zh-CN" sz="1200" b="1" dirty="0">
                <a:solidFill>
                  <a:srgbClr val="2A00FF"/>
                </a:solidFill>
                <a:latin typeface="Consolas" panose="020B0609020204030204"/>
              </a:rPr>
              <a: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algn="l"/>
            <a:r>
              <a:rPr lang="en-US" altLang="zh-CN" sz="1200" b="1" dirty="0" smtClean="0">
                <a:solidFill>
                  <a:srgbClr val="3F7F5F"/>
                </a:solidFill>
                <a:latin typeface="Consolas" panose="020B0609020204030204"/>
              </a:rPr>
              <a:t>//</a:t>
            </a:r>
            <a:r>
              <a:rPr lang="zh-CN" altLang="en-US" sz="1200" b="1" dirty="0" smtClean="0">
                <a:solidFill>
                  <a:srgbClr val="3F7F5F"/>
                </a:solidFill>
                <a:latin typeface="Consolas" panose="020B0609020204030204"/>
              </a:rPr>
              <a:t>其他</a:t>
            </a:r>
            <a:r>
              <a:rPr lang="zh-CN" altLang="en-US" sz="1200" b="1" dirty="0">
                <a:solidFill>
                  <a:srgbClr val="3F7F5F"/>
                </a:solidFill>
                <a:latin typeface="Consolas" panose="020B0609020204030204"/>
              </a:rPr>
              <a:t>动物类依此方式</a:t>
            </a:r>
            <a:r>
              <a:rPr lang="zh-CN" altLang="en-US" sz="1200" b="1" dirty="0" smtClean="0">
                <a:solidFill>
                  <a:srgbClr val="3F7F5F"/>
                </a:solidFill>
                <a:latin typeface="Consolas" panose="020B0609020204030204"/>
              </a:rPr>
              <a:t>创建</a:t>
            </a:r>
            <a:endParaRPr lang="en-US" altLang="zh-CN" sz="1200" dirty="0">
              <a:solidFill>
                <a:schemeClr val="tx1">
                  <a:lumMod val="75000"/>
                  <a:lumOff val="25000"/>
                </a:schemeClr>
              </a:solidFill>
              <a:ea typeface="微软雅黑" panose="020B0503020204020204" pitchFamily="34" charset="-122"/>
            </a:endParaRPr>
          </a:p>
        </p:txBody>
      </p:sp>
      <p:sp>
        <p:nvSpPr>
          <p:cNvPr id="35" name="AutoShape 5"/>
          <p:cNvSpPr>
            <a:spLocks noChangeArrowheads="1"/>
          </p:cNvSpPr>
          <p:nvPr/>
        </p:nvSpPr>
        <p:spPr bwMode="auto">
          <a:xfrm>
            <a:off x="3759835" y="2139702"/>
            <a:ext cx="5060637"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Test {</a:t>
            </a:r>
            <a:r>
              <a:rPr lang="en-US" altLang="zh-CN" sz="1200" b="1" dirty="0">
                <a:solidFill>
                  <a:srgbClr val="3F7F5F"/>
                </a:solidFill>
                <a:latin typeface="Consolas" panose="020B0609020204030204"/>
              </a:rPr>
              <a:t>//</a:t>
            </a:r>
            <a:r>
              <a:rPr lang="zh-CN" altLang="en-US" sz="1200" b="1" dirty="0">
                <a:solidFill>
                  <a:srgbClr val="3F7F5F"/>
                </a:solidFill>
                <a:latin typeface="Consolas" panose="020B0609020204030204"/>
              </a:rPr>
              <a:t>测试</a:t>
            </a:r>
            <a:r>
              <a:rPr lang="zh-CN" altLang="en-US" sz="1200" b="1" dirty="0" smtClean="0">
                <a:solidFill>
                  <a:srgbClr val="3F7F5F"/>
                </a:solidFill>
                <a:latin typeface="Consolas" panose="020B0609020204030204"/>
              </a:rPr>
              <a:t>类；</a:t>
            </a:r>
            <a:endParaRPr lang="en-US" altLang="zh-CN" sz="1200" b="1" dirty="0" smtClean="0">
              <a:solidFill>
                <a:srgbClr val="3F7F5F"/>
              </a:solidFill>
              <a:latin typeface="Consolas" panose="020B0609020204030204"/>
            </a:endParaRPr>
          </a:p>
          <a:p>
            <a:pPr lvl="1" algn="l"/>
            <a:r>
              <a:rPr lang="en-US" altLang="zh-CN" sz="1200" b="1" dirty="0">
                <a:solidFill>
                  <a:srgbClr val="3F7F5F"/>
                </a:solidFill>
                <a:latin typeface="Consolas" panose="020B0609020204030204"/>
              </a:rPr>
              <a:t>//</a:t>
            </a:r>
            <a:r>
              <a:rPr lang="zh-CN" altLang="en-US" sz="1200" b="1" dirty="0">
                <a:solidFill>
                  <a:srgbClr val="3F7F5F"/>
                </a:solidFill>
                <a:latin typeface="Consolas" panose="020B0609020204030204"/>
              </a:rPr>
              <a:t>定义</a:t>
            </a:r>
            <a:r>
              <a:rPr lang="zh-CN" altLang="fr-FR" sz="1200" b="1" dirty="0">
                <a:solidFill>
                  <a:srgbClr val="3F7F5F"/>
                </a:solidFill>
                <a:latin typeface="Consolas" panose="020B0609020204030204"/>
              </a:rPr>
              <a:t>泛型方法，限定上界</a:t>
            </a:r>
            <a:endParaRPr lang="zh-CN" altLang="en-US" sz="1200" b="1" dirty="0">
              <a:solidFill>
                <a:srgbClr val="3F7F5F"/>
              </a:solidFill>
              <a:latin typeface="Consolas" panose="020B0609020204030204"/>
            </a:endParaRPr>
          </a:p>
          <a:p>
            <a:pPr lvl="1" algn="l"/>
            <a:r>
              <a:rPr lang="fr-FR" altLang="zh-CN" sz="1200" b="1" dirty="0">
                <a:solidFill>
                  <a:srgbClr val="7F0055"/>
                </a:solidFill>
                <a:latin typeface="Consolas" panose="020B0609020204030204"/>
              </a:rPr>
              <a:t>public</a:t>
            </a:r>
            <a:r>
              <a:rPr lang="fr-FR" altLang="zh-CN" sz="1200" b="1" dirty="0">
                <a:solidFill>
                  <a:srgbClr val="000000"/>
                </a:solidFill>
                <a:latin typeface="Consolas" panose="020B0609020204030204"/>
              </a:rPr>
              <a:t> &lt;T </a:t>
            </a:r>
            <a:r>
              <a:rPr lang="fr-FR" altLang="zh-CN" sz="1200" b="1" dirty="0">
                <a:solidFill>
                  <a:srgbClr val="7F0055"/>
                </a:solidFill>
                <a:latin typeface="Consolas" panose="020B0609020204030204"/>
              </a:rPr>
              <a:t>extends</a:t>
            </a:r>
            <a:r>
              <a:rPr lang="fr-FR" altLang="zh-CN" sz="1200" b="1" dirty="0">
                <a:solidFill>
                  <a:srgbClr val="000000"/>
                </a:solidFill>
                <a:latin typeface="Consolas" panose="020B0609020204030204"/>
              </a:rPr>
              <a:t> Animal&gt; T getAnimal(T </a:t>
            </a:r>
            <a:r>
              <a:rPr lang="fr-FR" altLang="zh-CN" sz="1200" b="1" dirty="0">
                <a:solidFill>
                  <a:srgbClr val="6A3E3E"/>
                </a:solidFill>
                <a:latin typeface="Consolas" panose="020B0609020204030204"/>
              </a:rPr>
              <a:t>x</a:t>
            </a:r>
            <a:r>
              <a:rPr lang="fr-FR" altLang="zh-CN" sz="1200" b="1" dirty="0" smtClean="0">
                <a:solidFill>
                  <a:srgbClr val="000000"/>
                </a:solidFill>
                <a:latin typeface="Consolas" panose="020B0609020204030204"/>
              </a:rPr>
              <a:t>)</a:t>
            </a:r>
            <a:r>
              <a:rPr lang="fr-FR" altLang="zh-CN" sz="1200" b="1" dirty="0">
                <a:solidFill>
                  <a:srgbClr val="000000"/>
                </a:solidFill>
                <a:latin typeface="Consolas" panose="020B0609020204030204"/>
              </a:rPr>
              <a:t> {</a:t>
            </a:r>
            <a:endParaRPr lang="zh-CN" altLang="fr-FR" sz="1200" b="1" dirty="0">
              <a:solidFill>
                <a:srgbClr val="3F7F5F"/>
              </a:solidFill>
              <a:latin typeface="Consolas" panose="020B0609020204030204"/>
            </a:endParaRPr>
          </a:p>
          <a:p>
            <a:pPr lvl="2" algn="l"/>
            <a:r>
              <a:rPr lang="en-US" altLang="zh-CN" sz="1200" b="1" dirty="0">
                <a:solidFill>
                  <a:srgbClr val="7F0055"/>
                </a:solidFill>
                <a:latin typeface="Consolas" panose="020B0609020204030204"/>
              </a:rPr>
              <a:t>return</a:t>
            </a:r>
            <a:r>
              <a:rPr lang="en-US" altLang="zh-CN" sz="1200" b="1" dirty="0">
                <a:solidFill>
                  <a:srgbClr val="000000"/>
                </a:solidFill>
                <a:latin typeface="Consolas" panose="020B0609020204030204"/>
              </a:rPr>
              <a:t> </a:t>
            </a:r>
            <a:r>
              <a:rPr lang="en-US" altLang="zh-CN" sz="1200" b="1" dirty="0">
                <a:solidFill>
                  <a:srgbClr val="6A3E3E"/>
                </a:solidFill>
                <a:latin typeface="Consolas" panose="020B0609020204030204"/>
              </a:rPr>
              <a:t>x</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6A3E3E"/>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Test </a:t>
            </a:r>
            <a:r>
              <a:rPr lang="en-US" altLang="zh-CN" sz="1200" dirty="0" err="1">
                <a:solidFill>
                  <a:srgbClr val="6A3E3E"/>
                </a:solidFill>
                <a:latin typeface="Consolas" panose="020B0609020204030204"/>
              </a:rPr>
              <a:t>test</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Test();</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b="1" i="1" dirty="0" err="1">
                <a:solidFill>
                  <a:srgbClr val="0000C0"/>
                </a:solidFill>
                <a:latin typeface="Consolas" panose="020B0609020204030204"/>
              </a:rPr>
              <a:t>out</a:t>
            </a:r>
            <a:r>
              <a:rPr lang="en-US" altLang="zh-CN" sz="1200" b="1" i="1" dirty="0" err="1">
                <a:solidFill>
                  <a:srgbClr val="000000"/>
                </a:solidFill>
                <a:latin typeface="Consolas" panose="020B0609020204030204"/>
              </a:rPr>
              <a:t>.println</a:t>
            </a:r>
            <a:r>
              <a:rPr lang="en-US" altLang="zh-CN" sz="1200" b="1" i="1" dirty="0">
                <a:solidFill>
                  <a:srgbClr val="000000"/>
                </a:solidFill>
                <a:latin typeface="Consolas" panose="020B0609020204030204"/>
              </a:rPr>
              <a:t>(</a:t>
            </a:r>
            <a:r>
              <a:rPr lang="en-US" altLang="zh-CN" sz="1200" b="1" i="1" dirty="0">
                <a:solidFill>
                  <a:srgbClr val="2A00FF"/>
                </a:solidFill>
                <a:latin typeface="Consolas" panose="020B0609020204030204"/>
              </a:rPr>
              <a:t>"</a:t>
            </a:r>
            <a:r>
              <a:rPr lang="zh-CN" altLang="en-US" sz="1200" b="1" i="1" dirty="0">
                <a:solidFill>
                  <a:srgbClr val="2A00FF"/>
                </a:solidFill>
                <a:latin typeface="Consolas" panose="020B0609020204030204"/>
              </a:rPr>
              <a:t>你想要啥？</a:t>
            </a:r>
            <a:r>
              <a:rPr lang="en-US" altLang="zh-CN" sz="1200" b="1" i="1" dirty="0">
                <a:solidFill>
                  <a:srgbClr val="2A00FF"/>
                </a:solidFill>
                <a:latin typeface="Consolas" panose="020B0609020204030204"/>
              </a:rPr>
              <a:t>"</a:t>
            </a:r>
            <a:r>
              <a:rPr lang="en-US" altLang="zh-CN" sz="1200" b="1" i="1" dirty="0">
                <a:solidFill>
                  <a:srgbClr val="000000"/>
                </a:solidFill>
                <a:latin typeface="Consolas" panose="020B0609020204030204"/>
              </a:rPr>
              <a:t>);</a:t>
            </a:r>
            <a:endParaRPr lang="en-US" altLang="zh-CN" sz="1200" b="1" i="1" dirty="0">
              <a:solidFill>
                <a:srgbClr val="000000"/>
              </a:solidFill>
              <a:latin typeface="Consolas" panose="020B0609020204030204"/>
            </a:endParaRPr>
          </a:p>
          <a:p>
            <a:pPr lvl="2" algn="l"/>
            <a:r>
              <a:rPr lang="en-US" altLang="zh-CN" sz="1200" dirty="0">
                <a:solidFill>
                  <a:srgbClr val="000000"/>
                </a:solidFill>
                <a:latin typeface="Consolas" panose="020B0609020204030204"/>
              </a:rPr>
              <a:t>Cattle </a:t>
            </a:r>
            <a:r>
              <a:rPr lang="en-US" altLang="zh-CN" sz="1200" dirty="0" err="1">
                <a:solidFill>
                  <a:srgbClr val="6A3E3E"/>
                </a:solidFill>
                <a:latin typeface="Consolas" panose="020B0609020204030204"/>
              </a:rPr>
              <a:t>cattle</a:t>
            </a:r>
            <a:r>
              <a:rPr lang="en-US" altLang="zh-CN" sz="1200" dirty="0">
                <a:solidFill>
                  <a:srgbClr val="000000"/>
                </a:solidFill>
                <a:latin typeface="Consolas" panose="020B0609020204030204"/>
              </a:rPr>
              <a:t> = </a:t>
            </a:r>
            <a:r>
              <a:rPr lang="en-US" altLang="zh-CN" sz="1200" dirty="0" err="1">
                <a:solidFill>
                  <a:srgbClr val="6A3E3E"/>
                </a:solidFill>
                <a:latin typeface="Consolas" panose="020B0609020204030204"/>
              </a:rPr>
              <a:t>test</a:t>
            </a:r>
            <a:r>
              <a:rPr lang="en-US" altLang="zh-CN" sz="1200" dirty="0" err="1">
                <a:solidFill>
                  <a:srgbClr val="000000"/>
                </a:solidFill>
                <a:latin typeface="Consolas" panose="020B0609020204030204"/>
              </a:rPr>
              <a:t>.getAnimal</a:t>
            </a:r>
            <a:r>
              <a:rPr lang="en-US" altLang="zh-CN" sz="1200" dirty="0">
                <a:solidFill>
                  <a:srgbClr val="000000"/>
                </a:solidFill>
                <a:latin typeface="Consolas" panose="020B0609020204030204"/>
              </a:rPr>
              <a: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Cattle());</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b="1" i="1" dirty="0" err="1">
                <a:solidFill>
                  <a:srgbClr val="0000C0"/>
                </a:solidFill>
                <a:latin typeface="Consolas" panose="020B0609020204030204"/>
              </a:rPr>
              <a:t>out</a:t>
            </a:r>
            <a:r>
              <a:rPr lang="en-US" altLang="zh-CN" sz="1200" b="1" i="1" dirty="0" err="1">
                <a:solidFill>
                  <a:srgbClr val="000000"/>
                </a:solidFill>
                <a:latin typeface="Consolas" panose="020B0609020204030204"/>
              </a:rPr>
              <a:t>.println</a:t>
            </a:r>
            <a:r>
              <a:rPr lang="en-US" altLang="zh-CN" sz="1200" b="1" i="1" dirty="0">
                <a:solidFill>
                  <a:srgbClr val="000000"/>
                </a:solidFill>
                <a:latin typeface="Consolas" panose="020B0609020204030204"/>
              </a:rPr>
              <a:t>(</a:t>
            </a:r>
            <a:r>
              <a:rPr lang="en-US" altLang="zh-CN" sz="1200" b="1" i="1" dirty="0">
                <a:solidFill>
                  <a:srgbClr val="6A3E3E"/>
                </a:solidFill>
                <a:latin typeface="Consolas" panose="020B0609020204030204"/>
              </a:rPr>
              <a:t>cattle</a:t>
            </a:r>
            <a:r>
              <a:rPr lang="en-US" altLang="zh-CN" sz="1200" b="1" i="1" dirty="0">
                <a:solidFill>
                  <a:srgbClr val="000000"/>
                </a:solidFill>
                <a:latin typeface="Consolas" panose="020B0609020204030204"/>
              </a:rPr>
              <a:t>);</a:t>
            </a:r>
            <a:endParaRPr lang="en-US" altLang="zh-CN" sz="1200" b="1" i="1" dirty="0">
              <a:solidFill>
                <a:srgbClr val="000000"/>
              </a:solidFill>
              <a:latin typeface="Consolas" panose="020B0609020204030204"/>
            </a:endParaRPr>
          </a:p>
          <a:p>
            <a:pPr lvl="2" algn="l"/>
            <a:r>
              <a:rPr lang="en-US" altLang="zh-CN" sz="1200" dirty="0">
                <a:solidFill>
                  <a:srgbClr val="000000"/>
                </a:solidFill>
                <a:latin typeface="Consolas" panose="020B0609020204030204"/>
              </a:rPr>
              <a:t>Horse </a:t>
            </a:r>
            <a:r>
              <a:rPr lang="en-US" altLang="zh-CN" sz="1200" dirty="0" err="1">
                <a:solidFill>
                  <a:srgbClr val="6A3E3E"/>
                </a:solidFill>
                <a:latin typeface="Consolas" panose="020B0609020204030204"/>
              </a:rPr>
              <a:t>horse</a:t>
            </a:r>
            <a:r>
              <a:rPr lang="en-US" altLang="zh-CN" sz="1200" dirty="0">
                <a:solidFill>
                  <a:srgbClr val="000000"/>
                </a:solidFill>
                <a:latin typeface="Consolas" panose="020B0609020204030204"/>
              </a:rPr>
              <a:t> = </a:t>
            </a:r>
            <a:r>
              <a:rPr lang="en-US" altLang="zh-CN" sz="1200" dirty="0" err="1">
                <a:solidFill>
                  <a:srgbClr val="6A3E3E"/>
                </a:solidFill>
                <a:latin typeface="Consolas" panose="020B0609020204030204"/>
              </a:rPr>
              <a:t>test</a:t>
            </a:r>
            <a:r>
              <a:rPr lang="en-US" altLang="zh-CN" sz="1200" dirty="0" err="1">
                <a:solidFill>
                  <a:srgbClr val="000000"/>
                </a:solidFill>
                <a:latin typeface="Consolas" panose="020B0609020204030204"/>
              </a:rPr>
              <a:t>.getAnimal</a:t>
            </a:r>
            <a:r>
              <a:rPr lang="en-US" altLang="zh-CN" sz="1200" dirty="0">
                <a:solidFill>
                  <a:srgbClr val="000000"/>
                </a:solidFill>
                <a:latin typeface="Consolas" panose="020B0609020204030204"/>
              </a:rPr>
              <a: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Horse());</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b="1" i="1" dirty="0" err="1">
                <a:solidFill>
                  <a:srgbClr val="0000C0"/>
                </a:solidFill>
                <a:latin typeface="Consolas" panose="020B0609020204030204"/>
              </a:rPr>
              <a:t>out</a:t>
            </a:r>
            <a:r>
              <a:rPr lang="en-US" altLang="zh-CN" sz="1200" b="1" i="1" dirty="0" err="1">
                <a:solidFill>
                  <a:srgbClr val="000000"/>
                </a:solidFill>
                <a:latin typeface="Consolas" panose="020B0609020204030204"/>
              </a:rPr>
              <a:t>.println</a:t>
            </a:r>
            <a:r>
              <a:rPr lang="en-US" altLang="zh-CN" sz="1200" b="1" i="1" dirty="0">
                <a:solidFill>
                  <a:srgbClr val="000000"/>
                </a:solidFill>
                <a:latin typeface="Consolas" panose="020B0609020204030204"/>
              </a:rPr>
              <a:t>(</a:t>
            </a:r>
            <a:r>
              <a:rPr lang="en-US" altLang="zh-CN" sz="1200" b="1" i="1" dirty="0">
                <a:solidFill>
                  <a:srgbClr val="6A3E3E"/>
                </a:solidFill>
                <a:latin typeface="Consolas" panose="020B0609020204030204"/>
              </a:rPr>
              <a:t>horse</a:t>
            </a:r>
            <a:r>
              <a:rPr lang="en-US" altLang="zh-CN" sz="1200" b="1" i="1" dirty="0">
                <a:solidFill>
                  <a:srgbClr val="000000"/>
                </a:solidFill>
                <a:latin typeface="Consolas" panose="020B0609020204030204"/>
              </a:rPr>
              <a:t>);</a:t>
            </a:r>
            <a:endParaRPr lang="en-US" altLang="zh-CN" sz="1200" b="1"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en-US" altLang="zh-CN" sz="1200" dirty="0">
              <a:solidFill>
                <a:schemeClr val="tx1">
                  <a:lumMod val="75000"/>
                  <a:lumOff val="25000"/>
                </a:schemeClr>
              </a:solidFill>
              <a:ea typeface="微软雅黑" panose="020B0503020204020204" pitchFamily="34" charset="-122"/>
            </a:endParaRPr>
          </a:p>
        </p:txBody>
      </p:sp>
      <p:pic>
        <p:nvPicPr>
          <p:cNvPr id="819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4420217"/>
            <a:ext cx="1690376" cy="60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1"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1"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nodeType="clickEffect">
                                  <p:stCondLst>
                                    <p:cond delay="0"/>
                                  </p:stCondLst>
                                  <p:childTnLst>
                                    <p:set>
                                      <p:cBhvr>
                                        <p:cTn id="27" dur="1" fill="hold">
                                          <p:stCondLst>
                                            <p:cond delay="0"/>
                                          </p:stCondLst>
                                        </p:cTn>
                                        <p:tgtEl>
                                          <p:spTgt spid="8194"/>
                                        </p:tgtEl>
                                        <p:attrNameLst>
                                          <p:attrName>style.visibility</p:attrName>
                                        </p:attrNameLst>
                                      </p:cBhvr>
                                      <p:to>
                                        <p:strVal val="visible"/>
                                      </p:to>
                                    </p:set>
                                    <p:anim calcmode="lin" valueType="num">
                                      <p:cBhvr>
                                        <p:cTn id="28" dur="500" decel="50000" fill="hold">
                                          <p:stCondLst>
                                            <p:cond delay="0"/>
                                          </p:stCondLst>
                                        </p:cTn>
                                        <p:tgtEl>
                                          <p:spTgt spid="8194"/>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8194"/>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8194"/>
                                        </p:tgtEl>
                                        <p:attrNameLst>
                                          <p:attrName>ppt_w</p:attrName>
                                        </p:attrNameLst>
                                      </p:cBhvr>
                                      <p:tavLst>
                                        <p:tav tm="0">
                                          <p:val>
                                            <p:strVal val="#ppt_w*.05"/>
                                          </p:val>
                                        </p:tav>
                                        <p:tav tm="100000">
                                          <p:val>
                                            <p:strVal val="#ppt_w"/>
                                          </p:val>
                                        </p:tav>
                                      </p:tavLst>
                                    </p:anim>
                                    <p:anim calcmode="lin" valueType="num">
                                      <p:cBhvr>
                                        <p:cTn id="31" dur="1000" fill="hold"/>
                                        <p:tgtEl>
                                          <p:spTgt spid="8194"/>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8194"/>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8194"/>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8194"/>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2" grpId="1" animBg="1"/>
      <p:bldP spid="35"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195739" y="141998"/>
            <a:ext cx="6768877" cy="368300"/>
          </a:xfrm>
        </p:spPr>
        <p:txBody>
          <a:bodyPr vert="horz" wrap="square" lIns="91440" tIns="45720" rIns="91440" bIns="45720" anchor="ctr"/>
          <a:lstStyle/>
          <a:p>
            <a:pPr marL="0" indent="0" algn="r" eaLnBrk="1" hangingPunct="1"/>
            <a:r>
              <a:rPr lang="zh-CN" altLang="en-US" dirty="0"/>
              <a:t>单元总</a:t>
            </a:r>
            <a:r>
              <a:rPr lang="zh-CN" altLang="en-US" dirty="0" smtClean="0"/>
              <a:t>结</a:t>
            </a:r>
            <a:endParaRPr lang="zh-CN" dirty="0"/>
          </a:p>
        </p:txBody>
      </p:sp>
      <p:sp>
        <p:nvSpPr>
          <p:cNvPr id="5" name="内容占位符 1"/>
          <p:cNvSpPr txBox="1"/>
          <p:nvPr/>
        </p:nvSpPr>
        <p:spPr>
          <a:xfrm>
            <a:off x="78524" y="522077"/>
            <a:ext cx="8640960" cy="3744416"/>
          </a:xfrm>
          <a:prstGeom prst="rect">
            <a:avLst/>
          </a:prstGeom>
        </p:spPr>
        <p:txBody>
          <a:bodyPr/>
          <a:lstStyle/>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lang="en-US" altLang="zh-CN" sz="2000" dirty="0">
              <a:solidFill>
                <a:schemeClr val="tx1">
                  <a:lumMod val="75000"/>
                  <a:lumOff val="25000"/>
                </a:schemeClr>
              </a:solidFill>
              <a:latin typeface="+mn-ea"/>
              <a:ea typeface="+mn-ea"/>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p:txBody>
      </p:sp>
      <p:sp>
        <p:nvSpPr>
          <p:cNvPr id="7" name="TextBox 4"/>
          <p:cNvSpPr txBox="1">
            <a:spLocks noChangeArrowheads="1"/>
          </p:cNvSpPr>
          <p:nvPr/>
        </p:nvSpPr>
        <p:spPr bwMode="auto">
          <a:xfrm>
            <a:off x="985826" y="843558"/>
            <a:ext cx="774286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dirty="0" smtClean="0">
                <a:solidFill>
                  <a:schemeClr val="tx1">
                    <a:lumMod val="75000"/>
                    <a:lumOff val="25000"/>
                  </a:schemeClr>
                </a:solidFill>
                <a:ea typeface="微软雅黑" panose="020B0503020204020204" pitchFamily="34" charset="-122"/>
                <a:cs typeface="Arial" panose="020B0604020202020204" pitchFamily="34" charset="0"/>
              </a:rPr>
              <a:t>定义：</a:t>
            </a:r>
            <a:endParaRPr lang="en-US" altLang="zh-CN" dirty="0" smtClean="0">
              <a:solidFill>
                <a:schemeClr val="tx1">
                  <a:lumMod val="75000"/>
                  <a:lumOff val="25000"/>
                </a:schemeClr>
              </a:solidFill>
              <a:ea typeface="微软雅黑" panose="020B0503020204020204" pitchFamily="34" charset="-122"/>
              <a:cs typeface="Arial" panose="020B0604020202020204" pitchFamily="34" charset="0"/>
            </a:endParaRPr>
          </a:p>
          <a:p>
            <a:pPr algn="l"/>
            <a:endParaRPr lang="en-US" altLang="zh-CN" b="1" dirty="0" smtClean="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b="1"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泛型的作用</a:t>
            </a:r>
            <a:endParaRPr lang="en-US" altLang="zh-CN" b="1"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b="1"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使用场景</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类型参数</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0" name="AutoShape 3"/>
          <p:cNvSpPr/>
          <p:nvPr/>
        </p:nvSpPr>
        <p:spPr bwMode="auto">
          <a:xfrm>
            <a:off x="830551" y="1012885"/>
            <a:ext cx="162306" cy="3586352"/>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5" name="TextBox 15"/>
          <p:cNvSpPr txBox="1">
            <a:spLocks noChangeArrowheads="1"/>
          </p:cNvSpPr>
          <p:nvPr/>
        </p:nvSpPr>
        <p:spPr bwMode="auto">
          <a:xfrm>
            <a:off x="27000" y="2662917"/>
            <a:ext cx="820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1" name="AutoShape 3"/>
          <p:cNvSpPr/>
          <p:nvPr/>
        </p:nvSpPr>
        <p:spPr bwMode="auto">
          <a:xfrm>
            <a:off x="2052000" y="2811358"/>
            <a:ext cx="155274" cy="852884"/>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2" name="TextBox 12"/>
          <p:cNvSpPr txBox="1">
            <a:spLocks noChangeArrowheads="1"/>
          </p:cNvSpPr>
          <p:nvPr/>
        </p:nvSpPr>
        <p:spPr bwMode="auto">
          <a:xfrm>
            <a:off x="2187000" y="2715766"/>
            <a:ext cx="1743772" cy="105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泛型类</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泛型接口</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泛型方法</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p:txBody>
      </p:sp>
      <p:sp>
        <p:nvSpPr>
          <p:cNvPr id="13" name="AutoShape 3"/>
          <p:cNvSpPr/>
          <p:nvPr/>
        </p:nvSpPr>
        <p:spPr bwMode="auto">
          <a:xfrm>
            <a:off x="2052000" y="4067490"/>
            <a:ext cx="153989" cy="533078"/>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4" name="TextBox 12"/>
          <p:cNvSpPr txBox="1">
            <a:spLocks noChangeArrowheads="1"/>
          </p:cNvSpPr>
          <p:nvPr/>
        </p:nvSpPr>
        <p:spPr bwMode="auto">
          <a:xfrm>
            <a:off x="2187000" y="3974860"/>
            <a:ext cx="6694031"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类型形参</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：用于</a:t>
            </a:r>
            <a:r>
              <a:rPr lang="zh-CN" altLang="en-US" dirty="0" smtClean="0">
                <a:solidFill>
                  <a:schemeClr val="accent6">
                    <a:lumMod val="75000"/>
                  </a:schemeClr>
                </a:solidFill>
                <a:ea typeface="微软雅黑" panose="020B0503020204020204" pitchFamily="34" charset="-122"/>
                <a:cs typeface="Arial" panose="020B0604020202020204" pitchFamily="34" charset="0"/>
                <a:sym typeface="+mn-ea"/>
              </a:rPr>
              <a:t>创建</a:t>
            </a:r>
            <a:r>
              <a:rPr lang="zh-CN" altLang="en-US" dirty="0">
                <a:solidFill>
                  <a:schemeClr val="accent6">
                    <a:lumMod val="75000"/>
                  </a:schemeClr>
                </a:solidFill>
                <a:ea typeface="微软雅黑" panose="020B0503020204020204" pitchFamily="34" charset="-122"/>
                <a:cs typeface="Arial" panose="020B0604020202020204" pitchFamily="34" charset="0"/>
                <a:sym typeface="+mn-ea"/>
              </a:rPr>
              <a:t>泛型类、泛型接口、泛型</a:t>
            </a:r>
            <a:r>
              <a:rPr lang="zh-CN" altLang="en-US" dirty="0" smtClean="0">
                <a:solidFill>
                  <a:schemeClr val="accent6">
                    <a:lumMod val="75000"/>
                  </a:schemeClr>
                </a:solidFill>
                <a:ea typeface="微软雅黑" panose="020B0503020204020204" pitchFamily="34" charset="-122"/>
                <a:cs typeface="Arial" panose="020B0604020202020204" pitchFamily="34" charset="0"/>
                <a:sym typeface="+mn-ea"/>
              </a:rPr>
              <a:t>方法</a:t>
            </a:r>
            <a:endParaRPr lang="en-US" altLang="zh-CN" dirty="0">
              <a:solidFill>
                <a:schemeClr val="accent6">
                  <a:lumMod val="75000"/>
                </a:schemeClr>
              </a:solidFill>
              <a:ea typeface="微软雅黑" panose="020B0503020204020204" pitchFamily="34" charset="-122"/>
              <a:cs typeface="Arial" panose="020B0604020202020204" pitchFamily="34" charset="0"/>
              <a:sym typeface="+mn-ea"/>
            </a:endParaRPr>
          </a:p>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类型实参：用于</a:t>
            </a:r>
            <a:r>
              <a:rPr lang="zh-CN" altLang="en-US" dirty="0">
                <a:solidFill>
                  <a:schemeClr val="accent6">
                    <a:lumMod val="75000"/>
                  </a:schemeClr>
                </a:solidFill>
                <a:ea typeface="微软雅黑" panose="020B0503020204020204" pitchFamily="34" charset="-122"/>
                <a:cs typeface="Arial" panose="020B0604020202020204" pitchFamily="34" charset="0"/>
                <a:sym typeface="+mn-ea"/>
              </a:rPr>
              <a:t>创建泛型类对象，实现泛型接口或调用泛型</a:t>
            </a:r>
            <a:r>
              <a:rPr lang="zh-CN" altLang="en-US" dirty="0" smtClean="0">
                <a:solidFill>
                  <a:schemeClr val="accent6">
                    <a:lumMod val="75000"/>
                  </a:schemeClr>
                </a:solidFill>
                <a:ea typeface="微软雅黑" panose="020B0503020204020204" pitchFamily="34" charset="-122"/>
                <a:cs typeface="Arial" panose="020B0604020202020204" pitchFamily="34" charset="0"/>
                <a:sym typeface="+mn-ea"/>
              </a:rPr>
              <a:t>方法</a:t>
            </a:r>
            <a:endParaRPr lang="en-US" altLang="zh-CN" dirty="0">
              <a:solidFill>
                <a:schemeClr val="accent6">
                  <a:lumMod val="75000"/>
                </a:schemeClr>
              </a:solidFill>
              <a:ea typeface="微软雅黑" panose="020B0503020204020204" pitchFamily="34" charset="-122"/>
              <a:cs typeface="Arial" panose="020B0604020202020204" pitchFamily="34" charset="0"/>
              <a:sym typeface="+mn-ea"/>
            </a:endParaRPr>
          </a:p>
        </p:txBody>
      </p:sp>
      <p:sp>
        <p:nvSpPr>
          <p:cNvPr id="16" name="TextBox 12"/>
          <p:cNvSpPr txBox="1">
            <a:spLocks noChangeArrowheads="1"/>
          </p:cNvSpPr>
          <p:nvPr/>
        </p:nvSpPr>
        <p:spPr bwMode="auto">
          <a:xfrm>
            <a:off x="2412000" y="1419622"/>
            <a:ext cx="14498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gn="l"/>
            <a:r>
              <a:rPr lang="zh-CN" altLang="en-US" dirty="0">
                <a:solidFill>
                  <a:schemeClr val="tx1">
                    <a:lumMod val="75000"/>
                    <a:lumOff val="25000"/>
                  </a:schemeClr>
                </a:solidFill>
                <a:ea typeface="微软雅黑" panose="020B0503020204020204" pitchFamily="34" charset="-122"/>
                <a:cs typeface="Arial" panose="020B0604020202020204" pitchFamily="34" charset="0"/>
              </a:rPr>
              <a:t>可重用好</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marL="0" lvl="1" algn="l"/>
            <a:r>
              <a:rPr lang="zh-CN" altLang="en-US" dirty="0">
                <a:solidFill>
                  <a:schemeClr val="tx1">
                    <a:lumMod val="75000"/>
                    <a:lumOff val="25000"/>
                  </a:schemeClr>
                </a:solidFill>
                <a:ea typeface="微软雅黑" panose="020B0503020204020204" pitchFamily="34" charset="-122"/>
                <a:cs typeface="Arial" panose="020B0604020202020204" pitchFamily="34" charset="0"/>
              </a:rPr>
              <a:t>类型安全</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marL="0" lvl="1" algn="l"/>
            <a:r>
              <a:rPr lang="zh-CN" altLang="en-US" dirty="0">
                <a:solidFill>
                  <a:schemeClr val="tx1">
                    <a:lumMod val="75000"/>
                    <a:lumOff val="25000"/>
                  </a:schemeClr>
                </a:solidFill>
                <a:ea typeface="微软雅黑" panose="020B0503020204020204" pitchFamily="34" charset="-122"/>
                <a:cs typeface="Arial" panose="020B0604020202020204" pitchFamily="34" charset="0"/>
              </a:rPr>
              <a:t>执行效率高</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7" name="AutoShape 3"/>
          <p:cNvSpPr/>
          <p:nvPr/>
        </p:nvSpPr>
        <p:spPr bwMode="auto">
          <a:xfrm>
            <a:off x="2277000" y="1446916"/>
            <a:ext cx="155274" cy="852884"/>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2" name="TextBox 1"/>
          <p:cNvSpPr txBox="1"/>
          <p:nvPr/>
        </p:nvSpPr>
        <p:spPr>
          <a:xfrm>
            <a:off x="1691999" y="862628"/>
            <a:ext cx="7189032" cy="338554"/>
          </a:xfrm>
          <a:prstGeom prst="rect">
            <a:avLst/>
          </a:prstGeom>
          <a:noFill/>
        </p:spPr>
        <p:txBody>
          <a:bodyPr wrap="square" rtlCol="0">
            <a:spAutoFit/>
          </a:bodyPr>
          <a:lstStyle/>
          <a:p>
            <a:r>
              <a:rPr lang="zh-CN" altLang="en-US" sz="1600" dirty="0">
                <a:solidFill>
                  <a:schemeClr val="tx1">
                    <a:lumMod val="75000"/>
                    <a:lumOff val="25000"/>
                  </a:schemeClr>
                </a:solidFill>
                <a:ea typeface="微软雅黑" panose="020B0503020204020204" pitchFamily="34" charset="-122"/>
                <a:cs typeface="Arial" panose="020B0604020202020204" pitchFamily="34" charset="0"/>
              </a:rPr>
              <a:t>泛型是通过参数化</a:t>
            </a:r>
            <a:r>
              <a:rPr lang="zh-CN" altLang="en-US" sz="1600" dirty="0" smtClean="0">
                <a:solidFill>
                  <a:schemeClr val="tx1">
                    <a:lumMod val="75000"/>
                    <a:lumOff val="25000"/>
                  </a:schemeClr>
                </a:solidFill>
                <a:ea typeface="微软雅黑" panose="020B0503020204020204" pitchFamily="34" charset="-122"/>
                <a:cs typeface="Arial" panose="020B0604020202020204" pitchFamily="34" charset="0"/>
              </a:rPr>
              <a:t>类型提高代码重用性，并在编译期强制进行类型检查的</a:t>
            </a:r>
            <a:r>
              <a:rPr lang="zh-CN" altLang="en-US" sz="1600" dirty="0">
                <a:solidFill>
                  <a:schemeClr val="tx1">
                    <a:lumMod val="75000"/>
                    <a:lumOff val="25000"/>
                  </a:schemeClr>
                </a:solidFill>
                <a:ea typeface="微软雅黑" panose="020B0503020204020204" pitchFamily="34" charset="-122"/>
                <a:cs typeface="Arial" panose="020B0604020202020204" pitchFamily="34" charset="0"/>
              </a:rPr>
              <a:t>机制</a:t>
            </a:r>
            <a:r>
              <a:rPr lang="zh-CN" altLang="en-US" sz="1600" dirty="0" smtClean="0">
                <a:solidFill>
                  <a:schemeClr val="tx1">
                    <a:lumMod val="75000"/>
                    <a:lumOff val="25000"/>
                  </a:schemeClr>
                </a:solidFill>
                <a:ea typeface="微软雅黑" panose="020B0503020204020204" pitchFamily="34" charset="-122"/>
                <a:cs typeface="Arial" panose="020B0604020202020204" pitchFamily="34" charset="0"/>
              </a:rPr>
              <a:t>。</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Scale>
                                      <p:cBhvr>
                                        <p:cTn id="21"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7"/>
                                        </p:tgtEl>
                                        <p:attrNameLst>
                                          <p:attrName>ppt_x</p:attrName>
                                          <p:attrName>ppt_y</p:attrName>
                                        </p:attrNameLst>
                                      </p:cBhvr>
                                    </p:animMotion>
                                    <p:animEffect transition="in" filter="fade">
                                      <p:cBhvr>
                                        <p:cTn id="23" dur="1000"/>
                                        <p:tgtEl>
                                          <p:spTgt spid="17"/>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Scale>
                                      <p:cBhvr>
                                        <p:cTn id="2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16"/>
                                        </p:tgtEl>
                                        <p:attrNameLst>
                                          <p:attrName>ppt_x</p:attrName>
                                          <p:attrName>ppt_y</p:attrName>
                                        </p:attrNameLst>
                                      </p:cBhvr>
                                    </p:animMotion>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Scale>
                                      <p:cBhvr>
                                        <p:cTn id="3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1"/>
                                        </p:tgtEl>
                                        <p:attrNameLst>
                                          <p:attrName>ppt_x</p:attrName>
                                          <p:attrName>ppt_y</p:attrName>
                                        </p:attrNameLst>
                                      </p:cBhvr>
                                    </p:animMotion>
                                    <p:animEffect transition="in" filter="fade">
                                      <p:cBhvr>
                                        <p:cTn id="35" dur="1000"/>
                                        <p:tgtEl>
                                          <p:spTgt spid="11"/>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Scale>
                                      <p:cBhvr>
                                        <p:cTn id="38"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2"/>
                                        </p:tgtEl>
                                        <p:attrNameLst>
                                          <p:attrName>ppt_x</p:attrName>
                                          <p:attrName>ppt_y</p:attrName>
                                        </p:attrNameLst>
                                      </p:cBhvr>
                                    </p:animMotion>
                                    <p:animEffect transition="in" filter="fade">
                                      <p:cBhvr>
                                        <p:cTn id="40" dur="1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Scale>
                                      <p:cBhvr>
                                        <p:cTn id="45"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13"/>
                                        </p:tgtEl>
                                        <p:attrNameLst>
                                          <p:attrName>ppt_x</p:attrName>
                                          <p:attrName>ppt_y</p:attrName>
                                        </p:attrNameLst>
                                      </p:cBhvr>
                                    </p:animMotion>
                                    <p:animEffect transition="in" filter="fade">
                                      <p:cBhvr>
                                        <p:cTn id="47" dur="1000"/>
                                        <p:tgtEl>
                                          <p:spTgt spid="13"/>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Scale>
                                      <p:cBhvr>
                                        <p:cTn id="50"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14"/>
                                        </p:tgtEl>
                                        <p:attrNameLst>
                                          <p:attrName>ppt_x</p:attrName>
                                          <p:attrName>ppt_y</p:attrName>
                                        </p:attrNameLst>
                                      </p:cBhvr>
                                    </p:animMotion>
                                    <p:animEffect transition="in" filter="fade">
                                      <p:cBhvr>
                                        <p:cTn id="5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P spid="13" grpId="0" animBg="1"/>
      <p:bldP spid="14" grpId="0"/>
      <p:bldP spid="16" grpId="0"/>
      <p:bldP spid="17"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a:t>本单元知识</a:t>
            </a:r>
            <a:r>
              <a:rPr lang="zh-CN" altLang="en-US" dirty="0" smtClean="0"/>
              <a:t>目标</a:t>
            </a:r>
            <a:endParaRPr lang="zh-CN" altLang="en-US" dirty="0"/>
          </a:p>
        </p:txBody>
      </p:sp>
      <p:pic>
        <p:nvPicPr>
          <p:cNvPr id="5" name="图片 4"/>
          <p:cNvPicPr>
            <a:picLocks noChangeAspect="1"/>
          </p:cNvPicPr>
          <p:nvPr/>
        </p:nvPicPr>
        <p:blipFill>
          <a:blip r:embed="rId1"/>
          <a:stretch>
            <a:fillRect/>
          </a:stretch>
        </p:blipFill>
        <p:spPr>
          <a:xfrm>
            <a:off x="575960" y="630000"/>
            <a:ext cx="8012000" cy="4506750"/>
          </a:xfrm>
          <a:prstGeom prst="rect">
            <a:avLst/>
          </a:prstGeom>
        </p:spPr>
      </p:pic>
      <p:sp>
        <p:nvSpPr>
          <p:cNvPr id="3" name="文本框 2"/>
          <p:cNvSpPr txBox="1"/>
          <p:nvPr/>
        </p:nvSpPr>
        <p:spPr>
          <a:xfrm>
            <a:off x="171450" y="2913380"/>
            <a:ext cx="1656012" cy="275590"/>
          </a:xfrm>
          <a:prstGeom prst="rect">
            <a:avLst/>
          </a:prstGeom>
          <a:noFill/>
        </p:spPr>
        <p:txBody>
          <a:bodyPr wrap="square" rtlCol="0">
            <a:spAutoFit/>
          </a:bodyPr>
          <a:lstStyle/>
          <a:p>
            <a:r>
              <a:rPr lang="en-US" altLang="zh-CN" sz="1200" b="1">
                <a:solidFill>
                  <a:srgbClr val="FF0000"/>
                </a:solidFill>
              </a:rPr>
              <a:t>ClassCastException</a:t>
            </a:r>
            <a:endParaRPr lang="en-US" altLang="zh-CN" sz="12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195739" y="141998"/>
            <a:ext cx="6768877" cy="368300"/>
          </a:xfrm>
        </p:spPr>
        <p:txBody>
          <a:bodyPr vert="horz" wrap="square" lIns="91440" tIns="45720" rIns="91440" bIns="45720" anchor="ctr"/>
          <a:lstStyle/>
          <a:p>
            <a:pPr marL="0" indent="0" eaLnBrk="1" hangingPunct="1"/>
            <a:r>
              <a:rPr lang="zh-CN" altLang="en-US" dirty="0" smtClean="0"/>
              <a:t>单元总</a:t>
            </a:r>
            <a:r>
              <a:rPr lang="zh-CN" altLang="en-US" dirty="0"/>
              <a:t>结</a:t>
            </a:r>
            <a:endParaRPr lang="zh-CN" dirty="0"/>
          </a:p>
        </p:txBody>
      </p:sp>
      <p:sp>
        <p:nvSpPr>
          <p:cNvPr id="7" name="TextBox 4"/>
          <p:cNvSpPr txBox="1">
            <a:spLocks noChangeArrowheads="1"/>
          </p:cNvSpPr>
          <p:nvPr/>
        </p:nvSpPr>
        <p:spPr bwMode="auto">
          <a:xfrm>
            <a:off x="947673" y="996750"/>
            <a:ext cx="774286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rPr>
              <a:t>规则</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泛型通配符</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0" name="AutoShape 3"/>
          <p:cNvSpPr/>
          <p:nvPr/>
        </p:nvSpPr>
        <p:spPr bwMode="auto">
          <a:xfrm>
            <a:off x="759938" y="1988412"/>
            <a:ext cx="195320" cy="1980000"/>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5" name="TextBox 15"/>
          <p:cNvSpPr txBox="1">
            <a:spLocks noChangeArrowheads="1"/>
          </p:cNvSpPr>
          <p:nvPr/>
        </p:nvSpPr>
        <p:spPr bwMode="auto">
          <a:xfrm>
            <a:off x="-18000" y="2811537"/>
            <a:ext cx="820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8" name="AutoShape 3"/>
          <p:cNvSpPr/>
          <p:nvPr/>
        </p:nvSpPr>
        <p:spPr bwMode="auto">
          <a:xfrm>
            <a:off x="2232000" y="3585704"/>
            <a:ext cx="155274" cy="72008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1" name="AutoShape 3"/>
          <p:cNvSpPr/>
          <p:nvPr/>
        </p:nvSpPr>
        <p:spPr bwMode="auto">
          <a:xfrm>
            <a:off x="2007000" y="1275806"/>
            <a:ext cx="155274" cy="144000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2" name="TextBox 12"/>
          <p:cNvSpPr txBox="1">
            <a:spLocks noChangeArrowheads="1"/>
          </p:cNvSpPr>
          <p:nvPr/>
        </p:nvSpPr>
        <p:spPr bwMode="auto">
          <a:xfrm>
            <a:off x="2187000" y="1131590"/>
            <a:ext cx="6564405" cy="175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1.</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泛型的类型实参只能是引用数据类型，不能是基本数据类型</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2.</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同一种泛型可以对应多个版本，不同版本需考虑兼容性</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en-US" altLang="zh-CN" dirty="0" smtClean="0">
              <a:solidFill>
                <a:schemeClr val="tx1">
                  <a:lumMod val="85000"/>
                  <a:lumOff val="1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3.</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泛型的类型参数可以有多个，以英文逗号割开。</a:t>
            </a:r>
            <a:endPar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4.</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类型实参可以使用</a:t>
            </a:r>
            <a:r>
              <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rPr>
              <a:t>?</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通配符</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5.</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类型参数可以使用</a:t>
            </a:r>
            <a:r>
              <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rPr>
              <a:t>extends</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super</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限定边界。</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p:txBody>
      </p:sp>
      <p:sp>
        <p:nvSpPr>
          <p:cNvPr id="16" name="TextBox 12"/>
          <p:cNvSpPr txBox="1">
            <a:spLocks noChangeArrowheads="1"/>
          </p:cNvSpPr>
          <p:nvPr/>
        </p:nvSpPr>
        <p:spPr bwMode="auto">
          <a:xfrm>
            <a:off x="2367000" y="3471750"/>
            <a:ext cx="47554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无边界通配符  </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&lt;?&gt;</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固定</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上边界通配符  </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&lt;? extends </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上界父类</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&gt;</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固定</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下边界通配符  </a:t>
            </a:r>
            <a:r>
              <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rPr>
              <a:t>&lt;? </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super </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下界子类</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&gt;</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Scale>
                                      <p:cBhvr>
                                        <p:cTn id="1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11"/>
                                        </p:tgtEl>
                                        <p:attrNameLst>
                                          <p:attrName>ppt_x</p:attrName>
                                          <p:attrName>ppt_y</p:attrName>
                                        </p:attrNameLst>
                                      </p:cBhvr>
                                    </p:animMotion>
                                    <p:animEffect transition="in" filter="fade">
                                      <p:cBhvr>
                                        <p:cTn id="18" dur="1000"/>
                                        <p:tgtEl>
                                          <p:spTgt spid="11"/>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Scale>
                                      <p:cBhvr>
                                        <p:cTn id="21"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2"/>
                                        </p:tgtEl>
                                        <p:attrNameLst>
                                          <p:attrName>ppt_x</p:attrName>
                                          <p:attrName>ppt_y</p:attrName>
                                        </p:attrNameLst>
                                      </p:cBhvr>
                                    </p:animMotion>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Scale>
                                      <p:cBhvr>
                                        <p:cTn id="2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8"/>
                                        </p:tgtEl>
                                        <p:attrNameLst>
                                          <p:attrName>ppt_x</p:attrName>
                                          <p:attrName>ppt_y</p:attrName>
                                        </p:attrNameLst>
                                      </p:cBhvr>
                                    </p:animMotion>
                                    <p:animEffect transition="in" filter="fade">
                                      <p:cBhvr>
                                        <p:cTn id="30" dur="1000"/>
                                        <p:tgtEl>
                                          <p:spTgt spid="8"/>
                                        </p:tgtEl>
                                      </p:cBhvr>
                                    </p:animEffect>
                                  </p:childTnLst>
                                </p:cTn>
                              </p:par>
                              <p:par>
                                <p:cTn id="31" presetID="52"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Scale>
                                      <p:cBhvr>
                                        <p:cTn id="3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6"/>
                                        </p:tgtEl>
                                        <p:attrNameLst>
                                          <p:attrName>ppt_x</p:attrName>
                                          <p:attrName>ppt_y</p:attrName>
                                        </p:attrNameLst>
                                      </p:cBhvr>
                                    </p:animMotion>
                                    <p:animEffect transition="in" filter="fade">
                                      <p:cBhvr>
                                        <p:cTn id="3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单元总</a:t>
            </a:r>
            <a:r>
              <a:rPr lang="zh-CN" altLang="en-US" dirty="0"/>
              <a:t>结</a:t>
            </a:r>
            <a:endParaRPr lang="zh-CN" altLang="en-US" dirty="0"/>
          </a:p>
        </p:txBody>
      </p:sp>
      <p:pic>
        <p:nvPicPr>
          <p:cNvPr id="4" name="图片 3"/>
          <p:cNvPicPr>
            <a:picLocks noChangeAspect="1"/>
          </p:cNvPicPr>
          <p:nvPr/>
        </p:nvPicPr>
        <p:blipFill>
          <a:blip r:embed="rId1"/>
          <a:stretch>
            <a:fillRect/>
          </a:stretch>
        </p:blipFill>
        <p:spPr>
          <a:xfrm>
            <a:off x="0" y="636750"/>
            <a:ext cx="8012000" cy="4506750"/>
          </a:xfrm>
          <a:prstGeom prst="rect">
            <a:avLst/>
          </a:prstGeom>
        </p:spPr>
      </p:pic>
      <p:sp>
        <p:nvSpPr>
          <p:cNvPr id="6" name="TextBox 5"/>
          <p:cNvSpPr txBox="1"/>
          <p:nvPr/>
        </p:nvSpPr>
        <p:spPr>
          <a:xfrm>
            <a:off x="8262000" y="1266750"/>
            <a:ext cx="630000" cy="1754326"/>
          </a:xfrm>
          <a:prstGeom prst="rect">
            <a:avLst/>
          </a:prstGeom>
          <a:noFill/>
        </p:spPr>
        <p:txBody>
          <a:bodyPr wrap="square" rtlCol="0">
            <a:spAutoFit/>
          </a:bodyPr>
          <a:lstStyle/>
          <a:p>
            <a:r>
              <a:rPr lang="zh-CN" altLang="en-US" b="1" dirty="0" smtClean="0">
                <a:solidFill>
                  <a:schemeClr val="bg1">
                    <a:lumMod val="65000"/>
                  </a:schemeClr>
                </a:solidFill>
              </a:rPr>
              <a:t>本单元概念图</a:t>
            </a:r>
            <a:endParaRPr lang="zh-CN" altLang="en-US" b="1" dirty="0">
              <a:solidFill>
                <a:schemeClr val="bg1">
                  <a:lumMod val="6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课堂拓展：泛型的生效期</a:t>
            </a:r>
            <a:endParaRPr lang="zh-CN" altLang="en-US" dirty="0"/>
          </a:p>
        </p:txBody>
      </p:sp>
      <p:sp>
        <p:nvSpPr>
          <p:cNvPr id="4" name="副标题 3"/>
          <p:cNvSpPr>
            <a:spLocks noGrp="1"/>
          </p:cNvSpPr>
          <p:nvPr>
            <p:ph type="subTitle" idx="10"/>
          </p:nvPr>
        </p:nvSpPr>
        <p:spPr>
          <a:xfrm>
            <a:off x="539552" y="843558"/>
            <a:ext cx="7488832" cy="792088"/>
          </a:xfrm>
        </p:spPr>
        <p:txBody>
          <a:bodyPr/>
          <a:lstStyle/>
          <a:p>
            <a:pPr>
              <a:lnSpc>
                <a:spcPct val="150000"/>
              </a:lnSpc>
            </a:pPr>
            <a:r>
              <a:rPr lang="zh-CN" altLang="en-US" dirty="0" smtClean="0"/>
              <a:t>泛型作为一种类型自动转换和检查机制，在程序从编辑到编译，再到运行的哪个阶段生效呢？</a:t>
            </a:r>
            <a:endParaRPr lang="zh-CN" altLang="en-US" dirty="0"/>
          </a:p>
        </p:txBody>
      </p:sp>
      <p:sp>
        <p:nvSpPr>
          <p:cNvPr id="12" name="TextBox 11"/>
          <p:cNvSpPr txBox="1"/>
          <p:nvPr/>
        </p:nvSpPr>
        <p:spPr>
          <a:xfrm>
            <a:off x="567000" y="2110837"/>
            <a:ext cx="1755000" cy="461665"/>
          </a:xfrm>
          <a:prstGeom prst="rect">
            <a:avLst/>
          </a:prstGeom>
          <a:noFill/>
          <a:ln>
            <a:solidFill>
              <a:schemeClr val="tx2">
                <a:lumMod val="50000"/>
              </a:schemeClr>
            </a:solidFill>
          </a:ln>
        </p:spPr>
        <p:txBody>
          <a:bodyPr wrap="square" rtlCol="0">
            <a:spAutoFit/>
          </a:bodyPr>
          <a:lstStyle/>
          <a:p>
            <a:r>
              <a:rPr lang="en-US" altLang="zh-CN" sz="2400" dirty="0" smtClean="0"/>
              <a:t>.java</a:t>
            </a:r>
            <a:r>
              <a:rPr lang="zh-CN" altLang="en-US" sz="2400" dirty="0" smtClean="0"/>
              <a:t>源文件</a:t>
            </a:r>
            <a:endParaRPr lang="zh-CN" altLang="en-US" sz="2400" dirty="0"/>
          </a:p>
        </p:txBody>
      </p:sp>
      <p:sp>
        <p:nvSpPr>
          <p:cNvPr id="14" name="TextBox 13"/>
          <p:cNvSpPr txBox="1"/>
          <p:nvPr/>
        </p:nvSpPr>
        <p:spPr>
          <a:xfrm>
            <a:off x="3177000" y="2110837"/>
            <a:ext cx="2655000" cy="461665"/>
          </a:xfrm>
          <a:prstGeom prst="rect">
            <a:avLst/>
          </a:prstGeom>
          <a:noFill/>
          <a:ln>
            <a:solidFill>
              <a:schemeClr val="tx1"/>
            </a:solidFill>
          </a:ln>
        </p:spPr>
        <p:txBody>
          <a:bodyPr wrap="square" rtlCol="0">
            <a:spAutoFit/>
          </a:bodyPr>
          <a:lstStyle/>
          <a:p>
            <a:r>
              <a:rPr lang="en-US" altLang="zh-CN" sz="2400" dirty="0" smtClean="0"/>
              <a:t>.class</a:t>
            </a:r>
            <a:r>
              <a:rPr lang="zh-CN" altLang="en-US" sz="2400" dirty="0" smtClean="0"/>
              <a:t>字节码文件</a:t>
            </a:r>
            <a:endParaRPr lang="zh-CN" altLang="en-US" sz="2400" dirty="0"/>
          </a:p>
        </p:txBody>
      </p:sp>
      <p:sp>
        <p:nvSpPr>
          <p:cNvPr id="15" name="TextBox 14"/>
          <p:cNvSpPr txBox="1"/>
          <p:nvPr/>
        </p:nvSpPr>
        <p:spPr>
          <a:xfrm>
            <a:off x="6687000" y="2110837"/>
            <a:ext cx="1896777" cy="461665"/>
          </a:xfrm>
          <a:prstGeom prst="rect">
            <a:avLst/>
          </a:prstGeom>
          <a:noFill/>
          <a:ln>
            <a:solidFill>
              <a:schemeClr val="tx1"/>
            </a:solidFill>
          </a:ln>
        </p:spPr>
        <p:txBody>
          <a:bodyPr wrap="square" rtlCol="0">
            <a:spAutoFit/>
          </a:bodyPr>
          <a:lstStyle/>
          <a:p>
            <a:r>
              <a:rPr lang="zh-CN" altLang="en-US" sz="2400" dirty="0" smtClean="0"/>
              <a:t>加载与运行</a:t>
            </a:r>
            <a:endParaRPr lang="zh-CN" altLang="en-US" sz="2400" dirty="0"/>
          </a:p>
        </p:txBody>
      </p:sp>
      <p:grpSp>
        <p:nvGrpSpPr>
          <p:cNvPr id="16" name="组合 15"/>
          <p:cNvGrpSpPr/>
          <p:nvPr/>
        </p:nvGrpSpPr>
        <p:grpSpPr>
          <a:xfrm>
            <a:off x="2277000" y="1824506"/>
            <a:ext cx="855000" cy="686665"/>
            <a:chOff x="2277000" y="755419"/>
            <a:chExt cx="855000" cy="686665"/>
          </a:xfrm>
        </p:grpSpPr>
        <p:sp>
          <p:nvSpPr>
            <p:cNvPr id="17" name="右箭头 16"/>
            <p:cNvSpPr/>
            <p:nvPr/>
          </p:nvSpPr>
          <p:spPr bwMode="auto">
            <a:xfrm>
              <a:off x="2389500" y="1131750"/>
              <a:ext cx="720000" cy="31033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TextBox 17"/>
            <p:cNvSpPr txBox="1"/>
            <p:nvPr/>
          </p:nvSpPr>
          <p:spPr>
            <a:xfrm>
              <a:off x="2277000" y="755419"/>
              <a:ext cx="855000" cy="369332"/>
            </a:xfrm>
            <a:prstGeom prst="rect">
              <a:avLst/>
            </a:prstGeom>
            <a:noFill/>
          </p:spPr>
          <p:txBody>
            <a:bodyPr wrap="square" rtlCol="0">
              <a:spAutoFit/>
            </a:bodyPr>
            <a:lstStyle/>
            <a:p>
              <a:r>
                <a:rPr lang="en-US" altLang="zh-CN" b="1" dirty="0" err="1" smtClean="0"/>
                <a:t>javac</a:t>
              </a:r>
              <a:endParaRPr lang="zh-CN" altLang="en-US" b="1" dirty="0"/>
            </a:p>
          </p:txBody>
        </p:sp>
      </p:grpSp>
      <p:grpSp>
        <p:nvGrpSpPr>
          <p:cNvPr id="19" name="组合 18"/>
          <p:cNvGrpSpPr/>
          <p:nvPr/>
        </p:nvGrpSpPr>
        <p:grpSpPr>
          <a:xfrm>
            <a:off x="5832000" y="1880107"/>
            <a:ext cx="787500" cy="631064"/>
            <a:chOff x="5832000" y="811020"/>
            <a:chExt cx="787500" cy="631064"/>
          </a:xfrm>
        </p:grpSpPr>
        <p:sp>
          <p:nvSpPr>
            <p:cNvPr id="20" name="右箭头 19"/>
            <p:cNvSpPr/>
            <p:nvPr/>
          </p:nvSpPr>
          <p:spPr bwMode="auto">
            <a:xfrm>
              <a:off x="5899500" y="1131750"/>
              <a:ext cx="720000" cy="31033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5832000" y="811020"/>
              <a:ext cx="742500" cy="369332"/>
            </a:xfrm>
            <a:prstGeom prst="rect">
              <a:avLst/>
            </a:prstGeom>
            <a:noFill/>
          </p:spPr>
          <p:txBody>
            <a:bodyPr wrap="square" rtlCol="0">
              <a:spAutoFit/>
            </a:bodyPr>
            <a:lstStyle/>
            <a:p>
              <a:r>
                <a:rPr lang="en-US" altLang="zh-CN" b="1" dirty="0" smtClean="0"/>
                <a:t>JVM</a:t>
              </a:r>
              <a:endParaRPr lang="zh-CN" altLang="en-US" b="1" dirty="0"/>
            </a:p>
          </p:txBody>
        </p:sp>
      </p:grpSp>
      <p:sp>
        <p:nvSpPr>
          <p:cNvPr id="22" name="TextBox 21"/>
          <p:cNvSpPr txBox="1"/>
          <p:nvPr/>
        </p:nvSpPr>
        <p:spPr>
          <a:xfrm>
            <a:off x="2097000" y="2994506"/>
            <a:ext cx="1296000" cy="369332"/>
          </a:xfrm>
          <a:prstGeom prst="rect">
            <a:avLst/>
          </a:prstGeom>
          <a:solidFill>
            <a:schemeClr val="bg2">
              <a:lumMod val="50000"/>
            </a:schemeClr>
          </a:solidFill>
          <a:ln>
            <a:solidFill>
              <a:schemeClr val="accent1">
                <a:lumMod val="75000"/>
              </a:schemeClr>
            </a:solidFill>
          </a:ln>
        </p:spPr>
        <p:txBody>
          <a:bodyPr wrap="square" rtlCol="0">
            <a:spAutoFit/>
          </a:bodyPr>
          <a:lstStyle/>
          <a:p>
            <a:r>
              <a:rPr lang="zh-CN" altLang="en-US" b="1" dirty="0" smtClean="0">
                <a:solidFill>
                  <a:schemeClr val="bg1"/>
                </a:solidFill>
              </a:rPr>
              <a:t>泛型</a:t>
            </a:r>
            <a:endParaRPr lang="zh-CN" altLang="en-US" b="1" dirty="0">
              <a:solidFill>
                <a:schemeClr val="bg1"/>
              </a:solidFill>
            </a:endParaRPr>
          </a:p>
        </p:txBody>
      </p:sp>
      <p:grpSp>
        <p:nvGrpSpPr>
          <p:cNvPr id="24" name="组合 23"/>
          <p:cNvGrpSpPr/>
          <p:nvPr/>
        </p:nvGrpSpPr>
        <p:grpSpPr>
          <a:xfrm>
            <a:off x="2659500" y="2536834"/>
            <a:ext cx="1147500" cy="396000"/>
            <a:chOff x="2659500" y="1304078"/>
            <a:chExt cx="1147500" cy="396000"/>
          </a:xfrm>
        </p:grpSpPr>
        <p:sp>
          <p:nvSpPr>
            <p:cNvPr id="25" name="上箭头 24"/>
            <p:cNvSpPr/>
            <p:nvPr/>
          </p:nvSpPr>
          <p:spPr bwMode="auto">
            <a:xfrm>
              <a:off x="2659500" y="1304078"/>
              <a:ext cx="157500" cy="396000"/>
            </a:xfrm>
            <a:prstGeom prst="up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TextBox 25"/>
            <p:cNvSpPr txBox="1"/>
            <p:nvPr/>
          </p:nvSpPr>
          <p:spPr>
            <a:xfrm>
              <a:off x="2760750" y="1356750"/>
              <a:ext cx="1046250" cy="307777"/>
            </a:xfrm>
            <a:prstGeom prst="rect">
              <a:avLst/>
            </a:prstGeom>
            <a:noFill/>
          </p:spPr>
          <p:txBody>
            <a:bodyPr wrap="square" rtlCol="0">
              <a:spAutoFit/>
            </a:bodyPr>
            <a:lstStyle/>
            <a:p>
              <a:pPr algn="l"/>
              <a:r>
                <a:rPr lang="zh-CN" altLang="en-US" sz="1400" b="1" dirty="0">
                  <a:solidFill>
                    <a:srgbClr val="00B050"/>
                  </a:solidFill>
                </a:rPr>
                <a:t>生效</a:t>
              </a:r>
              <a:r>
                <a:rPr lang="zh-CN" altLang="en-US" sz="1400" b="1" dirty="0" smtClean="0">
                  <a:solidFill>
                    <a:srgbClr val="00B050"/>
                  </a:solidFill>
                </a:rPr>
                <a:t>期</a:t>
              </a:r>
              <a:endParaRPr lang="zh-CN" altLang="en-US" sz="1400" dirty="0">
                <a:solidFill>
                  <a:srgbClr val="00B050"/>
                </a:solidFill>
              </a:endParaRPr>
            </a:p>
          </p:txBody>
        </p:sp>
      </p:grpSp>
      <p:sp>
        <p:nvSpPr>
          <p:cNvPr id="27" name="TextBox 26"/>
          <p:cNvSpPr txBox="1"/>
          <p:nvPr/>
        </p:nvSpPr>
        <p:spPr>
          <a:xfrm>
            <a:off x="2277000" y="2222507"/>
            <a:ext cx="871306" cy="276999"/>
          </a:xfrm>
          <a:prstGeom prst="rect">
            <a:avLst/>
          </a:prstGeom>
          <a:noFill/>
        </p:spPr>
        <p:txBody>
          <a:bodyPr wrap="square" rtlCol="0">
            <a:spAutoFit/>
          </a:bodyPr>
          <a:lstStyle/>
          <a:p>
            <a:r>
              <a:rPr lang="zh-CN" altLang="en-US" sz="1200" dirty="0">
                <a:solidFill>
                  <a:schemeClr val="bg1"/>
                </a:solidFill>
              </a:rPr>
              <a:t>编译期</a:t>
            </a:r>
            <a:endParaRPr lang="zh-CN" altLang="en-US" sz="1200" dirty="0">
              <a:solidFill>
                <a:schemeClr val="bg1"/>
              </a:solidFill>
            </a:endParaRPr>
          </a:p>
        </p:txBody>
      </p:sp>
      <p:sp>
        <p:nvSpPr>
          <p:cNvPr id="28" name="TextBox 27"/>
          <p:cNvSpPr txBox="1"/>
          <p:nvPr/>
        </p:nvSpPr>
        <p:spPr>
          <a:xfrm>
            <a:off x="5742000" y="2222507"/>
            <a:ext cx="900000" cy="276999"/>
          </a:xfrm>
          <a:prstGeom prst="rect">
            <a:avLst/>
          </a:prstGeom>
          <a:noFill/>
        </p:spPr>
        <p:txBody>
          <a:bodyPr wrap="square" rtlCol="0">
            <a:spAutoFit/>
          </a:bodyPr>
          <a:lstStyle/>
          <a:p>
            <a:r>
              <a:rPr lang="zh-CN" altLang="en-US" sz="1200" dirty="0" smtClean="0">
                <a:solidFill>
                  <a:schemeClr val="bg1"/>
                </a:solidFill>
              </a:rPr>
              <a:t>运行时</a:t>
            </a:r>
            <a:endParaRPr lang="zh-CN" alt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22" grpId="0" animBg="1"/>
      <p:bldP spid="27" grpId="0"/>
      <p:bldP spid="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课堂拓展：常用的通配符</a:t>
            </a:r>
            <a:endParaRPr lang="zh-CN" altLang="en-US" dirty="0"/>
          </a:p>
        </p:txBody>
      </p:sp>
      <p:sp>
        <p:nvSpPr>
          <p:cNvPr id="4" name="副标题 3"/>
          <p:cNvSpPr>
            <a:spLocks noGrp="1"/>
          </p:cNvSpPr>
          <p:nvPr>
            <p:ph type="subTitle" idx="10"/>
          </p:nvPr>
        </p:nvSpPr>
        <p:spPr/>
        <p:txBody>
          <a:bodyPr/>
          <a:lstStyle/>
          <a:p>
            <a:r>
              <a:rPr lang="zh-CN" altLang="en-US" dirty="0"/>
              <a:t>其他常用的通配符</a:t>
            </a:r>
            <a:r>
              <a:rPr lang="zh-CN" altLang="en-US" dirty="0" smtClean="0"/>
              <a:t>：</a:t>
            </a:r>
            <a:endParaRPr lang="zh-CN" altLang="en-US" dirty="0"/>
          </a:p>
        </p:txBody>
      </p:sp>
      <p:graphicFrame>
        <p:nvGraphicFramePr>
          <p:cNvPr id="5" name="表格 4"/>
          <p:cNvGraphicFramePr>
            <a:graphicFrameLocks noGrp="1"/>
          </p:cNvGraphicFramePr>
          <p:nvPr/>
        </p:nvGraphicFramePr>
        <p:xfrm>
          <a:off x="747000" y="1203598"/>
          <a:ext cx="7425000" cy="3314870"/>
        </p:xfrm>
        <a:graphic>
          <a:graphicData uri="http://schemas.openxmlformats.org/drawingml/2006/table">
            <a:tbl>
              <a:tblPr firstRow="1" bandRow="1">
                <a:tableStyleId>{5C22544A-7EE6-4342-B048-85BDC9FD1C3A}</a:tableStyleId>
              </a:tblPr>
              <a:tblGrid>
                <a:gridCol w="1890000"/>
                <a:gridCol w="2430000"/>
                <a:gridCol w="3105000"/>
              </a:tblGrid>
              <a:tr h="341091">
                <a:tc>
                  <a:txBody>
                    <a:bodyPr/>
                    <a:lstStyle/>
                    <a:p>
                      <a:pPr algn="ctr"/>
                      <a:r>
                        <a:rPr lang="zh-CN" altLang="en-US" sz="1600" b="0" dirty="0">
                          <a:solidFill>
                            <a:schemeClr val="tx1"/>
                          </a:solidFill>
                        </a:rPr>
                        <a:t>应用范围</a:t>
                      </a:r>
                      <a:endParaRPr lang="zh-CN" altLang="en-US" sz="1600" b="0" dirty="0">
                        <a:solidFill>
                          <a:schemeClr val="tx1"/>
                        </a:solidFill>
                      </a:endParaRPr>
                    </a:p>
                  </a:txBody>
                  <a:tcPr/>
                </a:tc>
                <a:tc>
                  <a:txBody>
                    <a:bodyPr/>
                    <a:lstStyle/>
                    <a:p>
                      <a:pPr algn="ctr"/>
                      <a:r>
                        <a:rPr lang="zh-CN" altLang="en-US" sz="1600" b="0">
                          <a:solidFill>
                            <a:schemeClr val="tx1"/>
                          </a:solidFill>
                        </a:rPr>
                        <a:t>通配符</a:t>
                      </a:r>
                      <a:endParaRPr lang="zh-CN" altLang="en-US" sz="1600" b="0" dirty="0">
                        <a:solidFill>
                          <a:schemeClr val="tx1"/>
                        </a:solidFill>
                      </a:endParaRPr>
                    </a:p>
                  </a:txBody>
                  <a:tcPr/>
                </a:tc>
                <a:tc>
                  <a:txBody>
                    <a:bodyPr/>
                    <a:lstStyle/>
                    <a:p>
                      <a:pPr algn="ctr"/>
                      <a:r>
                        <a:rPr lang="zh-CN" altLang="en-US" sz="1600" b="0">
                          <a:solidFill>
                            <a:schemeClr val="tx1"/>
                          </a:solidFill>
                        </a:rPr>
                        <a:t>说明</a:t>
                      </a:r>
                      <a:endParaRPr lang="zh-CN" altLang="en-US" sz="1600" b="0" dirty="0">
                        <a:solidFill>
                          <a:schemeClr val="tx1"/>
                        </a:solidFill>
                      </a:endParaRPr>
                    </a:p>
                  </a:txBody>
                  <a:tcPr/>
                </a:tc>
              </a:tr>
              <a:tr h="340761">
                <a:tc rowSpan="2">
                  <a:txBody>
                    <a:bodyPr/>
                    <a:lstStyle/>
                    <a:p>
                      <a:pPr algn="ctr">
                        <a:lnSpc>
                          <a:spcPct val="150000"/>
                        </a:lnSpc>
                      </a:pPr>
                      <a:r>
                        <a:rPr lang="en-US" altLang="zh-CN" sz="1200">
                          <a:solidFill>
                            <a:schemeClr val="bg2">
                              <a:lumMod val="25000"/>
                            </a:schemeClr>
                          </a:solidFill>
                          <a:latin typeface="+mn-ea"/>
                          <a:ea typeface="+mn-ea"/>
                        </a:rPr>
                        <a:t>shell</a:t>
                      </a:r>
                      <a:r>
                        <a:rPr lang="zh-CN" altLang="en-US" sz="1200">
                          <a:solidFill>
                            <a:schemeClr val="bg2">
                              <a:lumMod val="25000"/>
                            </a:schemeClr>
                          </a:solidFill>
                          <a:latin typeface="+mn-ea"/>
                          <a:ea typeface="+mn-ea"/>
                        </a:rPr>
                        <a:t>通配符</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a:t>
                      </a:r>
                      <a:r>
                        <a:rPr lang="en-US" altLang="zh-CN" sz="1200" dirty="0" smtClean="0">
                          <a:solidFill>
                            <a:schemeClr val="bg2">
                              <a:lumMod val="25000"/>
                            </a:schemeClr>
                          </a:solidFill>
                          <a:latin typeface="+mn-ea"/>
                          <a:ea typeface="+mn-ea"/>
                        </a:rPr>
                        <a:t>0</a:t>
                      </a:r>
                      <a:r>
                        <a:rPr lang="zh-CN" altLang="en-US" sz="1200" dirty="0" smtClean="0">
                          <a:solidFill>
                            <a:schemeClr val="bg2">
                              <a:lumMod val="25000"/>
                            </a:schemeClr>
                          </a:solidFill>
                          <a:latin typeface="+mn-ea"/>
                          <a:ea typeface="+mn-ea"/>
                        </a:rPr>
                        <a:t>个或</a:t>
                      </a:r>
                      <a:r>
                        <a:rPr lang="zh-CN" altLang="en-US" sz="1200" dirty="0">
                          <a:solidFill>
                            <a:schemeClr val="bg2">
                              <a:lumMod val="25000"/>
                            </a:schemeClr>
                          </a:solidFill>
                          <a:latin typeface="+mn-ea"/>
                          <a:ea typeface="+mn-ea"/>
                        </a:rPr>
                        <a:t>多个字符</a:t>
                      </a:r>
                      <a:endParaRPr lang="en-US" altLang="zh-CN" sz="1200" dirty="0">
                        <a:solidFill>
                          <a:schemeClr val="bg2">
                            <a:lumMod val="25000"/>
                          </a:schemeClr>
                        </a:solidFill>
                        <a:latin typeface="+mn-ea"/>
                        <a:ea typeface="+mn-ea"/>
                      </a:endParaRPr>
                    </a:p>
                  </a:txBody>
                  <a:tcPr/>
                </a:tc>
              </a:tr>
              <a:tr h="315890">
                <a:tc vMerge="1">
                  <a:tcP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a:solidFill>
                            <a:schemeClr val="bg2">
                              <a:lumMod val="25000"/>
                            </a:schemeClr>
                          </a:solidFill>
                          <a:latin typeface="+mn-ea"/>
                          <a:ea typeface="+mn-ea"/>
                        </a:rPr>
                        <a:t>匹配任意一个字符</a:t>
                      </a:r>
                      <a:endParaRPr lang="zh-CN" altLang="en-US" sz="1200" dirty="0">
                        <a:solidFill>
                          <a:schemeClr val="bg2">
                            <a:lumMod val="25000"/>
                          </a:schemeClr>
                        </a:solidFill>
                        <a:latin typeface="+mn-ea"/>
                        <a:ea typeface="+mn-ea"/>
                      </a:endParaRPr>
                    </a:p>
                  </a:txBody>
                  <a:tcPr/>
                </a:tc>
              </a:tr>
              <a:tr h="370060">
                <a:tc rowSpan="3">
                  <a:txBody>
                    <a:bodyPr/>
                    <a:lstStyle/>
                    <a:p>
                      <a:pPr algn="ctr">
                        <a:lnSpc>
                          <a:spcPct val="150000"/>
                        </a:lnSpc>
                      </a:pPr>
                      <a:r>
                        <a:rPr lang="zh-CN" altLang="en-US" sz="1200">
                          <a:solidFill>
                            <a:schemeClr val="bg2">
                              <a:lumMod val="25000"/>
                            </a:schemeClr>
                          </a:solidFill>
                          <a:latin typeface="+mn-ea"/>
                          <a:ea typeface="+mn-ea"/>
                        </a:rPr>
                        <a:t>正则表达式通配符</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匹配前一个</a:t>
                      </a:r>
                      <a:r>
                        <a:rPr lang="zh-CN" altLang="en-US" sz="1200" dirty="0" smtClean="0">
                          <a:solidFill>
                            <a:schemeClr val="bg2">
                              <a:lumMod val="25000"/>
                            </a:schemeClr>
                          </a:solidFill>
                          <a:latin typeface="+mn-ea"/>
                          <a:ea typeface="+mn-ea"/>
                        </a:rPr>
                        <a:t>字符任意次数（含</a:t>
                      </a:r>
                      <a:r>
                        <a:rPr lang="en-US" altLang="zh-CN" sz="1200" dirty="0" smtClean="0">
                          <a:solidFill>
                            <a:schemeClr val="bg2">
                              <a:lumMod val="25000"/>
                            </a:schemeClr>
                          </a:solidFill>
                          <a:latin typeface="+mn-ea"/>
                          <a:ea typeface="+mn-ea"/>
                        </a:rPr>
                        <a:t>0</a:t>
                      </a:r>
                      <a:r>
                        <a:rPr lang="zh-CN" altLang="en-US" sz="1200" dirty="0" smtClean="0">
                          <a:solidFill>
                            <a:schemeClr val="bg2">
                              <a:lumMod val="25000"/>
                            </a:schemeClr>
                          </a:solidFill>
                          <a:latin typeface="+mn-ea"/>
                          <a:ea typeface="+mn-ea"/>
                        </a:rPr>
                        <a:t>次）</a:t>
                      </a:r>
                      <a:endParaRPr lang="zh-CN" altLang="en-US" sz="1200" dirty="0">
                        <a:solidFill>
                          <a:schemeClr val="bg2">
                            <a:lumMod val="25000"/>
                          </a:schemeClr>
                        </a:solidFill>
                        <a:latin typeface="+mn-ea"/>
                        <a:ea typeface="+mn-ea"/>
                      </a:endParaRPr>
                    </a:p>
                  </a:txBody>
                  <a:tcPr/>
                </a:tc>
              </a:tr>
              <a:tr h="370060">
                <a:tc vMerge="1">
                  <a:tcP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匹配前一个字符</a:t>
                      </a:r>
                      <a:r>
                        <a:rPr lang="en-US" altLang="zh-CN" sz="1200" dirty="0" smtClean="0">
                          <a:solidFill>
                            <a:schemeClr val="bg2">
                              <a:lumMod val="25000"/>
                            </a:schemeClr>
                          </a:solidFill>
                          <a:latin typeface="+mn-ea"/>
                          <a:ea typeface="+mn-ea"/>
                        </a:rPr>
                        <a:t>1</a:t>
                      </a:r>
                      <a:r>
                        <a:rPr lang="zh-CN" altLang="en-US" sz="1200" dirty="0" smtClean="0">
                          <a:solidFill>
                            <a:schemeClr val="bg2">
                              <a:lumMod val="25000"/>
                            </a:schemeClr>
                          </a:solidFill>
                          <a:latin typeface="+mn-ea"/>
                          <a:ea typeface="+mn-ea"/>
                        </a:rPr>
                        <a:t>次以上（含</a:t>
                      </a:r>
                      <a:r>
                        <a:rPr lang="en-US" altLang="zh-CN" sz="1200" dirty="0" smtClean="0">
                          <a:solidFill>
                            <a:schemeClr val="bg2">
                              <a:lumMod val="25000"/>
                            </a:schemeClr>
                          </a:solidFill>
                          <a:latin typeface="+mn-ea"/>
                          <a:ea typeface="+mn-ea"/>
                        </a:rPr>
                        <a:t>1</a:t>
                      </a:r>
                      <a:r>
                        <a:rPr lang="zh-CN" altLang="en-US" sz="1200" dirty="0" smtClean="0">
                          <a:solidFill>
                            <a:schemeClr val="bg2">
                              <a:lumMod val="25000"/>
                            </a:schemeClr>
                          </a:solidFill>
                          <a:latin typeface="+mn-ea"/>
                          <a:ea typeface="+mn-ea"/>
                        </a:rPr>
                        <a:t>次）</a:t>
                      </a:r>
                      <a:endParaRPr lang="zh-CN" altLang="en-US" sz="1200" dirty="0">
                        <a:solidFill>
                          <a:schemeClr val="bg2">
                            <a:lumMod val="25000"/>
                          </a:schemeClr>
                        </a:solidFill>
                        <a:latin typeface="+mn-ea"/>
                        <a:ea typeface="+mn-ea"/>
                      </a:endParaRPr>
                    </a:p>
                  </a:txBody>
                  <a:tcPr/>
                </a:tc>
              </a:tr>
              <a:tr h="370060">
                <a:tc vMerge="1">
                  <a:tcP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匹配前一个字符</a:t>
                      </a:r>
                      <a:r>
                        <a:rPr lang="en-US" altLang="zh-CN" sz="1200" dirty="0" smtClean="0">
                          <a:solidFill>
                            <a:schemeClr val="bg2">
                              <a:lumMod val="25000"/>
                            </a:schemeClr>
                          </a:solidFill>
                          <a:latin typeface="+mn-ea"/>
                          <a:ea typeface="+mn-ea"/>
                        </a:rPr>
                        <a:t>0</a:t>
                      </a:r>
                      <a:r>
                        <a:rPr lang="zh-CN" altLang="en-US" sz="1200" dirty="0" smtClean="0">
                          <a:solidFill>
                            <a:schemeClr val="bg2">
                              <a:lumMod val="25000"/>
                            </a:schemeClr>
                          </a:solidFill>
                          <a:latin typeface="+mn-ea"/>
                          <a:ea typeface="+mn-ea"/>
                        </a:rPr>
                        <a:t>次或</a:t>
                      </a:r>
                      <a:r>
                        <a:rPr lang="en-US" altLang="zh-CN" sz="1200" dirty="0" smtClean="0">
                          <a:solidFill>
                            <a:schemeClr val="bg2">
                              <a:lumMod val="25000"/>
                            </a:schemeClr>
                          </a:solidFill>
                          <a:latin typeface="+mn-ea"/>
                          <a:ea typeface="+mn-ea"/>
                        </a:rPr>
                        <a:t>1</a:t>
                      </a:r>
                      <a:r>
                        <a:rPr lang="zh-CN" altLang="en-US" sz="1200" dirty="0" smtClean="0">
                          <a:solidFill>
                            <a:schemeClr val="bg2">
                              <a:lumMod val="25000"/>
                            </a:schemeClr>
                          </a:solidFill>
                          <a:latin typeface="+mn-ea"/>
                          <a:ea typeface="+mn-ea"/>
                        </a:rPr>
                        <a:t>次</a:t>
                      </a:r>
                      <a:endParaRPr lang="zh-CN" altLang="en-US" sz="1200" dirty="0">
                        <a:solidFill>
                          <a:schemeClr val="bg2">
                            <a:lumMod val="25000"/>
                          </a:schemeClr>
                        </a:solidFill>
                        <a:latin typeface="+mn-ea"/>
                        <a:ea typeface="+mn-ea"/>
                      </a:endParaRPr>
                    </a:p>
                  </a:txBody>
                  <a:tcPr/>
                </a:tc>
              </a:tr>
              <a:tr h="370060">
                <a:tc rowSpan="3">
                  <a:txBody>
                    <a:bodyPr/>
                    <a:lstStyle/>
                    <a:p>
                      <a:pPr algn="ctr">
                        <a:lnSpc>
                          <a:spcPct val="150000"/>
                        </a:lnSpc>
                      </a:pPr>
                      <a:r>
                        <a:rPr lang="en-US" altLang="zh-CN" sz="1200" dirty="0">
                          <a:solidFill>
                            <a:schemeClr val="bg2">
                              <a:lumMod val="25000"/>
                            </a:schemeClr>
                          </a:solidFill>
                          <a:latin typeface="+mn-ea"/>
                          <a:ea typeface="+mn-ea"/>
                        </a:rPr>
                        <a:t>SQL</a:t>
                      </a:r>
                      <a:r>
                        <a:rPr lang="zh-CN" altLang="en-US" sz="1200" dirty="0">
                          <a:solidFill>
                            <a:schemeClr val="bg2">
                              <a:lumMod val="25000"/>
                            </a:schemeClr>
                          </a:solidFill>
                          <a:latin typeface="+mn-ea"/>
                          <a:ea typeface="+mn-ea"/>
                        </a:rPr>
                        <a:t>通配符</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a:solidFill>
                            <a:schemeClr val="bg2">
                              <a:lumMod val="25000"/>
                            </a:schemeClr>
                          </a:solidFill>
                          <a:latin typeface="+mn-ea"/>
                          <a:ea typeface="+mn-ea"/>
                        </a:rPr>
                        <a:t>匹配一个或多个字符</a:t>
                      </a:r>
                      <a:endParaRPr lang="en-US" altLang="zh-CN" sz="1200">
                        <a:solidFill>
                          <a:schemeClr val="bg2">
                            <a:lumMod val="25000"/>
                          </a:schemeClr>
                        </a:solidFill>
                        <a:latin typeface="+mn-ea"/>
                        <a:ea typeface="+mn-ea"/>
                      </a:endParaRPr>
                    </a:p>
                  </a:txBody>
                  <a:tcPr/>
                </a:tc>
              </a:tr>
              <a:tr h="370060">
                <a:tc vMerge="1">
                  <a:tcPr/>
                </a:tc>
                <a:tc>
                  <a:txBody>
                    <a:bodyPr/>
                    <a:lstStyle/>
                    <a:p>
                      <a:pPr algn="ctr">
                        <a:lnSpc>
                          <a:spcPct val="150000"/>
                        </a:lnSpc>
                      </a:pPr>
                      <a:r>
                        <a:rPr lang="en-US" altLang="zh-CN" sz="1200">
                          <a:solidFill>
                            <a:schemeClr val="bg2">
                              <a:lumMod val="25000"/>
                            </a:schemeClr>
                          </a:solidFill>
                          <a:latin typeface="+mn-ea"/>
                          <a:ea typeface="+mn-ea"/>
                        </a:rPr>
                        <a:t>_</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a:solidFill>
                            <a:schemeClr val="bg2">
                              <a:lumMod val="25000"/>
                            </a:schemeClr>
                          </a:solidFill>
                          <a:latin typeface="+mn-ea"/>
                          <a:ea typeface="+mn-ea"/>
                        </a:rPr>
                        <a:t>仅匹配一个字符</a:t>
                      </a:r>
                      <a:endParaRPr lang="en-US" altLang="zh-CN" sz="1200">
                        <a:solidFill>
                          <a:schemeClr val="bg2">
                            <a:lumMod val="25000"/>
                          </a:schemeClr>
                        </a:solidFill>
                        <a:latin typeface="+mn-ea"/>
                        <a:ea typeface="+mn-ea"/>
                      </a:endParaRPr>
                    </a:p>
                  </a:txBody>
                  <a:tcPr/>
                </a:tc>
              </a:tr>
              <a:tr h="391959">
                <a:tc vMerge="1">
                  <a:tcPr/>
                </a:tc>
                <a:tc>
                  <a:txBody>
                    <a:bodyPr/>
                    <a:lstStyle/>
                    <a:p>
                      <a:pPr algn="ctr">
                        <a:lnSpc>
                          <a:spcPct val="150000"/>
                        </a:lnSpc>
                      </a:pPr>
                      <a:r>
                        <a:rPr lang="en-US" altLang="zh-CN" sz="1200" dirty="0">
                          <a:solidFill>
                            <a:schemeClr val="bg2">
                              <a:lumMod val="25000"/>
                            </a:schemeClr>
                          </a:solidFill>
                          <a:latin typeface="+mn-ea"/>
                          <a:ea typeface="+mn-ea"/>
                        </a:rPr>
                        <a:t>[</a:t>
                      </a:r>
                      <a:r>
                        <a:rPr lang="en-US" altLang="zh-CN" sz="1200" dirty="0" err="1">
                          <a:solidFill>
                            <a:schemeClr val="bg2">
                              <a:lumMod val="25000"/>
                            </a:schemeClr>
                          </a:solidFill>
                          <a:latin typeface="+mn-ea"/>
                          <a:ea typeface="+mn-ea"/>
                        </a:rPr>
                        <a:t>charlist</a:t>
                      </a:r>
                      <a:r>
                        <a:rPr lang="en-US" altLang="zh-CN" sz="1200" dirty="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字符列中的任何单一字符</a:t>
                      </a:r>
                      <a:endParaRPr lang="en-US" altLang="zh-CN" sz="1200" dirty="0">
                        <a:solidFill>
                          <a:schemeClr val="bg2">
                            <a:lumMod val="25000"/>
                          </a:schemeClr>
                        </a:solidFill>
                        <a:latin typeface="+mn-ea"/>
                        <a:ea typeface="+mn-ea"/>
                      </a:endParaRPr>
                    </a:p>
                  </a:txBody>
                  <a:tcPr/>
                </a:tc>
              </a:tr>
            </a:tbl>
          </a:graphicData>
        </a:graphic>
      </p:graphicFrame>
      <p:sp>
        <p:nvSpPr>
          <p:cNvPr id="6" name="AutoShape 10"/>
          <p:cNvSpPr>
            <a:spLocks noChangeArrowheads="1"/>
          </p:cNvSpPr>
          <p:nvPr/>
        </p:nvSpPr>
        <p:spPr bwMode="auto">
          <a:xfrm>
            <a:off x="1264500" y="4645451"/>
            <a:ext cx="6615000"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600" kern="0" dirty="0" smtClean="0">
                <a:solidFill>
                  <a:schemeClr val="bg1"/>
                </a:solidFill>
                <a:latin typeface="Arial" panose="020B0604020202020204"/>
              </a:rPr>
              <a:t>本页内容不在本</a:t>
            </a:r>
            <a:r>
              <a:rPr lang="zh-CN" altLang="en-US" sz="1600" kern="0" dirty="0">
                <a:solidFill>
                  <a:schemeClr val="bg1"/>
                </a:solidFill>
                <a:latin typeface="Arial" panose="020B0604020202020204"/>
              </a:rPr>
              <a:t>单元</a:t>
            </a:r>
            <a:r>
              <a:rPr lang="zh-CN" altLang="en-US" sz="1600" kern="0" dirty="0" smtClean="0">
                <a:solidFill>
                  <a:schemeClr val="bg1"/>
                </a:solidFill>
                <a:latin typeface="Arial" panose="020B0604020202020204"/>
              </a:rPr>
              <a:t>授课之列，谨供同学们参考了解</a:t>
            </a:r>
            <a:endParaRPr lang="en-GB" altLang="zh-CN" sz="1600" kern="0" dirty="0">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6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7" y="3102770"/>
            <a:ext cx="9144001"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bwMode="auto">
          <a:xfrm>
            <a:off x="0" y="-204696"/>
            <a:ext cx="9151144" cy="3852068"/>
            <a:chOff x="0" y="107177"/>
            <a:chExt cx="9151144" cy="3852791"/>
          </a:xfrm>
        </p:grpSpPr>
        <p:sp>
          <p:nvSpPr>
            <p:cNvPr id="5" name="矩形 254"/>
            <p:cNvSpPr>
              <a:spLocks noChangeArrowheads="1"/>
            </p:cNvSpPr>
            <p:nvPr/>
          </p:nvSpPr>
          <p:spPr bwMode="auto">
            <a:xfrm>
              <a:off x="0" y="113953"/>
              <a:ext cx="9144000" cy="3846015"/>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254"/>
            <p:cNvSpPr>
              <a:spLocks noChangeArrowheads="1"/>
            </p:cNvSpPr>
            <p:nvPr/>
          </p:nvSpPr>
          <p:spPr bwMode="auto">
            <a:xfrm>
              <a:off x="0" y="107177"/>
              <a:ext cx="9151144" cy="3738838"/>
            </a:xfrm>
            <a:custGeom>
              <a:avLst/>
              <a:gdLst>
                <a:gd name="T0" fmla="*/ 0 w 9144000"/>
                <a:gd name="T1" fmla="*/ 0 h 3846015"/>
                <a:gd name="T2" fmla="*/ 9144000 w 9144000"/>
                <a:gd name="T3" fmla="*/ 3846015 h 3846015"/>
                <a:gd name="connsiteX0" fmla="*/ 42863 w 9144000"/>
                <a:gd name="connsiteY0" fmla="*/ 643058 h 3846015"/>
                <a:gd name="connsiteX1" fmla="*/ 9144000 w 9144000"/>
                <a:gd name="connsiteY1" fmla="*/ 0 h 3846015"/>
                <a:gd name="connsiteX2" fmla="*/ 9144000 w 9144000"/>
                <a:gd name="connsiteY2" fmla="*/ 3651870 h 3846015"/>
                <a:gd name="connsiteX3" fmla="*/ 4766144 w 9144000"/>
                <a:gd name="connsiteY3" fmla="*/ 3651870 h 3846015"/>
                <a:gd name="connsiteX4" fmla="*/ 4571999 w 9144000"/>
                <a:gd name="connsiteY4" fmla="*/ 3846015 h 3846015"/>
                <a:gd name="connsiteX5" fmla="*/ 4377855 w 9144000"/>
                <a:gd name="connsiteY5" fmla="*/ 3651870 h 3846015"/>
                <a:gd name="connsiteX6" fmla="*/ 0 w 9144000"/>
                <a:gd name="connsiteY6" fmla="*/ 3651870 h 3846015"/>
                <a:gd name="connsiteX7" fmla="*/ 42863 w 9144000"/>
                <a:gd name="connsiteY7" fmla="*/ 643058 h 3846015"/>
                <a:gd name="connsiteX0-1" fmla="*/ 7145 w 9144000"/>
                <a:gd name="connsiteY0-2" fmla="*/ 121467 h 3846015"/>
                <a:gd name="connsiteX1-3" fmla="*/ 9144000 w 9144000"/>
                <a:gd name="connsiteY1-4" fmla="*/ 0 h 3846015"/>
                <a:gd name="connsiteX2-5" fmla="*/ 9144000 w 9144000"/>
                <a:gd name="connsiteY2-6" fmla="*/ 3651870 h 3846015"/>
                <a:gd name="connsiteX3-7" fmla="*/ 4766144 w 9144000"/>
                <a:gd name="connsiteY3-8" fmla="*/ 3651870 h 3846015"/>
                <a:gd name="connsiteX4-9" fmla="*/ 4571999 w 9144000"/>
                <a:gd name="connsiteY4-10" fmla="*/ 3846015 h 3846015"/>
                <a:gd name="connsiteX5-11" fmla="*/ 4377855 w 9144000"/>
                <a:gd name="connsiteY5-12" fmla="*/ 3651870 h 3846015"/>
                <a:gd name="connsiteX6-13" fmla="*/ 0 w 9144000"/>
                <a:gd name="connsiteY6-14" fmla="*/ 3651870 h 3846015"/>
                <a:gd name="connsiteX7-15" fmla="*/ 7145 w 9144000"/>
                <a:gd name="connsiteY7-16" fmla="*/ 121467 h 3846015"/>
                <a:gd name="connsiteX0-17" fmla="*/ 7145 w 9144000"/>
                <a:gd name="connsiteY0-18" fmla="*/ 0 h 3724548"/>
                <a:gd name="connsiteX1-19" fmla="*/ 8851106 w 9144000"/>
                <a:gd name="connsiteY1-20" fmla="*/ 392980 h 3724548"/>
                <a:gd name="connsiteX2-21" fmla="*/ 9144000 w 9144000"/>
                <a:gd name="connsiteY2-22" fmla="*/ 3530403 h 3724548"/>
                <a:gd name="connsiteX3-23" fmla="*/ 4766144 w 9144000"/>
                <a:gd name="connsiteY3-24" fmla="*/ 3530403 h 3724548"/>
                <a:gd name="connsiteX4-25" fmla="*/ 4571999 w 9144000"/>
                <a:gd name="connsiteY4-26" fmla="*/ 3724548 h 3724548"/>
                <a:gd name="connsiteX5-27" fmla="*/ 4377855 w 9144000"/>
                <a:gd name="connsiteY5-28" fmla="*/ 3530403 h 3724548"/>
                <a:gd name="connsiteX6-29" fmla="*/ 0 w 9144000"/>
                <a:gd name="connsiteY6-30" fmla="*/ 3530403 h 3724548"/>
                <a:gd name="connsiteX7-31" fmla="*/ 7145 w 9144000"/>
                <a:gd name="connsiteY7-32" fmla="*/ 0 h 3724548"/>
                <a:gd name="connsiteX0-33" fmla="*/ 7145 w 9151144"/>
                <a:gd name="connsiteY0-34" fmla="*/ 14290 h 3738838"/>
                <a:gd name="connsiteX1-35" fmla="*/ 9151144 w 9151144"/>
                <a:gd name="connsiteY1-36" fmla="*/ 0 h 3738838"/>
                <a:gd name="connsiteX2-37" fmla="*/ 9144000 w 9151144"/>
                <a:gd name="connsiteY2-38" fmla="*/ 3544693 h 3738838"/>
                <a:gd name="connsiteX3-39" fmla="*/ 4766144 w 9151144"/>
                <a:gd name="connsiteY3-40" fmla="*/ 3544693 h 3738838"/>
                <a:gd name="connsiteX4-41" fmla="*/ 4571999 w 9151144"/>
                <a:gd name="connsiteY4-42" fmla="*/ 3738838 h 3738838"/>
                <a:gd name="connsiteX5-43" fmla="*/ 4377855 w 9151144"/>
                <a:gd name="connsiteY5-44" fmla="*/ 3544693 h 3738838"/>
                <a:gd name="connsiteX6-45" fmla="*/ 0 w 9151144"/>
                <a:gd name="connsiteY6-46" fmla="*/ 3544693 h 3738838"/>
                <a:gd name="connsiteX7-47" fmla="*/ 7145 w 9151144"/>
                <a:gd name="connsiteY7-48" fmla="*/ 14290 h 3738838"/>
                <a:gd name="connsiteX0-49" fmla="*/ 7145 w 9151144"/>
                <a:gd name="connsiteY0-50" fmla="*/ 7145 h 3738838"/>
                <a:gd name="connsiteX1-51" fmla="*/ 9151144 w 9151144"/>
                <a:gd name="connsiteY1-52" fmla="*/ 0 h 3738838"/>
                <a:gd name="connsiteX2-53" fmla="*/ 9144000 w 9151144"/>
                <a:gd name="connsiteY2-54" fmla="*/ 3544693 h 3738838"/>
                <a:gd name="connsiteX3-55" fmla="*/ 4766144 w 9151144"/>
                <a:gd name="connsiteY3-56" fmla="*/ 3544693 h 3738838"/>
                <a:gd name="connsiteX4-57" fmla="*/ 4571999 w 9151144"/>
                <a:gd name="connsiteY4-58" fmla="*/ 3738838 h 3738838"/>
                <a:gd name="connsiteX5-59" fmla="*/ 4377855 w 9151144"/>
                <a:gd name="connsiteY5-60" fmla="*/ 3544693 h 3738838"/>
                <a:gd name="connsiteX6-61" fmla="*/ 0 w 9151144"/>
                <a:gd name="connsiteY6-62" fmla="*/ 3544693 h 3738838"/>
                <a:gd name="connsiteX7-63" fmla="*/ 7145 w 9151144"/>
                <a:gd name="connsiteY7-64" fmla="*/ 7145 h 37388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9151144" h="3738838">
                  <a:moveTo>
                    <a:pt x="7145" y="7145"/>
                  </a:moveTo>
                  <a:lnTo>
                    <a:pt x="9151144" y="0"/>
                  </a:lnTo>
                  <a:cubicBezTo>
                    <a:pt x="9148763" y="1181564"/>
                    <a:pt x="9146381" y="2363129"/>
                    <a:pt x="9144000" y="3544693"/>
                  </a:cubicBezTo>
                  <a:lnTo>
                    <a:pt x="4766144" y="3544693"/>
                  </a:lnTo>
                  <a:lnTo>
                    <a:pt x="4571999" y="3738838"/>
                  </a:lnTo>
                  <a:lnTo>
                    <a:pt x="4377855" y="3544693"/>
                  </a:lnTo>
                  <a:lnTo>
                    <a:pt x="0" y="3544693"/>
                  </a:lnTo>
                  <a:cubicBezTo>
                    <a:pt x="0" y="2327403"/>
                    <a:pt x="7145" y="1224435"/>
                    <a:pt x="7145" y="714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矩形 259"/>
          <p:cNvSpPr>
            <a:spLocks noChangeArrowheads="1"/>
          </p:cNvSpPr>
          <p:nvPr/>
        </p:nvSpPr>
        <p:spPr bwMode="auto">
          <a:xfrm>
            <a:off x="16723" y="398347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ctr"/>
            <a:r>
              <a:rPr lang="zh-CN" altLang="en-US" sz="4800" b="1" dirty="0">
                <a:solidFill>
                  <a:schemeClr val="bg1"/>
                </a:solidFill>
                <a:latin typeface="+mn-ea"/>
                <a:ea typeface="+mn-ea"/>
              </a:rPr>
              <a:t>创新教育</a:t>
            </a:r>
            <a:r>
              <a:rPr lang="en-US" altLang="zh-CN" sz="4800" b="1" dirty="0">
                <a:solidFill>
                  <a:schemeClr val="bg1"/>
                </a:solidFill>
                <a:latin typeface="+mn-ea"/>
                <a:ea typeface="+mn-ea"/>
              </a:rPr>
              <a:t>  </a:t>
            </a:r>
            <a:r>
              <a:rPr lang="zh-CN" altLang="en-US" sz="4800" b="1" dirty="0">
                <a:solidFill>
                  <a:schemeClr val="bg1"/>
                </a:solidFill>
                <a:latin typeface="+mn-ea"/>
                <a:ea typeface="+mn-ea"/>
              </a:rPr>
              <a:t>引领未来</a:t>
            </a:r>
            <a:endParaRPr lang="zh-CN" altLang="en-US" sz="4800" b="1" dirty="0">
              <a:solidFill>
                <a:schemeClr val="bg1"/>
              </a:solidFill>
              <a:latin typeface="+mn-ea"/>
              <a:ea typeface="+mn-ea"/>
              <a:sym typeface="Impact" panose="020B0806030902050204" pitchFamily="34" charset="0"/>
            </a:endParaRPr>
          </a:p>
        </p:txBody>
      </p:sp>
      <p:grpSp>
        <p:nvGrpSpPr>
          <p:cNvPr id="14" name="组合 46"/>
          <p:cNvGrpSpPr/>
          <p:nvPr/>
        </p:nvGrpSpPr>
        <p:grpSpPr bwMode="auto">
          <a:xfrm>
            <a:off x="3795175" y="970438"/>
            <a:ext cx="1587103" cy="1587103"/>
            <a:chOff x="0" y="0"/>
            <a:chExt cx="2116920" cy="2116920"/>
          </a:xfrm>
        </p:grpSpPr>
        <p:sp>
          <p:nvSpPr>
            <p:cNvPr id="15" name="椭圆 47"/>
            <p:cNvSpPr>
              <a:spLocks noChangeArrowheads="1"/>
            </p:cNvSpPr>
            <p:nvPr/>
          </p:nvSpPr>
          <p:spPr bwMode="auto">
            <a:xfrm>
              <a:off x="0" y="0"/>
              <a:ext cx="2116920" cy="2116920"/>
            </a:xfrm>
            <a:prstGeom prst="ellipse">
              <a:avLst/>
            </a:prstGeom>
            <a:solidFill>
              <a:srgbClr val="F2F2F2"/>
            </a:solidFill>
            <a:ln w="57150">
              <a:solidFill>
                <a:srgbClr val="1D8DE5"/>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endParaRPr>
            </a:p>
          </p:txBody>
        </p:sp>
        <p:grpSp>
          <p:nvGrpSpPr>
            <p:cNvPr id="16" name="组合 48"/>
            <p:cNvGrpSpPr/>
            <p:nvPr/>
          </p:nvGrpSpPr>
          <p:grpSpPr bwMode="auto">
            <a:xfrm>
              <a:off x="461855" y="280091"/>
              <a:ext cx="1193210" cy="1836829"/>
              <a:chOff x="0" y="0"/>
              <a:chExt cx="2598738" cy="4000499"/>
            </a:xfrm>
          </p:grpSpPr>
          <p:sp>
            <p:nvSpPr>
              <p:cNvPr id="17" name="Freeform 1281"/>
              <p:cNvSpPr>
                <a:spLocks noChangeArrowheads="1"/>
              </p:cNvSpPr>
              <p:nvPr/>
            </p:nvSpPr>
            <p:spPr bwMode="auto">
              <a:xfrm>
                <a:off x="1435100" y="3543299"/>
                <a:ext cx="327025" cy="457200"/>
              </a:xfrm>
              <a:custGeom>
                <a:avLst/>
                <a:gdLst>
                  <a:gd name="T0" fmla="*/ 519152188 w 206"/>
                  <a:gd name="T1" fmla="*/ 0 h 288"/>
                  <a:gd name="T2" fmla="*/ 367942813 w 206"/>
                  <a:gd name="T3" fmla="*/ 0 h 288"/>
                  <a:gd name="T4" fmla="*/ 153730325 w 206"/>
                  <a:gd name="T5" fmla="*/ 0 h 288"/>
                  <a:gd name="T6" fmla="*/ 0 w 206"/>
                  <a:gd name="T7" fmla="*/ 0 h 288"/>
                  <a:gd name="T8" fmla="*/ 0 w 206"/>
                  <a:gd name="T9" fmla="*/ 20161250 h 288"/>
                  <a:gd name="T10" fmla="*/ 153730325 w 206"/>
                  <a:gd name="T11" fmla="*/ 20161250 h 288"/>
                  <a:gd name="T12" fmla="*/ 153730325 w 206"/>
                  <a:gd name="T13" fmla="*/ 725805000 h 288"/>
                  <a:gd name="T14" fmla="*/ 153730325 w 206"/>
                  <a:gd name="T15" fmla="*/ 725805000 h 288"/>
                  <a:gd name="T16" fmla="*/ 367942813 w 206"/>
                  <a:gd name="T17" fmla="*/ 725805000 h 288"/>
                  <a:gd name="T18" fmla="*/ 367942813 w 206"/>
                  <a:gd name="T19" fmla="*/ 725805000 h 288"/>
                  <a:gd name="T20" fmla="*/ 367942813 w 206"/>
                  <a:gd name="T21" fmla="*/ 20161250 h 288"/>
                  <a:gd name="T22" fmla="*/ 519152188 w 206"/>
                  <a:gd name="T23" fmla="*/ 20161250 h 288"/>
                  <a:gd name="T24" fmla="*/ 519152188 w 206"/>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
                  <a:gd name="T40" fmla="*/ 0 h 288"/>
                  <a:gd name="T41" fmla="*/ 206 w 206"/>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 h="288">
                    <a:moveTo>
                      <a:pt x="206" y="0"/>
                    </a:moveTo>
                    <a:lnTo>
                      <a:pt x="146" y="0"/>
                    </a:lnTo>
                    <a:lnTo>
                      <a:pt x="61" y="0"/>
                    </a:lnTo>
                    <a:lnTo>
                      <a:pt x="0" y="0"/>
                    </a:lnTo>
                    <a:lnTo>
                      <a:pt x="0" y="8"/>
                    </a:lnTo>
                    <a:lnTo>
                      <a:pt x="61" y="8"/>
                    </a:lnTo>
                    <a:lnTo>
                      <a:pt x="61" y="288"/>
                    </a:lnTo>
                    <a:lnTo>
                      <a:pt x="146" y="288"/>
                    </a:lnTo>
                    <a:lnTo>
                      <a:pt x="146" y="8"/>
                    </a:lnTo>
                    <a:lnTo>
                      <a:pt x="206" y="8"/>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8" name="Freeform 1283"/>
              <p:cNvSpPr>
                <a:spLocks noChangeArrowheads="1"/>
              </p:cNvSpPr>
              <p:nvPr/>
            </p:nvSpPr>
            <p:spPr bwMode="auto">
              <a:xfrm>
                <a:off x="1820863" y="3541712"/>
                <a:ext cx="328613" cy="458787"/>
              </a:xfrm>
              <a:custGeom>
                <a:avLst/>
                <a:gdLst>
                  <a:gd name="T0" fmla="*/ 521673931 w 207"/>
                  <a:gd name="T1" fmla="*/ 0 h 289"/>
                  <a:gd name="T2" fmla="*/ 214214401 w 207"/>
                  <a:gd name="T3" fmla="*/ 0 h 289"/>
                  <a:gd name="T4" fmla="*/ 138609598 w 207"/>
                  <a:gd name="T5" fmla="*/ 0 h 289"/>
                  <a:gd name="T6" fmla="*/ 0 w 207"/>
                  <a:gd name="T7" fmla="*/ 0 h 289"/>
                  <a:gd name="T8" fmla="*/ 0 w 207"/>
                  <a:gd name="T9" fmla="*/ 728323569 h 289"/>
                  <a:gd name="T10" fmla="*/ 138609598 w 207"/>
                  <a:gd name="T11" fmla="*/ 728323569 h 289"/>
                  <a:gd name="T12" fmla="*/ 214214401 w 207"/>
                  <a:gd name="T13" fmla="*/ 728323569 h 289"/>
                  <a:gd name="T14" fmla="*/ 521673931 w 207"/>
                  <a:gd name="T15" fmla="*/ 728323569 h 289"/>
                  <a:gd name="T16" fmla="*/ 521673931 w 207"/>
                  <a:gd name="T17" fmla="*/ 708162341 h 289"/>
                  <a:gd name="T18" fmla="*/ 214214401 w 207"/>
                  <a:gd name="T19" fmla="*/ 708162341 h 289"/>
                  <a:gd name="T20" fmla="*/ 214214401 w 207"/>
                  <a:gd name="T21" fmla="*/ 161289824 h 289"/>
                  <a:gd name="T22" fmla="*/ 405746567 w 207"/>
                  <a:gd name="T23" fmla="*/ 161289824 h 289"/>
                  <a:gd name="T24" fmla="*/ 405746567 w 207"/>
                  <a:gd name="T25" fmla="*/ 141128596 h 289"/>
                  <a:gd name="T26" fmla="*/ 214214401 w 207"/>
                  <a:gd name="T27" fmla="*/ 141128596 h 289"/>
                  <a:gd name="T28" fmla="*/ 214214401 w 207"/>
                  <a:gd name="T29" fmla="*/ 20161228 h 289"/>
                  <a:gd name="T30" fmla="*/ 521673931 w 207"/>
                  <a:gd name="T31" fmla="*/ 20161228 h 289"/>
                  <a:gd name="T32" fmla="*/ 521673931 w 207"/>
                  <a:gd name="T33" fmla="*/ 0 h 289"/>
                  <a:gd name="T34" fmla="*/ 521673931 w 207"/>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7"/>
                  <a:gd name="T55" fmla="*/ 0 h 289"/>
                  <a:gd name="T56" fmla="*/ 207 w 207"/>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7" h="289">
                    <a:moveTo>
                      <a:pt x="207" y="0"/>
                    </a:moveTo>
                    <a:lnTo>
                      <a:pt x="85" y="0"/>
                    </a:lnTo>
                    <a:lnTo>
                      <a:pt x="55" y="0"/>
                    </a:lnTo>
                    <a:lnTo>
                      <a:pt x="0" y="0"/>
                    </a:lnTo>
                    <a:lnTo>
                      <a:pt x="0" y="289"/>
                    </a:lnTo>
                    <a:lnTo>
                      <a:pt x="55" y="289"/>
                    </a:lnTo>
                    <a:lnTo>
                      <a:pt x="85" y="289"/>
                    </a:lnTo>
                    <a:lnTo>
                      <a:pt x="207" y="289"/>
                    </a:lnTo>
                    <a:lnTo>
                      <a:pt x="207" y="281"/>
                    </a:lnTo>
                    <a:lnTo>
                      <a:pt x="85" y="281"/>
                    </a:lnTo>
                    <a:lnTo>
                      <a:pt x="85" y="64"/>
                    </a:lnTo>
                    <a:lnTo>
                      <a:pt x="161" y="64"/>
                    </a:lnTo>
                    <a:lnTo>
                      <a:pt x="161" y="56"/>
                    </a:lnTo>
                    <a:lnTo>
                      <a:pt x="85" y="56"/>
                    </a:lnTo>
                    <a:lnTo>
                      <a:pt x="85" y="8"/>
                    </a:lnTo>
                    <a:lnTo>
                      <a:pt x="207" y="8"/>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9" name="Freeform 1284"/>
              <p:cNvSpPr>
                <a:spLocks noChangeArrowheads="1"/>
              </p:cNvSpPr>
              <p:nvPr/>
            </p:nvSpPr>
            <p:spPr bwMode="auto">
              <a:xfrm>
                <a:off x="2598738" y="3733799"/>
                <a:ext cx="1" cy="3175"/>
              </a:xfrm>
              <a:custGeom>
                <a:avLst/>
                <a:gdLst>
                  <a:gd name="T0" fmla="*/ 0 w 1"/>
                  <a:gd name="T1" fmla="*/ 0 h 2"/>
                  <a:gd name="T2" fmla="*/ 0 w 1"/>
                  <a:gd name="T3" fmla="*/ 2520950 h 2"/>
                  <a:gd name="T4" fmla="*/ 0 w 1"/>
                  <a:gd name="T5" fmla="*/ 5040313 h 2"/>
                  <a:gd name="T6" fmla="*/ 0 w 1"/>
                  <a:gd name="T7" fmla="*/ 0 h 2"/>
                  <a:gd name="T8" fmla="*/ 0 60000 65536"/>
                  <a:gd name="T9" fmla="*/ 0 60000 65536"/>
                  <a:gd name="T10" fmla="*/ 0 60000 65536"/>
                  <a:gd name="T11" fmla="*/ 0 60000 65536"/>
                  <a:gd name="T12" fmla="*/ 0 w 1"/>
                  <a:gd name="T13" fmla="*/ 0 h 2"/>
                  <a:gd name="T14" fmla="*/ 1 w 1"/>
                  <a:gd name="T15" fmla="*/ 2 h 2"/>
                </a:gdLst>
                <a:ahLst/>
                <a:cxnLst>
                  <a:cxn ang="T8">
                    <a:pos x="T0" y="T1"/>
                  </a:cxn>
                  <a:cxn ang="T9">
                    <a:pos x="T2" y="T3"/>
                  </a:cxn>
                  <a:cxn ang="T10">
                    <a:pos x="T4" y="T5"/>
                  </a:cxn>
                  <a:cxn ang="T11">
                    <a:pos x="T6" y="T7"/>
                  </a:cxn>
                </a:cxnLst>
                <a:rect l="T12" t="T13" r="T14" b="T15"/>
                <a:pathLst>
                  <a:path w="1" h="2">
                    <a:moveTo>
                      <a:pt x="0" y="0"/>
                    </a:moveTo>
                    <a:cubicBezTo>
                      <a:pt x="0" y="0"/>
                      <a:pt x="0" y="1"/>
                      <a:pt x="0" y="1"/>
                    </a:cubicBezTo>
                    <a:cubicBezTo>
                      <a:pt x="0" y="2"/>
                      <a:pt x="0" y="2"/>
                      <a:pt x="0" y="2"/>
                    </a:cubicBezTo>
                    <a:cubicBezTo>
                      <a:pt x="0" y="0"/>
                      <a:pt x="0" y="0"/>
                      <a:pt x="0" y="0"/>
                    </a:cubicBezTo>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0" name="Freeform 1289"/>
              <p:cNvSpPr>
                <a:spLocks noChangeArrowheads="1"/>
              </p:cNvSpPr>
              <p:nvPr/>
            </p:nvSpPr>
            <p:spPr bwMode="auto">
              <a:xfrm>
                <a:off x="1112838" y="3733799"/>
                <a:ext cx="1" cy="3175"/>
              </a:xfrm>
              <a:custGeom>
                <a:avLst/>
                <a:gdLst>
                  <a:gd name="T0" fmla="*/ 0 w 1"/>
                  <a:gd name="T1" fmla="*/ 0 h 3"/>
                  <a:gd name="T2" fmla="*/ 0 w 1"/>
                  <a:gd name="T3" fmla="*/ 2240492 h 3"/>
                  <a:gd name="T4" fmla="*/ 0 w 1"/>
                  <a:gd name="T5" fmla="*/ 3360208 h 3"/>
                  <a:gd name="T6" fmla="*/ 0 w 1"/>
                  <a:gd name="T7" fmla="*/ 0 h 3"/>
                  <a:gd name="T8" fmla="*/ 0 60000 65536"/>
                  <a:gd name="T9" fmla="*/ 0 60000 65536"/>
                  <a:gd name="T10" fmla="*/ 0 60000 65536"/>
                  <a:gd name="T11" fmla="*/ 0 60000 65536"/>
                  <a:gd name="T12" fmla="*/ 0 w 1"/>
                  <a:gd name="T13" fmla="*/ 0 h 3"/>
                  <a:gd name="T14" fmla="*/ 1 w 1"/>
                  <a:gd name="T15" fmla="*/ 3 h 3"/>
                </a:gdLst>
                <a:ahLst/>
                <a:cxnLst>
                  <a:cxn ang="T8">
                    <a:pos x="T0" y="T1"/>
                  </a:cxn>
                  <a:cxn ang="T9">
                    <a:pos x="T2" y="T3"/>
                  </a:cxn>
                  <a:cxn ang="T10">
                    <a:pos x="T4" y="T5"/>
                  </a:cxn>
                  <a:cxn ang="T11">
                    <a:pos x="T6" y="T7"/>
                  </a:cxn>
                </a:cxnLst>
                <a:rect l="T12" t="T13" r="T14" b="T15"/>
                <a:pathLst>
                  <a:path w="1" h="3">
                    <a:moveTo>
                      <a:pt x="0" y="0"/>
                    </a:moveTo>
                    <a:cubicBezTo>
                      <a:pt x="0" y="1"/>
                      <a:pt x="0" y="1"/>
                      <a:pt x="0" y="2"/>
                    </a:cubicBezTo>
                    <a:cubicBezTo>
                      <a:pt x="0" y="2"/>
                      <a:pt x="0" y="3"/>
                      <a:pt x="0" y="3"/>
                    </a:cubicBezTo>
                    <a:cubicBezTo>
                      <a:pt x="0" y="0"/>
                      <a:pt x="0" y="0"/>
                      <a:pt x="0" y="0"/>
                    </a:cubicBezTo>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1" name="Freeform 1292"/>
              <p:cNvSpPr>
                <a:spLocks noChangeArrowheads="1"/>
              </p:cNvSpPr>
              <p:nvPr/>
            </p:nvSpPr>
            <p:spPr bwMode="auto">
              <a:xfrm>
                <a:off x="0" y="3543299"/>
                <a:ext cx="395288" cy="457200"/>
              </a:xfrm>
              <a:custGeom>
                <a:avLst/>
                <a:gdLst>
                  <a:gd name="T0" fmla="*/ 627520494 w 249"/>
                  <a:gd name="T1" fmla="*/ 0 h 288"/>
                  <a:gd name="T2" fmla="*/ 521673797 w 249"/>
                  <a:gd name="T3" fmla="*/ 0 h 288"/>
                  <a:gd name="T4" fmla="*/ 413306148 w 249"/>
                  <a:gd name="T5" fmla="*/ 0 h 288"/>
                  <a:gd name="T6" fmla="*/ 413306148 w 249"/>
                  <a:gd name="T7" fmla="*/ 138609388 h 288"/>
                  <a:gd name="T8" fmla="*/ 214214346 w 249"/>
                  <a:gd name="T9" fmla="*/ 138609388 h 288"/>
                  <a:gd name="T10" fmla="*/ 214214346 w 249"/>
                  <a:gd name="T11" fmla="*/ 0 h 288"/>
                  <a:gd name="T12" fmla="*/ 0 w 249"/>
                  <a:gd name="T13" fmla="*/ 0 h 288"/>
                  <a:gd name="T14" fmla="*/ 0 w 249"/>
                  <a:gd name="T15" fmla="*/ 725805000 h 288"/>
                  <a:gd name="T16" fmla="*/ 214214346 w 249"/>
                  <a:gd name="T17" fmla="*/ 725805000 h 288"/>
                  <a:gd name="T18" fmla="*/ 214214346 w 249"/>
                  <a:gd name="T19" fmla="*/ 161290000 h 288"/>
                  <a:gd name="T20" fmla="*/ 413306148 w 249"/>
                  <a:gd name="T21" fmla="*/ 161290000 h 288"/>
                  <a:gd name="T22" fmla="*/ 413306148 w 249"/>
                  <a:gd name="T23" fmla="*/ 725805000 h 288"/>
                  <a:gd name="T24" fmla="*/ 521673797 w 249"/>
                  <a:gd name="T25" fmla="*/ 725805000 h 288"/>
                  <a:gd name="T26" fmla="*/ 627520494 w 249"/>
                  <a:gd name="T27" fmla="*/ 725805000 h 288"/>
                  <a:gd name="T28" fmla="*/ 627520494 w 249"/>
                  <a:gd name="T29" fmla="*/ 725805000 h 288"/>
                  <a:gd name="T30" fmla="*/ 627520494 w 249"/>
                  <a:gd name="T31" fmla="*/ 0 h 2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9"/>
                  <a:gd name="T49" fmla="*/ 0 h 288"/>
                  <a:gd name="T50" fmla="*/ 249 w 249"/>
                  <a:gd name="T51" fmla="*/ 288 h 2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9" h="288">
                    <a:moveTo>
                      <a:pt x="249" y="0"/>
                    </a:moveTo>
                    <a:lnTo>
                      <a:pt x="207" y="0"/>
                    </a:lnTo>
                    <a:lnTo>
                      <a:pt x="164" y="0"/>
                    </a:lnTo>
                    <a:lnTo>
                      <a:pt x="164" y="55"/>
                    </a:lnTo>
                    <a:lnTo>
                      <a:pt x="85" y="55"/>
                    </a:lnTo>
                    <a:lnTo>
                      <a:pt x="85" y="0"/>
                    </a:lnTo>
                    <a:lnTo>
                      <a:pt x="0" y="0"/>
                    </a:lnTo>
                    <a:lnTo>
                      <a:pt x="0" y="288"/>
                    </a:lnTo>
                    <a:lnTo>
                      <a:pt x="85" y="288"/>
                    </a:lnTo>
                    <a:lnTo>
                      <a:pt x="85" y="64"/>
                    </a:lnTo>
                    <a:lnTo>
                      <a:pt x="164" y="64"/>
                    </a:lnTo>
                    <a:lnTo>
                      <a:pt x="164" y="288"/>
                    </a:lnTo>
                    <a:lnTo>
                      <a:pt x="207" y="288"/>
                    </a:lnTo>
                    <a:lnTo>
                      <a:pt x="249" y="28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2" name="Freeform 1293"/>
              <p:cNvSpPr>
                <a:spLocks noEditPoints="1" noChangeArrowheads="1"/>
              </p:cNvSpPr>
              <p:nvPr/>
            </p:nvSpPr>
            <p:spPr bwMode="auto">
              <a:xfrm>
                <a:off x="319088" y="1646237"/>
                <a:ext cx="1916113" cy="677862"/>
              </a:xfrm>
              <a:custGeom>
                <a:avLst/>
                <a:gdLst>
                  <a:gd name="T0" fmla="*/ 2147483646 w 1660"/>
                  <a:gd name="T1" fmla="*/ 137354242 h 587"/>
                  <a:gd name="T2" fmla="*/ 2126468733 w 1660"/>
                  <a:gd name="T3" fmla="*/ 90681076 h 587"/>
                  <a:gd name="T4" fmla="*/ 1460281260 w 1660"/>
                  <a:gd name="T5" fmla="*/ 52008298 h 587"/>
                  <a:gd name="T6" fmla="*/ 1115196235 w 1660"/>
                  <a:gd name="T7" fmla="*/ 198697866 h 587"/>
                  <a:gd name="T8" fmla="*/ 1096544144 w 1660"/>
                  <a:gd name="T9" fmla="*/ 198697866 h 587"/>
                  <a:gd name="T10" fmla="*/ 751459119 w 1660"/>
                  <a:gd name="T11" fmla="*/ 52008298 h 587"/>
                  <a:gd name="T12" fmla="*/ 85271646 w 1660"/>
                  <a:gd name="T13" fmla="*/ 90681076 h 587"/>
                  <a:gd name="T14" fmla="*/ 2665244 w 1660"/>
                  <a:gd name="T15" fmla="*/ 137354242 h 587"/>
                  <a:gd name="T16" fmla="*/ 35974444 w 1660"/>
                  <a:gd name="T17" fmla="*/ 214699797 h 587"/>
                  <a:gd name="T18" fmla="*/ 130572712 w 1660"/>
                  <a:gd name="T19" fmla="*/ 394728165 h 587"/>
                  <a:gd name="T20" fmla="*/ 285128003 w 1660"/>
                  <a:gd name="T21" fmla="*/ 721446102 h 587"/>
                  <a:gd name="T22" fmla="*/ 818077520 w 1660"/>
                  <a:gd name="T23" fmla="*/ 716110970 h 587"/>
                  <a:gd name="T24" fmla="*/ 1103205523 w 1660"/>
                  <a:gd name="T25" fmla="*/ 317382610 h 587"/>
                  <a:gd name="T26" fmla="*/ 1108534856 w 1660"/>
                  <a:gd name="T27" fmla="*/ 317382610 h 587"/>
                  <a:gd name="T28" fmla="*/ 1393662859 w 1660"/>
                  <a:gd name="T29" fmla="*/ 716110970 h 587"/>
                  <a:gd name="T30" fmla="*/ 1926612376 w 1660"/>
                  <a:gd name="T31" fmla="*/ 721446102 h 587"/>
                  <a:gd name="T32" fmla="*/ 2081167666 w 1660"/>
                  <a:gd name="T33" fmla="*/ 394728165 h 587"/>
                  <a:gd name="T34" fmla="*/ 2147483646 w 1660"/>
                  <a:gd name="T35" fmla="*/ 214699797 h 587"/>
                  <a:gd name="T36" fmla="*/ 2147483646 w 1660"/>
                  <a:gd name="T37" fmla="*/ 137354242 h 587"/>
                  <a:gd name="T38" fmla="*/ 892690498 w 1660"/>
                  <a:gd name="T39" fmla="*/ 454738006 h 587"/>
                  <a:gd name="T40" fmla="*/ 783436274 w 1660"/>
                  <a:gd name="T41" fmla="*/ 652102089 h 587"/>
                  <a:gd name="T42" fmla="*/ 547605473 w 1660"/>
                  <a:gd name="T43" fmla="*/ 692107495 h 587"/>
                  <a:gd name="T44" fmla="*/ 311775825 w 1660"/>
                  <a:gd name="T45" fmla="*/ 653434717 h 587"/>
                  <a:gd name="T46" fmla="*/ 213180268 w 1660"/>
                  <a:gd name="T47" fmla="*/ 421399206 h 587"/>
                  <a:gd name="T48" fmla="*/ 194527024 w 1660"/>
                  <a:gd name="T49" fmla="*/ 176027019 h 587"/>
                  <a:gd name="T50" fmla="*/ 539610895 w 1660"/>
                  <a:gd name="T51" fmla="*/ 118684744 h 587"/>
                  <a:gd name="T52" fmla="*/ 935326321 w 1660"/>
                  <a:gd name="T53" fmla="*/ 226701534 h 587"/>
                  <a:gd name="T54" fmla="*/ 892690498 w 1660"/>
                  <a:gd name="T55" fmla="*/ 454738006 h 587"/>
                  <a:gd name="T56" fmla="*/ 1998560110 w 1660"/>
                  <a:gd name="T57" fmla="*/ 421399206 h 587"/>
                  <a:gd name="T58" fmla="*/ 1899964554 w 1660"/>
                  <a:gd name="T59" fmla="*/ 653434717 h 587"/>
                  <a:gd name="T60" fmla="*/ 1664134906 w 1660"/>
                  <a:gd name="T61" fmla="*/ 692107495 h 587"/>
                  <a:gd name="T62" fmla="*/ 1428304104 w 1660"/>
                  <a:gd name="T63" fmla="*/ 652102089 h 587"/>
                  <a:gd name="T64" fmla="*/ 1319049881 w 1660"/>
                  <a:gd name="T65" fmla="*/ 454738006 h 587"/>
                  <a:gd name="T66" fmla="*/ 1276414058 w 1660"/>
                  <a:gd name="T67" fmla="*/ 226701534 h 587"/>
                  <a:gd name="T68" fmla="*/ 1672129484 w 1660"/>
                  <a:gd name="T69" fmla="*/ 118684744 h 587"/>
                  <a:gd name="T70" fmla="*/ 2017213355 w 1660"/>
                  <a:gd name="T71" fmla="*/ 176027019 h 587"/>
                  <a:gd name="T72" fmla="*/ 1998560110 w 1660"/>
                  <a:gd name="T73" fmla="*/ 421399206 h 5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60"/>
                  <a:gd name="T112" fmla="*/ 0 h 587"/>
                  <a:gd name="T113" fmla="*/ 1660 w 1660"/>
                  <a:gd name="T114" fmla="*/ 587 h 58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60" h="587">
                    <a:moveTo>
                      <a:pt x="1658" y="103"/>
                    </a:moveTo>
                    <a:cubicBezTo>
                      <a:pt x="1658" y="71"/>
                      <a:pt x="1653" y="83"/>
                      <a:pt x="1596" y="68"/>
                    </a:cubicBezTo>
                    <a:cubicBezTo>
                      <a:pt x="1539" y="52"/>
                      <a:pt x="1364" y="0"/>
                      <a:pt x="1096" y="39"/>
                    </a:cubicBezTo>
                    <a:cubicBezTo>
                      <a:pt x="872" y="72"/>
                      <a:pt x="929" y="146"/>
                      <a:pt x="837" y="149"/>
                    </a:cubicBezTo>
                    <a:cubicBezTo>
                      <a:pt x="823" y="149"/>
                      <a:pt x="823" y="149"/>
                      <a:pt x="823" y="149"/>
                    </a:cubicBezTo>
                    <a:cubicBezTo>
                      <a:pt x="731" y="146"/>
                      <a:pt x="788" y="72"/>
                      <a:pt x="564" y="39"/>
                    </a:cubicBezTo>
                    <a:cubicBezTo>
                      <a:pt x="296" y="0"/>
                      <a:pt x="121" y="52"/>
                      <a:pt x="64" y="68"/>
                    </a:cubicBezTo>
                    <a:cubicBezTo>
                      <a:pt x="7" y="83"/>
                      <a:pt x="2" y="71"/>
                      <a:pt x="2" y="103"/>
                    </a:cubicBezTo>
                    <a:cubicBezTo>
                      <a:pt x="3" y="135"/>
                      <a:pt x="0" y="161"/>
                      <a:pt x="27" y="161"/>
                    </a:cubicBezTo>
                    <a:cubicBezTo>
                      <a:pt x="55" y="161"/>
                      <a:pt x="55" y="161"/>
                      <a:pt x="98" y="296"/>
                    </a:cubicBezTo>
                    <a:cubicBezTo>
                      <a:pt x="150" y="458"/>
                      <a:pt x="164" y="504"/>
                      <a:pt x="214" y="541"/>
                    </a:cubicBezTo>
                    <a:cubicBezTo>
                      <a:pt x="275" y="587"/>
                      <a:pt x="531" y="587"/>
                      <a:pt x="614" y="537"/>
                    </a:cubicBezTo>
                    <a:cubicBezTo>
                      <a:pt x="717" y="475"/>
                      <a:pt x="704" y="241"/>
                      <a:pt x="828" y="238"/>
                    </a:cubicBezTo>
                    <a:cubicBezTo>
                      <a:pt x="829" y="238"/>
                      <a:pt x="831" y="238"/>
                      <a:pt x="832" y="238"/>
                    </a:cubicBezTo>
                    <a:cubicBezTo>
                      <a:pt x="956" y="241"/>
                      <a:pt x="943" y="475"/>
                      <a:pt x="1046" y="537"/>
                    </a:cubicBezTo>
                    <a:cubicBezTo>
                      <a:pt x="1129" y="587"/>
                      <a:pt x="1385" y="587"/>
                      <a:pt x="1446" y="541"/>
                    </a:cubicBezTo>
                    <a:cubicBezTo>
                      <a:pt x="1496" y="504"/>
                      <a:pt x="1510" y="458"/>
                      <a:pt x="1562" y="296"/>
                    </a:cubicBezTo>
                    <a:cubicBezTo>
                      <a:pt x="1605" y="161"/>
                      <a:pt x="1605" y="161"/>
                      <a:pt x="1633" y="161"/>
                    </a:cubicBezTo>
                    <a:cubicBezTo>
                      <a:pt x="1660" y="161"/>
                      <a:pt x="1657" y="135"/>
                      <a:pt x="1658" y="103"/>
                    </a:cubicBezTo>
                    <a:close/>
                    <a:moveTo>
                      <a:pt x="670" y="341"/>
                    </a:moveTo>
                    <a:cubicBezTo>
                      <a:pt x="644" y="407"/>
                      <a:pt x="624" y="465"/>
                      <a:pt x="588" y="489"/>
                    </a:cubicBezTo>
                    <a:cubicBezTo>
                      <a:pt x="550" y="515"/>
                      <a:pt x="494" y="520"/>
                      <a:pt x="411" y="519"/>
                    </a:cubicBezTo>
                    <a:cubicBezTo>
                      <a:pt x="341" y="517"/>
                      <a:pt x="266" y="520"/>
                      <a:pt x="234" y="490"/>
                    </a:cubicBezTo>
                    <a:cubicBezTo>
                      <a:pt x="208" y="465"/>
                      <a:pt x="182" y="386"/>
                      <a:pt x="160" y="316"/>
                    </a:cubicBezTo>
                    <a:cubicBezTo>
                      <a:pt x="129" y="219"/>
                      <a:pt x="115" y="161"/>
                      <a:pt x="146" y="132"/>
                    </a:cubicBezTo>
                    <a:cubicBezTo>
                      <a:pt x="185" y="97"/>
                      <a:pt x="286" y="91"/>
                      <a:pt x="405" y="89"/>
                    </a:cubicBezTo>
                    <a:cubicBezTo>
                      <a:pt x="524" y="88"/>
                      <a:pt x="682" y="123"/>
                      <a:pt x="702" y="170"/>
                    </a:cubicBezTo>
                    <a:cubicBezTo>
                      <a:pt x="718" y="205"/>
                      <a:pt x="693" y="282"/>
                      <a:pt x="670" y="341"/>
                    </a:cubicBezTo>
                    <a:close/>
                    <a:moveTo>
                      <a:pt x="1500" y="316"/>
                    </a:moveTo>
                    <a:cubicBezTo>
                      <a:pt x="1478" y="386"/>
                      <a:pt x="1452" y="465"/>
                      <a:pt x="1426" y="490"/>
                    </a:cubicBezTo>
                    <a:cubicBezTo>
                      <a:pt x="1394" y="520"/>
                      <a:pt x="1319" y="517"/>
                      <a:pt x="1249" y="519"/>
                    </a:cubicBezTo>
                    <a:cubicBezTo>
                      <a:pt x="1166" y="520"/>
                      <a:pt x="1110" y="515"/>
                      <a:pt x="1072" y="489"/>
                    </a:cubicBezTo>
                    <a:cubicBezTo>
                      <a:pt x="1036" y="465"/>
                      <a:pt x="1016" y="407"/>
                      <a:pt x="990" y="341"/>
                    </a:cubicBezTo>
                    <a:cubicBezTo>
                      <a:pt x="967" y="282"/>
                      <a:pt x="942" y="205"/>
                      <a:pt x="958" y="170"/>
                    </a:cubicBezTo>
                    <a:cubicBezTo>
                      <a:pt x="978" y="123"/>
                      <a:pt x="1136" y="88"/>
                      <a:pt x="1255" y="89"/>
                    </a:cubicBezTo>
                    <a:cubicBezTo>
                      <a:pt x="1374" y="91"/>
                      <a:pt x="1475" y="97"/>
                      <a:pt x="1514" y="132"/>
                    </a:cubicBezTo>
                    <a:cubicBezTo>
                      <a:pt x="1546" y="161"/>
                      <a:pt x="1531" y="219"/>
                      <a:pt x="1500" y="316"/>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3" name="Freeform 1294"/>
              <p:cNvSpPr>
                <a:spLocks noChangeArrowheads="1"/>
              </p:cNvSpPr>
              <p:nvPr/>
            </p:nvSpPr>
            <p:spPr bwMode="auto">
              <a:xfrm>
                <a:off x="663575" y="2454274"/>
                <a:ext cx="622300" cy="488950"/>
              </a:xfrm>
              <a:custGeom>
                <a:avLst/>
                <a:gdLst>
                  <a:gd name="T0" fmla="*/ 0 w 538"/>
                  <a:gd name="T1" fmla="*/ 461452328 h 424"/>
                  <a:gd name="T2" fmla="*/ 204704313 w 538"/>
                  <a:gd name="T3" fmla="*/ 398949758 h 424"/>
                  <a:gd name="T4" fmla="*/ 457573257 w 538"/>
                  <a:gd name="T5" fmla="*/ 216762836 h 424"/>
                  <a:gd name="T6" fmla="*/ 709105067 w 538"/>
                  <a:gd name="T7" fmla="*/ 115695487 h 424"/>
                  <a:gd name="T8" fmla="*/ 544539104 w 538"/>
                  <a:gd name="T9" fmla="*/ 2659242 h 424"/>
                  <a:gd name="T10" fmla="*/ 198014009 w 538"/>
                  <a:gd name="T11" fmla="*/ 239369855 h 424"/>
                  <a:gd name="T12" fmla="*/ 109711027 w 538"/>
                  <a:gd name="T13" fmla="*/ 433525672 h 424"/>
                  <a:gd name="T14" fmla="*/ 0 w 538"/>
                  <a:gd name="T15" fmla="*/ 461452328 h 424"/>
                  <a:gd name="T16" fmla="*/ 0 60000 65536"/>
                  <a:gd name="T17" fmla="*/ 0 60000 65536"/>
                  <a:gd name="T18" fmla="*/ 0 60000 65536"/>
                  <a:gd name="T19" fmla="*/ 0 60000 65536"/>
                  <a:gd name="T20" fmla="*/ 0 60000 65536"/>
                  <a:gd name="T21" fmla="*/ 0 60000 65536"/>
                  <a:gd name="T22" fmla="*/ 0 60000 65536"/>
                  <a:gd name="T23" fmla="*/ 0 60000 65536"/>
                  <a:gd name="T24" fmla="*/ 0 w 538"/>
                  <a:gd name="T25" fmla="*/ 0 h 424"/>
                  <a:gd name="T26" fmla="*/ 538 w 538"/>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8" h="424">
                    <a:moveTo>
                      <a:pt x="0" y="347"/>
                    </a:moveTo>
                    <a:cubicBezTo>
                      <a:pt x="0" y="347"/>
                      <a:pt x="82" y="424"/>
                      <a:pt x="153" y="300"/>
                    </a:cubicBezTo>
                    <a:cubicBezTo>
                      <a:pt x="209" y="203"/>
                      <a:pt x="220" y="166"/>
                      <a:pt x="342" y="163"/>
                    </a:cubicBezTo>
                    <a:cubicBezTo>
                      <a:pt x="465" y="160"/>
                      <a:pt x="522" y="141"/>
                      <a:pt x="530" y="87"/>
                    </a:cubicBezTo>
                    <a:cubicBezTo>
                      <a:pt x="538" y="33"/>
                      <a:pt x="492" y="0"/>
                      <a:pt x="407" y="2"/>
                    </a:cubicBezTo>
                    <a:cubicBezTo>
                      <a:pt x="323" y="4"/>
                      <a:pt x="210" y="54"/>
                      <a:pt x="148" y="180"/>
                    </a:cubicBezTo>
                    <a:cubicBezTo>
                      <a:pt x="104" y="269"/>
                      <a:pt x="108" y="298"/>
                      <a:pt x="82" y="326"/>
                    </a:cubicBezTo>
                    <a:cubicBezTo>
                      <a:pt x="56" y="354"/>
                      <a:pt x="0" y="347"/>
                      <a:pt x="0" y="347"/>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4" name="Freeform 1295"/>
              <p:cNvSpPr>
                <a:spLocks noChangeArrowheads="1"/>
              </p:cNvSpPr>
              <p:nvPr/>
            </p:nvSpPr>
            <p:spPr bwMode="auto">
              <a:xfrm>
                <a:off x="1268413" y="2454274"/>
                <a:ext cx="622300" cy="488950"/>
              </a:xfrm>
              <a:custGeom>
                <a:avLst/>
                <a:gdLst>
                  <a:gd name="T0" fmla="*/ 719809089 w 538"/>
                  <a:gd name="T1" fmla="*/ 461452328 h 424"/>
                  <a:gd name="T2" fmla="*/ 515104777 w 538"/>
                  <a:gd name="T3" fmla="*/ 398949758 h 424"/>
                  <a:gd name="T4" fmla="*/ 262235832 w 538"/>
                  <a:gd name="T5" fmla="*/ 216762836 h 424"/>
                  <a:gd name="T6" fmla="*/ 10704023 w 538"/>
                  <a:gd name="T7" fmla="*/ 115695487 h 424"/>
                  <a:gd name="T8" fmla="*/ 175269985 w 538"/>
                  <a:gd name="T9" fmla="*/ 2659242 h 424"/>
                  <a:gd name="T10" fmla="*/ 521795080 w 538"/>
                  <a:gd name="T11" fmla="*/ 239369855 h 424"/>
                  <a:gd name="T12" fmla="*/ 610098062 w 538"/>
                  <a:gd name="T13" fmla="*/ 433525672 h 424"/>
                  <a:gd name="T14" fmla="*/ 719809089 w 538"/>
                  <a:gd name="T15" fmla="*/ 461452328 h 424"/>
                  <a:gd name="T16" fmla="*/ 0 60000 65536"/>
                  <a:gd name="T17" fmla="*/ 0 60000 65536"/>
                  <a:gd name="T18" fmla="*/ 0 60000 65536"/>
                  <a:gd name="T19" fmla="*/ 0 60000 65536"/>
                  <a:gd name="T20" fmla="*/ 0 60000 65536"/>
                  <a:gd name="T21" fmla="*/ 0 60000 65536"/>
                  <a:gd name="T22" fmla="*/ 0 60000 65536"/>
                  <a:gd name="T23" fmla="*/ 0 60000 65536"/>
                  <a:gd name="T24" fmla="*/ 0 w 538"/>
                  <a:gd name="T25" fmla="*/ 0 h 424"/>
                  <a:gd name="T26" fmla="*/ 538 w 538"/>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8" h="424">
                    <a:moveTo>
                      <a:pt x="538" y="347"/>
                    </a:moveTo>
                    <a:cubicBezTo>
                      <a:pt x="538" y="347"/>
                      <a:pt x="456" y="424"/>
                      <a:pt x="385" y="300"/>
                    </a:cubicBezTo>
                    <a:cubicBezTo>
                      <a:pt x="329" y="203"/>
                      <a:pt x="318" y="166"/>
                      <a:pt x="196" y="163"/>
                    </a:cubicBezTo>
                    <a:cubicBezTo>
                      <a:pt x="74" y="160"/>
                      <a:pt x="16" y="141"/>
                      <a:pt x="8" y="87"/>
                    </a:cubicBezTo>
                    <a:cubicBezTo>
                      <a:pt x="0" y="33"/>
                      <a:pt x="46" y="0"/>
                      <a:pt x="131" y="2"/>
                    </a:cubicBezTo>
                    <a:cubicBezTo>
                      <a:pt x="215" y="4"/>
                      <a:pt x="328" y="54"/>
                      <a:pt x="390" y="180"/>
                    </a:cubicBezTo>
                    <a:cubicBezTo>
                      <a:pt x="434" y="269"/>
                      <a:pt x="430" y="298"/>
                      <a:pt x="456" y="326"/>
                    </a:cubicBezTo>
                    <a:cubicBezTo>
                      <a:pt x="482" y="354"/>
                      <a:pt x="538" y="347"/>
                      <a:pt x="538" y="347"/>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5" name="Freeform 1296"/>
              <p:cNvSpPr>
                <a:spLocks noChangeArrowheads="1"/>
              </p:cNvSpPr>
              <p:nvPr/>
            </p:nvSpPr>
            <p:spPr bwMode="auto">
              <a:xfrm>
                <a:off x="454025" y="2387599"/>
                <a:ext cx="1647825" cy="1027112"/>
              </a:xfrm>
              <a:custGeom>
                <a:avLst/>
                <a:gdLst>
                  <a:gd name="T0" fmla="*/ 1680137151 w 1427"/>
                  <a:gd name="T1" fmla="*/ 299666273 h 890"/>
                  <a:gd name="T2" fmla="*/ 1357444054 w 1427"/>
                  <a:gd name="T3" fmla="*/ 728522463 h 890"/>
                  <a:gd name="T4" fmla="*/ 1056086077 w 1427"/>
                  <a:gd name="T5" fmla="*/ 554049602 h 890"/>
                  <a:gd name="T6" fmla="*/ 950744216 w 1427"/>
                  <a:gd name="T7" fmla="*/ 499444174 h 890"/>
                  <a:gd name="T8" fmla="*/ 845402355 w 1427"/>
                  <a:gd name="T9" fmla="*/ 554049602 h 890"/>
                  <a:gd name="T10" fmla="*/ 544044378 w 1427"/>
                  <a:gd name="T11" fmla="*/ 728522463 h 890"/>
                  <a:gd name="T12" fmla="*/ 221351281 w 1427"/>
                  <a:gd name="T13" fmla="*/ 299666273 h 890"/>
                  <a:gd name="T14" fmla="*/ 0 w 1427"/>
                  <a:gd name="T15" fmla="*/ 0 h 890"/>
                  <a:gd name="T16" fmla="*/ 120009467 w 1427"/>
                  <a:gd name="T17" fmla="*/ 594005413 h 890"/>
                  <a:gd name="T18" fmla="*/ 616049827 w 1427"/>
                  <a:gd name="T19" fmla="*/ 1049498425 h 890"/>
                  <a:gd name="T20" fmla="*/ 950744216 w 1427"/>
                  <a:gd name="T21" fmla="*/ 1172028271 h 890"/>
                  <a:gd name="T22" fmla="*/ 1285438605 w 1427"/>
                  <a:gd name="T23" fmla="*/ 1049498425 h 890"/>
                  <a:gd name="T24" fmla="*/ 1781478966 w 1427"/>
                  <a:gd name="T25" fmla="*/ 594005413 h 890"/>
                  <a:gd name="T26" fmla="*/ 1902822166 w 1427"/>
                  <a:gd name="T27" fmla="*/ 0 h 890"/>
                  <a:gd name="T28" fmla="*/ 1680137151 w 1427"/>
                  <a:gd name="T29" fmla="*/ 299666273 h 8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7"/>
                  <a:gd name="T46" fmla="*/ 0 h 890"/>
                  <a:gd name="T47" fmla="*/ 1427 w 1427"/>
                  <a:gd name="T48" fmla="*/ 890 h 8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7" h="890">
                    <a:moveTo>
                      <a:pt x="1260" y="225"/>
                    </a:moveTo>
                    <a:cubicBezTo>
                      <a:pt x="1249" y="317"/>
                      <a:pt x="1157" y="492"/>
                      <a:pt x="1018" y="547"/>
                    </a:cubicBezTo>
                    <a:cubicBezTo>
                      <a:pt x="879" y="602"/>
                      <a:pt x="841" y="467"/>
                      <a:pt x="792" y="416"/>
                    </a:cubicBezTo>
                    <a:cubicBezTo>
                      <a:pt x="753" y="376"/>
                      <a:pt x="724" y="374"/>
                      <a:pt x="713" y="375"/>
                    </a:cubicBezTo>
                    <a:cubicBezTo>
                      <a:pt x="702" y="374"/>
                      <a:pt x="673" y="376"/>
                      <a:pt x="634" y="416"/>
                    </a:cubicBezTo>
                    <a:cubicBezTo>
                      <a:pt x="585" y="467"/>
                      <a:pt x="547" y="602"/>
                      <a:pt x="408" y="547"/>
                    </a:cubicBezTo>
                    <a:cubicBezTo>
                      <a:pt x="269" y="492"/>
                      <a:pt x="177" y="317"/>
                      <a:pt x="166" y="225"/>
                    </a:cubicBezTo>
                    <a:cubicBezTo>
                      <a:pt x="143" y="32"/>
                      <a:pt x="0" y="0"/>
                      <a:pt x="0" y="0"/>
                    </a:cubicBezTo>
                    <a:cubicBezTo>
                      <a:pt x="0" y="0"/>
                      <a:pt x="41" y="368"/>
                      <a:pt x="90" y="446"/>
                    </a:cubicBezTo>
                    <a:cubicBezTo>
                      <a:pt x="139" y="523"/>
                      <a:pt x="332" y="684"/>
                      <a:pt x="462" y="788"/>
                    </a:cubicBezTo>
                    <a:cubicBezTo>
                      <a:pt x="590" y="890"/>
                      <a:pt x="643" y="880"/>
                      <a:pt x="713" y="880"/>
                    </a:cubicBezTo>
                    <a:cubicBezTo>
                      <a:pt x="783" y="880"/>
                      <a:pt x="836" y="890"/>
                      <a:pt x="964" y="788"/>
                    </a:cubicBezTo>
                    <a:cubicBezTo>
                      <a:pt x="1095" y="684"/>
                      <a:pt x="1287" y="523"/>
                      <a:pt x="1336" y="446"/>
                    </a:cubicBezTo>
                    <a:cubicBezTo>
                      <a:pt x="1385" y="368"/>
                      <a:pt x="1427" y="0"/>
                      <a:pt x="1427" y="0"/>
                    </a:cubicBezTo>
                    <a:cubicBezTo>
                      <a:pt x="1427" y="0"/>
                      <a:pt x="1284" y="32"/>
                      <a:pt x="1260" y="225"/>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6" name="Oval 1297"/>
              <p:cNvSpPr>
                <a:spLocks noChangeArrowheads="1"/>
              </p:cNvSpPr>
              <p:nvPr/>
            </p:nvSpPr>
            <p:spPr bwMode="auto">
              <a:xfrm>
                <a:off x="19050" y="719137"/>
                <a:ext cx="2516188" cy="909637"/>
              </a:xfrm>
              <a:prstGeom prst="ellipse">
                <a:avLst/>
              </a:pr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7" name="Freeform 1298"/>
              <p:cNvSpPr>
                <a:spLocks noChangeArrowheads="1"/>
              </p:cNvSpPr>
              <p:nvPr/>
            </p:nvSpPr>
            <p:spPr bwMode="auto">
              <a:xfrm>
                <a:off x="449263" y="0"/>
                <a:ext cx="1655763" cy="1004887"/>
              </a:xfrm>
              <a:custGeom>
                <a:avLst/>
                <a:gdLst>
                  <a:gd name="T0" fmla="*/ 1906487547 w 1434"/>
                  <a:gd name="T1" fmla="*/ 897865379 h 870"/>
                  <a:gd name="T2" fmla="*/ 1906487547 w 1434"/>
                  <a:gd name="T3" fmla="*/ 896531305 h 870"/>
                  <a:gd name="T4" fmla="*/ 1905155085 w 1434"/>
                  <a:gd name="T5" fmla="*/ 895197231 h 870"/>
                  <a:gd name="T6" fmla="*/ 1541188588 w 1434"/>
                  <a:gd name="T7" fmla="*/ 126741662 h 870"/>
                  <a:gd name="T8" fmla="*/ 990573493 w 1434"/>
                  <a:gd name="T9" fmla="*/ 269493368 h 870"/>
                  <a:gd name="T10" fmla="*/ 525284461 w 1434"/>
                  <a:gd name="T11" fmla="*/ 69374164 h 870"/>
                  <a:gd name="T12" fmla="*/ 5333312 w 1434"/>
                  <a:gd name="T13" fmla="*/ 896531305 h 870"/>
                  <a:gd name="T14" fmla="*/ 5333312 w 1434"/>
                  <a:gd name="T15" fmla="*/ 896531305 h 870"/>
                  <a:gd name="T16" fmla="*/ 0 w 1434"/>
                  <a:gd name="T17" fmla="*/ 921878714 h 870"/>
                  <a:gd name="T18" fmla="*/ 79992751 w 1434"/>
                  <a:gd name="T19" fmla="*/ 1016601441 h 870"/>
                  <a:gd name="T20" fmla="*/ 955909852 w 1434"/>
                  <a:gd name="T21" fmla="*/ 1160687222 h 870"/>
                  <a:gd name="T22" fmla="*/ 1831828108 w 1434"/>
                  <a:gd name="T23" fmla="*/ 1016601441 h 870"/>
                  <a:gd name="T24" fmla="*/ 1911820859 w 1434"/>
                  <a:gd name="T25" fmla="*/ 921878714 h 870"/>
                  <a:gd name="T26" fmla="*/ 1906487547 w 1434"/>
                  <a:gd name="T27" fmla="*/ 897865379 h 8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4"/>
                  <a:gd name="T43" fmla="*/ 0 h 870"/>
                  <a:gd name="T44" fmla="*/ 1434 w 1434"/>
                  <a:gd name="T45" fmla="*/ 870 h 8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4" h="870">
                    <a:moveTo>
                      <a:pt x="1430" y="673"/>
                    </a:moveTo>
                    <a:cubicBezTo>
                      <a:pt x="1430" y="672"/>
                      <a:pt x="1430" y="672"/>
                      <a:pt x="1430" y="672"/>
                    </a:cubicBezTo>
                    <a:cubicBezTo>
                      <a:pt x="1429" y="671"/>
                      <a:pt x="1429" y="671"/>
                      <a:pt x="1429" y="671"/>
                    </a:cubicBezTo>
                    <a:cubicBezTo>
                      <a:pt x="1429" y="671"/>
                      <a:pt x="1245" y="189"/>
                      <a:pt x="1156" y="95"/>
                    </a:cubicBezTo>
                    <a:cubicBezTo>
                      <a:pt x="1067" y="0"/>
                      <a:pt x="934" y="156"/>
                      <a:pt x="743" y="202"/>
                    </a:cubicBezTo>
                    <a:cubicBezTo>
                      <a:pt x="606" y="234"/>
                      <a:pt x="550" y="74"/>
                      <a:pt x="394" y="52"/>
                    </a:cubicBezTo>
                    <a:cubicBezTo>
                      <a:pt x="262" y="34"/>
                      <a:pt x="14" y="646"/>
                      <a:pt x="4" y="672"/>
                    </a:cubicBezTo>
                    <a:cubicBezTo>
                      <a:pt x="4" y="672"/>
                      <a:pt x="4" y="672"/>
                      <a:pt x="4" y="672"/>
                    </a:cubicBezTo>
                    <a:cubicBezTo>
                      <a:pt x="1" y="678"/>
                      <a:pt x="0" y="684"/>
                      <a:pt x="0" y="691"/>
                    </a:cubicBezTo>
                    <a:cubicBezTo>
                      <a:pt x="0" y="716"/>
                      <a:pt x="22" y="740"/>
                      <a:pt x="60" y="762"/>
                    </a:cubicBezTo>
                    <a:cubicBezTo>
                      <a:pt x="171" y="826"/>
                      <a:pt x="423" y="870"/>
                      <a:pt x="717" y="870"/>
                    </a:cubicBezTo>
                    <a:cubicBezTo>
                      <a:pt x="1011" y="870"/>
                      <a:pt x="1263" y="826"/>
                      <a:pt x="1374" y="762"/>
                    </a:cubicBezTo>
                    <a:cubicBezTo>
                      <a:pt x="1412" y="740"/>
                      <a:pt x="1434" y="716"/>
                      <a:pt x="1434" y="691"/>
                    </a:cubicBezTo>
                    <a:cubicBezTo>
                      <a:pt x="1434" y="685"/>
                      <a:pt x="1433" y="679"/>
                      <a:pt x="1430" y="673"/>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8" name="Freeform 1299"/>
              <p:cNvSpPr>
                <a:spLocks noChangeArrowheads="1"/>
              </p:cNvSpPr>
              <p:nvPr/>
            </p:nvSpPr>
            <p:spPr bwMode="auto">
              <a:xfrm>
                <a:off x="433388" y="785812"/>
                <a:ext cx="25400" cy="44450"/>
              </a:xfrm>
              <a:custGeom>
                <a:avLst/>
                <a:gdLst>
                  <a:gd name="T0" fmla="*/ 17328573 w 22"/>
                  <a:gd name="T1" fmla="*/ 14288965 h 39"/>
                  <a:gd name="T2" fmla="*/ 18662073 w 22"/>
                  <a:gd name="T3" fmla="*/ 0 h 39"/>
                  <a:gd name="T4" fmla="*/ 18662073 w 22"/>
                  <a:gd name="T5" fmla="*/ 0 h 39"/>
                  <a:gd name="T6" fmla="*/ 0 w 22"/>
                  <a:gd name="T7" fmla="*/ 48064127 h 39"/>
                  <a:gd name="T8" fmla="*/ 29325455 w 22"/>
                  <a:gd name="T9" fmla="*/ 50661603 h 39"/>
                  <a:gd name="T10" fmla="*/ 17328573 w 22"/>
                  <a:gd name="T11" fmla="*/ 14288965 h 39"/>
                  <a:gd name="T12" fmla="*/ 0 60000 65536"/>
                  <a:gd name="T13" fmla="*/ 0 60000 65536"/>
                  <a:gd name="T14" fmla="*/ 0 60000 65536"/>
                  <a:gd name="T15" fmla="*/ 0 60000 65536"/>
                  <a:gd name="T16" fmla="*/ 0 60000 65536"/>
                  <a:gd name="T17" fmla="*/ 0 60000 65536"/>
                  <a:gd name="T18" fmla="*/ 0 w 22"/>
                  <a:gd name="T19" fmla="*/ 0 h 39"/>
                  <a:gd name="T20" fmla="*/ 22 w 22"/>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22" h="39">
                    <a:moveTo>
                      <a:pt x="13" y="11"/>
                    </a:moveTo>
                    <a:cubicBezTo>
                      <a:pt x="13" y="7"/>
                      <a:pt x="14" y="3"/>
                      <a:pt x="14" y="0"/>
                    </a:cubicBezTo>
                    <a:cubicBezTo>
                      <a:pt x="14" y="0"/>
                      <a:pt x="14" y="0"/>
                      <a:pt x="14" y="0"/>
                    </a:cubicBezTo>
                    <a:cubicBezTo>
                      <a:pt x="0" y="37"/>
                      <a:pt x="0" y="37"/>
                      <a:pt x="0" y="37"/>
                    </a:cubicBezTo>
                    <a:cubicBezTo>
                      <a:pt x="22" y="39"/>
                      <a:pt x="22" y="39"/>
                      <a:pt x="22" y="39"/>
                    </a:cubicBezTo>
                    <a:cubicBezTo>
                      <a:pt x="16" y="30"/>
                      <a:pt x="13" y="20"/>
                      <a:pt x="13" y="11"/>
                    </a:cubicBez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9" name="Freeform 1300"/>
              <p:cNvSpPr>
                <a:spLocks noChangeArrowheads="1"/>
              </p:cNvSpPr>
              <p:nvPr/>
            </p:nvSpPr>
            <p:spPr bwMode="auto">
              <a:xfrm>
                <a:off x="760413" y="1246187"/>
                <a:ext cx="411163" cy="38100"/>
              </a:xfrm>
              <a:custGeom>
                <a:avLst/>
                <a:gdLst>
                  <a:gd name="T0" fmla="*/ 0 w 355"/>
                  <a:gd name="T1" fmla="*/ 1333500 h 33"/>
                  <a:gd name="T2" fmla="*/ 335359599 w 355"/>
                  <a:gd name="T3" fmla="*/ 43988182 h 33"/>
                  <a:gd name="T4" fmla="*/ 476211303 w 355"/>
                  <a:gd name="T5" fmla="*/ 0 h 33"/>
                  <a:gd name="T6" fmla="*/ 0 w 355"/>
                  <a:gd name="T7" fmla="*/ 1333500 h 33"/>
                  <a:gd name="T8" fmla="*/ 0 60000 65536"/>
                  <a:gd name="T9" fmla="*/ 0 60000 65536"/>
                  <a:gd name="T10" fmla="*/ 0 60000 65536"/>
                  <a:gd name="T11" fmla="*/ 0 60000 65536"/>
                  <a:gd name="T12" fmla="*/ 0 w 355"/>
                  <a:gd name="T13" fmla="*/ 0 h 33"/>
                  <a:gd name="T14" fmla="*/ 355 w 355"/>
                  <a:gd name="T15" fmla="*/ 33 h 33"/>
                </a:gdLst>
                <a:ahLst/>
                <a:cxnLst>
                  <a:cxn ang="T8">
                    <a:pos x="T0" y="T1"/>
                  </a:cxn>
                  <a:cxn ang="T9">
                    <a:pos x="T2" y="T3"/>
                  </a:cxn>
                  <a:cxn ang="T10">
                    <a:pos x="T4" y="T5"/>
                  </a:cxn>
                  <a:cxn ang="T11">
                    <a:pos x="T6" y="T7"/>
                  </a:cxn>
                </a:cxnLst>
                <a:rect l="T12" t="T13" r="T14" b="T15"/>
                <a:pathLst>
                  <a:path w="355" h="33">
                    <a:moveTo>
                      <a:pt x="0" y="1"/>
                    </a:moveTo>
                    <a:cubicBezTo>
                      <a:pt x="75" y="16"/>
                      <a:pt x="159" y="27"/>
                      <a:pt x="250" y="33"/>
                    </a:cubicBezTo>
                    <a:cubicBezTo>
                      <a:pt x="355" y="0"/>
                      <a:pt x="355" y="0"/>
                      <a:pt x="355"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0" name="Freeform 1301"/>
              <p:cNvSpPr>
                <a:spLocks noChangeArrowheads="1"/>
              </p:cNvSpPr>
              <p:nvPr/>
            </p:nvSpPr>
            <p:spPr bwMode="auto">
              <a:xfrm>
                <a:off x="450850" y="776287"/>
                <a:ext cx="3175" cy="9525"/>
              </a:xfrm>
              <a:custGeom>
                <a:avLst/>
                <a:gdLst>
                  <a:gd name="T0" fmla="*/ 3360208 w 3"/>
                  <a:gd name="T1" fmla="*/ 0 h 8"/>
                  <a:gd name="T2" fmla="*/ 3360208 w 3"/>
                  <a:gd name="T3" fmla="*/ 1418034 h 8"/>
                  <a:gd name="T4" fmla="*/ 0 w 3"/>
                  <a:gd name="T5" fmla="*/ 11340703 h 8"/>
                  <a:gd name="T6" fmla="*/ 0 w 3"/>
                  <a:gd name="T7" fmla="*/ 11340703 h 8"/>
                  <a:gd name="T8" fmla="*/ 3360208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3" y="0"/>
                    </a:moveTo>
                    <a:cubicBezTo>
                      <a:pt x="3" y="1"/>
                      <a:pt x="3" y="1"/>
                      <a:pt x="3" y="1"/>
                    </a:cubicBezTo>
                    <a:cubicBezTo>
                      <a:pt x="0" y="8"/>
                      <a:pt x="0" y="8"/>
                      <a:pt x="0" y="8"/>
                    </a:cubicBezTo>
                    <a:cubicBezTo>
                      <a:pt x="0" y="8"/>
                      <a:pt x="0" y="8"/>
                      <a:pt x="0" y="8"/>
                    </a:cubicBezTo>
                    <a:cubicBezTo>
                      <a:pt x="1" y="5"/>
                      <a:pt x="2" y="3"/>
                      <a:pt x="3" y="0"/>
                    </a:cubicBez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1" name="Freeform 1302"/>
              <p:cNvSpPr>
                <a:spLocks noChangeArrowheads="1"/>
              </p:cNvSpPr>
              <p:nvPr/>
            </p:nvSpPr>
            <p:spPr bwMode="auto">
              <a:xfrm>
                <a:off x="1355725" y="1117599"/>
                <a:ext cx="485775" cy="128587"/>
              </a:xfrm>
              <a:custGeom>
                <a:avLst/>
                <a:gdLst>
                  <a:gd name="T0" fmla="*/ 0 w 421"/>
                  <a:gd name="T1" fmla="*/ 113358625 h 112"/>
                  <a:gd name="T2" fmla="*/ 508591425 w 421"/>
                  <a:gd name="T3" fmla="*/ 147630505 h 112"/>
                  <a:gd name="T4" fmla="*/ 560516272 w 421"/>
                  <a:gd name="T5" fmla="*/ 137085223 h 112"/>
                  <a:gd name="T6" fmla="*/ 426045444 w 421"/>
                  <a:gd name="T7" fmla="*/ 0 h 112"/>
                  <a:gd name="T8" fmla="*/ 0 w 421"/>
                  <a:gd name="T9" fmla="*/ 113358625 h 112"/>
                  <a:gd name="T10" fmla="*/ 0 60000 65536"/>
                  <a:gd name="T11" fmla="*/ 0 60000 65536"/>
                  <a:gd name="T12" fmla="*/ 0 60000 65536"/>
                  <a:gd name="T13" fmla="*/ 0 60000 65536"/>
                  <a:gd name="T14" fmla="*/ 0 60000 65536"/>
                  <a:gd name="T15" fmla="*/ 0 w 421"/>
                  <a:gd name="T16" fmla="*/ 0 h 112"/>
                  <a:gd name="T17" fmla="*/ 421 w 421"/>
                  <a:gd name="T18" fmla="*/ 112 h 112"/>
                </a:gdLst>
                <a:ahLst/>
                <a:cxnLst>
                  <a:cxn ang="T10">
                    <a:pos x="T0" y="T1"/>
                  </a:cxn>
                  <a:cxn ang="T11">
                    <a:pos x="T2" y="T3"/>
                  </a:cxn>
                  <a:cxn ang="T12">
                    <a:pos x="T4" y="T5"/>
                  </a:cxn>
                  <a:cxn ang="T13">
                    <a:pos x="T6" y="T7"/>
                  </a:cxn>
                  <a:cxn ang="T14">
                    <a:pos x="T8" y="T9"/>
                  </a:cxn>
                </a:cxnLst>
                <a:rect l="T15" t="T16" r="T17" b="T18"/>
                <a:pathLst>
                  <a:path w="421" h="112">
                    <a:moveTo>
                      <a:pt x="0" y="86"/>
                    </a:moveTo>
                    <a:cubicBezTo>
                      <a:pt x="382" y="112"/>
                      <a:pt x="382" y="112"/>
                      <a:pt x="382" y="112"/>
                    </a:cubicBezTo>
                    <a:cubicBezTo>
                      <a:pt x="395" y="109"/>
                      <a:pt x="408" y="107"/>
                      <a:pt x="421" y="104"/>
                    </a:cubicBezTo>
                    <a:cubicBezTo>
                      <a:pt x="320" y="0"/>
                      <a:pt x="320" y="0"/>
                      <a:pt x="320" y="0"/>
                    </a:cubicBezTo>
                    <a:lnTo>
                      <a:pt x="0" y="86"/>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2" name="Freeform 1303"/>
              <p:cNvSpPr>
                <a:spLocks noChangeArrowheads="1"/>
              </p:cNvSpPr>
              <p:nvPr/>
            </p:nvSpPr>
            <p:spPr bwMode="auto">
              <a:xfrm>
                <a:off x="1065213" y="998537"/>
                <a:ext cx="180975" cy="47625"/>
              </a:xfrm>
              <a:custGeom>
                <a:avLst/>
                <a:gdLst>
                  <a:gd name="T0" fmla="*/ 209948401 w 156"/>
                  <a:gd name="T1" fmla="*/ 7715250 h 42"/>
                  <a:gd name="T2" fmla="*/ 0 w 156"/>
                  <a:gd name="T3" fmla="*/ 0 h 42"/>
                  <a:gd name="T4" fmla="*/ 14803987 w 156"/>
                  <a:gd name="T5" fmla="*/ 54003348 h 42"/>
                  <a:gd name="T6" fmla="*/ 209948401 w 156"/>
                  <a:gd name="T7" fmla="*/ 7715250 h 42"/>
                  <a:gd name="T8" fmla="*/ 0 60000 65536"/>
                  <a:gd name="T9" fmla="*/ 0 60000 65536"/>
                  <a:gd name="T10" fmla="*/ 0 60000 65536"/>
                  <a:gd name="T11" fmla="*/ 0 60000 65536"/>
                  <a:gd name="T12" fmla="*/ 0 w 156"/>
                  <a:gd name="T13" fmla="*/ 0 h 42"/>
                  <a:gd name="T14" fmla="*/ 156 w 156"/>
                  <a:gd name="T15" fmla="*/ 42 h 42"/>
                </a:gdLst>
                <a:ahLst/>
                <a:cxnLst>
                  <a:cxn ang="T8">
                    <a:pos x="T0" y="T1"/>
                  </a:cxn>
                  <a:cxn ang="T9">
                    <a:pos x="T2" y="T3"/>
                  </a:cxn>
                  <a:cxn ang="T10">
                    <a:pos x="T4" y="T5"/>
                  </a:cxn>
                  <a:cxn ang="T11">
                    <a:pos x="T6" y="T7"/>
                  </a:cxn>
                </a:cxnLst>
                <a:rect l="T12" t="T13" r="T14" b="T15"/>
                <a:pathLst>
                  <a:path w="156" h="42">
                    <a:moveTo>
                      <a:pt x="156" y="6"/>
                    </a:moveTo>
                    <a:cubicBezTo>
                      <a:pt x="102" y="5"/>
                      <a:pt x="50" y="3"/>
                      <a:pt x="0" y="0"/>
                    </a:cubicBezTo>
                    <a:cubicBezTo>
                      <a:pt x="11" y="42"/>
                      <a:pt x="11" y="42"/>
                      <a:pt x="11" y="42"/>
                    </a:cubicBezTo>
                    <a:lnTo>
                      <a:pt x="156" y="6"/>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3" name="Freeform 1304"/>
              <p:cNvSpPr>
                <a:spLocks noChangeArrowheads="1"/>
              </p:cNvSpPr>
              <p:nvPr/>
            </p:nvSpPr>
            <p:spPr bwMode="auto">
              <a:xfrm>
                <a:off x="1077913" y="1004887"/>
                <a:ext cx="244475" cy="60325"/>
              </a:xfrm>
              <a:custGeom>
                <a:avLst/>
                <a:gdLst>
                  <a:gd name="T0" fmla="*/ 193314841 w 211"/>
                  <a:gd name="T1" fmla="*/ 69982800 h 52"/>
                  <a:gd name="T2" fmla="*/ 283260785 w 211"/>
                  <a:gd name="T3" fmla="*/ 0 h 52"/>
                  <a:gd name="T4" fmla="*/ 230904900 w 211"/>
                  <a:gd name="T5" fmla="*/ 0 h 52"/>
                  <a:gd name="T6" fmla="*/ 194657715 w 211"/>
                  <a:gd name="T7" fmla="*/ 0 h 52"/>
                  <a:gd name="T8" fmla="*/ 0 w 211"/>
                  <a:gd name="T9" fmla="*/ 48449096 h 52"/>
                  <a:gd name="T10" fmla="*/ 193314841 w 211"/>
                  <a:gd name="T11" fmla="*/ 69982800 h 52"/>
                  <a:gd name="T12" fmla="*/ 0 60000 65536"/>
                  <a:gd name="T13" fmla="*/ 0 60000 65536"/>
                  <a:gd name="T14" fmla="*/ 0 60000 65536"/>
                  <a:gd name="T15" fmla="*/ 0 60000 65536"/>
                  <a:gd name="T16" fmla="*/ 0 60000 65536"/>
                  <a:gd name="T17" fmla="*/ 0 60000 65536"/>
                  <a:gd name="T18" fmla="*/ 0 w 211"/>
                  <a:gd name="T19" fmla="*/ 0 h 52"/>
                  <a:gd name="T20" fmla="*/ 211 w 211"/>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11" h="52">
                    <a:moveTo>
                      <a:pt x="144" y="52"/>
                    </a:moveTo>
                    <a:cubicBezTo>
                      <a:pt x="211" y="0"/>
                      <a:pt x="211" y="0"/>
                      <a:pt x="211" y="0"/>
                    </a:cubicBezTo>
                    <a:cubicBezTo>
                      <a:pt x="198" y="0"/>
                      <a:pt x="185" y="0"/>
                      <a:pt x="172" y="0"/>
                    </a:cubicBezTo>
                    <a:cubicBezTo>
                      <a:pt x="163" y="0"/>
                      <a:pt x="154" y="0"/>
                      <a:pt x="145" y="0"/>
                    </a:cubicBezTo>
                    <a:cubicBezTo>
                      <a:pt x="0" y="36"/>
                      <a:pt x="0" y="36"/>
                      <a:pt x="0" y="36"/>
                    </a:cubicBezTo>
                    <a:lnTo>
                      <a:pt x="144" y="52"/>
                    </a:ln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4" name="Freeform 1305"/>
              <p:cNvSpPr>
                <a:spLocks noChangeArrowheads="1"/>
              </p:cNvSpPr>
              <p:nvPr/>
            </p:nvSpPr>
            <p:spPr bwMode="auto">
              <a:xfrm>
                <a:off x="633413" y="927099"/>
                <a:ext cx="1588" cy="1587"/>
              </a:xfrm>
              <a:custGeom>
                <a:avLst/>
                <a:gdLst>
                  <a:gd name="T0" fmla="*/ 1260872 w 2"/>
                  <a:gd name="T1" fmla="*/ 2518569 h 1"/>
                  <a:gd name="T2" fmla="*/ 0 w 2"/>
                  <a:gd name="T3" fmla="*/ 0 h 1"/>
                  <a:gd name="T4" fmla="*/ 1260872 w 2"/>
                  <a:gd name="T5" fmla="*/ 2518569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2" y="1"/>
                    </a:moveTo>
                    <a:cubicBezTo>
                      <a:pt x="1" y="1"/>
                      <a:pt x="1" y="0"/>
                      <a:pt x="0" y="0"/>
                    </a:cubicBezTo>
                    <a:cubicBezTo>
                      <a:pt x="2" y="1"/>
                      <a:pt x="2" y="1"/>
                      <a:pt x="2" y="1"/>
                    </a:cubicBez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5" name="Freeform 1306"/>
              <p:cNvSpPr>
                <a:spLocks noChangeArrowheads="1"/>
              </p:cNvSpPr>
              <p:nvPr/>
            </p:nvSpPr>
            <p:spPr bwMode="auto">
              <a:xfrm>
                <a:off x="423863" y="828674"/>
                <a:ext cx="158750" cy="80962"/>
              </a:xfrm>
              <a:custGeom>
                <a:avLst/>
                <a:gdLst>
                  <a:gd name="T0" fmla="*/ 110102974 w 137"/>
                  <a:gd name="T1" fmla="*/ 58513860 h 71"/>
                  <a:gd name="T2" fmla="*/ 41624945 w 137"/>
                  <a:gd name="T3" fmla="*/ 2601047 h 71"/>
                  <a:gd name="T4" fmla="*/ 12084699 w 137"/>
                  <a:gd name="T5" fmla="*/ 0 h 71"/>
                  <a:gd name="T6" fmla="*/ 0 w 137"/>
                  <a:gd name="T7" fmla="*/ 29906907 h 71"/>
                  <a:gd name="T8" fmla="*/ 183953011 w 137"/>
                  <a:gd name="T9" fmla="*/ 92321767 h 71"/>
                  <a:gd name="T10" fmla="*/ 110102974 w 137"/>
                  <a:gd name="T11" fmla="*/ 58513860 h 71"/>
                  <a:gd name="T12" fmla="*/ 0 60000 65536"/>
                  <a:gd name="T13" fmla="*/ 0 60000 65536"/>
                  <a:gd name="T14" fmla="*/ 0 60000 65536"/>
                  <a:gd name="T15" fmla="*/ 0 60000 65536"/>
                  <a:gd name="T16" fmla="*/ 0 60000 65536"/>
                  <a:gd name="T17" fmla="*/ 0 60000 65536"/>
                  <a:gd name="T18" fmla="*/ 0 w 137"/>
                  <a:gd name="T19" fmla="*/ 0 h 71"/>
                  <a:gd name="T20" fmla="*/ 137 w 137"/>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37" h="71">
                    <a:moveTo>
                      <a:pt x="82" y="45"/>
                    </a:moveTo>
                    <a:cubicBezTo>
                      <a:pt x="58" y="32"/>
                      <a:pt x="41" y="17"/>
                      <a:pt x="31" y="2"/>
                    </a:cubicBezTo>
                    <a:cubicBezTo>
                      <a:pt x="9" y="0"/>
                      <a:pt x="9" y="0"/>
                      <a:pt x="9" y="0"/>
                    </a:cubicBezTo>
                    <a:cubicBezTo>
                      <a:pt x="0" y="23"/>
                      <a:pt x="0" y="23"/>
                      <a:pt x="0" y="23"/>
                    </a:cubicBezTo>
                    <a:cubicBezTo>
                      <a:pt x="137" y="71"/>
                      <a:pt x="137" y="71"/>
                      <a:pt x="137" y="71"/>
                    </a:cubicBezTo>
                    <a:cubicBezTo>
                      <a:pt x="116" y="63"/>
                      <a:pt x="98" y="54"/>
                      <a:pt x="82" y="45"/>
                    </a:cubicBez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6" name="Freeform 1307"/>
              <p:cNvSpPr>
                <a:spLocks noChangeArrowheads="1"/>
              </p:cNvSpPr>
              <p:nvPr/>
            </p:nvSpPr>
            <p:spPr bwMode="auto">
              <a:xfrm>
                <a:off x="361950" y="855662"/>
                <a:ext cx="273050" cy="247650"/>
              </a:xfrm>
              <a:custGeom>
                <a:avLst/>
                <a:gdLst>
                  <a:gd name="T0" fmla="*/ 313239258 w 236"/>
                  <a:gd name="T1" fmla="*/ 83587058 h 215"/>
                  <a:gd name="T2" fmla="*/ 254339133 w 236"/>
                  <a:gd name="T3" fmla="*/ 63685213 h 215"/>
                  <a:gd name="T4" fmla="*/ 70947877 w 236"/>
                  <a:gd name="T5" fmla="*/ 0 h 215"/>
                  <a:gd name="T6" fmla="*/ 6693196 w 236"/>
                  <a:gd name="T7" fmla="*/ 164521382 h 215"/>
                  <a:gd name="T8" fmla="*/ 5354557 w 236"/>
                  <a:gd name="T9" fmla="*/ 169828003 h 215"/>
                  <a:gd name="T10" fmla="*/ 4015918 w 236"/>
                  <a:gd name="T11" fmla="*/ 172481890 h 215"/>
                  <a:gd name="T12" fmla="*/ 4015918 w 236"/>
                  <a:gd name="T13" fmla="*/ 172481890 h 215"/>
                  <a:gd name="T14" fmla="*/ 0 w 236"/>
                  <a:gd name="T15" fmla="*/ 199017299 h 215"/>
                  <a:gd name="T16" fmla="*/ 42836454 w 236"/>
                  <a:gd name="T17" fmla="*/ 285258244 h 215"/>
                  <a:gd name="T18" fmla="*/ 315916536 w 236"/>
                  <a:gd name="T19" fmla="*/ 84914002 h 215"/>
                  <a:gd name="T20" fmla="*/ 313239258 w 236"/>
                  <a:gd name="T21" fmla="*/ 83587058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215"/>
                  <a:gd name="T35" fmla="*/ 236 w 236"/>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215">
                    <a:moveTo>
                      <a:pt x="234" y="63"/>
                    </a:moveTo>
                    <a:cubicBezTo>
                      <a:pt x="218" y="58"/>
                      <a:pt x="204" y="53"/>
                      <a:pt x="190" y="48"/>
                    </a:cubicBezTo>
                    <a:cubicBezTo>
                      <a:pt x="53" y="0"/>
                      <a:pt x="53" y="0"/>
                      <a:pt x="53" y="0"/>
                    </a:cubicBezTo>
                    <a:cubicBezTo>
                      <a:pt x="5" y="124"/>
                      <a:pt x="5" y="124"/>
                      <a:pt x="5" y="124"/>
                    </a:cubicBezTo>
                    <a:cubicBezTo>
                      <a:pt x="4" y="128"/>
                      <a:pt x="4" y="128"/>
                      <a:pt x="4" y="128"/>
                    </a:cubicBezTo>
                    <a:cubicBezTo>
                      <a:pt x="3" y="130"/>
                      <a:pt x="3" y="130"/>
                      <a:pt x="3" y="130"/>
                    </a:cubicBezTo>
                    <a:cubicBezTo>
                      <a:pt x="3" y="130"/>
                      <a:pt x="3" y="130"/>
                      <a:pt x="3" y="130"/>
                    </a:cubicBezTo>
                    <a:cubicBezTo>
                      <a:pt x="1" y="137"/>
                      <a:pt x="0" y="144"/>
                      <a:pt x="0" y="150"/>
                    </a:cubicBezTo>
                    <a:cubicBezTo>
                      <a:pt x="0" y="173"/>
                      <a:pt x="11" y="194"/>
                      <a:pt x="32" y="215"/>
                    </a:cubicBezTo>
                    <a:cubicBezTo>
                      <a:pt x="236" y="64"/>
                      <a:pt x="236" y="64"/>
                      <a:pt x="236" y="64"/>
                    </a:cubicBezTo>
                    <a:lnTo>
                      <a:pt x="234" y="63"/>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7" name="Freeform 1308"/>
              <p:cNvSpPr>
                <a:spLocks noChangeArrowheads="1"/>
              </p:cNvSpPr>
              <p:nvPr/>
            </p:nvSpPr>
            <p:spPr bwMode="auto">
              <a:xfrm>
                <a:off x="1355725" y="1216024"/>
                <a:ext cx="441325" cy="58737"/>
              </a:xfrm>
              <a:custGeom>
                <a:avLst/>
                <a:gdLst>
                  <a:gd name="T0" fmla="*/ 289633973 w 382"/>
                  <a:gd name="T1" fmla="*/ 67647748 h 51"/>
                  <a:gd name="T2" fmla="*/ 509863235 w 382"/>
                  <a:gd name="T3" fmla="*/ 34486681 h 51"/>
                  <a:gd name="T4" fmla="*/ 0 w 382"/>
                  <a:gd name="T5" fmla="*/ 0 h 51"/>
                  <a:gd name="T6" fmla="*/ 289633973 w 382"/>
                  <a:gd name="T7" fmla="*/ 67647748 h 51"/>
                  <a:gd name="T8" fmla="*/ 0 60000 65536"/>
                  <a:gd name="T9" fmla="*/ 0 60000 65536"/>
                  <a:gd name="T10" fmla="*/ 0 60000 65536"/>
                  <a:gd name="T11" fmla="*/ 0 60000 65536"/>
                  <a:gd name="T12" fmla="*/ 0 w 382"/>
                  <a:gd name="T13" fmla="*/ 0 h 51"/>
                  <a:gd name="T14" fmla="*/ 382 w 382"/>
                  <a:gd name="T15" fmla="*/ 51 h 51"/>
                </a:gdLst>
                <a:ahLst/>
                <a:cxnLst>
                  <a:cxn ang="T8">
                    <a:pos x="T0" y="T1"/>
                  </a:cxn>
                  <a:cxn ang="T9">
                    <a:pos x="T2" y="T3"/>
                  </a:cxn>
                  <a:cxn ang="T10">
                    <a:pos x="T4" y="T5"/>
                  </a:cxn>
                  <a:cxn ang="T11">
                    <a:pos x="T6" y="T7"/>
                  </a:cxn>
                </a:cxnLst>
                <a:rect l="T12" t="T13" r="T14" b="T15"/>
                <a:pathLst>
                  <a:path w="382" h="51">
                    <a:moveTo>
                      <a:pt x="217" y="51"/>
                    </a:moveTo>
                    <a:cubicBezTo>
                      <a:pt x="276" y="45"/>
                      <a:pt x="331" y="36"/>
                      <a:pt x="382" y="26"/>
                    </a:cubicBezTo>
                    <a:cubicBezTo>
                      <a:pt x="0" y="0"/>
                      <a:pt x="0" y="0"/>
                      <a:pt x="0" y="0"/>
                    </a:cubicBezTo>
                    <a:lnTo>
                      <a:pt x="217" y="51"/>
                    </a:ln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8" name="Freeform 1309"/>
              <p:cNvSpPr>
                <a:spLocks noChangeArrowheads="1"/>
              </p:cNvSpPr>
              <p:nvPr/>
            </p:nvSpPr>
            <p:spPr bwMode="auto">
              <a:xfrm>
                <a:off x="1077913" y="1046162"/>
                <a:ext cx="166688" cy="38100"/>
              </a:xfrm>
              <a:custGeom>
                <a:avLst/>
                <a:gdLst>
                  <a:gd name="T0" fmla="*/ 264617994 w 105"/>
                  <a:gd name="T1" fmla="*/ 30241875 h 24"/>
                  <a:gd name="T2" fmla="*/ 0 w 105"/>
                  <a:gd name="T3" fmla="*/ 0 h 24"/>
                  <a:gd name="T4" fmla="*/ 206653432 w 105"/>
                  <a:gd name="T5" fmla="*/ 60483750 h 24"/>
                  <a:gd name="T6" fmla="*/ 264617994 w 105"/>
                  <a:gd name="T7" fmla="*/ 30241875 h 24"/>
                  <a:gd name="T8" fmla="*/ 0 60000 65536"/>
                  <a:gd name="T9" fmla="*/ 0 60000 65536"/>
                  <a:gd name="T10" fmla="*/ 0 60000 65536"/>
                  <a:gd name="T11" fmla="*/ 0 60000 65536"/>
                  <a:gd name="T12" fmla="*/ 0 w 105"/>
                  <a:gd name="T13" fmla="*/ 0 h 24"/>
                  <a:gd name="T14" fmla="*/ 105 w 105"/>
                  <a:gd name="T15" fmla="*/ 24 h 24"/>
                </a:gdLst>
                <a:ahLst/>
                <a:cxnLst>
                  <a:cxn ang="T8">
                    <a:pos x="T0" y="T1"/>
                  </a:cxn>
                  <a:cxn ang="T9">
                    <a:pos x="T2" y="T3"/>
                  </a:cxn>
                  <a:cxn ang="T10">
                    <a:pos x="T4" y="T5"/>
                  </a:cxn>
                  <a:cxn ang="T11">
                    <a:pos x="T6" y="T7"/>
                  </a:cxn>
                </a:cxnLst>
                <a:rect l="T12" t="T13" r="T14" b="T15"/>
                <a:pathLst>
                  <a:path w="105" h="24">
                    <a:moveTo>
                      <a:pt x="105" y="12"/>
                    </a:moveTo>
                    <a:lnTo>
                      <a:pt x="0" y="0"/>
                    </a:lnTo>
                    <a:lnTo>
                      <a:pt x="82" y="24"/>
                    </a:lnTo>
                    <a:lnTo>
                      <a:pt x="105" y="12"/>
                    </a:lnTo>
                    <a:close/>
                  </a:path>
                </a:pathLst>
              </a:custGeom>
              <a:solidFill>
                <a:srgbClr val="C102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9" name="Freeform 1310"/>
              <p:cNvSpPr>
                <a:spLocks noChangeArrowheads="1"/>
              </p:cNvSpPr>
              <p:nvPr/>
            </p:nvSpPr>
            <p:spPr bwMode="auto">
              <a:xfrm>
                <a:off x="1171575" y="1084262"/>
                <a:ext cx="184150" cy="161925"/>
              </a:xfrm>
              <a:custGeom>
                <a:avLst/>
                <a:gdLst>
                  <a:gd name="T0" fmla="*/ 0 w 116"/>
                  <a:gd name="T1" fmla="*/ 257055938 h 102"/>
                  <a:gd name="T2" fmla="*/ 292338125 w 116"/>
                  <a:gd name="T3" fmla="*/ 209173763 h 102"/>
                  <a:gd name="T4" fmla="*/ 57964388 w 116"/>
                  <a:gd name="T5" fmla="*/ 0 h 102"/>
                  <a:gd name="T6" fmla="*/ 0 w 116"/>
                  <a:gd name="T7" fmla="*/ 257055938 h 102"/>
                  <a:gd name="T8" fmla="*/ 0 60000 65536"/>
                  <a:gd name="T9" fmla="*/ 0 60000 65536"/>
                  <a:gd name="T10" fmla="*/ 0 60000 65536"/>
                  <a:gd name="T11" fmla="*/ 0 60000 65536"/>
                  <a:gd name="T12" fmla="*/ 0 w 116"/>
                  <a:gd name="T13" fmla="*/ 0 h 102"/>
                  <a:gd name="T14" fmla="*/ 116 w 116"/>
                  <a:gd name="T15" fmla="*/ 102 h 102"/>
                </a:gdLst>
                <a:ahLst/>
                <a:cxnLst>
                  <a:cxn ang="T8">
                    <a:pos x="T0" y="T1"/>
                  </a:cxn>
                  <a:cxn ang="T9">
                    <a:pos x="T2" y="T3"/>
                  </a:cxn>
                  <a:cxn ang="T10">
                    <a:pos x="T4" y="T5"/>
                  </a:cxn>
                  <a:cxn ang="T11">
                    <a:pos x="T6" y="T7"/>
                  </a:cxn>
                </a:cxnLst>
                <a:rect l="T12" t="T13" r="T14" b="T15"/>
                <a:pathLst>
                  <a:path w="116" h="102">
                    <a:moveTo>
                      <a:pt x="0" y="102"/>
                    </a:moveTo>
                    <a:lnTo>
                      <a:pt x="116" y="83"/>
                    </a:lnTo>
                    <a:lnTo>
                      <a:pt x="23" y="0"/>
                    </a:lnTo>
                    <a:lnTo>
                      <a:pt x="0" y="102"/>
                    </a:lnTo>
                    <a:close/>
                  </a:path>
                </a:pathLst>
              </a:custGeom>
              <a:solidFill>
                <a:srgbClr val="C102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0" name="Freeform 1311"/>
              <p:cNvSpPr>
                <a:spLocks noChangeArrowheads="1"/>
              </p:cNvSpPr>
              <p:nvPr/>
            </p:nvSpPr>
            <p:spPr bwMode="auto">
              <a:xfrm>
                <a:off x="1208088" y="1065212"/>
                <a:ext cx="147638" cy="150812"/>
              </a:xfrm>
              <a:custGeom>
                <a:avLst/>
                <a:gdLst>
                  <a:gd name="T0" fmla="*/ 0 w 93"/>
                  <a:gd name="T1" fmla="*/ 30241775 h 95"/>
                  <a:gd name="T2" fmla="*/ 234376119 w 93"/>
                  <a:gd name="T3" fmla="*/ 239413256 h 95"/>
                  <a:gd name="T4" fmla="*/ 57964584 w 93"/>
                  <a:gd name="T5" fmla="*/ 0 h 95"/>
                  <a:gd name="T6" fmla="*/ 0 w 93"/>
                  <a:gd name="T7" fmla="*/ 30241775 h 95"/>
                  <a:gd name="T8" fmla="*/ 0 60000 65536"/>
                  <a:gd name="T9" fmla="*/ 0 60000 65536"/>
                  <a:gd name="T10" fmla="*/ 0 60000 65536"/>
                  <a:gd name="T11" fmla="*/ 0 60000 65536"/>
                  <a:gd name="T12" fmla="*/ 0 w 93"/>
                  <a:gd name="T13" fmla="*/ 0 h 95"/>
                  <a:gd name="T14" fmla="*/ 93 w 93"/>
                  <a:gd name="T15" fmla="*/ 95 h 95"/>
                </a:gdLst>
                <a:ahLst/>
                <a:cxnLst>
                  <a:cxn ang="T8">
                    <a:pos x="T0" y="T1"/>
                  </a:cxn>
                  <a:cxn ang="T9">
                    <a:pos x="T2" y="T3"/>
                  </a:cxn>
                  <a:cxn ang="T10">
                    <a:pos x="T4" y="T5"/>
                  </a:cxn>
                  <a:cxn ang="T11">
                    <a:pos x="T6" y="T7"/>
                  </a:cxn>
                </a:cxnLst>
                <a:rect l="T12" t="T13" r="T14" b="T15"/>
                <a:pathLst>
                  <a:path w="93" h="95">
                    <a:moveTo>
                      <a:pt x="0" y="12"/>
                    </a:moveTo>
                    <a:lnTo>
                      <a:pt x="93" y="95"/>
                    </a:lnTo>
                    <a:lnTo>
                      <a:pt x="23" y="0"/>
                    </a:lnTo>
                    <a:lnTo>
                      <a:pt x="0" y="12"/>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1" name="Rectangle 1312"/>
              <p:cNvSpPr>
                <a:spLocks noChangeArrowheads="1"/>
              </p:cNvSpPr>
              <p:nvPr/>
            </p:nvSpPr>
            <p:spPr bwMode="auto">
              <a:xfrm>
                <a:off x="635000" y="928687"/>
                <a:ext cx="1588" cy="1587"/>
              </a:xfrm>
              <a:prstGeom prst="rect">
                <a:avLst/>
              </a:pr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2" name="Freeform 1313"/>
              <p:cNvSpPr>
                <a:spLocks noChangeArrowheads="1"/>
              </p:cNvSpPr>
              <p:nvPr/>
            </p:nvSpPr>
            <p:spPr bwMode="auto">
              <a:xfrm>
                <a:off x="661988" y="1065212"/>
                <a:ext cx="509588" cy="182562"/>
              </a:xfrm>
              <a:custGeom>
                <a:avLst/>
                <a:gdLst>
                  <a:gd name="T0" fmla="*/ 204292789 w 441"/>
                  <a:gd name="T1" fmla="*/ 0 h 158"/>
                  <a:gd name="T2" fmla="*/ 0 w 441"/>
                  <a:gd name="T3" fmla="*/ 184240877 h 158"/>
                  <a:gd name="T4" fmla="*/ 114830629 w 441"/>
                  <a:gd name="T5" fmla="*/ 210942303 h 158"/>
                  <a:gd name="T6" fmla="*/ 588843378 w 441"/>
                  <a:gd name="T7" fmla="*/ 209607751 h 158"/>
                  <a:gd name="T8" fmla="*/ 204292789 w 441"/>
                  <a:gd name="T9" fmla="*/ 0 h 158"/>
                  <a:gd name="T10" fmla="*/ 0 60000 65536"/>
                  <a:gd name="T11" fmla="*/ 0 60000 65536"/>
                  <a:gd name="T12" fmla="*/ 0 60000 65536"/>
                  <a:gd name="T13" fmla="*/ 0 60000 65536"/>
                  <a:gd name="T14" fmla="*/ 0 60000 65536"/>
                  <a:gd name="T15" fmla="*/ 0 w 441"/>
                  <a:gd name="T16" fmla="*/ 0 h 158"/>
                  <a:gd name="T17" fmla="*/ 441 w 441"/>
                  <a:gd name="T18" fmla="*/ 158 h 158"/>
                </a:gdLst>
                <a:ahLst/>
                <a:cxnLst>
                  <a:cxn ang="T10">
                    <a:pos x="T0" y="T1"/>
                  </a:cxn>
                  <a:cxn ang="T11">
                    <a:pos x="T2" y="T3"/>
                  </a:cxn>
                  <a:cxn ang="T12">
                    <a:pos x="T4" y="T5"/>
                  </a:cxn>
                  <a:cxn ang="T13">
                    <a:pos x="T6" y="T7"/>
                  </a:cxn>
                  <a:cxn ang="T14">
                    <a:pos x="T8" y="T9"/>
                  </a:cxn>
                </a:cxnLst>
                <a:rect l="T15" t="T16" r="T17" b="T18"/>
                <a:pathLst>
                  <a:path w="441" h="158">
                    <a:moveTo>
                      <a:pt x="153" y="0"/>
                    </a:moveTo>
                    <a:cubicBezTo>
                      <a:pt x="0" y="138"/>
                      <a:pt x="0" y="138"/>
                      <a:pt x="0" y="138"/>
                    </a:cubicBezTo>
                    <a:cubicBezTo>
                      <a:pt x="27" y="145"/>
                      <a:pt x="56" y="152"/>
                      <a:pt x="86" y="158"/>
                    </a:cubicBezTo>
                    <a:cubicBezTo>
                      <a:pt x="441" y="157"/>
                      <a:pt x="441" y="157"/>
                      <a:pt x="441" y="157"/>
                    </a:cubicBezTo>
                    <a:lnTo>
                      <a:pt x="153" y="0"/>
                    </a:ln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3" name="Freeform 1314"/>
              <p:cNvSpPr>
                <a:spLocks noChangeArrowheads="1"/>
              </p:cNvSpPr>
              <p:nvPr/>
            </p:nvSpPr>
            <p:spPr bwMode="auto">
              <a:xfrm>
                <a:off x="635000" y="928687"/>
                <a:ext cx="307975" cy="136525"/>
              </a:xfrm>
              <a:custGeom>
                <a:avLst/>
                <a:gdLst>
                  <a:gd name="T0" fmla="*/ 234164812 w 267"/>
                  <a:gd name="T1" fmla="*/ 157958268 h 118"/>
                  <a:gd name="T2" fmla="*/ 355238205 w 267"/>
                  <a:gd name="T3" fmla="*/ 68270599 h 118"/>
                  <a:gd name="T4" fmla="*/ 1329944 w 267"/>
                  <a:gd name="T5" fmla="*/ 0 h 118"/>
                  <a:gd name="T6" fmla="*/ 0 w 267"/>
                  <a:gd name="T7" fmla="*/ 0 h 118"/>
                  <a:gd name="T8" fmla="*/ 234164812 w 267"/>
                  <a:gd name="T9" fmla="*/ 157958268 h 118"/>
                  <a:gd name="T10" fmla="*/ 0 60000 65536"/>
                  <a:gd name="T11" fmla="*/ 0 60000 65536"/>
                  <a:gd name="T12" fmla="*/ 0 60000 65536"/>
                  <a:gd name="T13" fmla="*/ 0 60000 65536"/>
                  <a:gd name="T14" fmla="*/ 0 60000 65536"/>
                  <a:gd name="T15" fmla="*/ 0 w 267"/>
                  <a:gd name="T16" fmla="*/ 0 h 118"/>
                  <a:gd name="T17" fmla="*/ 267 w 267"/>
                  <a:gd name="T18" fmla="*/ 118 h 118"/>
                </a:gdLst>
                <a:ahLst/>
                <a:cxnLst>
                  <a:cxn ang="T10">
                    <a:pos x="T0" y="T1"/>
                  </a:cxn>
                  <a:cxn ang="T11">
                    <a:pos x="T2" y="T3"/>
                  </a:cxn>
                  <a:cxn ang="T12">
                    <a:pos x="T4" y="T5"/>
                  </a:cxn>
                  <a:cxn ang="T13">
                    <a:pos x="T6" y="T7"/>
                  </a:cxn>
                  <a:cxn ang="T14">
                    <a:pos x="T8" y="T9"/>
                  </a:cxn>
                </a:cxnLst>
                <a:rect l="T15" t="T16" r="T17" b="T18"/>
                <a:pathLst>
                  <a:path w="267" h="118">
                    <a:moveTo>
                      <a:pt x="176" y="118"/>
                    </a:moveTo>
                    <a:cubicBezTo>
                      <a:pt x="267" y="51"/>
                      <a:pt x="267" y="51"/>
                      <a:pt x="267" y="51"/>
                    </a:cubicBezTo>
                    <a:cubicBezTo>
                      <a:pt x="163" y="39"/>
                      <a:pt x="72" y="22"/>
                      <a:pt x="1" y="0"/>
                    </a:cubicBezTo>
                    <a:cubicBezTo>
                      <a:pt x="0" y="0"/>
                      <a:pt x="0" y="0"/>
                      <a:pt x="0" y="0"/>
                    </a:cubicBezTo>
                    <a:lnTo>
                      <a:pt x="176" y="118"/>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4" name="Freeform 1315"/>
              <p:cNvSpPr>
                <a:spLocks noChangeArrowheads="1"/>
              </p:cNvSpPr>
              <p:nvPr/>
            </p:nvSpPr>
            <p:spPr bwMode="auto">
              <a:xfrm>
                <a:off x="838200" y="987424"/>
                <a:ext cx="239713" cy="77787"/>
              </a:xfrm>
              <a:custGeom>
                <a:avLst/>
                <a:gdLst>
                  <a:gd name="T0" fmla="*/ 276261165 w 208"/>
                  <a:gd name="T1" fmla="*/ 68743971 h 67"/>
                  <a:gd name="T2" fmla="*/ 261651349 w 208"/>
                  <a:gd name="T3" fmla="*/ 12131289 h 67"/>
                  <a:gd name="T4" fmla="*/ 120863756 w 208"/>
                  <a:gd name="T5" fmla="*/ 0 h 67"/>
                  <a:gd name="T6" fmla="*/ 0 w 208"/>
                  <a:gd name="T7" fmla="*/ 90310707 h 67"/>
                  <a:gd name="T8" fmla="*/ 276261165 w 208"/>
                  <a:gd name="T9" fmla="*/ 68743971 h 67"/>
                  <a:gd name="T10" fmla="*/ 0 60000 65536"/>
                  <a:gd name="T11" fmla="*/ 0 60000 65536"/>
                  <a:gd name="T12" fmla="*/ 0 60000 65536"/>
                  <a:gd name="T13" fmla="*/ 0 60000 65536"/>
                  <a:gd name="T14" fmla="*/ 0 60000 65536"/>
                  <a:gd name="T15" fmla="*/ 0 w 208"/>
                  <a:gd name="T16" fmla="*/ 0 h 67"/>
                  <a:gd name="T17" fmla="*/ 208 w 208"/>
                  <a:gd name="T18" fmla="*/ 67 h 67"/>
                </a:gdLst>
                <a:ahLst/>
                <a:cxnLst>
                  <a:cxn ang="T10">
                    <a:pos x="T0" y="T1"/>
                  </a:cxn>
                  <a:cxn ang="T11">
                    <a:pos x="T2" y="T3"/>
                  </a:cxn>
                  <a:cxn ang="T12">
                    <a:pos x="T4" y="T5"/>
                  </a:cxn>
                  <a:cxn ang="T13">
                    <a:pos x="T6" y="T7"/>
                  </a:cxn>
                  <a:cxn ang="T14">
                    <a:pos x="T8" y="T9"/>
                  </a:cxn>
                </a:cxnLst>
                <a:rect l="T15" t="T16" r="T17" b="T18"/>
                <a:pathLst>
                  <a:path w="208" h="67">
                    <a:moveTo>
                      <a:pt x="208" y="51"/>
                    </a:moveTo>
                    <a:cubicBezTo>
                      <a:pt x="197" y="9"/>
                      <a:pt x="197" y="9"/>
                      <a:pt x="197" y="9"/>
                    </a:cubicBezTo>
                    <a:cubicBezTo>
                      <a:pt x="160" y="7"/>
                      <a:pt x="125" y="4"/>
                      <a:pt x="91" y="0"/>
                    </a:cubicBezTo>
                    <a:cubicBezTo>
                      <a:pt x="0" y="67"/>
                      <a:pt x="0" y="67"/>
                      <a:pt x="0" y="67"/>
                    </a:cubicBezTo>
                    <a:lnTo>
                      <a:pt x="208" y="51"/>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5" name="Freeform 1316"/>
              <p:cNvSpPr>
                <a:spLocks noChangeArrowheads="1"/>
              </p:cNvSpPr>
              <p:nvPr/>
            </p:nvSpPr>
            <p:spPr bwMode="auto">
              <a:xfrm>
                <a:off x="838200" y="1046162"/>
                <a:ext cx="369888" cy="38100"/>
              </a:xfrm>
              <a:custGeom>
                <a:avLst/>
                <a:gdLst>
                  <a:gd name="T0" fmla="*/ 380544902 w 233"/>
                  <a:gd name="T1" fmla="*/ 0 h 24"/>
                  <a:gd name="T2" fmla="*/ 0 w 233"/>
                  <a:gd name="T3" fmla="*/ 30241875 h 24"/>
                  <a:gd name="T4" fmla="*/ 587197994 w 233"/>
                  <a:gd name="T5" fmla="*/ 60483750 h 24"/>
                  <a:gd name="T6" fmla="*/ 380544902 w 233"/>
                  <a:gd name="T7" fmla="*/ 0 h 24"/>
                  <a:gd name="T8" fmla="*/ 0 60000 65536"/>
                  <a:gd name="T9" fmla="*/ 0 60000 65536"/>
                  <a:gd name="T10" fmla="*/ 0 60000 65536"/>
                  <a:gd name="T11" fmla="*/ 0 60000 65536"/>
                  <a:gd name="T12" fmla="*/ 0 w 233"/>
                  <a:gd name="T13" fmla="*/ 0 h 24"/>
                  <a:gd name="T14" fmla="*/ 233 w 233"/>
                  <a:gd name="T15" fmla="*/ 24 h 24"/>
                </a:gdLst>
                <a:ahLst/>
                <a:cxnLst>
                  <a:cxn ang="T8">
                    <a:pos x="T0" y="T1"/>
                  </a:cxn>
                  <a:cxn ang="T9">
                    <a:pos x="T2" y="T3"/>
                  </a:cxn>
                  <a:cxn ang="T10">
                    <a:pos x="T4" y="T5"/>
                  </a:cxn>
                  <a:cxn ang="T11">
                    <a:pos x="T6" y="T7"/>
                  </a:cxn>
                </a:cxnLst>
                <a:rect l="T12" t="T13" r="T14" b="T15"/>
                <a:pathLst>
                  <a:path w="233" h="24">
                    <a:moveTo>
                      <a:pt x="151" y="0"/>
                    </a:moveTo>
                    <a:lnTo>
                      <a:pt x="0" y="12"/>
                    </a:lnTo>
                    <a:lnTo>
                      <a:pt x="233" y="24"/>
                    </a:lnTo>
                    <a:lnTo>
                      <a:pt x="151"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6" name="Freeform 1317"/>
              <p:cNvSpPr>
                <a:spLocks noChangeArrowheads="1"/>
              </p:cNvSpPr>
              <p:nvPr/>
            </p:nvSpPr>
            <p:spPr bwMode="auto">
              <a:xfrm>
                <a:off x="838200" y="1065212"/>
                <a:ext cx="369888" cy="180975"/>
              </a:xfrm>
              <a:custGeom>
                <a:avLst/>
                <a:gdLst>
                  <a:gd name="T0" fmla="*/ 0 w 233"/>
                  <a:gd name="T1" fmla="*/ 0 h 114"/>
                  <a:gd name="T2" fmla="*/ 529233528 w 233"/>
                  <a:gd name="T3" fmla="*/ 287297813 h 114"/>
                  <a:gd name="T4" fmla="*/ 587197994 w 233"/>
                  <a:gd name="T5" fmla="*/ 30241875 h 114"/>
                  <a:gd name="T6" fmla="*/ 0 w 233"/>
                  <a:gd name="T7" fmla="*/ 0 h 114"/>
                  <a:gd name="T8" fmla="*/ 0 60000 65536"/>
                  <a:gd name="T9" fmla="*/ 0 60000 65536"/>
                  <a:gd name="T10" fmla="*/ 0 60000 65536"/>
                  <a:gd name="T11" fmla="*/ 0 60000 65536"/>
                  <a:gd name="T12" fmla="*/ 0 w 233"/>
                  <a:gd name="T13" fmla="*/ 0 h 114"/>
                  <a:gd name="T14" fmla="*/ 233 w 233"/>
                  <a:gd name="T15" fmla="*/ 114 h 114"/>
                </a:gdLst>
                <a:ahLst/>
                <a:cxnLst>
                  <a:cxn ang="T8">
                    <a:pos x="T0" y="T1"/>
                  </a:cxn>
                  <a:cxn ang="T9">
                    <a:pos x="T2" y="T3"/>
                  </a:cxn>
                  <a:cxn ang="T10">
                    <a:pos x="T4" y="T5"/>
                  </a:cxn>
                  <a:cxn ang="T11">
                    <a:pos x="T6" y="T7"/>
                  </a:cxn>
                </a:cxnLst>
                <a:rect l="T12" t="T13" r="T14" b="T15"/>
                <a:pathLst>
                  <a:path w="233" h="114">
                    <a:moveTo>
                      <a:pt x="0" y="0"/>
                    </a:moveTo>
                    <a:lnTo>
                      <a:pt x="210" y="114"/>
                    </a:lnTo>
                    <a:lnTo>
                      <a:pt x="233" y="12"/>
                    </a:lnTo>
                    <a:lnTo>
                      <a:pt x="0" y="0"/>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7" name="Freeform 1318"/>
              <p:cNvSpPr>
                <a:spLocks noChangeArrowheads="1"/>
              </p:cNvSpPr>
              <p:nvPr/>
            </p:nvSpPr>
            <p:spPr bwMode="auto">
              <a:xfrm>
                <a:off x="642938" y="1065212"/>
                <a:ext cx="195263" cy="158750"/>
              </a:xfrm>
              <a:custGeom>
                <a:avLst/>
                <a:gdLst>
                  <a:gd name="T0" fmla="*/ 33373797 w 169"/>
                  <a:gd name="T1" fmla="*/ 59549656 h 138"/>
                  <a:gd name="T2" fmla="*/ 0 w 169"/>
                  <a:gd name="T3" fmla="*/ 177327201 h 138"/>
                  <a:gd name="T4" fmla="*/ 21358768 w 169"/>
                  <a:gd name="T5" fmla="*/ 182620018 h 138"/>
                  <a:gd name="T6" fmla="*/ 225607332 w 169"/>
                  <a:gd name="T7" fmla="*/ 0 h 138"/>
                  <a:gd name="T8" fmla="*/ 33373797 w 169"/>
                  <a:gd name="T9" fmla="*/ 59549656 h 138"/>
                  <a:gd name="T10" fmla="*/ 0 60000 65536"/>
                  <a:gd name="T11" fmla="*/ 0 60000 65536"/>
                  <a:gd name="T12" fmla="*/ 0 60000 65536"/>
                  <a:gd name="T13" fmla="*/ 0 60000 65536"/>
                  <a:gd name="T14" fmla="*/ 0 60000 65536"/>
                  <a:gd name="T15" fmla="*/ 0 w 169"/>
                  <a:gd name="T16" fmla="*/ 0 h 138"/>
                  <a:gd name="T17" fmla="*/ 169 w 169"/>
                  <a:gd name="T18" fmla="*/ 138 h 138"/>
                </a:gdLst>
                <a:ahLst/>
                <a:cxnLst>
                  <a:cxn ang="T10">
                    <a:pos x="T0" y="T1"/>
                  </a:cxn>
                  <a:cxn ang="T11">
                    <a:pos x="T2" y="T3"/>
                  </a:cxn>
                  <a:cxn ang="T12">
                    <a:pos x="T4" y="T5"/>
                  </a:cxn>
                  <a:cxn ang="T13">
                    <a:pos x="T6" y="T7"/>
                  </a:cxn>
                  <a:cxn ang="T14">
                    <a:pos x="T8" y="T9"/>
                  </a:cxn>
                </a:cxnLst>
                <a:rect l="T15" t="T16" r="T17" b="T18"/>
                <a:pathLst>
                  <a:path w="169" h="138">
                    <a:moveTo>
                      <a:pt x="25" y="45"/>
                    </a:moveTo>
                    <a:cubicBezTo>
                      <a:pt x="0" y="134"/>
                      <a:pt x="0" y="134"/>
                      <a:pt x="0" y="134"/>
                    </a:cubicBezTo>
                    <a:cubicBezTo>
                      <a:pt x="5" y="135"/>
                      <a:pt x="11" y="136"/>
                      <a:pt x="16" y="138"/>
                    </a:cubicBezTo>
                    <a:cubicBezTo>
                      <a:pt x="169" y="0"/>
                      <a:pt x="169" y="0"/>
                      <a:pt x="169" y="0"/>
                    </a:cubicBezTo>
                    <a:lnTo>
                      <a:pt x="25" y="45"/>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8" name="Freeform 1319"/>
              <p:cNvSpPr>
                <a:spLocks noChangeArrowheads="1"/>
              </p:cNvSpPr>
              <p:nvPr/>
            </p:nvSpPr>
            <p:spPr bwMode="auto">
              <a:xfrm>
                <a:off x="635000" y="928687"/>
                <a:ext cx="203200" cy="188912"/>
              </a:xfrm>
              <a:custGeom>
                <a:avLst/>
                <a:gdLst>
                  <a:gd name="T0" fmla="*/ 57964388 w 128"/>
                  <a:gd name="T1" fmla="*/ 299897006 h 119"/>
                  <a:gd name="T2" fmla="*/ 322580000 w 128"/>
                  <a:gd name="T3" fmla="*/ 216732864 h 119"/>
                  <a:gd name="T4" fmla="*/ 0 w 128"/>
                  <a:gd name="T5" fmla="*/ 0 h 119"/>
                  <a:gd name="T6" fmla="*/ 57964388 w 128"/>
                  <a:gd name="T7" fmla="*/ 299897006 h 119"/>
                  <a:gd name="T8" fmla="*/ 0 60000 65536"/>
                  <a:gd name="T9" fmla="*/ 0 60000 65536"/>
                  <a:gd name="T10" fmla="*/ 0 60000 65536"/>
                  <a:gd name="T11" fmla="*/ 0 60000 65536"/>
                  <a:gd name="T12" fmla="*/ 0 w 128"/>
                  <a:gd name="T13" fmla="*/ 0 h 119"/>
                  <a:gd name="T14" fmla="*/ 128 w 128"/>
                  <a:gd name="T15" fmla="*/ 119 h 119"/>
                </a:gdLst>
                <a:ahLst/>
                <a:cxnLst>
                  <a:cxn ang="T8">
                    <a:pos x="T0" y="T1"/>
                  </a:cxn>
                  <a:cxn ang="T9">
                    <a:pos x="T2" y="T3"/>
                  </a:cxn>
                  <a:cxn ang="T10">
                    <a:pos x="T4" y="T5"/>
                  </a:cxn>
                  <a:cxn ang="T11">
                    <a:pos x="T6" y="T7"/>
                  </a:cxn>
                </a:cxnLst>
                <a:rect l="T12" t="T13" r="T14" b="T15"/>
                <a:pathLst>
                  <a:path w="128" h="119">
                    <a:moveTo>
                      <a:pt x="23" y="119"/>
                    </a:moveTo>
                    <a:lnTo>
                      <a:pt x="128" y="86"/>
                    </a:lnTo>
                    <a:lnTo>
                      <a:pt x="0" y="0"/>
                    </a:lnTo>
                    <a:lnTo>
                      <a:pt x="23" y="119"/>
                    </a:ln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9" name="Freeform 1320"/>
              <p:cNvSpPr>
                <a:spLocks noChangeArrowheads="1"/>
              </p:cNvSpPr>
              <p:nvPr/>
            </p:nvSpPr>
            <p:spPr bwMode="auto">
              <a:xfrm>
                <a:off x="463550" y="1117599"/>
                <a:ext cx="207963" cy="103187"/>
              </a:xfrm>
              <a:custGeom>
                <a:avLst/>
                <a:gdLst>
                  <a:gd name="T0" fmla="*/ 0 w 181"/>
                  <a:gd name="T1" fmla="*/ 37637748 h 89"/>
                  <a:gd name="T2" fmla="*/ 205939669 w 181"/>
                  <a:gd name="T3" fmla="*/ 119635472 h 89"/>
                  <a:gd name="T4" fmla="*/ 238942593 w 181"/>
                  <a:gd name="T5" fmla="*/ 0 h 89"/>
                  <a:gd name="T6" fmla="*/ 0 w 181"/>
                  <a:gd name="T7" fmla="*/ 37637748 h 89"/>
                  <a:gd name="T8" fmla="*/ 0 60000 65536"/>
                  <a:gd name="T9" fmla="*/ 0 60000 65536"/>
                  <a:gd name="T10" fmla="*/ 0 60000 65536"/>
                  <a:gd name="T11" fmla="*/ 0 60000 65536"/>
                  <a:gd name="T12" fmla="*/ 0 w 181"/>
                  <a:gd name="T13" fmla="*/ 0 h 89"/>
                  <a:gd name="T14" fmla="*/ 181 w 181"/>
                  <a:gd name="T15" fmla="*/ 89 h 89"/>
                </a:gdLst>
                <a:ahLst/>
                <a:cxnLst>
                  <a:cxn ang="T8">
                    <a:pos x="T0" y="T1"/>
                  </a:cxn>
                  <a:cxn ang="T9">
                    <a:pos x="T2" y="T3"/>
                  </a:cxn>
                  <a:cxn ang="T10">
                    <a:pos x="T4" y="T5"/>
                  </a:cxn>
                  <a:cxn ang="T11">
                    <a:pos x="T6" y="T7"/>
                  </a:cxn>
                </a:cxnLst>
                <a:rect l="T12" t="T13" r="T14" b="T15"/>
                <a:pathLst>
                  <a:path w="181" h="89">
                    <a:moveTo>
                      <a:pt x="0" y="28"/>
                    </a:moveTo>
                    <a:cubicBezTo>
                      <a:pt x="41" y="51"/>
                      <a:pt x="93" y="71"/>
                      <a:pt x="156" y="89"/>
                    </a:cubicBezTo>
                    <a:cubicBezTo>
                      <a:pt x="181" y="0"/>
                      <a:pt x="181" y="0"/>
                      <a:pt x="181" y="0"/>
                    </a:cubicBezTo>
                    <a:lnTo>
                      <a:pt x="0" y="28"/>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0" name="Freeform 1321"/>
              <p:cNvSpPr>
                <a:spLocks noChangeArrowheads="1"/>
              </p:cNvSpPr>
              <p:nvPr/>
            </p:nvSpPr>
            <p:spPr bwMode="auto">
              <a:xfrm>
                <a:off x="400050" y="928687"/>
                <a:ext cx="271463" cy="220662"/>
              </a:xfrm>
              <a:custGeom>
                <a:avLst/>
                <a:gdLst>
                  <a:gd name="T0" fmla="*/ 269914741 w 236"/>
                  <a:gd name="T1" fmla="*/ 0 h 191"/>
                  <a:gd name="T2" fmla="*/ 0 w 236"/>
                  <a:gd name="T3" fmla="*/ 201541811 h 191"/>
                  <a:gd name="T4" fmla="*/ 72771639 w 236"/>
                  <a:gd name="T5" fmla="*/ 254930462 h 191"/>
                  <a:gd name="T6" fmla="*/ 312254917 w 236"/>
                  <a:gd name="T7" fmla="*/ 217558868 h 191"/>
                  <a:gd name="T8" fmla="*/ 269914741 w 236"/>
                  <a:gd name="T9" fmla="*/ 0 h 191"/>
                  <a:gd name="T10" fmla="*/ 0 60000 65536"/>
                  <a:gd name="T11" fmla="*/ 0 60000 65536"/>
                  <a:gd name="T12" fmla="*/ 0 60000 65536"/>
                  <a:gd name="T13" fmla="*/ 0 60000 65536"/>
                  <a:gd name="T14" fmla="*/ 0 60000 65536"/>
                  <a:gd name="T15" fmla="*/ 0 w 236"/>
                  <a:gd name="T16" fmla="*/ 0 h 191"/>
                  <a:gd name="T17" fmla="*/ 236 w 236"/>
                  <a:gd name="T18" fmla="*/ 191 h 191"/>
                </a:gdLst>
                <a:ahLst/>
                <a:cxnLst>
                  <a:cxn ang="T10">
                    <a:pos x="T0" y="T1"/>
                  </a:cxn>
                  <a:cxn ang="T11">
                    <a:pos x="T2" y="T3"/>
                  </a:cxn>
                  <a:cxn ang="T12">
                    <a:pos x="T4" y="T5"/>
                  </a:cxn>
                  <a:cxn ang="T13">
                    <a:pos x="T6" y="T7"/>
                  </a:cxn>
                  <a:cxn ang="T14">
                    <a:pos x="T8" y="T9"/>
                  </a:cxn>
                </a:cxnLst>
                <a:rect l="T15" t="T16" r="T17" b="T18"/>
                <a:pathLst>
                  <a:path w="236" h="191">
                    <a:moveTo>
                      <a:pt x="204" y="0"/>
                    </a:moveTo>
                    <a:cubicBezTo>
                      <a:pt x="0" y="151"/>
                      <a:pt x="0" y="151"/>
                      <a:pt x="0" y="151"/>
                    </a:cubicBezTo>
                    <a:cubicBezTo>
                      <a:pt x="14" y="165"/>
                      <a:pt x="33" y="178"/>
                      <a:pt x="55" y="191"/>
                    </a:cubicBezTo>
                    <a:cubicBezTo>
                      <a:pt x="236" y="163"/>
                      <a:pt x="236" y="163"/>
                      <a:pt x="236" y="163"/>
                    </a:cubicBezTo>
                    <a:lnTo>
                      <a:pt x="204" y="0"/>
                    </a:ln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 name="Freeform 1322"/>
              <p:cNvSpPr>
                <a:spLocks noChangeArrowheads="1"/>
              </p:cNvSpPr>
              <p:nvPr/>
            </p:nvSpPr>
            <p:spPr bwMode="auto">
              <a:xfrm>
                <a:off x="1049338" y="1246187"/>
                <a:ext cx="220663" cy="47625"/>
              </a:xfrm>
              <a:custGeom>
                <a:avLst/>
                <a:gdLst>
                  <a:gd name="T0" fmla="*/ 0 w 191"/>
                  <a:gd name="T1" fmla="*/ 44525890 h 41"/>
                  <a:gd name="T2" fmla="*/ 254932773 w 191"/>
                  <a:gd name="T3" fmla="*/ 55320503 h 41"/>
                  <a:gd name="T4" fmla="*/ 140146422 w 191"/>
                  <a:gd name="T5" fmla="*/ 0 h 41"/>
                  <a:gd name="T6" fmla="*/ 0 w 191"/>
                  <a:gd name="T7" fmla="*/ 44525890 h 41"/>
                  <a:gd name="T8" fmla="*/ 0 60000 65536"/>
                  <a:gd name="T9" fmla="*/ 0 60000 65536"/>
                  <a:gd name="T10" fmla="*/ 0 60000 65536"/>
                  <a:gd name="T11" fmla="*/ 0 60000 65536"/>
                  <a:gd name="T12" fmla="*/ 0 w 191"/>
                  <a:gd name="T13" fmla="*/ 0 h 41"/>
                  <a:gd name="T14" fmla="*/ 191 w 191"/>
                  <a:gd name="T15" fmla="*/ 41 h 41"/>
                </a:gdLst>
                <a:ahLst/>
                <a:cxnLst>
                  <a:cxn ang="T8">
                    <a:pos x="T0" y="T1"/>
                  </a:cxn>
                  <a:cxn ang="T9">
                    <a:pos x="T2" y="T3"/>
                  </a:cxn>
                  <a:cxn ang="T10">
                    <a:pos x="T4" y="T5"/>
                  </a:cxn>
                  <a:cxn ang="T11">
                    <a:pos x="T6" y="T7"/>
                  </a:cxn>
                </a:cxnLst>
                <a:rect l="T12" t="T13" r="T14" b="T15"/>
                <a:pathLst>
                  <a:path w="191" h="41">
                    <a:moveTo>
                      <a:pt x="0" y="33"/>
                    </a:moveTo>
                    <a:cubicBezTo>
                      <a:pt x="61" y="38"/>
                      <a:pt x="125" y="40"/>
                      <a:pt x="191" y="41"/>
                    </a:cubicBezTo>
                    <a:cubicBezTo>
                      <a:pt x="105" y="0"/>
                      <a:pt x="105" y="0"/>
                      <a:pt x="105" y="0"/>
                    </a:cubicBezTo>
                    <a:lnTo>
                      <a:pt x="0" y="33"/>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2" name="Freeform 1323"/>
              <p:cNvSpPr>
                <a:spLocks noChangeArrowheads="1"/>
              </p:cNvSpPr>
              <p:nvPr/>
            </p:nvSpPr>
            <p:spPr bwMode="auto">
              <a:xfrm>
                <a:off x="1171575" y="1216024"/>
                <a:ext cx="184150" cy="77787"/>
              </a:xfrm>
              <a:custGeom>
                <a:avLst/>
                <a:gdLst>
                  <a:gd name="T0" fmla="*/ 0 w 160"/>
                  <a:gd name="T1" fmla="*/ 35045946 h 67"/>
                  <a:gd name="T2" fmla="*/ 113920945 w 160"/>
                  <a:gd name="T3" fmla="*/ 90310707 h 67"/>
                  <a:gd name="T4" fmla="*/ 121868168 w 160"/>
                  <a:gd name="T5" fmla="*/ 90310707 h 67"/>
                  <a:gd name="T6" fmla="*/ 180153945 w 160"/>
                  <a:gd name="T7" fmla="*/ 88962786 h 67"/>
                  <a:gd name="T8" fmla="*/ 211945141 w 160"/>
                  <a:gd name="T9" fmla="*/ 0 h 67"/>
                  <a:gd name="T10" fmla="*/ 0 w 160"/>
                  <a:gd name="T11" fmla="*/ 35045946 h 67"/>
                  <a:gd name="T12" fmla="*/ 0 60000 65536"/>
                  <a:gd name="T13" fmla="*/ 0 60000 65536"/>
                  <a:gd name="T14" fmla="*/ 0 60000 65536"/>
                  <a:gd name="T15" fmla="*/ 0 60000 65536"/>
                  <a:gd name="T16" fmla="*/ 0 60000 65536"/>
                  <a:gd name="T17" fmla="*/ 0 60000 65536"/>
                  <a:gd name="T18" fmla="*/ 0 w 160"/>
                  <a:gd name="T19" fmla="*/ 0 h 67"/>
                  <a:gd name="T20" fmla="*/ 160 w 160"/>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160" h="67">
                    <a:moveTo>
                      <a:pt x="0" y="26"/>
                    </a:moveTo>
                    <a:cubicBezTo>
                      <a:pt x="86" y="67"/>
                      <a:pt x="86" y="67"/>
                      <a:pt x="86" y="67"/>
                    </a:cubicBezTo>
                    <a:cubicBezTo>
                      <a:pt x="88" y="67"/>
                      <a:pt x="90" y="67"/>
                      <a:pt x="92" y="67"/>
                    </a:cubicBezTo>
                    <a:cubicBezTo>
                      <a:pt x="107" y="67"/>
                      <a:pt x="121" y="66"/>
                      <a:pt x="136" y="66"/>
                    </a:cubicBezTo>
                    <a:cubicBezTo>
                      <a:pt x="160" y="0"/>
                      <a:pt x="160" y="0"/>
                      <a:pt x="160" y="0"/>
                    </a:cubicBezTo>
                    <a:lnTo>
                      <a:pt x="0" y="26"/>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3" name="Freeform 1324"/>
              <p:cNvSpPr>
                <a:spLocks noChangeArrowheads="1"/>
              </p:cNvSpPr>
              <p:nvPr/>
            </p:nvSpPr>
            <p:spPr bwMode="auto">
              <a:xfrm>
                <a:off x="1328738" y="1216024"/>
                <a:ext cx="277813" cy="76200"/>
              </a:xfrm>
              <a:custGeom>
                <a:avLst/>
                <a:gdLst>
                  <a:gd name="T0" fmla="*/ 0 w 241"/>
                  <a:gd name="T1" fmla="*/ 87976364 h 66"/>
                  <a:gd name="T2" fmla="*/ 320249224 w 241"/>
                  <a:gd name="T3" fmla="*/ 67981945 h 66"/>
                  <a:gd name="T4" fmla="*/ 31892010 w 241"/>
                  <a:gd name="T5" fmla="*/ 0 h 66"/>
                  <a:gd name="T6" fmla="*/ 0 w 241"/>
                  <a:gd name="T7" fmla="*/ 87976364 h 66"/>
                  <a:gd name="T8" fmla="*/ 0 60000 65536"/>
                  <a:gd name="T9" fmla="*/ 0 60000 65536"/>
                  <a:gd name="T10" fmla="*/ 0 60000 65536"/>
                  <a:gd name="T11" fmla="*/ 0 60000 65536"/>
                  <a:gd name="T12" fmla="*/ 0 w 241"/>
                  <a:gd name="T13" fmla="*/ 0 h 66"/>
                  <a:gd name="T14" fmla="*/ 241 w 241"/>
                  <a:gd name="T15" fmla="*/ 66 h 66"/>
                </a:gdLst>
                <a:ahLst/>
                <a:cxnLst>
                  <a:cxn ang="T8">
                    <a:pos x="T0" y="T1"/>
                  </a:cxn>
                  <a:cxn ang="T9">
                    <a:pos x="T2" y="T3"/>
                  </a:cxn>
                  <a:cxn ang="T10">
                    <a:pos x="T4" y="T5"/>
                  </a:cxn>
                  <a:cxn ang="T11">
                    <a:pos x="T6" y="T7"/>
                  </a:cxn>
                </a:cxnLst>
                <a:rect l="T12" t="T13" r="T14" b="T15"/>
                <a:pathLst>
                  <a:path w="241" h="66">
                    <a:moveTo>
                      <a:pt x="0" y="66"/>
                    </a:moveTo>
                    <a:cubicBezTo>
                      <a:pt x="84" y="65"/>
                      <a:pt x="165" y="60"/>
                      <a:pt x="241" y="51"/>
                    </a:cubicBezTo>
                    <a:cubicBezTo>
                      <a:pt x="24" y="0"/>
                      <a:pt x="24" y="0"/>
                      <a:pt x="24" y="0"/>
                    </a:cubicBezTo>
                    <a:lnTo>
                      <a:pt x="0" y="66"/>
                    </a:lnTo>
                    <a:close/>
                  </a:path>
                </a:pathLst>
              </a:custGeom>
              <a:solidFill>
                <a:srgbClr val="C102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4" name="Freeform 1325"/>
              <p:cNvSpPr>
                <a:spLocks noChangeArrowheads="1"/>
              </p:cNvSpPr>
              <p:nvPr/>
            </p:nvSpPr>
            <p:spPr bwMode="auto">
              <a:xfrm>
                <a:off x="1725613" y="1117599"/>
                <a:ext cx="358775" cy="119062"/>
              </a:xfrm>
              <a:custGeom>
                <a:avLst/>
                <a:gdLst>
                  <a:gd name="T0" fmla="*/ 134413727 w 311"/>
                  <a:gd name="T1" fmla="*/ 136305383 h 104"/>
                  <a:gd name="T2" fmla="*/ 413889070 w 311"/>
                  <a:gd name="T3" fmla="*/ 40629908 h 104"/>
                  <a:gd name="T4" fmla="*/ 0 w 311"/>
                  <a:gd name="T5" fmla="*/ 0 h 104"/>
                  <a:gd name="T6" fmla="*/ 134413727 w 311"/>
                  <a:gd name="T7" fmla="*/ 136305383 h 104"/>
                  <a:gd name="T8" fmla="*/ 0 60000 65536"/>
                  <a:gd name="T9" fmla="*/ 0 60000 65536"/>
                  <a:gd name="T10" fmla="*/ 0 60000 65536"/>
                  <a:gd name="T11" fmla="*/ 0 60000 65536"/>
                  <a:gd name="T12" fmla="*/ 0 w 311"/>
                  <a:gd name="T13" fmla="*/ 0 h 104"/>
                  <a:gd name="T14" fmla="*/ 311 w 311"/>
                  <a:gd name="T15" fmla="*/ 104 h 104"/>
                </a:gdLst>
                <a:ahLst/>
                <a:cxnLst>
                  <a:cxn ang="T8">
                    <a:pos x="T0" y="T1"/>
                  </a:cxn>
                  <a:cxn ang="T9">
                    <a:pos x="T2" y="T3"/>
                  </a:cxn>
                  <a:cxn ang="T10">
                    <a:pos x="T4" y="T5"/>
                  </a:cxn>
                  <a:cxn ang="T11">
                    <a:pos x="T6" y="T7"/>
                  </a:cxn>
                </a:cxnLst>
                <a:rect l="T12" t="T13" r="T14" b="T15"/>
                <a:pathLst>
                  <a:path w="311" h="104">
                    <a:moveTo>
                      <a:pt x="101" y="104"/>
                    </a:moveTo>
                    <a:cubicBezTo>
                      <a:pt x="188" y="84"/>
                      <a:pt x="259" y="59"/>
                      <a:pt x="311" y="31"/>
                    </a:cubicBezTo>
                    <a:cubicBezTo>
                      <a:pt x="0" y="0"/>
                      <a:pt x="0" y="0"/>
                      <a:pt x="0" y="0"/>
                    </a:cubicBezTo>
                    <a:lnTo>
                      <a:pt x="101" y="104"/>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5" name="Freeform 1326"/>
              <p:cNvSpPr>
                <a:spLocks noChangeArrowheads="1"/>
              </p:cNvSpPr>
              <p:nvPr/>
            </p:nvSpPr>
            <p:spPr bwMode="auto">
              <a:xfrm>
                <a:off x="2085975" y="811212"/>
                <a:ext cx="106363" cy="315912"/>
              </a:xfrm>
              <a:custGeom>
                <a:avLst/>
                <a:gdLst>
                  <a:gd name="T0" fmla="*/ 0 w 91"/>
                  <a:gd name="T1" fmla="*/ 34816280 h 273"/>
                  <a:gd name="T2" fmla="*/ 49181784 w 91"/>
                  <a:gd name="T3" fmla="*/ 365569201 h 273"/>
                  <a:gd name="T4" fmla="*/ 124319646 w 91"/>
                  <a:gd name="T5" fmla="*/ 251747148 h 273"/>
                  <a:gd name="T6" fmla="*/ 117489037 w 91"/>
                  <a:gd name="T7" fmla="*/ 216930869 h 273"/>
                  <a:gd name="T8" fmla="*/ 117489037 w 91"/>
                  <a:gd name="T9" fmla="*/ 216930869 h 273"/>
                  <a:gd name="T10" fmla="*/ 49181784 w 91"/>
                  <a:gd name="T11" fmla="*/ 44189493 h 273"/>
                  <a:gd name="T12" fmla="*/ 19126639 w 91"/>
                  <a:gd name="T13" fmla="*/ 0 h 273"/>
                  <a:gd name="T14" fmla="*/ 0 w 91"/>
                  <a:gd name="T15" fmla="*/ 34816280 h 273"/>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273"/>
                  <a:gd name="T26" fmla="*/ 91 w 91"/>
                  <a:gd name="T27" fmla="*/ 273 h 2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273">
                    <a:moveTo>
                      <a:pt x="0" y="26"/>
                    </a:moveTo>
                    <a:cubicBezTo>
                      <a:pt x="36" y="273"/>
                      <a:pt x="36" y="273"/>
                      <a:pt x="36" y="273"/>
                    </a:cubicBezTo>
                    <a:cubicBezTo>
                      <a:pt x="71" y="247"/>
                      <a:pt x="91" y="218"/>
                      <a:pt x="91" y="188"/>
                    </a:cubicBezTo>
                    <a:cubicBezTo>
                      <a:pt x="91" y="179"/>
                      <a:pt x="89" y="171"/>
                      <a:pt x="86" y="162"/>
                    </a:cubicBezTo>
                    <a:cubicBezTo>
                      <a:pt x="86" y="162"/>
                      <a:pt x="86" y="162"/>
                      <a:pt x="86" y="162"/>
                    </a:cubicBezTo>
                    <a:cubicBezTo>
                      <a:pt x="36" y="33"/>
                      <a:pt x="36" y="33"/>
                      <a:pt x="36" y="33"/>
                    </a:cubicBezTo>
                    <a:cubicBezTo>
                      <a:pt x="14" y="0"/>
                      <a:pt x="14" y="0"/>
                      <a:pt x="14" y="0"/>
                    </a:cubicBezTo>
                    <a:cubicBezTo>
                      <a:pt x="12" y="9"/>
                      <a:pt x="7" y="18"/>
                      <a:pt x="0" y="26"/>
                    </a:cubicBez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6" name="Freeform 1327"/>
              <p:cNvSpPr>
                <a:spLocks noChangeArrowheads="1"/>
              </p:cNvSpPr>
              <p:nvPr/>
            </p:nvSpPr>
            <p:spPr bwMode="auto">
              <a:xfrm>
                <a:off x="1725613" y="841374"/>
                <a:ext cx="403225" cy="311150"/>
              </a:xfrm>
              <a:custGeom>
                <a:avLst/>
                <a:gdLst>
                  <a:gd name="T0" fmla="*/ 359083994 w 349"/>
                  <a:gd name="T1" fmla="*/ 45153627 h 270"/>
                  <a:gd name="T2" fmla="*/ 220255591 w 349"/>
                  <a:gd name="T3" fmla="*/ 102258871 h 270"/>
                  <a:gd name="T4" fmla="*/ 0 w 349"/>
                  <a:gd name="T5" fmla="*/ 317401810 h 270"/>
                  <a:gd name="T6" fmla="*/ 415149599 w 349"/>
                  <a:gd name="T7" fmla="*/ 358571565 h 270"/>
                  <a:gd name="T8" fmla="*/ 465875073 w 349"/>
                  <a:gd name="T9" fmla="*/ 328027006 h 270"/>
                  <a:gd name="T10" fmla="*/ 417819665 w 349"/>
                  <a:gd name="T11" fmla="*/ 0 h 270"/>
                  <a:gd name="T12" fmla="*/ 359083994 w 349"/>
                  <a:gd name="T13" fmla="*/ 45153627 h 270"/>
                  <a:gd name="T14" fmla="*/ 0 60000 65536"/>
                  <a:gd name="T15" fmla="*/ 0 60000 65536"/>
                  <a:gd name="T16" fmla="*/ 0 60000 65536"/>
                  <a:gd name="T17" fmla="*/ 0 60000 65536"/>
                  <a:gd name="T18" fmla="*/ 0 60000 65536"/>
                  <a:gd name="T19" fmla="*/ 0 60000 65536"/>
                  <a:gd name="T20" fmla="*/ 0 60000 65536"/>
                  <a:gd name="T21" fmla="*/ 0 w 349"/>
                  <a:gd name="T22" fmla="*/ 0 h 270"/>
                  <a:gd name="T23" fmla="*/ 349 w 349"/>
                  <a:gd name="T24" fmla="*/ 270 h 2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9" h="270">
                    <a:moveTo>
                      <a:pt x="269" y="34"/>
                    </a:moveTo>
                    <a:cubicBezTo>
                      <a:pt x="242" y="50"/>
                      <a:pt x="207" y="64"/>
                      <a:pt x="165" y="77"/>
                    </a:cubicBezTo>
                    <a:cubicBezTo>
                      <a:pt x="0" y="239"/>
                      <a:pt x="0" y="239"/>
                      <a:pt x="0" y="239"/>
                    </a:cubicBezTo>
                    <a:cubicBezTo>
                      <a:pt x="311" y="270"/>
                      <a:pt x="311" y="270"/>
                      <a:pt x="311" y="270"/>
                    </a:cubicBezTo>
                    <a:cubicBezTo>
                      <a:pt x="325" y="262"/>
                      <a:pt x="338" y="255"/>
                      <a:pt x="349" y="247"/>
                    </a:cubicBezTo>
                    <a:cubicBezTo>
                      <a:pt x="313" y="0"/>
                      <a:pt x="313" y="0"/>
                      <a:pt x="313" y="0"/>
                    </a:cubicBezTo>
                    <a:cubicBezTo>
                      <a:pt x="303" y="12"/>
                      <a:pt x="288" y="23"/>
                      <a:pt x="269" y="34"/>
                    </a:cubicBez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7" name="Rectangle 1328"/>
              <p:cNvSpPr>
                <a:spLocks noChangeArrowheads="1"/>
              </p:cNvSpPr>
              <p:nvPr/>
            </p:nvSpPr>
            <p:spPr bwMode="auto">
              <a:xfrm>
                <a:off x="635000" y="928687"/>
                <a:ext cx="1588" cy="1587"/>
              </a:xfrm>
              <a:prstGeom prst="rect">
                <a:avLst/>
              </a:pr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8" name="Freeform 1329"/>
              <p:cNvSpPr>
                <a:spLocks noChangeArrowheads="1"/>
              </p:cNvSpPr>
              <p:nvPr/>
            </p:nvSpPr>
            <p:spPr bwMode="auto">
              <a:xfrm>
                <a:off x="635000" y="928687"/>
                <a:ext cx="1588" cy="1"/>
              </a:xfrm>
              <a:custGeom>
                <a:avLst/>
                <a:gdLst>
                  <a:gd name="T0" fmla="*/ 2521744 w 1"/>
                  <a:gd name="T1" fmla="*/ 0 h 1"/>
                  <a:gd name="T2" fmla="*/ 2521744 w 1"/>
                  <a:gd name="T3" fmla="*/ 0 h 1"/>
                  <a:gd name="T4" fmla="*/ 0 w 1"/>
                  <a:gd name="T5" fmla="*/ 0 h 1"/>
                  <a:gd name="T6" fmla="*/ 2521744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lnTo>
                      <a:pt x="1" y="0"/>
                    </a:lnTo>
                    <a:lnTo>
                      <a:pt x="0"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9" name="Freeform 1330"/>
              <p:cNvSpPr>
                <a:spLocks noChangeArrowheads="1"/>
              </p:cNvSpPr>
              <p:nvPr/>
            </p:nvSpPr>
            <p:spPr bwMode="auto">
              <a:xfrm>
                <a:off x="1244600" y="1065212"/>
                <a:ext cx="369888" cy="150812"/>
              </a:xfrm>
              <a:custGeom>
                <a:avLst/>
                <a:gdLst>
                  <a:gd name="T0" fmla="*/ 0 w 233"/>
                  <a:gd name="T1" fmla="*/ 0 h 95"/>
                  <a:gd name="T2" fmla="*/ 176411176 w 233"/>
                  <a:gd name="T3" fmla="*/ 239413256 h 95"/>
                  <a:gd name="T4" fmla="*/ 587197994 w 233"/>
                  <a:gd name="T5" fmla="*/ 32761129 h 95"/>
                  <a:gd name="T6" fmla="*/ 0 w 233"/>
                  <a:gd name="T7" fmla="*/ 0 h 95"/>
                  <a:gd name="T8" fmla="*/ 0 60000 65536"/>
                  <a:gd name="T9" fmla="*/ 0 60000 65536"/>
                  <a:gd name="T10" fmla="*/ 0 60000 65536"/>
                  <a:gd name="T11" fmla="*/ 0 60000 65536"/>
                  <a:gd name="T12" fmla="*/ 0 w 233"/>
                  <a:gd name="T13" fmla="*/ 0 h 95"/>
                  <a:gd name="T14" fmla="*/ 233 w 233"/>
                  <a:gd name="T15" fmla="*/ 95 h 95"/>
                </a:gdLst>
                <a:ahLst/>
                <a:cxnLst>
                  <a:cxn ang="T8">
                    <a:pos x="T0" y="T1"/>
                  </a:cxn>
                  <a:cxn ang="T9">
                    <a:pos x="T2" y="T3"/>
                  </a:cxn>
                  <a:cxn ang="T10">
                    <a:pos x="T4" y="T5"/>
                  </a:cxn>
                  <a:cxn ang="T11">
                    <a:pos x="T6" y="T7"/>
                  </a:cxn>
                </a:cxnLst>
                <a:rect l="T12" t="T13" r="T14" b="T15"/>
                <a:pathLst>
                  <a:path w="233" h="95">
                    <a:moveTo>
                      <a:pt x="0" y="0"/>
                    </a:moveTo>
                    <a:lnTo>
                      <a:pt x="70" y="95"/>
                    </a:lnTo>
                    <a:lnTo>
                      <a:pt x="233"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0" name="Freeform 1331"/>
              <p:cNvSpPr>
                <a:spLocks noChangeArrowheads="1"/>
              </p:cNvSpPr>
              <p:nvPr/>
            </p:nvSpPr>
            <p:spPr bwMode="auto">
              <a:xfrm>
                <a:off x="1244600" y="1003299"/>
                <a:ext cx="369888" cy="82550"/>
              </a:xfrm>
              <a:custGeom>
                <a:avLst/>
                <a:gdLst>
                  <a:gd name="T0" fmla="*/ 427553539 w 320"/>
                  <a:gd name="T1" fmla="*/ 94645868 h 72"/>
                  <a:gd name="T2" fmla="*/ 197743281 w 320"/>
                  <a:gd name="T3" fmla="*/ 0 h 72"/>
                  <a:gd name="T4" fmla="*/ 89518676 w 320"/>
                  <a:gd name="T5" fmla="*/ 2628988 h 72"/>
                  <a:gd name="T6" fmla="*/ 0 w 320"/>
                  <a:gd name="T7" fmla="*/ 70984974 h 72"/>
                  <a:gd name="T8" fmla="*/ 427553539 w 320"/>
                  <a:gd name="T9" fmla="*/ 94645868 h 72"/>
                  <a:gd name="T10" fmla="*/ 0 60000 65536"/>
                  <a:gd name="T11" fmla="*/ 0 60000 65536"/>
                  <a:gd name="T12" fmla="*/ 0 60000 65536"/>
                  <a:gd name="T13" fmla="*/ 0 60000 65536"/>
                  <a:gd name="T14" fmla="*/ 0 60000 65536"/>
                  <a:gd name="T15" fmla="*/ 0 w 320"/>
                  <a:gd name="T16" fmla="*/ 0 h 72"/>
                  <a:gd name="T17" fmla="*/ 320 w 320"/>
                  <a:gd name="T18" fmla="*/ 72 h 72"/>
                </a:gdLst>
                <a:ahLst/>
                <a:cxnLst>
                  <a:cxn ang="T10">
                    <a:pos x="T0" y="T1"/>
                  </a:cxn>
                  <a:cxn ang="T11">
                    <a:pos x="T2" y="T3"/>
                  </a:cxn>
                  <a:cxn ang="T12">
                    <a:pos x="T4" y="T5"/>
                  </a:cxn>
                  <a:cxn ang="T13">
                    <a:pos x="T6" y="T7"/>
                  </a:cxn>
                  <a:cxn ang="T14">
                    <a:pos x="T8" y="T9"/>
                  </a:cxn>
                </a:cxnLst>
                <a:rect l="T15" t="T16" r="T17" b="T18"/>
                <a:pathLst>
                  <a:path w="320" h="72">
                    <a:moveTo>
                      <a:pt x="320" y="72"/>
                    </a:moveTo>
                    <a:cubicBezTo>
                      <a:pt x="148" y="0"/>
                      <a:pt x="148" y="0"/>
                      <a:pt x="148" y="0"/>
                    </a:cubicBezTo>
                    <a:cubicBezTo>
                      <a:pt x="121" y="1"/>
                      <a:pt x="94" y="1"/>
                      <a:pt x="67" y="2"/>
                    </a:cubicBezTo>
                    <a:cubicBezTo>
                      <a:pt x="0" y="54"/>
                      <a:pt x="0" y="54"/>
                      <a:pt x="0" y="54"/>
                    </a:cubicBezTo>
                    <a:lnTo>
                      <a:pt x="320" y="72"/>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1" name="Freeform 1332"/>
              <p:cNvSpPr>
                <a:spLocks noChangeArrowheads="1"/>
              </p:cNvSpPr>
              <p:nvPr/>
            </p:nvSpPr>
            <p:spPr bwMode="auto">
              <a:xfrm>
                <a:off x="1355725" y="1085849"/>
                <a:ext cx="369888" cy="130175"/>
              </a:xfrm>
              <a:custGeom>
                <a:avLst/>
                <a:gdLst>
                  <a:gd name="T0" fmla="*/ 0 w 233"/>
                  <a:gd name="T1" fmla="*/ 206652813 h 82"/>
                  <a:gd name="T2" fmla="*/ 587197994 w 233"/>
                  <a:gd name="T3" fmla="*/ 50403125 h 82"/>
                  <a:gd name="T4" fmla="*/ 410786818 w 233"/>
                  <a:gd name="T5" fmla="*/ 0 h 82"/>
                  <a:gd name="T6" fmla="*/ 0 w 233"/>
                  <a:gd name="T7" fmla="*/ 206652813 h 82"/>
                  <a:gd name="T8" fmla="*/ 0 60000 65536"/>
                  <a:gd name="T9" fmla="*/ 0 60000 65536"/>
                  <a:gd name="T10" fmla="*/ 0 60000 65536"/>
                  <a:gd name="T11" fmla="*/ 0 60000 65536"/>
                  <a:gd name="T12" fmla="*/ 0 w 233"/>
                  <a:gd name="T13" fmla="*/ 0 h 82"/>
                  <a:gd name="T14" fmla="*/ 233 w 233"/>
                  <a:gd name="T15" fmla="*/ 82 h 82"/>
                </a:gdLst>
                <a:ahLst/>
                <a:cxnLst>
                  <a:cxn ang="T8">
                    <a:pos x="T0" y="T1"/>
                  </a:cxn>
                  <a:cxn ang="T9">
                    <a:pos x="T2" y="T3"/>
                  </a:cxn>
                  <a:cxn ang="T10">
                    <a:pos x="T4" y="T5"/>
                  </a:cxn>
                  <a:cxn ang="T11">
                    <a:pos x="T6" y="T7"/>
                  </a:cxn>
                </a:cxnLst>
                <a:rect l="T12" t="T13" r="T14" b="T15"/>
                <a:pathLst>
                  <a:path w="233" h="82">
                    <a:moveTo>
                      <a:pt x="0" y="82"/>
                    </a:moveTo>
                    <a:lnTo>
                      <a:pt x="233" y="20"/>
                    </a:lnTo>
                    <a:lnTo>
                      <a:pt x="163" y="0"/>
                    </a:lnTo>
                    <a:lnTo>
                      <a:pt x="0" y="82"/>
                    </a:ln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2" name="Freeform 1333"/>
              <p:cNvSpPr>
                <a:spLocks noChangeArrowheads="1"/>
              </p:cNvSpPr>
              <p:nvPr/>
            </p:nvSpPr>
            <p:spPr bwMode="auto">
              <a:xfrm>
                <a:off x="1416050" y="985837"/>
                <a:ext cx="206375" cy="100012"/>
              </a:xfrm>
              <a:custGeom>
                <a:avLst/>
                <a:gdLst>
                  <a:gd name="T0" fmla="*/ 237936540 w 179"/>
                  <a:gd name="T1" fmla="*/ 0 h 86"/>
                  <a:gd name="T2" fmla="*/ 0 w 179"/>
                  <a:gd name="T3" fmla="*/ 18933667 h 86"/>
                  <a:gd name="T4" fmla="*/ 228631218 w 179"/>
                  <a:gd name="T5" fmla="*/ 116306978 h 86"/>
                  <a:gd name="T6" fmla="*/ 237936540 w 179"/>
                  <a:gd name="T7" fmla="*/ 0 h 86"/>
                  <a:gd name="T8" fmla="*/ 0 60000 65536"/>
                  <a:gd name="T9" fmla="*/ 0 60000 65536"/>
                  <a:gd name="T10" fmla="*/ 0 60000 65536"/>
                  <a:gd name="T11" fmla="*/ 0 60000 65536"/>
                  <a:gd name="T12" fmla="*/ 0 w 179"/>
                  <a:gd name="T13" fmla="*/ 0 h 86"/>
                  <a:gd name="T14" fmla="*/ 179 w 179"/>
                  <a:gd name="T15" fmla="*/ 86 h 86"/>
                </a:gdLst>
                <a:ahLst/>
                <a:cxnLst>
                  <a:cxn ang="T8">
                    <a:pos x="T0" y="T1"/>
                  </a:cxn>
                  <a:cxn ang="T9">
                    <a:pos x="T2" y="T3"/>
                  </a:cxn>
                  <a:cxn ang="T10">
                    <a:pos x="T4" y="T5"/>
                  </a:cxn>
                  <a:cxn ang="T11">
                    <a:pos x="T6" y="T7"/>
                  </a:cxn>
                </a:cxnLst>
                <a:rect l="T12" t="T13" r="T14" b="T15"/>
                <a:pathLst>
                  <a:path w="179" h="86">
                    <a:moveTo>
                      <a:pt x="179" y="0"/>
                    </a:moveTo>
                    <a:cubicBezTo>
                      <a:pt x="123" y="6"/>
                      <a:pt x="63" y="11"/>
                      <a:pt x="0" y="14"/>
                    </a:cubicBezTo>
                    <a:cubicBezTo>
                      <a:pt x="172" y="86"/>
                      <a:pt x="172" y="86"/>
                      <a:pt x="172" y="86"/>
                    </a:cubicBezTo>
                    <a:lnTo>
                      <a:pt x="179" y="0"/>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3" name="Freeform 1334"/>
              <p:cNvSpPr>
                <a:spLocks noChangeArrowheads="1"/>
              </p:cNvSpPr>
              <p:nvPr/>
            </p:nvSpPr>
            <p:spPr bwMode="auto">
              <a:xfrm>
                <a:off x="1614488" y="957262"/>
                <a:ext cx="188913" cy="128587"/>
              </a:xfrm>
              <a:custGeom>
                <a:avLst/>
                <a:gdLst>
                  <a:gd name="T0" fmla="*/ 218945531 w 163"/>
                  <a:gd name="T1" fmla="*/ 0 h 111"/>
                  <a:gd name="T2" fmla="*/ 9402768 w 163"/>
                  <a:gd name="T3" fmla="*/ 33549623 h 111"/>
                  <a:gd name="T4" fmla="*/ 0 w 163"/>
                  <a:gd name="T5" fmla="*/ 148960510 h 111"/>
                  <a:gd name="T6" fmla="*/ 218945531 w 163"/>
                  <a:gd name="T7" fmla="*/ 0 h 111"/>
                  <a:gd name="T8" fmla="*/ 0 60000 65536"/>
                  <a:gd name="T9" fmla="*/ 0 60000 65536"/>
                  <a:gd name="T10" fmla="*/ 0 60000 65536"/>
                  <a:gd name="T11" fmla="*/ 0 60000 65536"/>
                  <a:gd name="T12" fmla="*/ 0 w 163"/>
                  <a:gd name="T13" fmla="*/ 0 h 111"/>
                  <a:gd name="T14" fmla="*/ 163 w 163"/>
                  <a:gd name="T15" fmla="*/ 111 h 111"/>
                </a:gdLst>
                <a:ahLst/>
                <a:cxnLst>
                  <a:cxn ang="T8">
                    <a:pos x="T0" y="T1"/>
                  </a:cxn>
                  <a:cxn ang="T9">
                    <a:pos x="T2" y="T3"/>
                  </a:cxn>
                  <a:cxn ang="T10">
                    <a:pos x="T4" y="T5"/>
                  </a:cxn>
                  <a:cxn ang="T11">
                    <a:pos x="T6" y="T7"/>
                  </a:cxn>
                </a:cxnLst>
                <a:rect l="T12" t="T13" r="T14" b="T15"/>
                <a:pathLst>
                  <a:path w="163" h="111">
                    <a:moveTo>
                      <a:pt x="163" y="0"/>
                    </a:moveTo>
                    <a:cubicBezTo>
                      <a:pt x="116" y="10"/>
                      <a:pt x="63" y="18"/>
                      <a:pt x="7" y="25"/>
                    </a:cubicBezTo>
                    <a:cubicBezTo>
                      <a:pt x="0" y="111"/>
                      <a:pt x="0" y="111"/>
                      <a:pt x="0" y="111"/>
                    </a:cubicBezTo>
                    <a:lnTo>
                      <a:pt x="163" y="0"/>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4" name="Freeform 1335"/>
              <p:cNvSpPr>
                <a:spLocks noChangeArrowheads="1"/>
              </p:cNvSpPr>
              <p:nvPr/>
            </p:nvSpPr>
            <p:spPr bwMode="auto">
              <a:xfrm>
                <a:off x="1614488" y="930274"/>
                <a:ext cx="301625" cy="187325"/>
              </a:xfrm>
              <a:custGeom>
                <a:avLst/>
                <a:gdLst>
                  <a:gd name="T0" fmla="*/ 128211427 w 261"/>
                  <a:gd name="T1" fmla="*/ 216608985 h 162"/>
                  <a:gd name="T2" fmla="*/ 348573336 w 261"/>
                  <a:gd name="T3" fmla="*/ 0 h 162"/>
                  <a:gd name="T4" fmla="*/ 217691199 w 261"/>
                  <a:gd name="T5" fmla="*/ 32090391 h 162"/>
                  <a:gd name="T6" fmla="*/ 0 w 261"/>
                  <a:gd name="T7" fmla="*/ 180507295 h 162"/>
                  <a:gd name="T8" fmla="*/ 128211427 w 261"/>
                  <a:gd name="T9" fmla="*/ 216608985 h 162"/>
                  <a:gd name="T10" fmla="*/ 0 60000 65536"/>
                  <a:gd name="T11" fmla="*/ 0 60000 65536"/>
                  <a:gd name="T12" fmla="*/ 0 60000 65536"/>
                  <a:gd name="T13" fmla="*/ 0 60000 65536"/>
                  <a:gd name="T14" fmla="*/ 0 60000 65536"/>
                  <a:gd name="T15" fmla="*/ 0 w 261"/>
                  <a:gd name="T16" fmla="*/ 0 h 162"/>
                  <a:gd name="T17" fmla="*/ 261 w 261"/>
                  <a:gd name="T18" fmla="*/ 162 h 162"/>
                </a:gdLst>
                <a:ahLst/>
                <a:cxnLst>
                  <a:cxn ang="T10">
                    <a:pos x="T0" y="T1"/>
                  </a:cxn>
                  <a:cxn ang="T11">
                    <a:pos x="T2" y="T3"/>
                  </a:cxn>
                  <a:cxn ang="T12">
                    <a:pos x="T4" y="T5"/>
                  </a:cxn>
                  <a:cxn ang="T13">
                    <a:pos x="T6" y="T7"/>
                  </a:cxn>
                  <a:cxn ang="T14">
                    <a:pos x="T8" y="T9"/>
                  </a:cxn>
                </a:cxnLst>
                <a:rect l="T15" t="T16" r="T17" b="T18"/>
                <a:pathLst>
                  <a:path w="261" h="162">
                    <a:moveTo>
                      <a:pt x="96" y="162"/>
                    </a:moveTo>
                    <a:cubicBezTo>
                      <a:pt x="261" y="0"/>
                      <a:pt x="261" y="0"/>
                      <a:pt x="261" y="0"/>
                    </a:cubicBezTo>
                    <a:cubicBezTo>
                      <a:pt x="232" y="9"/>
                      <a:pt x="199" y="17"/>
                      <a:pt x="163" y="24"/>
                    </a:cubicBezTo>
                    <a:cubicBezTo>
                      <a:pt x="0" y="135"/>
                      <a:pt x="0" y="135"/>
                      <a:pt x="0" y="135"/>
                    </a:cubicBezTo>
                    <a:lnTo>
                      <a:pt x="96" y="162"/>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5" name="Freeform 1336"/>
              <p:cNvSpPr>
                <a:spLocks noChangeArrowheads="1"/>
              </p:cNvSpPr>
              <p:nvPr/>
            </p:nvSpPr>
            <p:spPr bwMode="auto">
              <a:xfrm>
                <a:off x="2100263" y="777874"/>
                <a:ext cx="28575" cy="71437"/>
              </a:xfrm>
              <a:custGeom>
                <a:avLst/>
                <a:gdLst>
                  <a:gd name="T0" fmla="*/ 5670947 w 24"/>
                  <a:gd name="T1" fmla="*/ 23896829 h 62"/>
                  <a:gd name="T2" fmla="*/ 2834878 w 24"/>
                  <a:gd name="T3" fmla="*/ 38499934 h 62"/>
                  <a:gd name="T4" fmla="*/ 34022109 w 24"/>
                  <a:gd name="T5" fmla="*/ 82310403 h 62"/>
                  <a:gd name="T6" fmla="*/ 0 w 24"/>
                  <a:gd name="T7" fmla="*/ 0 h 62"/>
                  <a:gd name="T8" fmla="*/ 5670947 w 24"/>
                  <a:gd name="T9" fmla="*/ 23896829 h 62"/>
                  <a:gd name="T10" fmla="*/ 0 60000 65536"/>
                  <a:gd name="T11" fmla="*/ 0 60000 65536"/>
                  <a:gd name="T12" fmla="*/ 0 60000 65536"/>
                  <a:gd name="T13" fmla="*/ 0 60000 65536"/>
                  <a:gd name="T14" fmla="*/ 0 60000 65536"/>
                  <a:gd name="T15" fmla="*/ 0 w 24"/>
                  <a:gd name="T16" fmla="*/ 0 h 62"/>
                  <a:gd name="T17" fmla="*/ 24 w 24"/>
                  <a:gd name="T18" fmla="*/ 62 h 62"/>
                </a:gdLst>
                <a:ahLst/>
                <a:cxnLst>
                  <a:cxn ang="T10">
                    <a:pos x="T0" y="T1"/>
                  </a:cxn>
                  <a:cxn ang="T11">
                    <a:pos x="T2" y="T3"/>
                  </a:cxn>
                  <a:cxn ang="T12">
                    <a:pos x="T4" y="T5"/>
                  </a:cxn>
                  <a:cxn ang="T13">
                    <a:pos x="T6" y="T7"/>
                  </a:cxn>
                  <a:cxn ang="T14">
                    <a:pos x="T8" y="T9"/>
                  </a:cxn>
                </a:cxnLst>
                <a:rect l="T15" t="T16" r="T17" b="T18"/>
                <a:pathLst>
                  <a:path w="24" h="62">
                    <a:moveTo>
                      <a:pt x="4" y="18"/>
                    </a:moveTo>
                    <a:cubicBezTo>
                      <a:pt x="4" y="21"/>
                      <a:pt x="3" y="25"/>
                      <a:pt x="2" y="29"/>
                    </a:cubicBezTo>
                    <a:cubicBezTo>
                      <a:pt x="24" y="62"/>
                      <a:pt x="24" y="62"/>
                      <a:pt x="24" y="62"/>
                    </a:cubicBezTo>
                    <a:cubicBezTo>
                      <a:pt x="0" y="0"/>
                      <a:pt x="0" y="0"/>
                      <a:pt x="0" y="0"/>
                    </a:cubicBezTo>
                    <a:cubicBezTo>
                      <a:pt x="3" y="6"/>
                      <a:pt x="4" y="12"/>
                      <a:pt x="4" y="18"/>
                    </a:cubicBez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sp>
        <p:nvSpPr>
          <p:cNvPr id="66" name="任意多边形 98"/>
          <p:cNvSpPr>
            <a:spLocks noChangeArrowheads="1"/>
          </p:cNvSpPr>
          <p:nvPr/>
        </p:nvSpPr>
        <p:spPr bwMode="auto">
          <a:xfrm>
            <a:off x="3715403" y="2356325"/>
            <a:ext cx="1746647" cy="360759"/>
          </a:xfrm>
          <a:custGeom>
            <a:avLst/>
            <a:gdLst>
              <a:gd name="T0" fmla="*/ 0 w 2541974"/>
              <a:gd name="T1" fmla="*/ 0 h 636814"/>
              <a:gd name="T2" fmla="*/ 2133619 w 2541974"/>
              <a:gd name="T3" fmla="*/ 0 h 636814"/>
              <a:gd name="T4" fmla="*/ 1991723 w 2541974"/>
              <a:gd name="T5" fmla="*/ 181664 h 636814"/>
              <a:gd name="T6" fmla="*/ 2133619 w 2541974"/>
              <a:gd name="T7" fmla="*/ 363328 h 636814"/>
              <a:gd name="T8" fmla="*/ 0 w 2541974"/>
              <a:gd name="T9" fmla="*/ 363328 h 636814"/>
              <a:gd name="T10" fmla="*/ 141809 w 2541974"/>
              <a:gd name="T11" fmla="*/ 181664 h 636814"/>
              <a:gd name="T12" fmla="*/ 0 60000 65536"/>
              <a:gd name="T13" fmla="*/ 0 60000 65536"/>
              <a:gd name="T14" fmla="*/ 0 60000 65536"/>
              <a:gd name="T15" fmla="*/ 0 60000 65536"/>
              <a:gd name="T16" fmla="*/ 0 60000 65536"/>
              <a:gd name="T17" fmla="*/ 0 60000 65536"/>
              <a:gd name="T18" fmla="*/ 0 w 2541974"/>
              <a:gd name="T19" fmla="*/ 0 h 636814"/>
              <a:gd name="T20" fmla="*/ 2541974 w 2541974"/>
              <a:gd name="T21" fmla="*/ 636814 h 636814"/>
            </a:gdLst>
            <a:ahLst/>
            <a:cxnLst>
              <a:cxn ang="T12">
                <a:pos x="T0" y="T1"/>
              </a:cxn>
              <a:cxn ang="T13">
                <a:pos x="T2" y="T3"/>
              </a:cxn>
              <a:cxn ang="T14">
                <a:pos x="T4" y="T5"/>
              </a:cxn>
              <a:cxn ang="T15">
                <a:pos x="T6" y="T7"/>
              </a:cxn>
              <a:cxn ang="T16">
                <a:pos x="T8" y="T9"/>
              </a:cxn>
              <a:cxn ang="T17">
                <a:pos x="T10" y="T11"/>
              </a:cxn>
            </a:cxnLst>
            <a:rect l="T18" t="T19" r="T20" b="T21"/>
            <a:pathLst>
              <a:path w="2541974" h="636814">
                <a:moveTo>
                  <a:pt x="0" y="0"/>
                </a:moveTo>
                <a:lnTo>
                  <a:pt x="2541974" y="0"/>
                </a:lnTo>
                <a:lnTo>
                  <a:pt x="2372921" y="318407"/>
                </a:lnTo>
                <a:lnTo>
                  <a:pt x="2541974" y="636814"/>
                </a:lnTo>
                <a:lnTo>
                  <a:pt x="0" y="636814"/>
                </a:lnTo>
                <a:lnTo>
                  <a:pt x="168950" y="318407"/>
                </a:lnTo>
                <a:lnTo>
                  <a:pt x="0" y="0"/>
                </a:lnTo>
                <a:close/>
              </a:path>
            </a:pathLst>
          </a:custGeom>
          <a:blipFill dpi="0" rotWithShape="1">
            <a:blip r:embed="rId2" cstate="print"/>
            <a:srcRect/>
            <a:tile tx="0" ty="0" sx="100000" sy="100000" flip="none" algn="tl"/>
          </a:blipFill>
          <a:ln>
            <a:noFill/>
          </a:ln>
          <a:extLst>
            <a:ext uri="{91240B29-F687-4F45-9708-019B960494DF}">
              <a14:hiddenLine xmlns:a14="http://schemas.microsoft.com/office/drawing/2010/main" w="12700">
                <a:solidFill>
                  <a:srgbClr val="42719B"/>
                </a:solidFill>
                <a:bevel/>
              </a14:hiddenLine>
            </a:ext>
          </a:extLst>
        </p:spPr>
        <p:txBody>
          <a:bodyPr anchor="ctr"/>
          <a:lstStyle/>
          <a:p>
            <a:r>
              <a:rPr lang="zh-CN" altLang="en-US" dirty="0">
                <a:solidFill>
                  <a:schemeClr val="bg1"/>
                </a:solidFill>
                <a:latin typeface="+mn-ea"/>
                <a:ea typeface="+mn-ea"/>
              </a:rPr>
              <a:t>谢谢聆听</a:t>
            </a:r>
            <a:endParaRPr lang="zh-CN" altLang="en-US" dirty="0">
              <a:solidFill>
                <a:schemeClr val="bg1"/>
              </a:solidFill>
              <a:latin typeface="+mn-ea"/>
              <a:ea typeface="+mn-ea"/>
            </a:endParaRPr>
          </a:p>
        </p:txBody>
      </p:sp>
      <p:pic>
        <p:nvPicPr>
          <p:cNvPr id="6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88438"/>
            <a:ext cx="1547664" cy="39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sym typeface="+mn-ea"/>
              </a:rPr>
              <a:t>为什么使用泛型</a:t>
            </a:r>
            <a:endParaRPr lang="zh-CN" altLang="en-US" dirty="0"/>
          </a:p>
        </p:txBody>
      </p:sp>
      <p:sp>
        <p:nvSpPr>
          <p:cNvPr id="12" name="TextBox 11"/>
          <p:cNvSpPr txBox="1"/>
          <p:nvPr/>
        </p:nvSpPr>
        <p:spPr>
          <a:xfrm>
            <a:off x="567000" y="1465042"/>
            <a:ext cx="1755000" cy="461665"/>
          </a:xfrm>
          <a:prstGeom prst="rect">
            <a:avLst/>
          </a:prstGeom>
          <a:noFill/>
          <a:ln>
            <a:solidFill>
              <a:schemeClr val="tx2">
                <a:lumMod val="50000"/>
              </a:schemeClr>
            </a:solidFill>
          </a:ln>
        </p:spPr>
        <p:txBody>
          <a:bodyPr wrap="square" rtlCol="0">
            <a:spAutoFit/>
          </a:bodyPr>
          <a:lstStyle/>
          <a:p>
            <a:r>
              <a:rPr lang="en-US" altLang="zh-CN" sz="2400" dirty="0" smtClean="0"/>
              <a:t>.java</a:t>
            </a:r>
            <a:r>
              <a:rPr lang="zh-CN" altLang="en-US" sz="2400" dirty="0" smtClean="0"/>
              <a:t>源文件</a:t>
            </a:r>
            <a:endParaRPr lang="zh-CN" altLang="en-US" sz="2400" dirty="0"/>
          </a:p>
        </p:txBody>
      </p:sp>
      <p:sp>
        <p:nvSpPr>
          <p:cNvPr id="14" name="TextBox 13"/>
          <p:cNvSpPr txBox="1"/>
          <p:nvPr/>
        </p:nvSpPr>
        <p:spPr>
          <a:xfrm>
            <a:off x="3177000" y="1465042"/>
            <a:ext cx="2655000" cy="461665"/>
          </a:xfrm>
          <a:prstGeom prst="rect">
            <a:avLst/>
          </a:prstGeom>
          <a:noFill/>
          <a:ln>
            <a:solidFill>
              <a:schemeClr val="tx1"/>
            </a:solidFill>
          </a:ln>
        </p:spPr>
        <p:txBody>
          <a:bodyPr wrap="square" rtlCol="0">
            <a:spAutoFit/>
          </a:bodyPr>
          <a:lstStyle/>
          <a:p>
            <a:r>
              <a:rPr lang="en-US" altLang="zh-CN" sz="2400" dirty="0" smtClean="0"/>
              <a:t>.class</a:t>
            </a:r>
            <a:r>
              <a:rPr lang="zh-CN" altLang="en-US" sz="2400" dirty="0" smtClean="0"/>
              <a:t>字节码文件</a:t>
            </a:r>
            <a:endParaRPr lang="zh-CN" altLang="en-US" sz="2400" dirty="0"/>
          </a:p>
        </p:txBody>
      </p:sp>
      <p:sp>
        <p:nvSpPr>
          <p:cNvPr id="15" name="TextBox 14"/>
          <p:cNvSpPr txBox="1"/>
          <p:nvPr/>
        </p:nvSpPr>
        <p:spPr>
          <a:xfrm>
            <a:off x="6687000" y="1465042"/>
            <a:ext cx="1896777" cy="461665"/>
          </a:xfrm>
          <a:prstGeom prst="rect">
            <a:avLst/>
          </a:prstGeom>
          <a:noFill/>
          <a:ln>
            <a:solidFill>
              <a:schemeClr val="tx1"/>
            </a:solidFill>
          </a:ln>
        </p:spPr>
        <p:txBody>
          <a:bodyPr wrap="square" rtlCol="0">
            <a:spAutoFit/>
          </a:bodyPr>
          <a:lstStyle/>
          <a:p>
            <a:r>
              <a:rPr lang="zh-CN" altLang="en-US" sz="2400" dirty="0" smtClean="0"/>
              <a:t>加载与运行</a:t>
            </a:r>
            <a:endParaRPr lang="zh-CN" altLang="en-US" sz="2400" dirty="0"/>
          </a:p>
        </p:txBody>
      </p:sp>
      <p:grpSp>
        <p:nvGrpSpPr>
          <p:cNvPr id="3" name="组合 2"/>
          <p:cNvGrpSpPr/>
          <p:nvPr/>
        </p:nvGrpSpPr>
        <p:grpSpPr>
          <a:xfrm>
            <a:off x="2277110" y="1178560"/>
            <a:ext cx="871220" cy="685800"/>
            <a:chOff x="3586" y="1743"/>
            <a:chExt cx="1372" cy="1080"/>
          </a:xfrm>
        </p:grpSpPr>
        <p:grpSp>
          <p:nvGrpSpPr>
            <p:cNvPr id="16" name="组合 15"/>
            <p:cNvGrpSpPr/>
            <p:nvPr/>
          </p:nvGrpSpPr>
          <p:grpSpPr>
            <a:xfrm>
              <a:off x="3586" y="1743"/>
              <a:ext cx="1346" cy="1081"/>
              <a:chOff x="2277000" y="755419"/>
              <a:chExt cx="855000" cy="686665"/>
            </a:xfrm>
          </p:grpSpPr>
          <p:sp>
            <p:nvSpPr>
              <p:cNvPr id="17" name="右箭头 16"/>
              <p:cNvSpPr/>
              <p:nvPr/>
            </p:nvSpPr>
            <p:spPr bwMode="auto">
              <a:xfrm>
                <a:off x="2389500" y="1131750"/>
                <a:ext cx="720000" cy="31033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TextBox 17"/>
              <p:cNvSpPr txBox="1"/>
              <p:nvPr/>
            </p:nvSpPr>
            <p:spPr>
              <a:xfrm>
                <a:off x="2277000" y="755419"/>
                <a:ext cx="855000" cy="369332"/>
              </a:xfrm>
              <a:prstGeom prst="rect">
                <a:avLst/>
              </a:prstGeom>
              <a:noFill/>
            </p:spPr>
            <p:txBody>
              <a:bodyPr wrap="square" rtlCol="0">
                <a:spAutoFit/>
              </a:bodyPr>
              <a:lstStyle/>
              <a:p>
                <a:r>
                  <a:rPr lang="en-US" altLang="zh-CN" b="1" dirty="0" err="1" smtClean="0"/>
                  <a:t>javac</a:t>
                </a:r>
                <a:endParaRPr lang="zh-CN" altLang="en-US" b="1" dirty="0"/>
              </a:p>
            </p:txBody>
          </p:sp>
        </p:grpSp>
        <p:sp>
          <p:nvSpPr>
            <p:cNvPr id="27" name="TextBox 26"/>
            <p:cNvSpPr txBox="1"/>
            <p:nvPr/>
          </p:nvSpPr>
          <p:spPr>
            <a:xfrm>
              <a:off x="3586" y="2370"/>
              <a:ext cx="1372" cy="436"/>
            </a:xfrm>
            <a:prstGeom prst="rect">
              <a:avLst/>
            </a:prstGeom>
            <a:noFill/>
          </p:spPr>
          <p:txBody>
            <a:bodyPr wrap="square" rtlCol="0">
              <a:spAutoFit/>
            </a:bodyPr>
            <a:lstStyle/>
            <a:p>
              <a:r>
                <a:rPr lang="zh-CN" altLang="en-US" sz="1200" dirty="0">
                  <a:solidFill>
                    <a:schemeClr val="bg1"/>
                  </a:solidFill>
                </a:rPr>
                <a:t>编译期</a:t>
              </a:r>
              <a:endParaRPr lang="zh-CN" altLang="en-US" sz="1200" dirty="0">
                <a:solidFill>
                  <a:schemeClr val="bg1"/>
                </a:solidFill>
              </a:endParaRPr>
            </a:p>
          </p:txBody>
        </p:sp>
      </p:grpSp>
      <p:grpSp>
        <p:nvGrpSpPr>
          <p:cNvPr id="4" name="组合 3"/>
          <p:cNvGrpSpPr/>
          <p:nvPr/>
        </p:nvGrpSpPr>
        <p:grpSpPr>
          <a:xfrm>
            <a:off x="5742305" y="1234440"/>
            <a:ext cx="899160" cy="631190"/>
            <a:chOff x="9043" y="1831"/>
            <a:chExt cx="1416" cy="994"/>
          </a:xfrm>
        </p:grpSpPr>
        <p:grpSp>
          <p:nvGrpSpPr>
            <p:cNvPr id="19" name="组合 18"/>
            <p:cNvGrpSpPr/>
            <p:nvPr/>
          </p:nvGrpSpPr>
          <p:grpSpPr>
            <a:xfrm>
              <a:off x="9184" y="1831"/>
              <a:ext cx="1240" cy="994"/>
              <a:chOff x="5832000" y="811020"/>
              <a:chExt cx="787500" cy="631064"/>
            </a:xfrm>
          </p:grpSpPr>
          <p:sp>
            <p:nvSpPr>
              <p:cNvPr id="20" name="右箭头 19"/>
              <p:cNvSpPr/>
              <p:nvPr/>
            </p:nvSpPr>
            <p:spPr bwMode="auto">
              <a:xfrm>
                <a:off x="5899500" y="1131750"/>
                <a:ext cx="720000" cy="31033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5832000" y="811020"/>
                <a:ext cx="742500" cy="369332"/>
              </a:xfrm>
              <a:prstGeom prst="rect">
                <a:avLst/>
              </a:prstGeom>
              <a:noFill/>
            </p:spPr>
            <p:txBody>
              <a:bodyPr wrap="square" rtlCol="0">
                <a:spAutoFit/>
              </a:bodyPr>
              <a:lstStyle/>
              <a:p>
                <a:r>
                  <a:rPr lang="en-US" altLang="zh-CN" b="1" dirty="0" smtClean="0"/>
                  <a:t>JVM</a:t>
                </a:r>
                <a:endParaRPr lang="zh-CN" altLang="en-US" b="1" dirty="0"/>
              </a:p>
            </p:txBody>
          </p:sp>
        </p:grpSp>
        <p:sp>
          <p:nvSpPr>
            <p:cNvPr id="28" name="TextBox 27"/>
            <p:cNvSpPr txBox="1"/>
            <p:nvPr/>
          </p:nvSpPr>
          <p:spPr>
            <a:xfrm>
              <a:off x="9043" y="2370"/>
              <a:ext cx="1417" cy="436"/>
            </a:xfrm>
            <a:prstGeom prst="rect">
              <a:avLst/>
            </a:prstGeom>
            <a:noFill/>
          </p:spPr>
          <p:txBody>
            <a:bodyPr wrap="square" rtlCol="0">
              <a:spAutoFit/>
            </a:bodyPr>
            <a:lstStyle/>
            <a:p>
              <a:r>
                <a:rPr lang="zh-CN" altLang="en-US" sz="1200" dirty="0" smtClean="0">
                  <a:solidFill>
                    <a:schemeClr val="bg1"/>
                  </a:solidFill>
                </a:rPr>
                <a:t>运行时</a:t>
              </a:r>
              <a:endParaRPr lang="zh-CN" altLang="en-US" sz="1200" dirty="0">
                <a:solidFill>
                  <a:schemeClr val="bg1"/>
                </a:solidFill>
              </a:endParaRPr>
            </a:p>
          </p:txBody>
        </p:sp>
      </p:grpSp>
      <p:sp>
        <p:nvSpPr>
          <p:cNvPr id="9" name="副标题 8"/>
          <p:cNvSpPr>
            <a:spLocks noGrp="1"/>
          </p:cNvSpPr>
          <p:nvPr>
            <p:ph type="subTitle" idx="10"/>
          </p:nvPr>
        </p:nvSpPr>
        <p:spPr/>
        <p:txBody>
          <a:bodyPr/>
          <a:p>
            <a:r>
              <a:rPr lang="en-US" altLang="zh-CN" dirty="0" smtClean="0"/>
              <a:t>Java</a:t>
            </a:r>
            <a:r>
              <a:rPr lang="zh-CN" altLang="en-US" dirty="0" smtClean="0"/>
              <a:t>程序从代码编辑到编译，再到运行的过程</a:t>
            </a:r>
            <a:endParaRPr lang="zh-CN" altLang="en-US" dirty="0" smtClean="0"/>
          </a:p>
        </p:txBody>
      </p:sp>
      <p:sp>
        <p:nvSpPr>
          <p:cNvPr id="5" name="文本框 4"/>
          <p:cNvSpPr txBox="1"/>
          <p:nvPr/>
        </p:nvSpPr>
        <p:spPr>
          <a:xfrm>
            <a:off x="2153920" y="2275205"/>
            <a:ext cx="4544695" cy="1014730"/>
          </a:xfrm>
          <a:prstGeom prst="rect">
            <a:avLst/>
          </a:prstGeom>
          <a:noFill/>
        </p:spPr>
        <p:txBody>
          <a:bodyPr wrap="square" rtlCol="0">
            <a:spAutoFit/>
          </a:bodyPr>
          <a:p>
            <a:pPr algn="ctr">
              <a:lnSpc>
                <a:spcPct val="150000"/>
              </a:lnSpc>
            </a:pPr>
            <a:r>
              <a:rPr lang="en-US" altLang="zh-CN" sz="2000">
                <a:ln w="6600">
                  <a:solidFill>
                    <a:schemeClr val="accent2"/>
                  </a:solidFill>
                  <a:prstDash val="solid"/>
                </a:ln>
                <a:solidFill>
                  <a:srgbClr val="FFFFFF"/>
                </a:solidFill>
                <a:effectLst>
                  <a:outerShdw dist="38100" dir="2700000" algn="tl" rotWithShape="0">
                    <a:schemeClr val="accent2"/>
                  </a:outerShdw>
                </a:effectLst>
              </a:rPr>
              <a:t> Java</a:t>
            </a:r>
            <a:r>
              <a:rPr lang="zh-CN" altLang="en-US" sz="2000">
                <a:ln w="6600">
                  <a:solidFill>
                    <a:schemeClr val="accent2"/>
                  </a:solidFill>
                  <a:prstDash val="solid"/>
                </a:ln>
                <a:solidFill>
                  <a:srgbClr val="FFFFFF"/>
                </a:solidFill>
                <a:effectLst>
                  <a:outerShdw dist="38100" dir="2700000" algn="tl" rotWithShape="0">
                    <a:schemeClr val="accent2"/>
                  </a:outerShdw>
                </a:effectLst>
              </a:rPr>
              <a:t>中对象类型的判断规则：</a:t>
            </a:r>
            <a:endParaRPr lang="zh-CN" altLang="en-US" sz="2000">
              <a:ln w="6600">
                <a:solidFill>
                  <a:schemeClr val="accent2"/>
                </a:solidFill>
                <a:prstDash val="solid"/>
              </a:ln>
              <a:solidFill>
                <a:srgbClr val="FFFFFF"/>
              </a:solidFill>
              <a:effectLst>
                <a:outerShdw dist="38100" dir="2700000" algn="tl" rotWithShape="0">
                  <a:schemeClr val="accent2"/>
                </a:outerShdw>
              </a:effectLst>
            </a:endParaRPr>
          </a:p>
          <a:p>
            <a:pPr algn="ctr">
              <a:lnSpc>
                <a:spcPct val="150000"/>
              </a:lnSpc>
            </a:pPr>
            <a:r>
              <a:rPr lang="zh-CN" altLang="en-US" sz="2000" b="1">
                <a:ln w="6600">
                  <a:solidFill>
                    <a:schemeClr val="accent2"/>
                  </a:solidFill>
                  <a:prstDash val="solid"/>
                </a:ln>
                <a:solidFill>
                  <a:srgbClr val="FFFFFF"/>
                </a:solidFill>
                <a:effectLst>
                  <a:outerShdw dist="38100" dir="2700000" algn="tl" rotWithShape="0">
                    <a:schemeClr val="accent2"/>
                  </a:outerShdw>
                </a:effectLst>
              </a:rPr>
              <a:t>编译期看左侧，运行时看右侧</a:t>
            </a:r>
            <a:endParaRPr lang="zh-CN" altLang="en-US" sz="2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AutoShape 5"/>
          <p:cNvSpPr>
            <a:spLocks noChangeArrowheads="1"/>
          </p:cNvSpPr>
          <p:nvPr/>
        </p:nvSpPr>
        <p:spPr bwMode="auto">
          <a:xfrm>
            <a:off x="2651204" y="3428003"/>
            <a:ext cx="3641651" cy="50672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ctr">
              <a:lnSpc>
                <a:spcPct val="150000"/>
              </a:lnSpc>
            </a:pPr>
            <a:r>
              <a:rPr lang="zh-CN" altLang="en-US" sz="1800">
                <a:sym typeface="+mn-ea"/>
              </a:rPr>
              <a:t>Object  val=new String(“123”);</a:t>
            </a:r>
            <a:endParaRPr lang="zh-CN" altLang="en-US" sz="1800" dirty="0">
              <a:solidFill>
                <a:schemeClr val="tx1">
                  <a:lumMod val="75000"/>
                  <a:lumOff val="25000"/>
                </a:schemeClr>
              </a:solidFill>
              <a:ea typeface="微软雅黑" panose="020B0503020204020204" pitchFamily="34" charset="-122"/>
              <a:sym typeface="+mn-ea"/>
            </a:endParaRPr>
          </a:p>
        </p:txBody>
      </p:sp>
      <p:grpSp>
        <p:nvGrpSpPr>
          <p:cNvPr id="29" name="组合 28"/>
          <p:cNvGrpSpPr/>
          <p:nvPr/>
        </p:nvGrpSpPr>
        <p:grpSpPr>
          <a:xfrm>
            <a:off x="1010285" y="3507740"/>
            <a:ext cx="6268085" cy="1344295"/>
            <a:chOff x="1252" y="5524"/>
            <a:chExt cx="9871" cy="2117"/>
          </a:xfrm>
        </p:grpSpPr>
        <p:grpSp>
          <p:nvGrpSpPr>
            <p:cNvPr id="26" name="组合 25"/>
            <p:cNvGrpSpPr/>
            <p:nvPr/>
          </p:nvGrpSpPr>
          <p:grpSpPr>
            <a:xfrm>
              <a:off x="1252" y="5524"/>
              <a:ext cx="4134" cy="2030"/>
              <a:chOff x="1252" y="5524"/>
              <a:chExt cx="4134" cy="2030"/>
            </a:xfrm>
          </p:grpSpPr>
          <p:sp>
            <p:nvSpPr>
              <p:cNvPr id="6" name="矩形 5"/>
              <p:cNvSpPr/>
              <p:nvPr/>
            </p:nvSpPr>
            <p:spPr>
              <a:xfrm>
                <a:off x="4025" y="5524"/>
                <a:ext cx="1248" cy="567"/>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 135"/>
              <p:cNvSpPr/>
              <p:nvPr/>
            </p:nvSpPr>
            <p:spPr>
              <a:xfrm rot="9120000">
                <a:off x="2979" y="5787"/>
                <a:ext cx="1276" cy="698"/>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1252" y="6538"/>
                <a:ext cx="4134" cy="1016"/>
              </a:xfrm>
              <a:prstGeom prst="rect">
                <a:avLst/>
              </a:prstGeom>
              <a:noFill/>
            </p:spPr>
            <p:txBody>
              <a:bodyPr wrap="square" rtlCol="0">
                <a:spAutoFit/>
              </a:bodyPr>
              <a:p>
                <a:r>
                  <a:rPr lang="en-US" altLang="zh-CN" b="1">
                    <a:solidFill>
                      <a:srgbClr val="3E68FC"/>
                    </a:solidFill>
                  </a:rPr>
                  <a:t>val</a:t>
                </a:r>
                <a:r>
                  <a:rPr lang="zh-CN" altLang="en-US" b="1">
                    <a:solidFill>
                      <a:srgbClr val="3E68FC"/>
                    </a:solidFill>
                  </a:rPr>
                  <a:t>的编译期类型：</a:t>
                </a:r>
                <a:endParaRPr lang="zh-CN" altLang="en-US" b="1">
                  <a:solidFill>
                    <a:srgbClr val="3E68FC"/>
                  </a:solidFill>
                </a:endParaRPr>
              </a:p>
              <a:p>
                <a:r>
                  <a:rPr lang="en-US" altLang="zh-CN" b="1">
                    <a:solidFill>
                      <a:srgbClr val="3E68FC"/>
                    </a:solidFill>
                  </a:rPr>
                  <a:t>Object</a:t>
                </a:r>
                <a:endParaRPr lang="en-US" altLang="zh-CN" b="1">
                  <a:solidFill>
                    <a:srgbClr val="3E68FC"/>
                  </a:solidFill>
                </a:endParaRPr>
              </a:p>
            </p:txBody>
          </p:sp>
        </p:grpSp>
        <p:grpSp>
          <p:nvGrpSpPr>
            <p:cNvPr id="25" name="组合 24"/>
            <p:cNvGrpSpPr/>
            <p:nvPr/>
          </p:nvGrpSpPr>
          <p:grpSpPr>
            <a:xfrm>
              <a:off x="5974" y="5524"/>
              <a:ext cx="5149" cy="2117"/>
              <a:chOff x="5974" y="5524"/>
              <a:chExt cx="5149" cy="2117"/>
            </a:xfrm>
          </p:grpSpPr>
          <p:sp>
            <p:nvSpPr>
              <p:cNvPr id="8" name="矩形 7"/>
              <p:cNvSpPr/>
              <p:nvPr/>
            </p:nvSpPr>
            <p:spPr>
              <a:xfrm>
                <a:off x="5974" y="5524"/>
                <a:ext cx="3209" cy="567"/>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 135"/>
              <p:cNvSpPr/>
              <p:nvPr/>
            </p:nvSpPr>
            <p:spPr>
              <a:xfrm rot="1140000">
                <a:off x="7191" y="5954"/>
                <a:ext cx="1813" cy="624"/>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4" name="文本框 23"/>
              <p:cNvSpPr txBox="1"/>
              <p:nvPr/>
            </p:nvSpPr>
            <p:spPr>
              <a:xfrm>
                <a:off x="6989" y="6625"/>
                <a:ext cx="4134" cy="1016"/>
              </a:xfrm>
              <a:prstGeom prst="rect">
                <a:avLst/>
              </a:prstGeom>
              <a:noFill/>
            </p:spPr>
            <p:txBody>
              <a:bodyPr wrap="square" rtlCol="0">
                <a:spAutoFit/>
              </a:bodyPr>
              <a:p>
                <a:r>
                  <a:rPr lang="en-US" altLang="zh-CN" b="1">
                    <a:solidFill>
                      <a:srgbClr val="3E68FC"/>
                    </a:solidFill>
                  </a:rPr>
                  <a:t>val</a:t>
                </a:r>
                <a:r>
                  <a:rPr lang="zh-CN" altLang="en-US" b="1">
                    <a:solidFill>
                      <a:srgbClr val="3E68FC"/>
                    </a:solidFill>
                  </a:rPr>
                  <a:t>的运行时类型：</a:t>
                </a:r>
                <a:endParaRPr lang="zh-CN" altLang="en-US" b="1">
                  <a:solidFill>
                    <a:srgbClr val="3E68FC"/>
                  </a:solidFill>
                </a:endParaRPr>
              </a:p>
              <a:p>
                <a:r>
                  <a:rPr lang="en-US" altLang="zh-CN" b="1">
                    <a:solidFill>
                      <a:srgbClr val="3E68FC"/>
                    </a:solidFill>
                  </a:rPr>
                  <a:t>String</a:t>
                </a:r>
                <a:endParaRPr lang="en-US" altLang="zh-CN" b="1">
                  <a:solidFill>
                    <a:srgbClr val="3E68FC"/>
                  </a:solidFill>
                </a:endParaRPr>
              </a:p>
            </p:txBody>
          </p:sp>
        </p:gr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11"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4"/>
          <p:cNvSpPr>
            <a:spLocks noChangeArrowheads="1"/>
          </p:cNvSpPr>
          <p:nvPr/>
        </p:nvSpPr>
        <p:spPr bwMode="auto">
          <a:xfrm>
            <a:off x="35496" y="1275606"/>
            <a:ext cx="5256584"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 </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Object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类型成员属性</a:t>
            </a:r>
            <a:endParaRPr lang="en-US" altLang="zh-CN" sz="12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(Object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zh-CN" altLang="en-US" sz="1200" dirty="0" smtClean="0">
                <a:solidFill>
                  <a:srgbClr val="3F7F5F"/>
                </a:solidFill>
                <a:latin typeface="Consolas" panose="020B0609020204030204"/>
              </a:rPr>
              <a:t>通过构造器传形参并为属性赋值</a:t>
            </a:r>
            <a:endParaRPr lang="en-US" altLang="zh-CN" sz="1600" b="1" dirty="0" smtClean="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类型对象</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Object </a:t>
            </a:r>
            <a:r>
              <a:rPr lang="en-US" altLang="zh-CN" sz="1600" b="1" dirty="0" err="1" smtClean="0">
                <a:solidFill>
                  <a:srgbClr val="000000"/>
                </a:solidFill>
                <a:latin typeface="Consolas" panose="020B0609020204030204"/>
              </a:rPr>
              <a:t>getVal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GB" altLang="zh-CN" sz="1600" dirty="0">
              <a:solidFill>
                <a:srgbClr val="3933FF"/>
              </a:solidFill>
              <a:latin typeface="+mn-ea"/>
            </a:endParaRPr>
          </a:p>
        </p:txBody>
      </p:sp>
      <p:sp>
        <p:nvSpPr>
          <p:cNvPr id="19" name="AutoShape 4"/>
          <p:cNvSpPr>
            <a:spLocks noChangeArrowheads="1"/>
          </p:cNvSpPr>
          <p:nvPr/>
        </p:nvSpPr>
        <p:spPr bwMode="auto">
          <a:xfrm>
            <a:off x="2483768" y="1394395"/>
            <a:ext cx="6624736" cy="224535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NoGenericTest</a:t>
            </a:r>
            <a:r>
              <a:rPr lang="en-US" altLang="zh-CN" sz="1600" b="1" dirty="0">
                <a:solidFill>
                  <a:srgbClr val="000000"/>
                </a:solidFill>
                <a:latin typeface="Consolas" panose="020B0609020204030204"/>
              </a:rPr>
              <a:t> {</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smtClean="0">
                <a:solidFill>
                  <a:srgbClr val="7F0055"/>
                </a:solidFill>
                <a:latin typeface="Consolas" panose="020B0609020204030204"/>
              </a:rPr>
              <a:t>static</a:t>
            </a:r>
            <a:r>
              <a:rPr lang="en-US" altLang="zh-CN" sz="1600" b="1" dirty="0" smtClean="0">
                <a:solidFill>
                  <a:srgbClr val="000000"/>
                </a:solidFill>
                <a:latin typeface="Consolas" panose="020B0609020204030204"/>
              </a:rPr>
              <a:t> </a:t>
            </a:r>
            <a:r>
              <a:rPr lang="en-US" altLang="zh-CN" sz="1600" b="1" dirty="0" smtClean="0">
                <a:solidFill>
                  <a:srgbClr val="7F0055"/>
                </a:solidFill>
                <a:latin typeface="Consolas" panose="020B0609020204030204"/>
              </a:rPr>
              <a:t>void</a:t>
            </a:r>
            <a:r>
              <a:rPr lang="en-US" altLang="zh-CN" sz="1600" b="1" dirty="0" smtClean="0">
                <a:solidFill>
                  <a:srgbClr val="000000"/>
                </a:solidFill>
                <a:latin typeface="Consolas" panose="020B0609020204030204"/>
              </a:rPr>
              <a:t> main(String[] </a:t>
            </a:r>
            <a:r>
              <a:rPr lang="en-US" altLang="zh-CN" sz="1600" b="1" dirty="0" err="1" smtClean="0">
                <a:solidFill>
                  <a:srgbClr val="000000"/>
                </a:solidFill>
                <a:latin typeface="Consolas" panose="020B0609020204030204"/>
              </a:rPr>
              <a:t>args</a:t>
            </a:r>
            <a:r>
              <a:rPr lang="en-US" altLang="zh-CN" sz="1600" b="1" dirty="0" smtClean="0">
                <a:solidFill>
                  <a:srgbClr val="000000"/>
                </a:solidFill>
                <a:latin typeface="Consolas" panose="020B0609020204030204"/>
              </a:rPr>
              <a:t>) {</a:t>
            </a:r>
            <a:r>
              <a:rPr lang="en-US" altLang="zh-CN" sz="1200" dirty="0">
                <a:solidFill>
                  <a:srgbClr val="3F7F5F"/>
                </a:solidFill>
                <a:latin typeface="Consolas" panose="020B0609020204030204"/>
              </a:rPr>
              <a:t>//</a:t>
            </a:r>
            <a:r>
              <a:rPr lang="zh-CN" altLang="en-US" sz="1200" dirty="0" smtClean="0">
                <a:solidFill>
                  <a:srgbClr val="3F7F5F"/>
                </a:solidFill>
                <a:latin typeface="Consolas" panose="020B0609020204030204"/>
              </a:rPr>
              <a:t>通过构造器传实参</a:t>
            </a:r>
            <a:endParaRPr lang="en-US" altLang="zh-CN" sz="1600" b="1" dirty="0" smtClean="0">
              <a:solidFill>
                <a:srgbClr val="000000"/>
              </a:solidFill>
              <a:latin typeface="Consolas" panose="020B0609020204030204"/>
            </a:endParaRPr>
          </a:p>
          <a:p>
            <a:pPr lvl="2" algn="l"/>
            <a:r>
              <a:rPr lang="en-US" altLang="zh-CN" sz="1600" dirty="0" err="1" smtClean="0">
                <a:solidFill>
                  <a:srgbClr val="000000"/>
                </a:solidFill>
                <a:latin typeface="Consolas" panose="020B0609020204030204"/>
              </a:rPr>
              <a:t>NoGeneric</a:t>
            </a:r>
            <a:r>
              <a:rPr lang="en-US" altLang="zh-CN" sz="1600" dirty="0" smtClean="0">
                <a:solidFill>
                  <a:srgbClr val="000000"/>
                </a:solidFill>
                <a:latin typeface="Consolas" panose="020B0609020204030204"/>
              </a:rPr>
              <a:t> </a:t>
            </a:r>
            <a:r>
              <a:rPr lang="en-US" altLang="zh-CN" sz="1600" dirty="0" err="1">
                <a:solidFill>
                  <a:srgbClr val="000000"/>
                </a:solidFill>
                <a:latin typeface="Consolas" panose="020B0609020204030204"/>
              </a:rPr>
              <a:t>obj</a:t>
            </a:r>
            <a:r>
              <a:rPr lang="en-US" altLang="zh-CN" sz="1600" dirty="0">
                <a:solidFill>
                  <a:srgbClr val="000000"/>
                </a:solidFill>
                <a:latin typeface="Consolas" panose="020B0609020204030204"/>
              </a:rPr>
              <a:t> = </a:t>
            </a:r>
            <a:r>
              <a:rPr lang="en-US" altLang="zh-CN" sz="1600" b="1" dirty="0">
                <a:solidFill>
                  <a:srgbClr val="7F0055"/>
                </a:solidFill>
                <a:latin typeface="Consolas" panose="020B0609020204030204"/>
              </a:rPr>
              <a:t>new</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a:t>
            </a:r>
            <a:r>
              <a:rPr lang="en-US" altLang="zh-CN" sz="1600" b="1" dirty="0">
                <a:solidFill>
                  <a:srgbClr val="7F0055"/>
                </a:solidFill>
                <a:latin typeface="Consolas" panose="020B0609020204030204"/>
              </a:rPr>
              <a:t>new</a:t>
            </a:r>
            <a:r>
              <a:rPr lang="en-US" altLang="zh-CN" sz="1600" b="1" dirty="0">
                <a:solidFill>
                  <a:srgbClr val="000000"/>
                </a:solidFill>
                <a:latin typeface="Consolas" panose="020B0609020204030204"/>
              </a:rPr>
              <a:t> String(</a:t>
            </a:r>
            <a:r>
              <a:rPr lang="en-US" altLang="zh-CN" sz="1600" b="1" dirty="0">
                <a:solidFill>
                  <a:srgbClr val="2A00FF"/>
                </a:solidFill>
                <a:latin typeface="Consolas" panose="020B0609020204030204"/>
              </a:rPr>
              <a:t>"123"</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dirty="0">
                <a:solidFill>
                  <a:srgbClr val="000000"/>
                </a:solidFill>
                <a:latin typeface="Consolas" panose="020B0609020204030204"/>
              </a:rPr>
              <a:t>Object </a:t>
            </a:r>
            <a:r>
              <a:rPr lang="en-US" altLang="zh-CN" sz="1600" dirty="0" err="1">
                <a:solidFill>
                  <a:srgbClr val="000000"/>
                </a:solidFill>
                <a:latin typeface="Consolas" panose="020B0609020204030204"/>
              </a:rPr>
              <a:t>val</a:t>
            </a:r>
            <a:r>
              <a:rPr lang="en-US" altLang="zh-CN" sz="1600" dirty="0">
                <a:solidFill>
                  <a:srgbClr val="000000"/>
                </a:solidFill>
                <a:latin typeface="Consolas" panose="020B0609020204030204"/>
              </a:rPr>
              <a:t> = </a:t>
            </a:r>
            <a:r>
              <a:rPr lang="en-US" altLang="zh-CN" sz="1600" dirty="0" err="1">
                <a:solidFill>
                  <a:srgbClr val="000000"/>
                </a:solidFill>
                <a:latin typeface="Consolas" panose="020B0609020204030204"/>
              </a:rPr>
              <a:t>obj.getVal</a:t>
            </a:r>
            <a:r>
              <a:rPr lang="en-US" altLang="zh-CN" sz="1600" dirty="0" smtClean="0">
                <a:solidFill>
                  <a:srgbClr val="000000"/>
                </a:solidFill>
                <a:latin typeface="Consolas" panose="020B0609020204030204"/>
              </a:rPr>
              <a:t>();</a:t>
            </a:r>
            <a:endParaRPr lang="en-US" altLang="zh-CN" sz="1600" dirty="0" smtClean="0">
              <a:solidFill>
                <a:srgbClr val="000000"/>
              </a:solidFill>
              <a:latin typeface="Consolas" panose="020B0609020204030204"/>
            </a:endParaRPr>
          </a:p>
          <a:p>
            <a:pPr lvl="2" algn="l"/>
            <a:r>
              <a:rPr lang="en-US" altLang="zh-CN" sz="1600">
                <a:latin typeface="Consolas" panose="020B0609020204030204"/>
                <a:sym typeface="+mn-ea"/>
              </a:rPr>
              <a:t>String valStr=(String) val;</a:t>
            </a:r>
            <a:endParaRPr lang="en-US" altLang="zh-CN" sz="1600" dirty="0" smtClean="0">
              <a:solidFill>
                <a:srgbClr val="000000"/>
              </a:solidFill>
              <a:latin typeface="Consolas" panose="020B0609020204030204"/>
            </a:endParaRPr>
          </a:p>
          <a:p>
            <a:pPr lvl="2" algn="l"/>
            <a:r>
              <a:rPr lang="en-US" altLang="zh-CN" sz="1200" dirty="0">
                <a:solidFill>
                  <a:srgbClr val="3F7F5F"/>
                </a:solidFill>
                <a:latin typeface="Consolas" panose="020B0609020204030204"/>
                <a:sym typeface="+mn-ea"/>
              </a:rPr>
              <a:t>//</a:t>
            </a:r>
            <a:r>
              <a:rPr lang="zh-CN" altLang="en-US" sz="1200" dirty="0">
                <a:solidFill>
                  <a:srgbClr val="3F7F5F"/>
                </a:solidFill>
                <a:latin typeface="Consolas" panose="020B0609020204030204"/>
                <a:sym typeface="+mn-ea"/>
              </a:rPr>
              <a:t>在强制类型转换时若未能区分清楚</a:t>
            </a:r>
            <a:r>
              <a:rPr lang="en-US" altLang="zh-CN" sz="1200" dirty="0">
                <a:solidFill>
                  <a:srgbClr val="3F7F5F"/>
                </a:solidFill>
                <a:latin typeface="Consolas" panose="020B0609020204030204"/>
                <a:sym typeface="+mn-ea"/>
              </a:rPr>
              <a:t>val</a:t>
            </a:r>
            <a:r>
              <a:rPr lang="zh-CN" altLang="en-US" sz="1200" dirty="0">
                <a:solidFill>
                  <a:srgbClr val="3F7F5F"/>
                </a:solidFill>
                <a:latin typeface="Consolas" panose="020B0609020204030204"/>
                <a:sym typeface="+mn-ea"/>
              </a:rPr>
              <a:t>的实际类型，会产生什么后果？</a:t>
            </a:r>
            <a:endParaRPr lang="zh-CN" altLang="en-US" sz="1200" dirty="0">
              <a:solidFill>
                <a:srgbClr val="3F7F5F"/>
              </a:solidFill>
              <a:latin typeface="Consolas" panose="020B0609020204030204"/>
            </a:endParaRPr>
          </a:p>
          <a:p>
            <a:pPr lvl="2" algn="l"/>
            <a:r>
              <a:rPr lang="en-US" altLang="zh-CN" sz="1600" u="sng" dirty="0">
                <a:solidFill>
                  <a:srgbClr val="000000"/>
                </a:solidFill>
                <a:latin typeface="Consolas" panose="020B0609020204030204"/>
              </a:rPr>
              <a:t>Integer valInt=(Integer)</a:t>
            </a:r>
            <a:r>
              <a:rPr lang="en-US" altLang="zh-CN" sz="1600" u="sng" dirty="0" err="1">
                <a:solidFill>
                  <a:srgbClr val="000000"/>
                </a:solidFill>
                <a:latin typeface="Consolas" panose="020B0609020204030204"/>
              </a:rPr>
              <a:t>val</a:t>
            </a:r>
            <a:r>
              <a:rPr lang="en-US" altLang="zh-CN" sz="1600" u="sng" dirty="0" smtClean="0">
                <a:solidFill>
                  <a:srgbClr val="000000"/>
                </a:solidFill>
                <a:latin typeface="Consolas" panose="020B0609020204030204"/>
              </a:rPr>
              <a:t>;</a:t>
            </a:r>
            <a:endParaRPr lang="zh-CN" altLang="en-US" sz="1200" dirty="0">
              <a:solidFill>
                <a:srgbClr val="3F7F5F"/>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p:txBody>
      </p:sp>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为什么使用泛型</a:t>
            </a:r>
            <a:endParaRPr lang="zh-CN" altLang="en-US" dirty="0"/>
          </a:p>
        </p:txBody>
      </p:sp>
      <p:sp>
        <p:nvSpPr>
          <p:cNvPr id="9" name="副标题 8"/>
          <p:cNvSpPr>
            <a:spLocks noGrp="1"/>
          </p:cNvSpPr>
          <p:nvPr>
            <p:ph type="subTitle" idx="10"/>
          </p:nvPr>
        </p:nvSpPr>
        <p:spPr/>
        <p:txBody>
          <a:bodyPr/>
          <a:lstStyle/>
          <a:p>
            <a:r>
              <a:rPr lang="zh-CN" altLang="en-US" dirty="0" smtClean="0"/>
              <a:t>大家观察一段代码，猜运行时会出现什么结果？</a:t>
            </a:r>
            <a:endParaRPr lang="en-US" altLang="zh-CN" dirty="0">
              <a:solidFill>
                <a:srgbClr val="C00000"/>
              </a:solidFill>
            </a:endParaRPr>
          </a:p>
        </p:txBody>
      </p:sp>
      <p:grpSp>
        <p:nvGrpSpPr>
          <p:cNvPr id="2" name="组合 1"/>
          <p:cNvGrpSpPr/>
          <p:nvPr/>
        </p:nvGrpSpPr>
        <p:grpSpPr>
          <a:xfrm>
            <a:off x="251460" y="3146425"/>
            <a:ext cx="8496935" cy="1441450"/>
            <a:chOff x="396" y="4955"/>
            <a:chExt cx="13381" cy="227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 y="5966"/>
              <a:ext cx="13381" cy="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下箭头 21"/>
            <p:cNvSpPr/>
            <p:nvPr/>
          </p:nvSpPr>
          <p:spPr bwMode="auto">
            <a:xfrm>
              <a:off x="7313" y="4955"/>
              <a:ext cx="454" cy="1020"/>
            </a:xfrm>
            <a:prstGeom prst="downArrow">
              <a:avLst/>
            </a:prstGeom>
            <a:solidFill>
              <a:srgbClr val="C0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
        <p:nvSpPr>
          <p:cNvPr id="5" name="副标题 8"/>
          <p:cNvSpPr txBox="1"/>
          <p:nvPr/>
        </p:nvSpPr>
        <p:spPr>
          <a:xfrm>
            <a:off x="1216199" y="4660999"/>
            <a:ext cx="5824264"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ctr"/>
            <a:r>
              <a:rPr lang="zh-CN" altLang="en-US" dirty="0" smtClean="0"/>
              <a:t>为什么有的程序编译期正常，运行时却产生异常？</a:t>
            </a:r>
            <a:endParaRPr lang="en-US" altLang="zh-CN"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为什么使用泛型</a:t>
            </a:r>
            <a:endParaRPr lang="zh-CN" altLang="en-US" dirty="0"/>
          </a:p>
        </p:txBody>
      </p:sp>
      <p:sp>
        <p:nvSpPr>
          <p:cNvPr id="9" name="副标题 8"/>
          <p:cNvSpPr>
            <a:spLocks noGrp="1"/>
          </p:cNvSpPr>
          <p:nvPr>
            <p:ph type="subTitle" idx="10"/>
          </p:nvPr>
        </p:nvSpPr>
        <p:spPr>
          <a:xfrm>
            <a:off x="1266825" y="4201795"/>
            <a:ext cx="7488555" cy="645795"/>
          </a:xfrm>
        </p:spPr>
        <p:txBody>
          <a:bodyPr/>
          <a:lstStyle/>
          <a:p>
            <a:pPr>
              <a:lnSpc>
                <a:spcPct val="150000"/>
              </a:lnSpc>
            </a:pPr>
            <a:r>
              <a:rPr lang="zh-CN" altLang="en-US" dirty="0" smtClean="0"/>
              <a:t>从</a:t>
            </a:r>
            <a:r>
              <a:rPr lang="en-US" altLang="zh-CN" dirty="0" smtClean="0"/>
              <a:t>JDK1.5</a:t>
            </a:r>
            <a:r>
              <a:rPr lang="zh-CN" altLang="en-US" dirty="0" smtClean="0"/>
              <a:t>开始，</a:t>
            </a:r>
            <a:r>
              <a:rPr lang="en-US" altLang="zh-CN" dirty="0" smtClean="0"/>
              <a:t>Java</a:t>
            </a:r>
            <a:r>
              <a:rPr lang="zh-CN" altLang="en-US" dirty="0" smtClean="0"/>
              <a:t>引入泛型机制，用以解决类型转换异常问题。</a:t>
            </a:r>
            <a:endParaRPr lang="en-US" altLang="zh-CN" dirty="0">
              <a:solidFill>
                <a:srgbClr val="C00000"/>
              </a:solidFill>
            </a:endParaRPr>
          </a:p>
        </p:txBody>
      </p:sp>
      <p:sp>
        <p:nvSpPr>
          <p:cNvPr id="2" name="副标题 8"/>
          <p:cNvSpPr>
            <a:spLocks noGrp="1"/>
          </p:cNvSpPr>
          <p:nvPr/>
        </p:nvSpPr>
        <p:spPr>
          <a:xfrm>
            <a:off x="1266825" y="838200"/>
            <a:ext cx="6586855" cy="14147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150000"/>
              </a:lnSpc>
            </a:pPr>
            <a:r>
              <a:rPr lang="zh-CN" altLang="en-US" dirty="0"/>
              <a:t>在</a:t>
            </a:r>
            <a:r>
              <a:rPr lang="en-US" altLang="zh-CN" dirty="0"/>
              <a:t>JDK1.5</a:t>
            </a:r>
            <a:r>
              <a:rPr lang="zh-CN" altLang="en-US" dirty="0"/>
              <a:t>之前，为提高代码复用，将</a:t>
            </a:r>
            <a:r>
              <a:rPr lang="en-US" altLang="zh-CN" dirty="0"/>
              <a:t>Object</a:t>
            </a:r>
            <a:r>
              <a:rPr lang="zh-CN" altLang="en-US" dirty="0"/>
              <a:t>作为通用类，易使得编译期和运行时类型不一致，从而引发类型转换异常。</a:t>
            </a:r>
            <a:endParaRPr lang="zh-CN" altLang="en-US" dirty="0"/>
          </a:p>
        </p:txBody>
      </p:sp>
      <p:sp>
        <p:nvSpPr>
          <p:cNvPr id="18" name="AutoShape 4"/>
          <p:cNvSpPr>
            <a:spLocks noChangeArrowheads="1"/>
          </p:cNvSpPr>
          <p:nvPr/>
        </p:nvSpPr>
        <p:spPr bwMode="auto">
          <a:xfrm>
            <a:off x="1829371" y="1777891"/>
            <a:ext cx="5256584"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 </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Object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类型成员属性</a:t>
            </a:r>
            <a:endParaRPr lang="en-US" altLang="zh-CN" sz="12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(Object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zh-CN" altLang="en-US" sz="1200" dirty="0" smtClean="0">
                <a:solidFill>
                  <a:srgbClr val="3F7F5F"/>
                </a:solidFill>
                <a:latin typeface="Consolas" panose="020B0609020204030204"/>
              </a:rPr>
              <a:t>通过构造器传形参并为属性赋值</a:t>
            </a:r>
            <a:endParaRPr lang="en-US" altLang="zh-CN" sz="1600" b="1" dirty="0" smtClean="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类型对象</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Object </a:t>
            </a:r>
            <a:r>
              <a:rPr lang="en-US" altLang="zh-CN" sz="1600" b="1" dirty="0" err="1" smtClean="0">
                <a:solidFill>
                  <a:srgbClr val="000000"/>
                </a:solidFill>
                <a:latin typeface="Consolas" panose="020B0609020204030204"/>
              </a:rPr>
              <a:t>getVal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GB" altLang="zh-CN" sz="1600" dirty="0">
              <a:solidFill>
                <a:srgbClr val="3933FF"/>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8" grpId="0" bldLvl="0" animBg="1"/>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Browallia New"/>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13331</Words>
  <Application>WPS 演示</Application>
  <PresentationFormat>全屏显示(16:9)</PresentationFormat>
  <Paragraphs>1288</Paragraphs>
  <Slides>64</Slides>
  <Notes>42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64</vt:i4>
      </vt:variant>
    </vt:vector>
  </HeadingPairs>
  <TitlesOfParts>
    <vt:vector size="84" baseType="lpstr">
      <vt:lpstr>Arial</vt:lpstr>
      <vt:lpstr>宋体</vt:lpstr>
      <vt:lpstr>Wingdings</vt:lpstr>
      <vt:lpstr>黑体</vt:lpstr>
      <vt:lpstr>Calibri</vt:lpstr>
      <vt:lpstr>微软雅黑</vt:lpstr>
      <vt:lpstr>Browallia New</vt:lpstr>
      <vt:lpstr>Tahoma</vt:lpstr>
      <vt:lpstr>Times New Roman</vt:lpstr>
      <vt:lpstr>Consolas</vt:lpstr>
      <vt:lpstr>Arial Unicode MS</vt:lpstr>
      <vt:lpstr>楷体_GB2312</vt:lpstr>
      <vt:lpstr>Times New Roman</vt:lpstr>
      <vt:lpstr>Arial</vt:lpstr>
      <vt:lpstr>楷体</vt:lpstr>
      <vt:lpstr>隶书</vt:lpstr>
      <vt:lpstr>Impact</vt:lpstr>
      <vt:lpstr>Segoe Print</vt:lpstr>
      <vt:lpstr>新宋体</vt:lpstr>
      <vt:lpstr>Office 主题</vt:lpstr>
      <vt:lpstr>第二单元</vt:lpstr>
      <vt:lpstr>第一节课</vt:lpstr>
      <vt:lpstr>知识回顾</vt:lpstr>
      <vt:lpstr>知识回顾</vt:lpstr>
      <vt:lpstr>本单元贯穿案例</vt:lpstr>
      <vt:lpstr>本单元知识目标</vt:lpstr>
      <vt:lpstr>为什么使用泛型</vt:lpstr>
      <vt:lpstr>为什么使用泛型</vt:lpstr>
      <vt:lpstr>为什么使用泛型</vt:lpstr>
      <vt:lpstr>什么是泛型</vt:lpstr>
      <vt:lpstr>什么是泛型</vt:lpstr>
      <vt:lpstr>什么是泛型</vt:lpstr>
      <vt:lpstr>什么是泛型</vt:lpstr>
      <vt:lpstr>泛型可以用在哪里</vt:lpstr>
      <vt:lpstr>泛型可以用在哪里</vt:lpstr>
      <vt:lpstr>使用泛型的注意事项</vt:lpstr>
      <vt:lpstr>课堂小结</vt:lpstr>
      <vt:lpstr>课堂拓展：泛型标识符的含义</vt:lpstr>
      <vt:lpstr>第二节课</vt:lpstr>
      <vt:lpstr>学习目标</vt:lpstr>
      <vt:lpstr>什么是泛型类</vt:lpstr>
      <vt:lpstr>如何创建泛型类</vt:lpstr>
      <vt:lpstr>如何创建泛型类的对象</vt:lpstr>
      <vt:lpstr>子类如何继承泛型类</vt:lpstr>
      <vt:lpstr>自定义泛型类的案例</vt:lpstr>
      <vt:lpstr>使用泛型类的注意事项</vt:lpstr>
      <vt:lpstr>什么是泛型接口</vt:lpstr>
      <vt:lpstr>如何使用泛型接口</vt:lpstr>
      <vt:lpstr>如何使用泛型接口</vt:lpstr>
      <vt:lpstr>使用泛型接口的注意事项</vt:lpstr>
      <vt:lpstr>课堂编程</vt:lpstr>
      <vt:lpstr>课堂小结</vt:lpstr>
      <vt:lpstr>第三节课</vt:lpstr>
      <vt:lpstr>学习目标</vt:lpstr>
      <vt:lpstr>什么是泛型方法</vt:lpstr>
      <vt:lpstr>如何使用泛型方法</vt:lpstr>
      <vt:lpstr>如何使用泛型方法</vt:lpstr>
      <vt:lpstr>泛型方法的使用特点</vt:lpstr>
      <vt:lpstr>使用泛型方法的注意事项</vt:lpstr>
      <vt:lpstr>泛型的常用规则</vt:lpstr>
      <vt:lpstr>泛型的常用规则</vt:lpstr>
      <vt:lpstr>泛型的常用规则</vt:lpstr>
      <vt:lpstr>课堂编程</vt:lpstr>
      <vt:lpstr>课堂小结</vt:lpstr>
      <vt:lpstr>第四节课</vt:lpstr>
      <vt:lpstr>学习目标</vt:lpstr>
      <vt:lpstr>为什么使用泛型通配符</vt:lpstr>
      <vt:lpstr>为什么使用泛型通配符</vt:lpstr>
      <vt:lpstr>什么是通配符</vt:lpstr>
      <vt:lpstr>什么是泛型通配符</vt:lpstr>
      <vt:lpstr>如何使用无边界通配符</vt:lpstr>
      <vt:lpstr>为什么使用有边界通配符</vt:lpstr>
      <vt:lpstr>如何使用固定上边界通配符</vt:lpstr>
      <vt:lpstr>如何使用固定下边界通配符</vt:lpstr>
      <vt:lpstr>类型形参中的边界</vt:lpstr>
      <vt:lpstr>知识点：?和T的区别</vt:lpstr>
      <vt:lpstr>课堂编程</vt:lpstr>
      <vt:lpstr>本单元贯穿案例总结</vt:lpstr>
      <vt:lpstr>单元总结</vt:lpstr>
      <vt:lpstr>单元总结</vt:lpstr>
      <vt:lpstr>单元总结</vt:lpstr>
      <vt:lpstr>课堂拓展：泛型的生效期</vt:lpstr>
      <vt:lpstr>课堂拓展：常用的通配符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章勇</cp:lastModifiedBy>
  <cp:revision>3141</cp:revision>
  <dcterms:created xsi:type="dcterms:W3CDTF">2006-03-08T06:55:00Z</dcterms:created>
  <dcterms:modified xsi:type="dcterms:W3CDTF">2018-11-05T00:38:25Z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