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516" r:id="rId2"/>
    <p:sldId id="1763" r:id="rId3"/>
    <p:sldId id="1757" r:id="rId4"/>
    <p:sldId id="1754" r:id="rId5"/>
    <p:sldId id="1575" r:id="rId6"/>
    <p:sldId id="754" r:id="rId7"/>
    <p:sldId id="1753" r:id="rId8"/>
    <p:sldId id="521" r:id="rId9"/>
    <p:sldId id="1669" r:id="rId10"/>
    <p:sldId id="1767" r:id="rId11"/>
    <p:sldId id="1731" r:id="rId12"/>
    <p:sldId id="1671" r:id="rId13"/>
    <p:sldId id="1145" r:id="rId14"/>
    <p:sldId id="1735" r:id="rId15"/>
    <p:sldId id="1758" r:id="rId16"/>
    <p:sldId id="1672" r:id="rId17"/>
    <p:sldId id="1610" r:id="rId18"/>
    <p:sldId id="1738" r:id="rId19"/>
    <p:sldId id="1673" r:id="rId20"/>
    <p:sldId id="1614" r:id="rId21"/>
    <p:sldId id="1739" r:id="rId22"/>
    <p:sldId id="1674" r:id="rId23"/>
    <p:sldId id="1618" r:id="rId24"/>
    <p:sldId id="1740" r:id="rId25"/>
    <p:sldId id="1620" r:id="rId26"/>
    <p:sldId id="1761" r:id="rId27"/>
    <p:sldId id="1764" r:id="rId28"/>
    <p:sldId id="1675" r:id="rId29"/>
    <p:sldId id="1768" r:id="rId30"/>
    <p:sldId id="1625" r:id="rId31"/>
    <p:sldId id="1732" r:id="rId32"/>
    <p:sldId id="1678" r:id="rId33"/>
    <p:sldId id="1636" r:id="rId34"/>
    <p:sldId id="1679" r:id="rId35"/>
    <p:sldId id="1741" r:id="rId36"/>
    <p:sldId id="1743" r:id="rId37"/>
    <p:sldId id="1677" r:id="rId38"/>
    <p:sldId id="1632" r:id="rId39"/>
    <p:sldId id="1633" r:id="rId40"/>
    <p:sldId id="1744" r:id="rId41"/>
    <p:sldId id="1638" r:id="rId42"/>
    <p:sldId id="1639" r:id="rId43"/>
    <p:sldId id="1765" r:id="rId44"/>
    <p:sldId id="1680" r:id="rId45"/>
    <p:sldId id="1769" r:id="rId46"/>
    <p:sldId id="1733" r:id="rId47"/>
    <p:sldId id="1681" r:id="rId48"/>
    <p:sldId id="1647" r:id="rId49"/>
    <p:sldId id="1648" r:id="rId50"/>
    <p:sldId id="1747" r:id="rId51"/>
    <p:sldId id="1759" r:id="rId52"/>
    <p:sldId id="1682" r:id="rId53"/>
    <p:sldId id="1651" r:id="rId54"/>
    <p:sldId id="1652" r:id="rId55"/>
    <p:sldId id="1750" r:id="rId56"/>
    <p:sldId id="1653" r:id="rId57"/>
    <p:sldId id="1762" r:id="rId58"/>
    <p:sldId id="1766" r:id="rId59"/>
    <p:sldId id="1689" r:id="rId60"/>
    <p:sldId id="1770" r:id="rId61"/>
    <p:sldId id="1734" r:id="rId62"/>
    <p:sldId id="1691" r:id="rId63"/>
    <p:sldId id="1662" r:id="rId64"/>
    <p:sldId id="1663" r:id="rId65"/>
    <p:sldId id="1684" r:id="rId66"/>
    <p:sldId id="1751" r:id="rId67"/>
    <p:sldId id="1690" r:id="rId68"/>
    <p:sldId id="1685" r:id="rId69"/>
    <p:sldId id="1687" r:id="rId70"/>
    <p:sldId id="1688" r:id="rId71"/>
    <p:sldId id="1752" r:id="rId72"/>
    <p:sldId id="1668" r:id="rId73"/>
    <p:sldId id="1174" r:id="rId74"/>
    <p:sldId id="1760" r:id="rId75"/>
    <p:sldId id="515" r:id="rId76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4">
          <p15:clr>
            <a:srgbClr val="A4A3A4"/>
          </p15:clr>
        </p15:guide>
        <p15:guide id="2" orient="horz" pos="2582">
          <p15:clr>
            <a:srgbClr val="A4A3A4"/>
          </p15:clr>
        </p15:guide>
        <p15:guide id="3" pos="28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68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E68FC"/>
    <a:srgbClr val="5AADD6"/>
    <a:srgbClr val="E07A6F"/>
    <a:srgbClr val="E6C168"/>
    <a:srgbClr val="E1FEFF"/>
    <a:srgbClr val="C00000"/>
    <a:srgbClr val="E7F4FF"/>
    <a:srgbClr val="D5EB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2362" autoAdjust="0"/>
  </p:normalViewPr>
  <p:slideViewPr>
    <p:cSldViewPr>
      <p:cViewPr varScale="1">
        <p:scale>
          <a:sx n="146" d="100"/>
          <a:sy n="146" d="100"/>
        </p:scale>
        <p:origin x="548" y="84"/>
      </p:cViewPr>
      <p:guideLst>
        <p:guide orient="horz" pos="1444"/>
        <p:guide orient="horz" pos="2582"/>
        <p:guide pos="280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224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256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943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834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4383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813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486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927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220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第二节课结束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795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071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2217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684DB53-6816-46C9-B3E2-C591BAF69D16}" type="slidenum">
              <a:rPr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/>
              <a:t>29</a:t>
            </a:fld>
            <a:endParaRPr lang="zh-CN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133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709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05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674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212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838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第二节课结束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852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48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574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684DB53-6816-46C9-B3E2-C591BAF69D16}" type="slidenum">
              <a:rPr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/>
              <a:t>45</a:t>
            </a:fld>
            <a:endParaRPr lang="zh-CN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320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601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95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104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第二节课结束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337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8945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6539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55310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684DB53-6816-46C9-B3E2-C591BAF69D16}" type="slidenum">
              <a:rPr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/>
              <a:t>60</a:t>
            </a:fld>
            <a:endParaRPr lang="zh-CN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726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6055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4188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97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第二节课结束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38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702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495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708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548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684DB53-6816-46C9-B3E2-C591BAF69D16}" type="slidenum">
              <a:rPr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/>
              <a:t>10</a:t>
            </a:fld>
            <a:endParaRPr lang="zh-CN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005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64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进阶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352928" cy="3600400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知识讲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764214" y="175960"/>
            <a:ext cx="6768752" cy="534816"/>
          </a:xfrm>
        </p:spPr>
        <p:txBody>
          <a:bodyPr>
            <a:noAutofit/>
          </a:bodyPr>
          <a:lstStyle>
            <a:lvl1pPr algn="r">
              <a:defRPr sz="2400" b="1"/>
            </a:lvl1pPr>
          </a:lstStyle>
          <a:p>
            <a:r>
              <a:rPr lang="zh-CN" altLang="en-US" dirty="0"/>
              <a:t>知识点标题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71406" y="4792836"/>
            <a:ext cx="396138" cy="297104"/>
            <a:chOff x="71406" y="6069958"/>
            <a:chExt cx="716628" cy="716628"/>
          </a:xfrm>
        </p:grpSpPr>
        <p:sp>
          <p:nvSpPr>
            <p:cNvPr id="11" name="十字形 10"/>
            <p:cNvSpPr/>
            <p:nvPr userDrawn="1"/>
          </p:nvSpPr>
          <p:spPr>
            <a:xfrm>
              <a:off x="71406" y="6282586"/>
              <a:ext cx="504000" cy="504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十字形 13"/>
            <p:cNvSpPr/>
            <p:nvPr userDrawn="1"/>
          </p:nvSpPr>
          <p:spPr>
            <a:xfrm>
              <a:off x="500034" y="6069958"/>
              <a:ext cx="288000" cy="288000"/>
            </a:xfrm>
            <a:prstGeom prst="plus">
              <a:avLst>
                <a:gd name="adj" fmla="val 378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5"/>
          <p:cNvSpPr>
            <a:spLocks noGrp="1"/>
          </p:cNvSpPr>
          <p:nvPr>
            <p:ph sz="quarter" idx="10"/>
          </p:nvPr>
        </p:nvSpPr>
        <p:spPr>
          <a:xfrm>
            <a:off x="467545" y="789553"/>
            <a:ext cx="8064896" cy="757130"/>
          </a:xfrm>
        </p:spPr>
        <p:txBody>
          <a:bodyPr wrap="square">
            <a:spAutoFit/>
          </a:bodyPr>
          <a:lstStyle>
            <a:lvl1pPr>
              <a:lnSpc>
                <a:spcPct val="120000"/>
              </a:lnSpc>
              <a:defRPr sz="1800"/>
            </a:lvl1pPr>
            <a:lvl2pPr>
              <a:lnSpc>
                <a:spcPct val="120000"/>
              </a:lnSpc>
              <a:defRPr sz="1650"/>
            </a:lvl2pPr>
            <a:lvl3pPr marL="685800" indent="0">
              <a:buNone/>
              <a:defRPr sz="1350">
                <a:solidFill>
                  <a:srgbClr val="00B0F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751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</p:sldLayoutIdLst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第八单元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流（二）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"/>
    </mc:Choice>
    <mc:Fallback xmlns="">
      <p:transition spd="slow" advTm="96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41288"/>
            <a:ext cx="6769100" cy="3770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什么是缓冲流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114300" y="1906588"/>
            <a:ext cx="998538" cy="105568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chemeClr val="accent1"/>
                </a:solidFill>
              </a:rPr>
              <a:t>缓冲流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-315913" y="1492250"/>
            <a:ext cx="18573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9222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7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处理流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748088" y="1492250"/>
            <a:ext cx="177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38513" y="1983740"/>
            <a:ext cx="4253865" cy="9779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3478213" y="2203617"/>
            <a:ext cx="4113213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2" rIns="91405" bIns="4570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1200" b="1" noProof="1">
                <a:solidFill>
                  <a:schemeClr val="accent1"/>
                </a:solidFill>
              </a:rPr>
              <a:t>1</a:t>
            </a:r>
            <a:r>
              <a:rPr lang="en-US" altLang="zh-CN" sz="1200" b="1" noProof="1" smtClean="0">
                <a:solidFill>
                  <a:schemeClr val="accent1"/>
                </a:solidFill>
              </a:rPr>
              <a:t>.</a:t>
            </a:r>
            <a:r>
              <a:rPr lang="zh-CN" altLang="en-US" sz="1200" b="1" noProof="1">
                <a:solidFill>
                  <a:schemeClr val="accent1"/>
                </a:solidFill>
              </a:rPr>
              <a:t>提高</a:t>
            </a:r>
            <a:r>
              <a:rPr lang="zh-CN" altLang="en-US" sz="1200" b="1" noProof="1">
                <a:solidFill>
                  <a:schemeClr val="accent1"/>
                </a:solidFill>
              </a:rPr>
              <a:t>读写</a:t>
            </a:r>
            <a:r>
              <a:rPr lang="zh-CN" altLang="en-US" sz="1200" b="1" noProof="1" smtClean="0">
                <a:solidFill>
                  <a:schemeClr val="accent1"/>
                </a:solidFill>
              </a:rPr>
              <a:t>性能</a:t>
            </a:r>
            <a:endParaRPr lang="en-US" altLang="zh-CN" sz="1200" b="1" noProof="1" smtClean="0">
              <a:solidFill>
                <a:schemeClr val="accent1"/>
              </a:solidFill>
            </a:endParaRPr>
          </a:p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2.</a:t>
            </a:r>
            <a:r>
              <a:rPr lang="zh-CN" altLang="en-US" sz="1200" b="1" noProof="1">
                <a:solidFill>
                  <a:schemeClr val="accent1"/>
                </a:solidFill>
              </a:rPr>
              <a:t>具备缓冲区</a:t>
            </a:r>
            <a:endParaRPr lang="zh-CN" altLang="en-US" sz="1200" b="1" noProof="1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36669" y="3406466"/>
            <a:ext cx="700223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noProof="1" smtClean="0">
                <a:ea typeface="黑体" panose="02010609060101010101" pitchFamily="2" charset="-122"/>
              </a:rPr>
              <a:t>定义</a:t>
            </a:r>
            <a:r>
              <a:rPr lang="en-US" altLang="zh-CN" b="1" noProof="1" smtClean="0">
                <a:ea typeface="黑体" panose="02010609060101010101" pitchFamily="2" charset="-122"/>
              </a:rPr>
              <a:t>:</a:t>
            </a:r>
            <a:r>
              <a:rPr lang="zh-CN" altLang="en-US" b="1" noProof="1">
                <a:sym typeface="+mn-ea"/>
              </a:rPr>
              <a:t>缓冲处理流是以提高读写性能为目的的，具备缓冲区的处理流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 flipH="1">
            <a:off x="506413" y="3082925"/>
            <a:ext cx="215900" cy="576263"/>
          </a:xfrm>
          <a:prstGeom prst="downArrow">
            <a:avLst>
              <a:gd name="adj1" fmla="val 50000"/>
              <a:gd name="adj2" fmla="val 66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96676" y="3795405"/>
            <a:ext cx="916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312610" y="4252417"/>
            <a:ext cx="2232248" cy="485918"/>
            <a:chOff x="2782599" y="1459401"/>
            <a:chExt cx="1870251" cy="276935"/>
          </a:xfrm>
          <a:solidFill>
            <a:schemeClr val="accent1"/>
          </a:solidFill>
        </p:grpSpPr>
        <p:sp>
          <p:nvSpPr>
            <p:cNvPr id="34" name="AutoShape 5"/>
            <p:cNvSpPr>
              <a:spLocks noChangeArrowheads="1"/>
            </p:cNvSpPr>
            <p:nvPr/>
          </p:nvSpPr>
          <p:spPr bwMode="auto">
            <a:xfrm>
              <a:off x="2782599" y="1459401"/>
              <a:ext cx="1870251" cy="276935"/>
            </a:xfrm>
            <a:prstGeom prst="chevron">
              <a:avLst>
                <a:gd name="adj" fmla="val 1215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2997594" y="1494213"/>
              <a:ext cx="1491633" cy="21049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BufferedOutputStream</a:t>
              </a:r>
              <a:r>
                <a:rPr lang="zh-CN" altLang="en-US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12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1519" y="4252420"/>
            <a:ext cx="1943993" cy="485919"/>
            <a:chOff x="897128" y="1459399"/>
            <a:chExt cx="1868348" cy="276935"/>
          </a:xfrm>
          <a:solidFill>
            <a:schemeClr val="accent1"/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897128" y="1459399"/>
              <a:ext cx="1868348" cy="276935"/>
            </a:xfrm>
            <a:prstGeom prst="homePlate">
              <a:avLst>
                <a:gd name="adj" fmla="val 1194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978940" y="1494212"/>
              <a:ext cx="1649550" cy="21049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BufferedInputStream</a:t>
              </a:r>
              <a:r>
                <a:rPr lang="zh-CN" altLang="en-US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12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635543" y="4252417"/>
            <a:ext cx="1664649" cy="485918"/>
            <a:chOff x="4671876" y="1459401"/>
            <a:chExt cx="1870251" cy="276935"/>
          </a:xfrm>
          <a:solidFill>
            <a:schemeClr val="accent1"/>
          </a:solidFill>
        </p:grpSpPr>
        <p:sp>
          <p:nvSpPr>
            <p:cNvPr id="40" name="AutoShape 9"/>
            <p:cNvSpPr>
              <a:spLocks noChangeArrowheads="1"/>
            </p:cNvSpPr>
            <p:nvPr/>
          </p:nvSpPr>
          <p:spPr bwMode="auto">
            <a:xfrm>
              <a:off x="4671876" y="1459401"/>
              <a:ext cx="1870251" cy="276935"/>
            </a:xfrm>
            <a:prstGeom prst="chevron">
              <a:avLst>
                <a:gd name="adj" fmla="val 12153"/>
              </a:avLst>
            </a:prstGeom>
            <a:solidFill>
              <a:srgbClr val="92D05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4886869" y="1546835"/>
              <a:ext cx="1493537" cy="10524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BufferedReader</a:t>
              </a:r>
              <a:r>
                <a:rPr lang="zh-CN" altLang="en-US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12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91550" y="4252417"/>
            <a:ext cx="1320810" cy="485919"/>
            <a:chOff x="897128" y="1459399"/>
            <a:chExt cx="1868348" cy="276935"/>
          </a:xfrm>
          <a:solidFill>
            <a:schemeClr val="accent1"/>
          </a:solidFill>
        </p:grpSpPr>
        <p:sp>
          <p:nvSpPr>
            <p:cNvPr id="27" name="AutoShape 7"/>
            <p:cNvSpPr>
              <a:spLocks noChangeArrowheads="1"/>
            </p:cNvSpPr>
            <p:nvPr/>
          </p:nvSpPr>
          <p:spPr bwMode="auto">
            <a:xfrm>
              <a:off x="897128" y="1459399"/>
              <a:ext cx="1868348" cy="276935"/>
            </a:xfrm>
            <a:prstGeom prst="homePlate">
              <a:avLst>
                <a:gd name="adj" fmla="val 1194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978940" y="1494213"/>
              <a:ext cx="1649549" cy="21049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BufferedWriter</a:t>
              </a:r>
              <a:r>
                <a:rPr lang="zh-CN" altLang="en-US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12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20800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0" grpId="0"/>
      <p:bldP spid="18" grpId="0" bldLvl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缓冲流的作用</a:t>
            </a:r>
          </a:p>
        </p:txBody>
      </p:sp>
      <p:sp>
        <p:nvSpPr>
          <p:cNvPr id="16" name="AutoShape 2">
            <a:extLst>
              <a:ext uri="{FF2B5EF4-FFF2-40B4-BE49-F238E27FC236}">
                <a16:creationId xmlns="" xmlns:a16="http://schemas.microsoft.com/office/drawing/2014/main" id="{84E395FF-622E-D34A-83D6-991D7041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330" y="1707654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53C3B0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 wrap="none" anchor="ctr"/>
          <a:lstStyle/>
          <a:p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="" xmlns:a16="http://schemas.microsoft.com/office/drawing/2014/main" id="{188660D5-91F1-A54C-BB95-03C114D7EF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1605" y="1883868"/>
            <a:ext cx="0" cy="1325562"/>
          </a:xfrm>
          <a:prstGeom prst="line">
            <a:avLst/>
          </a:prstGeom>
          <a:noFill/>
          <a:ln w="19050" cmpd="sng">
            <a:solidFill>
              <a:schemeClr val="bg1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Group 138">
            <a:extLst>
              <a:ext uri="{FF2B5EF4-FFF2-40B4-BE49-F238E27FC236}">
                <a16:creationId xmlns="" xmlns:a16="http://schemas.microsoft.com/office/drawing/2014/main" id="{E504AC78-32EC-124B-A751-41942C5E39BE}"/>
              </a:ext>
            </a:extLst>
          </p:cNvPr>
          <p:cNvGrpSpPr/>
          <p:nvPr/>
        </p:nvGrpSpPr>
        <p:grpSpPr bwMode="auto">
          <a:xfrm>
            <a:off x="2642257" y="3082429"/>
            <a:ext cx="182563" cy="180975"/>
            <a:chOff x="0" y="0"/>
            <a:chExt cx="250" cy="250"/>
          </a:xfrm>
        </p:grpSpPr>
        <p:sp>
          <p:nvSpPr>
            <p:cNvPr id="19" name="Oval 139">
              <a:extLst>
                <a:ext uri="{FF2B5EF4-FFF2-40B4-BE49-F238E27FC236}">
                  <a16:creationId xmlns="" xmlns:a16="http://schemas.microsoft.com/office/drawing/2014/main" id="{77DACCDA-F568-6E42-92FA-3DA33A47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FFD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20" name="Oval 140">
              <a:extLst>
                <a:ext uri="{FF2B5EF4-FFF2-40B4-BE49-F238E27FC236}">
                  <a16:creationId xmlns="" xmlns:a16="http://schemas.microsoft.com/office/drawing/2014/main" id="{9E73D399-808E-B64F-BE7D-B6B48C17C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TextBox 57">
            <a:extLst>
              <a:ext uri="{FF2B5EF4-FFF2-40B4-BE49-F238E27FC236}">
                <a16:creationId xmlns="" xmlns:a16="http://schemas.microsoft.com/office/drawing/2014/main" id="{6F79B30D-E82B-CE4C-9B5C-539F747CC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538" y="1738549"/>
            <a:ext cx="1547812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用缓冲区来完成数据的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22" name="AutoShape 2">
            <a:extLst>
              <a:ext uri="{FF2B5EF4-FFF2-40B4-BE49-F238E27FC236}">
                <a16:creationId xmlns="" xmlns:a16="http://schemas.microsoft.com/office/drawing/2014/main" id="{1A0353EF-8362-434F-98AE-B2E79688D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1707654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317FB7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TextBox 57">
            <a:extLst>
              <a:ext uri="{FF2B5EF4-FFF2-40B4-BE49-F238E27FC236}">
                <a16:creationId xmlns="" xmlns:a16="http://schemas.microsoft.com/office/drawing/2014/main" id="{3726D096-4D21-EC4A-91DE-93E4334B0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838" y="1968957"/>
            <a:ext cx="1410662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提高读写效率</a:t>
            </a:r>
          </a:p>
        </p:txBody>
      </p:sp>
      <p:sp>
        <p:nvSpPr>
          <p:cNvPr id="24" name="Line 16">
            <a:extLst>
              <a:ext uri="{FF2B5EF4-FFF2-40B4-BE49-F238E27FC236}">
                <a16:creationId xmlns="" xmlns:a16="http://schemas.microsoft.com/office/drawing/2014/main" id="{F6C78D1C-03FC-9E4D-9786-D0257743C4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2218" y="1883868"/>
            <a:ext cx="0" cy="1289048"/>
          </a:xfrm>
          <a:prstGeom prst="line">
            <a:avLst/>
          </a:prstGeom>
          <a:noFill/>
          <a:ln w="19050" cmpd="sng">
            <a:solidFill>
              <a:srgbClr val="FFFF00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Group 138">
            <a:extLst>
              <a:ext uri="{FF2B5EF4-FFF2-40B4-BE49-F238E27FC236}">
                <a16:creationId xmlns="" xmlns:a16="http://schemas.microsoft.com/office/drawing/2014/main" id="{F5AC76EF-DD00-944B-AC25-DEA24270E8C2}"/>
              </a:ext>
            </a:extLst>
          </p:cNvPr>
          <p:cNvGrpSpPr/>
          <p:nvPr/>
        </p:nvGrpSpPr>
        <p:grpSpPr bwMode="auto">
          <a:xfrm>
            <a:off x="4985380" y="3082428"/>
            <a:ext cx="182563" cy="180975"/>
            <a:chOff x="0" y="0"/>
            <a:chExt cx="250" cy="250"/>
          </a:xfrm>
        </p:grpSpPr>
        <p:sp>
          <p:nvSpPr>
            <p:cNvPr id="26" name="Oval 139">
              <a:extLst>
                <a:ext uri="{FF2B5EF4-FFF2-40B4-BE49-F238E27FC236}">
                  <a16:creationId xmlns="" xmlns:a16="http://schemas.microsoft.com/office/drawing/2014/main" id="{0C8D6339-2C2C-D34C-BA94-99EA9121D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93C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27" name="Oval 140">
              <a:extLst>
                <a:ext uri="{FF2B5EF4-FFF2-40B4-BE49-F238E27FC236}">
                  <a16:creationId xmlns="" xmlns:a16="http://schemas.microsoft.com/office/drawing/2014/main" id="{EAFCA3D8-64DF-7648-8882-98BAF3F1B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000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 autoUpdateAnimBg="0"/>
      <p:bldP spid="17" grpId="0" bldLvl="0" animBg="1" autoUpdateAnimBg="0"/>
      <p:bldP spid="21" grpId="0" bldLvl="0" autoUpdateAnimBg="0"/>
      <p:bldP spid="22" grpId="0" bldLvl="0" animBg="1" autoUpdateAnimBg="0"/>
      <p:bldP spid="23" grpId="0" bldLvl="0" autoUpdateAnimBg="0"/>
      <p:bldP spid="24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dirty="0">
                <a:solidFill>
                  <a:srgbClr val="FFFFFF"/>
                </a:solidFill>
              </a:rPr>
              <a:t>如何实现从数据源（磁盘）通过缓冲流读取数据到目标（程序）？</a:t>
            </a:r>
            <a:endParaRPr lang="zh-CN" alt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="" xmlns:a16="http://schemas.microsoft.com/office/drawing/2014/main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为什么使用字节</a:t>
            </a:r>
            <a:r>
              <a:rPr lang="zh-CN" altLang="en-US" dirty="0"/>
              <a:t>缓冲输入流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CE3C542D-EABB-A54A-A01F-4B827965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9" y="2788746"/>
            <a:ext cx="194623" cy="43957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62276656-1694-7748-9973-F1F1E2F2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399918"/>
            <a:ext cx="7843475" cy="226347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0CC8D997-D292-5F4A-98B7-4D23F39B11EB}"/>
              </a:ext>
            </a:extLst>
          </p:cNvPr>
          <p:cNvSpPr txBox="1"/>
          <p:nvPr/>
        </p:nvSpPr>
        <p:spPr>
          <a:xfrm>
            <a:off x="1019482" y="2859782"/>
            <a:ext cx="816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highlight>
                  <a:srgbClr val="FFFFFF"/>
                </a:highlight>
              </a:rPr>
              <a:t>hhh</a:t>
            </a:r>
            <a:endParaRPr kumimoji="1" lang="zh-CN" altLang="en-US" sz="1200" dirty="0">
              <a:highlight>
                <a:srgbClr val="FFFFFF"/>
              </a:highlight>
            </a:endParaRPr>
          </a:p>
        </p:txBody>
      </p:sp>
      <p:sp>
        <p:nvSpPr>
          <p:cNvPr id="19" name="爆炸形 2 18">
            <a:extLst>
              <a:ext uri="{FF2B5EF4-FFF2-40B4-BE49-F238E27FC236}">
                <a16:creationId xmlns="" xmlns:a16="http://schemas.microsoft.com/office/drawing/2014/main" id="{93468343-B30A-294E-B93D-421DB6FC5158}"/>
              </a:ext>
            </a:extLst>
          </p:cNvPr>
          <p:cNvSpPr/>
          <p:nvPr/>
        </p:nvSpPr>
        <p:spPr bwMode="auto">
          <a:xfrm>
            <a:off x="2328201" y="1605513"/>
            <a:ext cx="4343582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BufferedInputStream</a:t>
            </a:r>
            <a:endParaRPr kumimoji="0" lang="zh-CN" altLang="en-US" sz="24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083918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23" name="Picture 20" descr="0quav023[1]">
            <a:extLst>
              <a:ext uri="{FF2B5EF4-FFF2-40B4-BE49-F238E27FC236}">
                <a16:creationId xmlns:a16="http://schemas.microsoft.com/office/drawing/2014/main" xmlns="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562" y="1995686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5" y="4527696"/>
            <a:ext cx="7221299" cy="38649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en-US" altLang="zh-CN" sz="2000" kern="0" dirty="0" err="1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BufferedInputStream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类是用来操作字节缓冲输入流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的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70545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0.00123 L 0.69826 0.001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2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BufferedInputStream</a:t>
            </a:r>
            <a:r>
              <a:rPr lang="zh-CN" altLang="en-US" dirty="0"/>
              <a:t>类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BufferedInputStream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373109"/>
              </p:ext>
            </p:extLst>
          </p:nvPr>
        </p:nvGraphicFramePr>
        <p:xfrm>
          <a:off x="575556" y="1474550"/>
          <a:ext cx="7848872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248472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BufferedInputStream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InputStream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in)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使用默认的缓冲区大小初始化对象，需要传递一个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InputStream</a:t>
                      </a:r>
                      <a:r>
                        <a:rPr lang="zh-CN" altLang="en" sz="1600" dirty="0">
                          <a:latin typeface="+mn-ea"/>
                          <a:ea typeface="+mn-ea"/>
                        </a:rPr>
                        <a:t>类型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的节点流作为参数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9877809"/>
                  </a:ext>
                </a:extLst>
              </a:tr>
              <a:tr h="127168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BufferedInputStream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InputStream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in, 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size)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可以指定缓冲区大小来初始化对象，需要传递一个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InputStream</a:t>
                      </a:r>
                      <a:r>
                        <a:rPr lang="zh-CN" altLang="en" sz="1600" dirty="0">
                          <a:latin typeface="+mn-ea"/>
                          <a:ea typeface="+mn-ea"/>
                        </a:rPr>
                        <a:t>类型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的节点流作为参数</a:t>
                      </a:r>
                    </a:p>
                    <a:p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3928803"/>
                  </a:ext>
                </a:extLst>
              </a:tr>
              <a:tr h="127168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read()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读取数据的方法，每次读取一个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字节到缓冲区，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以</a:t>
                      </a:r>
                      <a:r>
                        <a:rPr lang="en-US" altLang="zh-CN" sz="16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型返回，返回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-1 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，表示文件结尾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8250437"/>
                  </a:ext>
                </a:extLst>
              </a:tr>
              <a:tr h="127168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read(byte[] </a:t>
                      </a:r>
                      <a:r>
                        <a:rPr lang="en" altLang="zh-CN" sz="1600" dirty="0" smtClean="0">
                          <a:latin typeface="+mn-ea"/>
                          <a:ea typeface="+mn-ea"/>
                        </a:rPr>
                        <a:t>b)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读取数据的方法，每次读取多个字节到缓冲区，以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型返回，返回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-1 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，表示文件结尾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5496885"/>
                  </a:ext>
                </a:extLst>
              </a:tr>
              <a:tr h="127168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close()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关闭流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23434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54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BufferedInputStream</a:t>
            </a:r>
            <a:r>
              <a:rPr lang="zh-CN" altLang="en-US" dirty="0"/>
              <a:t>类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986" y="1234109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FileInputStream</a:t>
            </a:r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BufferedInputStream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read</a:t>
            </a:r>
            <a:r>
              <a:rPr lang="zh-CN" altLang="en-US" dirty="0">
                <a:solidFill>
                  <a:schemeClr val="tx1"/>
                </a:solidFill>
              </a:rPr>
              <a:t>方法读取文件</a:t>
            </a:r>
            <a:r>
              <a:rPr lang="zh-CN" altLang="en-US" dirty="0" smtClean="0">
                <a:solidFill>
                  <a:schemeClr val="tx1"/>
                </a:solidFill>
              </a:rPr>
              <a:t>内容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AutoShape 9">
            <a:extLst>
              <a:ext uri="{FF2B5EF4-FFF2-40B4-BE49-F238E27FC236}">
                <a16:creationId xmlns="" xmlns:a16="http://schemas.microsoft.com/office/drawing/2014/main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317" y="1618488"/>
            <a:ext cx="5134272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FileInputStream fis = </a:t>
            </a:r>
            <a:r>
              <a:rPr lang="en" altLang="zh-CN" sz="1400" dirty="0" smtClean="0">
                <a:latin typeface="+mn-ea"/>
              </a:rPr>
              <a:t>new </a:t>
            </a:r>
            <a:r>
              <a:rPr lang="en" altLang="zh-CN" sz="1400" dirty="0">
                <a:latin typeface="+mn-ea"/>
              </a:rPr>
              <a:t>FileInputStream("</a:t>
            </a:r>
            <a:r>
              <a:rPr lang="en-US" altLang="zh-CN" sz="1400" dirty="0">
                <a:latin typeface="+mn-ea"/>
              </a:rPr>
              <a:t>D:</a:t>
            </a:r>
            <a:r>
              <a:rPr lang="en" altLang="zh-CN" sz="1400" dirty="0">
                <a:latin typeface="+mn-ea"/>
              </a:rPr>
              <a:t>/hello.txt");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="" xmlns:a16="http://schemas.microsoft.com/office/drawing/2014/main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47" y="2400883"/>
            <a:ext cx="5134272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BufferedInputStream bis = </a:t>
            </a:r>
            <a:r>
              <a:rPr lang="en" altLang="zh-CN" sz="1400" dirty="0" smtClean="0">
                <a:latin typeface="+mn-ea"/>
              </a:rPr>
              <a:t>new</a:t>
            </a:r>
            <a:r>
              <a:rPr lang="zh-CN" altLang="en-US" sz="1400" dirty="0" smtClean="0">
                <a:latin typeface="+mn-ea"/>
              </a:rPr>
              <a:t> </a:t>
            </a:r>
            <a:r>
              <a:rPr lang="en" altLang="zh-CN" sz="1400" dirty="0">
                <a:latin typeface="+mn-ea"/>
              </a:rPr>
              <a:t>BufferedInputStream(fis);</a:t>
            </a:r>
          </a:p>
        </p:txBody>
      </p:sp>
      <p:sp>
        <p:nvSpPr>
          <p:cNvPr id="17" name="AutoShape 9">
            <a:extLst>
              <a:ext uri="{FF2B5EF4-FFF2-40B4-BE49-F238E27FC236}">
                <a16:creationId xmlns="" xmlns:a16="http://schemas.microsoft.com/office/drawing/2014/main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47" y="3152813"/>
            <a:ext cx="6286400" cy="1532334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byte[] buffer = new byte[1024];</a:t>
            </a:r>
          </a:p>
          <a:p>
            <a:pPr algn="l"/>
            <a:r>
              <a:rPr lang="en" altLang="zh-CN" sz="1400" dirty="0">
                <a:latin typeface="+mn-ea"/>
              </a:rPr>
              <a:t>int hasRead = </a:t>
            </a:r>
            <a:r>
              <a:rPr lang="en" altLang="zh-CN" sz="1400" dirty="0" smtClean="0">
                <a:latin typeface="+mn-ea"/>
              </a:rPr>
              <a:t>0; String </a:t>
            </a:r>
            <a:r>
              <a:rPr lang="en" altLang="zh-CN" sz="1400" dirty="0">
                <a:latin typeface="+mn-ea"/>
              </a:rPr>
              <a:t>result = "";</a:t>
            </a:r>
          </a:p>
          <a:p>
            <a:pPr algn="l"/>
            <a:r>
              <a:rPr lang="en" altLang="zh-CN" sz="1400" dirty="0">
                <a:latin typeface="+mn-ea"/>
              </a:rPr>
              <a:t>while((hasRead = bis.read(buffer)) != -1){</a:t>
            </a:r>
          </a:p>
          <a:p>
            <a:pPr algn="l"/>
            <a:r>
              <a:rPr lang="zh-CN" altLang="en-US" sz="1400" dirty="0">
                <a:latin typeface="+mn-ea"/>
              </a:rPr>
              <a:t>    </a:t>
            </a:r>
            <a:r>
              <a:rPr lang="en" altLang="zh-CN" sz="1400" dirty="0">
                <a:latin typeface="+mn-ea"/>
              </a:rPr>
              <a:t>result += new String(buffer, 0, hasRead);</a:t>
            </a:r>
          </a:p>
          <a:p>
            <a:pPr algn="l"/>
            <a:r>
              <a:rPr lang="en" altLang="zh-CN" sz="1400" dirty="0">
                <a:latin typeface="+mn-ea"/>
              </a:rPr>
              <a:t>}</a:t>
            </a:r>
          </a:p>
          <a:p>
            <a:pPr algn="l"/>
            <a:r>
              <a:rPr lang="en" altLang="zh-CN" sz="1400" dirty="0">
                <a:latin typeface="+mn-ea"/>
              </a:rPr>
              <a:t>System.out.println(result</a:t>
            </a:r>
            <a:r>
              <a:rPr lang="en" altLang="zh-CN" sz="1400" dirty="0" smtClean="0">
                <a:latin typeface="+mn-ea"/>
              </a:rPr>
              <a:t>);</a:t>
            </a:r>
            <a:endParaRPr lang="en" altLang="zh-CN" sz="1400" dirty="0">
              <a:latin typeface="+mn-ea"/>
            </a:endParaRPr>
          </a:p>
        </p:txBody>
      </p:sp>
      <p:sp>
        <p:nvSpPr>
          <p:cNvPr id="22" name="TextBox 8"/>
          <p:cNvSpPr txBox="1"/>
          <p:nvPr/>
        </p:nvSpPr>
        <p:spPr>
          <a:xfrm>
            <a:off x="232226" y="750395"/>
            <a:ext cx="442486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通过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+mn-ea"/>
              </a:rPr>
              <a:t>BufferedInputStream</a:t>
            </a:r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类读取文件的内容</a:t>
            </a:r>
            <a:endParaRPr lang="zh-CN" altLang="en-US" sz="16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64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BufferedInputStream</a:t>
            </a:r>
            <a:r>
              <a:rPr lang="zh-CN" altLang="en-US" dirty="0"/>
              <a:t>类的</a:t>
            </a:r>
            <a:r>
              <a:rPr lang="zh-CN" altLang="en-US" dirty="0" smtClean="0"/>
              <a:t>应用示例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212762" y="915566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dirty="0">
                <a:solidFill>
                  <a:schemeClr val="tx1"/>
                </a:solidFill>
              </a:rPr>
              <a:t>方法关闭流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8" name="AutoShape 9">
            <a:extLst>
              <a:ext uri="{FF2B5EF4-FFF2-40B4-BE49-F238E27FC236}">
                <a16:creationId xmlns="" xmlns:a16="http://schemas.microsoft.com/office/drawing/2014/main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348" y="1442656"/>
            <a:ext cx="1389859" cy="578882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solidFill>
                  <a:srgbClr val="7E504F"/>
                </a:solidFill>
                <a:latin typeface="+mn-ea"/>
              </a:rPr>
              <a:t>bis</a:t>
            </a:r>
            <a:r>
              <a:rPr lang="en" altLang="zh-CN" sz="1400" dirty="0">
                <a:latin typeface="+mn-ea"/>
              </a:rPr>
              <a:t>.close();</a:t>
            </a:r>
          </a:p>
          <a:p>
            <a:pPr algn="l"/>
            <a:r>
              <a:rPr lang="en" altLang="zh-CN" sz="1400" dirty="0">
                <a:solidFill>
                  <a:srgbClr val="7E504F"/>
                </a:solidFill>
                <a:latin typeface="+mn-ea"/>
              </a:rPr>
              <a:t>fis</a:t>
            </a:r>
            <a:r>
              <a:rPr lang="en" altLang="zh-CN" sz="1400" dirty="0">
                <a:latin typeface="+mn-ea"/>
              </a:rPr>
              <a:t>.close();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A38D07BC-0047-1848-A23A-C32EA42F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6" y="1615725"/>
            <a:ext cx="3695700" cy="21082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CC6530CE-F89F-CD4A-B801-E0449BD86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93" y="1597503"/>
            <a:ext cx="43688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7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460E3AFB-8B7B-B349-958D-EB28C515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361010"/>
            <a:ext cx="7696200" cy="1841500"/>
          </a:xfrm>
          <a:prstGeom prst="rect">
            <a:avLst/>
          </a:prstGeom>
        </p:spPr>
      </p:pic>
      <p:sp>
        <p:nvSpPr>
          <p:cNvPr id="20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dirty="0">
                <a:solidFill>
                  <a:srgbClr val="FFFFFF"/>
                </a:solidFill>
              </a:rPr>
              <a:t>如何实现用程序通过缓冲流写入数据到磁盘？</a:t>
            </a:r>
            <a:endParaRPr lang="zh-CN" alt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="" xmlns:a16="http://schemas.microsoft.com/office/drawing/2014/main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为什么使用字节</a:t>
            </a:r>
            <a:r>
              <a:rPr lang="zh-CN" altLang="en-US" dirty="0"/>
              <a:t>缓冲输出流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CE3C542D-EABB-A54A-A01F-4B827965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9" y="2788746"/>
            <a:ext cx="194623" cy="43957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0CC8D997-D292-5F4A-98B7-4D23F39B11EB}"/>
              </a:ext>
            </a:extLst>
          </p:cNvPr>
          <p:cNvSpPr txBox="1"/>
          <p:nvPr/>
        </p:nvSpPr>
        <p:spPr>
          <a:xfrm>
            <a:off x="723900" y="2859782"/>
            <a:ext cx="816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highlight>
                  <a:srgbClr val="FFFFFF"/>
                </a:highlight>
              </a:rPr>
              <a:t>hhh</a:t>
            </a:r>
            <a:endParaRPr kumimoji="1" lang="zh-CN" altLang="en-US" sz="1200" dirty="0">
              <a:highlight>
                <a:srgbClr val="FFFFFF"/>
              </a:highlight>
            </a:endParaRPr>
          </a:p>
        </p:txBody>
      </p:sp>
      <p:sp>
        <p:nvSpPr>
          <p:cNvPr id="19" name="爆炸形 2 18">
            <a:extLst>
              <a:ext uri="{FF2B5EF4-FFF2-40B4-BE49-F238E27FC236}">
                <a16:creationId xmlns="" xmlns:a16="http://schemas.microsoft.com/office/drawing/2014/main" id="{93468343-B30A-294E-B93D-421DB6FC5158}"/>
              </a:ext>
            </a:extLst>
          </p:cNvPr>
          <p:cNvSpPr/>
          <p:nvPr/>
        </p:nvSpPr>
        <p:spPr bwMode="auto">
          <a:xfrm>
            <a:off x="2328201" y="1605513"/>
            <a:ext cx="4343582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BufferedOutputStream</a:t>
            </a:r>
            <a:endParaRPr kumimoji="0" lang="zh-CN" altLang="en-US" sz="24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083918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17" name="Picture 20" descr="0quav023[1]">
            <a:extLst>
              <a:ext uri="{FF2B5EF4-FFF2-40B4-BE49-F238E27FC236}">
                <a16:creationId xmlns:a16="http://schemas.microsoft.com/office/drawing/2014/main" xmlns="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562" y="1995686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5" y="4527696"/>
            <a:ext cx="7221299" cy="38649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en-US" altLang="zh-CN" sz="2000" kern="0" dirty="0" err="1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BufferedOutputStream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类是用来操作字节缓冲输出流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的类</a:t>
            </a:r>
            <a:endParaRPr lang="zh-CN" altLang="en-US" sz="2000" kern="0" dirty="0">
              <a:solidFill>
                <a:schemeClr val="bg1"/>
              </a:solidFill>
              <a:latin typeface="黑体" panose="02010609060101010101" pitchFamily="2" charset="-122"/>
              <a:ea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2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95062E-6 L 0.73855 3.9506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16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BufferedOutputStream</a:t>
            </a:r>
            <a:r>
              <a:rPr lang="zh-CN" altLang="en-US" dirty="0"/>
              <a:t>类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BufferedOutputStream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33368"/>
              </p:ext>
            </p:extLst>
          </p:nvPr>
        </p:nvGraphicFramePr>
        <p:xfrm>
          <a:off x="683568" y="1426146"/>
          <a:ext cx="7848872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BufferedOutputStream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OutputStream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out)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使用默认的缓冲区大小初始化对象，需要传递一个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OutputStream</a:t>
                      </a:r>
                      <a:r>
                        <a:rPr lang="zh-CN" altLang="en" sz="1600" dirty="0">
                          <a:latin typeface="+mn-ea"/>
                          <a:ea typeface="+mn-ea"/>
                        </a:rPr>
                        <a:t>类型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的节点流作为参数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BufferedOutputStream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OutputStream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out, 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size)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可以指定缓冲区大小来初始化对象，需要传递一个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OutputStream</a:t>
                      </a:r>
                      <a:r>
                        <a:rPr lang="zh-CN" altLang="en" sz="1600" dirty="0">
                          <a:latin typeface="+mn-ea"/>
                          <a:ea typeface="+mn-ea"/>
                        </a:rPr>
                        <a:t>类型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的节点流作为参数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write(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b)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写入数据，每次写入一个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字节到缓冲区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43514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write(byte[] </a:t>
                      </a:r>
                      <a:r>
                        <a:rPr lang="en" altLang="zh-CN" sz="1600" dirty="0" smtClean="0">
                          <a:latin typeface="+mn-ea"/>
                          <a:ea typeface="+mn-ea"/>
                        </a:rPr>
                        <a:t>b)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写入数据，每次写入多个字节到缓冲区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292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flush()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刷新缓冲区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8677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close()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关闭流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34310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60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 smtClean="0">
                <a:latin typeface="+mj-ea"/>
              </a:rPr>
              <a:t>BuffereOutputStream</a:t>
            </a:r>
            <a:r>
              <a:rPr lang="zh-CN" altLang="en-US" dirty="0" smtClean="0"/>
              <a:t>类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应用</a:t>
            </a:r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230166" y="1154581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FileOutputStream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BufferedOutputStream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write</a:t>
            </a:r>
            <a:r>
              <a:rPr lang="zh-CN" altLang="en-US" dirty="0">
                <a:solidFill>
                  <a:schemeClr val="tx1"/>
                </a:solidFill>
              </a:rPr>
              <a:t>方法读取文件</a:t>
            </a:r>
            <a:r>
              <a:rPr lang="zh-CN" altLang="en-US" dirty="0" smtClean="0">
                <a:solidFill>
                  <a:schemeClr val="tx1"/>
                </a:solidFill>
              </a:rPr>
              <a:t>内容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dirty="0">
                <a:solidFill>
                  <a:schemeClr val="tx1"/>
                </a:solidFill>
              </a:rPr>
              <a:t>方法关闭流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AutoShape 9">
            <a:extLst>
              <a:ext uri="{FF2B5EF4-FFF2-40B4-BE49-F238E27FC236}">
                <a16:creationId xmlns="" xmlns:a16="http://schemas.microsoft.com/office/drawing/2014/main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75" y="1919632"/>
            <a:ext cx="5494312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FileOutputStream fos = </a:t>
            </a:r>
            <a:r>
              <a:rPr lang="en" altLang="zh-CN" sz="1400" dirty="0" smtClean="0">
                <a:latin typeface="+mn-ea"/>
              </a:rPr>
              <a:t>new </a:t>
            </a:r>
            <a:r>
              <a:rPr lang="en" altLang="zh-CN" sz="1400" dirty="0">
                <a:latin typeface="+mn-ea"/>
              </a:rPr>
              <a:t>FileOutputStream("</a:t>
            </a:r>
            <a:r>
              <a:rPr lang="en-US" altLang="zh-CN" sz="1400" dirty="0">
                <a:latin typeface="+mn-ea"/>
              </a:rPr>
              <a:t>D:</a:t>
            </a:r>
            <a:r>
              <a:rPr lang="en" altLang="zh-CN" sz="1400" dirty="0">
                <a:latin typeface="+mn-ea"/>
              </a:rPr>
              <a:t>/hello.txt");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="" xmlns:a16="http://schemas.microsoft.com/office/drawing/2014/main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75" y="2710959"/>
            <a:ext cx="5494312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BufferedOutputStream </a:t>
            </a:r>
            <a:r>
              <a:rPr lang="en" altLang="zh-CN" sz="1400" dirty="0">
                <a:solidFill>
                  <a:srgbClr val="7E504F"/>
                </a:solidFill>
                <a:latin typeface="+mn-ea"/>
              </a:rPr>
              <a:t>bos</a:t>
            </a:r>
            <a:r>
              <a:rPr lang="en" altLang="zh-CN" sz="1400" dirty="0">
                <a:latin typeface="+mn-ea"/>
              </a:rPr>
              <a:t> = </a:t>
            </a:r>
            <a:r>
              <a:rPr lang="en" altLang="zh-CN" sz="1400" dirty="0" smtClean="0">
                <a:solidFill>
                  <a:srgbClr val="931A68"/>
                </a:solidFill>
                <a:latin typeface="+mn-ea"/>
              </a:rPr>
              <a:t>new</a:t>
            </a:r>
            <a:r>
              <a:rPr lang="en" altLang="zh-CN" sz="1400" dirty="0" smtClean="0">
                <a:latin typeface="+mn-ea"/>
              </a:rPr>
              <a:t> </a:t>
            </a:r>
            <a:r>
              <a:rPr lang="en" altLang="zh-CN" sz="1400" dirty="0">
                <a:latin typeface="+mn-ea"/>
              </a:rPr>
              <a:t>BufferedOutputStream(</a:t>
            </a:r>
            <a:r>
              <a:rPr lang="en" altLang="zh-CN" sz="1400" dirty="0">
                <a:solidFill>
                  <a:srgbClr val="7E504F"/>
                </a:solidFill>
                <a:latin typeface="+mn-ea"/>
              </a:rPr>
              <a:t>fos</a:t>
            </a:r>
            <a:r>
              <a:rPr lang="en" altLang="zh-CN" sz="1400" dirty="0" smtClean="0">
                <a:latin typeface="+mn-ea"/>
              </a:rPr>
              <a:t>);</a:t>
            </a:r>
            <a:endParaRPr lang="en" altLang="zh-CN" sz="1400" dirty="0">
              <a:latin typeface="+mn-ea"/>
            </a:endParaRPr>
          </a:p>
        </p:txBody>
      </p:sp>
      <p:sp>
        <p:nvSpPr>
          <p:cNvPr id="17" name="AutoShape 9">
            <a:extLst>
              <a:ext uri="{FF2B5EF4-FFF2-40B4-BE49-F238E27FC236}">
                <a16:creationId xmlns="" xmlns:a16="http://schemas.microsoft.com/office/drawing/2014/main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75" y="3502286"/>
            <a:ext cx="3046040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bos.write("Hello Java".getBytes());</a:t>
            </a:r>
          </a:p>
        </p:txBody>
      </p:sp>
      <p:sp>
        <p:nvSpPr>
          <p:cNvPr id="18" name="AutoShape 9">
            <a:extLst>
              <a:ext uri="{FF2B5EF4-FFF2-40B4-BE49-F238E27FC236}">
                <a16:creationId xmlns="" xmlns:a16="http://schemas.microsoft.com/office/drawing/2014/main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75" y="4268506"/>
            <a:ext cx="1245840" cy="578882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bos.close();</a:t>
            </a:r>
          </a:p>
          <a:p>
            <a:pPr algn="l"/>
            <a:r>
              <a:rPr lang="en" altLang="zh-CN" sz="1400" dirty="0">
                <a:latin typeface="+mn-ea"/>
              </a:rPr>
              <a:t>fos.close();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B6CB0B18-0119-2B44-BC71-D4537B14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991" y="1564346"/>
            <a:ext cx="3695700" cy="2108200"/>
          </a:xfrm>
          <a:prstGeom prst="rect">
            <a:avLst/>
          </a:prstGeom>
        </p:spPr>
      </p:pic>
      <p:sp>
        <p:nvSpPr>
          <p:cNvPr id="20" name="TextBox 8"/>
          <p:cNvSpPr txBox="1"/>
          <p:nvPr/>
        </p:nvSpPr>
        <p:spPr>
          <a:xfrm>
            <a:off x="83459" y="703773"/>
            <a:ext cx="447295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通过</a:t>
            </a:r>
            <a:r>
              <a:rPr lang="en-US" altLang="zh-CN" sz="1600" b="1" dirty="0" err="1">
                <a:solidFill>
                  <a:srgbClr val="0070C0"/>
                </a:solidFill>
                <a:latin typeface="+mn-ea"/>
              </a:rPr>
              <a:t>BuffereOutputStream</a:t>
            </a:r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类写入文件的内容</a:t>
            </a:r>
            <a:endParaRPr lang="zh-CN" altLang="en-US" sz="16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787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dirty="0">
                <a:solidFill>
                  <a:srgbClr val="FFFFFF"/>
                </a:solidFill>
              </a:rPr>
              <a:t>如何实现从数据源（磁盘）通过缓冲流读取数据到目标（程序）？</a:t>
            </a:r>
            <a:endParaRPr lang="zh-CN" alt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="" xmlns:a16="http://schemas.microsoft.com/office/drawing/2014/main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为什么使用字符</a:t>
            </a:r>
            <a:r>
              <a:rPr lang="zh-CN" altLang="en-US" dirty="0"/>
              <a:t>缓冲输入流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CE3C542D-EABB-A54A-A01F-4B827965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9" y="2788746"/>
            <a:ext cx="194623" cy="43957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62276656-1694-7748-9973-F1F1E2F2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399918"/>
            <a:ext cx="7843475" cy="226347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0CC8D997-D292-5F4A-98B7-4D23F39B11EB}"/>
              </a:ext>
            </a:extLst>
          </p:cNvPr>
          <p:cNvSpPr txBox="1"/>
          <p:nvPr/>
        </p:nvSpPr>
        <p:spPr>
          <a:xfrm>
            <a:off x="1019482" y="2859782"/>
            <a:ext cx="816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highlight>
                  <a:srgbClr val="FFFFFF"/>
                </a:highlight>
              </a:rPr>
              <a:t>哈哈哈</a:t>
            </a:r>
          </a:p>
        </p:txBody>
      </p:sp>
      <p:sp>
        <p:nvSpPr>
          <p:cNvPr id="19" name="爆炸形 2 18">
            <a:extLst>
              <a:ext uri="{FF2B5EF4-FFF2-40B4-BE49-F238E27FC236}">
                <a16:creationId xmlns="" xmlns:a16="http://schemas.microsoft.com/office/drawing/2014/main" id="{93468343-B30A-294E-B93D-421DB6FC5158}"/>
              </a:ext>
            </a:extLst>
          </p:cNvPr>
          <p:cNvSpPr/>
          <p:nvPr/>
        </p:nvSpPr>
        <p:spPr bwMode="auto">
          <a:xfrm>
            <a:off x="2328201" y="1605513"/>
            <a:ext cx="4343582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BufferedReader</a:t>
            </a:r>
            <a:endParaRPr kumimoji="0" lang="zh-CN" altLang="en-US" sz="24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083918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21" name="Picture 20" descr="0quav023[1]">
            <a:extLst>
              <a:ext uri="{FF2B5EF4-FFF2-40B4-BE49-F238E27FC236}">
                <a16:creationId xmlns:a16="http://schemas.microsoft.com/office/drawing/2014/main" xmlns="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562" y="1995686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5" y="4527696"/>
            <a:ext cx="7221299" cy="38649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en-US" altLang="zh-CN" sz="2000" kern="0" dirty="0" err="1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BufferedReader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类是用来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操作字符缓冲输入流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的类</a:t>
            </a:r>
            <a:endParaRPr lang="zh-CN" altLang="en-US" sz="2000" kern="0" dirty="0">
              <a:solidFill>
                <a:schemeClr val="bg1"/>
              </a:solidFill>
              <a:latin typeface="黑体" panose="02010609060101010101" pitchFamily="2" charset="-122"/>
              <a:ea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524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0.00123 L 0.69826 0.001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17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第一节课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缓冲流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598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4"/>
    </mc:Choice>
    <mc:Fallback>
      <p:transition spd="slow" advTm="96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BufferedReader</a:t>
            </a:r>
            <a:r>
              <a:rPr lang="zh-CN" altLang="en-US" dirty="0"/>
              <a:t>类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BufferedReader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898147"/>
              </p:ext>
            </p:extLst>
          </p:nvPr>
        </p:nvGraphicFramePr>
        <p:xfrm>
          <a:off x="683568" y="1426146"/>
          <a:ext cx="7848872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BufferedReader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(Reader in)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使用默认的缓冲区大小初始化对象，需要传递一个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Reader</a:t>
                      </a:r>
                      <a:r>
                        <a:rPr lang="zh-CN" altLang="en" sz="1600" dirty="0">
                          <a:latin typeface="+mn-ea"/>
                          <a:ea typeface="+mn-ea"/>
                        </a:rPr>
                        <a:t>类型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的节点流作为参数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9877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BufferedReader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(Reader in, 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sz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可以指定缓冲区大小来初始化对象，需要传递一个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Reader</a:t>
                      </a:r>
                      <a:r>
                        <a:rPr lang="zh-CN" altLang="en" sz="1600" dirty="0">
                          <a:latin typeface="+mn-ea"/>
                          <a:ea typeface="+mn-ea"/>
                        </a:rPr>
                        <a:t>类型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的节点流作为参数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3928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String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600" dirty="0" err="1">
                          <a:latin typeface="+mn-ea"/>
                          <a:ea typeface="+mn-ea"/>
                        </a:rPr>
                        <a:t>readLine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读取数据的方法，每次读取一行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字符到缓冲区，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以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String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型返回，返回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null 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，表示文件结尾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57847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read(char[] </a:t>
                      </a:r>
                      <a:r>
                        <a:rPr lang="en" altLang="zh-CN" sz="1600" dirty="0" smtClean="0">
                          <a:latin typeface="+mn-ea"/>
                          <a:ea typeface="+mn-ea"/>
                        </a:rPr>
                        <a:t>c)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读取数据的方法，每次读取多个字符到缓冲区，以</a:t>
                      </a:r>
                      <a:r>
                        <a:rPr lang="en-US" altLang="zh-CN" sz="1600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型返回，返回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-1 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，表示文件结尾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68334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close()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关闭流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51210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8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BufferedReader</a:t>
            </a:r>
            <a:r>
              <a:rPr lang="zh-CN" altLang="en-US" dirty="0" smtClean="0"/>
              <a:t>类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应用</a:t>
            </a:r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60375" y="1071664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FileReader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BufferedReader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read</a:t>
            </a:r>
            <a:r>
              <a:rPr lang="zh-CN" altLang="en-US" dirty="0">
                <a:solidFill>
                  <a:schemeClr val="tx1"/>
                </a:solidFill>
              </a:rPr>
              <a:t>方法读取文件内容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dirty="0">
                <a:solidFill>
                  <a:schemeClr val="tx1"/>
                </a:solidFill>
              </a:rPr>
              <a:t>方法关闭流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AutoShape 9">
            <a:extLst>
              <a:ext uri="{FF2B5EF4-FFF2-40B4-BE49-F238E27FC236}">
                <a16:creationId xmlns="" xmlns:a16="http://schemas.microsoft.com/office/drawing/2014/main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25" y="1859586"/>
            <a:ext cx="4198168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FileReader fr = new FileReader("</a:t>
            </a:r>
            <a:r>
              <a:rPr lang="en-US" altLang="zh-CN" sz="1400" dirty="0">
                <a:latin typeface="+mn-ea"/>
              </a:rPr>
              <a:t>D:</a:t>
            </a:r>
            <a:r>
              <a:rPr lang="en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木兰诗</a:t>
            </a:r>
            <a:r>
              <a:rPr lang="en-US" altLang="zh-CN" sz="1400" dirty="0">
                <a:latin typeface="+mn-ea"/>
              </a:rPr>
              <a:t>.</a:t>
            </a:r>
            <a:r>
              <a:rPr lang="en" altLang="zh-CN" sz="1400" dirty="0">
                <a:latin typeface="+mn-ea"/>
              </a:rPr>
              <a:t>txt</a:t>
            </a:r>
            <a:r>
              <a:rPr lang="en" altLang="zh-CN" sz="1400" dirty="0" smtClean="0">
                <a:latin typeface="+mn-ea"/>
              </a:rPr>
              <a:t>");</a:t>
            </a:r>
            <a:endParaRPr lang="en" altLang="zh-CN" sz="1400" dirty="0">
              <a:latin typeface="+mn-ea"/>
            </a:endParaRPr>
          </a:p>
        </p:txBody>
      </p:sp>
      <p:sp>
        <p:nvSpPr>
          <p:cNvPr id="15" name="AutoShape 9">
            <a:extLst>
              <a:ext uri="{FF2B5EF4-FFF2-40B4-BE49-F238E27FC236}">
                <a16:creationId xmlns="" xmlns:a16="http://schemas.microsoft.com/office/drawing/2014/main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25" y="2650913"/>
            <a:ext cx="4054152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BufferedReader br = new BufferedReader(fr);</a:t>
            </a:r>
          </a:p>
        </p:txBody>
      </p:sp>
      <p:sp>
        <p:nvSpPr>
          <p:cNvPr id="17" name="AutoShape 9">
            <a:extLst>
              <a:ext uri="{FF2B5EF4-FFF2-40B4-BE49-F238E27FC236}">
                <a16:creationId xmlns="" xmlns:a16="http://schemas.microsoft.com/office/drawing/2014/main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25" y="3442240"/>
            <a:ext cx="2686000" cy="578882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String </a:t>
            </a:r>
            <a:r>
              <a:rPr lang="en" altLang="zh-CN" sz="1400" dirty="0">
                <a:solidFill>
                  <a:srgbClr val="7E504F"/>
                </a:solidFill>
                <a:latin typeface="+mn-ea"/>
              </a:rPr>
              <a:t>result</a:t>
            </a:r>
            <a:r>
              <a:rPr lang="en" altLang="zh-CN" sz="1400" dirty="0">
                <a:latin typeface="+mn-ea"/>
              </a:rPr>
              <a:t> = </a:t>
            </a:r>
            <a:r>
              <a:rPr lang="en" altLang="zh-CN" sz="1400" dirty="0">
                <a:solidFill>
                  <a:srgbClr val="7E504F"/>
                </a:solidFill>
                <a:latin typeface="+mn-ea"/>
              </a:rPr>
              <a:t>br</a:t>
            </a:r>
            <a:r>
              <a:rPr lang="en" altLang="zh-CN" sz="1400" dirty="0">
                <a:latin typeface="+mn-ea"/>
              </a:rPr>
              <a:t>.readLine();</a:t>
            </a:r>
          </a:p>
          <a:p>
            <a:pPr algn="l"/>
            <a:r>
              <a:rPr lang="en" altLang="zh-CN" sz="1400" dirty="0">
                <a:latin typeface="+mn-ea"/>
              </a:rPr>
              <a:t>System.</a:t>
            </a:r>
            <a:r>
              <a:rPr lang="en" altLang="zh-CN" sz="1400" dirty="0">
                <a:solidFill>
                  <a:srgbClr val="0326CC"/>
                </a:solidFill>
                <a:latin typeface="+mn-ea"/>
              </a:rPr>
              <a:t>out</a:t>
            </a:r>
            <a:r>
              <a:rPr lang="en" altLang="zh-CN" sz="1400" dirty="0">
                <a:latin typeface="+mn-ea"/>
              </a:rPr>
              <a:t>.println(</a:t>
            </a:r>
            <a:r>
              <a:rPr lang="en" altLang="zh-CN" sz="1400" dirty="0">
                <a:solidFill>
                  <a:srgbClr val="7E504F"/>
                </a:solidFill>
                <a:latin typeface="+mn-ea"/>
              </a:rPr>
              <a:t>result</a:t>
            </a:r>
            <a:r>
              <a:rPr lang="en" altLang="zh-CN" sz="1400" dirty="0">
                <a:latin typeface="+mn-ea"/>
              </a:rPr>
              <a:t>);</a:t>
            </a:r>
          </a:p>
        </p:txBody>
      </p:sp>
      <p:sp>
        <p:nvSpPr>
          <p:cNvPr id="18" name="AutoShape 9">
            <a:extLst>
              <a:ext uri="{FF2B5EF4-FFF2-40B4-BE49-F238E27FC236}">
                <a16:creationId xmlns="" xmlns:a16="http://schemas.microsoft.com/office/drawing/2014/main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25" y="4537613"/>
            <a:ext cx="1245840" cy="578882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bos.close();</a:t>
            </a:r>
          </a:p>
          <a:p>
            <a:pPr algn="l"/>
            <a:r>
              <a:rPr lang="en" altLang="zh-CN" sz="1400" dirty="0">
                <a:latin typeface="+mn-ea"/>
              </a:rPr>
              <a:t>fos.close();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4DCC0FFE-35E5-3442-B8CC-2BE04AF2E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61" y="1730522"/>
            <a:ext cx="3086100" cy="18542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A96E5501-3045-6B42-A792-A5BA7FB3A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540" y="1730522"/>
            <a:ext cx="4305300" cy="2171700"/>
          </a:xfrm>
          <a:prstGeom prst="rect">
            <a:avLst/>
          </a:prstGeom>
        </p:spPr>
      </p:pic>
      <p:sp>
        <p:nvSpPr>
          <p:cNvPr id="19" name="TextBox 8"/>
          <p:cNvSpPr txBox="1"/>
          <p:nvPr/>
        </p:nvSpPr>
        <p:spPr>
          <a:xfrm>
            <a:off x="51085" y="681018"/>
            <a:ext cx="406367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通过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+mn-ea"/>
              </a:rPr>
              <a:t>BufferedReader</a:t>
            </a:r>
            <a:r>
              <a:rPr lang="zh-CN" altLang="en-US" sz="1600" b="1" dirty="0">
                <a:solidFill>
                  <a:srgbClr val="0070C0"/>
                </a:solidFill>
                <a:latin typeface="+mn-ea"/>
              </a:rPr>
              <a:t>类读取</a:t>
            </a:r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磁盘文件内容</a:t>
            </a:r>
            <a:endParaRPr lang="zh-CN" altLang="en-US" sz="16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73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460E3AFB-8B7B-B349-958D-EB28C515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361010"/>
            <a:ext cx="7696200" cy="1841500"/>
          </a:xfrm>
          <a:prstGeom prst="rect">
            <a:avLst/>
          </a:prstGeom>
        </p:spPr>
      </p:pic>
      <p:sp>
        <p:nvSpPr>
          <p:cNvPr id="20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dirty="0">
                <a:solidFill>
                  <a:srgbClr val="FFFFFF"/>
                </a:solidFill>
              </a:rPr>
              <a:t>如何实现用程序通过缓冲流写入数据到磁盘？</a:t>
            </a:r>
            <a:endParaRPr lang="zh-CN" alt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="" xmlns:a16="http://schemas.microsoft.com/office/drawing/2014/main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为什么使用字符</a:t>
            </a:r>
            <a:r>
              <a:rPr lang="zh-CN" altLang="en-US" dirty="0"/>
              <a:t>缓冲输出流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CE3C542D-EABB-A54A-A01F-4B827965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959" y="2788746"/>
            <a:ext cx="194623" cy="43957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0CC8D997-D292-5F4A-98B7-4D23F39B11EB}"/>
              </a:ext>
            </a:extLst>
          </p:cNvPr>
          <p:cNvSpPr txBox="1"/>
          <p:nvPr/>
        </p:nvSpPr>
        <p:spPr>
          <a:xfrm>
            <a:off x="723900" y="2859782"/>
            <a:ext cx="816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highlight>
                  <a:srgbClr val="FFFFFF"/>
                </a:highlight>
              </a:rPr>
              <a:t>哈哈哈</a:t>
            </a:r>
          </a:p>
        </p:txBody>
      </p:sp>
      <p:sp>
        <p:nvSpPr>
          <p:cNvPr id="19" name="爆炸形 2 18">
            <a:extLst>
              <a:ext uri="{FF2B5EF4-FFF2-40B4-BE49-F238E27FC236}">
                <a16:creationId xmlns="" xmlns:a16="http://schemas.microsoft.com/office/drawing/2014/main" id="{93468343-B30A-294E-B93D-421DB6FC5158}"/>
              </a:ext>
            </a:extLst>
          </p:cNvPr>
          <p:cNvSpPr/>
          <p:nvPr/>
        </p:nvSpPr>
        <p:spPr bwMode="auto">
          <a:xfrm>
            <a:off x="2328201" y="1605513"/>
            <a:ext cx="4343582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BufferedWriter</a:t>
            </a:r>
            <a:endParaRPr kumimoji="0" lang="zh-CN" altLang="en-US" sz="24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083918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17" name="Picture 20" descr="0quav023[1]">
            <a:extLst>
              <a:ext uri="{FF2B5EF4-FFF2-40B4-BE49-F238E27FC236}">
                <a16:creationId xmlns:a16="http://schemas.microsoft.com/office/drawing/2014/main" xmlns="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562" y="1995686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5" y="4527696"/>
            <a:ext cx="7221299" cy="38649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en-US" altLang="zh-CN" sz="2000" kern="0" dirty="0" err="1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BufferedWriter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类是用来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操作字符缓冲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输出流的类</a:t>
            </a:r>
            <a:endParaRPr lang="zh-CN" altLang="en-US" sz="2000" kern="0" dirty="0">
              <a:solidFill>
                <a:schemeClr val="bg1"/>
              </a:solidFill>
              <a:latin typeface="黑体" panose="02010609060101010101" pitchFamily="2" charset="-122"/>
              <a:ea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72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95062E-6 L 0.73855 3.9506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16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BufferedWriter</a:t>
            </a:r>
            <a:r>
              <a:rPr lang="zh-CN" altLang="en-US" dirty="0"/>
              <a:t>类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BufferedWriter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01901"/>
              </p:ext>
            </p:extLst>
          </p:nvPr>
        </p:nvGraphicFramePr>
        <p:xfrm>
          <a:off x="683568" y="1426146"/>
          <a:ext cx="7848872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BufferedWriter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(Writer out)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使用默认的缓冲区大小初始化对象，需要传递一个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Writer</a:t>
                      </a:r>
                      <a:r>
                        <a:rPr lang="zh-CN" altLang="en" sz="1600" dirty="0">
                          <a:latin typeface="+mn-ea"/>
                          <a:ea typeface="+mn-ea"/>
                        </a:rPr>
                        <a:t>类型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的节点流作为参数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BufferedWriter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(Writer out, 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sz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可以指定缓冲区大小来初始化对象，需要传递一个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BufferedWriter</a:t>
                      </a:r>
                      <a:r>
                        <a:rPr lang="zh-CN" altLang="en" sz="1600" dirty="0">
                          <a:latin typeface="+mn-ea"/>
                          <a:ea typeface="+mn-ea"/>
                        </a:rPr>
                        <a:t>类型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的节点流作为参数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write(String 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str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写入数据，每次写入一个</a:t>
                      </a:r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字符串到缓冲区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8080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write(</a:t>
                      </a: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char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[] </a:t>
                      </a:r>
                      <a:r>
                        <a:rPr lang="en-US" altLang="zh-CN" sz="1600" dirty="0" smtClean="0">
                          <a:latin typeface="+mn-ea"/>
                          <a:ea typeface="+mn-ea"/>
                        </a:rPr>
                        <a:t>c</a:t>
                      </a:r>
                      <a:r>
                        <a:rPr lang="en" altLang="zh-CN" sz="1600" dirty="0" smtClean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+mn-ea"/>
                          <a:ea typeface="+mn-ea"/>
                        </a:rPr>
                        <a:t>写入数据，每次写入多个字符串到缓冲区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5682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flush()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刷新缓冲区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3105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close()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关闭流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4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58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BufferedWriter</a:t>
            </a:r>
            <a:r>
              <a:rPr lang="zh-CN" altLang="en-US" dirty="0" smtClean="0"/>
              <a:t>类</a:t>
            </a:r>
            <a:r>
              <a:rPr kumimoji="1" lang="zh-CN" altLang="en-US" dirty="0"/>
              <a:t>写入</a:t>
            </a:r>
            <a:r>
              <a:rPr kumimoji="1" lang="zh-CN" altLang="en-US" dirty="0" smtClean="0"/>
              <a:t>磁盘文件的应用</a:t>
            </a:r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252404" y="113759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FileWriter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BufferedWriter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write</a:t>
            </a:r>
            <a:r>
              <a:rPr lang="zh-CN" altLang="en-US" dirty="0">
                <a:solidFill>
                  <a:schemeClr val="tx1"/>
                </a:solidFill>
              </a:rPr>
              <a:t>方法写入文件内容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dirty="0">
                <a:solidFill>
                  <a:schemeClr val="tx1"/>
                </a:solidFill>
              </a:rPr>
              <a:t>方法关闭流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AutoShape 9">
            <a:extLst>
              <a:ext uri="{FF2B5EF4-FFF2-40B4-BE49-F238E27FC236}">
                <a16:creationId xmlns="" xmlns:a16="http://schemas.microsoft.com/office/drawing/2014/main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3" y="1902649"/>
            <a:ext cx="4198168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FileWriter fw = new FileWriter("</a:t>
            </a:r>
            <a:r>
              <a:rPr lang="en-US" altLang="zh-CN" sz="1400" dirty="0">
                <a:latin typeface="+mn-ea"/>
              </a:rPr>
              <a:t>D:</a:t>
            </a:r>
            <a:r>
              <a:rPr lang="en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木兰诗</a:t>
            </a:r>
            <a:r>
              <a:rPr lang="en-US" altLang="zh-CN" sz="1400" dirty="0">
                <a:latin typeface="+mn-ea"/>
              </a:rPr>
              <a:t>.</a:t>
            </a:r>
            <a:r>
              <a:rPr lang="en" altLang="zh-CN" sz="1400" dirty="0">
                <a:latin typeface="+mn-ea"/>
              </a:rPr>
              <a:t>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="" xmlns:a16="http://schemas.microsoft.com/office/drawing/2014/main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3" y="2693976"/>
            <a:ext cx="4054152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BufferedWriter bw = new BufferedWriter(fw);</a:t>
            </a:r>
          </a:p>
        </p:txBody>
      </p:sp>
      <p:sp>
        <p:nvSpPr>
          <p:cNvPr id="17" name="AutoShape 9">
            <a:extLst>
              <a:ext uri="{FF2B5EF4-FFF2-40B4-BE49-F238E27FC236}">
                <a16:creationId xmlns="" xmlns:a16="http://schemas.microsoft.com/office/drawing/2014/main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2" y="3485303"/>
            <a:ext cx="3495203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bw.write("</a:t>
            </a:r>
            <a:r>
              <a:rPr lang="zh-CN" altLang="en-US" sz="1400" dirty="0">
                <a:latin typeface="+mn-ea"/>
              </a:rPr>
              <a:t>唧唧复唧唧，木兰当户织。</a:t>
            </a:r>
            <a:r>
              <a:rPr lang="en-US" altLang="zh-CN" sz="1400" dirty="0">
                <a:latin typeface="+mn-ea"/>
              </a:rPr>
              <a:t>");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8" name="AutoShape 9">
            <a:extLst>
              <a:ext uri="{FF2B5EF4-FFF2-40B4-BE49-F238E27FC236}">
                <a16:creationId xmlns="" xmlns:a16="http://schemas.microsoft.com/office/drawing/2014/main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2" y="4220636"/>
            <a:ext cx="1245840" cy="578882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bw.close();</a:t>
            </a:r>
          </a:p>
          <a:p>
            <a:pPr algn="l"/>
            <a:r>
              <a:rPr lang="en" altLang="zh-CN" sz="1400" dirty="0">
                <a:latin typeface="+mn-ea"/>
              </a:rPr>
              <a:t>fw.close();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F9865BF3-E4EE-C043-8355-17CA4781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478" y="1767924"/>
            <a:ext cx="3086100" cy="1854200"/>
          </a:xfrm>
          <a:prstGeom prst="rect">
            <a:avLst/>
          </a:prstGeom>
        </p:spPr>
      </p:pic>
      <p:sp>
        <p:nvSpPr>
          <p:cNvPr id="20" name="TextBox 8"/>
          <p:cNvSpPr txBox="1"/>
          <p:nvPr/>
        </p:nvSpPr>
        <p:spPr>
          <a:xfrm>
            <a:off x="-22172" y="681018"/>
            <a:ext cx="421019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通过</a:t>
            </a:r>
            <a:r>
              <a:rPr lang="en-US" altLang="zh-CN" sz="1600" b="1" dirty="0" err="1">
                <a:solidFill>
                  <a:srgbClr val="0070C0"/>
                </a:solidFill>
                <a:latin typeface="+mn-ea"/>
              </a:rPr>
              <a:t>BufferedWriter</a:t>
            </a:r>
            <a:r>
              <a:rPr lang="zh-CN" altLang="en-US" sz="1600" b="1" dirty="0">
                <a:solidFill>
                  <a:srgbClr val="0070C0"/>
                </a:solidFill>
                <a:latin typeface="+mn-ea"/>
              </a:rPr>
              <a:t>类</a:t>
            </a:r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写入内容到磁盘文件</a:t>
            </a:r>
            <a:endParaRPr lang="zh-CN" altLang="en-US" sz="1600" b="1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579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38AC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课堂编程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访问磁盘文件内容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" altLang="zh-CN" dirty="0" err="1"/>
              <a:t>BufferedWriter</a:t>
            </a:r>
            <a:r>
              <a:rPr lang="zh-CN" altLang="en-US" dirty="0"/>
              <a:t>向磁盘文件中写入内容；</a:t>
            </a:r>
          </a:p>
          <a:p>
            <a:pPr lvl="1"/>
            <a:r>
              <a:rPr lang="zh-CN" altLang="en-US" dirty="0"/>
              <a:t>通过</a:t>
            </a:r>
            <a:r>
              <a:rPr lang="en" altLang="zh-CN" dirty="0" err="1"/>
              <a:t>BufferedReader</a:t>
            </a:r>
            <a:r>
              <a:rPr lang="zh-CN" altLang="en-US" dirty="0"/>
              <a:t>读取磁盘文件中的内容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298524" y="4551770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endParaRPr lang="zh-CN" altLang="en-US" sz="1600" b="1" dirty="0"/>
          </a:p>
        </p:txBody>
      </p: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3013682" y="4537452"/>
            <a:ext cx="227177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分钟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30975" y="795379"/>
            <a:ext cx="191241" cy="226935"/>
            <a:chOff x="1692275" y="4522788"/>
            <a:chExt cx="1046163" cy="1241428"/>
          </a:xfrm>
        </p:grpSpPr>
        <p:grpSp>
          <p:nvGrpSpPr>
            <p:cNvPr id="8" name="组合 7"/>
            <p:cNvGrpSpPr/>
            <p:nvPr/>
          </p:nvGrpSpPr>
          <p:grpSpPr>
            <a:xfrm>
              <a:off x="1692275" y="4522788"/>
              <a:ext cx="1046163" cy="1241425"/>
              <a:chOff x="1692275" y="4522788"/>
              <a:chExt cx="1046163" cy="1241425"/>
            </a:xfrm>
          </p:grpSpPr>
          <p:sp>
            <p:nvSpPr>
              <p:cNvPr id="10" name="AutoShape 105"/>
              <p:cNvSpPr>
                <a:spLocks noChangeAspect="1" noChangeArrowheads="1" noTextEdit="1"/>
              </p:cNvSpPr>
              <p:nvPr/>
            </p:nvSpPr>
            <p:spPr bwMode="auto">
              <a:xfrm>
                <a:off x="1692275" y="4522788"/>
                <a:ext cx="1046163" cy="12414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07"/>
              <p:cNvSpPr>
                <a:spLocks noEditPoints="1"/>
              </p:cNvSpPr>
              <p:nvPr/>
            </p:nvSpPr>
            <p:spPr bwMode="auto">
              <a:xfrm>
                <a:off x="1692275" y="4522791"/>
                <a:ext cx="857249" cy="1074737"/>
              </a:xfrm>
              <a:custGeom>
                <a:avLst/>
                <a:gdLst/>
                <a:ahLst/>
                <a:cxnLst>
                  <a:cxn ang="0">
                    <a:pos x="449" y="382"/>
                  </a:cxn>
                  <a:cxn ang="0">
                    <a:pos x="457" y="382"/>
                  </a:cxn>
                  <a:cxn ang="0">
                    <a:pos x="457" y="116"/>
                  </a:cxn>
                  <a:cxn ang="0">
                    <a:pos x="391" y="50"/>
                  </a:cxn>
                  <a:cxn ang="0">
                    <a:pos x="328" y="50"/>
                  </a:cxn>
                  <a:cxn ang="0">
                    <a:pos x="278" y="0"/>
                  </a:cxn>
                  <a:cxn ang="0">
                    <a:pos x="179" y="0"/>
                  </a:cxn>
                  <a:cxn ang="0">
                    <a:pos x="129" y="50"/>
                  </a:cxn>
                  <a:cxn ang="0">
                    <a:pos x="66" y="50"/>
                  </a:cxn>
                  <a:cxn ang="0">
                    <a:pos x="0" y="116"/>
                  </a:cxn>
                  <a:cxn ang="0">
                    <a:pos x="0" y="507"/>
                  </a:cxn>
                  <a:cxn ang="0">
                    <a:pos x="66" y="573"/>
                  </a:cxn>
                  <a:cxn ang="0">
                    <a:pos x="278" y="573"/>
                  </a:cxn>
                  <a:cxn ang="0">
                    <a:pos x="278" y="557"/>
                  </a:cxn>
                  <a:cxn ang="0">
                    <a:pos x="449" y="382"/>
                  </a:cxn>
                  <a:cxn ang="0">
                    <a:pos x="179" y="37"/>
                  </a:cxn>
                  <a:cxn ang="0">
                    <a:pos x="278" y="37"/>
                  </a:cxn>
                  <a:cxn ang="0">
                    <a:pos x="295" y="54"/>
                  </a:cxn>
                  <a:cxn ang="0">
                    <a:pos x="278" y="71"/>
                  </a:cxn>
                  <a:cxn ang="0">
                    <a:pos x="179" y="71"/>
                  </a:cxn>
                  <a:cxn ang="0">
                    <a:pos x="162" y="54"/>
                  </a:cxn>
                  <a:cxn ang="0">
                    <a:pos x="179" y="37"/>
                  </a:cxn>
                  <a:cxn ang="0">
                    <a:pos x="133" y="220"/>
                  </a:cxn>
                  <a:cxn ang="0">
                    <a:pos x="328" y="220"/>
                  </a:cxn>
                  <a:cxn ang="0">
                    <a:pos x="345" y="237"/>
                  </a:cxn>
                  <a:cxn ang="0">
                    <a:pos x="328" y="253"/>
                  </a:cxn>
                  <a:cxn ang="0">
                    <a:pos x="133" y="253"/>
                  </a:cxn>
                  <a:cxn ang="0">
                    <a:pos x="116" y="237"/>
                  </a:cxn>
                  <a:cxn ang="0">
                    <a:pos x="133" y="220"/>
                  </a:cxn>
                  <a:cxn ang="0">
                    <a:pos x="262" y="407"/>
                  </a:cxn>
                  <a:cxn ang="0">
                    <a:pos x="133" y="407"/>
                  </a:cxn>
                  <a:cxn ang="0">
                    <a:pos x="116" y="391"/>
                  </a:cxn>
                  <a:cxn ang="0">
                    <a:pos x="133" y="374"/>
                  </a:cxn>
                  <a:cxn ang="0">
                    <a:pos x="262" y="374"/>
                  </a:cxn>
                  <a:cxn ang="0">
                    <a:pos x="278" y="391"/>
                  </a:cxn>
                  <a:cxn ang="0">
                    <a:pos x="262" y="407"/>
                  </a:cxn>
                  <a:cxn ang="0">
                    <a:pos x="133" y="328"/>
                  </a:cxn>
                  <a:cxn ang="0">
                    <a:pos x="116" y="312"/>
                  </a:cxn>
                  <a:cxn ang="0">
                    <a:pos x="133" y="295"/>
                  </a:cxn>
                  <a:cxn ang="0">
                    <a:pos x="328" y="295"/>
                  </a:cxn>
                  <a:cxn ang="0">
                    <a:pos x="345" y="312"/>
                  </a:cxn>
                  <a:cxn ang="0">
                    <a:pos x="328" y="328"/>
                  </a:cxn>
                  <a:cxn ang="0">
                    <a:pos x="133" y="328"/>
                  </a:cxn>
                  <a:cxn ang="0">
                    <a:pos x="133" y="328"/>
                  </a:cxn>
                  <a:cxn ang="0">
                    <a:pos x="133" y="328"/>
                  </a:cxn>
                </a:cxnLst>
                <a:rect l="0" t="0" r="r" b="b"/>
                <a:pathLst>
                  <a:path w="457" h="573">
                    <a:moveTo>
                      <a:pt x="449" y="382"/>
                    </a:moveTo>
                    <a:cubicBezTo>
                      <a:pt x="457" y="382"/>
                      <a:pt x="457" y="382"/>
                      <a:pt x="457" y="382"/>
                    </a:cubicBezTo>
                    <a:cubicBezTo>
                      <a:pt x="457" y="116"/>
                      <a:pt x="457" y="116"/>
                      <a:pt x="457" y="116"/>
                    </a:cubicBezTo>
                    <a:cubicBezTo>
                      <a:pt x="457" y="79"/>
                      <a:pt x="428" y="50"/>
                      <a:pt x="391" y="50"/>
                    </a:cubicBezTo>
                    <a:cubicBezTo>
                      <a:pt x="328" y="50"/>
                      <a:pt x="328" y="50"/>
                      <a:pt x="328" y="50"/>
                    </a:cubicBezTo>
                    <a:cubicBezTo>
                      <a:pt x="328" y="25"/>
                      <a:pt x="307" y="0"/>
                      <a:pt x="27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54" y="0"/>
                      <a:pt x="129" y="21"/>
                      <a:pt x="129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29" y="54"/>
                      <a:pt x="0" y="83"/>
                      <a:pt x="0" y="116"/>
                    </a:cubicBezTo>
                    <a:cubicBezTo>
                      <a:pt x="0" y="507"/>
                      <a:pt x="0" y="507"/>
                      <a:pt x="0" y="507"/>
                    </a:cubicBezTo>
                    <a:cubicBezTo>
                      <a:pt x="0" y="544"/>
                      <a:pt x="29" y="573"/>
                      <a:pt x="66" y="573"/>
                    </a:cubicBezTo>
                    <a:cubicBezTo>
                      <a:pt x="278" y="573"/>
                      <a:pt x="278" y="573"/>
                      <a:pt x="278" y="573"/>
                    </a:cubicBezTo>
                    <a:cubicBezTo>
                      <a:pt x="278" y="557"/>
                      <a:pt x="278" y="557"/>
                      <a:pt x="278" y="557"/>
                    </a:cubicBezTo>
                    <a:cubicBezTo>
                      <a:pt x="278" y="461"/>
                      <a:pt x="353" y="382"/>
                      <a:pt x="449" y="382"/>
                    </a:cubicBezTo>
                    <a:close/>
                    <a:moveTo>
                      <a:pt x="179" y="37"/>
                    </a:moveTo>
                    <a:cubicBezTo>
                      <a:pt x="278" y="37"/>
                      <a:pt x="278" y="37"/>
                      <a:pt x="278" y="37"/>
                    </a:cubicBezTo>
                    <a:cubicBezTo>
                      <a:pt x="287" y="37"/>
                      <a:pt x="295" y="46"/>
                      <a:pt x="295" y="54"/>
                    </a:cubicBezTo>
                    <a:cubicBezTo>
                      <a:pt x="295" y="62"/>
                      <a:pt x="287" y="71"/>
                      <a:pt x="278" y="71"/>
                    </a:cubicBezTo>
                    <a:cubicBezTo>
                      <a:pt x="179" y="71"/>
                      <a:pt x="179" y="71"/>
                      <a:pt x="179" y="71"/>
                    </a:cubicBezTo>
                    <a:cubicBezTo>
                      <a:pt x="170" y="71"/>
                      <a:pt x="162" y="62"/>
                      <a:pt x="162" y="54"/>
                    </a:cubicBezTo>
                    <a:cubicBezTo>
                      <a:pt x="162" y="46"/>
                      <a:pt x="170" y="37"/>
                      <a:pt x="179" y="37"/>
                    </a:cubicBezTo>
                    <a:close/>
                    <a:moveTo>
                      <a:pt x="133" y="220"/>
                    </a:moveTo>
                    <a:cubicBezTo>
                      <a:pt x="328" y="220"/>
                      <a:pt x="328" y="220"/>
                      <a:pt x="328" y="220"/>
                    </a:cubicBezTo>
                    <a:cubicBezTo>
                      <a:pt x="336" y="220"/>
                      <a:pt x="345" y="229"/>
                      <a:pt x="345" y="237"/>
                    </a:cubicBezTo>
                    <a:cubicBezTo>
                      <a:pt x="345" y="245"/>
                      <a:pt x="336" y="253"/>
                      <a:pt x="328" y="253"/>
                    </a:cubicBezTo>
                    <a:cubicBezTo>
                      <a:pt x="133" y="253"/>
                      <a:pt x="133" y="253"/>
                      <a:pt x="133" y="253"/>
                    </a:cubicBezTo>
                    <a:cubicBezTo>
                      <a:pt x="125" y="253"/>
                      <a:pt x="116" y="245"/>
                      <a:pt x="116" y="237"/>
                    </a:cubicBezTo>
                    <a:cubicBezTo>
                      <a:pt x="116" y="224"/>
                      <a:pt x="120" y="220"/>
                      <a:pt x="133" y="220"/>
                    </a:cubicBezTo>
                    <a:close/>
                    <a:moveTo>
                      <a:pt x="262" y="407"/>
                    </a:moveTo>
                    <a:cubicBezTo>
                      <a:pt x="133" y="407"/>
                      <a:pt x="133" y="407"/>
                      <a:pt x="133" y="407"/>
                    </a:cubicBezTo>
                    <a:cubicBezTo>
                      <a:pt x="125" y="407"/>
                      <a:pt x="116" y="399"/>
                      <a:pt x="116" y="391"/>
                    </a:cubicBezTo>
                    <a:cubicBezTo>
                      <a:pt x="116" y="382"/>
                      <a:pt x="125" y="374"/>
                      <a:pt x="133" y="374"/>
                    </a:cubicBezTo>
                    <a:cubicBezTo>
                      <a:pt x="262" y="374"/>
                      <a:pt x="262" y="374"/>
                      <a:pt x="262" y="374"/>
                    </a:cubicBezTo>
                    <a:cubicBezTo>
                      <a:pt x="270" y="374"/>
                      <a:pt x="278" y="382"/>
                      <a:pt x="278" y="391"/>
                    </a:cubicBezTo>
                    <a:cubicBezTo>
                      <a:pt x="278" y="403"/>
                      <a:pt x="270" y="407"/>
                      <a:pt x="262" y="407"/>
                    </a:cubicBezTo>
                    <a:close/>
                    <a:moveTo>
                      <a:pt x="133" y="328"/>
                    </a:moveTo>
                    <a:cubicBezTo>
                      <a:pt x="125" y="328"/>
                      <a:pt x="116" y="320"/>
                      <a:pt x="116" y="312"/>
                    </a:cubicBezTo>
                    <a:cubicBezTo>
                      <a:pt x="116" y="303"/>
                      <a:pt x="125" y="295"/>
                      <a:pt x="133" y="295"/>
                    </a:cubicBezTo>
                    <a:cubicBezTo>
                      <a:pt x="328" y="295"/>
                      <a:pt x="328" y="295"/>
                      <a:pt x="328" y="295"/>
                    </a:cubicBezTo>
                    <a:cubicBezTo>
                      <a:pt x="336" y="295"/>
                      <a:pt x="345" y="303"/>
                      <a:pt x="345" y="312"/>
                    </a:cubicBezTo>
                    <a:cubicBezTo>
                      <a:pt x="345" y="320"/>
                      <a:pt x="336" y="328"/>
                      <a:pt x="328" y="328"/>
                    </a:cubicBezTo>
                    <a:lnTo>
                      <a:pt x="133" y="328"/>
                    </a:lnTo>
                    <a:close/>
                    <a:moveTo>
                      <a:pt x="133" y="328"/>
                    </a:moveTo>
                    <a:cubicBezTo>
                      <a:pt x="133" y="328"/>
                      <a:pt x="133" y="328"/>
                      <a:pt x="133" y="32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8"/>
              <p:cNvSpPr>
                <a:spLocks noEditPoints="1"/>
              </p:cNvSpPr>
              <p:nvPr/>
            </p:nvSpPr>
            <p:spPr bwMode="auto">
              <a:xfrm>
                <a:off x="2408238" y="5333999"/>
                <a:ext cx="219074" cy="220805"/>
              </a:xfrm>
              <a:custGeom>
                <a:avLst/>
                <a:gdLst/>
                <a:ahLst/>
                <a:cxnLst>
                  <a:cxn ang="0">
                    <a:pos x="0" y="58"/>
                  </a:cxn>
                  <a:cxn ang="0">
                    <a:pos x="58" y="117"/>
                  </a:cxn>
                  <a:cxn ang="0">
                    <a:pos x="117" y="58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0" y="58"/>
                  </a:cxn>
                </a:cxnLst>
                <a:rect l="0" t="0" r="r" b="b"/>
                <a:pathLst>
                  <a:path w="117" h="117">
                    <a:moveTo>
                      <a:pt x="0" y="58"/>
                    </a:moveTo>
                    <a:cubicBezTo>
                      <a:pt x="0" y="90"/>
                      <a:pt x="26" y="117"/>
                      <a:pt x="58" y="117"/>
                    </a:cubicBezTo>
                    <a:cubicBezTo>
                      <a:pt x="91" y="117"/>
                      <a:pt x="117" y="90"/>
                      <a:pt x="117" y="58"/>
                    </a:cubicBezTo>
                    <a:cubicBezTo>
                      <a:pt x="117" y="26"/>
                      <a:pt x="91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lose/>
                    <a:moveTo>
                      <a:pt x="0" y="58"/>
                    </a:moveTo>
                    <a:cubicBezTo>
                      <a:pt x="0" y="58"/>
                      <a:pt x="0" y="58"/>
                      <a:pt x="0" y="5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Freeform 109"/>
            <p:cNvSpPr>
              <a:spLocks noEditPoints="1"/>
            </p:cNvSpPr>
            <p:nvPr/>
          </p:nvSpPr>
          <p:spPr bwMode="auto">
            <a:xfrm>
              <a:off x="2314575" y="5561010"/>
              <a:ext cx="422277" cy="203206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08"/>
                </a:cxn>
                <a:cxn ang="0">
                  <a:pos x="225" y="108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3" y="0"/>
                </a:cxn>
              </a:cxnLst>
              <a:rect l="0" t="0" r="r" b="b"/>
              <a:pathLst>
                <a:path w="225" h="108">
                  <a:moveTo>
                    <a:pt x="113" y="0"/>
                  </a:moveTo>
                  <a:cubicBezTo>
                    <a:pt x="50" y="0"/>
                    <a:pt x="4" y="50"/>
                    <a:pt x="0" y="108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5" y="41"/>
                    <a:pt x="175" y="0"/>
                    <a:pt x="113" y="0"/>
                  </a:cubicBezTo>
                  <a:close/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006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内容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zh-CN" altLang="en-US" dirty="0" smtClean="0"/>
              <a:t>缓冲流？</a:t>
            </a:r>
            <a:endParaRPr lang="zh-CN" altLang="en-US" dirty="0"/>
          </a:p>
          <a:p>
            <a:r>
              <a:rPr lang="en" altLang="zh-CN" dirty="0"/>
              <a:t>Java</a:t>
            </a:r>
            <a:r>
              <a:rPr lang="zh-CN" altLang="en-US" dirty="0"/>
              <a:t>中的缓冲处理流都有哪几类？分别是什么？</a:t>
            </a:r>
          </a:p>
        </p:txBody>
      </p:sp>
    </p:spTree>
    <p:extLst>
      <p:ext uri="{BB962C8B-B14F-4D97-AF65-F5344CB8AC3E}">
        <p14:creationId xmlns:p14="http://schemas.microsoft.com/office/powerpoint/2010/main" val="173167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第二节课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700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4"/>
    </mc:Choice>
    <mc:Fallback>
      <p:transition spd="slow" advTm="964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3E7B5D6-9E1A-6341-9E77-CEE66E9C2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83" y="2355726"/>
            <a:ext cx="7620000" cy="1993900"/>
          </a:xfrm>
          <a:prstGeom prst="rect">
            <a:avLst/>
          </a:prstGeom>
        </p:spPr>
      </p:pic>
      <p:sp>
        <p:nvSpPr>
          <p:cNvPr id="20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dirty="0">
                <a:solidFill>
                  <a:srgbClr val="FFFFFF"/>
                </a:solidFill>
              </a:rPr>
              <a:t>允许应用程序以与机器无关方式从节点流中读写</a:t>
            </a:r>
            <a:r>
              <a:rPr lang="en-US" altLang="zh-CN" dirty="0">
                <a:solidFill>
                  <a:srgbClr val="FFFFFF"/>
                </a:solidFill>
              </a:rPr>
              <a:t>Java</a:t>
            </a:r>
            <a:r>
              <a:rPr lang="zh-CN" altLang="en-US" dirty="0">
                <a:solidFill>
                  <a:srgbClr val="FFFFFF"/>
                </a:solidFill>
              </a:rPr>
              <a:t>基本据类型</a:t>
            </a:r>
            <a:endParaRPr lang="zh-CN" alt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="" xmlns:a16="http://schemas.microsoft.com/office/drawing/2014/main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为什么使用数据流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C81BAD91-8E5B-534E-9A70-CB569D427ABC}"/>
              </a:ext>
            </a:extLst>
          </p:cNvPr>
          <p:cNvSpPr txBox="1"/>
          <p:nvPr/>
        </p:nvSpPr>
        <p:spPr>
          <a:xfrm>
            <a:off x="755576" y="285049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01001001</a:t>
            </a:r>
            <a:endParaRPr kumimoji="1"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6084168" y="285978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true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42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6.17284E-7 L 0.34045 0.0027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46914E-6 L 0.16945 -0.0018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41288"/>
            <a:ext cx="6769100" cy="3770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什么是数据流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114300" y="1906588"/>
            <a:ext cx="998538" cy="105568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chemeClr val="accent1"/>
                </a:solidFill>
              </a:rPr>
              <a:t>数据流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-315913" y="1492250"/>
            <a:ext cx="18573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9222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7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处理流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748088" y="1492250"/>
            <a:ext cx="177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38513" y="1983740"/>
            <a:ext cx="4253865" cy="9779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3479165" y="2295949"/>
            <a:ext cx="4113213" cy="27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2" rIns="91405" bIns="4570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1200" b="1" noProof="1">
                <a:solidFill>
                  <a:schemeClr val="accent1"/>
                </a:solidFill>
              </a:rPr>
              <a:t>1</a:t>
            </a:r>
            <a:r>
              <a:rPr lang="en-US" altLang="zh-CN" sz="1200" b="1" noProof="1" smtClean="0">
                <a:solidFill>
                  <a:schemeClr val="accent1"/>
                </a:solidFill>
              </a:rPr>
              <a:t>.</a:t>
            </a:r>
            <a:r>
              <a:rPr lang="zh-CN" altLang="en-US" sz="1200" b="1" noProof="1">
                <a:solidFill>
                  <a:schemeClr val="accent1"/>
                </a:solidFill>
              </a:rPr>
              <a:t>读写</a:t>
            </a:r>
            <a:r>
              <a:rPr lang="zh-CN" altLang="en-US" sz="1200" b="1" noProof="1">
                <a:solidFill>
                  <a:schemeClr val="accent1"/>
                </a:solidFill>
              </a:rPr>
              <a:t>二进制</a:t>
            </a:r>
            <a:r>
              <a:rPr lang="zh-CN" altLang="en-US" sz="1200" b="1" noProof="1" smtClean="0">
                <a:solidFill>
                  <a:schemeClr val="accent1"/>
                </a:solidFill>
              </a:rPr>
              <a:t>文件</a:t>
            </a:r>
            <a:endParaRPr lang="zh-CN" altLang="en-US" sz="1200" b="1" noProof="1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66411" y="3406466"/>
            <a:ext cx="51427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noProof="1" smtClean="0">
                <a:ea typeface="黑体" panose="02010609060101010101" pitchFamily="2" charset="-122"/>
              </a:rPr>
              <a:t>定义</a:t>
            </a:r>
            <a:r>
              <a:rPr lang="en-US" altLang="zh-CN" b="1" noProof="1" smtClean="0">
                <a:ea typeface="黑体" panose="02010609060101010101" pitchFamily="2" charset="-122"/>
              </a:rPr>
              <a:t>:</a:t>
            </a:r>
            <a:r>
              <a:rPr lang="zh-CN" altLang="en-US" b="1" noProof="1">
                <a:sym typeface="+mn-ea"/>
              </a:rPr>
              <a:t>数据处理流是一种读写二进制文件的处理流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 flipH="1">
            <a:off x="506413" y="3082925"/>
            <a:ext cx="215900" cy="576263"/>
          </a:xfrm>
          <a:prstGeom prst="downArrow">
            <a:avLst>
              <a:gd name="adj1" fmla="val 50000"/>
              <a:gd name="adj2" fmla="val 66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96676" y="3795405"/>
            <a:ext cx="916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312610" y="4252417"/>
            <a:ext cx="2232248" cy="485918"/>
            <a:chOff x="2782599" y="1459401"/>
            <a:chExt cx="1870251" cy="276935"/>
          </a:xfrm>
          <a:solidFill>
            <a:schemeClr val="accent1"/>
          </a:solidFill>
        </p:grpSpPr>
        <p:sp>
          <p:nvSpPr>
            <p:cNvPr id="34" name="AutoShape 5"/>
            <p:cNvSpPr>
              <a:spLocks noChangeArrowheads="1"/>
            </p:cNvSpPr>
            <p:nvPr/>
          </p:nvSpPr>
          <p:spPr bwMode="auto">
            <a:xfrm>
              <a:off x="2782599" y="1459401"/>
              <a:ext cx="1870251" cy="276935"/>
            </a:xfrm>
            <a:prstGeom prst="chevron">
              <a:avLst>
                <a:gd name="adj" fmla="val 1215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2997594" y="1546835"/>
              <a:ext cx="1491633" cy="10524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DataOutputStream</a:t>
              </a:r>
              <a:r>
                <a:rPr lang="zh-CN" altLang="en-US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12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1519" y="4252420"/>
            <a:ext cx="1943993" cy="485919"/>
            <a:chOff x="897128" y="1459399"/>
            <a:chExt cx="1868348" cy="276935"/>
          </a:xfrm>
          <a:solidFill>
            <a:schemeClr val="accent1"/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897128" y="1459399"/>
              <a:ext cx="1868348" cy="276935"/>
            </a:xfrm>
            <a:prstGeom prst="homePlate">
              <a:avLst>
                <a:gd name="adj" fmla="val 1194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978940" y="1546834"/>
              <a:ext cx="1649550" cy="10524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DataInputStream</a:t>
              </a:r>
              <a:r>
                <a:rPr lang="zh-CN" altLang="en-US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12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86903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0" grpId="0"/>
      <p:bldP spid="18" grpId="0" bldLvl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/>
              <a:t>能力目标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完成查看聊天记录功能</a:t>
            </a:r>
            <a:endParaRPr lang="en-US" altLang="zh-CN" dirty="0"/>
          </a:p>
          <a:p>
            <a:pPr lvl="2"/>
            <a:r>
              <a:rPr lang="zh-CN" altLang="en-US" dirty="0"/>
              <a:t>输入聊天记录文件的名称，显示文件的内容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sz="1400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27D24EC-F21A-4A15-A328-CDB5090A8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810195"/>
            <a:ext cx="50101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2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39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/>
              <a:t>什么是数据流</a:t>
            </a:r>
            <a:endParaRPr lang="zh-CN" altLang="en-US" dirty="0"/>
          </a:p>
        </p:txBody>
      </p:sp>
      <p:sp>
        <p:nvSpPr>
          <p:cNvPr id="41" name="AutoShape 10">
            <a:extLst>
              <a:ext uri="{FF2B5EF4-FFF2-40B4-BE49-F238E27FC236}">
                <a16:creationId xmlns="" xmlns:a16="http://schemas.microsoft.com/office/drawing/2014/main" id="{B907C985-3AB8-594F-B330-556EA2772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4357418"/>
            <a:ext cx="6624736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Arial" panose="020B0604020202020204"/>
              </a:rPr>
              <a:t>数据处理流是一种读写二进制文件的处理流</a:t>
            </a:r>
            <a:endParaRPr lang="en-GB" altLang="zh-CN" sz="1600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4FC76A58-64C9-7F4C-8838-9E1CD6286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868720"/>
            <a:ext cx="1952185" cy="3147814"/>
          </a:xfrm>
          <a:prstGeom prst="rect">
            <a:avLst/>
          </a:prstGeom>
        </p:spPr>
      </p:pic>
      <p:sp>
        <p:nvSpPr>
          <p:cNvPr id="5" name="TextBox 8"/>
          <p:cNvSpPr txBox="1"/>
          <p:nvPr/>
        </p:nvSpPr>
        <p:spPr>
          <a:xfrm>
            <a:off x="323527" y="699443"/>
            <a:ext cx="141577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+mn-ea"/>
              </a:rPr>
              <a:t>数据</a:t>
            </a:r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流</a:t>
            </a:r>
            <a:r>
              <a:rPr lang="zh-CN" altLang="en-US" sz="1600" b="1" dirty="0">
                <a:solidFill>
                  <a:srgbClr val="0070C0"/>
                </a:solidFill>
                <a:latin typeface="+mn-ea"/>
              </a:rPr>
              <a:t>的外延</a:t>
            </a:r>
          </a:p>
        </p:txBody>
      </p:sp>
    </p:spTree>
    <p:extLst>
      <p:ext uri="{BB962C8B-B14F-4D97-AF65-F5344CB8AC3E}">
        <p14:creationId xmlns:p14="http://schemas.microsoft.com/office/powerpoint/2010/main" val="11843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数据流的作用</a:t>
            </a:r>
          </a:p>
        </p:txBody>
      </p:sp>
      <p:sp>
        <p:nvSpPr>
          <p:cNvPr id="16" name="AutoShape 2">
            <a:extLst>
              <a:ext uri="{FF2B5EF4-FFF2-40B4-BE49-F238E27FC236}">
                <a16:creationId xmlns="" xmlns:a16="http://schemas.microsoft.com/office/drawing/2014/main" id="{84E395FF-622E-D34A-83D6-991D7041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330" y="1707654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53C3B0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 wrap="none" anchor="ctr"/>
          <a:lstStyle/>
          <a:p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="" xmlns:a16="http://schemas.microsoft.com/office/drawing/2014/main" id="{188660D5-91F1-A54C-BB95-03C114D7EF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1605" y="1883868"/>
            <a:ext cx="0" cy="1325562"/>
          </a:xfrm>
          <a:prstGeom prst="line">
            <a:avLst/>
          </a:prstGeom>
          <a:noFill/>
          <a:ln w="19050" cmpd="sng">
            <a:solidFill>
              <a:schemeClr val="bg1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Group 138">
            <a:extLst>
              <a:ext uri="{FF2B5EF4-FFF2-40B4-BE49-F238E27FC236}">
                <a16:creationId xmlns="" xmlns:a16="http://schemas.microsoft.com/office/drawing/2014/main" id="{E504AC78-32EC-124B-A751-41942C5E39BE}"/>
              </a:ext>
            </a:extLst>
          </p:cNvPr>
          <p:cNvGrpSpPr/>
          <p:nvPr/>
        </p:nvGrpSpPr>
        <p:grpSpPr bwMode="auto">
          <a:xfrm>
            <a:off x="2642257" y="3082429"/>
            <a:ext cx="182563" cy="180975"/>
            <a:chOff x="0" y="0"/>
            <a:chExt cx="250" cy="250"/>
          </a:xfrm>
        </p:grpSpPr>
        <p:sp>
          <p:nvSpPr>
            <p:cNvPr id="19" name="Oval 139">
              <a:extLst>
                <a:ext uri="{FF2B5EF4-FFF2-40B4-BE49-F238E27FC236}">
                  <a16:creationId xmlns="" xmlns:a16="http://schemas.microsoft.com/office/drawing/2014/main" id="{77DACCDA-F568-6E42-92FA-3DA33A47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FFD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20" name="Oval 140">
              <a:extLst>
                <a:ext uri="{FF2B5EF4-FFF2-40B4-BE49-F238E27FC236}">
                  <a16:creationId xmlns="" xmlns:a16="http://schemas.microsoft.com/office/drawing/2014/main" id="{9E73D399-808E-B64F-BE7D-B6B48C17C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TextBox 57">
            <a:extLst>
              <a:ext uri="{FF2B5EF4-FFF2-40B4-BE49-F238E27FC236}">
                <a16:creationId xmlns="" xmlns:a16="http://schemas.microsoft.com/office/drawing/2014/main" id="{6F79B30D-E82B-CE4C-9B5C-539F747CC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605" y="1929556"/>
            <a:ext cx="1547812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能够读写二进制文件</a:t>
            </a:r>
          </a:p>
        </p:txBody>
      </p:sp>
      <p:sp>
        <p:nvSpPr>
          <p:cNvPr id="22" name="AutoShape 2">
            <a:extLst>
              <a:ext uri="{FF2B5EF4-FFF2-40B4-BE49-F238E27FC236}">
                <a16:creationId xmlns="" xmlns:a16="http://schemas.microsoft.com/office/drawing/2014/main" id="{1A0353EF-8362-434F-98AE-B2E79688D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1707654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317FB7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TextBox 57">
            <a:extLst>
              <a:ext uri="{FF2B5EF4-FFF2-40B4-BE49-F238E27FC236}">
                <a16:creationId xmlns="" xmlns:a16="http://schemas.microsoft.com/office/drawing/2014/main" id="{3726D096-4D21-EC4A-91DE-93E4334B0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423" y="1787774"/>
            <a:ext cx="1410662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的基本数据类型进行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</a:t>
            </a:r>
          </a:p>
        </p:txBody>
      </p:sp>
      <p:sp>
        <p:nvSpPr>
          <p:cNvPr id="24" name="Line 16">
            <a:extLst>
              <a:ext uri="{FF2B5EF4-FFF2-40B4-BE49-F238E27FC236}">
                <a16:creationId xmlns="" xmlns:a16="http://schemas.microsoft.com/office/drawing/2014/main" id="{F6C78D1C-03FC-9E4D-9786-D0257743C4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2218" y="1883868"/>
            <a:ext cx="0" cy="1289048"/>
          </a:xfrm>
          <a:prstGeom prst="line">
            <a:avLst/>
          </a:prstGeom>
          <a:noFill/>
          <a:ln w="19050" cmpd="sng">
            <a:solidFill>
              <a:srgbClr val="FFFF00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Group 138">
            <a:extLst>
              <a:ext uri="{FF2B5EF4-FFF2-40B4-BE49-F238E27FC236}">
                <a16:creationId xmlns="" xmlns:a16="http://schemas.microsoft.com/office/drawing/2014/main" id="{F5AC76EF-DD00-944B-AC25-DEA24270E8C2}"/>
              </a:ext>
            </a:extLst>
          </p:cNvPr>
          <p:cNvGrpSpPr/>
          <p:nvPr/>
        </p:nvGrpSpPr>
        <p:grpSpPr bwMode="auto">
          <a:xfrm>
            <a:off x="4985380" y="3082428"/>
            <a:ext cx="182563" cy="180975"/>
            <a:chOff x="0" y="0"/>
            <a:chExt cx="250" cy="250"/>
          </a:xfrm>
        </p:grpSpPr>
        <p:sp>
          <p:nvSpPr>
            <p:cNvPr id="26" name="Oval 139">
              <a:extLst>
                <a:ext uri="{FF2B5EF4-FFF2-40B4-BE49-F238E27FC236}">
                  <a16:creationId xmlns="" xmlns:a16="http://schemas.microsoft.com/office/drawing/2014/main" id="{0C8D6339-2C2C-D34C-BA94-99EA9121D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93C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27" name="Oval 140">
              <a:extLst>
                <a:ext uri="{FF2B5EF4-FFF2-40B4-BE49-F238E27FC236}">
                  <a16:creationId xmlns="" xmlns:a16="http://schemas.microsoft.com/office/drawing/2014/main" id="{EAFCA3D8-64DF-7648-8882-98BAF3F1B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65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 autoUpdateAnimBg="0"/>
      <p:bldP spid="17" grpId="0" bldLvl="0" animBg="1" autoUpdateAnimBg="0"/>
      <p:bldP spid="21" grpId="0" bldLvl="0" autoUpdateAnimBg="0"/>
      <p:bldP spid="22" grpId="0" bldLvl="0" animBg="1" autoUpdateAnimBg="0"/>
      <p:bldP spid="23" grpId="0" bldLvl="0" autoUpdateAnimBg="0"/>
      <p:bldP spid="24" grpId="0" bldLvl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46D0B3B-D3B5-2C47-97CF-F1FC3D3B2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91" y="2502297"/>
            <a:ext cx="7696200" cy="1841500"/>
          </a:xfrm>
          <a:prstGeom prst="rect">
            <a:avLst/>
          </a:prstGeom>
        </p:spPr>
      </p:pic>
      <p:sp>
        <p:nvSpPr>
          <p:cNvPr id="20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dirty="0">
                <a:solidFill>
                  <a:srgbClr val="FFFFFF"/>
                </a:solidFill>
              </a:rPr>
              <a:t>如何实现用程序通过数据流写入数据到磁盘？</a:t>
            </a:r>
            <a:endParaRPr lang="zh-CN" alt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="" xmlns:a16="http://schemas.microsoft.com/office/drawing/2014/main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为什么使用数据</a:t>
            </a:r>
            <a:r>
              <a:rPr lang="zh-CN" altLang="en-US" dirty="0"/>
              <a:t>输出流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E3BF5593-CC03-804C-ABB4-D978806460B1}"/>
              </a:ext>
            </a:extLst>
          </p:cNvPr>
          <p:cNvSpPr txBox="1"/>
          <p:nvPr/>
        </p:nvSpPr>
        <p:spPr>
          <a:xfrm>
            <a:off x="3942744" y="3005408"/>
            <a:ext cx="99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01001001</a:t>
            </a:r>
            <a:endParaRPr kumimoji="1"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FDE05B7-EC9B-CB40-8461-A5BA590FB932}"/>
              </a:ext>
            </a:extLst>
          </p:cNvPr>
          <p:cNvSpPr txBox="1"/>
          <p:nvPr/>
        </p:nvSpPr>
        <p:spPr>
          <a:xfrm>
            <a:off x="1043608" y="300540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true</a:t>
            </a:r>
            <a:endParaRPr kumimoji="1"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BB960AD0-FE2B-3443-BCEA-6CE4ACC5BAB4}"/>
              </a:ext>
            </a:extLst>
          </p:cNvPr>
          <p:cNvSpPr/>
          <p:nvPr/>
        </p:nvSpPr>
        <p:spPr>
          <a:xfrm>
            <a:off x="5760861" y="300379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/>
              <a:t>01001001</a:t>
            </a:r>
            <a:endParaRPr kumimoji="1" lang="zh-CN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54DF2BF-9F81-1D4D-B44B-20C40DA6B497}"/>
              </a:ext>
            </a:extLst>
          </p:cNvPr>
          <p:cNvSpPr/>
          <p:nvPr/>
        </p:nvSpPr>
        <p:spPr>
          <a:xfrm>
            <a:off x="7601643" y="3036184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>
                <a:solidFill>
                  <a:schemeClr val="bg1"/>
                </a:solidFill>
              </a:rPr>
              <a:t>01001001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爆炸形 2 17">
            <a:extLst>
              <a:ext uri="{FF2B5EF4-FFF2-40B4-BE49-F238E27FC236}">
                <a16:creationId xmlns="" xmlns:a16="http://schemas.microsoft.com/office/drawing/2014/main" id="{5DE4229B-9B2F-B248-8399-ED1CC35F3614}"/>
              </a:ext>
            </a:extLst>
          </p:cNvPr>
          <p:cNvSpPr/>
          <p:nvPr/>
        </p:nvSpPr>
        <p:spPr bwMode="auto">
          <a:xfrm>
            <a:off x="2483768" y="2027870"/>
            <a:ext cx="4343582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DataOutputStream</a:t>
            </a:r>
            <a:endParaRPr kumimoji="0" lang="zh-CN" altLang="en-US" sz="24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083918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19" name="Picture 20" descr="0quav023[1]">
            <a:extLst>
              <a:ext uri="{FF2B5EF4-FFF2-40B4-BE49-F238E27FC236}">
                <a16:creationId xmlns:a16="http://schemas.microsoft.com/office/drawing/2014/main" xmlns="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562" y="1995686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5" y="4527696"/>
            <a:ext cx="7221299" cy="38649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en-US" altLang="zh-CN" sz="2000" kern="0" dirty="0" err="1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DataOutputStream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类是用来操作数据输出流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的类</a:t>
            </a:r>
            <a:endParaRPr lang="zh-CN" altLang="en-US" sz="2000" kern="0" dirty="0">
              <a:solidFill>
                <a:schemeClr val="bg1"/>
              </a:solidFill>
              <a:latin typeface="黑体" panose="02010609060101010101" pitchFamily="2" charset="-122"/>
              <a:ea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629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636 0 " pathEditMode="relative" ptsTypes="AA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2 0.0034 L 0.19409 0.0034 " pathEditMode="relative" ptsTypes="AA">
                                      <p:cBhvr>
                                        <p:cTn id="9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9" grpId="0"/>
      <p:bldP spid="18" grpId="0" animBg="1"/>
      <p:bldP spid="17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DataOutputStream</a:t>
            </a:r>
            <a:r>
              <a:rPr lang="zh-CN" altLang="en-US" dirty="0"/>
              <a:t>类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DataOutputStream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098122"/>
              </p:ext>
            </p:extLst>
          </p:nvPr>
        </p:nvGraphicFramePr>
        <p:xfrm>
          <a:off x="683568" y="1426146"/>
          <a:ext cx="7848872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DataOutputStream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OutputStream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out)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初始化对象，需要传递一个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InputStream</a:t>
                      </a:r>
                      <a:r>
                        <a:rPr lang="zh-CN" altLang="en" sz="1600" dirty="0">
                          <a:latin typeface="+mn-ea"/>
                          <a:ea typeface="+mn-ea"/>
                        </a:rPr>
                        <a:t>类型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的节点流作为参数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flush()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刷新缓冲区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2557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close()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关闭流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9893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7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DataOutputStream</a:t>
            </a:r>
            <a:r>
              <a:rPr lang="zh-CN" altLang="en-US" dirty="0"/>
              <a:t>类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DataOutputStream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48604"/>
              </p:ext>
            </p:extLst>
          </p:nvPr>
        </p:nvGraphicFramePr>
        <p:xfrm>
          <a:off x="683568" y="1426146"/>
          <a:ext cx="784887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writeBoolean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boolean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v)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写入布尔型数据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writeDouble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(double v)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写入浮点型数据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2583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writeInt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v)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写入整形数据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write(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b)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写入字节数据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8643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writeChar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 v)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写入字符数据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454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writeUTF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(String </a:t>
                      </a:r>
                      <a:r>
                        <a:rPr lang="en" altLang="zh-CN" sz="1600" dirty="0" err="1">
                          <a:latin typeface="+mn-ea"/>
                          <a:ea typeface="+mn-ea"/>
                        </a:rPr>
                        <a:t>str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使用</a:t>
                      </a:r>
                      <a:r>
                        <a:rPr lang="en" altLang="zh-CN" sz="1600" dirty="0">
                          <a:latin typeface="+mn-ea"/>
                          <a:ea typeface="+mn-ea"/>
                        </a:rPr>
                        <a:t>UTF-8</a:t>
                      </a:r>
                      <a:r>
                        <a:rPr lang="zh-CN" altLang="en-US" sz="1600" dirty="0">
                          <a:latin typeface="+mn-ea"/>
                          <a:ea typeface="+mn-ea"/>
                        </a:rPr>
                        <a:t>编码以机器无关的方式写入字符串数据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16549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31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 smtClean="0">
                <a:latin typeface="+mj-ea"/>
              </a:rPr>
              <a:t>DataOutputStream</a:t>
            </a:r>
            <a:r>
              <a:rPr lang="zh-CN" altLang="en-US" dirty="0" smtClean="0">
                <a:latin typeface="+mj-ea"/>
              </a:rPr>
              <a:t>类的应用</a:t>
            </a:r>
            <a:r>
              <a:rPr kumimoji="1"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75072" y="1145463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+mj-ea"/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  <a:latin typeface="+mj-ea"/>
              </a:rPr>
              <a:t>FileOutputStream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+mj-ea"/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  <a:latin typeface="+mj-ea"/>
              </a:rPr>
              <a:t>DataOutputStream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+mj-ea"/>
              </a:rPr>
              <a:t>通过</a:t>
            </a:r>
            <a:r>
              <a:rPr lang="en-US" altLang="zh-CN" dirty="0" err="1">
                <a:solidFill>
                  <a:schemeClr val="tx1"/>
                </a:solidFill>
                <a:latin typeface="+mj-ea"/>
              </a:rPr>
              <a:t>writeX</a:t>
            </a:r>
            <a:r>
              <a:rPr lang="zh-CN" altLang="en-US" dirty="0">
                <a:solidFill>
                  <a:schemeClr val="tx1"/>
                </a:solidFill>
                <a:latin typeface="+mj-ea"/>
              </a:rPr>
              <a:t>方法写入文件内容</a:t>
            </a:r>
            <a:endParaRPr lang="en-US" altLang="zh-CN" dirty="0">
              <a:solidFill>
                <a:schemeClr val="tx1"/>
              </a:solidFill>
              <a:latin typeface="+mj-ea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AutoShape 9">
            <a:extLst>
              <a:ext uri="{FF2B5EF4-FFF2-40B4-BE49-F238E27FC236}">
                <a16:creationId xmlns="" xmlns:a16="http://schemas.microsoft.com/office/drawing/2014/main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1" y="1910514"/>
            <a:ext cx="5494312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j-ea"/>
              </a:rPr>
              <a:t>FileOutputStream fos = </a:t>
            </a:r>
            <a:r>
              <a:rPr lang="en" altLang="zh-CN" sz="1400" dirty="0" smtClean="0">
                <a:latin typeface="+mj-ea"/>
              </a:rPr>
              <a:t>new </a:t>
            </a:r>
            <a:r>
              <a:rPr lang="en" altLang="zh-CN" sz="1400" dirty="0">
                <a:latin typeface="+mj-ea"/>
              </a:rPr>
              <a:t>FileOutputStream("D</a:t>
            </a:r>
            <a:r>
              <a:rPr lang="en-US" altLang="zh-CN" sz="1400" dirty="0">
                <a:latin typeface="+mj-ea"/>
              </a:rPr>
              <a:t>:</a:t>
            </a:r>
            <a:r>
              <a:rPr lang="en" altLang="zh-CN" sz="1400" dirty="0">
                <a:latin typeface="+mj-ea"/>
              </a:rPr>
              <a:t>/test.txt");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="" xmlns:a16="http://schemas.microsoft.com/office/drawing/2014/main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1" y="2701841"/>
            <a:ext cx="4990256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j-ea"/>
              </a:rPr>
              <a:t>DataOutputStream </a:t>
            </a:r>
            <a:r>
              <a:rPr lang="en" altLang="zh-CN" sz="1400" dirty="0">
                <a:solidFill>
                  <a:srgbClr val="7E504F"/>
                </a:solidFill>
                <a:latin typeface="+mj-ea"/>
              </a:rPr>
              <a:t>dos</a:t>
            </a:r>
            <a:r>
              <a:rPr lang="en" altLang="zh-CN" sz="1400" dirty="0">
                <a:latin typeface="+mj-ea"/>
              </a:rPr>
              <a:t> = </a:t>
            </a:r>
            <a:r>
              <a:rPr lang="en" altLang="zh-CN" sz="1400" dirty="0" smtClean="0">
                <a:solidFill>
                  <a:srgbClr val="931A68"/>
                </a:solidFill>
                <a:latin typeface="+mj-ea"/>
              </a:rPr>
              <a:t>new</a:t>
            </a:r>
            <a:r>
              <a:rPr lang="en" altLang="zh-CN" sz="1400" dirty="0" smtClean="0">
                <a:latin typeface="+mj-ea"/>
              </a:rPr>
              <a:t> </a:t>
            </a:r>
            <a:r>
              <a:rPr lang="en" altLang="zh-CN" sz="1400" dirty="0">
                <a:latin typeface="+mj-ea"/>
              </a:rPr>
              <a:t>DataOutputStream(</a:t>
            </a:r>
            <a:r>
              <a:rPr lang="en" altLang="zh-CN" sz="1400" dirty="0">
                <a:solidFill>
                  <a:srgbClr val="7E504F"/>
                </a:solidFill>
                <a:latin typeface="+mj-ea"/>
              </a:rPr>
              <a:t>fos</a:t>
            </a:r>
            <a:r>
              <a:rPr lang="en" altLang="zh-CN" sz="1400" dirty="0" smtClean="0">
                <a:latin typeface="+mj-ea"/>
              </a:rPr>
              <a:t>);</a:t>
            </a:r>
            <a:endParaRPr lang="en" altLang="zh-CN" sz="1400" dirty="0">
              <a:latin typeface="+mj-ea"/>
            </a:endParaRPr>
          </a:p>
        </p:txBody>
      </p:sp>
      <p:sp>
        <p:nvSpPr>
          <p:cNvPr id="17" name="AutoShape 9">
            <a:extLst>
              <a:ext uri="{FF2B5EF4-FFF2-40B4-BE49-F238E27FC236}">
                <a16:creationId xmlns="" xmlns:a16="http://schemas.microsoft.com/office/drawing/2014/main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3493168"/>
            <a:ext cx="3495203" cy="1055608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j-ea"/>
              </a:rPr>
              <a:t>dos.writeBoolean(true);</a:t>
            </a:r>
          </a:p>
          <a:p>
            <a:pPr algn="l"/>
            <a:r>
              <a:rPr lang="en" altLang="zh-CN" sz="1400" dirty="0">
                <a:latin typeface="+mj-ea"/>
              </a:rPr>
              <a:t>dos.writeDouble(3.14);</a:t>
            </a:r>
          </a:p>
          <a:p>
            <a:pPr algn="l"/>
            <a:r>
              <a:rPr lang="en" altLang="zh-CN" sz="1400" dirty="0">
                <a:latin typeface="+mj-ea"/>
              </a:rPr>
              <a:t>dos.writeInt(100);</a:t>
            </a:r>
          </a:p>
          <a:p>
            <a:pPr algn="l"/>
            <a:r>
              <a:rPr lang="en" altLang="zh-CN" sz="1400" dirty="0">
                <a:latin typeface="+mj-ea"/>
              </a:rPr>
              <a:t>dos.writeChar('</a:t>
            </a:r>
            <a:r>
              <a:rPr lang="zh-CN" altLang="en-US" sz="1400" dirty="0">
                <a:latin typeface="+mj-ea"/>
              </a:rPr>
              <a:t>好</a:t>
            </a:r>
            <a:r>
              <a:rPr lang="en-US" altLang="zh-CN" sz="1400" dirty="0">
                <a:latin typeface="+mj-ea"/>
              </a:rPr>
              <a:t>');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11008" y="694655"/>
            <a:ext cx="357469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  <a:latin typeface="+mn-ea"/>
              </a:rPr>
              <a:t>DataOutputStream</a:t>
            </a:r>
            <a:r>
              <a:rPr lang="zh-CN" altLang="en-US" sz="1600" b="1" dirty="0">
                <a:solidFill>
                  <a:srgbClr val="0070C0"/>
                </a:solidFill>
                <a:latin typeface="+mn-ea"/>
              </a:rPr>
              <a:t>类写入磁盘文件</a:t>
            </a:r>
          </a:p>
        </p:txBody>
      </p:sp>
    </p:spTree>
    <p:extLst>
      <p:ext uri="{BB962C8B-B14F-4D97-AF65-F5344CB8AC3E}">
        <p14:creationId xmlns:p14="http://schemas.microsoft.com/office/powerpoint/2010/main" val="339867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DataOutputStream</a:t>
            </a:r>
            <a:r>
              <a:rPr lang="zh-CN" altLang="en-US" dirty="0">
                <a:latin typeface="+mj-ea"/>
              </a:rPr>
              <a:t>类的</a:t>
            </a:r>
            <a:r>
              <a:rPr lang="zh-CN" altLang="en-US" dirty="0" smtClean="0">
                <a:latin typeface="+mj-ea"/>
              </a:rPr>
              <a:t>应用</a:t>
            </a:r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75071" y="854046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通过</a:t>
            </a:r>
            <a:r>
              <a:rPr lang="en-US" altLang="zh-CN" dirty="0" smtClean="0">
                <a:solidFill>
                  <a:schemeClr val="tx1"/>
                </a:solidFill>
              </a:rPr>
              <a:t>close</a:t>
            </a:r>
            <a:r>
              <a:rPr lang="zh-CN" altLang="en-US" dirty="0" smtClean="0">
                <a:solidFill>
                  <a:schemeClr val="tx1"/>
                </a:solidFill>
              </a:rPr>
              <a:t>方法流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8" name="AutoShape 9">
            <a:extLst>
              <a:ext uri="{FF2B5EF4-FFF2-40B4-BE49-F238E27FC236}">
                <a16:creationId xmlns="" xmlns:a16="http://schemas.microsoft.com/office/drawing/2014/main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615585"/>
            <a:ext cx="1245840" cy="578882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bw.close();</a:t>
            </a:r>
          </a:p>
          <a:p>
            <a:pPr algn="l"/>
            <a:r>
              <a:rPr lang="en" altLang="zh-CN" sz="1400" dirty="0">
                <a:latin typeface="+mn-ea"/>
              </a:rPr>
              <a:t>fw.close();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29E5DFCB-26C1-254E-A50C-0FEC0BAF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75" y="811132"/>
            <a:ext cx="6193905" cy="36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9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dirty="0">
                <a:solidFill>
                  <a:srgbClr val="FFFFFF"/>
                </a:solidFill>
              </a:rPr>
              <a:t>如何实现从数据源（磁盘）通过数据流读取数据到目标（程序）？</a:t>
            </a:r>
            <a:endParaRPr lang="zh-CN" alt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="" xmlns:a16="http://schemas.microsoft.com/office/drawing/2014/main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为什么使用数据输入</a:t>
            </a:r>
            <a:r>
              <a:rPr lang="zh-CN" altLang="en-US" dirty="0"/>
              <a:t>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B5515B7C-C784-5C4A-BCFE-BAB6981B7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83" y="2361010"/>
            <a:ext cx="7620000" cy="1803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C81BAD91-8E5B-534E-9A70-CB569D427ABC}"/>
              </a:ext>
            </a:extLst>
          </p:cNvPr>
          <p:cNvSpPr txBox="1"/>
          <p:nvPr/>
        </p:nvSpPr>
        <p:spPr>
          <a:xfrm>
            <a:off x="755576" y="285049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01001001</a:t>
            </a:r>
            <a:endParaRPr kumimoji="1" lang="zh-CN" altLang="en-US" sz="1200" dirty="0"/>
          </a:p>
        </p:txBody>
      </p:sp>
      <p:sp>
        <p:nvSpPr>
          <p:cNvPr id="17" name="爆炸形 2 16">
            <a:extLst>
              <a:ext uri="{FF2B5EF4-FFF2-40B4-BE49-F238E27FC236}">
                <a16:creationId xmlns="" xmlns:a16="http://schemas.microsoft.com/office/drawing/2014/main" id="{E71A5248-C39B-1D44-B382-D04A7E5D9D15}"/>
              </a:ext>
            </a:extLst>
          </p:cNvPr>
          <p:cNvSpPr/>
          <p:nvPr/>
        </p:nvSpPr>
        <p:spPr bwMode="auto">
          <a:xfrm>
            <a:off x="2583422" y="1892503"/>
            <a:ext cx="4343582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DataInputStream</a:t>
            </a:r>
            <a:endParaRPr kumimoji="0" lang="zh-CN" altLang="en-US" sz="24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A1DFCE0-D237-BE46-B538-60DDBCB20233}"/>
              </a:ext>
            </a:extLst>
          </p:cNvPr>
          <p:cNvSpPr txBox="1"/>
          <p:nvPr/>
        </p:nvSpPr>
        <p:spPr>
          <a:xfrm>
            <a:off x="6325305" y="285978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true</a:t>
            </a:r>
            <a:endParaRPr kumimoji="1" lang="zh-CN" altLang="en-US" sz="1400" dirty="0"/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083918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16" name="Picture 20" descr="0quav023[1]">
            <a:extLst>
              <a:ext uri="{FF2B5EF4-FFF2-40B4-BE49-F238E27FC236}">
                <a16:creationId xmlns:a16="http://schemas.microsoft.com/office/drawing/2014/main" xmlns="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562" y="1995686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5" y="4527696"/>
            <a:ext cx="7221299" cy="38649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en-US" altLang="zh-CN" sz="2000" kern="0" dirty="0" err="1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DataInputStream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类是用来操作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数据输入流的类</a:t>
            </a:r>
            <a:endParaRPr lang="zh-CN" altLang="en-US" sz="2000" kern="0" dirty="0">
              <a:solidFill>
                <a:schemeClr val="bg1"/>
              </a:solidFill>
              <a:latin typeface="黑体" panose="02010609060101010101" pitchFamily="2" charset="-122"/>
              <a:ea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576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6.17284E-7 L 0.34045 0.0027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463 L 0.14306 -0.00463 " pathEditMode="relative" ptsTypes="AA">
                                      <p:cBhvr>
                                        <p:cTn id="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 animBg="1"/>
      <p:bldP spid="6" grpId="0"/>
      <p:bldP spid="15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DataInputStream</a:t>
            </a:r>
            <a:r>
              <a:rPr lang="zh-CN" altLang="en-US" dirty="0"/>
              <a:t>类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DataInputStream</a:t>
            </a:r>
            <a:r>
              <a:rPr lang="zh-CN" altLang="en-US" dirty="0"/>
              <a:t>类的构造方法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90623"/>
              </p:ext>
            </p:extLst>
          </p:nvPr>
        </p:nvGraphicFramePr>
        <p:xfrm>
          <a:off x="683568" y="1426146"/>
          <a:ext cx="784887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/>
                        <a:t>DataInputStream</a:t>
                      </a:r>
                      <a:r>
                        <a:rPr lang="en" altLang="zh-CN" dirty="0"/>
                        <a:t>(</a:t>
                      </a:r>
                      <a:r>
                        <a:rPr lang="en" altLang="zh-CN" dirty="0" err="1"/>
                        <a:t>InputStream</a:t>
                      </a:r>
                      <a:r>
                        <a:rPr lang="en" altLang="zh-CN" dirty="0"/>
                        <a:t> in)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初始化对象，需要传递一个</a:t>
                      </a:r>
                      <a:r>
                        <a:rPr lang="en" altLang="zh-CN" dirty="0" err="1"/>
                        <a:t>InputStream</a:t>
                      </a:r>
                      <a:r>
                        <a:rPr lang="zh-CN" altLang="en" dirty="0"/>
                        <a:t>类型</a:t>
                      </a:r>
                      <a:r>
                        <a:rPr lang="zh-CN" altLang="en-US" dirty="0"/>
                        <a:t>的节点流作为参数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close()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关闭流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72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DataInputStream</a:t>
            </a:r>
            <a:r>
              <a:rPr lang="zh-CN" altLang="en-US" dirty="0"/>
              <a:t>类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DataInputStream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914119"/>
              </p:ext>
            </p:extLst>
          </p:nvPr>
        </p:nvGraphicFramePr>
        <p:xfrm>
          <a:off x="683568" y="1426146"/>
          <a:ext cx="7848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/>
                        <a:t>boolean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 err="1"/>
                        <a:t>readBoolean</a:t>
                      </a:r>
                      <a:r>
                        <a:rPr lang="en" altLang="zh-CN" dirty="0"/>
                        <a:t>()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读取布尔类型的数据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4795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char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 err="1"/>
                        <a:t>readChar</a:t>
                      </a:r>
                      <a:r>
                        <a:rPr lang="en" altLang="zh-CN" dirty="0"/>
                        <a:t>()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读取字符类型的数据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35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double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 err="1"/>
                        <a:t>readDouble</a:t>
                      </a:r>
                      <a:r>
                        <a:rPr lang="en" altLang="zh-CN" dirty="0"/>
                        <a:t>()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读取浮点型的数据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4743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int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 err="1"/>
                        <a:t>readInt</a:t>
                      </a:r>
                      <a:r>
                        <a:rPr lang="en" altLang="zh-CN" dirty="0"/>
                        <a:t>()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读取整型的数据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0151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54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b="1" dirty="0" smtClean="0"/>
              <a:t>知识目标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70EB6665-A8F1-1C48-A68D-3ADBDD25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84598"/>
            <a:ext cx="8138402" cy="455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DataInputStream</a:t>
            </a:r>
            <a:r>
              <a:rPr lang="zh-CN" altLang="en-US" dirty="0" smtClean="0"/>
              <a:t>类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应用</a:t>
            </a:r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00990" y="1032111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FileInputStream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DataInputStream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 err="1">
                <a:solidFill>
                  <a:schemeClr val="tx1"/>
                </a:solidFill>
              </a:rPr>
              <a:t>readX</a:t>
            </a:r>
            <a:r>
              <a:rPr lang="zh-CN" altLang="en-US" dirty="0">
                <a:solidFill>
                  <a:schemeClr val="tx1"/>
                </a:solidFill>
              </a:rPr>
              <a:t>方法读取文件</a:t>
            </a:r>
            <a:r>
              <a:rPr lang="zh-CN" altLang="en-US" dirty="0" smtClean="0">
                <a:solidFill>
                  <a:schemeClr val="tx1"/>
                </a:solidFill>
              </a:rPr>
              <a:t>内容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dirty="0">
                <a:solidFill>
                  <a:schemeClr val="tx1"/>
                </a:solidFill>
              </a:rPr>
              <a:t>方法流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+mj-ea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AutoShape 9">
            <a:extLst>
              <a:ext uri="{FF2B5EF4-FFF2-40B4-BE49-F238E27FC236}">
                <a16:creationId xmlns="" xmlns:a16="http://schemas.microsoft.com/office/drawing/2014/main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37" y="1460790"/>
            <a:ext cx="4990256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FileInputStream fis = </a:t>
            </a:r>
            <a:r>
              <a:rPr lang="en" altLang="zh-CN" sz="1400" dirty="0" smtClean="0">
                <a:latin typeface="+mn-ea"/>
              </a:rPr>
              <a:t>new </a:t>
            </a:r>
            <a:r>
              <a:rPr lang="en" altLang="zh-CN" sz="1400" dirty="0">
                <a:latin typeface="+mn-ea"/>
              </a:rPr>
              <a:t>FileInputStream("D</a:t>
            </a:r>
            <a:r>
              <a:rPr lang="en-US" altLang="zh-CN" sz="1400" dirty="0">
                <a:latin typeface="+mn-ea"/>
              </a:rPr>
              <a:t>:</a:t>
            </a:r>
            <a:r>
              <a:rPr lang="en" altLang="zh-CN" sz="1400" dirty="0">
                <a:latin typeface="+mn-ea"/>
              </a:rPr>
              <a:t>/test.txt");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="" xmlns:a16="http://schemas.microsoft.com/office/drawing/2014/main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228147"/>
            <a:ext cx="4990256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DataInputStream dis = </a:t>
            </a:r>
            <a:r>
              <a:rPr lang="en" altLang="zh-CN" sz="1400" dirty="0" smtClean="0">
                <a:latin typeface="+mn-ea"/>
              </a:rPr>
              <a:t>new </a:t>
            </a:r>
            <a:r>
              <a:rPr lang="en" altLang="zh-CN" sz="1400" dirty="0">
                <a:latin typeface="+mn-ea"/>
              </a:rPr>
              <a:t>DataInputStream(fis);</a:t>
            </a:r>
          </a:p>
        </p:txBody>
      </p:sp>
      <p:sp>
        <p:nvSpPr>
          <p:cNvPr id="17" name="AutoShape 9">
            <a:extLst>
              <a:ext uri="{FF2B5EF4-FFF2-40B4-BE49-F238E27FC236}">
                <a16:creationId xmlns="" xmlns:a16="http://schemas.microsoft.com/office/drawing/2014/main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992561"/>
            <a:ext cx="3495203" cy="1055608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System.out.println(dis.readBoolean());</a:t>
            </a:r>
          </a:p>
          <a:p>
            <a:pPr algn="l"/>
            <a:r>
              <a:rPr lang="en" altLang="zh-CN" sz="1400" dirty="0">
                <a:latin typeface="+mn-ea"/>
              </a:rPr>
              <a:t>System.out.println(dis.readDouble());</a:t>
            </a:r>
          </a:p>
          <a:p>
            <a:pPr algn="l"/>
            <a:r>
              <a:rPr lang="en" altLang="zh-CN" sz="1400" dirty="0">
                <a:latin typeface="+mn-ea"/>
              </a:rPr>
              <a:t>System.out.println(dis.readInt());</a:t>
            </a:r>
          </a:p>
          <a:p>
            <a:pPr algn="l"/>
            <a:r>
              <a:rPr lang="en" altLang="zh-CN" sz="1400" dirty="0">
                <a:latin typeface="+mn-ea"/>
              </a:rPr>
              <a:t>System.out.println(dis.readChar());</a:t>
            </a:r>
          </a:p>
        </p:txBody>
      </p:sp>
      <p:sp>
        <p:nvSpPr>
          <p:cNvPr id="18" name="AutoShape 9">
            <a:extLst>
              <a:ext uri="{FF2B5EF4-FFF2-40B4-BE49-F238E27FC236}">
                <a16:creationId xmlns="" xmlns:a16="http://schemas.microsoft.com/office/drawing/2014/main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4537613"/>
            <a:ext cx="1245840" cy="578882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 err="1" smtClean="0">
                <a:latin typeface="+mn-ea"/>
              </a:rPr>
              <a:t>fis</a:t>
            </a:r>
            <a:r>
              <a:rPr lang="en" altLang="zh-CN" sz="1400" dirty="0" smtClean="0">
                <a:latin typeface="+mn-ea"/>
              </a:rPr>
              <a:t>.close</a:t>
            </a:r>
            <a:r>
              <a:rPr lang="en" altLang="zh-CN" sz="1400" dirty="0">
                <a:latin typeface="+mn-ea"/>
              </a:rPr>
              <a:t>();</a:t>
            </a:r>
          </a:p>
          <a:p>
            <a:pPr algn="l"/>
            <a:r>
              <a:rPr lang="en-US" altLang="zh-CN" sz="1400" dirty="0">
                <a:latin typeface="+mn-ea"/>
              </a:rPr>
              <a:t>dis</a:t>
            </a:r>
            <a:r>
              <a:rPr lang="en" altLang="zh-CN" sz="1400" dirty="0" smtClean="0">
                <a:latin typeface="+mn-ea"/>
              </a:rPr>
              <a:t>.close</a:t>
            </a:r>
            <a:r>
              <a:rPr lang="en" altLang="zh-CN" sz="1400" dirty="0">
                <a:latin typeface="+mn-ea"/>
              </a:rPr>
              <a:t>();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4245FF71-B80D-A744-B95B-DB69A5BF8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1467470"/>
            <a:ext cx="3378200" cy="2184400"/>
          </a:xfrm>
          <a:prstGeom prst="rect">
            <a:avLst/>
          </a:prstGeom>
        </p:spPr>
      </p:pic>
      <p:sp>
        <p:nvSpPr>
          <p:cNvPr id="20" name="TextBox 8"/>
          <p:cNvSpPr txBox="1"/>
          <p:nvPr/>
        </p:nvSpPr>
        <p:spPr>
          <a:xfrm>
            <a:off x="103181" y="694655"/>
            <a:ext cx="339035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  <a:latin typeface="+mn-ea"/>
              </a:rPr>
              <a:t>DataInputStream</a:t>
            </a:r>
            <a:r>
              <a:rPr lang="zh-CN" altLang="en-US" sz="1600" b="1" dirty="0">
                <a:solidFill>
                  <a:srgbClr val="0070C0"/>
                </a:solidFill>
                <a:latin typeface="+mn-ea"/>
              </a:rPr>
              <a:t>类读取磁盘文件</a:t>
            </a:r>
          </a:p>
        </p:txBody>
      </p:sp>
    </p:spTree>
    <p:extLst>
      <p:ext uri="{BB962C8B-B14F-4D97-AF65-F5344CB8AC3E}">
        <p14:creationId xmlns:p14="http://schemas.microsoft.com/office/powerpoint/2010/main" val="428694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38AC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课堂编程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拷贝磁盘中的音频文件，并且使用系统自带的播放器进行播放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298524" y="4551770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endParaRPr lang="zh-CN" altLang="en-US" sz="1600" b="1" dirty="0"/>
          </a:p>
        </p:txBody>
      </p: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3013682" y="4537452"/>
            <a:ext cx="227177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分钟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30975" y="795379"/>
            <a:ext cx="191241" cy="226935"/>
            <a:chOff x="1692275" y="4522788"/>
            <a:chExt cx="1046163" cy="1241428"/>
          </a:xfrm>
        </p:grpSpPr>
        <p:grpSp>
          <p:nvGrpSpPr>
            <p:cNvPr id="8" name="组合 7"/>
            <p:cNvGrpSpPr/>
            <p:nvPr/>
          </p:nvGrpSpPr>
          <p:grpSpPr>
            <a:xfrm>
              <a:off x="1692275" y="4522788"/>
              <a:ext cx="1046163" cy="1241425"/>
              <a:chOff x="1692275" y="4522788"/>
              <a:chExt cx="1046163" cy="1241425"/>
            </a:xfrm>
          </p:grpSpPr>
          <p:sp>
            <p:nvSpPr>
              <p:cNvPr id="10" name="AutoShape 105"/>
              <p:cNvSpPr>
                <a:spLocks noChangeAspect="1" noChangeArrowheads="1" noTextEdit="1"/>
              </p:cNvSpPr>
              <p:nvPr/>
            </p:nvSpPr>
            <p:spPr bwMode="auto">
              <a:xfrm>
                <a:off x="1692275" y="4522788"/>
                <a:ext cx="1046163" cy="12414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07"/>
              <p:cNvSpPr>
                <a:spLocks noEditPoints="1"/>
              </p:cNvSpPr>
              <p:nvPr/>
            </p:nvSpPr>
            <p:spPr bwMode="auto">
              <a:xfrm>
                <a:off x="1692275" y="4522791"/>
                <a:ext cx="857249" cy="1074737"/>
              </a:xfrm>
              <a:custGeom>
                <a:avLst/>
                <a:gdLst/>
                <a:ahLst/>
                <a:cxnLst>
                  <a:cxn ang="0">
                    <a:pos x="449" y="382"/>
                  </a:cxn>
                  <a:cxn ang="0">
                    <a:pos x="457" y="382"/>
                  </a:cxn>
                  <a:cxn ang="0">
                    <a:pos x="457" y="116"/>
                  </a:cxn>
                  <a:cxn ang="0">
                    <a:pos x="391" y="50"/>
                  </a:cxn>
                  <a:cxn ang="0">
                    <a:pos x="328" y="50"/>
                  </a:cxn>
                  <a:cxn ang="0">
                    <a:pos x="278" y="0"/>
                  </a:cxn>
                  <a:cxn ang="0">
                    <a:pos x="179" y="0"/>
                  </a:cxn>
                  <a:cxn ang="0">
                    <a:pos x="129" y="50"/>
                  </a:cxn>
                  <a:cxn ang="0">
                    <a:pos x="66" y="50"/>
                  </a:cxn>
                  <a:cxn ang="0">
                    <a:pos x="0" y="116"/>
                  </a:cxn>
                  <a:cxn ang="0">
                    <a:pos x="0" y="507"/>
                  </a:cxn>
                  <a:cxn ang="0">
                    <a:pos x="66" y="573"/>
                  </a:cxn>
                  <a:cxn ang="0">
                    <a:pos x="278" y="573"/>
                  </a:cxn>
                  <a:cxn ang="0">
                    <a:pos x="278" y="557"/>
                  </a:cxn>
                  <a:cxn ang="0">
                    <a:pos x="449" y="382"/>
                  </a:cxn>
                  <a:cxn ang="0">
                    <a:pos x="179" y="37"/>
                  </a:cxn>
                  <a:cxn ang="0">
                    <a:pos x="278" y="37"/>
                  </a:cxn>
                  <a:cxn ang="0">
                    <a:pos x="295" y="54"/>
                  </a:cxn>
                  <a:cxn ang="0">
                    <a:pos x="278" y="71"/>
                  </a:cxn>
                  <a:cxn ang="0">
                    <a:pos x="179" y="71"/>
                  </a:cxn>
                  <a:cxn ang="0">
                    <a:pos x="162" y="54"/>
                  </a:cxn>
                  <a:cxn ang="0">
                    <a:pos x="179" y="37"/>
                  </a:cxn>
                  <a:cxn ang="0">
                    <a:pos x="133" y="220"/>
                  </a:cxn>
                  <a:cxn ang="0">
                    <a:pos x="328" y="220"/>
                  </a:cxn>
                  <a:cxn ang="0">
                    <a:pos x="345" y="237"/>
                  </a:cxn>
                  <a:cxn ang="0">
                    <a:pos x="328" y="253"/>
                  </a:cxn>
                  <a:cxn ang="0">
                    <a:pos x="133" y="253"/>
                  </a:cxn>
                  <a:cxn ang="0">
                    <a:pos x="116" y="237"/>
                  </a:cxn>
                  <a:cxn ang="0">
                    <a:pos x="133" y="220"/>
                  </a:cxn>
                  <a:cxn ang="0">
                    <a:pos x="262" y="407"/>
                  </a:cxn>
                  <a:cxn ang="0">
                    <a:pos x="133" y="407"/>
                  </a:cxn>
                  <a:cxn ang="0">
                    <a:pos x="116" y="391"/>
                  </a:cxn>
                  <a:cxn ang="0">
                    <a:pos x="133" y="374"/>
                  </a:cxn>
                  <a:cxn ang="0">
                    <a:pos x="262" y="374"/>
                  </a:cxn>
                  <a:cxn ang="0">
                    <a:pos x="278" y="391"/>
                  </a:cxn>
                  <a:cxn ang="0">
                    <a:pos x="262" y="407"/>
                  </a:cxn>
                  <a:cxn ang="0">
                    <a:pos x="133" y="328"/>
                  </a:cxn>
                  <a:cxn ang="0">
                    <a:pos x="116" y="312"/>
                  </a:cxn>
                  <a:cxn ang="0">
                    <a:pos x="133" y="295"/>
                  </a:cxn>
                  <a:cxn ang="0">
                    <a:pos x="328" y="295"/>
                  </a:cxn>
                  <a:cxn ang="0">
                    <a:pos x="345" y="312"/>
                  </a:cxn>
                  <a:cxn ang="0">
                    <a:pos x="328" y="328"/>
                  </a:cxn>
                  <a:cxn ang="0">
                    <a:pos x="133" y="328"/>
                  </a:cxn>
                  <a:cxn ang="0">
                    <a:pos x="133" y="328"/>
                  </a:cxn>
                  <a:cxn ang="0">
                    <a:pos x="133" y="328"/>
                  </a:cxn>
                </a:cxnLst>
                <a:rect l="0" t="0" r="r" b="b"/>
                <a:pathLst>
                  <a:path w="457" h="573">
                    <a:moveTo>
                      <a:pt x="449" y="382"/>
                    </a:moveTo>
                    <a:cubicBezTo>
                      <a:pt x="457" y="382"/>
                      <a:pt x="457" y="382"/>
                      <a:pt x="457" y="382"/>
                    </a:cubicBezTo>
                    <a:cubicBezTo>
                      <a:pt x="457" y="116"/>
                      <a:pt x="457" y="116"/>
                      <a:pt x="457" y="116"/>
                    </a:cubicBezTo>
                    <a:cubicBezTo>
                      <a:pt x="457" y="79"/>
                      <a:pt x="428" y="50"/>
                      <a:pt x="391" y="50"/>
                    </a:cubicBezTo>
                    <a:cubicBezTo>
                      <a:pt x="328" y="50"/>
                      <a:pt x="328" y="50"/>
                      <a:pt x="328" y="50"/>
                    </a:cubicBezTo>
                    <a:cubicBezTo>
                      <a:pt x="328" y="25"/>
                      <a:pt x="307" y="0"/>
                      <a:pt x="27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54" y="0"/>
                      <a:pt x="129" y="21"/>
                      <a:pt x="129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29" y="54"/>
                      <a:pt x="0" y="83"/>
                      <a:pt x="0" y="116"/>
                    </a:cubicBezTo>
                    <a:cubicBezTo>
                      <a:pt x="0" y="507"/>
                      <a:pt x="0" y="507"/>
                      <a:pt x="0" y="507"/>
                    </a:cubicBezTo>
                    <a:cubicBezTo>
                      <a:pt x="0" y="544"/>
                      <a:pt x="29" y="573"/>
                      <a:pt x="66" y="573"/>
                    </a:cubicBezTo>
                    <a:cubicBezTo>
                      <a:pt x="278" y="573"/>
                      <a:pt x="278" y="573"/>
                      <a:pt x="278" y="573"/>
                    </a:cubicBezTo>
                    <a:cubicBezTo>
                      <a:pt x="278" y="557"/>
                      <a:pt x="278" y="557"/>
                      <a:pt x="278" y="557"/>
                    </a:cubicBezTo>
                    <a:cubicBezTo>
                      <a:pt x="278" y="461"/>
                      <a:pt x="353" y="382"/>
                      <a:pt x="449" y="382"/>
                    </a:cubicBezTo>
                    <a:close/>
                    <a:moveTo>
                      <a:pt x="179" y="37"/>
                    </a:moveTo>
                    <a:cubicBezTo>
                      <a:pt x="278" y="37"/>
                      <a:pt x="278" y="37"/>
                      <a:pt x="278" y="37"/>
                    </a:cubicBezTo>
                    <a:cubicBezTo>
                      <a:pt x="287" y="37"/>
                      <a:pt x="295" y="46"/>
                      <a:pt x="295" y="54"/>
                    </a:cubicBezTo>
                    <a:cubicBezTo>
                      <a:pt x="295" y="62"/>
                      <a:pt x="287" y="71"/>
                      <a:pt x="278" y="71"/>
                    </a:cubicBezTo>
                    <a:cubicBezTo>
                      <a:pt x="179" y="71"/>
                      <a:pt x="179" y="71"/>
                      <a:pt x="179" y="71"/>
                    </a:cubicBezTo>
                    <a:cubicBezTo>
                      <a:pt x="170" y="71"/>
                      <a:pt x="162" y="62"/>
                      <a:pt x="162" y="54"/>
                    </a:cubicBezTo>
                    <a:cubicBezTo>
                      <a:pt x="162" y="46"/>
                      <a:pt x="170" y="37"/>
                      <a:pt x="179" y="37"/>
                    </a:cubicBezTo>
                    <a:close/>
                    <a:moveTo>
                      <a:pt x="133" y="220"/>
                    </a:moveTo>
                    <a:cubicBezTo>
                      <a:pt x="328" y="220"/>
                      <a:pt x="328" y="220"/>
                      <a:pt x="328" y="220"/>
                    </a:cubicBezTo>
                    <a:cubicBezTo>
                      <a:pt x="336" y="220"/>
                      <a:pt x="345" y="229"/>
                      <a:pt x="345" y="237"/>
                    </a:cubicBezTo>
                    <a:cubicBezTo>
                      <a:pt x="345" y="245"/>
                      <a:pt x="336" y="253"/>
                      <a:pt x="328" y="253"/>
                    </a:cubicBezTo>
                    <a:cubicBezTo>
                      <a:pt x="133" y="253"/>
                      <a:pt x="133" y="253"/>
                      <a:pt x="133" y="253"/>
                    </a:cubicBezTo>
                    <a:cubicBezTo>
                      <a:pt x="125" y="253"/>
                      <a:pt x="116" y="245"/>
                      <a:pt x="116" y="237"/>
                    </a:cubicBezTo>
                    <a:cubicBezTo>
                      <a:pt x="116" y="224"/>
                      <a:pt x="120" y="220"/>
                      <a:pt x="133" y="220"/>
                    </a:cubicBezTo>
                    <a:close/>
                    <a:moveTo>
                      <a:pt x="262" y="407"/>
                    </a:moveTo>
                    <a:cubicBezTo>
                      <a:pt x="133" y="407"/>
                      <a:pt x="133" y="407"/>
                      <a:pt x="133" y="407"/>
                    </a:cubicBezTo>
                    <a:cubicBezTo>
                      <a:pt x="125" y="407"/>
                      <a:pt x="116" y="399"/>
                      <a:pt x="116" y="391"/>
                    </a:cubicBezTo>
                    <a:cubicBezTo>
                      <a:pt x="116" y="382"/>
                      <a:pt x="125" y="374"/>
                      <a:pt x="133" y="374"/>
                    </a:cubicBezTo>
                    <a:cubicBezTo>
                      <a:pt x="262" y="374"/>
                      <a:pt x="262" y="374"/>
                      <a:pt x="262" y="374"/>
                    </a:cubicBezTo>
                    <a:cubicBezTo>
                      <a:pt x="270" y="374"/>
                      <a:pt x="278" y="382"/>
                      <a:pt x="278" y="391"/>
                    </a:cubicBezTo>
                    <a:cubicBezTo>
                      <a:pt x="278" y="403"/>
                      <a:pt x="270" y="407"/>
                      <a:pt x="262" y="407"/>
                    </a:cubicBezTo>
                    <a:close/>
                    <a:moveTo>
                      <a:pt x="133" y="328"/>
                    </a:moveTo>
                    <a:cubicBezTo>
                      <a:pt x="125" y="328"/>
                      <a:pt x="116" y="320"/>
                      <a:pt x="116" y="312"/>
                    </a:cubicBezTo>
                    <a:cubicBezTo>
                      <a:pt x="116" y="303"/>
                      <a:pt x="125" y="295"/>
                      <a:pt x="133" y="295"/>
                    </a:cubicBezTo>
                    <a:cubicBezTo>
                      <a:pt x="328" y="295"/>
                      <a:pt x="328" y="295"/>
                      <a:pt x="328" y="295"/>
                    </a:cubicBezTo>
                    <a:cubicBezTo>
                      <a:pt x="336" y="295"/>
                      <a:pt x="345" y="303"/>
                      <a:pt x="345" y="312"/>
                    </a:cubicBezTo>
                    <a:cubicBezTo>
                      <a:pt x="345" y="320"/>
                      <a:pt x="336" y="328"/>
                      <a:pt x="328" y="328"/>
                    </a:cubicBezTo>
                    <a:lnTo>
                      <a:pt x="133" y="328"/>
                    </a:lnTo>
                    <a:close/>
                    <a:moveTo>
                      <a:pt x="133" y="328"/>
                    </a:moveTo>
                    <a:cubicBezTo>
                      <a:pt x="133" y="328"/>
                      <a:pt x="133" y="328"/>
                      <a:pt x="133" y="32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8"/>
              <p:cNvSpPr>
                <a:spLocks noEditPoints="1"/>
              </p:cNvSpPr>
              <p:nvPr/>
            </p:nvSpPr>
            <p:spPr bwMode="auto">
              <a:xfrm>
                <a:off x="2408238" y="5333999"/>
                <a:ext cx="219074" cy="220805"/>
              </a:xfrm>
              <a:custGeom>
                <a:avLst/>
                <a:gdLst/>
                <a:ahLst/>
                <a:cxnLst>
                  <a:cxn ang="0">
                    <a:pos x="0" y="58"/>
                  </a:cxn>
                  <a:cxn ang="0">
                    <a:pos x="58" y="117"/>
                  </a:cxn>
                  <a:cxn ang="0">
                    <a:pos x="117" y="58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0" y="58"/>
                  </a:cxn>
                </a:cxnLst>
                <a:rect l="0" t="0" r="r" b="b"/>
                <a:pathLst>
                  <a:path w="117" h="117">
                    <a:moveTo>
                      <a:pt x="0" y="58"/>
                    </a:moveTo>
                    <a:cubicBezTo>
                      <a:pt x="0" y="90"/>
                      <a:pt x="26" y="117"/>
                      <a:pt x="58" y="117"/>
                    </a:cubicBezTo>
                    <a:cubicBezTo>
                      <a:pt x="91" y="117"/>
                      <a:pt x="117" y="90"/>
                      <a:pt x="117" y="58"/>
                    </a:cubicBezTo>
                    <a:cubicBezTo>
                      <a:pt x="117" y="26"/>
                      <a:pt x="91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lose/>
                    <a:moveTo>
                      <a:pt x="0" y="58"/>
                    </a:moveTo>
                    <a:cubicBezTo>
                      <a:pt x="0" y="58"/>
                      <a:pt x="0" y="58"/>
                      <a:pt x="0" y="5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Freeform 109"/>
            <p:cNvSpPr>
              <a:spLocks noEditPoints="1"/>
            </p:cNvSpPr>
            <p:nvPr/>
          </p:nvSpPr>
          <p:spPr bwMode="auto">
            <a:xfrm>
              <a:off x="2314575" y="5561010"/>
              <a:ext cx="422277" cy="203206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08"/>
                </a:cxn>
                <a:cxn ang="0">
                  <a:pos x="225" y="108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3" y="0"/>
                </a:cxn>
              </a:cxnLst>
              <a:rect l="0" t="0" r="r" b="b"/>
              <a:pathLst>
                <a:path w="225" h="108">
                  <a:moveTo>
                    <a:pt x="113" y="0"/>
                  </a:moveTo>
                  <a:cubicBezTo>
                    <a:pt x="50" y="0"/>
                    <a:pt x="4" y="50"/>
                    <a:pt x="0" y="108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5" y="41"/>
                    <a:pt x="175" y="0"/>
                    <a:pt x="113" y="0"/>
                  </a:cubicBezTo>
                  <a:close/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451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内容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如何通过</a:t>
            </a:r>
            <a:r>
              <a:rPr lang="en" altLang="zh-CN" dirty="0"/>
              <a:t>IO</a:t>
            </a:r>
            <a:r>
              <a:rPr lang="zh-CN" altLang="en-US" dirty="0"/>
              <a:t>流读写磁盘中的二进制文件？</a:t>
            </a:r>
          </a:p>
          <a:p>
            <a:r>
              <a:rPr lang="en" altLang="zh-CN" dirty="0"/>
              <a:t>Java</a:t>
            </a:r>
            <a:r>
              <a:rPr lang="zh-CN" altLang="en-US" dirty="0"/>
              <a:t>中的</a:t>
            </a:r>
            <a:r>
              <a:rPr lang="zh-CN" altLang="en-US" dirty="0" smtClean="0"/>
              <a:t>数据流</a:t>
            </a:r>
            <a:r>
              <a:rPr lang="zh-CN" altLang="en-US" dirty="0"/>
              <a:t>有哪两类？</a:t>
            </a:r>
          </a:p>
        </p:txBody>
      </p:sp>
    </p:spTree>
    <p:extLst>
      <p:ext uri="{BB962C8B-B14F-4D97-AF65-F5344CB8AC3E}">
        <p14:creationId xmlns:p14="http://schemas.microsoft.com/office/powerpoint/2010/main" val="11930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第三节课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转换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48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4"/>
    </mc:Choice>
    <mc:Fallback>
      <p:transition spd="slow" advTm="964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3E7B5D6-9E1A-6341-9E77-CEE66E9C2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83" y="2355726"/>
            <a:ext cx="7620000" cy="1993900"/>
          </a:xfrm>
          <a:prstGeom prst="rect">
            <a:avLst/>
          </a:prstGeom>
        </p:spPr>
      </p:pic>
      <p:sp>
        <p:nvSpPr>
          <p:cNvPr id="20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dirty="0" smtClean="0">
                <a:solidFill>
                  <a:srgbClr val="FFFFFF"/>
                </a:solidFill>
              </a:rPr>
              <a:t>转换</a:t>
            </a:r>
            <a:r>
              <a:rPr lang="zh-CN" altLang="en-US" dirty="0">
                <a:solidFill>
                  <a:srgbClr val="FFFFFF"/>
                </a:solidFill>
              </a:rPr>
              <a:t>流可以将</a:t>
            </a:r>
            <a:r>
              <a:rPr lang="zh-CN" altLang="en-US" dirty="0" smtClean="0">
                <a:solidFill>
                  <a:srgbClr val="FFFFFF"/>
                </a:solidFill>
              </a:rPr>
              <a:t>字符流 </a:t>
            </a:r>
            <a:r>
              <a:rPr lang="en-US" altLang="zh-CN" dirty="0" smtClean="0">
                <a:solidFill>
                  <a:srgbClr val="FFFFFF"/>
                </a:solidFill>
              </a:rPr>
              <a:t>/ </a:t>
            </a:r>
            <a:r>
              <a:rPr lang="zh-CN" altLang="en-US" dirty="0" smtClean="0">
                <a:solidFill>
                  <a:srgbClr val="FFFFFF"/>
                </a:solidFill>
              </a:rPr>
              <a:t>字节流按照</a:t>
            </a:r>
            <a:r>
              <a:rPr lang="zh-CN" altLang="en-US" dirty="0">
                <a:solidFill>
                  <a:srgbClr val="FFFFFF"/>
                </a:solidFill>
              </a:rPr>
              <a:t>指定字符编码进行转换的操作</a:t>
            </a:r>
            <a:endParaRPr lang="zh-CN" alt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="" xmlns:a16="http://schemas.microsoft.com/office/drawing/2014/main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为什么使用转换</a:t>
            </a:r>
            <a:r>
              <a:rPr lang="zh-CN" altLang="en-US" dirty="0"/>
              <a:t>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C81BAD91-8E5B-534E-9A70-CB569D427ABC}"/>
              </a:ext>
            </a:extLst>
          </p:cNvPr>
          <p:cNvSpPr txBox="1"/>
          <p:nvPr/>
        </p:nvSpPr>
        <p:spPr>
          <a:xfrm>
            <a:off x="755576" y="285049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01001001</a:t>
            </a:r>
            <a:endParaRPr kumimoji="1"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C35B8EFD-0C3B-914C-ABB1-DBE2BA735F0B}"/>
              </a:ext>
            </a:extLst>
          </p:cNvPr>
          <p:cNvSpPr txBox="1"/>
          <p:nvPr/>
        </p:nvSpPr>
        <p:spPr>
          <a:xfrm>
            <a:off x="6012160" y="2845895"/>
            <a:ext cx="504056" cy="28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你好</a:t>
            </a:r>
          </a:p>
        </p:txBody>
      </p:sp>
    </p:spTree>
    <p:extLst>
      <p:ext uri="{BB962C8B-B14F-4D97-AF65-F5344CB8AC3E}">
        <p14:creationId xmlns:p14="http://schemas.microsoft.com/office/powerpoint/2010/main" val="14595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6.17284E-7 L 0.34045 0.0027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327 0 " pathEditMode="relative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41288"/>
            <a:ext cx="6769100" cy="3770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什么是转换流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114300" y="1906588"/>
            <a:ext cx="998538" cy="105568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chemeClr val="accent1"/>
                </a:solidFill>
              </a:rPr>
              <a:t>转换流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-315913" y="1492250"/>
            <a:ext cx="18573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9222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7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处理流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748088" y="1492250"/>
            <a:ext cx="177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38513" y="1983740"/>
            <a:ext cx="4253865" cy="9779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3479165" y="2295949"/>
            <a:ext cx="4113213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2" rIns="91405" bIns="4570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1.</a:t>
            </a:r>
            <a:r>
              <a:rPr lang="zh-CN" altLang="en-US" sz="1200" b="1" noProof="1">
                <a:solidFill>
                  <a:schemeClr val="accent1"/>
                </a:solidFill>
              </a:rPr>
              <a:t>将字节流转换成字符流</a:t>
            </a:r>
          </a:p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2.</a:t>
            </a:r>
            <a:r>
              <a:rPr lang="zh-CN" altLang="en-US" sz="1200" b="1" noProof="1">
                <a:solidFill>
                  <a:schemeClr val="accent1"/>
                </a:solidFill>
              </a:rPr>
              <a:t>字符</a:t>
            </a:r>
            <a:r>
              <a:rPr lang="zh-CN" altLang="en-US" sz="1200" b="1" noProof="1">
                <a:solidFill>
                  <a:schemeClr val="accent1"/>
                </a:solidFill>
              </a:rPr>
              <a:t>流转</a:t>
            </a:r>
            <a:r>
              <a:rPr lang="zh-CN" altLang="en-US" sz="1200" b="1" noProof="1" smtClean="0">
                <a:solidFill>
                  <a:schemeClr val="accent1"/>
                </a:solidFill>
              </a:rPr>
              <a:t>码</a:t>
            </a:r>
            <a:endParaRPr lang="zh-CN" altLang="en-US" sz="1200" b="1" noProof="1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01540" y="3406466"/>
            <a:ext cx="60724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noProof="1" smtClean="0">
                <a:ea typeface="黑体" panose="02010609060101010101" pitchFamily="2" charset="-122"/>
              </a:rPr>
              <a:t>定义</a:t>
            </a:r>
            <a:r>
              <a:rPr lang="en-US" altLang="zh-CN" b="1" noProof="1" smtClean="0">
                <a:ea typeface="黑体" panose="02010609060101010101" pitchFamily="2" charset="-122"/>
              </a:rPr>
              <a:t>:</a:t>
            </a:r>
            <a:r>
              <a:rPr lang="zh-CN" altLang="en-US" b="1" noProof="1">
                <a:sym typeface="+mn-ea"/>
              </a:rPr>
              <a:t>转换处理流是将字符流按照指定字符编码进行转换的</a:t>
            </a:r>
          </a:p>
          <a:p>
            <a:r>
              <a:rPr lang="zh-CN" altLang="en-US" b="1" noProof="1">
                <a:sym typeface="+mn-ea"/>
              </a:rPr>
              <a:t>的处理流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 flipH="1">
            <a:off x="506413" y="3082925"/>
            <a:ext cx="215900" cy="576263"/>
          </a:xfrm>
          <a:prstGeom prst="downArrow">
            <a:avLst>
              <a:gd name="adj1" fmla="val 50000"/>
              <a:gd name="adj2" fmla="val 66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96676" y="3795405"/>
            <a:ext cx="916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312610" y="4252417"/>
            <a:ext cx="2232248" cy="485918"/>
            <a:chOff x="2782599" y="1459401"/>
            <a:chExt cx="1870251" cy="276935"/>
          </a:xfrm>
          <a:solidFill>
            <a:schemeClr val="accent1"/>
          </a:solidFill>
        </p:grpSpPr>
        <p:sp>
          <p:nvSpPr>
            <p:cNvPr id="34" name="AutoShape 5"/>
            <p:cNvSpPr>
              <a:spLocks noChangeArrowheads="1"/>
            </p:cNvSpPr>
            <p:nvPr/>
          </p:nvSpPr>
          <p:spPr bwMode="auto">
            <a:xfrm>
              <a:off x="2782599" y="1459401"/>
              <a:ext cx="1870251" cy="276935"/>
            </a:xfrm>
            <a:prstGeom prst="chevron">
              <a:avLst>
                <a:gd name="adj" fmla="val 1215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2997594" y="1546835"/>
              <a:ext cx="1491633" cy="10524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OutputStreamWriter</a:t>
              </a:r>
              <a:r>
                <a:rPr lang="zh-CN" altLang="en-US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12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1519" y="4252420"/>
            <a:ext cx="1943993" cy="485919"/>
            <a:chOff x="897128" y="1459399"/>
            <a:chExt cx="1868348" cy="276935"/>
          </a:xfrm>
          <a:solidFill>
            <a:schemeClr val="accent1"/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897128" y="1459399"/>
              <a:ext cx="1868348" cy="276935"/>
            </a:xfrm>
            <a:prstGeom prst="homePlate">
              <a:avLst>
                <a:gd name="adj" fmla="val 1194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978940" y="1546834"/>
              <a:ext cx="1649550" cy="10524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InputStreamReader</a:t>
              </a:r>
              <a:r>
                <a:rPr lang="zh-CN" altLang="en-US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12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2847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0" grpId="0"/>
      <p:bldP spid="18" grpId="0" bldLvl="0" animBg="1"/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转换流的作用</a:t>
            </a:r>
          </a:p>
        </p:txBody>
      </p:sp>
      <p:sp>
        <p:nvSpPr>
          <p:cNvPr id="16" name="AutoShape 2">
            <a:extLst>
              <a:ext uri="{FF2B5EF4-FFF2-40B4-BE49-F238E27FC236}">
                <a16:creationId xmlns="" xmlns:a16="http://schemas.microsoft.com/office/drawing/2014/main" id="{84E395FF-622E-D34A-83D6-991D7041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330" y="1707654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53C3B0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 wrap="none" anchor="ctr"/>
          <a:lstStyle/>
          <a:p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="" xmlns:a16="http://schemas.microsoft.com/office/drawing/2014/main" id="{188660D5-91F1-A54C-BB95-03C114D7EF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1605" y="1883868"/>
            <a:ext cx="0" cy="1325562"/>
          </a:xfrm>
          <a:prstGeom prst="line">
            <a:avLst/>
          </a:prstGeom>
          <a:noFill/>
          <a:ln w="19050" cmpd="sng">
            <a:solidFill>
              <a:schemeClr val="bg1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Group 138">
            <a:extLst>
              <a:ext uri="{FF2B5EF4-FFF2-40B4-BE49-F238E27FC236}">
                <a16:creationId xmlns="" xmlns:a16="http://schemas.microsoft.com/office/drawing/2014/main" id="{E504AC78-32EC-124B-A751-41942C5E39BE}"/>
              </a:ext>
            </a:extLst>
          </p:cNvPr>
          <p:cNvGrpSpPr/>
          <p:nvPr/>
        </p:nvGrpSpPr>
        <p:grpSpPr bwMode="auto">
          <a:xfrm>
            <a:off x="2642257" y="3082429"/>
            <a:ext cx="182563" cy="180975"/>
            <a:chOff x="0" y="0"/>
            <a:chExt cx="250" cy="250"/>
          </a:xfrm>
        </p:grpSpPr>
        <p:sp>
          <p:nvSpPr>
            <p:cNvPr id="19" name="Oval 139">
              <a:extLst>
                <a:ext uri="{FF2B5EF4-FFF2-40B4-BE49-F238E27FC236}">
                  <a16:creationId xmlns="" xmlns:a16="http://schemas.microsoft.com/office/drawing/2014/main" id="{77DACCDA-F568-6E42-92FA-3DA33A47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FFD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20" name="Oval 140">
              <a:extLst>
                <a:ext uri="{FF2B5EF4-FFF2-40B4-BE49-F238E27FC236}">
                  <a16:creationId xmlns="" xmlns:a16="http://schemas.microsoft.com/office/drawing/2014/main" id="{9E73D399-808E-B64F-BE7D-B6B48C17C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TextBox 57">
            <a:extLst>
              <a:ext uri="{FF2B5EF4-FFF2-40B4-BE49-F238E27FC236}">
                <a16:creationId xmlns="" xmlns:a16="http://schemas.microsoft.com/office/drawing/2014/main" id="{6F79B30D-E82B-CE4C-9B5C-539F747CC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411" y="1799314"/>
            <a:ext cx="1547812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能够把字节流转换成字符流</a:t>
            </a:r>
          </a:p>
        </p:txBody>
      </p:sp>
      <p:sp>
        <p:nvSpPr>
          <p:cNvPr id="22" name="AutoShape 2">
            <a:extLst>
              <a:ext uri="{FF2B5EF4-FFF2-40B4-BE49-F238E27FC236}">
                <a16:creationId xmlns="" xmlns:a16="http://schemas.microsoft.com/office/drawing/2014/main" id="{1A0353EF-8362-434F-98AE-B2E79688D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1707654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317FB7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TextBox 57">
            <a:extLst>
              <a:ext uri="{FF2B5EF4-FFF2-40B4-BE49-F238E27FC236}">
                <a16:creationId xmlns="" xmlns:a16="http://schemas.microsoft.com/office/drawing/2014/main" id="{3726D096-4D21-EC4A-91DE-93E4334B0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423" y="1787774"/>
            <a:ext cx="1410662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能够对字符流进行转码的操作</a:t>
            </a:r>
          </a:p>
        </p:txBody>
      </p:sp>
      <p:sp>
        <p:nvSpPr>
          <p:cNvPr id="24" name="Line 16">
            <a:extLst>
              <a:ext uri="{FF2B5EF4-FFF2-40B4-BE49-F238E27FC236}">
                <a16:creationId xmlns="" xmlns:a16="http://schemas.microsoft.com/office/drawing/2014/main" id="{F6C78D1C-03FC-9E4D-9786-D0257743C4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2218" y="1883868"/>
            <a:ext cx="0" cy="1289048"/>
          </a:xfrm>
          <a:prstGeom prst="line">
            <a:avLst/>
          </a:prstGeom>
          <a:noFill/>
          <a:ln w="19050" cmpd="sng">
            <a:solidFill>
              <a:srgbClr val="FFFF00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Group 138">
            <a:extLst>
              <a:ext uri="{FF2B5EF4-FFF2-40B4-BE49-F238E27FC236}">
                <a16:creationId xmlns="" xmlns:a16="http://schemas.microsoft.com/office/drawing/2014/main" id="{F5AC76EF-DD00-944B-AC25-DEA24270E8C2}"/>
              </a:ext>
            </a:extLst>
          </p:cNvPr>
          <p:cNvGrpSpPr/>
          <p:nvPr/>
        </p:nvGrpSpPr>
        <p:grpSpPr bwMode="auto">
          <a:xfrm>
            <a:off x="4985380" y="3082428"/>
            <a:ext cx="182563" cy="180975"/>
            <a:chOff x="0" y="0"/>
            <a:chExt cx="250" cy="250"/>
          </a:xfrm>
        </p:grpSpPr>
        <p:sp>
          <p:nvSpPr>
            <p:cNvPr id="26" name="Oval 139">
              <a:extLst>
                <a:ext uri="{FF2B5EF4-FFF2-40B4-BE49-F238E27FC236}">
                  <a16:creationId xmlns="" xmlns:a16="http://schemas.microsoft.com/office/drawing/2014/main" id="{0C8D6339-2C2C-D34C-BA94-99EA9121D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93C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27" name="Oval 140">
              <a:extLst>
                <a:ext uri="{FF2B5EF4-FFF2-40B4-BE49-F238E27FC236}">
                  <a16:creationId xmlns="" xmlns:a16="http://schemas.microsoft.com/office/drawing/2014/main" id="{EAFCA3D8-64DF-7648-8882-98BAF3F1B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95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 autoUpdateAnimBg="0"/>
      <p:bldP spid="17" grpId="0" bldLvl="0" animBg="1" autoUpdateAnimBg="0"/>
      <p:bldP spid="21" grpId="0" bldLvl="0" autoUpdateAnimBg="0"/>
      <p:bldP spid="22" grpId="0" bldLvl="0" animBg="1" autoUpdateAnimBg="0"/>
      <p:bldP spid="23" grpId="0" bldLvl="0" autoUpdateAnimBg="0"/>
      <p:bldP spid="24" grpId="0" bldLvl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FF9B36FB-AF60-134E-A5CD-9D734FB71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355726"/>
            <a:ext cx="7620000" cy="1803400"/>
          </a:xfrm>
          <a:prstGeom prst="rect">
            <a:avLst/>
          </a:prstGeom>
        </p:spPr>
      </p:pic>
      <p:sp>
        <p:nvSpPr>
          <p:cNvPr id="20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dirty="0">
                <a:solidFill>
                  <a:srgbClr val="FFFFFF"/>
                </a:solidFill>
              </a:rPr>
              <a:t>如何实现从数据源（磁盘）通过转换流读取数据到目标（程序）？</a:t>
            </a:r>
            <a:endParaRPr lang="zh-CN" alt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="" xmlns:a16="http://schemas.microsoft.com/office/drawing/2014/main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为什么使用转换</a:t>
            </a:r>
            <a:r>
              <a:rPr lang="zh-CN" altLang="en-US" dirty="0"/>
              <a:t>输入流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C81BAD91-8E5B-534E-9A70-CB569D427ABC}"/>
              </a:ext>
            </a:extLst>
          </p:cNvPr>
          <p:cNvSpPr txBox="1"/>
          <p:nvPr/>
        </p:nvSpPr>
        <p:spPr>
          <a:xfrm>
            <a:off x="755576" y="285049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01001001</a:t>
            </a:r>
            <a:endParaRPr kumimoji="1"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C35B8EFD-0C3B-914C-ABB1-DBE2BA735F0B}"/>
              </a:ext>
            </a:extLst>
          </p:cNvPr>
          <p:cNvSpPr txBox="1"/>
          <p:nvPr/>
        </p:nvSpPr>
        <p:spPr>
          <a:xfrm>
            <a:off x="6012160" y="2845895"/>
            <a:ext cx="504056" cy="28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你好</a:t>
            </a:r>
          </a:p>
        </p:txBody>
      </p:sp>
      <p:sp>
        <p:nvSpPr>
          <p:cNvPr id="16" name="爆炸形 2 15">
            <a:extLst>
              <a:ext uri="{FF2B5EF4-FFF2-40B4-BE49-F238E27FC236}">
                <a16:creationId xmlns="" xmlns:a16="http://schemas.microsoft.com/office/drawing/2014/main" id="{6672E6B1-3A98-004F-BCCA-296B0C86CD39}"/>
              </a:ext>
            </a:extLst>
          </p:cNvPr>
          <p:cNvSpPr/>
          <p:nvPr/>
        </p:nvSpPr>
        <p:spPr bwMode="auto">
          <a:xfrm>
            <a:off x="2328201" y="1605513"/>
            <a:ext cx="4343582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InputStreamReader</a:t>
            </a:r>
            <a:endParaRPr kumimoji="0" lang="zh-CN" altLang="en-US" sz="24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083918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18" name="Picture 20" descr="0quav023[1]">
            <a:extLst>
              <a:ext uri="{FF2B5EF4-FFF2-40B4-BE49-F238E27FC236}">
                <a16:creationId xmlns:a16="http://schemas.microsoft.com/office/drawing/2014/main" xmlns="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562" y="1995686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5" y="4527696"/>
            <a:ext cx="7221299" cy="38649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en-US" altLang="zh-CN" sz="2000" kern="0" dirty="0" err="1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InputStreamReader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类是用来操作转换输入流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的类</a:t>
            </a:r>
            <a:endParaRPr lang="zh-CN" altLang="en-US" sz="2000" kern="0" dirty="0">
              <a:solidFill>
                <a:schemeClr val="bg1"/>
              </a:solidFill>
              <a:latin typeface="黑体" panose="02010609060101010101" pitchFamily="2" charset="-122"/>
              <a:ea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437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6.17284E-7 L 0.34045 0.0027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327 0 " pathEditMode="relative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 animBg="1"/>
      <p:bldP spid="17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InputStreamReader</a:t>
            </a:r>
            <a:r>
              <a:rPr lang="zh-CN" altLang="en-US" dirty="0"/>
              <a:t>类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InputStreamReader</a:t>
            </a:r>
            <a:r>
              <a:rPr lang="zh-CN" altLang="en-US" dirty="0"/>
              <a:t>类的构造方法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883993"/>
              </p:ext>
            </p:extLst>
          </p:nvPr>
        </p:nvGraphicFramePr>
        <p:xfrm>
          <a:off x="683568" y="1426146"/>
          <a:ext cx="7848872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>
                          <a:latin typeface="+mn-ea"/>
                          <a:ea typeface="+mn-ea"/>
                        </a:rPr>
                        <a:t>InputStreamReader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InputStream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 in)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+mn-ea"/>
                          <a:ea typeface="+mn-ea"/>
                        </a:rPr>
                        <a:t>创建一个使用默认字符集的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InputStreamReader</a:t>
                      </a:r>
                      <a:r>
                        <a:rPr lang="zh-CN" altLang="en" dirty="0">
                          <a:latin typeface="+mn-ea"/>
                          <a:ea typeface="+mn-ea"/>
                        </a:rPr>
                        <a:t>对象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>
                          <a:latin typeface="+mn-ea"/>
                          <a:ea typeface="+mn-ea"/>
                        </a:rPr>
                        <a:t>InputStreamReader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InputStream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 in, Charset 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cs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创建一个使用给定字符集的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InputStreamReader</a:t>
                      </a:r>
                      <a:r>
                        <a:rPr lang="zh-CN" altLang="en" dirty="0">
                          <a:latin typeface="+mn-ea"/>
                          <a:ea typeface="+mn-ea"/>
                        </a:rPr>
                        <a:t>对象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>
                          <a:latin typeface="+mn-ea"/>
                          <a:ea typeface="+mn-ea"/>
                        </a:rPr>
                        <a:t>InputStreamReader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InputStream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 in, String 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charsetName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创建一个使用命名字符集的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InputStreamReader</a:t>
                      </a:r>
                      <a:r>
                        <a:rPr lang="zh-CN" altLang="en" dirty="0">
                          <a:latin typeface="+mn-ea"/>
                          <a:ea typeface="+mn-ea"/>
                        </a:rPr>
                        <a:t>对象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8643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91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InputStreamReader</a:t>
            </a:r>
            <a:r>
              <a:rPr lang="zh-CN" altLang="en-US" dirty="0"/>
              <a:t>类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InputStreamReader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521397"/>
              </p:ext>
            </p:extLst>
          </p:nvPr>
        </p:nvGraphicFramePr>
        <p:xfrm>
          <a:off x="683568" y="1426146"/>
          <a:ext cx="7848872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read()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+mn-ea"/>
                          <a:ea typeface="+mn-ea"/>
                        </a:rPr>
                        <a:t>读取数据的方法，每次读取一个字符，以</a:t>
                      </a:r>
                      <a:r>
                        <a:rPr lang="en-US" altLang="zh-CN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型返回，返回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-1 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，表示文件结尾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read(char[] </a:t>
                      </a:r>
                      <a:r>
                        <a:rPr lang="en" altLang="zh-CN" dirty="0" smtClean="0">
                          <a:latin typeface="+mn-ea"/>
                          <a:ea typeface="+mn-ea"/>
                        </a:rPr>
                        <a:t>c)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读取数据的方法，每次读取多个字符，以</a:t>
                      </a:r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int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型返回，返回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-1 </a:t>
                      </a: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，表示文件结尾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+mn-ea"/>
                          <a:ea typeface="+mn-ea"/>
                        </a:rPr>
                        <a:t>boolean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ready()</a:t>
                      </a:r>
                      <a:endParaRPr lang="en-US" altLang="zh-CN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告诉这个流是否准备好被读取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8643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String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getEncoding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()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返回此流使用的字符编码的名称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34692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close()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关闭流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5984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65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ADC2AEBB-F3F4-2D4D-9998-59F3033B1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7" y="2292752"/>
            <a:ext cx="8229600" cy="2387600"/>
          </a:xfrm>
          <a:prstGeom prst="rect">
            <a:avLst/>
          </a:prstGeom>
        </p:spPr>
      </p:pic>
      <p:sp>
        <p:nvSpPr>
          <p:cNvPr id="20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sz="3000" dirty="0">
                <a:solidFill>
                  <a:srgbClr val="FFFFFF"/>
                </a:solidFill>
              </a:rPr>
              <a:t>从数据源（磁盘）读取数据到目标（程序）</a:t>
            </a:r>
            <a:endParaRPr lang="zh-CN" altLang="en-US" sz="3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="" xmlns:a16="http://schemas.microsoft.com/office/drawing/2014/main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什么是节点</a:t>
            </a:r>
            <a:r>
              <a:rPr lang="zh-CN" altLang="en-US" dirty="0"/>
              <a:t>流和处理流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BB2BEA1A-5D93-164E-8D3D-7CB9A6854511}"/>
              </a:ext>
            </a:extLst>
          </p:cNvPr>
          <p:cNvSpPr txBox="1"/>
          <p:nvPr/>
        </p:nvSpPr>
        <p:spPr>
          <a:xfrm>
            <a:off x="827584" y="2787774"/>
            <a:ext cx="95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hhh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0E9BE9D3-1072-BE4C-BAFD-046F7EB47CAB}"/>
              </a:ext>
            </a:extLst>
          </p:cNvPr>
          <p:cNvSpPr txBox="1"/>
          <p:nvPr/>
        </p:nvSpPr>
        <p:spPr>
          <a:xfrm>
            <a:off x="4143591" y="2759583"/>
            <a:ext cx="95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hhh</a:t>
            </a:r>
            <a:endParaRPr kumimoji="1" lang="zh-CN" altLang="en-US" dirty="0"/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4075473"/>
            <a:ext cx="7221299" cy="324935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Arial" panose="020B0604020202020204"/>
              </a:rPr>
              <a:t>节点流是可以直接对特定的</a:t>
            </a:r>
            <a:r>
              <a:rPr lang="en" altLang="zh-CN" sz="1600" kern="0" dirty="0">
                <a:solidFill>
                  <a:schemeClr val="bg1"/>
                </a:solidFill>
                <a:latin typeface="Arial" panose="020B0604020202020204"/>
              </a:rPr>
              <a:t>IO</a:t>
            </a:r>
            <a:r>
              <a:rPr lang="zh-CN" altLang="en-US" sz="1600" kern="0" dirty="0">
                <a:solidFill>
                  <a:schemeClr val="bg1"/>
                </a:solidFill>
                <a:latin typeface="Arial" panose="020B0604020202020204"/>
              </a:rPr>
              <a:t>设备读取或写入数据的</a:t>
            </a:r>
            <a:r>
              <a:rPr lang="en" altLang="zh-CN" sz="1600" kern="0" dirty="0">
                <a:solidFill>
                  <a:schemeClr val="bg1"/>
                </a:solidFill>
                <a:latin typeface="Arial" panose="020B0604020202020204"/>
              </a:rPr>
              <a:t>IO</a:t>
            </a:r>
            <a:r>
              <a:rPr lang="zh-CN" altLang="en-US" sz="1600" kern="0" dirty="0">
                <a:solidFill>
                  <a:schemeClr val="bg1"/>
                </a:solidFill>
                <a:latin typeface="Arial" panose="020B0604020202020204"/>
              </a:rPr>
              <a:t>流</a:t>
            </a:r>
            <a:endParaRPr lang="en-GB" altLang="zh-CN" sz="1600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5" y="4527696"/>
            <a:ext cx="7221299" cy="324935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Arial" panose="020B0604020202020204"/>
              </a:rPr>
              <a:t>处理流是用来包装节点流的、处理输入</a:t>
            </a:r>
            <a:r>
              <a:rPr lang="en-US" altLang="zh-CN" sz="1600" kern="0" dirty="0">
                <a:solidFill>
                  <a:schemeClr val="bg1"/>
                </a:solidFill>
                <a:latin typeface="Arial" panose="020B0604020202020204"/>
              </a:rPr>
              <a:t>/</a:t>
            </a:r>
            <a:r>
              <a:rPr lang="zh-CN" altLang="en-US" sz="1600" kern="0" dirty="0">
                <a:solidFill>
                  <a:schemeClr val="bg1"/>
                </a:solidFill>
                <a:latin typeface="Arial" panose="020B0604020202020204"/>
              </a:rPr>
              <a:t>输出功能的</a:t>
            </a:r>
            <a:r>
              <a:rPr lang="en" altLang="zh-CN" sz="1600" kern="0" dirty="0">
                <a:solidFill>
                  <a:schemeClr val="bg1"/>
                </a:solidFill>
                <a:latin typeface="Arial" panose="020B0604020202020204"/>
              </a:rPr>
              <a:t>IO</a:t>
            </a:r>
            <a:r>
              <a:rPr lang="zh-CN" altLang="en-US" sz="1600" kern="0" dirty="0">
                <a:solidFill>
                  <a:schemeClr val="bg1"/>
                </a:solidFill>
                <a:latin typeface="Arial" panose="020B0604020202020204"/>
              </a:rPr>
              <a:t>流。</a:t>
            </a:r>
            <a:endParaRPr lang="en-GB" altLang="zh-CN" sz="1600" kern="0" dirty="0">
              <a:solidFill>
                <a:schemeClr val="bg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547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L 0.37292 2.22222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0.36458 -0.0021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15" grpId="0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InputStreamReader</a:t>
            </a:r>
            <a:r>
              <a:rPr lang="zh-CN" altLang="en-US" dirty="0" smtClean="0"/>
              <a:t>类的</a:t>
            </a:r>
            <a:r>
              <a:rPr lang="zh-CN" altLang="en-US" dirty="0"/>
              <a:t>应用示例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24618" y="1112421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FileInputStream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InputStreamReader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read</a:t>
            </a:r>
            <a:r>
              <a:rPr lang="zh-CN" altLang="en-US" dirty="0">
                <a:solidFill>
                  <a:schemeClr val="tx1"/>
                </a:solidFill>
              </a:rPr>
              <a:t>方法读取文件</a:t>
            </a:r>
            <a:r>
              <a:rPr lang="zh-CN" altLang="en-US" dirty="0" smtClean="0">
                <a:solidFill>
                  <a:schemeClr val="tx1"/>
                </a:solidFill>
              </a:rPr>
              <a:t>内容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+mj-ea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AutoShape 9">
            <a:extLst>
              <a:ext uri="{FF2B5EF4-FFF2-40B4-BE49-F238E27FC236}">
                <a16:creationId xmlns="" xmlns:a16="http://schemas.microsoft.com/office/drawing/2014/main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79" y="1501482"/>
            <a:ext cx="5134272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FileInputStream fis = </a:t>
            </a:r>
            <a:r>
              <a:rPr lang="en" altLang="zh-CN" sz="1400" dirty="0" smtClean="0">
                <a:latin typeface="+mn-ea"/>
              </a:rPr>
              <a:t>new </a:t>
            </a:r>
            <a:r>
              <a:rPr lang="en" altLang="zh-CN" sz="1400" dirty="0">
                <a:latin typeface="+mn-ea"/>
              </a:rPr>
              <a:t>FileInputStream("</a:t>
            </a:r>
            <a:r>
              <a:rPr lang="en-US" altLang="zh-CN" sz="1400" dirty="0">
                <a:latin typeface="+mn-ea"/>
              </a:rPr>
              <a:t>D:</a:t>
            </a:r>
            <a:r>
              <a:rPr lang="en" altLang="zh-CN" sz="1400" dirty="0">
                <a:latin typeface="+mn-ea"/>
              </a:rPr>
              <a:t>/hello.txt");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="" xmlns:a16="http://schemas.microsoft.com/office/drawing/2014/main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79" y="2266267"/>
            <a:ext cx="5638328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InputStreamReader </a:t>
            </a:r>
            <a:r>
              <a:rPr lang="en-US" altLang="zh-CN" sz="1400" dirty="0" err="1">
                <a:latin typeface="+mn-ea"/>
              </a:rPr>
              <a:t>isr</a:t>
            </a:r>
            <a:r>
              <a:rPr lang="en" altLang="zh-CN" sz="1400" dirty="0">
                <a:latin typeface="+mn-ea"/>
              </a:rPr>
              <a:t> = </a:t>
            </a:r>
            <a:r>
              <a:rPr lang="en" altLang="zh-CN" sz="1400" dirty="0" smtClean="0">
                <a:latin typeface="+mn-ea"/>
              </a:rPr>
              <a:t>new </a:t>
            </a:r>
            <a:r>
              <a:rPr lang="en" altLang="zh-CN" sz="1400" dirty="0">
                <a:latin typeface="+mn-ea"/>
              </a:rPr>
              <a:t>InputStreamReader(fis, "UTF-8");</a:t>
            </a:r>
          </a:p>
        </p:txBody>
      </p:sp>
      <p:sp>
        <p:nvSpPr>
          <p:cNvPr id="17" name="AutoShape 9">
            <a:extLst>
              <a:ext uri="{FF2B5EF4-FFF2-40B4-BE49-F238E27FC236}">
                <a16:creationId xmlns="" xmlns:a16="http://schemas.microsoft.com/office/drawing/2014/main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61" y="3077507"/>
            <a:ext cx="3495203" cy="1532334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int c = 0;</a:t>
            </a:r>
          </a:p>
          <a:p>
            <a:pPr algn="l"/>
            <a:r>
              <a:rPr lang="en" altLang="zh-CN" sz="1400" dirty="0">
                <a:latin typeface="+mn-ea"/>
              </a:rPr>
              <a:t>String result = "";</a:t>
            </a:r>
          </a:p>
          <a:p>
            <a:pPr algn="l"/>
            <a:r>
              <a:rPr lang="en" altLang="zh-CN" sz="1400" dirty="0">
                <a:latin typeface="+mn-ea"/>
              </a:rPr>
              <a:t>while((c = </a:t>
            </a:r>
            <a:r>
              <a:rPr lang="en-US" altLang="zh-CN" sz="1400" dirty="0" err="1">
                <a:latin typeface="+mn-ea"/>
              </a:rPr>
              <a:t>isr</a:t>
            </a:r>
            <a:r>
              <a:rPr lang="en" altLang="zh-CN" sz="1400" dirty="0">
                <a:latin typeface="+mn-ea"/>
              </a:rPr>
              <a:t>.read()) != -1){</a:t>
            </a:r>
          </a:p>
          <a:p>
            <a:pPr algn="l"/>
            <a:r>
              <a:rPr lang="zh-CN" altLang="en-US" sz="1400" dirty="0">
                <a:latin typeface="+mn-ea"/>
              </a:rPr>
              <a:t>    </a:t>
            </a:r>
            <a:r>
              <a:rPr lang="en" altLang="zh-CN" sz="1400" dirty="0">
                <a:latin typeface="+mn-ea"/>
              </a:rPr>
              <a:t>result += (char) c;</a:t>
            </a:r>
          </a:p>
          <a:p>
            <a:pPr algn="l"/>
            <a:r>
              <a:rPr lang="en" altLang="zh-CN" sz="1400" dirty="0">
                <a:latin typeface="+mn-ea"/>
              </a:rPr>
              <a:t>}</a:t>
            </a:r>
          </a:p>
          <a:p>
            <a:pPr algn="l"/>
            <a:r>
              <a:rPr lang="en" altLang="zh-CN" sz="1400" dirty="0">
                <a:latin typeface="+mn-ea"/>
              </a:rPr>
              <a:t>System.out.println(result);</a:t>
            </a:r>
          </a:p>
        </p:txBody>
      </p:sp>
      <p:sp>
        <p:nvSpPr>
          <p:cNvPr id="20" name="TextBox 8"/>
          <p:cNvSpPr txBox="1"/>
          <p:nvPr/>
        </p:nvSpPr>
        <p:spPr>
          <a:xfrm>
            <a:off x="108653" y="707784"/>
            <a:ext cx="362516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  <a:latin typeface="+mn-ea"/>
              </a:rPr>
              <a:t>InputStreamReader</a:t>
            </a:r>
            <a:r>
              <a:rPr lang="zh-CN" altLang="en-US" sz="1600" b="1" dirty="0">
                <a:solidFill>
                  <a:srgbClr val="0070C0"/>
                </a:solidFill>
                <a:latin typeface="+mn-ea"/>
              </a:rPr>
              <a:t>类读取磁盘文件</a:t>
            </a:r>
          </a:p>
        </p:txBody>
      </p:sp>
    </p:spTree>
    <p:extLst>
      <p:ext uri="{BB962C8B-B14F-4D97-AF65-F5344CB8AC3E}">
        <p14:creationId xmlns:p14="http://schemas.microsoft.com/office/powerpoint/2010/main" val="26205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InputStreamReader</a:t>
            </a:r>
            <a:r>
              <a:rPr lang="zh-CN" altLang="en-US" dirty="0"/>
              <a:t>类的</a:t>
            </a:r>
            <a:r>
              <a:rPr lang="zh-CN" altLang="en-US" dirty="0"/>
              <a:t>应用示例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24618" y="782056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dirty="0" smtClean="0">
                <a:solidFill>
                  <a:schemeClr val="tx1"/>
                </a:solidFill>
              </a:rPr>
              <a:t>方法关闭流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+mj-ea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8" name="AutoShape 9">
            <a:extLst>
              <a:ext uri="{FF2B5EF4-FFF2-40B4-BE49-F238E27FC236}">
                <a16:creationId xmlns="" xmlns:a16="http://schemas.microsoft.com/office/drawing/2014/main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198917"/>
            <a:ext cx="1245840" cy="578882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 err="1">
                <a:latin typeface="+mn-ea"/>
              </a:rPr>
              <a:t>isr.close</a:t>
            </a:r>
            <a:r>
              <a:rPr lang="en-US" altLang="zh-CN" sz="1400" dirty="0">
                <a:latin typeface="+mn-ea"/>
              </a:rPr>
              <a:t>();</a:t>
            </a:r>
          </a:p>
          <a:p>
            <a:pPr algn="l"/>
            <a:r>
              <a:rPr lang="en-US" altLang="zh-CN" sz="1400" dirty="0" err="1">
                <a:latin typeface="+mn-ea"/>
              </a:rPr>
              <a:t>fis.close</a:t>
            </a:r>
            <a:r>
              <a:rPr lang="en-US" altLang="zh-CN" sz="1400" dirty="0">
                <a:latin typeface="+mn-ea"/>
              </a:rPr>
              <a:t>();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912C9D15-7C48-DD41-A473-5E47AFF00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907" y="1719703"/>
            <a:ext cx="32512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AC352210-8048-284E-B0EF-1F54978C3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24" y="2326674"/>
            <a:ext cx="7683500" cy="1828800"/>
          </a:xfrm>
          <a:prstGeom prst="rect">
            <a:avLst/>
          </a:prstGeom>
        </p:spPr>
      </p:pic>
      <p:sp>
        <p:nvSpPr>
          <p:cNvPr id="20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dirty="0">
                <a:solidFill>
                  <a:srgbClr val="FFFFFF"/>
                </a:solidFill>
              </a:rPr>
              <a:t>如何实现用程序通过转换流写入数据到磁盘？</a:t>
            </a:r>
            <a:endParaRPr lang="zh-CN" alt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="" xmlns:a16="http://schemas.microsoft.com/office/drawing/2014/main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为什么使用转换</a:t>
            </a:r>
            <a:r>
              <a:rPr lang="zh-CN" altLang="en-US" dirty="0"/>
              <a:t>输出流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C81BAD91-8E5B-534E-9A70-CB569D427ABC}"/>
              </a:ext>
            </a:extLst>
          </p:cNvPr>
          <p:cNvSpPr txBox="1"/>
          <p:nvPr/>
        </p:nvSpPr>
        <p:spPr>
          <a:xfrm>
            <a:off x="755576" y="285049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01001001</a:t>
            </a:r>
            <a:endParaRPr kumimoji="1"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C35B8EFD-0C3B-914C-ABB1-DBE2BA735F0B}"/>
              </a:ext>
            </a:extLst>
          </p:cNvPr>
          <p:cNvSpPr txBox="1"/>
          <p:nvPr/>
        </p:nvSpPr>
        <p:spPr>
          <a:xfrm>
            <a:off x="6012160" y="2845895"/>
            <a:ext cx="504056" cy="28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你好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E277D3F-B8A2-324A-843E-D12D2BDDD128}"/>
              </a:ext>
            </a:extLst>
          </p:cNvPr>
          <p:cNvSpPr txBox="1"/>
          <p:nvPr/>
        </p:nvSpPr>
        <p:spPr>
          <a:xfrm>
            <a:off x="7701362" y="2859782"/>
            <a:ext cx="504056" cy="28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chemeClr val="bg1"/>
                </a:solidFill>
              </a:rPr>
              <a:t>你好</a:t>
            </a:r>
          </a:p>
        </p:txBody>
      </p:sp>
      <p:sp>
        <p:nvSpPr>
          <p:cNvPr id="18" name="爆炸形 2 17">
            <a:extLst>
              <a:ext uri="{FF2B5EF4-FFF2-40B4-BE49-F238E27FC236}">
                <a16:creationId xmlns="" xmlns:a16="http://schemas.microsoft.com/office/drawing/2014/main" id="{9C5CF3A3-5E78-D440-9DDF-D72B76A5FA30}"/>
              </a:ext>
            </a:extLst>
          </p:cNvPr>
          <p:cNvSpPr/>
          <p:nvPr/>
        </p:nvSpPr>
        <p:spPr bwMode="auto">
          <a:xfrm>
            <a:off x="2328201" y="1605513"/>
            <a:ext cx="4343582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OutputStreamWriter</a:t>
            </a:r>
            <a:endParaRPr kumimoji="0" lang="zh-CN" altLang="en-US" sz="24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083918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19" name="Picture 20" descr="0quav023[1]">
            <a:extLst>
              <a:ext uri="{FF2B5EF4-FFF2-40B4-BE49-F238E27FC236}">
                <a16:creationId xmlns:a16="http://schemas.microsoft.com/office/drawing/2014/main" xmlns="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562" y="1995686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5" y="4527696"/>
            <a:ext cx="7221299" cy="38649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en-US" altLang="zh-CN" sz="2000" kern="0" dirty="0" err="1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OutputStreamWriter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类是是用来操作转换输出流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的类</a:t>
            </a:r>
            <a:endParaRPr lang="zh-CN" altLang="en-US" sz="2000" kern="0" dirty="0">
              <a:solidFill>
                <a:schemeClr val="bg1"/>
              </a:solidFill>
              <a:latin typeface="黑体" panose="02010609060101010101" pitchFamily="2" charset="-122"/>
              <a:ea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494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6.17284E-7 L 0.34045 0.0027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7327 0 " pathEditMode="relative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7" grpId="0"/>
      <p:bldP spid="18" grpId="0" animBg="1"/>
      <p:bldP spid="16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OutputStreamWriter</a:t>
            </a:r>
            <a:r>
              <a:rPr lang="zh-CN" altLang="en-US" dirty="0"/>
              <a:t>类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OutputStreamWriter</a:t>
            </a:r>
            <a:r>
              <a:rPr lang="zh-CN" altLang="en-US" dirty="0"/>
              <a:t>类的构造方法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067203"/>
              </p:ext>
            </p:extLst>
          </p:nvPr>
        </p:nvGraphicFramePr>
        <p:xfrm>
          <a:off x="683568" y="1426146"/>
          <a:ext cx="784887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>
                          <a:latin typeface="+mn-ea"/>
                          <a:ea typeface="+mn-ea"/>
                        </a:rPr>
                        <a:t>OutputStreamWriter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OutputStream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 out)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创建一个使用默认字符编码的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OutputStreamWriter</a:t>
                      </a:r>
                      <a:r>
                        <a:rPr lang="zh-CN" altLang="en" dirty="0">
                          <a:latin typeface="+mn-ea"/>
                          <a:ea typeface="+mn-ea"/>
                        </a:rPr>
                        <a:t>对象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>
                          <a:latin typeface="+mn-ea"/>
                          <a:ea typeface="+mn-ea"/>
                        </a:rPr>
                        <a:t>OutputStreamWriter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OutputStream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 out, Charset 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cs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创建一个使用给定字符集的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OutputStreamWriter</a:t>
                      </a:r>
                      <a:r>
                        <a:rPr lang="zh-CN" altLang="en" dirty="0">
                          <a:latin typeface="+mn-ea"/>
                          <a:ea typeface="+mn-ea"/>
                        </a:rPr>
                        <a:t>对象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>
                          <a:latin typeface="+mn-ea"/>
                          <a:ea typeface="+mn-ea"/>
                        </a:rPr>
                        <a:t>OutputStreamWriter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OutputStream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 out, String 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charsetName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创建一个使用命名字符集的</a:t>
                      </a:r>
                      <a:r>
                        <a:rPr lang="en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OutputStreamWriter</a:t>
                      </a:r>
                      <a:r>
                        <a:rPr lang="zh-CN" altLang="en" dirty="0">
                          <a:latin typeface="+mn-ea"/>
                          <a:ea typeface="+mn-ea"/>
                        </a:rPr>
                        <a:t>对象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8643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6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OutputStreamWriter</a:t>
            </a:r>
            <a:r>
              <a:rPr lang="zh-CN" altLang="en-US" dirty="0"/>
              <a:t>类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OutputStreamWriter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9506"/>
              </p:ext>
            </p:extLst>
          </p:nvPr>
        </p:nvGraphicFramePr>
        <p:xfrm>
          <a:off x="683568" y="1426146"/>
          <a:ext cx="78488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write(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 b)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写入数据，每次写入一个字符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write(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char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[] </a:t>
                      </a:r>
                      <a:r>
                        <a:rPr lang="en-US" altLang="zh-CN" dirty="0" smtClean="0">
                          <a:latin typeface="+mn-ea"/>
                          <a:ea typeface="+mn-ea"/>
                        </a:rPr>
                        <a:t>c</a:t>
                      </a:r>
                      <a:r>
                        <a:rPr lang="en" altLang="zh-CN" dirty="0" smtClean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+mn-ea"/>
                          <a:ea typeface="+mn-ea"/>
                        </a:rPr>
                        <a:t>写入数据，每次写入多个字符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159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flush()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刷新缓冲区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close()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关闭流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8643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76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OutputStreamWriter</a:t>
            </a:r>
            <a:r>
              <a:rPr lang="zh-CN" altLang="en-US" dirty="0" smtClean="0"/>
              <a:t>类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应用</a:t>
            </a:r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75070" y="1142795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FileOutputStream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OutputWriter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write</a:t>
            </a:r>
            <a:r>
              <a:rPr lang="zh-CN" altLang="en-US" dirty="0" smtClean="0">
                <a:solidFill>
                  <a:schemeClr val="tx1"/>
                </a:solidFill>
              </a:rPr>
              <a:t>方法</a:t>
            </a:r>
            <a:r>
              <a:rPr lang="zh-CN" altLang="en-US" dirty="0">
                <a:solidFill>
                  <a:schemeClr val="tx1"/>
                </a:solidFill>
              </a:rPr>
              <a:t>写入</a:t>
            </a:r>
            <a:r>
              <a:rPr lang="zh-CN" altLang="en-US" dirty="0" smtClean="0">
                <a:solidFill>
                  <a:schemeClr val="tx1"/>
                </a:solidFill>
              </a:rPr>
              <a:t>文件内容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通过</a:t>
            </a:r>
            <a:r>
              <a:rPr lang="en-US" altLang="zh-CN" dirty="0" smtClean="0">
                <a:solidFill>
                  <a:schemeClr val="tx1"/>
                </a:solidFill>
              </a:rPr>
              <a:t>close</a:t>
            </a:r>
            <a:r>
              <a:rPr lang="zh-CN" altLang="en-US" dirty="0" smtClean="0">
                <a:solidFill>
                  <a:schemeClr val="tx1"/>
                </a:solidFill>
              </a:rPr>
              <a:t>方法关闭流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+mj-ea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AutoShape 9">
            <a:extLst>
              <a:ext uri="{FF2B5EF4-FFF2-40B4-BE49-F238E27FC236}">
                <a16:creationId xmlns="" xmlns:a16="http://schemas.microsoft.com/office/drawing/2014/main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79" y="1907846"/>
            <a:ext cx="5638328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FileOutputStream fos = </a:t>
            </a:r>
            <a:r>
              <a:rPr lang="en" altLang="zh-CN" sz="1400" dirty="0" smtClean="0">
                <a:latin typeface="+mn-ea"/>
              </a:rPr>
              <a:t>new </a:t>
            </a:r>
            <a:r>
              <a:rPr lang="en" altLang="zh-CN" sz="1400" dirty="0">
                <a:latin typeface="+mn-ea"/>
              </a:rPr>
              <a:t>FileOutputStream("</a:t>
            </a:r>
            <a:r>
              <a:rPr lang="en-US" altLang="zh-CN" sz="1400" dirty="0">
                <a:latin typeface="+mn-ea"/>
              </a:rPr>
              <a:t>D:</a:t>
            </a:r>
            <a:r>
              <a:rPr lang="en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木兰诗</a:t>
            </a:r>
            <a:r>
              <a:rPr lang="en-US" altLang="zh-CN" sz="1400" dirty="0">
                <a:latin typeface="+mn-ea"/>
              </a:rPr>
              <a:t>.</a:t>
            </a:r>
            <a:r>
              <a:rPr lang="en" altLang="zh-CN" sz="1400" dirty="0">
                <a:latin typeface="+mn-ea"/>
              </a:rPr>
              <a:t>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="" xmlns:a16="http://schemas.microsoft.com/office/drawing/2014/main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79" y="2699173"/>
            <a:ext cx="5638328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OutputStreamWriter osw = </a:t>
            </a:r>
            <a:r>
              <a:rPr lang="en" altLang="zh-CN" sz="1400" dirty="0" smtClean="0">
                <a:latin typeface="+mn-ea"/>
              </a:rPr>
              <a:t>new </a:t>
            </a:r>
            <a:r>
              <a:rPr lang="en" altLang="zh-CN" sz="1400" dirty="0">
                <a:latin typeface="+mn-ea"/>
              </a:rPr>
              <a:t>OutputStreamWriter(fos);</a:t>
            </a:r>
          </a:p>
        </p:txBody>
      </p:sp>
      <p:sp>
        <p:nvSpPr>
          <p:cNvPr id="17" name="AutoShape 9">
            <a:extLst>
              <a:ext uri="{FF2B5EF4-FFF2-40B4-BE49-F238E27FC236}">
                <a16:creationId xmlns="" xmlns:a16="http://schemas.microsoft.com/office/drawing/2014/main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78" y="3490500"/>
            <a:ext cx="3495203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osw.write("</a:t>
            </a:r>
            <a:r>
              <a:rPr lang="zh-CN" altLang="en-US" sz="1400" dirty="0">
                <a:latin typeface="+mn-ea"/>
              </a:rPr>
              <a:t>唧唧复唧唧，木兰当户织。</a:t>
            </a:r>
            <a:r>
              <a:rPr lang="en-US" altLang="zh-CN" sz="1400" dirty="0">
                <a:latin typeface="+mn-ea"/>
              </a:rPr>
              <a:t>");</a:t>
            </a:r>
            <a:endParaRPr lang="zh-CN" altLang="en-US" sz="1400" dirty="0">
              <a:latin typeface="+mn-ea"/>
            </a:endParaRPr>
          </a:p>
        </p:txBody>
      </p:sp>
      <p:sp>
        <p:nvSpPr>
          <p:cNvPr id="18" name="AutoShape 9">
            <a:extLst>
              <a:ext uri="{FF2B5EF4-FFF2-40B4-BE49-F238E27FC236}">
                <a16:creationId xmlns="" xmlns:a16="http://schemas.microsoft.com/office/drawing/2014/main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79" y="4248172"/>
            <a:ext cx="1389860" cy="578882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osw.close();</a:t>
            </a:r>
          </a:p>
          <a:p>
            <a:pPr algn="l"/>
            <a:r>
              <a:rPr lang="en" altLang="zh-CN" sz="1400" dirty="0">
                <a:latin typeface="+mn-ea"/>
              </a:rPr>
              <a:t>fos.close();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F2169410-26C0-CE4B-B27F-81C133B78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08100"/>
            <a:ext cx="3644900" cy="2527300"/>
          </a:xfrm>
          <a:prstGeom prst="rect">
            <a:avLst/>
          </a:prstGeom>
        </p:spPr>
      </p:pic>
      <p:sp>
        <p:nvSpPr>
          <p:cNvPr id="20" name="TextBox 8"/>
          <p:cNvSpPr txBox="1"/>
          <p:nvPr/>
        </p:nvSpPr>
        <p:spPr>
          <a:xfrm>
            <a:off x="45816" y="707784"/>
            <a:ext cx="375083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  <a:latin typeface="+mn-ea"/>
              </a:rPr>
              <a:t>OutputStreamWriter</a:t>
            </a:r>
            <a:r>
              <a:rPr lang="zh-CN" altLang="en-US" sz="1600" b="1" dirty="0">
                <a:solidFill>
                  <a:srgbClr val="0070C0"/>
                </a:solidFill>
                <a:latin typeface="+mn-ea"/>
              </a:rPr>
              <a:t>类写入磁盘文件</a:t>
            </a:r>
          </a:p>
        </p:txBody>
      </p:sp>
    </p:spTree>
    <p:extLst>
      <p:ext uri="{BB962C8B-B14F-4D97-AF65-F5344CB8AC3E}">
        <p14:creationId xmlns:p14="http://schemas.microsoft.com/office/powerpoint/2010/main" val="211780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38AC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课堂编程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将磁盘中的文本文件通过</a:t>
            </a:r>
            <a:r>
              <a:rPr lang="en" altLang="zh-CN" dirty="0" err="1"/>
              <a:t>InputStreamReader</a:t>
            </a:r>
            <a:r>
              <a:rPr lang="zh-CN" altLang="en-US" dirty="0"/>
              <a:t>读取到控制台，并且输出；要求文件中包含中文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298524" y="4551770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endParaRPr lang="zh-CN" altLang="en-US" sz="1600" b="1" dirty="0"/>
          </a:p>
        </p:txBody>
      </p: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3013682" y="4537452"/>
            <a:ext cx="227177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分钟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30975" y="795379"/>
            <a:ext cx="191241" cy="226935"/>
            <a:chOff x="1692275" y="4522788"/>
            <a:chExt cx="1046163" cy="1241428"/>
          </a:xfrm>
        </p:grpSpPr>
        <p:grpSp>
          <p:nvGrpSpPr>
            <p:cNvPr id="8" name="组合 7"/>
            <p:cNvGrpSpPr/>
            <p:nvPr/>
          </p:nvGrpSpPr>
          <p:grpSpPr>
            <a:xfrm>
              <a:off x="1692275" y="4522788"/>
              <a:ext cx="1046163" cy="1241425"/>
              <a:chOff x="1692275" y="4522788"/>
              <a:chExt cx="1046163" cy="1241425"/>
            </a:xfrm>
          </p:grpSpPr>
          <p:sp>
            <p:nvSpPr>
              <p:cNvPr id="10" name="AutoShape 105"/>
              <p:cNvSpPr>
                <a:spLocks noChangeAspect="1" noChangeArrowheads="1" noTextEdit="1"/>
              </p:cNvSpPr>
              <p:nvPr/>
            </p:nvSpPr>
            <p:spPr bwMode="auto">
              <a:xfrm>
                <a:off x="1692275" y="4522788"/>
                <a:ext cx="1046163" cy="12414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07"/>
              <p:cNvSpPr>
                <a:spLocks noEditPoints="1"/>
              </p:cNvSpPr>
              <p:nvPr/>
            </p:nvSpPr>
            <p:spPr bwMode="auto">
              <a:xfrm>
                <a:off x="1692275" y="4522791"/>
                <a:ext cx="857249" cy="1074737"/>
              </a:xfrm>
              <a:custGeom>
                <a:avLst/>
                <a:gdLst/>
                <a:ahLst/>
                <a:cxnLst>
                  <a:cxn ang="0">
                    <a:pos x="449" y="382"/>
                  </a:cxn>
                  <a:cxn ang="0">
                    <a:pos x="457" y="382"/>
                  </a:cxn>
                  <a:cxn ang="0">
                    <a:pos x="457" y="116"/>
                  </a:cxn>
                  <a:cxn ang="0">
                    <a:pos x="391" y="50"/>
                  </a:cxn>
                  <a:cxn ang="0">
                    <a:pos x="328" y="50"/>
                  </a:cxn>
                  <a:cxn ang="0">
                    <a:pos x="278" y="0"/>
                  </a:cxn>
                  <a:cxn ang="0">
                    <a:pos x="179" y="0"/>
                  </a:cxn>
                  <a:cxn ang="0">
                    <a:pos x="129" y="50"/>
                  </a:cxn>
                  <a:cxn ang="0">
                    <a:pos x="66" y="50"/>
                  </a:cxn>
                  <a:cxn ang="0">
                    <a:pos x="0" y="116"/>
                  </a:cxn>
                  <a:cxn ang="0">
                    <a:pos x="0" y="507"/>
                  </a:cxn>
                  <a:cxn ang="0">
                    <a:pos x="66" y="573"/>
                  </a:cxn>
                  <a:cxn ang="0">
                    <a:pos x="278" y="573"/>
                  </a:cxn>
                  <a:cxn ang="0">
                    <a:pos x="278" y="557"/>
                  </a:cxn>
                  <a:cxn ang="0">
                    <a:pos x="449" y="382"/>
                  </a:cxn>
                  <a:cxn ang="0">
                    <a:pos x="179" y="37"/>
                  </a:cxn>
                  <a:cxn ang="0">
                    <a:pos x="278" y="37"/>
                  </a:cxn>
                  <a:cxn ang="0">
                    <a:pos x="295" y="54"/>
                  </a:cxn>
                  <a:cxn ang="0">
                    <a:pos x="278" y="71"/>
                  </a:cxn>
                  <a:cxn ang="0">
                    <a:pos x="179" y="71"/>
                  </a:cxn>
                  <a:cxn ang="0">
                    <a:pos x="162" y="54"/>
                  </a:cxn>
                  <a:cxn ang="0">
                    <a:pos x="179" y="37"/>
                  </a:cxn>
                  <a:cxn ang="0">
                    <a:pos x="133" y="220"/>
                  </a:cxn>
                  <a:cxn ang="0">
                    <a:pos x="328" y="220"/>
                  </a:cxn>
                  <a:cxn ang="0">
                    <a:pos x="345" y="237"/>
                  </a:cxn>
                  <a:cxn ang="0">
                    <a:pos x="328" y="253"/>
                  </a:cxn>
                  <a:cxn ang="0">
                    <a:pos x="133" y="253"/>
                  </a:cxn>
                  <a:cxn ang="0">
                    <a:pos x="116" y="237"/>
                  </a:cxn>
                  <a:cxn ang="0">
                    <a:pos x="133" y="220"/>
                  </a:cxn>
                  <a:cxn ang="0">
                    <a:pos x="262" y="407"/>
                  </a:cxn>
                  <a:cxn ang="0">
                    <a:pos x="133" y="407"/>
                  </a:cxn>
                  <a:cxn ang="0">
                    <a:pos x="116" y="391"/>
                  </a:cxn>
                  <a:cxn ang="0">
                    <a:pos x="133" y="374"/>
                  </a:cxn>
                  <a:cxn ang="0">
                    <a:pos x="262" y="374"/>
                  </a:cxn>
                  <a:cxn ang="0">
                    <a:pos x="278" y="391"/>
                  </a:cxn>
                  <a:cxn ang="0">
                    <a:pos x="262" y="407"/>
                  </a:cxn>
                  <a:cxn ang="0">
                    <a:pos x="133" y="328"/>
                  </a:cxn>
                  <a:cxn ang="0">
                    <a:pos x="116" y="312"/>
                  </a:cxn>
                  <a:cxn ang="0">
                    <a:pos x="133" y="295"/>
                  </a:cxn>
                  <a:cxn ang="0">
                    <a:pos x="328" y="295"/>
                  </a:cxn>
                  <a:cxn ang="0">
                    <a:pos x="345" y="312"/>
                  </a:cxn>
                  <a:cxn ang="0">
                    <a:pos x="328" y="328"/>
                  </a:cxn>
                  <a:cxn ang="0">
                    <a:pos x="133" y="328"/>
                  </a:cxn>
                  <a:cxn ang="0">
                    <a:pos x="133" y="328"/>
                  </a:cxn>
                  <a:cxn ang="0">
                    <a:pos x="133" y="328"/>
                  </a:cxn>
                </a:cxnLst>
                <a:rect l="0" t="0" r="r" b="b"/>
                <a:pathLst>
                  <a:path w="457" h="573">
                    <a:moveTo>
                      <a:pt x="449" y="382"/>
                    </a:moveTo>
                    <a:cubicBezTo>
                      <a:pt x="457" y="382"/>
                      <a:pt x="457" y="382"/>
                      <a:pt x="457" y="382"/>
                    </a:cubicBezTo>
                    <a:cubicBezTo>
                      <a:pt x="457" y="116"/>
                      <a:pt x="457" y="116"/>
                      <a:pt x="457" y="116"/>
                    </a:cubicBezTo>
                    <a:cubicBezTo>
                      <a:pt x="457" y="79"/>
                      <a:pt x="428" y="50"/>
                      <a:pt x="391" y="50"/>
                    </a:cubicBezTo>
                    <a:cubicBezTo>
                      <a:pt x="328" y="50"/>
                      <a:pt x="328" y="50"/>
                      <a:pt x="328" y="50"/>
                    </a:cubicBezTo>
                    <a:cubicBezTo>
                      <a:pt x="328" y="25"/>
                      <a:pt x="307" y="0"/>
                      <a:pt x="27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54" y="0"/>
                      <a:pt x="129" y="21"/>
                      <a:pt x="129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29" y="54"/>
                      <a:pt x="0" y="83"/>
                      <a:pt x="0" y="116"/>
                    </a:cubicBezTo>
                    <a:cubicBezTo>
                      <a:pt x="0" y="507"/>
                      <a:pt x="0" y="507"/>
                      <a:pt x="0" y="507"/>
                    </a:cubicBezTo>
                    <a:cubicBezTo>
                      <a:pt x="0" y="544"/>
                      <a:pt x="29" y="573"/>
                      <a:pt x="66" y="573"/>
                    </a:cubicBezTo>
                    <a:cubicBezTo>
                      <a:pt x="278" y="573"/>
                      <a:pt x="278" y="573"/>
                      <a:pt x="278" y="573"/>
                    </a:cubicBezTo>
                    <a:cubicBezTo>
                      <a:pt x="278" y="557"/>
                      <a:pt x="278" y="557"/>
                      <a:pt x="278" y="557"/>
                    </a:cubicBezTo>
                    <a:cubicBezTo>
                      <a:pt x="278" y="461"/>
                      <a:pt x="353" y="382"/>
                      <a:pt x="449" y="382"/>
                    </a:cubicBezTo>
                    <a:close/>
                    <a:moveTo>
                      <a:pt x="179" y="37"/>
                    </a:moveTo>
                    <a:cubicBezTo>
                      <a:pt x="278" y="37"/>
                      <a:pt x="278" y="37"/>
                      <a:pt x="278" y="37"/>
                    </a:cubicBezTo>
                    <a:cubicBezTo>
                      <a:pt x="287" y="37"/>
                      <a:pt x="295" y="46"/>
                      <a:pt x="295" y="54"/>
                    </a:cubicBezTo>
                    <a:cubicBezTo>
                      <a:pt x="295" y="62"/>
                      <a:pt x="287" y="71"/>
                      <a:pt x="278" y="71"/>
                    </a:cubicBezTo>
                    <a:cubicBezTo>
                      <a:pt x="179" y="71"/>
                      <a:pt x="179" y="71"/>
                      <a:pt x="179" y="71"/>
                    </a:cubicBezTo>
                    <a:cubicBezTo>
                      <a:pt x="170" y="71"/>
                      <a:pt x="162" y="62"/>
                      <a:pt x="162" y="54"/>
                    </a:cubicBezTo>
                    <a:cubicBezTo>
                      <a:pt x="162" y="46"/>
                      <a:pt x="170" y="37"/>
                      <a:pt x="179" y="37"/>
                    </a:cubicBezTo>
                    <a:close/>
                    <a:moveTo>
                      <a:pt x="133" y="220"/>
                    </a:moveTo>
                    <a:cubicBezTo>
                      <a:pt x="328" y="220"/>
                      <a:pt x="328" y="220"/>
                      <a:pt x="328" y="220"/>
                    </a:cubicBezTo>
                    <a:cubicBezTo>
                      <a:pt x="336" y="220"/>
                      <a:pt x="345" y="229"/>
                      <a:pt x="345" y="237"/>
                    </a:cubicBezTo>
                    <a:cubicBezTo>
                      <a:pt x="345" y="245"/>
                      <a:pt x="336" y="253"/>
                      <a:pt x="328" y="253"/>
                    </a:cubicBezTo>
                    <a:cubicBezTo>
                      <a:pt x="133" y="253"/>
                      <a:pt x="133" y="253"/>
                      <a:pt x="133" y="253"/>
                    </a:cubicBezTo>
                    <a:cubicBezTo>
                      <a:pt x="125" y="253"/>
                      <a:pt x="116" y="245"/>
                      <a:pt x="116" y="237"/>
                    </a:cubicBezTo>
                    <a:cubicBezTo>
                      <a:pt x="116" y="224"/>
                      <a:pt x="120" y="220"/>
                      <a:pt x="133" y="220"/>
                    </a:cubicBezTo>
                    <a:close/>
                    <a:moveTo>
                      <a:pt x="262" y="407"/>
                    </a:moveTo>
                    <a:cubicBezTo>
                      <a:pt x="133" y="407"/>
                      <a:pt x="133" y="407"/>
                      <a:pt x="133" y="407"/>
                    </a:cubicBezTo>
                    <a:cubicBezTo>
                      <a:pt x="125" y="407"/>
                      <a:pt x="116" y="399"/>
                      <a:pt x="116" y="391"/>
                    </a:cubicBezTo>
                    <a:cubicBezTo>
                      <a:pt x="116" y="382"/>
                      <a:pt x="125" y="374"/>
                      <a:pt x="133" y="374"/>
                    </a:cubicBezTo>
                    <a:cubicBezTo>
                      <a:pt x="262" y="374"/>
                      <a:pt x="262" y="374"/>
                      <a:pt x="262" y="374"/>
                    </a:cubicBezTo>
                    <a:cubicBezTo>
                      <a:pt x="270" y="374"/>
                      <a:pt x="278" y="382"/>
                      <a:pt x="278" y="391"/>
                    </a:cubicBezTo>
                    <a:cubicBezTo>
                      <a:pt x="278" y="403"/>
                      <a:pt x="270" y="407"/>
                      <a:pt x="262" y="407"/>
                    </a:cubicBezTo>
                    <a:close/>
                    <a:moveTo>
                      <a:pt x="133" y="328"/>
                    </a:moveTo>
                    <a:cubicBezTo>
                      <a:pt x="125" y="328"/>
                      <a:pt x="116" y="320"/>
                      <a:pt x="116" y="312"/>
                    </a:cubicBezTo>
                    <a:cubicBezTo>
                      <a:pt x="116" y="303"/>
                      <a:pt x="125" y="295"/>
                      <a:pt x="133" y="295"/>
                    </a:cubicBezTo>
                    <a:cubicBezTo>
                      <a:pt x="328" y="295"/>
                      <a:pt x="328" y="295"/>
                      <a:pt x="328" y="295"/>
                    </a:cubicBezTo>
                    <a:cubicBezTo>
                      <a:pt x="336" y="295"/>
                      <a:pt x="345" y="303"/>
                      <a:pt x="345" y="312"/>
                    </a:cubicBezTo>
                    <a:cubicBezTo>
                      <a:pt x="345" y="320"/>
                      <a:pt x="336" y="328"/>
                      <a:pt x="328" y="328"/>
                    </a:cubicBezTo>
                    <a:lnTo>
                      <a:pt x="133" y="328"/>
                    </a:lnTo>
                    <a:close/>
                    <a:moveTo>
                      <a:pt x="133" y="328"/>
                    </a:moveTo>
                    <a:cubicBezTo>
                      <a:pt x="133" y="328"/>
                      <a:pt x="133" y="328"/>
                      <a:pt x="133" y="32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8"/>
              <p:cNvSpPr>
                <a:spLocks noEditPoints="1"/>
              </p:cNvSpPr>
              <p:nvPr/>
            </p:nvSpPr>
            <p:spPr bwMode="auto">
              <a:xfrm>
                <a:off x="2408238" y="5333999"/>
                <a:ext cx="219074" cy="220805"/>
              </a:xfrm>
              <a:custGeom>
                <a:avLst/>
                <a:gdLst/>
                <a:ahLst/>
                <a:cxnLst>
                  <a:cxn ang="0">
                    <a:pos x="0" y="58"/>
                  </a:cxn>
                  <a:cxn ang="0">
                    <a:pos x="58" y="117"/>
                  </a:cxn>
                  <a:cxn ang="0">
                    <a:pos x="117" y="58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0" y="58"/>
                  </a:cxn>
                </a:cxnLst>
                <a:rect l="0" t="0" r="r" b="b"/>
                <a:pathLst>
                  <a:path w="117" h="117">
                    <a:moveTo>
                      <a:pt x="0" y="58"/>
                    </a:moveTo>
                    <a:cubicBezTo>
                      <a:pt x="0" y="90"/>
                      <a:pt x="26" y="117"/>
                      <a:pt x="58" y="117"/>
                    </a:cubicBezTo>
                    <a:cubicBezTo>
                      <a:pt x="91" y="117"/>
                      <a:pt x="117" y="90"/>
                      <a:pt x="117" y="58"/>
                    </a:cubicBezTo>
                    <a:cubicBezTo>
                      <a:pt x="117" y="26"/>
                      <a:pt x="91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lose/>
                    <a:moveTo>
                      <a:pt x="0" y="58"/>
                    </a:moveTo>
                    <a:cubicBezTo>
                      <a:pt x="0" y="58"/>
                      <a:pt x="0" y="58"/>
                      <a:pt x="0" y="5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Freeform 109"/>
            <p:cNvSpPr>
              <a:spLocks noEditPoints="1"/>
            </p:cNvSpPr>
            <p:nvPr/>
          </p:nvSpPr>
          <p:spPr bwMode="auto">
            <a:xfrm>
              <a:off x="2314575" y="5561010"/>
              <a:ext cx="422277" cy="203206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08"/>
                </a:cxn>
                <a:cxn ang="0">
                  <a:pos x="225" y="108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3" y="0"/>
                </a:cxn>
              </a:cxnLst>
              <a:rect l="0" t="0" r="r" b="b"/>
              <a:pathLst>
                <a:path w="225" h="108">
                  <a:moveTo>
                    <a:pt x="113" y="0"/>
                  </a:moveTo>
                  <a:cubicBezTo>
                    <a:pt x="50" y="0"/>
                    <a:pt x="4" y="50"/>
                    <a:pt x="0" y="108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5" y="41"/>
                    <a:pt x="175" y="0"/>
                    <a:pt x="113" y="0"/>
                  </a:cubicBezTo>
                  <a:close/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273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内容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转换处理了的作用是什么？</a:t>
            </a:r>
          </a:p>
          <a:p>
            <a:r>
              <a:rPr lang="en" altLang="zh-CN" dirty="0"/>
              <a:t>Java</a:t>
            </a:r>
            <a:r>
              <a:rPr lang="zh-CN" altLang="en-US" dirty="0"/>
              <a:t>中的转换处理流有哪两类？作用是什么？</a:t>
            </a:r>
          </a:p>
        </p:txBody>
      </p:sp>
    </p:spTree>
    <p:extLst>
      <p:ext uri="{BB962C8B-B14F-4D97-AF65-F5344CB8AC3E}">
        <p14:creationId xmlns:p14="http://schemas.microsoft.com/office/powerpoint/2010/main" val="89772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第四节课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打印</a:t>
            </a:r>
            <a:r>
              <a:rPr lang="zh-CN" altLang="en-US" dirty="0" smtClean="0"/>
              <a:t>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27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4"/>
    </mc:Choice>
    <mc:Fallback>
      <p:transition spd="slow" advTm="964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作用于字节输出流和字符输出流，使得输出变得简洁方便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="" xmlns:a16="http://schemas.microsoft.com/office/drawing/2014/main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为什么使用打印</a:t>
            </a:r>
            <a:r>
              <a:rPr lang="zh-CN" altLang="en-US" dirty="0"/>
              <a:t>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7B63763-4A1A-7D47-844D-1EE2C422A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38" y="2121954"/>
            <a:ext cx="7620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4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/>
              <a:t>节点流和处理流的作用</a:t>
            </a:r>
            <a:endParaRPr lang="zh-CN" altLang="en-US" dirty="0"/>
          </a:p>
        </p:txBody>
      </p:sp>
      <p:sp>
        <p:nvSpPr>
          <p:cNvPr id="36908" name="TextBox 57"/>
          <p:cNvSpPr>
            <a:spLocks noChangeArrowheads="1"/>
          </p:cNvSpPr>
          <p:nvPr/>
        </p:nvSpPr>
        <p:spPr bwMode="auto">
          <a:xfrm>
            <a:off x="775970" y="3502025"/>
            <a:ext cx="14160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endParaRPr lang="zh-CN" dirty="0"/>
          </a:p>
        </p:txBody>
      </p:sp>
      <p:sp>
        <p:nvSpPr>
          <p:cNvPr id="16" name="AutoShape 2">
            <a:extLst>
              <a:ext uri="{FF2B5EF4-FFF2-40B4-BE49-F238E27FC236}">
                <a16:creationId xmlns="" xmlns:a16="http://schemas.microsoft.com/office/drawing/2014/main" id="{84E395FF-622E-D34A-83D6-991D7041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330" y="1707654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53C3B0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 wrap="none" anchor="ctr"/>
          <a:lstStyle/>
          <a:p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="" xmlns:a16="http://schemas.microsoft.com/office/drawing/2014/main" id="{188660D5-91F1-A54C-BB95-03C114D7EF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1605" y="1883868"/>
            <a:ext cx="0" cy="1325562"/>
          </a:xfrm>
          <a:prstGeom prst="line">
            <a:avLst/>
          </a:prstGeom>
          <a:noFill/>
          <a:ln w="19050" cmpd="sng">
            <a:solidFill>
              <a:schemeClr val="bg1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Group 138">
            <a:extLst>
              <a:ext uri="{FF2B5EF4-FFF2-40B4-BE49-F238E27FC236}">
                <a16:creationId xmlns="" xmlns:a16="http://schemas.microsoft.com/office/drawing/2014/main" id="{E504AC78-32EC-124B-A751-41942C5E39BE}"/>
              </a:ext>
            </a:extLst>
          </p:cNvPr>
          <p:cNvGrpSpPr/>
          <p:nvPr/>
        </p:nvGrpSpPr>
        <p:grpSpPr bwMode="auto">
          <a:xfrm>
            <a:off x="2642257" y="3082429"/>
            <a:ext cx="182563" cy="180975"/>
            <a:chOff x="0" y="0"/>
            <a:chExt cx="250" cy="250"/>
          </a:xfrm>
        </p:grpSpPr>
        <p:sp>
          <p:nvSpPr>
            <p:cNvPr id="19" name="Oval 139">
              <a:extLst>
                <a:ext uri="{FF2B5EF4-FFF2-40B4-BE49-F238E27FC236}">
                  <a16:creationId xmlns="" xmlns:a16="http://schemas.microsoft.com/office/drawing/2014/main" id="{77DACCDA-F568-6E42-92FA-3DA33A47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FFD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20" name="Oval 140">
              <a:extLst>
                <a:ext uri="{FF2B5EF4-FFF2-40B4-BE49-F238E27FC236}">
                  <a16:creationId xmlns="" xmlns:a16="http://schemas.microsoft.com/office/drawing/2014/main" id="{9E73D399-808E-B64F-BE7D-B6B48C17C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TextBox 57">
            <a:extLst>
              <a:ext uri="{FF2B5EF4-FFF2-40B4-BE49-F238E27FC236}">
                <a16:creationId xmlns="" xmlns:a16="http://schemas.microsoft.com/office/drawing/2014/main" id="{6F79B30D-E82B-CE4C-9B5C-539F747CC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914" y="1843218"/>
            <a:ext cx="15478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可以直接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设备，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AutoShape 2">
            <a:extLst>
              <a:ext uri="{FF2B5EF4-FFF2-40B4-BE49-F238E27FC236}">
                <a16:creationId xmlns="" xmlns:a16="http://schemas.microsoft.com/office/drawing/2014/main" id="{1A0353EF-8362-434F-98AE-B2E79688D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1707654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317FB7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TextBox 57">
            <a:extLst>
              <a:ext uri="{FF2B5EF4-FFF2-40B4-BE49-F238E27FC236}">
                <a16:creationId xmlns="" xmlns:a16="http://schemas.microsoft.com/office/drawing/2014/main" id="{3726D096-4D21-EC4A-91DE-93E4334B0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838" y="1968957"/>
            <a:ext cx="1410662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为节点流增强功能</a:t>
            </a:r>
          </a:p>
        </p:txBody>
      </p:sp>
      <p:sp>
        <p:nvSpPr>
          <p:cNvPr id="24" name="Line 16">
            <a:extLst>
              <a:ext uri="{FF2B5EF4-FFF2-40B4-BE49-F238E27FC236}">
                <a16:creationId xmlns="" xmlns:a16="http://schemas.microsoft.com/office/drawing/2014/main" id="{F6C78D1C-03FC-9E4D-9786-D0257743C4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2218" y="1883868"/>
            <a:ext cx="0" cy="1289048"/>
          </a:xfrm>
          <a:prstGeom prst="line">
            <a:avLst/>
          </a:prstGeom>
          <a:noFill/>
          <a:ln w="19050" cmpd="sng">
            <a:solidFill>
              <a:srgbClr val="FFFF00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Group 138">
            <a:extLst>
              <a:ext uri="{FF2B5EF4-FFF2-40B4-BE49-F238E27FC236}">
                <a16:creationId xmlns="" xmlns:a16="http://schemas.microsoft.com/office/drawing/2014/main" id="{F5AC76EF-DD00-944B-AC25-DEA24270E8C2}"/>
              </a:ext>
            </a:extLst>
          </p:cNvPr>
          <p:cNvGrpSpPr/>
          <p:nvPr/>
        </p:nvGrpSpPr>
        <p:grpSpPr bwMode="auto">
          <a:xfrm>
            <a:off x="4985380" y="3082428"/>
            <a:ext cx="182563" cy="180975"/>
            <a:chOff x="0" y="0"/>
            <a:chExt cx="250" cy="250"/>
          </a:xfrm>
        </p:grpSpPr>
        <p:sp>
          <p:nvSpPr>
            <p:cNvPr id="26" name="Oval 139">
              <a:extLst>
                <a:ext uri="{FF2B5EF4-FFF2-40B4-BE49-F238E27FC236}">
                  <a16:creationId xmlns="" xmlns:a16="http://schemas.microsoft.com/office/drawing/2014/main" id="{0C8D6339-2C2C-D34C-BA94-99EA9121D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93C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27" name="Oval 140">
              <a:extLst>
                <a:ext uri="{FF2B5EF4-FFF2-40B4-BE49-F238E27FC236}">
                  <a16:creationId xmlns="" xmlns:a16="http://schemas.microsoft.com/office/drawing/2014/main" id="{EAFCA3D8-64DF-7648-8882-98BAF3F1B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754564CC-F96D-E641-BB05-1E3158D8EEE4}"/>
              </a:ext>
            </a:extLst>
          </p:cNvPr>
          <p:cNvSpPr txBox="1"/>
          <p:nvPr/>
        </p:nvSpPr>
        <p:spPr>
          <a:xfrm>
            <a:off x="2553330" y="3639423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节点流的作用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D7F8C5A0-A47B-6046-AF54-42D8603CEFF6}"/>
              </a:ext>
            </a:extLst>
          </p:cNvPr>
          <p:cNvSpPr txBox="1"/>
          <p:nvPr/>
        </p:nvSpPr>
        <p:spPr>
          <a:xfrm>
            <a:off x="4961260" y="3639423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处理流的作用</a:t>
            </a:r>
          </a:p>
        </p:txBody>
      </p:sp>
    </p:spTree>
    <p:extLst>
      <p:ext uri="{BB962C8B-B14F-4D97-AF65-F5344CB8AC3E}">
        <p14:creationId xmlns:p14="http://schemas.microsoft.com/office/powerpoint/2010/main" val="3967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3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08" grpId="0" bldLvl="0" autoUpdateAnimBg="0"/>
      <p:bldP spid="16" grpId="0" bldLvl="0" animBg="1" autoUpdateAnimBg="0"/>
      <p:bldP spid="17" grpId="0" bldLvl="0" animBg="1" autoUpdateAnimBg="0"/>
      <p:bldP spid="21" grpId="0" bldLvl="0" autoUpdateAnimBg="0"/>
      <p:bldP spid="22" grpId="0" bldLvl="0" animBg="1" autoUpdateAnimBg="0"/>
      <p:bldP spid="23" grpId="0" bldLvl="0" autoUpdateAnimBg="0"/>
      <p:bldP spid="24" grpId="0" bldLvl="0" animBg="1" autoUpdateAnimBg="0"/>
      <p:bldP spid="2" grpId="0"/>
      <p:bldP spid="2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41288"/>
            <a:ext cx="6769100" cy="3770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什么是打印流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114300" y="1906588"/>
            <a:ext cx="998538" cy="105568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chemeClr val="accent1"/>
                </a:solidFill>
              </a:rPr>
              <a:t>打印流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-315913" y="1492250"/>
            <a:ext cx="18573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9222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7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处理流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748088" y="1492250"/>
            <a:ext cx="177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38513" y="1983740"/>
            <a:ext cx="4253865" cy="9779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3479165" y="2295949"/>
            <a:ext cx="4113213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2" rIns="91405" bIns="4570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1.</a:t>
            </a:r>
            <a:r>
              <a:rPr lang="zh-CN" altLang="en-US" sz="1200" b="1" noProof="1">
                <a:solidFill>
                  <a:schemeClr val="accent1"/>
                </a:solidFill>
              </a:rPr>
              <a:t>方便输出流打印</a:t>
            </a:r>
            <a:r>
              <a:rPr lang="zh-CN" altLang="en-US" sz="1200" b="1" noProof="1">
                <a:solidFill>
                  <a:schemeClr val="accent1"/>
                </a:solidFill>
              </a:rPr>
              <a:t>数据</a:t>
            </a:r>
            <a:r>
              <a:rPr lang="zh-CN" altLang="en-US" sz="1200" b="1" noProof="1" smtClean="0">
                <a:solidFill>
                  <a:schemeClr val="accent1"/>
                </a:solidFill>
              </a:rPr>
              <a:t>值</a:t>
            </a:r>
          </a:p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2.</a:t>
            </a:r>
            <a:r>
              <a:rPr lang="zh-CN" altLang="en-US" sz="1200" b="1" noProof="1">
                <a:solidFill>
                  <a:schemeClr val="accent1"/>
                </a:solidFill>
              </a:rPr>
              <a:t>不会抛出</a:t>
            </a:r>
            <a:r>
              <a:rPr lang="en-US" altLang="zh-CN" sz="1200" b="1" noProof="1">
                <a:solidFill>
                  <a:schemeClr val="accent1"/>
                </a:solidFill>
              </a:rPr>
              <a:t>I/O</a:t>
            </a:r>
            <a:r>
              <a:rPr lang="zh-CN" altLang="en-US" sz="1200" b="1" noProof="1" smtClean="0">
                <a:solidFill>
                  <a:schemeClr val="accent1"/>
                </a:solidFill>
              </a:rPr>
              <a:t>异常</a:t>
            </a:r>
            <a:endParaRPr lang="zh-CN" altLang="en-US" sz="1200" b="1" noProof="1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910" y="3406466"/>
            <a:ext cx="82397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noProof="1" smtClean="0">
                <a:ea typeface="黑体" panose="02010609060101010101" pitchFamily="2" charset="-122"/>
              </a:rPr>
              <a:t>定义</a:t>
            </a:r>
            <a:r>
              <a:rPr lang="en-US" altLang="zh-CN" b="1" noProof="1" smtClean="0">
                <a:ea typeface="黑体" panose="02010609060101010101" pitchFamily="2" charset="-122"/>
              </a:rPr>
              <a:t>:</a:t>
            </a:r>
            <a:r>
              <a:rPr lang="zh-CN" altLang="en-US" b="1" noProof="1">
                <a:sym typeface="+mn-ea"/>
              </a:rPr>
              <a:t>打印处理流是以方便输出流打印数据值为目的，不会抛出</a:t>
            </a:r>
            <a:r>
              <a:rPr lang="en-US" altLang="zh-CN" b="1" noProof="1">
                <a:sym typeface="+mn-ea"/>
              </a:rPr>
              <a:t>I/O</a:t>
            </a:r>
            <a:r>
              <a:rPr lang="zh-CN" altLang="en-US" b="1" noProof="1">
                <a:sym typeface="+mn-ea"/>
              </a:rPr>
              <a:t>异常的处理流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 flipH="1">
            <a:off x="506413" y="3082925"/>
            <a:ext cx="215900" cy="576263"/>
          </a:xfrm>
          <a:prstGeom prst="downArrow">
            <a:avLst>
              <a:gd name="adj1" fmla="val 50000"/>
              <a:gd name="adj2" fmla="val 66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96676" y="3795405"/>
            <a:ext cx="916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312610" y="4252417"/>
            <a:ext cx="2232248" cy="485918"/>
            <a:chOff x="2782599" y="1459401"/>
            <a:chExt cx="1870251" cy="276935"/>
          </a:xfrm>
          <a:solidFill>
            <a:schemeClr val="accent1"/>
          </a:solidFill>
        </p:grpSpPr>
        <p:sp>
          <p:nvSpPr>
            <p:cNvPr id="34" name="AutoShape 5"/>
            <p:cNvSpPr>
              <a:spLocks noChangeArrowheads="1"/>
            </p:cNvSpPr>
            <p:nvPr/>
          </p:nvSpPr>
          <p:spPr bwMode="auto">
            <a:xfrm>
              <a:off x="2782599" y="1459401"/>
              <a:ext cx="1870251" cy="276935"/>
            </a:xfrm>
            <a:prstGeom prst="chevron">
              <a:avLst>
                <a:gd name="adj" fmla="val 1215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2997594" y="1546835"/>
              <a:ext cx="1491633" cy="10524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PrintWriter</a:t>
              </a:r>
              <a:r>
                <a:rPr lang="zh-CN" altLang="en-US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12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1519" y="4252420"/>
            <a:ext cx="1943993" cy="485919"/>
            <a:chOff x="897128" y="1459399"/>
            <a:chExt cx="1868348" cy="276935"/>
          </a:xfrm>
          <a:solidFill>
            <a:schemeClr val="accent1"/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897128" y="1459399"/>
              <a:ext cx="1868348" cy="276935"/>
            </a:xfrm>
            <a:prstGeom prst="homePlate">
              <a:avLst>
                <a:gd name="adj" fmla="val 1194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978940" y="1546834"/>
              <a:ext cx="1649550" cy="10524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PrintStream</a:t>
              </a:r>
              <a:r>
                <a:rPr lang="zh-CN" altLang="en-US" sz="12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12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7468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0" grpId="0"/>
      <p:bldP spid="18" grpId="0" bldLvl="0" animBg="1"/>
      <p:bldP spid="1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打印流</a:t>
            </a:r>
            <a:r>
              <a:rPr lang="zh-CN" altLang="en-US" dirty="0" smtClean="0"/>
              <a:t>的</a:t>
            </a:r>
            <a:r>
              <a:rPr lang="zh-CN" altLang="en-US" dirty="0"/>
              <a:t>作用</a:t>
            </a:r>
          </a:p>
        </p:txBody>
      </p:sp>
      <p:sp>
        <p:nvSpPr>
          <p:cNvPr id="16" name="AutoShape 2">
            <a:extLst>
              <a:ext uri="{FF2B5EF4-FFF2-40B4-BE49-F238E27FC236}">
                <a16:creationId xmlns="" xmlns:a16="http://schemas.microsoft.com/office/drawing/2014/main" id="{84E395FF-622E-D34A-83D6-991D7041A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330" y="1707654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53C3B0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 wrap="none" anchor="ctr"/>
          <a:lstStyle/>
          <a:p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="" xmlns:a16="http://schemas.microsoft.com/office/drawing/2014/main" id="{188660D5-91F1-A54C-BB95-03C114D7EF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1605" y="1883868"/>
            <a:ext cx="0" cy="1325562"/>
          </a:xfrm>
          <a:prstGeom prst="line">
            <a:avLst/>
          </a:prstGeom>
          <a:noFill/>
          <a:ln w="19050" cmpd="sng">
            <a:solidFill>
              <a:schemeClr val="bg1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Group 138">
            <a:extLst>
              <a:ext uri="{FF2B5EF4-FFF2-40B4-BE49-F238E27FC236}">
                <a16:creationId xmlns="" xmlns:a16="http://schemas.microsoft.com/office/drawing/2014/main" id="{E504AC78-32EC-124B-A751-41942C5E39BE}"/>
              </a:ext>
            </a:extLst>
          </p:cNvPr>
          <p:cNvGrpSpPr/>
          <p:nvPr/>
        </p:nvGrpSpPr>
        <p:grpSpPr bwMode="auto">
          <a:xfrm>
            <a:off x="2642257" y="3082429"/>
            <a:ext cx="182563" cy="180975"/>
            <a:chOff x="0" y="0"/>
            <a:chExt cx="250" cy="250"/>
          </a:xfrm>
        </p:grpSpPr>
        <p:sp>
          <p:nvSpPr>
            <p:cNvPr id="19" name="Oval 139">
              <a:extLst>
                <a:ext uri="{FF2B5EF4-FFF2-40B4-BE49-F238E27FC236}">
                  <a16:creationId xmlns="" xmlns:a16="http://schemas.microsoft.com/office/drawing/2014/main" id="{77DACCDA-F568-6E42-92FA-3DA33A471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FFD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20" name="Oval 140">
              <a:extLst>
                <a:ext uri="{FF2B5EF4-FFF2-40B4-BE49-F238E27FC236}">
                  <a16:creationId xmlns="" xmlns:a16="http://schemas.microsoft.com/office/drawing/2014/main" id="{9E73D399-808E-B64F-BE7D-B6B48C17C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TextBox 57">
            <a:extLst>
              <a:ext uri="{FF2B5EF4-FFF2-40B4-BE49-F238E27FC236}">
                <a16:creationId xmlns="" xmlns:a16="http://schemas.microsoft.com/office/drawing/2014/main" id="{6F79B30D-E82B-CE4C-9B5C-539F747CC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411" y="1799314"/>
            <a:ext cx="1547812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能够使得数据的输出工作更加简洁</a:t>
            </a:r>
          </a:p>
        </p:txBody>
      </p:sp>
      <p:sp>
        <p:nvSpPr>
          <p:cNvPr id="22" name="AutoShape 2">
            <a:extLst>
              <a:ext uri="{FF2B5EF4-FFF2-40B4-BE49-F238E27FC236}">
                <a16:creationId xmlns="" xmlns:a16="http://schemas.microsoft.com/office/drawing/2014/main" id="{1A0353EF-8362-434F-98AE-B2E79688D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1707654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317FB7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TextBox 57">
            <a:extLst>
              <a:ext uri="{FF2B5EF4-FFF2-40B4-BE49-F238E27FC236}">
                <a16:creationId xmlns="" xmlns:a16="http://schemas.microsoft.com/office/drawing/2014/main" id="{3726D096-4D21-EC4A-91DE-93E4334B0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423" y="1787774"/>
            <a:ext cx="1410662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数据输出过程中不会抛出异常</a:t>
            </a:r>
          </a:p>
        </p:txBody>
      </p:sp>
      <p:sp>
        <p:nvSpPr>
          <p:cNvPr id="24" name="Line 16">
            <a:extLst>
              <a:ext uri="{FF2B5EF4-FFF2-40B4-BE49-F238E27FC236}">
                <a16:creationId xmlns="" xmlns:a16="http://schemas.microsoft.com/office/drawing/2014/main" id="{F6C78D1C-03FC-9E4D-9786-D0257743C4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2218" y="1883868"/>
            <a:ext cx="0" cy="1289048"/>
          </a:xfrm>
          <a:prstGeom prst="line">
            <a:avLst/>
          </a:prstGeom>
          <a:noFill/>
          <a:ln w="19050" cmpd="sng">
            <a:solidFill>
              <a:srgbClr val="FFFF00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Group 138">
            <a:extLst>
              <a:ext uri="{FF2B5EF4-FFF2-40B4-BE49-F238E27FC236}">
                <a16:creationId xmlns="" xmlns:a16="http://schemas.microsoft.com/office/drawing/2014/main" id="{F5AC76EF-DD00-944B-AC25-DEA24270E8C2}"/>
              </a:ext>
            </a:extLst>
          </p:cNvPr>
          <p:cNvGrpSpPr/>
          <p:nvPr/>
        </p:nvGrpSpPr>
        <p:grpSpPr bwMode="auto">
          <a:xfrm>
            <a:off x="4985380" y="3082428"/>
            <a:ext cx="182563" cy="180975"/>
            <a:chOff x="0" y="0"/>
            <a:chExt cx="250" cy="250"/>
          </a:xfrm>
        </p:grpSpPr>
        <p:sp>
          <p:nvSpPr>
            <p:cNvPr id="26" name="Oval 139">
              <a:extLst>
                <a:ext uri="{FF2B5EF4-FFF2-40B4-BE49-F238E27FC236}">
                  <a16:creationId xmlns="" xmlns:a16="http://schemas.microsoft.com/office/drawing/2014/main" id="{0C8D6339-2C2C-D34C-BA94-99EA9121D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93C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27" name="Oval 140">
              <a:extLst>
                <a:ext uri="{FF2B5EF4-FFF2-40B4-BE49-F238E27FC236}">
                  <a16:creationId xmlns="" xmlns:a16="http://schemas.microsoft.com/office/drawing/2014/main" id="{EAFCA3D8-64DF-7648-8882-98BAF3F1B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942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 autoUpdateAnimBg="0"/>
      <p:bldP spid="17" grpId="0" bldLvl="0" animBg="1" autoUpdateAnimBg="0"/>
      <p:bldP spid="21" grpId="0" bldLvl="0" autoUpdateAnimBg="0"/>
      <p:bldP spid="22" grpId="0" bldLvl="0" animBg="1" autoUpdateAnimBg="0"/>
      <p:bldP spid="23" grpId="0" bldLvl="0" autoUpdateAnimBg="0"/>
      <p:bldP spid="24" grpId="0" bldLvl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作用于字节输出流，使得字节输出变得简洁方便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="" xmlns:a16="http://schemas.microsoft.com/office/drawing/2014/main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为什么使用字节</a:t>
            </a:r>
            <a:r>
              <a:rPr lang="zh-CN" altLang="en-US" dirty="0"/>
              <a:t>打印流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772100E8-C908-E54F-82A4-76C7282EB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06" y="2013347"/>
            <a:ext cx="7620000" cy="2819400"/>
          </a:xfrm>
          <a:prstGeom prst="rect">
            <a:avLst/>
          </a:prstGeom>
        </p:spPr>
      </p:pic>
      <p:sp>
        <p:nvSpPr>
          <p:cNvPr id="15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5" y="4515966"/>
            <a:ext cx="7221299" cy="38649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en-US" altLang="zh-CN" sz="2000" kern="0" dirty="0" err="1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PrintStream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类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是用来操作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字节打印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流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的类</a:t>
            </a:r>
            <a:endParaRPr lang="zh-CN" altLang="en-US" sz="2000" kern="0" dirty="0">
              <a:solidFill>
                <a:schemeClr val="bg1"/>
              </a:solidFill>
              <a:latin typeface="黑体" panose="02010609060101010101" pitchFamily="2" charset="-122"/>
              <a:ea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85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PrintStream</a:t>
            </a:r>
            <a:r>
              <a:rPr lang="zh-CN" altLang="en-US" dirty="0"/>
              <a:t>类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PrintStream</a:t>
            </a:r>
            <a:r>
              <a:rPr lang="zh-CN" altLang="en-US" dirty="0"/>
              <a:t>类</a:t>
            </a:r>
            <a:r>
              <a:rPr lang="zh-CN" altLang="en-US" dirty="0" smtClean="0"/>
              <a:t>的</a:t>
            </a:r>
            <a:r>
              <a:rPr lang="zh-CN" altLang="en-US" dirty="0"/>
              <a:t>常用</a:t>
            </a:r>
            <a:r>
              <a:rPr lang="zh-CN" altLang="en-US" dirty="0" smtClean="0"/>
              <a:t>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682117"/>
              </p:ext>
            </p:extLst>
          </p:nvPr>
        </p:nvGraphicFramePr>
        <p:xfrm>
          <a:off x="683568" y="1426146"/>
          <a:ext cx="7848872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>
                          <a:latin typeface="+mj-ea"/>
                          <a:ea typeface="+mj-ea"/>
                        </a:rPr>
                        <a:t>PrintStream</a:t>
                      </a:r>
                      <a:r>
                        <a:rPr lang="en" altLang="zh-CN" dirty="0">
                          <a:latin typeface="+mj-ea"/>
                          <a:ea typeface="+mj-ea"/>
                        </a:rPr>
                        <a:t>(String </a:t>
                      </a:r>
                      <a:r>
                        <a:rPr lang="en" altLang="zh-CN" dirty="0" err="1">
                          <a:latin typeface="+mj-ea"/>
                          <a:ea typeface="+mj-ea"/>
                        </a:rPr>
                        <a:t>fileName</a:t>
                      </a:r>
                      <a:r>
                        <a:rPr lang="en" altLang="zh-CN" dirty="0">
                          <a:latin typeface="+mj-ea"/>
                          <a:ea typeface="+mj-ea"/>
                        </a:rPr>
                        <a:t>)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使用指定的文件路径创建打印流对象，不自动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刷新，采用默认的字符集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8643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>
                          <a:latin typeface="+mj-ea"/>
                          <a:ea typeface="+mj-ea"/>
                        </a:rPr>
                        <a:t>PrintStream</a:t>
                      </a:r>
                      <a:r>
                        <a:rPr lang="en" altLang="zh-CN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en" altLang="zh-CN" dirty="0" err="1">
                          <a:latin typeface="+mj-ea"/>
                          <a:ea typeface="+mj-ea"/>
                        </a:rPr>
                        <a:t>OutputStream</a:t>
                      </a:r>
                      <a:r>
                        <a:rPr lang="en" altLang="zh-CN" dirty="0">
                          <a:latin typeface="+mj-ea"/>
                          <a:ea typeface="+mj-ea"/>
                        </a:rPr>
                        <a:t> out, </a:t>
                      </a:r>
                      <a:r>
                        <a:rPr lang="en" altLang="zh-CN" dirty="0" err="1">
                          <a:latin typeface="+mj-ea"/>
                          <a:ea typeface="+mj-ea"/>
                        </a:rPr>
                        <a:t>boolean</a:t>
                      </a:r>
                      <a:r>
                        <a:rPr lang="en" altLang="zh-CN" dirty="0">
                          <a:latin typeface="+mj-ea"/>
                          <a:ea typeface="+mj-ea"/>
                        </a:rPr>
                        <a:t> </a:t>
                      </a:r>
                      <a:r>
                        <a:rPr lang="en" altLang="zh-CN" dirty="0" err="1">
                          <a:latin typeface="+mj-ea"/>
                          <a:ea typeface="+mj-ea"/>
                        </a:rPr>
                        <a:t>autoFlush</a:t>
                      </a:r>
                      <a:r>
                        <a:rPr lang="en" altLang="zh-CN" dirty="0">
                          <a:latin typeface="+mj-ea"/>
                          <a:ea typeface="+mj-ea"/>
                        </a:rPr>
                        <a:t>, String encoding)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+mj-ea"/>
                          <a:ea typeface="+mj-ea"/>
                        </a:rPr>
                        <a:t>使用字节</a:t>
                      </a:r>
                      <a:r>
                        <a:rPr lang="en" altLang="zh-CN" dirty="0" err="1">
                          <a:latin typeface="+mj-ea"/>
                          <a:ea typeface="+mj-ea"/>
                        </a:rPr>
                        <a:t>OutputStream</a:t>
                      </a:r>
                      <a:r>
                        <a:rPr lang="zh-CN" altLang="en" dirty="0">
                          <a:latin typeface="+mj-ea"/>
                          <a:ea typeface="+mj-ea"/>
                        </a:rPr>
                        <a:t>节点流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创建打印流对象，并且可以设置是否需要自动刷新，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并且可以指定字符集</a:t>
                      </a:r>
                      <a:endParaRPr lang="zh-CN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8055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flush()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刷新缓冲区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close()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关闭流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1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PrintStream</a:t>
            </a:r>
            <a:r>
              <a:rPr lang="zh-CN" altLang="en-US" dirty="0"/>
              <a:t>类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PrintStream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63815"/>
              </p:ext>
            </p:extLst>
          </p:nvPr>
        </p:nvGraphicFramePr>
        <p:xfrm>
          <a:off x="683568" y="1426146"/>
          <a:ext cx="78488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print(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boolean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 b)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向文件打印布尔值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print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ln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boolean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 b)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向文件打印布尔值并且换行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print(char c)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向文件打印字符值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8643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println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(char c)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向文件打印字符值并且换行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7004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print(double d)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向文件打印浮点值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1500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println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(double d)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向文件打印浮点值并且换行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55409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print(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 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i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向文件打印整数值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7192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println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 </a:t>
                      </a:r>
                      <a:r>
                        <a:rPr lang="en" altLang="zh-CN" dirty="0" err="1">
                          <a:latin typeface="+mn-ea"/>
                          <a:ea typeface="+mn-ea"/>
                        </a:rPr>
                        <a:t>i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向文件打印整数值并且换行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6518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03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PrintStream</a:t>
            </a:r>
            <a:r>
              <a:rPr lang="zh-CN" altLang="en-US" dirty="0"/>
              <a:t>类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PrintStream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81375"/>
              </p:ext>
            </p:extLst>
          </p:nvPr>
        </p:nvGraphicFramePr>
        <p:xfrm>
          <a:off x="683568" y="1426146"/>
          <a:ext cx="78488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print(String s)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向文件打印字符串值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+mn-ea"/>
                          <a:ea typeface="+mn-ea"/>
                        </a:rPr>
                        <a:t>void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print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ln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" altLang="zh-CN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向文件打印字符串值并且换行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3928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83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>
                <a:latin typeface="+mj-ea"/>
              </a:rPr>
              <a:t>PrintStream</a:t>
            </a:r>
            <a:r>
              <a:rPr lang="zh-CN" altLang="en-US" dirty="0" smtClean="0"/>
              <a:t>类的</a:t>
            </a:r>
            <a:r>
              <a:rPr lang="zh-CN" altLang="en-US" dirty="0"/>
              <a:t>应用示例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75071" y="1262294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PrintStream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print</a:t>
            </a:r>
            <a:r>
              <a:rPr lang="zh-CN" altLang="en-US" dirty="0">
                <a:solidFill>
                  <a:schemeClr val="tx1"/>
                </a:solidFill>
              </a:rPr>
              <a:t>方法写入文件内容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通</a:t>
            </a:r>
            <a:r>
              <a:rPr lang="zh-CN" altLang="en-US" dirty="0">
                <a:solidFill>
                  <a:schemeClr val="tx1"/>
                </a:solidFill>
              </a:rPr>
              <a:t>过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dirty="0">
                <a:solidFill>
                  <a:schemeClr val="tx1"/>
                </a:solidFill>
              </a:rPr>
              <a:t>方法关闭流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+mj-ea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AutoShape 9">
            <a:extLst>
              <a:ext uri="{FF2B5EF4-FFF2-40B4-BE49-F238E27FC236}">
                <a16:creationId xmlns="" xmlns:a16="http://schemas.microsoft.com/office/drawing/2014/main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2027345"/>
            <a:ext cx="4414192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PrintStream ps = new PrintStream("D</a:t>
            </a:r>
            <a:r>
              <a:rPr lang="en-US" altLang="zh-CN" sz="1400" dirty="0">
                <a:latin typeface="+mn-ea"/>
              </a:rPr>
              <a:t>:</a:t>
            </a:r>
            <a:r>
              <a:rPr lang="en" altLang="zh-CN" sz="1400" dirty="0">
                <a:latin typeface="+mn-ea"/>
              </a:rPr>
              <a:t>/hello.txt");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="" xmlns:a16="http://schemas.microsoft.com/office/drawing/2014/main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2818672"/>
            <a:ext cx="2037928" cy="578882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ps.println("Hello");</a:t>
            </a:r>
          </a:p>
          <a:p>
            <a:pPr algn="l"/>
            <a:r>
              <a:rPr lang="en" altLang="zh-CN" sz="1400" dirty="0">
                <a:latin typeface="+mn-ea"/>
              </a:rPr>
              <a:t>ps.print("Java");</a:t>
            </a:r>
          </a:p>
        </p:txBody>
      </p:sp>
      <p:sp>
        <p:nvSpPr>
          <p:cNvPr id="17" name="AutoShape 9">
            <a:extLst>
              <a:ext uri="{FF2B5EF4-FFF2-40B4-BE49-F238E27FC236}">
                <a16:creationId xmlns="" xmlns:a16="http://schemas.microsoft.com/office/drawing/2014/main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1" y="3939902"/>
            <a:ext cx="1029816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ps.close();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8477F0A8-97D6-034A-884D-F5C59E754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177" y="1582427"/>
            <a:ext cx="3276600" cy="2032000"/>
          </a:xfrm>
          <a:prstGeom prst="rect">
            <a:avLst/>
          </a:prstGeom>
        </p:spPr>
      </p:pic>
      <p:sp>
        <p:nvSpPr>
          <p:cNvPr id="18" name="TextBox 8"/>
          <p:cNvSpPr txBox="1"/>
          <p:nvPr/>
        </p:nvSpPr>
        <p:spPr>
          <a:xfrm>
            <a:off x="11008" y="725382"/>
            <a:ext cx="285084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  <a:latin typeface="+mn-ea"/>
              </a:rPr>
              <a:t>PrintStream</a:t>
            </a:r>
            <a:r>
              <a:rPr lang="zh-CN" altLang="en-US" sz="1600" b="1" dirty="0">
                <a:solidFill>
                  <a:srgbClr val="0070C0"/>
                </a:solidFill>
                <a:latin typeface="+mn-ea"/>
              </a:rPr>
              <a:t>类输出磁盘文件</a:t>
            </a:r>
          </a:p>
        </p:txBody>
      </p:sp>
    </p:spTree>
    <p:extLst>
      <p:ext uri="{BB962C8B-B14F-4D97-AF65-F5344CB8AC3E}">
        <p14:creationId xmlns:p14="http://schemas.microsoft.com/office/powerpoint/2010/main" val="94171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作用于字符输出流，使得字符输出变得简洁方便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="" xmlns:a16="http://schemas.microsoft.com/office/drawing/2014/main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 smtClean="0"/>
              <a:t>为什么使用字符打印</a:t>
            </a:r>
            <a:r>
              <a:rPr lang="zh-CN" altLang="en-US" dirty="0"/>
              <a:t>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32C7F23E-533E-9E4D-87C6-15DFD422D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47" y="2165173"/>
            <a:ext cx="7620000" cy="2819400"/>
          </a:xfrm>
          <a:prstGeom prst="rect">
            <a:avLst/>
          </a:prstGeom>
        </p:spPr>
      </p:pic>
      <p:sp>
        <p:nvSpPr>
          <p:cNvPr id="15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5" y="4515966"/>
            <a:ext cx="7221299" cy="38649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en-US" altLang="zh-CN" sz="2000" kern="0" dirty="0" err="1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PrintWriter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类是用来操作字符打印流</a:t>
            </a:r>
            <a:r>
              <a:rPr lang="zh-CN" altLang="en-US" sz="2000" kern="0" dirty="0" smtClean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的类</a:t>
            </a:r>
            <a:endParaRPr lang="zh-CN" altLang="en-US" sz="2000" kern="0" dirty="0">
              <a:solidFill>
                <a:schemeClr val="bg1"/>
              </a:solidFill>
              <a:latin typeface="黑体" panose="02010609060101010101" pitchFamily="2" charset="-122"/>
              <a:ea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56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en" altLang="zh-CN" dirty="0" err="1">
                <a:latin typeface="+mj-ea"/>
              </a:rPr>
              <a:t>PrintWriter</a:t>
            </a:r>
            <a:r>
              <a:rPr lang="zh-CN" altLang="en-US" dirty="0"/>
              <a:t>类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dirty="0" err="1"/>
              <a:t>PrintWriter</a:t>
            </a:r>
            <a:r>
              <a:rPr lang="zh-CN" altLang="en-US" dirty="0"/>
              <a:t>类</a:t>
            </a:r>
            <a:r>
              <a:rPr lang="zh-CN" altLang="en-US" dirty="0" smtClean="0"/>
              <a:t>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98457"/>
              </p:ext>
            </p:extLst>
          </p:nvPr>
        </p:nvGraphicFramePr>
        <p:xfrm>
          <a:off x="683568" y="1426146"/>
          <a:ext cx="7848872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/>
                        <a:t>PrintWriter</a:t>
                      </a:r>
                      <a:r>
                        <a:rPr lang="en" altLang="zh-CN" dirty="0"/>
                        <a:t>(String </a:t>
                      </a:r>
                      <a:r>
                        <a:rPr lang="en" altLang="zh-CN" dirty="0" err="1"/>
                        <a:t>fileName</a:t>
                      </a:r>
                      <a:r>
                        <a:rPr lang="en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使用指定的文件路径创建打印流对象，不自动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刷新，采用默认的字符集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dirty="0" err="1"/>
                        <a:t>PrintWriter</a:t>
                      </a:r>
                      <a:r>
                        <a:rPr lang="en" altLang="zh-CN" dirty="0"/>
                        <a:t>(Writer out, </a:t>
                      </a:r>
                      <a:r>
                        <a:rPr lang="en" altLang="zh-CN" dirty="0" err="1"/>
                        <a:t>boolean</a:t>
                      </a:r>
                      <a:r>
                        <a:rPr lang="en" altLang="zh-CN" dirty="0"/>
                        <a:t> </a:t>
                      </a:r>
                      <a:r>
                        <a:rPr lang="en" altLang="zh-CN" dirty="0" err="1"/>
                        <a:t>autoFlush</a:t>
                      </a:r>
                      <a:r>
                        <a:rPr lang="en" altLang="zh-CN" dirty="0"/>
                        <a:t>, String encoding)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使用字节</a:t>
                      </a:r>
                      <a:r>
                        <a:rPr lang="en" altLang="zh-CN" dirty="0" err="1"/>
                        <a:t>OutputStream</a:t>
                      </a:r>
                      <a:r>
                        <a:rPr lang="zh-CN" altLang="en" dirty="0"/>
                        <a:t>节点流</a:t>
                      </a:r>
                      <a:r>
                        <a:rPr lang="zh-CN" altLang="en-US" dirty="0"/>
                        <a:t>创建打印流对象，并且可以设置是否需要自动刷新，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并且可以指定字符集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flush()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刷新缓冲区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8643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close()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关闭流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8055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96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en" altLang="zh-CN" dirty="0" err="1">
                <a:latin typeface="+mj-ea"/>
              </a:rPr>
              <a:t>PrintWriter</a:t>
            </a:r>
            <a:r>
              <a:rPr lang="zh-CN" altLang="en-US" dirty="0"/>
              <a:t>类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dirty="0" err="1"/>
              <a:t>PrintWriter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6FEA948-C0BD-254A-98BD-E595799AEB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3568" y="1426146"/>
          <a:ext cx="78488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print(</a:t>
                      </a:r>
                      <a:r>
                        <a:rPr lang="en" altLang="zh-CN" dirty="0" err="1"/>
                        <a:t>boolean</a:t>
                      </a:r>
                      <a:r>
                        <a:rPr lang="en" altLang="zh-CN" dirty="0"/>
                        <a:t> b)</a:t>
                      </a:r>
                      <a:r>
                        <a:rPr lang="zh-CN" altLang="en-US" dirty="0"/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向文件打印布尔值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print</a:t>
                      </a:r>
                      <a:r>
                        <a:rPr lang="en-US" altLang="zh-CN" dirty="0"/>
                        <a:t>ln</a:t>
                      </a:r>
                      <a:r>
                        <a:rPr lang="en" altLang="zh-CN" dirty="0"/>
                        <a:t>(</a:t>
                      </a:r>
                      <a:r>
                        <a:rPr lang="en" altLang="zh-CN" dirty="0" err="1"/>
                        <a:t>boolean</a:t>
                      </a:r>
                      <a:r>
                        <a:rPr lang="en" altLang="zh-CN" dirty="0"/>
                        <a:t> b)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向文件打印布尔值并且换行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print(char c)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向文件打印字符值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8643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 err="1"/>
                        <a:t>println</a:t>
                      </a:r>
                      <a:r>
                        <a:rPr lang="en" altLang="zh-CN" dirty="0"/>
                        <a:t>(char c)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向文件打印字符值并且换行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7004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print(double d)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向文件打印浮点值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1500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 err="1"/>
                        <a:t>println</a:t>
                      </a:r>
                      <a:r>
                        <a:rPr lang="en" altLang="zh-CN" dirty="0"/>
                        <a:t>(double d)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向文件打印浮点值并且换行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55409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print(</a:t>
                      </a:r>
                      <a:r>
                        <a:rPr lang="en" altLang="zh-CN" dirty="0" err="1"/>
                        <a:t>int</a:t>
                      </a:r>
                      <a:r>
                        <a:rPr lang="en" altLang="zh-CN" dirty="0"/>
                        <a:t> </a:t>
                      </a:r>
                      <a:r>
                        <a:rPr lang="en" altLang="zh-CN" dirty="0" err="1"/>
                        <a:t>i</a:t>
                      </a:r>
                      <a:r>
                        <a:rPr lang="en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向文件打印整数值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7192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 err="1"/>
                        <a:t>println</a:t>
                      </a:r>
                      <a:r>
                        <a:rPr lang="en" altLang="zh-CN" dirty="0"/>
                        <a:t>(</a:t>
                      </a:r>
                      <a:r>
                        <a:rPr lang="en" altLang="zh-CN" dirty="0" err="1"/>
                        <a:t>int</a:t>
                      </a:r>
                      <a:r>
                        <a:rPr lang="en" altLang="zh-CN" dirty="0"/>
                        <a:t> </a:t>
                      </a:r>
                      <a:r>
                        <a:rPr lang="en" altLang="zh-CN" dirty="0" err="1"/>
                        <a:t>i</a:t>
                      </a:r>
                      <a:r>
                        <a:rPr lang="en" altLang="zh-CN" dirty="0"/>
                        <a:t>)</a:t>
                      </a:r>
                      <a:endParaRPr lang="zh-CN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向文件打印整数值并且换行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6518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4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 smtClean="0"/>
              <a:t>处理流的分类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04" y="1203598"/>
            <a:ext cx="7214189" cy="413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7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en" altLang="zh-CN" dirty="0" err="1">
                <a:latin typeface="+mj-ea"/>
              </a:rPr>
              <a:t>PrintWriter</a:t>
            </a:r>
            <a:r>
              <a:rPr lang="zh-CN" altLang="en-US" dirty="0"/>
              <a:t>类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dirty="0" err="1"/>
              <a:t>PrintWriter</a:t>
            </a:r>
            <a:r>
              <a:rPr lang="zh-CN" altLang="en-US" dirty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4602"/>
              </p:ext>
            </p:extLst>
          </p:nvPr>
        </p:nvGraphicFramePr>
        <p:xfrm>
          <a:off x="683568" y="1426146"/>
          <a:ext cx="78488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="" xmlns:a16="http://schemas.microsoft.com/office/drawing/2014/main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="" xmlns:a16="http://schemas.microsoft.com/office/drawing/2014/main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print(String s)</a:t>
                      </a:r>
                      <a:r>
                        <a:rPr lang="zh-CN" altLang="en-US" dirty="0"/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向文件打印字符串值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void</a:t>
                      </a:r>
                      <a:r>
                        <a:rPr lang="zh-CN" altLang="en-US" dirty="0"/>
                        <a:t> </a:t>
                      </a:r>
                      <a:r>
                        <a:rPr lang="en" altLang="zh-CN" dirty="0"/>
                        <a:t>print</a:t>
                      </a:r>
                      <a:r>
                        <a:rPr lang="en-US" altLang="zh-CN" dirty="0"/>
                        <a:t>ln</a:t>
                      </a:r>
                      <a:r>
                        <a:rPr lang="en" altLang="zh-CN" dirty="0"/>
                        <a:t>(</a:t>
                      </a:r>
                      <a:r>
                        <a:rPr lang="en-US" altLang="zh-CN" dirty="0"/>
                        <a:t>String</a:t>
                      </a:r>
                      <a:r>
                        <a:rPr lang="en" altLang="zh-CN" dirty="0"/>
                        <a:t> </a:t>
                      </a:r>
                      <a:r>
                        <a:rPr lang="en-US" altLang="zh-CN" dirty="0"/>
                        <a:t>s</a:t>
                      </a:r>
                      <a:r>
                        <a:rPr lang="en" altLang="zh-CN" dirty="0"/>
                        <a:t>)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向文件打印字符串值并且换行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3928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71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 err="1" smtClean="0">
                <a:latin typeface="+mj-ea"/>
              </a:rPr>
              <a:t>PrintWriter</a:t>
            </a:r>
            <a:r>
              <a:rPr lang="zh-CN" altLang="en-US" dirty="0" smtClean="0"/>
              <a:t>类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应用</a:t>
            </a:r>
            <a:r>
              <a:rPr lang="zh-CN" altLang="en-US" dirty="0"/>
              <a:t>示例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="" xmlns:a16="http://schemas.microsoft.com/office/drawing/2014/main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75071" y="1206812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PrintWriter</a:t>
            </a:r>
            <a:r>
              <a:rPr lang="zh-CN" altLang="en-US" dirty="0">
                <a:solidFill>
                  <a:schemeClr val="tx1"/>
                </a:solidFill>
              </a:rPr>
              <a:t>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print</a:t>
            </a:r>
            <a:r>
              <a:rPr lang="zh-CN" altLang="en-US" dirty="0">
                <a:solidFill>
                  <a:schemeClr val="tx1"/>
                </a:solidFill>
              </a:rPr>
              <a:t>方法写入文件</a:t>
            </a:r>
            <a:r>
              <a:rPr lang="zh-CN" altLang="en-US" dirty="0" smtClean="0">
                <a:solidFill>
                  <a:schemeClr val="tx1"/>
                </a:solidFill>
              </a:rPr>
              <a:t>内容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通</a:t>
            </a:r>
            <a:r>
              <a:rPr lang="zh-CN" altLang="en-US" dirty="0">
                <a:solidFill>
                  <a:schemeClr val="tx1"/>
                </a:solidFill>
              </a:rPr>
              <a:t>过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dirty="0">
                <a:solidFill>
                  <a:schemeClr val="tx1"/>
                </a:solidFill>
              </a:rPr>
              <a:t>方法关闭流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  <a:latin typeface="+mj-ea"/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AutoShape 9">
            <a:extLst>
              <a:ext uri="{FF2B5EF4-FFF2-40B4-BE49-F238E27FC236}">
                <a16:creationId xmlns="" xmlns:a16="http://schemas.microsoft.com/office/drawing/2014/main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1971863"/>
            <a:ext cx="4918248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PrintWriter pw = new PrintWriter(“D</a:t>
            </a:r>
            <a:r>
              <a:rPr lang="en-US" altLang="zh-CN" sz="1400" dirty="0">
                <a:latin typeface="+mn-ea"/>
              </a:rPr>
              <a:t>:</a:t>
            </a:r>
            <a:r>
              <a:rPr lang="en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木兰诗</a:t>
            </a:r>
            <a:r>
              <a:rPr lang="en" altLang="zh-CN" sz="1400" dirty="0">
                <a:latin typeface="+mn-ea"/>
              </a:rPr>
              <a:t>.txt");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="" xmlns:a16="http://schemas.microsoft.com/office/drawing/2014/main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2763190"/>
            <a:ext cx="2758008" cy="578882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p</a:t>
            </a:r>
            <a:r>
              <a:rPr lang="en-US" altLang="zh-CN" sz="1400" dirty="0">
                <a:latin typeface="+mn-ea"/>
              </a:rPr>
              <a:t>w</a:t>
            </a:r>
            <a:r>
              <a:rPr lang="en" altLang="zh-CN" sz="1400" dirty="0">
                <a:latin typeface="+mn-ea"/>
              </a:rPr>
              <a:t>.println(“</a:t>
            </a:r>
            <a:r>
              <a:rPr lang="zh-CN" altLang="en" sz="1400" dirty="0">
                <a:latin typeface="+mn-ea"/>
              </a:rPr>
              <a:t>唧唧复唧唧</a:t>
            </a:r>
            <a:r>
              <a:rPr lang="zh-CN" altLang="en-US" sz="1400" dirty="0">
                <a:latin typeface="+mn-ea"/>
              </a:rPr>
              <a:t>，</a:t>
            </a:r>
            <a:r>
              <a:rPr lang="en" altLang="zh-CN" sz="1400" dirty="0">
                <a:latin typeface="+mn-ea"/>
              </a:rPr>
              <a:t>");</a:t>
            </a:r>
          </a:p>
          <a:p>
            <a:pPr algn="l"/>
            <a:r>
              <a:rPr lang="en" altLang="zh-CN" sz="1400" dirty="0">
                <a:latin typeface="+mn-ea"/>
              </a:rPr>
              <a:t>p</a:t>
            </a:r>
            <a:r>
              <a:rPr lang="en-US" altLang="zh-CN" sz="1400" dirty="0">
                <a:latin typeface="+mn-ea"/>
              </a:rPr>
              <a:t>w</a:t>
            </a:r>
            <a:r>
              <a:rPr lang="en" altLang="zh-CN" sz="1400" dirty="0">
                <a:latin typeface="+mn-ea"/>
              </a:rPr>
              <a:t>.print(“</a:t>
            </a:r>
            <a:r>
              <a:rPr lang="zh-CN" altLang="en" sz="1400" dirty="0">
                <a:latin typeface="+mn-ea"/>
              </a:rPr>
              <a:t>木兰当户织</a:t>
            </a:r>
            <a:r>
              <a:rPr lang="zh-CN" altLang="en-US" sz="1400" dirty="0">
                <a:latin typeface="+mn-ea"/>
              </a:rPr>
              <a:t>。</a:t>
            </a:r>
            <a:r>
              <a:rPr lang="en" altLang="zh-CN" sz="1400" dirty="0">
                <a:latin typeface="+mn-ea"/>
              </a:rPr>
              <a:t>");</a:t>
            </a:r>
          </a:p>
        </p:txBody>
      </p:sp>
      <p:sp>
        <p:nvSpPr>
          <p:cNvPr id="17" name="AutoShape 9">
            <a:extLst>
              <a:ext uri="{FF2B5EF4-FFF2-40B4-BE49-F238E27FC236}">
                <a16:creationId xmlns="" xmlns:a16="http://schemas.microsoft.com/office/drawing/2014/main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3884420"/>
            <a:ext cx="1173831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 smtClean="0">
                <a:latin typeface="+mn-ea"/>
              </a:rPr>
              <a:t>p</a:t>
            </a:r>
            <a:r>
              <a:rPr lang="en-US" altLang="zh-CN" sz="1400" dirty="0" smtClean="0">
                <a:latin typeface="+mn-ea"/>
              </a:rPr>
              <a:t>w</a:t>
            </a:r>
            <a:r>
              <a:rPr lang="en" altLang="zh-CN" sz="1400" dirty="0" smtClean="0">
                <a:latin typeface="+mn-ea"/>
              </a:rPr>
              <a:t>.close</a:t>
            </a:r>
            <a:r>
              <a:rPr lang="en" altLang="zh-CN" sz="1400" dirty="0">
                <a:latin typeface="+mn-ea"/>
              </a:rPr>
              <a:t>();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64DD90E7-EBE9-6D4E-97EB-55239D707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83" y="1589897"/>
            <a:ext cx="3581400" cy="2260600"/>
          </a:xfrm>
          <a:prstGeom prst="rect">
            <a:avLst/>
          </a:prstGeom>
        </p:spPr>
      </p:pic>
      <p:sp>
        <p:nvSpPr>
          <p:cNvPr id="19" name="TextBox 8"/>
          <p:cNvSpPr txBox="1"/>
          <p:nvPr/>
        </p:nvSpPr>
        <p:spPr>
          <a:xfrm>
            <a:off x="11008" y="725382"/>
            <a:ext cx="285084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  <a:latin typeface="+mn-ea"/>
              </a:rPr>
              <a:t>PrintWriter</a:t>
            </a:r>
            <a:r>
              <a:rPr lang="zh-CN" altLang="en-US" sz="1600" b="1" dirty="0" smtClean="0">
                <a:solidFill>
                  <a:srgbClr val="0070C0"/>
                </a:solidFill>
                <a:latin typeface="+mn-ea"/>
              </a:rPr>
              <a:t>类</a:t>
            </a:r>
            <a:r>
              <a:rPr lang="zh-CN" altLang="en-US" sz="1600" b="1" dirty="0">
                <a:solidFill>
                  <a:srgbClr val="0070C0"/>
                </a:solidFill>
                <a:latin typeface="+mn-ea"/>
              </a:rPr>
              <a:t>输出磁盘文件</a:t>
            </a:r>
          </a:p>
        </p:txBody>
      </p:sp>
    </p:spTree>
    <p:extLst>
      <p:ext uri="{BB962C8B-B14F-4D97-AF65-F5344CB8AC3E}">
        <p14:creationId xmlns:p14="http://schemas.microsoft.com/office/powerpoint/2010/main" val="361691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38AC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课堂编程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" altLang="zh-CN" dirty="0" err="1"/>
              <a:t>PrintStream</a:t>
            </a:r>
            <a:r>
              <a:rPr lang="zh-CN" altLang="en-US" dirty="0"/>
              <a:t>和</a:t>
            </a:r>
            <a:r>
              <a:rPr lang="en" altLang="zh-CN" dirty="0" err="1"/>
              <a:t>PrintWriter</a:t>
            </a:r>
            <a:r>
              <a:rPr lang="zh-CN" altLang="en-US" dirty="0"/>
              <a:t>向磁盘中输出文件及内容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298524" y="4551770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endParaRPr lang="zh-CN" altLang="en-US" sz="1600" b="1" dirty="0"/>
          </a:p>
        </p:txBody>
      </p: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3013682" y="4537452"/>
            <a:ext cx="227177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分钟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30975" y="795379"/>
            <a:ext cx="191241" cy="226935"/>
            <a:chOff x="1692275" y="4522788"/>
            <a:chExt cx="1046163" cy="1241428"/>
          </a:xfrm>
        </p:grpSpPr>
        <p:grpSp>
          <p:nvGrpSpPr>
            <p:cNvPr id="8" name="组合 7"/>
            <p:cNvGrpSpPr/>
            <p:nvPr/>
          </p:nvGrpSpPr>
          <p:grpSpPr>
            <a:xfrm>
              <a:off x="1692275" y="4522788"/>
              <a:ext cx="1046163" cy="1241425"/>
              <a:chOff x="1692275" y="4522788"/>
              <a:chExt cx="1046163" cy="1241425"/>
            </a:xfrm>
          </p:grpSpPr>
          <p:sp>
            <p:nvSpPr>
              <p:cNvPr id="10" name="AutoShape 105"/>
              <p:cNvSpPr>
                <a:spLocks noChangeAspect="1" noChangeArrowheads="1" noTextEdit="1"/>
              </p:cNvSpPr>
              <p:nvPr/>
            </p:nvSpPr>
            <p:spPr bwMode="auto">
              <a:xfrm>
                <a:off x="1692275" y="4522788"/>
                <a:ext cx="1046163" cy="12414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07"/>
              <p:cNvSpPr>
                <a:spLocks noEditPoints="1"/>
              </p:cNvSpPr>
              <p:nvPr/>
            </p:nvSpPr>
            <p:spPr bwMode="auto">
              <a:xfrm>
                <a:off x="1692275" y="4522791"/>
                <a:ext cx="857249" cy="1074737"/>
              </a:xfrm>
              <a:custGeom>
                <a:avLst/>
                <a:gdLst/>
                <a:ahLst/>
                <a:cxnLst>
                  <a:cxn ang="0">
                    <a:pos x="449" y="382"/>
                  </a:cxn>
                  <a:cxn ang="0">
                    <a:pos x="457" y="382"/>
                  </a:cxn>
                  <a:cxn ang="0">
                    <a:pos x="457" y="116"/>
                  </a:cxn>
                  <a:cxn ang="0">
                    <a:pos x="391" y="50"/>
                  </a:cxn>
                  <a:cxn ang="0">
                    <a:pos x="328" y="50"/>
                  </a:cxn>
                  <a:cxn ang="0">
                    <a:pos x="278" y="0"/>
                  </a:cxn>
                  <a:cxn ang="0">
                    <a:pos x="179" y="0"/>
                  </a:cxn>
                  <a:cxn ang="0">
                    <a:pos x="129" y="50"/>
                  </a:cxn>
                  <a:cxn ang="0">
                    <a:pos x="66" y="50"/>
                  </a:cxn>
                  <a:cxn ang="0">
                    <a:pos x="0" y="116"/>
                  </a:cxn>
                  <a:cxn ang="0">
                    <a:pos x="0" y="507"/>
                  </a:cxn>
                  <a:cxn ang="0">
                    <a:pos x="66" y="573"/>
                  </a:cxn>
                  <a:cxn ang="0">
                    <a:pos x="278" y="573"/>
                  </a:cxn>
                  <a:cxn ang="0">
                    <a:pos x="278" y="557"/>
                  </a:cxn>
                  <a:cxn ang="0">
                    <a:pos x="449" y="382"/>
                  </a:cxn>
                  <a:cxn ang="0">
                    <a:pos x="179" y="37"/>
                  </a:cxn>
                  <a:cxn ang="0">
                    <a:pos x="278" y="37"/>
                  </a:cxn>
                  <a:cxn ang="0">
                    <a:pos x="295" y="54"/>
                  </a:cxn>
                  <a:cxn ang="0">
                    <a:pos x="278" y="71"/>
                  </a:cxn>
                  <a:cxn ang="0">
                    <a:pos x="179" y="71"/>
                  </a:cxn>
                  <a:cxn ang="0">
                    <a:pos x="162" y="54"/>
                  </a:cxn>
                  <a:cxn ang="0">
                    <a:pos x="179" y="37"/>
                  </a:cxn>
                  <a:cxn ang="0">
                    <a:pos x="133" y="220"/>
                  </a:cxn>
                  <a:cxn ang="0">
                    <a:pos x="328" y="220"/>
                  </a:cxn>
                  <a:cxn ang="0">
                    <a:pos x="345" y="237"/>
                  </a:cxn>
                  <a:cxn ang="0">
                    <a:pos x="328" y="253"/>
                  </a:cxn>
                  <a:cxn ang="0">
                    <a:pos x="133" y="253"/>
                  </a:cxn>
                  <a:cxn ang="0">
                    <a:pos x="116" y="237"/>
                  </a:cxn>
                  <a:cxn ang="0">
                    <a:pos x="133" y="220"/>
                  </a:cxn>
                  <a:cxn ang="0">
                    <a:pos x="262" y="407"/>
                  </a:cxn>
                  <a:cxn ang="0">
                    <a:pos x="133" y="407"/>
                  </a:cxn>
                  <a:cxn ang="0">
                    <a:pos x="116" y="391"/>
                  </a:cxn>
                  <a:cxn ang="0">
                    <a:pos x="133" y="374"/>
                  </a:cxn>
                  <a:cxn ang="0">
                    <a:pos x="262" y="374"/>
                  </a:cxn>
                  <a:cxn ang="0">
                    <a:pos x="278" y="391"/>
                  </a:cxn>
                  <a:cxn ang="0">
                    <a:pos x="262" y="407"/>
                  </a:cxn>
                  <a:cxn ang="0">
                    <a:pos x="133" y="328"/>
                  </a:cxn>
                  <a:cxn ang="0">
                    <a:pos x="116" y="312"/>
                  </a:cxn>
                  <a:cxn ang="0">
                    <a:pos x="133" y="295"/>
                  </a:cxn>
                  <a:cxn ang="0">
                    <a:pos x="328" y="295"/>
                  </a:cxn>
                  <a:cxn ang="0">
                    <a:pos x="345" y="312"/>
                  </a:cxn>
                  <a:cxn ang="0">
                    <a:pos x="328" y="328"/>
                  </a:cxn>
                  <a:cxn ang="0">
                    <a:pos x="133" y="328"/>
                  </a:cxn>
                  <a:cxn ang="0">
                    <a:pos x="133" y="328"/>
                  </a:cxn>
                  <a:cxn ang="0">
                    <a:pos x="133" y="328"/>
                  </a:cxn>
                </a:cxnLst>
                <a:rect l="0" t="0" r="r" b="b"/>
                <a:pathLst>
                  <a:path w="457" h="573">
                    <a:moveTo>
                      <a:pt x="449" y="382"/>
                    </a:moveTo>
                    <a:cubicBezTo>
                      <a:pt x="457" y="382"/>
                      <a:pt x="457" y="382"/>
                      <a:pt x="457" y="382"/>
                    </a:cubicBezTo>
                    <a:cubicBezTo>
                      <a:pt x="457" y="116"/>
                      <a:pt x="457" y="116"/>
                      <a:pt x="457" y="116"/>
                    </a:cubicBezTo>
                    <a:cubicBezTo>
                      <a:pt x="457" y="79"/>
                      <a:pt x="428" y="50"/>
                      <a:pt x="391" y="50"/>
                    </a:cubicBezTo>
                    <a:cubicBezTo>
                      <a:pt x="328" y="50"/>
                      <a:pt x="328" y="50"/>
                      <a:pt x="328" y="50"/>
                    </a:cubicBezTo>
                    <a:cubicBezTo>
                      <a:pt x="328" y="25"/>
                      <a:pt x="307" y="0"/>
                      <a:pt x="27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54" y="0"/>
                      <a:pt x="129" y="21"/>
                      <a:pt x="129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29" y="54"/>
                      <a:pt x="0" y="83"/>
                      <a:pt x="0" y="116"/>
                    </a:cubicBezTo>
                    <a:cubicBezTo>
                      <a:pt x="0" y="507"/>
                      <a:pt x="0" y="507"/>
                      <a:pt x="0" y="507"/>
                    </a:cubicBezTo>
                    <a:cubicBezTo>
                      <a:pt x="0" y="544"/>
                      <a:pt x="29" y="573"/>
                      <a:pt x="66" y="573"/>
                    </a:cubicBezTo>
                    <a:cubicBezTo>
                      <a:pt x="278" y="573"/>
                      <a:pt x="278" y="573"/>
                      <a:pt x="278" y="573"/>
                    </a:cubicBezTo>
                    <a:cubicBezTo>
                      <a:pt x="278" y="557"/>
                      <a:pt x="278" y="557"/>
                      <a:pt x="278" y="557"/>
                    </a:cubicBezTo>
                    <a:cubicBezTo>
                      <a:pt x="278" y="461"/>
                      <a:pt x="353" y="382"/>
                      <a:pt x="449" y="382"/>
                    </a:cubicBezTo>
                    <a:close/>
                    <a:moveTo>
                      <a:pt x="179" y="37"/>
                    </a:moveTo>
                    <a:cubicBezTo>
                      <a:pt x="278" y="37"/>
                      <a:pt x="278" y="37"/>
                      <a:pt x="278" y="37"/>
                    </a:cubicBezTo>
                    <a:cubicBezTo>
                      <a:pt x="287" y="37"/>
                      <a:pt x="295" y="46"/>
                      <a:pt x="295" y="54"/>
                    </a:cubicBezTo>
                    <a:cubicBezTo>
                      <a:pt x="295" y="62"/>
                      <a:pt x="287" y="71"/>
                      <a:pt x="278" y="71"/>
                    </a:cubicBezTo>
                    <a:cubicBezTo>
                      <a:pt x="179" y="71"/>
                      <a:pt x="179" y="71"/>
                      <a:pt x="179" y="71"/>
                    </a:cubicBezTo>
                    <a:cubicBezTo>
                      <a:pt x="170" y="71"/>
                      <a:pt x="162" y="62"/>
                      <a:pt x="162" y="54"/>
                    </a:cubicBezTo>
                    <a:cubicBezTo>
                      <a:pt x="162" y="46"/>
                      <a:pt x="170" y="37"/>
                      <a:pt x="179" y="37"/>
                    </a:cubicBezTo>
                    <a:close/>
                    <a:moveTo>
                      <a:pt x="133" y="220"/>
                    </a:moveTo>
                    <a:cubicBezTo>
                      <a:pt x="328" y="220"/>
                      <a:pt x="328" y="220"/>
                      <a:pt x="328" y="220"/>
                    </a:cubicBezTo>
                    <a:cubicBezTo>
                      <a:pt x="336" y="220"/>
                      <a:pt x="345" y="229"/>
                      <a:pt x="345" y="237"/>
                    </a:cubicBezTo>
                    <a:cubicBezTo>
                      <a:pt x="345" y="245"/>
                      <a:pt x="336" y="253"/>
                      <a:pt x="328" y="253"/>
                    </a:cubicBezTo>
                    <a:cubicBezTo>
                      <a:pt x="133" y="253"/>
                      <a:pt x="133" y="253"/>
                      <a:pt x="133" y="253"/>
                    </a:cubicBezTo>
                    <a:cubicBezTo>
                      <a:pt x="125" y="253"/>
                      <a:pt x="116" y="245"/>
                      <a:pt x="116" y="237"/>
                    </a:cubicBezTo>
                    <a:cubicBezTo>
                      <a:pt x="116" y="224"/>
                      <a:pt x="120" y="220"/>
                      <a:pt x="133" y="220"/>
                    </a:cubicBezTo>
                    <a:close/>
                    <a:moveTo>
                      <a:pt x="262" y="407"/>
                    </a:moveTo>
                    <a:cubicBezTo>
                      <a:pt x="133" y="407"/>
                      <a:pt x="133" y="407"/>
                      <a:pt x="133" y="407"/>
                    </a:cubicBezTo>
                    <a:cubicBezTo>
                      <a:pt x="125" y="407"/>
                      <a:pt x="116" y="399"/>
                      <a:pt x="116" y="391"/>
                    </a:cubicBezTo>
                    <a:cubicBezTo>
                      <a:pt x="116" y="382"/>
                      <a:pt x="125" y="374"/>
                      <a:pt x="133" y="374"/>
                    </a:cubicBezTo>
                    <a:cubicBezTo>
                      <a:pt x="262" y="374"/>
                      <a:pt x="262" y="374"/>
                      <a:pt x="262" y="374"/>
                    </a:cubicBezTo>
                    <a:cubicBezTo>
                      <a:pt x="270" y="374"/>
                      <a:pt x="278" y="382"/>
                      <a:pt x="278" y="391"/>
                    </a:cubicBezTo>
                    <a:cubicBezTo>
                      <a:pt x="278" y="403"/>
                      <a:pt x="270" y="407"/>
                      <a:pt x="262" y="407"/>
                    </a:cubicBezTo>
                    <a:close/>
                    <a:moveTo>
                      <a:pt x="133" y="328"/>
                    </a:moveTo>
                    <a:cubicBezTo>
                      <a:pt x="125" y="328"/>
                      <a:pt x="116" y="320"/>
                      <a:pt x="116" y="312"/>
                    </a:cubicBezTo>
                    <a:cubicBezTo>
                      <a:pt x="116" y="303"/>
                      <a:pt x="125" y="295"/>
                      <a:pt x="133" y="295"/>
                    </a:cubicBezTo>
                    <a:cubicBezTo>
                      <a:pt x="328" y="295"/>
                      <a:pt x="328" y="295"/>
                      <a:pt x="328" y="295"/>
                    </a:cubicBezTo>
                    <a:cubicBezTo>
                      <a:pt x="336" y="295"/>
                      <a:pt x="345" y="303"/>
                      <a:pt x="345" y="312"/>
                    </a:cubicBezTo>
                    <a:cubicBezTo>
                      <a:pt x="345" y="320"/>
                      <a:pt x="336" y="328"/>
                      <a:pt x="328" y="328"/>
                    </a:cubicBezTo>
                    <a:lnTo>
                      <a:pt x="133" y="328"/>
                    </a:lnTo>
                    <a:close/>
                    <a:moveTo>
                      <a:pt x="133" y="328"/>
                    </a:moveTo>
                    <a:cubicBezTo>
                      <a:pt x="133" y="328"/>
                      <a:pt x="133" y="328"/>
                      <a:pt x="133" y="32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8"/>
              <p:cNvSpPr>
                <a:spLocks noEditPoints="1"/>
              </p:cNvSpPr>
              <p:nvPr/>
            </p:nvSpPr>
            <p:spPr bwMode="auto">
              <a:xfrm>
                <a:off x="2408238" y="5333999"/>
                <a:ext cx="219074" cy="220805"/>
              </a:xfrm>
              <a:custGeom>
                <a:avLst/>
                <a:gdLst/>
                <a:ahLst/>
                <a:cxnLst>
                  <a:cxn ang="0">
                    <a:pos x="0" y="58"/>
                  </a:cxn>
                  <a:cxn ang="0">
                    <a:pos x="58" y="117"/>
                  </a:cxn>
                  <a:cxn ang="0">
                    <a:pos x="117" y="58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0" y="58"/>
                  </a:cxn>
                </a:cxnLst>
                <a:rect l="0" t="0" r="r" b="b"/>
                <a:pathLst>
                  <a:path w="117" h="117">
                    <a:moveTo>
                      <a:pt x="0" y="58"/>
                    </a:moveTo>
                    <a:cubicBezTo>
                      <a:pt x="0" y="90"/>
                      <a:pt x="26" y="117"/>
                      <a:pt x="58" y="117"/>
                    </a:cubicBezTo>
                    <a:cubicBezTo>
                      <a:pt x="91" y="117"/>
                      <a:pt x="117" y="90"/>
                      <a:pt x="117" y="58"/>
                    </a:cubicBezTo>
                    <a:cubicBezTo>
                      <a:pt x="117" y="26"/>
                      <a:pt x="91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lose/>
                    <a:moveTo>
                      <a:pt x="0" y="58"/>
                    </a:moveTo>
                    <a:cubicBezTo>
                      <a:pt x="0" y="58"/>
                      <a:pt x="0" y="58"/>
                      <a:pt x="0" y="5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Freeform 109"/>
            <p:cNvSpPr>
              <a:spLocks noEditPoints="1"/>
            </p:cNvSpPr>
            <p:nvPr/>
          </p:nvSpPr>
          <p:spPr bwMode="auto">
            <a:xfrm>
              <a:off x="2314575" y="5561010"/>
              <a:ext cx="422277" cy="203206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08"/>
                </a:cxn>
                <a:cxn ang="0">
                  <a:pos x="225" y="108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3" y="0"/>
                </a:cxn>
              </a:cxnLst>
              <a:rect l="0" t="0" r="r" b="b"/>
              <a:pathLst>
                <a:path w="225" h="108">
                  <a:moveTo>
                    <a:pt x="113" y="0"/>
                  </a:moveTo>
                  <a:cubicBezTo>
                    <a:pt x="50" y="0"/>
                    <a:pt x="4" y="50"/>
                    <a:pt x="0" y="108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5" y="41"/>
                    <a:pt x="175" y="0"/>
                    <a:pt x="113" y="0"/>
                  </a:cubicBezTo>
                  <a:close/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9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 smtClean="0"/>
              <a:t>单元小结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" dirty="0"/>
              <a:t>什么</a:t>
            </a:r>
            <a:r>
              <a:rPr lang="zh-CN" altLang="en-US" dirty="0"/>
              <a:t>是打印流？</a:t>
            </a:r>
            <a:endParaRPr lang="en-US" altLang="zh-CN" dirty="0"/>
          </a:p>
          <a:p>
            <a:r>
              <a:rPr lang="zh-CN" altLang="en-US" dirty="0"/>
              <a:t>打印流有哪两类？作用是什么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中常用的处理流有哪些？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81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单元小结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70EB6665-A8F1-1C48-A68D-3ADBDD25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84598"/>
            <a:ext cx="8138402" cy="455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9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99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"/>
          <p:cNvSpPr>
            <a:spLocks noGrp="1"/>
          </p:cNvSpPr>
          <p:nvPr/>
        </p:nvSpPr>
        <p:spPr>
          <a:xfrm>
            <a:off x="1808798" y="110014"/>
            <a:ext cx="6125766" cy="571500"/>
          </a:xfrm>
          <a:prstGeom prst="rect">
            <a:avLst/>
          </a:prstGeom>
          <a:noFill/>
          <a:ln w="9525">
            <a:noFill/>
          </a:ln>
        </p:spPr>
        <p:txBody>
          <a:bodyPr wrap="square" lIns="61226" tIns="30613" rIns="61226" bIns="30613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 dirty="0">
              <a:ea typeface="宋体" panose="02010600030101010101" pitchFamily="2" charset="-122"/>
            </a:endParaRPr>
          </a:p>
        </p:txBody>
      </p:sp>
      <p:pic>
        <p:nvPicPr>
          <p:cNvPr id="18" name="图片 17" descr="快递运输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309" y="1095852"/>
            <a:ext cx="1705451" cy="1233011"/>
          </a:xfrm>
          <a:prstGeom prst="rect">
            <a:avLst/>
          </a:prstGeom>
        </p:spPr>
      </p:pic>
      <p:sp>
        <p:nvSpPr>
          <p:cNvPr id="19" name="左箭头 18"/>
          <p:cNvSpPr/>
          <p:nvPr/>
        </p:nvSpPr>
        <p:spPr>
          <a:xfrm>
            <a:off x="3840956" y="1353979"/>
            <a:ext cx="734378" cy="364331"/>
          </a:xfrm>
          <a:prstGeom prst="leftArrow">
            <a:avLst/>
          </a:prstGeom>
          <a:gradFill rotWithShape="0">
            <a:gsLst>
              <a:gs pos="0">
                <a:srgbClr val="09A331"/>
              </a:gs>
              <a:gs pos="100000">
                <a:srgbClr val="09A331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68580" tIns="34290" rIns="68580" bIns="34290" numCol="1" anchor="ctr" anchorCtr="0" compatLnSpc="1"/>
          <a:lstStyle/>
          <a:p>
            <a:pPr defTabSz="685800"/>
            <a:endParaRPr lang="en-US" altLang="en-US" sz="1350"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36909" y="1224916"/>
            <a:ext cx="176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FF0000"/>
                </a:solidFill>
                <a:latin typeface="方正舒体" panose="02010601030101010101" charset="-122"/>
                <a:ea typeface="方正舒体" panose="02010601030101010101" charset="-122"/>
              </a:rPr>
              <a:t>快递员</a:t>
            </a:r>
            <a:r>
              <a:rPr lang="en-US" altLang="zh-CN" sz="1200" b="1">
                <a:solidFill>
                  <a:srgbClr val="FF0000"/>
                </a:solidFill>
                <a:latin typeface="方正舒体" panose="02010601030101010101" charset="-122"/>
                <a:ea typeface="方正舒体" panose="02010601030101010101" charset="-122"/>
              </a:rPr>
              <a:t>:</a:t>
            </a:r>
            <a:r>
              <a:rPr lang="zh-CN" altLang="en-US" sz="1200" b="1">
                <a:solidFill>
                  <a:srgbClr val="FF0000"/>
                </a:solidFill>
                <a:latin typeface="方正舒体" panose="02010601030101010101" charset="-122"/>
                <a:ea typeface="方正舒体" panose="02010601030101010101" charset="-122"/>
              </a:rPr>
              <a:t>强哥！最多一天拿两件，天天跑来跑去，我要加工资，太累了！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254" y="2606040"/>
            <a:ext cx="1414463" cy="1466850"/>
          </a:xfrm>
          <a:prstGeom prst="rect">
            <a:avLst/>
          </a:prstGeom>
        </p:spPr>
      </p:pic>
      <p:sp>
        <p:nvSpPr>
          <p:cNvPr id="22" name="左箭头 21"/>
          <p:cNvSpPr/>
          <p:nvPr/>
        </p:nvSpPr>
        <p:spPr>
          <a:xfrm>
            <a:off x="5486876" y="3157062"/>
            <a:ext cx="734378" cy="364331"/>
          </a:xfrm>
          <a:prstGeom prst="leftArrow">
            <a:avLst/>
          </a:prstGeom>
          <a:gradFill rotWithShape="0">
            <a:gsLst>
              <a:gs pos="0">
                <a:srgbClr val="09A331"/>
              </a:gs>
              <a:gs pos="100000">
                <a:srgbClr val="09A331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68580" tIns="34290" rIns="68580" bIns="34290" numCol="1" anchor="ctr" anchorCtr="0" compatLnSpc="1"/>
          <a:lstStyle/>
          <a:p>
            <a:pPr defTabSz="685800"/>
            <a:endParaRPr lang="en-US" altLang="en-US" sz="1350"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78141" y="2936082"/>
            <a:ext cx="1503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D52A2F"/>
                </a:solidFill>
                <a:latin typeface="方正舒体" panose="02010601030101010101" charset="-122"/>
                <a:ea typeface="方正舒体" panose="02010601030101010101" charset="-122"/>
              </a:rPr>
              <a:t>强哥</a:t>
            </a:r>
            <a:r>
              <a:rPr lang="en-US" altLang="zh-CN" sz="1200" b="1" dirty="0">
                <a:solidFill>
                  <a:srgbClr val="D52A2F"/>
                </a:solidFill>
                <a:latin typeface="方正舒体" panose="02010601030101010101" charset="-122"/>
                <a:ea typeface="方正舒体" panose="02010601030101010101" charset="-122"/>
              </a:rPr>
              <a:t>:</a:t>
            </a:r>
            <a:r>
              <a:rPr lang="zh-CN" altLang="en-US" sz="1200" b="1" dirty="0">
                <a:solidFill>
                  <a:srgbClr val="D52A2F"/>
                </a:solidFill>
                <a:latin typeface="方正舒体" panose="02010601030101010101" charset="-122"/>
                <a:ea typeface="方正舒体" panose="02010601030101010101" charset="-122"/>
              </a:rPr>
              <a:t>小笨熊，你这样肯定累，看我的！，</a:t>
            </a:r>
            <a:r>
              <a:rPr lang="zh-CN" altLang="en-US" sz="1200" b="1" dirty="0" smtClean="0">
                <a:solidFill>
                  <a:srgbClr val="D52A2F"/>
                </a:solidFill>
                <a:latin typeface="方正舒体" panose="02010601030101010101" charset="-122"/>
                <a:ea typeface="方正舒体" panose="02010601030101010101" charset="-122"/>
              </a:rPr>
              <a:t>用辆车</a:t>
            </a:r>
            <a:r>
              <a:rPr lang="zh-CN" altLang="en-US" sz="1200" b="1" dirty="0">
                <a:solidFill>
                  <a:srgbClr val="D52A2F"/>
                </a:solidFill>
                <a:latin typeface="方正舒体" panose="02010601030101010101" charset="-122"/>
                <a:ea typeface="方正舒体" panose="02010601030101010101" charset="-122"/>
              </a:rPr>
              <a:t>是不是就很快</a:t>
            </a:r>
          </a:p>
        </p:txBody>
      </p:sp>
      <p:sp>
        <p:nvSpPr>
          <p:cNvPr id="24" name="左箭头 23"/>
          <p:cNvSpPr/>
          <p:nvPr/>
        </p:nvSpPr>
        <p:spPr>
          <a:xfrm>
            <a:off x="3443764" y="3239929"/>
            <a:ext cx="734378" cy="364331"/>
          </a:xfrm>
          <a:prstGeom prst="leftArrow">
            <a:avLst/>
          </a:prstGeom>
          <a:gradFill rotWithShape="0">
            <a:gsLst>
              <a:gs pos="0">
                <a:srgbClr val="09A331"/>
              </a:gs>
              <a:gs pos="100000">
                <a:srgbClr val="09A331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68580" tIns="34290" rIns="68580" bIns="34290" numCol="1" anchor="ctr" anchorCtr="0" compatLnSpc="1"/>
          <a:lstStyle/>
          <a:p>
            <a:pPr defTabSz="685800"/>
            <a:endParaRPr lang="en-US" altLang="en-US" sz="1350">
              <a:ea typeface="宋体" panose="02010600030101010101" pitchFamily="2" charset="-122"/>
            </a:endParaRPr>
          </a:p>
        </p:txBody>
      </p:sp>
      <p:pic>
        <p:nvPicPr>
          <p:cNvPr id="25" name="图片 24" descr="快递运输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056" y="2701767"/>
            <a:ext cx="1850708" cy="1371124"/>
          </a:xfrm>
          <a:prstGeom prst="rect">
            <a:avLst/>
          </a:prstGeom>
        </p:spPr>
      </p:pic>
      <p:sp>
        <p:nvSpPr>
          <p:cNvPr id="16" name="标题 4">
            <a:extLst>
              <a:ext uri="{FF2B5EF4-FFF2-40B4-BE49-F238E27FC236}">
                <a16:creationId xmlns="" xmlns:a16="http://schemas.microsoft.com/office/drawing/2014/main" id="{9D38A27A-70CC-6848-A947-1554792C2259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8300"/>
          </a:xfrm>
        </p:spPr>
        <p:txBody>
          <a:bodyPr>
            <a:no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sz="2000" b="0" dirty="0" smtClean="0">
                <a:solidFill>
                  <a:srgbClr val="0070C0"/>
                </a:solidFill>
              </a:rPr>
              <a:t>为什么使用缓冲</a:t>
            </a:r>
            <a:r>
              <a:rPr lang="zh-CN" altLang="en-US" sz="2000" b="0" dirty="0">
                <a:solidFill>
                  <a:srgbClr val="0070C0"/>
                </a:solidFill>
              </a:rPr>
              <a:t>流</a:t>
            </a:r>
          </a:p>
        </p:txBody>
      </p:sp>
    </p:spTree>
    <p:extLst>
      <p:ext uri="{BB962C8B-B14F-4D97-AF65-F5344CB8AC3E}">
        <p14:creationId xmlns:p14="http://schemas.microsoft.com/office/powerpoint/2010/main" val="289474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/>
      <p:bldP spid="22" grpId="0" bldLvl="0" animBg="1"/>
      <p:bldP spid="23" grpId="0"/>
      <p:bldP spid="2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为什么使用</a:t>
            </a:r>
            <a:r>
              <a:rPr lang="zh-CN" altLang="en-US" dirty="0" smtClean="0"/>
              <a:t>缓冲</a:t>
            </a:r>
            <a:r>
              <a:rPr lang="zh-CN" altLang="en-US" dirty="0"/>
              <a:t>流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E52815C-6582-954A-9CC1-73441670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43558"/>
            <a:ext cx="8352928" cy="504056"/>
          </a:xfrm>
        </p:spPr>
        <p:txBody>
          <a:bodyPr/>
          <a:lstStyle/>
          <a:p>
            <a:r>
              <a:rPr lang="zh-CN" altLang="en-US" dirty="0"/>
              <a:t>使用普通的节点流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="" xmlns:a16="http://schemas.microsoft.com/office/drawing/2014/main" id="{564DB0D4-CB9F-DD40-B5F0-30F989BA812A}"/>
              </a:ext>
            </a:extLst>
          </p:cNvPr>
          <p:cNvSpPr txBox="1">
            <a:spLocks/>
          </p:cNvSpPr>
          <p:nvPr/>
        </p:nvSpPr>
        <p:spPr>
          <a:xfrm>
            <a:off x="331863" y="3006646"/>
            <a:ext cx="8352928" cy="504056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在节点流之上使用缓冲流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8677406E-B273-1B4B-AC19-5357C1F16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63" y="1285846"/>
            <a:ext cx="6275040" cy="18108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5BDD793-4019-B840-8F97-72897EF5D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" y="3510702"/>
            <a:ext cx="6347048" cy="183163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4436436-71DC-D548-9795-624FC826DD5E}"/>
              </a:ext>
            </a:extLst>
          </p:cNvPr>
          <p:cNvSpPr txBox="1"/>
          <p:nvPr/>
        </p:nvSpPr>
        <p:spPr>
          <a:xfrm>
            <a:off x="899592" y="1625669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FFA999E5-7C36-0148-99B3-98B2160ADE5E}"/>
              </a:ext>
            </a:extLst>
          </p:cNvPr>
          <p:cNvSpPr txBox="1"/>
          <p:nvPr/>
        </p:nvSpPr>
        <p:spPr>
          <a:xfrm>
            <a:off x="895725" y="16356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哈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31620EAC-D199-2E43-83C8-0172DD02A78C}"/>
              </a:ext>
            </a:extLst>
          </p:cNvPr>
          <p:cNvSpPr txBox="1"/>
          <p:nvPr/>
        </p:nvSpPr>
        <p:spPr>
          <a:xfrm>
            <a:off x="895725" y="163564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/>
              <a:t>哈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7BF4836D-B7D4-DC4E-B842-F838A83F90F4}"/>
              </a:ext>
            </a:extLst>
          </p:cNvPr>
          <p:cNvSpPr txBox="1"/>
          <p:nvPr/>
        </p:nvSpPr>
        <p:spPr>
          <a:xfrm>
            <a:off x="683568" y="3871058"/>
            <a:ext cx="660491" cy="284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highlight>
                  <a:srgbClr val="FFFFFF"/>
                </a:highlight>
              </a:rPr>
              <a:t>哈哈哈</a:t>
            </a:r>
          </a:p>
        </p:txBody>
      </p:sp>
    </p:spTree>
    <p:extLst>
      <p:ext uri="{BB962C8B-B14F-4D97-AF65-F5344CB8AC3E}">
        <p14:creationId xmlns:p14="http://schemas.microsoft.com/office/powerpoint/2010/main" val="8227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432 L 0.54341 0.00432 " pathEditMode="relative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8642E-6 L 0.55954 -3.08642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08642E-6 L 0.57534 -3.08642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08642E-6 L 0.57014 3.08642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3006</Words>
  <Application>Microsoft Office PowerPoint</Application>
  <PresentationFormat>全屏显示(16:9)</PresentationFormat>
  <Paragraphs>776</Paragraphs>
  <Slides>75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8" baseType="lpstr">
      <vt:lpstr>Malgun Gothic</vt:lpstr>
      <vt:lpstr>方正舒体</vt:lpstr>
      <vt:lpstr>黑体</vt:lpstr>
      <vt:lpstr>宋体</vt:lpstr>
      <vt:lpstr>微软雅黑</vt:lpstr>
      <vt:lpstr>Arial</vt:lpstr>
      <vt:lpstr>Browallia New</vt:lpstr>
      <vt:lpstr>Calibri</vt:lpstr>
      <vt:lpstr>Impact</vt:lpstr>
      <vt:lpstr>Tahoma</vt:lpstr>
      <vt:lpstr>Times New Roman</vt:lpstr>
      <vt:lpstr>Wingdings</vt:lpstr>
      <vt:lpstr>Office 主题</vt:lpstr>
      <vt:lpstr>第八单元</vt:lpstr>
      <vt:lpstr>第一节课</vt:lpstr>
      <vt:lpstr>能力目标</vt:lpstr>
      <vt:lpstr>知识目标</vt:lpstr>
      <vt:lpstr>从数据源（磁盘）读取数据到目标（程序）</vt:lpstr>
      <vt:lpstr>节点流和处理流的作用</vt:lpstr>
      <vt:lpstr>处理流的分类</vt:lpstr>
      <vt:lpstr>PowerPoint 演示文稿</vt:lpstr>
      <vt:lpstr>为什么使用缓冲流</vt:lpstr>
      <vt:lpstr>什么是缓冲流</vt:lpstr>
      <vt:lpstr>缓冲流的作用</vt:lpstr>
      <vt:lpstr>如何实现从数据源（磁盘）通过缓冲流读取数据到目标（程序）？</vt:lpstr>
      <vt:lpstr>BufferedInputStream类的应用</vt:lpstr>
      <vt:lpstr>BufferedInputStream类的应用</vt:lpstr>
      <vt:lpstr>BufferedInputStream类的应用示例</vt:lpstr>
      <vt:lpstr>如何实现用程序通过缓冲流写入数据到磁盘？</vt:lpstr>
      <vt:lpstr>BufferedOutputStream类的应用</vt:lpstr>
      <vt:lpstr>BuffereOutputStream类的应用示例</vt:lpstr>
      <vt:lpstr>如何实现从数据源（磁盘）通过缓冲流读取数据到目标（程序）？</vt:lpstr>
      <vt:lpstr>BufferedReader类的应用</vt:lpstr>
      <vt:lpstr>BufferedReader类的应用示例</vt:lpstr>
      <vt:lpstr>如何实现用程序通过缓冲流写入数据到磁盘？</vt:lpstr>
      <vt:lpstr>BufferedWriter类的应用</vt:lpstr>
      <vt:lpstr>BufferedWriter类写入磁盘文件的应用示例</vt:lpstr>
      <vt:lpstr>课堂编程</vt:lpstr>
      <vt:lpstr>内容小结</vt:lpstr>
      <vt:lpstr>第二节课</vt:lpstr>
      <vt:lpstr>允许应用程序以与机器无关方式从节点流中读写Java基本据类型</vt:lpstr>
      <vt:lpstr>什么是数据流</vt:lpstr>
      <vt:lpstr>什么是数据流</vt:lpstr>
      <vt:lpstr>数据流的作用</vt:lpstr>
      <vt:lpstr>如何实现用程序通过数据流写入数据到磁盘？</vt:lpstr>
      <vt:lpstr>DataOutputStream类的应用</vt:lpstr>
      <vt:lpstr>DataOutputStream类的应用</vt:lpstr>
      <vt:lpstr>DataOutputStream类的应用 </vt:lpstr>
      <vt:lpstr>DataOutputStream类的应用示例</vt:lpstr>
      <vt:lpstr>如何实现从数据源（磁盘）通过数据流读取数据到目标（程序）？</vt:lpstr>
      <vt:lpstr>DataInputStream类的应用</vt:lpstr>
      <vt:lpstr>DataInputStream类的应用</vt:lpstr>
      <vt:lpstr>DataInputStream类的应用示例</vt:lpstr>
      <vt:lpstr>课堂编程</vt:lpstr>
      <vt:lpstr>内容小结</vt:lpstr>
      <vt:lpstr>第三节课</vt:lpstr>
      <vt:lpstr>转换流可以将字符流 / 字节流按照指定字符编码进行转换的操作</vt:lpstr>
      <vt:lpstr>什么是转换流</vt:lpstr>
      <vt:lpstr>转换流的作用</vt:lpstr>
      <vt:lpstr>如何实现从数据源（磁盘）通过转换流读取数据到目标（程序）？</vt:lpstr>
      <vt:lpstr>InputStreamReader类的应用</vt:lpstr>
      <vt:lpstr>InputStreamReader类的应用</vt:lpstr>
      <vt:lpstr>InputStreamReader类的应用示例</vt:lpstr>
      <vt:lpstr>InputStreamReader类的应用示例</vt:lpstr>
      <vt:lpstr>如何实现用程序通过转换流写入数据到磁盘？</vt:lpstr>
      <vt:lpstr>OutputStreamWriter类的应用</vt:lpstr>
      <vt:lpstr>OutputStreamWriter类的应用</vt:lpstr>
      <vt:lpstr>OutputStreamWriter类的应用示例</vt:lpstr>
      <vt:lpstr>课堂编程</vt:lpstr>
      <vt:lpstr>内容小结</vt:lpstr>
      <vt:lpstr>第四节课</vt:lpstr>
      <vt:lpstr>作用于字节输出流和字符输出流，使得输出变得简洁方便</vt:lpstr>
      <vt:lpstr>什么是打印流</vt:lpstr>
      <vt:lpstr>打印流的作用</vt:lpstr>
      <vt:lpstr>作用于字节输出流，使得字节输出变得简洁方便</vt:lpstr>
      <vt:lpstr>PrintStream类的应用</vt:lpstr>
      <vt:lpstr>PrintStream类的应用</vt:lpstr>
      <vt:lpstr>PrintStream类的应用</vt:lpstr>
      <vt:lpstr>PrintStream类的应用示例</vt:lpstr>
      <vt:lpstr>作用于字符输出流，使得字符输出变得简洁方便</vt:lpstr>
      <vt:lpstr>PrintWriter类的应用</vt:lpstr>
      <vt:lpstr>PrintWriter类的应用</vt:lpstr>
      <vt:lpstr>PrintWriter类的应用</vt:lpstr>
      <vt:lpstr>PrintWriter类的应用示例</vt:lpstr>
      <vt:lpstr>课堂编程</vt:lpstr>
      <vt:lpstr>单元小结</vt:lpstr>
      <vt:lpstr>单元小结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qin</cp:lastModifiedBy>
  <cp:revision>2285</cp:revision>
  <dcterms:created xsi:type="dcterms:W3CDTF">2006-03-08T06:55:00Z</dcterms:created>
  <dcterms:modified xsi:type="dcterms:W3CDTF">2018-10-25T09:20:38Z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