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Franklin Gothic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ibre Franklin Th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FranklinGothic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ibreFranklinThi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ibreFranklinThin-italic.fntdata"/><Relationship Id="rId30" Type="http://schemas.openxmlformats.org/officeDocument/2006/relationships/font" Target="fonts/LibreFranklinThin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LibreFranklinThin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2173c77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82173c77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82173c77b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a82173c77b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a82173c77b_0_3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82173c77b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a82173c77b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82173c77b_0_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82173c77b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a82173c77b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a82173c77b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2173c77b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a82173c77b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a82173c77b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2173c77b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a82173c77b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a82173c77b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2173c77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a82173c77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a82173c77b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82173c77b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a82173c77b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82173c77b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82173c77b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a82173c77b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a82173c77b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82173c77b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a82173c77b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a82173c77b_0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2173c77b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a82173c77b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a82173c77b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82173c77b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a82173c77b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a82173c77b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283464" y="2057638"/>
            <a:ext cx="8860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sng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283369" y="2627898"/>
            <a:ext cx="8860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224852" y="4744387"/>
            <a:ext cx="348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2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‹#›</a:t>
            </a:fld>
            <a:endParaRPr b="1" i="0" sz="120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92608" y="623435"/>
            <a:ext cx="8558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22C4B"/>
              </a:buClr>
              <a:buSzPts val="2400"/>
              <a:buFont typeface="Arial"/>
              <a:buNone/>
              <a:defRPr b="1" i="0" sz="2400" u="sng" cap="none" strike="noStrik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/>
          <p:nvPr>
            <p:ph idx="2" type="tbl"/>
          </p:nvPr>
        </p:nvSpPr>
        <p:spPr>
          <a:xfrm>
            <a:off x="1524000" y="1388579"/>
            <a:ext cx="60960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-1" y="0"/>
            <a:ext cx="9141900" cy="51435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285000" cy="51435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" y="0"/>
            <a:ext cx="12954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8600" y="4056257"/>
            <a:ext cx="4309620" cy="3321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rot="5400000">
            <a:off x="4429542" y="-4144350"/>
            <a:ext cx="285000" cy="85737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285000" cy="51435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" y="0"/>
            <a:ext cx="12954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8858892" y="0"/>
            <a:ext cx="285000" cy="51435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100"/>
          </a:p>
        </p:txBody>
      </p:sp>
      <p:sp>
        <p:nvSpPr>
          <p:cNvPr id="95" name="Google Shape;95;p15"/>
          <p:cNvSpPr/>
          <p:nvPr/>
        </p:nvSpPr>
        <p:spPr>
          <a:xfrm rot="5400000">
            <a:off x="4429542" y="714042"/>
            <a:ext cx="285000" cy="85737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 rot="5400000">
            <a:off x="4429542" y="428933"/>
            <a:ext cx="285000" cy="85737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6248" y="4775740"/>
            <a:ext cx="2302643" cy="1774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K5MdULCx1NA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xgwLEL7vejUg8rBzc2l_CMD9o_szrqWz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YmXr2DdfnNE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918511" y="1783379"/>
            <a:ext cx="75903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" sz="2500" u="none">
                <a:latin typeface="Libre Franklin Thin"/>
                <a:ea typeface="Libre Franklin Thin"/>
                <a:cs typeface="Libre Franklin Thin"/>
                <a:sym typeface="Libre Franklin Thin"/>
              </a:rPr>
              <a:t>Advanced Embedded System Final Project Presentation-Team Delta</a:t>
            </a:r>
            <a:endParaRPr sz="1600" u="none"/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283367" y="2703159"/>
            <a:ext cx="8860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Jiajia Liang, Zongdi Qiu, CJ Rogers</a:t>
            </a:r>
            <a:endParaRPr b="0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b="0" sz="1500"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632100" y="339075"/>
            <a:ext cx="2880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Demo-Part II: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descr="Team Delta: Jiajia Liang, CJ Rogers, Zongdi Qiu" id="241" name="Google Shape;241;p26" title="Part II-Advanced Embedded Systems - Fall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750" y="660200"/>
            <a:ext cx="5045900" cy="37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539875" y="1122900"/>
            <a:ext cx="2880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Discussion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8" name="Google Shape;248;p27"/>
          <p:cNvSpPr txBox="1"/>
          <p:nvPr/>
        </p:nvSpPr>
        <p:spPr>
          <a:xfrm>
            <a:off x="894650" y="1727605"/>
            <a:ext cx="76887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Insight and lessons learnt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While they seem very different while using them the methods of implementing the joystick vs. the accelerometer are very similar to one another.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Understand how the I2C bus works.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539875" y="1122900"/>
            <a:ext cx="2880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Team responsibility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5" name="Google Shape;255;p28"/>
          <p:cNvSpPr txBox="1"/>
          <p:nvPr/>
        </p:nvSpPr>
        <p:spPr>
          <a:xfrm>
            <a:off x="805650" y="17740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Part I: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Jiajia Liang: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Adding semaphores &amp; Avoid deadlock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Zongdi Qiu: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CubeInit(), ChangeCubePostistion(), MoveCube()</a:t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CJ Rogers: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CubeThread(), CubeInit(), ChangeCubePostistion(), collision()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4719804" y="17740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Part II:</a:t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Jiajia Liang: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Integrate Accelerometer Input into game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Add Game Levels</a:t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Zongdi Qiu: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Light Sensor</a:t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CJ Rogers: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595959"/>
                </a:solidFill>
              </a:rPr>
              <a:t>ADC Configuration for Accelerometer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478" y="894300"/>
            <a:ext cx="5150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2900"/>
              <a:buFont typeface="Arial"/>
              <a:buNone/>
            </a:pPr>
            <a:r>
              <a:rPr b="0" lang="en" sz="2900">
                <a:latin typeface="Libre Franklin Thin"/>
                <a:ea typeface="Libre Franklin Thin"/>
                <a:cs typeface="Libre Franklin Thin"/>
                <a:sym typeface="Libre Franklin Thin"/>
              </a:rPr>
              <a:t>Project Features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111700" y="1645725"/>
            <a:ext cx="61203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Part I: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Well-functioning cube game with deadlock prevention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Part II: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Using accelerometer to control the crosshair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Night Mode: Using light sensor to adjust LCD brightness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Multi-level 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58878" y="437100"/>
            <a:ext cx="5150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and Implementation -Part I Flowchart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1650" y="1168500"/>
            <a:ext cx="763200" cy="3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Joystick</a:t>
            </a:r>
            <a:endParaRPr sz="1100"/>
          </a:p>
        </p:txBody>
      </p:sp>
      <p:sp>
        <p:nvSpPr>
          <p:cNvPr id="122" name="Google Shape;122;p19"/>
          <p:cNvSpPr/>
          <p:nvPr/>
        </p:nvSpPr>
        <p:spPr>
          <a:xfrm>
            <a:off x="2141450" y="1230750"/>
            <a:ext cx="849300" cy="25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ADC</a:t>
            </a:r>
            <a:endParaRPr sz="1100"/>
          </a:p>
        </p:txBody>
      </p:sp>
      <p:sp>
        <p:nvSpPr>
          <p:cNvPr id="123" name="Google Shape;123;p19"/>
          <p:cNvSpPr/>
          <p:nvPr/>
        </p:nvSpPr>
        <p:spPr>
          <a:xfrm>
            <a:off x="3743825" y="1230750"/>
            <a:ext cx="1116000" cy="256200"/>
          </a:xfrm>
          <a:prstGeom prst="flowChartConnector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Producer1</a:t>
            </a:r>
            <a:endParaRPr sz="1000"/>
          </a:p>
        </p:txBody>
      </p:sp>
      <p:sp>
        <p:nvSpPr>
          <p:cNvPr id="124" name="Google Shape;124;p19"/>
          <p:cNvSpPr/>
          <p:nvPr/>
        </p:nvSpPr>
        <p:spPr>
          <a:xfrm>
            <a:off x="5501350" y="1230750"/>
            <a:ext cx="1230600" cy="2562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Consumer</a:t>
            </a:r>
            <a:endParaRPr sz="1100"/>
          </a:p>
        </p:txBody>
      </p:sp>
      <p:cxnSp>
        <p:nvCxnSpPr>
          <p:cNvPr id="125" name="Google Shape;125;p19"/>
          <p:cNvCxnSpPr>
            <a:stCxn id="121" idx="3"/>
            <a:endCxn id="122" idx="2"/>
          </p:cNvCxnSpPr>
          <p:nvPr/>
        </p:nvCxnSpPr>
        <p:spPr>
          <a:xfrm>
            <a:off x="1394850" y="1358850"/>
            <a:ext cx="7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22" idx="6"/>
            <a:endCxn id="123" idx="2"/>
          </p:cNvCxnSpPr>
          <p:nvPr/>
        </p:nvCxnSpPr>
        <p:spPr>
          <a:xfrm>
            <a:off x="2990750" y="1358850"/>
            <a:ext cx="7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23" idx="6"/>
            <a:endCxn id="124" idx="2"/>
          </p:cNvCxnSpPr>
          <p:nvPr/>
        </p:nvCxnSpPr>
        <p:spPr>
          <a:xfrm>
            <a:off x="4859825" y="1358850"/>
            <a:ext cx="64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4" idx="4"/>
            <a:endCxn id="129" idx="0"/>
          </p:cNvCxnSpPr>
          <p:nvPr/>
        </p:nvCxnSpPr>
        <p:spPr>
          <a:xfrm>
            <a:off x="6116650" y="1486950"/>
            <a:ext cx="19485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7701325" y="2258375"/>
            <a:ext cx="7275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887600" y="2334575"/>
            <a:ext cx="1286700" cy="28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SW2Push</a:t>
            </a:r>
            <a:endParaRPr sz="1100"/>
          </a:p>
        </p:txBody>
      </p:sp>
      <p:sp>
        <p:nvSpPr>
          <p:cNvPr id="131" name="Google Shape;131;p19"/>
          <p:cNvSpPr/>
          <p:nvPr/>
        </p:nvSpPr>
        <p:spPr>
          <a:xfrm>
            <a:off x="4993824" y="2334603"/>
            <a:ext cx="1029000" cy="287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Restart</a:t>
            </a:r>
            <a:endParaRPr sz="1100"/>
          </a:p>
        </p:txBody>
      </p:sp>
      <p:sp>
        <p:nvSpPr>
          <p:cNvPr id="132" name="Google Shape;132;p19"/>
          <p:cNvSpPr/>
          <p:nvPr/>
        </p:nvSpPr>
        <p:spPr>
          <a:xfrm>
            <a:off x="1842350" y="3809300"/>
            <a:ext cx="1511100" cy="28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CubeThread</a:t>
            </a:r>
            <a:endParaRPr sz="1000"/>
          </a:p>
        </p:txBody>
      </p:sp>
      <p:cxnSp>
        <p:nvCxnSpPr>
          <p:cNvPr id="133" name="Google Shape;133;p19"/>
          <p:cNvCxnSpPr>
            <a:stCxn id="130" idx="6"/>
            <a:endCxn id="131" idx="2"/>
          </p:cNvCxnSpPr>
          <p:nvPr/>
        </p:nvCxnSpPr>
        <p:spPr>
          <a:xfrm>
            <a:off x="3174300" y="2478425"/>
            <a:ext cx="18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31" idx="6"/>
            <a:endCxn id="129" idx="1"/>
          </p:cNvCxnSpPr>
          <p:nvPr/>
        </p:nvCxnSpPr>
        <p:spPr>
          <a:xfrm>
            <a:off x="6022824" y="2478453"/>
            <a:ext cx="1678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4859788" y="1100400"/>
            <a:ext cx="4629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JsFiFo</a:t>
            </a:r>
            <a:endParaRPr sz="600"/>
          </a:p>
        </p:txBody>
      </p:sp>
      <p:sp>
        <p:nvSpPr>
          <p:cNvPr id="136" name="Google Shape;136;p19"/>
          <p:cNvSpPr/>
          <p:nvPr/>
        </p:nvSpPr>
        <p:spPr>
          <a:xfrm>
            <a:off x="4340016" y="3727258"/>
            <a:ext cx="1116000" cy="503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RanNum generator</a:t>
            </a:r>
            <a:endParaRPr sz="1000"/>
          </a:p>
        </p:txBody>
      </p:sp>
      <p:sp>
        <p:nvSpPr>
          <p:cNvPr id="137" name="Google Shape;137;p19"/>
          <p:cNvSpPr/>
          <p:nvPr/>
        </p:nvSpPr>
        <p:spPr>
          <a:xfrm>
            <a:off x="5475225" y="3177200"/>
            <a:ext cx="1230600" cy="365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Cube Move</a:t>
            </a:r>
            <a:endParaRPr sz="1000"/>
          </a:p>
        </p:txBody>
      </p:sp>
      <p:cxnSp>
        <p:nvCxnSpPr>
          <p:cNvPr id="138" name="Google Shape;138;p19"/>
          <p:cNvCxnSpPr>
            <a:stCxn id="136" idx="2"/>
            <a:endCxn id="132" idx="6"/>
          </p:cNvCxnSpPr>
          <p:nvPr/>
        </p:nvCxnSpPr>
        <p:spPr>
          <a:xfrm rot="10800000">
            <a:off x="3353316" y="3953008"/>
            <a:ext cx="9867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7" idx="0"/>
            <a:endCxn id="129" idx="2"/>
          </p:cNvCxnSpPr>
          <p:nvPr/>
        </p:nvCxnSpPr>
        <p:spPr>
          <a:xfrm flipH="1" rot="10800000">
            <a:off x="6090525" y="2703800"/>
            <a:ext cx="1974600" cy="4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9"/>
          <p:cNvSpPr/>
          <p:nvPr/>
        </p:nvSpPr>
        <p:spPr>
          <a:xfrm>
            <a:off x="3042000" y="3096850"/>
            <a:ext cx="1116000" cy="516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Cube Move calculation</a:t>
            </a:r>
            <a:endParaRPr sz="900"/>
          </a:p>
        </p:txBody>
      </p:sp>
      <p:cxnSp>
        <p:nvCxnSpPr>
          <p:cNvPr id="141" name="Google Shape;141;p19"/>
          <p:cNvCxnSpPr>
            <a:stCxn id="140" idx="6"/>
            <a:endCxn id="137" idx="2"/>
          </p:cNvCxnSpPr>
          <p:nvPr/>
        </p:nvCxnSpPr>
        <p:spPr>
          <a:xfrm>
            <a:off x="4158000" y="3355300"/>
            <a:ext cx="1317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2" idx="0"/>
            <a:endCxn id="140" idx="4"/>
          </p:cNvCxnSpPr>
          <p:nvPr/>
        </p:nvCxnSpPr>
        <p:spPr>
          <a:xfrm flipH="1" rot="10800000">
            <a:off x="2597900" y="3613700"/>
            <a:ext cx="10020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36" idx="2"/>
            <a:endCxn id="140" idx="4"/>
          </p:cNvCxnSpPr>
          <p:nvPr/>
        </p:nvCxnSpPr>
        <p:spPr>
          <a:xfrm rot="10800000">
            <a:off x="3599916" y="3613708"/>
            <a:ext cx="7401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2028625" y="2067575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Periodic thread</a:t>
            </a:r>
            <a:endParaRPr sz="900"/>
          </a:p>
        </p:txBody>
      </p:sp>
      <p:sp>
        <p:nvSpPr>
          <p:cNvPr id="145" name="Google Shape;145;p19"/>
          <p:cNvSpPr txBox="1"/>
          <p:nvPr/>
        </p:nvSpPr>
        <p:spPr>
          <a:xfrm>
            <a:off x="3829375" y="934300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Periodic thread</a:t>
            </a:r>
            <a:endParaRPr sz="900"/>
          </a:p>
        </p:txBody>
      </p:sp>
      <p:sp>
        <p:nvSpPr>
          <p:cNvPr id="146" name="Google Shape;146;p19"/>
          <p:cNvSpPr txBox="1"/>
          <p:nvPr/>
        </p:nvSpPr>
        <p:spPr>
          <a:xfrm>
            <a:off x="5532225" y="977700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Foreground thread</a:t>
            </a:r>
            <a:endParaRPr sz="900"/>
          </a:p>
        </p:txBody>
      </p:sp>
      <p:sp>
        <p:nvSpPr>
          <p:cNvPr id="147" name="Google Shape;147;p19"/>
          <p:cNvSpPr txBox="1"/>
          <p:nvPr/>
        </p:nvSpPr>
        <p:spPr>
          <a:xfrm>
            <a:off x="1998950" y="4024700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Foreground thread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58878" y="360900"/>
            <a:ext cx="5150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and Implementation -Part II Flowchart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631650" y="939900"/>
            <a:ext cx="763200" cy="3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Accel</a:t>
            </a:r>
            <a:endParaRPr sz="1100"/>
          </a:p>
        </p:txBody>
      </p:sp>
      <p:sp>
        <p:nvSpPr>
          <p:cNvPr id="155" name="Google Shape;155;p20"/>
          <p:cNvSpPr/>
          <p:nvPr/>
        </p:nvSpPr>
        <p:spPr>
          <a:xfrm>
            <a:off x="2141450" y="1002150"/>
            <a:ext cx="849300" cy="25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ADC</a:t>
            </a:r>
            <a:endParaRPr sz="1100"/>
          </a:p>
        </p:txBody>
      </p:sp>
      <p:sp>
        <p:nvSpPr>
          <p:cNvPr id="156" name="Google Shape;156;p20"/>
          <p:cNvSpPr/>
          <p:nvPr/>
        </p:nvSpPr>
        <p:spPr>
          <a:xfrm>
            <a:off x="3664838" y="1002150"/>
            <a:ext cx="1194900" cy="256200"/>
          </a:xfrm>
          <a:prstGeom prst="flowChartConnector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Producer1</a:t>
            </a:r>
            <a:endParaRPr sz="1000"/>
          </a:p>
        </p:txBody>
      </p:sp>
      <p:sp>
        <p:nvSpPr>
          <p:cNvPr id="157" name="Google Shape;157;p20"/>
          <p:cNvSpPr/>
          <p:nvPr/>
        </p:nvSpPr>
        <p:spPr>
          <a:xfrm>
            <a:off x="5501350" y="1002150"/>
            <a:ext cx="1230600" cy="2562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Consumer</a:t>
            </a:r>
            <a:endParaRPr sz="1100"/>
          </a:p>
        </p:txBody>
      </p:sp>
      <p:cxnSp>
        <p:nvCxnSpPr>
          <p:cNvPr id="158" name="Google Shape;158;p20"/>
          <p:cNvCxnSpPr>
            <a:stCxn id="154" idx="3"/>
            <a:endCxn id="155" idx="2"/>
          </p:cNvCxnSpPr>
          <p:nvPr/>
        </p:nvCxnSpPr>
        <p:spPr>
          <a:xfrm>
            <a:off x="1394850" y="1130250"/>
            <a:ext cx="7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>
            <a:stCxn id="155" idx="6"/>
            <a:endCxn id="156" idx="2"/>
          </p:cNvCxnSpPr>
          <p:nvPr/>
        </p:nvCxnSpPr>
        <p:spPr>
          <a:xfrm>
            <a:off x="2990750" y="1130250"/>
            <a:ext cx="67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6" idx="6"/>
            <a:endCxn id="157" idx="2"/>
          </p:cNvCxnSpPr>
          <p:nvPr/>
        </p:nvCxnSpPr>
        <p:spPr>
          <a:xfrm>
            <a:off x="4859738" y="1130250"/>
            <a:ext cx="6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>
            <a:stCxn id="157" idx="4"/>
            <a:endCxn id="162" idx="0"/>
          </p:cNvCxnSpPr>
          <p:nvPr/>
        </p:nvCxnSpPr>
        <p:spPr>
          <a:xfrm>
            <a:off x="6116650" y="1258350"/>
            <a:ext cx="19485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/>
          <p:nvPr/>
        </p:nvSpPr>
        <p:spPr>
          <a:xfrm>
            <a:off x="7701325" y="2029775"/>
            <a:ext cx="7275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887600" y="2639375"/>
            <a:ext cx="1286700" cy="287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SW2Push</a:t>
            </a:r>
            <a:endParaRPr sz="1100"/>
          </a:p>
        </p:txBody>
      </p:sp>
      <p:sp>
        <p:nvSpPr>
          <p:cNvPr id="164" name="Google Shape;164;p20"/>
          <p:cNvSpPr/>
          <p:nvPr/>
        </p:nvSpPr>
        <p:spPr>
          <a:xfrm>
            <a:off x="4993824" y="2639403"/>
            <a:ext cx="1029000" cy="287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Restart</a:t>
            </a:r>
            <a:endParaRPr sz="1100"/>
          </a:p>
        </p:txBody>
      </p:sp>
      <p:sp>
        <p:nvSpPr>
          <p:cNvPr id="165" name="Google Shape;165;p20"/>
          <p:cNvSpPr/>
          <p:nvPr/>
        </p:nvSpPr>
        <p:spPr>
          <a:xfrm>
            <a:off x="1842350" y="4037900"/>
            <a:ext cx="1511100" cy="287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CubeThread</a:t>
            </a:r>
            <a:endParaRPr sz="1000"/>
          </a:p>
        </p:txBody>
      </p:sp>
      <p:cxnSp>
        <p:nvCxnSpPr>
          <p:cNvPr id="166" name="Google Shape;166;p20"/>
          <p:cNvCxnSpPr>
            <a:stCxn id="163" idx="6"/>
            <a:endCxn id="164" idx="2"/>
          </p:cNvCxnSpPr>
          <p:nvPr/>
        </p:nvCxnSpPr>
        <p:spPr>
          <a:xfrm>
            <a:off x="3174300" y="2783225"/>
            <a:ext cx="18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64" idx="6"/>
            <a:endCxn id="162" idx="1"/>
          </p:cNvCxnSpPr>
          <p:nvPr/>
        </p:nvCxnSpPr>
        <p:spPr>
          <a:xfrm flipH="1" rot="10800000">
            <a:off x="6022824" y="2252553"/>
            <a:ext cx="1678500" cy="5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 txBox="1"/>
          <p:nvPr/>
        </p:nvSpPr>
        <p:spPr>
          <a:xfrm>
            <a:off x="4859788" y="871800"/>
            <a:ext cx="4629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JsFiFo</a:t>
            </a:r>
            <a:endParaRPr sz="600"/>
          </a:p>
        </p:txBody>
      </p:sp>
      <p:sp>
        <p:nvSpPr>
          <p:cNvPr id="169" name="Google Shape;169;p20"/>
          <p:cNvSpPr/>
          <p:nvPr/>
        </p:nvSpPr>
        <p:spPr>
          <a:xfrm>
            <a:off x="4340016" y="3955858"/>
            <a:ext cx="1116000" cy="503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RanNum generator</a:t>
            </a:r>
            <a:endParaRPr sz="1000"/>
          </a:p>
        </p:txBody>
      </p:sp>
      <p:sp>
        <p:nvSpPr>
          <p:cNvPr id="170" name="Google Shape;170;p20"/>
          <p:cNvSpPr/>
          <p:nvPr/>
        </p:nvSpPr>
        <p:spPr>
          <a:xfrm>
            <a:off x="5475225" y="3405800"/>
            <a:ext cx="1230600" cy="365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Cube Move</a:t>
            </a:r>
            <a:endParaRPr sz="1000"/>
          </a:p>
        </p:txBody>
      </p:sp>
      <p:cxnSp>
        <p:nvCxnSpPr>
          <p:cNvPr id="171" name="Google Shape;171;p20"/>
          <p:cNvCxnSpPr>
            <a:stCxn id="169" idx="2"/>
            <a:endCxn id="165" idx="6"/>
          </p:cNvCxnSpPr>
          <p:nvPr/>
        </p:nvCxnSpPr>
        <p:spPr>
          <a:xfrm rot="10800000">
            <a:off x="3353316" y="4181608"/>
            <a:ext cx="9867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70" idx="0"/>
            <a:endCxn id="162" idx="2"/>
          </p:cNvCxnSpPr>
          <p:nvPr/>
        </p:nvCxnSpPr>
        <p:spPr>
          <a:xfrm flipH="1" rot="10800000">
            <a:off x="6090525" y="2475200"/>
            <a:ext cx="1974600" cy="9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0"/>
          <p:cNvSpPr/>
          <p:nvPr/>
        </p:nvSpPr>
        <p:spPr>
          <a:xfrm>
            <a:off x="3042000" y="3325450"/>
            <a:ext cx="1116000" cy="516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Cube Move calculation</a:t>
            </a:r>
            <a:endParaRPr sz="900"/>
          </a:p>
        </p:txBody>
      </p:sp>
      <p:cxnSp>
        <p:nvCxnSpPr>
          <p:cNvPr id="174" name="Google Shape;174;p20"/>
          <p:cNvCxnSpPr>
            <a:stCxn id="173" idx="6"/>
            <a:endCxn id="170" idx="2"/>
          </p:cNvCxnSpPr>
          <p:nvPr/>
        </p:nvCxnSpPr>
        <p:spPr>
          <a:xfrm>
            <a:off x="4158000" y="3583900"/>
            <a:ext cx="1317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65" idx="0"/>
            <a:endCxn id="173" idx="4"/>
          </p:cNvCxnSpPr>
          <p:nvPr/>
        </p:nvCxnSpPr>
        <p:spPr>
          <a:xfrm flipH="1" rot="10800000">
            <a:off x="2597900" y="3842300"/>
            <a:ext cx="10020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stCxn id="169" idx="2"/>
            <a:endCxn id="173" idx="4"/>
          </p:cNvCxnSpPr>
          <p:nvPr/>
        </p:nvCxnSpPr>
        <p:spPr>
          <a:xfrm rot="10800000">
            <a:off x="3599916" y="3842308"/>
            <a:ext cx="7401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 txBox="1"/>
          <p:nvPr/>
        </p:nvSpPr>
        <p:spPr>
          <a:xfrm>
            <a:off x="2028625" y="2372375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Periodic thread</a:t>
            </a:r>
            <a:endParaRPr sz="900"/>
          </a:p>
        </p:txBody>
      </p:sp>
      <p:sp>
        <p:nvSpPr>
          <p:cNvPr id="178" name="Google Shape;178;p20"/>
          <p:cNvSpPr txBox="1"/>
          <p:nvPr/>
        </p:nvSpPr>
        <p:spPr>
          <a:xfrm>
            <a:off x="3829375" y="705700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Periodic thread</a:t>
            </a:r>
            <a:endParaRPr sz="900"/>
          </a:p>
        </p:txBody>
      </p:sp>
      <p:sp>
        <p:nvSpPr>
          <p:cNvPr id="179" name="Google Shape;179;p20"/>
          <p:cNvSpPr txBox="1"/>
          <p:nvPr/>
        </p:nvSpPr>
        <p:spPr>
          <a:xfrm>
            <a:off x="5532225" y="749100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Foreground thread</a:t>
            </a:r>
            <a:endParaRPr sz="900"/>
          </a:p>
        </p:txBody>
      </p:sp>
      <p:sp>
        <p:nvSpPr>
          <p:cNvPr id="180" name="Google Shape;180;p20"/>
          <p:cNvSpPr txBox="1"/>
          <p:nvPr/>
        </p:nvSpPr>
        <p:spPr>
          <a:xfrm>
            <a:off x="1998950" y="4253300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Foreground thread</a:t>
            </a:r>
            <a:endParaRPr sz="900"/>
          </a:p>
        </p:txBody>
      </p:sp>
      <p:sp>
        <p:nvSpPr>
          <p:cNvPr id="181" name="Google Shape;181;p20"/>
          <p:cNvSpPr/>
          <p:nvPr/>
        </p:nvSpPr>
        <p:spPr>
          <a:xfrm>
            <a:off x="3599925" y="1828625"/>
            <a:ext cx="1194900" cy="256200"/>
          </a:xfrm>
          <a:prstGeom prst="flowChartConnector">
            <a:avLst/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Producer2</a:t>
            </a:r>
            <a:endParaRPr sz="1000"/>
          </a:p>
        </p:txBody>
      </p:sp>
      <p:sp>
        <p:nvSpPr>
          <p:cNvPr id="182" name="Google Shape;182;p20"/>
          <p:cNvSpPr/>
          <p:nvPr/>
        </p:nvSpPr>
        <p:spPr>
          <a:xfrm>
            <a:off x="631650" y="1791450"/>
            <a:ext cx="763200" cy="3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Light sensor</a:t>
            </a:r>
            <a:endParaRPr sz="1100"/>
          </a:p>
        </p:txBody>
      </p:sp>
      <p:sp>
        <p:nvSpPr>
          <p:cNvPr id="183" name="Google Shape;183;p20"/>
          <p:cNvSpPr/>
          <p:nvPr/>
        </p:nvSpPr>
        <p:spPr>
          <a:xfrm>
            <a:off x="6951600" y="1160688"/>
            <a:ext cx="986688" cy="49323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Game Logic</a:t>
            </a:r>
            <a:endParaRPr sz="1100"/>
          </a:p>
        </p:txBody>
      </p:sp>
      <p:cxnSp>
        <p:nvCxnSpPr>
          <p:cNvPr id="184" name="Google Shape;184;p20"/>
          <p:cNvCxnSpPr>
            <a:stCxn id="182" idx="3"/>
            <a:endCxn id="181" idx="2"/>
          </p:cNvCxnSpPr>
          <p:nvPr/>
        </p:nvCxnSpPr>
        <p:spPr>
          <a:xfrm flipH="1" rot="10800000">
            <a:off x="1394850" y="1956600"/>
            <a:ext cx="22050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0"/>
          <p:cNvSpPr txBox="1"/>
          <p:nvPr/>
        </p:nvSpPr>
        <p:spPr>
          <a:xfrm>
            <a:off x="1811400" y="1737013"/>
            <a:ext cx="128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I2C Communication</a:t>
            </a:r>
            <a:endParaRPr sz="900"/>
          </a:p>
        </p:txBody>
      </p:sp>
      <p:cxnSp>
        <p:nvCxnSpPr>
          <p:cNvPr id="186" name="Google Shape;186;p20"/>
          <p:cNvCxnSpPr>
            <a:stCxn id="181" idx="6"/>
            <a:endCxn id="162" idx="1"/>
          </p:cNvCxnSpPr>
          <p:nvPr/>
        </p:nvCxnSpPr>
        <p:spPr>
          <a:xfrm>
            <a:off x="4794825" y="1956725"/>
            <a:ext cx="29064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0"/>
          <p:cNvSpPr txBox="1"/>
          <p:nvPr/>
        </p:nvSpPr>
        <p:spPr>
          <a:xfrm rot="369435">
            <a:off x="5575148" y="1817506"/>
            <a:ext cx="1286622" cy="343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PWM Signal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44678" y="818100"/>
            <a:ext cx="5150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and Implementation - Deadlock Prevention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894650" y="1194165"/>
            <a:ext cx="7688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6*6 semaphores for each blocks (0 = occupied, 1 = free)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3362491" y="1822233"/>
            <a:ext cx="1116000" cy="503100"/>
          </a:xfrm>
          <a:prstGeom prst="flowChartConnec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Direction</a:t>
            </a:r>
            <a:endParaRPr sz="1000"/>
          </a:p>
        </p:txBody>
      </p:sp>
      <p:sp>
        <p:nvSpPr>
          <p:cNvPr id="196" name="Google Shape;196;p21"/>
          <p:cNvSpPr/>
          <p:nvPr/>
        </p:nvSpPr>
        <p:spPr>
          <a:xfrm>
            <a:off x="5627700" y="3424000"/>
            <a:ext cx="1230600" cy="365100"/>
          </a:xfrm>
          <a:prstGeom prst="flowChartConnec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position</a:t>
            </a:r>
            <a:endParaRPr sz="1000"/>
          </a:p>
        </p:txBody>
      </p:sp>
      <p:sp>
        <p:nvSpPr>
          <p:cNvPr id="197" name="Google Shape;197;p21"/>
          <p:cNvSpPr/>
          <p:nvPr/>
        </p:nvSpPr>
        <p:spPr>
          <a:xfrm>
            <a:off x="3220000" y="3330250"/>
            <a:ext cx="1116000" cy="516900"/>
          </a:xfrm>
          <a:prstGeom prst="flowChartConnec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Feasible?</a:t>
            </a:r>
            <a:endParaRPr sz="900"/>
          </a:p>
        </p:txBody>
      </p:sp>
      <p:cxnSp>
        <p:nvCxnSpPr>
          <p:cNvPr id="198" name="Google Shape;198;p21"/>
          <p:cNvCxnSpPr>
            <a:stCxn id="197" idx="6"/>
            <a:endCxn id="196" idx="2"/>
          </p:cNvCxnSpPr>
          <p:nvPr/>
        </p:nvCxnSpPr>
        <p:spPr>
          <a:xfrm>
            <a:off x="4336000" y="3588700"/>
            <a:ext cx="1291800" cy="177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 txBox="1"/>
          <p:nvPr/>
        </p:nvSpPr>
        <p:spPr>
          <a:xfrm>
            <a:off x="4765400" y="3330250"/>
            <a:ext cx="432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True</a:t>
            </a:r>
            <a:endParaRPr sz="900"/>
          </a:p>
        </p:txBody>
      </p:sp>
      <p:sp>
        <p:nvSpPr>
          <p:cNvPr id="200" name="Google Shape;200;p21"/>
          <p:cNvSpPr txBox="1"/>
          <p:nvPr/>
        </p:nvSpPr>
        <p:spPr>
          <a:xfrm>
            <a:off x="4610875" y="2551825"/>
            <a:ext cx="612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False</a:t>
            </a:r>
            <a:endParaRPr sz="900"/>
          </a:p>
        </p:txBody>
      </p:sp>
      <p:sp>
        <p:nvSpPr>
          <p:cNvPr id="201" name="Google Shape;201;p21"/>
          <p:cNvSpPr/>
          <p:nvPr/>
        </p:nvSpPr>
        <p:spPr>
          <a:xfrm rot="-10465822">
            <a:off x="2840551" y="2258580"/>
            <a:ext cx="744213" cy="1086094"/>
          </a:xfrm>
          <a:custGeom>
            <a:rect b="b" l="l" r="r" t="t"/>
            <a:pathLst>
              <a:path extrusionOk="0" h="51170" w="39149">
                <a:moveTo>
                  <a:pt x="2869" y="51170"/>
                </a:moveTo>
                <a:cubicBezTo>
                  <a:pt x="8914" y="47345"/>
                  <a:pt x="39004" y="36348"/>
                  <a:pt x="39140" y="28219"/>
                </a:cubicBezTo>
                <a:cubicBezTo>
                  <a:pt x="39277" y="20091"/>
                  <a:pt x="9528" y="6258"/>
                  <a:pt x="3688" y="2399"/>
                </a:cubicBezTo>
                <a:cubicBezTo>
                  <a:pt x="-2152" y="-1460"/>
                  <a:pt x="3756" y="5439"/>
                  <a:pt x="4098" y="5063"/>
                </a:cubicBezTo>
                <a:cubicBezTo>
                  <a:pt x="4440" y="4687"/>
                  <a:pt x="6421" y="726"/>
                  <a:pt x="5738" y="145"/>
                </a:cubicBezTo>
                <a:cubicBezTo>
                  <a:pt x="5055" y="-436"/>
                  <a:pt x="956" y="1340"/>
                  <a:pt x="0" y="1579"/>
                </a:cubicBez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p21"/>
          <p:cNvSpPr/>
          <p:nvPr/>
        </p:nvSpPr>
        <p:spPr>
          <a:xfrm>
            <a:off x="4155000" y="2248200"/>
            <a:ext cx="612878" cy="1157593"/>
          </a:xfrm>
          <a:custGeom>
            <a:rect b="b" l="l" r="r" t="t"/>
            <a:pathLst>
              <a:path extrusionOk="0" h="51170" w="39149">
                <a:moveTo>
                  <a:pt x="2869" y="51170"/>
                </a:moveTo>
                <a:cubicBezTo>
                  <a:pt x="8914" y="47345"/>
                  <a:pt x="39004" y="36348"/>
                  <a:pt x="39140" y="28219"/>
                </a:cubicBezTo>
                <a:cubicBezTo>
                  <a:pt x="39277" y="20091"/>
                  <a:pt x="9528" y="6258"/>
                  <a:pt x="3688" y="2399"/>
                </a:cubicBezTo>
                <a:cubicBezTo>
                  <a:pt x="-2152" y="-1460"/>
                  <a:pt x="3756" y="5439"/>
                  <a:pt x="4098" y="5063"/>
                </a:cubicBezTo>
                <a:cubicBezTo>
                  <a:pt x="4440" y="4687"/>
                  <a:pt x="6421" y="726"/>
                  <a:pt x="5738" y="145"/>
                </a:cubicBezTo>
                <a:cubicBezTo>
                  <a:pt x="5055" y="-436"/>
                  <a:pt x="956" y="1340"/>
                  <a:pt x="0" y="1579"/>
                </a:cubicBez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21"/>
          <p:cNvSpPr/>
          <p:nvPr/>
        </p:nvSpPr>
        <p:spPr>
          <a:xfrm>
            <a:off x="1118075" y="3410950"/>
            <a:ext cx="1230600" cy="365100"/>
          </a:xfrm>
          <a:prstGeom prst="flowChartConnector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Move cube</a:t>
            </a:r>
            <a:endParaRPr sz="1000"/>
          </a:p>
        </p:txBody>
      </p:sp>
      <p:cxnSp>
        <p:nvCxnSpPr>
          <p:cNvPr id="204" name="Google Shape;204;p21"/>
          <p:cNvCxnSpPr>
            <a:stCxn id="203" idx="6"/>
            <a:endCxn id="197" idx="2"/>
          </p:cNvCxnSpPr>
          <p:nvPr/>
        </p:nvCxnSpPr>
        <p:spPr>
          <a:xfrm flipH="1" rot="10800000">
            <a:off x="2348675" y="3588700"/>
            <a:ext cx="871200" cy="48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1"/>
          <p:cNvSpPr txBox="1"/>
          <p:nvPr/>
        </p:nvSpPr>
        <p:spPr>
          <a:xfrm>
            <a:off x="2981500" y="3815650"/>
            <a:ext cx="1321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Not Wall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Block is free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539878" y="1122900"/>
            <a:ext cx="5150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and Implementation - Accelerometer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2" name="Google Shape;212;p22"/>
          <p:cNvSpPr txBox="1"/>
          <p:nvPr/>
        </p:nvSpPr>
        <p:spPr>
          <a:xfrm>
            <a:off x="894650" y="1727605"/>
            <a:ext cx="76887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Similar to Joystick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Control by tilting the board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Alter ADC to use Accelerometer instead of joystick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-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Change ACD used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-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Make sure the correct pins are used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-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Initialize registers according to pins used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-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Might not need all three inputs, game only needs two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539878" y="1122900"/>
            <a:ext cx="5150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and Implementation - Light Sensor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9" name="Google Shape;219;p23"/>
          <p:cNvSpPr txBox="1"/>
          <p:nvPr/>
        </p:nvSpPr>
        <p:spPr>
          <a:xfrm>
            <a:off x="883425" y="1537105"/>
            <a:ext cx="76887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OPT3001 light sensor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Digital ambient light sensor.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SCL: J1.9 SDA: J1.10 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I2C communication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Using PWM signal to adjust the brightness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250" y="2711150"/>
            <a:ext cx="3617851" cy="17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632100" y="339075"/>
            <a:ext cx="4533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and Implementation - Light Sensor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27" name="Google Shape;227;p24" title="IMG_7199 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575" y="819425"/>
            <a:ext cx="4672850" cy="35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632100" y="339075"/>
            <a:ext cx="2880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Demo-Part I: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descr="Team Delta: Jiajia Liang, CJ Rogers, Zongdi Qiu" id="234" name="Google Shape;234;p25" title="Advanced Embedded Systems - Fall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200" y="675225"/>
            <a:ext cx="5129375" cy="3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ab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Pag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