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jpeg" ContentType="image/jpe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4.png" ContentType="image/png"/>
  <Override PartName="/ppt/media/image10.jpeg" ContentType="image/jpeg"/>
  <Override PartName="/ppt/media/image3.png" ContentType="image/png"/>
  <Override PartName="/ppt/media/image1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20104100" cy="11309350"/>
  <p:notesSz cx="20104100" cy="113093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16600" y="1103040"/>
            <a:ext cx="1007064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16600" y="1103040"/>
            <a:ext cx="1007064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16600" y="1103040"/>
            <a:ext cx="1007064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16600" y="1103040"/>
            <a:ext cx="1007064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16600" y="1103040"/>
            <a:ext cx="10070640" cy="423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6331680" y="3103560"/>
            <a:ext cx="8333640" cy="664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0356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66492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704240" y="657684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0356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704240" y="3103560"/>
            <a:ext cx="809568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203560" y="6576840"/>
            <a:ext cx="16590240" cy="31716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b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108080" y="5628600"/>
            <a:ext cx="12829680" cy="6572520"/>
          </a:xfrm>
          <a:prstGeom prst="rect">
            <a:avLst/>
          </a:prstGeom>
        </p:spPr>
        <p:txBody>
          <a:bodyPr lIns="0" rIns="0" tIns="1332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5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5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5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5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5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5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5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25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5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25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5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25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3250" spc="1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LevelMastertextformat bearbeiten</a:t>
            </a:r>
            <a:endParaRPr b="0" lang="en-US" sz="325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0128960" y="7174080"/>
            <a:ext cx="6133680" cy="4134600"/>
          </a:xfrm>
          <a:custGeom>
            <a:avLst/>
            <a:gdLst/>
            <a:ahLst/>
            <a:rect l="l" t="t" r="r" b="b"/>
            <a:pathLst>
              <a:path w="6134100" h="4135120">
                <a:moveTo>
                  <a:pt x="6134095" y="0"/>
                </a:moveTo>
                <a:lnTo>
                  <a:pt x="0" y="2699341"/>
                </a:lnTo>
                <a:lnTo>
                  <a:pt x="0" y="4134607"/>
                </a:lnTo>
                <a:lnTo>
                  <a:pt x="6134095" y="1434165"/>
                </a:lnTo>
                <a:lnTo>
                  <a:pt x="6134095" y="0"/>
                </a:lnTo>
                <a:close/>
              </a:path>
            </a:pathLst>
          </a:custGeom>
          <a:solidFill>
            <a:srgbClr val="5abe8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663240" y="6923880"/>
            <a:ext cx="4440960" cy="3378600"/>
          </a:xfrm>
          <a:custGeom>
            <a:avLst/>
            <a:gdLst/>
            <a:ahLst/>
            <a:rect l="l" t="t" r="r" b="b"/>
            <a:pathLst>
              <a:path w="4441190" h="3378834">
                <a:moveTo>
                  <a:pt x="4440911" y="0"/>
                </a:moveTo>
                <a:lnTo>
                  <a:pt x="0" y="1943145"/>
                </a:lnTo>
                <a:lnTo>
                  <a:pt x="0" y="3378410"/>
                </a:lnTo>
                <a:lnTo>
                  <a:pt x="4440911" y="1434176"/>
                </a:lnTo>
                <a:lnTo>
                  <a:pt x="4440911" y="0"/>
                </a:lnTo>
                <a:close/>
              </a:path>
            </a:pathLst>
          </a:custGeom>
          <a:solidFill>
            <a:srgbClr val="00b26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4191200" y="4052880"/>
            <a:ext cx="5912640" cy="4036320"/>
          </a:xfrm>
          <a:custGeom>
            <a:avLst/>
            <a:gdLst/>
            <a:ahLst/>
            <a:rect l="l" t="t" r="r" b="b"/>
            <a:pathLst>
              <a:path w="5913119" h="4036695">
                <a:moveTo>
                  <a:pt x="5912992" y="0"/>
                </a:moveTo>
                <a:lnTo>
                  <a:pt x="0" y="2601041"/>
                </a:lnTo>
                <a:lnTo>
                  <a:pt x="0" y="4036306"/>
                </a:lnTo>
                <a:lnTo>
                  <a:pt x="5912992" y="1434176"/>
                </a:lnTo>
                <a:lnTo>
                  <a:pt x="59129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17" descr=""/>
          <p:cNvPicPr/>
          <p:nvPr/>
        </p:nvPicPr>
        <p:blipFill>
          <a:blip r:embed="rId2"/>
          <a:stretch/>
        </p:blipFill>
        <p:spPr>
          <a:xfrm>
            <a:off x="520920" y="9203760"/>
            <a:ext cx="4984920" cy="17323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1103040" y="4244040"/>
            <a:ext cx="12835080" cy="1901880"/>
          </a:xfrm>
          <a:prstGeom prst="rect">
            <a:avLst/>
          </a:prstGeom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7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Mastertitelformat bearbeiten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1" descr=""/>
          <p:cNvPicPr/>
          <p:nvPr/>
        </p:nvPicPr>
        <p:blipFill>
          <a:blip r:embed="rId2"/>
          <a:stretch/>
        </p:blipFill>
        <p:spPr>
          <a:xfrm>
            <a:off x="15779520" y="9464760"/>
            <a:ext cx="3745080" cy="130140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6509960" y="10548360"/>
            <a:ext cx="22838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ts val="561"/>
              </a:lnSpc>
            </a:pPr>
            <a:r>
              <a:rPr b="0" lang="en-US" sz="1450" spc="9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#constructionintelligence</a:t>
            </a:r>
            <a:endParaRPr b="0" lang="en-US" sz="14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Mastertitelformat bearbeiten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LevelBody text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16600" y="2223720"/>
            <a:ext cx="10070640" cy="6571440"/>
          </a:xfrm>
          <a:prstGeom prst="rect">
            <a:avLst/>
          </a:prstGeom>
        </p:spPr>
        <p:txBody>
          <a:bodyPr lIns="0" rIns="0" tIns="122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LevelMastertextformat bearbeiten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6914880"/>
            <a:ext cx="1707120" cy="2052000"/>
          </a:xfrm>
          <a:custGeom>
            <a:avLst/>
            <a:gdLst/>
            <a:ahLst/>
            <a:rect l="l" t="t" r="r" b="b"/>
            <a:pathLst>
              <a:path w="1707514" h="2052320">
                <a:moveTo>
                  <a:pt x="0" y="0"/>
                </a:moveTo>
                <a:lnTo>
                  <a:pt x="0" y="1302033"/>
                </a:lnTo>
                <a:lnTo>
                  <a:pt x="1707026" y="2052241"/>
                </a:lnTo>
                <a:lnTo>
                  <a:pt x="1707026" y="749956"/>
                </a:lnTo>
                <a:lnTo>
                  <a:pt x="0" y="0"/>
                </a:lnTo>
                <a:close/>
              </a:path>
            </a:pathLst>
          </a:custGeom>
          <a:solidFill>
            <a:srgbClr val="00b26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8207640"/>
            <a:ext cx="4093560" cy="3101040"/>
          </a:xfrm>
          <a:custGeom>
            <a:avLst/>
            <a:gdLst/>
            <a:ahLst/>
            <a:rect l="l" t="t" r="r" b="b"/>
            <a:pathLst>
              <a:path w="4093845" h="3101340">
                <a:moveTo>
                  <a:pt x="0" y="0"/>
                </a:moveTo>
                <a:lnTo>
                  <a:pt x="0" y="1301698"/>
                </a:lnTo>
                <a:lnTo>
                  <a:pt x="4093676" y="3100806"/>
                </a:lnTo>
                <a:lnTo>
                  <a:pt x="4093676" y="1798510"/>
                </a:lnTo>
                <a:lnTo>
                  <a:pt x="0" y="0"/>
                </a:lnTo>
                <a:close/>
              </a:path>
            </a:pathLst>
          </a:custGeom>
          <a:solidFill>
            <a:srgbClr val="bfd7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Picture 21" descr=""/>
          <p:cNvPicPr/>
          <p:nvPr/>
        </p:nvPicPr>
        <p:blipFill>
          <a:blip r:embed="rId2"/>
          <a:stretch/>
        </p:blipFill>
        <p:spPr>
          <a:xfrm>
            <a:off x="15779520" y="9464760"/>
            <a:ext cx="3745080" cy="130140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16509960" y="10548360"/>
            <a:ext cx="22838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ts val="561"/>
              </a:lnSpc>
            </a:pPr>
            <a:r>
              <a:rPr b="0" lang="en-US" sz="1450" spc="9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#constructionintelligence</a:t>
            </a:r>
            <a:endParaRPr b="0" lang="en-US" sz="14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LevelBody text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16600" y="2223720"/>
            <a:ext cx="10070640" cy="6571440"/>
          </a:xfrm>
          <a:prstGeom prst="rect">
            <a:avLst/>
          </a:prstGeom>
        </p:spPr>
        <p:txBody>
          <a:bodyPr lIns="0" rIns="0" tIns="122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00b2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300" spc="-12" strike="noStrike">
                <a:solidFill>
                  <a:srgbClr val="00b2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00b2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300" spc="-12" strike="noStrike">
                <a:solidFill>
                  <a:srgbClr val="00b2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00b2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00b2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1" lang="en-US" sz="3300" spc="-12" strike="noStrike">
                <a:solidFill>
                  <a:srgbClr val="00b26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LevelMastertextformat bearbeiten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Mastertitelformat bearbeiten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1" descr=""/>
          <p:cNvPicPr/>
          <p:nvPr/>
        </p:nvPicPr>
        <p:blipFill>
          <a:blip r:embed="rId2"/>
          <a:stretch/>
        </p:blipFill>
        <p:spPr>
          <a:xfrm>
            <a:off x="15779520" y="9464760"/>
            <a:ext cx="3745080" cy="13014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15206400" y="3455280"/>
            <a:ext cx="4897440" cy="3453480"/>
          </a:xfrm>
          <a:custGeom>
            <a:avLst/>
            <a:gdLst/>
            <a:ahLst/>
            <a:rect l="l" t="t" r="r" b="b"/>
            <a:pathLst>
              <a:path w="4897755" h="3453765">
                <a:moveTo>
                  <a:pt x="0" y="0"/>
                </a:moveTo>
                <a:lnTo>
                  <a:pt x="0" y="1301290"/>
                </a:lnTo>
                <a:lnTo>
                  <a:pt x="4897683" y="3453748"/>
                </a:lnTo>
                <a:lnTo>
                  <a:pt x="4897683" y="2151746"/>
                </a:lnTo>
                <a:lnTo>
                  <a:pt x="0" y="0"/>
                </a:lnTo>
                <a:close/>
              </a:path>
            </a:pathLst>
          </a:custGeom>
          <a:solidFill>
            <a:srgbClr val="00b26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7786880" y="5899680"/>
            <a:ext cx="2317320" cy="2319840"/>
          </a:xfrm>
          <a:custGeom>
            <a:avLst/>
            <a:gdLst/>
            <a:ahLst/>
            <a:rect l="l" t="t" r="r" b="b"/>
            <a:pathLst>
              <a:path w="2317750" h="2320290">
                <a:moveTo>
                  <a:pt x="0" y="0"/>
                </a:moveTo>
                <a:lnTo>
                  <a:pt x="0" y="1301290"/>
                </a:lnTo>
                <a:lnTo>
                  <a:pt x="2317374" y="2319740"/>
                </a:lnTo>
                <a:lnTo>
                  <a:pt x="2317374" y="1018105"/>
                </a:lnTo>
                <a:lnTo>
                  <a:pt x="0" y="0"/>
                </a:lnTo>
                <a:close/>
              </a:path>
            </a:pathLst>
          </a:custGeom>
          <a:solidFill>
            <a:srgbClr val="c5da4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16509960" y="10548360"/>
            <a:ext cx="22838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 algn="ctr">
              <a:lnSpc>
                <a:spcPts val="561"/>
              </a:lnSpc>
            </a:pPr>
            <a:r>
              <a:rPr b="0" lang="en-US" sz="1450" spc="9" strike="noStrike">
                <a:solidFill>
                  <a:srgbClr val="003b4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#constructionintelligence</a:t>
            </a:r>
            <a:endParaRPr b="0" lang="en-US" sz="14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2883680" cy="66492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LevelBody text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Mastertitelformat bearbeiten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016600" y="2223720"/>
            <a:ext cx="10070640" cy="6571440"/>
          </a:xfrm>
          <a:prstGeom prst="rect">
            <a:avLst/>
          </a:prstGeom>
        </p:spPr>
        <p:txBody>
          <a:bodyPr lIns="0" rIns="0" tIns="122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1" lang="en-US" sz="3300" spc="-12" strike="noStrike">
                <a:solidFill>
                  <a:srgbClr val="8eab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LevelMastertextformat bearbeiten</a:t>
            </a:r>
            <a:endParaRPr b="0" lang="en-US" sz="33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b2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32" descr=""/>
          <p:cNvPicPr/>
          <p:nvPr/>
        </p:nvPicPr>
        <p:blipFill>
          <a:blip r:embed="rId2"/>
          <a:stretch/>
        </p:blipFill>
        <p:spPr>
          <a:xfrm>
            <a:off x="15766920" y="9458280"/>
            <a:ext cx="3745080" cy="1301400"/>
          </a:xfrm>
          <a:prstGeom prst="rect">
            <a:avLst/>
          </a:prstGeom>
          <a:ln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2203560" y="3103560"/>
            <a:ext cx="16590240" cy="66492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LevelBody text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5016600" y="1103040"/>
            <a:ext cx="10070640" cy="9122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Mastertitelformat bearbeiten</a:t>
            </a:r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/>
          </p:nvPr>
        </p:nvSpPr>
        <p:spPr>
          <a:xfrm>
            <a:off x="16509960" y="10554840"/>
            <a:ext cx="2283840" cy="6559200"/>
          </a:xfrm>
          <a:prstGeom prst="rect">
            <a:avLst/>
          </a:prstGeom>
        </p:spPr>
        <p:txBody>
          <a:bodyPr lIns="0" rIns="0" tIns="0" bIns="0"/>
          <a:p>
            <a:pPr marL="12600" algn="ctr">
              <a:lnSpc>
                <a:spcPts val="561"/>
              </a:lnSpc>
            </a:pPr>
            <a:r>
              <a:rPr b="0" lang="en-US" sz="1450" spc="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#constructionintelligence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hyperlink" Target="https://github.com/thinkprojectgroup/query_cache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566160" y="2221560"/>
            <a:ext cx="14094000" cy="5216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003b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Caching long lasting queries</a:t>
            </a:r>
            <a:endParaRPr b="0" lang="en-US" sz="72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16600" y="1103040"/>
            <a:ext cx="1007064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6276320" y="6492240"/>
            <a:ext cx="2468880" cy="27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468480" y="1314720"/>
            <a:ext cx="86342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Side note on architecture 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108960" y="3546720"/>
            <a:ext cx="11554200" cy="55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Generic software architecture with persistence according to the USER: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3301920" y="4799520"/>
            <a:ext cx="727920" cy="590400"/>
          </a:xfrm>
          <a:prstGeom prst="rect">
            <a:avLst/>
          </a:prstGeom>
          <a:noFill/>
          <a:ln w="36720">
            <a:solidFill>
              <a:srgbClr val="009933"/>
            </a:solidFill>
            <a:round/>
          </a:ln>
        </p:spPr>
        <p:txBody>
          <a:bodyPr lIns="108360" rIns="108360" tIns="63360" bIns="6336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6255720" y="4876560"/>
            <a:ext cx="1929960" cy="57168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      </a:t>
            </a:r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UI      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5"/>
          <p:cNvSpPr txBox="1"/>
          <p:nvPr/>
        </p:nvSpPr>
        <p:spPr>
          <a:xfrm>
            <a:off x="11331720" y="4908960"/>
            <a:ext cx="1524600" cy="571680"/>
          </a:xfrm>
          <a:prstGeom prst="rect">
            <a:avLst/>
          </a:prstGeom>
          <a:noFill/>
          <a:ln w="18360">
            <a:solidFill>
              <a:srgbClr val="999999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My data</a:t>
            </a:r>
            <a:endParaRPr b="0" lang="en-US" sz="32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6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7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8"/>
          <p:cNvSpPr/>
          <p:nvPr/>
        </p:nvSpPr>
        <p:spPr>
          <a:xfrm>
            <a:off x="4029840" y="5120640"/>
            <a:ext cx="2225880" cy="3024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468480" y="1314720"/>
            <a:ext cx="86342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Side note on architecture 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696640" y="7462080"/>
            <a:ext cx="1875240" cy="55368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User 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8830440" y="7467120"/>
            <a:ext cx="2783520" cy="571680"/>
          </a:xfrm>
          <a:prstGeom prst="rect">
            <a:avLst/>
          </a:prstGeom>
          <a:noFill/>
          <a:ln w="18360">
            <a:solidFill>
              <a:srgbClr val="007826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The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13474440" y="7499520"/>
            <a:ext cx="1704600" cy="571680"/>
          </a:xfrm>
          <a:prstGeom prst="rect">
            <a:avLst/>
          </a:prstGeom>
          <a:noFill/>
          <a:ln w="18360">
            <a:solidFill>
              <a:srgbClr val="999999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Some DB</a:t>
            </a:r>
            <a:endParaRPr b="0" lang="en-US" sz="32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5"/>
          <p:cNvSpPr/>
          <p:nvPr/>
        </p:nvSpPr>
        <p:spPr>
          <a:xfrm>
            <a:off x="7571880" y="774144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6"/>
          <p:cNvSpPr/>
          <p:nvPr/>
        </p:nvSpPr>
        <p:spPr>
          <a:xfrm>
            <a:off x="7571880" y="774144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7"/>
          <p:cNvSpPr/>
          <p:nvPr/>
        </p:nvSpPr>
        <p:spPr>
          <a:xfrm>
            <a:off x="7571880" y="7741440"/>
            <a:ext cx="125856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Freeform 8"/>
          <p:cNvSpPr/>
          <p:nvPr/>
        </p:nvSpPr>
        <p:spPr>
          <a:xfrm>
            <a:off x="11598480" y="7558560"/>
            <a:ext cx="3735720" cy="457560"/>
          </a:xfrm>
          <a:custGeom>
            <a:avLst/>
            <a:gdLst/>
            <a:ahLst/>
            <a:rect l="0" t="0" r="r" b="b"/>
            <a:pathLst>
              <a:path w="10377" h="1271">
                <a:moveTo>
                  <a:pt x="0" y="0"/>
                </a:moveTo>
                <a:cubicBezTo>
                  <a:pt x="10376" y="0"/>
                  <a:pt x="0" y="1270"/>
                  <a:pt x="0" y="127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1" name="TextShape 9"/>
          <p:cNvSpPr txBox="1"/>
          <p:nvPr/>
        </p:nvSpPr>
        <p:spPr>
          <a:xfrm>
            <a:off x="60840" y="3262320"/>
            <a:ext cx="18808560" cy="99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Mono Light Cond 10"/>
              </a:rPr>
              <a:t> 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Mono Light Cond 10"/>
              </a:rPr>
              <a:t>"Rem tene, verba sequentur. - Grasp the case, the words come themselves." (Cato Maior)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Mono Light Cond 10"/>
            </a:endParaRPr>
          </a:p>
        </p:txBody>
      </p:sp>
      <p:sp>
        <p:nvSpPr>
          <p:cNvPr id="252" name="TextShape 10"/>
          <p:cNvSpPr txBox="1"/>
          <p:nvPr/>
        </p:nvSpPr>
        <p:spPr>
          <a:xfrm>
            <a:off x="2761920" y="4887360"/>
            <a:ext cx="7753680" cy="55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Spot the error in both: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11"/>
          <p:cNvSpPr txBox="1"/>
          <p:nvPr/>
        </p:nvSpPr>
        <p:spPr>
          <a:xfrm>
            <a:off x="5669280" y="6085440"/>
            <a:ext cx="1662120" cy="64512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E</a:t>
            </a:r>
            <a:r>
              <a:rPr b="0" lang="en-US" sz="3862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(verything)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12"/>
          <p:cNvSpPr txBox="1"/>
          <p:nvPr/>
        </p:nvSpPr>
        <p:spPr>
          <a:xfrm>
            <a:off x="8623080" y="6162480"/>
            <a:ext cx="3181320" cy="571680"/>
          </a:xfrm>
          <a:prstGeom prst="rect">
            <a:avLst/>
          </a:prstGeom>
          <a:noFill/>
          <a:ln w="18360">
            <a:solidFill>
              <a:srgbClr val="b2b2b2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Those applications</a:t>
            </a:r>
            <a:endParaRPr b="0" lang="en-US" sz="3200" spc="-1" strike="noStrike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13"/>
          <p:cNvSpPr txBox="1"/>
          <p:nvPr/>
        </p:nvSpPr>
        <p:spPr>
          <a:xfrm>
            <a:off x="13699080" y="6194880"/>
            <a:ext cx="1456200" cy="571680"/>
          </a:xfrm>
          <a:prstGeom prst="rect">
            <a:avLst/>
          </a:prstGeom>
          <a:noFill/>
          <a:ln w="18360">
            <a:solidFill>
              <a:srgbClr val="009933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Our DB</a:t>
            </a:r>
            <a:endParaRPr b="0" lang="en-US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14"/>
          <p:cNvSpPr/>
          <p:nvPr/>
        </p:nvSpPr>
        <p:spPr>
          <a:xfrm>
            <a:off x="7364520" y="643680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5"/>
          <p:cNvSpPr/>
          <p:nvPr/>
        </p:nvSpPr>
        <p:spPr>
          <a:xfrm>
            <a:off x="7364520" y="643680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6"/>
          <p:cNvSpPr/>
          <p:nvPr/>
        </p:nvSpPr>
        <p:spPr>
          <a:xfrm>
            <a:off x="7364520" y="6436800"/>
            <a:ext cx="125856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Freeform 17"/>
          <p:cNvSpPr/>
          <p:nvPr/>
        </p:nvSpPr>
        <p:spPr>
          <a:xfrm>
            <a:off x="11787120" y="6253920"/>
            <a:ext cx="3735720" cy="457560"/>
          </a:xfrm>
          <a:custGeom>
            <a:avLst/>
            <a:gdLst/>
            <a:ahLst/>
            <a:rect l="0" t="0" r="r" b="b"/>
            <a:pathLst>
              <a:path w="10377" h="1271">
                <a:moveTo>
                  <a:pt x="0" y="0"/>
                </a:moveTo>
                <a:cubicBezTo>
                  <a:pt x="10376" y="0"/>
                  <a:pt x="0" y="1270"/>
                  <a:pt x="0" y="127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468480" y="1314720"/>
            <a:ext cx="86342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Side note on architecture 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60840" y="3262320"/>
            <a:ext cx="18808560" cy="99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Mono Light Cond 10"/>
              </a:rPr>
              <a:t> 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Mono Light Cond 10"/>
              </a:rPr>
              <a:t>"Rem tene, verba sequentur. - Grasp the case, the words come themselves." (Cato Maior)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Mono Light Cond 10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2761920" y="4887360"/>
            <a:ext cx="14886000" cy="24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Transform data (hashing, mapping, etc.)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Perform calculations (statistics, normalization, unit conversion, etc.)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Prove data (e-mail format, etc.)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Encapsulate the implementation details providing interface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            (difference between entity and table structures/datatypes)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468480" y="1314720"/>
            <a:ext cx="606780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 F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resh 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209400" y="4297680"/>
            <a:ext cx="127220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which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system component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is identified as ‘slow’ and what is ‘slow’?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7423560" y="3033360"/>
            <a:ext cx="4663080" cy="62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Mono Light Cond 10"/>
              </a:rPr>
              <a:t>Algorithms + Data Structures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 Mono Light Cond 10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7387560" y="6737040"/>
            <a:ext cx="4613400" cy="66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Last resort : Caching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840480" y="1314720"/>
            <a:ext cx="864612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Fresh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r>
              <a:rPr b="0" i="1" lang="en-US" sz="44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–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Caching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6459200" y="10515600"/>
            <a:ext cx="237744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TextShape 2"/>
          <p:cNvSpPr txBox="1"/>
          <p:nvPr/>
        </p:nvSpPr>
        <p:spPr>
          <a:xfrm>
            <a:off x="5016600" y="1103040"/>
            <a:ext cx="1007064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b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9213840" y="6623640"/>
            <a:ext cx="5691600" cy="468576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6063120" y="4012560"/>
            <a:ext cx="2919240" cy="70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 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16276320" y="6492240"/>
            <a:ext cx="2468880" cy="2743200"/>
          </a:xfrm>
          <a:prstGeom prst="rect">
            <a:avLst/>
          </a:prstGeom>
          <a:ln>
            <a:noFill/>
          </a:ln>
        </p:spPr>
      </p:pic>
      <p:sp>
        <p:nvSpPr>
          <p:cNvPr id="273" name="TextShape 4"/>
          <p:cNvSpPr txBox="1"/>
          <p:nvPr/>
        </p:nvSpPr>
        <p:spPr>
          <a:xfrm>
            <a:off x="274320" y="10515600"/>
            <a:ext cx="484668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query_cache@thinkproject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16550640" y="10515600"/>
            <a:ext cx="22860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840480" y="1314720"/>
            <a:ext cx="602028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Fresh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40480" y="1314720"/>
            <a:ext cx="1501920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Fresh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and if we are not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r>
              <a:rPr b="0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fast enough – Cache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109320" y="4846320"/>
            <a:ext cx="7657560" cy="322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Rules of caching on the back end: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
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Do not cache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Cache is last resort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Before caching consider the followings...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468480" y="1314720"/>
            <a:ext cx="602028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Fresh and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209400" y="4297680"/>
            <a:ext cx="970272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what is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use pattern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of the data we need to serve?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5120640" y="6675120"/>
            <a:ext cx="7259760" cy="194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Can we say that the most recent?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Can we say that the most frequently used?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Can we broadcast change?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Or neither of those above?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468480" y="1314720"/>
            <a:ext cx="602028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Fresh and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209400" y="4297680"/>
            <a:ext cx="1215936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 u="sng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what is the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identity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of the data we serve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regarding the data source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5120640" y="6675120"/>
            <a:ext cx="9624960" cy="14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Can be identified (eg. PK)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A unique entity in a set that is a product of functions like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aggregate/max/min/avg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468480" y="1314720"/>
            <a:ext cx="60206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It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i="1" lang="en-US" sz="4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Fresh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and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209400" y="4297680"/>
            <a:ext cx="147506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Fresh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what is the allowed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difference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of the data we serve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regarding the data source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5120640" y="6675120"/>
            <a:ext cx="7407720" cy="14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Do we have to serve the latest and greatest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Or we can let the user trigger an action?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What latency can we permit?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468480" y="1314720"/>
            <a:ext cx="606780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Serve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It F</a:t>
            </a:r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resh 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5120640" y="6675120"/>
            <a:ext cx="10114200" cy="14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Where should the optimization take place?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Can a change in the architecture/data model result in better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optimization?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209400" y="4297680"/>
            <a:ext cx="970452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 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which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system component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 is identified as ‘slow’?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468480" y="1314720"/>
            <a:ext cx="86342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Side note on architecture 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108960" y="3546720"/>
            <a:ext cx="13590360" cy="55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Generic software architecture with persistence according to application developers: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121920" y="4871520"/>
            <a:ext cx="1875240" cy="55368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User 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6255720" y="4876560"/>
            <a:ext cx="2783520" cy="571680"/>
          </a:xfrm>
          <a:prstGeom prst="rect">
            <a:avLst/>
          </a:prstGeom>
          <a:noFill/>
          <a:ln w="18360">
            <a:solidFill>
              <a:srgbClr val="007826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The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10899720" y="4908960"/>
            <a:ext cx="1704600" cy="571680"/>
          </a:xfrm>
          <a:prstGeom prst="rect">
            <a:avLst/>
          </a:prstGeom>
          <a:noFill/>
          <a:ln w="18360">
            <a:solidFill>
              <a:srgbClr val="999999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Some DB</a:t>
            </a:r>
            <a:endParaRPr b="0" lang="en-US" sz="3200" spc="-1" strike="noStrike">
              <a:solidFill>
                <a:srgbClr val="9999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6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7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8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Freeform 9"/>
          <p:cNvSpPr/>
          <p:nvPr/>
        </p:nvSpPr>
        <p:spPr>
          <a:xfrm>
            <a:off x="9023760" y="4968000"/>
            <a:ext cx="3735720" cy="457560"/>
          </a:xfrm>
          <a:custGeom>
            <a:avLst/>
            <a:gdLst/>
            <a:ahLst/>
            <a:rect l="0" t="0" r="r" b="b"/>
            <a:pathLst>
              <a:path w="10377" h="1271">
                <a:moveTo>
                  <a:pt x="0" y="0"/>
                </a:moveTo>
                <a:cubicBezTo>
                  <a:pt x="10376" y="0"/>
                  <a:pt x="0" y="1270"/>
                  <a:pt x="0" y="127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468480" y="1314720"/>
            <a:ext cx="8634240" cy="12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Side note on architecture and </a:t>
            </a:r>
            <a:r>
              <a:rPr b="0" i="1" lang="en-US" sz="4400" spc="-1" strike="noStrike" u="sng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LM Roman Dunhill 10"/>
              </a:rPr>
              <a:t>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108960" y="3546720"/>
            <a:ext cx="13195800" cy="55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Generic software architecture with persistence according to database developers: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3301920" y="4799520"/>
            <a:ext cx="1662120" cy="645120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E</a:t>
            </a:r>
            <a:r>
              <a:rPr b="0" lang="en-US" sz="3862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(verything)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6255720" y="4876560"/>
            <a:ext cx="3181320" cy="571680"/>
          </a:xfrm>
          <a:prstGeom prst="rect">
            <a:avLst/>
          </a:prstGeom>
          <a:noFill/>
          <a:ln w="18360">
            <a:solidFill>
              <a:srgbClr val="b2b2b2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Those applications</a:t>
            </a:r>
            <a:endParaRPr b="0" lang="en-US" sz="3200" spc="-1" strike="noStrike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5"/>
          <p:cNvSpPr txBox="1"/>
          <p:nvPr/>
        </p:nvSpPr>
        <p:spPr>
          <a:xfrm>
            <a:off x="11331720" y="4908960"/>
            <a:ext cx="1456200" cy="571680"/>
          </a:xfrm>
          <a:prstGeom prst="rect">
            <a:avLst/>
          </a:prstGeom>
          <a:noFill/>
          <a:ln w="18360">
            <a:solidFill>
              <a:srgbClr val="009933"/>
            </a:solidFill>
            <a:round/>
          </a:ln>
        </p:spPr>
        <p:txBody>
          <a:bodyPr lIns="99000" rIns="99000" tIns="54000" bIns="54000"/>
          <a:p>
            <a:r>
              <a:rPr b="0" lang="en-US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Linux Libertine Display O"/>
              </a:rPr>
              <a:t>Our DB</a:t>
            </a:r>
            <a:endParaRPr b="0" lang="en-US" sz="3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Line 6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7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8"/>
          <p:cNvSpPr/>
          <p:nvPr/>
        </p:nvSpPr>
        <p:spPr>
          <a:xfrm>
            <a:off x="4997160" y="5150880"/>
            <a:ext cx="125856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Freeform 9"/>
          <p:cNvSpPr/>
          <p:nvPr/>
        </p:nvSpPr>
        <p:spPr>
          <a:xfrm>
            <a:off x="9419760" y="4968000"/>
            <a:ext cx="3735720" cy="457560"/>
          </a:xfrm>
          <a:custGeom>
            <a:avLst/>
            <a:gdLst/>
            <a:ahLst/>
            <a:rect l="0" t="0" r="r" b="b"/>
            <a:pathLst>
              <a:path w="10377" h="1271">
                <a:moveTo>
                  <a:pt x="0" y="0"/>
                </a:moveTo>
                <a:cubicBezTo>
                  <a:pt x="10376" y="0"/>
                  <a:pt x="0" y="1270"/>
                  <a:pt x="0" y="127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2019-07-04T12:11:36Z</dcterms:created>
  <dc:creator>Tamika Chare</dc:creator>
  <dc:description/>
  <dc:language>en-US</dc:language>
  <cp:lastModifiedBy/>
  <dcterms:modified xsi:type="dcterms:W3CDTF">2019-10-01T14:53:34Z</dcterms:modified>
  <cp:revision>39</cp:revision>
  <dc:subject/>
  <dc:title>Template thinkproject 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2019-05-31T10:00:00Z</vt:filetime>
  </property>
  <property fmtid="{D5CDD505-2E9C-101B-9397-08002B2CF9AE}" pid="4" name="Creator">
    <vt:lpwstr>Adobe InDesign 14.0 (Macintosh)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2019-07-04T10:00:00Z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5</vt:i4>
  </property>
</Properties>
</file>