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58" r:id="rId6"/>
    <p:sldId id="262" r:id="rId7"/>
    <p:sldId id="259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80" y="5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4DF9-F471-4360-A316-5027BDE63D74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EBA65-2B41-44F6-81B5-DF4252177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46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4DF9-F471-4360-A316-5027BDE63D74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EBA65-2B41-44F6-81B5-DF4252177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89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4DF9-F471-4360-A316-5027BDE63D74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EBA65-2B41-44F6-81B5-DF4252177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81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4DF9-F471-4360-A316-5027BDE63D74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EBA65-2B41-44F6-81B5-DF4252177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61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4DF9-F471-4360-A316-5027BDE63D74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EBA65-2B41-44F6-81B5-DF4252177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656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4DF9-F471-4360-A316-5027BDE63D74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EBA65-2B41-44F6-81B5-DF4252177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65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4DF9-F471-4360-A316-5027BDE63D74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EBA65-2B41-44F6-81B5-DF4252177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636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4DF9-F471-4360-A316-5027BDE63D74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EBA65-2B41-44F6-81B5-DF4252177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430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4DF9-F471-4360-A316-5027BDE63D74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EBA65-2B41-44F6-81B5-DF4252177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16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4DF9-F471-4360-A316-5027BDE63D74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EBA65-2B41-44F6-81B5-DF4252177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16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4DF9-F471-4360-A316-5027BDE63D74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EBA65-2B41-44F6-81B5-DF4252177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093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84DF9-F471-4360-A316-5027BDE63D74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EBA65-2B41-44F6-81B5-DF4252177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2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1475656" y="1124744"/>
            <a:ext cx="0" cy="475252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971600" y="5733256"/>
            <a:ext cx="770485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35796" y="170926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/>
              <a:t>OPTION 1  Expected Figure</a:t>
            </a:r>
            <a:endParaRPr lang="en-US" sz="2800" b="1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1547664" y="133147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 i="1" dirty="0" err="1" smtClean="0"/>
              <a:t>delayTotal</a:t>
            </a:r>
            <a:r>
              <a:rPr lang="nb-NO" b="1" i="1" dirty="0" smtClean="0"/>
              <a:t> / </a:t>
            </a:r>
            <a:r>
              <a:rPr lang="nb-NO" b="1" i="1" dirty="0" err="1" smtClean="0"/>
              <a:t>faultsTotal</a:t>
            </a:r>
            <a:endParaRPr lang="en-US" b="1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7668344" y="587727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b="1" i="1" dirty="0" smtClean="0"/>
              <a:t>M / N</a:t>
            </a:r>
            <a:endParaRPr lang="en-US" b="1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1979712" y="576107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0.1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876256" y="575120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72000" y="575593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0.5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419872" y="573325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0.3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868144" y="574826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0.8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2195736" y="5589240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635896" y="5589240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788024" y="5589240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084168" y="5589240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020272" y="5589240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051720" y="213285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563888" y="342900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716016" y="407707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012160" y="458112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948264" y="479715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26" idx="1"/>
            <a:endCxn id="28" idx="1"/>
          </p:cNvCxnSpPr>
          <p:nvPr/>
        </p:nvCxnSpPr>
        <p:spPr>
          <a:xfrm>
            <a:off x="2072811" y="2153947"/>
            <a:ext cx="1512168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9" idx="1"/>
            <a:endCxn id="28" idx="5"/>
          </p:cNvCxnSpPr>
          <p:nvPr/>
        </p:nvCxnSpPr>
        <p:spPr>
          <a:xfrm flipH="1" flipV="1">
            <a:off x="3686813" y="3551925"/>
            <a:ext cx="1050294" cy="546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9" idx="5"/>
            <a:endCxn id="30" idx="2"/>
          </p:cNvCxnSpPr>
          <p:nvPr/>
        </p:nvCxnSpPr>
        <p:spPr>
          <a:xfrm>
            <a:off x="4838941" y="4199997"/>
            <a:ext cx="1173219" cy="453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1" idx="2"/>
            <a:endCxn id="30" idx="5"/>
          </p:cNvCxnSpPr>
          <p:nvPr/>
        </p:nvCxnSpPr>
        <p:spPr>
          <a:xfrm flipH="1" flipV="1">
            <a:off x="6135085" y="4704053"/>
            <a:ext cx="813179" cy="165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483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1</a:t>
            </a:r>
            <a:endParaRPr lang="en-US" dirty="0"/>
          </a:p>
        </p:txBody>
      </p:sp>
      <p:sp>
        <p:nvSpPr>
          <p:cNvPr id="4" name="AutoShape 2" descr="data:image/png;base64,iVBORw0KGgoAAAANSUhEUgAAAYwAAAEKCAYAAAAB0GKPAAAABHNCSVQICAgIfAhkiAAAAAlwSFlzAAALEgAACxIB0t1+/AAAADl0RVh0U29mdHdhcmUAbWF0cGxvdGxpYiB2ZXJzaW9uIDIuMi4zLCBodHRwOi8vbWF0cGxvdGxpYi5vcmcvIxREBQAAIABJREFUeJzt3Xl8VNX9//HXJwsQ1rAEJUEWFRFBFI2KQLGu4FJBbautdrFav7a4YUsrXX612lZbXFu1Sm3VWsVWpYpaQWwVERcMILsICrKpgBhkCZDl8/vj3uAQE3IDmdxJ5v18PObBzLn3znwyrfnk3HPO55i7IyIiUpuMuAMQEZHGQQlDREQiUcIQEZFIlDBERCQSJQwREYlECUNERCJRwhARkUiUMEREJBIlDBERiSQr7gDqU6dOnbxHjx5xhyEi0mjMmjVrg7vnRTm3SSWMHj16UFRUFHcYIiKNhpl9EPVc3ZISEZFIlDBERCQSJQwREYlECUNERCJRwhARkUia1CypvfHUnDWMm7KEtcUl5OfmMGZYb0YOKIg7LBGRlJPWCeOpOWsYO3E+JaXlAKwpLmHsxPkAShoiIlWk9S2pcVOW7EoWlUpKyxk3ZUlMEYmIpK60Thhri0vq1C4iks7SOmHk5+ZU296xdbMGjkREJPWldcIYM6w3OdmZu7UZsGHLTm6f+m48QYmIpKikDnqb2dXA9wl+D//F3e+ocnwMcGFCLH2APHffaGYrgM1AOVDm7oX1HV/lwHbiLKmrTz6YJR9voX/XdgC4O2ZW3x8tItLomLsn543N+gGPAccCO4HJwA/cfWkN538FGO3uJ4WvVwCF7r4h6mcWFhZ6fRcfvPPFpXzwyVZ+edZhtG+lW1Ui0rSY2ayof5An85ZUH+ANd9/m7mXANOCcPZz/DWBCEuPZKxkGk+au5dTbp/HcvA9JVoIVEUl1yUwYC4ChZtbRzFoCZwAHVHdieHw48GRCswMvmNksM7uspg8xs8vMrMjMitavX1+P4QeuPLkXz1w5hC7tchj16Gwu/8cs1n22vd4/R0Qk1SUtYbj7YuD3wFSC21FzgbIaTv8KMMPdNya0DXb3o4DTgVFmNrSGzxnv7oXuXpiXF2kPkDrr06Ut//7hIK47/VBeXbqBdZt3JOVzRERSWVJnSbn7X939KHcfCmwEqh2/AC6gyu0od18b/rsO+DfBWEhssjIzuPyEg3ht7Mn0KwgGxB+csZxVG7fFGZaISINJasIws87hv92Ac6lmjMLM2gEnAE8ntLUyszaVz4HTCG5xxa5dTjYA6z7bzrgpSxh2xys8OGM5FRUa2xCRpi3Z6zCeNLNFwDPAKHf/1MwuN7PLE845B3jB3bcmtO0HvGpmc4GZwHPuPjnJsdZJ57YtmDJ6KIU9OnD9M4v4+n2v8976LXGHJSKSNEmbVhuHZEyrrY27M3H2Gm54dhFZGcaM606iRZXFgCIiqaou02rTulptfTAzzju6K186pBOLP9xMi+xM3J3lG7ZyYF7ruMMTEak3aV0apD51btOCEw4JZmlNnL2G025/hVumLGFHWXktV4qINA5KGElwcp/OjDiygLteWsaZf3yVWR98GndIIiL7TAkjCXJbNuPWrx/BgxcfQ8nOcr5672vc9b+aZhSLiDQOShhJ9OXenZkyeijfGtidw/LbAqi0iIg0Whr0TrLWzbO4YUS/Xa/veHEpH23azs/O7LNrTYeISGNQaw8jrDor9aTCncdnreK026cxddHHcYcjIhJZreswzOxVoBnwIPCouxc3QFx7JY51GHtj3upifvLEPN75aDNn9e/Cr8/uy/SlG3bbl2PMsN679usQEUmWel2H4e5DzKwX8D2gyMxmAg+4+9R9jDNt9e+ay6QrhnDvtPf488vv0Xv/Ntzz0nuUlAZTcNcUlzB24nwAJQ0RSRmRV3qbWSYwEvgj8BnBLno/c/eJyQuvbhpLDyPRp1t3ctafXmVNcckXjhXk5jDjupNiiEpE0kW9bqBkZv3N7HZgMXAS8BV37xM+v32fIhXat2rG2mqSBVBju4hIHKJMq70LmA0c4e6j3H027Co//otkBpcu8nNzqm3v3LZ5A0ciIlKzPSaM8DbUKnd/2N2/8Oeuuz+ctMjSyJhhvcmppmBhyc4ylRYRkZSxx0Fvdy8Pt1ht5u47GyqodFM5sJ04S+qSIT3o2ak1zbOCYoYfbtpeY09ERKQhRFm49wEww8wmAbv2rHD325IWVRoaOaCgxhlRjxet5v9NWsCYYYfy3UE9yMywBo5ORCTaGMZa4Nnw3DYJD2kgQw/JY/BBnbjx2UV87d7XWLZOGzWJSMOry7TaVlV2xUs5jXFabVTuztNvr+X6ZxaybWc513+lL988rlvcYYlII1ff02qPD7dZXRy+PsLM7tnHGKWOzIyRAwp4YfRQTj60M11yW8QdkoikmSi3pO4AhgGfALj7XGBolDc3s6vNbIGZLTSza6o5/mUz22Rmb4eP/5dwbLiZLTGzZWZ2XbQfp+nr3KYFf77oaE7s3RmAu/63lDtfXEppeUXMkYlIUxepWq27rzLbbaC11rmeYdHC7wPHAjuByWb2nLtX3RhiurufVeXaTOBu4FRgNfCWmU1y90VR4k0XwVaw23hy9momL/yIcV/tT7+CdnGHJSJNVJQexiozGwS4mTUzsx8T3p6qRR/gDXff5u5lwDTgnIhxHQssc/f3w+m8jwEjIl6bNsyMW79+BOO/dTSfbNnBiLtnaFtYEUmaKAnjcmAUUEDw1/6R4evaLACGhus4WgJnAAdUc97xZjbXzJ43s75hWwGwKuGc1WGbVOO0vvszdfQJnDOggHunvcf761N6boKINFJRbkmZu19Y1zd298Vm9ntgKrAFmAuUVTltNtDd3beY2RnAU0AvgsKGX3jLaoMzuwy4DKBbt/SdNdSuZTa3fO0IrjzpYLp3bAXAs/PWckqf/WhRzSpyEZG6itLDeM3MXjCzS8wsty5v7u5/dfej3H0osBFYWuX4Z+6+JXz+HyDbzDoR9CgSeyNdCdaDVPcZ49290N0L8/Ly6hJek1SZLJat28wVj87h9DunM3P5xpijEpGmoNaE4e69CIoM9gVmm9mzZnZRlDc3s87hv92Ac4EJVY7vb+FoupkdG8bzCfAW0MvMeppZM+ACYFLkn0o4uHMbHrn0OMoqKjh//OtcP2khW3dU7eCJiEQXpYeBu89092sJBqM3Ag9FfP8nwzUczwCj3P1TM7vczC4Pj38VWGBmcwn22bjAA2XAFcAUggH2f7n7wug/lgAMPrgTk68eyneO78FDr6/gq/e+TkVFtIWaIiJVRdmitS3B7KYLgIOAfxP8Ap+V/PDqpimv9N5Xb63YyLrPdnBm/y64O1t3ltO6eaRZ1SLShNXrFq0Eg9VPATe4++v7FJnE5pgeHXY9/+dbq7jzv0v53bmH71oAKCJSmyi3pA5099EEt45aJzsgSb5Du7SldfMsLn7gLX70r7ls2lYad0gi0ghESRh9zWwOwbqKRWY2K1zFLY3UkQfk8uxVQ7jixIN56u01nHL7NF5esi7usEQkxUW5JTUeuNbdX4Kg/lPYNiiJcUmSNc/K5MfDejO83/6MeWIeDjw1Z81umziNGda7xj06RCT9ROlhtKpMFgDu/jLQKmkRSYPqV9COZ68cwqZtpYydOJ81xSU4sKa4hLET5/PUnDVxhygiKSJKwnjfzH5pZj3Cxy+A5ckOTBpOZoYxbsoSSkp3r0FVUlrOuClLYopKRFJNlITxPSAPmBg+OgEXJzMoaXhri0uqbV9TXELUTbZEpGmrdQzD3T8FrmqAWCRG+bk5rKkhaSzfsJUD8zRBTiTdRdlxb2piDSkza29mU5IbljS0McN6k1OlSGFOdgajT+21K1lMe3c95VopLpK2osyS6uTuxZUvwvIeWu3VxFTOhqppltTcVcV8528zOapbLr8/rz+99msTZ7giEoMopUFmAee4+8rwdXfg3+5+VAPEVycqDZI87s7Tb6/l188sZOuOcq486WD+74SDaJYVqRyZiKSo+i4N8nPgVTObFr4eSrj/hKQPM2PkgAKG9OrE9ZMWcuvUd5m+dAP//L+BVNm+V0SaqCiD3pPN7ChgIMHGRqPdfUPSI5OU1Kl1c+765lGcfcRHlJSWY2a4OzvKKrRRk0gTF2XQ24DhwFHu/gzQMty7QtLYaX33Z8SRwfjGY2+tYvgdr/DG+5/EHJWIJFOUG9D3AMcD3whfbwbuTlpE0uh079iSCocLxr/Bz/89n83bVcxQpCmKkjCOc/dRwHbYtS6jWVKjkkZl0EGdmHzNl7h0SE8mzFzJabe/wqtLdddSpKmJkjBKzSwTcAAzywMqkhqVNDotm2Xxi7MO48kfDKJNiyzKtTpcpMmJMkvqjwS77HU2s98SbKv6i6RGJY3WgG7tef7qoWRmBDOn/vLK++zfrgVn9e+i2VQijVyUWVKPhGsxTiaYJTXS3RdHeXMzuxr4fnjdX9z9jirHLwR+Gr7cAvzA3eeGx1YQjJeUA2VR5wlL/CqTRXmFM3nhR8z64FOefnstvz2nH/u1bRFzdCKyt/a4cM/MMoB57l7nDZPCTZYeA44FdgKTCRLC0oRzBgGLw9XjpwPXu/tx4bEVQGFdpvBq4V7qKSuv4IEZK7jlhSU0y8rg52f04fxjDlBvQyRF1GXh3h7HMNy9AphrZt32Io4+wBvuvs3dy4BpwDlV3v+1cBAd4A2g6158jqSwrMwMvj/0QKZcM5S++W35xVMLWL5ha9xhicheiDKG0QVYaGYzgV3/pbv72bVctwD4rZl1BEqAM4A9/fl/CfB8wmsHXjAzB+5z9/ERYpUU1aNTKx69dCAL1m7aVczwpSXrGNorb9ctLBFJbVESxq/35o3dfbGZ/R6YSjA+MRcoq+5cMzuRIGEMSWge7O5rw0KHU83sHXd/pZprLyMsVdKt2950hKShZGQY/bsGhY/nrirm4gfe4ogDcvnDef3pvb+KGYqkulqLD9bbB5n9Dljt7vdUae9PMAvrdHd/t4Zrrwe2uPste/oMjWE0Hu7OM/M+5PpJC9m8vZRRJx7MD798sIoZijSw+i4+uC+BdHb3deEYyLkEK8YTj3cj2MXvW4nJwsxaARnuvjl8fhpwQzJjlYZlZpx9RD6DD+rIDc8u4o4XlzJj2Qb+9X/H8/Tba2sssy4i8UlqD8PMpgMdgVLgWnf/r5ldDuDu95rZ/cB5wAfhJWXuXmhmBxL0OiBIao+6+29r+zz1MBqv/y7+mG07yymvcMZOnEdJ6edrQ3OyM7np3MOVNESSoC49jCj7YVzt7nfW1pYKlDAav8E3/6/arWILcnOYcd1JMUQk0rTV27Ta0HeqaftunSISiWhtDfuK19QuIg2nxjEMM/sG8E2gp5lNSjjUBlAda0mK/NycansYHVur3qVI3PY06P0a8CHQCbg1oX0zMC+ZQUn6GjOsN2MnzqektHxXmwHnHa01nSJxqzFhuPsHBIPRx9d0jkh9qxzYTpwlde2pvTjv6AMAeHDGcg7t0paBB3aMM0yRtLSnW1KbCUuaVz0EuLu3TVpUktZGDiiodkbUjrJyHn7jA95bv5XvHN+dn55+KC2bJXVmuIgkqHHQ293buHvbah5tlCwkDs2zMnnmyiF8d1APHnr9A4bfMV3bwoo0oCh7ener7tEQwYlU1bJZFtef3Zd/XjYQgG//dSbrPtsec1Qi6SFKf/65hOctgJ7AEqBvUiISieC4Azsy+Zov8daKT+kc7rHx3votHBQWNhSR+ldrD8PdD0949CLY3+LV5Icmsmctm2VxwiF5AEx7dz2n3DaN6yctZNvOamtcisg+qnOlN3efDRyThFhE9lph9/Z8a2B3HnxtBaffOZ2ZyzfGHZJIk1PrLSkzuzbhZQZwFLA+aRGJ7IVWzbO4YUQ/hvfbn58+OY/zx7/OlScezLWn9Y47NJEmI0oPo03CoznBmMaIZAYlsrcGHdSJyVcP5VsDu9O1Q8u4wxFpUmrtYbj7Xm2gJBKXyt5GpQkzV7L04y2MGdabnGaZMUYm0rhFuSWVB/yEYFZUi8p2d1fpUGkUVnyylb/NWM5LS9Yx7qv9KezRIe6QRBqlKLekHgHeIZhO+2tgBfBWEmMSqVdjT+/Do5ceR2l5BV+773V+8+witifUqhKRaKIkjI7u/leg1N2nufv3gIFJjkukXg06uBOTrxnKN4/txv2vLmf2yk/jDkmk0YmycK80/PdDMzsTWAuodKg0Oq2bZ/Hbcw7n4sE9ObhzsMDv5SXrGHhgR1pka2xDpDZREsZvzKwd8CPgT0BbYHRSoxJJospksba4hEsfKqJbx5aM++oRHN29fcyRiaS2Gm9Jmdnvw6c57r7J3Re4+4nufrS7T6rpOpHGIj83hwcvPpYdpRV87d7X+N1/FmtsQ2QP9jSGcYaZZQNj9/bNzexqM1tgZgvN7JpqjpuZ/dHMlpnZPDM7KuHYd8xsafiobptYkX02pFcnJl/zJc4/phvjX3mfkXfPoLS8Iu6wRFLSnm5JTQY2AK3M7LOE9kj7YZhZP+D7BLWndgKTzew5d1+acNrpQK/wcRzwZ+A4M+sA/AooJNiTY5aZTXJ3jVRKvWvTIpubzj2cMw/vwvINW8jODP6OmjhrFbdOXbprI6cxw3pXu0+HSLrY034YY9y9HfDcXu6H0Qd4w923uXsZMA04p8o5I4C/e+ANINfMugDDgKnuvjFMElOB4XvzA4pENaRXJ751fA8AfvPcIn70+DzWFJfgwJriEsZOnM9Tc9bEGqNInKJUq93bMiALgKFm1tHMWgJnAAdUOacAWJXwenXYVlP7F5jZZWZWZGZF69erxJXUj6fmrPnCdpMlpeWMm7IklnhEUkGdq9VG5e6Lgd8T9A4mA3OBqnWnrbpL99Be3eeMd/dCdy/My8vbh4hFPvfJlp3Vtq8tLmngSERSR9ISBoC7/9Xdj3L3ocBGYGmVU1aze6+jK8E6j5raRRpEfm5OndpF0sEeE4aZZZrZP/b2zc2sc/hvN+BcYEKVUyYB3w5nSw0ENrn7h8AU4DQza29m7YHTwjaRBjFmWG9yqizmy8nOYMyw3jw1Zw0vLVkXU2Qi8dnjwj13LzezPDNr5u7V99H37Ekz60iwWnyUu39qZpeH730v8B+CsY1lwDbg4vDYRjO7kc9rVt3g7toRRxpM5WyocVOW7DZLasSR+Zxzz2u8vaqYcwcU8MuzDqN9q2YxRyvSMMy92qGBz08wu49g06RJwNbKdne/Lbmh1V1hYaEXFRXFHYY0cTvKyrnrf8v488vvkdsym1+f3Y8zDt8fs+qG3kRSm5nNcvfCKOdGGcNYCzwbnpu4mZJIWmqelcmPTuvNpCuG0KVdDqMenc2iDz+r/UKRRi7yBkpm1srdt9Z2vki6OCy/Lf/+4SCmL9tA3/x2AMxfvYl+BW3V25AmqdYehpkdb2aLgMXh6yPM7J6kRybSCGRlZnBi784ALP14MyPvmcG3/zaTVRu3xRyZSP2LckvqDoKV158AuPtcYGgygxJpjA7Ka831Z/dl9gefMuyOV3hgxnLKK/Y8RijSmERah+Huq6o0qaSnSBUZGca3BnbnhWtP4NieHfj1M4u48P43qFDSkCYiyn4Yq8xsEOBm1gy4ivD2lIh8UUFuDg989xieensNn2zZSUZGMJ5RXuFkZmhsQxqvKD2My4FRBLWc1gBHhq9FpAZmxjkDunLplw4E4MVFH/OVP73KgjWbYo5MZO9FKT64wd0vdPf93D3P3S9y908aIjiRpiIz01i/ZQcj7p7B7ye/o42apFGKMkvqQDN7xszWm9k6M3vazA5siOBEmooTe3fmxdEncN5RBfz55fc4487pFK1Q8QJpXKLcknoU+BfQBcgHHueLNaFEpBbtWmbzh68ewcOXHMvO8gpWfKKpt9K4RBn0Nnd/OOH1P8zsimQFJNLUfalXHlNHn0CL7ODvtafmrKF9q2accIjK80tqi5IwXjKz64DHCPakOB94LtxGFRUFFKm7nGZBJdyKCueBGcuZu3oT5x3VlV+e1YfclipmKKkpSvHB5Xs47O6eMuMZKj4ojdH20rCY4bT3aN+yGTeO6Mvph3eJOyxJE/VafNDde+7hkTLJQqSxapGdyY+H9WbSFYPZr21zfvDIbBarmKGkoCi3pESkAfTNb8fTowYzfdkG+nRpCwTFDJet28wtL7y7274clft1iDQkJQyRFJJYzHDJR5v5yl2vkmFQWV1kTXEJYyfOB1DSkAaX1D29RWTv9ercmnY52VQtRVVSWs64KUviCUrSWpSFe0+a2ZlmpuQi0oAyMozPSkqrPba2uKSBoxGJ1sP4M/BNYKmZ3Wxmh0Z9czMbbWYLzWyBmU0wsxZVjt9uZm+Hj3fNrDjhWHnCsUmRfyKRJiQ/N6fG9p1lFQ0cjaS7KLOkXnT3Cwn29V4BTDWz18zsYjPLruk6MysgqGxb6O79gEzggirvPdrdj3T3I4E/ARMTDpdUHnP3s+v8k4k0AWOG9SYnO3O3tpzsTIb3259Tb5/GjGUbYopM0lGk20xm1hH4LnApMAe4kyCBTK3l0iwgx8yygJYE+4PX5Buo5IjIbkYOKOCmcw+nIDcHIyidftO5hzO83/5kmHHh/W/yo3/NZePWnXGHKmkgysK9icChwMPAg+7+YcKxoj0t+DCzq4HfAiXAC2FPpbrzugNvAF3dvTxsKwPeBsqAm939qdp+GC3ck3RSueDv3mnv0TYnmxtH9OPM/lrwJ3VTrwv3gLvc/TB3vykxWQDUkizaAyOAngRFC1uZ2UU1nH4B8ERlsgh1C9//m8AdZnZQDZ9zmZkVmVnR+vXrI/w4Ik1D5YK/5676Et07tqREJdMlyWrtYQCYWT/gMGDXoLW7/72Wa74GDHf3S8LX3wYGuvsPqzl3DjDK3V+r4b0eBJ519yf29JnqYUi6qqhwzIKNmx59cyWfbS/lkiE9yc7U5EbZs3rtYZjZrwgGpP8EnAj8AYgyCL0SGGhmLc3MgJOpZmtXM+sNtAdeT2hrb2bNw+edgMHAogifKZKWMjKM4D8zKFqxkZuff4ez75rB3FXFtVwpEl2UPz++SvDL/iN3vxg4Amhe20Xu/ibwBDAbmB9+1ngzu8HMEhPON4DHfPeuTh+gyMzmAi8RjGEoYYhEcNv5R3LvRUezcesOzrlnBjc8s4itO8riDkuagCiD3jPd/Vgzm0XQw9gMLHD3vg0RYF3olpTI5z7bXsq4yUt45M0PmPD9gRx3YMe4Q5IUVJdbUlFqSRWZWS7wF2AWsAWYuQ/xiUgDaNsimxtH9uPSL/Wke8dWQLBZ06CDO9K5TYtarhb5oloTRsIg9b1mNhlo6+7zkhuWiNSXymSxcetOxk6cT3am8bMz+vD1wgPIyLCYo5PGpMYxDDM7quoD6ABkhc9FpBHp0KoZz141hD5d2nLdxPlc8Jc3WLZuS9xhSSNS4xiGmb20h+vc3U9KTkh7T2MYIrVzdx4vWs1v/7OYigpnxtiTaNuixio/0sTVyxiGu59YfyGJSKowM75+zAGceGhnZn3w6a5ksWzdZg7u3Cbm6CSVRVmH0dLMfmFm48PXvczsrOSHJiLJlNemOcP77Q/A/975mFNue4Wf/3s+m2ooqS4SZR3GA8BOYFD4ejXwm6RFJCIN7rieHbl0SE8mzFzJqbdN4/n5HxKlCoSklygJ4yB3/wNQCuDuJYCmVog0Ia2aZ/GLsw7j6VFDyGvTnB88MpufPqnJkLK7KOswdppZDuAAYRHAHUmNSkRicXjXdjw9ajB/m7Gc/doGazXKwz1in5m7lnFTlrC2uIT83BzGDOutfcXTTJSE8StgMnCAmT1CUNfpu8kMSkTik5WZwWVDPy8O/ffXV/DAjOV8/NkOdoS7/K0pLmHsxPkAShppJMqOe1OBcwmSxASCHfReTm5YIpIqOrdpwepPS3Yli0olpeWMm7IkpqgkDpEW7gHdgQ8JdszrpoV7IunjzP5dqGn8e21xScMGI7Ha0y2pW8N/WwCFwFyCwe7+wJvAkOSGJiKpIj83hzXVJIf83JwYopG41NjDcPcTw8V7HwBHuXuhux8NDACWNVSAIhK/McN6k5OduVtbTnYmR3fL5ZV3tdNluogyrfZQd59f+cLdFwBHJi8kEUk1IwcUcNO5h1OQm4MBBbk53DiiL+98vJlv/20mYx6fy6ZtWvDX1EXZD2MCsBX4B8HU2ouA1u7+jeSHVzeqJSXSsLaXlvPH/y7lvlfep0OrZvxmZD+G9d0/7rCkDup1i1bgYmAhcDVwDcFWqRfvfXgi0lS0yM7kJ8MP5elRg+nUujlXTpjDR5u2xx2WJEmtPYzGRD0MkfiUllcwb3UxR3fvAMCb73/CsT077NprXFJTffcwRERqlZ2ZsStZvLp0A+ePf4NLHypSj6MJSWrCMLPRZrbQzBaY2QQza1Hl+HfNbL2ZvR0+Lk049h0zWxo+vpPMOEWkfh1/UEd+edZhzHhvA6feNo0JM1eqmGETEDlhmFmruryxmRUAVxGsDO8HZAIXVHPqP939yPBxf3htB4KSJMcBxwK/MrP2dfl8EYlPZoZxyZCeTLlmKP0K2jF24nyumDAn7rBkH0XZD2OQmS0CFoevjzCzeyK+fxaQY2ZZQEuCleJRDAOmuvtGd/8UmAoMj3itiKSI7h1b8ej3j+N35xzO6eHeGxUVvqugoTQuUXoYtxP8Av8EwN3nAkNru8jd1wC3ACsJyopscvcXqjn1PDObZ2ZPmNkBYVsBsCrhnNVh2xeY2WVmVmRmRevXawGRSKoxM755XDfO6p8PwIOvreBr977GsnWbY45M6irSLSl3X1Wlqby2a8JbSCOAnkA+0MrMLqpy2jNAD3fvD7wIPFR5eXVh1BDb+HAVemFeXl5tYYlIzPLaNOf9DVs5485XufulZZSWV9R+kaSEKAljlZkNAtzMmpnZjwlvT9XiFGC5u69391JgIp/v2geAu3/i7pV7a/wFODp8vho4IOHUrkS/nSUiKewrR+QzdfQJnHrYfoybsoSRd89g8YefxR2WRBAlYVwOjCK4JbSaoCzIqAjXrQRKSrs5AAAQBUlEQVQGhnuCG3AyVRKNmXVJeHl2wvEpwGlm1j7sqZwWtolIE5DXpjl3X3gU9150NOs379A+4o1ErRsoufsG4MK6vrG7v2lmTwCzgTJgDjDezG4Aitx9EnCVmZ0dHt9IuDGTu280sxuBt8K3u8HdN9Y1BhFJbcP77c+Xe+fRIixseP/09xnQrT1Hd9ekyFQUpZbUH6tp3kTwS//ppES1l7TSW6TxKtlZzqm3T2NNcQkXD+rJj4cdQstmUTYFlX1R3yu9WxDchloaPvoDHYBLzOyOvY5SRCRBTrNMJl8zlIuO687fZixn+B3TeW3ZhrjDkgRREsbBwEnu/id3/xPBYHYf4ByCsQURkXrRunkWN47sx2OXDSTD4OIH32L95h21XygNIkp/rwBoRXAbivB5vruXm5n+lxSRejfwwI48f/VQ5qz8lLw2zQGYt7qY/l1zY44svUVJGH8A3jazlwnWRwwFfheWCnkxibGJSBrLaZbJoIM7AfDSO+u4+MG3GHlkPoU9OvDnl99jbXEJ+bk5jBnWm5EDql3XK/UsUnnzcPrrsQQJY6a7p+SaCA16izRNO8squPulZfzxv0u/sII3JzuTm849XEljLyWjvPl2gvIeG4GDzazW0iAiIvWlWVYGo089ZNftqUQlpeWMm7IkhqjST623pMKS41cTrLZ+GxgIvA6clNzQRER2V9MA+NrikgaOJD1F6WFcDRwDfODuJwIDAFX5E5EGl5+bU217VqaxcO2mao9J/YmSMLa7+3YAM2vu7u8AvZMblojIF40Z1puccFV4pWaZRvOsDM6+awY3/Wcx23aWxRRd0xdlltRqM8sFngKmmtmnqBCgiMSgcmB73JQlu82S+nLvPG5+/h3ue+V9npv/Ibd87QgGHtgx5mibnkizpHadbHYC0A6Y7O47kxbVXtIsKZH09ub7n/Dzpxbwu3MO59ieHeIOp1GoyyypPfYwzCwDmBdusYq7T6uH+EREkuK4Azsy5ZqhZGYEW+rcPvVd8nNb8PXCAwiKZsu+2OMYhrtXAHPNrFsDxSMisk8qk0VZeQUzl2/kp0/O54Lxb/De+i0xR9b4RRn07gIsNLP/mtmkykeyAxMR2RdZmRk8culx3Hzu4Sz+8DNOv2M6d764lB1ltW4YKjWIMuj966RHISKSBBkZxgXHduOkPp258dnF3P3yMkYcmU+PTq3iDq1RirKB0jQz6w70cvcXzawlkFnbdSIiqaJzmxb86RsDWLVxGwd0aAnAw298wNn982nXMjvm6BqPWm9Jmdn3gSeA+8KmAoIptiIijUplsnj348386ukFnHzbNJ6Zu5a6zBZNZ1HGMEYBg4HPANx9KdA5mUGJiCTTIfu1YdIVQ+jSrgVXTpjD9x58i9Wfbos7rJQXJWHsSFxzYWZZ8IWCkdUys9FmttDMFpjZBDNrUeX4tWa2yMzmhYPq3ROOlZvZ2+FDg+wiUq/6FbTj3z8cxC/POow3l2/kgvFvUFZeEXdYKS3KoPc0M/sZkGNmpwI/BJ6p7SIzKwCuAg5z9xIz+xdwAfBgwmlzgEJ332ZmPyDYe+P88FiJux8Z/UcREambrMwMLhnSk+H99ueDT7aSlZlBWXkFy9Zv4dD928YdXsqJ0sO4jqDY4Hzg/4D/AL+I+P5ZBIkmC2hJlZIi7v6Su1f2A98gqIgrItKgCnJzGHRQsFnTozNXcsad0/nNs4vYukN1qRJF6WGMAP7u7n+pyxu7+xozuwVYCZQAL7j7C3u45BLg+YTXLcysCCgDbnZ3DbSLSNKNOLKAdz7azP2vLuf5BR9x48i+nHTofnGHlRKi9DDOBt41s4fN7Mywt1ArM2tPkGx6AvlAKzO7qIZzLwIKgXEJzd3C+ibfBO4ws4NquPYyMysys6L161V1XUT2TbucbH53zuE8fvnx5DTL5HsPFnHz8+/EHVZKqDVhuPvFwMHA4wS/vN8zs/sjvPcpwHJ3X+/upcBEYFDVk8zsFODnwNnuvmt3lMptYN39feBlgn04qotvvLsXunthXl5ehLBERGp3TI8OPHfVEH506iGcdGgwMXRHWTkVFek7BTdSb8HdS83seYLZUTkEPYdLa7lsJTAwXOhXApwM7FZK1swGEKzvGO7u6xLa2wPb3H2HmXUimNb7h2g/kohI/WielcmVJ/fa9frm599h/upNnNKnMw+/sXK3EuvpsKd4lC1ahxPMbjqR4C/9+4Gv13adu79pZk8AswnGIeYA483sBqDI3ScR3IJqDTweVpJc6e5nA32A+8ysgqAXdLO7L6r7jyciUn/65bfjsZkrKfrg011ta4pLGDtxPkCTTxq17odhZo8BjwHPJ94ySkXaD0NEkm3gTf/lo03bv9BekJvDjOtOiiGifVNv+2EAuPsFVd58MPBNdx+1l/GJiDRaH1eTLADWFpc0cCQNL8osKczsSDP7g5mtAH4DaMqAiKSl/NycattbNsvk5SXrqj3WVNSYMMzsEDP7f2a2GLgLWEVwC+tEd/9Tg0UoIpJCxgzrTU727gW7W2Rn0Kp5Ft994C2u/dfbFG9LuR2s68Webkm9A0wHvuLuyyCoDdUgUYmIpKjKge1xU5bsNktqeL/9uet/y7h32nu88u56bhjRjzMO7xJztPWrxkFvMzuHYHbUIGAywcD3/e7es+HCqxsNeotI3Bau3cRPn5zHh8XbeXnMl2nTIrX326jLoHeNt6Tc/d/ufj5wKMF02tHAfmb2ZzM7rV4iFRFpYvrmt+OpHw7mscsG0qZFNmXlFUxe8FGT2HMjykrvre7+iLufRVAc8G2CgoQiIlKNrMwMeu3XBoBn5q3l8n/M4jsPNP49NyLNkqrk7hvd/T53b3yTjUVEYjDiiAJuGNGXWSs2ctrtr/DQaysabXmROiUMERGpm4wM49vH92DK6KEU9ujAryYt5KdPzos7rL0SqZaUiIjsm67tW/LQxccwcfYaenQK9hbfXlpOVoaRldk4/nZvHFGKiDQBZsZ5R3fl6O4dgKCY4ch7ZrBw7aaYI4tGCUNEJCYDD+zAR5t2MOKuGdwyZQnbS8vjDmmPlDBERGIyvF8XXrx2KCOOLOCul5Zx5h+np3RvQwlDRCRGuS2bcevXj+Ch7x0LQKtmqTu0rIQhIpICTjgkj6mjT6BHp1a4O796egHTl6bWttNKGCIiKSIjwwAo3lbK9KUb+NZfZ/KTJ+ayqaQ05sgCShgiIimmfatm/OfqL/GDLx/Ek7PXcOpt05iy8KO4w1LCEBFJRS2yM/np8EN5etRgOrZuzs8mzmfLjrJYY0pqwjCz0Wa20MwWmNkEM2tR5XhzM/unmS0zszfNrEfCsbFh+xIzG5bMOEVEUlW/gnZMumIwEy4bSOvmWZSVVzB10cexFDNM2nC8mRUAVwGHuXuJmf2LoFz6gwmnXQJ86u4Hm9kFwO+B883ssPDcvkA+8KKZHeLuqT1JWUQkCbIzMzgkLGb49Ntr+dHjczmxdx5DD8nj/unLd9uXo3K/jmRI9vytLCDHzEqBlsDaKsdHANeHz58A7jIzC9sfc/cdwHIzWwYcC7ye5HhFRFLayAEFbCop5ab/LOalJZ/PolpTXMLYifN3nZMMSbsl5e5rgFuAlcCHwCZ3f6HKaQUEW7/i7mXAJqBjYntoddgmIpLWMjOM7w3pSYfWzb5wrKS0nHFTliTts5OWMMysPUFPoSfBbaVWZnZR1dOqudT30F7d51xmZkVmVrR+fWrNWRYRSZZ1n+2otn1tcUnSPjOZg96nAMvdfb27lwITCbZ7TbQaOADAzLKAdsDGxPZQV754OwsAdx/v7oXuXpiXl1fPP4KISGrKz82pU3t9SGbCWAkMNLOW4bjEycDiKudMAr4TPv8q8D8Phv4nAReEs6h6Ar2AmUmMVUSkURkzrDc52Zm7teVkZzJmWO+kfWbSBr3d/U0zewKYDZQBc4DxZnYDUOTuk4C/Ag+Hg9obCWZG4e4Lw1lVi8JrR2mGlIjI5yoHtsdNWdJgs6SsKWxMXqmwsNCLioriDkNEpNEws1nuXhjlXK30FhGRSJQwREQkEiUMERGJRAlDREQiUcIQEZFImtQsKTNbD3ywl5d3AjbUYziNmb6L3en72J2+j881he+iu7tHWvXcpBLGvjCzoqhTy5o6fRe70/exO30fn0u370K3pEREJBIlDBERiUQJ43Pj4w4ghei72J2+j93p+/hcWn0XGsMQEZFI1MMQEZFI0j5hmNlwM1tiZsvM7Lq444mTmR1gZi+Z2WIzW2hmV8cdU9zMLNPM5pjZs3HHEjczyzWzJ8zsnfD/I8fHHVOczGx0+N/JAjObYGYt4o4p2dI6YZhZJnA3cDpwGPANMzss3qhiVQb8yN37AAOBUWn+fQBczRf3cUlXdwKT3f1Q4AjS+HsxswLgKqDQ3fsBmYTbMzRlaZ0wgGOBZe7+vrvvBB4j2FY2Lbn7h+4+O3y+meAXQtrupW5mXYEzgfvjjiVuZtYWGEqwhw3uvtPdi+ONKnZZQE64W2hLatgVtClJ94RRAKxKeL2aNP4FmcjMegADgDfjjSRWdwA/ASriDiQFHAisBx4Ib9Hdb2at4g4qLu6+BriFYGfRD4FN7v5CvFElX7onDKumLe2njZlZa+BJ4Bp3/yzueOJgZmcB69x9VtyxpIgs4Cjgz+4+ANgKpO2Yn5m1J7gb0RPIB1qZ2UXxRpV86Z4wVgMHJLzuShp0K/fEzLIJksUj7j4x7nhiNBg428xWENyqPMnM/hFvSLFaDax298oe5xMECSRdnQIsd/f17l4KTAQGxRxT0qV7wngL6GVmPc2sGcGg1aSYY4qNmRnBPerF7n5b3PHEyd3HuntXd+9B8P+L/7l7k/8Lsibu/hGwysx6h00nA4tiDCluK4GBZtYy/O/mZNJgEkBW3AHEyd3LzOwKYArBLIe/ufvCmMOK02DgW8B8M3s7bPuZu/8nxpgkdVwJPBL+cfU+cHHM8cTG3d80syeA2QSzC+eQBqu+tdJbREQiSfdbUiIiEpEShoiIRKKEISIikShhiIhIJEoYIiISiRKGyD4yMzezhxNeZ5nZ+sQKt2aWbWazEs6/NeHYj83s+gYNWmQvKGGI7LutQD8zywlfnwqsqXLOEOC18PkO4Fwz69RA8YnUCyUMkfrxPEFlW4BvABOqHB8engPBQq/xwOiGCU2kfihhiNSPx4ALwk10+vPFKr8nAi8nvL4buNDM2jVMeCL7TglDpB64+zygB0HvYrdSKmaWD2x0920J538G/J1gEx6RRkEJQ6T+TCLYI6Hq7ajTCeqVVXUHcAmQtvtKSOOihCFSf/4G3ODu86u0J45f7OLuG4F/ESQNkZSnhCFST9x9tbvfmdgW7hvfy93fqeGyWwHNlpJGQdVqRZLIzIYAF7n75XHHIrKvlDBERCQS3ZISEZFIlDBERCQSJQwREYlECUNERCJRwhARkUiUMEREJBIlDBERieT/A0zQtI0pASX7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5" y="1423987"/>
            <a:ext cx="619125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369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7696987" y="2101498"/>
            <a:ext cx="1188132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 smtClean="0"/>
              <a:t>Suggested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31807" y="1916832"/>
            <a:ext cx="118813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 err="1" smtClean="0"/>
              <a:t>Current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83568" y="1619508"/>
            <a:ext cx="0" cy="475252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79512" y="6228020"/>
            <a:ext cx="770485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7504" y="18002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/>
              <a:t>OPTION 2  Expected Figure</a:t>
            </a:r>
            <a:endParaRPr lang="en-US" sz="2800" b="1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6825621" y="6364872"/>
            <a:ext cx="182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</a:t>
            </a:r>
            <a:r>
              <a:rPr lang="en-US" dirty="0" err="1" smtClean="0">
                <a:effectLst/>
              </a:rPr>
              <a:t>ccuracy_rca</a:t>
            </a:r>
            <a:endParaRPr lang="en-US" b="1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1187624" y="625584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0.1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084168" y="624596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779912" y="625070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0.5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627784" y="622802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0.3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076056" y="6243031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0.8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403648" y="6084004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843808" y="6084004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995936" y="6084004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292080" y="6084004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228184" y="6084004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259632" y="262762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771800" y="392376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923928" y="457183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220072" y="507589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156176" y="529191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26" idx="1"/>
            <a:endCxn id="28" idx="1"/>
          </p:cNvCxnSpPr>
          <p:nvPr/>
        </p:nvCxnSpPr>
        <p:spPr>
          <a:xfrm>
            <a:off x="1280723" y="2648711"/>
            <a:ext cx="1512168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9" idx="1"/>
            <a:endCxn id="28" idx="5"/>
          </p:cNvCxnSpPr>
          <p:nvPr/>
        </p:nvCxnSpPr>
        <p:spPr>
          <a:xfrm flipH="1" flipV="1">
            <a:off x="2894725" y="4046689"/>
            <a:ext cx="1050294" cy="546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9" idx="5"/>
            <a:endCxn id="30" idx="2"/>
          </p:cNvCxnSpPr>
          <p:nvPr/>
        </p:nvCxnSpPr>
        <p:spPr>
          <a:xfrm>
            <a:off x="4046853" y="4694761"/>
            <a:ext cx="1173219" cy="453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1" idx="2"/>
            <a:endCxn id="30" idx="5"/>
          </p:cNvCxnSpPr>
          <p:nvPr/>
        </p:nvCxnSpPr>
        <p:spPr>
          <a:xfrm flipH="1" flipV="1">
            <a:off x="5342997" y="5198817"/>
            <a:ext cx="813179" cy="165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563888" y="638979"/>
            <a:ext cx="50876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effectLst/>
              </a:rPr>
              <a:t>I suggest to have just one variable for accuracy.  In the current code there are:  </a:t>
            </a:r>
          </a:p>
          <a:p>
            <a:r>
              <a:rPr lang="en-US" sz="1200" dirty="0" smtClean="0">
                <a:effectLst/>
              </a:rPr>
              <a:t>1.) </a:t>
            </a:r>
            <a:r>
              <a:rPr lang="en-US" sz="1200" dirty="0" err="1" smtClean="0">
                <a:effectLst/>
              </a:rPr>
              <a:t>accuracy_fault_detection</a:t>
            </a:r>
            <a:r>
              <a:rPr lang="en-US" sz="1200" dirty="0" smtClean="0">
                <a:effectLst/>
              </a:rPr>
              <a:t>  2.) </a:t>
            </a:r>
            <a:r>
              <a:rPr lang="en-US" sz="1200" dirty="0" err="1" smtClean="0">
                <a:effectLst/>
              </a:rPr>
              <a:t>accuracy_rca</a:t>
            </a:r>
            <a:endParaRPr lang="en-US" sz="1200" dirty="0" smtClean="0">
              <a:effectLst/>
            </a:endParaRPr>
          </a:p>
          <a:p>
            <a:r>
              <a:rPr lang="en-US" sz="1200" dirty="0" smtClean="0"/>
              <a:t>And there is one if for each.  </a:t>
            </a:r>
          </a:p>
          <a:p>
            <a:endParaRPr lang="en-US" sz="1200" dirty="0">
              <a:effectLst/>
            </a:endParaRPr>
          </a:p>
          <a:p>
            <a:r>
              <a:rPr lang="en-US" sz="1200" dirty="0" smtClean="0"/>
              <a:t>I suggest to focus only in </a:t>
            </a:r>
            <a:r>
              <a:rPr lang="en-US" sz="1200" dirty="0" err="1" smtClean="0"/>
              <a:t>accuracy_rca</a:t>
            </a:r>
            <a:r>
              <a:rPr lang="en-US" sz="1200" dirty="0" smtClean="0"/>
              <a:t>.  I understand the idea, but it will be hard to plot and show both accuracy, and I think </a:t>
            </a:r>
            <a:r>
              <a:rPr lang="en-US" sz="1200" dirty="0" err="1" smtClean="0"/>
              <a:t>accuracy_rca</a:t>
            </a:r>
            <a:r>
              <a:rPr lang="en-US" sz="1200" dirty="0" smtClean="0"/>
              <a:t> is more important to </a:t>
            </a:r>
            <a:r>
              <a:rPr lang="en-US" sz="1200" dirty="0" err="1" smtClean="0"/>
              <a:t>highligth</a:t>
            </a:r>
            <a:r>
              <a:rPr lang="en-US" sz="1200" dirty="0" smtClean="0"/>
              <a:t>.</a:t>
            </a:r>
            <a:endParaRPr lang="en-US" sz="1200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3563888" y="2195572"/>
            <a:ext cx="2876169" cy="20621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/>
              <a:t> if </a:t>
            </a:r>
            <a:r>
              <a:rPr lang="en-US" sz="800" dirty="0" err="1" smtClean="0"/>
              <a:t>currFault.assocElement.monitored</a:t>
            </a:r>
            <a:r>
              <a:rPr lang="en-US" sz="800" dirty="0" smtClean="0"/>
              <a:t> == True:</a:t>
            </a:r>
          </a:p>
          <a:p>
            <a:r>
              <a:rPr lang="en-US" sz="800" dirty="0" smtClean="0"/>
              <a:t>            </a:t>
            </a:r>
            <a:r>
              <a:rPr lang="en-US" sz="800" dirty="0" err="1" smtClean="0"/>
              <a:t>accuracy_fault_detection</a:t>
            </a:r>
            <a:r>
              <a:rPr lang="en-US" sz="800" dirty="0" smtClean="0"/>
              <a:t> = </a:t>
            </a:r>
            <a:r>
              <a:rPr lang="en-US" sz="800" dirty="0" err="1" smtClean="0"/>
              <a:t>random.random</a:t>
            </a:r>
            <a:r>
              <a:rPr lang="en-US" sz="800" dirty="0" smtClean="0"/>
              <a:t>()</a:t>
            </a:r>
          </a:p>
          <a:p>
            <a:r>
              <a:rPr lang="en-US" sz="800" dirty="0" smtClean="0"/>
              <a:t>            </a:t>
            </a:r>
            <a:r>
              <a:rPr lang="en-US" sz="800" dirty="0" err="1" smtClean="0"/>
              <a:t>accuracy_rca</a:t>
            </a:r>
            <a:r>
              <a:rPr lang="en-US" sz="800" dirty="0" smtClean="0"/>
              <a:t> = </a:t>
            </a:r>
            <a:r>
              <a:rPr lang="en-US" sz="800" dirty="0" err="1" smtClean="0"/>
              <a:t>random.random</a:t>
            </a:r>
            <a:r>
              <a:rPr lang="en-US" sz="800" dirty="0" smtClean="0"/>
              <a:t>()</a:t>
            </a:r>
          </a:p>
          <a:p>
            <a:r>
              <a:rPr lang="en-US" sz="800" dirty="0" smtClean="0"/>
              <a:t>            if (</a:t>
            </a:r>
            <a:r>
              <a:rPr lang="en-US" sz="800" dirty="0" err="1" smtClean="0"/>
              <a:t>accuracy_fault_detection</a:t>
            </a:r>
            <a:r>
              <a:rPr lang="en-US" sz="800" dirty="0" smtClean="0"/>
              <a:t> &lt; </a:t>
            </a:r>
            <a:r>
              <a:rPr lang="en-US" sz="800" dirty="0" err="1" smtClean="0"/>
              <a:t>accuracyFaultDetection</a:t>
            </a:r>
            <a:r>
              <a:rPr lang="en-US" sz="800" dirty="0" smtClean="0"/>
              <a:t>): </a:t>
            </a:r>
          </a:p>
          <a:p>
            <a:r>
              <a:rPr lang="en-US" sz="800" dirty="0" smtClean="0"/>
              <a:t>                if (</a:t>
            </a:r>
            <a:r>
              <a:rPr lang="en-US" sz="800" dirty="0" err="1" smtClean="0"/>
              <a:t>accuracy_rca</a:t>
            </a:r>
            <a:r>
              <a:rPr lang="en-US" sz="800" dirty="0" smtClean="0"/>
              <a:t> &lt; </a:t>
            </a:r>
            <a:r>
              <a:rPr lang="en-US" sz="800" dirty="0" err="1" smtClean="0"/>
              <a:t>accuracyRCA</a:t>
            </a:r>
            <a:r>
              <a:rPr lang="en-US" sz="800" dirty="0" smtClean="0"/>
              <a:t>):</a:t>
            </a:r>
          </a:p>
          <a:p>
            <a:r>
              <a:rPr lang="en-US" sz="800" dirty="0" smtClean="0"/>
              <a:t>                    </a:t>
            </a:r>
            <a:r>
              <a:rPr lang="en-US" sz="800" dirty="0" err="1" smtClean="0"/>
              <a:t>delayTotal</a:t>
            </a:r>
            <a:r>
              <a:rPr lang="en-US" sz="800" dirty="0" smtClean="0"/>
              <a:t>  = </a:t>
            </a:r>
            <a:r>
              <a:rPr lang="en-US" sz="800" dirty="0" err="1" smtClean="0"/>
              <a:t>delayTotal</a:t>
            </a:r>
            <a:r>
              <a:rPr lang="en-US" sz="800" dirty="0" smtClean="0"/>
              <a:t> + D_3</a:t>
            </a:r>
          </a:p>
          <a:p>
            <a:r>
              <a:rPr lang="en-US" sz="800" dirty="0" smtClean="0"/>
              <a:t>                    C_R = C_R + 1</a:t>
            </a:r>
          </a:p>
          <a:p>
            <a:r>
              <a:rPr lang="en-US" sz="800" dirty="0" smtClean="0"/>
              <a:t>                else:   </a:t>
            </a:r>
          </a:p>
          <a:p>
            <a:r>
              <a:rPr lang="en-US" sz="800" dirty="0" smtClean="0"/>
              <a:t>                    </a:t>
            </a:r>
            <a:r>
              <a:rPr lang="en-US" sz="800" dirty="0" err="1" smtClean="0"/>
              <a:t>delayTotal</a:t>
            </a:r>
            <a:r>
              <a:rPr lang="en-US" sz="800" dirty="0" smtClean="0"/>
              <a:t> = </a:t>
            </a:r>
            <a:r>
              <a:rPr lang="en-US" sz="800" dirty="0" err="1" smtClean="0"/>
              <a:t>delayTotal</a:t>
            </a:r>
            <a:r>
              <a:rPr lang="en-US" sz="800" dirty="0" smtClean="0"/>
              <a:t> + D_2</a:t>
            </a:r>
          </a:p>
          <a:p>
            <a:r>
              <a:rPr lang="en-US" sz="800" dirty="0" smtClean="0"/>
              <a:t>                    C_D = C_D + 1</a:t>
            </a:r>
          </a:p>
          <a:p>
            <a:r>
              <a:rPr lang="en-US" sz="800" dirty="0" smtClean="0"/>
              <a:t>            else:</a:t>
            </a:r>
          </a:p>
          <a:p>
            <a:r>
              <a:rPr lang="en-US" sz="800" dirty="0" smtClean="0"/>
              <a:t>                </a:t>
            </a:r>
            <a:r>
              <a:rPr lang="en-US" sz="800" dirty="0" err="1" smtClean="0"/>
              <a:t>delayTotal</a:t>
            </a:r>
            <a:r>
              <a:rPr lang="en-US" sz="800" dirty="0" smtClean="0"/>
              <a:t> = </a:t>
            </a:r>
            <a:r>
              <a:rPr lang="en-US" sz="800" dirty="0" err="1" smtClean="0"/>
              <a:t>delayTotal</a:t>
            </a:r>
            <a:r>
              <a:rPr lang="en-US" sz="800" dirty="0" smtClean="0"/>
              <a:t> + D_1</a:t>
            </a:r>
          </a:p>
          <a:p>
            <a:r>
              <a:rPr lang="en-US" sz="800" dirty="0" smtClean="0"/>
              <a:t>                C_M = C_M + 1</a:t>
            </a:r>
          </a:p>
          <a:p>
            <a:r>
              <a:rPr lang="en-US" sz="800" dirty="0" smtClean="0"/>
              <a:t>        else:</a:t>
            </a:r>
          </a:p>
          <a:p>
            <a:r>
              <a:rPr lang="en-US" sz="800" dirty="0" smtClean="0"/>
              <a:t>  </a:t>
            </a:r>
          </a:p>
          <a:p>
            <a:r>
              <a:rPr lang="en-US" sz="800" dirty="0" smtClean="0"/>
              <a:t>          </a:t>
            </a:r>
            <a:r>
              <a:rPr lang="en-US" sz="800" dirty="0" err="1" smtClean="0"/>
              <a:t>delayTotal</a:t>
            </a:r>
            <a:r>
              <a:rPr lang="en-US" sz="800" dirty="0" smtClean="0"/>
              <a:t> = </a:t>
            </a:r>
            <a:r>
              <a:rPr lang="en-US" sz="800" dirty="0" err="1" smtClean="0"/>
              <a:t>delayTotal</a:t>
            </a:r>
            <a:r>
              <a:rPr lang="en-US" sz="800" dirty="0" smtClean="0"/>
              <a:t> + D_0</a:t>
            </a:r>
            <a:endParaRPr 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755576" y="182624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 i="1" dirty="0" err="1" smtClean="0"/>
              <a:t>delayTotal</a:t>
            </a:r>
            <a:r>
              <a:rPr lang="nb-NO" b="1" i="1" dirty="0" smtClean="0"/>
              <a:t> / </a:t>
            </a:r>
            <a:r>
              <a:rPr lang="nb-NO" b="1" i="1" dirty="0" err="1" smtClean="0"/>
              <a:t>faultsTotal</a:t>
            </a:r>
            <a:endParaRPr lang="en-US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6588224" y="2405360"/>
            <a:ext cx="2306331" cy="13234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/>
              <a:t> if </a:t>
            </a:r>
            <a:r>
              <a:rPr lang="en-US" sz="800" dirty="0" err="1" smtClean="0"/>
              <a:t>currFault.assocElement.monitored</a:t>
            </a:r>
            <a:r>
              <a:rPr lang="en-US" sz="800" dirty="0" smtClean="0"/>
              <a:t> == True:</a:t>
            </a:r>
          </a:p>
          <a:p>
            <a:r>
              <a:rPr lang="en-US" sz="800" dirty="0" smtClean="0"/>
              <a:t>            </a:t>
            </a:r>
            <a:r>
              <a:rPr lang="en-US" sz="800" dirty="0" err="1" smtClean="0"/>
              <a:t>accuracy_rca</a:t>
            </a:r>
            <a:r>
              <a:rPr lang="en-US" sz="800" dirty="0" smtClean="0"/>
              <a:t> = </a:t>
            </a:r>
            <a:r>
              <a:rPr lang="en-US" sz="800" dirty="0" err="1" smtClean="0"/>
              <a:t>random.random</a:t>
            </a:r>
            <a:r>
              <a:rPr lang="en-US" sz="800" dirty="0" smtClean="0"/>
              <a:t>()</a:t>
            </a:r>
          </a:p>
          <a:p>
            <a:r>
              <a:rPr lang="en-US" sz="800" dirty="0" smtClean="0"/>
              <a:t>                if (</a:t>
            </a:r>
            <a:r>
              <a:rPr lang="en-US" sz="800" dirty="0" err="1" smtClean="0"/>
              <a:t>accuracy_rca</a:t>
            </a:r>
            <a:r>
              <a:rPr lang="en-US" sz="800" dirty="0" smtClean="0"/>
              <a:t> &lt; </a:t>
            </a:r>
            <a:r>
              <a:rPr lang="en-US" sz="800" dirty="0" err="1" smtClean="0"/>
              <a:t>accuracyRCA</a:t>
            </a:r>
            <a:r>
              <a:rPr lang="en-US" sz="800" dirty="0" smtClean="0"/>
              <a:t>):</a:t>
            </a:r>
          </a:p>
          <a:p>
            <a:r>
              <a:rPr lang="en-US" sz="800" dirty="0" smtClean="0"/>
              <a:t>                    </a:t>
            </a:r>
            <a:r>
              <a:rPr lang="en-US" sz="800" dirty="0" err="1" smtClean="0"/>
              <a:t>delayTotal</a:t>
            </a:r>
            <a:r>
              <a:rPr lang="en-US" sz="800" dirty="0" smtClean="0"/>
              <a:t>  = </a:t>
            </a:r>
            <a:r>
              <a:rPr lang="en-US" sz="800" dirty="0" err="1" smtClean="0"/>
              <a:t>delayTotal</a:t>
            </a:r>
            <a:r>
              <a:rPr lang="en-US" sz="800" dirty="0" smtClean="0"/>
              <a:t> + D_2</a:t>
            </a:r>
          </a:p>
          <a:p>
            <a:r>
              <a:rPr lang="en-US" sz="800" dirty="0" smtClean="0"/>
              <a:t>                    C_R = C_R + 1</a:t>
            </a:r>
          </a:p>
          <a:p>
            <a:r>
              <a:rPr lang="en-US" sz="800" dirty="0" smtClean="0"/>
              <a:t>                else:   </a:t>
            </a:r>
          </a:p>
          <a:p>
            <a:r>
              <a:rPr lang="en-US" sz="800" dirty="0" smtClean="0"/>
              <a:t>                    </a:t>
            </a:r>
            <a:r>
              <a:rPr lang="en-US" sz="800" dirty="0" err="1" smtClean="0"/>
              <a:t>delayTotal</a:t>
            </a:r>
            <a:r>
              <a:rPr lang="en-US" sz="800" dirty="0" smtClean="0"/>
              <a:t> = </a:t>
            </a:r>
            <a:r>
              <a:rPr lang="en-US" sz="800" dirty="0" err="1" smtClean="0"/>
              <a:t>delayTotal</a:t>
            </a:r>
            <a:r>
              <a:rPr lang="en-US" sz="800" dirty="0" smtClean="0"/>
              <a:t> + D_1</a:t>
            </a:r>
          </a:p>
          <a:p>
            <a:r>
              <a:rPr lang="en-US" sz="800" dirty="0" smtClean="0"/>
              <a:t>                    C_M = C_M + 1</a:t>
            </a:r>
          </a:p>
          <a:p>
            <a:r>
              <a:rPr lang="en-US" sz="800" dirty="0" smtClean="0"/>
              <a:t>        else:</a:t>
            </a:r>
          </a:p>
          <a:p>
            <a:r>
              <a:rPr lang="en-US" sz="800" dirty="0" smtClean="0"/>
              <a:t>            </a:t>
            </a:r>
            <a:r>
              <a:rPr lang="en-US" sz="800" dirty="0" err="1" smtClean="0"/>
              <a:t>delayTotal</a:t>
            </a:r>
            <a:r>
              <a:rPr lang="en-US" sz="800" dirty="0" smtClean="0"/>
              <a:t> = </a:t>
            </a:r>
            <a:r>
              <a:rPr lang="en-US" sz="800" dirty="0" err="1" smtClean="0"/>
              <a:t>delayTotal</a:t>
            </a:r>
            <a:r>
              <a:rPr lang="en-US" sz="800" dirty="0" smtClean="0"/>
              <a:t> + D_0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222965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2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1362075"/>
            <a:ext cx="75819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073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1259632" y="1221323"/>
            <a:ext cx="0" cy="475252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755576" y="5829835"/>
            <a:ext cx="770485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7504" y="18002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/>
              <a:t>OPTION 3  Expected Figure</a:t>
            </a:r>
            <a:endParaRPr lang="en-US" sz="2800" b="1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7919864" y="5901843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Time</a:t>
            </a:r>
            <a:endParaRPr lang="en-US" b="1" i="1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979712" y="5685819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804248" y="5685819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979712" y="844351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effectLst/>
              </a:rPr>
              <a:t>Cumulative Value</a:t>
            </a:r>
            <a:endParaRPr lang="en-US" sz="1600" b="1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1331640" y="1428055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 i="1" dirty="0" err="1" smtClean="0"/>
              <a:t>delayTotal</a:t>
            </a:r>
            <a:endParaRPr lang="en-US" b="1" i="1" dirty="0"/>
          </a:p>
        </p:txBody>
      </p:sp>
      <p:cxnSp>
        <p:nvCxnSpPr>
          <p:cNvPr id="8" name="Straight Arrow Connector 7"/>
          <p:cNvCxnSpPr>
            <a:stCxn id="27" idx="2"/>
            <a:endCxn id="33" idx="0"/>
          </p:cNvCxnSpPr>
          <p:nvPr/>
        </p:nvCxnSpPr>
        <p:spPr>
          <a:xfrm flipH="1">
            <a:off x="2555776" y="1182905"/>
            <a:ext cx="324036" cy="24515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247076" y="5907711"/>
            <a:ext cx="11143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LASTTIME</a:t>
            </a:r>
          </a:p>
          <a:p>
            <a:r>
              <a:rPr lang="nb-NO" dirty="0" smtClean="0"/>
              <a:t>e.g. 1000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570680" y="5940785"/>
            <a:ext cx="15215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0.1*LASTTIME</a:t>
            </a:r>
          </a:p>
          <a:p>
            <a:r>
              <a:rPr lang="nb-NO" dirty="0" smtClean="0"/>
              <a:t> e.g. 100</a:t>
            </a:r>
            <a:endParaRPr lang="en-US" dirty="0"/>
          </a:p>
        </p:txBody>
      </p:sp>
      <p:sp>
        <p:nvSpPr>
          <p:cNvPr id="44" name="Freeform 43"/>
          <p:cNvSpPr/>
          <p:nvPr/>
        </p:nvSpPr>
        <p:spPr>
          <a:xfrm>
            <a:off x="2009775" y="1876425"/>
            <a:ext cx="4705350" cy="3143250"/>
          </a:xfrm>
          <a:custGeom>
            <a:avLst/>
            <a:gdLst>
              <a:gd name="connsiteX0" fmla="*/ 0 w 4705350"/>
              <a:gd name="connsiteY0" fmla="*/ 3143250 h 3143250"/>
              <a:gd name="connsiteX1" fmla="*/ 3438525 w 4705350"/>
              <a:gd name="connsiteY1" fmla="*/ 1885950 h 3143250"/>
              <a:gd name="connsiteX2" fmla="*/ 4705350 w 4705350"/>
              <a:gd name="connsiteY2" fmla="*/ 0 h 314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05350" h="3143250">
                <a:moveTo>
                  <a:pt x="0" y="3143250"/>
                </a:moveTo>
                <a:cubicBezTo>
                  <a:pt x="1327150" y="2776537"/>
                  <a:pt x="2654300" y="2409825"/>
                  <a:pt x="3438525" y="1885950"/>
                </a:cubicBezTo>
                <a:cubicBezTo>
                  <a:pt x="4222750" y="1362075"/>
                  <a:pt x="4551363" y="331787"/>
                  <a:pt x="470535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>
            <a:off x="2019300" y="3943350"/>
            <a:ext cx="4724400" cy="1362075"/>
          </a:xfrm>
          <a:custGeom>
            <a:avLst/>
            <a:gdLst>
              <a:gd name="connsiteX0" fmla="*/ 0 w 4724400"/>
              <a:gd name="connsiteY0" fmla="*/ 1362075 h 1362075"/>
              <a:gd name="connsiteX1" fmla="*/ 3543300 w 4724400"/>
              <a:gd name="connsiteY1" fmla="*/ 971550 h 1362075"/>
              <a:gd name="connsiteX2" fmla="*/ 4724400 w 4724400"/>
              <a:gd name="connsiteY2" fmla="*/ 0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24400" h="1362075">
                <a:moveTo>
                  <a:pt x="0" y="1362075"/>
                </a:moveTo>
                <a:cubicBezTo>
                  <a:pt x="1377950" y="1280319"/>
                  <a:pt x="2755900" y="1198563"/>
                  <a:pt x="3543300" y="971550"/>
                </a:cubicBezTo>
                <a:cubicBezTo>
                  <a:pt x="4330700" y="744537"/>
                  <a:pt x="4527550" y="372268"/>
                  <a:pt x="4724400" y="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2099232" y="2276872"/>
            <a:ext cx="3361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Without changing M/N.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i="1" dirty="0" smtClean="0">
                <a:solidFill>
                  <a:srgbClr val="FF0000"/>
                </a:solidFill>
              </a:rPr>
              <a:t>M/N constant during the entire running simulation time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81736" y="5147500"/>
            <a:ext cx="3923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>
                <a:solidFill>
                  <a:srgbClr val="00B050"/>
                </a:solidFill>
              </a:rPr>
              <a:t>With </a:t>
            </a:r>
            <a:r>
              <a:rPr lang="nb-NO" dirty="0" err="1" smtClean="0">
                <a:solidFill>
                  <a:srgbClr val="00B050"/>
                </a:solidFill>
              </a:rPr>
              <a:t>Changing</a:t>
            </a:r>
            <a:r>
              <a:rPr lang="nb-NO" dirty="0" smtClean="0">
                <a:solidFill>
                  <a:srgbClr val="00B050"/>
                </a:solidFill>
              </a:rPr>
              <a:t> M/N 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(if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  <a:effectLst/>
              </a:rPr>
              <a:t>C_R</a:t>
            </a:r>
            <a:r>
              <a:rPr lang="en-US" dirty="0">
                <a:solidFill>
                  <a:srgbClr val="00B050"/>
                </a:solidFill>
              </a:rPr>
              <a:t>/</a:t>
            </a:r>
            <a:r>
              <a:rPr lang="en-US" dirty="0" err="1" smtClean="0">
                <a:solidFill>
                  <a:srgbClr val="00B050"/>
                </a:solidFill>
                <a:effectLst/>
              </a:rPr>
              <a:t>faultsTotal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&gt;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  <a:effectLst/>
              </a:rPr>
              <a:t>THRESHOLD_UP)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49" name="Straight Arrow Connector 48"/>
          <p:cNvCxnSpPr>
            <a:stCxn id="46" idx="2"/>
          </p:cNvCxnSpPr>
          <p:nvPr/>
        </p:nvCxnSpPr>
        <p:spPr>
          <a:xfrm>
            <a:off x="3779912" y="3200202"/>
            <a:ext cx="582538" cy="87687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6012160" y="4688486"/>
            <a:ext cx="234916" cy="459014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416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3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268760"/>
            <a:ext cx="6464466" cy="29523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495" y="4221088"/>
            <a:ext cx="5778638" cy="263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74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1259632" y="1221323"/>
            <a:ext cx="0" cy="475252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755576" y="5829835"/>
            <a:ext cx="770485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7504" y="18002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/>
              <a:t>OPTION 4  Expected Figure</a:t>
            </a:r>
            <a:endParaRPr lang="en-US" sz="2800" b="1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7919864" y="5901843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Time</a:t>
            </a:r>
            <a:endParaRPr lang="en-US" b="1" i="1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979712" y="5685819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804248" y="5685819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979712" y="844351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effectLst/>
              </a:rPr>
              <a:t>Cumulative Value</a:t>
            </a:r>
            <a:endParaRPr lang="en-US" sz="1600" b="1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1331640" y="1428055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 i="1" dirty="0" err="1" smtClean="0"/>
              <a:t>delayTotal</a:t>
            </a:r>
            <a:endParaRPr lang="en-US" b="1" i="1" dirty="0"/>
          </a:p>
        </p:txBody>
      </p:sp>
      <p:cxnSp>
        <p:nvCxnSpPr>
          <p:cNvPr id="8" name="Straight Arrow Connector 7"/>
          <p:cNvCxnSpPr>
            <a:stCxn id="27" idx="2"/>
            <a:endCxn id="33" idx="0"/>
          </p:cNvCxnSpPr>
          <p:nvPr/>
        </p:nvCxnSpPr>
        <p:spPr>
          <a:xfrm flipH="1">
            <a:off x="2555776" y="1182905"/>
            <a:ext cx="324036" cy="24515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247076" y="5907711"/>
            <a:ext cx="11143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LASTTIME</a:t>
            </a:r>
          </a:p>
          <a:p>
            <a:r>
              <a:rPr lang="nb-NO" dirty="0" smtClean="0"/>
              <a:t>e.g. 1000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570680" y="5940785"/>
            <a:ext cx="15215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0.1*LASTTIME</a:t>
            </a:r>
          </a:p>
          <a:p>
            <a:r>
              <a:rPr lang="nb-NO" dirty="0" smtClean="0"/>
              <a:t> e.g. 100</a:t>
            </a:r>
            <a:endParaRPr lang="en-US" dirty="0"/>
          </a:p>
        </p:txBody>
      </p:sp>
      <p:sp>
        <p:nvSpPr>
          <p:cNvPr id="44" name="Freeform 43"/>
          <p:cNvSpPr/>
          <p:nvPr/>
        </p:nvSpPr>
        <p:spPr>
          <a:xfrm>
            <a:off x="2009775" y="1876425"/>
            <a:ext cx="4705350" cy="3143250"/>
          </a:xfrm>
          <a:custGeom>
            <a:avLst/>
            <a:gdLst>
              <a:gd name="connsiteX0" fmla="*/ 0 w 4705350"/>
              <a:gd name="connsiteY0" fmla="*/ 3143250 h 3143250"/>
              <a:gd name="connsiteX1" fmla="*/ 3438525 w 4705350"/>
              <a:gd name="connsiteY1" fmla="*/ 1885950 h 3143250"/>
              <a:gd name="connsiteX2" fmla="*/ 4705350 w 4705350"/>
              <a:gd name="connsiteY2" fmla="*/ 0 h 314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05350" h="3143250">
                <a:moveTo>
                  <a:pt x="0" y="3143250"/>
                </a:moveTo>
                <a:cubicBezTo>
                  <a:pt x="1327150" y="2776537"/>
                  <a:pt x="2654300" y="2409825"/>
                  <a:pt x="3438525" y="1885950"/>
                </a:cubicBezTo>
                <a:cubicBezTo>
                  <a:pt x="4222750" y="1362075"/>
                  <a:pt x="4551363" y="331787"/>
                  <a:pt x="470535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>
            <a:off x="2019300" y="3943350"/>
            <a:ext cx="4724400" cy="1362075"/>
          </a:xfrm>
          <a:custGeom>
            <a:avLst/>
            <a:gdLst>
              <a:gd name="connsiteX0" fmla="*/ 0 w 4724400"/>
              <a:gd name="connsiteY0" fmla="*/ 1362075 h 1362075"/>
              <a:gd name="connsiteX1" fmla="*/ 3543300 w 4724400"/>
              <a:gd name="connsiteY1" fmla="*/ 971550 h 1362075"/>
              <a:gd name="connsiteX2" fmla="*/ 4724400 w 4724400"/>
              <a:gd name="connsiteY2" fmla="*/ 0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24400" h="1362075">
                <a:moveTo>
                  <a:pt x="0" y="1362075"/>
                </a:moveTo>
                <a:cubicBezTo>
                  <a:pt x="1377950" y="1280319"/>
                  <a:pt x="2755900" y="1198563"/>
                  <a:pt x="3543300" y="971550"/>
                </a:cubicBezTo>
                <a:cubicBezTo>
                  <a:pt x="4330700" y="744537"/>
                  <a:pt x="4527550" y="372268"/>
                  <a:pt x="4724400" y="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2099232" y="2276872"/>
            <a:ext cx="3361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Without propagation avoidance </a:t>
            </a:r>
            <a:r>
              <a:rPr lang="en-US" dirty="0" err="1" smtClean="0">
                <a:solidFill>
                  <a:srgbClr val="FF0000"/>
                </a:solidFill>
              </a:rPr>
              <a:t>avoidance</a:t>
            </a:r>
            <a:r>
              <a:rPr lang="en-US" dirty="0" smtClean="0">
                <a:solidFill>
                  <a:srgbClr val="FF0000"/>
                </a:solidFill>
              </a:rPr>
              <a:t> rate = 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9" name="Straight Arrow Connector 48"/>
          <p:cNvCxnSpPr>
            <a:stCxn id="46" idx="2"/>
          </p:cNvCxnSpPr>
          <p:nvPr/>
        </p:nvCxnSpPr>
        <p:spPr>
          <a:xfrm>
            <a:off x="3779912" y="2923203"/>
            <a:ext cx="582538" cy="115386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6012160" y="4688486"/>
            <a:ext cx="234916" cy="459014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071181" y="5147500"/>
            <a:ext cx="4893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Perfect avoidance.  All propagations are avoided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 avoidance rate = 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2028825" y="2905125"/>
            <a:ext cx="4638675" cy="2200275"/>
          </a:xfrm>
          <a:custGeom>
            <a:avLst/>
            <a:gdLst>
              <a:gd name="connsiteX0" fmla="*/ 0 w 4638675"/>
              <a:gd name="connsiteY0" fmla="*/ 2200275 h 2200275"/>
              <a:gd name="connsiteX1" fmla="*/ 1447800 w 4638675"/>
              <a:gd name="connsiteY1" fmla="*/ 1876425 h 2200275"/>
              <a:gd name="connsiteX2" fmla="*/ 3124200 w 4638675"/>
              <a:gd name="connsiteY2" fmla="*/ 1276350 h 2200275"/>
              <a:gd name="connsiteX3" fmla="*/ 4638675 w 4638675"/>
              <a:gd name="connsiteY3" fmla="*/ 0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8675" h="2200275">
                <a:moveTo>
                  <a:pt x="0" y="2200275"/>
                </a:moveTo>
                <a:cubicBezTo>
                  <a:pt x="463550" y="2115343"/>
                  <a:pt x="927100" y="2030412"/>
                  <a:pt x="1447800" y="1876425"/>
                </a:cubicBezTo>
                <a:cubicBezTo>
                  <a:pt x="1968500" y="1722438"/>
                  <a:pt x="2592388" y="1589087"/>
                  <a:pt x="3124200" y="1276350"/>
                </a:cubicBezTo>
                <a:cubicBezTo>
                  <a:pt x="3656012" y="963613"/>
                  <a:pt x="4147343" y="481806"/>
                  <a:pt x="4638675" y="0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2019300" y="3514725"/>
            <a:ext cx="4591050" cy="1695450"/>
          </a:xfrm>
          <a:custGeom>
            <a:avLst/>
            <a:gdLst>
              <a:gd name="connsiteX0" fmla="*/ 0 w 4591050"/>
              <a:gd name="connsiteY0" fmla="*/ 1695450 h 1695450"/>
              <a:gd name="connsiteX1" fmla="*/ 2400300 w 4591050"/>
              <a:gd name="connsiteY1" fmla="*/ 1428750 h 1695450"/>
              <a:gd name="connsiteX2" fmla="*/ 3895725 w 4591050"/>
              <a:gd name="connsiteY2" fmla="*/ 552450 h 1695450"/>
              <a:gd name="connsiteX3" fmla="*/ 4591050 w 4591050"/>
              <a:gd name="connsiteY3" fmla="*/ 0 h 169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1050" h="1695450">
                <a:moveTo>
                  <a:pt x="0" y="1695450"/>
                </a:moveTo>
                <a:cubicBezTo>
                  <a:pt x="875506" y="1657350"/>
                  <a:pt x="1751013" y="1619250"/>
                  <a:pt x="2400300" y="1428750"/>
                </a:cubicBezTo>
                <a:cubicBezTo>
                  <a:pt x="3049587" y="1238250"/>
                  <a:pt x="3530600" y="790575"/>
                  <a:pt x="3895725" y="552450"/>
                </a:cubicBezTo>
                <a:cubicBezTo>
                  <a:pt x="4260850" y="314325"/>
                  <a:pt x="4425950" y="157162"/>
                  <a:pt x="4591050" y="0"/>
                </a:cubicBez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715125" y="2415371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avoidance rate = 0.3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15125" y="3263384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avoidance rate = 0.7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29" name="Straight Arrow Connector 28"/>
          <p:cNvCxnSpPr>
            <a:stCxn id="26" idx="2"/>
          </p:cNvCxnSpPr>
          <p:nvPr/>
        </p:nvCxnSpPr>
        <p:spPr>
          <a:xfrm flipH="1">
            <a:off x="6517834" y="2784703"/>
            <a:ext cx="1349419" cy="35626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8" idx="2"/>
          </p:cNvCxnSpPr>
          <p:nvPr/>
        </p:nvCxnSpPr>
        <p:spPr>
          <a:xfrm flipH="1">
            <a:off x="6517834" y="3632716"/>
            <a:ext cx="1349419" cy="84316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59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4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268760"/>
            <a:ext cx="6696744" cy="25671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933056"/>
            <a:ext cx="6211165" cy="261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625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1607</TotalTime>
  <Words>324</Words>
  <Application>Microsoft Office PowerPoint</Application>
  <PresentationFormat>On-screen Show (4:3)</PresentationFormat>
  <Paragraphs>78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Option 1</vt:lpstr>
      <vt:lpstr>PowerPoint Presentation</vt:lpstr>
      <vt:lpstr>Option 2</vt:lpstr>
      <vt:lpstr>PowerPoint Presentation</vt:lpstr>
      <vt:lpstr>Option 3</vt:lpstr>
      <vt:lpstr>PowerPoint Presentation</vt:lpstr>
      <vt:lpstr>Option 4</vt:lpstr>
    </vt:vector>
  </TitlesOfParts>
  <Company>Telenor ASA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Gonzalez Andres</dc:creator>
  <cp:lastModifiedBy>Zhang, Qiong</cp:lastModifiedBy>
  <cp:revision>16</cp:revision>
  <dcterms:created xsi:type="dcterms:W3CDTF">2018-09-14T14:35:41Z</dcterms:created>
  <dcterms:modified xsi:type="dcterms:W3CDTF">2018-09-24T23:03:32Z</dcterms:modified>
</cp:coreProperties>
</file>