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0"/>
  </p:notesMasterIdLst>
  <p:handoutMasterIdLst>
    <p:handoutMasterId r:id="rId21"/>
  </p:handoutMasterIdLst>
  <p:sldIdLst>
    <p:sldId id="258" r:id="rId2"/>
    <p:sldId id="276" r:id="rId3"/>
    <p:sldId id="298" r:id="rId4"/>
    <p:sldId id="292" r:id="rId5"/>
    <p:sldId id="304" r:id="rId6"/>
    <p:sldId id="282" r:id="rId7"/>
    <p:sldId id="293" r:id="rId8"/>
    <p:sldId id="294" r:id="rId9"/>
    <p:sldId id="295" r:id="rId10"/>
    <p:sldId id="297" r:id="rId11"/>
    <p:sldId id="300" r:id="rId12"/>
    <p:sldId id="305" r:id="rId13"/>
    <p:sldId id="302" r:id="rId14"/>
    <p:sldId id="306" r:id="rId15"/>
    <p:sldId id="307" r:id="rId16"/>
    <p:sldId id="303" r:id="rId17"/>
    <p:sldId id="29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0467A"/>
    <a:srgbClr val="002F71"/>
    <a:srgbClr val="233457"/>
    <a:srgbClr val="017EDA"/>
    <a:srgbClr val="CEB092"/>
    <a:srgbClr val="D0C1A4"/>
    <a:srgbClr val="BFAB83"/>
    <a:srgbClr val="B2A96A"/>
    <a:srgbClr val="AD9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5866" autoAdjust="0"/>
  </p:normalViewPr>
  <p:slideViewPr>
    <p:cSldViewPr snapToGrid="0">
      <p:cViewPr varScale="1">
        <p:scale>
          <a:sx n="97" d="100"/>
          <a:sy n="97" d="100"/>
        </p:scale>
        <p:origin x="1212" y="96"/>
      </p:cViewPr>
      <p:guideLst/>
    </p:cSldViewPr>
  </p:slideViewPr>
  <p:notesTextViewPr>
    <p:cViewPr>
      <p:scale>
        <a:sx n="1" d="1"/>
        <a:sy n="1" d="1"/>
      </p:scale>
      <p:origin x="0" y="0"/>
    </p:cViewPr>
  </p:notesTextViewPr>
  <p:notesViewPr>
    <p:cSldViewPr snapToGrid="0">
      <p:cViewPr varScale="1">
        <p:scale>
          <a:sx n="84" d="100"/>
          <a:sy n="84" d="100"/>
        </p:scale>
        <p:origin x="27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192B3C"/>
              </a:solidFill>
              <a:ln w="19050">
                <a:solidFill>
                  <a:schemeClr val="lt1"/>
                </a:solidFill>
              </a:ln>
              <a:effectLst/>
            </c:spPr>
            <c:extLst>
              <c:ext xmlns:c16="http://schemas.microsoft.com/office/drawing/2014/chart" uri="{C3380CC4-5D6E-409C-BE32-E72D297353CC}">
                <c16:uniqueId val="{00000001-BE2D-4AC9-8D6F-C4FB59BEEE99}"/>
              </c:ext>
            </c:extLst>
          </c:dPt>
          <c:dPt>
            <c:idx val="1"/>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BE2D-4AC9-8D6F-C4FB59BEEE99}"/>
              </c:ext>
            </c:extLst>
          </c:dPt>
          <c:dPt>
            <c:idx val="2"/>
            <c:bubble3D val="0"/>
            <c:spPr>
              <a:solidFill>
                <a:srgbClr val="FDD24F"/>
              </a:solidFill>
              <a:ln w="19050">
                <a:solidFill>
                  <a:schemeClr val="lt1"/>
                </a:solidFill>
              </a:ln>
              <a:effectLst/>
            </c:spPr>
            <c:extLst>
              <c:ext xmlns:c16="http://schemas.microsoft.com/office/drawing/2014/chart" uri="{C3380CC4-5D6E-409C-BE32-E72D297353CC}">
                <c16:uniqueId val="{00000005-BE2D-4AC9-8D6F-C4FB59BEEE99}"/>
              </c:ext>
            </c:extLst>
          </c:dPt>
          <c:dPt>
            <c:idx val="3"/>
            <c:bubble3D val="0"/>
            <c:spPr>
              <a:solidFill>
                <a:srgbClr val="ECA579"/>
              </a:solidFill>
              <a:ln w="19050">
                <a:solidFill>
                  <a:schemeClr val="lt1"/>
                </a:solidFill>
              </a:ln>
              <a:effectLst/>
            </c:spPr>
            <c:extLst>
              <c:ext xmlns:c16="http://schemas.microsoft.com/office/drawing/2014/chart" uri="{C3380CC4-5D6E-409C-BE32-E72D297353CC}">
                <c16:uniqueId val="{00000007-BE2D-4AC9-8D6F-C4FB59BEEE99}"/>
              </c:ext>
            </c:extLst>
          </c:dPt>
          <c:dPt>
            <c:idx val="4"/>
            <c:bubble3D val="0"/>
            <c:spPr>
              <a:solidFill>
                <a:srgbClr val="8C7BD9"/>
              </a:solidFill>
              <a:ln w="19050">
                <a:solidFill>
                  <a:schemeClr val="lt1"/>
                </a:solidFill>
              </a:ln>
              <a:effectLst/>
            </c:spPr>
            <c:extLst>
              <c:ext xmlns:c16="http://schemas.microsoft.com/office/drawing/2014/chart" uri="{C3380CC4-5D6E-409C-BE32-E72D297353CC}">
                <c16:uniqueId val="{00000009-BE2D-4AC9-8D6F-C4FB59BEEE99}"/>
              </c:ext>
            </c:extLst>
          </c:dPt>
          <c:dPt>
            <c:idx val="5"/>
            <c:bubble3D val="0"/>
            <c:spPr>
              <a:solidFill>
                <a:srgbClr val="4DCECC"/>
              </a:solidFill>
              <a:ln w="19050">
                <a:solidFill>
                  <a:schemeClr val="lt1"/>
                </a:solidFill>
              </a:ln>
              <a:effectLst/>
            </c:spPr>
            <c:extLst>
              <c:ext xmlns:c16="http://schemas.microsoft.com/office/drawing/2014/chart" uri="{C3380CC4-5D6E-409C-BE32-E72D297353CC}">
                <c16:uniqueId val="{0000000B-BE2D-4AC9-8D6F-C4FB59BEEE9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E2D-4AC9-8D6F-C4FB59BEEE99}"/>
              </c:ext>
            </c:extLst>
          </c:dPt>
          <c:cat>
            <c:strRef>
              <c:f>Sheet1!$A$2:$A$8</c:f>
              <c:strCache>
                <c:ptCount val="7"/>
                <c:pt idx="0">
                  <c:v>网站（http协议）</c:v>
                </c:pt>
                <c:pt idx="1">
                  <c:v>其他协议</c:v>
                </c:pt>
                <c:pt idx="2">
                  <c:v>下载流量</c:v>
                </c:pt>
                <c:pt idx="3">
                  <c:v>移动应用</c:v>
                </c:pt>
                <c:pt idx="4">
                  <c:v>即时通讯（QQ微信）</c:v>
                </c:pt>
                <c:pt idx="5">
                  <c:v>视频，流媒体</c:v>
                </c:pt>
                <c:pt idx="6">
                  <c:v>网络游戏</c:v>
                </c:pt>
              </c:strCache>
            </c:strRef>
          </c:cat>
          <c:val>
            <c:numRef>
              <c:f>Sheet1!$B$2:$B$8</c:f>
              <c:numCache>
                <c:formatCode>General</c:formatCode>
                <c:ptCount val="7"/>
                <c:pt idx="0">
                  <c:v>44</c:v>
                </c:pt>
                <c:pt idx="1">
                  <c:v>34.799999999999997</c:v>
                </c:pt>
                <c:pt idx="2">
                  <c:v>7.9</c:v>
                </c:pt>
                <c:pt idx="3">
                  <c:v>6.7</c:v>
                </c:pt>
                <c:pt idx="4">
                  <c:v>3.4</c:v>
                </c:pt>
                <c:pt idx="5">
                  <c:v>3.2</c:v>
                </c:pt>
                <c:pt idx="6">
                  <c:v>1.1000000000000001</c:v>
                </c:pt>
              </c:numCache>
            </c:numRef>
          </c:val>
          <c:extLst>
            <c:ext xmlns:c16="http://schemas.microsoft.com/office/drawing/2014/chart" uri="{C3380CC4-5D6E-409C-BE32-E72D297353CC}">
              <c16:uniqueId val="{0000000E-BE2D-4AC9-8D6F-C4FB59BEEE9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06CA9E-ADA9-44E9-844F-8F2184C5487D}" type="datetimeFigureOut">
              <a:rPr lang="zh-CN" altLang="en-US" smtClean="0"/>
              <a:t>2024/3/19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9400E3-36E4-4BC4-A56C-974021B7BAE3}" type="slidenum">
              <a:rPr lang="zh-CN" altLang="en-US" smtClean="0"/>
              <a:t>‹#›</a:t>
            </a:fld>
            <a:endParaRPr lang="zh-CN" altLang="en-US"/>
          </a:p>
        </p:txBody>
      </p:sp>
    </p:spTree>
    <p:extLst>
      <p:ext uri="{BB962C8B-B14F-4D97-AF65-F5344CB8AC3E}">
        <p14:creationId xmlns:p14="http://schemas.microsoft.com/office/powerpoint/2010/main" val="384978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20EF5-78C4-4364-AD04-CC7F2005A788}" type="datetimeFigureOut">
              <a:rPr lang="zh-CN" altLang="en-US" smtClean="0"/>
              <a:t>2024/3/19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7FE30-067B-4929-8460-E61A00ED6F04}" type="slidenum">
              <a:rPr lang="zh-CN" altLang="en-US" smtClean="0"/>
              <a:t>‹#›</a:t>
            </a:fld>
            <a:endParaRPr lang="zh-CN" altLang="en-US"/>
          </a:p>
        </p:txBody>
      </p:sp>
    </p:spTree>
    <p:extLst>
      <p:ext uri="{BB962C8B-B14F-4D97-AF65-F5344CB8AC3E}">
        <p14:creationId xmlns:p14="http://schemas.microsoft.com/office/powerpoint/2010/main" val="166379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A7FE30-067B-4929-8460-E61A00ED6F04}" type="slidenum">
              <a:rPr lang="zh-CN" altLang="en-US" smtClean="0"/>
              <a:t>7</a:t>
            </a:fld>
            <a:endParaRPr lang="zh-CN" altLang="en-US"/>
          </a:p>
        </p:txBody>
      </p:sp>
    </p:spTree>
    <p:extLst>
      <p:ext uri="{BB962C8B-B14F-4D97-AF65-F5344CB8AC3E}">
        <p14:creationId xmlns:p14="http://schemas.microsoft.com/office/powerpoint/2010/main" val="3917748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A7FE30-067B-4929-8460-E61A00ED6F04}" type="slidenum">
              <a:rPr lang="zh-CN" altLang="en-US" smtClean="0"/>
              <a:t>9</a:t>
            </a:fld>
            <a:endParaRPr lang="zh-CN" altLang="en-US"/>
          </a:p>
        </p:txBody>
      </p:sp>
    </p:spTree>
    <p:extLst>
      <p:ext uri="{BB962C8B-B14F-4D97-AF65-F5344CB8AC3E}">
        <p14:creationId xmlns:p14="http://schemas.microsoft.com/office/powerpoint/2010/main" val="429328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45873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02699"/>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4.png"/><Relationship Id="rId21" Type="http://schemas.openxmlformats.org/officeDocument/2006/relationships/image" Target="../media/image31.jpe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3.png"/><Relationship Id="rId16" Type="http://schemas.microsoft.com/office/2007/relationships/hdphoto" Target="../media/hdphoto1.wdp"/><Relationship Id="rId20"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4.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3.jpeg"/><Relationship Id="rId10" Type="http://schemas.openxmlformats.org/officeDocument/2006/relationships/image" Target="../media/image21.pn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2.jpeg"/><Relationship Id="rId27"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0" y="2111835"/>
            <a:ext cx="9502217" cy="2880000"/>
          </a:xfrm>
          <a:custGeom>
            <a:avLst/>
            <a:gdLst>
              <a:gd name="connsiteX0" fmla="*/ 0 w 9502217"/>
              <a:gd name="connsiteY0" fmla="*/ 0 h 2880000"/>
              <a:gd name="connsiteX1" fmla="*/ 1113182 w 9502217"/>
              <a:gd name="connsiteY1" fmla="*/ 0 h 2880000"/>
              <a:gd name="connsiteX2" fmla="*/ 2246243 w 9502217"/>
              <a:gd name="connsiteY2" fmla="*/ 0 h 2880000"/>
              <a:gd name="connsiteX3" fmla="*/ 2637182 w 9502217"/>
              <a:gd name="connsiteY3" fmla="*/ 0 h 2880000"/>
              <a:gd name="connsiteX4" fmla="*/ 3060854 w 9502217"/>
              <a:gd name="connsiteY4" fmla="*/ 0 h 2880000"/>
              <a:gd name="connsiteX5" fmla="*/ 7598575 w 9502217"/>
              <a:gd name="connsiteY5" fmla="*/ 0 h 2880000"/>
              <a:gd name="connsiteX6" fmla="*/ 7542201 w 9502217"/>
              <a:gd name="connsiteY6" fmla="*/ 154573 h 2880000"/>
              <a:gd name="connsiteX7" fmla="*/ 7448334 w 9502217"/>
              <a:gd name="connsiteY7" fmla="*/ 777649 h 2880000"/>
              <a:gd name="connsiteX8" fmla="*/ 9322741 w 9502217"/>
              <a:gd name="connsiteY8" fmla="*/ 2862125 h 2880000"/>
              <a:gd name="connsiteX9" fmla="*/ 9502217 w 9502217"/>
              <a:gd name="connsiteY9" fmla="*/ 2871220 h 2880000"/>
              <a:gd name="connsiteX10" fmla="*/ 9502217 w 9502217"/>
              <a:gd name="connsiteY10" fmla="*/ 2880000 h 2880000"/>
              <a:gd name="connsiteX11" fmla="*/ 3060854 w 9502217"/>
              <a:gd name="connsiteY11" fmla="*/ 2880000 h 2880000"/>
              <a:gd name="connsiteX12" fmla="*/ 2637182 w 9502217"/>
              <a:gd name="connsiteY12" fmla="*/ 2880000 h 2880000"/>
              <a:gd name="connsiteX13" fmla="*/ 2246243 w 9502217"/>
              <a:gd name="connsiteY13" fmla="*/ 2880000 h 2880000"/>
              <a:gd name="connsiteX14" fmla="*/ 1113182 w 9502217"/>
              <a:gd name="connsiteY14" fmla="*/ 2880000 h 2880000"/>
              <a:gd name="connsiteX15" fmla="*/ 0 w 9502217"/>
              <a:gd name="connsiteY15" fmla="*/ 2880000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02217" h="2880000">
                <a:moveTo>
                  <a:pt x="0" y="0"/>
                </a:moveTo>
                <a:lnTo>
                  <a:pt x="1113182" y="0"/>
                </a:lnTo>
                <a:lnTo>
                  <a:pt x="2246243" y="0"/>
                </a:lnTo>
                <a:lnTo>
                  <a:pt x="2637182" y="0"/>
                </a:lnTo>
                <a:lnTo>
                  <a:pt x="3060854" y="0"/>
                </a:lnTo>
                <a:lnTo>
                  <a:pt x="7598575" y="0"/>
                </a:lnTo>
                <a:lnTo>
                  <a:pt x="7542201" y="154573"/>
                </a:lnTo>
                <a:cubicBezTo>
                  <a:pt x="7481198" y="351402"/>
                  <a:pt x="7448334" y="560674"/>
                  <a:pt x="7448334" y="777649"/>
                </a:cubicBezTo>
                <a:cubicBezTo>
                  <a:pt x="7448334" y="1862522"/>
                  <a:pt x="8269915" y="2754824"/>
                  <a:pt x="9322741" y="2862125"/>
                </a:cubicBezTo>
                <a:lnTo>
                  <a:pt x="9502217" y="2871220"/>
                </a:lnTo>
                <a:lnTo>
                  <a:pt x="9502217" y="2880000"/>
                </a:lnTo>
                <a:lnTo>
                  <a:pt x="3060854" y="2880000"/>
                </a:lnTo>
                <a:lnTo>
                  <a:pt x="2637182" y="2880000"/>
                </a:lnTo>
                <a:lnTo>
                  <a:pt x="2246243" y="2880000"/>
                </a:lnTo>
                <a:lnTo>
                  <a:pt x="1113182" y="2880000"/>
                </a:lnTo>
                <a:lnTo>
                  <a:pt x="0" y="2880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448334" y="798853"/>
            <a:ext cx="4175759" cy="4175759"/>
          </a:xfrm>
          <a:prstGeom prst="ellipse">
            <a:avLst/>
          </a:prstGeom>
          <a:noFill/>
          <a:ln w="60325">
            <a:gradFill flip="none" rotWithShape="1">
              <a:gsLst>
                <a:gs pos="35000">
                  <a:srgbClr val="D1D9E6"/>
                </a:gs>
                <a:gs pos="0">
                  <a:schemeClr val="bg1"/>
                </a:gs>
                <a:gs pos="97000">
                  <a:schemeClr val="accent5">
                    <a:lumMod val="7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rcRect l="22234" t="4534" r="25846" b="10567"/>
          <a:stretch>
            <a:fillRect/>
          </a:stretch>
        </p:blipFill>
        <p:spPr>
          <a:xfrm>
            <a:off x="7448334" y="2111835"/>
            <a:ext cx="3685734" cy="2862776"/>
          </a:xfrm>
          <a:custGeom>
            <a:avLst/>
            <a:gdLst>
              <a:gd name="connsiteX0" fmla="*/ 193523 w 4747535"/>
              <a:gd name="connsiteY0" fmla="*/ 0 h 3687496"/>
              <a:gd name="connsiteX1" fmla="*/ 4747535 w 4747535"/>
              <a:gd name="connsiteY1" fmla="*/ 0 h 3687496"/>
              <a:gd name="connsiteX2" fmla="*/ 4747535 w 4747535"/>
              <a:gd name="connsiteY2" fmla="*/ 2727603 h 3687496"/>
              <a:gd name="connsiteX3" fmla="*/ 4591032 w 4747535"/>
              <a:gd name="connsiteY3" fmla="*/ 2899800 h 3687496"/>
              <a:gd name="connsiteX4" fmla="*/ 2689364 w 4747535"/>
              <a:gd name="connsiteY4" fmla="*/ 3687496 h 3687496"/>
              <a:gd name="connsiteX5" fmla="*/ 0 w 4747535"/>
              <a:gd name="connsiteY5" fmla="*/ 998132 h 3687496"/>
              <a:gd name="connsiteX6" fmla="*/ 120909 w 4747535"/>
              <a:gd name="connsiteY6" fmla="*/ 198398 h 368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7535" h="3687496">
                <a:moveTo>
                  <a:pt x="193523" y="0"/>
                </a:moveTo>
                <a:lnTo>
                  <a:pt x="4747535" y="0"/>
                </a:lnTo>
                <a:lnTo>
                  <a:pt x="4747535" y="2727603"/>
                </a:lnTo>
                <a:lnTo>
                  <a:pt x="4591032" y="2899800"/>
                </a:lnTo>
                <a:cubicBezTo>
                  <a:pt x="4104352" y="3386479"/>
                  <a:pt x="3432011" y="3687496"/>
                  <a:pt x="2689364" y="3687496"/>
                </a:cubicBezTo>
                <a:cubicBezTo>
                  <a:pt x="1204070" y="3687496"/>
                  <a:pt x="0" y="2483427"/>
                  <a:pt x="0" y="998132"/>
                </a:cubicBezTo>
                <a:cubicBezTo>
                  <a:pt x="0" y="719640"/>
                  <a:pt x="42332" y="451034"/>
                  <a:pt x="120909" y="198398"/>
                </a:cubicBezTo>
                <a:close/>
              </a:path>
            </a:pathLst>
          </a:custGeom>
        </p:spPr>
      </p:pic>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36498" r="54417" b="35024"/>
          <a:stretch/>
        </p:blipFill>
        <p:spPr>
          <a:xfrm>
            <a:off x="8248198" y="1256251"/>
            <a:ext cx="2435957" cy="855583"/>
          </a:xfrm>
          <a:prstGeom prst="rect">
            <a:avLst/>
          </a:prstGeom>
        </p:spPr>
      </p:pic>
      <p:grpSp>
        <p:nvGrpSpPr>
          <p:cNvPr id="4" name="组合 3"/>
          <p:cNvGrpSpPr/>
          <p:nvPr/>
        </p:nvGrpSpPr>
        <p:grpSpPr>
          <a:xfrm>
            <a:off x="567907" y="2278603"/>
            <a:ext cx="6880427" cy="2433711"/>
            <a:chOff x="3364482" y="2350986"/>
            <a:chExt cx="6880427" cy="2433711"/>
          </a:xfrm>
        </p:grpSpPr>
        <p:sp>
          <p:nvSpPr>
            <p:cNvPr id="17" name="矩形 16"/>
            <p:cNvSpPr/>
            <p:nvPr/>
          </p:nvSpPr>
          <p:spPr>
            <a:xfrm>
              <a:off x="3364482" y="2350986"/>
              <a:ext cx="1326583" cy="2433711"/>
            </a:xfrm>
            <a:prstGeom prst="rect">
              <a:avLst/>
            </a:prstGeom>
            <a:no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64482" y="2863797"/>
              <a:ext cx="6880427" cy="1222642"/>
            </a:xfrm>
            <a:prstGeom prst="rect">
              <a:avLst/>
            </a:prstGeom>
            <a:solidFill>
              <a:schemeClr val="accent5">
                <a:lumMod val="75000"/>
              </a:schemeClr>
            </a:solidFill>
          </p:spPr>
          <p:txBody>
            <a:bodyPr wrap="square">
              <a:spAutoFit/>
            </a:bodyPr>
            <a:lstStyle/>
            <a:p>
              <a:pPr algn="ctr">
                <a:lnSpc>
                  <a:spcPct val="120000"/>
                </a:lnSpc>
                <a:buFont typeface="Arial" pitchFamily="34" charset="0"/>
                <a:buNone/>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The introduction of the campus network of Xi 'an </a:t>
              </a:r>
              <a:r>
                <a:rPr lang="en-US" altLang="zh-CN" sz="32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Jiaotong</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University</a:t>
              </a:r>
            </a:p>
          </p:txBody>
        </p:sp>
        <p:grpSp>
          <p:nvGrpSpPr>
            <p:cNvPr id="22" name="组合 21"/>
            <p:cNvGrpSpPr/>
            <p:nvPr/>
          </p:nvGrpSpPr>
          <p:grpSpPr>
            <a:xfrm>
              <a:off x="3496686" y="2466802"/>
              <a:ext cx="360000" cy="360000"/>
              <a:chOff x="1088136" y="1328804"/>
              <a:chExt cx="360000" cy="360000"/>
            </a:xfrm>
          </p:grpSpPr>
          <p:cxnSp>
            <p:nvCxnSpPr>
              <p:cNvPr id="23" name="直接连接符 22"/>
              <p:cNvCxnSpPr/>
              <p:nvPr/>
            </p:nvCxnSpPr>
            <p:spPr>
              <a:xfrm flipV="1">
                <a:off x="1088136" y="1335024"/>
                <a:ext cx="36000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100576" y="1328804"/>
                <a:ext cx="0" cy="3600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9D0A7CE4-2BBD-4DBE-B6F1-E9BA946F637A}"/>
              </a:ext>
            </a:extLst>
          </p:cNvPr>
          <p:cNvSpPr txBox="1"/>
          <p:nvPr/>
        </p:nvSpPr>
        <p:spPr>
          <a:xfrm>
            <a:off x="880111" y="5391893"/>
            <a:ext cx="5530521" cy="461665"/>
          </a:xfrm>
          <a:prstGeom prst="rect">
            <a:avLst/>
          </a:prstGeom>
          <a:noFill/>
        </p:spPr>
        <p:txBody>
          <a:bodyPr wrap="square" rtlCol="0">
            <a:spAutoFit/>
          </a:bodyPr>
          <a:lstStyle/>
          <a:p>
            <a:pPr algn="ct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Network Information Center</a:t>
            </a:r>
            <a:r>
              <a:rPr lang="zh-CN" altLang="en-US"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Bo She</a:t>
            </a:r>
          </a:p>
        </p:txBody>
      </p:sp>
    </p:spTree>
    <p:extLst>
      <p:ext uri="{BB962C8B-B14F-4D97-AF65-F5344CB8AC3E}">
        <p14:creationId xmlns:p14="http://schemas.microsoft.com/office/powerpoint/2010/main" val="178796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10833534"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Campus Network</a:t>
            </a:r>
            <a:r>
              <a:rPr lang="zh-CN" altLang="en-US"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Innovation Harbor</a:t>
            </a:r>
            <a:r>
              <a:rPr lang="zh-CN" altLang="en-US"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9" name="矩形 18">
            <a:extLst>
              <a:ext uri="{FF2B5EF4-FFF2-40B4-BE49-F238E27FC236}">
                <a16:creationId xmlns:a16="http://schemas.microsoft.com/office/drawing/2014/main" id="{B1B9353B-4732-4B94-A6D8-726F8C440D09}"/>
              </a:ext>
            </a:extLst>
          </p:cNvPr>
          <p:cNvSpPr/>
          <p:nvPr/>
        </p:nvSpPr>
        <p:spPr>
          <a:xfrm>
            <a:off x="2131" y="2520875"/>
            <a:ext cx="8113648" cy="439884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n>
                <a:solidFill>
                  <a:schemeClr val="tx1"/>
                </a:solidFill>
                <a:prstDash val="dash"/>
              </a:ln>
            </a:endParaRPr>
          </a:p>
        </p:txBody>
      </p:sp>
      <p:sp>
        <p:nvSpPr>
          <p:cNvPr id="21" name="椭圆 20">
            <a:extLst>
              <a:ext uri="{FF2B5EF4-FFF2-40B4-BE49-F238E27FC236}">
                <a16:creationId xmlns:a16="http://schemas.microsoft.com/office/drawing/2014/main" id="{5C90DB26-F866-44BD-92A2-4B31D4AB0B0C}"/>
              </a:ext>
            </a:extLst>
          </p:cNvPr>
          <p:cNvSpPr/>
          <p:nvPr/>
        </p:nvSpPr>
        <p:spPr>
          <a:xfrm>
            <a:off x="802820" y="3790401"/>
            <a:ext cx="7207420" cy="1458457"/>
          </a:xfrm>
          <a:prstGeom prst="ellipse">
            <a:avLst/>
          </a:prstGeom>
          <a:solidFill>
            <a:schemeClr val="bg1">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i="1" dirty="0">
                <a:solidFill>
                  <a:schemeClr val="tx1"/>
                </a:solidFill>
              </a:rPr>
              <a:t>Fabric</a:t>
            </a:r>
            <a:endParaRPr lang="zh-CN" altLang="en-US" sz="1400" i="1" dirty="0">
              <a:solidFill>
                <a:schemeClr val="tx1"/>
              </a:solidFill>
            </a:endParaRPr>
          </a:p>
        </p:txBody>
      </p:sp>
      <p:sp>
        <p:nvSpPr>
          <p:cNvPr id="32" name="椭圆 31">
            <a:extLst>
              <a:ext uri="{FF2B5EF4-FFF2-40B4-BE49-F238E27FC236}">
                <a16:creationId xmlns:a16="http://schemas.microsoft.com/office/drawing/2014/main" id="{2A4C79CC-50B3-44A3-87B2-012F8653DE00}"/>
              </a:ext>
            </a:extLst>
          </p:cNvPr>
          <p:cNvSpPr/>
          <p:nvPr/>
        </p:nvSpPr>
        <p:spPr>
          <a:xfrm>
            <a:off x="1673537" y="3895386"/>
            <a:ext cx="6078232" cy="1084976"/>
          </a:xfrm>
          <a:prstGeom prst="ellipse">
            <a:avLst/>
          </a:prstGeom>
          <a:solidFill>
            <a:schemeClr val="accent5">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i="1" dirty="0">
              <a:solidFill>
                <a:schemeClr val="tx1"/>
              </a:solidFill>
            </a:endParaRPr>
          </a:p>
        </p:txBody>
      </p:sp>
      <p:sp>
        <p:nvSpPr>
          <p:cNvPr id="33" name="椭圆 32">
            <a:extLst>
              <a:ext uri="{FF2B5EF4-FFF2-40B4-BE49-F238E27FC236}">
                <a16:creationId xmlns:a16="http://schemas.microsoft.com/office/drawing/2014/main" id="{DEEA6078-8E39-4465-834A-AC8223CD1F58}"/>
              </a:ext>
            </a:extLst>
          </p:cNvPr>
          <p:cNvSpPr/>
          <p:nvPr/>
        </p:nvSpPr>
        <p:spPr>
          <a:xfrm>
            <a:off x="1125654" y="3824548"/>
            <a:ext cx="6763620" cy="1255044"/>
          </a:xfrm>
          <a:prstGeom prst="ellipse">
            <a:avLst/>
          </a:prstGeom>
          <a:solidFill>
            <a:srgbClr val="00B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i="1" dirty="0">
              <a:solidFill>
                <a:schemeClr val="tx1"/>
              </a:solidFill>
            </a:endParaRPr>
          </a:p>
        </p:txBody>
      </p:sp>
      <p:grpSp>
        <p:nvGrpSpPr>
          <p:cNvPr id="34" name="组合 33">
            <a:extLst>
              <a:ext uri="{FF2B5EF4-FFF2-40B4-BE49-F238E27FC236}">
                <a16:creationId xmlns:a16="http://schemas.microsoft.com/office/drawing/2014/main" id="{30047E26-7B59-446E-94C6-097A48F1217B}"/>
              </a:ext>
            </a:extLst>
          </p:cNvPr>
          <p:cNvGrpSpPr/>
          <p:nvPr/>
        </p:nvGrpSpPr>
        <p:grpSpPr>
          <a:xfrm>
            <a:off x="3589482" y="799042"/>
            <a:ext cx="1475755" cy="734234"/>
            <a:chOff x="1974255" y="1397577"/>
            <a:chExt cx="1591501" cy="757397"/>
          </a:xfrm>
        </p:grpSpPr>
        <p:sp>
          <p:nvSpPr>
            <p:cNvPr id="35" name="Freeform 27">
              <a:extLst>
                <a:ext uri="{FF2B5EF4-FFF2-40B4-BE49-F238E27FC236}">
                  <a16:creationId xmlns:a16="http://schemas.microsoft.com/office/drawing/2014/main" id="{78288D00-2B20-4ECE-9E76-75F296E0FE45}"/>
                </a:ext>
              </a:extLst>
            </p:cNvPr>
            <p:cNvSpPr>
              <a:spLocks noEditPoints="1"/>
            </p:cNvSpPr>
            <p:nvPr/>
          </p:nvSpPr>
          <p:spPr bwMode="auto">
            <a:xfrm>
              <a:off x="2053588" y="1397577"/>
              <a:ext cx="1512168" cy="757397"/>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00B0F0">
                <a:alpha val="53000"/>
              </a:srgbClr>
            </a:solidFill>
            <a:ln w="9525">
              <a:noFill/>
              <a:round/>
            </a:ln>
          </p:spPr>
          <p:txBody>
            <a:bodyPr vert="horz" wrap="square" lIns="91440" tIns="45720" rIns="91440" bIns="45720" numCol="1" anchor="t" anchorCtr="0" compatLnSpc="1"/>
            <a:lstStyle/>
            <a:p>
              <a:pPr defTabSz="914400" fontAlgn="base">
                <a:spcBef>
                  <a:spcPct val="0"/>
                </a:spcBef>
                <a:spcAft>
                  <a:spcPct val="0"/>
                </a:spcAft>
              </a:pPr>
              <a:endParaRPr lang="zh-CN" alt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文本框 14">
              <a:extLst>
                <a:ext uri="{FF2B5EF4-FFF2-40B4-BE49-F238E27FC236}">
                  <a16:creationId xmlns:a16="http://schemas.microsoft.com/office/drawing/2014/main" id="{05CEB1A5-4A06-48E8-8B4D-25BA8CB337DD}"/>
                </a:ext>
              </a:extLst>
            </p:cNvPr>
            <p:cNvSpPr txBox="1"/>
            <p:nvPr/>
          </p:nvSpPr>
          <p:spPr>
            <a:xfrm>
              <a:off x="1974255" y="1469585"/>
              <a:ext cx="1512168" cy="285738"/>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Campus Two</a:t>
              </a:r>
              <a:endParaRPr lang="zh-CN" altLang="en-US" sz="1200" dirty="0">
                <a:latin typeface="Times New Roman" panose="02020603050405020304" pitchFamily="18" charset="0"/>
                <a:cs typeface="Times New Roman" panose="02020603050405020304" pitchFamily="18" charset="0"/>
              </a:endParaRPr>
            </a:p>
          </p:txBody>
        </p:sp>
      </p:grpSp>
      <p:sp>
        <p:nvSpPr>
          <p:cNvPr id="37" name="Freeform 27">
            <a:extLst>
              <a:ext uri="{FF2B5EF4-FFF2-40B4-BE49-F238E27FC236}">
                <a16:creationId xmlns:a16="http://schemas.microsoft.com/office/drawing/2014/main" id="{EEE2C750-1BE7-4F00-B069-6B2A49B4EEA4}"/>
              </a:ext>
            </a:extLst>
          </p:cNvPr>
          <p:cNvSpPr>
            <a:spLocks noEditPoints="1"/>
          </p:cNvSpPr>
          <p:nvPr/>
        </p:nvSpPr>
        <p:spPr bwMode="auto">
          <a:xfrm>
            <a:off x="1092194" y="2527235"/>
            <a:ext cx="1907684" cy="1062213"/>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00B0F0">
              <a:alpha val="53000"/>
            </a:srgbClr>
          </a:solidFill>
          <a:ln w="9525">
            <a:noFill/>
            <a:round/>
          </a:ln>
        </p:spPr>
        <p:txBody>
          <a:bodyPr vert="horz" wrap="square" lIns="91440" tIns="45720" rIns="91440" bIns="45720" numCol="1" anchor="t" anchorCtr="0" compatLnSpc="1"/>
          <a:lstStyle/>
          <a:p>
            <a:pPr defTabSz="914400" fontAlgn="base">
              <a:spcBef>
                <a:spcPct val="0"/>
              </a:spcBef>
              <a:spcAft>
                <a:spcPct val="0"/>
              </a:spcAft>
            </a:pPr>
            <a:endParaRPr lang="zh-CN" alt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椭圆 37">
            <a:extLst>
              <a:ext uri="{FF2B5EF4-FFF2-40B4-BE49-F238E27FC236}">
                <a16:creationId xmlns:a16="http://schemas.microsoft.com/office/drawing/2014/main" id="{E2CC26AB-E0D0-4AA4-87F7-36879C0AB443}"/>
              </a:ext>
            </a:extLst>
          </p:cNvPr>
          <p:cNvSpPr/>
          <p:nvPr/>
        </p:nvSpPr>
        <p:spPr>
          <a:xfrm>
            <a:off x="1136138" y="2456118"/>
            <a:ext cx="1041454" cy="98792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9" name="组合 44">
            <a:extLst>
              <a:ext uri="{FF2B5EF4-FFF2-40B4-BE49-F238E27FC236}">
                <a16:creationId xmlns:a16="http://schemas.microsoft.com/office/drawing/2014/main" id="{D11E5BB8-7C9F-4EA8-9615-82D820DB6497}"/>
              </a:ext>
            </a:extLst>
          </p:cNvPr>
          <p:cNvGrpSpPr/>
          <p:nvPr/>
        </p:nvGrpSpPr>
        <p:grpSpPr>
          <a:xfrm>
            <a:off x="2726813" y="3231072"/>
            <a:ext cx="522107" cy="520298"/>
            <a:chOff x="2623909" y="1976346"/>
            <a:chExt cx="562068" cy="617163"/>
          </a:xfrm>
        </p:grpSpPr>
        <p:pic>
          <p:nvPicPr>
            <p:cNvPr id="40" name="图片 39">
              <a:extLst>
                <a:ext uri="{FF2B5EF4-FFF2-40B4-BE49-F238E27FC236}">
                  <a16:creationId xmlns:a16="http://schemas.microsoft.com/office/drawing/2014/main" id="{B6B769B9-0CC1-48FB-AD25-B176D76D8BB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23909" y="1976346"/>
              <a:ext cx="356763" cy="505234"/>
            </a:xfrm>
            <a:prstGeom prst="rect">
              <a:avLst/>
            </a:prstGeom>
          </p:spPr>
        </p:pic>
        <p:pic>
          <p:nvPicPr>
            <p:cNvPr id="41" name="图片 40">
              <a:extLst>
                <a:ext uri="{FF2B5EF4-FFF2-40B4-BE49-F238E27FC236}">
                  <a16:creationId xmlns:a16="http://schemas.microsoft.com/office/drawing/2014/main" id="{33F9F083-1310-4A92-8D59-7010E147AD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29214" y="2088275"/>
              <a:ext cx="356763" cy="505234"/>
            </a:xfrm>
            <a:prstGeom prst="rect">
              <a:avLst/>
            </a:prstGeom>
          </p:spPr>
        </p:pic>
      </p:grpSp>
      <p:sp>
        <p:nvSpPr>
          <p:cNvPr id="42" name="文本框 41">
            <a:extLst>
              <a:ext uri="{FF2B5EF4-FFF2-40B4-BE49-F238E27FC236}">
                <a16:creationId xmlns:a16="http://schemas.microsoft.com/office/drawing/2014/main" id="{72D06502-2DBB-4704-90B4-D714E7ED6B70}"/>
              </a:ext>
            </a:extLst>
          </p:cNvPr>
          <p:cNvSpPr txBox="1"/>
          <p:nvPr/>
        </p:nvSpPr>
        <p:spPr>
          <a:xfrm>
            <a:off x="1819213" y="2931039"/>
            <a:ext cx="1512168" cy="276999"/>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Data Center</a:t>
            </a:r>
            <a:endParaRPr lang="zh-CN" altLang="en-US" sz="1200" b="1" dirty="0">
              <a:latin typeface="Times New Roman" panose="02020603050405020304" pitchFamily="18" charset="0"/>
              <a:cs typeface="Times New Roman" panose="02020603050405020304" pitchFamily="18" charset="0"/>
            </a:endParaRPr>
          </a:p>
        </p:txBody>
      </p:sp>
      <p:cxnSp>
        <p:nvCxnSpPr>
          <p:cNvPr id="43" name="直接连接符 42">
            <a:extLst>
              <a:ext uri="{FF2B5EF4-FFF2-40B4-BE49-F238E27FC236}">
                <a16:creationId xmlns:a16="http://schemas.microsoft.com/office/drawing/2014/main" id="{A80F0CB6-F846-45DE-9FA1-929F0446029F}"/>
              </a:ext>
            </a:extLst>
          </p:cNvPr>
          <p:cNvCxnSpPr>
            <a:stCxn id="153" idx="2"/>
            <a:endCxn id="46" idx="0"/>
          </p:cNvCxnSpPr>
          <p:nvPr/>
        </p:nvCxnSpPr>
        <p:spPr>
          <a:xfrm>
            <a:off x="4322146" y="2724165"/>
            <a:ext cx="38320" cy="808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39666F5-4FC7-4490-9C0B-EE37A9B65FA1}"/>
              </a:ext>
            </a:extLst>
          </p:cNvPr>
          <p:cNvCxnSpPr>
            <a:cxnSpLocks/>
            <a:stCxn id="41" idx="3"/>
          </p:cNvCxnSpPr>
          <p:nvPr/>
        </p:nvCxnSpPr>
        <p:spPr>
          <a:xfrm>
            <a:off x="3248920" y="3538402"/>
            <a:ext cx="897126" cy="18939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5" name="组合 41">
            <a:extLst>
              <a:ext uri="{FF2B5EF4-FFF2-40B4-BE49-F238E27FC236}">
                <a16:creationId xmlns:a16="http://schemas.microsoft.com/office/drawing/2014/main" id="{5C894CF5-AD8A-4817-A48B-4788E92BD951}"/>
              </a:ext>
            </a:extLst>
          </p:cNvPr>
          <p:cNvGrpSpPr/>
          <p:nvPr/>
        </p:nvGrpSpPr>
        <p:grpSpPr>
          <a:xfrm>
            <a:off x="4146046" y="3533034"/>
            <a:ext cx="675623" cy="720080"/>
            <a:chOff x="2623909" y="1976346"/>
            <a:chExt cx="562068" cy="617163"/>
          </a:xfrm>
        </p:grpSpPr>
        <p:pic>
          <p:nvPicPr>
            <p:cNvPr id="46" name="图片 45">
              <a:extLst>
                <a:ext uri="{FF2B5EF4-FFF2-40B4-BE49-F238E27FC236}">
                  <a16:creationId xmlns:a16="http://schemas.microsoft.com/office/drawing/2014/main" id="{FC17AF8F-BE26-4F0E-A57E-809E84BD9D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23909" y="1976346"/>
              <a:ext cx="356763" cy="505234"/>
            </a:xfrm>
            <a:prstGeom prst="rect">
              <a:avLst/>
            </a:prstGeom>
          </p:spPr>
        </p:pic>
        <p:pic>
          <p:nvPicPr>
            <p:cNvPr id="47" name="图片 46">
              <a:extLst>
                <a:ext uri="{FF2B5EF4-FFF2-40B4-BE49-F238E27FC236}">
                  <a16:creationId xmlns:a16="http://schemas.microsoft.com/office/drawing/2014/main" id="{45AF4848-D99F-4111-A7FE-D297A39F98D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29214" y="2088275"/>
              <a:ext cx="356763" cy="505234"/>
            </a:xfrm>
            <a:prstGeom prst="rect">
              <a:avLst/>
            </a:prstGeom>
          </p:spPr>
        </p:pic>
      </p:grpSp>
      <p:grpSp>
        <p:nvGrpSpPr>
          <p:cNvPr id="48" name="组合 105">
            <a:extLst>
              <a:ext uri="{FF2B5EF4-FFF2-40B4-BE49-F238E27FC236}">
                <a16:creationId xmlns:a16="http://schemas.microsoft.com/office/drawing/2014/main" id="{892BA97A-E87B-470F-8109-78F8F73C78F4}"/>
              </a:ext>
            </a:extLst>
          </p:cNvPr>
          <p:cNvGrpSpPr/>
          <p:nvPr/>
        </p:nvGrpSpPr>
        <p:grpSpPr>
          <a:xfrm>
            <a:off x="680357" y="4769962"/>
            <a:ext cx="633139" cy="717909"/>
            <a:chOff x="1698333" y="4347501"/>
            <a:chExt cx="633139" cy="717909"/>
          </a:xfrm>
        </p:grpSpPr>
        <p:pic>
          <p:nvPicPr>
            <p:cNvPr id="49" name="图片 48">
              <a:extLst>
                <a:ext uri="{FF2B5EF4-FFF2-40B4-BE49-F238E27FC236}">
                  <a16:creationId xmlns:a16="http://schemas.microsoft.com/office/drawing/2014/main" id="{C672D553-A0FB-49E2-A41D-6EF5BEE6AC6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50" name="图片 49">
              <a:extLst>
                <a:ext uri="{FF2B5EF4-FFF2-40B4-BE49-F238E27FC236}">
                  <a16:creationId xmlns:a16="http://schemas.microsoft.com/office/drawing/2014/main" id="{37C9B652-4D40-4CD6-A09A-FF1550704CE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grpSp>
        <p:nvGrpSpPr>
          <p:cNvPr id="51" name="组合 106">
            <a:extLst>
              <a:ext uri="{FF2B5EF4-FFF2-40B4-BE49-F238E27FC236}">
                <a16:creationId xmlns:a16="http://schemas.microsoft.com/office/drawing/2014/main" id="{78D0E1C6-4DD5-41D6-9F43-D1E3A00266C0}"/>
              </a:ext>
            </a:extLst>
          </p:cNvPr>
          <p:cNvGrpSpPr/>
          <p:nvPr/>
        </p:nvGrpSpPr>
        <p:grpSpPr>
          <a:xfrm>
            <a:off x="1618672" y="4774634"/>
            <a:ext cx="633139" cy="717909"/>
            <a:chOff x="1698333" y="4347501"/>
            <a:chExt cx="633139" cy="717909"/>
          </a:xfrm>
        </p:grpSpPr>
        <p:pic>
          <p:nvPicPr>
            <p:cNvPr id="52" name="图片 51">
              <a:extLst>
                <a:ext uri="{FF2B5EF4-FFF2-40B4-BE49-F238E27FC236}">
                  <a16:creationId xmlns:a16="http://schemas.microsoft.com/office/drawing/2014/main" id="{5A76EA6E-4538-482E-8BB8-1F2368217E8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53" name="图片 52">
              <a:extLst>
                <a:ext uri="{FF2B5EF4-FFF2-40B4-BE49-F238E27FC236}">
                  <a16:creationId xmlns:a16="http://schemas.microsoft.com/office/drawing/2014/main" id="{44EB2D70-6824-4947-93AF-364A0C198F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grpSp>
        <p:nvGrpSpPr>
          <p:cNvPr id="54" name="组合 109">
            <a:extLst>
              <a:ext uri="{FF2B5EF4-FFF2-40B4-BE49-F238E27FC236}">
                <a16:creationId xmlns:a16="http://schemas.microsoft.com/office/drawing/2014/main" id="{A571B05F-D7BA-46D3-B955-90D920A0DDB1}"/>
              </a:ext>
            </a:extLst>
          </p:cNvPr>
          <p:cNvGrpSpPr/>
          <p:nvPr/>
        </p:nvGrpSpPr>
        <p:grpSpPr>
          <a:xfrm>
            <a:off x="2492855" y="4774634"/>
            <a:ext cx="633139" cy="717909"/>
            <a:chOff x="1698333" y="4347501"/>
            <a:chExt cx="633139" cy="717909"/>
          </a:xfrm>
        </p:grpSpPr>
        <p:pic>
          <p:nvPicPr>
            <p:cNvPr id="55" name="图片 54">
              <a:extLst>
                <a:ext uri="{FF2B5EF4-FFF2-40B4-BE49-F238E27FC236}">
                  <a16:creationId xmlns:a16="http://schemas.microsoft.com/office/drawing/2014/main" id="{394B6B7A-832E-47B6-A319-ECC1A109F7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56" name="图片 55">
              <a:extLst>
                <a:ext uri="{FF2B5EF4-FFF2-40B4-BE49-F238E27FC236}">
                  <a16:creationId xmlns:a16="http://schemas.microsoft.com/office/drawing/2014/main" id="{81FEE355-0FEA-488A-B72D-D5895FA6203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grpSp>
        <p:nvGrpSpPr>
          <p:cNvPr id="57" name="组合 112">
            <a:extLst>
              <a:ext uri="{FF2B5EF4-FFF2-40B4-BE49-F238E27FC236}">
                <a16:creationId xmlns:a16="http://schemas.microsoft.com/office/drawing/2014/main" id="{2B1F3BDE-CFE6-43BF-9ECA-125CA18CC139}"/>
              </a:ext>
            </a:extLst>
          </p:cNvPr>
          <p:cNvGrpSpPr/>
          <p:nvPr/>
        </p:nvGrpSpPr>
        <p:grpSpPr>
          <a:xfrm>
            <a:off x="3368181" y="4774634"/>
            <a:ext cx="633139" cy="717909"/>
            <a:chOff x="1698333" y="4347501"/>
            <a:chExt cx="633139" cy="717909"/>
          </a:xfrm>
        </p:grpSpPr>
        <p:pic>
          <p:nvPicPr>
            <p:cNvPr id="58" name="图片 57">
              <a:extLst>
                <a:ext uri="{FF2B5EF4-FFF2-40B4-BE49-F238E27FC236}">
                  <a16:creationId xmlns:a16="http://schemas.microsoft.com/office/drawing/2014/main" id="{A0F5A7E1-32E5-4F4E-BE98-62A0838E4D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59" name="图片 58">
              <a:extLst>
                <a:ext uri="{FF2B5EF4-FFF2-40B4-BE49-F238E27FC236}">
                  <a16:creationId xmlns:a16="http://schemas.microsoft.com/office/drawing/2014/main" id="{27CDBF33-FA45-4D0D-AD07-58EE7ADB155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grpSp>
        <p:nvGrpSpPr>
          <p:cNvPr id="60" name="组合 115">
            <a:extLst>
              <a:ext uri="{FF2B5EF4-FFF2-40B4-BE49-F238E27FC236}">
                <a16:creationId xmlns:a16="http://schemas.microsoft.com/office/drawing/2014/main" id="{66F15D33-FAE0-4FBF-B26A-3C35E6C905C5}"/>
              </a:ext>
            </a:extLst>
          </p:cNvPr>
          <p:cNvGrpSpPr/>
          <p:nvPr/>
        </p:nvGrpSpPr>
        <p:grpSpPr>
          <a:xfrm>
            <a:off x="4483594" y="4772787"/>
            <a:ext cx="633139" cy="717909"/>
            <a:chOff x="1698333" y="4347501"/>
            <a:chExt cx="633139" cy="717909"/>
          </a:xfrm>
        </p:grpSpPr>
        <p:pic>
          <p:nvPicPr>
            <p:cNvPr id="61" name="图片 60">
              <a:extLst>
                <a:ext uri="{FF2B5EF4-FFF2-40B4-BE49-F238E27FC236}">
                  <a16:creationId xmlns:a16="http://schemas.microsoft.com/office/drawing/2014/main" id="{E93B3340-1CFF-49A5-A18E-6C3F66B983E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62" name="图片 61">
              <a:extLst>
                <a:ext uri="{FF2B5EF4-FFF2-40B4-BE49-F238E27FC236}">
                  <a16:creationId xmlns:a16="http://schemas.microsoft.com/office/drawing/2014/main" id="{9D63C9BB-C2BF-46B0-96FD-A537A717712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grpSp>
        <p:nvGrpSpPr>
          <p:cNvPr id="63" name="组合 118">
            <a:extLst>
              <a:ext uri="{FF2B5EF4-FFF2-40B4-BE49-F238E27FC236}">
                <a16:creationId xmlns:a16="http://schemas.microsoft.com/office/drawing/2014/main" id="{F15CF28E-4C89-4194-BB6A-72FC6C797FA3}"/>
              </a:ext>
            </a:extLst>
          </p:cNvPr>
          <p:cNvGrpSpPr/>
          <p:nvPr/>
        </p:nvGrpSpPr>
        <p:grpSpPr>
          <a:xfrm>
            <a:off x="5352628" y="4777459"/>
            <a:ext cx="633139" cy="717909"/>
            <a:chOff x="1698333" y="4347501"/>
            <a:chExt cx="633139" cy="717909"/>
          </a:xfrm>
        </p:grpSpPr>
        <p:pic>
          <p:nvPicPr>
            <p:cNvPr id="64" name="图片 63">
              <a:extLst>
                <a:ext uri="{FF2B5EF4-FFF2-40B4-BE49-F238E27FC236}">
                  <a16:creationId xmlns:a16="http://schemas.microsoft.com/office/drawing/2014/main" id="{75849277-A76F-42A6-BE63-5437C6DFE4F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65" name="图片 64">
              <a:extLst>
                <a:ext uri="{FF2B5EF4-FFF2-40B4-BE49-F238E27FC236}">
                  <a16:creationId xmlns:a16="http://schemas.microsoft.com/office/drawing/2014/main" id="{7CFD745F-9047-445F-8B4F-3567ADEB28C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grpSp>
        <p:nvGrpSpPr>
          <p:cNvPr id="66" name="组合 121">
            <a:extLst>
              <a:ext uri="{FF2B5EF4-FFF2-40B4-BE49-F238E27FC236}">
                <a16:creationId xmlns:a16="http://schemas.microsoft.com/office/drawing/2014/main" id="{B3C5098E-D939-43E9-A884-819AB981FD6D}"/>
              </a:ext>
            </a:extLst>
          </p:cNvPr>
          <p:cNvGrpSpPr/>
          <p:nvPr/>
        </p:nvGrpSpPr>
        <p:grpSpPr>
          <a:xfrm>
            <a:off x="6226811" y="4777459"/>
            <a:ext cx="633139" cy="717909"/>
            <a:chOff x="1698333" y="4347501"/>
            <a:chExt cx="633139" cy="717909"/>
          </a:xfrm>
        </p:grpSpPr>
        <p:pic>
          <p:nvPicPr>
            <p:cNvPr id="67" name="图片 66">
              <a:extLst>
                <a:ext uri="{FF2B5EF4-FFF2-40B4-BE49-F238E27FC236}">
                  <a16:creationId xmlns:a16="http://schemas.microsoft.com/office/drawing/2014/main" id="{94950872-5F3A-435E-87ED-884D77E5199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68" name="图片 67">
              <a:extLst>
                <a:ext uri="{FF2B5EF4-FFF2-40B4-BE49-F238E27FC236}">
                  <a16:creationId xmlns:a16="http://schemas.microsoft.com/office/drawing/2014/main" id="{14D5D301-2AA6-42A2-B831-BD335231EA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grpSp>
        <p:nvGrpSpPr>
          <p:cNvPr id="69" name="组合 124">
            <a:extLst>
              <a:ext uri="{FF2B5EF4-FFF2-40B4-BE49-F238E27FC236}">
                <a16:creationId xmlns:a16="http://schemas.microsoft.com/office/drawing/2014/main" id="{188C5FB7-A001-44B8-BA26-AF6055249603}"/>
              </a:ext>
            </a:extLst>
          </p:cNvPr>
          <p:cNvGrpSpPr/>
          <p:nvPr/>
        </p:nvGrpSpPr>
        <p:grpSpPr>
          <a:xfrm>
            <a:off x="7102137" y="4777459"/>
            <a:ext cx="633139" cy="717909"/>
            <a:chOff x="1698333" y="4347501"/>
            <a:chExt cx="633139" cy="717909"/>
          </a:xfrm>
        </p:grpSpPr>
        <p:pic>
          <p:nvPicPr>
            <p:cNvPr id="70" name="图片 69">
              <a:extLst>
                <a:ext uri="{FF2B5EF4-FFF2-40B4-BE49-F238E27FC236}">
                  <a16:creationId xmlns:a16="http://schemas.microsoft.com/office/drawing/2014/main" id="{2CBEA8B3-5462-4069-A3AC-097454FFD67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8333" y="4347501"/>
              <a:ext cx="411837" cy="580502"/>
            </a:xfrm>
            <a:prstGeom prst="rect">
              <a:avLst/>
            </a:prstGeom>
          </p:spPr>
        </p:pic>
        <p:pic>
          <p:nvPicPr>
            <p:cNvPr id="71" name="图片 70">
              <a:extLst>
                <a:ext uri="{FF2B5EF4-FFF2-40B4-BE49-F238E27FC236}">
                  <a16:creationId xmlns:a16="http://schemas.microsoft.com/office/drawing/2014/main" id="{895C9C2A-5873-458E-B3CC-6FD67332A9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9635" y="4484908"/>
              <a:ext cx="411837" cy="580502"/>
            </a:xfrm>
            <a:prstGeom prst="rect">
              <a:avLst/>
            </a:prstGeom>
          </p:spPr>
        </p:pic>
      </p:grpSp>
      <p:sp>
        <p:nvSpPr>
          <p:cNvPr id="72" name="任意多边形 128">
            <a:extLst>
              <a:ext uri="{FF2B5EF4-FFF2-40B4-BE49-F238E27FC236}">
                <a16:creationId xmlns:a16="http://schemas.microsoft.com/office/drawing/2014/main" id="{8E016FD4-F2B1-47C7-AFB7-22F12AAC73A6}"/>
              </a:ext>
            </a:extLst>
          </p:cNvPr>
          <p:cNvSpPr/>
          <p:nvPr/>
        </p:nvSpPr>
        <p:spPr>
          <a:xfrm>
            <a:off x="1025464" y="4015919"/>
            <a:ext cx="3445305" cy="898947"/>
          </a:xfrm>
          <a:custGeom>
            <a:avLst/>
            <a:gdLst>
              <a:gd name="connsiteX0" fmla="*/ 3111690 w 3384645"/>
              <a:gd name="connsiteY0" fmla="*/ 0 h 1269241"/>
              <a:gd name="connsiteX1" fmla="*/ 0 w 3384645"/>
              <a:gd name="connsiteY1" fmla="*/ 1201003 h 1269241"/>
              <a:gd name="connsiteX2" fmla="*/ 3384645 w 3384645"/>
              <a:gd name="connsiteY2" fmla="*/ 136477 h 1269241"/>
              <a:gd name="connsiteX3" fmla="*/ 955344 w 3384645"/>
              <a:gd name="connsiteY3" fmla="*/ 1269241 h 1269241"/>
              <a:gd name="connsiteX4" fmla="*/ 3111690 w 3384645"/>
              <a:gd name="connsiteY4" fmla="*/ 0 h 126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4645" h="1269241">
                <a:moveTo>
                  <a:pt x="3111690" y="0"/>
                </a:moveTo>
                <a:lnTo>
                  <a:pt x="0" y="1201003"/>
                </a:lnTo>
                <a:lnTo>
                  <a:pt x="3384645" y="136477"/>
                </a:lnTo>
                <a:lnTo>
                  <a:pt x="955344" y="1269241"/>
                </a:lnTo>
                <a:lnTo>
                  <a:pt x="3111690" y="0"/>
                </a:lnTo>
                <a:close/>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任意多边形 129">
            <a:extLst>
              <a:ext uri="{FF2B5EF4-FFF2-40B4-BE49-F238E27FC236}">
                <a16:creationId xmlns:a16="http://schemas.microsoft.com/office/drawing/2014/main" id="{C65F9A02-A604-49C0-8799-D719DDFA8479}"/>
              </a:ext>
            </a:extLst>
          </p:cNvPr>
          <p:cNvSpPr/>
          <p:nvPr/>
        </p:nvSpPr>
        <p:spPr>
          <a:xfrm>
            <a:off x="2819694" y="4015919"/>
            <a:ext cx="1678371" cy="898947"/>
          </a:xfrm>
          <a:custGeom>
            <a:avLst/>
            <a:gdLst>
              <a:gd name="connsiteX0" fmla="*/ 1296537 w 1596788"/>
              <a:gd name="connsiteY0" fmla="*/ 0 h 1241946"/>
              <a:gd name="connsiteX1" fmla="*/ 0 w 1596788"/>
              <a:gd name="connsiteY1" fmla="*/ 1241946 h 1241946"/>
              <a:gd name="connsiteX2" fmla="*/ 1596788 w 1596788"/>
              <a:gd name="connsiteY2" fmla="*/ 122829 h 1241946"/>
              <a:gd name="connsiteX3" fmla="*/ 846161 w 1596788"/>
              <a:gd name="connsiteY3" fmla="*/ 1228298 h 1241946"/>
              <a:gd name="connsiteX4" fmla="*/ 1296537 w 1596788"/>
              <a:gd name="connsiteY4" fmla="*/ 0 h 124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788" h="1241946">
                <a:moveTo>
                  <a:pt x="1296537" y="0"/>
                </a:moveTo>
                <a:lnTo>
                  <a:pt x="0" y="1241946"/>
                </a:lnTo>
                <a:lnTo>
                  <a:pt x="1596788" y="122829"/>
                </a:lnTo>
                <a:lnTo>
                  <a:pt x="846161" y="1228298"/>
                </a:lnTo>
                <a:lnTo>
                  <a:pt x="1296537" y="0"/>
                </a:lnTo>
                <a:close/>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4" name="任意多边形 131">
            <a:extLst>
              <a:ext uri="{FF2B5EF4-FFF2-40B4-BE49-F238E27FC236}">
                <a16:creationId xmlns:a16="http://schemas.microsoft.com/office/drawing/2014/main" id="{87D6FE1D-61E0-4BA1-B084-B61D85803736}"/>
              </a:ext>
            </a:extLst>
          </p:cNvPr>
          <p:cNvSpPr/>
          <p:nvPr/>
        </p:nvSpPr>
        <p:spPr>
          <a:xfrm>
            <a:off x="4197814" y="3988623"/>
            <a:ext cx="1154814" cy="918746"/>
          </a:xfrm>
          <a:custGeom>
            <a:avLst/>
            <a:gdLst>
              <a:gd name="connsiteX0" fmla="*/ 0 w 1282890"/>
              <a:gd name="connsiteY0" fmla="*/ 0 h 1282890"/>
              <a:gd name="connsiteX1" fmla="*/ 655092 w 1282890"/>
              <a:gd name="connsiteY1" fmla="*/ 1282890 h 1282890"/>
              <a:gd name="connsiteX2" fmla="*/ 286603 w 1282890"/>
              <a:gd name="connsiteY2" fmla="*/ 163773 h 1282890"/>
              <a:gd name="connsiteX3" fmla="*/ 1282890 w 1282890"/>
              <a:gd name="connsiteY3" fmla="*/ 1187355 h 1282890"/>
              <a:gd name="connsiteX4" fmla="*/ 0 w 1282890"/>
              <a:gd name="connsiteY4" fmla="*/ 0 h 1282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890" h="1282890">
                <a:moveTo>
                  <a:pt x="0" y="0"/>
                </a:moveTo>
                <a:lnTo>
                  <a:pt x="655092" y="1282890"/>
                </a:lnTo>
                <a:lnTo>
                  <a:pt x="286603" y="163773"/>
                </a:lnTo>
                <a:lnTo>
                  <a:pt x="1282890" y="1187355"/>
                </a:lnTo>
                <a:lnTo>
                  <a:pt x="0" y="0"/>
                </a:lnTo>
                <a:close/>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5" name="任意多边形 133">
            <a:extLst>
              <a:ext uri="{FF2B5EF4-FFF2-40B4-BE49-F238E27FC236}">
                <a16:creationId xmlns:a16="http://schemas.microsoft.com/office/drawing/2014/main" id="{7AE1AC82-1D37-4173-A80F-E22144A31360}"/>
              </a:ext>
            </a:extLst>
          </p:cNvPr>
          <p:cNvSpPr/>
          <p:nvPr/>
        </p:nvSpPr>
        <p:spPr>
          <a:xfrm>
            <a:off x="4184166" y="4015919"/>
            <a:ext cx="2947917" cy="898947"/>
          </a:xfrm>
          <a:custGeom>
            <a:avLst/>
            <a:gdLst>
              <a:gd name="connsiteX0" fmla="*/ 0 w 2947917"/>
              <a:gd name="connsiteY0" fmla="*/ 0 h 1351128"/>
              <a:gd name="connsiteX1" fmla="*/ 2060812 w 2947917"/>
              <a:gd name="connsiteY1" fmla="*/ 1351128 h 1351128"/>
              <a:gd name="connsiteX2" fmla="*/ 532263 w 2947917"/>
              <a:gd name="connsiteY2" fmla="*/ 150125 h 1351128"/>
              <a:gd name="connsiteX3" fmla="*/ 2947917 w 2947917"/>
              <a:gd name="connsiteY3" fmla="*/ 1255594 h 1351128"/>
              <a:gd name="connsiteX4" fmla="*/ 0 w 2947917"/>
              <a:gd name="connsiteY4" fmla="*/ 0 h 1351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917" h="1351128">
                <a:moveTo>
                  <a:pt x="0" y="0"/>
                </a:moveTo>
                <a:lnTo>
                  <a:pt x="2060812" y="1351128"/>
                </a:lnTo>
                <a:lnTo>
                  <a:pt x="532263" y="150125"/>
                </a:lnTo>
                <a:lnTo>
                  <a:pt x="2947917" y="1255594"/>
                </a:lnTo>
                <a:lnTo>
                  <a:pt x="0" y="0"/>
                </a:lnTo>
                <a:close/>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6" name="矩形 75">
            <a:extLst>
              <a:ext uri="{FF2B5EF4-FFF2-40B4-BE49-F238E27FC236}">
                <a16:creationId xmlns:a16="http://schemas.microsoft.com/office/drawing/2014/main" id="{71855613-834E-46F8-8D1D-785CFE6BCC4F}"/>
              </a:ext>
            </a:extLst>
          </p:cNvPr>
          <p:cNvSpPr/>
          <p:nvPr/>
        </p:nvSpPr>
        <p:spPr>
          <a:xfrm>
            <a:off x="534874" y="5416299"/>
            <a:ext cx="908529" cy="276999"/>
          </a:xfrm>
          <a:prstGeom prst="rect">
            <a:avLst/>
          </a:prstGeom>
        </p:spPr>
        <p:txBody>
          <a:bodyPr wrap="square">
            <a:spAutoFit/>
          </a:bodyPr>
          <a:lstStyle/>
          <a:p>
            <a:pPr algn="ctr"/>
            <a:r>
              <a:rPr lang="en-US" altLang="zh-CN" sz="1200" dirty="0">
                <a:latin typeface="Times New Roman" panose="02020603050405020304" pitchFamily="18" charset="0"/>
                <a:cs typeface="Times New Roman" panose="02020603050405020304" pitchFamily="18" charset="0"/>
              </a:rPr>
              <a:t>Building1</a:t>
            </a:r>
            <a:endParaRPr lang="zh-CN" altLang="en-US" sz="1200" dirty="0">
              <a:latin typeface="Times New Roman" panose="02020603050405020304" pitchFamily="18" charset="0"/>
              <a:cs typeface="Times New Roman" panose="02020603050405020304" pitchFamily="18" charset="0"/>
            </a:endParaRPr>
          </a:p>
        </p:txBody>
      </p:sp>
      <p:sp>
        <p:nvSpPr>
          <p:cNvPr id="77" name="矩形 76">
            <a:extLst>
              <a:ext uri="{FF2B5EF4-FFF2-40B4-BE49-F238E27FC236}">
                <a16:creationId xmlns:a16="http://schemas.microsoft.com/office/drawing/2014/main" id="{5C14762B-3779-439E-B899-8CDAEEEC6B0F}"/>
              </a:ext>
            </a:extLst>
          </p:cNvPr>
          <p:cNvSpPr/>
          <p:nvPr/>
        </p:nvSpPr>
        <p:spPr>
          <a:xfrm>
            <a:off x="1571452" y="5417711"/>
            <a:ext cx="886533" cy="276999"/>
          </a:xfrm>
          <a:prstGeom prst="rect">
            <a:avLst/>
          </a:prstGeom>
        </p:spPr>
        <p:txBody>
          <a:bodyPr wrap="square">
            <a:spAutoFit/>
          </a:bodyPr>
          <a:lstStyle/>
          <a:p>
            <a:pPr algn="ctr"/>
            <a:r>
              <a:rPr lang="en-US" altLang="zh-CN" sz="1200" dirty="0">
                <a:latin typeface="Times New Roman" panose="02020603050405020304" pitchFamily="18" charset="0"/>
                <a:cs typeface="Times New Roman" panose="02020603050405020304" pitchFamily="18" charset="0"/>
              </a:rPr>
              <a:t>Building2</a:t>
            </a:r>
            <a:endParaRPr lang="zh-CN" altLang="en-US" sz="1200" dirty="0">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FB2F610D-4C61-412C-A376-9D0F3C9776DF}"/>
              </a:ext>
            </a:extLst>
          </p:cNvPr>
          <p:cNvSpPr/>
          <p:nvPr/>
        </p:nvSpPr>
        <p:spPr>
          <a:xfrm>
            <a:off x="2454837" y="5421519"/>
            <a:ext cx="799438" cy="276999"/>
          </a:xfrm>
          <a:prstGeom prst="rect">
            <a:avLst/>
          </a:prstGeom>
        </p:spPr>
        <p:txBody>
          <a:bodyPr wrap="square">
            <a:spAutoFit/>
          </a:bodyPr>
          <a:lstStyle/>
          <a:p>
            <a:pPr algn="ctr"/>
            <a:r>
              <a:rPr lang="en-US" altLang="zh-CN" sz="1200" dirty="0">
                <a:latin typeface="Times New Roman" panose="02020603050405020304" pitchFamily="18" charset="0"/>
                <a:cs typeface="Times New Roman" panose="02020603050405020304" pitchFamily="18" charset="0"/>
              </a:rPr>
              <a:t>Building3</a:t>
            </a:r>
            <a:endParaRPr lang="zh-CN" altLang="en-US" sz="1200" dirty="0">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DB0282C1-D5C4-4381-9510-7DF4D680231E}"/>
              </a:ext>
            </a:extLst>
          </p:cNvPr>
          <p:cNvSpPr/>
          <p:nvPr/>
        </p:nvSpPr>
        <p:spPr>
          <a:xfrm>
            <a:off x="4282517" y="5409493"/>
            <a:ext cx="1089528" cy="276999"/>
          </a:xfrm>
          <a:prstGeom prst="rect">
            <a:avLst/>
          </a:prstGeom>
        </p:spPr>
        <p:txBody>
          <a:bodyPr wrap="square">
            <a:spAutoFit/>
          </a:bodyPr>
          <a:lstStyle/>
          <a:p>
            <a:pPr algn="ctr"/>
            <a:r>
              <a:rPr lang="en-US" altLang="zh-CN" sz="1200" dirty="0" err="1">
                <a:latin typeface="Times New Roman" panose="02020603050405020304" pitchFamily="18" charset="0"/>
                <a:cs typeface="Times New Roman" panose="02020603050405020304" pitchFamily="18" charset="0"/>
              </a:rPr>
              <a:t>DormitoryA</a:t>
            </a:r>
            <a:endParaRPr lang="zh-CN" altLang="en-US" sz="1200"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6C0C3C3E-C91F-4B2C-AE26-D61C9966E358}"/>
              </a:ext>
            </a:extLst>
          </p:cNvPr>
          <p:cNvSpPr/>
          <p:nvPr/>
        </p:nvSpPr>
        <p:spPr>
          <a:xfrm>
            <a:off x="6204527" y="5403289"/>
            <a:ext cx="1001766" cy="276999"/>
          </a:xfrm>
          <a:prstGeom prst="rect">
            <a:avLst/>
          </a:prstGeom>
        </p:spPr>
        <p:txBody>
          <a:bodyPr wrap="square">
            <a:spAutoFit/>
          </a:bodyPr>
          <a:lstStyle/>
          <a:p>
            <a:pPr algn="ctr"/>
            <a:r>
              <a:rPr lang="en-US" altLang="zh-CN" sz="1200" dirty="0" err="1">
                <a:latin typeface="Times New Roman" panose="02020603050405020304" pitchFamily="18" charset="0"/>
                <a:cs typeface="Times New Roman" panose="02020603050405020304" pitchFamily="18" charset="0"/>
              </a:rPr>
              <a:t>DormitoryC</a:t>
            </a:r>
            <a:endParaRPr lang="zh-CN" altLang="en-US" sz="1200" dirty="0">
              <a:latin typeface="+mn-ea"/>
            </a:endParaRPr>
          </a:p>
        </p:txBody>
      </p:sp>
      <p:sp>
        <p:nvSpPr>
          <p:cNvPr id="81" name="矩形 80">
            <a:extLst>
              <a:ext uri="{FF2B5EF4-FFF2-40B4-BE49-F238E27FC236}">
                <a16:creationId xmlns:a16="http://schemas.microsoft.com/office/drawing/2014/main" id="{9F8EAF60-C1B8-41A2-9232-50A1428283B5}"/>
              </a:ext>
            </a:extLst>
          </p:cNvPr>
          <p:cNvSpPr/>
          <p:nvPr/>
        </p:nvSpPr>
        <p:spPr>
          <a:xfrm>
            <a:off x="3286491" y="5426502"/>
            <a:ext cx="823809" cy="276999"/>
          </a:xfrm>
          <a:prstGeom prst="rect">
            <a:avLst/>
          </a:prstGeom>
        </p:spPr>
        <p:txBody>
          <a:bodyPr wrap="square">
            <a:spAutoFit/>
          </a:bodyPr>
          <a:lstStyle/>
          <a:p>
            <a:pPr algn="ctr"/>
            <a:r>
              <a:rPr lang="en-US" altLang="zh-CN" sz="1200" dirty="0">
                <a:latin typeface="Times New Roman" panose="02020603050405020304" pitchFamily="18" charset="0"/>
                <a:cs typeface="Times New Roman" panose="02020603050405020304" pitchFamily="18" charset="0"/>
              </a:rPr>
              <a:t>Building4</a:t>
            </a:r>
            <a:endParaRPr lang="zh-CN" altLang="en-US" sz="12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672CC98F-A4D6-473A-AE5B-ACE5D386DEBD}"/>
              </a:ext>
            </a:extLst>
          </p:cNvPr>
          <p:cNvSpPr/>
          <p:nvPr/>
        </p:nvSpPr>
        <p:spPr>
          <a:xfrm>
            <a:off x="7102137" y="5426502"/>
            <a:ext cx="992238" cy="276999"/>
          </a:xfrm>
          <a:prstGeom prst="rect">
            <a:avLst/>
          </a:prstGeom>
        </p:spPr>
        <p:txBody>
          <a:bodyPr wrap="square">
            <a:spAutoFit/>
          </a:bodyPr>
          <a:lstStyle/>
          <a:p>
            <a:pPr algn="ctr"/>
            <a:r>
              <a:rPr lang="en-US" altLang="zh-CN" sz="1200" dirty="0" err="1">
                <a:latin typeface="Times New Roman" panose="02020603050405020304" pitchFamily="18" charset="0"/>
                <a:cs typeface="Times New Roman" panose="02020603050405020304" pitchFamily="18" charset="0"/>
              </a:rPr>
              <a:t>DormitoryD</a:t>
            </a:r>
            <a:endParaRPr lang="en-US" altLang="zh-CN" sz="1200" dirty="0">
              <a:latin typeface="Times New Roman" panose="02020603050405020304" pitchFamily="18" charset="0"/>
              <a:cs typeface="Times New Roman" panose="02020603050405020304" pitchFamily="18" charset="0"/>
            </a:endParaRPr>
          </a:p>
        </p:txBody>
      </p:sp>
      <p:pic>
        <p:nvPicPr>
          <p:cNvPr id="83" name="图片 82">
            <a:extLst>
              <a:ext uri="{FF2B5EF4-FFF2-40B4-BE49-F238E27FC236}">
                <a16:creationId xmlns:a16="http://schemas.microsoft.com/office/drawing/2014/main" id="{64827D3C-6CDC-4BCB-B500-6D2F330DC9A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36374" y="5664854"/>
            <a:ext cx="685015" cy="656992"/>
          </a:xfrm>
          <a:prstGeom prst="rect">
            <a:avLst/>
          </a:prstGeom>
        </p:spPr>
      </p:pic>
      <p:pic>
        <p:nvPicPr>
          <p:cNvPr id="84" name="图片 83">
            <a:extLst>
              <a:ext uri="{FF2B5EF4-FFF2-40B4-BE49-F238E27FC236}">
                <a16:creationId xmlns:a16="http://schemas.microsoft.com/office/drawing/2014/main" id="{F27F3DAC-5904-43EB-A113-CA26EFC7525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53759" y="5669641"/>
            <a:ext cx="685015" cy="656992"/>
          </a:xfrm>
          <a:prstGeom prst="rect">
            <a:avLst/>
          </a:prstGeom>
        </p:spPr>
      </p:pic>
      <p:pic>
        <p:nvPicPr>
          <p:cNvPr id="85" name="图片 84">
            <a:extLst>
              <a:ext uri="{FF2B5EF4-FFF2-40B4-BE49-F238E27FC236}">
                <a16:creationId xmlns:a16="http://schemas.microsoft.com/office/drawing/2014/main" id="{A82F5317-FAFB-42E1-B563-9BCF8E8AD80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67137" y="5679321"/>
            <a:ext cx="685015" cy="656992"/>
          </a:xfrm>
          <a:prstGeom prst="rect">
            <a:avLst/>
          </a:prstGeom>
        </p:spPr>
      </p:pic>
      <p:pic>
        <p:nvPicPr>
          <p:cNvPr id="86" name="图片 85">
            <a:extLst>
              <a:ext uri="{FF2B5EF4-FFF2-40B4-BE49-F238E27FC236}">
                <a16:creationId xmlns:a16="http://schemas.microsoft.com/office/drawing/2014/main" id="{3F67CC20-C634-41C6-A35A-2CD5FCFB2B3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383945" y="5684538"/>
            <a:ext cx="685015" cy="656992"/>
          </a:xfrm>
          <a:prstGeom prst="rect">
            <a:avLst/>
          </a:prstGeom>
        </p:spPr>
      </p:pic>
      <p:pic>
        <p:nvPicPr>
          <p:cNvPr id="87" name="图片 86">
            <a:extLst>
              <a:ext uri="{FF2B5EF4-FFF2-40B4-BE49-F238E27FC236}">
                <a16:creationId xmlns:a16="http://schemas.microsoft.com/office/drawing/2014/main" id="{7F986310-DE4F-49F0-B08F-15BEE33D6FC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28178" y="5666982"/>
            <a:ext cx="685015" cy="656992"/>
          </a:xfrm>
          <a:prstGeom prst="rect">
            <a:avLst/>
          </a:prstGeom>
        </p:spPr>
      </p:pic>
      <p:pic>
        <p:nvPicPr>
          <p:cNvPr id="88" name="图片 87">
            <a:extLst>
              <a:ext uri="{FF2B5EF4-FFF2-40B4-BE49-F238E27FC236}">
                <a16:creationId xmlns:a16="http://schemas.microsoft.com/office/drawing/2014/main" id="{EB967572-190F-4518-98F0-95FA962F37C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45563" y="5671769"/>
            <a:ext cx="685015" cy="656992"/>
          </a:xfrm>
          <a:prstGeom prst="rect">
            <a:avLst/>
          </a:prstGeom>
        </p:spPr>
      </p:pic>
      <p:pic>
        <p:nvPicPr>
          <p:cNvPr id="89" name="图片 88">
            <a:extLst>
              <a:ext uri="{FF2B5EF4-FFF2-40B4-BE49-F238E27FC236}">
                <a16:creationId xmlns:a16="http://schemas.microsoft.com/office/drawing/2014/main" id="{2434E049-678E-4CFC-ADF0-84AD8090226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58941" y="5681449"/>
            <a:ext cx="685015" cy="656992"/>
          </a:xfrm>
          <a:prstGeom prst="rect">
            <a:avLst/>
          </a:prstGeom>
        </p:spPr>
      </p:pic>
      <p:pic>
        <p:nvPicPr>
          <p:cNvPr id="90" name="图片 89">
            <a:extLst>
              <a:ext uri="{FF2B5EF4-FFF2-40B4-BE49-F238E27FC236}">
                <a16:creationId xmlns:a16="http://schemas.microsoft.com/office/drawing/2014/main" id="{464E45E2-F67B-4AB2-89DB-8B9187F87A6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75749" y="5686666"/>
            <a:ext cx="685015" cy="656992"/>
          </a:xfrm>
          <a:prstGeom prst="rect">
            <a:avLst/>
          </a:prstGeom>
        </p:spPr>
      </p:pic>
      <p:cxnSp>
        <p:nvCxnSpPr>
          <p:cNvPr id="92" name="直接连接符 91">
            <a:extLst>
              <a:ext uri="{FF2B5EF4-FFF2-40B4-BE49-F238E27FC236}">
                <a16:creationId xmlns:a16="http://schemas.microsoft.com/office/drawing/2014/main" id="{C9D3CEB2-6D2E-4611-A36A-A69F17825E6E}"/>
              </a:ext>
            </a:extLst>
          </p:cNvPr>
          <p:cNvCxnSpPr>
            <a:endCxn id="40" idx="1"/>
          </p:cNvCxnSpPr>
          <p:nvPr/>
        </p:nvCxnSpPr>
        <p:spPr>
          <a:xfrm>
            <a:off x="2148167" y="3231072"/>
            <a:ext cx="578646" cy="212968"/>
          </a:xfrm>
          <a:prstGeom prst="line">
            <a:avLst/>
          </a:prstGeom>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7D55D11-7305-4CFC-ACEA-3E97399A7C8C}"/>
              </a:ext>
            </a:extLst>
          </p:cNvPr>
          <p:cNvSpPr txBox="1"/>
          <p:nvPr/>
        </p:nvSpPr>
        <p:spPr>
          <a:xfrm>
            <a:off x="-22049" y="2527234"/>
            <a:ext cx="1430786" cy="64633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SDN Controller</a:t>
            </a:r>
          </a:p>
          <a:p>
            <a:r>
              <a:rPr lang="en-US" altLang="zh-CN" sz="1200" dirty="0">
                <a:latin typeface="Times New Roman" panose="02020603050405020304" pitchFamily="18" charset="0"/>
                <a:cs typeface="Times New Roman" panose="02020603050405020304" pitchFamily="18" charset="0"/>
              </a:rPr>
              <a:t>AAA</a:t>
            </a:r>
          </a:p>
          <a:p>
            <a:r>
              <a:rPr lang="en-US" altLang="zh-CN" sz="1200" dirty="0">
                <a:latin typeface="Times New Roman" panose="02020603050405020304" pitchFamily="18" charset="0"/>
                <a:cs typeface="Times New Roman" panose="02020603050405020304" pitchFamily="18" charset="0"/>
              </a:rPr>
              <a:t>NMS</a:t>
            </a:r>
            <a:endParaRPr lang="zh-CN" altLang="en-US" sz="1200" dirty="0">
              <a:latin typeface="Times New Roman" panose="02020603050405020304" pitchFamily="18" charset="0"/>
              <a:cs typeface="Times New Roman" panose="02020603050405020304" pitchFamily="18" charset="0"/>
            </a:endParaRPr>
          </a:p>
        </p:txBody>
      </p:sp>
      <p:sp>
        <p:nvSpPr>
          <p:cNvPr id="94" name="矩形 93">
            <a:extLst>
              <a:ext uri="{FF2B5EF4-FFF2-40B4-BE49-F238E27FC236}">
                <a16:creationId xmlns:a16="http://schemas.microsoft.com/office/drawing/2014/main" id="{A85C64CA-328C-461B-83CE-1D5C98470CBA}"/>
              </a:ext>
            </a:extLst>
          </p:cNvPr>
          <p:cNvSpPr/>
          <p:nvPr/>
        </p:nvSpPr>
        <p:spPr>
          <a:xfrm>
            <a:off x="15793" y="4800871"/>
            <a:ext cx="649631" cy="276999"/>
          </a:xfrm>
          <a:prstGeom prst="rect">
            <a:avLst/>
          </a:prstGeom>
        </p:spPr>
        <p:txBody>
          <a:bodyPr wrap="square">
            <a:spAutoFit/>
          </a:bodyPr>
          <a:lstStyle/>
          <a:p>
            <a:pPr algn="ctr"/>
            <a:r>
              <a:rPr lang="en-US" altLang="zh-CN" sz="1200" b="1" dirty="0">
                <a:latin typeface="+mn-ea"/>
              </a:rPr>
              <a:t>Edge</a:t>
            </a:r>
            <a:endParaRPr lang="zh-CN" altLang="en-US" sz="1200" b="1" dirty="0">
              <a:latin typeface="+mn-ea"/>
            </a:endParaRPr>
          </a:p>
        </p:txBody>
      </p:sp>
      <p:sp>
        <p:nvSpPr>
          <p:cNvPr id="95" name="矩形 94">
            <a:extLst>
              <a:ext uri="{FF2B5EF4-FFF2-40B4-BE49-F238E27FC236}">
                <a16:creationId xmlns:a16="http://schemas.microsoft.com/office/drawing/2014/main" id="{E7137D62-4D26-4963-AD8B-CE40BC40B7C2}"/>
              </a:ext>
            </a:extLst>
          </p:cNvPr>
          <p:cNvSpPr/>
          <p:nvPr/>
        </p:nvSpPr>
        <p:spPr>
          <a:xfrm>
            <a:off x="7504718" y="4703363"/>
            <a:ext cx="649631" cy="276999"/>
          </a:xfrm>
          <a:prstGeom prst="rect">
            <a:avLst/>
          </a:prstGeom>
        </p:spPr>
        <p:txBody>
          <a:bodyPr wrap="square">
            <a:spAutoFit/>
          </a:bodyPr>
          <a:lstStyle/>
          <a:p>
            <a:pPr algn="ctr"/>
            <a:r>
              <a:rPr lang="en-US" altLang="zh-CN" sz="1200" b="1" dirty="0">
                <a:latin typeface="+mn-ea"/>
              </a:rPr>
              <a:t>Edge</a:t>
            </a:r>
            <a:endParaRPr lang="zh-CN" altLang="en-US" sz="1200" b="1" dirty="0">
              <a:latin typeface="+mn-ea"/>
            </a:endParaRPr>
          </a:p>
        </p:txBody>
      </p:sp>
      <p:sp>
        <p:nvSpPr>
          <p:cNvPr id="96" name="矩形 95">
            <a:extLst>
              <a:ext uri="{FF2B5EF4-FFF2-40B4-BE49-F238E27FC236}">
                <a16:creationId xmlns:a16="http://schemas.microsoft.com/office/drawing/2014/main" id="{B169D8B8-69C7-4AFB-8C6B-3C08B59FA802}"/>
              </a:ext>
            </a:extLst>
          </p:cNvPr>
          <p:cNvSpPr/>
          <p:nvPr/>
        </p:nvSpPr>
        <p:spPr>
          <a:xfrm>
            <a:off x="3371094" y="3751370"/>
            <a:ext cx="1333802" cy="276999"/>
          </a:xfrm>
          <a:prstGeom prst="rect">
            <a:avLst/>
          </a:prstGeom>
        </p:spPr>
        <p:txBody>
          <a:bodyPr wrap="square">
            <a:spAutoFit/>
          </a:bodyPr>
          <a:lstStyle/>
          <a:p>
            <a:pPr algn="ctr"/>
            <a:r>
              <a:rPr lang="en-US" altLang="zh-CN" sz="1200" b="1" dirty="0">
                <a:latin typeface="+mn-ea"/>
              </a:rPr>
              <a:t>Border</a:t>
            </a:r>
          </a:p>
        </p:txBody>
      </p:sp>
      <p:cxnSp>
        <p:nvCxnSpPr>
          <p:cNvPr id="97" name="直接连接符 96">
            <a:extLst>
              <a:ext uri="{FF2B5EF4-FFF2-40B4-BE49-F238E27FC236}">
                <a16:creationId xmlns:a16="http://schemas.microsoft.com/office/drawing/2014/main" id="{50D07731-3D35-413D-82FB-E9307EA5A27B}"/>
              </a:ext>
            </a:extLst>
          </p:cNvPr>
          <p:cNvCxnSpPr/>
          <p:nvPr/>
        </p:nvCxnSpPr>
        <p:spPr>
          <a:xfrm>
            <a:off x="4809037" y="3827905"/>
            <a:ext cx="1697131"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8" name="图片 59" descr="交换机.png">
            <a:extLst>
              <a:ext uri="{FF2B5EF4-FFF2-40B4-BE49-F238E27FC236}">
                <a16:creationId xmlns:a16="http://schemas.microsoft.com/office/drawing/2014/main" id="{6A3F6695-6A02-4BA0-9F7F-98E970FC5879}"/>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1747083" y="2600334"/>
            <a:ext cx="440839" cy="360451"/>
          </a:xfrm>
          <a:prstGeom prst="rect">
            <a:avLst/>
          </a:prstGeom>
          <a:noFill/>
          <a:ln w="9525">
            <a:noFill/>
            <a:miter lim="800000"/>
            <a:headEnd/>
            <a:tailEnd/>
          </a:ln>
        </p:spPr>
      </p:pic>
      <p:pic>
        <p:nvPicPr>
          <p:cNvPr id="99" name="图片 71" descr="交换机.png">
            <a:extLst>
              <a:ext uri="{FF2B5EF4-FFF2-40B4-BE49-F238E27FC236}">
                <a16:creationId xmlns:a16="http://schemas.microsoft.com/office/drawing/2014/main" id="{01D8DB84-EF3A-4E1B-8DFA-FEC39DCD45D2}"/>
              </a:ext>
            </a:extLst>
          </p:cNvPr>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1381763" y="3092456"/>
            <a:ext cx="402447" cy="329060"/>
          </a:xfrm>
          <a:prstGeom prst="rect">
            <a:avLst/>
          </a:prstGeom>
          <a:noFill/>
          <a:ln w="9525">
            <a:noFill/>
            <a:miter lim="800000"/>
            <a:headEnd/>
            <a:tailEnd/>
          </a:ln>
        </p:spPr>
      </p:pic>
      <p:pic>
        <p:nvPicPr>
          <p:cNvPr id="100" name="图片 57" descr="开放网络-蓝.png">
            <a:extLst>
              <a:ext uri="{FF2B5EF4-FFF2-40B4-BE49-F238E27FC236}">
                <a16:creationId xmlns:a16="http://schemas.microsoft.com/office/drawing/2014/main" id="{026E3DE4-F6CF-4C86-B824-5CDF8251F327}"/>
              </a:ext>
            </a:extLst>
          </p:cNvPr>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3426475" y="2884296"/>
            <a:ext cx="340744" cy="278608"/>
          </a:xfrm>
          <a:prstGeom prst="rect">
            <a:avLst/>
          </a:prstGeom>
          <a:noFill/>
          <a:ln w="9525">
            <a:noFill/>
            <a:miter lim="800000"/>
            <a:headEnd/>
            <a:tailEnd/>
          </a:ln>
        </p:spPr>
      </p:pic>
      <p:pic>
        <p:nvPicPr>
          <p:cNvPr id="101" name="图片 57" descr="开放网络-蓝.png">
            <a:extLst>
              <a:ext uri="{FF2B5EF4-FFF2-40B4-BE49-F238E27FC236}">
                <a16:creationId xmlns:a16="http://schemas.microsoft.com/office/drawing/2014/main" id="{9E57E2F8-7E12-494F-B9E3-2144C2DC3D77}"/>
              </a:ext>
            </a:extLst>
          </p:cNvPr>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3428761" y="3184730"/>
            <a:ext cx="340744" cy="278608"/>
          </a:xfrm>
          <a:prstGeom prst="rect">
            <a:avLst/>
          </a:prstGeom>
          <a:noFill/>
          <a:ln w="9525">
            <a:noFill/>
            <a:miter lim="800000"/>
            <a:headEnd/>
            <a:tailEnd/>
          </a:ln>
        </p:spPr>
      </p:pic>
      <p:sp>
        <p:nvSpPr>
          <p:cNvPr id="102" name="矩形 101">
            <a:extLst>
              <a:ext uri="{FF2B5EF4-FFF2-40B4-BE49-F238E27FC236}">
                <a16:creationId xmlns:a16="http://schemas.microsoft.com/office/drawing/2014/main" id="{57A5EFC9-E09D-4A62-BCC5-5976D3917FB5}"/>
              </a:ext>
            </a:extLst>
          </p:cNvPr>
          <p:cNvSpPr/>
          <p:nvPr/>
        </p:nvSpPr>
        <p:spPr>
          <a:xfrm>
            <a:off x="3624458" y="3056985"/>
            <a:ext cx="739909" cy="276999"/>
          </a:xfrm>
          <a:prstGeom prst="rect">
            <a:avLst/>
          </a:prstGeom>
        </p:spPr>
        <p:txBody>
          <a:bodyPr wrap="square">
            <a:spAutoFit/>
          </a:bodyPr>
          <a:lstStyle/>
          <a:p>
            <a:pPr algn="ctr"/>
            <a:r>
              <a:rPr lang="en-US" altLang="zh-CN" sz="1200" b="1" dirty="0">
                <a:latin typeface="+mn-ea"/>
              </a:rPr>
              <a:t>BRAS</a:t>
            </a:r>
            <a:endParaRPr lang="zh-CN" altLang="en-US" sz="1200" b="1" dirty="0">
              <a:latin typeface="+mn-ea"/>
            </a:endParaRPr>
          </a:p>
        </p:txBody>
      </p:sp>
      <p:pic>
        <p:nvPicPr>
          <p:cNvPr id="103" name="图片 105" descr="交换机.png">
            <a:extLst>
              <a:ext uri="{FF2B5EF4-FFF2-40B4-BE49-F238E27FC236}">
                <a16:creationId xmlns:a16="http://schemas.microsoft.com/office/drawing/2014/main" id="{7E50E05C-036A-462B-B0E6-44875870A358}"/>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579537" y="5965916"/>
            <a:ext cx="373919" cy="305734"/>
          </a:xfrm>
          <a:prstGeom prst="rect">
            <a:avLst/>
          </a:prstGeom>
          <a:noFill/>
          <a:ln w="9525">
            <a:noFill/>
            <a:miter lim="800000"/>
            <a:headEnd/>
            <a:tailEnd/>
          </a:ln>
        </p:spPr>
      </p:pic>
      <p:pic>
        <p:nvPicPr>
          <p:cNvPr id="104" name="图片 105" descr="交换机.png">
            <a:extLst>
              <a:ext uri="{FF2B5EF4-FFF2-40B4-BE49-F238E27FC236}">
                <a16:creationId xmlns:a16="http://schemas.microsoft.com/office/drawing/2014/main" id="{4A9A58AC-8A33-41C4-833B-AD5448C0C19E}"/>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1503081" y="5965449"/>
            <a:ext cx="373919" cy="305734"/>
          </a:xfrm>
          <a:prstGeom prst="rect">
            <a:avLst/>
          </a:prstGeom>
          <a:noFill/>
          <a:ln w="9525">
            <a:noFill/>
            <a:miter lim="800000"/>
            <a:headEnd/>
            <a:tailEnd/>
          </a:ln>
        </p:spPr>
      </p:pic>
      <p:pic>
        <p:nvPicPr>
          <p:cNvPr id="105" name="图片 105" descr="交换机.png">
            <a:extLst>
              <a:ext uri="{FF2B5EF4-FFF2-40B4-BE49-F238E27FC236}">
                <a16:creationId xmlns:a16="http://schemas.microsoft.com/office/drawing/2014/main" id="{6B052F52-7B37-48AB-AD41-17357A1A0E99}"/>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5359513" y="6015645"/>
            <a:ext cx="373919" cy="305734"/>
          </a:xfrm>
          <a:prstGeom prst="rect">
            <a:avLst/>
          </a:prstGeom>
          <a:noFill/>
          <a:ln w="9525">
            <a:noFill/>
            <a:miter lim="800000"/>
            <a:headEnd/>
            <a:tailEnd/>
          </a:ln>
        </p:spPr>
      </p:pic>
      <p:pic>
        <p:nvPicPr>
          <p:cNvPr id="106" name="图片 105" descr="交换机.png">
            <a:extLst>
              <a:ext uri="{FF2B5EF4-FFF2-40B4-BE49-F238E27FC236}">
                <a16:creationId xmlns:a16="http://schemas.microsoft.com/office/drawing/2014/main" id="{737400AE-2586-4990-8125-4A4BD6DDF4E1}"/>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2445775" y="5964982"/>
            <a:ext cx="373919" cy="305734"/>
          </a:xfrm>
          <a:prstGeom prst="rect">
            <a:avLst/>
          </a:prstGeom>
          <a:noFill/>
          <a:ln w="9525">
            <a:noFill/>
            <a:miter lim="800000"/>
            <a:headEnd/>
            <a:tailEnd/>
          </a:ln>
        </p:spPr>
      </p:pic>
      <p:pic>
        <p:nvPicPr>
          <p:cNvPr id="107" name="图片 105" descr="交换机.png">
            <a:extLst>
              <a:ext uri="{FF2B5EF4-FFF2-40B4-BE49-F238E27FC236}">
                <a16:creationId xmlns:a16="http://schemas.microsoft.com/office/drawing/2014/main" id="{2A15F82D-78E6-473E-B383-9EF590DA6E2A}"/>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3383945" y="6016112"/>
            <a:ext cx="373919" cy="305734"/>
          </a:xfrm>
          <a:prstGeom prst="rect">
            <a:avLst/>
          </a:prstGeom>
          <a:noFill/>
          <a:ln w="9525">
            <a:noFill/>
            <a:miter lim="800000"/>
            <a:headEnd/>
            <a:tailEnd/>
          </a:ln>
        </p:spPr>
      </p:pic>
      <p:pic>
        <p:nvPicPr>
          <p:cNvPr id="108" name="图片 105" descr="交换机.png">
            <a:extLst>
              <a:ext uri="{FF2B5EF4-FFF2-40B4-BE49-F238E27FC236}">
                <a16:creationId xmlns:a16="http://schemas.microsoft.com/office/drawing/2014/main" id="{2C2B96AE-8892-46C1-B85F-98E8B8640A65}"/>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4428178" y="6015645"/>
            <a:ext cx="373919" cy="305734"/>
          </a:xfrm>
          <a:prstGeom prst="rect">
            <a:avLst/>
          </a:prstGeom>
          <a:noFill/>
          <a:ln w="9525">
            <a:noFill/>
            <a:miter lim="800000"/>
            <a:headEnd/>
            <a:tailEnd/>
          </a:ln>
        </p:spPr>
      </p:pic>
      <p:pic>
        <p:nvPicPr>
          <p:cNvPr id="109" name="图片 105" descr="交换机.png">
            <a:extLst>
              <a:ext uri="{FF2B5EF4-FFF2-40B4-BE49-F238E27FC236}">
                <a16:creationId xmlns:a16="http://schemas.microsoft.com/office/drawing/2014/main" id="{5727FC7D-C2DF-4A85-B271-180DB3D6E632}"/>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58941" y="6015178"/>
            <a:ext cx="373919" cy="305734"/>
          </a:xfrm>
          <a:prstGeom prst="rect">
            <a:avLst/>
          </a:prstGeom>
          <a:noFill/>
          <a:ln w="9525">
            <a:noFill/>
            <a:miter lim="800000"/>
            <a:headEnd/>
            <a:tailEnd/>
          </a:ln>
        </p:spPr>
      </p:pic>
      <p:pic>
        <p:nvPicPr>
          <p:cNvPr id="110" name="图片 105" descr="交换机.png">
            <a:extLst>
              <a:ext uri="{FF2B5EF4-FFF2-40B4-BE49-F238E27FC236}">
                <a16:creationId xmlns:a16="http://schemas.microsoft.com/office/drawing/2014/main" id="{9ABDB33F-74DD-4C82-92B1-3D2562C28968}"/>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7202668" y="6014711"/>
            <a:ext cx="373919" cy="305734"/>
          </a:xfrm>
          <a:prstGeom prst="rect">
            <a:avLst/>
          </a:prstGeom>
          <a:noFill/>
          <a:ln w="9525">
            <a:noFill/>
            <a:miter lim="800000"/>
            <a:headEnd/>
            <a:tailEnd/>
          </a:ln>
        </p:spPr>
      </p:pic>
      <p:grpSp>
        <p:nvGrpSpPr>
          <p:cNvPr id="111" name="组合 156">
            <a:extLst>
              <a:ext uri="{FF2B5EF4-FFF2-40B4-BE49-F238E27FC236}">
                <a16:creationId xmlns:a16="http://schemas.microsoft.com/office/drawing/2014/main" id="{896CCED6-A14A-4CBC-9D4E-010E03229B3F}"/>
              </a:ext>
            </a:extLst>
          </p:cNvPr>
          <p:cNvGrpSpPr/>
          <p:nvPr/>
        </p:nvGrpSpPr>
        <p:grpSpPr>
          <a:xfrm>
            <a:off x="7005806" y="3103297"/>
            <a:ext cx="1004434" cy="454380"/>
            <a:chOff x="4421151" y="1082964"/>
            <a:chExt cx="1028294" cy="400507"/>
          </a:xfrm>
        </p:grpSpPr>
        <p:sp>
          <p:nvSpPr>
            <p:cNvPr id="112" name="Freeform 27">
              <a:extLst>
                <a:ext uri="{FF2B5EF4-FFF2-40B4-BE49-F238E27FC236}">
                  <a16:creationId xmlns:a16="http://schemas.microsoft.com/office/drawing/2014/main" id="{555F724D-BF78-45D1-A62B-F3E55491EAC1}"/>
                </a:ext>
              </a:extLst>
            </p:cNvPr>
            <p:cNvSpPr>
              <a:spLocks noEditPoints="1"/>
            </p:cNvSpPr>
            <p:nvPr/>
          </p:nvSpPr>
          <p:spPr bwMode="auto">
            <a:xfrm>
              <a:off x="4421151" y="1082964"/>
              <a:ext cx="1028294" cy="400507"/>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lumMod val="85000"/>
              </a:schemeClr>
            </a:solidFill>
            <a:ln w="9525">
              <a:noFill/>
              <a:round/>
            </a:ln>
          </p:spPr>
          <p:txBody>
            <a:bodyPr vert="horz" wrap="square" lIns="91427" tIns="45714" rIns="91427" bIns="45714" numCol="1" anchor="t" anchorCtr="0" compatLnSpc="1"/>
            <a:lstStyle/>
            <a:p>
              <a:pPr defTabSz="913765">
                <a:defRPr/>
              </a:pPr>
              <a:endParaRPr lang="zh-CN" altLang="en-US" sz="1200" kern="0" dirty="0">
                <a:solidFill>
                  <a:sysClr val="windowText" lastClr="000000"/>
                </a:solidFill>
                <a:cs typeface="Arial" panose="020B0604020202020204" pitchFamily="34" charset="0"/>
              </a:endParaRPr>
            </a:p>
          </p:txBody>
        </p:sp>
        <p:sp>
          <p:nvSpPr>
            <p:cNvPr id="113" name="文本框 112">
              <a:extLst>
                <a:ext uri="{FF2B5EF4-FFF2-40B4-BE49-F238E27FC236}">
                  <a16:creationId xmlns:a16="http://schemas.microsoft.com/office/drawing/2014/main" id="{81B9A693-1B69-4344-BE88-02455767EC3A}"/>
                </a:ext>
              </a:extLst>
            </p:cNvPr>
            <p:cNvSpPr txBox="1"/>
            <p:nvPr/>
          </p:nvSpPr>
          <p:spPr>
            <a:xfrm>
              <a:off x="4493977" y="1165627"/>
              <a:ext cx="864095" cy="244157"/>
            </a:xfrm>
            <a:prstGeom prst="rect">
              <a:avLst/>
            </a:prstGeom>
            <a:noFill/>
          </p:spPr>
          <p:txBody>
            <a:bodyPr wrap="square" rtlCol="0">
              <a:spAutoFit/>
            </a:bodyPr>
            <a:lstStyle/>
            <a:p>
              <a:pPr algn="ctr"/>
              <a:r>
                <a:rPr lang="en-US" altLang="zh-CN" sz="1200" dirty="0">
                  <a:solidFill>
                    <a:prstClr val="black"/>
                  </a:solidFill>
                </a:rPr>
                <a:t>ISP1</a:t>
              </a:r>
              <a:endParaRPr lang="zh-CN" altLang="en-US" sz="1200" dirty="0">
                <a:solidFill>
                  <a:prstClr val="black"/>
                </a:solidFill>
              </a:endParaRPr>
            </a:p>
          </p:txBody>
        </p:sp>
      </p:grpSp>
      <p:sp>
        <p:nvSpPr>
          <p:cNvPr id="114" name="矩形 113">
            <a:extLst>
              <a:ext uri="{FF2B5EF4-FFF2-40B4-BE49-F238E27FC236}">
                <a16:creationId xmlns:a16="http://schemas.microsoft.com/office/drawing/2014/main" id="{D1BDA02E-107E-4BC2-9799-540F84D221BC}"/>
              </a:ext>
            </a:extLst>
          </p:cNvPr>
          <p:cNvSpPr/>
          <p:nvPr/>
        </p:nvSpPr>
        <p:spPr>
          <a:xfrm>
            <a:off x="5073615" y="3845521"/>
            <a:ext cx="845116" cy="276999"/>
          </a:xfrm>
          <a:prstGeom prst="rect">
            <a:avLst/>
          </a:prstGeom>
        </p:spPr>
        <p:txBody>
          <a:bodyPr wrap="square">
            <a:spAutoFit/>
          </a:bodyPr>
          <a:lstStyle/>
          <a:p>
            <a:r>
              <a:rPr lang="zh-CN" altLang="en-US" sz="1200" b="1" dirty="0">
                <a:latin typeface="+mn-ea"/>
              </a:rPr>
              <a:t>出口</a:t>
            </a:r>
            <a:r>
              <a:rPr lang="en-US" altLang="zh-CN" sz="1200" b="1" dirty="0">
                <a:latin typeface="+mn-ea"/>
              </a:rPr>
              <a:t>FW</a:t>
            </a:r>
            <a:endParaRPr lang="zh-CN" altLang="en-US" sz="1200" b="1" dirty="0">
              <a:latin typeface="+mn-ea"/>
            </a:endParaRPr>
          </a:p>
        </p:txBody>
      </p:sp>
      <p:pic>
        <p:nvPicPr>
          <p:cNvPr id="115" name="图片 246">
            <a:extLst>
              <a:ext uri="{FF2B5EF4-FFF2-40B4-BE49-F238E27FC236}">
                <a16:creationId xmlns:a16="http://schemas.microsoft.com/office/drawing/2014/main" id="{281B2403-034A-49B8-992E-DE30D1F46AC5}"/>
              </a:ext>
            </a:extLst>
          </p:cNvPr>
          <p:cNvPicPr>
            <a:picLocks/>
          </p:cNvPicPr>
          <p:nvPr/>
        </p:nvPicPr>
        <p:blipFill>
          <a:blip r:embed="rId10" cstate="email">
            <a:extLst>
              <a:ext uri="{28A0092B-C50C-407E-A947-70E740481C1C}">
                <a14:useLocalDpi xmlns:a14="http://schemas.microsoft.com/office/drawing/2010/main"/>
              </a:ext>
            </a:extLst>
          </a:blip>
          <a:srcRect/>
          <a:stretch>
            <a:fillRect/>
          </a:stretch>
        </p:blipFill>
        <p:spPr bwMode="auto">
          <a:xfrm>
            <a:off x="6282048" y="2810587"/>
            <a:ext cx="389289" cy="281869"/>
          </a:xfrm>
          <a:prstGeom prst="rect">
            <a:avLst/>
          </a:prstGeom>
          <a:noFill/>
          <a:ln w="9525">
            <a:noFill/>
            <a:miter lim="800000"/>
            <a:headEnd/>
            <a:tailEnd/>
          </a:ln>
        </p:spPr>
      </p:pic>
      <p:pic>
        <p:nvPicPr>
          <p:cNvPr id="116" name="图片 247">
            <a:extLst>
              <a:ext uri="{FF2B5EF4-FFF2-40B4-BE49-F238E27FC236}">
                <a16:creationId xmlns:a16="http://schemas.microsoft.com/office/drawing/2014/main" id="{C6FA58F8-A10D-494B-85B9-14A5C79FD3FF}"/>
              </a:ext>
            </a:extLst>
          </p:cNvPr>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592682" y="2799116"/>
            <a:ext cx="355333" cy="290727"/>
          </a:xfrm>
          <a:prstGeom prst="rect">
            <a:avLst/>
          </a:prstGeom>
          <a:noFill/>
          <a:ln w="9525">
            <a:noFill/>
            <a:miter lim="800000"/>
            <a:headEnd/>
            <a:tailEnd/>
          </a:ln>
        </p:spPr>
      </p:pic>
      <p:sp>
        <p:nvSpPr>
          <p:cNvPr id="117" name="矩形 116">
            <a:extLst>
              <a:ext uri="{FF2B5EF4-FFF2-40B4-BE49-F238E27FC236}">
                <a16:creationId xmlns:a16="http://schemas.microsoft.com/office/drawing/2014/main" id="{87699906-1F18-4BA2-B427-C8C317D840CC}"/>
              </a:ext>
            </a:extLst>
          </p:cNvPr>
          <p:cNvSpPr/>
          <p:nvPr/>
        </p:nvSpPr>
        <p:spPr>
          <a:xfrm>
            <a:off x="6221672" y="3142617"/>
            <a:ext cx="647934" cy="276999"/>
          </a:xfrm>
          <a:prstGeom prst="rect">
            <a:avLst/>
          </a:prstGeom>
        </p:spPr>
        <p:txBody>
          <a:bodyPr wrap="none">
            <a:spAutoFit/>
          </a:bodyPr>
          <a:lstStyle/>
          <a:p>
            <a:r>
              <a:rPr lang="en-US" altLang="zh-CN" sz="1200" b="1" dirty="0">
                <a:latin typeface="+mn-ea"/>
              </a:rPr>
              <a:t>DDOS</a:t>
            </a:r>
            <a:endParaRPr lang="zh-CN" altLang="en-US" sz="1200" b="1" dirty="0">
              <a:latin typeface="+mn-ea"/>
            </a:endParaRPr>
          </a:p>
        </p:txBody>
      </p:sp>
      <p:sp>
        <p:nvSpPr>
          <p:cNvPr id="118" name="矩形 117">
            <a:extLst>
              <a:ext uri="{FF2B5EF4-FFF2-40B4-BE49-F238E27FC236}">
                <a16:creationId xmlns:a16="http://schemas.microsoft.com/office/drawing/2014/main" id="{FB35178B-8CA8-4624-95F4-D1A8DA583A47}"/>
              </a:ext>
            </a:extLst>
          </p:cNvPr>
          <p:cNvSpPr/>
          <p:nvPr/>
        </p:nvSpPr>
        <p:spPr>
          <a:xfrm>
            <a:off x="5450124" y="3078698"/>
            <a:ext cx="858055" cy="276999"/>
          </a:xfrm>
          <a:prstGeom prst="rect">
            <a:avLst/>
          </a:prstGeom>
        </p:spPr>
        <p:txBody>
          <a:bodyPr wrap="none">
            <a:spAutoFit/>
          </a:bodyPr>
          <a:lstStyle/>
          <a:p>
            <a:r>
              <a:rPr lang="en-US" altLang="zh-CN" sz="1200" b="1" dirty="0">
                <a:latin typeface="+mn-ea"/>
              </a:rPr>
              <a:t>Sandbox</a:t>
            </a:r>
            <a:endParaRPr lang="zh-CN" altLang="en-US" sz="1200" b="1" dirty="0">
              <a:latin typeface="+mn-ea"/>
            </a:endParaRPr>
          </a:p>
        </p:txBody>
      </p:sp>
      <p:sp>
        <p:nvSpPr>
          <p:cNvPr id="119" name="任意多边形 137">
            <a:extLst>
              <a:ext uri="{FF2B5EF4-FFF2-40B4-BE49-F238E27FC236}">
                <a16:creationId xmlns:a16="http://schemas.microsoft.com/office/drawing/2014/main" id="{757DF1E1-4787-4607-BC54-D8CBDA4906F6}"/>
              </a:ext>
            </a:extLst>
          </p:cNvPr>
          <p:cNvSpPr/>
          <p:nvPr/>
        </p:nvSpPr>
        <p:spPr>
          <a:xfrm rot="7257211" flipH="1">
            <a:off x="6567355" y="3477499"/>
            <a:ext cx="489412" cy="342728"/>
          </a:xfrm>
          <a:custGeom>
            <a:avLst/>
            <a:gdLst>
              <a:gd name="connsiteX0" fmla="*/ 0 w 791571"/>
              <a:gd name="connsiteY0" fmla="*/ 327546 h 504967"/>
              <a:gd name="connsiteX1" fmla="*/ 791571 w 791571"/>
              <a:gd name="connsiteY1" fmla="*/ 0 h 504967"/>
              <a:gd name="connsiteX2" fmla="*/ 423081 w 791571"/>
              <a:gd name="connsiteY2" fmla="*/ 504967 h 504967"/>
              <a:gd name="connsiteX0-1" fmla="*/ 0 w 2117783"/>
              <a:gd name="connsiteY0-2" fmla="*/ 340422 h 517843"/>
              <a:gd name="connsiteX1-3" fmla="*/ 2117783 w 2117783"/>
              <a:gd name="connsiteY1-4" fmla="*/ 0 h 517843"/>
              <a:gd name="connsiteX2-5" fmla="*/ 423081 w 2117783"/>
              <a:gd name="connsiteY2-6" fmla="*/ 517843 h 517843"/>
            </a:gdLst>
            <a:ahLst/>
            <a:cxnLst>
              <a:cxn ang="0">
                <a:pos x="connsiteX0-1" y="connsiteY0-2"/>
              </a:cxn>
              <a:cxn ang="0">
                <a:pos x="connsiteX1-3" y="connsiteY1-4"/>
              </a:cxn>
              <a:cxn ang="0">
                <a:pos x="connsiteX2-5" y="connsiteY2-6"/>
              </a:cxn>
            </a:cxnLst>
            <a:rect l="l" t="t" r="r" b="b"/>
            <a:pathLst>
              <a:path w="2117783" h="517843">
                <a:moveTo>
                  <a:pt x="0" y="340422"/>
                </a:moveTo>
                <a:lnTo>
                  <a:pt x="2117783" y="0"/>
                </a:lnTo>
                <a:lnTo>
                  <a:pt x="423081" y="517843"/>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120" name="图片 119">
            <a:extLst>
              <a:ext uri="{FF2B5EF4-FFF2-40B4-BE49-F238E27FC236}">
                <a16:creationId xmlns:a16="http://schemas.microsoft.com/office/drawing/2014/main" id="{7C16B20A-236B-4881-BA83-C90C2CCCDE62}"/>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331381" y="6267960"/>
            <a:ext cx="710250" cy="643252"/>
          </a:xfrm>
          <a:prstGeom prst="rect">
            <a:avLst/>
          </a:prstGeom>
        </p:spPr>
      </p:pic>
      <p:pic>
        <p:nvPicPr>
          <p:cNvPr id="121" name="图片 120">
            <a:extLst>
              <a:ext uri="{FF2B5EF4-FFF2-40B4-BE49-F238E27FC236}">
                <a16:creationId xmlns:a16="http://schemas.microsoft.com/office/drawing/2014/main" id="{0128BDAC-D55D-4112-AF42-FF715ABA5665}"/>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493906" y="6336128"/>
            <a:ext cx="483567" cy="483567"/>
          </a:xfrm>
          <a:prstGeom prst="rect">
            <a:avLst/>
          </a:prstGeom>
        </p:spPr>
      </p:pic>
      <p:pic>
        <p:nvPicPr>
          <p:cNvPr id="122" name="图片 121">
            <a:extLst>
              <a:ext uri="{FF2B5EF4-FFF2-40B4-BE49-F238E27FC236}">
                <a16:creationId xmlns:a16="http://schemas.microsoft.com/office/drawing/2014/main" id="{418B4579-74C8-4954-A728-27DC449CEB70}"/>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024784" y="6290572"/>
            <a:ext cx="506897" cy="551409"/>
          </a:xfrm>
          <a:prstGeom prst="rect">
            <a:avLst/>
          </a:prstGeom>
        </p:spPr>
      </p:pic>
      <p:pic>
        <p:nvPicPr>
          <p:cNvPr id="123" name="图片 122">
            <a:extLst>
              <a:ext uri="{FF2B5EF4-FFF2-40B4-BE49-F238E27FC236}">
                <a16:creationId xmlns:a16="http://schemas.microsoft.com/office/drawing/2014/main" id="{5CF768CA-588C-41C5-956D-660E31F01F9A}"/>
              </a:ext>
            </a:extLst>
          </p:cNvPr>
          <p:cNvPicPr>
            <a:picLocks noChangeAspect="1"/>
          </p:cNvPicPr>
          <p:nvPr/>
        </p:nvPicPr>
        <p:blipFill>
          <a:blip r:embed="rId15" cstate="email">
            <a:duotone>
              <a:srgbClr val="4F81BD">
                <a:shade val="45000"/>
                <a:satMod val="135000"/>
              </a:srgbClr>
              <a:prstClr val="white"/>
            </a:duotone>
            <a:extLst>
              <a:ext uri="{BEBA8EAE-BF5A-486C-A8C5-ECC9F3942E4B}">
                <a14:imgProps xmlns:a14="http://schemas.microsoft.com/office/drawing/2010/main">
                  <a14:imgLayer r:embed="rId16">
                    <a14:imgEffect>
                      <a14:brightnessContrast bright="-20000" contrast="40000"/>
                    </a14:imgEffect>
                    <a14:imgEffect>
                      <a14:colorTemperature colorTemp="4700"/>
                    </a14:imgEffect>
                  </a14:imgLayer>
                </a14:imgProps>
              </a:ext>
              <a:ext uri="{28A0092B-C50C-407E-A947-70E740481C1C}">
                <a14:useLocalDpi xmlns:a14="http://schemas.microsoft.com/office/drawing/2010/main"/>
              </a:ext>
            </a:extLst>
          </a:blip>
          <a:stretch>
            <a:fillRect/>
          </a:stretch>
        </p:blipFill>
        <p:spPr>
          <a:xfrm>
            <a:off x="5564464" y="6294131"/>
            <a:ext cx="637964" cy="596031"/>
          </a:xfrm>
          <a:prstGeom prst="rect">
            <a:avLst/>
          </a:prstGeom>
        </p:spPr>
      </p:pic>
      <p:sp>
        <p:nvSpPr>
          <p:cNvPr id="124" name="矩形 123">
            <a:extLst>
              <a:ext uri="{FF2B5EF4-FFF2-40B4-BE49-F238E27FC236}">
                <a16:creationId xmlns:a16="http://schemas.microsoft.com/office/drawing/2014/main" id="{118AE218-0A3E-4BF4-9EB3-3EAF24CBCEE1}"/>
              </a:ext>
            </a:extLst>
          </p:cNvPr>
          <p:cNvSpPr/>
          <p:nvPr/>
        </p:nvSpPr>
        <p:spPr>
          <a:xfrm>
            <a:off x="2457470" y="6366478"/>
            <a:ext cx="898174" cy="461665"/>
          </a:xfrm>
          <a:prstGeom prst="rect">
            <a:avLst/>
          </a:prstGeom>
        </p:spPr>
        <p:txBody>
          <a:bodyPr wrap="square">
            <a:spAutoFit/>
          </a:bodyPr>
          <a:lstStyle/>
          <a:p>
            <a:pPr algn="ctr"/>
            <a:r>
              <a:rPr lang="en-US" altLang="zh-CN" sz="1200" dirty="0">
                <a:latin typeface="Times New Roman" panose="02020603050405020304" pitchFamily="18" charset="0"/>
                <a:cs typeface="Times New Roman" panose="02020603050405020304" pitchFamily="18" charset="0"/>
              </a:rPr>
              <a:t>LB</a:t>
            </a:r>
          </a:p>
          <a:p>
            <a:pPr algn="ctr"/>
            <a:r>
              <a:rPr lang="en-US" altLang="zh-CN" sz="1200" dirty="0">
                <a:latin typeface="Times New Roman" panose="02020603050405020304" pitchFamily="18" charset="0"/>
                <a:cs typeface="Times New Roman" panose="02020603050405020304" pitchFamily="18" charset="0"/>
              </a:rPr>
              <a:t>Awareness</a:t>
            </a:r>
            <a:endParaRPr lang="zh-CN" altLang="en-US" sz="1200" dirty="0">
              <a:latin typeface="Times New Roman" panose="02020603050405020304" pitchFamily="18" charset="0"/>
              <a:cs typeface="Times New Roman" panose="02020603050405020304" pitchFamily="18" charset="0"/>
            </a:endParaRPr>
          </a:p>
        </p:txBody>
      </p:sp>
      <p:sp>
        <p:nvSpPr>
          <p:cNvPr id="125" name="矩形 124">
            <a:extLst>
              <a:ext uri="{FF2B5EF4-FFF2-40B4-BE49-F238E27FC236}">
                <a16:creationId xmlns:a16="http://schemas.microsoft.com/office/drawing/2014/main" id="{4642E562-450E-4AAF-BF42-5BA0D65016A9}"/>
              </a:ext>
            </a:extLst>
          </p:cNvPr>
          <p:cNvSpPr/>
          <p:nvPr/>
        </p:nvSpPr>
        <p:spPr>
          <a:xfrm>
            <a:off x="3879878" y="6353684"/>
            <a:ext cx="674456" cy="461665"/>
          </a:xfrm>
          <a:prstGeom prst="rect">
            <a:avLst/>
          </a:prstGeom>
        </p:spPr>
        <p:txBody>
          <a:bodyPr wrap="square">
            <a:spAutoFit/>
          </a:bodyPr>
          <a:lstStyle/>
          <a:p>
            <a:pPr algn="ctr"/>
            <a:r>
              <a:rPr lang="en-US" altLang="zh-CN" sz="1200" dirty="0">
                <a:latin typeface="Times New Roman" panose="02020603050405020304" pitchFamily="18" charset="0"/>
                <a:cs typeface="Times New Roman" panose="02020603050405020304" pitchFamily="18" charset="0"/>
              </a:rPr>
              <a:t>Virtual Reality</a:t>
            </a:r>
            <a:endParaRPr lang="zh-CN" altLang="en-US" sz="1200" dirty="0">
              <a:latin typeface="Times New Roman" panose="02020603050405020304" pitchFamily="18" charset="0"/>
              <a:cs typeface="Times New Roman" panose="02020603050405020304" pitchFamily="18" charset="0"/>
            </a:endParaRPr>
          </a:p>
        </p:txBody>
      </p:sp>
      <p:sp>
        <p:nvSpPr>
          <p:cNvPr id="126" name="矩形 125">
            <a:extLst>
              <a:ext uri="{FF2B5EF4-FFF2-40B4-BE49-F238E27FC236}">
                <a16:creationId xmlns:a16="http://schemas.microsoft.com/office/drawing/2014/main" id="{7E423C3B-F4A3-4F34-81E9-413114332A16}"/>
              </a:ext>
            </a:extLst>
          </p:cNvPr>
          <p:cNvSpPr/>
          <p:nvPr/>
        </p:nvSpPr>
        <p:spPr>
          <a:xfrm>
            <a:off x="4906949" y="6432166"/>
            <a:ext cx="563958" cy="276999"/>
          </a:xfrm>
          <a:prstGeom prst="rect">
            <a:avLst/>
          </a:prstGeom>
        </p:spPr>
        <p:txBody>
          <a:bodyPr wrap="square">
            <a:spAutoFit/>
          </a:bodyPr>
          <a:lstStyle/>
          <a:p>
            <a:pPr algn="ctr"/>
            <a:r>
              <a:rPr lang="en-US" altLang="zh-CN" sz="1200" dirty="0">
                <a:latin typeface="+mn-ea"/>
              </a:rPr>
              <a:t>IoT</a:t>
            </a:r>
            <a:endParaRPr lang="zh-CN" altLang="en-US" sz="1200" dirty="0">
              <a:latin typeface="+mn-ea"/>
            </a:endParaRPr>
          </a:p>
        </p:txBody>
      </p:sp>
      <p:sp>
        <p:nvSpPr>
          <p:cNvPr id="127" name="矩形 126">
            <a:extLst>
              <a:ext uri="{FF2B5EF4-FFF2-40B4-BE49-F238E27FC236}">
                <a16:creationId xmlns:a16="http://schemas.microsoft.com/office/drawing/2014/main" id="{4E95EAB6-530C-4C69-916A-669E58F5AF71}"/>
              </a:ext>
            </a:extLst>
          </p:cNvPr>
          <p:cNvSpPr/>
          <p:nvPr/>
        </p:nvSpPr>
        <p:spPr>
          <a:xfrm>
            <a:off x="6087211" y="6441401"/>
            <a:ext cx="563958" cy="276999"/>
          </a:xfrm>
          <a:prstGeom prst="rect">
            <a:avLst/>
          </a:prstGeom>
        </p:spPr>
        <p:txBody>
          <a:bodyPr wrap="square">
            <a:spAutoFit/>
          </a:bodyPr>
          <a:lstStyle/>
          <a:p>
            <a:pPr algn="ctr"/>
            <a:r>
              <a:rPr lang="en-US" altLang="zh-CN" sz="1200" dirty="0">
                <a:latin typeface="+mn-ea"/>
              </a:rPr>
              <a:t>PC</a:t>
            </a:r>
            <a:endParaRPr lang="zh-CN" altLang="en-US" sz="1200" dirty="0">
              <a:latin typeface="+mn-ea"/>
            </a:endParaRPr>
          </a:p>
        </p:txBody>
      </p:sp>
      <p:pic>
        <p:nvPicPr>
          <p:cNvPr id="128" name="图片 127">
            <a:extLst>
              <a:ext uri="{FF2B5EF4-FFF2-40B4-BE49-F238E27FC236}">
                <a16:creationId xmlns:a16="http://schemas.microsoft.com/office/drawing/2014/main" id="{92DDAEC6-75C0-4292-B3BA-408E11A5905E}"/>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610583" y="6380435"/>
            <a:ext cx="280567" cy="394952"/>
          </a:xfrm>
          <a:prstGeom prst="rect">
            <a:avLst/>
          </a:prstGeom>
        </p:spPr>
      </p:pic>
      <p:sp>
        <p:nvSpPr>
          <p:cNvPr id="129" name="矩形 128">
            <a:extLst>
              <a:ext uri="{FF2B5EF4-FFF2-40B4-BE49-F238E27FC236}">
                <a16:creationId xmlns:a16="http://schemas.microsoft.com/office/drawing/2014/main" id="{1478A9B1-8AE1-466D-A035-3E76DA30F7E0}"/>
              </a:ext>
            </a:extLst>
          </p:cNvPr>
          <p:cNvSpPr/>
          <p:nvPr/>
        </p:nvSpPr>
        <p:spPr>
          <a:xfrm>
            <a:off x="6826568" y="6371780"/>
            <a:ext cx="840817" cy="461665"/>
          </a:xfrm>
          <a:prstGeom prst="rect">
            <a:avLst/>
          </a:prstGeom>
        </p:spPr>
        <p:txBody>
          <a:bodyPr wrap="square">
            <a:spAutoFit/>
          </a:bodyPr>
          <a:lstStyle/>
          <a:p>
            <a:pPr algn="ctr"/>
            <a:r>
              <a:rPr lang="en-US" altLang="zh-CN" sz="1200" dirty="0">
                <a:latin typeface="Times New Roman" panose="02020603050405020304" pitchFamily="18" charset="0"/>
                <a:cs typeface="Times New Roman" panose="02020603050405020304" pitchFamily="18" charset="0"/>
              </a:rPr>
              <a:t>Smart Terminal</a:t>
            </a:r>
            <a:endParaRPr lang="zh-CN" altLang="en-US" sz="1200" dirty="0">
              <a:latin typeface="Times New Roman" panose="02020603050405020304" pitchFamily="18" charset="0"/>
              <a:cs typeface="Times New Roman" panose="02020603050405020304" pitchFamily="18" charset="0"/>
            </a:endParaRPr>
          </a:p>
        </p:txBody>
      </p:sp>
      <p:grpSp>
        <p:nvGrpSpPr>
          <p:cNvPr id="130" name="组合 162">
            <a:extLst>
              <a:ext uri="{FF2B5EF4-FFF2-40B4-BE49-F238E27FC236}">
                <a16:creationId xmlns:a16="http://schemas.microsoft.com/office/drawing/2014/main" id="{732C7FD8-F5D8-4CF4-94EA-7F4F5D7BB05F}"/>
              </a:ext>
            </a:extLst>
          </p:cNvPr>
          <p:cNvGrpSpPr/>
          <p:nvPr/>
        </p:nvGrpSpPr>
        <p:grpSpPr>
          <a:xfrm>
            <a:off x="5595501" y="1951170"/>
            <a:ext cx="910667" cy="478715"/>
            <a:chOff x="3904918" y="1456948"/>
            <a:chExt cx="1028294" cy="605444"/>
          </a:xfrm>
        </p:grpSpPr>
        <p:sp>
          <p:nvSpPr>
            <p:cNvPr id="131" name="文本框 130">
              <a:extLst>
                <a:ext uri="{FF2B5EF4-FFF2-40B4-BE49-F238E27FC236}">
                  <a16:creationId xmlns:a16="http://schemas.microsoft.com/office/drawing/2014/main" id="{BB777A61-D316-4CD8-B123-87E725A7E598}"/>
                </a:ext>
              </a:extLst>
            </p:cNvPr>
            <p:cNvSpPr txBox="1"/>
            <p:nvPr/>
          </p:nvSpPr>
          <p:spPr>
            <a:xfrm>
              <a:off x="3944968" y="1537654"/>
              <a:ext cx="864095" cy="350330"/>
            </a:xfrm>
            <a:prstGeom prst="rect">
              <a:avLst/>
            </a:prstGeom>
            <a:noFill/>
          </p:spPr>
          <p:txBody>
            <a:bodyPr wrap="square" rtlCol="0">
              <a:spAutoFit/>
            </a:bodyPr>
            <a:lstStyle/>
            <a:p>
              <a:pPr algn="ctr"/>
              <a:endParaRPr lang="zh-CN" altLang="en-US" sz="1200" dirty="0">
                <a:solidFill>
                  <a:prstClr val="black"/>
                </a:solidFill>
              </a:endParaRPr>
            </a:p>
          </p:txBody>
        </p:sp>
        <p:sp>
          <p:nvSpPr>
            <p:cNvPr id="132" name="Freeform 27">
              <a:extLst>
                <a:ext uri="{FF2B5EF4-FFF2-40B4-BE49-F238E27FC236}">
                  <a16:creationId xmlns:a16="http://schemas.microsoft.com/office/drawing/2014/main" id="{B1922E19-249B-4202-ABC2-9E62D8013369}"/>
                </a:ext>
              </a:extLst>
            </p:cNvPr>
            <p:cNvSpPr>
              <a:spLocks noEditPoints="1"/>
            </p:cNvSpPr>
            <p:nvPr/>
          </p:nvSpPr>
          <p:spPr bwMode="auto">
            <a:xfrm>
              <a:off x="3904918" y="1456948"/>
              <a:ext cx="1028294" cy="605444"/>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lumMod val="85000"/>
              </a:schemeClr>
            </a:solidFill>
            <a:ln w="9525">
              <a:noFill/>
              <a:round/>
            </a:ln>
          </p:spPr>
          <p:txBody>
            <a:bodyPr vert="horz" wrap="square" lIns="91427" tIns="45714" rIns="91427" bIns="45714" numCol="1" anchor="t" anchorCtr="0" compatLnSpc="1"/>
            <a:lstStyle/>
            <a:p>
              <a:pPr defTabSz="913765">
                <a:defRPr/>
              </a:pPr>
              <a:endParaRPr lang="zh-CN" altLang="en-US" sz="1200" kern="0" dirty="0">
                <a:solidFill>
                  <a:sysClr val="windowText" lastClr="000000"/>
                </a:solidFill>
                <a:cs typeface="Arial" panose="020B0604020202020204" pitchFamily="34" charset="0"/>
              </a:endParaRPr>
            </a:p>
          </p:txBody>
        </p:sp>
      </p:grpSp>
      <p:grpSp>
        <p:nvGrpSpPr>
          <p:cNvPr id="133" name="组合 132">
            <a:extLst>
              <a:ext uri="{FF2B5EF4-FFF2-40B4-BE49-F238E27FC236}">
                <a16:creationId xmlns:a16="http://schemas.microsoft.com/office/drawing/2014/main" id="{7206A660-920D-4EAF-A97D-3F763F514D58}"/>
              </a:ext>
            </a:extLst>
          </p:cNvPr>
          <p:cNvGrpSpPr/>
          <p:nvPr/>
        </p:nvGrpSpPr>
        <p:grpSpPr>
          <a:xfrm>
            <a:off x="1772278" y="1448419"/>
            <a:ext cx="1485435" cy="765794"/>
            <a:chOff x="2039940" y="1351014"/>
            <a:chExt cx="1516111" cy="904414"/>
          </a:xfrm>
        </p:grpSpPr>
        <p:sp>
          <p:nvSpPr>
            <p:cNvPr id="134" name="Freeform 27">
              <a:extLst>
                <a:ext uri="{FF2B5EF4-FFF2-40B4-BE49-F238E27FC236}">
                  <a16:creationId xmlns:a16="http://schemas.microsoft.com/office/drawing/2014/main" id="{5999E4D9-4361-472D-B085-69DC5DAAEBD0}"/>
                </a:ext>
              </a:extLst>
            </p:cNvPr>
            <p:cNvSpPr>
              <a:spLocks noEditPoints="1"/>
            </p:cNvSpPr>
            <p:nvPr/>
          </p:nvSpPr>
          <p:spPr bwMode="auto">
            <a:xfrm>
              <a:off x="2159797" y="1351014"/>
              <a:ext cx="1396254" cy="904414"/>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00B0F0">
                <a:alpha val="53000"/>
              </a:srgbClr>
            </a:solidFill>
            <a:ln w="9525">
              <a:noFill/>
              <a:round/>
            </a:ln>
          </p:spPr>
          <p:txBody>
            <a:bodyPr vert="horz" wrap="square" lIns="91440" tIns="45720" rIns="91440" bIns="45720" numCol="1" anchor="t" anchorCtr="0" compatLnSpc="1"/>
            <a:lstStyle/>
            <a:p>
              <a:pPr defTabSz="914400" fontAlgn="base">
                <a:spcBef>
                  <a:spcPct val="0"/>
                </a:spcBef>
                <a:spcAft>
                  <a:spcPct val="0"/>
                </a:spcAft>
              </a:pPr>
              <a:endParaRPr lang="zh-CN" alt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135" name="文本框 7">
              <a:extLst>
                <a:ext uri="{FF2B5EF4-FFF2-40B4-BE49-F238E27FC236}">
                  <a16:creationId xmlns:a16="http://schemas.microsoft.com/office/drawing/2014/main" id="{C0FA23EE-9FF2-4704-A7CF-073B9D3FEFA0}"/>
                </a:ext>
              </a:extLst>
            </p:cNvPr>
            <p:cNvSpPr txBox="1"/>
            <p:nvPr/>
          </p:nvSpPr>
          <p:spPr>
            <a:xfrm>
              <a:off x="2039940" y="1361397"/>
              <a:ext cx="1512167" cy="327140"/>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Campus One</a:t>
              </a:r>
              <a:endParaRPr lang="zh-CN" altLang="en-US" sz="1200" dirty="0">
                <a:latin typeface="Times New Roman" panose="02020603050405020304" pitchFamily="18" charset="0"/>
                <a:cs typeface="Times New Roman" panose="02020603050405020304" pitchFamily="18" charset="0"/>
              </a:endParaRPr>
            </a:p>
          </p:txBody>
        </p:sp>
      </p:grpSp>
      <p:grpSp>
        <p:nvGrpSpPr>
          <p:cNvPr id="136" name="组合 135">
            <a:extLst>
              <a:ext uri="{FF2B5EF4-FFF2-40B4-BE49-F238E27FC236}">
                <a16:creationId xmlns:a16="http://schemas.microsoft.com/office/drawing/2014/main" id="{55DE38EF-87B8-461E-8647-3B7D2FE7FC77}"/>
              </a:ext>
            </a:extLst>
          </p:cNvPr>
          <p:cNvGrpSpPr/>
          <p:nvPr/>
        </p:nvGrpSpPr>
        <p:grpSpPr>
          <a:xfrm>
            <a:off x="5499368" y="760616"/>
            <a:ext cx="1287788" cy="614490"/>
            <a:chOff x="1937459" y="1627468"/>
            <a:chExt cx="1637375" cy="673282"/>
          </a:xfrm>
        </p:grpSpPr>
        <p:sp>
          <p:nvSpPr>
            <p:cNvPr id="137" name="Freeform 27">
              <a:extLst>
                <a:ext uri="{FF2B5EF4-FFF2-40B4-BE49-F238E27FC236}">
                  <a16:creationId xmlns:a16="http://schemas.microsoft.com/office/drawing/2014/main" id="{35C74A37-E18E-429D-A587-5119B2884B53}"/>
                </a:ext>
              </a:extLst>
            </p:cNvPr>
            <p:cNvSpPr>
              <a:spLocks noEditPoints="1"/>
            </p:cNvSpPr>
            <p:nvPr/>
          </p:nvSpPr>
          <p:spPr bwMode="auto">
            <a:xfrm>
              <a:off x="1937459" y="1627468"/>
              <a:ext cx="1512168" cy="673282"/>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00B0F0">
                <a:alpha val="53000"/>
              </a:srgbClr>
            </a:solidFill>
            <a:ln w="9525">
              <a:noFill/>
              <a:round/>
            </a:ln>
          </p:spPr>
          <p:txBody>
            <a:bodyPr vert="horz" wrap="square" lIns="91440" tIns="45720" rIns="91440" bIns="45720" numCol="1" anchor="t" anchorCtr="0" compatLnSpc="1"/>
            <a:lstStyle/>
            <a:p>
              <a:pPr defTabSz="914400" fontAlgn="base">
                <a:spcBef>
                  <a:spcPct val="0"/>
                </a:spcBef>
                <a:spcAft>
                  <a:spcPct val="0"/>
                </a:spcAft>
              </a:pPr>
              <a:endParaRPr lang="zh-CN" alt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138" name="文本框 19">
              <a:extLst>
                <a:ext uri="{FF2B5EF4-FFF2-40B4-BE49-F238E27FC236}">
                  <a16:creationId xmlns:a16="http://schemas.microsoft.com/office/drawing/2014/main" id="{5657A4D9-F815-42F1-AA6C-A1075F56FB81}"/>
                </a:ext>
              </a:extLst>
            </p:cNvPr>
            <p:cNvSpPr txBox="1"/>
            <p:nvPr/>
          </p:nvSpPr>
          <p:spPr>
            <a:xfrm>
              <a:off x="2062666" y="1657942"/>
              <a:ext cx="1512168" cy="303501"/>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Campus Three</a:t>
              </a:r>
              <a:endParaRPr lang="zh-CN" altLang="en-US" sz="1200" dirty="0">
                <a:latin typeface="Times New Roman" panose="02020603050405020304" pitchFamily="18" charset="0"/>
                <a:cs typeface="Times New Roman" panose="02020603050405020304" pitchFamily="18" charset="0"/>
              </a:endParaRPr>
            </a:p>
          </p:txBody>
        </p:sp>
      </p:grpSp>
      <p:grpSp>
        <p:nvGrpSpPr>
          <p:cNvPr id="139" name="组合 35">
            <a:extLst>
              <a:ext uri="{FF2B5EF4-FFF2-40B4-BE49-F238E27FC236}">
                <a16:creationId xmlns:a16="http://schemas.microsoft.com/office/drawing/2014/main" id="{19BFD5F3-BBA4-4589-88D7-C873670C2D78}"/>
              </a:ext>
            </a:extLst>
          </p:cNvPr>
          <p:cNvGrpSpPr/>
          <p:nvPr/>
        </p:nvGrpSpPr>
        <p:grpSpPr>
          <a:xfrm>
            <a:off x="4314004" y="1141498"/>
            <a:ext cx="356763" cy="357764"/>
            <a:chOff x="2623909" y="1976346"/>
            <a:chExt cx="562068" cy="617163"/>
          </a:xfrm>
        </p:grpSpPr>
        <p:pic>
          <p:nvPicPr>
            <p:cNvPr id="140" name="图片 139">
              <a:extLst>
                <a:ext uri="{FF2B5EF4-FFF2-40B4-BE49-F238E27FC236}">
                  <a16:creationId xmlns:a16="http://schemas.microsoft.com/office/drawing/2014/main" id="{E9A8F225-DD4A-4C9A-893B-764DD5B9177D}"/>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623909" y="1976346"/>
              <a:ext cx="356763" cy="505234"/>
            </a:xfrm>
            <a:prstGeom prst="rect">
              <a:avLst/>
            </a:prstGeom>
          </p:spPr>
        </p:pic>
        <p:pic>
          <p:nvPicPr>
            <p:cNvPr id="141" name="图片 140">
              <a:extLst>
                <a:ext uri="{FF2B5EF4-FFF2-40B4-BE49-F238E27FC236}">
                  <a16:creationId xmlns:a16="http://schemas.microsoft.com/office/drawing/2014/main" id="{FAEADF19-818D-44F1-975C-44173F8302E6}"/>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829214" y="2088275"/>
              <a:ext cx="356763" cy="505234"/>
            </a:xfrm>
            <a:prstGeom prst="rect">
              <a:avLst/>
            </a:prstGeom>
          </p:spPr>
        </p:pic>
      </p:grpSp>
      <p:grpSp>
        <p:nvGrpSpPr>
          <p:cNvPr id="142" name="组合 38">
            <a:extLst>
              <a:ext uri="{FF2B5EF4-FFF2-40B4-BE49-F238E27FC236}">
                <a16:creationId xmlns:a16="http://schemas.microsoft.com/office/drawing/2014/main" id="{FDF345BC-7E8E-4FE0-BBA8-BAB216E8148D}"/>
              </a:ext>
            </a:extLst>
          </p:cNvPr>
          <p:cNvGrpSpPr/>
          <p:nvPr/>
        </p:nvGrpSpPr>
        <p:grpSpPr>
          <a:xfrm>
            <a:off x="5561968" y="971731"/>
            <a:ext cx="356763" cy="403375"/>
            <a:chOff x="2623909" y="1976346"/>
            <a:chExt cx="562068" cy="617163"/>
          </a:xfrm>
        </p:grpSpPr>
        <p:pic>
          <p:nvPicPr>
            <p:cNvPr id="143" name="图片 142">
              <a:extLst>
                <a:ext uri="{FF2B5EF4-FFF2-40B4-BE49-F238E27FC236}">
                  <a16:creationId xmlns:a16="http://schemas.microsoft.com/office/drawing/2014/main" id="{14FD39EB-0E6C-4EEB-8047-BD8B4BE1D34D}"/>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2623909" y="1976346"/>
              <a:ext cx="356763" cy="505234"/>
            </a:xfrm>
            <a:prstGeom prst="rect">
              <a:avLst/>
            </a:prstGeom>
          </p:spPr>
        </p:pic>
        <p:pic>
          <p:nvPicPr>
            <p:cNvPr id="144" name="图片 143">
              <a:extLst>
                <a:ext uri="{FF2B5EF4-FFF2-40B4-BE49-F238E27FC236}">
                  <a16:creationId xmlns:a16="http://schemas.microsoft.com/office/drawing/2014/main" id="{8E83B933-8BCE-401B-BA68-F56FA3087F80}"/>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2829214" y="2088275"/>
              <a:ext cx="356763" cy="505234"/>
            </a:xfrm>
            <a:prstGeom prst="rect">
              <a:avLst/>
            </a:prstGeom>
          </p:spPr>
        </p:pic>
      </p:grpSp>
      <p:grpSp>
        <p:nvGrpSpPr>
          <p:cNvPr id="145" name="组合 34">
            <a:extLst>
              <a:ext uri="{FF2B5EF4-FFF2-40B4-BE49-F238E27FC236}">
                <a16:creationId xmlns:a16="http://schemas.microsoft.com/office/drawing/2014/main" id="{C3D19BF1-0138-4FE5-9F5B-B9A40587506B}"/>
              </a:ext>
            </a:extLst>
          </p:cNvPr>
          <p:cNvGrpSpPr/>
          <p:nvPr/>
        </p:nvGrpSpPr>
        <p:grpSpPr>
          <a:xfrm>
            <a:off x="2297587" y="1833530"/>
            <a:ext cx="522107" cy="445440"/>
            <a:chOff x="2623909" y="1976346"/>
            <a:chExt cx="562068" cy="617163"/>
          </a:xfrm>
        </p:grpSpPr>
        <p:pic>
          <p:nvPicPr>
            <p:cNvPr id="146" name="图片 145">
              <a:extLst>
                <a:ext uri="{FF2B5EF4-FFF2-40B4-BE49-F238E27FC236}">
                  <a16:creationId xmlns:a16="http://schemas.microsoft.com/office/drawing/2014/main" id="{6C671E79-03D3-4296-86A7-48B1F8460FE6}"/>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623909" y="1976346"/>
              <a:ext cx="356763" cy="505234"/>
            </a:xfrm>
            <a:prstGeom prst="rect">
              <a:avLst/>
            </a:prstGeom>
          </p:spPr>
        </p:pic>
        <p:pic>
          <p:nvPicPr>
            <p:cNvPr id="147" name="图片 146">
              <a:extLst>
                <a:ext uri="{FF2B5EF4-FFF2-40B4-BE49-F238E27FC236}">
                  <a16:creationId xmlns:a16="http://schemas.microsoft.com/office/drawing/2014/main" id="{A01C3649-B9E0-4B04-9E0B-0447A1626DAF}"/>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829214" y="2088275"/>
              <a:ext cx="356763" cy="505234"/>
            </a:xfrm>
            <a:prstGeom prst="rect">
              <a:avLst/>
            </a:prstGeom>
          </p:spPr>
        </p:pic>
      </p:grpSp>
      <p:grpSp>
        <p:nvGrpSpPr>
          <p:cNvPr id="148" name="组合 78">
            <a:extLst>
              <a:ext uri="{FF2B5EF4-FFF2-40B4-BE49-F238E27FC236}">
                <a16:creationId xmlns:a16="http://schemas.microsoft.com/office/drawing/2014/main" id="{60DA00EE-B4B5-4ABF-AB13-34669CF49B02}"/>
              </a:ext>
            </a:extLst>
          </p:cNvPr>
          <p:cNvGrpSpPr/>
          <p:nvPr/>
        </p:nvGrpSpPr>
        <p:grpSpPr>
          <a:xfrm>
            <a:off x="5927305" y="1457211"/>
            <a:ext cx="910667" cy="420573"/>
            <a:chOff x="4483088" y="739835"/>
            <a:chExt cx="1028294" cy="605444"/>
          </a:xfrm>
        </p:grpSpPr>
        <p:sp>
          <p:nvSpPr>
            <p:cNvPr id="149" name="Freeform 27">
              <a:extLst>
                <a:ext uri="{FF2B5EF4-FFF2-40B4-BE49-F238E27FC236}">
                  <a16:creationId xmlns:a16="http://schemas.microsoft.com/office/drawing/2014/main" id="{9748AA5C-3AA7-4A9F-B26B-FEC9B43E65AA}"/>
                </a:ext>
              </a:extLst>
            </p:cNvPr>
            <p:cNvSpPr>
              <a:spLocks noEditPoints="1"/>
            </p:cNvSpPr>
            <p:nvPr/>
          </p:nvSpPr>
          <p:spPr bwMode="auto">
            <a:xfrm>
              <a:off x="4483088" y="739835"/>
              <a:ext cx="1028294" cy="605444"/>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lumMod val="85000"/>
              </a:schemeClr>
            </a:solidFill>
            <a:ln w="9525">
              <a:noFill/>
              <a:round/>
            </a:ln>
          </p:spPr>
          <p:txBody>
            <a:bodyPr vert="horz" wrap="square" lIns="91427" tIns="45714" rIns="91427" bIns="45714" numCol="1" anchor="t" anchorCtr="0" compatLnSpc="1"/>
            <a:lstStyle/>
            <a:p>
              <a:pPr defTabSz="913765">
                <a:defRPr/>
              </a:pPr>
              <a:endParaRPr lang="zh-CN" altLang="en-US" sz="1200" kern="0" dirty="0">
                <a:solidFill>
                  <a:sysClr val="windowText" lastClr="000000"/>
                </a:solidFill>
                <a:cs typeface="Arial" panose="020B0604020202020204" pitchFamily="34" charset="0"/>
              </a:endParaRPr>
            </a:p>
          </p:txBody>
        </p:sp>
        <p:sp>
          <p:nvSpPr>
            <p:cNvPr id="150" name="文本框 80">
              <a:extLst>
                <a:ext uri="{FF2B5EF4-FFF2-40B4-BE49-F238E27FC236}">
                  <a16:creationId xmlns:a16="http://schemas.microsoft.com/office/drawing/2014/main" id="{D5B4B821-4B0C-44F3-8D3B-1C012B0AF786}"/>
                </a:ext>
              </a:extLst>
            </p:cNvPr>
            <p:cNvSpPr txBox="1"/>
            <p:nvPr/>
          </p:nvSpPr>
          <p:spPr>
            <a:xfrm>
              <a:off x="4493977" y="921417"/>
              <a:ext cx="864095" cy="398759"/>
            </a:xfrm>
            <a:prstGeom prst="rect">
              <a:avLst/>
            </a:prstGeom>
            <a:noFill/>
          </p:spPr>
          <p:txBody>
            <a:bodyPr wrap="square" rtlCol="0">
              <a:spAutoFit/>
            </a:bodyPr>
            <a:lstStyle/>
            <a:p>
              <a:pPr algn="ctr"/>
              <a:r>
                <a:rPr lang="en-US" altLang="zh-CN" sz="1200" dirty="0" err="1">
                  <a:solidFill>
                    <a:prstClr val="black"/>
                  </a:solidFill>
                </a:rPr>
                <a:t>Cernet</a:t>
              </a:r>
              <a:endParaRPr lang="zh-CN" altLang="en-US" sz="1200" dirty="0">
                <a:solidFill>
                  <a:prstClr val="black"/>
                </a:solidFill>
              </a:endParaRPr>
            </a:p>
          </p:txBody>
        </p:sp>
      </p:grpSp>
      <p:pic>
        <p:nvPicPr>
          <p:cNvPr id="151" name="Picture 2" descr="D:\9800上市工作\市场宣传材料\设备图片\U16\25日U16子架.jpg">
            <a:extLst>
              <a:ext uri="{FF2B5EF4-FFF2-40B4-BE49-F238E27FC236}">
                <a16:creationId xmlns:a16="http://schemas.microsoft.com/office/drawing/2014/main" id="{68F9B806-6DDF-4218-882D-3497A7F2D6B1}"/>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4346918" y="1584993"/>
            <a:ext cx="253859" cy="314691"/>
          </a:xfrm>
          <a:prstGeom prst="rect">
            <a:avLst/>
          </a:prstGeom>
          <a:noFill/>
        </p:spPr>
      </p:pic>
      <p:pic>
        <p:nvPicPr>
          <p:cNvPr id="152" name="Picture 2" descr="D:\9800上市工作\市场宣传材料\设备图片\U16\25日U16子架.jpg">
            <a:extLst>
              <a:ext uri="{FF2B5EF4-FFF2-40B4-BE49-F238E27FC236}">
                <a16:creationId xmlns:a16="http://schemas.microsoft.com/office/drawing/2014/main" id="{CC400F1B-B251-4324-9416-F57D75BC1360}"/>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3017812" y="1926640"/>
            <a:ext cx="268679" cy="333062"/>
          </a:xfrm>
          <a:prstGeom prst="rect">
            <a:avLst/>
          </a:prstGeom>
          <a:noFill/>
        </p:spPr>
      </p:pic>
      <p:pic>
        <p:nvPicPr>
          <p:cNvPr id="153" name="Picture 2" descr="D:\9800上市工作\市场宣传材料\设备图片\U16\25日U16子架.jpg">
            <a:extLst>
              <a:ext uri="{FF2B5EF4-FFF2-40B4-BE49-F238E27FC236}">
                <a16:creationId xmlns:a16="http://schemas.microsoft.com/office/drawing/2014/main" id="{B25E5796-E0E5-45AD-A8BE-297DCA761FC1}"/>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4184166" y="2382077"/>
            <a:ext cx="275960" cy="342088"/>
          </a:xfrm>
          <a:prstGeom prst="rect">
            <a:avLst/>
          </a:prstGeom>
          <a:noFill/>
        </p:spPr>
      </p:pic>
      <p:cxnSp>
        <p:nvCxnSpPr>
          <p:cNvPr id="154" name="直接连接符 153">
            <a:extLst>
              <a:ext uri="{FF2B5EF4-FFF2-40B4-BE49-F238E27FC236}">
                <a16:creationId xmlns:a16="http://schemas.microsoft.com/office/drawing/2014/main" id="{2F8CD06A-3963-4CF8-B991-F696F21C70AA}"/>
              </a:ext>
            </a:extLst>
          </p:cNvPr>
          <p:cNvCxnSpPr/>
          <p:nvPr/>
        </p:nvCxnSpPr>
        <p:spPr>
          <a:xfrm flipV="1">
            <a:off x="4928542" y="1085403"/>
            <a:ext cx="755025" cy="1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D5E9396C-6A58-4456-8EBF-1DD6F8CB673D}"/>
              </a:ext>
            </a:extLst>
          </p:cNvPr>
          <p:cNvCxnSpPr>
            <a:stCxn id="140" idx="2"/>
            <a:endCxn id="151" idx="0"/>
          </p:cNvCxnSpPr>
          <p:nvPr/>
        </p:nvCxnSpPr>
        <p:spPr>
          <a:xfrm>
            <a:off x="4427229" y="1434378"/>
            <a:ext cx="46619" cy="150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03A34B6F-A3A5-49A8-9861-1535551945FD}"/>
              </a:ext>
            </a:extLst>
          </p:cNvPr>
          <p:cNvCxnSpPr>
            <a:endCxn id="152" idx="1"/>
          </p:cNvCxnSpPr>
          <p:nvPr/>
        </p:nvCxnSpPr>
        <p:spPr>
          <a:xfrm>
            <a:off x="2819694" y="2026650"/>
            <a:ext cx="198118" cy="66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1B6856F3-D16F-45A3-AA3C-E193EAD6A2AD}"/>
              </a:ext>
            </a:extLst>
          </p:cNvPr>
          <p:cNvCxnSpPr/>
          <p:nvPr/>
        </p:nvCxnSpPr>
        <p:spPr>
          <a:xfrm>
            <a:off x="4991674" y="1222213"/>
            <a:ext cx="7159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D12D4C45-B649-4612-B76C-D93C960E93C0}"/>
              </a:ext>
            </a:extLst>
          </p:cNvPr>
          <p:cNvCxnSpPr/>
          <p:nvPr/>
        </p:nvCxnSpPr>
        <p:spPr>
          <a:xfrm flipV="1">
            <a:off x="4483594" y="1338598"/>
            <a:ext cx="23870" cy="23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1D99B53E-D1A5-40DE-AD3A-F88D9A8CF0D2}"/>
              </a:ext>
            </a:extLst>
          </p:cNvPr>
          <p:cNvCxnSpPr/>
          <p:nvPr/>
        </p:nvCxnSpPr>
        <p:spPr>
          <a:xfrm flipH="1">
            <a:off x="2753656" y="2085686"/>
            <a:ext cx="291678" cy="81508"/>
          </a:xfrm>
          <a:prstGeom prst="line">
            <a:avLst/>
          </a:prstGeom>
        </p:spPr>
        <p:style>
          <a:lnRef idx="1">
            <a:schemeClr val="accent1"/>
          </a:lnRef>
          <a:fillRef idx="0">
            <a:schemeClr val="accent1"/>
          </a:fillRef>
          <a:effectRef idx="0">
            <a:schemeClr val="accent1"/>
          </a:effectRef>
          <a:fontRef idx="minor">
            <a:schemeClr val="tx1"/>
          </a:fontRef>
        </p:style>
      </p:cxnSp>
      <p:sp>
        <p:nvSpPr>
          <p:cNvPr id="160" name="椭圆 159">
            <a:extLst>
              <a:ext uri="{FF2B5EF4-FFF2-40B4-BE49-F238E27FC236}">
                <a16:creationId xmlns:a16="http://schemas.microsoft.com/office/drawing/2014/main" id="{F82AC69B-4E0D-4FCD-9355-C509403B7AA3}"/>
              </a:ext>
            </a:extLst>
          </p:cNvPr>
          <p:cNvSpPr/>
          <p:nvPr/>
        </p:nvSpPr>
        <p:spPr>
          <a:xfrm>
            <a:off x="3206289" y="1669457"/>
            <a:ext cx="1635600" cy="7727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1" name="文本框 27">
            <a:extLst>
              <a:ext uri="{FF2B5EF4-FFF2-40B4-BE49-F238E27FC236}">
                <a16:creationId xmlns:a16="http://schemas.microsoft.com/office/drawing/2014/main" id="{81AE3811-993A-465D-8AC2-6787B4235773}"/>
              </a:ext>
            </a:extLst>
          </p:cNvPr>
          <p:cNvSpPr txBox="1"/>
          <p:nvPr/>
        </p:nvSpPr>
        <p:spPr>
          <a:xfrm>
            <a:off x="3391517" y="1954233"/>
            <a:ext cx="1606967"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WDM Transmission</a:t>
            </a:r>
            <a:endParaRPr lang="zh-CN" altLang="en-US" sz="1200" b="1" dirty="0">
              <a:latin typeface="Times New Roman" panose="02020603050405020304" pitchFamily="18" charset="0"/>
              <a:cs typeface="Times New Roman" panose="02020603050405020304" pitchFamily="18" charset="0"/>
            </a:endParaRPr>
          </a:p>
        </p:txBody>
      </p:sp>
      <p:cxnSp>
        <p:nvCxnSpPr>
          <p:cNvPr id="162" name="直接连接符 161">
            <a:extLst>
              <a:ext uri="{FF2B5EF4-FFF2-40B4-BE49-F238E27FC236}">
                <a16:creationId xmlns:a16="http://schemas.microsoft.com/office/drawing/2014/main" id="{07DADE23-CB72-46FA-AC45-6CBA16A75060}"/>
              </a:ext>
            </a:extLst>
          </p:cNvPr>
          <p:cNvCxnSpPr>
            <a:endCxn id="150" idx="1"/>
          </p:cNvCxnSpPr>
          <p:nvPr/>
        </p:nvCxnSpPr>
        <p:spPr>
          <a:xfrm>
            <a:off x="5065237" y="1397390"/>
            <a:ext cx="871711" cy="324457"/>
          </a:xfrm>
          <a:prstGeom prst="line">
            <a:avLst/>
          </a:prstGeom>
        </p:spPr>
        <p:style>
          <a:lnRef idx="1">
            <a:schemeClr val="accent1"/>
          </a:lnRef>
          <a:fillRef idx="0">
            <a:schemeClr val="accent1"/>
          </a:fillRef>
          <a:effectRef idx="0">
            <a:schemeClr val="accent1"/>
          </a:effectRef>
          <a:fontRef idx="minor">
            <a:schemeClr val="tx1"/>
          </a:fontRef>
        </p:style>
      </p:cxnSp>
      <p:pic>
        <p:nvPicPr>
          <p:cNvPr id="163" name="Picture 43" descr="firewall">
            <a:extLst>
              <a:ext uri="{FF2B5EF4-FFF2-40B4-BE49-F238E27FC236}">
                <a16:creationId xmlns:a16="http://schemas.microsoft.com/office/drawing/2014/main" id="{E4BB91D9-A7C3-43A1-8541-33B8256D51AB}"/>
              </a:ext>
            </a:extLst>
          </p:cNvPr>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flipH="1">
            <a:off x="5492499" y="1411752"/>
            <a:ext cx="345371" cy="384729"/>
          </a:xfrm>
          <a:prstGeom prst="rect">
            <a:avLst/>
          </a:prstGeom>
          <a:noFill/>
          <a:ln w="9525">
            <a:noFill/>
            <a:miter lim="800000"/>
            <a:headEnd/>
            <a:tailEnd/>
          </a:ln>
        </p:spPr>
      </p:pic>
      <p:sp>
        <p:nvSpPr>
          <p:cNvPr id="164" name="文本框 161">
            <a:extLst>
              <a:ext uri="{FF2B5EF4-FFF2-40B4-BE49-F238E27FC236}">
                <a16:creationId xmlns:a16="http://schemas.microsoft.com/office/drawing/2014/main" id="{9030BE6D-38F0-4302-8927-B24DE3950827}"/>
              </a:ext>
            </a:extLst>
          </p:cNvPr>
          <p:cNvSpPr txBox="1"/>
          <p:nvPr/>
        </p:nvSpPr>
        <p:spPr>
          <a:xfrm>
            <a:off x="5561968" y="1994851"/>
            <a:ext cx="969598" cy="460375"/>
          </a:xfrm>
          <a:prstGeom prst="rect">
            <a:avLst/>
          </a:prstGeom>
          <a:noFill/>
        </p:spPr>
        <p:txBody>
          <a:bodyPr wrap="square" rtlCol="0">
            <a:spAutoFit/>
          </a:bodyPr>
          <a:lstStyle/>
          <a:p>
            <a:pPr algn="ctr"/>
            <a:r>
              <a:rPr lang="en-US" altLang="zh-CN" sz="1200" dirty="0">
                <a:solidFill>
                  <a:prstClr val="black"/>
                </a:solidFill>
              </a:rPr>
              <a:t>CN/..</a:t>
            </a:r>
          </a:p>
          <a:p>
            <a:pPr algn="ctr"/>
            <a:r>
              <a:rPr lang="en-US" altLang="zh-CN" sz="1200" dirty="0">
                <a:solidFill>
                  <a:prstClr val="black"/>
                </a:solidFill>
              </a:rPr>
              <a:t>Internet</a:t>
            </a:r>
            <a:endParaRPr lang="zh-CN" altLang="en-US" sz="1200" dirty="0">
              <a:solidFill>
                <a:prstClr val="black"/>
              </a:solidFill>
            </a:endParaRPr>
          </a:p>
        </p:txBody>
      </p:sp>
      <p:pic>
        <p:nvPicPr>
          <p:cNvPr id="165" name="Picture 43" descr="firewall">
            <a:extLst>
              <a:ext uri="{FF2B5EF4-FFF2-40B4-BE49-F238E27FC236}">
                <a16:creationId xmlns:a16="http://schemas.microsoft.com/office/drawing/2014/main" id="{5F1FA82D-7487-4875-A900-E1ACF41BB66F}"/>
              </a:ext>
            </a:extLst>
          </p:cNvPr>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flipH="1">
            <a:off x="5273935" y="1735146"/>
            <a:ext cx="359337" cy="381918"/>
          </a:xfrm>
          <a:prstGeom prst="rect">
            <a:avLst/>
          </a:prstGeom>
          <a:noFill/>
          <a:ln w="9525">
            <a:noFill/>
            <a:miter lim="800000"/>
            <a:headEnd/>
            <a:tailEnd/>
          </a:ln>
        </p:spPr>
      </p:pic>
      <p:cxnSp>
        <p:nvCxnSpPr>
          <p:cNvPr id="166" name="直接连接符 165">
            <a:extLst>
              <a:ext uri="{FF2B5EF4-FFF2-40B4-BE49-F238E27FC236}">
                <a16:creationId xmlns:a16="http://schemas.microsoft.com/office/drawing/2014/main" id="{112BFEB4-8988-4B30-8D61-C2BEAEE0F62F}"/>
              </a:ext>
            </a:extLst>
          </p:cNvPr>
          <p:cNvCxnSpPr/>
          <p:nvPr/>
        </p:nvCxnSpPr>
        <p:spPr>
          <a:xfrm>
            <a:off x="5065237" y="1434378"/>
            <a:ext cx="816290" cy="924185"/>
          </a:xfrm>
          <a:prstGeom prst="line">
            <a:avLst/>
          </a:prstGeom>
        </p:spPr>
        <p:style>
          <a:lnRef idx="1">
            <a:schemeClr val="accent1"/>
          </a:lnRef>
          <a:fillRef idx="0">
            <a:schemeClr val="accent1"/>
          </a:fillRef>
          <a:effectRef idx="0">
            <a:schemeClr val="accent1"/>
          </a:effectRef>
          <a:fontRef idx="minor">
            <a:schemeClr val="tx1"/>
          </a:fontRef>
        </p:style>
      </p:cxnSp>
      <p:grpSp>
        <p:nvGrpSpPr>
          <p:cNvPr id="167" name="组合 74">
            <a:extLst>
              <a:ext uri="{FF2B5EF4-FFF2-40B4-BE49-F238E27FC236}">
                <a16:creationId xmlns:a16="http://schemas.microsoft.com/office/drawing/2014/main" id="{2765F53F-9F6E-4BD2-8304-71D0DFDD5B23}"/>
              </a:ext>
            </a:extLst>
          </p:cNvPr>
          <p:cNvGrpSpPr/>
          <p:nvPr/>
        </p:nvGrpSpPr>
        <p:grpSpPr>
          <a:xfrm>
            <a:off x="6278238" y="3458914"/>
            <a:ext cx="458121" cy="475624"/>
            <a:chOff x="6424256" y="3326515"/>
            <a:chExt cx="503531" cy="456314"/>
          </a:xfrm>
        </p:grpSpPr>
        <p:pic>
          <p:nvPicPr>
            <p:cNvPr id="168" name="Picture 16">
              <a:extLst>
                <a:ext uri="{FF2B5EF4-FFF2-40B4-BE49-F238E27FC236}">
                  <a16:creationId xmlns:a16="http://schemas.microsoft.com/office/drawing/2014/main" id="{57957A3A-9AF5-4712-A95F-CE4392A908CC}"/>
                </a:ext>
              </a:extLst>
            </p:cNvPr>
            <p:cNvPicPr>
              <a:picLocks noChangeAspect="1" noChangeArrowheads="1"/>
            </p:cNvPicPr>
            <p:nvPr/>
          </p:nvPicPr>
          <p:blipFill>
            <a:blip r:embed="rId25" cstate="email"/>
            <a:srcRect/>
            <a:stretch>
              <a:fillRect/>
            </a:stretch>
          </p:blipFill>
          <p:spPr bwMode="auto">
            <a:xfrm>
              <a:off x="6424256" y="3326515"/>
              <a:ext cx="401363" cy="28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16">
              <a:extLst>
                <a:ext uri="{FF2B5EF4-FFF2-40B4-BE49-F238E27FC236}">
                  <a16:creationId xmlns:a16="http://schemas.microsoft.com/office/drawing/2014/main" id="{858116CE-F4FC-4E0A-9EE1-EBB3E9CED542}"/>
                </a:ext>
              </a:extLst>
            </p:cNvPr>
            <p:cNvPicPr>
              <a:picLocks noChangeAspect="1" noChangeArrowheads="1"/>
            </p:cNvPicPr>
            <p:nvPr/>
          </p:nvPicPr>
          <p:blipFill>
            <a:blip r:embed="rId25" cstate="email"/>
            <a:srcRect/>
            <a:stretch>
              <a:fillRect/>
            </a:stretch>
          </p:blipFill>
          <p:spPr bwMode="auto">
            <a:xfrm>
              <a:off x="6526425" y="3498099"/>
              <a:ext cx="401362" cy="28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70" name="直接连接符 169">
            <a:extLst>
              <a:ext uri="{FF2B5EF4-FFF2-40B4-BE49-F238E27FC236}">
                <a16:creationId xmlns:a16="http://schemas.microsoft.com/office/drawing/2014/main" id="{41D1A09A-7494-4268-BB06-C0BA55CE4F07}"/>
              </a:ext>
            </a:extLst>
          </p:cNvPr>
          <p:cNvCxnSpPr>
            <a:stCxn id="47" idx="0"/>
          </p:cNvCxnSpPr>
          <p:nvPr/>
        </p:nvCxnSpPr>
        <p:spPr>
          <a:xfrm>
            <a:off x="4607249" y="3663628"/>
            <a:ext cx="1840864" cy="1573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71" name="Picture 43" descr="firewall">
            <a:extLst>
              <a:ext uri="{FF2B5EF4-FFF2-40B4-BE49-F238E27FC236}">
                <a16:creationId xmlns:a16="http://schemas.microsoft.com/office/drawing/2014/main" id="{9219D556-9499-47D8-A1EE-55642FE17172}"/>
              </a:ext>
            </a:extLst>
          </p:cNvPr>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flipH="1">
            <a:off x="5561852" y="3400122"/>
            <a:ext cx="432164" cy="531142"/>
          </a:xfrm>
          <a:prstGeom prst="rect">
            <a:avLst/>
          </a:prstGeom>
          <a:noFill/>
          <a:ln w="9525">
            <a:noFill/>
            <a:miter lim="800000"/>
            <a:headEnd/>
            <a:tailEnd/>
          </a:ln>
        </p:spPr>
      </p:pic>
      <p:sp>
        <p:nvSpPr>
          <p:cNvPr id="172" name="矩形 171">
            <a:extLst>
              <a:ext uri="{FF2B5EF4-FFF2-40B4-BE49-F238E27FC236}">
                <a16:creationId xmlns:a16="http://schemas.microsoft.com/office/drawing/2014/main" id="{41F2019B-E6BE-42CC-ABD3-A2954EBAAF31}"/>
              </a:ext>
            </a:extLst>
          </p:cNvPr>
          <p:cNvSpPr/>
          <p:nvPr/>
        </p:nvSpPr>
        <p:spPr>
          <a:xfrm>
            <a:off x="3388370" y="2842239"/>
            <a:ext cx="805446" cy="61667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3" name="矩形 172">
            <a:extLst>
              <a:ext uri="{FF2B5EF4-FFF2-40B4-BE49-F238E27FC236}">
                <a16:creationId xmlns:a16="http://schemas.microsoft.com/office/drawing/2014/main" id="{8839CB8F-97A8-489C-B170-9AAEB64EFC75}"/>
              </a:ext>
            </a:extLst>
          </p:cNvPr>
          <p:cNvSpPr/>
          <p:nvPr/>
        </p:nvSpPr>
        <p:spPr>
          <a:xfrm>
            <a:off x="4540453" y="2725400"/>
            <a:ext cx="2319496" cy="13718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174" name="直接连接符 173">
            <a:extLst>
              <a:ext uri="{FF2B5EF4-FFF2-40B4-BE49-F238E27FC236}">
                <a16:creationId xmlns:a16="http://schemas.microsoft.com/office/drawing/2014/main" id="{F8BE8A94-A427-47D6-AC61-8976159E603E}"/>
              </a:ext>
            </a:extLst>
          </p:cNvPr>
          <p:cNvCxnSpPr/>
          <p:nvPr/>
        </p:nvCxnSpPr>
        <p:spPr>
          <a:xfrm>
            <a:off x="3819451" y="3497810"/>
            <a:ext cx="392048" cy="165818"/>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组合 174">
            <a:extLst>
              <a:ext uri="{FF2B5EF4-FFF2-40B4-BE49-F238E27FC236}">
                <a16:creationId xmlns:a16="http://schemas.microsoft.com/office/drawing/2014/main" id="{92E93F58-E8A2-4D09-8330-A914EC874A0C}"/>
              </a:ext>
            </a:extLst>
          </p:cNvPr>
          <p:cNvGrpSpPr/>
          <p:nvPr/>
        </p:nvGrpSpPr>
        <p:grpSpPr>
          <a:xfrm>
            <a:off x="1860511" y="3701838"/>
            <a:ext cx="605113" cy="455621"/>
            <a:chOff x="1475761" y="3309768"/>
            <a:chExt cx="733394" cy="616675"/>
          </a:xfrm>
        </p:grpSpPr>
        <p:grpSp>
          <p:nvGrpSpPr>
            <p:cNvPr id="176" name="组合 624">
              <a:extLst>
                <a:ext uri="{FF2B5EF4-FFF2-40B4-BE49-F238E27FC236}">
                  <a16:creationId xmlns:a16="http://schemas.microsoft.com/office/drawing/2014/main" id="{7C850D28-F74C-4110-A14F-C3F83300323A}"/>
                </a:ext>
              </a:extLst>
            </p:cNvPr>
            <p:cNvGrpSpPr/>
            <p:nvPr/>
          </p:nvGrpSpPr>
          <p:grpSpPr>
            <a:xfrm>
              <a:off x="1587407" y="3336050"/>
              <a:ext cx="465785" cy="252086"/>
              <a:chOff x="-1618534" y="2713542"/>
              <a:chExt cx="795326" cy="527513"/>
            </a:xfrm>
            <a:solidFill>
              <a:srgbClr val="C00000"/>
            </a:solidFill>
          </p:grpSpPr>
          <p:sp>
            <p:nvSpPr>
              <p:cNvPr id="185" name="Freeform 40">
                <a:extLst>
                  <a:ext uri="{FF2B5EF4-FFF2-40B4-BE49-F238E27FC236}">
                    <a16:creationId xmlns:a16="http://schemas.microsoft.com/office/drawing/2014/main" id="{7B51EECE-E912-4D6D-B081-630282799981}"/>
                  </a:ext>
                </a:extLst>
              </p:cNvPr>
              <p:cNvSpPr/>
              <p:nvPr/>
            </p:nvSpPr>
            <p:spPr bwMode="auto">
              <a:xfrm>
                <a:off x="-1326373" y="2713542"/>
                <a:ext cx="251583" cy="154196"/>
              </a:xfrm>
              <a:custGeom>
                <a:avLst/>
                <a:gdLst/>
                <a:ahLst/>
                <a:cxnLst>
                  <a:cxn ang="0">
                    <a:pos x="124" y="4"/>
                  </a:cxn>
                  <a:cxn ang="0">
                    <a:pos x="124" y="0"/>
                  </a:cxn>
                  <a:cxn ang="0">
                    <a:pos x="124" y="0"/>
                  </a:cxn>
                  <a:cxn ang="0">
                    <a:pos x="12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0" y="76"/>
                  </a:cxn>
                  <a:cxn ang="0">
                    <a:pos x="100" y="76"/>
                  </a:cxn>
                  <a:cxn ang="0">
                    <a:pos x="110" y="64"/>
                  </a:cxn>
                  <a:cxn ang="0">
                    <a:pos x="116" y="52"/>
                  </a:cxn>
                  <a:cxn ang="0">
                    <a:pos x="120" y="40"/>
                  </a:cxn>
                  <a:cxn ang="0">
                    <a:pos x="122" y="28"/>
                  </a:cxn>
                  <a:cxn ang="0">
                    <a:pos x="124" y="12"/>
                  </a:cxn>
                  <a:cxn ang="0">
                    <a:pos x="124" y="4"/>
                  </a:cxn>
                  <a:cxn ang="0">
                    <a:pos x="124" y="4"/>
                  </a:cxn>
                </a:cxnLst>
                <a:rect l="0" t="0" r="r" b="b"/>
                <a:pathLst>
                  <a:path w="124" h="76">
                    <a:moveTo>
                      <a:pt x="124" y="4"/>
                    </a:moveTo>
                    <a:lnTo>
                      <a:pt x="124" y="0"/>
                    </a:lnTo>
                    <a:lnTo>
                      <a:pt x="124" y="0"/>
                    </a:lnTo>
                    <a:lnTo>
                      <a:pt x="12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0" y="76"/>
                    </a:lnTo>
                    <a:lnTo>
                      <a:pt x="100" y="76"/>
                    </a:lnTo>
                    <a:lnTo>
                      <a:pt x="110" y="64"/>
                    </a:lnTo>
                    <a:lnTo>
                      <a:pt x="116" y="52"/>
                    </a:lnTo>
                    <a:lnTo>
                      <a:pt x="120" y="40"/>
                    </a:lnTo>
                    <a:lnTo>
                      <a:pt x="122" y="28"/>
                    </a:lnTo>
                    <a:lnTo>
                      <a:pt x="124" y="12"/>
                    </a:lnTo>
                    <a:lnTo>
                      <a:pt x="124" y="4"/>
                    </a:lnTo>
                    <a:lnTo>
                      <a:pt x="124" y="4"/>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6" name="Freeform 41">
                <a:extLst>
                  <a:ext uri="{FF2B5EF4-FFF2-40B4-BE49-F238E27FC236}">
                    <a16:creationId xmlns:a16="http://schemas.microsoft.com/office/drawing/2014/main" id="{BBF92089-22D2-4BF3-B0FC-D0E6F35BF1D4}"/>
                  </a:ext>
                </a:extLst>
              </p:cNvPr>
              <p:cNvSpPr/>
              <p:nvPr/>
            </p:nvSpPr>
            <p:spPr bwMode="auto">
              <a:xfrm>
                <a:off x="-1610418" y="2713542"/>
                <a:ext cx="247525" cy="154196"/>
              </a:xfrm>
              <a:custGeom>
                <a:avLst/>
                <a:gdLst/>
                <a:ahLst/>
                <a:cxnLst>
                  <a:cxn ang="0">
                    <a:pos x="10" y="76"/>
                  </a:cxn>
                  <a:cxn ang="0">
                    <a:pos x="112" y="76"/>
                  </a:cxn>
                  <a:cxn ang="0">
                    <a:pos x="112" y="76"/>
                  </a:cxn>
                  <a:cxn ang="0">
                    <a:pos x="116" y="74"/>
                  </a:cxn>
                  <a:cxn ang="0">
                    <a:pos x="120" y="72"/>
                  </a:cxn>
                  <a:cxn ang="0">
                    <a:pos x="122" y="70"/>
                  </a:cxn>
                  <a:cxn ang="0">
                    <a:pos x="122" y="66"/>
                  </a:cxn>
                  <a:cxn ang="0">
                    <a:pos x="122" y="10"/>
                  </a:cxn>
                  <a:cxn ang="0">
                    <a:pos x="122" y="10"/>
                  </a:cxn>
                  <a:cxn ang="0">
                    <a:pos x="122" y="6"/>
                  </a:cxn>
                  <a:cxn ang="0">
                    <a:pos x="120" y="2"/>
                  </a:cxn>
                  <a:cxn ang="0">
                    <a:pos x="116" y="0"/>
                  </a:cxn>
                  <a:cxn ang="0">
                    <a:pos x="11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 y="76"/>
                  </a:cxn>
                </a:cxnLst>
                <a:rect l="0" t="0" r="r" b="b"/>
                <a:pathLst>
                  <a:path w="122" h="76">
                    <a:moveTo>
                      <a:pt x="10" y="76"/>
                    </a:moveTo>
                    <a:lnTo>
                      <a:pt x="112" y="76"/>
                    </a:lnTo>
                    <a:lnTo>
                      <a:pt x="112" y="76"/>
                    </a:lnTo>
                    <a:lnTo>
                      <a:pt x="116" y="74"/>
                    </a:lnTo>
                    <a:lnTo>
                      <a:pt x="120" y="72"/>
                    </a:lnTo>
                    <a:lnTo>
                      <a:pt x="122" y="70"/>
                    </a:lnTo>
                    <a:lnTo>
                      <a:pt x="122" y="66"/>
                    </a:lnTo>
                    <a:lnTo>
                      <a:pt x="122" y="10"/>
                    </a:lnTo>
                    <a:lnTo>
                      <a:pt x="122" y="10"/>
                    </a:lnTo>
                    <a:lnTo>
                      <a:pt x="122" y="6"/>
                    </a:lnTo>
                    <a:lnTo>
                      <a:pt x="120" y="2"/>
                    </a:lnTo>
                    <a:lnTo>
                      <a:pt x="116" y="0"/>
                    </a:lnTo>
                    <a:lnTo>
                      <a:pt x="11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 y="76"/>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7" name="Freeform 42">
                <a:extLst>
                  <a:ext uri="{FF2B5EF4-FFF2-40B4-BE49-F238E27FC236}">
                    <a16:creationId xmlns:a16="http://schemas.microsoft.com/office/drawing/2014/main" id="{9C282972-916F-4DAE-92D9-41072744798D}"/>
                  </a:ext>
                </a:extLst>
              </p:cNvPr>
              <p:cNvSpPr/>
              <p:nvPr/>
            </p:nvSpPr>
            <p:spPr bwMode="auto">
              <a:xfrm>
                <a:off x="-1618534" y="2900200"/>
                <a:ext cx="466645" cy="154196"/>
              </a:xfrm>
              <a:custGeom>
                <a:avLst/>
                <a:gdLst/>
                <a:ahLst/>
                <a:cxnLst>
                  <a:cxn ang="0">
                    <a:pos x="186" y="76"/>
                  </a:cxn>
                  <a:cxn ang="0">
                    <a:pos x="186" y="76"/>
                  </a:cxn>
                  <a:cxn ang="0">
                    <a:pos x="188" y="66"/>
                  </a:cxn>
                  <a:cxn ang="0">
                    <a:pos x="192" y="56"/>
                  </a:cxn>
                  <a:cxn ang="0">
                    <a:pos x="202" y="36"/>
                  </a:cxn>
                  <a:cxn ang="0">
                    <a:pos x="214" y="18"/>
                  </a:cxn>
                  <a:cxn ang="0">
                    <a:pos x="230" y="0"/>
                  </a:cxn>
                  <a:cxn ang="0">
                    <a:pos x="230" y="0"/>
                  </a:cxn>
                  <a:cxn ang="0">
                    <a:pos x="226" y="0"/>
                  </a:cxn>
                  <a:cxn ang="0">
                    <a:pos x="10" y="0"/>
                  </a:cxn>
                  <a:cxn ang="0">
                    <a:pos x="10" y="0"/>
                  </a:cxn>
                  <a:cxn ang="0">
                    <a:pos x="6" y="0"/>
                  </a:cxn>
                  <a:cxn ang="0">
                    <a:pos x="4" y="4"/>
                  </a:cxn>
                  <a:cxn ang="0">
                    <a:pos x="2" y="6"/>
                  </a:cxn>
                  <a:cxn ang="0">
                    <a:pos x="0" y="10"/>
                  </a:cxn>
                  <a:cxn ang="0">
                    <a:pos x="0" y="66"/>
                  </a:cxn>
                  <a:cxn ang="0">
                    <a:pos x="0" y="66"/>
                  </a:cxn>
                  <a:cxn ang="0">
                    <a:pos x="2" y="70"/>
                  </a:cxn>
                  <a:cxn ang="0">
                    <a:pos x="4" y="74"/>
                  </a:cxn>
                  <a:cxn ang="0">
                    <a:pos x="6" y="76"/>
                  </a:cxn>
                  <a:cxn ang="0">
                    <a:pos x="10" y="76"/>
                  </a:cxn>
                  <a:cxn ang="0">
                    <a:pos x="186" y="76"/>
                  </a:cxn>
                </a:cxnLst>
                <a:rect l="0" t="0" r="r" b="b"/>
                <a:pathLst>
                  <a:path w="230" h="76">
                    <a:moveTo>
                      <a:pt x="186" y="76"/>
                    </a:moveTo>
                    <a:lnTo>
                      <a:pt x="186" y="76"/>
                    </a:lnTo>
                    <a:lnTo>
                      <a:pt x="188" y="66"/>
                    </a:lnTo>
                    <a:lnTo>
                      <a:pt x="192" y="56"/>
                    </a:lnTo>
                    <a:lnTo>
                      <a:pt x="202" y="36"/>
                    </a:lnTo>
                    <a:lnTo>
                      <a:pt x="214" y="18"/>
                    </a:lnTo>
                    <a:lnTo>
                      <a:pt x="230" y="0"/>
                    </a:lnTo>
                    <a:lnTo>
                      <a:pt x="230" y="0"/>
                    </a:lnTo>
                    <a:lnTo>
                      <a:pt x="226" y="0"/>
                    </a:lnTo>
                    <a:lnTo>
                      <a:pt x="10" y="0"/>
                    </a:lnTo>
                    <a:lnTo>
                      <a:pt x="10" y="0"/>
                    </a:lnTo>
                    <a:lnTo>
                      <a:pt x="6" y="0"/>
                    </a:lnTo>
                    <a:lnTo>
                      <a:pt x="4" y="4"/>
                    </a:lnTo>
                    <a:lnTo>
                      <a:pt x="2" y="6"/>
                    </a:lnTo>
                    <a:lnTo>
                      <a:pt x="0" y="10"/>
                    </a:lnTo>
                    <a:lnTo>
                      <a:pt x="0" y="66"/>
                    </a:lnTo>
                    <a:lnTo>
                      <a:pt x="0" y="66"/>
                    </a:lnTo>
                    <a:lnTo>
                      <a:pt x="2" y="70"/>
                    </a:lnTo>
                    <a:lnTo>
                      <a:pt x="4" y="74"/>
                    </a:lnTo>
                    <a:lnTo>
                      <a:pt x="6" y="76"/>
                    </a:lnTo>
                    <a:lnTo>
                      <a:pt x="10" y="76"/>
                    </a:lnTo>
                    <a:lnTo>
                      <a:pt x="186" y="76"/>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8" name="Freeform 43">
                <a:extLst>
                  <a:ext uri="{FF2B5EF4-FFF2-40B4-BE49-F238E27FC236}">
                    <a16:creationId xmlns:a16="http://schemas.microsoft.com/office/drawing/2014/main" id="{CBFD99BF-084F-453B-9D0B-8EBD5E4605D6}"/>
                  </a:ext>
                </a:extLst>
              </p:cNvPr>
              <p:cNvSpPr/>
              <p:nvPr/>
            </p:nvSpPr>
            <p:spPr bwMode="auto">
              <a:xfrm>
                <a:off x="-1610418" y="3086858"/>
                <a:ext cx="247525" cy="154196"/>
              </a:xfrm>
              <a:custGeom>
                <a:avLst/>
                <a:gdLst/>
                <a:ahLst/>
                <a:cxnLst>
                  <a:cxn ang="0">
                    <a:pos x="112"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112" y="76"/>
                  </a:cxn>
                  <a:cxn ang="0">
                    <a:pos x="112" y="76"/>
                  </a:cxn>
                  <a:cxn ang="0">
                    <a:pos x="116" y="76"/>
                  </a:cxn>
                  <a:cxn ang="0">
                    <a:pos x="120" y="74"/>
                  </a:cxn>
                  <a:cxn ang="0">
                    <a:pos x="122" y="70"/>
                  </a:cxn>
                  <a:cxn ang="0">
                    <a:pos x="122" y="66"/>
                  </a:cxn>
                  <a:cxn ang="0">
                    <a:pos x="122" y="12"/>
                  </a:cxn>
                  <a:cxn ang="0">
                    <a:pos x="122" y="12"/>
                  </a:cxn>
                  <a:cxn ang="0">
                    <a:pos x="122" y="6"/>
                  </a:cxn>
                  <a:cxn ang="0">
                    <a:pos x="120" y="4"/>
                  </a:cxn>
                  <a:cxn ang="0">
                    <a:pos x="116" y="2"/>
                  </a:cxn>
                  <a:cxn ang="0">
                    <a:pos x="112" y="0"/>
                  </a:cxn>
                  <a:cxn ang="0">
                    <a:pos x="112" y="0"/>
                  </a:cxn>
                </a:cxnLst>
                <a:rect l="0" t="0" r="r" b="b"/>
                <a:pathLst>
                  <a:path w="122" h="76">
                    <a:moveTo>
                      <a:pt x="112" y="0"/>
                    </a:move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112" y="76"/>
                    </a:lnTo>
                    <a:lnTo>
                      <a:pt x="112" y="76"/>
                    </a:lnTo>
                    <a:lnTo>
                      <a:pt x="116" y="76"/>
                    </a:lnTo>
                    <a:lnTo>
                      <a:pt x="120" y="74"/>
                    </a:lnTo>
                    <a:lnTo>
                      <a:pt x="122" y="70"/>
                    </a:lnTo>
                    <a:lnTo>
                      <a:pt x="122" y="66"/>
                    </a:lnTo>
                    <a:lnTo>
                      <a:pt x="122" y="12"/>
                    </a:lnTo>
                    <a:lnTo>
                      <a:pt x="122" y="12"/>
                    </a:lnTo>
                    <a:lnTo>
                      <a:pt x="122" y="6"/>
                    </a:lnTo>
                    <a:lnTo>
                      <a:pt x="120" y="4"/>
                    </a:lnTo>
                    <a:lnTo>
                      <a:pt x="116" y="2"/>
                    </a:lnTo>
                    <a:lnTo>
                      <a:pt x="112" y="0"/>
                    </a:lnTo>
                    <a:lnTo>
                      <a:pt x="112" y="0"/>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9" name="Freeform 44">
                <a:extLst>
                  <a:ext uri="{FF2B5EF4-FFF2-40B4-BE49-F238E27FC236}">
                    <a16:creationId xmlns:a16="http://schemas.microsoft.com/office/drawing/2014/main" id="{0CE07C03-7545-4DB0-9F1F-CBA51CE6B207}"/>
                  </a:ext>
                </a:extLst>
              </p:cNvPr>
              <p:cNvSpPr/>
              <p:nvPr/>
            </p:nvSpPr>
            <p:spPr bwMode="auto">
              <a:xfrm>
                <a:off x="-1326373" y="3086858"/>
                <a:ext cx="182600" cy="154196"/>
              </a:xfrm>
              <a:custGeom>
                <a:avLst/>
                <a:gdLst/>
                <a:ahLst/>
                <a:cxnLst>
                  <a:cxn ang="0">
                    <a:pos x="44" y="16"/>
                  </a:cxn>
                  <a:cxn ang="0">
                    <a:pos x="44" y="16"/>
                  </a:cxn>
                  <a:cxn ang="0">
                    <a:pos x="40"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90" y="76"/>
                  </a:cxn>
                  <a:cxn ang="0">
                    <a:pos x="90" y="76"/>
                  </a:cxn>
                  <a:cxn ang="0">
                    <a:pos x="74" y="66"/>
                  </a:cxn>
                  <a:cxn ang="0">
                    <a:pos x="62" y="50"/>
                  </a:cxn>
                  <a:cxn ang="0">
                    <a:pos x="50" y="34"/>
                  </a:cxn>
                  <a:cxn ang="0">
                    <a:pos x="44" y="16"/>
                  </a:cxn>
                  <a:cxn ang="0">
                    <a:pos x="44" y="16"/>
                  </a:cxn>
                </a:cxnLst>
                <a:rect l="0" t="0" r="r" b="b"/>
                <a:pathLst>
                  <a:path w="90" h="76">
                    <a:moveTo>
                      <a:pt x="44" y="16"/>
                    </a:moveTo>
                    <a:lnTo>
                      <a:pt x="44" y="16"/>
                    </a:lnTo>
                    <a:lnTo>
                      <a:pt x="40" y="0"/>
                    </a:ln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90" y="76"/>
                    </a:lnTo>
                    <a:lnTo>
                      <a:pt x="90" y="76"/>
                    </a:lnTo>
                    <a:lnTo>
                      <a:pt x="74" y="66"/>
                    </a:lnTo>
                    <a:lnTo>
                      <a:pt x="62" y="50"/>
                    </a:lnTo>
                    <a:lnTo>
                      <a:pt x="50" y="34"/>
                    </a:lnTo>
                    <a:lnTo>
                      <a:pt x="44" y="16"/>
                    </a:lnTo>
                    <a:lnTo>
                      <a:pt x="44" y="16"/>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90" name="Freeform 45">
                <a:extLst>
                  <a:ext uri="{FF2B5EF4-FFF2-40B4-BE49-F238E27FC236}">
                    <a16:creationId xmlns:a16="http://schemas.microsoft.com/office/drawing/2014/main" id="{17410EFC-CB06-4F02-8293-365FED77E153}"/>
                  </a:ext>
                </a:extLst>
              </p:cNvPr>
              <p:cNvSpPr/>
              <p:nvPr/>
            </p:nvSpPr>
            <p:spPr bwMode="auto">
              <a:xfrm>
                <a:off x="-1216813" y="2721658"/>
                <a:ext cx="393605" cy="519397"/>
              </a:xfrm>
              <a:custGeom>
                <a:avLst/>
                <a:gdLst/>
                <a:ahLst/>
                <a:cxnLst>
                  <a:cxn ang="0">
                    <a:pos x="194" y="144"/>
                  </a:cxn>
                  <a:cxn ang="0">
                    <a:pos x="188" y="112"/>
                  </a:cxn>
                  <a:cxn ang="0">
                    <a:pos x="174" y="82"/>
                  </a:cxn>
                  <a:cxn ang="0">
                    <a:pos x="156" y="58"/>
                  </a:cxn>
                  <a:cxn ang="0">
                    <a:pos x="116" y="22"/>
                  </a:cxn>
                  <a:cxn ang="0">
                    <a:pos x="84" y="0"/>
                  </a:cxn>
                  <a:cxn ang="0">
                    <a:pos x="84" y="8"/>
                  </a:cxn>
                  <a:cxn ang="0">
                    <a:pos x="78" y="42"/>
                  </a:cxn>
                  <a:cxn ang="0">
                    <a:pos x="64" y="72"/>
                  </a:cxn>
                  <a:cxn ang="0">
                    <a:pos x="52" y="86"/>
                  </a:cxn>
                  <a:cxn ang="0">
                    <a:pos x="20" y="122"/>
                  </a:cxn>
                  <a:cxn ang="0">
                    <a:pos x="6" y="150"/>
                  </a:cxn>
                  <a:cxn ang="0">
                    <a:pos x="0" y="178"/>
                  </a:cxn>
                  <a:cxn ang="0">
                    <a:pos x="2" y="192"/>
                  </a:cxn>
                  <a:cxn ang="0">
                    <a:pos x="12" y="214"/>
                  </a:cxn>
                  <a:cxn ang="0">
                    <a:pos x="28" y="234"/>
                  </a:cxn>
                  <a:cxn ang="0">
                    <a:pos x="46" y="248"/>
                  </a:cxn>
                  <a:cxn ang="0">
                    <a:pos x="70" y="256"/>
                  </a:cxn>
                  <a:cxn ang="0">
                    <a:pos x="64" y="240"/>
                  </a:cxn>
                  <a:cxn ang="0">
                    <a:pos x="64" y="214"/>
                  </a:cxn>
                  <a:cxn ang="0">
                    <a:pos x="72" y="196"/>
                  </a:cxn>
                  <a:cxn ang="0">
                    <a:pos x="78" y="186"/>
                  </a:cxn>
                  <a:cxn ang="0">
                    <a:pos x="104" y="146"/>
                  </a:cxn>
                  <a:cxn ang="0">
                    <a:pos x="112" y="128"/>
                  </a:cxn>
                  <a:cxn ang="0">
                    <a:pos x="120" y="140"/>
                  </a:cxn>
                  <a:cxn ang="0">
                    <a:pos x="132" y="168"/>
                  </a:cxn>
                  <a:cxn ang="0">
                    <a:pos x="140" y="206"/>
                  </a:cxn>
                  <a:cxn ang="0">
                    <a:pos x="138" y="228"/>
                  </a:cxn>
                  <a:cxn ang="0">
                    <a:pos x="130" y="248"/>
                  </a:cxn>
                  <a:cxn ang="0">
                    <a:pos x="142" y="242"/>
                  </a:cxn>
                  <a:cxn ang="0">
                    <a:pos x="166" y="224"/>
                  </a:cxn>
                  <a:cxn ang="0">
                    <a:pos x="186" y="200"/>
                  </a:cxn>
                  <a:cxn ang="0">
                    <a:pos x="194" y="166"/>
                  </a:cxn>
                  <a:cxn ang="0">
                    <a:pos x="194" y="144"/>
                  </a:cxn>
                </a:cxnLst>
                <a:rect l="0" t="0" r="r" b="b"/>
                <a:pathLst>
                  <a:path w="194" h="256">
                    <a:moveTo>
                      <a:pt x="194" y="144"/>
                    </a:moveTo>
                    <a:lnTo>
                      <a:pt x="194" y="144"/>
                    </a:lnTo>
                    <a:lnTo>
                      <a:pt x="192" y="128"/>
                    </a:lnTo>
                    <a:lnTo>
                      <a:pt x="188" y="112"/>
                    </a:lnTo>
                    <a:lnTo>
                      <a:pt x="180" y="96"/>
                    </a:lnTo>
                    <a:lnTo>
                      <a:pt x="174" y="82"/>
                    </a:lnTo>
                    <a:lnTo>
                      <a:pt x="164" y="70"/>
                    </a:lnTo>
                    <a:lnTo>
                      <a:pt x="156" y="58"/>
                    </a:lnTo>
                    <a:lnTo>
                      <a:pt x="136" y="38"/>
                    </a:lnTo>
                    <a:lnTo>
                      <a:pt x="116" y="22"/>
                    </a:lnTo>
                    <a:lnTo>
                      <a:pt x="100" y="10"/>
                    </a:lnTo>
                    <a:lnTo>
                      <a:pt x="84" y="0"/>
                    </a:lnTo>
                    <a:lnTo>
                      <a:pt x="84" y="0"/>
                    </a:lnTo>
                    <a:lnTo>
                      <a:pt x="84" y="8"/>
                    </a:lnTo>
                    <a:lnTo>
                      <a:pt x="82" y="30"/>
                    </a:lnTo>
                    <a:lnTo>
                      <a:pt x="78" y="42"/>
                    </a:lnTo>
                    <a:lnTo>
                      <a:pt x="72" y="58"/>
                    </a:lnTo>
                    <a:lnTo>
                      <a:pt x="64" y="72"/>
                    </a:lnTo>
                    <a:lnTo>
                      <a:pt x="52" y="86"/>
                    </a:lnTo>
                    <a:lnTo>
                      <a:pt x="52" y="86"/>
                    </a:lnTo>
                    <a:lnTo>
                      <a:pt x="30" y="110"/>
                    </a:lnTo>
                    <a:lnTo>
                      <a:pt x="20" y="122"/>
                    </a:lnTo>
                    <a:lnTo>
                      <a:pt x="12" y="136"/>
                    </a:lnTo>
                    <a:lnTo>
                      <a:pt x="6" y="150"/>
                    </a:lnTo>
                    <a:lnTo>
                      <a:pt x="2" y="164"/>
                    </a:lnTo>
                    <a:lnTo>
                      <a:pt x="0" y="178"/>
                    </a:lnTo>
                    <a:lnTo>
                      <a:pt x="2" y="192"/>
                    </a:lnTo>
                    <a:lnTo>
                      <a:pt x="2" y="192"/>
                    </a:lnTo>
                    <a:lnTo>
                      <a:pt x="8" y="204"/>
                    </a:lnTo>
                    <a:lnTo>
                      <a:pt x="12" y="214"/>
                    </a:lnTo>
                    <a:lnTo>
                      <a:pt x="20" y="224"/>
                    </a:lnTo>
                    <a:lnTo>
                      <a:pt x="28" y="234"/>
                    </a:lnTo>
                    <a:lnTo>
                      <a:pt x="36" y="242"/>
                    </a:lnTo>
                    <a:lnTo>
                      <a:pt x="46" y="248"/>
                    </a:lnTo>
                    <a:lnTo>
                      <a:pt x="58" y="254"/>
                    </a:lnTo>
                    <a:lnTo>
                      <a:pt x="70" y="256"/>
                    </a:lnTo>
                    <a:lnTo>
                      <a:pt x="70" y="256"/>
                    </a:lnTo>
                    <a:lnTo>
                      <a:pt x="64" y="240"/>
                    </a:lnTo>
                    <a:lnTo>
                      <a:pt x="64" y="222"/>
                    </a:lnTo>
                    <a:lnTo>
                      <a:pt x="64" y="214"/>
                    </a:lnTo>
                    <a:lnTo>
                      <a:pt x="66" y="204"/>
                    </a:lnTo>
                    <a:lnTo>
                      <a:pt x="72" y="196"/>
                    </a:lnTo>
                    <a:lnTo>
                      <a:pt x="78" y="186"/>
                    </a:lnTo>
                    <a:lnTo>
                      <a:pt x="78" y="186"/>
                    </a:lnTo>
                    <a:lnTo>
                      <a:pt x="94" y="164"/>
                    </a:lnTo>
                    <a:lnTo>
                      <a:pt x="104" y="146"/>
                    </a:lnTo>
                    <a:lnTo>
                      <a:pt x="112" y="128"/>
                    </a:lnTo>
                    <a:lnTo>
                      <a:pt x="112" y="128"/>
                    </a:lnTo>
                    <a:lnTo>
                      <a:pt x="114" y="130"/>
                    </a:lnTo>
                    <a:lnTo>
                      <a:pt x="120" y="140"/>
                    </a:lnTo>
                    <a:lnTo>
                      <a:pt x="126" y="152"/>
                    </a:lnTo>
                    <a:lnTo>
                      <a:pt x="132" y="168"/>
                    </a:lnTo>
                    <a:lnTo>
                      <a:pt x="138" y="186"/>
                    </a:lnTo>
                    <a:lnTo>
                      <a:pt x="140" y="206"/>
                    </a:lnTo>
                    <a:lnTo>
                      <a:pt x="138" y="218"/>
                    </a:lnTo>
                    <a:lnTo>
                      <a:pt x="138" y="228"/>
                    </a:lnTo>
                    <a:lnTo>
                      <a:pt x="134" y="238"/>
                    </a:lnTo>
                    <a:lnTo>
                      <a:pt x="130" y="248"/>
                    </a:lnTo>
                    <a:lnTo>
                      <a:pt x="130" y="248"/>
                    </a:lnTo>
                    <a:lnTo>
                      <a:pt x="142" y="242"/>
                    </a:lnTo>
                    <a:lnTo>
                      <a:pt x="154" y="234"/>
                    </a:lnTo>
                    <a:lnTo>
                      <a:pt x="166" y="224"/>
                    </a:lnTo>
                    <a:lnTo>
                      <a:pt x="176" y="212"/>
                    </a:lnTo>
                    <a:lnTo>
                      <a:pt x="186" y="200"/>
                    </a:lnTo>
                    <a:lnTo>
                      <a:pt x="192" y="184"/>
                    </a:lnTo>
                    <a:lnTo>
                      <a:pt x="194" y="166"/>
                    </a:lnTo>
                    <a:lnTo>
                      <a:pt x="194" y="144"/>
                    </a:lnTo>
                    <a:lnTo>
                      <a:pt x="194" y="144"/>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grpSp>
        <p:grpSp>
          <p:nvGrpSpPr>
            <p:cNvPr id="177" name="组合 624">
              <a:extLst>
                <a:ext uri="{FF2B5EF4-FFF2-40B4-BE49-F238E27FC236}">
                  <a16:creationId xmlns:a16="http://schemas.microsoft.com/office/drawing/2014/main" id="{B3279B89-8EB6-49D6-8BE5-D20F2E54D341}"/>
                </a:ext>
              </a:extLst>
            </p:cNvPr>
            <p:cNvGrpSpPr/>
            <p:nvPr/>
          </p:nvGrpSpPr>
          <p:grpSpPr>
            <a:xfrm>
              <a:off x="1599289" y="3674357"/>
              <a:ext cx="465785" cy="252086"/>
              <a:chOff x="-1618534" y="2713542"/>
              <a:chExt cx="795326" cy="527513"/>
            </a:xfrm>
            <a:solidFill>
              <a:srgbClr val="C00000"/>
            </a:solidFill>
          </p:grpSpPr>
          <p:sp>
            <p:nvSpPr>
              <p:cNvPr id="179" name="Freeform 40">
                <a:extLst>
                  <a:ext uri="{FF2B5EF4-FFF2-40B4-BE49-F238E27FC236}">
                    <a16:creationId xmlns:a16="http://schemas.microsoft.com/office/drawing/2014/main" id="{82F52A1E-A759-4C82-B81B-0E68E0EAEAEE}"/>
                  </a:ext>
                </a:extLst>
              </p:cNvPr>
              <p:cNvSpPr/>
              <p:nvPr/>
            </p:nvSpPr>
            <p:spPr bwMode="auto">
              <a:xfrm>
                <a:off x="-1326373" y="2713542"/>
                <a:ext cx="251583" cy="154196"/>
              </a:xfrm>
              <a:custGeom>
                <a:avLst/>
                <a:gdLst/>
                <a:ahLst/>
                <a:cxnLst>
                  <a:cxn ang="0">
                    <a:pos x="124" y="4"/>
                  </a:cxn>
                  <a:cxn ang="0">
                    <a:pos x="124" y="0"/>
                  </a:cxn>
                  <a:cxn ang="0">
                    <a:pos x="124" y="0"/>
                  </a:cxn>
                  <a:cxn ang="0">
                    <a:pos x="12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0" y="76"/>
                  </a:cxn>
                  <a:cxn ang="0">
                    <a:pos x="100" y="76"/>
                  </a:cxn>
                  <a:cxn ang="0">
                    <a:pos x="110" y="64"/>
                  </a:cxn>
                  <a:cxn ang="0">
                    <a:pos x="116" y="52"/>
                  </a:cxn>
                  <a:cxn ang="0">
                    <a:pos x="120" y="40"/>
                  </a:cxn>
                  <a:cxn ang="0">
                    <a:pos x="122" y="28"/>
                  </a:cxn>
                  <a:cxn ang="0">
                    <a:pos x="124" y="12"/>
                  </a:cxn>
                  <a:cxn ang="0">
                    <a:pos x="124" y="4"/>
                  </a:cxn>
                  <a:cxn ang="0">
                    <a:pos x="124" y="4"/>
                  </a:cxn>
                </a:cxnLst>
                <a:rect l="0" t="0" r="r" b="b"/>
                <a:pathLst>
                  <a:path w="124" h="76">
                    <a:moveTo>
                      <a:pt x="124" y="4"/>
                    </a:moveTo>
                    <a:lnTo>
                      <a:pt x="124" y="0"/>
                    </a:lnTo>
                    <a:lnTo>
                      <a:pt x="124" y="0"/>
                    </a:lnTo>
                    <a:lnTo>
                      <a:pt x="12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0" y="76"/>
                    </a:lnTo>
                    <a:lnTo>
                      <a:pt x="100" y="76"/>
                    </a:lnTo>
                    <a:lnTo>
                      <a:pt x="110" y="64"/>
                    </a:lnTo>
                    <a:lnTo>
                      <a:pt x="116" y="52"/>
                    </a:lnTo>
                    <a:lnTo>
                      <a:pt x="120" y="40"/>
                    </a:lnTo>
                    <a:lnTo>
                      <a:pt x="122" y="28"/>
                    </a:lnTo>
                    <a:lnTo>
                      <a:pt x="124" y="12"/>
                    </a:lnTo>
                    <a:lnTo>
                      <a:pt x="124" y="4"/>
                    </a:lnTo>
                    <a:lnTo>
                      <a:pt x="124" y="4"/>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0" name="Freeform 41">
                <a:extLst>
                  <a:ext uri="{FF2B5EF4-FFF2-40B4-BE49-F238E27FC236}">
                    <a16:creationId xmlns:a16="http://schemas.microsoft.com/office/drawing/2014/main" id="{27E7D5F2-830F-4B1E-AAEA-206CE38B9E43}"/>
                  </a:ext>
                </a:extLst>
              </p:cNvPr>
              <p:cNvSpPr/>
              <p:nvPr/>
            </p:nvSpPr>
            <p:spPr bwMode="auto">
              <a:xfrm>
                <a:off x="-1610418" y="2713542"/>
                <a:ext cx="247525" cy="154196"/>
              </a:xfrm>
              <a:custGeom>
                <a:avLst/>
                <a:gdLst/>
                <a:ahLst/>
                <a:cxnLst>
                  <a:cxn ang="0">
                    <a:pos x="10" y="76"/>
                  </a:cxn>
                  <a:cxn ang="0">
                    <a:pos x="112" y="76"/>
                  </a:cxn>
                  <a:cxn ang="0">
                    <a:pos x="112" y="76"/>
                  </a:cxn>
                  <a:cxn ang="0">
                    <a:pos x="116" y="74"/>
                  </a:cxn>
                  <a:cxn ang="0">
                    <a:pos x="120" y="72"/>
                  </a:cxn>
                  <a:cxn ang="0">
                    <a:pos x="122" y="70"/>
                  </a:cxn>
                  <a:cxn ang="0">
                    <a:pos x="122" y="66"/>
                  </a:cxn>
                  <a:cxn ang="0">
                    <a:pos x="122" y="10"/>
                  </a:cxn>
                  <a:cxn ang="0">
                    <a:pos x="122" y="10"/>
                  </a:cxn>
                  <a:cxn ang="0">
                    <a:pos x="122" y="6"/>
                  </a:cxn>
                  <a:cxn ang="0">
                    <a:pos x="120" y="2"/>
                  </a:cxn>
                  <a:cxn ang="0">
                    <a:pos x="116" y="0"/>
                  </a:cxn>
                  <a:cxn ang="0">
                    <a:pos x="112" y="0"/>
                  </a:cxn>
                  <a:cxn ang="0">
                    <a:pos x="10" y="0"/>
                  </a:cxn>
                  <a:cxn ang="0">
                    <a:pos x="10" y="0"/>
                  </a:cxn>
                  <a:cxn ang="0">
                    <a:pos x="6" y="0"/>
                  </a:cxn>
                  <a:cxn ang="0">
                    <a:pos x="2" y="2"/>
                  </a:cxn>
                  <a:cxn ang="0">
                    <a:pos x="0" y="6"/>
                  </a:cxn>
                  <a:cxn ang="0">
                    <a:pos x="0" y="10"/>
                  </a:cxn>
                  <a:cxn ang="0">
                    <a:pos x="0" y="66"/>
                  </a:cxn>
                  <a:cxn ang="0">
                    <a:pos x="0" y="66"/>
                  </a:cxn>
                  <a:cxn ang="0">
                    <a:pos x="0" y="70"/>
                  </a:cxn>
                  <a:cxn ang="0">
                    <a:pos x="2" y="72"/>
                  </a:cxn>
                  <a:cxn ang="0">
                    <a:pos x="6" y="74"/>
                  </a:cxn>
                  <a:cxn ang="0">
                    <a:pos x="10" y="76"/>
                  </a:cxn>
                  <a:cxn ang="0">
                    <a:pos x="10" y="76"/>
                  </a:cxn>
                </a:cxnLst>
                <a:rect l="0" t="0" r="r" b="b"/>
                <a:pathLst>
                  <a:path w="122" h="76">
                    <a:moveTo>
                      <a:pt x="10" y="76"/>
                    </a:moveTo>
                    <a:lnTo>
                      <a:pt x="112" y="76"/>
                    </a:lnTo>
                    <a:lnTo>
                      <a:pt x="112" y="76"/>
                    </a:lnTo>
                    <a:lnTo>
                      <a:pt x="116" y="74"/>
                    </a:lnTo>
                    <a:lnTo>
                      <a:pt x="120" y="72"/>
                    </a:lnTo>
                    <a:lnTo>
                      <a:pt x="122" y="70"/>
                    </a:lnTo>
                    <a:lnTo>
                      <a:pt x="122" y="66"/>
                    </a:lnTo>
                    <a:lnTo>
                      <a:pt x="122" y="10"/>
                    </a:lnTo>
                    <a:lnTo>
                      <a:pt x="122" y="10"/>
                    </a:lnTo>
                    <a:lnTo>
                      <a:pt x="122" y="6"/>
                    </a:lnTo>
                    <a:lnTo>
                      <a:pt x="120" y="2"/>
                    </a:lnTo>
                    <a:lnTo>
                      <a:pt x="116" y="0"/>
                    </a:lnTo>
                    <a:lnTo>
                      <a:pt x="112" y="0"/>
                    </a:lnTo>
                    <a:lnTo>
                      <a:pt x="10" y="0"/>
                    </a:lnTo>
                    <a:lnTo>
                      <a:pt x="10" y="0"/>
                    </a:lnTo>
                    <a:lnTo>
                      <a:pt x="6" y="0"/>
                    </a:lnTo>
                    <a:lnTo>
                      <a:pt x="2" y="2"/>
                    </a:lnTo>
                    <a:lnTo>
                      <a:pt x="0" y="6"/>
                    </a:lnTo>
                    <a:lnTo>
                      <a:pt x="0" y="10"/>
                    </a:lnTo>
                    <a:lnTo>
                      <a:pt x="0" y="66"/>
                    </a:lnTo>
                    <a:lnTo>
                      <a:pt x="0" y="66"/>
                    </a:lnTo>
                    <a:lnTo>
                      <a:pt x="0" y="70"/>
                    </a:lnTo>
                    <a:lnTo>
                      <a:pt x="2" y="72"/>
                    </a:lnTo>
                    <a:lnTo>
                      <a:pt x="6" y="74"/>
                    </a:lnTo>
                    <a:lnTo>
                      <a:pt x="10" y="76"/>
                    </a:lnTo>
                    <a:lnTo>
                      <a:pt x="10" y="76"/>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1" name="Freeform 42">
                <a:extLst>
                  <a:ext uri="{FF2B5EF4-FFF2-40B4-BE49-F238E27FC236}">
                    <a16:creationId xmlns:a16="http://schemas.microsoft.com/office/drawing/2014/main" id="{AE8D7A32-1FE2-4823-8082-05338406908E}"/>
                  </a:ext>
                </a:extLst>
              </p:cNvPr>
              <p:cNvSpPr/>
              <p:nvPr/>
            </p:nvSpPr>
            <p:spPr bwMode="auto">
              <a:xfrm>
                <a:off x="-1618534" y="2900200"/>
                <a:ext cx="466645" cy="154196"/>
              </a:xfrm>
              <a:custGeom>
                <a:avLst/>
                <a:gdLst/>
                <a:ahLst/>
                <a:cxnLst>
                  <a:cxn ang="0">
                    <a:pos x="186" y="76"/>
                  </a:cxn>
                  <a:cxn ang="0">
                    <a:pos x="186" y="76"/>
                  </a:cxn>
                  <a:cxn ang="0">
                    <a:pos x="188" y="66"/>
                  </a:cxn>
                  <a:cxn ang="0">
                    <a:pos x="192" y="56"/>
                  </a:cxn>
                  <a:cxn ang="0">
                    <a:pos x="202" y="36"/>
                  </a:cxn>
                  <a:cxn ang="0">
                    <a:pos x="214" y="18"/>
                  </a:cxn>
                  <a:cxn ang="0">
                    <a:pos x="230" y="0"/>
                  </a:cxn>
                  <a:cxn ang="0">
                    <a:pos x="230" y="0"/>
                  </a:cxn>
                  <a:cxn ang="0">
                    <a:pos x="226" y="0"/>
                  </a:cxn>
                  <a:cxn ang="0">
                    <a:pos x="10" y="0"/>
                  </a:cxn>
                  <a:cxn ang="0">
                    <a:pos x="10" y="0"/>
                  </a:cxn>
                  <a:cxn ang="0">
                    <a:pos x="6" y="0"/>
                  </a:cxn>
                  <a:cxn ang="0">
                    <a:pos x="4" y="4"/>
                  </a:cxn>
                  <a:cxn ang="0">
                    <a:pos x="2" y="6"/>
                  </a:cxn>
                  <a:cxn ang="0">
                    <a:pos x="0" y="10"/>
                  </a:cxn>
                  <a:cxn ang="0">
                    <a:pos x="0" y="66"/>
                  </a:cxn>
                  <a:cxn ang="0">
                    <a:pos x="0" y="66"/>
                  </a:cxn>
                  <a:cxn ang="0">
                    <a:pos x="2" y="70"/>
                  </a:cxn>
                  <a:cxn ang="0">
                    <a:pos x="4" y="74"/>
                  </a:cxn>
                  <a:cxn ang="0">
                    <a:pos x="6" y="76"/>
                  </a:cxn>
                  <a:cxn ang="0">
                    <a:pos x="10" y="76"/>
                  </a:cxn>
                  <a:cxn ang="0">
                    <a:pos x="186" y="76"/>
                  </a:cxn>
                </a:cxnLst>
                <a:rect l="0" t="0" r="r" b="b"/>
                <a:pathLst>
                  <a:path w="230" h="76">
                    <a:moveTo>
                      <a:pt x="186" y="76"/>
                    </a:moveTo>
                    <a:lnTo>
                      <a:pt x="186" y="76"/>
                    </a:lnTo>
                    <a:lnTo>
                      <a:pt x="188" y="66"/>
                    </a:lnTo>
                    <a:lnTo>
                      <a:pt x="192" y="56"/>
                    </a:lnTo>
                    <a:lnTo>
                      <a:pt x="202" y="36"/>
                    </a:lnTo>
                    <a:lnTo>
                      <a:pt x="214" y="18"/>
                    </a:lnTo>
                    <a:lnTo>
                      <a:pt x="230" y="0"/>
                    </a:lnTo>
                    <a:lnTo>
                      <a:pt x="230" y="0"/>
                    </a:lnTo>
                    <a:lnTo>
                      <a:pt x="226" y="0"/>
                    </a:lnTo>
                    <a:lnTo>
                      <a:pt x="10" y="0"/>
                    </a:lnTo>
                    <a:lnTo>
                      <a:pt x="10" y="0"/>
                    </a:lnTo>
                    <a:lnTo>
                      <a:pt x="6" y="0"/>
                    </a:lnTo>
                    <a:lnTo>
                      <a:pt x="4" y="4"/>
                    </a:lnTo>
                    <a:lnTo>
                      <a:pt x="2" y="6"/>
                    </a:lnTo>
                    <a:lnTo>
                      <a:pt x="0" y="10"/>
                    </a:lnTo>
                    <a:lnTo>
                      <a:pt x="0" y="66"/>
                    </a:lnTo>
                    <a:lnTo>
                      <a:pt x="0" y="66"/>
                    </a:lnTo>
                    <a:lnTo>
                      <a:pt x="2" y="70"/>
                    </a:lnTo>
                    <a:lnTo>
                      <a:pt x="4" y="74"/>
                    </a:lnTo>
                    <a:lnTo>
                      <a:pt x="6" y="76"/>
                    </a:lnTo>
                    <a:lnTo>
                      <a:pt x="10" y="76"/>
                    </a:lnTo>
                    <a:lnTo>
                      <a:pt x="186" y="76"/>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2" name="Freeform 43">
                <a:extLst>
                  <a:ext uri="{FF2B5EF4-FFF2-40B4-BE49-F238E27FC236}">
                    <a16:creationId xmlns:a16="http://schemas.microsoft.com/office/drawing/2014/main" id="{DECAEFDF-6403-4AAB-87B2-0C0FB5E5566C}"/>
                  </a:ext>
                </a:extLst>
              </p:cNvPr>
              <p:cNvSpPr/>
              <p:nvPr/>
            </p:nvSpPr>
            <p:spPr bwMode="auto">
              <a:xfrm>
                <a:off x="-1610418" y="3086858"/>
                <a:ext cx="247525" cy="154196"/>
              </a:xfrm>
              <a:custGeom>
                <a:avLst/>
                <a:gdLst/>
                <a:ahLst/>
                <a:cxnLst>
                  <a:cxn ang="0">
                    <a:pos x="112"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112" y="76"/>
                  </a:cxn>
                  <a:cxn ang="0">
                    <a:pos x="112" y="76"/>
                  </a:cxn>
                  <a:cxn ang="0">
                    <a:pos x="116" y="76"/>
                  </a:cxn>
                  <a:cxn ang="0">
                    <a:pos x="120" y="74"/>
                  </a:cxn>
                  <a:cxn ang="0">
                    <a:pos x="122" y="70"/>
                  </a:cxn>
                  <a:cxn ang="0">
                    <a:pos x="122" y="66"/>
                  </a:cxn>
                  <a:cxn ang="0">
                    <a:pos x="122" y="12"/>
                  </a:cxn>
                  <a:cxn ang="0">
                    <a:pos x="122" y="12"/>
                  </a:cxn>
                  <a:cxn ang="0">
                    <a:pos x="122" y="6"/>
                  </a:cxn>
                  <a:cxn ang="0">
                    <a:pos x="120" y="4"/>
                  </a:cxn>
                  <a:cxn ang="0">
                    <a:pos x="116" y="2"/>
                  </a:cxn>
                  <a:cxn ang="0">
                    <a:pos x="112" y="0"/>
                  </a:cxn>
                  <a:cxn ang="0">
                    <a:pos x="112" y="0"/>
                  </a:cxn>
                </a:cxnLst>
                <a:rect l="0" t="0" r="r" b="b"/>
                <a:pathLst>
                  <a:path w="122" h="76">
                    <a:moveTo>
                      <a:pt x="112" y="0"/>
                    </a:move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112" y="76"/>
                    </a:lnTo>
                    <a:lnTo>
                      <a:pt x="112" y="76"/>
                    </a:lnTo>
                    <a:lnTo>
                      <a:pt x="116" y="76"/>
                    </a:lnTo>
                    <a:lnTo>
                      <a:pt x="120" y="74"/>
                    </a:lnTo>
                    <a:lnTo>
                      <a:pt x="122" y="70"/>
                    </a:lnTo>
                    <a:lnTo>
                      <a:pt x="122" y="66"/>
                    </a:lnTo>
                    <a:lnTo>
                      <a:pt x="122" y="12"/>
                    </a:lnTo>
                    <a:lnTo>
                      <a:pt x="122" y="12"/>
                    </a:lnTo>
                    <a:lnTo>
                      <a:pt x="122" y="6"/>
                    </a:lnTo>
                    <a:lnTo>
                      <a:pt x="120" y="4"/>
                    </a:lnTo>
                    <a:lnTo>
                      <a:pt x="116" y="2"/>
                    </a:lnTo>
                    <a:lnTo>
                      <a:pt x="112" y="0"/>
                    </a:lnTo>
                    <a:lnTo>
                      <a:pt x="112" y="0"/>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3" name="Freeform 44">
                <a:extLst>
                  <a:ext uri="{FF2B5EF4-FFF2-40B4-BE49-F238E27FC236}">
                    <a16:creationId xmlns:a16="http://schemas.microsoft.com/office/drawing/2014/main" id="{803CC661-13CA-4E5B-90E7-421F2061DC04}"/>
                  </a:ext>
                </a:extLst>
              </p:cNvPr>
              <p:cNvSpPr/>
              <p:nvPr/>
            </p:nvSpPr>
            <p:spPr bwMode="auto">
              <a:xfrm>
                <a:off x="-1326373" y="3086858"/>
                <a:ext cx="182600" cy="154196"/>
              </a:xfrm>
              <a:custGeom>
                <a:avLst/>
                <a:gdLst/>
                <a:ahLst/>
                <a:cxnLst>
                  <a:cxn ang="0">
                    <a:pos x="44" y="16"/>
                  </a:cxn>
                  <a:cxn ang="0">
                    <a:pos x="44" y="16"/>
                  </a:cxn>
                  <a:cxn ang="0">
                    <a:pos x="40" y="0"/>
                  </a:cxn>
                  <a:cxn ang="0">
                    <a:pos x="10" y="0"/>
                  </a:cxn>
                  <a:cxn ang="0">
                    <a:pos x="10" y="0"/>
                  </a:cxn>
                  <a:cxn ang="0">
                    <a:pos x="6" y="2"/>
                  </a:cxn>
                  <a:cxn ang="0">
                    <a:pos x="2" y="4"/>
                  </a:cxn>
                  <a:cxn ang="0">
                    <a:pos x="0" y="6"/>
                  </a:cxn>
                  <a:cxn ang="0">
                    <a:pos x="0" y="12"/>
                  </a:cxn>
                  <a:cxn ang="0">
                    <a:pos x="0" y="66"/>
                  </a:cxn>
                  <a:cxn ang="0">
                    <a:pos x="0" y="66"/>
                  </a:cxn>
                  <a:cxn ang="0">
                    <a:pos x="0" y="70"/>
                  </a:cxn>
                  <a:cxn ang="0">
                    <a:pos x="2" y="74"/>
                  </a:cxn>
                  <a:cxn ang="0">
                    <a:pos x="6" y="76"/>
                  </a:cxn>
                  <a:cxn ang="0">
                    <a:pos x="10" y="76"/>
                  </a:cxn>
                  <a:cxn ang="0">
                    <a:pos x="90" y="76"/>
                  </a:cxn>
                  <a:cxn ang="0">
                    <a:pos x="90" y="76"/>
                  </a:cxn>
                  <a:cxn ang="0">
                    <a:pos x="74" y="66"/>
                  </a:cxn>
                  <a:cxn ang="0">
                    <a:pos x="62" y="50"/>
                  </a:cxn>
                  <a:cxn ang="0">
                    <a:pos x="50" y="34"/>
                  </a:cxn>
                  <a:cxn ang="0">
                    <a:pos x="44" y="16"/>
                  </a:cxn>
                  <a:cxn ang="0">
                    <a:pos x="44" y="16"/>
                  </a:cxn>
                </a:cxnLst>
                <a:rect l="0" t="0" r="r" b="b"/>
                <a:pathLst>
                  <a:path w="90" h="76">
                    <a:moveTo>
                      <a:pt x="44" y="16"/>
                    </a:moveTo>
                    <a:lnTo>
                      <a:pt x="44" y="16"/>
                    </a:lnTo>
                    <a:lnTo>
                      <a:pt x="40" y="0"/>
                    </a:lnTo>
                    <a:lnTo>
                      <a:pt x="10" y="0"/>
                    </a:lnTo>
                    <a:lnTo>
                      <a:pt x="10" y="0"/>
                    </a:lnTo>
                    <a:lnTo>
                      <a:pt x="6" y="2"/>
                    </a:lnTo>
                    <a:lnTo>
                      <a:pt x="2" y="4"/>
                    </a:lnTo>
                    <a:lnTo>
                      <a:pt x="0" y="6"/>
                    </a:lnTo>
                    <a:lnTo>
                      <a:pt x="0" y="12"/>
                    </a:lnTo>
                    <a:lnTo>
                      <a:pt x="0" y="66"/>
                    </a:lnTo>
                    <a:lnTo>
                      <a:pt x="0" y="66"/>
                    </a:lnTo>
                    <a:lnTo>
                      <a:pt x="0" y="70"/>
                    </a:lnTo>
                    <a:lnTo>
                      <a:pt x="2" y="74"/>
                    </a:lnTo>
                    <a:lnTo>
                      <a:pt x="6" y="76"/>
                    </a:lnTo>
                    <a:lnTo>
                      <a:pt x="10" y="76"/>
                    </a:lnTo>
                    <a:lnTo>
                      <a:pt x="90" y="76"/>
                    </a:lnTo>
                    <a:lnTo>
                      <a:pt x="90" y="76"/>
                    </a:lnTo>
                    <a:lnTo>
                      <a:pt x="74" y="66"/>
                    </a:lnTo>
                    <a:lnTo>
                      <a:pt x="62" y="50"/>
                    </a:lnTo>
                    <a:lnTo>
                      <a:pt x="50" y="34"/>
                    </a:lnTo>
                    <a:lnTo>
                      <a:pt x="44" y="16"/>
                    </a:lnTo>
                    <a:lnTo>
                      <a:pt x="44" y="16"/>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sp>
            <p:nvSpPr>
              <p:cNvPr id="184" name="Freeform 45">
                <a:extLst>
                  <a:ext uri="{FF2B5EF4-FFF2-40B4-BE49-F238E27FC236}">
                    <a16:creationId xmlns:a16="http://schemas.microsoft.com/office/drawing/2014/main" id="{F05BACFC-00E0-4CE8-A66D-285E640FE10A}"/>
                  </a:ext>
                </a:extLst>
              </p:cNvPr>
              <p:cNvSpPr/>
              <p:nvPr/>
            </p:nvSpPr>
            <p:spPr bwMode="auto">
              <a:xfrm>
                <a:off x="-1216813" y="2721658"/>
                <a:ext cx="393605" cy="519397"/>
              </a:xfrm>
              <a:custGeom>
                <a:avLst/>
                <a:gdLst/>
                <a:ahLst/>
                <a:cxnLst>
                  <a:cxn ang="0">
                    <a:pos x="194" y="144"/>
                  </a:cxn>
                  <a:cxn ang="0">
                    <a:pos x="188" y="112"/>
                  </a:cxn>
                  <a:cxn ang="0">
                    <a:pos x="174" y="82"/>
                  </a:cxn>
                  <a:cxn ang="0">
                    <a:pos x="156" y="58"/>
                  </a:cxn>
                  <a:cxn ang="0">
                    <a:pos x="116" y="22"/>
                  </a:cxn>
                  <a:cxn ang="0">
                    <a:pos x="84" y="0"/>
                  </a:cxn>
                  <a:cxn ang="0">
                    <a:pos x="84" y="8"/>
                  </a:cxn>
                  <a:cxn ang="0">
                    <a:pos x="78" y="42"/>
                  </a:cxn>
                  <a:cxn ang="0">
                    <a:pos x="64" y="72"/>
                  </a:cxn>
                  <a:cxn ang="0">
                    <a:pos x="52" y="86"/>
                  </a:cxn>
                  <a:cxn ang="0">
                    <a:pos x="20" y="122"/>
                  </a:cxn>
                  <a:cxn ang="0">
                    <a:pos x="6" y="150"/>
                  </a:cxn>
                  <a:cxn ang="0">
                    <a:pos x="0" y="178"/>
                  </a:cxn>
                  <a:cxn ang="0">
                    <a:pos x="2" y="192"/>
                  </a:cxn>
                  <a:cxn ang="0">
                    <a:pos x="12" y="214"/>
                  </a:cxn>
                  <a:cxn ang="0">
                    <a:pos x="28" y="234"/>
                  </a:cxn>
                  <a:cxn ang="0">
                    <a:pos x="46" y="248"/>
                  </a:cxn>
                  <a:cxn ang="0">
                    <a:pos x="70" y="256"/>
                  </a:cxn>
                  <a:cxn ang="0">
                    <a:pos x="64" y="240"/>
                  </a:cxn>
                  <a:cxn ang="0">
                    <a:pos x="64" y="214"/>
                  </a:cxn>
                  <a:cxn ang="0">
                    <a:pos x="72" y="196"/>
                  </a:cxn>
                  <a:cxn ang="0">
                    <a:pos x="78" y="186"/>
                  </a:cxn>
                  <a:cxn ang="0">
                    <a:pos x="104" y="146"/>
                  </a:cxn>
                  <a:cxn ang="0">
                    <a:pos x="112" y="128"/>
                  </a:cxn>
                  <a:cxn ang="0">
                    <a:pos x="120" y="140"/>
                  </a:cxn>
                  <a:cxn ang="0">
                    <a:pos x="132" y="168"/>
                  </a:cxn>
                  <a:cxn ang="0">
                    <a:pos x="140" y="206"/>
                  </a:cxn>
                  <a:cxn ang="0">
                    <a:pos x="138" y="228"/>
                  </a:cxn>
                  <a:cxn ang="0">
                    <a:pos x="130" y="248"/>
                  </a:cxn>
                  <a:cxn ang="0">
                    <a:pos x="142" y="242"/>
                  </a:cxn>
                  <a:cxn ang="0">
                    <a:pos x="166" y="224"/>
                  </a:cxn>
                  <a:cxn ang="0">
                    <a:pos x="186" y="200"/>
                  </a:cxn>
                  <a:cxn ang="0">
                    <a:pos x="194" y="166"/>
                  </a:cxn>
                  <a:cxn ang="0">
                    <a:pos x="194" y="144"/>
                  </a:cxn>
                </a:cxnLst>
                <a:rect l="0" t="0" r="r" b="b"/>
                <a:pathLst>
                  <a:path w="194" h="256">
                    <a:moveTo>
                      <a:pt x="194" y="144"/>
                    </a:moveTo>
                    <a:lnTo>
                      <a:pt x="194" y="144"/>
                    </a:lnTo>
                    <a:lnTo>
                      <a:pt x="192" y="128"/>
                    </a:lnTo>
                    <a:lnTo>
                      <a:pt x="188" y="112"/>
                    </a:lnTo>
                    <a:lnTo>
                      <a:pt x="180" y="96"/>
                    </a:lnTo>
                    <a:lnTo>
                      <a:pt x="174" y="82"/>
                    </a:lnTo>
                    <a:lnTo>
                      <a:pt x="164" y="70"/>
                    </a:lnTo>
                    <a:lnTo>
                      <a:pt x="156" y="58"/>
                    </a:lnTo>
                    <a:lnTo>
                      <a:pt x="136" y="38"/>
                    </a:lnTo>
                    <a:lnTo>
                      <a:pt x="116" y="22"/>
                    </a:lnTo>
                    <a:lnTo>
                      <a:pt x="100" y="10"/>
                    </a:lnTo>
                    <a:lnTo>
                      <a:pt x="84" y="0"/>
                    </a:lnTo>
                    <a:lnTo>
                      <a:pt x="84" y="0"/>
                    </a:lnTo>
                    <a:lnTo>
                      <a:pt x="84" y="8"/>
                    </a:lnTo>
                    <a:lnTo>
                      <a:pt x="82" y="30"/>
                    </a:lnTo>
                    <a:lnTo>
                      <a:pt x="78" y="42"/>
                    </a:lnTo>
                    <a:lnTo>
                      <a:pt x="72" y="58"/>
                    </a:lnTo>
                    <a:lnTo>
                      <a:pt x="64" y="72"/>
                    </a:lnTo>
                    <a:lnTo>
                      <a:pt x="52" y="86"/>
                    </a:lnTo>
                    <a:lnTo>
                      <a:pt x="52" y="86"/>
                    </a:lnTo>
                    <a:lnTo>
                      <a:pt x="30" y="110"/>
                    </a:lnTo>
                    <a:lnTo>
                      <a:pt x="20" y="122"/>
                    </a:lnTo>
                    <a:lnTo>
                      <a:pt x="12" y="136"/>
                    </a:lnTo>
                    <a:lnTo>
                      <a:pt x="6" y="150"/>
                    </a:lnTo>
                    <a:lnTo>
                      <a:pt x="2" y="164"/>
                    </a:lnTo>
                    <a:lnTo>
                      <a:pt x="0" y="178"/>
                    </a:lnTo>
                    <a:lnTo>
                      <a:pt x="2" y="192"/>
                    </a:lnTo>
                    <a:lnTo>
                      <a:pt x="2" y="192"/>
                    </a:lnTo>
                    <a:lnTo>
                      <a:pt x="8" y="204"/>
                    </a:lnTo>
                    <a:lnTo>
                      <a:pt x="12" y="214"/>
                    </a:lnTo>
                    <a:lnTo>
                      <a:pt x="20" y="224"/>
                    </a:lnTo>
                    <a:lnTo>
                      <a:pt x="28" y="234"/>
                    </a:lnTo>
                    <a:lnTo>
                      <a:pt x="36" y="242"/>
                    </a:lnTo>
                    <a:lnTo>
                      <a:pt x="46" y="248"/>
                    </a:lnTo>
                    <a:lnTo>
                      <a:pt x="58" y="254"/>
                    </a:lnTo>
                    <a:lnTo>
                      <a:pt x="70" y="256"/>
                    </a:lnTo>
                    <a:lnTo>
                      <a:pt x="70" y="256"/>
                    </a:lnTo>
                    <a:lnTo>
                      <a:pt x="64" y="240"/>
                    </a:lnTo>
                    <a:lnTo>
                      <a:pt x="64" y="222"/>
                    </a:lnTo>
                    <a:lnTo>
                      <a:pt x="64" y="214"/>
                    </a:lnTo>
                    <a:lnTo>
                      <a:pt x="66" y="204"/>
                    </a:lnTo>
                    <a:lnTo>
                      <a:pt x="72" y="196"/>
                    </a:lnTo>
                    <a:lnTo>
                      <a:pt x="78" y="186"/>
                    </a:lnTo>
                    <a:lnTo>
                      <a:pt x="78" y="186"/>
                    </a:lnTo>
                    <a:lnTo>
                      <a:pt x="94" y="164"/>
                    </a:lnTo>
                    <a:lnTo>
                      <a:pt x="104" y="146"/>
                    </a:lnTo>
                    <a:lnTo>
                      <a:pt x="112" y="128"/>
                    </a:lnTo>
                    <a:lnTo>
                      <a:pt x="112" y="128"/>
                    </a:lnTo>
                    <a:lnTo>
                      <a:pt x="114" y="130"/>
                    </a:lnTo>
                    <a:lnTo>
                      <a:pt x="120" y="140"/>
                    </a:lnTo>
                    <a:lnTo>
                      <a:pt x="126" y="152"/>
                    </a:lnTo>
                    <a:lnTo>
                      <a:pt x="132" y="168"/>
                    </a:lnTo>
                    <a:lnTo>
                      <a:pt x="138" y="186"/>
                    </a:lnTo>
                    <a:lnTo>
                      <a:pt x="140" y="206"/>
                    </a:lnTo>
                    <a:lnTo>
                      <a:pt x="138" y="218"/>
                    </a:lnTo>
                    <a:lnTo>
                      <a:pt x="138" y="228"/>
                    </a:lnTo>
                    <a:lnTo>
                      <a:pt x="134" y="238"/>
                    </a:lnTo>
                    <a:lnTo>
                      <a:pt x="130" y="248"/>
                    </a:lnTo>
                    <a:lnTo>
                      <a:pt x="130" y="248"/>
                    </a:lnTo>
                    <a:lnTo>
                      <a:pt x="142" y="242"/>
                    </a:lnTo>
                    <a:lnTo>
                      <a:pt x="154" y="234"/>
                    </a:lnTo>
                    <a:lnTo>
                      <a:pt x="166" y="224"/>
                    </a:lnTo>
                    <a:lnTo>
                      <a:pt x="176" y="212"/>
                    </a:lnTo>
                    <a:lnTo>
                      <a:pt x="186" y="200"/>
                    </a:lnTo>
                    <a:lnTo>
                      <a:pt x="192" y="184"/>
                    </a:lnTo>
                    <a:lnTo>
                      <a:pt x="194" y="166"/>
                    </a:lnTo>
                    <a:lnTo>
                      <a:pt x="194" y="144"/>
                    </a:lnTo>
                    <a:lnTo>
                      <a:pt x="194" y="144"/>
                    </a:lnTo>
                    <a:close/>
                  </a:path>
                </a:pathLst>
              </a:custGeom>
              <a:grpFill/>
              <a:ln w="9525">
                <a:noFill/>
                <a:round/>
              </a:ln>
            </p:spPr>
            <p:txBody>
              <a:bodyPr lIns="68580" tIns="34290" rIns="68580" bIns="34290"/>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900" b="0" i="0" u="none" strike="noStrike" kern="0" cap="none" spc="0" normalizeH="0" baseline="0" noProof="0" dirty="0">
                  <a:ln>
                    <a:noFill/>
                  </a:ln>
                  <a:effectLst/>
                  <a:uLnTx/>
                  <a:uFillTx/>
                  <a:latin typeface="+mj-ea"/>
                  <a:ea typeface="+mj-ea"/>
                </a:endParaRPr>
              </a:p>
            </p:txBody>
          </p:sp>
        </p:grpSp>
        <p:sp>
          <p:nvSpPr>
            <p:cNvPr id="178" name="矩形 177">
              <a:extLst>
                <a:ext uri="{FF2B5EF4-FFF2-40B4-BE49-F238E27FC236}">
                  <a16:creationId xmlns:a16="http://schemas.microsoft.com/office/drawing/2014/main" id="{4F553645-16F7-4C8B-917D-2DD2FDD7CBDA}"/>
                </a:ext>
              </a:extLst>
            </p:cNvPr>
            <p:cNvSpPr/>
            <p:nvPr/>
          </p:nvSpPr>
          <p:spPr>
            <a:xfrm>
              <a:off x="1475761" y="3309768"/>
              <a:ext cx="733394" cy="6166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1" name="文本框 248">
            <a:extLst>
              <a:ext uri="{FF2B5EF4-FFF2-40B4-BE49-F238E27FC236}">
                <a16:creationId xmlns:a16="http://schemas.microsoft.com/office/drawing/2014/main" id="{135933D4-7FB1-46DA-99E7-D19A5924F23E}"/>
              </a:ext>
            </a:extLst>
          </p:cNvPr>
          <p:cNvSpPr txBox="1"/>
          <p:nvPr/>
        </p:nvSpPr>
        <p:spPr>
          <a:xfrm>
            <a:off x="313731" y="3731136"/>
            <a:ext cx="1725990" cy="461665"/>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Internal Network Security Resource Pool</a:t>
            </a:r>
            <a:endParaRPr lang="zh-CN" altLang="en-US" sz="1200" dirty="0">
              <a:latin typeface="Times New Roman" panose="02020603050405020304" pitchFamily="18" charset="0"/>
              <a:cs typeface="Times New Roman" panose="02020603050405020304" pitchFamily="18" charset="0"/>
            </a:endParaRPr>
          </a:p>
        </p:txBody>
      </p:sp>
      <p:sp>
        <p:nvSpPr>
          <p:cNvPr id="192" name="任意多边形 328">
            <a:extLst>
              <a:ext uri="{FF2B5EF4-FFF2-40B4-BE49-F238E27FC236}">
                <a16:creationId xmlns:a16="http://schemas.microsoft.com/office/drawing/2014/main" id="{FCAC81F9-01F6-4C2E-9508-FD40276D8853}"/>
              </a:ext>
            </a:extLst>
          </p:cNvPr>
          <p:cNvSpPr/>
          <p:nvPr/>
        </p:nvSpPr>
        <p:spPr>
          <a:xfrm>
            <a:off x="2465624" y="3747216"/>
            <a:ext cx="1680422" cy="181706"/>
          </a:xfrm>
          <a:custGeom>
            <a:avLst/>
            <a:gdLst>
              <a:gd name="connsiteX0" fmla="*/ 2479729 w 2479729"/>
              <a:gd name="connsiteY0" fmla="*/ 0 h 340963"/>
              <a:gd name="connsiteX1" fmla="*/ 1580827 w 2479729"/>
              <a:gd name="connsiteY1" fmla="*/ 340963 h 340963"/>
              <a:gd name="connsiteX2" fmla="*/ 0 w 2479729"/>
              <a:gd name="connsiteY2" fmla="*/ 340963 h 340963"/>
            </a:gdLst>
            <a:ahLst/>
            <a:cxnLst>
              <a:cxn ang="0">
                <a:pos x="connsiteX0" y="connsiteY0"/>
              </a:cxn>
              <a:cxn ang="0">
                <a:pos x="connsiteX1" y="connsiteY1"/>
              </a:cxn>
              <a:cxn ang="0">
                <a:pos x="connsiteX2" y="connsiteY2"/>
              </a:cxn>
            </a:cxnLst>
            <a:rect l="l" t="t" r="r" b="b"/>
            <a:pathLst>
              <a:path w="2479729" h="340963">
                <a:moveTo>
                  <a:pt x="2479729" y="0"/>
                </a:moveTo>
                <a:lnTo>
                  <a:pt x="1580827" y="340963"/>
                </a:lnTo>
                <a:lnTo>
                  <a:pt x="0" y="340963"/>
                </a:ln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3" name="直接连接符 192">
            <a:extLst>
              <a:ext uri="{FF2B5EF4-FFF2-40B4-BE49-F238E27FC236}">
                <a16:creationId xmlns:a16="http://schemas.microsoft.com/office/drawing/2014/main" id="{A51ABBE5-1C05-4385-B671-20422F3AB54D}"/>
              </a:ext>
            </a:extLst>
          </p:cNvPr>
          <p:cNvCxnSpPr>
            <a:stCxn id="118" idx="0"/>
          </p:cNvCxnSpPr>
          <p:nvPr/>
        </p:nvCxnSpPr>
        <p:spPr>
          <a:xfrm flipH="1">
            <a:off x="5696346" y="3078698"/>
            <a:ext cx="182806" cy="401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9F4C311A-F31B-4E33-BFD6-22135DB13F7D}"/>
              </a:ext>
            </a:extLst>
          </p:cNvPr>
          <p:cNvCxnSpPr/>
          <p:nvPr/>
        </p:nvCxnSpPr>
        <p:spPr>
          <a:xfrm>
            <a:off x="6498072" y="3103298"/>
            <a:ext cx="0" cy="318218"/>
          </a:xfrm>
          <a:prstGeom prst="line">
            <a:avLst/>
          </a:prstGeom>
        </p:spPr>
        <p:style>
          <a:lnRef idx="1">
            <a:schemeClr val="accent1"/>
          </a:lnRef>
          <a:fillRef idx="0">
            <a:schemeClr val="accent1"/>
          </a:fillRef>
          <a:effectRef idx="0">
            <a:schemeClr val="accent1"/>
          </a:effectRef>
          <a:fontRef idx="minor">
            <a:schemeClr val="tx1"/>
          </a:fontRef>
        </p:style>
      </p:cxnSp>
      <p:pic>
        <p:nvPicPr>
          <p:cNvPr id="195" name="图片 244">
            <a:extLst>
              <a:ext uri="{FF2B5EF4-FFF2-40B4-BE49-F238E27FC236}">
                <a16:creationId xmlns:a16="http://schemas.microsoft.com/office/drawing/2014/main" id="{44A4D75A-C3ED-453B-B19E-5FBC82FD4178}"/>
              </a:ext>
            </a:extLst>
          </p:cNvPr>
          <p:cNvPicPr>
            <a:picLocks/>
          </p:cNvPicPr>
          <p:nvPr/>
        </p:nvPicPr>
        <p:blipFill>
          <a:blip r:embed="rId26" cstate="email">
            <a:extLst>
              <a:ext uri="{28A0092B-C50C-407E-A947-70E740481C1C}">
                <a14:useLocalDpi xmlns:a14="http://schemas.microsoft.com/office/drawing/2010/main"/>
              </a:ext>
            </a:extLst>
          </a:blip>
          <a:srcRect/>
          <a:stretch>
            <a:fillRect/>
          </a:stretch>
        </p:blipFill>
        <p:spPr bwMode="auto">
          <a:xfrm>
            <a:off x="4964350" y="2802710"/>
            <a:ext cx="364010" cy="283004"/>
          </a:xfrm>
          <a:prstGeom prst="rect">
            <a:avLst/>
          </a:prstGeom>
          <a:noFill/>
          <a:ln w="9525">
            <a:noFill/>
            <a:miter lim="800000"/>
            <a:headEnd/>
            <a:tailEnd/>
          </a:ln>
        </p:spPr>
      </p:pic>
      <p:sp>
        <p:nvSpPr>
          <p:cNvPr id="196" name="矩形 195">
            <a:extLst>
              <a:ext uri="{FF2B5EF4-FFF2-40B4-BE49-F238E27FC236}">
                <a16:creationId xmlns:a16="http://schemas.microsoft.com/office/drawing/2014/main" id="{49304C3F-FDC3-4E18-90B0-04889F16C50E}"/>
              </a:ext>
            </a:extLst>
          </p:cNvPr>
          <p:cNvSpPr/>
          <p:nvPr/>
        </p:nvSpPr>
        <p:spPr>
          <a:xfrm>
            <a:off x="4273318" y="3078401"/>
            <a:ext cx="1361270" cy="461665"/>
          </a:xfrm>
          <a:prstGeom prst="rect">
            <a:avLst/>
          </a:prstGeom>
        </p:spPr>
        <p:txBody>
          <a:bodyPr wrap="none">
            <a:spAutoFit/>
          </a:bodyPr>
          <a:lstStyle/>
          <a:p>
            <a:r>
              <a:rPr lang="en-US" altLang="zh-CN" sz="1200" b="1" dirty="0">
                <a:latin typeface="Times New Roman" panose="02020603050405020304" pitchFamily="18" charset="0"/>
                <a:cs typeface="Times New Roman" panose="02020603050405020304" pitchFamily="18" charset="0"/>
              </a:rPr>
              <a:t>Internet Behavior</a:t>
            </a:r>
          </a:p>
          <a:p>
            <a:r>
              <a:rPr lang="en-US" altLang="zh-CN" sz="1200" b="1" dirty="0">
                <a:latin typeface="Times New Roman" panose="02020603050405020304" pitchFamily="18" charset="0"/>
                <a:cs typeface="Times New Roman" panose="02020603050405020304" pitchFamily="18" charset="0"/>
              </a:rPr>
              <a:t> Management</a:t>
            </a:r>
            <a:endParaRPr lang="zh-CN" altLang="en-US" sz="1200" b="1" dirty="0">
              <a:latin typeface="Times New Roman" panose="02020603050405020304" pitchFamily="18" charset="0"/>
              <a:cs typeface="Times New Roman" panose="02020603050405020304" pitchFamily="18" charset="0"/>
            </a:endParaRPr>
          </a:p>
        </p:txBody>
      </p:sp>
      <p:pic>
        <p:nvPicPr>
          <p:cNvPr id="197" name="Picture 460" descr="图片688">
            <a:extLst>
              <a:ext uri="{FF2B5EF4-FFF2-40B4-BE49-F238E27FC236}">
                <a16:creationId xmlns:a16="http://schemas.microsoft.com/office/drawing/2014/main" id="{AB0CCEB3-1DC3-4FF0-9F68-47BC2DCA3794}"/>
              </a:ext>
            </a:extLst>
          </p:cNvPr>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1097472" y="2614730"/>
            <a:ext cx="514384" cy="326001"/>
          </a:xfrm>
          <a:prstGeom prst="rect">
            <a:avLst/>
          </a:prstGeom>
          <a:solidFill>
            <a:srgbClr val="3864B3"/>
          </a:solidFill>
          <a:ln>
            <a:noFill/>
          </a:ln>
        </p:spPr>
      </p:pic>
      <p:pic>
        <p:nvPicPr>
          <p:cNvPr id="198" name="Picture 43" descr="firewall">
            <a:extLst>
              <a:ext uri="{FF2B5EF4-FFF2-40B4-BE49-F238E27FC236}">
                <a16:creationId xmlns:a16="http://schemas.microsoft.com/office/drawing/2014/main" id="{73146DFC-54C8-4BBC-BF95-9ED2CD791FC1}"/>
              </a:ext>
            </a:extLst>
          </p:cNvPr>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flipH="1">
            <a:off x="5576387" y="3569163"/>
            <a:ext cx="432164" cy="531142"/>
          </a:xfrm>
          <a:prstGeom prst="rect">
            <a:avLst/>
          </a:prstGeom>
          <a:noFill/>
          <a:ln w="9525">
            <a:noFill/>
            <a:miter lim="800000"/>
            <a:headEnd/>
            <a:tailEnd/>
          </a:ln>
        </p:spPr>
      </p:pic>
      <p:grpSp>
        <p:nvGrpSpPr>
          <p:cNvPr id="199" name="组合 156">
            <a:extLst>
              <a:ext uri="{FF2B5EF4-FFF2-40B4-BE49-F238E27FC236}">
                <a16:creationId xmlns:a16="http://schemas.microsoft.com/office/drawing/2014/main" id="{75042858-B748-4AC1-ADA8-B92CD2818D07}"/>
              </a:ext>
            </a:extLst>
          </p:cNvPr>
          <p:cNvGrpSpPr/>
          <p:nvPr/>
        </p:nvGrpSpPr>
        <p:grpSpPr>
          <a:xfrm>
            <a:off x="7005806" y="3746885"/>
            <a:ext cx="1004434" cy="454380"/>
            <a:chOff x="4421151" y="1082964"/>
            <a:chExt cx="1028294" cy="400507"/>
          </a:xfrm>
        </p:grpSpPr>
        <p:sp>
          <p:nvSpPr>
            <p:cNvPr id="200" name="Freeform 27">
              <a:extLst>
                <a:ext uri="{FF2B5EF4-FFF2-40B4-BE49-F238E27FC236}">
                  <a16:creationId xmlns:a16="http://schemas.microsoft.com/office/drawing/2014/main" id="{E75EF5CE-435E-4F81-BA85-5C4171A865EF}"/>
                </a:ext>
              </a:extLst>
            </p:cNvPr>
            <p:cNvSpPr>
              <a:spLocks noEditPoints="1"/>
            </p:cNvSpPr>
            <p:nvPr/>
          </p:nvSpPr>
          <p:spPr bwMode="auto">
            <a:xfrm>
              <a:off x="4421151" y="1082964"/>
              <a:ext cx="1028294" cy="400507"/>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chemeClr val="bg1">
                <a:lumMod val="85000"/>
              </a:schemeClr>
            </a:solidFill>
            <a:ln w="9525">
              <a:noFill/>
              <a:round/>
            </a:ln>
          </p:spPr>
          <p:txBody>
            <a:bodyPr vert="horz" wrap="square" lIns="91427" tIns="45714" rIns="91427" bIns="45714" numCol="1" anchor="t" anchorCtr="0" compatLnSpc="1"/>
            <a:lstStyle/>
            <a:p>
              <a:pPr defTabSz="913765">
                <a:defRPr/>
              </a:pPr>
              <a:endParaRPr lang="zh-CN" altLang="en-US" sz="1200" kern="0" dirty="0">
                <a:solidFill>
                  <a:sysClr val="windowText" lastClr="000000"/>
                </a:solidFill>
                <a:cs typeface="Arial" panose="020B0604020202020204" pitchFamily="34" charset="0"/>
              </a:endParaRPr>
            </a:p>
          </p:txBody>
        </p:sp>
        <p:sp>
          <p:nvSpPr>
            <p:cNvPr id="201" name="文本框 159">
              <a:extLst>
                <a:ext uri="{FF2B5EF4-FFF2-40B4-BE49-F238E27FC236}">
                  <a16:creationId xmlns:a16="http://schemas.microsoft.com/office/drawing/2014/main" id="{87949738-381E-4568-86E0-FE4C4454B6FE}"/>
                </a:ext>
              </a:extLst>
            </p:cNvPr>
            <p:cNvSpPr txBox="1"/>
            <p:nvPr/>
          </p:nvSpPr>
          <p:spPr>
            <a:xfrm>
              <a:off x="4493977" y="1165627"/>
              <a:ext cx="864095" cy="244157"/>
            </a:xfrm>
            <a:prstGeom prst="rect">
              <a:avLst/>
            </a:prstGeom>
            <a:noFill/>
          </p:spPr>
          <p:txBody>
            <a:bodyPr wrap="square" rtlCol="0">
              <a:spAutoFit/>
            </a:bodyPr>
            <a:lstStyle/>
            <a:p>
              <a:pPr algn="ctr"/>
              <a:r>
                <a:rPr lang="en-US" altLang="zh-CN" sz="1200" dirty="0">
                  <a:solidFill>
                    <a:prstClr val="black"/>
                  </a:solidFill>
                </a:rPr>
                <a:t>ISP2</a:t>
              </a:r>
              <a:endParaRPr lang="zh-CN" altLang="en-US" sz="1200" dirty="0">
                <a:solidFill>
                  <a:prstClr val="black"/>
                </a:solidFill>
              </a:endParaRPr>
            </a:p>
          </p:txBody>
        </p:sp>
      </p:grpSp>
      <p:sp>
        <p:nvSpPr>
          <p:cNvPr id="202" name="任意多边形 232">
            <a:extLst>
              <a:ext uri="{FF2B5EF4-FFF2-40B4-BE49-F238E27FC236}">
                <a16:creationId xmlns:a16="http://schemas.microsoft.com/office/drawing/2014/main" id="{6AF69519-E711-4CC1-AF8C-D4061C46D2BC}"/>
              </a:ext>
            </a:extLst>
          </p:cNvPr>
          <p:cNvSpPr/>
          <p:nvPr/>
        </p:nvSpPr>
        <p:spPr>
          <a:xfrm rot="10172026" flipH="1">
            <a:off x="6629674" y="3629899"/>
            <a:ext cx="489412" cy="342728"/>
          </a:xfrm>
          <a:custGeom>
            <a:avLst/>
            <a:gdLst>
              <a:gd name="connsiteX0" fmla="*/ 0 w 791571"/>
              <a:gd name="connsiteY0" fmla="*/ 327546 h 504967"/>
              <a:gd name="connsiteX1" fmla="*/ 791571 w 791571"/>
              <a:gd name="connsiteY1" fmla="*/ 0 h 504967"/>
              <a:gd name="connsiteX2" fmla="*/ 423081 w 791571"/>
              <a:gd name="connsiteY2" fmla="*/ 504967 h 504967"/>
              <a:gd name="connsiteX0-1" fmla="*/ 0 w 2117783"/>
              <a:gd name="connsiteY0-2" fmla="*/ 340422 h 517843"/>
              <a:gd name="connsiteX1-3" fmla="*/ 2117783 w 2117783"/>
              <a:gd name="connsiteY1-4" fmla="*/ 0 h 517843"/>
              <a:gd name="connsiteX2-5" fmla="*/ 423081 w 2117783"/>
              <a:gd name="connsiteY2-6" fmla="*/ 517843 h 517843"/>
            </a:gdLst>
            <a:ahLst/>
            <a:cxnLst>
              <a:cxn ang="0">
                <a:pos x="connsiteX0-1" y="connsiteY0-2"/>
              </a:cxn>
              <a:cxn ang="0">
                <a:pos x="connsiteX1-3" y="connsiteY1-4"/>
              </a:cxn>
              <a:cxn ang="0">
                <a:pos x="connsiteX2-5" y="connsiteY2-6"/>
              </a:cxn>
            </a:cxnLst>
            <a:rect l="l" t="t" r="r" b="b"/>
            <a:pathLst>
              <a:path w="2117783" h="517843">
                <a:moveTo>
                  <a:pt x="0" y="340422"/>
                </a:moveTo>
                <a:lnTo>
                  <a:pt x="2117783" y="0"/>
                </a:lnTo>
                <a:lnTo>
                  <a:pt x="423081" y="517843"/>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203" name="肘形连接符 6">
            <a:extLst>
              <a:ext uri="{FF2B5EF4-FFF2-40B4-BE49-F238E27FC236}">
                <a16:creationId xmlns:a16="http://schemas.microsoft.com/office/drawing/2014/main" id="{8B12C4BC-E249-4EB1-8AD8-2C7552F1EFBA}"/>
              </a:ext>
            </a:extLst>
          </p:cNvPr>
          <p:cNvCxnSpPr>
            <a:stCxn id="195" idx="1"/>
            <a:endCxn id="47" idx="0"/>
          </p:cNvCxnSpPr>
          <p:nvPr/>
        </p:nvCxnSpPr>
        <p:spPr>
          <a:xfrm rot="10800000" flipV="1">
            <a:off x="4607250" y="2944212"/>
            <a:ext cx="357101" cy="71941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4" name="矩形 203">
            <a:extLst>
              <a:ext uri="{FF2B5EF4-FFF2-40B4-BE49-F238E27FC236}">
                <a16:creationId xmlns:a16="http://schemas.microsoft.com/office/drawing/2014/main" id="{59DF3ECB-4F3D-4272-B59C-46F6FFF7B139}"/>
              </a:ext>
            </a:extLst>
          </p:cNvPr>
          <p:cNvSpPr/>
          <p:nvPr/>
        </p:nvSpPr>
        <p:spPr>
          <a:xfrm>
            <a:off x="3892990" y="5055529"/>
            <a:ext cx="777777" cy="461665"/>
          </a:xfrm>
          <a:prstGeom prst="rect">
            <a:avLst/>
          </a:prstGeom>
          <a:ln>
            <a:noFill/>
          </a:ln>
        </p:spPr>
        <p:txBody>
          <a:bodyPr wrap="none">
            <a:spAutoFit/>
          </a:bodyPr>
          <a:lstStyle/>
          <a:p>
            <a:pPr algn="ctr"/>
            <a:r>
              <a:rPr lang="en-US" altLang="zh-CN" b="1" dirty="0">
                <a:solidFill>
                  <a:srgbClr val="FF0000"/>
                </a:solidFill>
              </a:rPr>
              <a:t>……</a:t>
            </a:r>
            <a:endParaRPr lang="zh-CN" altLang="en-US" b="1" dirty="0">
              <a:solidFill>
                <a:srgbClr val="FF0000"/>
              </a:solidFill>
            </a:endParaRPr>
          </a:p>
        </p:txBody>
      </p:sp>
      <p:sp>
        <p:nvSpPr>
          <p:cNvPr id="205" name="矩形 204">
            <a:extLst>
              <a:ext uri="{FF2B5EF4-FFF2-40B4-BE49-F238E27FC236}">
                <a16:creationId xmlns:a16="http://schemas.microsoft.com/office/drawing/2014/main" id="{779410BC-EA67-4B42-9213-3973AFB8FC2E}"/>
              </a:ext>
            </a:extLst>
          </p:cNvPr>
          <p:cNvSpPr/>
          <p:nvPr/>
        </p:nvSpPr>
        <p:spPr>
          <a:xfrm>
            <a:off x="5232576" y="5412317"/>
            <a:ext cx="1023658" cy="276999"/>
          </a:xfrm>
          <a:prstGeom prst="rect">
            <a:avLst/>
          </a:prstGeom>
        </p:spPr>
        <p:txBody>
          <a:bodyPr wrap="square">
            <a:spAutoFit/>
          </a:bodyPr>
          <a:lstStyle/>
          <a:p>
            <a:pPr algn="ctr"/>
            <a:r>
              <a:rPr lang="en-US" altLang="zh-CN" sz="1200" dirty="0" err="1">
                <a:latin typeface="Times New Roman" panose="02020603050405020304" pitchFamily="18" charset="0"/>
                <a:cs typeface="Times New Roman" panose="02020603050405020304" pitchFamily="18" charset="0"/>
              </a:rPr>
              <a:t>DormitoryB</a:t>
            </a:r>
            <a:endParaRPr lang="en-US" altLang="zh-CN" sz="1200" dirty="0">
              <a:latin typeface="Times New Roman" panose="02020603050405020304" pitchFamily="18" charset="0"/>
              <a:cs typeface="Times New Roman" panose="02020603050405020304" pitchFamily="18" charset="0"/>
            </a:endParaRPr>
          </a:p>
        </p:txBody>
      </p:sp>
      <p:sp>
        <p:nvSpPr>
          <p:cNvPr id="206" name="文本框 205">
            <a:extLst>
              <a:ext uri="{FF2B5EF4-FFF2-40B4-BE49-F238E27FC236}">
                <a16:creationId xmlns:a16="http://schemas.microsoft.com/office/drawing/2014/main" id="{077ED9F5-3B68-4BC9-914C-F988B3201A01}"/>
              </a:ext>
            </a:extLst>
          </p:cNvPr>
          <p:cNvSpPr txBox="1"/>
          <p:nvPr/>
        </p:nvSpPr>
        <p:spPr>
          <a:xfrm>
            <a:off x="91339" y="870048"/>
            <a:ext cx="4054707" cy="338554"/>
          </a:xfrm>
          <a:prstGeom prst="rect">
            <a:avLst/>
          </a:prstGeom>
          <a:noFill/>
        </p:spPr>
        <p:txBody>
          <a:bodyPr wrap="square" rtlCol="0">
            <a:spAutoFit/>
          </a:bodyPr>
          <a:lstStyle/>
          <a:p>
            <a:r>
              <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Innovation Harbor </a:t>
            </a:r>
            <a:r>
              <a:rPr lang="en-US" altLang="zh-CN" sz="1600" b="1" dirty="0">
                <a:solidFill>
                  <a:srgbClr val="C00000"/>
                </a:solidFill>
                <a:latin typeface="Times New Roman" panose="02020603050405020304" pitchFamily="18" charset="0"/>
                <a:cs typeface="Times New Roman" panose="02020603050405020304" pitchFamily="18" charset="0"/>
              </a:rPr>
              <a:t>Topology Diagram</a:t>
            </a:r>
            <a:endParaRPr lang="zh-CN" altLang="en-US" sz="1600" b="1" dirty="0">
              <a:solidFill>
                <a:srgbClr val="C00000"/>
              </a:solidFill>
              <a:latin typeface="Times New Roman" panose="02020603050405020304" pitchFamily="18" charset="0"/>
              <a:cs typeface="Times New Roman" panose="02020603050405020304" pitchFamily="18" charset="0"/>
            </a:endParaRPr>
          </a:p>
        </p:txBody>
      </p:sp>
      <p:sp>
        <p:nvSpPr>
          <p:cNvPr id="207" name="矩形 206">
            <a:extLst>
              <a:ext uri="{FF2B5EF4-FFF2-40B4-BE49-F238E27FC236}">
                <a16:creationId xmlns:a16="http://schemas.microsoft.com/office/drawing/2014/main" id="{C026202B-3535-404F-9A90-082A4F48CE9B}"/>
              </a:ext>
            </a:extLst>
          </p:cNvPr>
          <p:cNvSpPr/>
          <p:nvPr/>
        </p:nvSpPr>
        <p:spPr>
          <a:xfrm>
            <a:off x="8020137" y="947428"/>
            <a:ext cx="4171967" cy="546386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Font typeface="Wingdings" panose="05000000000000000000" pitchFamily="2" charset="2"/>
              <a:buChar char="Ø"/>
            </a:pPr>
            <a:r>
              <a:rPr lang="en-US" altLang="zh-CN" sz="1500" b="1" kern="100" dirty="0">
                <a:solidFill>
                  <a:srgbClr val="0070C0"/>
                </a:solidFill>
                <a:latin typeface="Times New Roman" panose="02020603050405020304" pitchFamily="18" charset="0"/>
                <a:cs typeface="Times New Roman" panose="02020603050405020304" pitchFamily="18" charset="0"/>
              </a:rPr>
              <a:t>Wired Network:</a:t>
            </a:r>
            <a:r>
              <a:rPr lang="zh-CN" altLang="en-US" sz="1500" b="1" kern="100" dirty="0">
                <a:solidFill>
                  <a:srgbClr val="0070C0"/>
                </a:solidFill>
                <a:latin typeface="Times New Roman" panose="02020603050405020304" pitchFamily="18" charset="0"/>
                <a:cs typeface="Times New Roman" panose="02020603050405020304" pitchFamily="18" charset="0"/>
              </a:rPr>
              <a:t> </a:t>
            </a:r>
            <a:r>
              <a:rPr lang="en-US" altLang="zh-CN" sz="1500" kern="100" dirty="0">
                <a:solidFill>
                  <a:srgbClr val="0070C0"/>
                </a:solidFill>
                <a:latin typeface="Times New Roman" panose="02020603050405020304" pitchFamily="18" charset="0"/>
                <a:cs typeface="Times New Roman" panose="02020603050405020304" pitchFamily="18" charset="0"/>
              </a:rPr>
              <a:t>28 core switches, 100G VXLAN+SDN network, 1,423 wired access switches</a:t>
            </a:r>
            <a:r>
              <a:rPr lang="zh-CN" altLang="en-US" sz="1500" kern="100" dirty="0">
                <a:solidFill>
                  <a:srgbClr val="0070C0"/>
                </a:solidFill>
                <a:latin typeface="Times New Roman" panose="02020603050405020304" pitchFamily="18" charset="0"/>
                <a:cs typeface="Times New Roman" panose="02020603050405020304" pitchFamily="18" charset="0"/>
              </a:rPr>
              <a:t>，</a:t>
            </a:r>
            <a:r>
              <a:rPr lang="en-US" altLang="zh-CN" sz="1500" kern="100" dirty="0">
                <a:solidFill>
                  <a:srgbClr val="0070C0"/>
                </a:solidFill>
                <a:latin typeface="Times New Roman" panose="02020603050405020304" pitchFamily="18" charset="0"/>
                <a:cs typeface="Times New Roman" panose="02020603050405020304" pitchFamily="18" charset="0"/>
              </a:rPr>
              <a:t>100G Wavelength Division Multiplexing (WDM) Ring Network Interconnection, reliable, flexible, redundancy and scalability.</a:t>
            </a:r>
          </a:p>
          <a:p>
            <a:pPr marL="342900" indent="-342900">
              <a:lnSpc>
                <a:spcPct val="130000"/>
              </a:lnSpc>
              <a:buFont typeface="Wingdings" panose="05000000000000000000" pitchFamily="2" charset="2"/>
              <a:buChar char="Ø"/>
            </a:pPr>
            <a:r>
              <a:rPr lang="en-US" altLang="zh-CN" sz="1500" b="1" kern="100" dirty="0">
                <a:solidFill>
                  <a:srgbClr val="0070C0"/>
                </a:solidFill>
                <a:latin typeface="Times New Roman" panose="02020603050405020304" pitchFamily="18" charset="0"/>
                <a:cs typeface="Times New Roman" panose="02020603050405020304" pitchFamily="18" charset="0"/>
              </a:rPr>
              <a:t>Wireless Network:</a:t>
            </a:r>
            <a:r>
              <a:rPr lang="zh-CN" altLang="en-US" sz="1500" b="1" kern="100" dirty="0">
                <a:solidFill>
                  <a:srgbClr val="0070C0"/>
                </a:solidFill>
                <a:latin typeface="Times New Roman" panose="02020603050405020304" pitchFamily="18" charset="0"/>
                <a:cs typeface="Times New Roman" panose="02020603050405020304" pitchFamily="18" charset="0"/>
              </a:rPr>
              <a:t> </a:t>
            </a:r>
            <a:r>
              <a:rPr lang="en-US" altLang="zh-CN" sz="1500" kern="100" dirty="0">
                <a:solidFill>
                  <a:srgbClr val="0070C0"/>
                </a:solidFill>
                <a:latin typeface="Times New Roman" panose="02020603050405020304" pitchFamily="18" charset="0"/>
                <a:cs typeface="Times New Roman" panose="02020603050405020304" pitchFamily="18" charset="0"/>
              </a:rPr>
              <a:t>608 POE switches, 2,735 IoT APs, 856 high-density APs, 7000 panel Aps and 265 outdoor APs, high-speed, full coverage.</a:t>
            </a:r>
          </a:p>
          <a:p>
            <a:pPr marL="342900" indent="-342900">
              <a:lnSpc>
                <a:spcPct val="130000"/>
              </a:lnSpc>
              <a:buFont typeface="Wingdings" panose="05000000000000000000" pitchFamily="2" charset="2"/>
              <a:buChar char="Ø"/>
            </a:pPr>
            <a:r>
              <a:rPr lang="en-US" altLang="zh-CN" sz="1500" b="1" kern="100" dirty="0">
                <a:solidFill>
                  <a:srgbClr val="0070C0"/>
                </a:solidFill>
                <a:latin typeface="Times New Roman" panose="02020603050405020304" pitchFamily="18" charset="0"/>
                <a:cs typeface="Times New Roman" panose="02020603050405020304" pitchFamily="18" charset="0"/>
              </a:rPr>
              <a:t>IoT:</a:t>
            </a:r>
            <a:r>
              <a:rPr lang="zh-CN" altLang="en-US" sz="1500" b="1" kern="100" dirty="0">
                <a:solidFill>
                  <a:srgbClr val="0070C0"/>
                </a:solidFill>
                <a:latin typeface="Times New Roman" panose="02020603050405020304" pitchFamily="18" charset="0"/>
                <a:cs typeface="Times New Roman" panose="02020603050405020304" pitchFamily="18" charset="0"/>
              </a:rPr>
              <a:t> </a:t>
            </a:r>
            <a:r>
              <a:rPr lang="en-US" altLang="zh-CN" sz="1500" kern="100" dirty="0">
                <a:solidFill>
                  <a:srgbClr val="0070C0"/>
                </a:solidFill>
                <a:latin typeface="Times New Roman" panose="02020603050405020304" pitchFamily="18" charset="0"/>
                <a:cs typeface="Times New Roman" panose="02020603050405020304" pitchFamily="18" charset="0"/>
              </a:rPr>
              <a:t>105 AR169/713 AR502 IoT gateways and 2,735 IoT APs</a:t>
            </a:r>
            <a:r>
              <a:rPr lang="zh-CN" altLang="en-US" sz="1500" kern="100" dirty="0">
                <a:solidFill>
                  <a:srgbClr val="0070C0"/>
                </a:solidFill>
                <a:latin typeface="Times New Roman" panose="02020603050405020304" pitchFamily="18" charset="0"/>
                <a:cs typeface="Times New Roman" panose="02020603050405020304" pitchFamily="18" charset="0"/>
              </a:rPr>
              <a:t>，</a:t>
            </a:r>
            <a:r>
              <a:rPr lang="en-US" altLang="zh-CN" sz="1500" kern="100" dirty="0">
                <a:solidFill>
                  <a:srgbClr val="0070C0"/>
                </a:solidFill>
                <a:latin typeface="Times New Roman" panose="02020603050405020304" pitchFamily="18" charset="0"/>
                <a:cs typeface="Times New Roman" panose="02020603050405020304" pitchFamily="18" charset="0"/>
              </a:rPr>
              <a:t>various IoT terminals.</a:t>
            </a:r>
          </a:p>
          <a:p>
            <a:pPr marL="342900" lvl="3" indent="-342900">
              <a:lnSpc>
                <a:spcPct val="130000"/>
              </a:lnSpc>
              <a:buFont typeface="Wingdings" panose="05000000000000000000" pitchFamily="2" charset="2"/>
              <a:buChar char="Ø"/>
              <a:defRPr/>
            </a:pPr>
            <a:r>
              <a:rPr lang="en-US" altLang="zh-CN" sz="1500" b="1" kern="100" dirty="0">
                <a:solidFill>
                  <a:srgbClr val="0070C0"/>
                </a:solidFill>
                <a:latin typeface="Times New Roman" panose="02020603050405020304" pitchFamily="18" charset="0"/>
                <a:cs typeface="Times New Roman" panose="02020603050405020304" pitchFamily="18" charset="0"/>
              </a:rPr>
              <a:t>Integration: </a:t>
            </a:r>
            <a:r>
              <a:rPr lang="en-US" altLang="zh-CN" sz="1500" kern="100" dirty="0">
                <a:solidFill>
                  <a:srgbClr val="0070C0"/>
                </a:solidFill>
                <a:latin typeface="Times New Roman" panose="02020603050405020304" pitchFamily="18" charset="0"/>
                <a:cs typeface="Times New Roman" panose="02020603050405020304" pitchFamily="18" charset="0"/>
              </a:rPr>
              <a:t>Integration of Wired, Wireless, and IoT Networks with Unified Access, Unified Control, Unified Service, and Unified Experience</a:t>
            </a:r>
            <a:r>
              <a:rPr lang="zh-CN" altLang="en-US" sz="1500" kern="100" dirty="0">
                <a:solidFill>
                  <a:srgbClr val="0070C0"/>
                </a:solidFill>
                <a:latin typeface="Times New Roman" panose="02020603050405020304" pitchFamily="18" charset="0"/>
                <a:cs typeface="Times New Roman" panose="02020603050405020304" pitchFamily="18" charset="0"/>
              </a:rPr>
              <a:t>。</a:t>
            </a:r>
            <a:endParaRPr lang="en-US" altLang="zh-CN" sz="1500" kern="100" dirty="0">
              <a:solidFill>
                <a:srgbClr val="0070C0"/>
              </a:solidFill>
              <a:latin typeface="Times New Roman" panose="02020603050405020304" pitchFamily="18" charset="0"/>
              <a:cs typeface="Times New Roman" panose="02020603050405020304" pitchFamily="18" charset="0"/>
            </a:endParaRPr>
          </a:p>
          <a:p>
            <a:pPr marL="342900" lvl="3" indent="-342900">
              <a:lnSpc>
                <a:spcPct val="130000"/>
              </a:lnSpc>
              <a:buFont typeface="Wingdings" panose="05000000000000000000" pitchFamily="2" charset="2"/>
              <a:buChar char="Ø"/>
              <a:defRPr/>
            </a:pPr>
            <a:r>
              <a:rPr lang="en-US" altLang="zh-CN" sz="1500" b="1" kern="100" dirty="0">
                <a:solidFill>
                  <a:srgbClr val="0070C0"/>
                </a:solidFill>
                <a:latin typeface="Times New Roman" panose="02020603050405020304" pitchFamily="18" charset="0"/>
                <a:cs typeface="Times New Roman" panose="02020603050405020304" pitchFamily="18" charset="0"/>
              </a:rPr>
              <a:t>Security:</a:t>
            </a:r>
            <a:r>
              <a:rPr lang="zh-CN" altLang="en-US" sz="1500" b="1" kern="100" dirty="0">
                <a:solidFill>
                  <a:srgbClr val="0070C0"/>
                </a:solidFill>
                <a:latin typeface="Times New Roman" panose="02020603050405020304" pitchFamily="18" charset="0"/>
                <a:cs typeface="Times New Roman" panose="02020603050405020304" pitchFamily="18" charset="0"/>
              </a:rPr>
              <a:t> </a:t>
            </a:r>
            <a:r>
              <a:rPr lang="en-US" altLang="zh-CN" sz="1500" kern="100" dirty="0">
                <a:solidFill>
                  <a:srgbClr val="0070C0"/>
                </a:solidFill>
                <a:latin typeface="Times New Roman" panose="02020603050405020304" pitchFamily="18" charset="0"/>
                <a:cs typeface="Times New Roman" panose="02020603050405020304" pitchFamily="18" charset="0"/>
              </a:rPr>
              <a:t>Firewall, traffic cleaning, unknown threat protection, security situation awareness, comprehensive network protection.</a:t>
            </a:r>
          </a:p>
        </p:txBody>
      </p:sp>
    </p:spTree>
    <p:extLst>
      <p:ext uri="{BB962C8B-B14F-4D97-AF65-F5344CB8AC3E}">
        <p14:creationId xmlns:p14="http://schemas.microsoft.com/office/powerpoint/2010/main" val="155144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Current Issues and Considerations</a:t>
            </a: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endParaRP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a:extLst>
              <a:ext uri="{FF2B5EF4-FFF2-40B4-BE49-F238E27FC236}">
                <a16:creationId xmlns:a16="http://schemas.microsoft.com/office/drawing/2014/main" id="{F1765EF4-3BEF-42E4-B353-873F514E316C}"/>
              </a:ext>
            </a:extLst>
          </p:cNvPr>
          <p:cNvSpPr/>
          <p:nvPr/>
        </p:nvSpPr>
        <p:spPr>
          <a:xfrm>
            <a:off x="333022" y="1056424"/>
            <a:ext cx="11372306" cy="3823611"/>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altLang="zh-CN" sz="2400" b="1" kern="100" dirty="0">
                <a:solidFill>
                  <a:srgbClr val="002F71"/>
                </a:solidFill>
                <a:latin typeface="+mn-ea"/>
                <a:cs typeface="Times New Roman" panose="02020603050405020304" pitchFamily="18" charset="0"/>
              </a:rPr>
              <a:t>SDN/VXLAN Technology</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1</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 SDN/VXLAN technology has a high technical threshold, and operation and maintenance require a high level of technical proficiency and extensive operational experience. Locating problems with SDN/VXLAN can be difficult, and most universities do not have the professional technical teams to support it.</a:t>
            </a:r>
            <a:r>
              <a:rPr lang="zh-CN" altLang="en-US" sz="2000" kern="100" dirty="0">
                <a:solidFill>
                  <a:srgbClr val="002F71"/>
                </a:solidFill>
                <a:latin typeface="Times New Roman" panose="02020603050405020304" pitchFamily="18" charset="0"/>
                <a:cs typeface="Times New Roman" panose="02020603050405020304" pitchFamily="18" charset="0"/>
              </a:rPr>
              <a:t>；</a:t>
            </a:r>
            <a:endParaRPr lang="en-US" altLang="zh-CN" sz="2000" kern="100" dirty="0">
              <a:solidFill>
                <a:srgbClr val="002F71"/>
              </a:solidFill>
              <a:latin typeface="Times New Roman" panose="02020603050405020304" pitchFamily="18" charset="0"/>
              <a:cs typeface="Times New Roman" panose="02020603050405020304" pitchFamily="18" charset="0"/>
            </a:endParaRP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2</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Compared to traditional networks, implementing an SDN/VXLAN architecture carries a higher cost. Due to cost considerations, many universities choose to manage only up to the aggregation switches with their SND, leaving the access switches unmanaged. This approach does not fully leverage the capabilities of SDN</a:t>
            </a:r>
            <a:r>
              <a:rPr lang="zh-CN" altLang="en-US" sz="2000" kern="100" dirty="0">
                <a:solidFill>
                  <a:srgbClr val="002F71"/>
                </a:solidFill>
                <a:latin typeface="Times New Roman" panose="02020603050405020304" pitchFamily="18" charset="0"/>
                <a:cs typeface="Times New Roman" panose="02020603050405020304" pitchFamily="18" charset="0"/>
              </a:rPr>
              <a:t>；</a:t>
            </a:r>
            <a:endParaRPr lang="en-US" altLang="zh-CN" sz="2000" kern="100" dirty="0">
              <a:solidFill>
                <a:srgbClr val="002F71"/>
              </a:solidFill>
              <a:latin typeface="Times New Roman" panose="02020603050405020304" pitchFamily="18" charset="0"/>
              <a:cs typeface="Times New Roman" panose="02020603050405020304" pitchFamily="18" charset="0"/>
            </a:endParaRPr>
          </a:p>
          <a:p>
            <a:pPr>
              <a:lnSpc>
                <a:spcPct val="150000"/>
              </a:lnSpc>
              <a:spcAft>
                <a:spcPts val="0"/>
              </a:spcAft>
            </a:pPr>
            <a:endParaRPr lang="zh-CN" altLang="en-US" sz="2000" kern="100" dirty="0">
              <a:solidFill>
                <a:srgbClr val="002F71"/>
              </a:solidFill>
              <a:latin typeface="+mn-ea"/>
              <a:cs typeface="Times New Roman" panose="02020603050405020304" pitchFamily="18" charset="0"/>
            </a:endParaRPr>
          </a:p>
        </p:txBody>
      </p:sp>
    </p:spTree>
    <p:extLst>
      <p:ext uri="{BB962C8B-B14F-4D97-AF65-F5344CB8AC3E}">
        <p14:creationId xmlns:p14="http://schemas.microsoft.com/office/powerpoint/2010/main" val="224163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Current Issues and Considerations</a:t>
            </a: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F1765EF4-3BEF-42E4-B353-873F514E316C}"/>
              </a:ext>
            </a:extLst>
          </p:cNvPr>
          <p:cNvSpPr/>
          <p:nvPr/>
        </p:nvSpPr>
        <p:spPr>
          <a:xfrm>
            <a:off x="333022" y="1056424"/>
            <a:ext cx="11372306" cy="3823611"/>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altLang="zh-CN" sz="2400" b="1" kern="100" dirty="0">
                <a:solidFill>
                  <a:srgbClr val="002F71"/>
                </a:solidFill>
                <a:latin typeface="+mn-ea"/>
                <a:cs typeface="Times New Roman" panose="02020603050405020304" pitchFamily="18" charset="0"/>
              </a:rPr>
              <a:t>SDN/VXLAN Technology</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3</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The network scenarios in universities are complex, and many of them are not suitable for SDN/VXLAN. This includes small local area networks in laboratories, campus card networks, and various dedicated networks. Additionally, using SDN/VXLAN for networks involving sensitive data or critical business operations significantly increases security risks.</a:t>
            </a:r>
            <a:r>
              <a:rPr lang="zh-CN" altLang="en-US" sz="2000" kern="100" dirty="0">
                <a:solidFill>
                  <a:srgbClr val="002F71"/>
                </a:solidFill>
                <a:latin typeface="Times New Roman" panose="02020603050405020304" pitchFamily="18" charset="0"/>
                <a:cs typeface="Times New Roman" panose="02020603050405020304" pitchFamily="18" charset="0"/>
              </a:rPr>
              <a:t>；</a:t>
            </a:r>
            <a:endParaRPr lang="en-US" altLang="zh-CN" sz="2000" kern="100" dirty="0">
              <a:solidFill>
                <a:srgbClr val="002F71"/>
              </a:solidFill>
              <a:latin typeface="Times New Roman" panose="02020603050405020304" pitchFamily="18" charset="0"/>
              <a:cs typeface="Times New Roman" panose="02020603050405020304" pitchFamily="18" charset="0"/>
            </a:endParaRP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4</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Universities often have a variety of different devices, and SDN controllers may not be compatible with equipment from other vendors. Choosing an SDN/VXLAN solution often means being tied to a single vendor.</a:t>
            </a:r>
          </a:p>
          <a:p>
            <a:pPr>
              <a:lnSpc>
                <a:spcPct val="150000"/>
              </a:lnSpc>
              <a:spcAft>
                <a:spcPts val="0"/>
              </a:spcAft>
            </a:pPr>
            <a:endParaRPr lang="zh-CN" altLang="en-US" sz="2000" kern="100" dirty="0">
              <a:solidFill>
                <a:srgbClr val="002F71"/>
              </a:solidFill>
              <a:latin typeface="+mn-ea"/>
              <a:cs typeface="Times New Roman" panose="02020603050405020304" pitchFamily="18" charset="0"/>
            </a:endParaRPr>
          </a:p>
        </p:txBody>
      </p:sp>
    </p:spTree>
    <p:extLst>
      <p:ext uri="{BB962C8B-B14F-4D97-AF65-F5344CB8AC3E}">
        <p14:creationId xmlns:p14="http://schemas.microsoft.com/office/powerpoint/2010/main" val="128598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Current Issues and Considerations</a:t>
            </a:r>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F1765EF4-3BEF-42E4-B353-873F514E316C}"/>
              </a:ext>
            </a:extLst>
          </p:cNvPr>
          <p:cNvSpPr/>
          <p:nvPr/>
        </p:nvSpPr>
        <p:spPr>
          <a:xfrm>
            <a:off x="390607" y="857981"/>
            <a:ext cx="11372306" cy="4285276"/>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altLang="zh-CN" sz="2400" b="1" kern="100" dirty="0">
                <a:solidFill>
                  <a:srgbClr val="002F71"/>
                </a:solidFill>
                <a:latin typeface="Times New Roman" panose="02020603050405020304" pitchFamily="18" charset="0"/>
                <a:cs typeface="Times New Roman" panose="02020603050405020304" pitchFamily="18" charset="0"/>
              </a:rPr>
              <a:t>Wireless Network Issues</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1</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Difficulties in Coverage and Signal Stability: The large campus area and complex building layout, especially within large structures such as libraries, teaching buildings, and megastructures, pose challenges. There are numerous wireless devices installed in these buildings, such as small routers, as well as outdoor factors like terrain and vegetation.</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2</a:t>
            </a:r>
            <a:r>
              <a:rPr lang="zh-CN" altLang="en-US" sz="2000" kern="100" dirty="0">
                <a:solidFill>
                  <a:srgbClr val="002F71"/>
                </a:solidFill>
                <a:latin typeface="Times New Roman" panose="02020603050405020304" pitchFamily="18" charset="0"/>
                <a:cs typeface="Times New Roman" panose="02020603050405020304" pitchFamily="18" charset="0"/>
              </a:rPr>
              <a:t>、 </a:t>
            </a:r>
            <a:r>
              <a:rPr lang="en-US" altLang="zh-CN" sz="2000" kern="100" dirty="0">
                <a:solidFill>
                  <a:srgbClr val="002F71"/>
                </a:solidFill>
                <a:latin typeface="Times New Roman" panose="02020603050405020304" pitchFamily="18" charset="0"/>
                <a:cs typeface="Times New Roman" panose="02020603050405020304" pitchFamily="18" charset="0"/>
              </a:rPr>
              <a:t>Severe Wireless Usage Tide Phenomenon: The tide phenomenon is particularly evident during class changes, exams, and various events in universities. Proper planning for wireless network redundancy is crucial as the tide phenomenon can have a significant impact on the stability of the entire wireless network.</a:t>
            </a:r>
          </a:p>
          <a:p>
            <a:pPr>
              <a:lnSpc>
                <a:spcPct val="150000"/>
              </a:lnSpc>
              <a:spcAft>
                <a:spcPts val="0"/>
              </a:spcAft>
            </a:pPr>
            <a:endParaRPr lang="zh-CN" altLang="en-US" sz="2000" kern="100" dirty="0">
              <a:solidFill>
                <a:srgbClr val="002F71"/>
              </a:solidFill>
              <a:latin typeface="+mn-ea"/>
              <a:cs typeface="Times New Roman" panose="02020603050405020304" pitchFamily="18" charset="0"/>
            </a:endParaRPr>
          </a:p>
        </p:txBody>
      </p:sp>
    </p:spTree>
    <p:extLst>
      <p:ext uri="{BB962C8B-B14F-4D97-AF65-F5344CB8AC3E}">
        <p14:creationId xmlns:p14="http://schemas.microsoft.com/office/powerpoint/2010/main" val="303202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Current Issues and Considerations</a:t>
            </a:r>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 name="矩形 4">
            <a:extLst>
              <a:ext uri="{FF2B5EF4-FFF2-40B4-BE49-F238E27FC236}">
                <a16:creationId xmlns:a16="http://schemas.microsoft.com/office/drawing/2014/main" id="{F1765EF4-3BEF-42E4-B353-873F514E316C}"/>
              </a:ext>
            </a:extLst>
          </p:cNvPr>
          <p:cNvSpPr/>
          <p:nvPr/>
        </p:nvSpPr>
        <p:spPr>
          <a:xfrm>
            <a:off x="390607" y="857981"/>
            <a:ext cx="11372306" cy="5208605"/>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altLang="zh-CN" sz="2000" b="1" kern="100" dirty="0">
                <a:solidFill>
                  <a:srgbClr val="002F71"/>
                </a:solidFill>
                <a:latin typeface="Times New Roman" panose="02020603050405020304" pitchFamily="18" charset="0"/>
                <a:cs typeface="Times New Roman" panose="02020603050405020304" pitchFamily="18" charset="0"/>
              </a:rPr>
              <a:t>Wireless Network Issues</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3</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Poor Wireless Network Roaming Experience: Issues such as dense deployment of APs, overlapping and intersecting signals, wireless interference, the impact of the tide phenomenon on wireless devices, and incompatibility between different vendor brands can all contribute to a poor roaming experience.</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4</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Significant Differences in Wireless User Perception: Factors like personal device capabilities (wireless protocols, negotiation rates, etc.), usage locations, and usage habits can lead to varying perceptions of wireless network quality, making it difficult to establish a unified evaluation standard.</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5</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Challenges in Wireless Authentication: Universities have a complex personnel structure and require multiple authentication methods, including seamless authentication and visitor authentication, which can be difficult to implement.</a:t>
            </a:r>
          </a:p>
          <a:p>
            <a:pPr>
              <a:lnSpc>
                <a:spcPct val="150000"/>
              </a:lnSpc>
              <a:spcAft>
                <a:spcPts val="0"/>
              </a:spcAft>
            </a:pPr>
            <a:endParaRPr lang="zh-CN" altLang="en-US" sz="2000" kern="100" dirty="0">
              <a:solidFill>
                <a:srgbClr val="002F71"/>
              </a:solidFill>
              <a:latin typeface="+mn-ea"/>
              <a:cs typeface="Times New Roman" panose="02020603050405020304" pitchFamily="18" charset="0"/>
            </a:endParaRPr>
          </a:p>
        </p:txBody>
      </p:sp>
    </p:spTree>
    <p:extLst>
      <p:ext uri="{BB962C8B-B14F-4D97-AF65-F5344CB8AC3E}">
        <p14:creationId xmlns:p14="http://schemas.microsoft.com/office/powerpoint/2010/main" val="360330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三、</a:t>
            </a:r>
            <a:r>
              <a:rPr lang="en-US" altLang="zh-CN" sz="3200" b="1" dirty="0">
                <a:solidFill>
                  <a:schemeClr val="accent1">
                    <a:lumMod val="50000"/>
                  </a:schemeClr>
                </a:solidFill>
                <a:latin typeface="微软雅黑" panose="020B0503020204020204" pitchFamily="34" charset="-122"/>
                <a:ea typeface="微软雅黑" panose="020B0503020204020204" pitchFamily="34" charset="-122"/>
              </a:rPr>
              <a:t>Current Issues and Considerations</a:t>
            </a:r>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endParaRP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endParaRP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a:extLst>
              <a:ext uri="{FF2B5EF4-FFF2-40B4-BE49-F238E27FC236}">
                <a16:creationId xmlns:a16="http://schemas.microsoft.com/office/drawing/2014/main" id="{9C01B950-6EB9-4477-B6C1-3D201A93F2BD}"/>
              </a:ext>
            </a:extLst>
          </p:cNvPr>
          <p:cNvSpPr/>
          <p:nvPr/>
        </p:nvSpPr>
        <p:spPr>
          <a:xfrm>
            <a:off x="333022" y="930482"/>
            <a:ext cx="11372306" cy="2900281"/>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altLang="zh-CN" sz="2000" b="1" kern="100" dirty="0">
                <a:solidFill>
                  <a:srgbClr val="002F71"/>
                </a:solidFill>
                <a:latin typeface="Times New Roman" panose="02020603050405020304" pitchFamily="18" charset="0"/>
                <a:cs typeface="Times New Roman" panose="02020603050405020304" pitchFamily="18" charset="0"/>
              </a:rPr>
              <a:t>User Server/Printer Management</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1</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Challenges in Deploying Printers/Servers: Difficulties arise in implementing real-name registration, binding IP addresses/ports/MAC addresses, meeting diverse service requirements, and developing access restriction policies.</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2</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Severe Network Security Issues: Most servers are managed by users themselves, resulting in inadequate protective measures on the servers and prominent security issues.</a:t>
            </a:r>
            <a:endParaRPr lang="zh-CN" altLang="en-US" sz="2000" kern="100" dirty="0">
              <a:solidFill>
                <a:srgbClr val="002F7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9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三、</a:t>
            </a:r>
            <a:r>
              <a:rPr lang="en-US" altLang="zh-CN" sz="3200" b="1" dirty="0">
                <a:solidFill>
                  <a:schemeClr val="accent1">
                    <a:lumMod val="50000"/>
                  </a:schemeClr>
                </a:solidFill>
                <a:latin typeface="微软雅黑" panose="020B0503020204020204" pitchFamily="34" charset="-122"/>
                <a:ea typeface="微软雅黑" panose="020B0503020204020204" pitchFamily="34" charset="-122"/>
              </a:rPr>
              <a:t>Current Issues and Considerations</a:t>
            </a:r>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endParaRP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endParaRP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a:extLst>
              <a:ext uri="{FF2B5EF4-FFF2-40B4-BE49-F238E27FC236}">
                <a16:creationId xmlns:a16="http://schemas.microsoft.com/office/drawing/2014/main" id="{3101DEAD-570B-4AF3-8CD9-5D2B4B2AB824}"/>
              </a:ext>
            </a:extLst>
          </p:cNvPr>
          <p:cNvSpPr/>
          <p:nvPr/>
        </p:nvSpPr>
        <p:spPr>
          <a:xfrm>
            <a:off x="333022" y="1046561"/>
            <a:ext cx="11372306" cy="2437655"/>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altLang="zh-CN" sz="2000" b="1" kern="100" dirty="0">
                <a:solidFill>
                  <a:srgbClr val="002F71"/>
                </a:solidFill>
                <a:latin typeface="Times New Roman" panose="02020603050405020304" pitchFamily="18" charset="0"/>
                <a:cs typeface="Times New Roman" panose="02020603050405020304" pitchFamily="18" charset="0"/>
              </a:rPr>
              <a:t>Utilization of Campus Network Export Bandwidth</a:t>
            </a:r>
          </a:p>
          <a:p>
            <a:pPr>
              <a:lnSpc>
                <a:spcPct val="150000"/>
              </a:lnSpc>
              <a:spcAft>
                <a:spcPts val="0"/>
              </a:spcAft>
            </a:pPr>
            <a:r>
              <a:rPr lang="en-US" altLang="zh-CN" sz="2000" kern="100" dirty="0">
                <a:solidFill>
                  <a:srgbClr val="002F71"/>
                </a:solidFill>
                <a:latin typeface="Times New Roman" panose="02020603050405020304" pitchFamily="18" charset="0"/>
                <a:cs typeface="Times New Roman" panose="02020603050405020304" pitchFamily="18" charset="0"/>
              </a:rPr>
              <a:t>1</a:t>
            </a:r>
            <a:r>
              <a:rPr lang="zh-CN" altLang="en-US" sz="2000" kern="100" dirty="0">
                <a:solidFill>
                  <a:srgbClr val="002F71"/>
                </a:solidFill>
                <a:latin typeface="Times New Roman" panose="02020603050405020304" pitchFamily="18" charset="0"/>
                <a:cs typeface="Times New Roman" panose="02020603050405020304" pitchFamily="18" charset="0"/>
              </a:rPr>
              <a:t>、</a:t>
            </a:r>
            <a:r>
              <a:rPr lang="en-US" altLang="zh-CN" sz="2000" kern="100" dirty="0">
                <a:solidFill>
                  <a:srgbClr val="002F71"/>
                </a:solidFill>
                <a:latin typeface="Times New Roman" panose="02020603050405020304" pitchFamily="18" charset="0"/>
                <a:cs typeface="Times New Roman" panose="02020603050405020304" pitchFamily="18" charset="0"/>
              </a:rPr>
              <a:t>Currently, campus networks have multiple export lines, including those provided by China Mobile, China Unicom, China Telecom, and CERNET (China Education and Research Network). There are difficulties in optimizing the utilization of bandwidth and network path selection. Therefore, there is an exploration of applying SD-WAN technology to the network exports of universities.</a:t>
            </a:r>
          </a:p>
        </p:txBody>
      </p:sp>
    </p:spTree>
    <p:extLst>
      <p:ext uri="{BB962C8B-B14F-4D97-AF65-F5344CB8AC3E}">
        <p14:creationId xmlns:p14="http://schemas.microsoft.com/office/powerpoint/2010/main" val="187870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四、</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Campus network construction vision</a:t>
            </a:r>
          </a:p>
          <a:p>
            <a:endPar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0" name="矩形 9">
            <a:extLst>
              <a:ext uri="{FF2B5EF4-FFF2-40B4-BE49-F238E27FC236}">
                <a16:creationId xmlns:a16="http://schemas.microsoft.com/office/drawing/2014/main" id="{88BC3849-C432-4307-A88F-BFB844A20DC2}"/>
              </a:ext>
            </a:extLst>
          </p:cNvPr>
          <p:cNvSpPr/>
          <p:nvPr/>
        </p:nvSpPr>
        <p:spPr>
          <a:xfrm>
            <a:off x="333022" y="1116966"/>
            <a:ext cx="11691830" cy="5121530"/>
          </a:xfrm>
          <a:prstGeom prst="rect">
            <a:avLst/>
          </a:prstGeom>
        </p:spPr>
        <p:txBody>
          <a:bodyPr wrap="square">
            <a:spAutoFit/>
          </a:bodyPr>
          <a:lstStyle/>
          <a:p>
            <a:pPr marL="457200" indent="-457200">
              <a:lnSpc>
                <a:spcPct val="150000"/>
              </a:lnSpc>
              <a:spcAft>
                <a:spcPts val="0"/>
              </a:spcAft>
              <a:buFont typeface="Wingdings" panose="05000000000000000000" pitchFamily="2" charset="2"/>
              <a:buChar char="Ø"/>
            </a:pPr>
            <a:r>
              <a:rPr lang="en-US" altLang="zh-CN" sz="2000" b="1" kern="100" dirty="0">
                <a:solidFill>
                  <a:srgbClr val="002F71"/>
                </a:solidFill>
                <a:latin typeface="Times New Roman" panose="02020603050405020304" pitchFamily="18" charset="0"/>
                <a:cs typeface="Times New Roman" panose="02020603050405020304" pitchFamily="18" charset="0"/>
              </a:rPr>
              <a:t>Efficiency: </a:t>
            </a:r>
            <a:r>
              <a:rPr lang="en-US" altLang="zh-CN" sz="2000" kern="100" dirty="0">
                <a:solidFill>
                  <a:srgbClr val="002F71"/>
                </a:solidFill>
                <a:latin typeface="Times New Roman" panose="02020603050405020304" pitchFamily="18" charset="0"/>
                <a:cs typeface="Times New Roman" panose="02020603050405020304" pitchFamily="18" charset="0"/>
              </a:rPr>
              <a:t>The network architecture is simple and easy to use, with various network devices and systems highly integrated. Unified management is achieved through a centralized management platform, enabling real-time monitoring, fault warning, and automatic repair of network devices through an intelligent management system.</a:t>
            </a:r>
            <a:endParaRPr lang="zh-CN" altLang="en-US" sz="2000" kern="100" dirty="0">
              <a:solidFill>
                <a:srgbClr val="002F71"/>
              </a:solidFill>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Wingdings" panose="05000000000000000000" pitchFamily="2" charset="2"/>
              <a:buChar char="Ø"/>
            </a:pPr>
            <a:r>
              <a:rPr lang="en-US" altLang="zh-CN" sz="2000" b="1" kern="100" dirty="0">
                <a:solidFill>
                  <a:srgbClr val="002F71"/>
                </a:solidFill>
                <a:latin typeface="Times New Roman" panose="02020603050405020304" pitchFamily="18" charset="0"/>
                <a:cs typeface="Times New Roman" panose="02020603050405020304" pitchFamily="18" charset="0"/>
              </a:rPr>
              <a:t>Security: </a:t>
            </a:r>
            <a:r>
              <a:rPr lang="en-US" altLang="zh-CN" sz="2000" kern="100" dirty="0">
                <a:solidFill>
                  <a:srgbClr val="002F71"/>
                </a:solidFill>
                <a:latin typeface="Times New Roman" panose="02020603050405020304" pitchFamily="18" charset="0"/>
                <a:cs typeface="Times New Roman" panose="02020603050405020304" pitchFamily="18" charset="0"/>
              </a:rPr>
              <a:t>Establish a comprehensive, multi-layered, and highly effective security protection system, coupled with a robust security management system and emergency response mechanism.</a:t>
            </a:r>
          </a:p>
          <a:p>
            <a:pPr marL="457200" indent="-457200">
              <a:lnSpc>
                <a:spcPct val="150000"/>
              </a:lnSpc>
              <a:spcAft>
                <a:spcPts val="0"/>
              </a:spcAft>
              <a:buFont typeface="Wingdings" panose="05000000000000000000" pitchFamily="2" charset="2"/>
              <a:buChar char="Ø"/>
            </a:pPr>
            <a:r>
              <a:rPr lang="en-US" altLang="zh-CN" sz="2000" b="1" kern="100" dirty="0">
                <a:solidFill>
                  <a:srgbClr val="002F71"/>
                </a:solidFill>
                <a:latin typeface="Times New Roman" panose="02020603050405020304" pitchFamily="18" charset="0"/>
                <a:cs typeface="Times New Roman" panose="02020603050405020304" pitchFamily="18" charset="0"/>
              </a:rPr>
              <a:t>Convenience: </a:t>
            </a:r>
            <a:r>
              <a:rPr lang="en-US" altLang="zh-CN" sz="2000" kern="100" dirty="0">
                <a:solidFill>
                  <a:srgbClr val="002F71"/>
                </a:solidFill>
                <a:latin typeface="Times New Roman" panose="02020603050405020304" pitchFamily="18" charset="0"/>
                <a:cs typeface="Times New Roman" panose="02020603050405020304" pitchFamily="18" charset="0"/>
              </a:rPr>
              <a:t>Simplified device access authentication, a one-click service experience for users, and personalized service customization.</a:t>
            </a:r>
          </a:p>
          <a:p>
            <a:pPr marL="457200" indent="-457200">
              <a:lnSpc>
                <a:spcPct val="150000"/>
              </a:lnSpc>
              <a:spcAft>
                <a:spcPts val="0"/>
              </a:spcAft>
              <a:buFont typeface="Wingdings" panose="05000000000000000000" pitchFamily="2" charset="2"/>
              <a:buChar char="Ø"/>
            </a:pPr>
            <a:r>
              <a:rPr lang="en-US" altLang="zh-CN" sz="2000" b="1" kern="100" dirty="0">
                <a:solidFill>
                  <a:srgbClr val="002F71"/>
                </a:solidFill>
                <a:latin typeface="Times New Roman" panose="02020603050405020304" pitchFamily="18" charset="0"/>
                <a:cs typeface="Times New Roman" panose="02020603050405020304" pitchFamily="18" charset="0"/>
              </a:rPr>
              <a:t>Intelligence: </a:t>
            </a:r>
            <a:r>
              <a:rPr lang="en-US" altLang="zh-CN" sz="2000" kern="100" dirty="0">
                <a:solidFill>
                  <a:srgbClr val="002F71"/>
                </a:solidFill>
                <a:latin typeface="Times New Roman" panose="02020603050405020304" pitchFamily="18" charset="0"/>
                <a:cs typeface="Times New Roman" panose="02020603050405020304" pitchFamily="18" charset="0"/>
              </a:rPr>
              <a:t>Utilize advanced technologies such as artificial intelligence and big data to achieve intelligent scheduling of network resources, intelligent diagnosis and repair of faults, and intelligent analysis of user behavior.</a:t>
            </a:r>
            <a:endParaRPr lang="zh-CN" altLang="en-US" sz="2000" kern="100" dirty="0">
              <a:solidFill>
                <a:srgbClr val="002F7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26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0" y="2111835"/>
            <a:ext cx="9502217" cy="2880000"/>
          </a:xfrm>
          <a:custGeom>
            <a:avLst/>
            <a:gdLst>
              <a:gd name="connsiteX0" fmla="*/ 0 w 9502217"/>
              <a:gd name="connsiteY0" fmla="*/ 0 h 2880000"/>
              <a:gd name="connsiteX1" fmla="*/ 1113182 w 9502217"/>
              <a:gd name="connsiteY1" fmla="*/ 0 h 2880000"/>
              <a:gd name="connsiteX2" fmla="*/ 2246243 w 9502217"/>
              <a:gd name="connsiteY2" fmla="*/ 0 h 2880000"/>
              <a:gd name="connsiteX3" fmla="*/ 2637182 w 9502217"/>
              <a:gd name="connsiteY3" fmla="*/ 0 h 2880000"/>
              <a:gd name="connsiteX4" fmla="*/ 3060854 w 9502217"/>
              <a:gd name="connsiteY4" fmla="*/ 0 h 2880000"/>
              <a:gd name="connsiteX5" fmla="*/ 7598575 w 9502217"/>
              <a:gd name="connsiteY5" fmla="*/ 0 h 2880000"/>
              <a:gd name="connsiteX6" fmla="*/ 7542201 w 9502217"/>
              <a:gd name="connsiteY6" fmla="*/ 154573 h 2880000"/>
              <a:gd name="connsiteX7" fmla="*/ 7448334 w 9502217"/>
              <a:gd name="connsiteY7" fmla="*/ 777649 h 2880000"/>
              <a:gd name="connsiteX8" fmla="*/ 9322741 w 9502217"/>
              <a:gd name="connsiteY8" fmla="*/ 2862125 h 2880000"/>
              <a:gd name="connsiteX9" fmla="*/ 9502217 w 9502217"/>
              <a:gd name="connsiteY9" fmla="*/ 2871220 h 2880000"/>
              <a:gd name="connsiteX10" fmla="*/ 9502217 w 9502217"/>
              <a:gd name="connsiteY10" fmla="*/ 2880000 h 2880000"/>
              <a:gd name="connsiteX11" fmla="*/ 3060854 w 9502217"/>
              <a:gd name="connsiteY11" fmla="*/ 2880000 h 2880000"/>
              <a:gd name="connsiteX12" fmla="*/ 2637182 w 9502217"/>
              <a:gd name="connsiteY12" fmla="*/ 2880000 h 2880000"/>
              <a:gd name="connsiteX13" fmla="*/ 2246243 w 9502217"/>
              <a:gd name="connsiteY13" fmla="*/ 2880000 h 2880000"/>
              <a:gd name="connsiteX14" fmla="*/ 1113182 w 9502217"/>
              <a:gd name="connsiteY14" fmla="*/ 2880000 h 2880000"/>
              <a:gd name="connsiteX15" fmla="*/ 0 w 9502217"/>
              <a:gd name="connsiteY15" fmla="*/ 2880000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02217" h="2880000">
                <a:moveTo>
                  <a:pt x="0" y="0"/>
                </a:moveTo>
                <a:lnTo>
                  <a:pt x="1113182" y="0"/>
                </a:lnTo>
                <a:lnTo>
                  <a:pt x="2246243" y="0"/>
                </a:lnTo>
                <a:lnTo>
                  <a:pt x="2637182" y="0"/>
                </a:lnTo>
                <a:lnTo>
                  <a:pt x="3060854" y="0"/>
                </a:lnTo>
                <a:lnTo>
                  <a:pt x="7598575" y="0"/>
                </a:lnTo>
                <a:lnTo>
                  <a:pt x="7542201" y="154573"/>
                </a:lnTo>
                <a:cubicBezTo>
                  <a:pt x="7481198" y="351402"/>
                  <a:pt x="7448334" y="560674"/>
                  <a:pt x="7448334" y="777649"/>
                </a:cubicBezTo>
                <a:cubicBezTo>
                  <a:pt x="7448334" y="1862522"/>
                  <a:pt x="8269915" y="2754824"/>
                  <a:pt x="9322741" y="2862125"/>
                </a:cubicBezTo>
                <a:lnTo>
                  <a:pt x="9502217" y="2871220"/>
                </a:lnTo>
                <a:lnTo>
                  <a:pt x="9502217" y="2880000"/>
                </a:lnTo>
                <a:lnTo>
                  <a:pt x="3060854" y="2880000"/>
                </a:lnTo>
                <a:lnTo>
                  <a:pt x="2637182" y="2880000"/>
                </a:lnTo>
                <a:lnTo>
                  <a:pt x="2246243" y="2880000"/>
                </a:lnTo>
                <a:lnTo>
                  <a:pt x="1113182" y="2880000"/>
                </a:lnTo>
                <a:lnTo>
                  <a:pt x="0" y="2880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448334" y="798853"/>
            <a:ext cx="4175759" cy="4175759"/>
          </a:xfrm>
          <a:prstGeom prst="ellipse">
            <a:avLst/>
          </a:prstGeom>
          <a:noFill/>
          <a:ln w="60325">
            <a:gradFill flip="none" rotWithShape="1">
              <a:gsLst>
                <a:gs pos="35000">
                  <a:srgbClr val="D1D9E6"/>
                </a:gs>
                <a:gs pos="0">
                  <a:schemeClr val="bg1"/>
                </a:gs>
                <a:gs pos="97000">
                  <a:schemeClr val="accent5">
                    <a:lumMod val="7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rcRect l="22234" t="4534" r="25846" b="10567"/>
          <a:stretch>
            <a:fillRect/>
          </a:stretch>
        </p:blipFill>
        <p:spPr>
          <a:xfrm>
            <a:off x="7448334" y="2111835"/>
            <a:ext cx="3685734" cy="2862776"/>
          </a:xfrm>
          <a:custGeom>
            <a:avLst/>
            <a:gdLst>
              <a:gd name="connsiteX0" fmla="*/ 193523 w 4747535"/>
              <a:gd name="connsiteY0" fmla="*/ 0 h 3687496"/>
              <a:gd name="connsiteX1" fmla="*/ 4747535 w 4747535"/>
              <a:gd name="connsiteY1" fmla="*/ 0 h 3687496"/>
              <a:gd name="connsiteX2" fmla="*/ 4747535 w 4747535"/>
              <a:gd name="connsiteY2" fmla="*/ 2727603 h 3687496"/>
              <a:gd name="connsiteX3" fmla="*/ 4591032 w 4747535"/>
              <a:gd name="connsiteY3" fmla="*/ 2899800 h 3687496"/>
              <a:gd name="connsiteX4" fmla="*/ 2689364 w 4747535"/>
              <a:gd name="connsiteY4" fmla="*/ 3687496 h 3687496"/>
              <a:gd name="connsiteX5" fmla="*/ 0 w 4747535"/>
              <a:gd name="connsiteY5" fmla="*/ 998132 h 3687496"/>
              <a:gd name="connsiteX6" fmla="*/ 120909 w 4747535"/>
              <a:gd name="connsiteY6" fmla="*/ 198398 h 368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7535" h="3687496">
                <a:moveTo>
                  <a:pt x="193523" y="0"/>
                </a:moveTo>
                <a:lnTo>
                  <a:pt x="4747535" y="0"/>
                </a:lnTo>
                <a:lnTo>
                  <a:pt x="4747535" y="2727603"/>
                </a:lnTo>
                <a:lnTo>
                  <a:pt x="4591032" y="2899800"/>
                </a:lnTo>
                <a:cubicBezTo>
                  <a:pt x="4104352" y="3386479"/>
                  <a:pt x="3432011" y="3687496"/>
                  <a:pt x="2689364" y="3687496"/>
                </a:cubicBezTo>
                <a:cubicBezTo>
                  <a:pt x="1204070" y="3687496"/>
                  <a:pt x="0" y="2483427"/>
                  <a:pt x="0" y="998132"/>
                </a:cubicBezTo>
                <a:cubicBezTo>
                  <a:pt x="0" y="719640"/>
                  <a:pt x="42332" y="451034"/>
                  <a:pt x="120909" y="198398"/>
                </a:cubicBezTo>
                <a:close/>
              </a:path>
            </a:pathLst>
          </a:custGeom>
        </p:spPr>
      </p:pic>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36498" r="54417" b="35024"/>
          <a:stretch/>
        </p:blipFill>
        <p:spPr>
          <a:xfrm>
            <a:off x="8425918" y="1303099"/>
            <a:ext cx="2220589" cy="779939"/>
          </a:xfrm>
          <a:prstGeom prst="rect">
            <a:avLst/>
          </a:prstGeom>
        </p:spPr>
      </p:pic>
      <p:grpSp>
        <p:nvGrpSpPr>
          <p:cNvPr id="4" name="组合 3"/>
          <p:cNvGrpSpPr/>
          <p:nvPr/>
        </p:nvGrpSpPr>
        <p:grpSpPr>
          <a:xfrm>
            <a:off x="1691635" y="2334979"/>
            <a:ext cx="5392740" cy="2433711"/>
            <a:chOff x="3364482" y="2350986"/>
            <a:chExt cx="5392740" cy="2433711"/>
          </a:xfrm>
        </p:grpSpPr>
        <p:sp>
          <p:nvSpPr>
            <p:cNvPr id="17" name="矩形 16"/>
            <p:cNvSpPr/>
            <p:nvPr/>
          </p:nvSpPr>
          <p:spPr>
            <a:xfrm>
              <a:off x="3364482" y="2350986"/>
              <a:ext cx="1326583" cy="2433711"/>
            </a:xfrm>
            <a:prstGeom prst="rect">
              <a:avLst/>
            </a:prstGeom>
            <a:no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30733" y="2813909"/>
              <a:ext cx="4826489" cy="1377639"/>
            </a:xfrm>
            <a:prstGeom prst="rect">
              <a:avLst/>
            </a:prstGeom>
            <a:solidFill>
              <a:schemeClr val="accent5">
                <a:lumMod val="75000"/>
              </a:schemeClr>
            </a:solidFill>
          </p:spPr>
          <p:txBody>
            <a:bodyPr wrap="square" tIns="180000" bIns="180000">
              <a:spAutoFit/>
            </a:bodyPr>
            <a:lstStyle/>
            <a:p>
              <a:pPr>
                <a:lnSpc>
                  <a:spcPct val="120000"/>
                </a:lnSpc>
                <a:buFont typeface="Arial" pitchFamily="34" charset="0"/>
                <a:buNone/>
              </a:pPr>
              <a:r>
                <a:rPr lang="en-US" altLang="zh-CN" sz="6000" b="1" dirty="0">
                  <a:solidFill>
                    <a:schemeClr val="bg1"/>
                  </a:solidFill>
                  <a:latin typeface="微软雅黑" panose="020B0503020204020204" pitchFamily="34" charset="-122"/>
                  <a:ea typeface="微软雅黑" panose="020B0503020204020204" pitchFamily="34" charset="-122"/>
                </a:rPr>
                <a:t>Thank You</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3496686" y="2466802"/>
              <a:ext cx="360000" cy="360000"/>
              <a:chOff x="1088136" y="1328804"/>
              <a:chExt cx="360000" cy="360000"/>
            </a:xfrm>
          </p:grpSpPr>
          <p:cxnSp>
            <p:nvCxnSpPr>
              <p:cNvPr id="23" name="直接连接符 22"/>
              <p:cNvCxnSpPr/>
              <p:nvPr/>
            </p:nvCxnSpPr>
            <p:spPr>
              <a:xfrm flipV="1">
                <a:off x="1088136" y="1335024"/>
                <a:ext cx="36000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100576" y="1328804"/>
                <a:ext cx="0" cy="3600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129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14226" y="1084378"/>
            <a:ext cx="5560919" cy="3197090"/>
            <a:chOff x="6083690" y="1414732"/>
            <a:chExt cx="4992231" cy="2565763"/>
          </a:xfrm>
        </p:grpSpPr>
        <p:sp>
          <p:nvSpPr>
            <p:cNvPr id="13" name="MH_SubTitle_1"/>
            <p:cNvSpPr>
              <a:spLocks noChangeArrowheads="1"/>
            </p:cNvSpPr>
            <p:nvPr>
              <p:custDataLst>
                <p:tags r:id="rId2"/>
              </p:custDataLst>
            </p:nvPr>
          </p:nvSpPr>
          <p:spPr bwMode="gray">
            <a:xfrm>
              <a:off x="6530538" y="1414732"/>
              <a:ext cx="4545381" cy="512313"/>
            </a:xfrm>
            <a:prstGeom prst="roundRect">
              <a:avLst>
                <a:gd name="adj" fmla="val 50000"/>
              </a:avLst>
            </a:prstGeom>
            <a:solidFill>
              <a:srgbClr val="002F71"/>
            </a:solidFill>
            <a:ln>
              <a:noFill/>
            </a:ln>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defTabSz="914400" fontAlgn="base">
                <a:spcAft>
                  <a:spcPct val="0"/>
                </a:spcAft>
                <a:buNone/>
                <a:defRPr/>
              </a:pPr>
              <a:r>
                <a:rPr lang="en-US" altLang="zh-CN"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rPr>
                <a:t>Basic Information of the University</a:t>
              </a:r>
              <a:endParaRPr lang="zh-CN" altLang="en-US"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14" name="MH_SubTitle_2"/>
            <p:cNvSpPr>
              <a:spLocks noChangeArrowheads="1"/>
            </p:cNvSpPr>
            <p:nvPr>
              <p:custDataLst>
                <p:tags r:id="rId3"/>
              </p:custDataLst>
            </p:nvPr>
          </p:nvSpPr>
          <p:spPr bwMode="gray">
            <a:xfrm>
              <a:off x="6530538" y="2438467"/>
              <a:ext cx="4545382" cy="512313"/>
            </a:xfrm>
            <a:prstGeom prst="roundRect">
              <a:avLst>
                <a:gd name="adj" fmla="val 50000"/>
              </a:avLst>
            </a:prstGeom>
            <a:solidFill>
              <a:schemeClr val="accent5">
                <a:lumMod val="75000"/>
              </a:schemeClr>
            </a:solidFill>
            <a:ln>
              <a:noFill/>
            </a:ln>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defTabSz="914400" fontAlgn="base">
                <a:spcAft>
                  <a:spcPct val="0"/>
                </a:spcAft>
                <a:buNone/>
                <a:defRPr/>
              </a:pPr>
              <a:r>
                <a:rPr lang="en-US" altLang="zh-CN"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rPr>
                <a:t>Basic Information of the Campus Network</a:t>
              </a:r>
              <a:endParaRPr lang="zh-CN" altLang="en-US"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15" name="MH_SubTitle_3"/>
            <p:cNvSpPr>
              <a:spLocks noChangeArrowheads="1"/>
            </p:cNvSpPr>
            <p:nvPr>
              <p:custDataLst>
                <p:tags r:id="rId4"/>
              </p:custDataLst>
            </p:nvPr>
          </p:nvSpPr>
          <p:spPr bwMode="gray">
            <a:xfrm>
              <a:off x="6530539" y="3462202"/>
              <a:ext cx="4545382" cy="511058"/>
            </a:xfrm>
            <a:prstGeom prst="roundRect">
              <a:avLst>
                <a:gd name="adj" fmla="val 50000"/>
              </a:avLst>
            </a:prstGeom>
            <a:solidFill>
              <a:srgbClr val="002F71"/>
            </a:solidFill>
            <a:ln>
              <a:noFill/>
            </a:ln>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defTabSz="914400" fontAlgn="base">
                <a:spcAft>
                  <a:spcPct val="0"/>
                </a:spcAft>
                <a:buNone/>
                <a:defRPr/>
              </a:pPr>
              <a:r>
                <a:rPr lang="en-US" altLang="zh-CN"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rPr>
                <a:t>Current Issues and Considerations</a:t>
              </a:r>
              <a:endParaRPr lang="zh-CN" altLang="en-US"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endParaRPr>
            </a:p>
          </p:txBody>
        </p:sp>
        <p:grpSp>
          <p:nvGrpSpPr>
            <p:cNvPr id="16" name="组合 15"/>
            <p:cNvGrpSpPr/>
            <p:nvPr/>
          </p:nvGrpSpPr>
          <p:grpSpPr>
            <a:xfrm>
              <a:off x="6083692" y="1414732"/>
              <a:ext cx="515267" cy="515267"/>
              <a:chOff x="725726" y="1781746"/>
              <a:chExt cx="515267" cy="515267"/>
            </a:xfrm>
          </p:grpSpPr>
          <p:sp>
            <p:nvSpPr>
              <p:cNvPr id="26" name="椭圆 25"/>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accent5">
                      <a:lumMod val="75000"/>
                    </a:schemeClr>
                  </a:solidFill>
                  <a:effectLst/>
                  <a:latin typeface="Times New Roman" panose="02020603050405020304" pitchFamily="18" charset="0"/>
                  <a:ea typeface="华文宋体" charset="-122"/>
                  <a:cs typeface="Times New Roman" panose="02020603050405020304" pitchFamily="18" charset="0"/>
                  <a:sym typeface="Palatino" charset="0"/>
                </a:endParaRPr>
              </a:p>
            </p:txBody>
          </p:sp>
          <p:sp>
            <p:nvSpPr>
              <p:cNvPr id="27" name="矩形 26"/>
              <p:cNvSpPr/>
              <p:nvPr/>
            </p:nvSpPr>
            <p:spPr>
              <a:xfrm>
                <a:off x="742690" y="1823935"/>
                <a:ext cx="488133" cy="419900"/>
              </a:xfrm>
              <a:prstGeom prst="rect">
                <a:avLst/>
              </a:prstGeom>
            </p:spPr>
            <p:txBody>
              <a:bodyPr wrap="none">
                <a:spAutoFit/>
              </a:bodyPr>
              <a:lstStyle/>
              <a:p>
                <a:pPr algn="ctr"/>
                <a:r>
                  <a:rPr lang="en-US" altLang="zh-CN" sz="2800" dirty="0">
                    <a:solidFill>
                      <a:schemeClr val="accent5">
                        <a:lumMod val="75000"/>
                      </a:schemeClr>
                    </a:solidFill>
                    <a:latin typeface="Times New Roman" panose="02020603050405020304" pitchFamily="18" charset="0"/>
                    <a:cs typeface="Times New Roman" panose="02020603050405020304" pitchFamily="18" charset="0"/>
                  </a:rPr>
                  <a:t>01</a:t>
                </a:r>
                <a:endParaRPr lang="zh-CN" altLang="en-US" sz="2800" dirty="0">
                  <a:solidFill>
                    <a:schemeClr val="accent5">
                      <a:lumMod val="75000"/>
                    </a:schemeClr>
                  </a:solidFill>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6083691" y="2439980"/>
              <a:ext cx="515267" cy="515267"/>
              <a:chOff x="725726" y="1781746"/>
              <a:chExt cx="515267" cy="515267"/>
            </a:xfrm>
          </p:grpSpPr>
          <p:sp>
            <p:nvSpPr>
              <p:cNvPr id="24" name="椭圆 23"/>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accent5">
                      <a:lumMod val="75000"/>
                    </a:schemeClr>
                  </a:solidFill>
                  <a:effectLst/>
                  <a:latin typeface="Times New Roman" panose="02020603050405020304" pitchFamily="18" charset="0"/>
                  <a:ea typeface="华文宋体" charset="-122"/>
                  <a:cs typeface="Times New Roman" panose="02020603050405020304" pitchFamily="18" charset="0"/>
                  <a:sym typeface="Palatino" charset="0"/>
                </a:endParaRPr>
              </a:p>
            </p:txBody>
          </p:sp>
          <p:sp>
            <p:nvSpPr>
              <p:cNvPr id="25" name="矩形 24"/>
              <p:cNvSpPr/>
              <p:nvPr/>
            </p:nvSpPr>
            <p:spPr>
              <a:xfrm>
                <a:off x="742689" y="1823935"/>
                <a:ext cx="488133" cy="419900"/>
              </a:xfrm>
              <a:prstGeom prst="rect">
                <a:avLst/>
              </a:prstGeom>
            </p:spPr>
            <p:txBody>
              <a:bodyPr wrap="none">
                <a:spAutoFit/>
              </a:bodyPr>
              <a:lstStyle/>
              <a:p>
                <a:pPr algn="ctr"/>
                <a:r>
                  <a:rPr lang="en-US" altLang="zh-CN" sz="2800" dirty="0">
                    <a:solidFill>
                      <a:schemeClr val="accent5">
                        <a:lumMod val="75000"/>
                      </a:schemeClr>
                    </a:solidFill>
                    <a:latin typeface="Times New Roman" panose="02020603050405020304" pitchFamily="18" charset="0"/>
                    <a:cs typeface="Times New Roman" panose="02020603050405020304" pitchFamily="18" charset="0"/>
                  </a:rPr>
                  <a:t>02</a:t>
                </a:r>
                <a:endParaRPr lang="zh-CN" altLang="en-US" sz="2800" dirty="0">
                  <a:solidFill>
                    <a:schemeClr val="accent5">
                      <a:lumMod val="75000"/>
                    </a:schemeClr>
                  </a:solidFill>
                  <a:latin typeface="Times New Roman" panose="02020603050405020304" pitchFamily="18" charset="0"/>
                  <a:cs typeface="Times New Roman" panose="02020603050405020304" pitchFamily="18" charset="0"/>
                </a:endParaRPr>
              </a:p>
            </p:txBody>
          </p:sp>
        </p:grpSp>
        <p:grpSp>
          <p:nvGrpSpPr>
            <p:cNvPr id="18" name="组合 17"/>
            <p:cNvGrpSpPr/>
            <p:nvPr/>
          </p:nvGrpSpPr>
          <p:grpSpPr>
            <a:xfrm>
              <a:off x="6083690" y="3465228"/>
              <a:ext cx="515267" cy="515267"/>
              <a:chOff x="725726" y="1781746"/>
              <a:chExt cx="515267" cy="515267"/>
            </a:xfrm>
          </p:grpSpPr>
          <p:sp>
            <p:nvSpPr>
              <p:cNvPr id="22" name="椭圆 21"/>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accent5">
                      <a:lumMod val="75000"/>
                    </a:schemeClr>
                  </a:solidFill>
                  <a:effectLst/>
                  <a:latin typeface="Times New Roman" panose="02020603050405020304" pitchFamily="18" charset="0"/>
                  <a:ea typeface="华文宋体" charset="-122"/>
                  <a:cs typeface="Times New Roman" panose="02020603050405020304" pitchFamily="18" charset="0"/>
                  <a:sym typeface="Palatino" charset="0"/>
                </a:endParaRPr>
              </a:p>
            </p:txBody>
          </p:sp>
          <p:sp>
            <p:nvSpPr>
              <p:cNvPr id="23" name="矩形 22"/>
              <p:cNvSpPr/>
              <p:nvPr/>
            </p:nvSpPr>
            <p:spPr>
              <a:xfrm>
                <a:off x="742689" y="1823935"/>
                <a:ext cx="488133" cy="419900"/>
              </a:xfrm>
              <a:prstGeom prst="rect">
                <a:avLst/>
              </a:prstGeom>
            </p:spPr>
            <p:txBody>
              <a:bodyPr wrap="none">
                <a:spAutoFit/>
              </a:bodyPr>
              <a:lstStyle/>
              <a:p>
                <a:pPr algn="ctr"/>
                <a:r>
                  <a:rPr lang="en-US" altLang="zh-CN" sz="2800" dirty="0">
                    <a:solidFill>
                      <a:schemeClr val="accent5">
                        <a:lumMod val="75000"/>
                      </a:schemeClr>
                    </a:solidFill>
                    <a:latin typeface="Times New Roman" panose="02020603050405020304" pitchFamily="18" charset="0"/>
                    <a:cs typeface="Times New Roman" panose="02020603050405020304" pitchFamily="18" charset="0"/>
                  </a:rPr>
                  <a:t>03</a:t>
                </a:r>
                <a:endParaRPr lang="zh-CN" altLang="en-US" sz="2800" dirty="0">
                  <a:solidFill>
                    <a:schemeClr val="accent5">
                      <a:lumMod val="75000"/>
                    </a:schemeClr>
                  </a:solidFill>
                  <a:latin typeface="Times New Roman" panose="02020603050405020304" pitchFamily="18" charset="0"/>
                  <a:cs typeface="Times New Roman" panose="02020603050405020304" pitchFamily="18" charset="0"/>
                </a:endParaRPr>
              </a:p>
            </p:txBody>
          </p:sp>
        </p:grpSp>
      </p:grpSp>
      <p:grpSp>
        <p:nvGrpSpPr>
          <p:cNvPr id="2" name="组合 1"/>
          <p:cNvGrpSpPr/>
          <p:nvPr/>
        </p:nvGrpSpPr>
        <p:grpSpPr>
          <a:xfrm>
            <a:off x="1162495" y="1472579"/>
            <a:ext cx="3522977" cy="3522846"/>
            <a:chOff x="1754525" y="1624626"/>
            <a:chExt cx="3746497" cy="3746357"/>
          </a:xfrm>
          <a:effectLst>
            <a:outerShdw blurRad="50800" dist="38100" dir="2700000" algn="tl" rotWithShape="0">
              <a:prstClr val="black">
                <a:alpha val="40000"/>
              </a:prstClr>
            </a:outerShdw>
          </a:effectLst>
        </p:grpSpPr>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rcRect l="24650" t="2163" r="22681" b="4849"/>
            <a:stretch>
              <a:fillRect/>
            </a:stretch>
          </p:blipFill>
          <p:spPr>
            <a:xfrm>
              <a:off x="2014078" y="1849869"/>
              <a:ext cx="3240000" cy="3240000"/>
            </a:xfrm>
            <a:custGeom>
              <a:avLst/>
              <a:gdLst>
                <a:gd name="connsiteX0" fmla="*/ 1620000 w 3240000"/>
                <a:gd name="connsiteY0" fmla="*/ 0 h 3240000"/>
                <a:gd name="connsiteX1" fmla="*/ 3240000 w 3240000"/>
                <a:gd name="connsiteY1" fmla="*/ 1620000 h 3240000"/>
                <a:gd name="connsiteX2" fmla="*/ 1620000 w 3240000"/>
                <a:gd name="connsiteY2" fmla="*/ 3240000 h 3240000"/>
                <a:gd name="connsiteX3" fmla="*/ 0 w 3240000"/>
                <a:gd name="connsiteY3" fmla="*/ 1620000 h 3240000"/>
                <a:gd name="connsiteX4" fmla="*/ 1620000 w 3240000"/>
                <a:gd name="connsiteY4" fmla="*/ 0 h 32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3240000">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p:spPr>
        </p:pic>
        <p:grpSp>
          <p:nvGrpSpPr>
            <p:cNvPr id="4" name="组合 3"/>
            <p:cNvGrpSpPr/>
            <p:nvPr/>
          </p:nvGrpSpPr>
          <p:grpSpPr>
            <a:xfrm rot="10640205">
              <a:off x="1754525" y="1624626"/>
              <a:ext cx="3746497" cy="3746357"/>
              <a:chOff x="6502400" y="1407028"/>
              <a:chExt cx="4749800" cy="4749624"/>
            </a:xfrm>
          </p:grpSpPr>
          <p:sp>
            <p:nvSpPr>
              <p:cNvPr id="6" name="Arc 3"/>
              <p:cNvSpPr/>
              <p:nvPr/>
            </p:nvSpPr>
            <p:spPr>
              <a:xfrm>
                <a:off x="6502400" y="1423631"/>
                <a:ext cx="4733024" cy="4733021"/>
              </a:xfrm>
              <a:prstGeom prst="arc">
                <a:avLst>
                  <a:gd name="adj1" fmla="val 20125963"/>
                  <a:gd name="adj2" fmla="val 20857199"/>
                </a:avLst>
              </a:prstGeom>
              <a:noFill/>
              <a:ln w="57150" cap="rnd">
                <a:gradFill>
                  <a:gsLst>
                    <a:gs pos="0">
                      <a:srgbClr val="1373B7"/>
                    </a:gs>
                    <a:gs pos="100000">
                      <a:srgbClr val="115D9B"/>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 name="Arc 4"/>
              <p:cNvSpPr/>
              <p:nvPr/>
            </p:nvSpPr>
            <p:spPr>
              <a:xfrm>
                <a:off x="6519176" y="1423631"/>
                <a:ext cx="4733024" cy="4733021"/>
              </a:xfrm>
              <a:prstGeom prst="arc">
                <a:avLst>
                  <a:gd name="adj1" fmla="val 21351872"/>
                  <a:gd name="adj2" fmla="val 3708306"/>
                </a:avLst>
              </a:prstGeom>
              <a:noFill/>
              <a:ln w="57150" cap="rnd">
                <a:gradFill>
                  <a:gsLst>
                    <a:gs pos="0">
                      <a:srgbClr val="1373B7"/>
                    </a:gs>
                    <a:gs pos="100000">
                      <a:srgbClr val="115D9B"/>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 name="Arc 5"/>
              <p:cNvSpPr/>
              <p:nvPr/>
            </p:nvSpPr>
            <p:spPr>
              <a:xfrm>
                <a:off x="6502400" y="1407028"/>
                <a:ext cx="4733024" cy="4733021"/>
              </a:xfrm>
              <a:prstGeom prst="arc">
                <a:avLst>
                  <a:gd name="adj1" fmla="val 19281250"/>
                  <a:gd name="adj2" fmla="val 19714970"/>
                </a:avLst>
              </a:prstGeom>
              <a:noFill/>
              <a:ln w="57150" cap="rnd">
                <a:gradFill>
                  <a:gsLst>
                    <a:gs pos="0">
                      <a:srgbClr val="1373B7"/>
                    </a:gs>
                    <a:gs pos="100000">
                      <a:srgbClr val="115D9B"/>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 name="椭圆 4"/>
            <p:cNvSpPr/>
            <p:nvPr/>
          </p:nvSpPr>
          <p:spPr>
            <a:xfrm>
              <a:off x="2008282" y="1849869"/>
              <a:ext cx="3240000" cy="3240000"/>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MH_SubTitle_2">
            <a:extLst>
              <a:ext uri="{FF2B5EF4-FFF2-40B4-BE49-F238E27FC236}">
                <a16:creationId xmlns:a16="http://schemas.microsoft.com/office/drawing/2014/main" id="{67A5DA20-0C90-4E37-8492-1CD4D1F2BFA5}"/>
              </a:ext>
            </a:extLst>
          </p:cNvPr>
          <p:cNvSpPr>
            <a:spLocks noChangeArrowheads="1"/>
          </p:cNvSpPr>
          <p:nvPr>
            <p:custDataLst>
              <p:tags r:id="rId1"/>
            </p:custDataLst>
          </p:nvPr>
        </p:nvSpPr>
        <p:spPr bwMode="gray">
          <a:xfrm>
            <a:off x="5825440" y="4940969"/>
            <a:ext cx="5049704" cy="638372"/>
          </a:xfrm>
          <a:prstGeom prst="roundRect">
            <a:avLst>
              <a:gd name="adj" fmla="val 50000"/>
            </a:avLst>
          </a:prstGeom>
          <a:solidFill>
            <a:schemeClr val="accent5">
              <a:lumMod val="75000"/>
            </a:schemeClr>
          </a:solidFill>
          <a:ln>
            <a:noFill/>
          </a:ln>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defTabSz="914400" fontAlgn="base">
              <a:spcAft>
                <a:spcPct val="0"/>
              </a:spcAft>
              <a:buNone/>
              <a:defRPr/>
            </a:pPr>
            <a:r>
              <a:rPr lang="en-US" altLang="zh-CN"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rPr>
              <a:t>Campus network construction vision</a:t>
            </a:r>
            <a:endParaRPr lang="zh-CN" altLang="en-US" sz="1800" kern="0" dirty="0">
              <a:solidFill>
                <a:prstClr val="white"/>
              </a:solidFill>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31" name="椭圆 30">
            <a:extLst>
              <a:ext uri="{FF2B5EF4-FFF2-40B4-BE49-F238E27FC236}">
                <a16:creationId xmlns:a16="http://schemas.microsoft.com/office/drawing/2014/main" id="{4AF70A25-497E-4E2D-92DB-A5FEAF0792D6}"/>
              </a:ext>
            </a:extLst>
          </p:cNvPr>
          <p:cNvSpPr/>
          <p:nvPr/>
        </p:nvSpPr>
        <p:spPr bwMode="auto">
          <a:xfrm>
            <a:off x="5314240" y="4942855"/>
            <a:ext cx="589473" cy="642053"/>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accent5">
                  <a:lumMod val="75000"/>
                </a:schemeClr>
              </a:solidFill>
              <a:effectLst/>
              <a:latin typeface="Times New Roman" panose="02020603050405020304" pitchFamily="18" charset="0"/>
              <a:ea typeface="华文宋体" charset="-122"/>
              <a:cs typeface="Times New Roman" panose="02020603050405020304" pitchFamily="18" charset="0"/>
              <a:sym typeface="Palatino" charset="0"/>
            </a:endParaRPr>
          </a:p>
        </p:txBody>
      </p:sp>
      <p:sp>
        <p:nvSpPr>
          <p:cNvPr id="32" name="矩形 31">
            <a:extLst>
              <a:ext uri="{FF2B5EF4-FFF2-40B4-BE49-F238E27FC236}">
                <a16:creationId xmlns:a16="http://schemas.microsoft.com/office/drawing/2014/main" id="{49EA3475-D22C-4F2D-9FA3-078216AB226D}"/>
              </a:ext>
            </a:extLst>
          </p:cNvPr>
          <p:cNvSpPr/>
          <p:nvPr/>
        </p:nvSpPr>
        <p:spPr>
          <a:xfrm>
            <a:off x="5340992" y="4995425"/>
            <a:ext cx="543739" cy="523220"/>
          </a:xfrm>
          <a:prstGeom prst="rect">
            <a:avLst/>
          </a:prstGeom>
        </p:spPr>
        <p:txBody>
          <a:bodyPr wrap="none">
            <a:spAutoFit/>
          </a:bodyPr>
          <a:lstStyle/>
          <a:p>
            <a:pPr algn="ctr"/>
            <a:r>
              <a:rPr lang="en-US" altLang="zh-CN" sz="2800" dirty="0">
                <a:solidFill>
                  <a:schemeClr val="accent5">
                    <a:lumMod val="75000"/>
                  </a:schemeClr>
                </a:solidFill>
                <a:latin typeface="Times New Roman" panose="02020603050405020304" pitchFamily="18" charset="0"/>
                <a:cs typeface="Times New Roman" panose="02020603050405020304" pitchFamily="18" charset="0"/>
              </a:rPr>
              <a:t>04</a:t>
            </a:r>
            <a:endParaRPr lang="zh-CN" altLang="en-US" sz="2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5747090D-8C99-4D68-AB17-8515466E93A7}"/>
              </a:ext>
            </a:extLst>
          </p:cNvPr>
          <p:cNvSpPr txBox="1"/>
          <p:nvPr/>
        </p:nvSpPr>
        <p:spPr>
          <a:xfrm>
            <a:off x="2056109" y="2782669"/>
            <a:ext cx="2982897" cy="646331"/>
          </a:xfrm>
          <a:prstGeom prst="rect">
            <a:avLst/>
          </a:prstGeom>
          <a:noFill/>
        </p:spPr>
        <p:txBody>
          <a:bodyPr wrap="square" rtlCol="0">
            <a:spAutoFit/>
          </a:bodyPr>
          <a:lstStyle/>
          <a:p>
            <a:r>
              <a:rPr lang="en-US" altLang="zh-CN" sz="3600" dirty="0">
                <a:solidFill>
                  <a:srgbClr val="F5F5F5"/>
                </a:solidFill>
                <a:latin typeface="+mn-ea"/>
              </a:rPr>
              <a:t>Outline</a:t>
            </a:r>
            <a:endParaRPr lang="zh-CN" altLang="en-US" sz="3600" dirty="0">
              <a:solidFill>
                <a:srgbClr val="F5F5F5"/>
              </a:solidFill>
              <a:latin typeface="+mn-ea"/>
            </a:endParaRPr>
          </a:p>
        </p:txBody>
      </p:sp>
    </p:spTree>
    <p:extLst>
      <p:ext uri="{BB962C8B-B14F-4D97-AF65-F5344CB8AC3E}">
        <p14:creationId xmlns:p14="http://schemas.microsoft.com/office/powerpoint/2010/main" val="277783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一、</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University</a:t>
            </a: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矩形 45">
            <a:extLst>
              <a:ext uri="{FF2B5EF4-FFF2-40B4-BE49-F238E27FC236}">
                <a16:creationId xmlns:a16="http://schemas.microsoft.com/office/drawing/2014/main" id="{0DF929B0-9DA2-4C91-93A4-3B4C1114E549}"/>
              </a:ext>
            </a:extLst>
          </p:cNvPr>
          <p:cNvSpPr/>
          <p:nvPr/>
        </p:nvSpPr>
        <p:spPr>
          <a:xfrm>
            <a:off x="166511" y="1072972"/>
            <a:ext cx="11858978" cy="4191981"/>
          </a:xfrm>
          <a:prstGeom prst="rect">
            <a:avLst/>
          </a:prstGeom>
        </p:spPr>
        <p:txBody>
          <a:bodyPr wrap="square">
            <a:spAutoFit/>
          </a:bodyPr>
          <a:lstStyle/>
          <a:p>
            <a:pPr indent="457200">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Xi'an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Jiaotong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University currently has four campuses: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Xingqing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Yanta</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Qujiang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and  Western China Science And Technology Innovation Harbor, covering an area of approximately 4658 mu (around 310 hectares) with a total construction area of approximately 4 million square meters for various buildings.</a:t>
            </a:r>
          </a:p>
          <a:p>
            <a:pPr indent="457200">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The university comprises 31 colleges (departments, centers), 9 undergraduate schools, 3 directly affiliated hospitals, an affiliated kindergarten, and affiliated primary/middle/high schools. Currently, there are 6,635 faculty members on staff, including 3,789 full-time teachers. The university has a total enrollment of 54,760 students, including 22,407 undergraduate students, 29,285 graduate students, and 3,068 international students.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 addition, the university also has residential areas in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Xingqing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Yanta</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campuses, with a total of over 130 buildings and more than 10,000 households.</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1057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10302592"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Campus Network</a:t>
            </a: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a:extLst>
              <a:ext uri="{FF2B5EF4-FFF2-40B4-BE49-F238E27FC236}">
                <a16:creationId xmlns:a16="http://schemas.microsoft.com/office/drawing/2014/main" id="{42B0293E-C937-4921-86E5-0D691EB567FB}"/>
              </a:ext>
            </a:extLst>
          </p:cNvPr>
          <p:cNvSpPr/>
          <p:nvPr/>
        </p:nvSpPr>
        <p:spPr>
          <a:xfrm>
            <a:off x="58256" y="969830"/>
            <a:ext cx="11819102" cy="5184368"/>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cs typeface="Times New Roman" panose="02020603050405020304" pitchFamily="18" charset="0"/>
              </a:rPr>
              <a:t>Since 1999, our university has been providing campus network services to teachers and students. Currently, we have established a converged network that integrates wired, wireless, Internet of Things (IoT), and 4G/5G technologies. This converged network forms a 100G high-speed ring network across our four campuses, with 100G/40G/10G access into each building, and gigabit/megabit speeds directly to desktops. The total export bandwidth of our campus network reaches 50GB.</a:t>
            </a:r>
          </a:p>
          <a:p>
            <a:pPr marL="808038" lvl="4" indent="-266700">
              <a:lnSpc>
                <a:spcPct val="125000"/>
              </a:lnSpc>
              <a:buFont typeface="Wingdings" panose="05000000000000000000" pitchFamily="2" charset="2"/>
              <a:buChar char="Ø"/>
            </a:pPr>
            <a:r>
              <a:rPr lang="en-US" altLang="zh-CN"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multi-service </a:t>
            </a:r>
            <a:r>
              <a:rPr lang="zh-CN" altLang="en-US"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kern="100" dirty="0">
                <a:latin typeface="Times New Roman" panose="02020603050405020304" pitchFamily="18" charset="0"/>
                <a:ea typeface="华文楷体" panose="02010600040101010101" pitchFamily="2" charset="-122"/>
                <a:cs typeface="Times New Roman" panose="02020603050405020304" pitchFamily="18" charset="0"/>
              </a:rPr>
              <a:t>Wired, wireless, Internet of Things (IoT), 5G, high-performance computing, classrooms, campus card, and more than 20 other dedicated networks for various services</a:t>
            </a:r>
          </a:p>
          <a:p>
            <a:pPr marL="808038" lvl="4" indent="-266700">
              <a:lnSpc>
                <a:spcPct val="125000"/>
              </a:lnSpc>
              <a:buFont typeface="Wingdings" panose="05000000000000000000" pitchFamily="2" charset="2"/>
              <a:buChar char="Ø"/>
            </a:pPr>
            <a:r>
              <a:rPr lang="en-US" altLang="zh-CN"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Bandwidth 50GB </a:t>
            </a:r>
            <a:r>
              <a:rPr lang="zh-CN" altLang="en-US"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kern="100" dirty="0">
                <a:latin typeface="Times New Roman" panose="02020603050405020304" pitchFamily="18" charset="0"/>
                <a:ea typeface="华文楷体" panose="02010600040101010101" pitchFamily="2" charset="-122"/>
                <a:cs typeface="Times New Roman" panose="02020603050405020304" pitchFamily="18" charset="0"/>
              </a:rPr>
              <a:t>Multi-operator lines (education network, mobile, telecom), to protect 70,000 teachers and students online teaching, research, study, life, etc.</a:t>
            </a:r>
          </a:p>
          <a:p>
            <a:pPr marL="808038" lvl="4" indent="-266700">
              <a:lnSpc>
                <a:spcPct val="125000"/>
              </a:lnSpc>
              <a:buFont typeface="Wingdings" panose="05000000000000000000" pitchFamily="2" charset="2"/>
              <a:buChar char="Ø"/>
            </a:pPr>
            <a:r>
              <a:rPr lang="en-US" altLang="zh-CN"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100% wired coverage</a:t>
            </a:r>
            <a:r>
              <a:rPr lang="zh-CN" altLang="en-US"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kern="100" dirty="0">
                <a:latin typeface="Times New Roman" panose="02020603050405020304" pitchFamily="18" charset="0"/>
                <a:ea typeface="华文楷体" panose="02010600040101010101" pitchFamily="2" charset="-122"/>
                <a:cs typeface="Times New Roman" panose="02020603050405020304" pitchFamily="18" charset="0"/>
              </a:rPr>
              <a:t> Fiber optic cables reaching every building, 1000M/100M speeds to desktops, over 50 core switches, than 5,000 aggregation and access switches, and over 100,000 information points.</a:t>
            </a:r>
          </a:p>
          <a:p>
            <a:pPr marL="808038" lvl="4" indent="-266700">
              <a:lnSpc>
                <a:spcPct val="125000"/>
              </a:lnSpc>
              <a:buFont typeface="Wingdings" panose="05000000000000000000" pitchFamily="2" charset="2"/>
              <a:buChar char="Ø"/>
            </a:pPr>
            <a:r>
              <a:rPr lang="en-US" altLang="zh-CN"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100% wireless </a:t>
            </a:r>
            <a:r>
              <a:rPr lang="en-US" altLang="zh-CN" b="1" kern="100" dirty="0" err="1">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co</a:t>
            </a:r>
            <a:r>
              <a:rPr lang="en-US" altLang="zh-CN" b="1" kern="100" dirty="0" err="1">
                <a:latin typeface="Times New Roman" panose="02020603050405020304" pitchFamily="18" charset="0"/>
                <a:ea typeface="华文楷体" panose="02010600040101010101" pitchFamily="2" charset="-122"/>
                <a:cs typeface="Times New Roman" panose="02020603050405020304" pitchFamily="18" charset="0"/>
              </a:rPr>
              <a:t>more</a:t>
            </a:r>
            <a:r>
              <a:rPr lang="en-US" altLang="zh-CN" b="1" kern="100" dirty="0" err="1">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verage</a:t>
            </a:r>
            <a:r>
              <a:rPr lang="zh-CN" altLang="en-US"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Over 30,000 Access Points (APs) across the four campuses, with concurrent terminal devices exceeding 100,000</a:t>
            </a:r>
          </a:p>
          <a:p>
            <a:pPr marL="808038" lvl="4" indent="-266700">
              <a:lnSpc>
                <a:spcPct val="125000"/>
              </a:lnSpc>
              <a:buFont typeface="Wingdings" panose="05000000000000000000" pitchFamily="2" charset="2"/>
              <a:buChar char="Ø"/>
            </a:pPr>
            <a:r>
              <a:rPr lang="en-US" altLang="zh-CN" b="1" kern="1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High-speed interconnection between the four campuses: </a:t>
            </a:r>
            <a:r>
              <a:rPr lang="en-US" altLang="zh-CN" b="1" kern="100" dirty="0">
                <a:latin typeface="Times New Roman" panose="02020603050405020304" pitchFamily="18" charset="0"/>
                <a:ea typeface="华文楷体" panose="02010600040101010101" pitchFamily="2" charset="-122"/>
                <a:cs typeface="Times New Roman" panose="02020603050405020304" pitchFamily="18" charset="0"/>
              </a:rPr>
              <a:t>100G high-speed interconnectivity between the cores of the four campuses.</a:t>
            </a:r>
          </a:p>
        </p:txBody>
      </p:sp>
    </p:spTree>
    <p:extLst>
      <p:ext uri="{BB962C8B-B14F-4D97-AF65-F5344CB8AC3E}">
        <p14:creationId xmlns:p14="http://schemas.microsoft.com/office/powerpoint/2010/main" val="355814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10302592"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Campus Network</a:t>
            </a:r>
          </a:p>
          <a:p>
            <a:endParaRPr lang="zh-CN" altLang="en-US" sz="32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 name="组合 8">
            <a:extLst>
              <a:ext uri="{FF2B5EF4-FFF2-40B4-BE49-F238E27FC236}">
                <a16:creationId xmlns:a16="http://schemas.microsoft.com/office/drawing/2014/main" id="{10C07E0B-FE04-4170-9E86-15D710701A3E}"/>
              </a:ext>
            </a:extLst>
          </p:cNvPr>
          <p:cNvGrpSpPr/>
          <p:nvPr/>
        </p:nvGrpSpPr>
        <p:grpSpPr>
          <a:xfrm>
            <a:off x="866853" y="2635535"/>
            <a:ext cx="10155098" cy="2021283"/>
            <a:chOff x="1020" y="2393"/>
            <a:chExt cx="14242" cy="6188"/>
          </a:xfrm>
        </p:grpSpPr>
        <p:sp>
          <p:nvSpPr>
            <p:cNvPr id="10" name="圆角矩形 9">
              <a:extLst>
                <a:ext uri="{FF2B5EF4-FFF2-40B4-BE49-F238E27FC236}">
                  <a16:creationId xmlns:a16="http://schemas.microsoft.com/office/drawing/2014/main" id="{EA5FD4BD-E000-4C31-9544-B7C7CF17797A}"/>
                </a:ext>
              </a:extLst>
            </p:cNvPr>
            <p:cNvSpPr/>
            <p:nvPr/>
          </p:nvSpPr>
          <p:spPr>
            <a:xfrm>
              <a:off x="4629" y="2419"/>
              <a:ext cx="3079" cy="1839"/>
            </a:xfrm>
            <a:prstGeom prst="roundRect">
              <a:avLst/>
            </a:prstGeom>
            <a:solidFill>
              <a:schemeClr val="accent2"/>
            </a:solidFill>
            <a:ln w="12700" cap="rnd">
              <a:noFill/>
              <a:prstDash val="solid"/>
              <a:rou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VPN</a:t>
              </a:r>
            </a:p>
          </p:txBody>
        </p:sp>
        <p:sp>
          <p:nvSpPr>
            <p:cNvPr id="11" name="圆角矩形 10">
              <a:extLst>
                <a:ext uri="{FF2B5EF4-FFF2-40B4-BE49-F238E27FC236}">
                  <a16:creationId xmlns:a16="http://schemas.microsoft.com/office/drawing/2014/main" id="{C49673A8-F168-4678-A2A9-A39967D577A6}"/>
                </a:ext>
              </a:extLst>
            </p:cNvPr>
            <p:cNvSpPr/>
            <p:nvPr/>
          </p:nvSpPr>
          <p:spPr>
            <a:xfrm>
              <a:off x="1020" y="4479"/>
              <a:ext cx="3079" cy="1839"/>
            </a:xfrm>
            <a:prstGeom prst="roundRect">
              <a:avLst/>
            </a:prstGeom>
            <a:solidFill>
              <a:schemeClr val="accent3"/>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Cloud Platform</a:t>
              </a:r>
            </a:p>
          </p:txBody>
        </p:sp>
        <p:sp>
          <p:nvSpPr>
            <p:cNvPr id="13" name="圆角矩形 12">
              <a:extLst>
                <a:ext uri="{FF2B5EF4-FFF2-40B4-BE49-F238E27FC236}">
                  <a16:creationId xmlns:a16="http://schemas.microsoft.com/office/drawing/2014/main" id="{9A72257A-BF28-4BDB-BF8A-18AE0D41E1E9}"/>
                </a:ext>
              </a:extLst>
            </p:cNvPr>
            <p:cNvSpPr/>
            <p:nvPr/>
          </p:nvSpPr>
          <p:spPr>
            <a:xfrm>
              <a:off x="8238" y="2473"/>
              <a:ext cx="3079" cy="1839"/>
            </a:xfrm>
            <a:prstGeom prst="roundRect">
              <a:avLst/>
            </a:prstGeom>
            <a:solidFill>
              <a:schemeClr val="accent6"/>
            </a:solidFill>
            <a:ln w="12700" cap="rnd">
              <a:noFill/>
              <a:prstDash val="solid"/>
              <a:rou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b="1" dirty="0">
                  <a:solidFill>
                    <a:srgbClr val="FFFFFF"/>
                  </a:solidFill>
                  <a:latin typeface="Times New Roman" panose="02020603050405020304" pitchFamily="18" charset="0"/>
                  <a:cs typeface="Times New Roman" panose="02020603050405020304" pitchFamily="18" charset="0"/>
                </a:rPr>
                <a:t>Library Electronic Resources</a:t>
              </a:r>
            </a:p>
          </p:txBody>
        </p:sp>
        <p:sp>
          <p:nvSpPr>
            <p:cNvPr id="14" name="圆角矩形 13">
              <a:extLst>
                <a:ext uri="{FF2B5EF4-FFF2-40B4-BE49-F238E27FC236}">
                  <a16:creationId xmlns:a16="http://schemas.microsoft.com/office/drawing/2014/main" id="{31EE8059-886E-4423-9795-E346765764B3}"/>
                </a:ext>
              </a:extLst>
            </p:cNvPr>
            <p:cNvSpPr/>
            <p:nvPr/>
          </p:nvSpPr>
          <p:spPr>
            <a:xfrm>
              <a:off x="1020" y="2393"/>
              <a:ext cx="3079" cy="1839"/>
            </a:xfrm>
            <a:prstGeom prst="roundRect">
              <a:avLst/>
            </a:prstGeom>
            <a:solidFill>
              <a:schemeClr val="accent1"/>
            </a:solidFill>
            <a:ln w="12700" cap="rnd">
              <a:noFill/>
              <a:prstDash val="solid"/>
              <a:rou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Wired/Wireless</a:t>
              </a:r>
            </a:p>
          </p:txBody>
        </p:sp>
        <p:sp>
          <p:nvSpPr>
            <p:cNvPr id="15" name="圆角矩形 14">
              <a:extLst>
                <a:ext uri="{FF2B5EF4-FFF2-40B4-BE49-F238E27FC236}">
                  <a16:creationId xmlns:a16="http://schemas.microsoft.com/office/drawing/2014/main" id="{B64CABC4-FBAE-49CC-B272-F0262B962556}"/>
                </a:ext>
              </a:extLst>
            </p:cNvPr>
            <p:cNvSpPr/>
            <p:nvPr/>
          </p:nvSpPr>
          <p:spPr>
            <a:xfrm>
              <a:off x="8239" y="6738"/>
              <a:ext cx="3079" cy="1839"/>
            </a:xfrm>
            <a:prstGeom prst="roundRect">
              <a:avLst/>
            </a:prstGeom>
            <a:solidFill>
              <a:schemeClr val="accent5"/>
            </a:solidFill>
            <a:ln w="12700" cap="rnd">
              <a:noFill/>
              <a:prstDash val="solid"/>
              <a:rou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Domain name/fixed IP address</a:t>
              </a:r>
            </a:p>
          </p:txBody>
        </p:sp>
        <p:sp>
          <p:nvSpPr>
            <p:cNvPr id="19" name="圆角矩形 15">
              <a:extLst>
                <a:ext uri="{FF2B5EF4-FFF2-40B4-BE49-F238E27FC236}">
                  <a16:creationId xmlns:a16="http://schemas.microsoft.com/office/drawing/2014/main" id="{61D8DAF1-68D6-43EC-9BF0-0415138A8903}"/>
                </a:ext>
              </a:extLst>
            </p:cNvPr>
            <p:cNvSpPr/>
            <p:nvPr/>
          </p:nvSpPr>
          <p:spPr>
            <a:xfrm>
              <a:off x="1020" y="6738"/>
              <a:ext cx="3079" cy="1839"/>
            </a:xfrm>
            <a:prstGeom prst="roundRect">
              <a:avLst/>
            </a:prstGeom>
            <a:solidFill>
              <a:srgbClr val="6096E6"/>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IoT</a:t>
              </a:r>
            </a:p>
          </p:txBody>
        </p:sp>
        <p:sp>
          <p:nvSpPr>
            <p:cNvPr id="21" name="圆角矩形 16">
              <a:extLst>
                <a:ext uri="{FF2B5EF4-FFF2-40B4-BE49-F238E27FC236}">
                  <a16:creationId xmlns:a16="http://schemas.microsoft.com/office/drawing/2014/main" id="{1ACE675E-8A10-4BE3-A6C0-31BC2D61BDE0}"/>
                </a:ext>
              </a:extLst>
            </p:cNvPr>
            <p:cNvSpPr/>
            <p:nvPr/>
          </p:nvSpPr>
          <p:spPr>
            <a:xfrm>
              <a:off x="8238" y="4605"/>
              <a:ext cx="3079" cy="1839"/>
            </a:xfrm>
            <a:prstGeom prst="roundRect">
              <a:avLst/>
            </a:prstGeom>
            <a:solidFill>
              <a:schemeClr val="accent1"/>
            </a:solidFill>
            <a:ln w="12700" cap="rnd">
              <a:noFill/>
              <a:prstDash val="solid"/>
              <a:rou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One-card</a:t>
              </a:r>
              <a:endParaRPr lang="zh-CN" altLang="en-US" sz="2000" b="1" dirty="0">
                <a:solidFill>
                  <a:srgbClr val="FFFFFF"/>
                </a:solidFill>
                <a:latin typeface="Times New Roman" panose="02020603050405020304" pitchFamily="18" charset="0"/>
                <a:cs typeface="Times New Roman" panose="02020603050405020304" pitchFamily="18" charset="0"/>
              </a:endParaRPr>
            </a:p>
          </p:txBody>
        </p:sp>
        <p:sp>
          <p:nvSpPr>
            <p:cNvPr id="22" name="圆角矩形 17">
              <a:extLst>
                <a:ext uri="{FF2B5EF4-FFF2-40B4-BE49-F238E27FC236}">
                  <a16:creationId xmlns:a16="http://schemas.microsoft.com/office/drawing/2014/main" id="{D9694A95-F74C-4EC2-9897-7084FEAA751C}"/>
                </a:ext>
              </a:extLst>
            </p:cNvPr>
            <p:cNvSpPr/>
            <p:nvPr/>
          </p:nvSpPr>
          <p:spPr>
            <a:xfrm>
              <a:off x="11810" y="6738"/>
              <a:ext cx="3452" cy="1839"/>
            </a:xfrm>
            <a:prstGeom prst="roundRect">
              <a:avLst/>
            </a:prstGeom>
            <a:solidFill>
              <a:srgbClr val="EC5F74"/>
            </a:solidFill>
            <a:ln w="12700" cap="rnd">
              <a:noFill/>
              <a:prstDash val="solid"/>
              <a:rou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5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Server Hosting</a:t>
              </a:r>
              <a:endParaRPr lang="zh-CN" altLang="en-US" sz="2000" b="1" dirty="0">
                <a:solidFill>
                  <a:srgbClr val="FFFFFF"/>
                </a:solidFill>
                <a:latin typeface="Times New Roman" panose="02020603050405020304" pitchFamily="18" charset="0"/>
                <a:cs typeface="Times New Roman" panose="02020603050405020304" pitchFamily="18" charset="0"/>
              </a:endParaRPr>
            </a:p>
          </p:txBody>
        </p:sp>
        <p:sp>
          <p:nvSpPr>
            <p:cNvPr id="23" name="圆角矩形 18">
              <a:extLst>
                <a:ext uri="{FF2B5EF4-FFF2-40B4-BE49-F238E27FC236}">
                  <a16:creationId xmlns:a16="http://schemas.microsoft.com/office/drawing/2014/main" id="{69B1E146-2D65-4CE1-8F42-CB4736403622}"/>
                </a:ext>
              </a:extLst>
            </p:cNvPr>
            <p:cNvSpPr/>
            <p:nvPr/>
          </p:nvSpPr>
          <p:spPr>
            <a:xfrm>
              <a:off x="11810" y="4479"/>
              <a:ext cx="3452" cy="1839"/>
            </a:xfrm>
            <a:prstGeom prst="roundRect">
              <a:avLst/>
            </a:prstGeom>
            <a:solidFill>
              <a:schemeClr val="accent3"/>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Dedicated Network</a:t>
              </a:r>
              <a:endParaRPr lang="zh-CN" altLang="en-US" sz="2000" b="1" dirty="0">
                <a:solidFill>
                  <a:srgbClr val="FFFFFF"/>
                </a:solidFill>
                <a:latin typeface="Times New Roman" panose="02020603050405020304" pitchFamily="18" charset="0"/>
                <a:cs typeface="Times New Roman" panose="02020603050405020304" pitchFamily="18" charset="0"/>
              </a:endParaRPr>
            </a:p>
          </p:txBody>
        </p:sp>
        <p:sp>
          <p:nvSpPr>
            <p:cNvPr id="24" name="圆角矩形 19">
              <a:extLst>
                <a:ext uri="{FF2B5EF4-FFF2-40B4-BE49-F238E27FC236}">
                  <a16:creationId xmlns:a16="http://schemas.microsoft.com/office/drawing/2014/main" id="{C96355EB-ED45-41E1-8565-615A28B11DC3}"/>
                </a:ext>
              </a:extLst>
            </p:cNvPr>
            <p:cNvSpPr/>
            <p:nvPr/>
          </p:nvSpPr>
          <p:spPr>
            <a:xfrm>
              <a:off x="4629" y="6742"/>
              <a:ext cx="3079" cy="1839"/>
            </a:xfrm>
            <a:prstGeom prst="roundRect">
              <a:avLst/>
            </a:prstGeom>
            <a:solidFill>
              <a:srgbClr val="FFBA55"/>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Network Security</a:t>
              </a:r>
              <a:endParaRPr lang="zh-CN" altLang="en-US" sz="2000" b="1" dirty="0">
                <a:solidFill>
                  <a:srgbClr val="FFFFFF"/>
                </a:solidFill>
                <a:latin typeface="Times New Roman" panose="02020603050405020304" pitchFamily="18" charset="0"/>
                <a:cs typeface="Times New Roman" panose="02020603050405020304" pitchFamily="18" charset="0"/>
              </a:endParaRPr>
            </a:p>
          </p:txBody>
        </p:sp>
        <p:sp>
          <p:nvSpPr>
            <p:cNvPr id="25" name="圆角矩形 20">
              <a:extLst>
                <a:ext uri="{FF2B5EF4-FFF2-40B4-BE49-F238E27FC236}">
                  <a16:creationId xmlns:a16="http://schemas.microsoft.com/office/drawing/2014/main" id="{1BA965E7-4CCB-4A3E-BC39-999600DA4ED8}"/>
                </a:ext>
              </a:extLst>
            </p:cNvPr>
            <p:cNvSpPr/>
            <p:nvPr/>
          </p:nvSpPr>
          <p:spPr>
            <a:xfrm>
              <a:off x="11810" y="2419"/>
              <a:ext cx="3452" cy="1839"/>
            </a:xfrm>
            <a:prstGeom prst="roundRect">
              <a:avLst/>
            </a:prstGeom>
            <a:solidFill>
              <a:srgbClr val="58B6E5"/>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High Performance Computing</a:t>
              </a:r>
              <a:endParaRPr lang="zh-CN" altLang="en-US" sz="2000" b="1" dirty="0">
                <a:solidFill>
                  <a:srgbClr val="FFFFFF"/>
                </a:solidFill>
                <a:latin typeface="Times New Roman" panose="02020603050405020304" pitchFamily="18" charset="0"/>
                <a:cs typeface="Times New Roman" panose="02020603050405020304" pitchFamily="18" charset="0"/>
              </a:endParaRPr>
            </a:p>
          </p:txBody>
        </p:sp>
      </p:grpSp>
      <p:sp>
        <p:nvSpPr>
          <p:cNvPr id="26" name="PA-文本框 6">
            <a:extLst>
              <a:ext uri="{FF2B5EF4-FFF2-40B4-BE49-F238E27FC236}">
                <a16:creationId xmlns:a16="http://schemas.microsoft.com/office/drawing/2014/main" id="{356D5B3E-B1DA-4413-B8D0-6E27D1EA51D2}"/>
              </a:ext>
            </a:extLst>
          </p:cNvPr>
          <p:cNvSpPr txBox="1"/>
          <p:nvPr>
            <p:custDataLst>
              <p:tags r:id="rId1"/>
            </p:custDataLst>
          </p:nvPr>
        </p:nvSpPr>
        <p:spPr>
          <a:xfrm>
            <a:off x="866853" y="1698904"/>
            <a:ext cx="10155098" cy="461665"/>
          </a:xfrm>
          <a:prstGeom prst="rect">
            <a:avLst/>
          </a:prstGeom>
          <a:solidFill>
            <a:srgbClr val="2F5597"/>
          </a:solidFill>
        </p:spPr>
        <p:txBody>
          <a:bodyPr wrap="square" rtlCol="0">
            <a:spAutoFit/>
          </a:bodyPr>
          <a:lstStyle/>
          <a:p>
            <a:pPr algn="ctr"/>
            <a:r>
              <a:rPr lang="en-US" altLang="zh-CN" sz="2400" b="1" dirty="0">
                <a:solidFill>
                  <a:schemeClr val="bg1"/>
                </a:solidFill>
                <a:latin typeface="Times New Roman" panose="02020603050405020304" pitchFamily="18" charset="0"/>
                <a:ea typeface="思源黑体" panose="020B0500000000000000" pitchFamily="34" charset="-122"/>
                <a:cs typeface="Times New Roman" panose="02020603050405020304" pitchFamily="18" charset="0"/>
                <a:sym typeface="思源黑体" panose="020B0500000000000000" pitchFamily="34" charset="-122"/>
              </a:rPr>
              <a:t>Campus network services provided for teachers and students</a:t>
            </a:r>
          </a:p>
        </p:txBody>
      </p:sp>
      <p:sp>
        <p:nvSpPr>
          <p:cNvPr id="27" name="圆角矩形 11">
            <a:extLst>
              <a:ext uri="{FF2B5EF4-FFF2-40B4-BE49-F238E27FC236}">
                <a16:creationId xmlns:a16="http://schemas.microsoft.com/office/drawing/2014/main" id="{960659A7-FE6F-4482-9206-45C985CDFD30}"/>
              </a:ext>
            </a:extLst>
          </p:cNvPr>
          <p:cNvSpPr/>
          <p:nvPr/>
        </p:nvSpPr>
        <p:spPr>
          <a:xfrm>
            <a:off x="3495576" y="3350072"/>
            <a:ext cx="2084714" cy="600701"/>
          </a:xfrm>
          <a:prstGeom prst="roundRect">
            <a:avLst/>
          </a:prstGeom>
          <a:solidFill>
            <a:schemeClr val="accent4"/>
          </a:solidFill>
          <a:ln w="12700" cap="rnd">
            <a:noFill/>
            <a:prstDash val="solid"/>
            <a:rou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r>
              <a:rPr lang="en-US" altLang="zh-CN" sz="2000" b="1" dirty="0">
                <a:solidFill>
                  <a:srgbClr val="FFFFFF"/>
                </a:solidFill>
                <a:latin typeface="Times New Roman" panose="02020603050405020304" pitchFamily="18" charset="0"/>
                <a:cs typeface="Times New Roman" panose="02020603050405020304" pitchFamily="18" charset="0"/>
              </a:rPr>
              <a:t>Mail</a:t>
            </a:r>
          </a:p>
        </p:txBody>
      </p:sp>
    </p:spTree>
    <p:extLst>
      <p:ext uri="{BB962C8B-B14F-4D97-AF65-F5344CB8AC3E}">
        <p14:creationId xmlns:p14="http://schemas.microsoft.com/office/powerpoint/2010/main" val="266394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Campus Network</a:t>
            </a:r>
          </a:p>
        </p:txBody>
      </p:sp>
      <p:sp>
        <p:nvSpPr>
          <p:cNvPr id="201" name="圆角矩形 455">
            <a:extLst>
              <a:ext uri="{FF2B5EF4-FFF2-40B4-BE49-F238E27FC236}">
                <a16:creationId xmlns:a16="http://schemas.microsoft.com/office/drawing/2014/main" id="{DB4697DD-49B6-4C6C-A54B-E9D3ECD23870}"/>
              </a:ext>
            </a:extLst>
          </p:cNvPr>
          <p:cNvSpPr/>
          <p:nvPr/>
        </p:nvSpPr>
        <p:spPr>
          <a:xfrm>
            <a:off x="9470155" y="2067805"/>
            <a:ext cx="2736937" cy="249342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2" name="圆角矩形 455">
            <a:extLst>
              <a:ext uri="{FF2B5EF4-FFF2-40B4-BE49-F238E27FC236}">
                <a16:creationId xmlns:a16="http://schemas.microsoft.com/office/drawing/2014/main" id="{EDED4E64-851F-4AC2-A222-FD871685106D}"/>
              </a:ext>
            </a:extLst>
          </p:cNvPr>
          <p:cNvSpPr/>
          <p:nvPr/>
        </p:nvSpPr>
        <p:spPr>
          <a:xfrm>
            <a:off x="7196951" y="4617618"/>
            <a:ext cx="3452211" cy="12499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3" name="圆角矩形 363">
            <a:extLst>
              <a:ext uri="{FF2B5EF4-FFF2-40B4-BE49-F238E27FC236}">
                <a16:creationId xmlns:a16="http://schemas.microsoft.com/office/drawing/2014/main" id="{F5F36813-96C8-4027-80D0-44D4453D673F}"/>
              </a:ext>
            </a:extLst>
          </p:cNvPr>
          <p:cNvSpPr/>
          <p:nvPr/>
        </p:nvSpPr>
        <p:spPr>
          <a:xfrm>
            <a:off x="7705347" y="3831855"/>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204" name="椭圆 203">
            <a:extLst>
              <a:ext uri="{FF2B5EF4-FFF2-40B4-BE49-F238E27FC236}">
                <a16:creationId xmlns:a16="http://schemas.microsoft.com/office/drawing/2014/main" id="{950C7EDC-03BE-40D8-B38B-C352600B8911}"/>
              </a:ext>
            </a:extLst>
          </p:cNvPr>
          <p:cNvSpPr/>
          <p:nvPr/>
        </p:nvSpPr>
        <p:spPr>
          <a:xfrm>
            <a:off x="2634025" y="2870959"/>
            <a:ext cx="4520479" cy="3966885"/>
          </a:xfrm>
          <a:prstGeom prst="ellips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5" name="圆角矩形 363">
            <a:extLst>
              <a:ext uri="{FF2B5EF4-FFF2-40B4-BE49-F238E27FC236}">
                <a16:creationId xmlns:a16="http://schemas.microsoft.com/office/drawing/2014/main" id="{567238A6-B248-471A-841B-83447E0D2B11}"/>
              </a:ext>
            </a:extLst>
          </p:cNvPr>
          <p:cNvSpPr/>
          <p:nvPr/>
        </p:nvSpPr>
        <p:spPr>
          <a:xfrm>
            <a:off x="4366027" y="5153031"/>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206" name="图片 205" descr="核心交换机.png">
            <a:extLst>
              <a:ext uri="{FF2B5EF4-FFF2-40B4-BE49-F238E27FC236}">
                <a16:creationId xmlns:a16="http://schemas.microsoft.com/office/drawing/2014/main" id="{D9B0C9B8-0761-457F-BE75-64355A18D48E}"/>
              </a:ext>
            </a:extLst>
          </p:cNvPr>
          <p:cNvPicPr>
            <a:picLocks noChangeAspect="1"/>
          </p:cNvPicPr>
          <p:nvPr/>
        </p:nvPicPr>
        <p:blipFill>
          <a:blip r:embed="rId2" cstate="print"/>
          <a:stretch>
            <a:fillRect/>
          </a:stretch>
        </p:blipFill>
        <p:spPr>
          <a:xfrm>
            <a:off x="7833562" y="3965859"/>
            <a:ext cx="396002" cy="324000"/>
          </a:xfrm>
          <a:prstGeom prst="rect">
            <a:avLst/>
          </a:prstGeom>
          <a:solidFill>
            <a:schemeClr val="bg1"/>
          </a:solidFill>
        </p:spPr>
      </p:pic>
      <p:pic>
        <p:nvPicPr>
          <p:cNvPr id="207" name="图片 206" descr="核心交换机.png">
            <a:extLst>
              <a:ext uri="{FF2B5EF4-FFF2-40B4-BE49-F238E27FC236}">
                <a16:creationId xmlns:a16="http://schemas.microsoft.com/office/drawing/2014/main" id="{E8E0ACE3-4C67-45A1-AA86-F8891AB0F8FA}"/>
              </a:ext>
            </a:extLst>
          </p:cNvPr>
          <p:cNvPicPr>
            <a:picLocks noChangeAspect="1"/>
          </p:cNvPicPr>
          <p:nvPr/>
        </p:nvPicPr>
        <p:blipFill>
          <a:blip r:embed="rId2" cstate="print"/>
          <a:stretch>
            <a:fillRect/>
          </a:stretch>
        </p:blipFill>
        <p:spPr>
          <a:xfrm>
            <a:off x="8509237" y="3969289"/>
            <a:ext cx="396002" cy="324000"/>
          </a:xfrm>
          <a:prstGeom prst="rect">
            <a:avLst/>
          </a:prstGeom>
          <a:solidFill>
            <a:schemeClr val="bg1"/>
          </a:solidFill>
        </p:spPr>
      </p:pic>
      <p:cxnSp>
        <p:nvCxnSpPr>
          <p:cNvPr id="208" name="直接连接符 207">
            <a:extLst>
              <a:ext uri="{FF2B5EF4-FFF2-40B4-BE49-F238E27FC236}">
                <a16:creationId xmlns:a16="http://schemas.microsoft.com/office/drawing/2014/main" id="{975AF132-9EF5-4F47-91BD-7F36908FA98E}"/>
              </a:ext>
            </a:extLst>
          </p:cNvPr>
          <p:cNvCxnSpPr>
            <a:cxnSpLocks/>
          </p:cNvCxnSpPr>
          <p:nvPr/>
        </p:nvCxnSpPr>
        <p:spPr>
          <a:xfrm flipH="1">
            <a:off x="8230149" y="4097146"/>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9" name="椭圆 208">
            <a:extLst>
              <a:ext uri="{FF2B5EF4-FFF2-40B4-BE49-F238E27FC236}">
                <a16:creationId xmlns:a16="http://schemas.microsoft.com/office/drawing/2014/main" id="{695253DE-C321-4606-8BB9-A94D8085792D}"/>
              </a:ext>
            </a:extLst>
          </p:cNvPr>
          <p:cNvSpPr/>
          <p:nvPr/>
        </p:nvSpPr>
        <p:spPr>
          <a:xfrm>
            <a:off x="8305466" y="4002940"/>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210" name="直接连接符 209">
            <a:extLst>
              <a:ext uri="{FF2B5EF4-FFF2-40B4-BE49-F238E27FC236}">
                <a16:creationId xmlns:a16="http://schemas.microsoft.com/office/drawing/2014/main" id="{F0D8FD35-88BA-404A-BC40-9883747C33BB}"/>
              </a:ext>
            </a:extLst>
          </p:cNvPr>
          <p:cNvCxnSpPr>
            <a:cxnSpLocks/>
            <a:stCxn id="203" idx="2"/>
            <a:endCxn id="278" idx="0"/>
          </p:cNvCxnSpPr>
          <p:nvPr/>
        </p:nvCxnSpPr>
        <p:spPr>
          <a:xfrm>
            <a:off x="8370548" y="4386531"/>
            <a:ext cx="1007934" cy="5192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73EC22C1-A492-4B1D-8DAF-DEB95A2E635D}"/>
              </a:ext>
            </a:extLst>
          </p:cNvPr>
          <p:cNvSpPr txBox="1"/>
          <p:nvPr/>
        </p:nvSpPr>
        <p:spPr>
          <a:xfrm>
            <a:off x="7857717" y="3575311"/>
            <a:ext cx="1069869" cy="461665"/>
          </a:xfrm>
          <a:prstGeom prst="rect">
            <a:avLst/>
          </a:prstGeom>
          <a:noFill/>
        </p:spPr>
        <p:txBody>
          <a:bodyPr wrap="square" rtlCol="0">
            <a:spAutoFit/>
          </a:bodyPr>
          <a:lstStyle/>
          <a:p>
            <a:pPr algn="ctr"/>
            <a:r>
              <a:rPr lang="en-US" altLang="zh-CN" sz="1200" b="1" dirty="0" err="1">
                <a:solidFill>
                  <a:srgbClr val="C00000"/>
                </a:solidFill>
                <a:latin typeface="Times New Roman" panose="02020603050405020304" pitchFamily="18" charset="0"/>
                <a:cs typeface="Times New Roman" panose="02020603050405020304" pitchFamily="18" charset="0"/>
              </a:rPr>
              <a:t>Xingqing</a:t>
            </a:r>
            <a:r>
              <a:rPr lang="en-US" altLang="zh-CN" sz="1200" b="1" dirty="0">
                <a:solidFill>
                  <a:srgbClr val="C00000"/>
                </a:solidFill>
                <a:latin typeface="Times New Roman" panose="02020603050405020304" pitchFamily="18" charset="0"/>
                <a:cs typeface="Times New Roman" panose="02020603050405020304" pitchFamily="18" charset="0"/>
              </a:rPr>
              <a:t> Core Switch</a:t>
            </a:r>
            <a:endParaRPr lang="zh-CN" altLang="en-US" sz="1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12" name="直接连接符 211">
            <a:extLst>
              <a:ext uri="{FF2B5EF4-FFF2-40B4-BE49-F238E27FC236}">
                <a16:creationId xmlns:a16="http://schemas.microsoft.com/office/drawing/2014/main" id="{AAA72A08-D4E9-4293-A8D8-CF779A3DC368}"/>
              </a:ext>
            </a:extLst>
          </p:cNvPr>
          <p:cNvCxnSpPr>
            <a:cxnSpLocks/>
          </p:cNvCxnSpPr>
          <p:nvPr/>
        </p:nvCxnSpPr>
        <p:spPr>
          <a:xfrm flipH="1">
            <a:off x="8222931" y="4188948"/>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文本框 212">
            <a:extLst>
              <a:ext uri="{FF2B5EF4-FFF2-40B4-BE49-F238E27FC236}">
                <a16:creationId xmlns:a16="http://schemas.microsoft.com/office/drawing/2014/main" id="{D42AEEA8-7861-4DF7-93C6-A33DDC9AB0EB}"/>
              </a:ext>
            </a:extLst>
          </p:cNvPr>
          <p:cNvSpPr txBox="1"/>
          <p:nvPr/>
        </p:nvSpPr>
        <p:spPr>
          <a:xfrm>
            <a:off x="8114161" y="2735065"/>
            <a:ext cx="1633259" cy="307777"/>
          </a:xfrm>
          <a:prstGeom prst="rect">
            <a:avLst/>
          </a:prstGeom>
          <a:noFill/>
        </p:spPr>
        <p:txBody>
          <a:bodyPr wrap="square" rtlCol="0">
            <a:spAutoFit/>
          </a:bodyPr>
          <a:lstStyle/>
          <a:p>
            <a:pPr algn="ct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Export</a:t>
            </a:r>
            <a:endPar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14" name="直接连接符 213">
            <a:extLst>
              <a:ext uri="{FF2B5EF4-FFF2-40B4-BE49-F238E27FC236}">
                <a16:creationId xmlns:a16="http://schemas.microsoft.com/office/drawing/2014/main" id="{F045DBD8-3D33-41FC-A6B3-78955B7915B1}"/>
              </a:ext>
            </a:extLst>
          </p:cNvPr>
          <p:cNvCxnSpPr>
            <a:cxnSpLocks/>
            <a:stCxn id="203" idx="2"/>
          </p:cNvCxnSpPr>
          <p:nvPr/>
        </p:nvCxnSpPr>
        <p:spPr>
          <a:xfrm flipH="1">
            <a:off x="7861624" y="4386531"/>
            <a:ext cx="508924" cy="53636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pic>
        <p:nvPicPr>
          <p:cNvPr id="215" name="图片 214" descr="汇聚交换机.png">
            <a:extLst>
              <a:ext uri="{FF2B5EF4-FFF2-40B4-BE49-F238E27FC236}">
                <a16:creationId xmlns:a16="http://schemas.microsoft.com/office/drawing/2014/main" id="{53CFE6AE-9FEB-4DA4-AB1C-B3B2EFCA516A}"/>
              </a:ext>
            </a:extLst>
          </p:cNvPr>
          <p:cNvPicPr>
            <a:picLocks noChangeAspect="1"/>
          </p:cNvPicPr>
          <p:nvPr/>
        </p:nvPicPr>
        <p:blipFill>
          <a:blip r:embed="rId3" cstate="print"/>
          <a:stretch>
            <a:fillRect/>
          </a:stretch>
        </p:blipFill>
        <p:spPr>
          <a:xfrm>
            <a:off x="8132400" y="2682074"/>
            <a:ext cx="456089" cy="373163"/>
          </a:xfrm>
          <a:prstGeom prst="rect">
            <a:avLst/>
          </a:prstGeom>
        </p:spPr>
      </p:pic>
      <p:cxnSp>
        <p:nvCxnSpPr>
          <p:cNvPr id="216" name="直接连接符 215">
            <a:extLst>
              <a:ext uri="{FF2B5EF4-FFF2-40B4-BE49-F238E27FC236}">
                <a16:creationId xmlns:a16="http://schemas.microsoft.com/office/drawing/2014/main" id="{CE6A20DC-24D7-4E6B-8AF6-FF6215ECC04F}"/>
              </a:ext>
            </a:extLst>
          </p:cNvPr>
          <p:cNvCxnSpPr>
            <a:cxnSpLocks/>
            <a:stCxn id="215" idx="2"/>
            <a:endCxn id="203" idx="0"/>
          </p:cNvCxnSpPr>
          <p:nvPr/>
        </p:nvCxnSpPr>
        <p:spPr>
          <a:xfrm>
            <a:off x="8360445" y="3055237"/>
            <a:ext cx="10103" cy="77661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217" name="组合 216">
            <a:extLst>
              <a:ext uri="{FF2B5EF4-FFF2-40B4-BE49-F238E27FC236}">
                <a16:creationId xmlns:a16="http://schemas.microsoft.com/office/drawing/2014/main" id="{D117C525-3DC6-445F-AB45-4294FCBC181F}"/>
              </a:ext>
            </a:extLst>
          </p:cNvPr>
          <p:cNvGrpSpPr/>
          <p:nvPr/>
        </p:nvGrpSpPr>
        <p:grpSpPr>
          <a:xfrm>
            <a:off x="6914866" y="1446885"/>
            <a:ext cx="990649" cy="473157"/>
            <a:chOff x="4163747" y="751587"/>
            <a:chExt cx="680259" cy="397465"/>
          </a:xfrm>
        </p:grpSpPr>
        <p:pic>
          <p:nvPicPr>
            <p:cNvPr id="218" name="图片 217" descr="网络云4.png">
              <a:extLst>
                <a:ext uri="{FF2B5EF4-FFF2-40B4-BE49-F238E27FC236}">
                  <a16:creationId xmlns:a16="http://schemas.microsoft.com/office/drawing/2014/main" id="{A78C219E-07B1-4B73-98CD-592EDE3AE3A1}"/>
                </a:ext>
              </a:extLst>
            </p:cNvPr>
            <p:cNvPicPr>
              <a:picLocks noChangeAspect="1"/>
            </p:cNvPicPr>
            <p:nvPr/>
          </p:nvPicPr>
          <p:blipFill>
            <a:blip r:embed="rId4" cstate="print"/>
            <a:stretch>
              <a:fillRect/>
            </a:stretch>
          </p:blipFill>
          <p:spPr>
            <a:xfrm>
              <a:off x="4211735" y="751587"/>
              <a:ext cx="547479" cy="329326"/>
            </a:xfrm>
            <a:prstGeom prst="rect">
              <a:avLst/>
            </a:prstGeom>
            <a:ln>
              <a:solidFill>
                <a:schemeClr val="bg1"/>
              </a:solidFill>
            </a:ln>
          </p:spPr>
        </p:pic>
        <p:sp>
          <p:nvSpPr>
            <p:cNvPr id="219" name="文本框 218">
              <a:extLst>
                <a:ext uri="{FF2B5EF4-FFF2-40B4-BE49-F238E27FC236}">
                  <a16:creationId xmlns:a16="http://schemas.microsoft.com/office/drawing/2014/main" id="{B871E9F0-3682-4C68-888C-F2CE0005B1CE}"/>
                </a:ext>
              </a:extLst>
            </p:cNvPr>
            <p:cNvSpPr txBox="1"/>
            <p:nvPr/>
          </p:nvSpPr>
          <p:spPr>
            <a:xfrm>
              <a:off x="4163747" y="761241"/>
              <a:ext cx="680259" cy="387811"/>
            </a:xfrm>
            <a:prstGeom prst="rect">
              <a:avLst/>
            </a:prstGeom>
            <a:noFill/>
            <a:ln>
              <a:solidFill>
                <a:schemeClr val="bg1"/>
              </a:solidFill>
            </a:ln>
          </p:spPr>
          <p:txBody>
            <a:bodyPr wrap="square" rtlCol="0">
              <a:spAutoFit/>
            </a:bodyPr>
            <a:lstStyle/>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China Mobile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220" name="直接连接符 219">
            <a:extLst>
              <a:ext uri="{FF2B5EF4-FFF2-40B4-BE49-F238E27FC236}">
                <a16:creationId xmlns:a16="http://schemas.microsoft.com/office/drawing/2014/main" id="{D5D49F84-05EA-402E-96A8-98BAA1ED338D}"/>
              </a:ext>
            </a:extLst>
          </p:cNvPr>
          <p:cNvCxnSpPr>
            <a:cxnSpLocks/>
            <a:stCxn id="215" idx="0"/>
            <a:endCxn id="239" idx="2"/>
          </p:cNvCxnSpPr>
          <p:nvPr/>
        </p:nvCxnSpPr>
        <p:spPr>
          <a:xfrm flipV="1">
            <a:off x="8360445" y="1787694"/>
            <a:ext cx="1009395" cy="89438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13F5C37B-33D3-4735-95C2-D27338EDDC24}"/>
              </a:ext>
            </a:extLst>
          </p:cNvPr>
          <p:cNvCxnSpPr>
            <a:cxnSpLocks/>
            <a:stCxn id="215" idx="0"/>
            <a:endCxn id="236" idx="2"/>
          </p:cNvCxnSpPr>
          <p:nvPr/>
        </p:nvCxnSpPr>
        <p:spPr>
          <a:xfrm flipV="1">
            <a:off x="8360445" y="1911301"/>
            <a:ext cx="3510" cy="770773"/>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pic>
        <p:nvPicPr>
          <p:cNvPr id="222" name="图片 221" descr="核心交换机.png">
            <a:extLst>
              <a:ext uri="{FF2B5EF4-FFF2-40B4-BE49-F238E27FC236}">
                <a16:creationId xmlns:a16="http://schemas.microsoft.com/office/drawing/2014/main" id="{01A04506-4385-4048-A699-FC0C824B2189}"/>
              </a:ext>
            </a:extLst>
          </p:cNvPr>
          <p:cNvPicPr>
            <a:picLocks noChangeAspect="1"/>
          </p:cNvPicPr>
          <p:nvPr/>
        </p:nvPicPr>
        <p:blipFill>
          <a:blip r:embed="rId2" cstate="print"/>
          <a:stretch>
            <a:fillRect/>
          </a:stretch>
        </p:blipFill>
        <p:spPr>
          <a:xfrm>
            <a:off x="4487271" y="5217422"/>
            <a:ext cx="396002" cy="324000"/>
          </a:xfrm>
          <a:prstGeom prst="rect">
            <a:avLst/>
          </a:prstGeom>
          <a:solidFill>
            <a:schemeClr val="bg1"/>
          </a:solidFill>
        </p:spPr>
      </p:pic>
      <p:pic>
        <p:nvPicPr>
          <p:cNvPr id="223" name="图片 222" descr="核心交换机.png">
            <a:extLst>
              <a:ext uri="{FF2B5EF4-FFF2-40B4-BE49-F238E27FC236}">
                <a16:creationId xmlns:a16="http://schemas.microsoft.com/office/drawing/2014/main" id="{4159711E-8CBE-4223-9EA1-470E845B20B3}"/>
              </a:ext>
            </a:extLst>
          </p:cNvPr>
          <p:cNvPicPr>
            <a:picLocks noChangeAspect="1"/>
          </p:cNvPicPr>
          <p:nvPr/>
        </p:nvPicPr>
        <p:blipFill>
          <a:blip r:embed="rId2" cstate="print"/>
          <a:stretch>
            <a:fillRect/>
          </a:stretch>
        </p:blipFill>
        <p:spPr>
          <a:xfrm>
            <a:off x="5162946" y="5220852"/>
            <a:ext cx="396002" cy="324000"/>
          </a:xfrm>
          <a:prstGeom prst="rect">
            <a:avLst/>
          </a:prstGeom>
          <a:solidFill>
            <a:schemeClr val="bg1"/>
          </a:solidFill>
        </p:spPr>
      </p:pic>
      <p:cxnSp>
        <p:nvCxnSpPr>
          <p:cNvPr id="224" name="直接连接符 223">
            <a:extLst>
              <a:ext uri="{FF2B5EF4-FFF2-40B4-BE49-F238E27FC236}">
                <a16:creationId xmlns:a16="http://schemas.microsoft.com/office/drawing/2014/main" id="{137555A8-AE33-4115-B92A-18D903D0DBBA}"/>
              </a:ext>
            </a:extLst>
          </p:cNvPr>
          <p:cNvCxnSpPr>
            <a:cxnSpLocks/>
          </p:cNvCxnSpPr>
          <p:nvPr/>
        </p:nvCxnSpPr>
        <p:spPr>
          <a:xfrm flipH="1">
            <a:off x="4883858" y="534870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14F8C225-3525-4A60-8975-640B9A5124EA}"/>
              </a:ext>
            </a:extLst>
          </p:cNvPr>
          <p:cNvSpPr/>
          <p:nvPr/>
        </p:nvSpPr>
        <p:spPr>
          <a:xfrm>
            <a:off x="4959175" y="5254503"/>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226" name="文本框 225">
            <a:extLst>
              <a:ext uri="{FF2B5EF4-FFF2-40B4-BE49-F238E27FC236}">
                <a16:creationId xmlns:a16="http://schemas.microsoft.com/office/drawing/2014/main" id="{2739F267-65F0-4D49-BB90-E09A5F139A1F}"/>
              </a:ext>
            </a:extLst>
          </p:cNvPr>
          <p:cNvSpPr txBox="1"/>
          <p:nvPr/>
        </p:nvSpPr>
        <p:spPr>
          <a:xfrm>
            <a:off x="4365027" y="5516272"/>
            <a:ext cx="1344852" cy="276999"/>
          </a:xfrm>
          <a:prstGeom prst="rect">
            <a:avLst/>
          </a:prstGeom>
          <a:noFill/>
        </p:spPr>
        <p:txBody>
          <a:bodyPr wrap="square" rtlCol="0">
            <a:spAutoFit/>
          </a:bodyPr>
          <a:lstStyle/>
          <a:p>
            <a:pPr algn="ctr"/>
            <a:r>
              <a:rPr lang="en-US" altLang="zh-CN" sz="1200" b="1" dirty="0" err="1">
                <a:latin typeface="Times New Roman" panose="02020603050405020304" pitchFamily="18" charset="0"/>
                <a:ea typeface="微软雅黑" panose="020B0503020204020204" pitchFamily="34" charset="-122"/>
                <a:cs typeface="Times New Roman" panose="02020603050405020304" pitchFamily="18" charset="0"/>
              </a:rPr>
              <a:t>Yanta</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 SDN</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Core</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7" name="直接连接符 226">
            <a:extLst>
              <a:ext uri="{FF2B5EF4-FFF2-40B4-BE49-F238E27FC236}">
                <a16:creationId xmlns:a16="http://schemas.microsoft.com/office/drawing/2014/main" id="{E6F042C2-D0CE-407C-94F1-C26C0E379655}"/>
              </a:ext>
            </a:extLst>
          </p:cNvPr>
          <p:cNvCxnSpPr>
            <a:cxnSpLocks/>
          </p:cNvCxnSpPr>
          <p:nvPr/>
        </p:nvCxnSpPr>
        <p:spPr>
          <a:xfrm flipH="1">
            <a:off x="4876640" y="5440511"/>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AA8D9A0A-AD59-489A-87DB-887767F392B9}"/>
              </a:ext>
            </a:extLst>
          </p:cNvPr>
          <p:cNvGrpSpPr/>
          <p:nvPr/>
        </p:nvGrpSpPr>
        <p:grpSpPr>
          <a:xfrm>
            <a:off x="4099203" y="5985024"/>
            <a:ext cx="1289591" cy="506757"/>
            <a:chOff x="4130325" y="677947"/>
            <a:chExt cx="885537" cy="425690"/>
          </a:xfrm>
        </p:grpSpPr>
        <p:pic>
          <p:nvPicPr>
            <p:cNvPr id="229" name="图片 228" descr="网络云4.png">
              <a:extLst>
                <a:ext uri="{FF2B5EF4-FFF2-40B4-BE49-F238E27FC236}">
                  <a16:creationId xmlns:a16="http://schemas.microsoft.com/office/drawing/2014/main" id="{EECFDCD6-3ABC-47D5-BD11-3654DF0AD9E6}"/>
                </a:ext>
              </a:extLst>
            </p:cNvPr>
            <p:cNvPicPr>
              <a:picLocks noChangeAspect="1"/>
            </p:cNvPicPr>
            <p:nvPr/>
          </p:nvPicPr>
          <p:blipFill>
            <a:blip r:embed="rId4" cstate="print"/>
            <a:stretch>
              <a:fillRect/>
            </a:stretch>
          </p:blipFill>
          <p:spPr>
            <a:xfrm>
              <a:off x="4225651" y="677947"/>
              <a:ext cx="694887" cy="417997"/>
            </a:xfrm>
            <a:prstGeom prst="rect">
              <a:avLst/>
            </a:prstGeom>
          </p:spPr>
        </p:pic>
        <p:sp>
          <p:nvSpPr>
            <p:cNvPr id="230" name="文本框 229">
              <a:extLst>
                <a:ext uri="{FF2B5EF4-FFF2-40B4-BE49-F238E27FC236}">
                  <a16:creationId xmlns:a16="http://schemas.microsoft.com/office/drawing/2014/main" id="{6FC7CD37-B4D3-44C7-A55D-6BEEDDF79D05}"/>
                </a:ext>
              </a:extLst>
            </p:cNvPr>
            <p:cNvSpPr txBox="1"/>
            <p:nvPr/>
          </p:nvSpPr>
          <p:spPr>
            <a:xfrm>
              <a:off x="4130325" y="715826"/>
              <a:ext cx="885537" cy="387811"/>
            </a:xfrm>
            <a:prstGeom prst="rect">
              <a:avLst/>
            </a:prstGeom>
            <a:noFill/>
          </p:spPr>
          <p:txBody>
            <a:bodyPr wrap="square" rtlCol="0">
              <a:spAutoFit/>
            </a:bodyPr>
            <a:lstStyle/>
            <a:p>
              <a:pPr algn="ct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Yanta</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Campus</a:t>
              </a:r>
              <a:r>
                <a:rPr lang="en-US" altLang="zh-CN" sz="1200" dirty="0">
                  <a:latin typeface="Times New Roman" panose="02020603050405020304" pitchFamily="18" charset="0"/>
                  <a:cs typeface="Times New Roman" panose="02020603050405020304" pitchFamily="18" charset="0"/>
                </a:rPr>
                <a:t> Wireless Network</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231" name="直接连接符 230">
            <a:extLst>
              <a:ext uri="{FF2B5EF4-FFF2-40B4-BE49-F238E27FC236}">
                <a16:creationId xmlns:a16="http://schemas.microsoft.com/office/drawing/2014/main" id="{6568E247-534A-4115-ACB8-01B3D3070173}"/>
              </a:ext>
            </a:extLst>
          </p:cNvPr>
          <p:cNvCxnSpPr>
            <a:cxnSpLocks/>
            <a:stCxn id="229" idx="0"/>
          </p:cNvCxnSpPr>
          <p:nvPr/>
        </p:nvCxnSpPr>
        <p:spPr>
          <a:xfrm flipV="1">
            <a:off x="4743999" y="5567758"/>
            <a:ext cx="25646" cy="4172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直接连接符 231">
            <a:extLst>
              <a:ext uri="{FF2B5EF4-FFF2-40B4-BE49-F238E27FC236}">
                <a16:creationId xmlns:a16="http://schemas.microsoft.com/office/drawing/2014/main" id="{256AF7AC-DB3C-4BAA-B52C-B5BE835D41AF}"/>
              </a:ext>
            </a:extLst>
          </p:cNvPr>
          <p:cNvCxnSpPr>
            <a:cxnSpLocks/>
            <a:stCxn id="241" idx="2"/>
            <a:endCxn id="205" idx="0"/>
          </p:cNvCxnSpPr>
          <p:nvPr/>
        </p:nvCxnSpPr>
        <p:spPr>
          <a:xfrm flipH="1">
            <a:off x="5031228" y="4360820"/>
            <a:ext cx="1062694" cy="7922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C3297E86-BA27-4970-884C-A5B434139F06}"/>
              </a:ext>
            </a:extLst>
          </p:cNvPr>
          <p:cNvCxnSpPr>
            <a:cxnSpLocks/>
            <a:stCxn id="218" idx="2"/>
            <a:endCxn id="215" idx="0"/>
          </p:cNvCxnSpPr>
          <p:nvPr/>
        </p:nvCxnSpPr>
        <p:spPr>
          <a:xfrm>
            <a:off x="7383392" y="1838927"/>
            <a:ext cx="977053" cy="84314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234" name="组合 233">
            <a:extLst>
              <a:ext uri="{FF2B5EF4-FFF2-40B4-BE49-F238E27FC236}">
                <a16:creationId xmlns:a16="http://schemas.microsoft.com/office/drawing/2014/main" id="{B238A2F9-FA7E-4796-B3A6-700056A3591A}"/>
              </a:ext>
            </a:extLst>
          </p:cNvPr>
          <p:cNvGrpSpPr/>
          <p:nvPr/>
        </p:nvGrpSpPr>
        <p:grpSpPr>
          <a:xfrm>
            <a:off x="7868630" y="1436535"/>
            <a:ext cx="990649" cy="474766"/>
            <a:chOff x="4174667" y="677948"/>
            <a:chExt cx="680259" cy="398817"/>
          </a:xfrm>
        </p:grpSpPr>
        <p:pic>
          <p:nvPicPr>
            <p:cNvPr id="235" name="图片 234" descr="网络云4.png">
              <a:extLst>
                <a:ext uri="{FF2B5EF4-FFF2-40B4-BE49-F238E27FC236}">
                  <a16:creationId xmlns:a16="http://schemas.microsoft.com/office/drawing/2014/main" id="{5811AF86-F6CA-45D9-8F7E-EECA183F4190}"/>
                </a:ext>
              </a:extLst>
            </p:cNvPr>
            <p:cNvPicPr>
              <a:picLocks noChangeAspect="1"/>
            </p:cNvPicPr>
            <p:nvPr/>
          </p:nvPicPr>
          <p:blipFill>
            <a:blip r:embed="rId4" cstate="print"/>
            <a:stretch>
              <a:fillRect/>
            </a:stretch>
          </p:blipFill>
          <p:spPr>
            <a:xfrm>
              <a:off x="4225651" y="677948"/>
              <a:ext cx="547479" cy="329326"/>
            </a:xfrm>
            <a:prstGeom prst="rect">
              <a:avLst/>
            </a:prstGeom>
            <a:ln>
              <a:solidFill>
                <a:schemeClr val="bg1"/>
              </a:solidFill>
            </a:ln>
          </p:spPr>
        </p:pic>
        <p:sp>
          <p:nvSpPr>
            <p:cNvPr id="236" name="文本框 235">
              <a:extLst>
                <a:ext uri="{FF2B5EF4-FFF2-40B4-BE49-F238E27FC236}">
                  <a16:creationId xmlns:a16="http://schemas.microsoft.com/office/drawing/2014/main" id="{0C162585-CEEB-4F79-814D-33352CE6A054}"/>
                </a:ext>
              </a:extLst>
            </p:cNvPr>
            <p:cNvSpPr txBox="1"/>
            <p:nvPr/>
          </p:nvSpPr>
          <p:spPr>
            <a:xfrm>
              <a:off x="4174667" y="688954"/>
              <a:ext cx="680259" cy="387811"/>
            </a:xfrm>
            <a:prstGeom prst="rect">
              <a:avLst/>
            </a:prstGeom>
            <a:noFill/>
            <a:ln>
              <a:solidFill>
                <a:schemeClr val="bg1"/>
              </a:solidFill>
            </a:ln>
          </p:spPr>
          <p:txBody>
            <a:bodyPr wrap="square" rtlCol="0">
              <a:spAutoFit/>
            </a:bodyPr>
            <a:lstStyle/>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China Telecom</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37" name="组合 236">
            <a:extLst>
              <a:ext uri="{FF2B5EF4-FFF2-40B4-BE49-F238E27FC236}">
                <a16:creationId xmlns:a16="http://schemas.microsoft.com/office/drawing/2014/main" id="{EC167DDA-70D3-4065-85C1-07EEADFC75F1}"/>
              </a:ext>
            </a:extLst>
          </p:cNvPr>
          <p:cNvGrpSpPr/>
          <p:nvPr/>
        </p:nvGrpSpPr>
        <p:grpSpPr>
          <a:xfrm>
            <a:off x="8874515" y="1444676"/>
            <a:ext cx="990649" cy="392042"/>
            <a:chOff x="4181485" y="677948"/>
            <a:chExt cx="680259" cy="329326"/>
          </a:xfrm>
        </p:grpSpPr>
        <p:pic>
          <p:nvPicPr>
            <p:cNvPr id="238" name="图片 237" descr="网络云4.png">
              <a:extLst>
                <a:ext uri="{FF2B5EF4-FFF2-40B4-BE49-F238E27FC236}">
                  <a16:creationId xmlns:a16="http://schemas.microsoft.com/office/drawing/2014/main" id="{985AEF17-4745-4051-95B7-4CC88A0968F5}"/>
                </a:ext>
              </a:extLst>
            </p:cNvPr>
            <p:cNvPicPr>
              <a:picLocks noChangeAspect="1"/>
            </p:cNvPicPr>
            <p:nvPr/>
          </p:nvPicPr>
          <p:blipFill>
            <a:blip r:embed="rId4" cstate="print"/>
            <a:stretch>
              <a:fillRect/>
            </a:stretch>
          </p:blipFill>
          <p:spPr>
            <a:xfrm>
              <a:off x="4225651" y="677948"/>
              <a:ext cx="547479" cy="329326"/>
            </a:xfrm>
            <a:prstGeom prst="rect">
              <a:avLst/>
            </a:prstGeom>
            <a:ln>
              <a:solidFill>
                <a:schemeClr val="bg1"/>
              </a:solidFill>
            </a:ln>
          </p:spPr>
        </p:pic>
        <p:sp>
          <p:nvSpPr>
            <p:cNvPr id="239" name="文本框 238">
              <a:extLst>
                <a:ext uri="{FF2B5EF4-FFF2-40B4-BE49-F238E27FC236}">
                  <a16:creationId xmlns:a16="http://schemas.microsoft.com/office/drawing/2014/main" id="{A92A976A-581F-4D2E-8213-1A9EA64C8918}"/>
                </a:ext>
              </a:extLst>
            </p:cNvPr>
            <p:cNvSpPr txBox="1"/>
            <p:nvPr/>
          </p:nvSpPr>
          <p:spPr>
            <a:xfrm>
              <a:off x="4181485" y="733406"/>
              <a:ext cx="680259" cy="232687"/>
            </a:xfrm>
            <a:prstGeom prst="rect">
              <a:avLst/>
            </a:prstGeom>
            <a:noFill/>
            <a:ln>
              <a:solidFill>
                <a:schemeClr val="bg1"/>
              </a:solidFill>
            </a:ln>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CERNET </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40" name="组合 239">
            <a:extLst>
              <a:ext uri="{FF2B5EF4-FFF2-40B4-BE49-F238E27FC236}">
                <a16:creationId xmlns:a16="http://schemas.microsoft.com/office/drawing/2014/main" id="{F709CD4A-150C-454C-B679-A81ED93DDCDF}"/>
              </a:ext>
            </a:extLst>
          </p:cNvPr>
          <p:cNvGrpSpPr/>
          <p:nvPr/>
        </p:nvGrpSpPr>
        <p:grpSpPr>
          <a:xfrm>
            <a:off x="5354652" y="3662197"/>
            <a:ext cx="1619373" cy="698623"/>
            <a:chOff x="5772131" y="3330319"/>
            <a:chExt cx="1619373" cy="698623"/>
          </a:xfrm>
        </p:grpSpPr>
        <p:sp>
          <p:nvSpPr>
            <p:cNvPr id="241" name="圆角矩形 363">
              <a:extLst>
                <a:ext uri="{FF2B5EF4-FFF2-40B4-BE49-F238E27FC236}">
                  <a16:creationId xmlns:a16="http://schemas.microsoft.com/office/drawing/2014/main" id="{85ECCEE0-3848-4009-A4E0-4F0125244456}"/>
                </a:ext>
              </a:extLst>
            </p:cNvPr>
            <p:cNvSpPr/>
            <p:nvPr/>
          </p:nvSpPr>
          <p:spPr>
            <a:xfrm>
              <a:off x="5846200" y="347426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242" name="图片 241" descr="核心交换机.png">
              <a:extLst>
                <a:ext uri="{FF2B5EF4-FFF2-40B4-BE49-F238E27FC236}">
                  <a16:creationId xmlns:a16="http://schemas.microsoft.com/office/drawing/2014/main" id="{31F96C21-5808-4B81-9CA9-C3AD4D44CEA1}"/>
                </a:ext>
              </a:extLst>
            </p:cNvPr>
            <p:cNvPicPr>
              <a:picLocks noChangeAspect="1"/>
            </p:cNvPicPr>
            <p:nvPr/>
          </p:nvPicPr>
          <p:blipFill>
            <a:blip r:embed="rId2" cstate="print"/>
            <a:stretch>
              <a:fillRect/>
            </a:stretch>
          </p:blipFill>
          <p:spPr>
            <a:xfrm>
              <a:off x="5974415" y="3608270"/>
              <a:ext cx="396002" cy="324000"/>
            </a:xfrm>
            <a:prstGeom prst="rect">
              <a:avLst/>
            </a:prstGeom>
            <a:solidFill>
              <a:schemeClr val="bg1"/>
            </a:solidFill>
          </p:spPr>
        </p:pic>
        <p:pic>
          <p:nvPicPr>
            <p:cNvPr id="243" name="图片 242" descr="核心交换机.png">
              <a:extLst>
                <a:ext uri="{FF2B5EF4-FFF2-40B4-BE49-F238E27FC236}">
                  <a16:creationId xmlns:a16="http://schemas.microsoft.com/office/drawing/2014/main" id="{73771D1E-86A9-43A0-BA18-16EDB00590BC}"/>
                </a:ext>
              </a:extLst>
            </p:cNvPr>
            <p:cNvPicPr>
              <a:picLocks noChangeAspect="1"/>
            </p:cNvPicPr>
            <p:nvPr/>
          </p:nvPicPr>
          <p:blipFill>
            <a:blip r:embed="rId2" cstate="print"/>
            <a:stretch>
              <a:fillRect/>
            </a:stretch>
          </p:blipFill>
          <p:spPr>
            <a:xfrm>
              <a:off x="6650090" y="3611700"/>
              <a:ext cx="396002" cy="324000"/>
            </a:xfrm>
            <a:prstGeom prst="rect">
              <a:avLst/>
            </a:prstGeom>
            <a:solidFill>
              <a:schemeClr val="bg1"/>
            </a:solidFill>
          </p:spPr>
        </p:pic>
        <p:cxnSp>
          <p:nvCxnSpPr>
            <p:cNvPr id="244" name="直接连接符 243">
              <a:extLst>
                <a:ext uri="{FF2B5EF4-FFF2-40B4-BE49-F238E27FC236}">
                  <a16:creationId xmlns:a16="http://schemas.microsoft.com/office/drawing/2014/main" id="{492BDD7A-7F4E-438D-B77F-51C8D8833075}"/>
                </a:ext>
              </a:extLst>
            </p:cNvPr>
            <p:cNvCxnSpPr>
              <a:cxnSpLocks/>
            </p:cNvCxnSpPr>
            <p:nvPr/>
          </p:nvCxnSpPr>
          <p:spPr>
            <a:xfrm flipH="1">
              <a:off x="6371002" y="373955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45" name="椭圆 244">
              <a:extLst>
                <a:ext uri="{FF2B5EF4-FFF2-40B4-BE49-F238E27FC236}">
                  <a16:creationId xmlns:a16="http://schemas.microsoft.com/office/drawing/2014/main" id="{D69C4725-0975-460A-B057-8EFE827DB478}"/>
                </a:ext>
              </a:extLst>
            </p:cNvPr>
            <p:cNvSpPr/>
            <p:nvPr/>
          </p:nvSpPr>
          <p:spPr>
            <a:xfrm>
              <a:off x="6446319" y="364535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246" name="直接连接符 245">
              <a:extLst>
                <a:ext uri="{FF2B5EF4-FFF2-40B4-BE49-F238E27FC236}">
                  <a16:creationId xmlns:a16="http://schemas.microsoft.com/office/drawing/2014/main" id="{9FA5DF8E-6CDC-4167-A755-4269ACFEF26D}"/>
                </a:ext>
              </a:extLst>
            </p:cNvPr>
            <p:cNvCxnSpPr>
              <a:cxnSpLocks/>
            </p:cNvCxnSpPr>
            <p:nvPr/>
          </p:nvCxnSpPr>
          <p:spPr>
            <a:xfrm flipH="1">
              <a:off x="6363784" y="383135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47" name="文本框 246">
              <a:extLst>
                <a:ext uri="{FF2B5EF4-FFF2-40B4-BE49-F238E27FC236}">
                  <a16:creationId xmlns:a16="http://schemas.microsoft.com/office/drawing/2014/main" id="{2DD282E2-5398-4018-BE28-091B4091FEA7}"/>
                </a:ext>
              </a:extLst>
            </p:cNvPr>
            <p:cNvSpPr txBox="1"/>
            <p:nvPr/>
          </p:nvSpPr>
          <p:spPr>
            <a:xfrm>
              <a:off x="5772131" y="3330319"/>
              <a:ext cx="1619373" cy="276999"/>
            </a:xfrm>
            <a:prstGeom prst="rect">
              <a:avLst/>
            </a:prstGeom>
            <a:noFill/>
          </p:spPr>
          <p:txBody>
            <a:bodyPr wrap="square" rtlCol="0">
              <a:spAutoFit/>
            </a:bodyPr>
            <a:lstStyle/>
            <a:p>
              <a:pPr algn="ctr"/>
              <a:r>
                <a:rPr lang="en-US" altLang="zh-CN" sz="1200" b="1" dirty="0" err="1">
                  <a:solidFill>
                    <a:srgbClr val="C00000"/>
                  </a:solidFill>
                  <a:latin typeface="Times New Roman" panose="02020603050405020304" pitchFamily="18" charset="0"/>
                  <a:cs typeface="Times New Roman" panose="02020603050405020304" pitchFamily="18" charset="0"/>
                </a:rPr>
                <a:t>Xingqing</a:t>
              </a:r>
              <a:r>
                <a:rPr lang="en-US" altLang="zh-CN" sz="1200" b="1" dirty="0">
                  <a:solidFill>
                    <a:srgbClr val="C00000"/>
                  </a:solidFill>
                  <a:latin typeface="Times New Roman" panose="02020603050405020304" pitchFamily="18" charset="0"/>
                  <a:cs typeface="Times New Roman" panose="02020603050405020304" pitchFamily="18" charset="0"/>
                </a:rPr>
                <a:t> SDN Core</a:t>
              </a:r>
              <a:endParaRPr lang="zh-CN" altLang="en-US" sz="1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248" name="直接连接符 247">
            <a:extLst>
              <a:ext uri="{FF2B5EF4-FFF2-40B4-BE49-F238E27FC236}">
                <a16:creationId xmlns:a16="http://schemas.microsoft.com/office/drawing/2014/main" id="{FF816C11-B48B-4B12-BA4B-06E2C1EF6A5A}"/>
              </a:ext>
            </a:extLst>
          </p:cNvPr>
          <p:cNvCxnSpPr>
            <a:cxnSpLocks/>
            <a:stCxn id="203" idx="1"/>
            <a:endCxn id="243" idx="3"/>
          </p:cNvCxnSpPr>
          <p:nvPr/>
        </p:nvCxnSpPr>
        <p:spPr>
          <a:xfrm flipH="1" flipV="1">
            <a:off x="6628613" y="4105578"/>
            <a:ext cx="1076734" cy="36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9" name="圆角矩形 363">
            <a:extLst>
              <a:ext uri="{FF2B5EF4-FFF2-40B4-BE49-F238E27FC236}">
                <a16:creationId xmlns:a16="http://schemas.microsoft.com/office/drawing/2014/main" id="{51FDB321-7DED-4CF4-90FF-F35772F72011}"/>
              </a:ext>
            </a:extLst>
          </p:cNvPr>
          <p:cNvSpPr/>
          <p:nvPr/>
        </p:nvSpPr>
        <p:spPr>
          <a:xfrm>
            <a:off x="3238190" y="3774949"/>
            <a:ext cx="1387762" cy="577427"/>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250" name="图片 249" descr="核心交换机.png">
            <a:extLst>
              <a:ext uri="{FF2B5EF4-FFF2-40B4-BE49-F238E27FC236}">
                <a16:creationId xmlns:a16="http://schemas.microsoft.com/office/drawing/2014/main" id="{EB5B001F-09C2-4620-8664-5D7D78506EA4}"/>
              </a:ext>
            </a:extLst>
          </p:cNvPr>
          <p:cNvPicPr>
            <a:picLocks noChangeAspect="1"/>
          </p:cNvPicPr>
          <p:nvPr/>
        </p:nvPicPr>
        <p:blipFill>
          <a:blip r:embed="rId2" cstate="print"/>
          <a:stretch>
            <a:fillRect/>
          </a:stretch>
        </p:blipFill>
        <p:spPr>
          <a:xfrm>
            <a:off x="3363535" y="3889761"/>
            <a:ext cx="396002" cy="324000"/>
          </a:xfrm>
          <a:prstGeom prst="rect">
            <a:avLst/>
          </a:prstGeom>
          <a:solidFill>
            <a:schemeClr val="bg1"/>
          </a:solidFill>
        </p:spPr>
      </p:pic>
      <p:pic>
        <p:nvPicPr>
          <p:cNvPr id="251" name="图片 250" descr="核心交换机.png">
            <a:extLst>
              <a:ext uri="{FF2B5EF4-FFF2-40B4-BE49-F238E27FC236}">
                <a16:creationId xmlns:a16="http://schemas.microsoft.com/office/drawing/2014/main" id="{DD63BA16-2746-4EE6-86E3-7900C919C523}"/>
              </a:ext>
            </a:extLst>
          </p:cNvPr>
          <p:cNvPicPr>
            <a:picLocks noChangeAspect="1"/>
          </p:cNvPicPr>
          <p:nvPr/>
        </p:nvPicPr>
        <p:blipFill>
          <a:blip r:embed="rId2" cstate="print"/>
          <a:stretch>
            <a:fillRect/>
          </a:stretch>
        </p:blipFill>
        <p:spPr>
          <a:xfrm>
            <a:off x="4039210" y="3893191"/>
            <a:ext cx="396002" cy="324000"/>
          </a:xfrm>
          <a:prstGeom prst="rect">
            <a:avLst/>
          </a:prstGeom>
          <a:solidFill>
            <a:schemeClr val="bg1"/>
          </a:solidFill>
        </p:spPr>
      </p:pic>
      <p:cxnSp>
        <p:nvCxnSpPr>
          <p:cNvPr id="252" name="直接连接符 251">
            <a:extLst>
              <a:ext uri="{FF2B5EF4-FFF2-40B4-BE49-F238E27FC236}">
                <a16:creationId xmlns:a16="http://schemas.microsoft.com/office/drawing/2014/main" id="{E956DE33-C424-4122-B3A8-15F3E36FE101}"/>
              </a:ext>
            </a:extLst>
          </p:cNvPr>
          <p:cNvCxnSpPr>
            <a:cxnSpLocks/>
          </p:cNvCxnSpPr>
          <p:nvPr/>
        </p:nvCxnSpPr>
        <p:spPr>
          <a:xfrm flipH="1">
            <a:off x="3760122" y="4021048"/>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53" name="椭圆 252">
            <a:extLst>
              <a:ext uri="{FF2B5EF4-FFF2-40B4-BE49-F238E27FC236}">
                <a16:creationId xmlns:a16="http://schemas.microsoft.com/office/drawing/2014/main" id="{D46D3F09-2484-49DF-BBD4-131C331E3968}"/>
              </a:ext>
            </a:extLst>
          </p:cNvPr>
          <p:cNvSpPr/>
          <p:nvPr/>
        </p:nvSpPr>
        <p:spPr>
          <a:xfrm>
            <a:off x="3835439" y="3926842"/>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254" name="直接连接符 253">
            <a:extLst>
              <a:ext uri="{FF2B5EF4-FFF2-40B4-BE49-F238E27FC236}">
                <a16:creationId xmlns:a16="http://schemas.microsoft.com/office/drawing/2014/main" id="{1CB3BE60-12B9-4FA9-A18A-8C40789BFAF2}"/>
              </a:ext>
            </a:extLst>
          </p:cNvPr>
          <p:cNvCxnSpPr>
            <a:cxnSpLocks/>
          </p:cNvCxnSpPr>
          <p:nvPr/>
        </p:nvCxnSpPr>
        <p:spPr>
          <a:xfrm flipH="1">
            <a:off x="3752904" y="4112850"/>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BA4CA033-A856-48E4-BF31-96D58C7D88AD}"/>
              </a:ext>
            </a:extLst>
          </p:cNvPr>
          <p:cNvCxnSpPr>
            <a:cxnSpLocks/>
            <a:stCxn id="241" idx="1"/>
            <a:endCxn id="249" idx="3"/>
          </p:cNvCxnSpPr>
          <p:nvPr/>
        </p:nvCxnSpPr>
        <p:spPr>
          <a:xfrm flipH="1" flipV="1">
            <a:off x="4625952" y="4063663"/>
            <a:ext cx="802769" cy="198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6" name="文本框 255">
            <a:extLst>
              <a:ext uri="{FF2B5EF4-FFF2-40B4-BE49-F238E27FC236}">
                <a16:creationId xmlns:a16="http://schemas.microsoft.com/office/drawing/2014/main" id="{AA80B6E2-3310-4BB2-86F4-B5498155DD6B}"/>
              </a:ext>
            </a:extLst>
          </p:cNvPr>
          <p:cNvSpPr txBox="1"/>
          <p:nvPr/>
        </p:nvSpPr>
        <p:spPr>
          <a:xfrm>
            <a:off x="3190667" y="3522372"/>
            <a:ext cx="1597812" cy="461665"/>
          </a:xfrm>
          <a:prstGeom prst="rect">
            <a:avLst/>
          </a:prstGeom>
          <a:noFill/>
        </p:spPr>
        <p:txBody>
          <a:bodyPr wrap="square" rtlCol="0">
            <a:spAutoFit/>
          </a:bodyPr>
          <a:lstStyle/>
          <a:p>
            <a:pPr algn="ctr"/>
            <a:r>
              <a:rPr lang="en-US" altLang="zh-CN" sz="1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Innovation </a:t>
            </a:r>
          </a:p>
          <a:p>
            <a:pPr algn="ctr"/>
            <a:r>
              <a:rPr lang="en-US" altLang="zh-CN" sz="1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Harbor SDN  Core</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cxnSp>
        <p:nvCxnSpPr>
          <p:cNvPr id="257" name="直接连接符 256">
            <a:extLst>
              <a:ext uri="{FF2B5EF4-FFF2-40B4-BE49-F238E27FC236}">
                <a16:creationId xmlns:a16="http://schemas.microsoft.com/office/drawing/2014/main" id="{027EE5DF-7A08-4699-86FE-E2999EDC501D}"/>
              </a:ext>
            </a:extLst>
          </p:cNvPr>
          <p:cNvCxnSpPr>
            <a:cxnSpLocks/>
            <a:stCxn id="205" idx="0"/>
            <a:endCxn id="249" idx="2"/>
          </p:cNvCxnSpPr>
          <p:nvPr/>
        </p:nvCxnSpPr>
        <p:spPr>
          <a:xfrm flipH="1" flipV="1">
            <a:off x="3932071" y="4352376"/>
            <a:ext cx="1099157" cy="8006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8" name="矩形 257">
            <a:extLst>
              <a:ext uri="{FF2B5EF4-FFF2-40B4-BE49-F238E27FC236}">
                <a16:creationId xmlns:a16="http://schemas.microsoft.com/office/drawing/2014/main" id="{6AE3FBF7-6701-4F0C-96A0-2B032C344D7C}"/>
              </a:ext>
            </a:extLst>
          </p:cNvPr>
          <p:cNvSpPr/>
          <p:nvPr/>
        </p:nvSpPr>
        <p:spPr>
          <a:xfrm>
            <a:off x="4311610" y="4442159"/>
            <a:ext cx="1469234" cy="338554"/>
          </a:xfrm>
          <a:prstGeom prst="rect">
            <a:avLst/>
          </a:prstGeom>
        </p:spPr>
        <p:txBody>
          <a:bodyPr wrap="square">
            <a:spAutoFit/>
          </a:bodyPr>
          <a:lstStyle/>
          <a:p>
            <a:r>
              <a:rPr lang="en-US" altLang="zh-CN" sz="1600" dirty="0">
                <a:solidFill>
                  <a:srgbClr val="FF0000"/>
                </a:solidFill>
                <a:latin typeface="Arial" panose="020B0604020202020204" pitchFamily="34" charset="0"/>
                <a:cs typeface="Times New Roman" panose="02020603050405020304" pitchFamily="18" charset="0"/>
              </a:rPr>
              <a:t>SDN+VXLAN</a:t>
            </a:r>
            <a:endParaRPr lang="zh-CN" altLang="en-US" sz="1600" dirty="0">
              <a:solidFill>
                <a:srgbClr val="FF0000"/>
              </a:solidFill>
            </a:endParaRPr>
          </a:p>
        </p:txBody>
      </p:sp>
      <p:cxnSp>
        <p:nvCxnSpPr>
          <p:cNvPr id="259" name="直接连接符 258">
            <a:extLst>
              <a:ext uri="{FF2B5EF4-FFF2-40B4-BE49-F238E27FC236}">
                <a16:creationId xmlns:a16="http://schemas.microsoft.com/office/drawing/2014/main" id="{D353D4D4-EE89-4B1B-9544-C4EAD92338F3}"/>
              </a:ext>
            </a:extLst>
          </p:cNvPr>
          <p:cNvCxnSpPr>
            <a:cxnSpLocks/>
            <a:stCxn id="281" idx="2"/>
          </p:cNvCxnSpPr>
          <p:nvPr/>
        </p:nvCxnSpPr>
        <p:spPr>
          <a:xfrm>
            <a:off x="3531365" y="1635083"/>
            <a:ext cx="395411" cy="84665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60" name="文本框 259">
            <a:extLst>
              <a:ext uri="{FF2B5EF4-FFF2-40B4-BE49-F238E27FC236}">
                <a16:creationId xmlns:a16="http://schemas.microsoft.com/office/drawing/2014/main" id="{D6162EF3-65F2-47B2-B3CE-E88E7ECCF2D9}"/>
              </a:ext>
            </a:extLst>
          </p:cNvPr>
          <p:cNvSpPr txBox="1"/>
          <p:nvPr/>
        </p:nvSpPr>
        <p:spPr>
          <a:xfrm>
            <a:off x="2411492" y="2377550"/>
            <a:ext cx="1584594" cy="523220"/>
          </a:xfrm>
          <a:prstGeom prst="rect">
            <a:avLst/>
          </a:prstGeom>
          <a:noFill/>
        </p:spPr>
        <p:txBody>
          <a:bodyPr wrap="square" rtlCol="0">
            <a:spAutoFit/>
          </a:bodyPr>
          <a:lstStyle/>
          <a:p>
            <a:pPr algn="ct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Innovation </a:t>
            </a:r>
          </a:p>
          <a:p>
            <a:pPr algn="ct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Harbor</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261" name="图片 260">
            <a:extLst>
              <a:ext uri="{FF2B5EF4-FFF2-40B4-BE49-F238E27FC236}">
                <a16:creationId xmlns:a16="http://schemas.microsoft.com/office/drawing/2014/main" id="{5212014D-C02F-43D4-A0A3-FD7735E551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491" y="2465070"/>
            <a:ext cx="526992" cy="431519"/>
          </a:xfrm>
          <a:prstGeom prst="rect">
            <a:avLst/>
          </a:prstGeom>
        </p:spPr>
      </p:pic>
      <p:cxnSp>
        <p:nvCxnSpPr>
          <p:cNvPr id="262" name="直接连接符 261">
            <a:extLst>
              <a:ext uri="{FF2B5EF4-FFF2-40B4-BE49-F238E27FC236}">
                <a16:creationId xmlns:a16="http://schemas.microsoft.com/office/drawing/2014/main" id="{B60665ED-F6EC-4A2C-9E28-2B26369A75C6}"/>
              </a:ext>
            </a:extLst>
          </p:cNvPr>
          <p:cNvCxnSpPr>
            <a:cxnSpLocks/>
          </p:cNvCxnSpPr>
          <p:nvPr/>
        </p:nvCxnSpPr>
        <p:spPr>
          <a:xfrm flipH="1">
            <a:off x="3878664" y="2874185"/>
            <a:ext cx="10726" cy="95068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63" name="文本框 262">
            <a:extLst>
              <a:ext uri="{FF2B5EF4-FFF2-40B4-BE49-F238E27FC236}">
                <a16:creationId xmlns:a16="http://schemas.microsoft.com/office/drawing/2014/main" id="{6DB0002A-DCED-44E1-B1E4-E4E21E2D1B88}"/>
              </a:ext>
            </a:extLst>
          </p:cNvPr>
          <p:cNvSpPr txBox="1"/>
          <p:nvPr/>
        </p:nvSpPr>
        <p:spPr>
          <a:xfrm>
            <a:off x="9203836" y="4621516"/>
            <a:ext cx="1584594" cy="307777"/>
          </a:xfrm>
          <a:prstGeom prst="rect">
            <a:avLst/>
          </a:prstGeom>
          <a:noFill/>
        </p:spPr>
        <p:txBody>
          <a:bodyPr wrap="square" rtlCol="0">
            <a:spAutoFit/>
          </a:bodyPr>
          <a:lstStyle/>
          <a:p>
            <a:pPr algn="ctr"/>
            <a:r>
              <a:rPr lang="en-US" altLang="zh-CN" sz="1400" b="1" dirty="0">
                <a:solidFill>
                  <a:srgbClr val="C00000"/>
                </a:solidFill>
                <a:latin typeface="Times New Roman" panose="02020603050405020304" pitchFamily="18" charset="0"/>
                <a:cs typeface="Times New Roman" panose="02020603050405020304" pitchFamily="18" charset="0"/>
              </a:rPr>
              <a:t>User Network</a:t>
            </a:r>
            <a:endPar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64" name="直接连接符 263">
            <a:extLst>
              <a:ext uri="{FF2B5EF4-FFF2-40B4-BE49-F238E27FC236}">
                <a16:creationId xmlns:a16="http://schemas.microsoft.com/office/drawing/2014/main" id="{BB35C27E-A332-4E09-9D12-6D345C4ACF61}"/>
              </a:ext>
            </a:extLst>
          </p:cNvPr>
          <p:cNvCxnSpPr>
            <a:cxnSpLocks/>
          </p:cNvCxnSpPr>
          <p:nvPr/>
        </p:nvCxnSpPr>
        <p:spPr>
          <a:xfrm flipH="1">
            <a:off x="9715577" y="2693640"/>
            <a:ext cx="20582" cy="161347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0432D184-F10C-4658-A69C-795B67F37133}"/>
              </a:ext>
            </a:extLst>
          </p:cNvPr>
          <p:cNvCxnSpPr>
            <a:cxnSpLocks/>
          </p:cNvCxnSpPr>
          <p:nvPr/>
        </p:nvCxnSpPr>
        <p:spPr>
          <a:xfrm flipH="1" flipV="1">
            <a:off x="9725868" y="3732219"/>
            <a:ext cx="711761" cy="377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6" name="直接连接符 265">
            <a:extLst>
              <a:ext uri="{FF2B5EF4-FFF2-40B4-BE49-F238E27FC236}">
                <a16:creationId xmlns:a16="http://schemas.microsoft.com/office/drawing/2014/main" id="{4958097B-3313-4CA3-8138-DA3C79B34644}"/>
              </a:ext>
            </a:extLst>
          </p:cNvPr>
          <p:cNvCxnSpPr>
            <a:cxnSpLocks/>
          </p:cNvCxnSpPr>
          <p:nvPr/>
        </p:nvCxnSpPr>
        <p:spPr>
          <a:xfrm flipH="1">
            <a:off x="9704852" y="4307111"/>
            <a:ext cx="74854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126CE18E-6D04-450A-A2F2-B36B46C6EEC4}"/>
              </a:ext>
            </a:extLst>
          </p:cNvPr>
          <p:cNvCxnSpPr>
            <a:cxnSpLocks/>
          </p:cNvCxnSpPr>
          <p:nvPr/>
        </p:nvCxnSpPr>
        <p:spPr>
          <a:xfrm flipH="1" flipV="1">
            <a:off x="9733088" y="2707932"/>
            <a:ext cx="705736" cy="1864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8" name="直接连接符 267">
            <a:extLst>
              <a:ext uri="{FF2B5EF4-FFF2-40B4-BE49-F238E27FC236}">
                <a16:creationId xmlns:a16="http://schemas.microsoft.com/office/drawing/2014/main" id="{2FEC0EB3-A3C8-45D9-9ECD-75B2671137F9}"/>
              </a:ext>
            </a:extLst>
          </p:cNvPr>
          <p:cNvCxnSpPr>
            <a:cxnSpLocks/>
          </p:cNvCxnSpPr>
          <p:nvPr/>
        </p:nvCxnSpPr>
        <p:spPr>
          <a:xfrm flipH="1">
            <a:off x="9740630" y="3240188"/>
            <a:ext cx="688141"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FCBE7E82-28D8-4CB4-8E25-5763E462F4F4}"/>
              </a:ext>
            </a:extLst>
          </p:cNvPr>
          <p:cNvCxnSpPr>
            <a:cxnSpLocks/>
          </p:cNvCxnSpPr>
          <p:nvPr/>
        </p:nvCxnSpPr>
        <p:spPr>
          <a:xfrm flipH="1" flipV="1">
            <a:off x="9039340" y="4127832"/>
            <a:ext cx="670862" cy="9722"/>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70" name="文本框 269">
            <a:extLst>
              <a:ext uri="{FF2B5EF4-FFF2-40B4-BE49-F238E27FC236}">
                <a16:creationId xmlns:a16="http://schemas.microsoft.com/office/drawing/2014/main" id="{7E7AA237-5051-4CE6-8FF8-2AA9B25B3E0D}"/>
              </a:ext>
            </a:extLst>
          </p:cNvPr>
          <p:cNvSpPr txBox="1"/>
          <p:nvPr/>
        </p:nvSpPr>
        <p:spPr>
          <a:xfrm>
            <a:off x="183044" y="801556"/>
            <a:ext cx="5237611" cy="369332"/>
          </a:xfrm>
          <a:prstGeom prst="rect">
            <a:avLst/>
          </a:prstGeom>
          <a:noFill/>
        </p:spPr>
        <p:txBody>
          <a:bodyPr wrap="square" rtlCol="0">
            <a:spAutoFit/>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rPr>
              <a:t>Network Topology Diagram of the Four Campuses</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71" name="组合 270">
            <a:extLst>
              <a:ext uri="{FF2B5EF4-FFF2-40B4-BE49-F238E27FC236}">
                <a16:creationId xmlns:a16="http://schemas.microsoft.com/office/drawing/2014/main" id="{B39F0954-DE7E-404C-9680-835643038286}"/>
              </a:ext>
            </a:extLst>
          </p:cNvPr>
          <p:cNvGrpSpPr/>
          <p:nvPr/>
        </p:nvGrpSpPr>
        <p:grpSpPr>
          <a:xfrm>
            <a:off x="5298211" y="5931375"/>
            <a:ext cx="1330401" cy="539265"/>
            <a:chOff x="4306173" y="730887"/>
            <a:chExt cx="680259" cy="396771"/>
          </a:xfrm>
        </p:grpSpPr>
        <p:pic>
          <p:nvPicPr>
            <p:cNvPr id="272" name="图片 271" descr="网络云4.png">
              <a:extLst>
                <a:ext uri="{FF2B5EF4-FFF2-40B4-BE49-F238E27FC236}">
                  <a16:creationId xmlns:a16="http://schemas.microsoft.com/office/drawing/2014/main" id="{894BBFEB-4866-4238-85AE-3222E801981B}"/>
                </a:ext>
              </a:extLst>
            </p:cNvPr>
            <p:cNvPicPr>
              <a:picLocks noChangeAspect="1"/>
            </p:cNvPicPr>
            <p:nvPr/>
          </p:nvPicPr>
          <p:blipFill>
            <a:blip r:embed="rId4" cstate="print"/>
            <a:stretch>
              <a:fillRect/>
            </a:stretch>
          </p:blipFill>
          <p:spPr>
            <a:xfrm>
              <a:off x="4365635" y="730887"/>
              <a:ext cx="547479" cy="392877"/>
            </a:xfrm>
            <a:prstGeom prst="rect">
              <a:avLst/>
            </a:prstGeom>
          </p:spPr>
        </p:pic>
        <p:sp>
          <p:nvSpPr>
            <p:cNvPr id="273" name="文本框 272">
              <a:extLst>
                <a:ext uri="{FF2B5EF4-FFF2-40B4-BE49-F238E27FC236}">
                  <a16:creationId xmlns:a16="http://schemas.microsoft.com/office/drawing/2014/main" id="{C4D5A4F5-F1E2-4CAE-BC3E-72220C31E85E}"/>
                </a:ext>
              </a:extLst>
            </p:cNvPr>
            <p:cNvSpPr txBox="1"/>
            <p:nvPr/>
          </p:nvSpPr>
          <p:spPr>
            <a:xfrm>
              <a:off x="4306173" y="787982"/>
              <a:ext cx="680259" cy="339676"/>
            </a:xfrm>
            <a:prstGeom prst="rect">
              <a:avLst/>
            </a:prstGeom>
            <a:noFill/>
          </p:spPr>
          <p:txBody>
            <a:bodyPr wrap="square" rtlCol="0">
              <a:spAutoFit/>
            </a:bodyPr>
            <a:lstStyle/>
            <a:p>
              <a:pPr algn="ct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Qujiang</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Campus</a:t>
              </a:r>
              <a:r>
                <a:rPr lang="en-US" altLang="zh-CN" sz="1200" dirty="0">
                  <a:latin typeface="Times New Roman" panose="02020603050405020304" pitchFamily="18" charset="0"/>
                  <a:cs typeface="Times New Roman" panose="02020603050405020304" pitchFamily="18" charset="0"/>
                </a:rPr>
                <a:t> Wireless Network</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4" name="组合 273">
            <a:extLst>
              <a:ext uri="{FF2B5EF4-FFF2-40B4-BE49-F238E27FC236}">
                <a16:creationId xmlns:a16="http://schemas.microsoft.com/office/drawing/2014/main" id="{05EB59AF-B4A7-452E-A2B9-3CB6D488CE97}"/>
              </a:ext>
            </a:extLst>
          </p:cNvPr>
          <p:cNvGrpSpPr/>
          <p:nvPr/>
        </p:nvGrpSpPr>
        <p:grpSpPr>
          <a:xfrm>
            <a:off x="7223158" y="4930900"/>
            <a:ext cx="1330401" cy="533974"/>
            <a:chOff x="4165845" y="677948"/>
            <a:chExt cx="680259" cy="392877"/>
          </a:xfrm>
        </p:grpSpPr>
        <p:pic>
          <p:nvPicPr>
            <p:cNvPr id="275" name="图片 274" descr="网络云4.png">
              <a:extLst>
                <a:ext uri="{FF2B5EF4-FFF2-40B4-BE49-F238E27FC236}">
                  <a16:creationId xmlns:a16="http://schemas.microsoft.com/office/drawing/2014/main" id="{A1346E7F-A677-4202-8691-9ADDCC6CCA0B}"/>
                </a:ext>
              </a:extLst>
            </p:cNvPr>
            <p:cNvPicPr>
              <a:picLocks noChangeAspect="1"/>
            </p:cNvPicPr>
            <p:nvPr/>
          </p:nvPicPr>
          <p:blipFill>
            <a:blip r:embed="rId4" cstate="print"/>
            <a:stretch>
              <a:fillRect/>
            </a:stretch>
          </p:blipFill>
          <p:spPr>
            <a:xfrm>
              <a:off x="4225651" y="677948"/>
              <a:ext cx="547479" cy="392877"/>
            </a:xfrm>
            <a:prstGeom prst="rect">
              <a:avLst/>
            </a:prstGeom>
          </p:spPr>
        </p:pic>
        <p:sp>
          <p:nvSpPr>
            <p:cNvPr id="276" name="文本框 275">
              <a:extLst>
                <a:ext uri="{FF2B5EF4-FFF2-40B4-BE49-F238E27FC236}">
                  <a16:creationId xmlns:a16="http://schemas.microsoft.com/office/drawing/2014/main" id="{31D5B0DC-066E-4404-958F-A2D2EBE07FB1}"/>
                </a:ext>
              </a:extLst>
            </p:cNvPr>
            <p:cNvSpPr txBox="1"/>
            <p:nvPr/>
          </p:nvSpPr>
          <p:spPr>
            <a:xfrm>
              <a:off x="4165845" y="717689"/>
              <a:ext cx="680259" cy="339676"/>
            </a:xfrm>
            <a:prstGeom prst="rect">
              <a:avLst/>
            </a:prstGeom>
            <a:noFill/>
          </p:spPr>
          <p:txBody>
            <a:bodyPr wrap="square" rtlCol="0">
              <a:spAutoFit/>
            </a:bodyPr>
            <a:lstStyle/>
            <a:p>
              <a:pPr algn="ctr"/>
              <a:r>
                <a:rPr lang="en-US" altLang="zh-CN" sz="1200" dirty="0" err="1">
                  <a:latin typeface="Times New Roman" panose="02020603050405020304" pitchFamily="18" charset="0"/>
                  <a:cs typeface="Times New Roman" panose="02020603050405020304" pitchFamily="18" charset="0"/>
                </a:rPr>
                <a:t>Xingqing</a:t>
              </a:r>
              <a:r>
                <a:rPr lang="en-US" altLang="zh-CN" sz="1200" dirty="0">
                  <a:latin typeface="Times New Roman" panose="02020603050405020304" pitchFamily="18" charset="0"/>
                  <a:cs typeface="Times New Roman" panose="02020603050405020304" pitchFamily="18" charset="0"/>
                </a:rPr>
                <a:t> Campus</a:t>
              </a:r>
            </a:p>
            <a:p>
              <a:pPr algn="ctr"/>
              <a:r>
                <a:rPr lang="en-US" altLang="zh-CN" sz="1200" dirty="0">
                  <a:latin typeface="Times New Roman" panose="02020603050405020304" pitchFamily="18" charset="0"/>
                  <a:cs typeface="Times New Roman" panose="02020603050405020304" pitchFamily="18" charset="0"/>
                </a:rPr>
                <a:t>Wireless Network</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7" name="组合 276">
            <a:extLst>
              <a:ext uri="{FF2B5EF4-FFF2-40B4-BE49-F238E27FC236}">
                <a16:creationId xmlns:a16="http://schemas.microsoft.com/office/drawing/2014/main" id="{A2555921-3D5B-4E12-A4E3-CD565BA6A28F}"/>
              </a:ext>
            </a:extLst>
          </p:cNvPr>
          <p:cNvGrpSpPr/>
          <p:nvPr/>
        </p:nvGrpSpPr>
        <p:grpSpPr>
          <a:xfrm>
            <a:off x="8597139" y="4905816"/>
            <a:ext cx="1711087" cy="713362"/>
            <a:chOff x="4113137" y="651633"/>
            <a:chExt cx="813635" cy="451846"/>
          </a:xfrm>
        </p:grpSpPr>
        <p:pic>
          <p:nvPicPr>
            <p:cNvPr id="278" name="图片 277" descr="网络云4.png">
              <a:extLst>
                <a:ext uri="{FF2B5EF4-FFF2-40B4-BE49-F238E27FC236}">
                  <a16:creationId xmlns:a16="http://schemas.microsoft.com/office/drawing/2014/main" id="{AC7D9631-5157-4895-9471-0AEB9E07CE1F}"/>
                </a:ext>
              </a:extLst>
            </p:cNvPr>
            <p:cNvPicPr>
              <a:picLocks noChangeAspect="1"/>
            </p:cNvPicPr>
            <p:nvPr/>
          </p:nvPicPr>
          <p:blipFill>
            <a:blip r:embed="rId4" cstate="print"/>
            <a:stretch>
              <a:fillRect/>
            </a:stretch>
          </p:blipFill>
          <p:spPr>
            <a:xfrm>
              <a:off x="4169843" y="651633"/>
              <a:ext cx="629653" cy="451846"/>
            </a:xfrm>
            <a:prstGeom prst="rect">
              <a:avLst/>
            </a:prstGeom>
          </p:spPr>
        </p:pic>
        <p:sp>
          <p:nvSpPr>
            <p:cNvPr id="279" name="文本框 278">
              <a:extLst>
                <a:ext uri="{FF2B5EF4-FFF2-40B4-BE49-F238E27FC236}">
                  <a16:creationId xmlns:a16="http://schemas.microsoft.com/office/drawing/2014/main" id="{80A2AADB-477C-4A70-BE3E-4906A2512AD3}"/>
                </a:ext>
              </a:extLst>
            </p:cNvPr>
            <p:cNvSpPr txBox="1"/>
            <p:nvPr/>
          </p:nvSpPr>
          <p:spPr>
            <a:xfrm>
              <a:off x="4113137" y="722983"/>
              <a:ext cx="813635" cy="292420"/>
            </a:xfrm>
            <a:prstGeom prst="rect">
              <a:avLst/>
            </a:prstGeom>
            <a:noFill/>
          </p:spPr>
          <p:txBody>
            <a:bodyPr wrap="square" rtlCol="0">
              <a:spAutoFit/>
            </a:bodyPr>
            <a:lstStyle/>
            <a:p>
              <a:pPr algn="ct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Xingqing</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Yanta</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Qujiang</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Campus</a:t>
              </a:r>
              <a:r>
                <a:rPr lang="en-US" altLang="zh-CN" sz="1200" dirty="0">
                  <a:latin typeface="Times New Roman" panose="02020603050405020304" pitchFamily="18" charset="0"/>
                  <a:cs typeface="Times New Roman" panose="02020603050405020304" pitchFamily="18" charset="0"/>
                </a:rPr>
                <a:t> Wired Network</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80" name="组合 279">
            <a:extLst>
              <a:ext uri="{FF2B5EF4-FFF2-40B4-BE49-F238E27FC236}">
                <a16:creationId xmlns:a16="http://schemas.microsoft.com/office/drawing/2014/main" id="{9B70011C-FA7C-4CF1-8D64-760D49395A05}"/>
              </a:ext>
            </a:extLst>
          </p:cNvPr>
          <p:cNvGrpSpPr/>
          <p:nvPr/>
        </p:nvGrpSpPr>
        <p:grpSpPr>
          <a:xfrm>
            <a:off x="3067641" y="1229639"/>
            <a:ext cx="990649" cy="461665"/>
            <a:chOff x="4167045" y="740328"/>
            <a:chExt cx="680259" cy="387811"/>
          </a:xfrm>
        </p:grpSpPr>
        <p:pic>
          <p:nvPicPr>
            <p:cNvPr id="281" name="图片 280" descr="网络云4.png">
              <a:extLst>
                <a:ext uri="{FF2B5EF4-FFF2-40B4-BE49-F238E27FC236}">
                  <a16:creationId xmlns:a16="http://schemas.microsoft.com/office/drawing/2014/main" id="{9535D060-CEDE-4F23-B235-17B87E1656BB}"/>
                </a:ext>
              </a:extLst>
            </p:cNvPr>
            <p:cNvPicPr>
              <a:picLocks noChangeAspect="1"/>
            </p:cNvPicPr>
            <p:nvPr/>
          </p:nvPicPr>
          <p:blipFill>
            <a:blip r:embed="rId4" cstate="print"/>
            <a:stretch>
              <a:fillRect/>
            </a:stretch>
          </p:blipFill>
          <p:spPr>
            <a:xfrm>
              <a:off x="4211735" y="751587"/>
              <a:ext cx="547479" cy="329326"/>
            </a:xfrm>
            <a:prstGeom prst="rect">
              <a:avLst/>
            </a:prstGeom>
            <a:ln>
              <a:solidFill>
                <a:schemeClr val="bg1"/>
              </a:solidFill>
            </a:ln>
          </p:spPr>
        </p:pic>
        <p:sp>
          <p:nvSpPr>
            <p:cNvPr id="282" name="文本框 281">
              <a:extLst>
                <a:ext uri="{FF2B5EF4-FFF2-40B4-BE49-F238E27FC236}">
                  <a16:creationId xmlns:a16="http://schemas.microsoft.com/office/drawing/2014/main" id="{E42DD0A1-125E-4825-B653-020360EC32F3}"/>
                </a:ext>
              </a:extLst>
            </p:cNvPr>
            <p:cNvSpPr txBox="1"/>
            <p:nvPr/>
          </p:nvSpPr>
          <p:spPr>
            <a:xfrm>
              <a:off x="4167045" y="740328"/>
              <a:ext cx="680259" cy="387811"/>
            </a:xfrm>
            <a:prstGeom prst="rect">
              <a:avLst/>
            </a:prstGeom>
            <a:noFill/>
            <a:ln>
              <a:solidFill>
                <a:schemeClr val="bg1"/>
              </a:solidFill>
            </a:ln>
          </p:spPr>
          <p:txBody>
            <a:bodyPr wrap="square" rtlCol="0">
              <a:spAutoFit/>
            </a:bodyPr>
            <a:lstStyle/>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China Mobile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83" name="组合 282">
            <a:extLst>
              <a:ext uri="{FF2B5EF4-FFF2-40B4-BE49-F238E27FC236}">
                <a16:creationId xmlns:a16="http://schemas.microsoft.com/office/drawing/2014/main" id="{7D1F1D16-E7FA-4ABD-AAD3-B196E22EE7AC}"/>
              </a:ext>
            </a:extLst>
          </p:cNvPr>
          <p:cNvGrpSpPr/>
          <p:nvPr/>
        </p:nvGrpSpPr>
        <p:grpSpPr>
          <a:xfrm>
            <a:off x="4144885" y="1240427"/>
            <a:ext cx="990649" cy="461664"/>
            <a:chOff x="4184458" y="675754"/>
            <a:chExt cx="680259" cy="387811"/>
          </a:xfrm>
        </p:grpSpPr>
        <p:pic>
          <p:nvPicPr>
            <p:cNvPr id="284" name="图片 283" descr="网络云4.png">
              <a:extLst>
                <a:ext uri="{FF2B5EF4-FFF2-40B4-BE49-F238E27FC236}">
                  <a16:creationId xmlns:a16="http://schemas.microsoft.com/office/drawing/2014/main" id="{F6583968-54A0-4C88-8CF0-CCABC763C51D}"/>
                </a:ext>
              </a:extLst>
            </p:cNvPr>
            <p:cNvPicPr>
              <a:picLocks noChangeAspect="1"/>
            </p:cNvPicPr>
            <p:nvPr/>
          </p:nvPicPr>
          <p:blipFill>
            <a:blip r:embed="rId4" cstate="print"/>
            <a:stretch>
              <a:fillRect/>
            </a:stretch>
          </p:blipFill>
          <p:spPr>
            <a:xfrm>
              <a:off x="4225651" y="677948"/>
              <a:ext cx="547479" cy="329326"/>
            </a:xfrm>
            <a:prstGeom prst="rect">
              <a:avLst/>
            </a:prstGeom>
            <a:ln>
              <a:solidFill>
                <a:schemeClr val="bg1"/>
              </a:solidFill>
            </a:ln>
          </p:spPr>
        </p:pic>
        <p:sp>
          <p:nvSpPr>
            <p:cNvPr id="285" name="文本框 284">
              <a:extLst>
                <a:ext uri="{FF2B5EF4-FFF2-40B4-BE49-F238E27FC236}">
                  <a16:creationId xmlns:a16="http://schemas.microsoft.com/office/drawing/2014/main" id="{4052B964-176F-4C95-B3DD-1CBC900D5A37}"/>
                </a:ext>
              </a:extLst>
            </p:cNvPr>
            <p:cNvSpPr txBox="1"/>
            <p:nvPr/>
          </p:nvSpPr>
          <p:spPr>
            <a:xfrm>
              <a:off x="4184458" y="675754"/>
              <a:ext cx="680259" cy="387811"/>
            </a:xfrm>
            <a:prstGeom prst="rect">
              <a:avLst/>
            </a:prstGeom>
            <a:noFill/>
            <a:ln>
              <a:solidFill>
                <a:schemeClr val="bg1"/>
              </a:solidFill>
            </a:ln>
          </p:spPr>
          <p:txBody>
            <a:bodyPr wrap="square" rtlCol="0">
              <a:spAutoFit/>
            </a:bodyPr>
            <a:lstStyle/>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China Telecom</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286" name="直接连接符 285">
            <a:extLst>
              <a:ext uri="{FF2B5EF4-FFF2-40B4-BE49-F238E27FC236}">
                <a16:creationId xmlns:a16="http://schemas.microsoft.com/office/drawing/2014/main" id="{28FCA62F-B642-4B4D-9D24-AA36BC80F67E}"/>
              </a:ext>
            </a:extLst>
          </p:cNvPr>
          <p:cNvCxnSpPr>
            <a:cxnSpLocks/>
            <a:stCxn id="285" idx="2"/>
            <a:endCxn id="261" idx="0"/>
          </p:cNvCxnSpPr>
          <p:nvPr/>
        </p:nvCxnSpPr>
        <p:spPr>
          <a:xfrm flipH="1">
            <a:off x="3901987" y="1702091"/>
            <a:ext cx="738223" cy="762979"/>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87" name="圆角矩形 455">
            <a:extLst>
              <a:ext uri="{FF2B5EF4-FFF2-40B4-BE49-F238E27FC236}">
                <a16:creationId xmlns:a16="http://schemas.microsoft.com/office/drawing/2014/main" id="{B88DC4DA-E71A-4293-AA2D-B227B2676731}"/>
              </a:ext>
            </a:extLst>
          </p:cNvPr>
          <p:cNvSpPr/>
          <p:nvPr/>
        </p:nvSpPr>
        <p:spPr>
          <a:xfrm>
            <a:off x="72550" y="2398739"/>
            <a:ext cx="2620468" cy="2265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8" name="文本框 287">
            <a:extLst>
              <a:ext uri="{FF2B5EF4-FFF2-40B4-BE49-F238E27FC236}">
                <a16:creationId xmlns:a16="http://schemas.microsoft.com/office/drawing/2014/main" id="{56C7F910-E018-4483-9794-3AC8C677FD30}"/>
              </a:ext>
            </a:extLst>
          </p:cNvPr>
          <p:cNvSpPr txBox="1"/>
          <p:nvPr/>
        </p:nvSpPr>
        <p:spPr>
          <a:xfrm>
            <a:off x="306904" y="2434867"/>
            <a:ext cx="2094531" cy="307777"/>
          </a:xfrm>
          <a:prstGeom prst="rect">
            <a:avLst/>
          </a:prstGeom>
          <a:noFill/>
        </p:spPr>
        <p:txBody>
          <a:bodyPr wrap="square" rtlCol="0">
            <a:spAutoFit/>
          </a:bodyPr>
          <a:lstStyle/>
          <a:p>
            <a:pPr algn="ctr"/>
            <a:r>
              <a:rPr lang="en-US" altLang="zh-CN" sz="1400" b="1" dirty="0">
                <a:solidFill>
                  <a:srgbClr val="C00000"/>
                </a:solidFill>
                <a:latin typeface="Times New Roman" panose="02020603050405020304" pitchFamily="18" charset="0"/>
                <a:cs typeface="Times New Roman" panose="02020603050405020304" pitchFamily="18" charset="0"/>
              </a:rPr>
              <a:t>Specialized Network</a:t>
            </a:r>
            <a:endPar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89" name="直接连接符 288">
            <a:extLst>
              <a:ext uri="{FF2B5EF4-FFF2-40B4-BE49-F238E27FC236}">
                <a16:creationId xmlns:a16="http://schemas.microsoft.com/office/drawing/2014/main" id="{B9DF5B88-F6ED-48F5-9753-A4D662302A8A}"/>
              </a:ext>
            </a:extLst>
          </p:cNvPr>
          <p:cNvCxnSpPr>
            <a:cxnSpLocks/>
          </p:cNvCxnSpPr>
          <p:nvPr/>
        </p:nvCxnSpPr>
        <p:spPr>
          <a:xfrm flipH="1">
            <a:off x="2462932" y="3000634"/>
            <a:ext cx="23873" cy="133047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0" name="直接连接符 289">
            <a:extLst>
              <a:ext uri="{FF2B5EF4-FFF2-40B4-BE49-F238E27FC236}">
                <a16:creationId xmlns:a16="http://schemas.microsoft.com/office/drawing/2014/main" id="{772D394D-FCE6-403B-83F7-080DDEB4A06B}"/>
              </a:ext>
            </a:extLst>
          </p:cNvPr>
          <p:cNvCxnSpPr>
            <a:cxnSpLocks/>
          </p:cNvCxnSpPr>
          <p:nvPr/>
        </p:nvCxnSpPr>
        <p:spPr>
          <a:xfrm flipH="1">
            <a:off x="1961293" y="4306162"/>
            <a:ext cx="481493" cy="236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4975D384-1EC4-4EF9-AD02-85BD2E1BF432}"/>
              </a:ext>
            </a:extLst>
          </p:cNvPr>
          <p:cNvCxnSpPr>
            <a:cxnSpLocks/>
            <a:stCxn id="249" idx="1"/>
          </p:cNvCxnSpPr>
          <p:nvPr/>
        </p:nvCxnSpPr>
        <p:spPr>
          <a:xfrm flipH="1">
            <a:off x="2471098" y="4063663"/>
            <a:ext cx="767092" cy="111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2" name="直接连接符 291">
            <a:extLst>
              <a:ext uri="{FF2B5EF4-FFF2-40B4-BE49-F238E27FC236}">
                <a16:creationId xmlns:a16="http://schemas.microsoft.com/office/drawing/2014/main" id="{20C1B592-B19D-479C-9318-ABA4BD6B6467}"/>
              </a:ext>
            </a:extLst>
          </p:cNvPr>
          <p:cNvCxnSpPr>
            <a:cxnSpLocks/>
          </p:cNvCxnSpPr>
          <p:nvPr/>
        </p:nvCxnSpPr>
        <p:spPr>
          <a:xfrm flipH="1">
            <a:off x="1972893" y="3660819"/>
            <a:ext cx="481493"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3" name="直接连接符 292">
            <a:extLst>
              <a:ext uri="{FF2B5EF4-FFF2-40B4-BE49-F238E27FC236}">
                <a16:creationId xmlns:a16="http://schemas.microsoft.com/office/drawing/2014/main" id="{FF1C9D7D-EB64-4FA3-995F-F59415C2575D}"/>
              </a:ext>
            </a:extLst>
          </p:cNvPr>
          <p:cNvCxnSpPr>
            <a:cxnSpLocks/>
          </p:cNvCxnSpPr>
          <p:nvPr/>
        </p:nvCxnSpPr>
        <p:spPr>
          <a:xfrm flipH="1" flipV="1">
            <a:off x="1964142" y="3000634"/>
            <a:ext cx="522663" cy="393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94" name="文本框 293">
            <a:extLst>
              <a:ext uri="{FF2B5EF4-FFF2-40B4-BE49-F238E27FC236}">
                <a16:creationId xmlns:a16="http://schemas.microsoft.com/office/drawing/2014/main" id="{6CBB08A5-75CB-4066-8CB1-0074C5445B0E}"/>
              </a:ext>
            </a:extLst>
          </p:cNvPr>
          <p:cNvSpPr txBox="1"/>
          <p:nvPr/>
        </p:nvSpPr>
        <p:spPr>
          <a:xfrm>
            <a:off x="9660874" y="2078936"/>
            <a:ext cx="2296944" cy="307777"/>
          </a:xfrm>
          <a:prstGeom prst="rect">
            <a:avLst/>
          </a:prstGeom>
          <a:noFill/>
        </p:spPr>
        <p:txBody>
          <a:bodyPr wrap="square" rtlCol="0">
            <a:spAutoFit/>
          </a:bodyPr>
          <a:lstStyle/>
          <a:p>
            <a:pPr algn="ctr"/>
            <a:r>
              <a:rPr lang="en-US" altLang="zh-CN" sz="1400" b="1" dirty="0">
                <a:solidFill>
                  <a:srgbClr val="C00000"/>
                </a:solidFill>
                <a:latin typeface="Times New Roman" panose="02020603050405020304" pitchFamily="18" charset="0"/>
                <a:cs typeface="Times New Roman" panose="02020603050405020304" pitchFamily="18" charset="0"/>
              </a:rPr>
              <a:t>Specialized Network</a:t>
            </a:r>
            <a:endPar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95" name="组合 294">
            <a:extLst>
              <a:ext uri="{FF2B5EF4-FFF2-40B4-BE49-F238E27FC236}">
                <a16:creationId xmlns:a16="http://schemas.microsoft.com/office/drawing/2014/main" id="{2B54485C-0B9A-4FE1-83B8-68A7111D1B8F}"/>
              </a:ext>
            </a:extLst>
          </p:cNvPr>
          <p:cNvGrpSpPr/>
          <p:nvPr/>
        </p:nvGrpSpPr>
        <p:grpSpPr>
          <a:xfrm>
            <a:off x="2631944" y="4668663"/>
            <a:ext cx="1353805" cy="646331"/>
            <a:chOff x="4153596" y="666792"/>
            <a:chExt cx="692226" cy="483540"/>
          </a:xfrm>
        </p:grpSpPr>
        <p:pic>
          <p:nvPicPr>
            <p:cNvPr id="296" name="图片 295" descr="网络云4.png">
              <a:extLst>
                <a:ext uri="{FF2B5EF4-FFF2-40B4-BE49-F238E27FC236}">
                  <a16:creationId xmlns:a16="http://schemas.microsoft.com/office/drawing/2014/main" id="{30BE78B8-B9E5-4116-903D-179BE2FD425B}"/>
                </a:ext>
              </a:extLst>
            </p:cNvPr>
            <p:cNvPicPr>
              <a:picLocks noChangeAspect="1"/>
            </p:cNvPicPr>
            <p:nvPr/>
          </p:nvPicPr>
          <p:blipFill>
            <a:blip r:embed="rId4" cstate="print"/>
            <a:stretch>
              <a:fillRect/>
            </a:stretch>
          </p:blipFill>
          <p:spPr>
            <a:xfrm>
              <a:off x="4225651" y="677948"/>
              <a:ext cx="547479" cy="392877"/>
            </a:xfrm>
            <a:prstGeom prst="rect">
              <a:avLst/>
            </a:prstGeom>
          </p:spPr>
        </p:pic>
        <p:sp>
          <p:nvSpPr>
            <p:cNvPr id="297" name="文本框 296">
              <a:extLst>
                <a:ext uri="{FF2B5EF4-FFF2-40B4-BE49-F238E27FC236}">
                  <a16:creationId xmlns:a16="http://schemas.microsoft.com/office/drawing/2014/main" id="{9FAE8C62-302B-4C8F-9F39-0493264EAF17}"/>
                </a:ext>
              </a:extLst>
            </p:cNvPr>
            <p:cNvSpPr txBox="1"/>
            <p:nvPr/>
          </p:nvSpPr>
          <p:spPr>
            <a:xfrm>
              <a:off x="4153596" y="666792"/>
              <a:ext cx="692226" cy="483540"/>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Innovation </a:t>
              </a:r>
            </a:p>
            <a:p>
              <a:pPr algn="ctr"/>
              <a:r>
                <a:rPr lang="en-US" altLang="zh-CN" sz="1200" dirty="0">
                  <a:latin typeface="Times New Roman" panose="02020603050405020304" pitchFamily="18" charset="0"/>
                  <a:cs typeface="Times New Roman" panose="02020603050405020304" pitchFamily="18" charset="0"/>
                </a:rPr>
                <a:t>Harbor Wired and Wireless Networks</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298" name="直接连接符 297">
            <a:extLst>
              <a:ext uri="{FF2B5EF4-FFF2-40B4-BE49-F238E27FC236}">
                <a16:creationId xmlns:a16="http://schemas.microsoft.com/office/drawing/2014/main" id="{F4CD4570-B8F0-43DC-953A-DFC61CDBFAE2}"/>
              </a:ext>
            </a:extLst>
          </p:cNvPr>
          <p:cNvCxnSpPr>
            <a:cxnSpLocks/>
          </p:cNvCxnSpPr>
          <p:nvPr/>
        </p:nvCxnSpPr>
        <p:spPr>
          <a:xfrm flipH="1">
            <a:off x="3348342" y="4249526"/>
            <a:ext cx="174779" cy="4310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99" name="文本框 298">
            <a:extLst>
              <a:ext uri="{FF2B5EF4-FFF2-40B4-BE49-F238E27FC236}">
                <a16:creationId xmlns:a16="http://schemas.microsoft.com/office/drawing/2014/main" id="{B597326D-1AB6-4CF2-BC72-F1082F82CD7E}"/>
              </a:ext>
            </a:extLst>
          </p:cNvPr>
          <p:cNvSpPr txBox="1"/>
          <p:nvPr/>
        </p:nvSpPr>
        <p:spPr>
          <a:xfrm>
            <a:off x="3701884" y="2512873"/>
            <a:ext cx="1633259" cy="307777"/>
          </a:xfrm>
          <a:prstGeom prst="rect">
            <a:avLst/>
          </a:prstGeom>
          <a:noFill/>
        </p:spPr>
        <p:txBody>
          <a:bodyPr wrap="square" rtlCol="0">
            <a:spAutoFit/>
          </a:bodyPr>
          <a:lstStyle/>
          <a:p>
            <a:pPr algn="ct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Export</a:t>
            </a:r>
            <a:endPar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0" name="文本框 299">
            <a:extLst>
              <a:ext uri="{FF2B5EF4-FFF2-40B4-BE49-F238E27FC236}">
                <a16:creationId xmlns:a16="http://schemas.microsoft.com/office/drawing/2014/main" id="{78CB2AB2-8256-4CEF-9676-B66996A240FB}"/>
              </a:ext>
            </a:extLst>
          </p:cNvPr>
          <p:cNvSpPr txBox="1"/>
          <p:nvPr/>
        </p:nvSpPr>
        <p:spPr>
          <a:xfrm>
            <a:off x="8753" y="3452985"/>
            <a:ext cx="1340744" cy="461665"/>
          </a:xfrm>
          <a:prstGeom prst="rect">
            <a:avLst/>
          </a:prstGeom>
          <a:noFill/>
          <a:ln>
            <a:solidFill>
              <a:schemeClr val="tx1"/>
            </a:solidFill>
            <a:prstDash val="lgDashDot"/>
          </a:ln>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High-Performance Computing Center</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01" name="组合 300">
            <a:extLst>
              <a:ext uri="{FF2B5EF4-FFF2-40B4-BE49-F238E27FC236}">
                <a16:creationId xmlns:a16="http://schemas.microsoft.com/office/drawing/2014/main" id="{F3453946-9933-4704-8D31-5346F96755D4}"/>
              </a:ext>
            </a:extLst>
          </p:cNvPr>
          <p:cNvGrpSpPr/>
          <p:nvPr/>
        </p:nvGrpSpPr>
        <p:grpSpPr>
          <a:xfrm>
            <a:off x="1293830" y="3462155"/>
            <a:ext cx="783402" cy="415370"/>
            <a:chOff x="9810990" y="3736046"/>
            <a:chExt cx="1330401" cy="554676"/>
          </a:xfrm>
        </p:grpSpPr>
        <p:sp>
          <p:nvSpPr>
            <p:cNvPr id="302" name="圆角矩形 363">
              <a:extLst>
                <a:ext uri="{FF2B5EF4-FFF2-40B4-BE49-F238E27FC236}">
                  <a16:creationId xmlns:a16="http://schemas.microsoft.com/office/drawing/2014/main" id="{F94BEF16-2C8F-4EAA-B228-D0B03B6CE411}"/>
                </a:ext>
              </a:extLst>
            </p:cNvPr>
            <p:cNvSpPr/>
            <p:nvPr/>
          </p:nvSpPr>
          <p:spPr>
            <a:xfrm>
              <a:off x="9810990" y="373604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03" name="图片 302" descr="核心交换机.png">
              <a:extLst>
                <a:ext uri="{FF2B5EF4-FFF2-40B4-BE49-F238E27FC236}">
                  <a16:creationId xmlns:a16="http://schemas.microsoft.com/office/drawing/2014/main" id="{E0FBBD75-9C23-4FD0-8ACC-E33D76EF2C1B}"/>
                </a:ext>
              </a:extLst>
            </p:cNvPr>
            <p:cNvPicPr>
              <a:picLocks noChangeAspect="1"/>
            </p:cNvPicPr>
            <p:nvPr/>
          </p:nvPicPr>
          <p:blipFill>
            <a:blip r:embed="rId2" cstate="print"/>
            <a:stretch>
              <a:fillRect/>
            </a:stretch>
          </p:blipFill>
          <p:spPr>
            <a:xfrm>
              <a:off x="9939205" y="3870050"/>
              <a:ext cx="396002" cy="324000"/>
            </a:xfrm>
            <a:prstGeom prst="rect">
              <a:avLst/>
            </a:prstGeom>
            <a:solidFill>
              <a:schemeClr val="bg1"/>
            </a:solidFill>
          </p:spPr>
        </p:pic>
        <p:pic>
          <p:nvPicPr>
            <p:cNvPr id="304" name="图片 303" descr="核心交换机.png">
              <a:extLst>
                <a:ext uri="{FF2B5EF4-FFF2-40B4-BE49-F238E27FC236}">
                  <a16:creationId xmlns:a16="http://schemas.microsoft.com/office/drawing/2014/main" id="{018563C9-634E-4E7E-8181-68ADF9BB0225}"/>
                </a:ext>
              </a:extLst>
            </p:cNvPr>
            <p:cNvPicPr>
              <a:picLocks noChangeAspect="1"/>
            </p:cNvPicPr>
            <p:nvPr/>
          </p:nvPicPr>
          <p:blipFill>
            <a:blip r:embed="rId2" cstate="print"/>
            <a:stretch>
              <a:fillRect/>
            </a:stretch>
          </p:blipFill>
          <p:spPr>
            <a:xfrm>
              <a:off x="10614880" y="3873480"/>
              <a:ext cx="396002" cy="324000"/>
            </a:xfrm>
            <a:prstGeom prst="rect">
              <a:avLst/>
            </a:prstGeom>
            <a:solidFill>
              <a:schemeClr val="bg1"/>
            </a:solidFill>
          </p:spPr>
        </p:pic>
        <p:cxnSp>
          <p:nvCxnSpPr>
            <p:cNvPr id="305" name="直接连接符 304">
              <a:extLst>
                <a:ext uri="{FF2B5EF4-FFF2-40B4-BE49-F238E27FC236}">
                  <a16:creationId xmlns:a16="http://schemas.microsoft.com/office/drawing/2014/main" id="{EF9D2518-C7E3-4065-9E44-57C3EBA73E59}"/>
                </a:ext>
              </a:extLst>
            </p:cNvPr>
            <p:cNvCxnSpPr>
              <a:cxnSpLocks/>
            </p:cNvCxnSpPr>
            <p:nvPr/>
          </p:nvCxnSpPr>
          <p:spPr>
            <a:xfrm flipH="1">
              <a:off x="10335792" y="400133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椭圆 305">
              <a:extLst>
                <a:ext uri="{FF2B5EF4-FFF2-40B4-BE49-F238E27FC236}">
                  <a16:creationId xmlns:a16="http://schemas.microsoft.com/office/drawing/2014/main" id="{94657E3B-169D-4EFC-8EE9-609840978DC0}"/>
                </a:ext>
              </a:extLst>
            </p:cNvPr>
            <p:cNvSpPr/>
            <p:nvPr/>
          </p:nvSpPr>
          <p:spPr>
            <a:xfrm>
              <a:off x="10411109" y="390713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307" name="直接连接符 306">
              <a:extLst>
                <a:ext uri="{FF2B5EF4-FFF2-40B4-BE49-F238E27FC236}">
                  <a16:creationId xmlns:a16="http://schemas.microsoft.com/office/drawing/2014/main" id="{3103F7EA-1F2E-4859-A85E-671FF4667B81}"/>
                </a:ext>
              </a:extLst>
            </p:cNvPr>
            <p:cNvCxnSpPr>
              <a:cxnSpLocks/>
            </p:cNvCxnSpPr>
            <p:nvPr/>
          </p:nvCxnSpPr>
          <p:spPr>
            <a:xfrm flipH="1">
              <a:off x="10328574" y="409313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8" name="组合 307">
            <a:extLst>
              <a:ext uri="{FF2B5EF4-FFF2-40B4-BE49-F238E27FC236}">
                <a16:creationId xmlns:a16="http://schemas.microsoft.com/office/drawing/2014/main" id="{6E46CABC-AE8E-44F7-9F19-575D9EFEAA1B}"/>
              </a:ext>
            </a:extLst>
          </p:cNvPr>
          <p:cNvGrpSpPr/>
          <p:nvPr/>
        </p:nvGrpSpPr>
        <p:grpSpPr>
          <a:xfrm>
            <a:off x="1293749" y="4089602"/>
            <a:ext cx="783402" cy="415370"/>
            <a:chOff x="9810990" y="3736046"/>
            <a:chExt cx="1330401" cy="554676"/>
          </a:xfrm>
        </p:grpSpPr>
        <p:sp>
          <p:nvSpPr>
            <p:cNvPr id="309" name="圆角矩形 363">
              <a:extLst>
                <a:ext uri="{FF2B5EF4-FFF2-40B4-BE49-F238E27FC236}">
                  <a16:creationId xmlns:a16="http://schemas.microsoft.com/office/drawing/2014/main" id="{D64425AD-E0AC-42AD-9FD1-DDF824C6BC56}"/>
                </a:ext>
              </a:extLst>
            </p:cNvPr>
            <p:cNvSpPr/>
            <p:nvPr/>
          </p:nvSpPr>
          <p:spPr>
            <a:xfrm>
              <a:off x="9810990" y="373604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10" name="图片 309" descr="核心交换机.png">
              <a:extLst>
                <a:ext uri="{FF2B5EF4-FFF2-40B4-BE49-F238E27FC236}">
                  <a16:creationId xmlns:a16="http://schemas.microsoft.com/office/drawing/2014/main" id="{43CEF70E-EA61-4688-9FFB-38688BA8C216}"/>
                </a:ext>
              </a:extLst>
            </p:cNvPr>
            <p:cNvPicPr>
              <a:picLocks noChangeAspect="1"/>
            </p:cNvPicPr>
            <p:nvPr/>
          </p:nvPicPr>
          <p:blipFill>
            <a:blip r:embed="rId2" cstate="print"/>
            <a:stretch>
              <a:fillRect/>
            </a:stretch>
          </p:blipFill>
          <p:spPr>
            <a:xfrm>
              <a:off x="9939205" y="3870050"/>
              <a:ext cx="396002" cy="324000"/>
            </a:xfrm>
            <a:prstGeom prst="rect">
              <a:avLst/>
            </a:prstGeom>
            <a:solidFill>
              <a:schemeClr val="bg1"/>
            </a:solidFill>
          </p:spPr>
        </p:pic>
        <p:pic>
          <p:nvPicPr>
            <p:cNvPr id="311" name="图片 310" descr="核心交换机.png">
              <a:extLst>
                <a:ext uri="{FF2B5EF4-FFF2-40B4-BE49-F238E27FC236}">
                  <a16:creationId xmlns:a16="http://schemas.microsoft.com/office/drawing/2014/main" id="{634412C1-60E9-4ECE-818D-C5DE1651AC5D}"/>
                </a:ext>
              </a:extLst>
            </p:cNvPr>
            <p:cNvPicPr>
              <a:picLocks noChangeAspect="1"/>
            </p:cNvPicPr>
            <p:nvPr/>
          </p:nvPicPr>
          <p:blipFill>
            <a:blip r:embed="rId2" cstate="print"/>
            <a:stretch>
              <a:fillRect/>
            </a:stretch>
          </p:blipFill>
          <p:spPr>
            <a:xfrm>
              <a:off x="10614880" y="3873480"/>
              <a:ext cx="396002" cy="324000"/>
            </a:xfrm>
            <a:prstGeom prst="rect">
              <a:avLst/>
            </a:prstGeom>
            <a:solidFill>
              <a:schemeClr val="bg1"/>
            </a:solidFill>
          </p:spPr>
        </p:pic>
        <p:cxnSp>
          <p:nvCxnSpPr>
            <p:cNvPr id="312" name="直接连接符 311">
              <a:extLst>
                <a:ext uri="{FF2B5EF4-FFF2-40B4-BE49-F238E27FC236}">
                  <a16:creationId xmlns:a16="http://schemas.microsoft.com/office/drawing/2014/main" id="{E7855B0F-3EDE-4B13-A8B2-136CBDCF3FE0}"/>
                </a:ext>
              </a:extLst>
            </p:cNvPr>
            <p:cNvCxnSpPr>
              <a:cxnSpLocks/>
            </p:cNvCxnSpPr>
            <p:nvPr/>
          </p:nvCxnSpPr>
          <p:spPr>
            <a:xfrm flipH="1">
              <a:off x="10335792" y="400133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13" name="椭圆 312">
              <a:extLst>
                <a:ext uri="{FF2B5EF4-FFF2-40B4-BE49-F238E27FC236}">
                  <a16:creationId xmlns:a16="http://schemas.microsoft.com/office/drawing/2014/main" id="{32A5E6EE-7E78-4498-84B3-B9DDA51D8B97}"/>
                </a:ext>
              </a:extLst>
            </p:cNvPr>
            <p:cNvSpPr/>
            <p:nvPr/>
          </p:nvSpPr>
          <p:spPr>
            <a:xfrm>
              <a:off x="10411109" y="390713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314" name="直接连接符 313">
              <a:extLst>
                <a:ext uri="{FF2B5EF4-FFF2-40B4-BE49-F238E27FC236}">
                  <a16:creationId xmlns:a16="http://schemas.microsoft.com/office/drawing/2014/main" id="{104273E6-C52D-489F-93CA-E017BCFCB797}"/>
                </a:ext>
              </a:extLst>
            </p:cNvPr>
            <p:cNvCxnSpPr>
              <a:cxnSpLocks/>
            </p:cNvCxnSpPr>
            <p:nvPr/>
          </p:nvCxnSpPr>
          <p:spPr>
            <a:xfrm flipH="1">
              <a:off x="10328574" y="409313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5" name="文本框 314">
            <a:extLst>
              <a:ext uri="{FF2B5EF4-FFF2-40B4-BE49-F238E27FC236}">
                <a16:creationId xmlns:a16="http://schemas.microsoft.com/office/drawing/2014/main" id="{494ACD38-6A01-4959-A1AC-508D4BD82403}"/>
              </a:ext>
            </a:extLst>
          </p:cNvPr>
          <p:cNvSpPr txBox="1"/>
          <p:nvPr/>
        </p:nvSpPr>
        <p:spPr>
          <a:xfrm>
            <a:off x="0" y="4087423"/>
            <a:ext cx="1356320" cy="461665"/>
          </a:xfrm>
          <a:prstGeom prst="rect">
            <a:avLst/>
          </a:prstGeom>
          <a:noFill/>
          <a:ln>
            <a:solidFill>
              <a:schemeClr val="tx1"/>
            </a:solidFill>
            <a:prstDash val="lgDashDot"/>
          </a:ln>
        </p:spPr>
        <p:txBody>
          <a:bodyPr wrap="square" rtlCol="0">
            <a:spAutoFit/>
          </a:bodyPr>
          <a:lstStyle/>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Innovation Harbor</a:t>
            </a:r>
            <a:r>
              <a:rPr lang="en-US" altLang="zh-CN" sz="1200" dirty="0">
                <a:latin typeface="Times New Roman" panose="02020603050405020304" pitchFamily="18" charset="0"/>
                <a:cs typeface="Times New Roman" panose="02020603050405020304" pitchFamily="18" charset="0"/>
              </a:rPr>
              <a:t> Data Center</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6" name="文本框 315">
            <a:extLst>
              <a:ext uri="{FF2B5EF4-FFF2-40B4-BE49-F238E27FC236}">
                <a16:creationId xmlns:a16="http://schemas.microsoft.com/office/drawing/2014/main" id="{62926637-ED96-4FD7-9859-72EDD769C1C4}"/>
              </a:ext>
            </a:extLst>
          </p:cNvPr>
          <p:cNvSpPr txBox="1"/>
          <p:nvPr/>
        </p:nvSpPr>
        <p:spPr>
          <a:xfrm>
            <a:off x="43821" y="2826225"/>
            <a:ext cx="1311089" cy="276999"/>
          </a:xfrm>
          <a:prstGeom prst="rect">
            <a:avLst/>
          </a:prstGeom>
          <a:noFill/>
          <a:ln>
            <a:solidFill>
              <a:schemeClr val="tx1"/>
            </a:solidFill>
            <a:prstDash val="lgDashDot"/>
          </a:ln>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Smart Classrooms</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17" name="组合 316">
            <a:extLst>
              <a:ext uri="{FF2B5EF4-FFF2-40B4-BE49-F238E27FC236}">
                <a16:creationId xmlns:a16="http://schemas.microsoft.com/office/drawing/2014/main" id="{3D24EE36-4FF9-4524-9A2A-143E71147ED5}"/>
              </a:ext>
            </a:extLst>
          </p:cNvPr>
          <p:cNvGrpSpPr/>
          <p:nvPr/>
        </p:nvGrpSpPr>
        <p:grpSpPr>
          <a:xfrm>
            <a:off x="1300384" y="2833393"/>
            <a:ext cx="783402" cy="415370"/>
            <a:chOff x="9810990" y="3736046"/>
            <a:chExt cx="1330401" cy="554676"/>
          </a:xfrm>
        </p:grpSpPr>
        <p:sp>
          <p:nvSpPr>
            <p:cNvPr id="318" name="圆角矩形 363">
              <a:extLst>
                <a:ext uri="{FF2B5EF4-FFF2-40B4-BE49-F238E27FC236}">
                  <a16:creationId xmlns:a16="http://schemas.microsoft.com/office/drawing/2014/main" id="{10DDC4A2-1FDD-4EBA-8EE6-64D869288B8F}"/>
                </a:ext>
              </a:extLst>
            </p:cNvPr>
            <p:cNvSpPr/>
            <p:nvPr/>
          </p:nvSpPr>
          <p:spPr>
            <a:xfrm>
              <a:off x="9810990" y="373604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19" name="图片 318" descr="核心交换机.png">
              <a:extLst>
                <a:ext uri="{FF2B5EF4-FFF2-40B4-BE49-F238E27FC236}">
                  <a16:creationId xmlns:a16="http://schemas.microsoft.com/office/drawing/2014/main" id="{5158DA25-794A-4402-829F-744DD0D5CFB8}"/>
                </a:ext>
              </a:extLst>
            </p:cNvPr>
            <p:cNvPicPr>
              <a:picLocks noChangeAspect="1"/>
            </p:cNvPicPr>
            <p:nvPr/>
          </p:nvPicPr>
          <p:blipFill>
            <a:blip r:embed="rId2" cstate="print"/>
            <a:stretch>
              <a:fillRect/>
            </a:stretch>
          </p:blipFill>
          <p:spPr>
            <a:xfrm>
              <a:off x="9939205" y="3870050"/>
              <a:ext cx="396002" cy="324000"/>
            </a:xfrm>
            <a:prstGeom prst="rect">
              <a:avLst/>
            </a:prstGeom>
            <a:solidFill>
              <a:schemeClr val="bg1"/>
            </a:solidFill>
          </p:spPr>
        </p:pic>
        <p:pic>
          <p:nvPicPr>
            <p:cNvPr id="320" name="图片 319" descr="核心交换机.png">
              <a:extLst>
                <a:ext uri="{FF2B5EF4-FFF2-40B4-BE49-F238E27FC236}">
                  <a16:creationId xmlns:a16="http://schemas.microsoft.com/office/drawing/2014/main" id="{63E9A98B-7641-4E66-8011-E6F75FFC24D9}"/>
                </a:ext>
              </a:extLst>
            </p:cNvPr>
            <p:cNvPicPr>
              <a:picLocks noChangeAspect="1"/>
            </p:cNvPicPr>
            <p:nvPr/>
          </p:nvPicPr>
          <p:blipFill>
            <a:blip r:embed="rId2" cstate="print"/>
            <a:stretch>
              <a:fillRect/>
            </a:stretch>
          </p:blipFill>
          <p:spPr>
            <a:xfrm>
              <a:off x="10614880" y="3873480"/>
              <a:ext cx="396002" cy="324000"/>
            </a:xfrm>
            <a:prstGeom prst="rect">
              <a:avLst/>
            </a:prstGeom>
            <a:solidFill>
              <a:schemeClr val="bg1"/>
            </a:solidFill>
          </p:spPr>
        </p:pic>
        <p:cxnSp>
          <p:nvCxnSpPr>
            <p:cNvPr id="321" name="直接连接符 320">
              <a:extLst>
                <a:ext uri="{FF2B5EF4-FFF2-40B4-BE49-F238E27FC236}">
                  <a16:creationId xmlns:a16="http://schemas.microsoft.com/office/drawing/2014/main" id="{977BB421-CA94-4AB2-A85B-1BAD84D974A8}"/>
                </a:ext>
              </a:extLst>
            </p:cNvPr>
            <p:cNvCxnSpPr>
              <a:cxnSpLocks/>
            </p:cNvCxnSpPr>
            <p:nvPr/>
          </p:nvCxnSpPr>
          <p:spPr>
            <a:xfrm flipH="1">
              <a:off x="10335792" y="400133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22" name="椭圆 321">
              <a:extLst>
                <a:ext uri="{FF2B5EF4-FFF2-40B4-BE49-F238E27FC236}">
                  <a16:creationId xmlns:a16="http://schemas.microsoft.com/office/drawing/2014/main" id="{A9B1FDB1-AE92-4280-B962-65F7CFDEE8A8}"/>
                </a:ext>
              </a:extLst>
            </p:cNvPr>
            <p:cNvSpPr/>
            <p:nvPr/>
          </p:nvSpPr>
          <p:spPr>
            <a:xfrm>
              <a:off x="10411109" y="390713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323" name="直接连接符 322">
              <a:extLst>
                <a:ext uri="{FF2B5EF4-FFF2-40B4-BE49-F238E27FC236}">
                  <a16:creationId xmlns:a16="http://schemas.microsoft.com/office/drawing/2014/main" id="{2003ABC8-E443-4AF7-97E5-9647AB7EE0C6}"/>
                </a:ext>
              </a:extLst>
            </p:cNvPr>
            <p:cNvCxnSpPr>
              <a:cxnSpLocks/>
            </p:cNvCxnSpPr>
            <p:nvPr/>
          </p:nvCxnSpPr>
          <p:spPr>
            <a:xfrm flipH="1">
              <a:off x="10328574" y="409313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4" name="文本框 323">
            <a:extLst>
              <a:ext uri="{FF2B5EF4-FFF2-40B4-BE49-F238E27FC236}">
                <a16:creationId xmlns:a16="http://schemas.microsoft.com/office/drawing/2014/main" id="{10B9B7AC-F838-4BF4-B245-7D539489E53A}"/>
              </a:ext>
            </a:extLst>
          </p:cNvPr>
          <p:cNvSpPr txBox="1"/>
          <p:nvPr/>
        </p:nvSpPr>
        <p:spPr>
          <a:xfrm>
            <a:off x="10910313" y="3494972"/>
            <a:ext cx="1357650" cy="461665"/>
          </a:xfrm>
          <a:prstGeom prst="rect">
            <a:avLst/>
          </a:prstGeom>
          <a:noFill/>
          <a:ln>
            <a:solidFill>
              <a:schemeClr val="tx1"/>
            </a:solidFill>
            <a:prstDash val="lgDashDot"/>
          </a:ln>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High-Performance Computing Center</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5" name="组合 324">
            <a:extLst>
              <a:ext uri="{FF2B5EF4-FFF2-40B4-BE49-F238E27FC236}">
                <a16:creationId xmlns:a16="http://schemas.microsoft.com/office/drawing/2014/main" id="{9D727096-7AEE-4DF2-BA1A-F1DC1A767896}"/>
              </a:ext>
            </a:extLst>
          </p:cNvPr>
          <p:cNvGrpSpPr/>
          <p:nvPr/>
        </p:nvGrpSpPr>
        <p:grpSpPr>
          <a:xfrm>
            <a:off x="10215969" y="3001730"/>
            <a:ext cx="783402" cy="415370"/>
            <a:chOff x="9810990" y="3736046"/>
            <a:chExt cx="1330401" cy="554676"/>
          </a:xfrm>
        </p:grpSpPr>
        <p:sp>
          <p:nvSpPr>
            <p:cNvPr id="326" name="圆角矩形 363">
              <a:extLst>
                <a:ext uri="{FF2B5EF4-FFF2-40B4-BE49-F238E27FC236}">
                  <a16:creationId xmlns:a16="http://schemas.microsoft.com/office/drawing/2014/main" id="{D6267A37-24D3-4E3A-9DFE-1BA53609ED69}"/>
                </a:ext>
              </a:extLst>
            </p:cNvPr>
            <p:cNvSpPr/>
            <p:nvPr/>
          </p:nvSpPr>
          <p:spPr>
            <a:xfrm>
              <a:off x="9810990" y="373604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27" name="图片 326" descr="核心交换机.png">
              <a:extLst>
                <a:ext uri="{FF2B5EF4-FFF2-40B4-BE49-F238E27FC236}">
                  <a16:creationId xmlns:a16="http://schemas.microsoft.com/office/drawing/2014/main" id="{339334A1-34CE-4ADB-B011-E47DE3FB91D2}"/>
                </a:ext>
              </a:extLst>
            </p:cNvPr>
            <p:cNvPicPr>
              <a:picLocks noChangeAspect="1"/>
            </p:cNvPicPr>
            <p:nvPr/>
          </p:nvPicPr>
          <p:blipFill>
            <a:blip r:embed="rId2" cstate="print"/>
            <a:stretch>
              <a:fillRect/>
            </a:stretch>
          </p:blipFill>
          <p:spPr>
            <a:xfrm>
              <a:off x="9939205" y="3870050"/>
              <a:ext cx="396002" cy="324000"/>
            </a:xfrm>
            <a:prstGeom prst="rect">
              <a:avLst/>
            </a:prstGeom>
            <a:solidFill>
              <a:schemeClr val="bg1"/>
            </a:solidFill>
          </p:spPr>
        </p:pic>
        <p:pic>
          <p:nvPicPr>
            <p:cNvPr id="328" name="图片 327" descr="核心交换机.png">
              <a:extLst>
                <a:ext uri="{FF2B5EF4-FFF2-40B4-BE49-F238E27FC236}">
                  <a16:creationId xmlns:a16="http://schemas.microsoft.com/office/drawing/2014/main" id="{F904784C-FD41-420D-B991-087E3214D4ED}"/>
                </a:ext>
              </a:extLst>
            </p:cNvPr>
            <p:cNvPicPr>
              <a:picLocks noChangeAspect="1"/>
            </p:cNvPicPr>
            <p:nvPr/>
          </p:nvPicPr>
          <p:blipFill>
            <a:blip r:embed="rId2" cstate="print"/>
            <a:stretch>
              <a:fillRect/>
            </a:stretch>
          </p:blipFill>
          <p:spPr>
            <a:xfrm>
              <a:off x="10614880" y="3873480"/>
              <a:ext cx="396002" cy="324000"/>
            </a:xfrm>
            <a:prstGeom prst="rect">
              <a:avLst/>
            </a:prstGeom>
            <a:solidFill>
              <a:schemeClr val="bg1"/>
            </a:solidFill>
          </p:spPr>
        </p:pic>
        <p:cxnSp>
          <p:nvCxnSpPr>
            <p:cNvPr id="329" name="直接连接符 328">
              <a:extLst>
                <a:ext uri="{FF2B5EF4-FFF2-40B4-BE49-F238E27FC236}">
                  <a16:creationId xmlns:a16="http://schemas.microsoft.com/office/drawing/2014/main" id="{870DCA10-1A87-4149-A26E-8794C3B546A0}"/>
                </a:ext>
              </a:extLst>
            </p:cNvPr>
            <p:cNvCxnSpPr>
              <a:cxnSpLocks/>
            </p:cNvCxnSpPr>
            <p:nvPr/>
          </p:nvCxnSpPr>
          <p:spPr>
            <a:xfrm flipH="1">
              <a:off x="10335792" y="400133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30" name="椭圆 329">
              <a:extLst>
                <a:ext uri="{FF2B5EF4-FFF2-40B4-BE49-F238E27FC236}">
                  <a16:creationId xmlns:a16="http://schemas.microsoft.com/office/drawing/2014/main" id="{119F90F4-13BB-4643-AAA0-515C94282BBB}"/>
                </a:ext>
              </a:extLst>
            </p:cNvPr>
            <p:cNvSpPr/>
            <p:nvPr/>
          </p:nvSpPr>
          <p:spPr>
            <a:xfrm>
              <a:off x="10411109" y="390713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331" name="直接连接符 330">
              <a:extLst>
                <a:ext uri="{FF2B5EF4-FFF2-40B4-BE49-F238E27FC236}">
                  <a16:creationId xmlns:a16="http://schemas.microsoft.com/office/drawing/2014/main" id="{B6AFA2CF-1F0B-4F81-B9CD-E2D8B2BEC00B}"/>
                </a:ext>
              </a:extLst>
            </p:cNvPr>
            <p:cNvCxnSpPr>
              <a:cxnSpLocks/>
            </p:cNvCxnSpPr>
            <p:nvPr/>
          </p:nvCxnSpPr>
          <p:spPr>
            <a:xfrm flipH="1">
              <a:off x="10328574" y="409313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2" name="组合 331">
            <a:extLst>
              <a:ext uri="{FF2B5EF4-FFF2-40B4-BE49-F238E27FC236}">
                <a16:creationId xmlns:a16="http://schemas.microsoft.com/office/drawing/2014/main" id="{F0CB0E3D-226E-4A57-B15B-BD4185E8AD9F}"/>
              </a:ext>
            </a:extLst>
          </p:cNvPr>
          <p:cNvGrpSpPr/>
          <p:nvPr/>
        </p:nvGrpSpPr>
        <p:grpSpPr>
          <a:xfrm>
            <a:off x="10210939" y="3507539"/>
            <a:ext cx="783402" cy="415370"/>
            <a:chOff x="9810990" y="3736046"/>
            <a:chExt cx="1330401" cy="554676"/>
          </a:xfrm>
        </p:grpSpPr>
        <p:sp>
          <p:nvSpPr>
            <p:cNvPr id="333" name="圆角矩形 363">
              <a:extLst>
                <a:ext uri="{FF2B5EF4-FFF2-40B4-BE49-F238E27FC236}">
                  <a16:creationId xmlns:a16="http://schemas.microsoft.com/office/drawing/2014/main" id="{1558484B-E50E-47D4-9EA6-2C9120B0FB1D}"/>
                </a:ext>
              </a:extLst>
            </p:cNvPr>
            <p:cNvSpPr/>
            <p:nvPr/>
          </p:nvSpPr>
          <p:spPr>
            <a:xfrm>
              <a:off x="9810990" y="373604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34" name="图片 333" descr="核心交换机.png">
              <a:extLst>
                <a:ext uri="{FF2B5EF4-FFF2-40B4-BE49-F238E27FC236}">
                  <a16:creationId xmlns:a16="http://schemas.microsoft.com/office/drawing/2014/main" id="{434BF972-F047-409A-A605-74009471DECB}"/>
                </a:ext>
              </a:extLst>
            </p:cNvPr>
            <p:cNvPicPr>
              <a:picLocks noChangeAspect="1"/>
            </p:cNvPicPr>
            <p:nvPr/>
          </p:nvPicPr>
          <p:blipFill>
            <a:blip r:embed="rId2" cstate="print"/>
            <a:stretch>
              <a:fillRect/>
            </a:stretch>
          </p:blipFill>
          <p:spPr>
            <a:xfrm>
              <a:off x="9939205" y="3870050"/>
              <a:ext cx="396002" cy="324000"/>
            </a:xfrm>
            <a:prstGeom prst="rect">
              <a:avLst/>
            </a:prstGeom>
            <a:solidFill>
              <a:schemeClr val="bg1"/>
            </a:solidFill>
          </p:spPr>
        </p:pic>
        <p:pic>
          <p:nvPicPr>
            <p:cNvPr id="335" name="图片 334" descr="核心交换机.png">
              <a:extLst>
                <a:ext uri="{FF2B5EF4-FFF2-40B4-BE49-F238E27FC236}">
                  <a16:creationId xmlns:a16="http://schemas.microsoft.com/office/drawing/2014/main" id="{46032CCE-B9F2-403E-8C02-B29563452DFA}"/>
                </a:ext>
              </a:extLst>
            </p:cNvPr>
            <p:cNvPicPr>
              <a:picLocks noChangeAspect="1"/>
            </p:cNvPicPr>
            <p:nvPr/>
          </p:nvPicPr>
          <p:blipFill>
            <a:blip r:embed="rId2" cstate="print"/>
            <a:stretch>
              <a:fillRect/>
            </a:stretch>
          </p:blipFill>
          <p:spPr>
            <a:xfrm>
              <a:off x="10614880" y="3873480"/>
              <a:ext cx="396002" cy="324000"/>
            </a:xfrm>
            <a:prstGeom prst="rect">
              <a:avLst/>
            </a:prstGeom>
            <a:solidFill>
              <a:schemeClr val="bg1"/>
            </a:solidFill>
          </p:spPr>
        </p:pic>
        <p:cxnSp>
          <p:nvCxnSpPr>
            <p:cNvPr id="336" name="直接连接符 335">
              <a:extLst>
                <a:ext uri="{FF2B5EF4-FFF2-40B4-BE49-F238E27FC236}">
                  <a16:creationId xmlns:a16="http://schemas.microsoft.com/office/drawing/2014/main" id="{214D4C9A-A716-4C0F-B628-6D8A8504234C}"/>
                </a:ext>
              </a:extLst>
            </p:cNvPr>
            <p:cNvCxnSpPr>
              <a:cxnSpLocks/>
            </p:cNvCxnSpPr>
            <p:nvPr/>
          </p:nvCxnSpPr>
          <p:spPr>
            <a:xfrm flipH="1">
              <a:off x="10335792" y="400133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37" name="椭圆 336">
              <a:extLst>
                <a:ext uri="{FF2B5EF4-FFF2-40B4-BE49-F238E27FC236}">
                  <a16:creationId xmlns:a16="http://schemas.microsoft.com/office/drawing/2014/main" id="{E8532437-A4B4-44D3-88C9-4A595F8017F8}"/>
                </a:ext>
              </a:extLst>
            </p:cNvPr>
            <p:cNvSpPr/>
            <p:nvPr/>
          </p:nvSpPr>
          <p:spPr>
            <a:xfrm>
              <a:off x="10411109" y="390713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338" name="直接连接符 337">
              <a:extLst>
                <a:ext uri="{FF2B5EF4-FFF2-40B4-BE49-F238E27FC236}">
                  <a16:creationId xmlns:a16="http://schemas.microsoft.com/office/drawing/2014/main" id="{3A9BAF71-87DE-4E1F-95F7-6FB8EC27D438}"/>
                </a:ext>
              </a:extLst>
            </p:cNvPr>
            <p:cNvCxnSpPr>
              <a:cxnSpLocks/>
            </p:cNvCxnSpPr>
            <p:nvPr/>
          </p:nvCxnSpPr>
          <p:spPr>
            <a:xfrm flipH="1">
              <a:off x="10328574" y="409313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9" name="组合 338">
            <a:extLst>
              <a:ext uri="{FF2B5EF4-FFF2-40B4-BE49-F238E27FC236}">
                <a16:creationId xmlns:a16="http://schemas.microsoft.com/office/drawing/2014/main" id="{60AAD707-90C5-404D-B63E-9889E8C127D9}"/>
              </a:ext>
            </a:extLst>
          </p:cNvPr>
          <p:cNvGrpSpPr/>
          <p:nvPr/>
        </p:nvGrpSpPr>
        <p:grpSpPr>
          <a:xfrm>
            <a:off x="10203861" y="4064151"/>
            <a:ext cx="783402" cy="415370"/>
            <a:chOff x="9810990" y="3736046"/>
            <a:chExt cx="1330401" cy="554676"/>
          </a:xfrm>
        </p:grpSpPr>
        <p:sp>
          <p:nvSpPr>
            <p:cNvPr id="340" name="圆角矩形 363">
              <a:extLst>
                <a:ext uri="{FF2B5EF4-FFF2-40B4-BE49-F238E27FC236}">
                  <a16:creationId xmlns:a16="http://schemas.microsoft.com/office/drawing/2014/main" id="{1C98505E-E512-44F0-8B64-6A58E16A19D8}"/>
                </a:ext>
              </a:extLst>
            </p:cNvPr>
            <p:cNvSpPr/>
            <p:nvPr/>
          </p:nvSpPr>
          <p:spPr>
            <a:xfrm>
              <a:off x="9810990" y="373604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41" name="图片 340" descr="核心交换机.png">
              <a:extLst>
                <a:ext uri="{FF2B5EF4-FFF2-40B4-BE49-F238E27FC236}">
                  <a16:creationId xmlns:a16="http://schemas.microsoft.com/office/drawing/2014/main" id="{4E6F4B02-1361-4FFD-A4E6-C67915710E43}"/>
                </a:ext>
              </a:extLst>
            </p:cNvPr>
            <p:cNvPicPr>
              <a:picLocks noChangeAspect="1"/>
            </p:cNvPicPr>
            <p:nvPr/>
          </p:nvPicPr>
          <p:blipFill>
            <a:blip r:embed="rId2" cstate="print"/>
            <a:stretch>
              <a:fillRect/>
            </a:stretch>
          </p:blipFill>
          <p:spPr>
            <a:xfrm>
              <a:off x="9939205" y="3870050"/>
              <a:ext cx="396002" cy="324000"/>
            </a:xfrm>
            <a:prstGeom prst="rect">
              <a:avLst/>
            </a:prstGeom>
            <a:solidFill>
              <a:schemeClr val="bg1"/>
            </a:solidFill>
          </p:spPr>
        </p:pic>
        <p:pic>
          <p:nvPicPr>
            <p:cNvPr id="342" name="图片 341" descr="核心交换机.png">
              <a:extLst>
                <a:ext uri="{FF2B5EF4-FFF2-40B4-BE49-F238E27FC236}">
                  <a16:creationId xmlns:a16="http://schemas.microsoft.com/office/drawing/2014/main" id="{7434DE82-254F-4369-9855-D96046E1862E}"/>
                </a:ext>
              </a:extLst>
            </p:cNvPr>
            <p:cNvPicPr>
              <a:picLocks noChangeAspect="1"/>
            </p:cNvPicPr>
            <p:nvPr/>
          </p:nvPicPr>
          <p:blipFill>
            <a:blip r:embed="rId2" cstate="print"/>
            <a:stretch>
              <a:fillRect/>
            </a:stretch>
          </p:blipFill>
          <p:spPr>
            <a:xfrm>
              <a:off x="10614880" y="3873480"/>
              <a:ext cx="396002" cy="324000"/>
            </a:xfrm>
            <a:prstGeom prst="rect">
              <a:avLst/>
            </a:prstGeom>
            <a:solidFill>
              <a:schemeClr val="bg1"/>
            </a:solidFill>
          </p:spPr>
        </p:pic>
        <p:cxnSp>
          <p:nvCxnSpPr>
            <p:cNvPr id="343" name="直接连接符 342">
              <a:extLst>
                <a:ext uri="{FF2B5EF4-FFF2-40B4-BE49-F238E27FC236}">
                  <a16:creationId xmlns:a16="http://schemas.microsoft.com/office/drawing/2014/main" id="{8D1FA0A0-A3C6-420D-8D19-2CA33DAC8922}"/>
                </a:ext>
              </a:extLst>
            </p:cNvPr>
            <p:cNvCxnSpPr>
              <a:cxnSpLocks/>
            </p:cNvCxnSpPr>
            <p:nvPr/>
          </p:nvCxnSpPr>
          <p:spPr>
            <a:xfrm flipH="1">
              <a:off x="10335792" y="400133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4" name="椭圆 343">
              <a:extLst>
                <a:ext uri="{FF2B5EF4-FFF2-40B4-BE49-F238E27FC236}">
                  <a16:creationId xmlns:a16="http://schemas.microsoft.com/office/drawing/2014/main" id="{230BE261-A41D-412E-ADCB-44432177F1C8}"/>
                </a:ext>
              </a:extLst>
            </p:cNvPr>
            <p:cNvSpPr/>
            <p:nvPr/>
          </p:nvSpPr>
          <p:spPr>
            <a:xfrm>
              <a:off x="10411109" y="390713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345" name="直接连接符 344">
              <a:extLst>
                <a:ext uri="{FF2B5EF4-FFF2-40B4-BE49-F238E27FC236}">
                  <a16:creationId xmlns:a16="http://schemas.microsoft.com/office/drawing/2014/main" id="{6F719601-7EF0-4362-83C3-2D890FFFC620}"/>
                </a:ext>
              </a:extLst>
            </p:cNvPr>
            <p:cNvCxnSpPr>
              <a:cxnSpLocks/>
            </p:cNvCxnSpPr>
            <p:nvPr/>
          </p:nvCxnSpPr>
          <p:spPr>
            <a:xfrm flipH="1">
              <a:off x="10328574" y="409313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6" name="文本框 345">
            <a:extLst>
              <a:ext uri="{FF2B5EF4-FFF2-40B4-BE49-F238E27FC236}">
                <a16:creationId xmlns:a16="http://schemas.microsoft.com/office/drawing/2014/main" id="{0983FEAE-0EB3-4169-8E60-BE836EA4CAA4}"/>
              </a:ext>
            </a:extLst>
          </p:cNvPr>
          <p:cNvSpPr txBox="1"/>
          <p:nvPr/>
        </p:nvSpPr>
        <p:spPr>
          <a:xfrm>
            <a:off x="11049018" y="4069208"/>
            <a:ext cx="1037851" cy="461665"/>
          </a:xfrm>
          <a:prstGeom prst="rect">
            <a:avLst/>
          </a:prstGeom>
          <a:noFill/>
          <a:ln>
            <a:solidFill>
              <a:schemeClr val="tx1"/>
            </a:solidFill>
            <a:prstDash val="lgDashDot"/>
          </a:ln>
        </p:spPr>
        <p:txBody>
          <a:bodyPr wrap="square" rtlCol="0">
            <a:spAutoFit/>
          </a:bodyPr>
          <a:lstStyle/>
          <a:p>
            <a:pPr algn="ct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Xingqing</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Data</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Center</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7" name="文本框 346">
            <a:extLst>
              <a:ext uri="{FF2B5EF4-FFF2-40B4-BE49-F238E27FC236}">
                <a16:creationId xmlns:a16="http://schemas.microsoft.com/office/drawing/2014/main" id="{545F5303-0C27-4C49-982E-547E9BB66458}"/>
              </a:ext>
            </a:extLst>
          </p:cNvPr>
          <p:cNvSpPr txBox="1"/>
          <p:nvPr/>
        </p:nvSpPr>
        <p:spPr>
          <a:xfrm>
            <a:off x="11053939" y="2955435"/>
            <a:ext cx="1003149" cy="461665"/>
          </a:xfrm>
          <a:prstGeom prst="rect">
            <a:avLst/>
          </a:prstGeom>
          <a:noFill/>
          <a:ln>
            <a:solidFill>
              <a:schemeClr val="tx1"/>
            </a:solidFill>
            <a:prstDash val="lgDashDotDot"/>
          </a:ln>
        </p:spPr>
        <p:txBody>
          <a:bodyPr wrap="square" rtlCol="0">
            <a:spAutoFit/>
          </a:bodyPr>
          <a:lstStyle/>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One-card</a:t>
            </a:r>
          </a:p>
          <a:p>
            <a:pPr algn="ct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Data Center</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 name="文本框 347">
            <a:extLst>
              <a:ext uri="{FF2B5EF4-FFF2-40B4-BE49-F238E27FC236}">
                <a16:creationId xmlns:a16="http://schemas.microsoft.com/office/drawing/2014/main" id="{36C235D8-CDCD-4377-A402-DEF942304E6E}"/>
              </a:ext>
            </a:extLst>
          </p:cNvPr>
          <p:cNvSpPr txBox="1"/>
          <p:nvPr/>
        </p:nvSpPr>
        <p:spPr>
          <a:xfrm>
            <a:off x="11050527" y="2447002"/>
            <a:ext cx="1007286" cy="461665"/>
          </a:xfrm>
          <a:prstGeom prst="rect">
            <a:avLst/>
          </a:prstGeom>
          <a:noFill/>
          <a:ln>
            <a:solidFill>
              <a:schemeClr val="tx1"/>
            </a:solidFill>
            <a:prstDash val="lgDashDot"/>
          </a:ln>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Smart Classrooms</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49" name="组合 348">
            <a:extLst>
              <a:ext uri="{FF2B5EF4-FFF2-40B4-BE49-F238E27FC236}">
                <a16:creationId xmlns:a16="http://schemas.microsoft.com/office/drawing/2014/main" id="{C71328DC-7098-413B-BDBE-6AA502B37FE9}"/>
              </a:ext>
            </a:extLst>
          </p:cNvPr>
          <p:cNvGrpSpPr/>
          <p:nvPr/>
        </p:nvGrpSpPr>
        <p:grpSpPr>
          <a:xfrm>
            <a:off x="10219386" y="2475011"/>
            <a:ext cx="783402" cy="415370"/>
            <a:chOff x="9810990" y="3736046"/>
            <a:chExt cx="1330401" cy="554676"/>
          </a:xfrm>
        </p:grpSpPr>
        <p:sp>
          <p:nvSpPr>
            <p:cNvPr id="350" name="圆角矩形 363">
              <a:extLst>
                <a:ext uri="{FF2B5EF4-FFF2-40B4-BE49-F238E27FC236}">
                  <a16:creationId xmlns:a16="http://schemas.microsoft.com/office/drawing/2014/main" id="{02FB7A9A-8447-4CC3-BBC1-665F4CA43565}"/>
                </a:ext>
              </a:extLst>
            </p:cNvPr>
            <p:cNvSpPr/>
            <p:nvPr/>
          </p:nvSpPr>
          <p:spPr>
            <a:xfrm>
              <a:off x="9810990" y="3736046"/>
              <a:ext cx="1330401"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51" name="图片 350" descr="核心交换机.png">
              <a:extLst>
                <a:ext uri="{FF2B5EF4-FFF2-40B4-BE49-F238E27FC236}">
                  <a16:creationId xmlns:a16="http://schemas.microsoft.com/office/drawing/2014/main" id="{42C2CD03-FA05-4A6C-9FAE-6AA652963D0B}"/>
                </a:ext>
              </a:extLst>
            </p:cNvPr>
            <p:cNvPicPr>
              <a:picLocks noChangeAspect="1"/>
            </p:cNvPicPr>
            <p:nvPr/>
          </p:nvPicPr>
          <p:blipFill>
            <a:blip r:embed="rId2" cstate="print"/>
            <a:stretch>
              <a:fillRect/>
            </a:stretch>
          </p:blipFill>
          <p:spPr>
            <a:xfrm>
              <a:off x="9939205" y="3870050"/>
              <a:ext cx="396002" cy="324000"/>
            </a:xfrm>
            <a:prstGeom prst="rect">
              <a:avLst/>
            </a:prstGeom>
            <a:solidFill>
              <a:schemeClr val="bg1"/>
            </a:solidFill>
          </p:spPr>
        </p:pic>
        <p:pic>
          <p:nvPicPr>
            <p:cNvPr id="352" name="图片 351" descr="核心交换机.png">
              <a:extLst>
                <a:ext uri="{FF2B5EF4-FFF2-40B4-BE49-F238E27FC236}">
                  <a16:creationId xmlns:a16="http://schemas.microsoft.com/office/drawing/2014/main" id="{2DC6B01F-6CA3-4268-95AE-3669DC512E6B}"/>
                </a:ext>
              </a:extLst>
            </p:cNvPr>
            <p:cNvPicPr>
              <a:picLocks noChangeAspect="1"/>
            </p:cNvPicPr>
            <p:nvPr/>
          </p:nvPicPr>
          <p:blipFill>
            <a:blip r:embed="rId2" cstate="print"/>
            <a:stretch>
              <a:fillRect/>
            </a:stretch>
          </p:blipFill>
          <p:spPr>
            <a:xfrm>
              <a:off x="10614880" y="3873480"/>
              <a:ext cx="396002" cy="324000"/>
            </a:xfrm>
            <a:prstGeom prst="rect">
              <a:avLst/>
            </a:prstGeom>
            <a:solidFill>
              <a:schemeClr val="bg1"/>
            </a:solidFill>
          </p:spPr>
        </p:pic>
        <p:cxnSp>
          <p:nvCxnSpPr>
            <p:cNvPr id="353" name="直接连接符 352">
              <a:extLst>
                <a:ext uri="{FF2B5EF4-FFF2-40B4-BE49-F238E27FC236}">
                  <a16:creationId xmlns:a16="http://schemas.microsoft.com/office/drawing/2014/main" id="{114295B8-D1D8-4ED4-A039-9DBE19533423}"/>
                </a:ext>
              </a:extLst>
            </p:cNvPr>
            <p:cNvCxnSpPr>
              <a:cxnSpLocks/>
            </p:cNvCxnSpPr>
            <p:nvPr/>
          </p:nvCxnSpPr>
          <p:spPr>
            <a:xfrm flipH="1">
              <a:off x="10335792" y="4001337"/>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54" name="椭圆 353">
              <a:extLst>
                <a:ext uri="{FF2B5EF4-FFF2-40B4-BE49-F238E27FC236}">
                  <a16:creationId xmlns:a16="http://schemas.microsoft.com/office/drawing/2014/main" id="{35F47A7C-CCDC-408D-8336-3F7A090CA072}"/>
                </a:ext>
              </a:extLst>
            </p:cNvPr>
            <p:cNvSpPr/>
            <p:nvPr/>
          </p:nvSpPr>
          <p:spPr>
            <a:xfrm>
              <a:off x="10411109" y="3907131"/>
              <a:ext cx="107902" cy="26922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cxnSp>
          <p:nvCxnSpPr>
            <p:cNvPr id="355" name="直接连接符 354">
              <a:extLst>
                <a:ext uri="{FF2B5EF4-FFF2-40B4-BE49-F238E27FC236}">
                  <a16:creationId xmlns:a16="http://schemas.microsoft.com/office/drawing/2014/main" id="{719DF0D4-9588-4BF4-88F1-895C68EE9279}"/>
                </a:ext>
              </a:extLst>
            </p:cNvPr>
            <p:cNvCxnSpPr>
              <a:cxnSpLocks/>
            </p:cNvCxnSpPr>
            <p:nvPr/>
          </p:nvCxnSpPr>
          <p:spPr>
            <a:xfrm flipH="1">
              <a:off x="10328574" y="4093139"/>
              <a:ext cx="298169"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56" name="圆角矩形 1063">
            <a:extLst>
              <a:ext uri="{FF2B5EF4-FFF2-40B4-BE49-F238E27FC236}">
                <a16:creationId xmlns:a16="http://schemas.microsoft.com/office/drawing/2014/main" id="{B97E5F07-8A1F-42C2-8124-95F30CBAF20C}"/>
              </a:ext>
            </a:extLst>
          </p:cNvPr>
          <p:cNvSpPr/>
          <p:nvPr/>
        </p:nvSpPr>
        <p:spPr>
          <a:xfrm>
            <a:off x="4215332" y="2806806"/>
            <a:ext cx="1242992" cy="4315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SDN Controller</a:t>
            </a:r>
            <a:endParaRPr lang="zh-CN" altLang="en-US" sz="1600" dirty="0">
              <a:latin typeface="Times New Roman" panose="02020603050405020304" pitchFamily="18" charset="0"/>
              <a:cs typeface="Times New Roman" panose="02020603050405020304" pitchFamily="18" charset="0"/>
            </a:endParaRPr>
          </a:p>
        </p:txBody>
      </p:sp>
      <p:cxnSp>
        <p:nvCxnSpPr>
          <p:cNvPr id="357" name="直接连接符 356">
            <a:extLst>
              <a:ext uri="{FF2B5EF4-FFF2-40B4-BE49-F238E27FC236}">
                <a16:creationId xmlns:a16="http://schemas.microsoft.com/office/drawing/2014/main" id="{FD6B41D8-F688-47D3-B6C3-8B9B1569FF1D}"/>
              </a:ext>
            </a:extLst>
          </p:cNvPr>
          <p:cNvCxnSpPr>
            <a:cxnSpLocks/>
            <a:stCxn id="256" idx="2"/>
            <a:endCxn id="356" idx="2"/>
          </p:cNvCxnSpPr>
          <p:nvPr/>
        </p:nvCxnSpPr>
        <p:spPr>
          <a:xfrm flipV="1">
            <a:off x="3989573" y="3238326"/>
            <a:ext cx="847255" cy="745711"/>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58" name="圆角矩形 363">
            <a:extLst>
              <a:ext uri="{FF2B5EF4-FFF2-40B4-BE49-F238E27FC236}">
                <a16:creationId xmlns:a16="http://schemas.microsoft.com/office/drawing/2014/main" id="{7590FCA4-4FA1-4970-B951-8C272D46CE31}"/>
              </a:ext>
            </a:extLst>
          </p:cNvPr>
          <p:cNvSpPr/>
          <p:nvPr/>
        </p:nvSpPr>
        <p:spPr>
          <a:xfrm>
            <a:off x="5788993" y="5146603"/>
            <a:ext cx="891526" cy="554676"/>
          </a:xfrm>
          <a:prstGeom prst="rect">
            <a:avLst/>
          </a:prstGeom>
          <a:solidFill>
            <a:srgbClr val="EFF4FA"/>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pic>
        <p:nvPicPr>
          <p:cNvPr id="359" name="图片 358" descr="核心交换机.png">
            <a:extLst>
              <a:ext uri="{FF2B5EF4-FFF2-40B4-BE49-F238E27FC236}">
                <a16:creationId xmlns:a16="http://schemas.microsoft.com/office/drawing/2014/main" id="{3D6074A0-9CBD-4F51-B4B2-071A1309498E}"/>
              </a:ext>
            </a:extLst>
          </p:cNvPr>
          <p:cNvPicPr>
            <a:picLocks noChangeAspect="1"/>
          </p:cNvPicPr>
          <p:nvPr/>
        </p:nvPicPr>
        <p:blipFill>
          <a:blip r:embed="rId2" cstate="print"/>
          <a:stretch>
            <a:fillRect/>
          </a:stretch>
        </p:blipFill>
        <p:spPr>
          <a:xfrm>
            <a:off x="6017577" y="5210126"/>
            <a:ext cx="396002" cy="324000"/>
          </a:xfrm>
          <a:prstGeom prst="rect">
            <a:avLst/>
          </a:prstGeom>
          <a:solidFill>
            <a:schemeClr val="bg1"/>
          </a:solidFill>
        </p:spPr>
      </p:pic>
      <p:sp>
        <p:nvSpPr>
          <p:cNvPr id="360" name="文本框 359">
            <a:extLst>
              <a:ext uri="{FF2B5EF4-FFF2-40B4-BE49-F238E27FC236}">
                <a16:creationId xmlns:a16="http://schemas.microsoft.com/office/drawing/2014/main" id="{FA9624BA-D061-4E9B-B49D-2DB62CE06C19}"/>
              </a:ext>
            </a:extLst>
          </p:cNvPr>
          <p:cNvSpPr txBox="1"/>
          <p:nvPr/>
        </p:nvSpPr>
        <p:spPr>
          <a:xfrm>
            <a:off x="5604258" y="5507841"/>
            <a:ext cx="1474136" cy="276999"/>
          </a:xfrm>
          <a:prstGeom prst="rect">
            <a:avLst/>
          </a:prstGeom>
          <a:noFill/>
        </p:spPr>
        <p:txBody>
          <a:bodyPr wrap="square" rtlCol="0">
            <a:spAutoFit/>
          </a:bodyPr>
          <a:lstStyle/>
          <a:p>
            <a:pPr algn="ctr"/>
            <a:r>
              <a:rPr lang="en-US" altLang="zh-CN" sz="1200" b="1" dirty="0" err="1">
                <a:latin typeface="Times New Roman" panose="02020603050405020304" pitchFamily="18" charset="0"/>
                <a:ea typeface="微软雅黑" panose="020B0503020204020204" pitchFamily="34" charset="-122"/>
                <a:cs typeface="Times New Roman" panose="02020603050405020304" pitchFamily="18" charset="0"/>
              </a:rPr>
              <a:t>Qujiang</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SDN</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Core</a:t>
            </a:r>
            <a:endPar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61" name="直接连接符 360">
            <a:extLst>
              <a:ext uri="{FF2B5EF4-FFF2-40B4-BE49-F238E27FC236}">
                <a16:creationId xmlns:a16="http://schemas.microsoft.com/office/drawing/2014/main" id="{90A2F411-1610-441E-8151-958B5FEC5F7B}"/>
              </a:ext>
            </a:extLst>
          </p:cNvPr>
          <p:cNvCxnSpPr>
            <a:cxnSpLocks/>
          </p:cNvCxnSpPr>
          <p:nvPr/>
        </p:nvCxnSpPr>
        <p:spPr>
          <a:xfrm flipV="1">
            <a:off x="6110082" y="5534126"/>
            <a:ext cx="85129" cy="42864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29E3AF05-6EEB-42DA-BF76-731B2009B3E5}"/>
              </a:ext>
            </a:extLst>
          </p:cNvPr>
          <p:cNvCxnSpPr>
            <a:cxnSpLocks/>
            <a:stCxn id="241" idx="2"/>
            <a:endCxn id="358" idx="0"/>
          </p:cNvCxnSpPr>
          <p:nvPr/>
        </p:nvCxnSpPr>
        <p:spPr>
          <a:xfrm>
            <a:off x="6093922" y="4360820"/>
            <a:ext cx="140834" cy="7857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CFC902AD-9A0D-474C-BB9F-1B2D5B65359D}"/>
              </a:ext>
            </a:extLst>
          </p:cNvPr>
          <p:cNvCxnSpPr>
            <a:cxnSpLocks/>
            <a:stCxn id="205" idx="0"/>
            <a:endCxn id="356" idx="2"/>
          </p:cNvCxnSpPr>
          <p:nvPr/>
        </p:nvCxnSpPr>
        <p:spPr>
          <a:xfrm flipH="1" flipV="1">
            <a:off x="4836828" y="3238326"/>
            <a:ext cx="194400" cy="1914705"/>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3C3EE4D9-A409-4295-B8C3-120D9C1327A3}"/>
              </a:ext>
            </a:extLst>
          </p:cNvPr>
          <p:cNvCxnSpPr>
            <a:cxnSpLocks/>
            <a:stCxn id="358" idx="0"/>
            <a:endCxn id="356" idx="2"/>
          </p:cNvCxnSpPr>
          <p:nvPr/>
        </p:nvCxnSpPr>
        <p:spPr>
          <a:xfrm flipH="1" flipV="1">
            <a:off x="4836828" y="3238326"/>
            <a:ext cx="1397928" cy="1908277"/>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65" name="文本框 364">
            <a:extLst>
              <a:ext uri="{FF2B5EF4-FFF2-40B4-BE49-F238E27FC236}">
                <a16:creationId xmlns:a16="http://schemas.microsoft.com/office/drawing/2014/main" id="{56F73F02-41AF-4D27-9862-A1ED01493D22}"/>
              </a:ext>
            </a:extLst>
          </p:cNvPr>
          <p:cNvSpPr txBox="1"/>
          <p:nvPr/>
        </p:nvSpPr>
        <p:spPr>
          <a:xfrm>
            <a:off x="6899270" y="2438364"/>
            <a:ext cx="1584594" cy="307777"/>
          </a:xfrm>
          <a:prstGeom prst="rect">
            <a:avLst/>
          </a:prstGeom>
          <a:noFill/>
        </p:spPr>
        <p:txBody>
          <a:bodyPr wrap="square" rtlCol="0">
            <a:spAutoFit/>
          </a:bodyPr>
          <a:lstStyle/>
          <a:p>
            <a:pPr algn="ctr"/>
            <a:r>
              <a:rPr lang="en-US" altLang="zh-CN" sz="14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Xingqing</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Campus</a:t>
            </a:r>
            <a:endPar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6" name="文本框 365">
            <a:extLst>
              <a:ext uri="{FF2B5EF4-FFF2-40B4-BE49-F238E27FC236}">
                <a16:creationId xmlns:a16="http://schemas.microsoft.com/office/drawing/2014/main" id="{30522884-AFBA-4058-A77B-08DC199CC311}"/>
              </a:ext>
            </a:extLst>
          </p:cNvPr>
          <p:cNvSpPr txBox="1"/>
          <p:nvPr/>
        </p:nvSpPr>
        <p:spPr>
          <a:xfrm>
            <a:off x="2666435" y="5457764"/>
            <a:ext cx="1584594" cy="276999"/>
          </a:xfrm>
          <a:prstGeom prst="rect">
            <a:avLst/>
          </a:prstGeom>
          <a:noFill/>
        </p:spPr>
        <p:txBody>
          <a:bodyPr wrap="square" rtlCol="0">
            <a:spAutoFit/>
          </a:bodyPr>
          <a:lstStyle/>
          <a:p>
            <a:pPr algn="ctr"/>
            <a:r>
              <a:rPr lang="en-US" altLang="zh-CN" sz="1200" b="1" dirty="0">
                <a:solidFill>
                  <a:srgbClr val="C00000"/>
                </a:solidFill>
                <a:latin typeface="Times New Roman" panose="02020603050405020304" pitchFamily="18" charset="0"/>
                <a:cs typeface="Times New Roman" panose="02020603050405020304" pitchFamily="18" charset="0"/>
              </a:rPr>
              <a:t>User Network</a:t>
            </a:r>
            <a:endParaRPr lang="zh-CN" altLang="en-US" sz="1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7551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Campus Network</a:t>
            </a:r>
          </a:p>
        </p:txBody>
      </p:sp>
      <p:graphicFrame>
        <p:nvGraphicFramePr>
          <p:cNvPr id="201" name="表格 200">
            <a:extLst>
              <a:ext uri="{FF2B5EF4-FFF2-40B4-BE49-F238E27FC236}">
                <a16:creationId xmlns:a16="http://schemas.microsoft.com/office/drawing/2014/main" id="{6512C5CB-50E5-4667-94C2-EB5B44EE6411}"/>
              </a:ext>
            </a:extLst>
          </p:cNvPr>
          <p:cNvGraphicFramePr>
            <a:graphicFrameLocks noGrp="1"/>
          </p:cNvGraphicFramePr>
          <p:nvPr>
            <p:extLst>
              <p:ext uri="{D42A27DB-BD31-4B8C-83A1-F6EECF244321}">
                <p14:modId xmlns:p14="http://schemas.microsoft.com/office/powerpoint/2010/main" val="4144657636"/>
              </p:ext>
            </p:extLst>
          </p:nvPr>
        </p:nvGraphicFramePr>
        <p:xfrm>
          <a:off x="519288" y="1116966"/>
          <a:ext cx="10642378" cy="5174873"/>
        </p:xfrm>
        <a:graphic>
          <a:graphicData uri="http://schemas.openxmlformats.org/drawingml/2006/table">
            <a:tbl>
              <a:tblPr firstRow="1" firstCol="1" bandRow="1">
                <a:tableStyleId>{5C22544A-7EE6-4342-B048-85BDC9FD1C3A}</a:tableStyleId>
              </a:tblPr>
              <a:tblGrid>
                <a:gridCol w="1339009">
                  <a:extLst>
                    <a:ext uri="{9D8B030D-6E8A-4147-A177-3AD203B41FA5}">
                      <a16:colId xmlns:a16="http://schemas.microsoft.com/office/drawing/2014/main" val="20000"/>
                    </a:ext>
                  </a:extLst>
                </a:gridCol>
                <a:gridCol w="1769806">
                  <a:extLst>
                    <a:ext uri="{9D8B030D-6E8A-4147-A177-3AD203B41FA5}">
                      <a16:colId xmlns:a16="http://schemas.microsoft.com/office/drawing/2014/main" val="20001"/>
                    </a:ext>
                  </a:extLst>
                </a:gridCol>
                <a:gridCol w="5879691">
                  <a:extLst>
                    <a:ext uri="{9D8B030D-6E8A-4147-A177-3AD203B41FA5}">
                      <a16:colId xmlns:a16="http://schemas.microsoft.com/office/drawing/2014/main" val="20002"/>
                    </a:ext>
                  </a:extLst>
                </a:gridCol>
                <a:gridCol w="1653872">
                  <a:extLst>
                    <a:ext uri="{9D8B030D-6E8A-4147-A177-3AD203B41FA5}">
                      <a16:colId xmlns:a16="http://schemas.microsoft.com/office/drawing/2014/main" val="20005"/>
                    </a:ext>
                  </a:extLst>
                </a:gridCol>
              </a:tblGrid>
              <a:tr h="470443">
                <a:tc>
                  <a:txBody>
                    <a:bodyPr/>
                    <a:lstStyle/>
                    <a:p>
                      <a:pPr algn="ctr">
                        <a:lnSpc>
                          <a:spcPct val="150000"/>
                        </a:lnSpc>
                        <a:spcAft>
                          <a:spcPts val="0"/>
                        </a:spcAft>
                      </a:pPr>
                      <a:r>
                        <a:rPr lang="en-US" altLang="zh-CN" sz="1400" kern="100" dirty="0">
                          <a:effectLst/>
                          <a:latin typeface="微软雅黑" panose="020B0503020204020204" pitchFamily="34" charset="-122"/>
                          <a:ea typeface="微软雅黑" panose="020B0503020204020204" pitchFamily="34" charset="-122"/>
                        </a:rPr>
                        <a:t>Serial number</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gridSpan="2">
                  <a:txBody>
                    <a:bodyPr/>
                    <a:lstStyle/>
                    <a:p>
                      <a:pPr algn="ctr">
                        <a:lnSpc>
                          <a:spcPct val="150000"/>
                        </a:lnSpc>
                        <a:spcAft>
                          <a:spcPts val="0"/>
                        </a:spcAft>
                      </a:pPr>
                      <a:r>
                        <a:rPr lang="en-US" altLang="zh-CN" sz="1400" kern="100" dirty="0">
                          <a:effectLst/>
                          <a:latin typeface="微软雅黑" panose="020B0503020204020204" pitchFamily="34" charset="-122"/>
                          <a:ea typeface="微软雅黑" panose="020B0503020204020204" pitchFamily="34" charset="-122"/>
                        </a:rPr>
                        <a:t>Indicator</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hMerge="1">
                  <a:txBody>
                    <a:bodyPr/>
                    <a:lstStyle/>
                    <a:p>
                      <a:endParaRPr lang="zh-CN" altLang="en-US"/>
                    </a:p>
                  </a:txBody>
                  <a:tcPr/>
                </a:tc>
                <a:tc>
                  <a:txBody>
                    <a:bodyPr/>
                    <a:lstStyle/>
                    <a:p>
                      <a:pPr algn="ctr">
                        <a:lnSpc>
                          <a:spcPct val="100000"/>
                        </a:lnSpc>
                        <a:spcAft>
                          <a:spcPts val="0"/>
                        </a:spcAft>
                      </a:pPr>
                      <a:r>
                        <a:rPr lang="en-US" sz="1400" kern="0" dirty="0">
                          <a:effectLst/>
                          <a:latin typeface="微软雅黑" panose="020B0503020204020204" pitchFamily="34" charset="-122"/>
                          <a:ea typeface="微软雅黑" panose="020B0503020204020204" pitchFamily="34" charset="-122"/>
                        </a:rPr>
                        <a:t>2024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extLst>
                  <a:ext uri="{0D108BD9-81ED-4DB2-BD59-A6C34878D82A}">
                    <a16:rowId xmlns:a16="http://schemas.microsoft.com/office/drawing/2014/main" val="10000"/>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rowSpan="5">
                  <a:txBody>
                    <a:bodyPr/>
                    <a:lstStyle/>
                    <a:p>
                      <a:pPr algn="ctr">
                        <a:lnSpc>
                          <a:spcPct val="150000"/>
                        </a:lnSpc>
                        <a:spcAft>
                          <a:spcPts val="0"/>
                        </a:spcAft>
                      </a:pPr>
                      <a:r>
                        <a:rPr lang="en-US" altLang="zh-CN" sz="2000" dirty="0">
                          <a:latin typeface="Times New Roman" panose="02020603050405020304" pitchFamily="18" charset="0"/>
                          <a:cs typeface="Times New Roman" panose="02020603050405020304" pitchFamily="18" charset="0"/>
                        </a:rPr>
                        <a:t>Network infrastructure</a:t>
                      </a:r>
                      <a:endParaRPr lang="zh-CN" sz="2000"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lnB w="3175" cap="flat" cmpd="sng" algn="ctr">
                      <a:solidFill>
                        <a:srgbClr val="192B3C"/>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alt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Total campus network export bandwidth (bps)</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tc>
                  <a:txBody>
                    <a:bodyPr/>
                    <a:lstStyle/>
                    <a:p>
                      <a:pPr algn="ctr">
                        <a:lnSpc>
                          <a:spcPct val="150000"/>
                        </a:lnSpc>
                        <a:spcAft>
                          <a:spcPts val="0"/>
                        </a:spcAft>
                      </a:pPr>
                      <a:r>
                        <a:rPr lang="en-US"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50G</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extLst>
                  <a:ext uri="{0D108BD9-81ED-4DB2-BD59-A6C34878D82A}">
                    <a16:rowId xmlns:a16="http://schemas.microsoft.com/office/drawing/2014/main" val="10001"/>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2</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alt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Per capita campus network export bandwidth (bps)</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lumMod val="95000"/>
                      </a:schemeClr>
                    </a:solidFill>
                  </a:tcPr>
                </a:tc>
                <a:tc>
                  <a:txBody>
                    <a:bodyPr/>
                    <a:lstStyle/>
                    <a:p>
                      <a:pPr algn="ctr">
                        <a:lnSpc>
                          <a:spcPct val="150000"/>
                        </a:lnSpc>
                        <a:spcAft>
                          <a:spcPts val="0"/>
                        </a:spcAft>
                      </a:pPr>
                      <a:r>
                        <a:rPr lang="en-US"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815K</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lumMod val="95000"/>
                      </a:schemeClr>
                    </a:solidFill>
                  </a:tcPr>
                </a:tc>
                <a:extLst>
                  <a:ext uri="{0D108BD9-81ED-4DB2-BD59-A6C34878D82A}">
                    <a16:rowId xmlns:a16="http://schemas.microsoft.com/office/drawing/2014/main" val="10002"/>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Campus network trunk interconnection bandwidth (bps)</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tc>
                  <a:txBody>
                    <a:bodyPr/>
                    <a:lstStyle/>
                    <a:p>
                      <a:pPr algn="ctr">
                        <a:lnSpc>
                          <a:spcPct val="150000"/>
                        </a:lnSpc>
                        <a:spcAft>
                          <a:spcPts val="0"/>
                        </a:spcAft>
                      </a:pPr>
                      <a:r>
                        <a:rPr lang="en-US" sz="1800" kern="100" dirty="0">
                          <a:effectLst/>
                          <a:latin typeface="Times New Roman" panose="02020603050405020304" pitchFamily="18" charset="0"/>
                          <a:ea typeface="微软雅黑" panose="020B0503020204020204" pitchFamily="34" charset="-122"/>
                          <a:cs typeface="Times New Roman" panose="02020603050405020304" pitchFamily="18" charset="0"/>
                        </a:rPr>
                        <a:t>40G/100G</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extLst>
                  <a:ext uri="{0D108BD9-81ED-4DB2-BD59-A6C34878D82A}">
                    <a16:rowId xmlns:a16="http://schemas.microsoft.com/office/drawing/2014/main" val="10003"/>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4</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Number of wireless access points (APs)</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lumMod val="95000"/>
                      </a:schemeClr>
                    </a:solidFill>
                  </a:tcPr>
                </a:tc>
                <a:tc>
                  <a:txBody>
                    <a:bodyPr/>
                    <a:lstStyle/>
                    <a:p>
                      <a:pPr algn="ctr">
                        <a:lnSpc>
                          <a:spcPct val="150000"/>
                        </a:lnSpc>
                        <a:spcAft>
                          <a:spcPts val="0"/>
                        </a:spcAft>
                      </a:pP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800" kern="100" dirty="0">
                          <a:effectLst/>
                          <a:latin typeface="Times New Roman" panose="02020603050405020304" pitchFamily="18" charset="0"/>
                          <a:ea typeface="微软雅黑" panose="020B0503020204020204" pitchFamily="34" charset="-122"/>
                          <a:cs typeface="Times New Roman" panose="02020603050405020304" pitchFamily="18" charset="0"/>
                        </a:rPr>
                        <a:t>万</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lumMod val="95000"/>
                      </a:schemeClr>
                    </a:solidFill>
                  </a:tcPr>
                </a:tc>
                <a:extLst>
                  <a:ext uri="{0D108BD9-81ED-4DB2-BD59-A6C34878D82A}">
                    <a16:rowId xmlns:a16="http://schemas.microsoft.com/office/drawing/2014/main" val="10004"/>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Number of concurrent online devices on the campus network</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lnB w="3175" cap="flat" cmpd="sng" algn="ctr">
                      <a:solidFill>
                        <a:srgbClr val="192B3C"/>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20</a:t>
                      </a:r>
                      <a:r>
                        <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万</a:t>
                      </a:r>
                    </a:p>
                  </a:txBody>
                  <a:tcPr marL="20525" marR="20525" marT="0" marB="0" anchor="ctr">
                    <a:lnB w="3175" cap="flat" cmpd="sng" algn="ctr">
                      <a:solidFill>
                        <a:srgbClr val="192B3C"/>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6</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rowSpan="5">
                  <a:txBody>
                    <a:bodyPr/>
                    <a:lstStyle/>
                    <a:p>
                      <a:pPr algn="ctr">
                        <a:lnSpc>
                          <a:spcPct val="150000"/>
                        </a:lnSpc>
                        <a:spcAft>
                          <a:spcPts val="0"/>
                        </a:spcAft>
                      </a:pPr>
                      <a:r>
                        <a:rPr lang="en-US" alt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rPr>
                        <a:t>Public platform</a:t>
                      </a:r>
                      <a:endParaRPr lang="zh-CN" sz="2000" b="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lnT w="3175" cap="flat" cmpd="sng" algn="ctr">
                      <a:solidFill>
                        <a:srgbClr val="192B3C"/>
                      </a:solidFill>
                      <a:prstDash val="solid"/>
                      <a:round/>
                      <a:headEnd type="none" w="med" len="med"/>
                      <a:tailEnd type="none" w="med" len="med"/>
                    </a:lnT>
                    <a:lnB w="3175" cap="flat" cmpd="sng" algn="ctr">
                      <a:solidFill>
                        <a:srgbClr val="192B3C"/>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alt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Public high-performance computing capability (in teraflops)</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lnT w="3175" cap="flat" cmpd="sng" algn="ctr">
                      <a:solidFill>
                        <a:srgbClr val="192B3C"/>
                      </a:solidFill>
                      <a:prstDash val="solid"/>
                      <a:round/>
                      <a:headEnd type="none" w="med" len="med"/>
                      <a:tailEnd type="none" w="med" len="med"/>
                    </a:lnT>
                    <a:solidFill>
                      <a:schemeClr val="bg1">
                        <a:lumMod val="95000"/>
                      </a:schemeClr>
                    </a:solidFill>
                  </a:tcPr>
                </a:tc>
                <a:tc>
                  <a:txBody>
                    <a:bodyPr/>
                    <a:lstStyle/>
                    <a:p>
                      <a:pPr algn="ctr">
                        <a:lnSpc>
                          <a:spcPct val="150000"/>
                        </a:lnSpc>
                        <a:spcAft>
                          <a:spcPts val="0"/>
                        </a:spcAft>
                      </a:pPr>
                      <a:r>
                        <a:rPr lang="en-US"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1500</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lnT w="3175" cap="flat" cmpd="sng" algn="ctr">
                      <a:solidFill>
                        <a:srgbClr val="192B3C"/>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6"/>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alt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Data storage capacity (in petabytes)</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tc>
                  <a:txBody>
                    <a:bodyPr/>
                    <a:lstStyle/>
                    <a:p>
                      <a:pPr algn="ctr">
                        <a:lnSpc>
                          <a:spcPct val="150000"/>
                        </a:lnSpc>
                        <a:spcAft>
                          <a:spcPts val="0"/>
                        </a:spcAft>
                      </a:pPr>
                      <a:r>
                        <a:rPr lang="en-US"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1800" kern="100" dirty="0">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extLst>
                  <a:ext uri="{0D108BD9-81ED-4DB2-BD59-A6C34878D82A}">
                    <a16:rowId xmlns:a16="http://schemas.microsoft.com/office/drawing/2014/main" val="10007"/>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8</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Data center floor area (in square meters)</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lumMod val="95000"/>
                      </a:schemeClr>
                    </a:solidFill>
                  </a:tcPr>
                </a:tc>
                <a:tc>
                  <a:txBody>
                    <a:bodyPr/>
                    <a:lstStyle/>
                    <a:p>
                      <a:pPr algn="ctr">
                        <a:lnSpc>
                          <a:spcPct val="150000"/>
                        </a:lnSpc>
                        <a:spcAft>
                          <a:spcPts val="0"/>
                        </a:spcAft>
                      </a:pPr>
                      <a:r>
                        <a:rPr lang="en-US" sz="1800" kern="100" dirty="0">
                          <a:effectLst/>
                          <a:latin typeface="Times New Roman" panose="02020603050405020304" pitchFamily="18" charset="0"/>
                          <a:ea typeface="微软雅黑" panose="020B0503020204020204" pitchFamily="34" charset="-122"/>
                          <a:cs typeface="Times New Roman" panose="02020603050405020304" pitchFamily="18" charset="0"/>
                        </a:rPr>
                        <a:t>4800</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lumMod val="95000"/>
                      </a:schemeClr>
                    </a:solidFill>
                  </a:tcPr>
                </a:tc>
                <a:extLst>
                  <a:ext uri="{0D108BD9-81ED-4DB2-BD59-A6C34878D82A}">
                    <a16:rowId xmlns:a16="http://schemas.microsoft.com/office/drawing/2014/main" val="10008"/>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9</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Percentage of routine course recording and broadcasting (%)</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tc>
                  <a:txBody>
                    <a:bodyPr/>
                    <a:lstStyle/>
                    <a:p>
                      <a:pPr algn="ctr">
                        <a:lnSpc>
                          <a:spcPct val="150000"/>
                        </a:lnSpc>
                        <a:spcAft>
                          <a:spcPts val="0"/>
                        </a:spcAft>
                      </a:pPr>
                      <a:r>
                        <a:rPr lang="en-US" sz="1800" kern="100" dirty="0">
                          <a:effectLst/>
                          <a:latin typeface="Times New Roman" panose="02020603050405020304" pitchFamily="18" charset="0"/>
                          <a:ea typeface="微软雅黑" panose="020B0503020204020204" pitchFamily="34" charset="-122"/>
                          <a:cs typeface="Times New Roman" panose="02020603050405020304" pitchFamily="18" charset="0"/>
                        </a:rPr>
                        <a:t>100%</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solidFill>
                      <a:schemeClr val="bg1"/>
                    </a:solidFill>
                  </a:tcPr>
                </a:tc>
                <a:extLst>
                  <a:ext uri="{0D108BD9-81ED-4DB2-BD59-A6C34878D82A}">
                    <a16:rowId xmlns:a16="http://schemas.microsoft.com/office/drawing/2014/main" val="10009"/>
                  </a:ext>
                </a:extLst>
              </a:tr>
              <a:tr h="470443">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10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0525" marR="20525" marT="0" marB="0" anchor="ctr">
                    <a:gradFill flip="none" rotWithShape="1">
                      <a:gsLst>
                        <a:gs pos="0">
                          <a:srgbClr val="1A5E87"/>
                        </a:gs>
                        <a:gs pos="100000">
                          <a:srgbClr val="04033F">
                            <a:alpha val="80000"/>
                          </a:srgbClr>
                        </a:gs>
                      </a:gsLst>
                      <a:lin ang="5400000" scaled="1"/>
                      <a:tileRect/>
                    </a:gradFill>
                  </a:tcPr>
                </a:tc>
                <a:tc vMerge="1">
                  <a:txBody>
                    <a:bodyPr/>
                    <a:lstStyle/>
                    <a:p>
                      <a:endParaRPr lang="zh-CN" altLang="en-US"/>
                    </a:p>
                  </a:txBody>
                  <a:tcPr/>
                </a:tc>
                <a:tc>
                  <a:txBody>
                    <a:bodyPr/>
                    <a:lstStyle/>
                    <a:p>
                      <a:pPr algn="ctr">
                        <a:lnSpc>
                          <a:spcPct val="150000"/>
                        </a:lnSpc>
                        <a:spcAft>
                          <a:spcPts val="0"/>
                        </a:spcAft>
                      </a:pPr>
                      <a:r>
                        <a:rPr lang="en-US" sz="1800" kern="100" dirty="0">
                          <a:effectLst/>
                          <a:latin typeface="Times New Roman" panose="02020603050405020304" pitchFamily="18" charset="0"/>
                          <a:ea typeface="微软雅黑" panose="020B0503020204020204" pitchFamily="34" charset="-122"/>
                          <a:cs typeface="Times New Roman" panose="02020603050405020304" pitchFamily="18" charset="0"/>
                        </a:rPr>
                        <a:t>MOOC resources (number of courses)</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lnB w="3175" cap="flat" cmpd="sng" algn="ctr">
                      <a:solidFill>
                        <a:srgbClr val="192B3C"/>
                      </a:solidFill>
                      <a:prstDash val="solid"/>
                      <a:round/>
                      <a:headEnd type="none" w="med" len="med"/>
                      <a:tailEnd type="none" w="med" len="med"/>
                    </a:lnB>
                    <a:solidFill>
                      <a:schemeClr val="bg1">
                        <a:lumMod val="95000"/>
                      </a:schemeClr>
                    </a:solidFill>
                  </a:tcPr>
                </a:tc>
                <a:tc>
                  <a:txBody>
                    <a:bodyPr/>
                    <a:lstStyle/>
                    <a:p>
                      <a:pPr algn="ctr">
                        <a:lnSpc>
                          <a:spcPct val="150000"/>
                        </a:lnSpc>
                        <a:spcAft>
                          <a:spcPts val="0"/>
                        </a:spcAft>
                      </a:pPr>
                      <a:r>
                        <a:rPr lang="en-US" sz="1800" kern="100" dirty="0">
                          <a:effectLst/>
                          <a:latin typeface="Times New Roman" panose="02020603050405020304" pitchFamily="18" charset="0"/>
                          <a:ea typeface="微软雅黑" panose="020B0503020204020204" pitchFamily="34" charset="-122"/>
                          <a:cs typeface="Times New Roman" panose="02020603050405020304" pitchFamily="18" charset="0"/>
                        </a:rPr>
                        <a:t>200</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0525" marR="20525" marT="0" marB="0" anchor="ctr">
                    <a:lnB w="3175" cap="flat" cmpd="sng" algn="ctr">
                      <a:solidFill>
                        <a:srgbClr val="192B3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2162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9091959"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32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Campus Network</a:t>
            </a:r>
          </a:p>
        </p:txBody>
      </p:sp>
      <p:sp>
        <p:nvSpPr>
          <p:cNvPr id="7" name="矩形 6">
            <a:extLst>
              <a:ext uri="{FF2B5EF4-FFF2-40B4-BE49-F238E27FC236}">
                <a16:creationId xmlns:a16="http://schemas.microsoft.com/office/drawing/2014/main" id="{C88342AD-D05E-49FA-97ED-DA30EAF5C775}"/>
              </a:ext>
            </a:extLst>
          </p:cNvPr>
          <p:cNvSpPr/>
          <p:nvPr/>
        </p:nvSpPr>
        <p:spPr>
          <a:xfrm>
            <a:off x="1738243" y="5935595"/>
            <a:ext cx="35981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Peak traffic chart for each campus</a:t>
            </a:r>
            <a:endPar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图表 7">
            <a:extLst>
              <a:ext uri="{FF2B5EF4-FFF2-40B4-BE49-F238E27FC236}">
                <a16:creationId xmlns:a16="http://schemas.microsoft.com/office/drawing/2014/main" id="{96F975E6-FA63-43A3-B30F-093EE2A2D7DD}"/>
              </a:ext>
            </a:extLst>
          </p:cNvPr>
          <p:cNvGraphicFramePr/>
          <p:nvPr>
            <p:extLst>
              <p:ext uri="{D42A27DB-BD31-4B8C-83A1-F6EECF244321}">
                <p14:modId xmlns:p14="http://schemas.microsoft.com/office/powerpoint/2010/main" val="4099942596"/>
              </p:ext>
            </p:extLst>
          </p:nvPr>
        </p:nvGraphicFramePr>
        <p:xfrm>
          <a:off x="6904108" y="1830894"/>
          <a:ext cx="5311008" cy="4104701"/>
        </p:xfrm>
        <a:graphic>
          <a:graphicData uri="http://schemas.openxmlformats.org/drawingml/2006/chart">
            <c:chart xmlns:c="http://schemas.openxmlformats.org/drawingml/2006/chart" xmlns:r="http://schemas.openxmlformats.org/officeDocument/2006/relationships" r:id="rId2"/>
          </a:graphicData>
        </a:graphic>
      </p:graphicFrame>
      <p:sp>
        <p:nvSpPr>
          <p:cNvPr id="9" name="矩形 8">
            <a:extLst>
              <a:ext uri="{FF2B5EF4-FFF2-40B4-BE49-F238E27FC236}">
                <a16:creationId xmlns:a16="http://schemas.microsoft.com/office/drawing/2014/main" id="{4DA22BA8-EDE0-4A19-B116-0FA923B0D46C}"/>
              </a:ext>
            </a:extLst>
          </p:cNvPr>
          <p:cNvSpPr/>
          <p:nvPr/>
        </p:nvSpPr>
        <p:spPr>
          <a:xfrm>
            <a:off x="10025944" y="3146736"/>
            <a:ext cx="1290738" cy="787523"/>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600" dirty="0">
                <a:solidFill>
                  <a:schemeClr val="bg1"/>
                </a:solidFill>
                <a:latin typeface="Times New Roman" panose="02020603050405020304" pitchFamily="18" charset="0"/>
                <a:cs typeface="Times New Roman" panose="02020603050405020304" pitchFamily="18" charset="0"/>
              </a:rPr>
              <a:t>Website visits: 44%</a:t>
            </a:r>
            <a:endParaRPr kumimoji="0" lang="en-US" altLang="zh-CN" sz="16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15192C4F-D5FA-4DF8-BF50-763DF311403D}"/>
              </a:ext>
            </a:extLst>
          </p:cNvPr>
          <p:cNvSpPr/>
          <p:nvPr/>
        </p:nvSpPr>
        <p:spPr>
          <a:xfrm>
            <a:off x="9742213" y="1521051"/>
            <a:ext cx="185820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Online games: 1.1%</a:t>
            </a:r>
            <a:endParaRPr kumimoji="0" lang="zh-CN" altLang="en-US" sz="16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B253E482-E610-444A-96C5-33F915281660}"/>
              </a:ext>
            </a:extLst>
          </p:cNvPr>
          <p:cNvSpPr/>
          <p:nvPr/>
        </p:nvSpPr>
        <p:spPr>
          <a:xfrm>
            <a:off x="8434554" y="910948"/>
            <a:ext cx="2092489" cy="338554"/>
          </a:xfrm>
          <a:prstGeom prst="rect">
            <a:avLst/>
          </a:prstGeom>
        </p:spPr>
        <p:txBody>
          <a:bodyPr wrap="square">
            <a:spAutoFit/>
          </a:bodyPr>
          <a:lstStyle/>
          <a:p>
            <a:pPr algn="ctr" defTabSz="914400"/>
            <a:r>
              <a:rPr lang="en-US" altLang="zh-CN" sz="1600" dirty="0">
                <a:latin typeface="Times New Roman" panose="02020603050405020304" pitchFamily="18" charset="0"/>
                <a:cs typeface="Times New Roman" panose="02020603050405020304" pitchFamily="18" charset="0"/>
              </a:rPr>
              <a:t>Video : </a:t>
            </a:r>
            <a:r>
              <a:rPr lang="en-US" altLang="zh-CN" sz="1600">
                <a:latin typeface="Times New Roman" panose="02020603050405020304" pitchFamily="18" charset="0"/>
                <a:cs typeface="Times New Roman" panose="02020603050405020304" pitchFamily="18" charset="0"/>
              </a:rPr>
              <a:t>3.2%</a:t>
            </a:r>
            <a:endParaRPr lang="en-US" altLang="zh-CN" sz="1600" dirty="0">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0AD91779-6F04-4D53-8ABB-66FCE49E5985}"/>
              </a:ext>
            </a:extLst>
          </p:cNvPr>
          <p:cNvCxnSpPr>
            <a:cxnSpLocks/>
            <a:stCxn id="11" idx="2"/>
          </p:cNvCxnSpPr>
          <p:nvPr/>
        </p:nvCxnSpPr>
        <p:spPr>
          <a:xfrm flipH="1">
            <a:off x="9334341" y="1249502"/>
            <a:ext cx="146458" cy="87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706E02F-B7F3-4C17-B709-81E803C16306}"/>
              </a:ext>
            </a:extLst>
          </p:cNvPr>
          <p:cNvCxnSpPr>
            <a:cxnSpLocks/>
            <a:stCxn id="10" idx="2"/>
          </p:cNvCxnSpPr>
          <p:nvPr/>
        </p:nvCxnSpPr>
        <p:spPr>
          <a:xfrm flipH="1">
            <a:off x="9507506" y="1859605"/>
            <a:ext cx="1163808" cy="404259"/>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A83BC684-232A-4FCA-8386-86BA1CCABEA8}"/>
              </a:ext>
            </a:extLst>
          </p:cNvPr>
          <p:cNvGrpSpPr/>
          <p:nvPr/>
        </p:nvGrpSpPr>
        <p:grpSpPr>
          <a:xfrm>
            <a:off x="390607" y="1830894"/>
            <a:ext cx="6206630" cy="3873600"/>
            <a:chOff x="417008" y="2532707"/>
            <a:chExt cx="6206630" cy="3493462"/>
          </a:xfrm>
        </p:grpSpPr>
        <p:pic>
          <p:nvPicPr>
            <p:cNvPr id="15" name="Picture 4" descr="http://202.117.1.7/cac/xjtu/graphs/graph_810_2.png">
              <a:extLst>
                <a:ext uri="{FF2B5EF4-FFF2-40B4-BE49-F238E27FC236}">
                  <a16:creationId xmlns:a16="http://schemas.microsoft.com/office/drawing/2014/main" id="{36E378F1-BDFE-48FD-BF09-B4BD43C0F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54" y="2532707"/>
              <a:ext cx="2912789" cy="103293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4">
              <a:extLst>
                <a:ext uri="{FF2B5EF4-FFF2-40B4-BE49-F238E27FC236}">
                  <a16:creationId xmlns:a16="http://schemas.microsoft.com/office/drawing/2014/main" id="{FDEBBE4D-8129-4B3D-AF58-B1EA262F2652}"/>
                </a:ext>
              </a:extLst>
            </p:cNvPr>
            <p:cNvSpPr txBox="1"/>
            <p:nvPr/>
          </p:nvSpPr>
          <p:spPr>
            <a:xfrm>
              <a:off x="417008" y="3677503"/>
              <a:ext cx="2912788" cy="527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Total traffic in </a:t>
              </a:r>
              <a:r>
                <a:rPr kumimoji="0" lang="en-US" altLang="zh-CN" sz="1600" b="0"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Xingqing</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campus, peaking at 23G</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1" name="Picture 13">
              <a:extLst>
                <a:ext uri="{FF2B5EF4-FFF2-40B4-BE49-F238E27FC236}">
                  <a16:creationId xmlns:a16="http://schemas.microsoft.com/office/drawing/2014/main" id="{E73829C1-7DA5-4462-BA7E-CAA233F24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269" y="2541635"/>
              <a:ext cx="2887615" cy="102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10">
              <a:extLst>
                <a:ext uri="{FF2B5EF4-FFF2-40B4-BE49-F238E27FC236}">
                  <a16:creationId xmlns:a16="http://schemas.microsoft.com/office/drawing/2014/main" id="{E8A51129-8008-4C82-972C-776CF9E5C50F}"/>
                </a:ext>
              </a:extLst>
            </p:cNvPr>
            <p:cNvSpPr txBox="1"/>
            <p:nvPr/>
          </p:nvSpPr>
          <p:spPr>
            <a:xfrm>
              <a:off x="3274007" y="3592848"/>
              <a:ext cx="3349631" cy="74944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Total traffic in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Western China Science And Technology Innovation Harbor</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campus, peaking at 15G</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3" name="Picture 16">
              <a:extLst>
                <a:ext uri="{FF2B5EF4-FFF2-40B4-BE49-F238E27FC236}">
                  <a16:creationId xmlns:a16="http://schemas.microsoft.com/office/drawing/2014/main" id="{88ECA9DB-237C-4DD0-8EA0-D34A3A684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86" y="4387942"/>
              <a:ext cx="2912789" cy="103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13">
              <a:extLst>
                <a:ext uri="{FF2B5EF4-FFF2-40B4-BE49-F238E27FC236}">
                  <a16:creationId xmlns:a16="http://schemas.microsoft.com/office/drawing/2014/main" id="{63F99FF4-BC37-478E-9023-50FE6777BF9A}"/>
                </a:ext>
              </a:extLst>
            </p:cNvPr>
            <p:cNvSpPr txBox="1"/>
            <p:nvPr/>
          </p:nvSpPr>
          <p:spPr>
            <a:xfrm>
              <a:off x="602386" y="5498781"/>
              <a:ext cx="2559723" cy="527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Total traffic in </a:t>
              </a:r>
              <a:r>
                <a:rPr lang="en-US" altLang="zh-CN" sz="1600" dirty="0" err="1">
                  <a:latin typeface="Times New Roman" panose="02020603050405020304" pitchFamily="18" charset="0"/>
                  <a:cs typeface="Times New Roman" panose="02020603050405020304" pitchFamily="18" charset="0"/>
                </a:rPr>
                <a:t>Yanta</a:t>
              </a:r>
              <a:r>
                <a:rPr lang="en-US" altLang="zh-CN" sz="1600" dirty="0">
                  <a:latin typeface="Times New Roman" panose="02020603050405020304" pitchFamily="18" charset="0"/>
                  <a:cs typeface="Times New Roman" panose="02020603050405020304" pitchFamily="18" charset="0"/>
                </a:rPr>
                <a:t> campus, peaking at 4G</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5" name="Picture 19">
              <a:extLst>
                <a:ext uri="{FF2B5EF4-FFF2-40B4-BE49-F238E27FC236}">
                  <a16:creationId xmlns:a16="http://schemas.microsoft.com/office/drawing/2014/main" id="{05279AAF-FE7B-40FF-834C-5E704B20A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9102" y="4396872"/>
              <a:ext cx="2887614" cy="102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16">
              <a:extLst>
                <a:ext uri="{FF2B5EF4-FFF2-40B4-BE49-F238E27FC236}">
                  <a16:creationId xmlns:a16="http://schemas.microsoft.com/office/drawing/2014/main" id="{25FDC71C-8F85-4896-828A-833658FEDDFD}"/>
                </a:ext>
              </a:extLst>
            </p:cNvPr>
            <p:cNvSpPr txBox="1"/>
            <p:nvPr/>
          </p:nvSpPr>
          <p:spPr>
            <a:xfrm>
              <a:off x="3650702" y="5476793"/>
              <a:ext cx="2354117" cy="527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Total traffic in </a:t>
              </a:r>
              <a:r>
                <a:rPr lang="en-US" altLang="zh-CN" sz="1600" dirty="0" err="1">
                  <a:latin typeface="Times New Roman" panose="02020603050405020304" pitchFamily="18" charset="0"/>
                  <a:cs typeface="Times New Roman" panose="02020603050405020304" pitchFamily="18" charset="0"/>
                </a:rPr>
                <a:t>Qujiang</a:t>
              </a:r>
              <a:r>
                <a:rPr lang="en-US" altLang="zh-CN" sz="1600" dirty="0">
                  <a:latin typeface="Times New Roman" panose="02020603050405020304" pitchFamily="18" charset="0"/>
                  <a:cs typeface="Times New Roman" panose="02020603050405020304" pitchFamily="18" charset="0"/>
                </a:rPr>
                <a:t> campus, peaking at 1G</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7" name="矩形 26">
            <a:extLst>
              <a:ext uri="{FF2B5EF4-FFF2-40B4-BE49-F238E27FC236}">
                <a16:creationId xmlns:a16="http://schemas.microsoft.com/office/drawing/2014/main" id="{A70F04E5-FBB7-4E58-B58A-B201624FD5DD}"/>
              </a:ext>
            </a:extLst>
          </p:cNvPr>
          <p:cNvSpPr/>
          <p:nvPr/>
        </p:nvSpPr>
        <p:spPr>
          <a:xfrm>
            <a:off x="7675964" y="3874325"/>
            <a:ext cx="2031325" cy="1525418"/>
          </a:xfrm>
          <a:prstGeom prst="rect">
            <a:avLst/>
          </a:prstGeom>
        </p:spPr>
        <p:txBody>
          <a:bodyPr wrap="square">
            <a:spAutoFit/>
          </a:bodyPr>
          <a:lstStyle/>
          <a:p>
            <a:pPr algn="ctr" defTabSz="914400">
              <a:lnSpc>
                <a:spcPct val="150000"/>
              </a:lnSpc>
            </a:pPr>
            <a:r>
              <a:rPr lang="fr-FR" altLang="zh-CN" sz="1600" dirty="0">
                <a:latin typeface="Times New Roman" panose="02020603050405020304" pitchFamily="18" charset="0"/>
                <a:cs typeface="Times New Roman" panose="02020603050405020304" pitchFamily="18" charset="0"/>
              </a:rPr>
              <a:t>System updates, email, DNS, remote connections, etc.: 34.8%</a:t>
            </a:r>
            <a:endParaRPr lang="en-US" altLang="zh-CN" sz="1600"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A6940E00-2DC2-4763-BFF0-9AD6B5B271DC}"/>
              </a:ext>
            </a:extLst>
          </p:cNvPr>
          <p:cNvSpPr/>
          <p:nvPr/>
        </p:nvSpPr>
        <p:spPr>
          <a:xfrm>
            <a:off x="7370409" y="1367155"/>
            <a:ext cx="1963931"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QQ and WeChat: 3.4%</a:t>
            </a:r>
            <a:endParaRPr kumimoji="0" lang="zh-CN" altLang="en-US" sz="16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 name="直接连接符 28">
            <a:extLst>
              <a:ext uri="{FF2B5EF4-FFF2-40B4-BE49-F238E27FC236}">
                <a16:creationId xmlns:a16="http://schemas.microsoft.com/office/drawing/2014/main" id="{5ACC9F7F-EB85-476B-A4DD-B51952EE706D}"/>
              </a:ext>
            </a:extLst>
          </p:cNvPr>
          <p:cNvCxnSpPr>
            <a:cxnSpLocks/>
            <a:stCxn id="28" idx="2"/>
          </p:cNvCxnSpPr>
          <p:nvPr/>
        </p:nvCxnSpPr>
        <p:spPr>
          <a:xfrm>
            <a:off x="8352375" y="1951930"/>
            <a:ext cx="716980" cy="656701"/>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81F5356-B647-4B34-9A0B-AC4F2A6F6458}"/>
              </a:ext>
            </a:extLst>
          </p:cNvPr>
          <p:cNvSpPr/>
          <p:nvPr/>
        </p:nvSpPr>
        <p:spPr>
          <a:xfrm>
            <a:off x="6664303" y="1963538"/>
            <a:ext cx="1719090" cy="584775"/>
          </a:xfrm>
          <a:prstGeom prst="rect">
            <a:avLst/>
          </a:prstGeom>
        </p:spPr>
        <p:txBody>
          <a:bodyPr wrap="square">
            <a:spAutoFit/>
          </a:bodyPr>
          <a:lstStyle/>
          <a:p>
            <a:pPr algn="ctr" defTabSz="914400">
              <a:defRPr/>
            </a:pPr>
            <a:r>
              <a:rPr lang="en-US" altLang="zh-CN" sz="1600" dirty="0">
                <a:latin typeface="Times New Roman" panose="02020603050405020304" pitchFamily="18" charset="0"/>
                <a:cs typeface="Times New Roman" panose="02020603050405020304" pitchFamily="18" charset="0"/>
              </a:rPr>
              <a:t>Mobile applications: 6.7%</a:t>
            </a:r>
          </a:p>
        </p:txBody>
      </p:sp>
      <p:cxnSp>
        <p:nvCxnSpPr>
          <p:cNvPr id="31" name="直接连接符 30">
            <a:extLst>
              <a:ext uri="{FF2B5EF4-FFF2-40B4-BE49-F238E27FC236}">
                <a16:creationId xmlns:a16="http://schemas.microsoft.com/office/drawing/2014/main" id="{07C9B138-F5A3-43CB-B669-64FF6C9059F5}"/>
              </a:ext>
            </a:extLst>
          </p:cNvPr>
          <p:cNvCxnSpPr>
            <a:cxnSpLocks/>
            <a:stCxn id="30" idx="2"/>
          </p:cNvCxnSpPr>
          <p:nvPr/>
        </p:nvCxnSpPr>
        <p:spPr>
          <a:xfrm>
            <a:off x="7523848" y="2548313"/>
            <a:ext cx="1050985" cy="185504"/>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CFA6011-CA63-49A3-9D62-0B7DC82A875E}"/>
              </a:ext>
            </a:extLst>
          </p:cNvPr>
          <p:cNvSpPr/>
          <p:nvPr/>
        </p:nvSpPr>
        <p:spPr>
          <a:xfrm>
            <a:off x="6425231" y="3035737"/>
            <a:ext cx="1904111" cy="584775"/>
          </a:xfrm>
          <a:prstGeom prst="rect">
            <a:avLst/>
          </a:prstGeom>
        </p:spPr>
        <p:txBody>
          <a:bodyPr wrap="square">
            <a:spAutoFit/>
          </a:bodyPr>
          <a:lstStyle/>
          <a:p>
            <a:pPr algn="ctr" defTabSz="914400"/>
            <a:r>
              <a:rPr lang="en-US" altLang="zh-CN" sz="1600" dirty="0">
                <a:latin typeface="Times New Roman" panose="02020603050405020304" pitchFamily="18" charset="0"/>
                <a:cs typeface="Times New Roman" panose="02020603050405020304" pitchFamily="18" charset="0"/>
              </a:rPr>
              <a:t>Download traffic: 7.9%</a:t>
            </a:r>
          </a:p>
        </p:txBody>
      </p:sp>
      <p:sp>
        <p:nvSpPr>
          <p:cNvPr id="33" name="矩形 32">
            <a:extLst>
              <a:ext uri="{FF2B5EF4-FFF2-40B4-BE49-F238E27FC236}">
                <a16:creationId xmlns:a16="http://schemas.microsoft.com/office/drawing/2014/main" id="{135DA727-07D7-45F0-B00E-BFB10C90A3F4}"/>
              </a:ext>
            </a:extLst>
          </p:cNvPr>
          <p:cNvSpPr/>
          <p:nvPr/>
        </p:nvSpPr>
        <p:spPr>
          <a:xfrm>
            <a:off x="6440127" y="5891862"/>
            <a:ext cx="5562774" cy="791627"/>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Web access remains the most popular application, followed by video downloads, mobile applications, and others.</a:t>
            </a:r>
            <a:endParaRPr kumimoji="0" lang="zh-CN" altLang="en-US" sz="1600" i="0" u="none" strike="noStrike" kern="1200" cap="none" spc="0" normalizeH="0" baseline="0" noProof="0" dirty="0">
              <a:ln>
                <a:noFill/>
              </a:ln>
              <a:solidFill>
                <a:srgbClr val="192B3C"/>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6418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D783E97-1FBF-4DF1-A0C6-AB5CE7C380A4}"/>
              </a:ext>
            </a:extLst>
          </p:cNvPr>
          <p:cNvSpPr/>
          <p:nvPr/>
        </p:nvSpPr>
        <p:spPr>
          <a:xfrm>
            <a:off x="146756" y="208147"/>
            <a:ext cx="372533" cy="349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C7550C8-B685-45C6-B685-0F5D38B11502}"/>
              </a:ext>
            </a:extLst>
          </p:cNvPr>
          <p:cNvSpPr/>
          <p:nvPr/>
        </p:nvSpPr>
        <p:spPr>
          <a:xfrm>
            <a:off x="390607" y="161223"/>
            <a:ext cx="257363" cy="2417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C2BAD21-3A47-402B-9EEA-0BF937364E10}"/>
              </a:ext>
            </a:extLst>
          </p:cNvPr>
          <p:cNvSpPr/>
          <p:nvPr/>
        </p:nvSpPr>
        <p:spPr>
          <a:xfrm>
            <a:off x="0" y="737118"/>
            <a:ext cx="12192000"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a:extLst>
              <a:ext uri="{FF2B5EF4-FFF2-40B4-BE49-F238E27FC236}">
                <a16:creationId xmlns:a16="http://schemas.microsoft.com/office/drawing/2014/main" id="{83FADC44-54AC-40CE-A29A-7ED76E761147}"/>
              </a:ext>
            </a:extLst>
          </p:cNvPr>
          <p:cNvSpPr txBox="1">
            <a:spLocks/>
          </p:cNvSpPr>
          <p:nvPr/>
        </p:nvSpPr>
        <p:spPr>
          <a:xfrm>
            <a:off x="866853" y="191117"/>
            <a:ext cx="11502128" cy="4715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Basic Information of the Campus Network</a:t>
            </a:r>
            <a:r>
              <a:rPr lang="zh-CN" altLang="en-US"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Innovation Harbor</a:t>
            </a:r>
            <a:r>
              <a:rPr lang="zh-CN" altLang="en-US"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2" name="矩形 21">
            <a:extLst>
              <a:ext uri="{FF2B5EF4-FFF2-40B4-BE49-F238E27FC236}">
                <a16:creationId xmlns:a16="http://schemas.microsoft.com/office/drawing/2014/main" id="{E83DD408-E6E0-4948-9694-744BFAD07CD3}"/>
              </a:ext>
            </a:extLst>
          </p:cNvPr>
          <p:cNvSpPr/>
          <p:nvPr/>
        </p:nvSpPr>
        <p:spPr>
          <a:xfrm>
            <a:off x="8012350" y="2754384"/>
            <a:ext cx="3560709" cy="3947812"/>
          </a:xfrm>
          <a:prstGeom prst="rect">
            <a:avLst/>
          </a:prstGeom>
        </p:spPr>
        <p:txBody>
          <a:bodyPr wrap="square">
            <a:spAutoFit/>
          </a:bodyPr>
          <a:lstStyle/>
          <a:p>
            <a:pPr marL="444456" lvl="1" indent="-285721" algn="just" defTabSz="1219078">
              <a:lnSpc>
                <a:spcPct val="120000"/>
              </a:lnSpc>
              <a:buClr>
                <a:schemeClr val="accent2"/>
              </a:buClr>
              <a:buFont typeface="微软雅黑" panose="020B0503020204020204" pitchFamily="34" charset="-122"/>
              <a:buChar char="ￚ"/>
              <a:defRPr/>
            </a:pPr>
            <a:r>
              <a:rPr lang="en-US" altLang="zh-CN" sz="1400" b="1" kern="100" dirty="0">
                <a:solidFill>
                  <a:srgbClr val="FFC000"/>
                </a:solidFill>
                <a:latin typeface="Times New Roman" panose="02020603050405020304" pitchFamily="18" charset="0"/>
                <a:cs typeface="Times New Roman" panose="02020603050405020304" pitchFamily="18" charset="0"/>
              </a:rPr>
              <a:t>Full Coverage of Wired Networks</a:t>
            </a:r>
            <a:r>
              <a:rPr lang="zh-CN" altLang="en-US" sz="1400" b="1" kern="100" dirty="0">
                <a:solidFill>
                  <a:srgbClr val="FFC000"/>
                </a:solidFill>
                <a:latin typeface="Times New Roman" panose="02020603050405020304" pitchFamily="18" charset="0"/>
                <a:cs typeface="Times New Roman" panose="02020603050405020304" pitchFamily="18" charset="0"/>
              </a:rPr>
              <a:t>：</a:t>
            </a:r>
            <a:r>
              <a:rPr lang="en-US" altLang="zh-CN" sz="1400" kern="100" dirty="0">
                <a:solidFill>
                  <a:srgbClr val="0070C0"/>
                </a:solidFill>
                <a:latin typeface="Times New Roman" panose="02020603050405020304" pitchFamily="18" charset="0"/>
                <a:cs typeface="Times New Roman" panose="02020603050405020304" pitchFamily="18" charset="0"/>
              </a:rPr>
              <a:t>Backbone optical fibers and multiple edge access methods to meet external export and graded security requirements.</a:t>
            </a:r>
          </a:p>
          <a:p>
            <a:pPr marL="444456" lvl="1" indent="-285721" algn="just" defTabSz="1219078">
              <a:lnSpc>
                <a:spcPct val="120000"/>
              </a:lnSpc>
              <a:buClr>
                <a:schemeClr val="accent2"/>
              </a:buClr>
              <a:buFont typeface="微软雅黑" panose="020B0503020204020204" pitchFamily="34" charset="-122"/>
              <a:buChar char="ￚ"/>
              <a:defRPr/>
            </a:pPr>
            <a:r>
              <a:rPr lang="en-US" altLang="zh-CN" sz="1400" b="1" kern="100" dirty="0">
                <a:solidFill>
                  <a:srgbClr val="FFC000"/>
                </a:solidFill>
                <a:latin typeface="Times New Roman" panose="02020603050405020304" pitchFamily="18" charset="0"/>
                <a:cs typeface="Times New Roman" panose="02020603050405020304" pitchFamily="18" charset="0"/>
              </a:rPr>
              <a:t>Full Coverage of Wireless Networks</a:t>
            </a:r>
            <a:r>
              <a:rPr lang="zh-CN" altLang="en-US" sz="1400" b="1" kern="100" dirty="0">
                <a:solidFill>
                  <a:srgbClr val="FFC000"/>
                </a:solidFill>
                <a:latin typeface="Times New Roman" panose="02020603050405020304" pitchFamily="18" charset="0"/>
                <a:cs typeface="Times New Roman" panose="02020603050405020304" pitchFamily="18" charset="0"/>
              </a:rPr>
              <a:t>：</a:t>
            </a:r>
            <a:r>
              <a:rPr lang="en-US" altLang="zh-CN" sz="1400" kern="100" dirty="0" err="1">
                <a:solidFill>
                  <a:srgbClr val="0070C0"/>
                </a:solidFill>
                <a:latin typeface="Times New Roman" panose="02020603050405020304" pitchFamily="18" charset="0"/>
                <a:cs typeface="Times New Roman" panose="02020603050405020304" pitchFamily="18" charset="0"/>
              </a:rPr>
              <a:t>WiFi</a:t>
            </a:r>
            <a:r>
              <a:rPr lang="en-US" altLang="zh-CN" sz="1400" kern="100" dirty="0">
                <a:solidFill>
                  <a:srgbClr val="0070C0"/>
                </a:solidFill>
                <a:latin typeface="Times New Roman" panose="02020603050405020304" pitchFamily="18" charset="0"/>
                <a:cs typeface="Times New Roman" panose="02020603050405020304" pitchFamily="18" charset="0"/>
              </a:rPr>
              <a:t> access from multiple operators; </a:t>
            </a:r>
            <a:r>
              <a:rPr lang="en-US" altLang="zh-CN" sz="1400" kern="100" dirty="0" err="1">
                <a:solidFill>
                  <a:srgbClr val="0070C0"/>
                </a:solidFill>
                <a:latin typeface="Times New Roman" panose="02020603050405020304" pitchFamily="18" charset="0"/>
                <a:cs typeface="Times New Roman" panose="02020603050405020304" pitchFamily="18" charset="0"/>
              </a:rPr>
              <a:t>eLTE</a:t>
            </a:r>
            <a:r>
              <a:rPr lang="en-US" altLang="zh-CN" sz="1400" kern="100" dirty="0">
                <a:solidFill>
                  <a:srgbClr val="0070C0"/>
                </a:solidFill>
                <a:latin typeface="Times New Roman" panose="02020603050405020304" pitchFamily="18" charset="0"/>
                <a:cs typeface="Times New Roman" panose="02020603050405020304" pitchFamily="18" charset="0"/>
              </a:rPr>
              <a:t> command-specific network.</a:t>
            </a:r>
          </a:p>
          <a:p>
            <a:pPr marL="444456" lvl="1" indent="-285721" algn="just" defTabSz="1219078">
              <a:lnSpc>
                <a:spcPct val="120000"/>
              </a:lnSpc>
              <a:buClr>
                <a:schemeClr val="accent2"/>
              </a:buClr>
              <a:buFont typeface="微软雅黑" panose="020B0503020204020204" pitchFamily="34" charset="-122"/>
              <a:buChar char="ￚ"/>
              <a:defRPr/>
            </a:pPr>
            <a:r>
              <a:rPr lang="en-US" altLang="zh-CN" sz="1400" b="1" kern="100" dirty="0">
                <a:solidFill>
                  <a:srgbClr val="FFC000"/>
                </a:solidFill>
                <a:latin typeface="Times New Roman" panose="02020603050405020304" pitchFamily="18" charset="0"/>
                <a:cs typeface="Times New Roman" panose="02020603050405020304" pitchFamily="18" charset="0"/>
              </a:rPr>
              <a:t>IoT Applications Across All Scenarios</a:t>
            </a:r>
            <a:r>
              <a:rPr lang="zh-CN" altLang="en-US" sz="1400" b="1" kern="100" dirty="0">
                <a:solidFill>
                  <a:srgbClr val="FFC000"/>
                </a:solidFill>
                <a:latin typeface="Times New Roman" panose="02020603050405020304" pitchFamily="18" charset="0"/>
                <a:cs typeface="Times New Roman" panose="02020603050405020304" pitchFamily="18" charset="0"/>
              </a:rPr>
              <a:t>：</a:t>
            </a:r>
            <a:r>
              <a:rPr lang="en-US" altLang="zh-CN" sz="1400" kern="100" dirty="0">
                <a:solidFill>
                  <a:srgbClr val="0070C0"/>
                </a:solidFill>
                <a:latin typeface="Times New Roman" panose="02020603050405020304" pitchFamily="18" charset="0"/>
                <a:cs typeface="Times New Roman" panose="02020603050405020304" pitchFamily="18" charset="0"/>
              </a:rPr>
              <a:t> Integration of NB-IoT and edge gateways for unified access and sensing interaction of physical devices.</a:t>
            </a:r>
          </a:p>
          <a:p>
            <a:pPr marL="444456" lvl="1" indent="-285721" algn="just" defTabSz="1219078">
              <a:lnSpc>
                <a:spcPct val="120000"/>
              </a:lnSpc>
              <a:buClr>
                <a:schemeClr val="accent2"/>
              </a:buClr>
              <a:buFont typeface="微软雅黑" panose="020B0503020204020204" pitchFamily="34" charset="-122"/>
              <a:buChar char="ￚ"/>
              <a:defRPr/>
            </a:pPr>
            <a:r>
              <a:rPr lang="en-US" altLang="zh-CN" sz="1400" b="1" kern="100" dirty="0">
                <a:solidFill>
                  <a:srgbClr val="FFC000"/>
                </a:solidFill>
                <a:latin typeface="Times New Roman" panose="02020603050405020304" pitchFamily="18" charset="0"/>
                <a:cs typeface="Times New Roman" panose="02020603050405020304" pitchFamily="18" charset="0"/>
              </a:rPr>
              <a:t>4G/5G Network Coverage</a:t>
            </a:r>
            <a:r>
              <a:rPr lang="zh-CN" altLang="en-US" sz="1400" b="1" kern="100" dirty="0">
                <a:solidFill>
                  <a:srgbClr val="FFC000"/>
                </a:solidFill>
                <a:latin typeface="Times New Roman" panose="02020603050405020304" pitchFamily="18" charset="0"/>
                <a:cs typeface="Times New Roman" panose="02020603050405020304" pitchFamily="18" charset="0"/>
              </a:rPr>
              <a:t>：</a:t>
            </a:r>
            <a:r>
              <a:rPr lang="en-US" altLang="zh-CN" sz="1400" kern="100" dirty="0">
                <a:solidFill>
                  <a:srgbClr val="0070C0"/>
                </a:solidFill>
                <a:latin typeface="Times New Roman" panose="02020603050405020304" pitchFamily="18" charset="0"/>
                <a:cs typeface="Times New Roman" panose="02020603050405020304" pitchFamily="18" charset="0"/>
              </a:rPr>
              <a:t>Comprehensive construction of base stations, integrated into the landscape system</a:t>
            </a:r>
          </a:p>
        </p:txBody>
      </p:sp>
      <p:sp>
        <p:nvSpPr>
          <p:cNvPr id="23" name="矩形 22">
            <a:extLst>
              <a:ext uri="{FF2B5EF4-FFF2-40B4-BE49-F238E27FC236}">
                <a16:creationId xmlns:a16="http://schemas.microsoft.com/office/drawing/2014/main" id="{C8A6A8D5-5E39-4D7C-8DF2-152EAF67A3DD}"/>
              </a:ext>
            </a:extLst>
          </p:cNvPr>
          <p:cNvSpPr/>
          <p:nvPr/>
        </p:nvSpPr>
        <p:spPr>
          <a:xfrm>
            <a:off x="7820633" y="2754384"/>
            <a:ext cx="415492" cy="369330"/>
          </a:xfrm>
          <a:prstGeom prst="rect">
            <a:avLst/>
          </a:prstGeom>
          <a:noFill/>
        </p:spPr>
        <p:txBody>
          <a:bodyPr wrap="none" lIns="91437" tIns="45719" rIns="91437" bIns="45719">
            <a:spAutoFit/>
          </a:bodyPr>
          <a:lstStyle/>
          <a:p>
            <a:pPr algn="ctr" defTabSz="1219078">
              <a:defRPr/>
            </a:pPr>
            <a:r>
              <a:rPr lang="en-US" altLang="zh-CN" b="1" dirty="0">
                <a:ln w="22225">
                  <a:noFill/>
                  <a:prstDash val="solid"/>
                </a:ln>
                <a:solidFill>
                  <a:schemeClr val="accent2"/>
                </a:solidFill>
                <a:latin typeface="Times New Roman" panose="02020603050405020304" pitchFamily="18" charset="0"/>
                <a:ea typeface="微软雅黑"/>
                <a:cs typeface="Times New Roman" panose="02020603050405020304" pitchFamily="18" charset="0"/>
              </a:rPr>
              <a:t>01</a:t>
            </a:r>
            <a:endParaRPr lang="zh-CN" altLang="en-US" b="1" dirty="0">
              <a:ln w="22225">
                <a:noFill/>
                <a:prstDash val="solid"/>
              </a:ln>
              <a:solidFill>
                <a:schemeClr val="accent2"/>
              </a:solidFill>
              <a:latin typeface="Times New Roman" panose="02020603050405020304" pitchFamily="18" charset="0"/>
              <a:ea typeface="微软雅黑"/>
              <a:cs typeface="Times New Roman" panose="02020603050405020304" pitchFamily="18" charset="0"/>
            </a:endParaRPr>
          </a:p>
        </p:txBody>
      </p:sp>
      <p:sp>
        <p:nvSpPr>
          <p:cNvPr id="24" name="矩形 23">
            <a:extLst>
              <a:ext uri="{FF2B5EF4-FFF2-40B4-BE49-F238E27FC236}">
                <a16:creationId xmlns:a16="http://schemas.microsoft.com/office/drawing/2014/main" id="{3B7EDA82-7271-473C-87B5-99B1DC46E0F3}"/>
              </a:ext>
            </a:extLst>
          </p:cNvPr>
          <p:cNvSpPr/>
          <p:nvPr/>
        </p:nvSpPr>
        <p:spPr>
          <a:xfrm>
            <a:off x="7820634" y="3800198"/>
            <a:ext cx="415492" cy="369330"/>
          </a:xfrm>
          <a:prstGeom prst="rect">
            <a:avLst/>
          </a:prstGeom>
          <a:noFill/>
        </p:spPr>
        <p:txBody>
          <a:bodyPr wrap="none" lIns="91437" tIns="45719" rIns="91437" bIns="45719">
            <a:spAutoFit/>
          </a:bodyPr>
          <a:lstStyle/>
          <a:p>
            <a:pPr algn="ctr" defTabSz="1219078"/>
            <a:r>
              <a:rPr lang="en-US" altLang="zh-CN" b="1" dirty="0">
                <a:ln w="22225">
                  <a:noFill/>
                  <a:prstDash val="solid"/>
                </a:ln>
                <a:solidFill>
                  <a:schemeClr val="accent2"/>
                </a:solidFill>
                <a:latin typeface="Times New Roman" panose="02020603050405020304" pitchFamily="18" charset="0"/>
                <a:ea typeface="微软雅黑"/>
                <a:cs typeface="Times New Roman" panose="02020603050405020304" pitchFamily="18" charset="0"/>
              </a:rPr>
              <a:t>02</a:t>
            </a:r>
            <a:endParaRPr lang="zh-CN" altLang="en-US" b="1" dirty="0">
              <a:ln w="22225">
                <a:noFill/>
                <a:prstDash val="solid"/>
              </a:ln>
              <a:solidFill>
                <a:schemeClr val="accent2"/>
              </a:solidFill>
              <a:latin typeface="Times New Roman" panose="02020603050405020304" pitchFamily="18" charset="0"/>
              <a:ea typeface="微软雅黑"/>
              <a:cs typeface="Times New Roman" panose="02020603050405020304" pitchFamily="18" charset="0"/>
            </a:endParaRPr>
          </a:p>
        </p:txBody>
      </p:sp>
      <p:sp>
        <p:nvSpPr>
          <p:cNvPr id="25" name="矩形 24">
            <a:extLst>
              <a:ext uri="{FF2B5EF4-FFF2-40B4-BE49-F238E27FC236}">
                <a16:creationId xmlns:a16="http://schemas.microsoft.com/office/drawing/2014/main" id="{AE9C3A78-8AAD-40C2-9D12-D49A83C5F763}"/>
              </a:ext>
            </a:extLst>
          </p:cNvPr>
          <p:cNvSpPr/>
          <p:nvPr/>
        </p:nvSpPr>
        <p:spPr>
          <a:xfrm>
            <a:off x="7777353" y="4580748"/>
            <a:ext cx="469994" cy="369330"/>
          </a:xfrm>
          <a:prstGeom prst="rect">
            <a:avLst/>
          </a:prstGeom>
          <a:noFill/>
        </p:spPr>
        <p:txBody>
          <a:bodyPr wrap="none" lIns="91437" tIns="45719" rIns="91437" bIns="45719">
            <a:spAutoFit/>
          </a:bodyPr>
          <a:lstStyle/>
          <a:p>
            <a:pPr algn="ctr" defTabSz="1219078">
              <a:defRPr/>
            </a:pPr>
            <a:r>
              <a:rPr lang="en-US" altLang="zh-CN" b="1" dirty="0">
                <a:ln w="22225">
                  <a:noFill/>
                  <a:prstDash val="solid"/>
                </a:ln>
                <a:solidFill>
                  <a:schemeClr val="accent2"/>
                </a:solidFill>
                <a:latin typeface="微软雅黑"/>
                <a:ea typeface="微软雅黑"/>
              </a:rPr>
              <a:t>03</a:t>
            </a:r>
            <a:endParaRPr lang="zh-CN" altLang="en-US" b="1" dirty="0">
              <a:ln w="22225">
                <a:noFill/>
                <a:prstDash val="solid"/>
              </a:ln>
              <a:solidFill>
                <a:schemeClr val="accent2"/>
              </a:solidFill>
              <a:latin typeface="微软雅黑"/>
              <a:ea typeface="微软雅黑"/>
            </a:endParaRPr>
          </a:p>
        </p:txBody>
      </p:sp>
      <p:sp>
        <p:nvSpPr>
          <p:cNvPr id="26" name="矩形 25">
            <a:extLst>
              <a:ext uri="{FF2B5EF4-FFF2-40B4-BE49-F238E27FC236}">
                <a16:creationId xmlns:a16="http://schemas.microsoft.com/office/drawing/2014/main" id="{8F8A5A7F-DE65-46DC-9760-C8B04578DCEA}"/>
              </a:ext>
            </a:extLst>
          </p:cNvPr>
          <p:cNvSpPr/>
          <p:nvPr/>
        </p:nvSpPr>
        <p:spPr>
          <a:xfrm>
            <a:off x="7795896" y="5590066"/>
            <a:ext cx="469994" cy="369330"/>
          </a:xfrm>
          <a:prstGeom prst="rect">
            <a:avLst/>
          </a:prstGeom>
          <a:noFill/>
        </p:spPr>
        <p:txBody>
          <a:bodyPr wrap="none" lIns="91437" tIns="45719" rIns="91437" bIns="45719">
            <a:spAutoFit/>
          </a:bodyPr>
          <a:lstStyle/>
          <a:p>
            <a:pPr algn="ctr" defTabSz="1219078">
              <a:defRPr/>
            </a:pPr>
            <a:r>
              <a:rPr lang="en-US" altLang="zh-CN" b="1" dirty="0">
                <a:ln w="22225">
                  <a:noFill/>
                  <a:prstDash val="solid"/>
                </a:ln>
                <a:solidFill>
                  <a:schemeClr val="accent2"/>
                </a:solidFill>
                <a:latin typeface="微软雅黑"/>
                <a:ea typeface="微软雅黑"/>
              </a:rPr>
              <a:t>04</a:t>
            </a:r>
            <a:endParaRPr lang="zh-CN" altLang="en-US" b="1" dirty="0">
              <a:ln w="22225">
                <a:noFill/>
                <a:prstDash val="solid"/>
              </a:ln>
              <a:solidFill>
                <a:schemeClr val="accent2"/>
              </a:solidFill>
              <a:latin typeface="微软雅黑"/>
              <a:ea typeface="微软雅黑"/>
            </a:endParaRPr>
          </a:p>
        </p:txBody>
      </p:sp>
      <p:sp>
        <p:nvSpPr>
          <p:cNvPr id="27" name="标题 40">
            <a:extLst>
              <a:ext uri="{FF2B5EF4-FFF2-40B4-BE49-F238E27FC236}">
                <a16:creationId xmlns:a16="http://schemas.microsoft.com/office/drawing/2014/main" id="{3BDEE3EF-8BFC-47CA-8164-BD3C52D8BAD1}"/>
              </a:ext>
            </a:extLst>
          </p:cNvPr>
          <p:cNvSpPr txBox="1">
            <a:spLocks/>
          </p:cNvSpPr>
          <p:nvPr/>
        </p:nvSpPr>
        <p:spPr>
          <a:xfrm>
            <a:off x="715023" y="953209"/>
            <a:ext cx="10622441" cy="108098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a:solidFill>
                  <a:srgbClr val="0070C0"/>
                </a:solidFill>
                <a:latin typeface="Times New Roman" panose="02020603050405020304" pitchFamily="18" charset="0"/>
                <a:ea typeface="+mn-ea"/>
                <a:cs typeface="Times New Roman" panose="02020603050405020304" pitchFamily="18" charset="0"/>
              </a:rPr>
              <a:t>Achieve the "four-network convergence" of wired, wireless, Internet of Things, and 5G networks, creating a fundamental network service with high bandwidth, high availability, full business support, intelligent services, integrated operation and maintenance, and comprehensive prevention and control.</a:t>
            </a:r>
            <a:endParaRPr lang="zh-CN" altLang="en-US" sz="1600" kern="100" dirty="0">
              <a:solidFill>
                <a:srgbClr val="0070C0"/>
              </a:solidFill>
              <a:latin typeface="Times New Roman" panose="02020603050405020304" pitchFamily="18" charset="0"/>
              <a:ea typeface="+mn-ea"/>
              <a:cs typeface="Times New Roman" panose="02020603050405020304" pitchFamily="18" charset="0"/>
            </a:endParaRPr>
          </a:p>
        </p:txBody>
      </p:sp>
      <p:sp>
        <p:nvSpPr>
          <p:cNvPr id="28" name="圆角矩形 19">
            <a:extLst>
              <a:ext uri="{FF2B5EF4-FFF2-40B4-BE49-F238E27FC236}">
                <a16:creationId xmlns:a16="http://schemas.microsoft.com/office/drawing/2014/main" id="{EAD2205D-816C-4E54-A775-8E5EFF90F715}"/>
              </a:ext>
            </a:extLst>
          </p:cNvPr>
          <p:cNvSpPr/>
          <p:nvPr/>
        </p:nvSpPr>
        <p:spPr>
          <a:xfrm>
            <a:off x="7859463" y="2314180"/>
            <a:ext cx="3660748" cy="352407"/>
          </a:xfrm>
          <a:prstGeom prst="roundRect">
            <a:avLst/>
          </a:prstGeom>
          <a:solidFill>
            <a:schemeClr val="bg1"/>
          </a:solidFill>
          <a:ln w="28575">
            <a:solidFill>
              <a:srgbClr val="3EC7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5">
                    <a:lumMod val="75000"/>
                  </a:schemeClr>
                </a:solidFill>
                <a:latin typeface="Times New Roman" panose="02020603050405020304" pitchFamily="18" charset="0"/>
                <a:ea typeface="微软雅黑" pitchFamily="34" charset="-122"/>
                <a:cs typeface="Times New Roman" panose="02020603050405020304" pitchFamily="18" charset="0"/>
                <a:sym typeface="Wingdings"/>
              </a:rPr>
              <a:t>Four-Network Convergence</a:t>
            </a:r>
            <a:endParaRPr lang="zh-CN" altLang="en-US" sz="1600" b="1" dirty="0">
              <a:solidFill>
                <a:schemeClr val="accent5">
                  <a:lumMod val="75000"/>
                </a:schemeClr>
              </a:solidFill>
              <a:latin typeface="Times New Roman" panose="02020603050405020304" pitchFamily="18" charset="0"/>
              <a:ea typeface="微软雅黑" pitchFamily="34" charset="-122"/>
              <a:cs typeface="Times New Roman" panose="02020603050405020304" pitchFamily="18" charset="0"/>
              <a:sym typeface="Wingdings"/>
            </a:endParaRPr>
          </a:p>
        </p:txBody>
      </p:sp>
      <p:sp>
        <p:nvSpPr>
          <p:cNvPr id="29" name="矩形: 圆角 28">
            <a:extLst>
              <a:ext uri="{FF2B5EF4-FFF2-40B4-BE49-F238E27FC236}">
                <a16:creationId xmlns:a16="http://schemas.microsoft.com/office/drawing/2014/main" id="{961166B5-3E95-4F73-9921-A9DA166B95B4}"/>
              </a:ext>
            </a:extLst>
          </p:cNvPr>
          <p:cNvSpPr/>
          <p:nvPr/>
        </p:nvSpPr>
        <p:spPr>
          <a:xfrm>
            <a:off x="697339" y="1044755"/>
            <a:ext cx="10657810" cy="1023047"/>
          </a:xfrm>
          <a:prstGeom prst="round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110">
            <a:extLst>
              <a:ext uri="{FF2B5EF4-FFF2-40B4-BE49-F238E27FC236}">
                <a16:creationId xmlns:a16="http://schemas.microsoft.com/office/drawing/2014/main" id="{03DA1AC0-153E-4734-B9D3-3E18F6CF9127}"/>
              </a:ext>
            </a:extLst>
          </p:cNvPr>
          <p:cNvSpPr/>
          <p:nvPr/>
        </p:nvSpPr>
        <p:spPr>
          <a:xfrm>
            <a:off x="647970" y="6267962"/>
            <a:ext cx="7342779" cy="369332"/>
          </a:xfrm>
          <a:prstGeom prst="rect">
            <a:avLst/>
          </a:prstGeom>
        </p:spPr>
        <p:txBody>
          <a:bodyPr wrap="none">
            <a:spAutoFit/>
          </a:bodyPr>
          <a:lstStyle/>
          <a:p>
            <a:pPr defTabSz="1279666">
              <a:defRPr/>
            </a:pPr>
            <a:r>
              <a:rPr lang="en-US" altLang="zh-CN" b="1"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Unified Access, Unified Control, Unified Service, and Unified Experience</a:t>
            </a:r>
            <a:endParaRPr lang="zh-CN" altLang="en-US" b="1"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C20F90DD-CCAB-4657-99EA-B1A0819EB2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379" y="2296107"/>
            <a:ext cx="6242919" cy="3865456"/>
          </a:xfrm>
          <a:prstGeom prst="rect">
            <a:avLst/>
          </a:prstGeom>
        </p:spPr>
      </p:pic>
    </p:spTree>
    <p:extLst>
      <p:ext uri="{BB962C8B-B14F-4D97-AF65-F5344CB8AC3E}">
        <p14:creationId xmlns:p14="http://schemas.microsoft.com/office/powerpoint/2010/main" val="3734232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PA" val="v5.1.1"/>
</p:tagLst>
</file>

<file path=ppt/theme/theme1.xml><?xml version="1.0" encoding="utf-8"?>
<a:theme xmlns:a="http://schemas.openxmlformats.org/drawingml/2006/main" name="Office 主题​​">
  <a:themeElements>
    <a:clrScheme name="Office 主题​​">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5938</TotalTime>
  <Words>1957</Words>
  <Application>Microsoft Office PowerPoint</Application>
  <PresentationFormat>宽屏</PresentationFormat>
  <Paragraphs>218</Paragraphs>
  <Slides>18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微软雅黑</vt:lpstr>
      <vt:lpstr>Arial</vt:lpstr>
      <vt:lpstr>Calibri</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shebo</cp:lastModifiedBy>
  <cp:revision>160</cp:revision>
  <dcterms:created xsi:type="dcterms:W3CDTF">2018-10-12T10:02:58Z</dcterms:created>
  <dcterms:modified xsi:type="dcterms:W3CDTF">2024-03-19T09:05:26Z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(2)PvCKL86u4vjne/RkLOCdsGDNgGDL5HcQedQVjKMNyud/NXuFlnBfQT+qwnhWdDZLKxLhQDXU
dLajQjdoilreSOPgV+uh8BPl80rvBttGcZD60doGc+oV6jRrHKnWd/D4lYXfWHmFB9ldMFR9
8kLMkbwg+32PheVDMcFf+ceucieuuj5r1YFkivjgK2tzyHq5lVdYtNZ2gVESLqU87+9tnqnh
JwuvK4365ssvlJgMZa</vt:lpwstr>
  </property>
  <property fmtid="{D5CDD505-2E9C-101B-9397-08002B2CF9AE}" pid="3" name="_2015_ms_pID_7253431">
    <vt:lpwstr>FfP05TxSygfhGzo06cLFUeeqeQNWAvr9PTqmSStt3TSFqDIxMWPMUE
5Ik1HWPwmqyCSXVF3hHNlSquEqurHxpf0OSG3t4Uae1bSLuovD/bLEAAnH+0tkonWh6RESHC
fZsO3Ct6BhmYFdzyikrsUuEz+XSQH7N3QleQlUIYvofLjujld8hqFITSV9vUiJN5zKhD5HiA
MCVWk6rs3c3lqvbP</vt:lpwstr>
  </property>
</Properties>
</file>