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omfortaa" pitchFamily="2" charset="0"/>
      <p:regular r:id="rId26"/>
      <p:bold r:id="rId27"/>
    </p:embeddedFont>
    <p:embeddedFont>
      <p:font typeface="Economica" panose="02000506040000020004" pitchFamily="2"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4EDCFB-07BA-46E8-9D3C-61C08F3F0F4B}">
  <a:tblStyle styleId="{EC4EDCFB-07BA-46E8-9D3C-61C08F3F0F4B}"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0DFB83D-0E9D-4F28-94FE-71120E2900F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665"/>
  </p:normalViewPr>
  <p:slideViewPr>
    <p:cSldViewPr snapToGrid="0">
      <p:cViewPr varScale="1">
        <p:scale>
          <a:sx n="178" d="100"/>
          <a:sy n="178" d="100"/>
        </p:scale>
        <p:origin x="528"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1489bb050_2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51489bb050_2_2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1489bb050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1489bb05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1489bb050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1489bb050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1489bb050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1489bb050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1489bb050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1489bb050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1489bb050_6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51489bb050_6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91af00718_3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91af00718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1489bb050_1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1489bb050_1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performance of the NN model is increasing with the reduction in quantity of the Validation Set, learning rate and Epoch.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1489bb050_1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51489bb050_12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91af0071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591af00718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1489bb050_2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g51489bb050_2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1489bb050_2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51489bb050_2_2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1489bb050_2_6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51489bb050_2_6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1489bb050_2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51489bb050_2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1489bb050_2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51489bb050_2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1"/>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58"/>
        <p:cNvGrpSpPr/>
        <p:nvPr/>
      </p:nvGrpSpPr>
      <p:grpSpPr>
        <a:xfrm>
          <a:off x="0" y="0"/>
          <a:ext cx="0" cy="0"/>
          <a:chOff x="0" y="0"/>
          <a:chExt cx="0" cy="0"/>
        </a:xfrm>
      </p:grpSpPr>
      <p:sp>
        <p:nvSpPr>
          <p:cNvPr id="59" name="Google Shape;59;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a:spLocks noGrp="1"/>
          </p:cNvSpPr>
          <p:nvPr>
            <p:ph type="title"/>
          </p:nvPr>
        </p:nvSpPr>
        <p:spPr>
          <a:xfrm>
            <a:off x="232878" y="219975"/>
            <a:ext cx="2336400" cy="9150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Clr>
                <a:srgbClr val="000000"/>
              </a:buClr>
              <a:buSzPts val="2100"/>
              <a:buNone/>
              <a:defRPr sz="2100" b="1">
                <a:solidFill>
                  <a:srgbClr val="000000"/>
                </a:solidFill>
              </a:defRPr>
            </a:lvl1pPr>
            <a:lvl2pPr lvl="1" algn="l">
              <a:lnSpc>
                <a:spcPct val="100000"/>
              </a:lnSpc>
              <a:spcBef>
                <a:spcPts val="0"/>
              </a:spcBef>
              <a:spcAft>
                <a:spcPts val="0"/>
              </a:spcAft>
              <a:buClr>
                <a:srgbClr val="000000"/>
              </a:buClr>
              <a:buSzPts val="2100"/>
              <a:buNone/>
              <a:defRPr sz="2100" b="1">
                <a:solidFill>
                  <a:srgbClr val="000000"/>
                </a:solidFill>
              </a:defRPr>
            </a:lvl2pPr>
            <a:lvl3pPr lvl="2" algn="l">
              <a:lnSpc>
                <a:spcPct val="100000"/>
              </a:lnSpc>
              <a:spcBef>
                <a:spcPts val="0"/>
              </a:spcBef>
              <a:spcAft>
                <a:spcPts val="0"/>
              </a:spcAft>
              <a:buClr>
                <a:srgbClr val="000000"/>
              </a:buClr>
              <a:buSzPts val="2100"/>
              <a:buNone/>
              <a:defRPr sz="2100" b="1">
                <a:solidFill>
                  <a:srgbClr val="000000"/>
                </a:solidFill>
              </a:defRPr>
            </a:lvl3pPr>
            <a:lvl4pPr lvl="3" algn="l">
              <a:lnSpc>
                <a:spcPct val="100000"/>
              </a:lnSpc>
              <a:spcBef>
                <a:spcPts val="0"/>
              </a:spcBef>
              <a:spcAft>
                <a:spcPts val="0"/>
              </a:spcAft>
              <a:buClr>
                <a:srgbClr val="000000"/>
              </a:buClr>
              <a:buSzPts val="2100"/>
              <a:buNone/>
              <a:defRPr sz="2100" b="1">
                <a:solidFill>
                  <a:srgbClr val="000000"/>
                </a:solidFill>
              </a:defRPr>
            </a:lvl4pPr>
            <a:lvl5pPr lvl="4" algn="l">
              <a:lnSpc>
                <a:spcPct val="100000"/>
              </a:lnSpc>
              <a:spcBef>
                <a:spcPts val="0"/>
              </a:spcBef>
              <a:spcAft>
                <a:spcPts val="0"/>
              </a:spcAft>
              <a:buClr>
                <a:srgbClr val="000000"/>
              </a:buClr>
              <a:buSzPts val="2100"/>
              <a:buNone/>
              <a:defRPr sz="2100" b="1">
                <a:solidFill>
                  <a:srgbClr val="000000"/>
                </a:solidFill>
              </a:defRPr>
            </a:lvl5pPr>
            <a:lvl6pPr lvl="5" algn="l">
              <a:lnSpc>
                <a:spcPct val="100000"/>
              </a:lnSpc>
              <a:spcBef>
                <a:spcPts val="0"/>
              </a:spcBef>
              <a:spcAft>
                <a:spcPts val="0"/>
              </a:spcAft>
              <a:buClr>
                <a:srgbClr val="000000"/>
              </a:buClr>
              <a:buSzPts val="2100"/>
              <a:buNone/>
              <a:defRPr sz="2100" b="1">
                <a:solidFill>
                  <a:srgbClr val="000000"/>
                </a:solidFill>
              </a:defRPr>
            </a:lvl6pPr>
            <a:lvl7pPr lvl="6" algn="l">
              <a:lnSpc>
                <a:spcPct val="100000"/>
              </a:lnSpc>
              <a:spcBef>
                <a:spcPts val="0"/>
              </a:spcBef>
              <a:spcAft>
                <a:spcPts val="0"/>
              </a:spcAft>
              <a:buClr>
                <a:srgbClr val="000000"/>
              </a:buClr>
              <a:buSzPts val="2100"/>
              <a:buNone/>
              <a:defRPr sz="2100" b="1">
                <a:solidFill>
                  <a:srgbClr val="000000"/>
                </a:solidFill>
              </a:defRPr>
            </a:lvl7pPr>
            <a:lvl8pPr lvl="7" algn="l">
              <a:lnSpc>
                <a:spcPct val="100000"/>
              </a:lnSpc>
              <a:spcBef>
                <a:spcPts val="0"/>
              </a:spcBef>
              <a:spcAft>
                <a:spcPts val="0"/>
              </a:spcAft>
              <a:buClr>
                <a:srgbClr val="000000"/>
              </a:buClr>
              <a:buSzPts val="2100"/>
              <a:buNone/>
              <a:defRPr sz="2100" b="1">
                <a:solidFill>
                  <a:srgbClr val="000000"/>
                </a:solidFill>
              </a:defRPr>
            </a:lvl8pPr>
            <a:lvl9pPr lvl="8" algn="l">
              <a:lnSpc>
                <a:spcPct val="100000"/>
              </a:lnSpc>
              <a:spcBef>
                <a:spcPts val="0"/>
              </a:spcBef>
              <a:spcAft>
                <a:spcPts val="0"/>
              </a:spcAft>
              <a:buClr>
                <a:srgbClr val="000000"/>
              </a:buClr>
              <a:buSzPts val="2100"/>
              <a:buNone/>
              <a:defRPr sz="2100" b="1">
                <a:solidFill>
                  <a:srgbClr val="000000"/>
                </a:solidFill>
              </a:defRPr>
            </a:lvl9pPr>
          </a:lstStyle>
          <a:p>
            <a:endParaRPr/>
          </a:p>
        </p:txBody>
      </p:sp>
      <p:sp>
        <p:nvSpPr>
          <p:cNvPr id="61" name="Google Shape;61;p13"/>
          <p:cNvSpPr txBox="1">
            <a:spLocks noGrp="1"/>
          </p:cNvSpPr>
          <p:nvPr>
            <p:ph type="body" idx="1"/>
          </p:nvPr>
        </p:nvSpPr>
        <p:spPr>
          <a:xfrm>
            <a:off x="232875" y="1290250"/>
            <a:ext cx="2336400" cy="35229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Clr>
                <a:srgbClr val="000000"/>
              </a:buClr>
              <a:buSzPts val="1400"/>
              <a:buChar char="●"/>
              <a:defRPr sz="1400">
                <a:solidFill>
                  <a:srgbClr val="000000"/>
                </a:solidFill>
              </a:defRPr>
            </a:lvl1pPr>
            <a:lvl2pPr marL="914400" lvl="1" indent="-304800" algn="l">
              <a:lnSpc>
                <a:spcPct val="115000"/>
              </a:lnSpc>
              <a:spcBef>
                <a:spcPts val="1600"/>
              </a:spcBef>
              <a:spcAft>
                <a:spcPts val="0"/>
              </a:spcAft>
              <a:buClr>
                <a:srgbClr val="000000"/>
              </a:buClr>
              <a:buSzPts val="1200"/>
              <a:buChar char="○"/>
              <a:defRPr sz="1200">
                <a:solidFill>
                  <a:srgbClr val="000000"/>
                </a:solidFill>
              </a:defRPr>
            </a:lvl2pPr>
            <a:lvl3pPr marL="1371600" lvl="2" indent="-304800" algn="l">
              <a:lnSpc>
                <a:spcPct val="115000"/>
              </a:lnSpc>
              <a:spcBef>
                <a:spcPts val="1600"/>
              </a:spcBef>
              <a:spcAft>
                <a:spcPts val="0"/>
              </a:spcAft>
              <a:buClr>
                <a:srgbClr val="000000"/>
              </a:buClr>
              <a:buSzPts val="1200"/>
              <a:buChar char="■"/>
              <a:defRPr sz="1200">
                <a:solidFill>
                  <a:srgbClr val="000000"/>
                </a:solidFill>
              </a:defRPr>
            </a:lvl3pPr>
            <a:lvl4pPr marL="1828800" lvl="3" indent="-304800" algn="l">
              <a:lnSpc>
                <a:spcPct val="115000"/>
              </a:lnSpc>
              <a:spcBef>
                <a:spcPts val="1600"/>
              </a:spcBef>
              <a:spcAft>
                <a:spcPts val="0"/>
              </a:spcAft>
              <a:buClr>
                <a:srgbClr val="000000"/>
              </a:buClr>
              <a:buSzPts val="1200"/>
              <a:buChar char="●"/>
              <a:defRPr sz="1200">
                <a:solidFill>
                  <a:srgbClr val="000000"/>
                </a:solidFill>
              </a:defRPr>
            </a:lvl4pPr>
            <a:lvl5pPr marL="2286000" lvl="4" indent="-304800" algn="l">
              <a:lnSpc>
                <a:spcPct val="115000"/>
              </a:lnSpc>
              <a:spcBef>
                <a:spcPts val="1600"/>
              </a:spcBef>
              <a:spcAft>
                <a:spcPts val="0"/>
              </a:spcAft>
              <a:buClr>
                <a:srgbClr val="000000"/>
              </a:buClr>
              <a:buSzPts val="1200"/>
              <a:buChar char="○"/>
              <a:defRPr sz="1200">
                <a:solidFill>
                  <a:srgbClr val="000000"/>
                </a:solidFill>
              </a:defRPr>
            </a:lvl5pPr>
            <a:lvl6pPr marL="2743200" lvl="5" indent="-304800" algn="l">
              <a:lnSpc>
                <a:spcPct val="115000"/>
              </a:lnSpc>
              <a:spcBef>
                <a:spcPts val="1600"/>
              </a:spcBef>
              <a:spcAft>
                <a:spcPts val="0"/>
              </a:spcAft>
              <a:buClr>
                <a:srgbClr val="000000"/>
              </a:buClr>
              <a:buSzPts val="1200"/>
              <a:buChar char="■"/>
              <a:defRPr sz="1200">
                <a:solidFill>
                  <a:srgbClr val="000000"/>
                </a:solidFill>
              </a:defRPr>
            </a:lvl6pPr>
            <a:lvl7pPr marL="3200400" lvl="6" indent="-304800" algn="l">
              <a:lnSpc>
                <a:spcPct val="115000"/>
              </a:lnSpc>
              <a:spcBef>
                <a:spcPts val="1600"/>
              </a:spcBef>
              <a:spcAft>
                <a:spcPts val="0"/>
              </a:spcAft>
              <a:buClr>
                <a:srgbClr val="000000"/>
              </a:buClr>
              <a:buSzPts val="1200"/>
              <a:buChar char="●"/>
              <a:defRPr sz="1200">
                <a:solidFill>
                  <a:srgbClr val="000000"/>
                </a:solidFill>
              </a:defRPr>
            </a:lvl7pPr>
            <a:lvl8pPr marL="3657600" lvl="7" indent="-304800" algn="l">
              <a:lnSpc>
                <a:spcPct val="115000"/>
              </a:lnSpc>
              <a:spcBef>
                <a:spcPts val="1600"/>
              </a:spcBef>
              <a:spcAft>
                <a:spcPts val="0"/>
              </a:spcAft>
              <a:buClr>
                <a:srgbClr val="000000"/>
              </a:buClr>
              <a:buSzPts val="1200"/>
              <a:buChar char="○"/>
              <a:defRPr sz="1200">
                <a:solidFill>
                  <a:srgbClr val="000000"/>
                </a:solidFill>
              </a:defRPr>
            </a:lvl8pPr>
            <a:lvl9pPr marL="4114800" lvl="8" indent="-304800" algn="l">
              <a:lnSpc>
                <a:spcPct val="115000"/>
              </a:lnSpc>
              <a:spcBef>
                <a:spcPts val="1600"/>
              </a:spcBef>
              <a:spcAft>
                <a:spcPts val="1600"/>
              </a:spcAft>
              <a:buClr>
                <a:srgbClr val="000000"/>
              </a:buClr>
              <a:buSzPts val="1200"/>
              <a:buChar char="■"/>
              <a:defRPr sz="1200">
                <a:solidFill>
                  <a:srgbClr val="000000"/>
                </a:solidFill>
              </a:defRPr>
            </a:lvl9pPr>
          </a:lstStyle>
          <a:p>
            <a:endParaRPr/>
          </a:p>
        </p:txBody>
      </p:sp>
      <p:sp>
        <p:nvSpPr>
          <p:cNvPr id="62" name="Google Shape;62;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8" name="Google Shape;18;p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4"/>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2" name="Google Shape;22;p4"/>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3" name="Google Shape;23;p4"/>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new-york-city-taxi-fare-prediction/dat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ctrTitle"/>
          </p:nvPr>
        </p:nvSpPr>
        <p:spPr>
          <a:xfrm>
            <a:off x="3044700" y="747276"/>
            <a:ext cx="3054600" cy="2700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a:t>New York City Taxi Fare Prediction</a:t>
            </a:r>
            <a:endParaRPr/>
          </a:p>
          <a:p>
            <a:pPr marL="0" lvl="0" indent="0" algn="ctr" rtl="0">
              <a:lnSpc>
                <a:spcPct val="100000"/>
              </a:lnSpc>
              <a:spcBef>
                <a:spcPts val="0"/>
              </a:spcBef>
              <a:spcAft>
                <a:spcPts val="0"/>
              </a:spcAft>
              <a:buSzPts val="4200"/>
              <a:buNone/>
            </a:pPr>
            <a:endParaRPr/>
          </a:p>
        </p:txBody>
      </p:sp>
      <p:sp>
        <p:nvSpPr>
          <p:cNvPr id="68" name="Google Shape;68;p14"/>
          <p:cNvSpPr txBox="1">
            <a:spLocks noGrp="1"/>
          </p:cNvSpPr>
          <p:nvPr>
            <p:ph type="subTitle" idx="1"/>
          </p:nvPr>
        </p:nvSpPr>
        <p:spPr>
          <a:xfrm>
            <a:off x="2913050" y="2748000"/>
            <a:ext cx="3546900" cy="189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2100"/>
              <a:buNone/>
            </a:pPr>
            <a:r>
              <a:rPr lang="en" sz="1800" dirty="0" err="1">
                <a:latin typeface="Arial"/>
                <a:ea typeface="Arial"/>
                <a:cs typeface="Arial"/>
                <a:sym typeface="Arial"/>
              </a:rPr>
              <a:t>Zhibing</a:t>
            </a:r>
            <a:r>
              <a:rPr lang="en" sz="1800" dirty="0">
                <a:latin typeface="Arial"/>
                <a:ea typeface="Arial"/>
                <a:cs typeface="Arial"/>
                <a:sym typeface="Arial"/>
              </a:rPr>
              <a:t> Huang</a:t>
            </a:r>
            <a:endParaRPr sz="1800" dirty="0">
              <a:latin typeface="Arial"/>
              <a:ea typeface="Arial"/>
              <a:cs typeface="Arial"/>
              <a:sym typeface="Arial"/>
            </a:endParaRPr>
          </a:p>
          <a:p>
            <a:pPr marL="0" lvl="0" indent="0" algn="ctr" rtl="0">
              <a:lnSpc>
                <a:spcPct val="100000"/>
              </a:lnSpc>
              <a:spcBef>
                <a:spcPts val="0"/>
              </a:spcBef>
              <a:spcAft>
                <a:spcPts val="0"/>
              </a:spcAft>
              <a:buSzPts val="2100"/>
              <a:buNone/>
            </a:pPr>
            <a:r>
              <a:rPr lang="en" sz="1800" dirty="0" err="1">
                <a:latin typeface="Arial"/>
                <a:ea typeface="Arial"/>
                <a:cs typeface="Arial"/>
                <a:sym typeface="Arial"/>
              </a:rPr>
              <a:t>Tianyi</a:t>
            </a:r>
            <a:r>
              <a:rPr lang="en" sz="1800" dirty="0">
                <a:latin typeface="Arial"/>
                <a:ea typeface="Arial"/>
                <a:cs typeface="Arial"/>
                <a:sym typeface="Arial"/>
              </a:rPr>
              <a:t> Tang</a:t>
            </a:r>
          </a:p>
          <a:p>
            <a:pPr marL="0" lvl="0" indent="0" algn="ctr" rtl="0">
              <a:lnSpc>
                <a:spcPct val="100000"/>
              </a:lnSpc>
              <a:spcBef>
                <a:spcPts val="0"/>
              </a:spcBef>
              <a:spcAft>
                <a:spcPts val="0"/>
              </a:spcAft>
              <a:buSzPts val="2100"/>
              <a:buNone/>
            </a:pPr>
            <a:r>
              <a:rPr lang="en-US" altLang="zh-CN" sz="1800" dirty="0">
                <a:latin typeface="Arial"/>
                <a:ea typeface="Arial"/>
                <a:cs typeface="Arial"/>
                <a:sym typeface="Arial"/>
              </a:rPr>
              <a:t>Zhizhou</a:t>
            </a:r>
            <a:r>
              <a:rPr lang="zh-CN" altLang="en-US" sz="1800" dirty="0">
                <a:latin typeface="Arial"/>
                <a:ea typeface="Arial"/>
                <a:cs typeface="Arial"/>
                <a:sym typeface="Arial"/>
              </a:rPr>
              <a:t> </a:t>
            </a:r>
            <a:r>
              <a:rPr lang="en-US" altLang="zh-CN" sz="1800" dirty="0" err="1">
                <a:latin typeface="Arial"/>
                <a:ea typeface="Arial"/>
                <a:cs typeface="Arial"/>
                <a:sym typeface="Arial"/>
              </a:rPr>
              <a:t>Qiu</a:t>
            </a:r>
            <a:endParaRPr sz="1800"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600"/>
              <a:t>Input Features</a:t>
            </a:r>
            <a:endParaRPr sz="3600"/>
          </a:p>
        </p:txBody>
      </p:sp>
      <p:sp>
        <p:nvSpPr>
          <p:cNvPr id="125" name="Google Shape;125;p2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Char char="●"/>
            </a:pPr>
            <a:r>
              <a:rPr lang="en" sz="1400">
                <a:latin typeface="Arial"/>
                <a:ea typeface="Arial"/>
                <a:cs typeface="Arial"/>
                <a:sym typeface="Arial"/>
              </a:rPr>
              <a:t>fare_amount           float64</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passenger_count       int64</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abs_diff_longitude   float64</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abs_diff_latitude      float64</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euclidean                 float64</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manhattan               float64</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year                            int64</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month                         int64</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day                             int64</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hour                            int64</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weekday                     int64</a:t>
            </a:r>
            <a:endParaRPr sz="1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600"/>
              <a:t>Model Selections</a:t>
            </a:r>
            <a:endParaRPr sz="3600"/>
          </a:p>
        </p:txBody>
      </p:sp>
      <p:sp>
        <p:nvSpPr>
          <p:cNvPr id="131" name="Google Shape;131;p24"/>
          <p:cNvSpPr txBox="1">
            <a:spLocks noGrp="1"/>
          </p:cNvSpPr>
          <p:nvPr>
            <p:ph type="body" idx="1"/>
          </p:nvPr>
        </p:nvSpPr>
        <p:spPr>
          <a:xfrm>
            <a:off x="311700" y="1072025"/>
            <a:ext cx="8718900" cy="3354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b="1">
                <a:latin typeface="Arial"/>
                <a:ea typeface="Arial"/>
                <a:cs typeface="Arial"/>
                <a:sym typeface="Arial"/>
              </a:rPr>
              <a:t>Linear Regression</a:t>
            </a:r>
            <a:r>
              <a:rPr lang="en">
                <a:latin typeface="Arial"/>
                <a:ea typeface="Arial"/>
                <a:cs typeface="Arial"/>
                <a:sym typeface="Arial"/>
              </a:rPr>
              <a:t>: Based on the absolute longitude and latitude value to predict the fare amount by using linear regression.</a:t>
            </a:r>
            <a:endParaRPr>
              <a:latin typeface="Arial"/>
              <a:ea typeface="Arial"/>
              <a:cs typeface="Arial"/>
              <a:sym typeface="Arial"/>
            </a:endParaRPr>
          </a:p>
          <a:p>
            <a:pPr marL="457200" lvl="0" indent="-342900" algn="l" rtl="0">
              <a:lnSpc>
                <a:spcPct val="115000"/>
              </a:lnSpc>
              <a:spcBef>
                <a:spcPts val="0"/>
              </a:spcBef>
              <a:spcAft>
                <a:spcPts val="0"/>
              </a:spcAft>
              <a:buSzPts val="1800"/>
              <a:buChar char="●"/>
            </a:pPr>
            <a:r>
              <a:rPr lang="en" b="1">
                <a:latin typeface="Arial"/>
                <a:ea typeface="Arial"/>
                <a:cs typeface="Arial"/>
                <a:sym typeface="Arial"/>
              </a:rPr>
              <a:t>XGBoost</a:t>
            </a:r>
            <a:r>
              <a:rPr lang="en">
                <a:latin typeface="Arial"/>
                <a:ea typeface="Arial"/>
                <a:cs typeface="Arial"/>
                <a:sym typeface="Arial"/>
              </a:rPr>
              <a:t>: It’s one of the gradient boost method called </a:t>
            </a:r>
            <a:r>
              <a:rPr lang="en">
                <a:solidFill>
                  <a:srgbClr val="000000"/>
                </a:solidFill>
                <a:latin typeface="Arial"/>
                <a:ea typeface="Arial"/>
                <a:cs typeface="Arial"/>
                <a:sym typeface="Arial"/>
              </a:rPr>
              <a:t>eXtreme Gradient Boost</a:t>
            </a:r>
            <a:r>
              <a:rPr lang="en">
                <a:solidFill>
                  <a:srgbClr val="FF0000"/>
                </a:solidFill>
                <a:latin typeface="Arial"/>
                <a:ea typeface="Arial"/>
                <a:cs typeface="Arial"/>
                <a:sym typeface="Arial"/>
              </a:rPr>
              <a:t> </a:t>
            </a:r>
            <a:r>
              <a:rPr lang="en">
                <a:latin typeface="Arial"/>
                <a:ea typeface="Arial"/>
                <a:cs typeface="Arial"/>
                <a:sym typeface="Arial"/>
              </a:rPr>
              <a:t>used for supervised Machine Learning. The weak learner used in XGBoost is generally the decision tree.</a:t>
            </a:r>
            <a:endParaRPr>
              <a:latin typeface="Arial"/>
              <a:ea typeface="Arial"/>
              <a:cs typeface="Arial"/>
              <a:sym typeface="Arial"/>
            </a:endParaRPr>
          </a:p>
          <a:p>
            <a:pPr marL="457200" lvl="0" indent="-342900" algn="l" rtl="0">
              <a:lnSpc>
                <a:spcPct val="115000"/>
              </a:lnSpc>
              <a:spcBef>
                <a:spcPts val="0"/>
              </a:spcBef>
              <a:spcAft>
                <a:spcPts val="0"/>
              </a:spcAft>
              <a:buSzPts val="1800"/>
              <a:buChar char="●"/>
            </a:pPr>
            <a:r>
              <a:rPr lang="en" b="1">
                <a:latin typeface="Arial"/>
                <a:ea typeface="Arial"/>
                <a:cs typeface="Arial"/>
                <a:sym typeface="Arial"/>
              </a:rPr>
              <a:t>LightGBM: </a:t>
            </a:r>
            <a:r>
              <a:rPr lang="en" sz="1600">
                <a:latin typeface="Arial"/>
                <a:ea typeface="Arial"/>
                <a:cs typeface="Arial"/>
                <a:sym typeface="Arial"/>
              </a:rPr>
              <a:t>I</a:t>
            </a:r>
            <a:r>
              <a:rPr lang="en">
                <a:latin typeface="Arial"/>
                <a:ea typeface="Arial"/>
                <a:cs typeface="Arial"/>
                <a:sym typeface="Arial"/>
              </a:rPr>
              <a:t>n order to reduce bias of this problem, we decided to try Gradient descent boosting tree model called Lightgbm with </a:t>
            </a:r>
            <a:r>
              <a:rPr lang="en">
                <a:solidFill>
                  <a:srgbClr val="333333"/>
                </a:solidFill>
                <a:latin typeface="Arial"/>
                <a:ea typeface="Arial"/>
                <a:cs typeface="Arial"/>
                <a:sym typeface="Arial"/>
              </a:rPr>
              <a:t>faster training speed and higher efficiency</a:t>
            </a:r>
            <a:r>
              <a:rPr lang="en">
                <a:solidFill>
                  <a:srgbClr val="595858"/>
                </a:solidFill>
                <a:latin typeface="Arial"/>
                <a:ea typeface="Arial"/>
                <a:cs typeface="Arial"/>
                <a:sym typeface="Arial"/>
              </a:rPr>
              <a:t>.</a:t>
            </a:r>
            <a:endParaRPr sz="1600">
              <a:latin typeface="Arial"/>
              <a:ea typeface="Arial"/>
              <a:cs typeface="Arial"/>
              <a:sym typeface="Arial"/>
            </a:endParaRPr>
          </a:p>
          <a:p>
            <a:pPr marL="457200" lvl="0" indent="-342900" algn="l" rtl="0">
              <a:lnSpc>
                <a:spcPct val="115000"/>
              </a:lnSpc>
              <a:spcBef>
                <a:spcPts val="0"/>
              </a:spcBef>
              <a:spcAft>
                <a:spcPts val="0"/>
              </a:spcAft>
              <a:buClr>
                <a:srgbClr val="000000"/>
              </a:buClr>
              <a:buSzPts val="1800"/>
              <a:buFont typeface="Arial"/>
              <a:buChar char="●"/>
            </a:pPr>
            <a:r>
              <a:rPr lang="en" b="1">
                <a:solidFill>
                  <a:srgbClr val="000000"/>
                </a:solidFill>
                <a:latin typeface="Arial"/>
                <a:ea typeface="Arial"/>
                <a:cs typeface="Arial"/>
                <a:sym typeface="Arial"/>
              </a:rPr>
              <a:t>Neural Network: </a:t>
            </a:r>
            <a:r>
              <a:rPr lang="en">
                <a:solidFill>
                  <a:srgbClr val="000000"/>
                </a:solidFill>
                <a:latin typeface="Arial"/>
                <a:ea typeface="Arial"/>
                <a:cs typeface="Arial"/>
                <a:sym typeface="Arial"/>
              </a:rPr>
              <a:t>We also tried deep learning method for this problem.</a:t>
            </a:r>
            <a:endParaRPr>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4200"/>
              <a:buFont typeface="Arial"/>
              <a:buNone/>
            </a:pPr>
            <a:r>
              <a:rPr lang="en"/>
              <a:t>Training Model - Linear Regression</a:t>
            </a:r>
            <a:endParaRPr/>
          </a:p>
        </p:txBody>
      </p:sp>
      <p:sp>
        <p:nvSpPr>
          <p:cNvPr id="137" name="Google Shape;137;p2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In our model, we firstly take the absolute longitude/latitude as our input features. By calling </a:t>
            </a:r>
            <a:r>
              <a:rPr lang="en" b="1">
                <a:latin typeface="Arial"/>
                <a:ea typeface="Arial"/>
                <a:cs typeface="Arial"/>
                <a:sym typeface="Arial"/>
              </a:rPr>
              <a:t>numpy.linalg.lstsq</a:t>
            </a:r>
            <a:r>
              <a:rPr lang="en">
                <a:latin typeface="Arial"/>
                <a:ea typeface="Arial"/>
                <a:cs typeface="Arial"/>
                <a:sym typeface="Arial"/>
              </a:rPr>
              <a:t> function to return the least-squares solution to a linear matrix equation. Afterward we take all features as inputs.</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Model parameters: None</a:t>
            </a:r>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Training Model - XGBoost</a:t>
            </a:r>
            <a:endParaRPr/>
          </a:p>
        </p:txBody>
      </p:sp>
      <p:sp>
        <p:nvSpPr>
          <p:cNvPr id="143" name="Google Shape;143;p2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In our model, we firstly take the absolute longitude/latitude as our input features. By separating the data into 99% training and 1% validation to get the validation loss. Afterward we take all features as inputs.</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Model parameters: learning_rate=0.3,max_depth=6, n_jobs=-1, silent=False</a:t>
            </a:r>
            <a:endParaRPr>
              <a:latin typeface="Arial"/>
              <a:ea typeface="Arial"/>
              <a:cs typeface="Arial"/>
              <a:sym typeface="Arial"/>
            </a:endParaRPr>
          </a:p>
          <a:p>
            <a:pPr marL="0" lvl="0" indent="0" algn="l" rtl="0">
              <a:spcBef>
                <a:spcPts val="0"/>
              </a:spcBef>
              <a:spcAft>
                <a:spcPts val="0"/>
              </a:spcAft>
              <a:buNone/>
            </a:pPr>
            <a:endParaRPr/>
          </a:p>
        </p:txBody>
      </p:sp>
      <p:pic>
        <p:nvPicPr>
          <p:cNvPr id="144" name="Google Shape;144;p26"/>
          <p:cNvPicPr preferRelativeResize="0"/>
          <p:nvPr/>
        </p:nvPicPr>
        <p:blipFill rotWithShape="1">
          <a:blip r:embed="rId3">
            <a:alphaModFix/>
          </a:blip>
          <a:srcRect/>
          <a:stretch/>
        </p:blipFill>
        <p:spPr>
          <a:xfrm>
            <a:off x="763025" y="2571750"/>
            <a:ext cx="6552574" cy="2092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Training Model - LightGBM</a:t>
            </a:r>
            <a:endParaRPr/>
          </a:p>
        </p:txBody>
      </p:sp>
      <p:sp>
        <p:nvSpPr>
          <p:cNvPr id="150" name="Google Shape;150;p27"/>
          <p:cNvSpPr txBox="1">
            <a:spLocks noGrp="1"/>
          </p:cNvSpPr>
          <p:nvPr>
            <p:ph type="body" idx="1"/>
          </p:nvPr>
        </p:nvSpPr>
        <p:spPr>
          <a:xfrm>
            <a:off x="311700" y="12327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In LightGBM model, we continue to take the </a:t>
            </a:r>
            <a:endParaRPr>
              <a:latin typeface="Arial"/>
              <a:ea typeface="Arial"/>
              <a:cs typeface="Arial"/>
              <a:sym typeface="Arial"/>
            </a:endParaRPr>
          </a:p>
          <a:p>
            <a:pPr marL="457200" lvl="0" indent="0" algn="l" rtl="0">
              <a:spcBef>
                <a:spcPts val="0"/>
              </a:spcBef>
              <a:spcAft>
                <a:spcPts val="0"/>
              </a:spcAft>
              <a:buNone/>
            </a:pPr>
            <a:r>
              <a:rPr lang="en">
                <a:latin typeface="Arial"/>
                <a:ea typeface="Arial"/>
                <a:cs typeface="Arial"/>
                <a:sym typeface="Arial"/>
              </a:rPr>
              <a:t>processed data as the input. The training dataset </a:t>
            </a:r>
            <a:endParaRPr>
              <a:latin typeface="Arial"/>
              <a:ea typeface="Arial"/>
              <a:cs typeface="Arial"/>
              <a:sym typeface="Arial"/>
            </a:endParaRPr>
          </a:p>
          <a:p>
            <a:pPr marL="457200" lvl="0" indent="0" algn="l" rtl="0">
              <a:spcBef>
                <a:spcPts val="0"/>
              </a:spcBef>
              <a:spcAft>
                <a:spcPts val="0"/>
              </a:spcAft>
              <a:buNone/>
            </a:pPr>
            <a:r>
              <a:rPr lang="en">
                <a:latin typeface="Arial"/>
                <a:ea typeface="Arial"/>
                <a:cs typeface="Arial"/>
                <a:sym typeface="Arial"/>
              </a:rPr>
              <a:t>is divided into two parts, the training part and </a:t>
            </a:r>
            <a:endParaRPr>
              <a:latin typeface="Arial"/>
              <a:ea typeface="Arial"/>
              <a:cs typeface="Arial"/>
              <a:sym typeface="Arial"/>
            </a:endParaRPr>
          </a:p>
          <a:p>
            <a:pPr marL="457200" lvl="0" indent="0" algn="l" rtl="0">
              <a:spcBef>
                <a:spcPts val="0"/>
              </a:spcBef>
              <a:spcAft>
                <a:spcPts val="0"/>
              </a:spcAft>
              <a:buNone/>
            </a:pPr>
            <a:r>
              <a:rPr lang="en">
                <a:latin typeface="Arial"/>
                <a:ea typeface="Arial"/>
                <a:cs typeface="Arial"/>
                <a:sym typeface="Arial"/>
              </a:rPr>
              <a:t>the Grid Search validation part.</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Via Grid Search, we can finally get the approximate </a:t>
            </a:r>
            <a:endParaRPr>
              <a:latin typeface="Arial"/>
              <a:ea typeface="Arial"/>
              <a:cs typeface="Arial"/>
              <a:sym typeface="Arial"/>
            </a:endParaRPr>
          </a:p>
          <a:p>
            <a:pPr marL="457200" lvl="0" indent="0" algn="l" rtl="0">
              <a:spcBef>
                <a:spcPts val="0"/>
              </a:spcBef>
              <a:spcAft>
                <a:spcPts val="0"/>
              </a:spcAft>
              <a:buNone/>
            </a:pPr>
            <a:r>
              <a:rPr lang="en">
                <a:latin typeface="Arial"/>
                <a:ea typeface="Arial"/>
                <a:cs typeface="Arial"/>
                <a:sym typeface="Arial"/>
              </a:rPr>
              <a:t>optimal parameters for lightGBM.</a:t>
            </a:r>
            <a:endParaRPr>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a:p>
          <a:p>
            <a:pPr marL="457200" lvl="0" indent="0" algn="l" rtl="0">
              <a:spcBef>
                <a:spcPts val="0"/>
              </a:spcBef>
              <a:spcAft>
                <a:spcPts val="0"/>
              </a:spcAft>
              <a:buNone/>
            </a:pPr>
            <a:endParaRPr/>
          </a:p>
        </p:txBody>
      </p:sp>
      <p:pic>
        <p:nvPicPr>
          <p:cNvPr id="151" name="Google Shape;151;p27"/>
          <p:cNvPicPr preferRelativeResize="0"/>
          <p:nvPr/>
        </p:nvPicPr>
        <p:blipFill rotWithShape="1">
          <a:blip r:embed="rId3">
            <a:alphaModFix/>
          </a:blip>
          <a:srcRect r="51045" b="10682"/>
          <a:stretch/>
        </p:blipFill>
        <p:spPr>
          <a:xfrm>
            <a:off x="6135175" y="1147213"/>
            <a:ext cx="2858425" cy="3785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Training Model - Neural Network</a:t>
            </a:r>
            <a:endParaRPr/>
          </a:p>
        </p:txBody>
      </p:sp>
      <p:sp>
        <p:nvSpPr>
          <p:cNvPr id="157" name="Google Shape;157;p28"/>
          <p:cNvSpPr txBox="1">
            <a:spLocks noGrp="1"/>
          </p:cNvSpPr>
          <p:nvPr>
            <p:ph type="body" idx="1"/>
          </p:nvPr>
        </p:nvSpPr>
        <p:spPr>
          <a:xfrm>
            <a:off x="311700" y="1225225"/>
            <a:ext cx="8520600" cy="174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NN Structure:</a:t>
            </a:r>
            <a:r>
              <a:rPr lang="en"/>
              <a:t> 1 Input Layer, 3-4 Hidden Layer(Activation function: ReLU), 1 Output Layer(activation function: Linear)</a:t>
            </a:r>
            <a:endParaRPr/>
          </a:p>
          <a:p>
            <a:pPr marL="457200" lvl="0" indent="0" algn="l" rtl="0">
              <a:spcBef>
                <a:spcPts val="0"/>
              </a:spcBef>
              <a:spcAft>
                <a:spcPts val="0"/>
              </a:spcAft>
              <a:buNone/>
            </a:pPr>
            <a:r>
              <a:rPr lang="en"/>
              <a:t>(With two input features, the NN is relatively smaller.)</a:t>
            </a:r>
            <a:endParaRPr/>
          </a:p>
          <a:p>
            <a:pPr marL="457200" lvl="0" indent="-342900" algn="l" rtl="0">
              <a:spcBef>
                <a:spcPts val="0"/>
              </a:spcBef>
              <a:spcAft>
                <a:spcPts val="0"/>
              </a:spcAft>
              <a:buSzPts val="1800"/>
              <a:buChar char="●"/>
            </a:pPr>
            <a:r>
              <a:rPr lang="en" b="1"/>
              <a:t>Loss Function:</a:t>
            </a:r>
            <a:r>
              <a:rPr lang="en"/>
              <a:t> Mean Squared Error(MSE)</a:t>
            </a:r>
            <a:endParaRPr/>
          </a:p>
          <a:p>
            <a:pPr marL="457200" lvl="0" indent="-342900" algn="l" rtl="0">
              <a:spcBef>
                <a:spcPts val="0"/>
              </a:spcBef>
              <a:spcAft>
                <a:spcPts val="0"/>
              </a:spcAft>
              <a:buSzPts val="1800"/>
              <a:buChar char="●"/>
            </a:pPr>
            <a:r>
              <a:rPr lang="en" b="1"/>
              <a:t>Optimizer:</a:t>
            </a:r>
            <a:r>
              <a:rPr lang="en"/>
              <a:t> Adam</a:t>
            </a:r>
            <a:endParaRPr/>
          </a:p>
        </p:txBody>
      </p:sp>
      <p:pic>
        <p:nvPicPr>
          <p:cNvPr id="158" name="Google Shape;158;p28"/>
          <p:cNvPicPr preferRelativeResize="0"/>
          <p:nvPr/>
        </p:nvPicPr>
        <p:blipFill>
          <a:blip r:embed="rId3">
            <a:alphaModFix/>
          </a:blip>
          <a:stretch>
            <a:fillRect/>
          </a:stretch>
        </p:blipFill>
        <p:spPr>
          <a:xfrm>
            <a:off x="5633850" y="2653100"/>
            <a:ext cx="3198449" cy="2086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body" idx="1"/>
          </p:nvPr>
        </p:nvSpPr>
        <p:spPr>
          <a:xfrm>
            <a:off x="311700" y="1225225"/>
            <a:ext cx="8444100" cy="3354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Adam is an algorithm for first-order gradient-based optimization of stochastic objective functions, based on adaptive estimates of lower-order moments. The method is straightforward to implement, is computationally efficient, has little memory requirements, is invariant to diagonal rescaling of the gradients, and is well suited for problems that are large in terms of data and/or parameters.</a:t>
            </a:r>
            <a:endParaRPr sz="140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 sz="1400">
                <a:latin typeface="Arial"/>
                <a:ea typeface="Arial"/>
                <a:cs typeface="Arial"/>
                <a:sym typeface="Arial"/>
              </a:rPr>
              <a:t>Adam is designed to combine the advantages of two recently popular methods: AdaGrad and RMSProp.</a:t>
            </a:r>
            <a:endParaRPr sz="1400">
              <a:latin typeface="Arial"/>
              <a:ea typeface="Arial"/>
              <a:cs typeface="Arial"/>
              <a:sym typeface="Arial"/>
            </a:endParaRPr>
          </a:p>
        </p:txBody>
      </p:sp>
      <p:sp>
        <p:nvSpPr>
          <p:cNvPr id="164" name="Google Shape;164;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NN-Adam Optimizer</a:t>
            </a:r>
            <a:endParaRPr/>
          </a:p>
        </p:txBody>
      </p:sp>
      <p:pic>
        <p:nvPicPr>
          <p:cNvPr id="165" name="Google Shape;165;p29"/>
          <p:cNvPicPr preferRelativeResize="0"/>
          <p:nvPr/>
        </p:nvPicPr>
        <p:blipFill>
          <a:blip r:embed="rId3">
            <a:alphaModFix/>
          </a:blip>
          <a:stretch>
            <a:fillRect/>
          </a:stretch>
        </p:blipFill>
        <p:spPr>
          <a:xfrm>
            <a:off x="3910625" y="2571749"/>
            <a:ext cx="4373952" cy="2081650"/>
          </a:xfrm>
          <a:prstGeom prst="rect">
            <a:avLst/>
          </a:prstGeom>
          <a:noFill/>
          <a:ln>
            <a:noFill/>
          </a:ln>
        </p:spPr>
      </p:pic>
      <p:sp>
        <p:nvSpPr>
          <p:cNvPr id="166" name="Google Shape;166;p29"/>
          <p:cNvSpPr txBox="1"/>
          <p:nvPr/>
        </p:nvSpPr>
        <p:spPr>
          <a:xfrm>
            <a:off x="2078825" y="3119475"/>
            <a:ext cx="1831800" cy="87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mfortaa"/>
                <a:ea typeface="Comfortaa"/>
                <a:cs typeface="Comfortaa"/>
                <a:sym typeface="Comfortaa"/>
              </a:rPr>
              <a:t>Figure:</a:t>
            </a:r>
            <a:endParaRPr sz="1200">
              <a:latin typeface="Comfortaa"/>
              <a:ea typeface="Comfortaa"/>
              <a:cs typeface="Comfortaa"/>
              <a:sym typeface="Comfortaa"/>
            </a:endParaRPr>
          </a:p>
          <a:p>
            <a:pPr marL="0" lvl="0" indent="0" algn="ctr" rtl="0">
              <a:spcBef>
                <a:spcPts val="0"/>
              </a:spcBef>
              <a:spcAft>
                <a:spcPts val="0"/>
              </a:spcAft>
              <a:buNone/>
            </a:pPr>
            <a:r>
              <a:rPr lang="en" sz="1200">
                <a:latin typeface="Comfortaa"/>
                <a:ea typeface="Comfortaa"/>
                <a:cs typeface="Comfortaa"/>
                <a:sym typeface="Comfortaa"/>
              </a:rPr>
              <a:t>Convolutional neural networks training cost</a:t>
            </a:r>
            <a:endParaRPr sz="1200">
              <a:latin typeface="Comfortaa"/>
              <a:ea typeface="Comfortaa"/>
              <a:cs typeface="Comfortaa"/>
              <a:sym typeface="Comfortaa"/>
            </a:endParaRPr>
          </a:p>
          <a:p>
            <a:pPr marL="0" lvl="0" indent="0" algn="l" rtl="0">
              <a:spcBef>
                <a:spcPts val="0"/>
              </a:spcBef>
              <a:spcAft>
                <a:spcPts val="0"/>
              </a:spcAft>
              <a:buNone/>
            </a:pPr>
            <a:endParaRPr sz="1200">
              <a:latin typeface="Comfortaa"/>
              <a:ea typeface="Comfortaa"/>
              <a:cs typeface="Comfortaa"/>
              <a:sym typeface="Comfortaa"/>
            </a:endParaRPr>
          </a:p>
          <a:p>
            <a:pPr marL="0" lvl="0" indent="0" algn="l" rtl="0">
              <a:spcBef>
                <a:spcPts val="0"/>
              </a:spcBef>
              <a:spcAft>
                <a:spcPts val="0"/>
              </a:spcAft>
              <a:buNone/>
            </a:pPr>
            <a:endParaRPr sz="1200">
              <a:latin typeface="Open Sans"/>
              <a:ea typeface="Open Sans"/>
              <a:cs typeface="Open Sans"/>
              <a:sym typeface="Open Sans"/>
            </a:endParaRPr>
          </a:p>
        </p:txBody>
      </p:sp>
      <p:sp>
        <p:nvSpPr>
          <p:cNvPr id="167" name="Google Shape;167;p29"/>
          <p:cNvSpPr txBox="1"/>
          <p:nvPr/>
        </p:nvSpPr>
        <p:spPr>
          <a:xfrm>
            <a:off x="3949900" y="4579225"/>
            <a:ext cx="20337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Comfortaa"/>
                <a:ea typeface="Comfortaa"/>
                <a:cs typeface="Comfortaa"/>
                <a:sym typeface="Comfortaa"/>
              </a:rPr>
              <a:t>Training cost for the first three epochs</a:t>
            </a:r>
            <a:endParaRPr sz="1000">
              <a:latin typeface="Open Sans"/>
              <a:ea typeface="Open Sans"/>
              <a:cs typeface="Open Sans"/>
              <a:sym typeface="Open Sans"/>
            </a:endParaRPr>
          </a:p>
        </p:txBody>
      </p:sp>
      <p:sp>
        <p:nvSpPr>
          <p:cNvPr id="168" name="Google Shape;168;p29"/>
          <p:cNvSpPr txBox="1"/>
          <p:nvPr/>
        </p:nvSpPr>
        <p:spPr>
          <a:xfrm>
            <a:off x="6117400" y="4579225"/>
            <a:ext cx="20337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Comfortaa"/>
                <a:ea typeface="Comfortaa"/>
                <a:cs typeface="Comfortaa"/>
                <a:sym typeface="Comfortaa"/>
              </a:rPr>
              <a:t>Training cost over 45 epochs</a:t>
            </a:r>
            <a:endParaRPr sz="1000">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Training Model - Neural Network</a:t>
            </a:r>
            <a:endParaRPr/>
          </a:p>
        </p:txBody>
      </p:sp>
      <p:pic>
        <p:nvPicPr>
          <p:cNvPr id="174" name="Google Shape;174;p30"/>
          <p:cNvPicPr preferRelativeResize="0"/>
          <p:nvPr/>
        </p:nvPicPr>
        <p:blipFill rotWithShape="1">
          <a:blip r:embed="rId3">
            <a:alphaModFix/>
          </a:blip>
          <a:srcRect/>
          <a:stretch/>
        </p:blipFill>
        <p:spPr>
          <a:xfrm>
            <a:off x="490000" y="1313300"/>
            <a:ext cx="3931600" cy="2024468"/>
          </a:xfrm>
          <a:prstGeom prst="rect">
            <a:avLst/>
          </a:prstGeom>
          <a:noFill/>
          <a:ln>
            <a:noFill/>
          </a:ln>
        </p:spPr>
      </p:pic>
      <p:pic>
        <p:nvPicPr>
          <p:cNvPr id="175" name="Google Shape;175;p30"/>
          <p:cNvPicPr preferRelativeResize="0"/>
          <p:nvPr/>
        </p:nvPicPr>
        <p:blipFill>
          <a:blip r:embed="rId4">
            <a:alphaModFix/>
          </a:blip>
          <a:stretch>
            <a:fillRect/>
          </a:stretch>
        </p:blipFill>
        <p:spPr>
          <a:xfrm>
            <a:off x="4686123" y="1266700"/>
            <a:ext cx="3956329" cy="2024474"/>
          </a:xfrm>
          <a:prstGeom prst="rect">
            <a:avLst/>
          </a:prstGeom>
          <a:noFill/>
          <a:ln>
            <a:noFill/>
          </a:ln>
        </p:spPr>
      </p:pic>
      <p:sp>
        <p:nvSpPr>
          <p:cNvPr id="176" name="Google Shape;176;p30"/>
          <p:cNvSpPr txBox="1"/>
          <p:nvPr/>
        </p:nvSpPr>
        <p:spPr>
          <a:xfrm>
            <a:off x="1657950" y="3449800"/>
            <a:ext cx="15957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batch size = 256</a:t>
            </a:r>
            <a:endParaRPr>
              <a:latin typeface="Open Sans"/>
              <a:ea typeface="Open Sans"/>
              <a:cs typeface="Open Sans"/>
              <a:sym typeface="Open Sans"/>
            </a:endParaRPr>
          </a:p>
        </p:txBody>
      </p:sp>
      <p:sp>
        <p:nvSpPr>
          <p:cNvPr id="177" name="Google Shape;177;p30"/>
          <p:cNvSpPr txBox="1"/>
          <p:nvPr/>
        </p:nvSpPr>
        <p:spPr>
          <a:xfrm>
            <a:off x="5884275" y="3410650"/>
            <a:ext cx="1710600" cy="4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batch size = 3000</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Training Model - Neural Network</a:t>
            </a:r>
            <a:endParaRPr/>
          </a:p>
        </p:txBody>
      </p:sp>
      <p:graphicFrame>
        <p:nvGraphicFramePr>
          <p:cNvPr id="183" name="Google Shape;183;p31"/>
          <p:cNvGraphicFramePr/>
          <p:nvPr/>
        </p:nvGraphicFramePr>
        <p:xfrm>
          <a:off x="1442425" y="1180100"/>
          <a:ext cx="3000000" cy="3000000"/>
        </p:xfrm>
        <a:graphic>
          <a:graphicData uri="http://schemas.openxmlformats.org/drawingml/2006/table">
            <a:tbl>
              <a:tblPr>
                <a:noFill/>
                <a:tableStyleId>{EC4EDCFB-07BA-46E8-9D3C-61C08F3F0F4B}</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en" sz="1200" b="1">
                          <a:highlight>
                            <a:srgbClr val="FFFFFF"/>
                          </a:highlight>
                        </a:rPr>
                        <a:t>Proportion of Validation Set</a:t>
                      </a:r>
                      <a:endParaRPr sz="1200" b="1">
                        <a:highlight>
                          <a:srgbClr val="FFFFFF"/>
                        </a:highlight>
                      </a:endParaRPr>
                    </a:p>
                  </a:txBody>
                  <a:tcPr marL="63500" marR="63500" marT="63500" marB="63500"/>
                </a:tc>
                <a:tc>
                  <a:txBody>
                    <a:bodyPr/>
                    <a:lstStyle/>
                    <a:p>
                      <a:pPr marL="0" lvl="0" indent="0" algn="ctr" rtl="0">
                        <a:spcBef>
                          <a:spcPts val="0"/>
                        </a:spcBef>
                        <a:spcAft>
                          <a:spcPts val="0"/>
                        </a:spcAft>
                        <a:buNone/>
                      </a:pPr>
                      <a:r>
                        <a:rPr lang="en" sz="1200" b="1">
                          <a:highlight>
                            <a:srgbClr val="FFFFFF"/>
                          </a:highlight>
                        </a:rPr>
                        <a:t>Score</a:t>
                      </a:r>
                      <a:endParaRPr sz="1200" b="1">
                        <a:highlight>
                          <a:srgbClr val="FFFFFF"/>
                        </a:highlight>
                      </a:endParaRPr>
                    </a:p>
                  </a:txBody>
                  <a:tcPr marL="63500" marR="63500" marT="63500" marB="63500"/>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highlight>
                            <a:srgbClr val="FFFFFF"/>
                          </a:highlight>
                        </a:rPr>
                        <a:t>10%</a:t>
                      </a:r>
                      <a:endParaRPr sz="1200">
                        <a:highlight>
                          <a:srgbClr val="FFFFFF"/>
                        </a:highlight>
                      </a:endParaRPr>
                    </a:p>
                  </a:txBody>
                  <a:tcPr marL="63500" marR="63500" marT="63500" marB="63500"/>
                </a:tc>
                <a:tc>
                  <a:txBody>
                    <a:bodyPr/>
                    <a:lstStyle/>
                    <a:p>
                      <a:pPr marL="0" lvl="0" indent="0" algn="ctr" rtl="0">
                        <a:spcBef>
                          <a:spcPts val="0"/>
                        </a:spcBef>
                        <a:spcAft>
                          <a:spcPts val="0"/>
                        </a:spcAft>
                        <a:buNone/>
                      </a:pPr>
                      <a:r>
                        <a:rPr lang="en" sz="1200">
                          <a:highlight>
                            <a:srgbClr val="FFFFFF"/>
                          </a:highlight>
                        </a:rPr>
                        <a:t>3.69</a:t>
                      </a:r>
                      <a:endParaRPr sz="1200">
                        <a:highlight>
                          <a:srgbClr val="FFFFFF"/>
                        </a:highlight>
                      </a:endParaRPr>
                    </a:p>
                  </a:txBody>
                  <a:tcPr marL="63500" marR="63500" marT="63500" marB="63500"/>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highlight>
                            <a:srgbClr val="FFFFFF"/>
                          </a:highlight>
                        </a:rPr>
                        <a:t>5%</a:t>
                      </a:r>
                      <a:endParaRPr sz="1200">
                        <a:highlight>
                          <a:srgbClr val="FFFFFF"/>
                        </a:highlight>
                      </a:endParaRPr>
                    </a:p>
                  </a:txBody>
                  <a:tcPr marL="63500" marR="63500" marT="63500" marB="63500"/>
                </a:tc>
                <a:tc>
                  <a:txBody>
                    <a:bodyPr/>
                    <a:lstStyle/>
                    <a:p>
                      <a:pPr marL="0" lvl="0" indent="0" algn="ctr" rtl="0">
                        <a:spcBef>
                          <a:spcPts val="0"/>
                        </a:spcBef>
                        <a:spcAft>
                          <a:spcPts val="0"/>
                        </a:spcAft>
                        <a:buNone/>
                      </a:pPr>
                      <a:r>
                        <a:rPr lang="en" sz="1200">
                          <a:highlight>
                            <a:srgbClr val="FFFFFF"/>
                          </a:highlight>
                        </a:rPr>
                        <a:t>3.64</a:t>
                      </a:r>
                      <a:endParaRPr sz="1200">
                        <a:highlight>
                          <a:srgbClr val="FFFFFF"/>
                        </a:highlight>
                      </a:endParaRPr>
                    </a:p>
                  </a:txBody>
                  <a:tcPr marL="63500" marR="63500" marT="63500" marB="63500"/>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200" b="1">
                          <a:highlight>
                            <a:srgbClr val="FFFFFF"/>
                          </a:highlight>
                        </a:rPr>
                        <a:t>1%</a:t>
                      </a:r>
                      <a:endParaRPr sz="1200" b="1">
                        <a:highlight>
                          <a:srgbClr val="FFFFFF"/>
                        </a:highlight>
                      </a:endParaRPr>
                    </a:p>
                  </a:txBody>
                  <a:tcPr marL="63500" marR="63500" marT="63500" marB="63500"/>
                </a:tc>
                <a:tc>
                  <a:txBody>
                    <a:bodyPr/>
                    <a:lstStyle/>
                    <a:p>
                      <a:pPr marL="0" lvl="0" indent="0" algn="ctr" rtl="0">
                        <a:spcBef>
                          <a:spcPts val="0"/>
                        </a:spcBef>
                        <a:spcAft>
                          <a:spcPts val="0"/>
                        </a:spcAft>
                        <a:buNone/>
                      </a:pPr>
                      <a:r>
                        <a:rPr lang="en" sz="1200" b="1">
                          <a:highlight>
                            <a:srgbClr val="FFFFFF"/>
                          </a:highlight>
                        </a:rPr>
                        <a:t>3.61</a:t>
                      </a:r>
                      <a:endParaRPr sz="1200" b="1">
                        <a:highlight>
                          <a:srgbClr val="FFFFFF"/>
                        </a:highlight>
                      </a:endParaRPr>
                    </a:p>
                  </a:txBody>
                  <a:tcPr marL="63500" marR="63500" marT="63500" marB="63500"/>
                </a:tc>
                <a:extLst>
                  <a:ext uri="{0D108BD9-81ED-4DB2-BD59-A6C34878D82A}">
                    <a16:rowId xmlns:a16="http://schemas.microsoft.com/office/drawing/2014/main" val="10003"/>
                  </a:ext>
                </a:extLst>
              </a:tr>
            </a:tbl>
          </a:graphicData>
        </a:graphic>
      </p:graphicFrame>
      <p:graphicFrame>
        <p:nvGraphicFramePr>
          <p:cNvPr id="184" name="Google Shape;184;p31"/>
          <p:cNvGraphicFramePr/>
          <p:nvPr/>
        </p:nvGraphicFramePr>
        <p:xfrm>
          <a:off x="1442425" y="2571750"/>
          <a:ext cx="3000000" cy="3000000"/>
        </p:xfrm>
        <a:graphic>
          <a:graphicData uri="http://schemas.openxmlformats.org/drawingml/2006/table">
            <a:tbl>
              <a:tblPr>
                <a:noFill/>
                <a:tableStyleId>{EC4EDCFB-07BA-46E8-9D3C-61C08F3F0F4B}</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 sz="1200" b="1">
                          <a:highlight>
                            <a:srgbClr val="FFFFFF"/>
                          </a:highlight>
                        </a:rPr>
                        <a:t>Learning Rate</a:t>
                      </a:r>
                      <a:endParaRPr sz="1200" b="1">
                        <a:highlight>
                          <a:srgbClr val="FFFFFF"/>
                        </a:highlight>
                      </a:endParaRPr>
                    </a:p>
                  </a:txBody>
                  <a:tcPr marL="63500" marR="63500" marT="63500" marB="63500"/>
                </a:tc>
                <a:tc>
                  <a:txBody>
                    <a:bodyPr/>
                    <a:lstStyle/>
                    <a:p>
                      <a:pPr marL="0" lvl="0" indent="0" algn="ctr" rtl="0">
                        <a:spcBef>
                          <a:spcPts val="0"/>
                        </a:spcBef>
                        <a:spcAft>
                          <a:spcPts val="0"/>
                        </a:spcAft>
                        <a:buNone/>
                      </a:pPr>
                      <a:r>
                        <a:rPr lang="en" sz="1200" b="1">
                          <a:highlight>
                            <a:srgbClr val="FFFFFF"/>
                          </a:highlight>
                        </a:rPr>
                        <a:t>Epoch</a:t>
                      </a:r>
                      <a:endParaRPr sz="1200" b="1">
                        <a:highlight>
                          <a:srgbClr val="FFFFFF"/>
                        </a:highlight>
                      </a:endParaRPr>
                    </a:p>
                  </a:txBody>
                  <a:tcPr marL="63500" marR="63500" marT="63500" marB="63500"/>
                </a:tc>
                <a:tc>
                  <a:txBody>
                    <a:bodyPr/>
                    <a:lstStyle/>
                    <a:p>
                      <a:pPr marL="0" lvl="0" indent="0" algn="ctr" rtl="0">
                        <a:spcBef>
                          <a:spcPts val="0"/>
                        </a:spcBef>
                        <a:spcAft>
                          <a:spcPts val="0"/>
                        </a:spcAft>
                        <a:buNone/>
                      </a:pPr>
                      <a:r>
                        <a:rPr lang="en" sz="1200" b="1">
                          <a:highlight>
                            <a:srgbClr val="FFFFFF"/>
                          </a:highlight>
                        </a:rPr>
                        <a:t>Score</a:t>
                      </a:r>
                      <a:endParaRPr sz="1200" b="1">
                        <a:highlight>
                          <a:srgbClr val="FFFFFF"/>
                        </a:highlight>
                      </a:endParaRPr>
                    </a:p>
                  </a:txBody>
                  <a:tcPr marL="63500" marR="63500" marT="63500" marB="63500"/>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en" sz="1200">
                          <a:highlight>
                            <a:srgbClr val="FFFFFF"/>
                          </a:highlight>
                        </a:rPr>
                        <a:t>0.01</a:t>
                      </a:r>
                      <a:endParaRPr sz="1200">
                        <a:highlight>
                          <a:srgbClr val="FFFFFF"/>
                        </a:highlight>
                      </a:endParaRPr>
                    </a:p>
                  </a:txBody>
                  <a:tcPr marL="63500" marR="63500" marT="63500" marB="63500"/>
                </a:tc>
                <a:tc>
                  <a:txBody>
                    <a:bodyPr/>
                    <a:lstStyle/>
                    <a:p>
                      <a:pPr marL="0" lvl="0" indent="0" algn="ctr" rtl="0">
                        <a:spcBef>
                          <a:spcPts val="0"/>
                        </a:spcBef>
                        <a:spcAft>
                          <a:spcPts val="0"/>
                        </a:spcAft>
                        <a:buNone/>
                      </a:pPr>
                      <a:r>
                        <a:rPr lang="en" sz="1200">
                          <a:highlight>
                            <a:srgbClr val="FFFFFF"/>
                          </a:highlight>
                        </a:rPr>
                        <a:t>20</a:t>
                      </a:r>
                      <a:endParaRPr sz="1200">
                        <a:highlight>
                          <a:srgbClr val="FFFFFF"/>
                        </a:highlight>
                      </a:endParaRPr>
                    </a:p>
                  </a:txBody>
                  <a:tcPr marL="63500" marR="63500" marT="63500" marB="63500"/>
                </a:tc>
                <a:tc>
                  <a:txBody>
                    <a:bodyPr/>
                    <a:lstStyle/>
                    <a:p>
                      <a:pPr marL="0" lvl="0" indent="0" algn="ctr" rtl="0">
                        <a:spcBef>
                          <a:spcPts val="0"/>
                        </a:spcBef>
                        <a:spcAft>
                          <a:spcPts val="0"/>
                        </a:spcAft>
                        <a:buNone/>
                      </a:pPr>
                      <a:r>
                        <a:rPr lang="en" sz="1200">
                          <a:highlight>
                            <a:srgbClr val="FFFFFF"/>
                          </a:highlight>
                        </a:rPr>
                        <a:t>4.07</a:t>
                      </a:r>
                      <a:endParaRPr sz="1200">
                        <a:highlight>
                          <a:srgbClr val="FFFFFF"/>
                        </a:highlight>
                      </a:endParaRPr>
                    </a:p>
                  </a:txBody>
                  <a:tcPr marL="63500" marR="63500" marT="63500" marB="63500"/>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200">
                          <a:highlight>
                            <a:srgbClr val="FFFFFF"/>
                          </a:highlight>
                        </a:rPr>
                        <a:t>0.01</a:t>
                      </a:r>
                      <a:endParaRPr sz="1200">
                        <a:highlight>
                          <a:srgbClr val="FFFFFF"/>
                        </a:highlight>
                      </a:endParaRPr>
                    </a:p>
                  </a:txBody>
                  <a:tcPr marL="63500" marR="63500" marT="63500" marB="63500"/>
                </a:tc>
                <a:tc>
                  <a:txBody>
                    <a:bodyPr/>
                    <a:lstStyle/>
                    <a:p>
                      <a:pPr marL="0" lvl="0" indent="0" algn="ctr" rtl="0">
                        <a:spcBef>
                          <a:spcPts val="0"/>
                        </a:spcBef>
                        <a:spcAft>
                          <a:spcPts val="0"/>
                        </a:spcAft>
                        <a:buNone/>
                      </a:pPr>
                      <a:r>
                        <a:rPr lang="en" sz="1200">
                          <a:highlight>
                            <a:srgbClr val="FFFFFF"/>
                          </a:highlight>
                        </a:rPr>
                        <a:t>30</a:t>
                      </a:r>
                      <a:endParaRPr sz="1200">
                        <a:highlight>
                          <a:srgbClr val="FFFFFF"/>
                        </a:highlight>
                      </a:endParaRPr>
                    </a:p>
                  </a:txBody>
                  <a:tcPr marL="63500" marR="63500" marT="63500" marB="63500"/>
                </a:tc>
                <a:tc>
                  <a:txBody>
                    <a:bodyPr/>
                    <a:lstStyle/>
                    <a:p>
                      <a:pPr marL="0" lvl="0" indent="0" algn="ctr" rtl="0">
                        <a:spcBef>
                          <a:spcPts val="0"/>
                        </a:spcBef>
                        <a:spcAft>
                          <a:spcPts val="0"/>
                        </a:spcAft>
                        <a:buNone/>
                      </a:pPr>
                      <a:r>
                        <a:rPr lang="en" sz="1200">
                          <a:highlight>
                            <a:srgbClr val="FFFFFF"/>
                          </a:highlight>
                        </a:rPr>
                        <a:t>3.60</a:t>
                      </a:r>
                      <a:endParaRPr sz="1200">
                        <a:highlight>
                          <a:srgbClr val="FFFFFF"/>
                        </a:highlight>
                      </a:endParaRPr>
                    </a:p>
                  </a:txBody>
                  <a:tcPr marL="63500" marR="63500" marT="63500" marB="63500"/>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200">
                          <a:highlight>
                            <a:srgbClr val="FFFFFF"/>
                          </a:highlight>
                        </a:rPr>
                        <a:t>0.01</a:t>
                      </a:r>
                      <a:endParaRPr sz="1200">
                        <a:highlight>
                          <a:srgbClr val="FFFFFF"/>
                        </a:highlight>
                      </a:endParaRPr>
                    </a:p>
                  </a:txBody>
                  <a:tcPr marL="63500" marR="63500" marT="63500" marB="63500"/>
                </a:tc>
                <a:tc>
                  <a:txBody>
                    <a:bodyPr/>
                    <a:lstStyle/>
                    <a:p>
                      <a:pPr marL="0" lvl="0" indent="0" algn="ctr" rtl="0">
                        <a:spcBef>
                          <a:spcPts val="0"/>
                        </a:spcBef>
                        <a:spcAft>
                          <a:spcPts val="0"/>
                        </a:spcAft>
                        <a:buNone/>
                      </a:pPr>
                      <a:r>
                        <a:rPr lang="en" sz="1200">
                          <a:highlight>
                            <a:srgbClr val="FFFFFF"/>
                          </a:highlight>
                        </a:rPr>
                        <a:t>50</a:t>
                      </a:r>
                      <a:endParaRPr sz="1200">
                        <a:highlight>
                          <a:srgbClr val="FFFFFF"/>
                        </a:highlight>
                      </a:endParaRPr>
                    </a:p>
                  </a:txBody>
                  <a:tcPr marL="63500" marR="63500" marT="63500" marB="63500"/>
                </a:tc>
                <a:tc>
                  <a:txBody>
                    <a:bodyPr/>
                    <a:lstStyle/>
                    <a:p>
                      <a:pPr marL="0" lvl="0" indent="0" algn="ctr" rtl="0">
                        <a:spcBef>
                          <a:spcPts val="0"/>
                        </a:spcBef>
                        <a:spcAft>
                          <a:spcPts val="0"/>
                        </a:spcAft>
                        <a:buNone/>
                      </a:pPr>
                      <a:r>
                        <a:rPr lang="en" sz="1200">
                          <a:highlight>
                            <a:srgbClr val="FFFFFF"/>
                          </a:highlight>
                        </a:rPr>
                        <a:t>3.78</a:t>
                      </a:r>
                      <a:endParaRPr sz="1200">
                        <a:highlight>
                          <a:srgbClr val="FFFFFF"/>
                        </a:highlight>
                      </a:endParaRPr>
                    </a:p>
                  </a:txBody>
                  <a:tcPr marL="63500" marR="63500" marT="63500" marB="63500"/>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None/>
                      </a:pPr>
                      <a:r>
                        <a:rPr lang="en" sz="1200">
                          <a:highlight>
                            <a:srgbClr val="FFFFFF"/>
                          </a:highlight>
                        </a:rPr>
                        <a:t>0.001</a:t>
                      </a:r>
                      <a:endParaRPr sz="1200">
                        <a:highlight>
                          <a:srgbClr val="FFFFFF"/>
                        </a:highlight>
                      </a:endParaRPr>
                    </a:p>
                  </a:txBody>
                  <a:tcPr marL="63500" marR="63500" marT="63500" marB="63500"/>
                </a:tc>
                <a:tc>
                  <a:txBody>
                    <a:bodyPr/>
                    <a:lstStyle/>
                    <a:p>
                      <a:pPr marL="0" lvl="0" indent="0" algn="ctr" rtl="0">
                        <a:spcBef>
                          <a:spcPts val="0"/>
                        </a:spcBef>
                        <a:spcAft>
                          <a:spcPts val="0"/>
                        </a:spcAft>
                        <a:buNone/>
                      </a:pPr>
                      <a:r>
                        <a:rPr lang="en" sz="1200">
                          <a:highlight>
                            <a:srgbClr val="FFFFFF"/>
                          </a:highlight>
                        </a:rPr>
                        <a:t>20</a:t>
                      </a:r>
                      <a:endParaRPr sz="1200">
                        <a:highlight>
                          <a:srgbClr val="FFFFFF"/>
                        </a:highlight>
                      </a:endParaRPr>
                    </a:p>
                  </a:txBody>
                  <a:tcPr marL="63500" marR="63500" marT="63500" marB="63500"/>
                </a:tc>
                <a:tc>
                  <a:txBody>
                    <a:bodyPr/>
                    <a:lstStyle/>
                    <a:p>
                      <a:pPr marL="0" lvl="0" indent="0" algn="ctr" rtl="0">
                        <a:spcBef>
                          <a:spcPts val="0"/>
                        </a:spcBef>
                        <a:spcAft>
                          <a:spcPts val="0"/>
                        </a:spcAft>
                        <a:buNone/>
                      </a:pPr>
                      <a:r>
                        <a:rPr lang="en" sz="1200">
                          <a:highlight>
                            <a:srgbClr val="FFFFFF"/>
                          </a:highlight>
                        </a:rPr>
                        <a:t>3.61</a:t>
                      </a:r>
                      <a:endParaRPr sz="1200">
                        <a:highlight>
                          <a:srgbClr val="FFFFFF"/>
                        </a:highlight>
                      </a:endParaRPr>
                    </a:p>
                  </a:txBody>
                  <a:tcPr marL="63500" marR="63500" marT="63500" marB="63500"/>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200">
                          <a:highlight>
                            <a:srgbClr val="FFFFFF"/>
                          </a:highlight>
                        </a:rPr>
                        <a:t>0.001</a:t>
                      </a:r>
                      <a:endParaRPr sz="1200">
                        <a:highlight>
                          <a:srgbClr val="FFFFFF"/>
                        </a:highlight>
                      </a:endParaRPr>
                    </a:p>
                  </a:txBody>
                  <a:tcPr marL="63500" marR="63500" marT="63500" marB="63500"/>
                </a:tc>
                <a:tc>
                  <a:txBody>
                    <a:bodyPr/>
                    <a:lstStyle/>
                    <a:p>
                      <a:pPr marL="0" lvl="0" indent="0" algn="ctr" rtl="0">
                        <a:spcBef>
                          <a:spcPts val="0"/>
                        </a:spcBef>
                        <a:spcAft>
                          <a:spcPts val="0"/>
                        </a:spcAft>
                        <a:buNone/>
                      </a:pPr>
                      <a:r>
                        <a:rPr lang="en" sz="1200">
                          <a:highlight>
                            <a:srgbClr val="FFFFFF"/>
                          </a:highlight>
                        </a:rPr>
                        <a:t>30</a:t>
                      </a:r>
                      <a:endParaRPr sz="1200">
                        <a:highlight>
                          <a:srgbClr val="FFFFFF"/>
                        </a:highlight>
                      </a:endParaRPr>
                    </a:p>
                  </a:txBody>
                  <a:tcPr marL="63500" marR="63500" marT="63500" marB="63500"/>
                </a:tc>
                <a:tc>
                  <a:txBody>
                    <a:bodyPr/>
                    <a:lstStyle/>
                    <a:p>
                      <a:pPr marL="0" lvl="0" indent="0" algn="ctr" rtl="0">
                        <a:spcBef>
                          <a:spcPts val="0"/>
                        </a:spcBef>
                        <a:spcAft>
                          <a:spcPts val="0"/>
                        </a:spcAft>
                        <a:buNone/>
                      </a:pPr>
                      <a:r>
                        <a:rPr lang="en" sz="1200">
                          <a:highlight>
                            <a:srgbClr val="FFFFFF"/>
                          </a:highlight>
                        </a:rPr>
                        <a:t>3.63</a:t>
                      </a:r>
                      <a:endParaRPr sz="1200">
                        <a:highlight>
                          <a:srgbClr val="FFFFFF"/>
                        </a:highlight>
                      </a:endParaRPr>
                    </a:p>
                  </a:txBody>
                  <a:tcPr marL="63500" marR="63500" marT="63500" marB="63500"/>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200" b="1">
                          <a:highlight>
                            <a:srgbClr val="FFFFFF"/>
                          </a:highlight>
                        </a:rPr>
                        <a:t>0.001</a:t>
                      </a:r>
                      <a:endParaRPr sz="1200" b="1">
                        <a:highlight>
                          <a:srgbClr val="FFFFFF"/>
                        </a:highlight>
                      </a:endParaRPr>
                    </a:p>
                  </a:txBody>
                  <a:tcPr marL="63500" marR="63500" marT="63500" marB="63500"/>
                </a:tc>
                <a:tc>
                  <a:txBody>
                    <a:bodyPr/>
                    <a:lstStyle/>
                    <a:p>
                      <a:pPr marL="0" lvl="0" indent="0" algn="ctr" rtl="0">
                        <a:spcBef>
                          <a:spcPts val="0"/>
                        </a:spcBef>
                        <a:spcAft>
                          <a:spcPts val="0"/>
                        </a:spcAft>
                        <a:buNone/>
                      </a:pPr>
                      <a:r>
                        <a:rPr lang="en" sz="1200" b="1">
                          <a:highlight>
                            <a:srgbClr val="FFFFFF"/>
                          </a:highlight>
                        </a:rPr>
                        <a:t>50</a:t>
                      </a:r>
                      <a:endParaRPr sz="1200" b="1">
                        <a:highlight>
                          <a:srgbClr val="FFFFFF"/>
                        </a:highlight>
                      </a:endParaRPr>
                    </a:p>
                  </a:txBody>
                  <a:tcPr marL="63500" marR="63500" marT="63500" marB="63500"/>
                </a:tc>
                <a:tc>
                  <a:txBody>
                    <a:bodyPr/>
                    <a:lstStyle/>
                    <a:p>
                      <a:pPr marL="0" lvl="0" indent="0" algn="ctr" rtl="0">
                        <a:spcBef>
                          <a:spcPts val="0"/>
                        </a:spcBef>
                        <a:spcAft>
                          <a:spcPts val="0"/>
                        </a:spcAft>
                        <a:buNone/>
                      </a:pPr>
                      <a:r>
                        <a:rPr lang="en" sz="1200" b="1">
                          <a:highlight>
                            <a:srgbClr val="FFFFFF"/>
                          </a:highlight>
                        </a:rPr>
                        <a:t>3.56</a:t>
                      </a:r>
                      <a:endParaRPr sz="1200" b="1">
                        <a:highlight>
                          <a:srgbClr val="FFFFFF"/>
                        </a:highlight>
                      </a:endParaRPr>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600"/>
              <a:t>Results</a:t>
            </a:r>
            <a:endParaRPr sz="3600"/>
          </a:p>
        </p:txBody>
      </p:sp>
      <p:sp>
        <p:nvSpPr>
          <p:cNvPr id="190" name="Google Shape;190;p32"/>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latin typeface="Arial"/>
                <a:ea typeface="Arial"/>
                <a:cs typeface="Arial"/>
                <a:sym typeface="Arial"/>
              </a:rPr>
              <a:t>Linear and XGBoost Results:   (The Best Score on Kaggle is around 3)</a:t>
            </a:r>
            <a:endParaRPr>
              <a:latin typeface="Arial"/>
              <a:ea typeface="Arial"/>
              <a:cs typeface="Arial"/>
              <a:sym typeface="Arial"/>
            </a:endParaRPr>
          </a:p>
          <a:p>
            <a:pPr marL="0" lvl="0" indent="0" algn="l" rtl="0">
              <a:lnSpc>
                <a:spcPct val="115000"/>
              </a:lnSpc>
              <a:spcBef>
                <a:spcPts val="1600"/>
              </a:spcBef>
              <a:spcAft>
                <a:spcPts val="0"/>
              </a:spcAft>
              <a:buSzPts val="1800"/>
              <a:buNone/>
            </a:pPr>
            <a:r>
              <a:rPr lang="en">
                <a:latin typeface="Arial"/>
                <a:ea typeface="Arial"/>
                <a:cs typeface="Arial"/>
                <a:sym typeface="Arial"/>
              </a:rPr>
              <a:t> </a:t>
            </a:r>
            <a:endParaRPr>
              <a:latin typeface="Arial"/>
              <a:ea typeface="Arial"/>
              <a:cs typeface="Arial"/>
              <a:sym typeface="Arial"/>
            </a:endParaRPr>
          </a:p>
          <a:p>
            <a:pPr marL="0" lvl="0" indent="0" algn="l" rtl="0">
              <a:lnSpc>
                <a:spcPct val="115000"/>
              </a:lnSpc>
              <a:spcBef>
                <a:spcPts val="1600"/>
              </a:spcBef>
              <a:spcAft>
                <a:spcPts val="1600"/>
              </a:spcAft>
              <a:buSzPts val="1800"/>
              <a:buNone/>
            </a:pPr>
            <a:endParaRPr>
              <a:latin typeface="Arial"/>
              <a:ea typeface="Arial"/>
              <a:cs typeface="Arial"/>
              <a:sym typeface="Arial"/>
            </a:endParaRPr>
          </a:p>
        </p:txBody>
      </p:sp>
      <p:pic>
        <p:nvPicPr>
          <p:cNvPr id="191" name="Google Shape;191;p32"/>
          <p:cNvPicPr preferRelativeResize="0"/>
          <p:nvPr/>
        </p:nvPicPr>
        <p:blipFill rotWithShape="1">
          <a:blip r:embed="rId3">
            <a:alphaModFix/>
          </a:blip>
          <a:srcRect/>
          <a:stretch/>
        </p:blipFill>
        <p:spPr>
          <a:xfrm>
            <a:off x="311700" y="1776499"/>
            <a:ext cx="8152500" cy="2945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600"/>
              <a:t>Overview</a:t>
            </a:r>
            <a:endParaRPr sz="3600"/>
          </a:p>
        </p:txBody>
      </p:sp>
      <p:sp>
        <p:nvSpPr>
          <p:cNvPr id="74" name="Google Shape;74;p15"/>
          <p:cNvSpPr txBox="1">
            <a:spLocks noGrp="1"/>
          </p:cNvSpPr>
          <p:nvPr>
            <p:ph type="body" idx="1"/>
          </p:nvPr>
        </p:nvSpPr>
        <p:spPr>
          <a:xfrm>
            <a:off x="311700" y="1449450"/>
            <a:ext cx="7370700" cy="22446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a:t>Introduction</a:t>
            </a:r>
            <a:endParaRPr sz="2200"/>
          </a:p>
          <a:p>
            <a:pPr marL="457200" lvl="0" indent="-368300" algn="l" rtl="0">
              <a:lnSpc>
                <a:spcPct val="115000"/>
              </a:lnSpc>
              <a:spcBef>
                <a:spcPts val="0"/>
              </a:spcBef>
              <a:spcAft>
                <a:spcPts val="0"/>
              </a:spcAft>
              <a:buSzPts val="2200"/>
              <a:buChar char="●"/>
            </a:pPr>
            <a:r>
              <a:rPr lang="en" sz="2200"/>
              <a:t>Dataset Processing</a:t>
            </a:r>
            <a:endParaRPr sz="2200"/>
          </a:p>
          <a:p>
            <a:pPr marL="457200" lvl="0" indent="-368300" algn="l" rtl="0">
              <a:lnSpc>
                <a:spcPct val="115000"/>
              </a:lnSpc>
              <a:spcBef>
                <a:spcPts val="0"/>
              </a:spcBef>
              <a:spcAft>
                <a:spcPts val="0"/>
              </a:spcAft>
              <a:buSzPts val="2200"/>
              <a:buChar char="●"/>
            </a:pPr>
            <a:r>
              <a:rPr lang="en" sz="2200"/>
              <a:t>Model Selections</a:t>
            </a:r>
            <a:endParaRPr sz="2200"/>
          </a:p>
          <a:p>
            <a:pPr marL="457200" lvl="0" indent="-368300" algn="l" rtl="0">
              <a:lnSpc>
                <a:spcPct val="115000"/>
              </a:lnSpc>
              <a:spcBef>
                <a:spcPts val="0"/>
              </a:spcBef>
              <a:spcAft>
                <a:spcPts val="0"/>
              </a:spcAft>
              <a:buSzPts val="2200"/>
              <a:buChar char="●"/>
            </a:pPr>
            <a:r>
              <a:rPr lang="en" sz="2200"/>
              <a:t>Model Realization</a:t>
            </a:r>
            <a:endParaRPr sz="2200"/>
          </a:p>
          <a:p>
            <a:pPr marL="457200" lvl="0" indent="-368300" algn="l" rtl="0">
              <a:lnSpc>
                <a:spcPct val="115000"/>
              </a:lnSpc>
              <a:spcBef>
                <a:spcPts val="0"/>
              </a:spcBef>
              <a:spcAft>
                <a:spcPts val="0"/>
              </a:spcAft>
              <a:buSzPts val="2200"/>
              <a:buChar char="●"/>
            </a:pPr>
            <a:r>
              <a:rPr lang="en" sz="2200"/>
              <a:t>Results &amp; Summary</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600"/>
              <a:t>Results</a:t>
            </a:r>
            <a:endParaRPr sz="3600"/>
          </a:p>
        </p:txBody>
      </p:sp>
      <p:sp>
        <p:nvSpPr>
          <p:cNvPr id="197" name="Google Shape;197;p3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latin typeface="Arial"/>
                <a:ea typeface="Arial"/>
                <a:cs typeface="Arial"/>
                <a:sym typeface="Arial"/>
              </a:rPr>
              <a:t>Lightgbm Results:   (With 1000  rounds)</a:t>
            </a:r>
            <a:endParaRPr>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r>
              <a:rPr lang="en" sz="1400" b="1">
                <a:latin typeface="Arial"/>
                <a:ea typeface="Arial"/>
                <a:cs typeface="Arial"/>
                <a:sym typeface="Arial"/>
              </a:rPr>
              <a:t>Scores(only abs_diff)</a:t>
            </a:r>
            <a:endParaRPr sz="1400" b="1">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endParaRPr sz="1400" b="1">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endParaRPr sz="1400" b="1">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endParaRPr sz="1400" b="1">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endParaRPr sz="1400" b="1">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endParaRPr sz="1400" b="1">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endParaRPr sz="1400" b="1">
              <a:latin typeface="Arial"/>
              <a:ea typeface="Arial"/>
              <a:cs typeface="Arial"/>
              <a:sym typeface="Arial"/>
            </a:endParaRPr>
          </a:p>
          <a:p>
            <a:pPr marL="0" lvl="0" indent="0" algn="ctr" rtl="0">
              <a:lnSpc>
                <a:spcPct val="100000"/>
              </a:lnSpc>
              <a:spcBef>
                <a:spcPts val="0"/>
              </a:spcBef>
              <a:spcAft>
                <a:spcPts val="0"/>
              </a:spcAft>
              <a:buClr>
                <a:schemeClr val="dk1"/>
              </a:buClr>
              <a:buSzPts val="1100"/>
              <a:buFont typeface="Arial"/>
              <a:buNone/>
            </a:pPr>
            <a:r>
              <a:rPr lang="en" sz="1400" b="1">
                <a:latin typeface="Arial"/>
                <a:ea typeface="Arial"/>
                <a:cs typeface="Arial"/>
                <a:sym typeface="Arial"/>
              </a:rPr>
              <a:t>Scores(all features)</a:t>
            </a:r>
            <a:endParaRPr>
              <a:latin typeface="Arial"/>
              <a:ea typeface="Arial"/>
              <a:cs typeface="Arial"/>
              <a:sym typeface="Arial"/>
            </a:endParaRPr>
          </a:p>
          <a:p>
            <a:pPr marL="0" lvl="0" indent="0" algn="l" rtl="0">
              <a:lnSpc>
                <a:spcPct val="115000"/>
              </a:lnSpc>
              <a:spcBef>
                <a:spcPts val="1600"/>
              </a:spcBef>
              <a:spcAft>
                <a:spcPts val="0"/>
              </a:spcAft>
              <a:buSzPts val="1800"/>
              <a:buNone/>
            </a:pPr>
            <a:r>
              <a:rPr lang="en">
                <a:latin typeface="Arial"/>
                <a:ea typeface="Arial"/>
                <a:cs typeface="Arial"/>
                <a:sym typeface="Arial"/>
              </a:rPr>
              <a:t> </a:t>
            </a:r>
            <a:endParaRPr>
              <a:latin typeface="Arial"/>
              <a:ea typeface="Arial"/>
              <a:cs typeface="Arial"/>
              <a:sym typeface="Arial"/>
            </a:endParaRPr>
          </a:p>
          <a:p>
            <a:pPr marL="0" lvl="0" indent="0" algn="l" rtl="0">
              <a:lnSpc>
                <a:spcPct val="115000"/>
              </a:lnSpc>
              <a:spcBef>
                <a:spcPts val="1600"/>
              </a:spcBef>
              <a:spcAft>
                <a:spcPts val="1600"/>
              </a:spcAft>
              <a:buSzPts val="1800"/>
              <a:buNone/>
            </a:pPr>
            <a:endParaRPr>
              <a:latin typeface="Arial"/>
              <a:ea typeface="Arial"/>
              <a:cs typeface="Arial"/>
              <a:sym typeface="Arial"/>
            </a:endParaRPr>
          </a:p>
        </p:txBody>
      </p:sp>
      <p:pic>
        <p:nvPicPr>
          <p:cNvPr id="198" name="Google Shape;198;p33"/>
          <p:cNvPicPr preferRelativeResize="0"/>
          <p:nvPr/>
        </p:nvPicPr>
        <p:blipFill>
          <a:blip r:embed="rId3">
            <a:alphaModFix/>
          </a:blip>
          <a:stretch>
            <a:fillRect/>
          </a:stretch>
        </p:blipFill>
        <p:spPr>
          <a:xfrm>
            <a:off x="594050" y="1920150"/>
            <a:ext cx="7955900" cy="1135550"/>
          </a:xfrm>
          <a:prstGeom prst="rect">
            <a:avLst/>
          </a:prstGeom>
          <a:noFill/>
          <a:ln>
            <a:noFill/>
          </a:ln>
        </p:spPr>
      </p:pic>
      <p:pic>
        <p:nvPicPr>
          <p:cNvPr id="199" name="Google Shape;199;p33"/>
          <p:cNvPicPr preferRelativeResize="0"/>
          <p:nvPr/>
        </p:nvPicPr>
        <p:blipFill>
          <a:blip r:embed="rId4">
            <a:alphaModFix/>
          </a:blip>
          <a:stretch>
            <a:fillRect/>
          </a:stretch>
        </p:blipFill>
        <p:spPr>
          <a:xfrm>
            <a:off x="594058" y="3300725"/>
            <a:ext cx="7983291" cy="1135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a:t>Results</a:t>
            </a:r>
            <a:endParaRPr/>
          </a:p>
        </p:txBody>
      </p:sp>
      <p:sp>
        <p:nvSpPr>
          <p:cNvPr id="205" name="Google Shape;205;p34"/>
          <p:cNvSpPr txBox="1">
            <a:spLocks noGrp="1"/>
          </p:cNvSpPr>
          <p:nvPr>
            <p:ph type="body" idx="1"/>
          </p:nvPr>
        </p:nvSpPr>
        <p:spPr>
          <a:xfrm>
            <a:off x="311700" y="1147225"/>
            <a:ext cx="4218900" cy="106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latin typeface="Arial"/>
                <a:ea typeface="Arial"/>
                <a:cs typeface="Arial"/>
                <a:sym typeface="Arial"/>
              </a:rPr>
              <a:t>Neural Network Results: </a:t>
            </a:r>
            <a:endParaRPr>
              <a:latin typeface="Arial"/>
              <a:ea typeface="Arial"/>
              <a:cs typeface="Arial"/>
              <a:sym typeface="Arial"/>
            </a:endParaRPr>
          </a:p>
          <a:p>
            <a:pPr marL="0" lvl="0" indent="0" algn="l" rtl="0">
              <a:lnSpc>
                <a:spcPct val="115000"/>
              </a:lnSpc>
              <a:spcBef>
                <a:spcPts val="1600"/>
              </a:spcBef>
              <a:spcAft>
                <a:spcPts val="0"/>
              </a:spcAft>
              <a:buSzPts val="1800"/>
              <a:buNone/>
            </a:pPr>
            <a:endParaRPr>
              <a:latin typeface="Arial"/>
              <a:ea typeface="Arial"/>
              <a:cs typeface="Arial"/>
              <a:sym typeface="Arial"/>
            </a:endParaRPr>
          </a:p>
          <a:p>
            <a:pPr marL="0" lvl="0" indent="0" algn="l" rtl="0">
              <a:lnSpc>
                <a:spcPct val="115000"/>
              </a:lnSpc>
              <a:spcBef>
                <a:spcPts val="1600"/>
              </a:spcBef>
              <a:spcAft>
                <a:spcPts val="1600"/>
              </a:spcAft>
              <a:buSzPts val="1800"/>
              <a:buNone/>
            </a:pPr>
            <a:endParaRPr>
              <a:latin typeface="Arial"/>
              <a:ea typeface="Arial"/>
              <a:cs typeface="Arial"/>
              <a:sym typeface="Arial"/>
            </a:endParaRPr>
          </a:p>
        </p:txBody>
      </p:sp>
      <p:pic>
        <p:nvPicPr>
          <p:cNvPr id="206" name="Google Shape;206;p34"/>
          <p:cNvPicPr preferRelativeResize="0"/>
          <p:nvPr/>
        </p:nvPicPr>
        <p:blipFill>
          <a:blip r:embed="rId3">
            <a:alphaModFix/>
          </a:blip>
          <a:stretch>
            <a:fillRect/>
          </a:stretch>
        </p:blipFill>
        <p:spPr>
          <a:xfrm>
            <a:off x="731850" y="2834075"/>
            <a:ext cx="7317676" cy="1685826"/>
          </a:xfrm>
          <a:prstGeom prst="rect">
            <a:avLst/>
          </a:prstGeom>
          <a:noFill/>
          <a:ln>
            <a:noFill/>
          </a:ln>
        </p:spPr>
      </p:pic>
      <p:pic>
        <p:nvPicPr>
          <p:cNvPr id="207" name="Google Shape;207;p34"/>
          <p:cNvPicPr preferRelativeResize="0"/>
          <p:nvPr/>
        </p:nvPicPr>
        <p:blipFill>
          <a:blip r:embed="rId4">
            <a:alphaModFix/>
          </a:blip>
          <a:stretch>
            <a:fillRect/>
          </a:stretch>
        </p:blipFill>
        <p:spPr>
          <a:xfrm>
            <a:off x="883325" y="1872725"/>
            <a:ext cx="7014727" cy="699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600"/>
              <a:t>Results</a:t>
            </a:r>
            <a:endParaRPr sz="3600"/>
          </a:p>
        </p:txBody>
      </p:sp>
      <p:sp>
        <p:nvSpPr>
          <p:cNvPr id="213" name="Google Shape;213;p35"/>
          <p:cNvSpPr txBox="1"/>
          <p:nvPr/>
        </p:nvSpPr>
        <p:spPr>
          <a:xfrm>
            <a:off x="1781450" y="3854575"/>
            <a:ext cx="6088800" cy="38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LightGBM</a:t>
            </a:r>
            <a:r>
              <a:rPr lang="en"/>
              <a:t> Model results in the best score among our four models.</a:t>
            </a:r>
            <a:endParaRPr/>
          </a:p>
        </p:txBody>
      </p:sp>
      <p:graphicFrame>
        <p:nvGraphicFramePr>
          <p:cNvPr id="214" name="Google Shape;214;p35"/>
          <p:cNvGraphicFramePr/>
          <p:nvPr/>
        </p:nvGraphicFramePr>
        <p:xfrm>
          <a:off x="952500" y="1619250"/>
          <a:ext cx="3000000" cy="3000000"/>
        </p:xfrm>
        <a:graphic>
          <a:graphicData uri="http://schemas.openxmlformats.org/drawingml/2006/table">
            <a:tbl>
              <a:tblPr>
                <a:noFill/>
                <a:tableStyleId>{E0DFB83D-0E9D-4F28-94FE-71120E2900FF}</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t>Models</a:t>
                      </a:r>
                      <a:endParaRPr b="1"/>
                    </a:p>
                  </a:txBody>
                  <a:tcPr marL="91425" marR="91425" marT="91425" marB="91425"/>
                </a:tc>
                <a:tc>
                  <a:txBody>
                    <a:bodyPr/>
                    <a:lstStyle/>
                    <a:p>
                      <a:pPr marL="0" lvl="0" indent="0" algn="ctr" rtl="0">
                        <a:spcBef>
                          <a:spcPts val="0"/>
                        </a:spcBef>
                        <a:spcAft>
                          <a:spcPts val="0"/>
                        </a:spcAft>
                        <a:buNone/>
                      </a:pPr>
                      <a:r>
                        <a:rPr lang="en" b="1"/>
                        <a:t>Score(only abs_diff)</a:t>
                      </a:r>
                      <a:endParaRPr b="1"/>
                    </a:p>
                  </a:txBody>
                  <a:tcPr marL="91425" marR="91425" marT="91425" marB="91425"/>
                </a:tc>
                <a:tc>
                  <a:txBody>
                    <a:bodyPr/>
                    <a:lstStyle/>
                    <a:p>
                      <a:pPr marL="0" lvl="0" indent="0" algn="ctr" rtl="0">
                        <a:spcBef>
                          <a:spcPts val="0"/>
                        </a:spcBef>
                        <a:spcAft>
                          <a:spcPts val="0"/>
                        </a:spcAft>
                        <a:buNone/>
                      </a:pPr>
                      <a:r>
                        <a:rPr lang="en" b="1"/>
                        <a:t>Score(all features)</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Linear Regression</a:t>
                      </a:r>
                      <a:endParaRPr/>
                    </a:p>
                  </a:txBody>
                  <a:tcPr marL="91425" marR="91425" marT="91425" marB="91425"/>
                </a:tc>
                <a:tc>
                  <a:txBody>
                    <a:bodyPr/>
                    <a:lstStyle/>
                    <a:p>
                      <a:pPr marL="0" lvl="0" indent="0" algn="ctr" rtl="0">
                        <a:spcBef>
                          <a:spcPts val="0"/>
                        </a:spcBef>
                        <a:spcAft>
                          <a:spcPts val="0"/>
                        </a:spcAft>
                        <a:buNone/>
                      </a:pPr>
                      <a:r>
                        <a:rPr lang="en"/>
                        <a:t>5.75</a:t>
                      </a:r>
                      <a:endParaRPr/>
                    </a:p>
                  </a:txBody>
                  <a:tcPr marL="91425" marR="91425" marT="91425" marB="91425"/>
                </a:tc>
                <a:tc>
                  <a:txBody>
                    <a:bodyPr/>
                    <a:lstStyle/>
                    <a:p>
                      <a:pPr marL="0" lvl="0" indent="0" algn="ctr" rtl="0">
                        <a:spcBef>
                          <a:spcPts val="0"/>
                        </a:spcBef>
                        <a:spcAft>
                          <a:spcPts val="0"/>
                        </a:spcAft>
                        <a:buNone/>
                      </a:pPr>
                      <a:r>
                        <a:rPr lang="en"/>
                        <a:t>5.63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XGBoost</a:t>
                      </a:r>
                      <a:endParaRPr/>
                    </a:p>
                  </a:txBody>
                  <a:tcPr marL="91425" marR="91425" marT="91425" marB="91425"/>
                </a:tc>
                <a:tc>
                  <a:txBody>
                    <a:bodyPr/>
                    <a:lstStyle/>
                    <a:p>
                      <a:pPr marL="0" lvl="0" indent="0" algn="ctr" rtl="0">
                        <a:spcBef>
                          <a:spcPts val="0"/>
                        </a:spcBef>
                        <a:spcAft>
                          <a:spcPts val="0"/>
                        </a:spcAft>
                        <a:buNone/>
                      </a:pPr>
                      <a:r>
                        <a:rPr lang="en"/>
                        <a:t>3.78</a:t>
                      </a:r>
                      <a:endParaRPr/>
                    </a:p>
                  </a:txBody>
                  <a:tcPr marL="91425" marR="91425" marT="91425" marB="91425"/>
                </a:tc>
                <a:tc>
                  <a:txBody>
                    <a:bodyPr/>
                    <a:lstStyle/>
                    <a:p>
                      <a:pPr marL="0" lvl="0" indent="0" algn="ctr" rtl="0">
                        <a:spcBef>
                          <a:spcPts val="0"/>
                        </a:spcBef>
                        <a:spcAft>
                          <a:spcPts val="0"/>
                        </a:spcAft>
                        <a:buNone/>
                      </a:pPr>
                      <a:r>
                        <a:rPr lang="en"/>
                        <a:t>3.29</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t>LightGBM</a:t>
                      </a:r>
                      <a:endParaRPr b="1"/>
                    </a:p>
                  </a:txBody>
                  <a:tcPr marL="91425" marR="91425" marT="91425" marB="91425"/>
                </a:tc>
                <a:tc>
                  <a:txBody>
                    <a:bodyPr/>
                    <a:lstStyle/>
                    <a:p>
                      <a:pPr marL="0" lvl="0" indent="0" algn="ctr" rtl="0">
                        <a:spcBef>
                          <a:spcPts val="0"/>
                        </a:spcBef>
                        <a:spcAft>
                          <a:spcPts val="0"/>
                        </a:spcAft>
                        <a:buNone/>
                      </a:pPr>
                      <a:r>
                        <a:rPr lang="en" b="1"/>
                        <a:t>3.65</a:t>
                      </a:r>
                      <a:endParaRPr b="1"/>
                    </a:p>
                  </a:txBody>
                  <a:tcPr marL="91425" marR="91425" marT="91425" marB="91425"/>
                </a:tc>
                <a:tc>
                  <a:txBody>
                    <a:bodyPr/>
                    <a:lstStyle/>
                    <a:p>
                      <a:pPr marL="0" lvl="0" indent="0" algn="ctr" rtl="0">
                        <a:spcBef>
                          <a:spcPts val="0"/>
                        </a:spcBef>
                        <a:spcAft>
                          <a:spcPts val="0"/>
                        </a:spcAft>
                        <a:buNone/>
                      </a:pPr>
                      <a:r>
                        <a:rPr lang="en" b="1"/>
                        <a:t>3.17</a:t>
                      </a:r>
                      <a:endParaRPr b="1"/>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t>Neural Network</a:t>
                      </a:r>
                      <a:endParaRPr/>
                    </a:p>
                  </a:txBody>
                  <a:tcPr marL="91425" marR="91425" marT="91425" marB="91425"/>
                </a:tc>
                <a:tc>
                  <a:txBody>
                    <a:bodyPr/>
                    <a:lstStyle/>
                    <a:p>
                      <a:pPr marL="0" lvl="0" indent="0" algn="ctr" rtl="0">
                        <a:spcBef>
                          <a:spcPts val="0"/>
                        </a:spcBef>
                        <a:spcAft>
                          <a:spcPts val="0"/>
                        </a:spcAft>
                        <a:buNone/>
                      </a:pPr>
                      <a:r>
                        <a:rPr lang="en"/>
                        <a:t>4.32</a:t>
                      </a:r>
                      <a:endParaRPr/>
                    </a:p>
                  </a:txBody>
                  <a:tcPr marL="91425" marR="91425" marT="91425" marB="91425"/>
                </a:tc>
                <a:tc>
                  <a:txBody>
                    <a:bodyPr/>
                    <a:lstStyle/>
                    <a:p>
                      <a:pPr marL="0" lvl="0" indent="0" algn="ctr" rtl="0">
                        <a:spcBef>
                          <a:spcPts val="0"/>
                        </a:spcBef>
                        <a:spcAft>
                          <a:spcPts val="0"/>
                        </a:spcAft>
                        <a:buNone/>
                      </a:pPr>
                      <a:r>
                        <a:rPr lang="en"/>
                        <a:t>3.56</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title"/>
          </p:nvPr>
        </p:nvSpPr>
        <p:spPr>
          <a:xfrm>
            <a:off x="773700" y="1739750"/>
            <a:ext cx="7596600" cy="1530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 sz="4800"/>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600"/>
              <a:t>Brief Introduction</a:t>
            </a:r>
            <a:endParaRPr sz="3600"/>
          </a:p>
        </p:txBody>
      </p:sp>
      <p:sp>
        <p:nvSpPr>
          <p:cNvPr id="80" name="Google Shape;80;p16"/>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200"/>
              <a:t>In our project, we are tasked with predicting the</a:t>
            </a:r>
            <a:r>
              <a:rPr lang="en" sz="2200" b="1"/>
              <a:t> fare amount</a:t>
            </a:r>
            <a:r>
              <a:rPr lang="en" sz="2200"/>
              <a:t> (inclusive of tolls) for a taxi ride in New York City given the pickup and dropoff locations. </a:t>
            </a:r>
            <a:endParaRPr sz="2200"/>
          </a:p>
          <a:p>
            <a:pPr marL="0" lvl="0" indent="0" algn="l" rtl="0">
              <a:lnSpc>
                <a:spcPct val="115000"/>
              </a:lnSpc>
              <a:spcBef>
                <a:spcPts val="1600"/>
              </a:spcBef>
              <a:spcAft>
                <a:spcPts val="1600"/>
              </a:spcAft>
              <a:buSzPts val="1800"/>
              <a:buNone/>
            </a:pPr>
            <a:r>
              <a:rPr lang="en" sz="2200"/>
              <a:t>While we can get a basic estimate based on just the distance between the two points, this will result in </a:t>
            </a:r>
            <a:r>
              <a:rPr lang="en" sz="2200" b="1"/>
              <a:t>an RMSE of $5-$8</a:t>
            </a:r>
            <a:r>
              <a:rPr lang="en" sz="2200"/>
              <a:t>, depending on the model used. Our challenge is to </a:t>
            </a:r>
            <a:r>
              <a:rPr lang="en" sz="2200" b="1"/>
              <a:t>do better</a:t>
            </a:r>
            <a:r>
              <a:rPr lang="en" sz="2200"/>
              <a:t> than this using Machine Learning techniques!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600"/>
              <a:t>Dataset Introduction:</a:t>
            </a:r>
            <a:endParaRPr sz="3600"/>
          </a:p>
        </p:txBody>
      </p:sp>
      <p:sp>
        <p:nvSpPr>
          <p:cNvPr id="86" name="Google Shape;86;p17"/>
          <p:cNvSpPr txBox="1">
            <a:spLocks noGrp="1"/>
          </p:cNvSpPr>
          <p:nvPr>
            <p:ph type="body" idx="1"/>
          </p:nvPr>
        </p:nvSpPr>
        <p:spPr>
          <a:xfrm>
            <a:off x="311700" y="728975"/>
            <a:ext cx="8520600" cy="414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400"/>
              </a:spcBef>
              <a:spcAft>
                <a:spcPts val="0"/>
              </a:spcAft>
              <a:buClr>
                <a:schemeClr val="dk1"/>
              </a:buClr>
              <a:buSzPts val="1100"/>
              <a:buFont typeface="Arial"/>
              <a:buNone/>
            </a:pPr>
            <a:r>
              <a:rPr lang="en" sz="1500">
                <a:latin typeface="Arial"/>
                <a:ea typeface="Arial"/>
                <a:cs typeface="Arial"/>
                <a:sym typeface="Arial"/>
              </a:rPr>
              <a:t>Features</a:t>
            </a:r>
            <a:endParaRPr sz="1500">
              <a:latin typeface="Arial"/>
              <a:ea typeface="Arial"/>
              <a:cs typeface="Arial"/>
              <a:sym typeface="Arial"/>
            </a:endParaRPr>
          </a:p>
          <a:p>
            <a:pPr marL="457200" lvl="0" indent="-304800" algn="l" rtl="0">
              <a:lnSpc>
                <a:spcPct val="115000"/>
              </a:lnSpc>
              <a:spcBef>
                <a:spcPts val="1200"/>
              </a:spcBef>
              <a:spcAft>
                <a:spcPts val="0"/>
              </a:spcAft>
              <a:buSzPts val="1200"/>
              <a:buFont typeface="Arial"/>
              <a:buChar char="●"/>
            </a:pPr>
            <a:r>
              <a:rPr lang="en" sz="1200">
                <a:latin typeface="Arial"/>
                <a:ea typeface="Arial"/>
                <a:cs typeface="Arial"/>
                <a:sym typeface="Arial"/>
              </a:rPr>
              <a:t>pickup_datetime - </a:t>
            </a:r>
            <a:r>
              <a:rPr lang="en" sz="1200">
                <a:highlight>
                  <a:srgbClr val="F4F4F4"/>
                </a:highlight>
                <a:latin typeface="Courier New"/>
                <a:ea typeface="Courier New"/>
                <a:cs typeface="Courier New"/>
                <a:sym typeface="Courier New"/>
              </a:rPr>
              <a:t>timestamp</a:t>
            </a:r>
            <a:r>
              <a:rPr lang="en" sz="1200">
                <a:latin typeface="Arial"/>
                <a:ea typeface="Arial"/>
                <a:cs typeface="Arial"/>
                <a:sym typeface="Arial"/>
              </a:rPr>
              <a:t> value indicating when the taxi ride started.</a:t>
            </a:r>
            <a:endParaRPr sz="1200">
              <a:latin typeface="Arial"/>
              <a:ea typeface="Arial"/>
              <a:cs typeface="Arial"/>
              <a:sym typeface="Arial"/>
            </a:endParaRPr>
          </a:p>
          <a:p>
            <a:pPr marL="457200" lvl="0" indent="-304800" algn="l" rtl="0">
              <a:lnSpc>
                <a:spcPct val="115000"/>
              </a:lnSpc>
              <a:spcBef>
                <a:spcPts val="0"/>
              </a:spcBef>
              <a:spcAft>
                <a:spcPts val="0"/>
              </a:spcAft>
              <a:buSzPts val="1200"/>
              <a:buFont typeface="Arial"/>
              <a:buChar char="●"/>
            </a:pPr>
            <a:r>
              <a:rPr lang="en" sz="1200">
                <a:latin typeface="Arial"/>
                <a:ea typeface="Arial"/>
                <a:cs typeface="Arial"/>
                <a:sym typeface="Arial"/>
              </a:rPr>
              <a:t>pickup_longitude - </a:t>
            </a:r>
            <a:r>
              <a:rPr lang="en" sz="1200">
                <a:highlight>
                  <a:srgbClr val="F4F4F4"/>
                </a:highlight>
                <a:latin typeface="Courier New"/>
                <a:ea typeface="Courier New"/>
                <a:cs typeface="Courier New"/>
                <a:sym typeface="Courier New"/>
              </a:rPr>
              <a:t>float</a:t>
            </a:r>
            <a:r>
              <a:rPr lang="en" sz="1200">
                <a:latin typeface="Arial"/>
                <a:ea typeface="Arial"/>
                <a:cs typeface="Arial"/>
                <a:sym typeface="Arial"/>
              </a:rPr>
              <a:t> for longitude coordinate of where the taxi ride started.</a:t>
            </a:r>
            <a:endParaRPr sz="1200">
              <a:latin typeface="Arial"/>
              <a:ea typeface="Arial"/>
              <a:cs typeface="Arial"/>
              <a:sym typeface="Arial"/>
            </a:endParaRPr>
          </a:p>
          <a:p>
            <a:pPr marL="457200" lvl="0" indent="-304800" algn="l" rtl="0">
              <a:lnSpc>
                <a:spcPct val="115000"/>
              </a:lnSpc>
              <a:spcBef>
                <a:spcPts val="0"/>
              </a:spcBef>
              <a:spcAft>
                <a:spcPts val="0"/>
              </a:spcAft>
              <a:buSzPts val="1200"/>
              <a:buFont typeface="Arial"/>
              <a:buChar char="●"/>
            </a:pPr>
            <a:r>
              <a:rPr lang="en" sz="1200">
                <a:latin typeface="Arial"/>
                <a:ea typeface="Arial"/>
                <a:cs typeface="Arial"/>
                <a:sym typeface="Arial"/>
              </a:rPr>
              <a:t>pickup_latitude - </a:t>
            </a:r>
            <a:r>
              <a:rPr lang="en" sz="1200">
                <a:highlight>
                  <a:srgbClr val="F4F4F4"/>
                </a:highlight>
                <a:latin typeface="Courier New"/>
                <a:ea typeface="Courier New"/>
                <a:cs typeface="Courier New"/>
                <a:sym typeface="Courier New"/>
              </a:rPr>
              <a:t>float</a:t>
            </a:r>
            <a:r>
              <a:rPr lang="en" sz="1200">
                <a:latin typeface="Arial"/>
                <a:ea typeface="Arial"/>
                <a:cs typeface="Arial"/>
                <a:sym typeface="Arial"/>
              </a:rPr>
              <a:t> for latitude coordinate of where the taxi ride started.</a:t>
            </a:r>
            <a:endParaRPr sz="1200">
              <a:latin typeface="Arial"/>
              <a:ea typeface="Arial"/>
              <a:cs typeface="Arial"/>
              <a:sym typeface="Arial"/>
            </a:endParaRPr>
          </a:p>
          <a:p>
            <a:pPr marL="457200" lvl="0" indent="-304800" algn="l" rtl="0">
              <a:lnSpc>
                <a:spcPct val="115000"/>
              </a:lnSpc>
              <a:spcBef>
                <a:spcPts val="0"/>
              </a:spcBef>
              <a:spcAft>
                <a:spcPts val="0"/>
              </a:spcAft>
              <a:buSzPts val="1200"/>
              <a:buFont typeface="Arial"/>
              <a:buChar char="●"/>
            </a:pPr>
            <a:r>
              <a:rPr lang="en" sz="1200">
                <a:latin typeface="Arial"/>
                <a:ea typeface="Arial"/>
                <a:cs typeface="Arial"/>
                <a:sym typeface="Arial"/>
              </a:rPr>
              <a:t>dropoff_longitude - </a:t>
            </a:r>
            <a:r>
              <a:rPr lang="en" sz="1200">
                <a:highlight>
                  <a:srgbClr val="F4F4F4"/>
                </a:highlight>
                <a:latin typeface="Courier New"/>
                <a:ea typeface="Courier New"/>
                <a:cs typeface="Courier New"/>
                <a:sym typeface="Courier New"/>
              </a:rPr>
              <a:t>float</a:t>
            </a:r>
            <a:r>
              <a:rPr lang="en" sz="1200">
                <a:latin typeface="Arial"/>
                <a:ea typeface="Arial"/>
                <a:cs typeface="Arial"/>
                <a:sym typeface="Arial"/>
              </a:rPr>
              <a:t> for longitude coordinate of where the taxi ride ended.</a:t>
            </a:r>
            <a:endParaRPr sz="1200">
              <a:latin typeface="Arial"/>
              <a:ea typeface="Arial"/>
              <a:cs typeface="Arial"/>
              <a:sym typeface="Arial"/>
            </a:endParaRPr>
          </a:p>
          <a:p>
            <a:pPr marL="457200" lvl="0" indent="-304800" algn="l" rtl="0">
              <a:lnSpc>
                <a:spcPct val="115000"/>
              </a:lnSpc>
              <a:spcBef>
                <a:spcPts val="0"/>
              </a:spcBef>
              <a:spcAft>
                <a:spcPts val="0"/>
              </a:spcAft>
              <a:buSzPts val="1200"/>
              <a:buFont typeface="Arial"/>
              <a:buChar char="●"/>
            </a:pPr>
            <a:r>
              <a:rPr lang="en" sz="1200">
                <a:latin typeface="Arial"/>
                <a:ea typeface="Arial"/>
                <a:cs typeface="Arial"/>
                <a:sym typeface="Arial"/>
              </a:rPr>
              <a:t>dropoff_latitude - </a:t>
            </a:r>
            <a:r>
              <a:rPr lang="en" sz="1200">
                <a:highlight>
                  <a:srgbClr val="F4F4F4"/>
                </a:highlight>
                <a:latin typeface="Courier New"/>
                <a:ea typeface="Courier New"/>
                <a:cs typeface="Courier New"/>
                <a:sym typeface="Courier New"/>
              </a:rPr>
              <a:t>float</a:t>
            </a:r>
            <a:r>
              <a:rPr lang="en" sz="1200">
                <a:latin typeface="Arial"/>
                <a:ea typeface="Arial"/>
                <a:cs typeface="Arial"/>
                <a:sym typeface="Arial"/>
              </a:rPr>
              <a:t> for latitude coordinate of where the taxi ride ended.</a:t>
            </a:r>
            <a:endParaRPr sz="1200">
              <a:latin typeface="Arial"/>
              <a:ea typeface="Arial"/>
              <a:cs typeface="Arial"/>
              <a:sym typeface="Arial"/>
            </a:endParaRPr>
          </a:p>
          <a:p>
            <a:pPr marL="457200" lvl="0" indent="-304800" algn="l" rtl="0">
              <a:lnSpc>
                <a:spcPct val="115000"/>
              </a:lnSpc>
              <a:spcBef>
                <a:spcPts val="0"/>
              </a:spcBef>
              <a:spcAft>
                <a:spcPts val="0"/>
              </a:spcAft>
              <a:buSzPts val="1200"/>
              <a:buFont typeface="Arial"/>
              <a:buChar char="●"/>
            </a:pPr>
            <a:r>
              <a:rPr lang="en" sz="1200">
                <a:latin typeface="Arial"/>
                <a:ea typeface="Arial"/>
                <a:cs typeface="Arial"/>
                <a:sym typeface="Arial"/>
              </a:rPr>
              <a:t>passenger_count - </a:t>
            </a:r>
            <a:r>
              <a:rPr lang="en" sz="1200">
                <a:highlight>
                  <a:srgbClr val="F4F4F4"/>
                </a:highlight>
                <a:latin typeface="Courier New"/>
                <a:ea typeface="Courier New"/>
                <a:cs typeface="Courier New"/>
                <a:sym typeface="Courier New"/>
              </a:rPr>
              <a:t>integer</a:t>
            </a:r>
            <a:r>
              <a:rPr lang="en" sz="1200">
                <a:latin typeface="Arial"/>
                <a:ea typeface="Arial"/>
                <a:cs typeface="Arial"/>
                <a:sym typeface="Arial"/>
              </a:rPr>
              <a:t> indicating the number of passengers in the taxi ride.</a:t>
            </a:r>
            <a:endParaRPr sz="1200">
              <a:latin typeface="Arial"/>
              <a:ea typeface="Arial"/>
              <a:cs typeface="Arial"/>
              <a:sym typeface="Arial"/>
            </a:endParaRPr>
          </a:p>
          <a:p>
            <a:pPr marL="0" lvl="0" indent="0" algn="l" rtl="0">
              <a:lnSpc>
                <a:spcPct val="115000"/>
              </a:lnSpc>
              <a:spcBef>
                <a:spcPts val="2700"/>
              </a:spcBef>
              <a:spcAft>
                <a:spcPts val="0"/>
              </a:spcAft>
              <a:buClr>
                <a:schemeClr val="dk1"/>
              </a:buClr>
              <a:buSzPts val="1100"/>
              <a:buFont typeface="Arial"/>
              <a:buNone/>
            </a:pPr>
            <a:r>
              <a:rPr lang="en" sz="1500">
                <a:latin typeface="Arial"/>
                <a:ea typeface="Arial"/>
                <a:cs typeface="Arial"/>
                <a:sym typeface="Arial"/>
              </a:rPr>
              <a:t>Target</a:t>
            </a:r>
            <a:endParaRPr sz="1500">
              <a:latin typeface="Arial"/>
              <a:ea typeface="Arial"/>
              <a:cs typeface="Arial"/>
              <a:sym typeface="Arial"/>
            </a:endParaRPr>
          </a:p>
          <a:p>
            <a:pPr marL="457200" lvl="0" indent="-304800" algn="l" rtl="0">
              <a:lnSpc>
                <a:spcPct val="115000"/>
              </a:lnSpc>
              <a:spcBef>
                <a:spcPts val="1200"/>
              </a:spcBef>
              <a:spcAft>
                <a:spcPts val="0"/>
              </a:spcAft>
              <a:buSzPts val="1200"/>
              <a:buFont typeface="Arial"/>
              <a:buChar char="●"/>
            </a:pPr>
            <a:r>
              <a:rPr lang="en" sz="1200">
                <a:latin typeface="Arial"/>
                <a:ea typeface="Arial"/>
                <a:cs typeface="Arial"/>
                <a:sym typeface="Arial"/>
              </a:rPr>
              <a:t>fare_amount - </a:t>
            </a:r>
            <a:r>
              <a:rPr lang="en" sz="1200">
                <a:highlight>
                  <a:srgbClr val="F4F4F4"/>
                </a:highlight>
                <a:latin typeface="Courier New"/>
                <a:ea typeface="Courier New"/>
                <a:cs typeface="Courier New"/>
                <a:sym typeface="Courier New"/>
              </a:rPr>
              <a:t>float</a:t>
            </a:r>
            <a:r>
              <a:rPr lang="en" sz="1200">
                <a:latin typeface="Arial"/>
                <a:ea typeface="Arial"/>
                <a:cs typeface="Arial"/>
                <a:sym typeface="Arial"/>
              </a:rPr>
              <a:t> dollar amount of the cost of the taxi ride. This value is only in the training set; this is what you are predicting in the test set and it is required in your submission CSV.</a:t>
            </a:r>
            <a:endParaRPr sz="1050">
              <a:latin typeface="Arial"/>
              <a:ea typeface="Arial"/>
              <a:cs typeface="Arial"/>
              <a:sym typeface="Arial"/>
            </a:endParaRPr>
          </a:p>
          <a:p>
            <a:pPr marL="0" lvl="0" indent="0" algn="l" rtl="0">
              <a:lnSpc>
                <a:spcPct val="115000"/>
              </a:lnSpc>
              <a:spcBef>
                <a:spcPts val="300"/>
              </a:spcBef>
              <a:spcAft>
                <a:spcPts val="0"/>
              </a:spcAft>
              <a:buSzPts val="1800"/>
              <a:buNone/>
            </a:pPr>
            <a:r>
              <a:rPr lang="en" sz="1500">
                <a:latin typeface="Arial"/>
                <a:ea typeface="Arial"/>
                <a:cs typeface="Arial"/>
                <a:sym typeface="Arial"/>
              </a:rPr>
              <a:t>Source:</a:t>
            </a:r>
            <a:endParaRPr sz="1500">
              <a:latin typeface="Arial"/>
              <a:ea typeface="Arial"/>
              <a:cs typeface="Arial"/>
              <a:sym typeface="Arial"/>
            </a:endParaRPr>
          </a:p>
          <a:p>
            <a:pPr marL="457200" lvl="0" indent="-304800" algn="l" rtl="0">
              <a:lnSpc>
                <a:spcPct val="115000"/>
              </a:lnSpc>
              <a:spcBef>
                <a:spcPts val="300"/>
              </a:spcBef>
              <a:spcAft>
                <a:spcPts val="0"/>
              </a:spcAft>
              <a:buSzPts val="1200"/>
              <a:buFont typeface="Arial"/>
              <a:buChar char="●"/>
            </a:pPr>
            <a:r>
              <a:rPr lang="en" sz="1200" u="sng">
                <a:solidFill>
                  <a:schemeClr val="hlink"/>
                </a:solidFill>
                <a:latin typeface="Arial"/>
                <a:ea typeface="Arial"/>
                <a:cs typeface="Arial"/>
                <a:sym typeface="Arial"/>
                <a:hlinkClick r:id="rId3"/>
              </a:rPr>
              <a:t>https://www.kaggle.com/c/new-york-city-taxi-fare-prediction/data</a:t>
            </a:r>
            <a:endParaRPr sz="1200">
              <a:highlight>
                <a:srgbClr val="FFFFFF"/>
              </a:highlight>
              <a:latin typeface="Arial"/>
              <a:ea typeface="Arial"/>
              <a:cs typeface="Arial"/>
              <a:sym typeface="Arial"/>
            </a:endParaRPr>
          </a:p>
          <a:p>
            <a:pPr marL="457200" lvl="0" indent="-304800" algn="l" rtl="0">
              <a:lnSpc>
                <a:spcPct val="115000"/>
              </a:lnSpc>
              <a:spcBef>
                <a:spcPts val="300"/>
              </a:spcBef>
              <a:spcAft>
                <a:spcPts val="0"/>
              </a:spcAft>
              <a:buSzPts val="1200"/>
              <a:buFont typeface="Arial"/>
              <a:buChar char="●"/>
            </a:pPr>
            <a:r>
              <a:rPr lang="en" sz="1200">
                <a:highlight>
                  <a:srgbClr val="FFFFFF"/>
                </a:highlight>
                <a:latin typeface="Arial"/>
                <a:ea typeface="Arial"/>
                <a:cs typeface="Arial"/>
                <a:sym typeface="Arial"/>
              </a:rPr>
              <a:t>data size is 55M rows but we only use 10M rows since we can’t run all data in our own computer</a:t>
            </a:r>
            <a:endParaRPr sz="1200">
              <a:highlight>
                <a:srgbClr val="FFFFFF"/>
              </a:highlight>
              <a:latin typeface="Arial"/>
              <a:ea typeface="Arial"/>
              <a:cs typeface="Arial"/>
              <a:sym typeface="Arial"/>
            </a:endParaRPr>
          </a:p>
          <a:p>
            <a:pPr marL="0" lvl="0" indent="0" algn="l" rtl="0">
              <a:lnSpc>
                <a:spcPct val="115000"/>
              </a:lnSpc>
              <a:spcBef>
                <a:spcPts val="300"/>
              </a:spcBef>
              <a:spcAft>
                <a:spcPts val="0"/>
              </a:spcAft>
              <a:buNone/>
            </a:pPr>
            <a:endParaRPr sz="1200">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8"/>
          <p:cNvPicPr preferRelativeResize="0"/>
          <p:nvPr/>
        </p:nvPicPr>
        <p:blipFill rotWithShape="1">
          <a:blip r:embed="rId3">
            <a:alphaModFix/>
          </a:blip>
          <a:srcRect t="396" b="396"/>
          <a:stretch/>
        </p:blipFill>
        <p:spPr>
          <a:xfrm>
            <a:off x="0" y="0"/>
            <a:ext cx="9144005" cy="5143497"/>
          </a:xfrm>
          <a:prstGeom prst="rect">
            <a:avLst/>
          </a:prstGeom>
          <a:noFill/>
          <a:ln>
            <a:noFill/>
          </a:ln>
        </p:spPr>
      </p:pic>
      <p:sp>
        <p:nvSpPr>
          <p:cNvPr id="92" name="Google Shape;92;p18"/>
          <p:cNvSpPr/>
          <p:nvPr/>
        </p:nvSpPr>
        <p:spPr>
          <a:xfrm>
            <a:off x="0" y="0"/>
            <a:ext cx="2811300" cy="5143500"/>
          </a:xfrm>
          <a:prstGeom prst="rect">
            <a:avLst/>
          </a:prstGeom>
          <a:solidFill>
            <a:srgbClr val="FFFFFF">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txBox="1">
            <a:spLocks noGrp="1"/>
          </p:cNvSpPr>
          <p:nvPr>
            <p:ph type="title"/>
          </p:nvPr>
        </p:nvSpPr>
        <p:spPr>
          <a:xfrm>
            <a:off x="232878" y="219975"/>
            <a:ext cx="2336400" cy="91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b="0"/>
              <a:t>Dataset Introduction:</a:t>
            </a:r>
            <a:endParaRPr sz="2400" b="0"/>
          </a:p>
        </p:txBody>
      </p:sp>
      <p:sp>
        <p:nvSpPr>
          <p:cNvPr id="94" name="Google Shape;94;p18"/>
          <p:cNvSpPr txBox="1">
            <a:spLocks noGrp="1"/>
          </p:cNvSpPr>
          <p:nvPr>
            <p:ph type="body" idx="1"/>
          </p:nvPr>
        </p:nvSpPr>
        <p:spPr>
          <a:xfrm>
            <a:off x="232875" y="1666375"/>
            <a:ext cx="2336400" cy="16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Pick up locations in NYC</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600"/>
              <a:t>Dataset Introduction:</a:t>
            </a:r>
            <a:endParaRPr sz="3600"/>
          </a:p>
        </p:txBody>
      </p:sp>
      <p:sp>
        <p:nvSpPr>
          <p:cNvPr id="100" name="Google Shape;100;p19"/>
          <p:cNvSpPr txBox="1">
            <a:spLocks noGrp="1"/>
          </p:cNvSpPr>
          <p:nvPr>
            <p:ph type="body" idx="1"/>
          </p:nvPr>
        </p:nvSpPr>
        <p:spPr>
          <a:xfrm>
            <a:off x="3619250" y="540050"/>
            <a:ext cx="3688800" cy="83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400"/>
              </a:spcBef>
              <a:spcAft>
                <a:spcPts val="0"/>
              </a:spcAft>
              <a:buClr>
                <a:schemeClr val="dk1"/>
              </a:buClr>
              <a:buSzPts val="1100"/>
              <a:buFont typeface="Arial"/>
              <a:buNone/>
            </a:pPr>
            <a:r>
              <a:rPr lang="en" sz="1400">
                <a:latin typeface="Arial"/>
                <a:ea typeface="Arial"/>
                <a:cs typeface="Arial"/>
                <a:sym typeface="Arial"/>
              </a:rPr>
              <a:t>Fare Value Distribution</a:t>
            </a:r>
            <a:endParaRPr sz="1400">
              <a:highlight>
                <a:srgbClr val="FFFFFF"/>
              </a:highlight>
              <a:latin typeface="Arial"/>
              <a:ea typeface="Arial"/>
              <a:cs typeface="Arial"/>
              <a:sym typeface="Arial"/>
            </a:endParaRPr>
          </a:p>
          <a:p>
            <a:pPr marL="0" lvl="0" indent="0" algn="l" rtl="0">
              <a:lnSpc>
                <a:spcPct val="115000"/>
              </a:lnSpc>
              <a:spcBef>
                <a:spcPts val="300"/>
              </a:spcBef>
              <a:spcAft>
                <a:spcPts val="0"/>
              </a:spcAft>
              <a:buNone/>
            </a:pPr>
            <a:endParaRPr sz="1400">
              <a:highlight>
                <a:srgbClr val="FFFFFF"/>
              </a:highlight>
              <a:latin typeface="Arial"/>
              <a:ea typeface="Arial"/>
              <a:cs typeface="Arial"/>
              <a:sym typeface="Arial"/>
            </a:endParaRPr>
          </a:p>
        </p:txBody>
      </p:sp>
      <p:pic>
        <p:nvPicPr>
          <p:cNvPr id="101" name="Google Shape;101;p19"/>
          <p:cNvPicPr preferRelativeResize="0"/>
          <p:nvPr/>
        </p:nvPicPr>
        <p:blipFill>
          <a:blip r:embed="rId3">
            <a:alphaModFix/>
          </a:blip>
          <a:stretch>
            <a:fillRect/>
          </a:stretch>
        </p:blipFill>
        <p:spPr>
          <a:xfrm>
            <a:off x="617875" y="1371350"/>
            <a:ext cx="7903374" cy="3671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600"/>
              <a:t>Data Cleaning</a:t>
            </a:r>
            <a:endParaRPr sz="3600"/>
          </a:p>
        </p:txBody>
      </p:sp>
      <p:sp>
        <p:nvSpPr>
          <p:cNvPr id="107" name="Google Shape;107;p20"/>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300"/>
              </a:spcBef>
              <a:spcAft>
                <a:spcPts val="0"/>
              </a:spcAft>
              <a:buSzPts val="1800"/>
              <a:buFont typeface="Arial"/>
              <a:buChar char="●"/>
            </a:pPr>
            <a:r>
              <a:rPr lang="en">
                <a:latin typeface="Arial"/>
                <a:ea typeface="Arial"/>
                <a:cs typeface="Arial"/>
                <a:sym typeface="Arial"/>
              </a:rPr>
              <a:t>Some rows are NaN.</a:t>
            </a:r>
            <a:endParaRPr>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a:latin typeface="Arial"/>
                <a:ea typeface="Arial"/>
                <a:cs typeface="Arial"/>
                <a:sym typeface="Arial"/>
              </a:rPr>
              <a:t>Some fare amount is negative.</a:t>
            </a:r>
            <a:endParaRPr>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a:latin typeface="Arial"/>
                <a:ea typeface="Arial"/>
                <a:cs typeface="Arial"/>
                <a:sym typeface="Arial"/>
              </a:rPr>
              <a:t>Some coordinates are far away from New York City.</a:t>
            </a:r>
            <a:endParaRPr>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a:latin typeface="Arial"/>
                <a:ea typeface="Arial"/>
                <a:cs typeface="Arial"/>
                <a:sym typeface="Arial"/>
              </a:rPr>
              <a:t>Some coordinates are located in water.</a:t>
            </a:r>
            <a:endParaRPr>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a:latin typeface="Arial"/>
                <a:ea typeface="Arial"/>
                <a:cs typeface="Arial"/>
                <a:sym typeface="Arial"/>
              </a:rPr>
              <a:t>Some passenger count is greater than 6.</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600"/>
              <a:t>Data Cleaning</a:t>
            </a:r>
            <a:endParaRPr sz="3600"/>
          </a:p>
        </p:txBody>
      </p:sp>
      <p:sp>
        <p:nvSpPr>
          <p:cNvPr id="113" name="Google Shape;113;p2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Char char="●"/>
            </a:pPr>
            <a:r>
              <a:rPr lang="en" sz="1400">
                <a:latin typeface="Arial"/>
                <a:ea typeface="Arial"/>
                <a:cs typeface="Arial"/>
                <a:sym typeface="Arial"/>
              </a:rPr>
              <a:t>Old size: 10,000,000</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New size(without NaN): 9,999,931</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Old size: 9,999,931</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New size(diff longitude &amp; latitude no to large): 9,979,187</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Old size: 9,979,187</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New size(fare_amount &gt; 0): 9,978,783</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Old size: 9,978,783</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New size(in NYC): 9,787,199</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Number of trips in water: 2025</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Old size: 9,787,199</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New size(Not in Water): 9,785,174</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Old size: 9,785,174</a:t>
            </a:r>
            <a:endParaRPr sz="1400">
              <a:latin typeface="Arial"/>
              <a:ea typeface="Arial"/>
              <a:cs typeface="Arial"/>
              <a:sym typeface="Arial"/>
            </a:endParaRPr>
          </a:p>
          <a:p>
            <a:pPr marL="457200" lvl="0" indent="-317500" algn="l" rtl="0">
              <a:spcBef>
                <a:spcPts val="0"/>
              </a:spcBef>
              <a:spcAft>
                <a:spcPts val="0"/>
              </a:spcAft>
              <a:buSzPts val="1400"/>
              <a:buFont typeface="Arial"/>
              <a:buChar char="●"/>
            </a:pPr>
            <a:r>
              <a:rPr lang="en" sz="1400">
                <a:latin typeface="Arial"/>
                <a:ea typeface="Arial"/>
                <a:cs typeface="Arial"/>
                <a:sym typeface="Arial"/>
              </a:rPr>
              <a:t>New size(reasonable passenger count): </a:t>
            </a:r>
            <a:r>
              <a:rPr lang="en" sz="1400" b="1">
                <a:latin typeface="Arial"/>
                <a:ea typeface="Arial"/>
                <a:cs typeface="Arial"/>
                <a:sym typeface="Arial"/>
              </a:rPr>
              <a:t>9,750,645</a:t>
            </a:r>
            <a:endParaRPr sz="1400" b="1">
              <a:latin typeface="Arial"/>
              <a:ea typeface="Arial"/>
              <a:cs typeface="Arial"/>
              <a:sym typeface="Arial"/>
            </a:endParaRPr>
          </a:p>
          <a:p>
            <a:pPr marL="0" lvl="0" indent="0" algn="l" rtl="0">
              <a:lnSpc>
                <a:spcPct val="115000"/>
              </a:lnSpc>
              <a:spcBef>
                <a:spcPts val="0"/>
              </a:spcBef>
              <a:spcAft>
                <a:spcPts val="0"/>
              </a:spcAft>
              <a:buNone/>
            </a:pPr>
            <a:endParaRPr sz="12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sz="3600"/>
              <a:t>Feature Engineering</a:t>
            </a:r>
            <a:endParaRPr sz="3600"/>
          </a:p>
        </p:txBody>
      </p:sp>
      <p:sp>
        <p:nvSpPr>
          <p:cNvPr id="119" name="Google Shape;119;p22"/>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
                <a:latin typeface="Arial"/>
                <a:ea typeface="Arial"/>
                <a:cs typeface="Arial"/>
                <a:sym typeface="Arial"/>
              </a:rPr>
              <a:t>Compute absolute latitude and longitude difference respectively</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Compute euclidean distance and manhattan distance of abs_diff_latitude and abs_diff_longitude</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Abstract year, month, day, hour and week-day from original feature pickup-data time</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Delete unuseful features: pickup_datetime, pickup_latitude, pickup_longitude, dropoff_latitude and dropoff_longitude</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
                <a:latin typeface="Arial"/>
                <a:ea typeface="Arial"/>
                <a:cs typeface="Arial"/>
                <a:sym typeface="Arial"/>
              </a:rPr>
              <a:t>Keep useful features: abs_diff_latitude, abs_diff_longitude, euclidean distance, manhattan distance and time informations for model input</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1136</Words>
  <Application>Microsoft Macintosh PowerPoint</Application>
  <PresentationFormat>全屏显示(16:9)</PresentationFormat>
  <Paragraphs>166</Paragraphs>
  <Slides>23</Slides>
  <Notes>23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Arial</vt:lpstr>
      <vt:lpstr>Open Sans</vt:lpstr>
      <vt:lpstr>Courier New</vt:lpstr>
      <vt:lpstr>Economica</vt:lpstr>
      <vt:lpstr>Comfortaa</vt:lpstr>
      <vt:lpstr>Luxe</vt:lpstr>
      <vt:lpstr>New York City Taxi Fare Prediction </vt:lpstr>
      <vt:lpstr>Overview</vt:lpstr>
      <vt:lpstr>Brief Introduction</vt:lpstr>
      <vt:lpstr>Dataset Introduction:</vt:lpstr>
      <vt:lpstr>Dataset Introduction:</vt:lpstr>
      <vt:lpstr>Dataset Introduction:</vt:lpstr>
      <vt:lpstr>Data Cleaning</vt:lpstr>
      <vt:lpstr>Data Cleaning</vt:lpstr>
      <vt:lpstr>Feature Engineering</vt:lpstr>
      <vt:lpstr>Input Features</vt:lpstr>
      <vt:lpstr>Model Selections</vt:lpstr>
      <vt:lpstr>Training Model - Linear Regression</vt:lpstr>
      <vt:lpstr>Training Model - XGBoost</vt:lpstr>
      <vt:lpstr>Training Model - LightGBM</vt:lpstr>
      <vt:lpstr>Training Model - Neural Network</vt:lpstr>
      <vt:lpstr>NN-Adam Optimizer</vt:lpstr>
      <vt:lpstr>Training Model - Neural Network</vt:lpstr>
      <vt:lpstr>Training Model - Neural Network</vt:lpstr>
      <vt:lpstr>Results</vt:lpstr>
      <vt:lpstr>Results</vt:lpstr>
      <vt:lpstr>Results</vt:lpstr>
      <vt:lpstr>Results</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City Taxi Fare Prediction </dc:title>
  <cp:lastModifiedBy>QIU Zhizhou</cp:lastModifiedBy>
  <cp:revision>1</cp:revision>
  <dcterms:modified xsi:type="dcterms:W3CDTF">2019-05-11T01:33:01Z</dcterms:modified>
</cp:coreProperties>
</file>