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1" r:id="rId2"/>
    <p:sldId id="308" r:id="rId3"/>
    <p:sldId id="316" r:id="rId4"/>
    <p:sldId id="319" r:id="rId5"/>
    <p:sldId id="328" r:id="rId6"/>
    <p:sldId id="329" r:id="rId7"/>
    <p:sldId id="330" r:id="rId8"/>
    <p:sldId id="331" r:id="rId9"/>
    <p:sldId id="332" r:id="rId10"/>
    <p:sldId id="333" r:id="rId11"/>
    <p:sldId id="336" r:id="rId12"/>
    <p:sldId id="334" r:id="rId13"/>
    <p:sldId id="337" r:id="rId14"/>
    <p:sldId id="335" r:id="rId15"/>
    <p:sldId id="338" r:id="rId16"/>
    <p:sldId id="327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7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3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7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9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29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9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3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2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9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1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4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0650" y="1269784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8655" y="1873446"/>
            <a:ext cx="602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TBE</a:t>
            </a:r>
            <a:r>
              <a:rPr lang="zh-CN" altLang="en-US" sz="4000" b="1" dirty="0">
                <a:cs typeface="+mn-ea"/>
              </a:rPr>
              <a:t>算子开发</a:t>
            </a:r>
            <a:r>
              <a:rPr lang="en-US" altLang="zh-CN" sz="4000" b="1" dirty="0">
                <a:cs typeface="+mn-ea"/>
              </a:rPr>
              <a:t>-DSL</a:t>
            </a:r>
            <a:r>
              <a:rPr lang="zh-CN" altLang="en-US" sz="4000" b="1" dirty="0">
                <a:cs typeface="+mn-ea"/>
              </a:rPr>
              <a:t>方式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1"/>
            <a:ext cx="7169440" cy="3074050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464998E-4E1B-4665-89A9-E4FD64E326B7}"/>
              </a:ext>
            </a:extLst>
          </p:cNvPr>
          <p:cNvSpPr txBox="1"/>
          <p:nvPr/>
        </p:nvSpPr>
        <p:spPr>
          <a:xfrm>
            <a:off x="6407841" y="365323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钱泽凯</a:t>
            </a:r>
            <a:endParaRPr lang="en-US" altLang="zh-CN" dirty="0"/>
          </a:p>
          <a:p>
            <a:r>
              <a:rPr lang="en-US" altLang="zh-CN" dirty="0"/>
              <a:t>1190202011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-65028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AutoShape 2" descr="img">
            <a:extLst>
              <a:ext uri="{FF2B5EF4-FFF2-40B4-BE49-F238E27FC236}">
                <a16:creationId xmlns:a16="http://schemas.microsoft.com/office/drawing/2014/main" id="{96DE209C-8CF9-49D3-96C7-54F31A6C3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9F5DA9-029D-46C3-94EC-D2945A24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6" y="906736"/>
            <a:ext cx="7956376" cy="37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AutoShape 2" descr="img">
            <a:extLst>
              <a:ext uri="{FF2B5EF4-FFF2-40B4-BE49-F238E27FC236}">
                <a16:creationId xmlns:a16="http://schemas.microsoft.com/office/drawing/2014/main" id="{96DE209C-8CF9-49D3-96C7-54F31A6C3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64BD75-0FA4-47D1-BCA2-AB761D4B3291}"/>
              </a:ext>
            </a:extLst>
          </p:cNvPr>
          <p:cNvSpPr txBox="1"/>
          <p:nvPr/>
        </p:nvSpPr>
        <p:spPr>
          <a:xfrm>
            <a:off x="368210" y="573755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在处理器外部存储器与处理器内存储器之间搬运数据。</a:t>
            </a:r>
            <a:endParaRPr lang="en-US" altLang="zh-CN" dirty="0"/>
          </a:p>
          <a:p>
            <a:r>
              <a:rPr lang="zh-CN" altLang="en-US" dirty="0"/>
              <a:t>data_move(dst, src, sid, nburst, burst, src_stride, dst_stride, *args, **argv)、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dst与src用tik_instance.Tensor定义的Tensor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sid一般为0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nburst执行这一条data_move语句，搬运数据的次数。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burst搬运一次数据的block数（一个block为32字节）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src_stride与dst_stride两次搬运之间，上一次的尾与这一次的头之间的间隔（通常是连续搬运，所以都设为0就可以）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*args与**argv一般不使用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1669E2-A1C9-4625-A5ED-9A950C11F6AE}"/>
              </a:ext>
            </a:extLst>
          </p:cNvPr>
          <p:cNvSpPr txBox="1"/>
          <p:nvPr/>
        </p:nvSpPr>
        <p:spPr>
          <a:xfrm>
            <a:off x="963216" y="3436077"/>
            <a:ext cx="6912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重点关注“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burst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”这个参数，这个参数的取值是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0-65535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，指的是一次搬运多少个“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”（也就是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字节）到目的地。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65535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这个数值足够大了，不需要搬运多次了，所以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nburst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直接取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而“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burst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”这个参数则需要计算一下：用总传进来的总数据量除以每个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存放多少个元素，再向上取整就能得出需要多少个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burst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643934-E81B-43AA-9A8C-3FEE98D89905}"/>
              </a:ext>
            </a:extLst>
          </p:cNvPr>
          <p:cNvGrpSpPr/>
          <p:nvPr/>
        </p:nvGrpSpPr>
        <p:grpSpPr>
          <a:xfrm>
            <a:off x="107504" y="56372"/>
            <a:ext cx="2016224" cy="612528"/>
            <a:chOff x="-47903" y="0"/>
            <a:chExt cx="2016224" cy="61252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12379A7-9BF6-4FC6-96EC-ADFE7237579A}"/>
                </a:ext>
              </a:extLst>
            </p:cNvPr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F4DCBC3-438F-42C0-B49C-1FD512CF5949}"/>
                  </a:ext>
                </a:extLst>
              </p:cNvPr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0E6837B-EFEA-41A7-8B0A-78E4A3235742}"/>
                    </a:ext>
                  </a:extLst>
                </p:cNvPr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2B75D41A-28A1-4319-BA79-D6F6B7060D46}"/>
                    </a:ext>
                  </a:extLst>
                </p:cNvPr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9EEC472-96D5-4E7A-BCD7-663B4329847E}"/>
                    </a:ext>
                  </a:extLst>
                </p:cNvPr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20E07CA-B949-49CD-B2D9-924D68C9FBAC}"/>
                  </a:ext>
                </a:extLst>
              </p:cNvPr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0BE3B67-6678-4DA6-BA92-B3454023B1B7}"/>
                  </a:ext>
                </a:extLst>
              </p:cNvPr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5E3121-EA96-4C26-9C58-6A6E521977C8}"/>
                </a:ext>
              </a:extLst>
            </p:cNvPr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data_move</a:t>
              </a:r>
              <a:endParaRPr lang="zh-CN" altLang="en-US" sz="1600" b="1" dirty="0"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9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0A1807-D500-4E25-AE8B-8BCB0F5C3470}"/>
              </a:ext>
            </a:extLst>
          </p:cNvPr>
          <p:cNvSpPr txBox="1"/>
          <p:nvPr/>
        </p:nvSpPr>
        <p:spPr>
          <a:xfrm>
            <a:off x="395536" y="915566"/>
            <a:ext cx="8496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利用AI Core的Vector Unit，进行矢量加计算。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vec_add(mask, dst, src0, src1, repeat_times, dst_rep_stride, src0_rep_stride, src1_rep_stride)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mask通常用这个参数的连续模式，就是设置前N个数据参与计算。每次迭代可以计算256字节的数据。比如，当计算float16类型数据时，每个数据2字节，所以mask设置成128时，就可以在一个迭代中计算256字节的数据。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dst, src0, src1输出与输入Tensor。通常事先通tik_instance.Tensor定义定义好。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repeat_times</a:t>
            </a:r>
            <a:r>
              <a:rPr lang="zh-CN" altLang="en-US" dirty="0"/>
              <a:t>迭代次数。(最大值为255）比如当Tensor大小是512字节时，因为一次迭代会计算</a:t>
            </a:r>
            <a:r>
              <a:rPr lang="zh-CN" altLang="en-US" dirty="0">
                <a:solidFill>
                  <a:srgbClr val="FF0000"/>
                </a:solidFill>
              </a:rPr>
              <a:t>256字节</a:t>
            </a:r>
            <a:r>
              <a:rPr lang="zh-CN" altLang="en-US" dirty="0"/>
              <a:t>，所以应该迭代2次。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dst_rep_stride,src0_rep_stride, src1_rep_stride步长。两次迭代头与头之间的block数。通常连续计算时，设置为8。（32B*8=256B）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F45D08-A979-4E70-8B35-0C9250527F87}"/>
              </a:ext>
            </a:extLst>
          </p:cNvPr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F735A60-F98E-4695-BB3E-CE553AEFBB99}"/>
                </a:ext>
              </a:extLst>
            </p:cNvPr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4F4214A-87AE-49E3-924E-A3BEA6130218}"/>
                  </a:ext>
                </a:extLst>
              </p:cNvPr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E0032FB-9134-4B29-B446-5B259EC06BFC}"/>
                    </a:ext>
                  </a:extLst>
                </p:cNvPr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C99F98C-567E-49B4-ADA4-BF54B8E68060}"/>
                    </a:ext>
                  </a:extLst>
                </p:cNvPr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DE308869-1A4E-4139-B75F-42B42A540225}"/>
                    </a:ext>
                  </a:extLst>
                </p:cNvPr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5ED1C98-2FA3-4E33-AF62-A5FAD59FAE80}"/>
                  </a:ext>
                </a:extLst>
              </p:cNvPr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647B4F3-D303-4344-8190-2DFE0F27047C}"/>
                  </a:ext>
                </a:extLst>
              </p:cNvPr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261D965-159F-4066-B49B-EA3807D0E75E}"/>
                </a:ext>
              </a:extLst>
            </p:cNvPr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vec_add</a:t>
              </a:r>
              <a:endParaRPr lang="zh-CN" altLang="en-US" sz="1600" b="1" dirty="0"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1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data_move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007469-7484-43F6-9DA0-0251E9214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079611"/>
            <a:ext cx="7266507" cy="34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四层循环方案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151BF8-E9A0-40B9-9E03-DAD15C533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0" y="933234"/>
            <a:ext cx="7662705" cy="38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2</a:t>
              </a:r>
              <a:r>
                <a:rPr lang="zh-CN" altLang="en-US" sz="1600" b="1" dirty="0">
                  <a:cs typeface="+mn-ea"/>
                </a:rPr>
                <a:t>层循环方案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60D21E-746A-46C6-9882-392FCF64F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1" y="876335"/>
            <a:ext cx="7592146" cy="40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AD0337-63A9-46DA-B28B-3F941E5D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56" y="1419622"/>
            <a:ext cx="8280920" cy="337717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7B194B-7E92-4D33-AA32-CA8AFDFBB04B}"/>
              </a:ext>
            </a:extLst>
          </p:cNvPr>
          <p:cNvSpPr txBox="1"/>
          <p:nvPr/>
        </p:nvSpPr>
        <p:spPr>
          <a:xfrm>
            <a:off x="1697108" y="490135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TBE</a:t>
            </a:r>
            <a:r>
              <a:rPr lang="zh-CN" altLang="en-US" dirty="0"/>
              <a:t>算子有两种开发方式，其中</a:t>
            </a:r>
            <a:r>
              <a:rPr lang="en-US" altLang="zh-CN" dirty="0"/>
              <a:t>DSL</a:t>
            </a:r>
            <a:r>
              <a:rPr lang="zh-CN" altLang="en-US" dirty="0"/>
              <a:t>方式适合入门开发者，有</a:t>
            </a:r>
            <a:r>
              <a:rPr lang="en-US" altLang="zh-CN" dirty="0"/>
              <a:t>TBE</a:t>
            </a:r>
            <a:r>
              <a:rPr lang="zh-CN" altLang="en-US" dirty="0"/>
              <a:t>工具自动优化机制。</a:t>
            </a:r>
          </a:p>
        </p:txBody>
      </p:sp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DEF7C4-6A6A-40B5-B797-94E14355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9" y="987574"/>
            <a:ext cx="7811146" cy="337600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E15CF2-3D47-4483-A30C-DB317E44C6E7}"/>
              </a:ext>
            </a:extLst>
          </p:cNvPr>
          <p:cNvSpPr txBox="1"/>
          <p:nvPr/>
        </p:nvSpPr>
        <p:spPr>
          <a:xfrm>
            <a:off x="2109445" y="36595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开发者只需要调用</a:t>
            </a:r>
            <a:r>
              <a:rPr lang="en-US" altLang="zh-CN" dirty="0"/>
              <a:t>TBE</a:t>
            </a:r>
            <a:r>
              <a:rPr lang="zh-CN" altLang="en-US" dirty="0"/>
              <a:t>提供的接口即可</a:t>
            </a:r>
          </a:p>
        </p:txBody>
      </p:sp>
    </p:spTree>
    <p:extLst>
      <p:ext uri="{BB962C8B-B14F-4D97-AF65-F5344CB8AC3E}">
        <p14:creationId xmlns:p14="http://schemas.microsoft.com/office/powerpoint/2010/main" val="3445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-65028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>
                  <a:cs typeface="+mn-ea"/>
                </a:rPr>
                <a:t>rsqrt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1F0D5D9-4D32-403C-A0BF-BD2FD900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4" y="1995686"/>
            <a:ext cx="8236407" cy="249932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8E6EB7F-2325-43AF-85C2-EFABDD1746B9}"/>
              </a:ext>
            </a:extLst>
          </p:cNvPr>
          <p:cNvSpPr txBox="1"/>
          <p:nvPr/>
        </p:nvSpPr>
        <p:spPr>
          <a:xfrm>
            <a:off x="1799620" y="79547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rsqrt</a:t>
            </a:r>
            <a:r>
              <a:rPr lang="en-US" altLang="zh-CN" dirty="0"/>
              <a:t>=   1/</a:t>
            </a:r>
            <a:r>
              <a:rPr lang="zh-CN" altLang="en-US" dirty="0"/>
              <a:t>根号下</a:t>
            </a:r>
            <a:r>
              <a:rPr lang="en-US" altLang="zh-CN" dirty="0"/>
              <a:t>x 	= 	exp</a:t>
            </a:r>
            <a:r>
              <a:rPr lang="zh-CN" altLang="en-US" dirty="0"/>
              <a:t>（</a:t>
            </a:r>
            <a:r>
              <a:rPr lang="en-US" altLang="zh-CN" dirty="0"/>
              <a:t>-0.5*log(x))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0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>
                  <a:cs typeface="+mn-ea"/>
                </a:rPr>
                <a:t>sinh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49AB30-2D7D-482D-BE7B-CEBA8CDC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1" y="1635646"/>
            <a:ext cx="8413209" cy="27281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D72B8CD-829D-49CA-B07F-8A3D432A99F7}"/>
              </a:ext>
            </a:extLst>
          </p:cNvPr>
          <p:cNvSpPr txBox="1"/>
          <p:nvPr/>
        </p:nvSpPr>
        <p:spPr>
          <a:xfrm>
            <a:off x="1505225" y="846208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sinh = (exp(x)-exp(-x))/2</a:t>
            </a:r>
            <a:r>
              <a:rPr lang="en-US" altLang="zh-CN" dirty="0"/>
              <a:t>=</a:t>
            </a:r>
            <a:r>
              <a:rPr lang="zh-CN" altLang="en-US" dirty="0"/>
              <a:t> (exp(x)-exp(-x))</a:t>
            </a:r>
            <a:r>
              <a:rPr lang="en-US" altLang="zh-CN" dirty="0"/>
              <a:t>*0.5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0141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>
                  <a:cs typeface="+mn-ea"/>
                </a:rPr>
                <a:t>sinh</a:t>
              </a:r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D72B8CD-829D-49CA-B07F-8A3D432A99F7}"/>
              </a:ext>
            </a:extLst>
          </p:cNvPr>
          <p:cNvSpPr txBox="1"/>
          <p:nvPr/>
        </p:nvSpPr>
        <p:spPr>
          <a:xfrm>
            <a:off x="1505225" y="846208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为啥要乘</a:t>
            </a:r>
            <a:r>
              <a:rPr lang="en-US" altLang="zh-CN" dirty="0"/>
              <a:t>0.5</a:t>
            </a:r>
            <a:r>
              <a:rPr lang="zh-CN" altLang="en-US" dirty="0"/>
              <a:t>而不除</a:t>
            </a:r>
            <a:r>
              <a:rPr lang="en-US" altLang="zh-CN" dirty="0"/>
              <a:t>2</a:t>
            </a:r>
            <a:r>
              <a:rPr lang="zh-CN" altLang="en-US" dirty="0"/>
              <a:t>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B395A7-64A0-4EF0-80A7-CD040E4A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04" y="3431375"/>
            <a:ext cx="8600486" cy="9435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5DEE0A-DDD8-4ACB-831E-FBCA43C415B0}"/>
              </a:ext>
            </a:extLst>
          </p:cNvPr>
          <p:cNvSpPr txBox="1"/>
          <p:nvPr/>
        </p:nvSpPr>
        <p:spPr>
          <a:xfrm>
            <a:off x="2002747" y="1588649"/>
            <a:ext cx="4607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const_val_2 = tvm.const(2, "float32")</a:t>
            </a:r>
            <a:endParaRPr lang="en-US" altLang="zh-CN" dirty="0"/>
          </a:p>
          <a:p>
            <a:r>
              <a:rPr lang="en-US" altLang="zh-CN" dirty="0"/>
              <a:t>res=</a:t>
            </a:r>
            <a:r>
              <a:rPr lang="en-US" altLang="zh-CN" dirty="0" err="1"/>
              <a:t>dsl.vdiv</a:t>
            </a:r>
            <a:r>
              <a:rPr lang="en-US" altLang="zh-CN" dirty="0"/>
              <a:t>(res1,const_val_2)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0650" y="1269784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8655" y="1873446"/>
            <a:ext cx="602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TBE</a:t>
            </a:r>
            <a:r>
              <a:rPr lang="zh-CN" altLang="en-US" sz="4000" b="1" dirty="0">
                <a:cs typeface="+mn-ea"/>
              </a:rPr>
              <a:t>算子开发</a:t>
            </a:r>
            <a:r>
              <a:rPr lang="en-US" altLang="zh-CN" sz="4000" b="1" dirty="0">
                <a:cs typeface="+mn-ea"/>
              </a:rPr>
              <a:t>-TIK</a:t>
            </a:r>
            <a:r>
              <a:rPr lang="zh-CN" altLang="en-US" sz="4000" b="1" dirty="0">
                <a:cs typeface="+mn-ea"/>
              </a:rPr>
              <a:t>方式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1"/>
            <a:ext cx="7169440" cy="3074050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464998E-4E1B-4665-89A9-E4FD64E326B7}"/>
              </a:ext>
            </a:extLst>
          </p:cNvPr>
          <p:cNvSpPr txBox="1"/>
          <p:nvPr/>
        </p:nvSpPr>
        <p:spPr>
          <a:xfrm>
            <a:off x="6407841" y="365323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钱泽凯</a:t>
            </a:r>
            <a:endParaRPr lang="en-US" altLang="zh-CN" dirty="0"/>
          </a:p>
          <a:p>
            <a:r>
              <a:rPr lang="en-US" altLang="zh-CN" dirty="0"/>
              <a:t>1190202011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9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AD0337-63A9-46DA-B28B-3F941E5D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56" y="883165"/>
            <a:ext cx="8280920" cy="33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cs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F0E9E9-C2D7-4981-8E39-0FF96C47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73" y="1131590"/>
            <a:ext cx="806265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629</Words>
  <Application>Microsoft Office PowerPoint</Application>
  <PresentationFormat>全屏显示(16:9)</PresentationFormat>
  <Paragraphs>58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qian zekai</cp:lastModifiedBy>
  <cp:revision>109</cp:revision>
  <dcterms:created xsi:type="dcterms:W3CDTF">2018-11-28T05:41:12Z</dcterms:created>
  <dcterms:modified xsi:type="dcterms:W3CDTF">2021-11-11T01:41:15Z</dcterms:modified>
</cp:coreProperties>
</file>