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6" r:id="rId2"/>
    <p:sldId id="307" r:id="rId3"/>
    <p:sldId id="310" r:id="rId4"/>
    <p:sldId id="339" r:id="rId5"/>
    <p:sldId id="341" r:id="rId6"/>
    <p:sldId id="345" r:id="rId7"/>
    <p:sldId id="344" r:id="rId8"/>
    <p:sldId id="311" r:id="rId9"/>
    <p:sldId id="370" r:id="rId10"/>
    <p:sldId id="371" r:id="rId11"/>
    <p:sldId id="340" r:id="rId12"/>
    <p:sldId id="348" r:id="rId13"/>
    <p:sldId id="350" r:id="rId14"/>
    <p:sldId id="335" r:id="rId15"/>
    <p:sldId id="342" r:id="rId16"/>
    <p:sldId id="346" r:id="rId17"/>
    <p:sldId id="365" r:id="rId18"/>
    <p:sldId id="366" r:id="rId19"/>
    <p:sldId id="367" r:id="rId20"/>
    <p:sldId id="368" r:id="rId21"/>
    <p:sldId id="362" r:id="rId22"/>
    <p:sldId id="369" r:id="rId23"/>
    <p:sldId id="364" r:id="rId24"/>
    <p:sldId id="313" r:id="rId25"/>
    <p:sldId id="336" r:id="rId26"/>
    <p:sldId id="351" r:id="rId27"/>
    <p:sldId id="353" r:id="rId28"/>
    <p:sldId id="352" r:id="rId29"/>
    <p:sldId id="354" r:id="rId30"/>
    <p:sldId id="347" r:id="rId31"/>
    <p:sldId id="355" r:id="rId32"/>
    <p:sldId id="356" r:id="rId33"/>
    <p:sldId id="361" r:id="rId34"/>
    <p:sldId id="357" r:id="rId35"/>
    <p:sldId id="359" r:id="rId36"/>
    <p:sldId id="358" r:id="rId37"/>
    <p:sldId id="360" r:id="rId38"/>
    <p:sldId id="327" r:id="rId39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 zekai" initials="qz" lastIdx="1" clrIdx="0">
    <p:extLst>
      <p:ext uri="{19B8F6BF-5375-455C-9EA6-DF929625EA0E}">
        <p15:presenceInfo xmlns:p15="http://schemas.microsoft.com/office/powerpoint/2012/main" userId="9d5b69575a55fc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97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2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7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87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29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22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94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91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11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0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01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69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56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37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3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09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13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79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40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52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51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25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6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49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07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89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98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660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6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6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8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2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8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5654" y="1936245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4743" y="4215897"/>
            <a:ext cx="22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</a:rPr>
              <a:t>答辩人：钱泽凯</a:t>
            </a:r>
            <a:endParaRPr lang="en-US" altLang="zh-CN" b="1" dirty="0">
              <a:cs typeface="+mn-ea"/>
            </a:endParaRPr>
          </a:p>
          <a:p>
            <a:pPr algn="ctr"/>
            <a:r>
              <a:rPr lang="en-US" altLang="zh-CN" b="1" dirty="0">
                <a:cs typeface="+mn-ea"/>
              </a:rPr>
              <a:t>Java 21</a:t>
            </a:r>
            <a:r>
              <a:rPr lang="zh-CN" altLang="en-US" b="1" dirty="0">
                <a:cs typeface="+mn-ea"/>
              </a:rPr>
              <a:t>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88412" y="198261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Harbin Institute of Technology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542418" y="2475388"/>
            <a:ext cx="3863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  <a:cs typeface="+mn-ea"/>
              </a:rPr>
              <a:t>基于</a:t>
            </a:r>
            <a:r>
              <a:rPr lang="en-US" altLang="zh-CN" sz="4000" b="1" dirty="0">
                <a:latin typeface="+mn-ea"/>
                <a:cs typeface="+mn-ea"/>
              </a:rPr>
              <a:t>Java Web</a:t>
            </a:r>
            <a:r>
              <a:rPr lang="zh-CN" altLang="en-US" sz="4000" b="1" dirty="0">
                <a:latin typeface="+mn-ea"/>
                <a:cs typeface="+mn-ea"/>
              </a:rPr>
              <a:t>的在线教育系统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7" y="631978"/>
            <a:ext cx="3416141" cy="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总体技术要点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4E72E0-75F9-44B0-9DCE-790AA600A1CF}"/>
              </a:ext>
            </a:extLst>
          </p:cNvPr>
          <p:cNvSpPr txBox="1"/>
          <p:nvPr/>
        </p:nvSpPr>
        <p:spPr>
          <a:xfrm>
            <a:off x="899592" y="843558"/>
            <a:ext cx="705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Vue&amp;SpringBoot</a:t>
            </a:r>
            <a:r>
              <a:rPr lang="en-US" altLang="zh-CN" dirty="0"/>
              <a:t> :</a:t>
            </a:r>
            <a:r>
              <a:rPr lang="zh-CN" altLang="en-US" dirty="0"/>
              <a:t>用来搭建前后端分离的</a:t>
            </a:r>
            <a:r>
              <a:rPr lang="en-US" altLang="zh-CN" dirty="0"/>
              <a:t>web</a:t>
            </a:r>
            <a:r>
              <a:rPr lang="zh-CN" altLang="en-US" dirty="0"/>
              <a:t>系统，</a:t>
            </a:r>
            <a:r>
              <a:rPr lang="en-US" altLang="zh-CN" dirty="0" err="1"/>
              <a:t>SpringBoot</a:t>
            </a:r>
            <a:r>
              <a:rPr lang="zh-CN" altLang="en-US" dirty="0"/>
              <a:t>负责更快的搭建</a:t>
            </a:r>
            <a:r>
              <a:rPr lang="en-US" altLang="zh-CN" dirty="0" err="1"/>
              <a:t>Sping</a:t>
            </a:r>
            <a:r>
              <a:rPr lang="zh-CN" altLang="en-US" dirty="0"/>
              <a:t>应用，</a:t>
            </a:r>
            <a:r>
              <a:rPr lang="en-US" altLang="zh-CN" dirty="0" err="1"/>
              <a:t>vue</a:t>
            </a:r>
            <a:r>
              <a:rPr lang="zh-CN" altLang="en-US" dirty="0"/>
              <a:t>用来更方便严谨的搭建前端。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79449E-D303-4C18-827A-995FB94E8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15" y="1445067"/>
            <a:ext cx="1789067" cy="34744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DD6C92-27E9-450C-9868-D2F17E185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003" y="1445067"/>
            <a:ext cx="1944216" cy="36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总体技术要点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F8188C-7372-4417-87D2-B44A7EEE2806}"/>
              </a:ext>
            </a:extLst>
          </p:cNvPr>
          <p:cNvSpPr txBox="1"/>
          <p:nvPr/>
        </p:nvSpPr>
        <p:spPr>
          <a:xfrm>
            <a:off x="878069" y="699542"/>
            <a:ext cx="6522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MySQL: </a:t>
            </a:r>
            <a:r>
              <a:rPr lang="zh-CN" altLang="en-US" dirty="0"/>
              <a:t>是一个关系型数据库管理系统，由于其体积小、速度快、总体拥有成本低，尤其是开放源码这一特点， 一般中小型网站的开发都选择 </a:t>
            </a:r>
            <a:r>
              <a:rPr lang="en-US" altLang="zh-CN" dirty="0"/>
              <a:t>MySQL </a:t>
            </a:r>
            <a:r>
              <a:rPr lang="zh-CN" altLang="en-US" dirty="0"/>
              <a:t>作为网站数据库。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CDB2E9C-1484-4704-9D9F-131F10C3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58" y="1707654"/>
            <a:ext cx="2537680" cy="3033023"/>
          </a:xfrm>
          <a:prstGeom prst="rect">
            <a:avLst/>
          </a:prstGeom>
        </p:spPr>
      </p:pic>
      <p:pic>
        <p:nvPicPr>
          <p:cNvPr id="18" name="Drawing 18" descr="图片">
            <a:extLst>
              <a:ext uri="{FF2B5EF4-FFF2-40B4-BE49-F238E27FC236}">
                <a16:creationId xmlns:a16="http://schemas.microsoft.com/office/drawing/2014/main" id="{C2BB80AF-023B-4BAD-AF20-378FD4BCD3D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06444" y="1622871"/>
            <a:ext cx="4570012" cy="32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总体技术要点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EF8188C-7372-4417-87D2-B44A7EEE2806}"/>
              </a:ext>
            </a:extLst>
          </p:cNvPr>
          <p:cNvSpPr txBox="1"/>
          <p:nvPr/>
        </p:nvSpPr>
        <p:spPr>
          <a:xfrm>
            <a:off x="1181867" y="485927"/>
            <a:ext cx="65220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ECharts</a:t>
            </a:r>
            <a:r>
              <a:rPr lang="en-US" altLang="zh-CN" dirty="0"/>
              <a:t>: </a:t>
            </a:r>
            <a:r>
              <a:rPr lang="zh-CN" altLang="en-US" dirty="0"/>
              <a:t>缩写来自 </a:t>
            </a:r>
            <a:r>
              <a:rPr lang="en-US" altLang="zh-CN" dirty="0"/>
              <a:t>Enterprise Charts</a:t>
            </a:r>
            <a:r>
              <a:rPr lang="zh-CN" altLang="en-US" dirty="0"/>
              <a:t>，商业级数据图表，一个纯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的图表库，可以流畅的运行在 </a:t>
            </a:r>
            <a:r>
              <a:rPr lang="en-US" altLang="zh-CN" dirty="0"/>
              <a:t>PC </a:t>
            </a:r>
            <a:r>
              <a:rPr lang="zh-CN" altLang="en-US" dirty="0"/>
              <a:t>和移动设备上，兼容当前 绝大部分浏览器（</a:t>
            </a:r>
            <a:r>
              <a:rPr lang="en-US" altLang="zh-CN" dirty="0"/>
              <a:t>IE6/7/8/9/10/11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 err="1"/>
              <a:t>firefox</a:t>
            </a:r>
            <a:r>
              <a:rPr lang="zh-CN" altLang="en-US" dirty="0"/>
              <a:t>，</a:t>
            </a:r>
            <a:r>
              <a:rPr lang="en-US" altLang="zh-CN" dirty="0"/>
              <a:t>Safari </a:t>
            </a:r>
            <a:r>
              <a:rPr lang="zh-CN" altLang="en-US" dirty="0"/>
              <a:t>等），底层依赖轻量级的 </a:t>
            </a:r>
            <a:r>
              <a:rPr lang="en-US" altLang="zh-CN" dirty="0"/>
              <a:t>Canvas </a:t>
            </a:r>
            <a:r>
              <a:rPr lang="zh-CN" altLang="en-US" dirty="0"/>
              <a:t>类库 </a:t>
            </a:r>
            <a:r>
              <a:rPr lang="en-US" altLang="zh-CN" dirty="0" err="1"/>
              <a:t>ZRender</a:t>
            </a:r>
            <a:r>
              <a:rPr lang="zh-CN" altLang="en-US" dirty="0"/>
              <a:t>，提供直观，生动，可交互， 可高度个性化定制的数据可视化图表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5B8944-3B04-4289-A22A-C3C829522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768" y="2023081"/>
            <a:ext cx="6420103" cy="29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总体技术要点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314CE66-F94C-445B-91D6-DAC03B5F391B}"/>
              </a:ext>
            </a:extLst>
          </p:cNvPr>
          <p:cNvSpPr txBox="1"/>
          <p:nvPr/>
        </p:nvSpPr>
        <p:spPr>
          <a:xfrm>
            <a:off x="1377181" y="663235"/>
            <a:ext cx="6348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Maven: </a:t>
            </a:r>
            <a:r>
              <a:rPr lang="zh-CN" altLang="en-US" dirty="0"/>
              <a:t>可以通过一小段描述信息来管理项目的构建，报告和文档的 项目管理工具软件。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AD4DEC-B2D2-4409-9E90-F9CB63559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64" y="1590827"/>
            <a:ext cx="6516216" cy="32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5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会员端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B584BF-8870-4B1A-902C-EEB16F334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" y="514173"/>
            <a:ext cx="7744013" cy="44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管理员端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E7AD23-6507-4490-B40F-003DE97BB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2999"/>
            <a:ext cx="7777648" cy="44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部分页面展示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FB443F-F9A4-43DA-AEA8-A8A81F190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60" y="658712"/>
            <a:ext cx="8316416" cy="41918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B31AFA8-5A36-43A5-BC13-B56865581E87}"/>
              </a:ext>
            </a:extLst>
          </p:cNvPr>
          <p:cNvSpPr txBox="1"/>
          <p:nvPr/>
        </p:nvSpPr>
        <p:spPr>
          <a:xfrm>
            <a:off x="3707904" y="1866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用户端部分功能展示</a:t>
            </a:r>
          </a:p>
        </p:txBody>
      </p:sp>
    </p:spTree>
    <p:extLst>
      <p:ext uri="{BB962C8B-B14F-4D97-AF65-F5344CB8AC3E}">
        <p14:creationId xmlns:p14="http://schemas.microsoft.com/office/powerpoint/2010/main" val="33318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部分页面展示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D1DDA2-D530-4DF9-BD64-29C1994498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38"/>
          <a:stretch/>
        </p:blipFill>
        <p:spPr>
          <a:xfrm>
            <a:off x="332275" y="1033802"/>
            <a:ext cx="8172400" cy="36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部分页面展示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741697-67EE-4F2F-BC4B-D6A381C6F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71" y="810911"/>
            <a:ext cx="7884368" cy="40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部分页面展示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311554-1857-4C18-80BA-AE5AACE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9" y="1248004"/>
            <a:ext cx="7562290" cy="32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2588812" y="1216306"/>
            <a:ext cx="3394810" cy="830997"/>
            <a:chOff x="2588812" y="121630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2588812" y="1216306"/>
              <a:ext cx="3394810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</a:p>
            <a:p>
              <a:r>
                <a:rPr lang="zh-CN" altLang="zh-CN" sz="1800" kern="100" dirty="0"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项目概述</a:t>
              </a:r>
              <a:r>
                <a:rPr lang="zh-CN" altLang="en-US" sz="1800" kern="100" dirty="0"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与团队介绍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background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cxnSpLocks/>
              <a:endCxn id="14" idx="2"/>
            </p:cNvCxnSpPr>
            <p:nvPr/>
          </p:nvCxnSpPr>
          <p:spPr>
            <a:xfrm flipV="1">
              <a:off x="2660820" y="2047294"/>
              <a:ext cx="1625397" cy="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4818E3-61B0-4B38-A0CF-F4ACC9AEB0AF}"/>
              </a:ext>
            </a:extLst>
          </p:cNvPr>
          <p:cNvGrpSpPr/>
          <p:nvPr/>
        </p:nvGrpSpPr>
        <p:grpSpPr>
          <a:xfrm>
            <a:off x="2660820" y="3046647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</a:p>
            <a:p>
              <a:r>
                <a:rPr lang="zh-CN" altLang="en-US" sz="1800" kern="100" dirty="0"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功能演示</a:t>
              </a:r>
              <a:endParaRPr lang="en-US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result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5714167" y="1206345"/>
            <a:ext cx="3417754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</a:p>
            <a:p>
              <a:r>
                <a:rPr lang="zh-CN" altLang="zh-CN" sz="1800" kern="100" dirty="0"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项目产物介绍</a:t>
              </a:r>
              <a:r>
                <a:rPr lang="zh-CN" altLang="en-US" sz="1800" kern="100" dirty="0"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与框架</a:t>
              </a:r>
              <a:endParaRPr lang="en-US" altLang="zh-CN" sz="1800" kern="100" dirty="0">
                <a:effectLst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program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</a:p>
            <a:p>
              <a:r>
                <a:rPr lang="zh-CN" altLang="zh-CN" sz="2000" kern="100" dirty="0">
                  <a:effectLst/>
                  <a:ea typeface="微软雅黑" panose="020B0503020204020204" pitchFamily="34" charset="-122"/>
                  <a:cs typeface="Times New Roman" panose="02020603050405020304" pitchFamily="18" charset="0"/>
                </a:rPr>
                <a:t>总结与展望</a:t>
              </a:r>
              <a:r>
                <a:rPr lang="en-US" altLang="zh-CN" sz="1200" b="1" dirty="0">
                  <a:latin typeface="+mn-ea"/>
                  <a:cs typeface="+mn-ea"/>
                </a:rPr>
                <a:t>Subject summit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部分页面展示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A0B18C-D93C-4422-948B-128CF3FF8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2" y="843558"/>
            <a:ext cx="7784570" cy="36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151530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4" y="1347614"/>
                <a:ext cx="806991" cy="2149930"/>
                <a:chOff x="1477529" y="637844"/>
                <a:chExt cx="6486904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477529" y="637844"/>
                  <a:ext cx="5830769" cy="279800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查看老师或者课程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1EC4EC-8AB4-42E1-AB49-E5477742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36" y="947557"/>
            <a:ext cx="8354817" cy="38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151530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4" y="1347614"/>
                <a:ext cx="806991" cy="2149930"/>
                <a:chOff x="1477529" y="637844"/>
                <a:chExt cx="6486904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477529" y="637844"/>
                  <a:ext cx="5830769" cy="2798002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查看老师或者课程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1EC4EC-8AB4-42E1-AB49-E5477742A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36" y="947557"/>
            <a:ext cx="8354817" cy="38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206" y="119837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演示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B8BEA0E-61D4-4EE4-B9B9-6A57A4946AE5}"/>
              </a:ext>
            </a:extLst>
          </p:cNvPr>
          <p:cNvSpPr txBox="1"/>
          <p:nvPr/>
        </p:nvSpPr>
        <p:spPr>
          <a:xfrm>
            <a:off x="3419872" y="2211710"/>
            <a:ext cx="519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7448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6404" y="2332626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总结与展望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215EED-A58D-4F4E-9ADB-88F00A16396C}"/>
              </a:ext>
            </a:extLst>
          </p:cNvPr>
          <p:cNvSpPr txBox="1"/>
          <p:nvPr/>
        </p:nvSpPr>
        <p:spPr>
          <a:xfrm>
            <a:off x="580717" y="612528"/>
            <a:ext cx="7982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首先最主要的困难，第一次做如此庞大的项目，再加上后期线上实训，无疑加大了项目的难度。但是最后还是通过合理的分工，先让组员完成了独立的几个模块，再又我进行微调和合并，最终完成了所有的</a:t>
            </a:r>
            <a:r>
              <a:rPr lang="en-US" altLang="zh-CN" dirty="0"/>
              <a:t>12</a:t>
            </a:r>
            <a:r>
              <a:rPr lang="zh-CN" altLang="en-US" dirty="0"/>
              <a:t>个模块。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26BF5C5-5C7B-45C9-B9E8-C40FB40E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563638"/>
            <a:ext cx="6811800" cy="32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215EED-A58D-4F4E-9ADB-88F00A16396C}"/>
              </a:ext>
            </a:extLst>
          </p:cNvPr>
          <p:cNvSpPr txBox="1"/>
          <p:nvPr/>
        </p:nvSpPr>
        <p:spPr>
          <a:xfrm>
            <a:off x="989001" y="105958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在项目中遇到的首要困难是权限分离问题，我们需要根据我登录的用户是否为管理员，来显示不同的页面。</a:t>
            </a:r>
            <a:endParaRPr lang="en-US" altLang="zh-CN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C96DEE7-564E-4EC1-8582-02B0F5179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37" y="2051130"/>
            <a:ext cx="82809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在router的index.js目录下控制权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限，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constantRouters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[]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表示管理员和用户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都能看到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userRoutes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表示只有用户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才能看到的页面，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asyncRoutes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表示只有管理员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才能看到的页面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只需要在各自的Routes加页面，就能控制用户和管理员页面下显示什么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同时以</a:t>
            </a:r>
            <a:r>
              <a:rPr lang="en-US" altLang="zh-CN" dirty="0">
                <a:latin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</a:rPr>
              <a:t>为核心，</a:t>
            </a:r>
            <a:r>
              <a:rPr lang="en-US" altLang="zh-CN" dirty="0">
                <a:latin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</a:rPr>
              <a:t>中存</a:t>
            </a:r>
            <a:r>
              <a:rPr lang="en-US" altLang="zh-CN" dirty="0">
                <a:latin typeface="Arial" panose="020B0604020202020204" pitchFamily="34" charset="0"/>
              </a:rPr>
              <a:t>id</a:t>
            </a:r>
            <a:r>
              <a:rPr lang="zh-CN" altLang="en-US" dirty="0">
                <a:latin typeface="Arial" panose="020B0604020202020204" pitchFamily="34" charset="0"/>
              </a:rPr>
              <a:t>或者“</a:t>
            </a:r>
            <a:r>
              <a:rPr lang="en-US" altLang="zh-CN" dirty="0">
                <a:latin typeface="Arial" panose="020B0604020202020204" pitchFamily="34" charset="0"/>
              </a:rPr>
              <a:t>admin</a:t>
            </a:r>
            <a:r>
              <a:rPr lang="zh-CN" altLang="en-US" dirty="0">
                <a:latin typeface="Arial" panose="020B0604020202020204" pitchFamily="34" charset="0"/>
              </a:rPr>
              <a:t>”。匹配正则判断是不是管理员。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如果需要当前用户的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，就需要调用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getToken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</a:rPr>
              <a:t>方法即可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C32623F3-472E-4E84-92D2-85AE35479D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246" y="-18802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C32623F3-472E-4E84-92D2-85AE35479D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246" y="-18802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ECEC641-1066-4872-9246-E36F110A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" y="1855362"/>
            <a:ext cx="4896544" cy="21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FCEC4-27BE-404E-A218-F62FBC557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650"/>
          <a:stretch/>
        </p:blipFill>
        <p:spPr>
          <a:xfrm>
            <a:off x="6374486" y="843657"/>
            <a:ext cx="2123060" cy="383220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2459BA0-F50F-41C5-8B6F-B0AD50CA335F}"/>
              </a:ext>
            </a:extLst>
          </p:cNvPr>
          <p:cNvSpPr/>
          <p:nvPr/>
        </p:nvSpPr>
        <p:spPr>
          <a:xfrm>
            <a:off x="515921" y="843657"/>
            <a:ext cx="126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例如：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40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55DCA9-14C6-4F22-A4A4-429AF47E2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162791"/>
            <a:ext cx="4224070" cy="16732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AE3696-F138-4980-AD4F-79C4DEC7B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94" t="11245" b="15389"/>
          <a:stretch/>
        </p:blipFill>
        <p:spPr>
          <a:xfrm>
            <a:off x="4499992" y="3021623"/>
            <a:ext cx="4464496" cy="19555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07572D-D2A3-4415-AC4B-10581369C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1010129"/>
            <a:ext cx="6873836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2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7D1DE70-07BD-4274-A359-4C2349EE6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67" y="913972"/>
            <a:ext cx="4900085" cy="19356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26FF898-529E-429A-B881-BF4D39C24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075806"/>
            <a:ext cx="451905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6533" y="1518850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0076" y="2173997"/>
            <a:ext cx="494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项目概述和团队介绍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48204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CC304B-ABDD-450C-A202-027084971B69}"/>
              </a:ext>
            </a:extLst>
          </p:cNvPr>
          <p:cNvSpPr txBox="1"/>
          <p:nvPr/>
        </p:nvSpPr>
        <p:spPr>
          <a:xfrm>
            <a:off x="988809" y="1303739"/>
            <a:ext cx="709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课程模块比较复杂，涉及到选课学生表（</a:t>
            </a:r>
            <a:r>
              <a:rPr lang="en-US" altLang="zh-CN" dirty="0" err="1"/>
              <a:t>edu_personal</a:t>
            </a:r>
            <a:r>
              <a:rPr lang="zh-CN" altLang="en-US" dirty="0"/>
              <a:t>表），收藏学生表（</a:t>
            </a:r>
            <a:r>
              <a:rPr lang="en-US" altLang="zh-CN" dirty="0" err="1"/>
              <a:t>edu_collection</a:t>
            </a:r>
            <a:r>
              <a:rPr lang="en-US" altLang="zh-CN" dirty="0"/>
              <a:t>)</a:t>
            </a:r>
            <a:r>
              <a:rPr lang="zh-CN" altLang="en-US" dirty="0"/>
              <a:t>，授课教师表（</a:t>
            </a:r>
            <a:r>
              <a:rPr lang="en-US" altLang="zh-CN" dirty="0" err="1"/>
              <a:t>edu_lesson</a:t>
            </a:r>
            <a:r>
              <a:rPr lang="en-US" altLang="zh-CN" dirty="0"/>
              <a:t>),</a:t>
            </a:r>
            <a:r>
              <a:rPr lang="zh-CN" altLang="en-US" dirty="0"/>
              <a:t>老师表、学生表和课程表等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0BB2BE-3945-4062-ADBD-88AAC60C0860}"/>
              </a:ext>
            </a:extLst>
          </p:cNvPr>
          <p:cNvSpPr txBox="1"/>
          <p:nvPr/>
        </p:nvSpPr>
        <p:spPr>
          <a:xfrm>
            <a:off x="1825191" y="2787774"/>
            <a:ext cx="542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涉及的操作有更具课查询更改选课学生，收藏学生，授课老师；根据学生查看更改自己的选课和自己的收藏等。</a:t>
            </a:r>
          </a:p>
        </p:txBody>
      </p:sp>
    </p:spTree>
    <p:extLst>
      <p:ext uri="{BB962C8B-B14F-4D97-AF65-F5344CB8AC3E}">
        <p14:creationId xmlns:p14="http://schemas.microsoft.com/office/powerpoint/2010/main" val="20325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Drawing 18" descr="图片">
            <a:extLst>
              <a:ext uri="{FF2B5EF4-FFF2-40B4-BE49-F238E27FC236}">
                <a16:creationId xmlns:a16="http://schemas.microsoft.com/office/drawing/2014/main" id="{0759BB37-67E2-4D4F-865E-A56A2DC082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1203598"/>
            <a:ext cx="4570012" cy="32934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7E96C4-DFEA-4158-A1B9-D16A9AB31100}"/>
              </a:ext>
            </a:extLst>
          </p:cNvPr>
          <p:cNvSpPr txBox="1"/>
          <p:nvPr/>
        </p:nvSpPr>
        <p:spPr>
          <a:xfrm>
            <a:off x="6211880" y="2067694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首先合理设计数据库，以课程</a:t>
            </a:r>
            <a:r>
              <a:rPr lang="en-US" altLang="zh-CN" dirty="0"/>
              <a:t>id</a:t>
            </a:r>
            <a:r>
              <a:rPr lang="zh-CN" altLang="en-US" dirty="0"/>
              <a:t>为核心，去每个表里面查询。具体的老师、学生、课程信息再再更具</a:t>
            </a:r>
            <a:r>
              <a:rPr lang="en-US" altLang="zh-CN" dirty="0"/>
              <a:t>id</a:t>
            </a:r>
            <a:r>
              <a:rPr lang="zh-CN" altLang="en-US" dirty="0"/>
              <a:t>进行查询。</a:t>
            </a:r>
          </a:p>
        </p:txBody>
      </p:sp>
    </p:spTree>
    <p:extLst>
      <p:ext uri="{BB962C8B-B14F-4D97-AF65-F5344CB8AC3E}">
        <p14:creationId xmlns:p14="http://schemas.microsoft.com/office/powerpoint/2010/main" val="30529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AA5D4E-0E6C-4149-8C28-CDE69385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25" y="669146"/>
            <a:ext cx="7668344" cy="304053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998D43D-F941-408B-9F35-0D47FF488679}"/>
              </a:ext>
            </a:extLst>
          </p:cNvPr>
          <p:cNvSpPr txBox="1"/>
          <p:nvPr/>
        </p:nvSpPr>
        <p:spPr>
          <a:xfrm>
            <a:off x="1182148" y="3852544"/>
            <a:ext cx="74222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问答模块主页中，动态获取会员的头像和学号等信息时，修改了</a:t>
            </a:r>
            <a:r>
              <a:rPr lang="en-US" altLang="zh-CN" dirty="0"/>
              <a:t>data</a:t>
            </a:r>
            <a:r>
              <a:rPr lang="zh-CN" altLang="en-US" dirty="0"/>
              <a:t>内的数据，而</a:t>
            </a:r>
            <a:r>
              <a:rPr lang="en-US" altLang="zh-CN" dirty="0"/>
              <a:t>data</a:t>
            </a:r>
            <a:r>
              <a:rPr lang="zh-CN" altLang="en-US" dirty="0"/>
              <a:t>内一旦有数据发生改动，</a:t>
            </a:r>
            <a:r>
              <a:rPr lang="en-US" altLang="zh-CN" dirty="0"/>
              <a:t>methods</a:t>
            </a:r>
            <a:r>
              <a:rPr lang="zh-CN" altLang="en-US" dirty="0"/>
              <a:t>内的方法都会自动重新运行，导致动态获取时各</a:t>
            </a:r>
            <a:r>
              <a:rPr lang="en-US" altLang="zh-CN" dirty="0"/>
              <a:t>methods</a:t>
            </a:r>
            <a:r>
              <a:rPr lang="zh-CN" altLang="en-US" dirty="0"/>
              <a:t>会无限网络请求。最后导致浏览器和</a:t>
            </a:r>
            <a:r>
              <a:rPr lang="en-US" altLang="zh-CN" dirty="0" err="1"/>
              <a:t>vscode</a:t>
            </a:r>
            <a:r>
              <a:rPr lang="zh-CN" altLang="en-US" dirty="0"/>
              <a:t>因为大量请求奔溃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4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遇到的困难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790A728-0B2D-4151-A790-53C2EEEF10F5}"/>
              </a:ext>
            </a:extLst>
          </p:cNvPr>
          <p:cNvSpPr txBox="1"/>
          <p:nvPr/>
        </p:nvSpPr>
        <p:spPr>
          <a:xfrm>
            <a:off x="1146864" y="495198"/>
            <a:ext cx="60486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这时注意到了加载</a:t>
            </a:r>
            <a:r>
              <a:rPr lang="en-US" altLang="zh-CN" dirty="0"/>
              <a:t>questions</a:t>
            </a:r>
            <a:r>
              <a:rPr lang="zh-CN" altLang="en-US" dirty="0"/>
              <a:t>细节的静态获取过程中并没有发生如此的</a:t>
            </a:r>
            <a:r>
              <a:rPr lang="en-US" altLang="zh-CN" dirty="0"/>
              <a:t>bug</a:t>
            </a:r>
            <a:r>
              <a:rPr lang="zh-CN" altLang="en-US" dirty="0"/>
              <a:t>，于是想到将动态获取的方法修改为类似于获取</a:t>
            </a:r>
            <a:r>
              <a:rPr lang="en-US" altLang="zh-CN" dirty="0"/>
              <a:t>questions</a:t>
            </a:r>
            <a:r>
              <a:rPr lang="zh-CN" altLang="en-US" dirty="0"/>
              <a:t>的静态方法。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不再执着于前端的</a:t>
            </a:r>
            <a:r>
              <a:rPr lang="en-US" altLang="zh-CN" dirty="0"/>
              <a:t>method</a:t>
            </a:r>
            <a:r>
              <a:rPr lang="zh-CN" altLang="en-US" dirty="0"/>
              <a:t>来控制逻辑，直接在后端增加了一系列配套为</a:t>
            </a:r>
            <a:r>
              <a:rPr lang="en-US" altLang="zh-CN" dirty="0"/>
              <a:t>questions</a:t>
            </a:r>
            <a:r>
              <a:rPr lang="zh-CN" altLang="en-US" dirty="0"/>
              <a:t>获取</a:t>
            </a:r>
            <a:r>
              <a:rPr lang="en-US" altLang="zh-CN" dirty="0"/>
              <a:t>writer</a:t>
            </a:r>
            <a:r>
              <a:rPr lang="zh-CN" altLang="en-US" dirty="0"/>
              <a:t>的接口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39EE619-6CAD-4969-8707-7445DD6A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52" y="2616978"/>
            <a:ext cx="5004048" cy="29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不足与构想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1D2FF3C-9832-47B1-8F95-7209128F0A3B}"/>
              </a:ext>
            </a:extLst>
          </p:cNvPr>
          <p:cNvSpPr txBox="1"/>
          <p:nvPr/>
        </p:nvSpPr>
        <p:spPr>
          <a:xfrm>
            <a:off x="4481817" y="903241"/>
            <a:ext cx="4596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我的提问这里无法查看自己的匿名提问，也没有权限修改匿名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8CD783-77BB-43B3-B535-D6EBE8F39113}"/>
              </a:ext>
            </a:extLst>
          </p:cNvPr>
          <p:cNvSpPr/>
          <p:nvPr/>
        </p:nvSpPr>
        <p:spPr>
          <a:xfrm>
            <a:off x="749543" y="930332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不足与构想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1798C4B-9241-48D2-86ED-2DC7D9C7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37" y="1821416"/>
            <a:ext cx="5364088" cy="27443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32656C3-2BE1-4C8C-897D-62038CFC3D20}"/>
              </a:ext>
            </a:extLst>
          </p:cNvPr>
          <p:cNvSpPr txBox="1"/>
          <p:nvPr/>
        </p:nvSpPr>
        <p:spPr>
          <a:xfrm>
            <a:off x="6156176" y="2571750"/>
            <a:ext cx="2683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解决：在</a:t>
            </a:r>
            <a:r>
              <a:rPr lang="en-US" altLang="zh-CN" dirty="0"/>
              <a:t>question</a:t>
            </a:r>
            <a:r>
              <a:rPr lang="zh-CN" altLang="en-US" dirty="0"/>
              <a:t>表中加一项匿名的实际提问者，修改问题时，在后端里输出到前端的时候替换</a:t>
            </a:r>
            <a:r>
              <a:rPr lang="en-US" altLang="zh-CN" dirty="0" err="1"/>
              <a:t>stu</a:t>
            </a:r>
            <a:r>
              <a:rPr lang="zh-CN" altLang="en-US" dirty="0"/>
              <a:t>信息为匿名用户的信息</a:t>
            </a:r>
          </a:p>
        </p:txBody>
      </p:sp>
    </p:spTree>
    <p:extLst>
      <p:ext uri="{BB962C8B-B14F-4D97-AF65-F5344CB8AC3E}">
        <p14:creationId xmlns:p14="http://schemas.microsoft.com/office/powerpoint/2010/main" val="304274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不足与构想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1D2FF3C-9832-47B1-8F95-7209128F0A3B}"/>
              </a:ext>
            </a:extLst>
          </p:cNvPr>
          <p:cNvSpPr txBox="1"/>
          <p:nvPr/>
        </p:nvSpPr>
        <p:spPr>
          <a:xfrm>
            <a:off x="5969822" y="3292359"/>
            <a:ext cx="2592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解决：将</a:t>
            </a:r>
            <a:r>
              <a:rPr lang="en-US" altLang="zh-CN" dirty="0" err="1"/>
              <a:t>sid</a:t>
            </a:r>
            <a:r>
              <a:rPr lang="zh-CN" altLang="en-US" dirty="0"/>
              <a:t>设置为外键，同时后端实现相应接口匹配学号，发送</a:t>
            </a:r>
            <a:r>
              <a:rPr lang="en-US" altLang="zh-CN" dirty="0"/>
              <a:t>token</a:t>
            </a:r>
            <a:r>
              <a:rPr lang="zh-CN" altLang="en-US" dirty="0"/>
              <a:t>为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8CD783-77BB-43B3-B535-D6EBE8F39113}"/>
              </a:ext>
            </a:extLst>
          </p:cNvPr>
          <p:cNvSpPr/>
          <p:nvPr/>
        </p:nvSpPr>
        <p:spPr>
          <a:xfrm>
            <a:off x="465367" y="631328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不足与构想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14D1C8-A420-4157-A54F-54253CBB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69" y="1092993"/>
            <a:ext cx="4596808" cy="20992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E8B94C-4CF9-434C-8ECB-AE6900A8EA13}"/>
              </a:ext>
            </a:extLst>
          </p:cNvPr>
          <p:cNvSpPr txBox="1"/>
          <p:nvPr/>
        </p:nvSpPr>
        <p:spPr>
          <a:xfrm>
            <a:off x="5148064" y="93033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为了方便，用户登录用的</a:t>
            </a:r>
            <a:r>
              <a:rPr lang="en-US" altLang="zh-CN" dirty="0"/>
              <a:t>id</a:t>
            </a:r>
            <a:r>
              <a:rPr lang="zh-CN" altLang="en-US" dirty="0"/>
              <a:t>登录，不是学号登录，不太合理和美观。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还有注册时候需要自己设置</a:t>
            </a:r>
            <a:r>
              <a:rPr lang="en-US" altLang="zh-CN" dirty="0"/>
              <a:t>id</a:t>
            </a:r>
            <a:r>
              <a:rPr lang="zh-CN" altLang="en-US" dirty="0"/>
              <a:t>，没有实时判断是否和已有</a:t>
            </a:r>
            <a:r>
              <a:rPr lang="en-US" altLang="zh-CN" dirty="0"/>
              <a:t>id</a:t>
            </a:r>
            <a:r>
              <a:rPr lang="zh-CN" altLang="en-US" dirty="0"/>
              <a:t>重合。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0AC028-0463-4420-9671-B068F06A6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25" y="3527632"/>
            <a:ext cx="4139952" cy="11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不足与构想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25E76C-888D-4FAA-A15D-98E28B0BB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1" y="987574"/>
            <a:ext cx="3040233" cy="30037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37453A5-A222-4BED-B33B-D724BCCDD887}"/>
              </a:ext>
            </a:extLst>
          </p:cNvPr>
          <p:cNvSpPr txBox="1"/>
          <p:nvPr/>
        </p:nvSpPr>
        <p:spPr>
          <a:xfrm>
            <a:off x="4604508" y="1347614"/>
            <a:ext cx="322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推送的“推荐课程”是人工添加的，如果是根据点赞数排名，或者自己经常点击的更合理。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3AB9AF-2FEF-4EB0-B1CF-D22B6276913A}"/>
              </a:ext>
            </a:extLst>
          </p:cNvPr>
          <p:cNvSpPr txBox="1"/>
          <p:nvPr/>
        </p:nvSpPr>
        <p:spPr>
          <a:xfrm>
            <a:off x="4604508" y="307580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courseController</a:t>
            </a:r>
            <a:r>
              <a:rPr lang="zh-CN" altLang="en-US" dirty="0"/>
              <a:t>中加入相应的接口，进行排名</a:t>
            </a:r>
          </a:p>
        </p:txBody>
      </p:sp>
    </p:spTree>
    <p:extLst>
      <p:ext uri="{BB962C8B-B14F-4D97-AF65-F5344CB8AC3E}">
        <p14:creationId xmlns:p14="http://schemas.microsoft.com/office/powerpoint/2010/main" val="20952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不足与构想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8CD783-77BB-43B3-B535-D6EBE8F39113}"/>
              </a:ext>
            </a:extLst>
          </p:cNvPr>
          <p:cNvSpPr/>
          <p:nvPr/>
        </p:nvSpPr>
        <p:spPr>
          <a:xfrm>
            <a:off x="611560" y="547389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其它不足与构想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14D1C8-A420-4157-A54F-54253CBB1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08" y="2595575"/>
            <a:ext cx="4596808" cy="20992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E8B94C-4CF9-434C-8ECB-AE6900A8EA13}"/>
              </a:ext>
            </a:extLst>
          </p:cNvPr>
          <p:cNvSpPr txBox="1"/>
          <p:nvPr/>
        </p:nvSpPr>
        <p:spPr>
          <a:xfrm>
            <a:off x="755576" y="1063208"/>
            <a:ext cx="7174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缺乏老师端，老师可以对学生打分，可以布置作业和修改课程信息。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前端部分</a:t>
            </a:r>
            <a:r>
              <a:rPr lang="en-US" altLang="zh-CN" dirty="0" err="1"/>
              <a:t>ui</a:t>
            </a:r>
            <a:r>
              <a:rPr lang="zh-CN" altLang="en-US" dirty="0"/>
              <a:t>做的比较粗糙，应该多加些样式。图片巡回展览等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时间紧，任务重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7C4E625-1F98-46EC-A483-2267AD937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01814"/>
            <a:ext cx="3048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BDACB2-524C-4C34-8A4A-7F757F2F45EA}"/>
              </a:ext>
            </a:extLst>
          </p:cNvPr>
          <p:cNvSpPr txBox="1"/>
          <p:nvPr/>
        </p:nvSpPr>
        <p:spPr>
          <a:xfrm>
            <a:off x="6444208" y="4097943"/>
            <a:ext cx="22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cs typeface="+mn-ea"/>
              </a:rPr>
              <a:t>姓名：钱泽凯</a:t>
            </a:r>
            <a:endParaRPr lang="en-US" altLang="zh-CN" b="1" dirty="0">
              <a:cs typeface="+mn-ea"/>
            </a:endParaRPr>
          </a:p>
          <a:p>
            <a:pPr algn="ctr"/>
            <a:r>
              <a:rPr lang="zh-CN" altLang="en-US" b="1" dirty="0">
                <a:cs typeface="+mn-ea"/>
              </a:rPr>
              <a:t>学号：</a:t>
            </a:r>
            <a:r>
              <a:rPr lang="en-US" altLang="zh-CN" b="1" dirty="0">
                <a:cs typeface="+mn-ea"/>
              </a:rPr>
              <a:t>1190202011</a:t>
            </a:r>
            <a:endParaRPr lang="zh-CN" altLang="en-US" b="1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项目介绍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BC5BA49-E199-4F3D-863B-9523C8BEFCAB}"/>
              </a:ext>
            </a:extLst>
          </p:cNvPr>
          <p:cNvSpPr txBox="1"/>
          <p:nvPr/>
        </p:nvSpPr>
        <p:spPr>
          <a:xfrm>
            <a:off x="1259899" y="1059582"/>
            <a:ext cx="6221648" cy="2531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494949"/>
                </a:solidFill>
              </a:rPr>
              <a:t>      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随着智能化教育的发展和普及，在线教育越来越受到社会各界的关注与认可。为此，</a:t>
            </a:r>
            <a:r>
              <a:rPr lang="zh-CN" altLang="en-US" dirty="0">
                <a:solidFill>
                  <a:srgbClr val="494949"/>
                </a:solidFill>
              </a:rPr>
              <a:t>我们开发了一个在线教育系统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494949"/>
                </a:solidFill>
              </a:rPr>
              <a:t>      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本系统为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用户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的线上学习提供了功能齐全的平台，也为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管理员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提供了简洁完备的工具，能够基本满足线上教育平台的设计需求。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4EB7C6-E798-4721-9115-62F335B89928}"/>
              </a:ext>
            </a:extLst>
          </p:cNvPr>
          <p:cNvSpPr txBox="1"/>
          <p:nvPr/>
        </p:nvSpPr>
        <p:spPr>
          <a:xfrm>
            <a:off x="1968321" y="3752193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本项目主要分为</a:t>
            </a:r>
            <a:r>
              <a:rPr lang="zh-CN" altLang="en-US" dirty="0">
                <a:solidFill>
                  <a:srgbClr val="FF0000"/>
                </a:solidFill>
              </a:rPr>
              <a:t>管理员端和会员端</a:t>
            </a:r>
            <a:r>
              <a:rPr lang="zh-CN" altLang="en-US" dirty="0"/>
              <a:t>两个部分</a:t>
            </a:r>
          </a:p>
        </p:txBody>
      </p:sp>
    </p:spTree>
    <p:extLst>
      <p:ext uri="{BB962C8B-B14F-4D97-AF65-F5344CB8AC3E}">
        <p14:creationId xmlns:p14="http://schemas.microsoft.com/office/powerpoint/2010/main" val="31794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实现功能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E680CC0-4AD8-4B6A-AC58-AE0481CEF5FE}"/>
              </a:ext>
            </a:extLst>
          </p:cNvPr>
          <p:cNvSpPr txBox="1"/>
          <p:nvPr/>
        </p:nvSpPr>
        <p:spPr>
          <a:xfrm>
            <a:off x="1043608" y="1098237"/>
            <a:ext cx="6715702" cy="2947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494949"/>
                </a:solidFill>
              </a:rPr>
              <a:t>      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管理员可以通过后台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管理系统管理各种诸如课程、教师、问答、文章以及会员的相关信息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，并且可以通过后台系统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实现增删改查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、数据统计、分类管理等的操作；</a:t>
            </a:r>
            <a:r>
              <a:rPr lang="zh-CN" altLang="en-US" dirty="0">
                <a:solidFill>
                  <a:srgbClr val="FF0000"/>
                </a:solidFill>
              </a:rPr>
              <a:t>最后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可以直观通过图表查看数据。</a:t>
            </a:r>
            <a:endParaRPr lang="en-US" altLang="zh-CN" sz="18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      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用户通过系统前台部分登入系统后，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可以方便查看自己的信息和网站推送的课程。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可以方便快捷地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查看相关课程信息、讲师信息，也能够查看文章、与其他用户交流讨论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47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总体模块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E680CC0-4AD8-4B6A-AC58-AE0481CEF5FE}"/>
              </a:ext>
            </a:extLst>
          </p:cNvPr>
          <p:cNvSpPr txBox="1"/>
          <p:nvPr/>
        </p:nvSpPr>
        <p:spPr>
          <a:xfrm>
            <a:off x="1043608" y="1419622"/>
            <a:ext cx="671570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494949"/>
                </a:solidFill>
              </a:rPr>
              <a:t>       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EA3616-5B20-457C-A945-7DECA215D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0" r="-1"/>
          <a:stretch/>
        </p:blipFill>
        <p:spPr>
          <a:xfrm>
            <a:off x="278055" y="1060141"/>
            <a:ext cx="2234837" cy="31952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BB3252-0BD1-46D7-802D-65CD3D241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707" y="1097166"/>
            <a:ext cx="2020439" cy="3017538"/>
          </a:xfrm>
          <a:prstGeom prst="rect">
            <a:avLst/>
          </a:prstGeom>
        </p:spPr>
      </p:pic>
      <p:sp>
        <p:nvSpPr>
          <p:cNvPr id="16" name="箭头: 左 15">
            <a:extLst>
              <a:ext uri="{FF2B5EF4-FFF2-40B4-BE49-F238E27FC236}">
                <a16:creationId xmlns:a16="http://schemas.microsoft.com/office/drawing/2014/main" id="{94CBEB2B-8DE2-4777-B47A-7CD38C85F20A}"/>
              </a:ext>
            </a:extLst>
          </p:cNvPr>
          <p:cNvSpPr/>
          <p:nvPr/>
        </p:nvSpPr>
        <p:spPr>
          <a:xfrm>
            <a:off x="2575262" y="1876157"/>
            <a:ext cx="864096" cy="1594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09FB7ABB-3A0A-46A4-9DA1-C2BB460FD379}"/>
              </a:ext>
            </a:extLst>
          </p:cNvPr>
          <p:cNvSpPr/>
          <p:nvPr/>
        </p:nvSpPr>
        <p:spPr>
          <a:xfrm rot="10800000">
            <a:off x="5854661" y="1860369"/>
            <a:ext cx="864096" cy="1594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51D9BB-8233-4446-8A2A-15530ED374B0}"/>
              </a:ext>
            </a:extLst>
          </p:cNvPr>
          <p:cNvSpPr/>
          <p:nvPr/>
        </p:nvSpPr>
        <p:spPr>
          <a:xfrm flipH="1">
            <a:off x="5157971" y="1543617"/>
            <a:ext cx="46688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5E112F-ECDB-4A61-8661-B160CEA46700}"/>
              </a:ext>
            </a:extLst>
          </p:cNvPr>
          <p:cNvSpPr/>
          <p:nvPr/>
        </p:nvSpPr>
        <p:spPr>
          <a:xfrm flipH="1">
            <a:off x="3555344" y="1728772"/>
            <a:ext cx="4668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会员端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9F4DBD-66EC-447A-81DD-C9610BBCE768}"/>
              </a:ext>
            </a:extLst>
          </p:cNvPr>
          <p:cNvSpPr txBox="1"/>
          <p:nvPr/>
        </p:nvSpPr>
        <p:spPr>
          <a:xfrm>
            <a:off x="4260149" y="712620"/>
            <a:ext cx="340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登录模块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权限分离</a:t>
            </a:r>
          </a:p>
        </p:txBody>
      </p:sp>
    </p:spTree>
    <p:extLst>
      <p:ext uri="{BB962C8B-B14F-4D97-AF65-F5344CB8AC3E}">
        <p14:creationId xmlns:p14="http://schemas.microsoft.com/office/powerpoint/2010/main" val="20940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成员介绍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E680CC0-4AD8-4B6A-AC58-AE0481CEF5FE}"/>
              </a:ext>
            </a:extLst>
          </p:cNvPr>
          <p:cNvSpPr txBox="1"/>
          <p:nvPr/>
        </p:nvSpPr>
        <p:spPr>
          <a:xfrm>
            <a:off x="768327" y="1305986"/>
            <a:ext cx="7607345" cy="2531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我们组的成员包括：钱泽凯（组长）、王若凡、左斐、塔加热克、邹彪五位同学，我们根据各自能力和情况的不同，制定了相应的分工。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王若凡同学负责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问答和文章两个大模块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的用户端的编写；左斐负责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课程的管理员端和用户端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的编写；塔加热克同学负责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会员管理模块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；邹彪同学负责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数据库内容的编写、部分的教师模块和设计报告整理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。我则负责</a:t>
            </a:r>
            <a:r>
              <a:rPr lang="zh-CN" altLang="en-US" sz="1800" dirty="0">
                <a:solidFill>
                  <a:srgbClr val="FF0000"/>
                </a:solidFill>
                <a:effectLst/>
              </a:rPr>
              <a:t>门户模块、会员模块、老师模块、统计模块等模块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的撰写。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56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6012" y="1379197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0028" y="2009553"/>
            <a:ext cx="427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项目产物介绍和功能演示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91780" y="138348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总体技术要点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EF3BAF-B27F-4D80-8715-C06BA0853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09" y="1203598"/>
            <a:ext cx="1714649" cy="32540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2933C2-D380-4D7B-A53B-966FA0183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35" y="1267091"/>
            <a:ext cx="4518997" cy="33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5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1288</Words>
  <Application>Microsoft Office PowerPoint</Application>
  <PresentationFormat>全屏显示(16:9)</PresentationFormat>
  <Paragraphs>147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SimSun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qian zekai</cp:lastModifiedBy>
  <cp:revision>117</cp:revision>
  <dcterms:created xsi:type="dcterms:W3CDTF">2018-11-28T05:41:12Z</dcterms:created>
  <dcterms:modified xsi:type="dcterms:W3CDTF">2021-08-07T05:38:36Z</dcterms:modified>
</cp:coreProperties>
</file>