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658" r:id="rId1"/>
  </p:sldMasterIdLst>
  <p:notesMasterIdLst>
    <p:notesMasterId r:id="rId17"/>
  </p:notesMasterIdLst>
  <p:handoutMasterIdLst>
    <p:handoutMasterId r:id="rId18"/>
  </p:handoutMasterIdLst>
  <p:sldIdLst>
    <p:sldId id="590" r:id="rId2"/>
    <p:sldId id="632" r:id="rId3"/>
    <p:sldId id="651" r:id="rId4"/>
    <p:sldId id="659" r:id="rId5"/>
    <p:sldId id="652" r:id="rId6"/>
    <p:sldId id="653" r:id="rId7"/>
    <p:sldId id="655" r:id="rId8"/>
    <p:sldId id="654" r:id="rId9"/>
    <p:sldId id="650" r:id="rId10"/>
    <p:sldId id="640" r:id="rId11"/>
    <p:sldId id="642" r:id="rId12"/>
    <p:sldId id="657" r:id="rId13"/>
    <p:sldId id="646" r:id="rId14"/>
    <p:sldId id="658" r:id="rId15"/>
    <p:sldId id="656" r:id="rId16"/>
  </p:sldIdLst>
  <p:sldSz cx="9906000" cy="6858000" type="A4"/>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389" userDrawn="1">
          <p15:clr>
            <a:srgbClr val="A4A3A4"/>
          </p15:clr>
        </p15:guide>
        <p15:guide id="3" orient="horz" pos="3135">
          <p15:clr>
            <a:srgbClr val="A4A3A4"/>
          </p15:clr>
        </p15:guide>
        <p15:guide id="4" orient="horz" pos="3929">
          <p15:clr>
            <a:srgbClr val="A4A3A4"/>
          </p15:clr>
        </p15:guide>
        <p15:guide id="5" orient="horz" pos="391">
          <p15:clr>
            <a:srgbClr val="A4A3A4"/>
          </p15:clr>
        </p15:guide>
        <p15:guide id="6" pos="512">
          <p15:clr>
            <a:srgbClr val="A4A3A4"/>
          </p15:clr>
        </p15:guide>
        <p15:guide id="7" pos="5728">
          <p15:clr>
            <a:srgbClr val="A4A3A4"/>
          </p15:clr>
        </p15:guide>
        <p15:guide id="8" pos="3120">
          <p15:clr>
            <a:srgbClr val="A4A3A4"/>
          </p15:clr>
        </p15:guide>
        <p15:guide id="9" pos="2145">
          <p15:clr>
            <a:srgbClr val="A4A3A4"/>
          </p15:clr>
        </p15:guide>
        <p15:guide id="10" pos="4118" userDrawn="1">
          <p15:clr>
            <a:srgbClr val="A4A3A4"/>
          </p15:clr>
        </p15:guide>
        <p15:guide id="11" pos="3279" userDrawn="1">
          <p15:clr>
            <a:srgbClr val="A4A3A4"/>
          </p15:clr>
        </p15:guide>
        <p15:guide id="12" pos="2939">
          <p15:clr>
            <a:srgbClr val="A4A3A4"/>
          </p15:clr>
        </p15:guide>
      </p15:sldGuideLst>
    </p:ext>
    <p:ext uri="{2D200454-40CA-4A62-9FC3-DE9A4176ACB9}">
      <p15:notesGuideLst xmlns:p15="http://schemas.microsoft.com/office/powerpoint/2012/main">
        <p15:guide id="1" orient="horz" pos="2797" userDrawn="1">
          <p15:clr>
            <a:srgbClr val="A4A3A4"/>
          </p15:clr>
        </p15:guide>
        <p15:guide id="2" pos="2071" userDrawn="1">
          <p15:clr>
            <a:srgbClr val="A4A3A4"/>
          </p15:clr>
        </p15:guide>
        <p15:guide id="3" orient="horz" pos="3131" userDrawn="1">
          <p15:clr>
            <a:srgbClr val="A4A3A4"/>
          </p15:clr>
        </p15:guide>
        <p15:guide id="4"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006600"/>
    <a:srgbClr val="008000"/>
    <a:srgbClr val="FF00F1"/>
    <a:srgbClr val="0071BC"/>
    <a:srgbClr val="CCFFFF"/>
    <a:srgbClr val="CCFFCC"/>
    <a:srgbClr val="FFFFFF"/>
    <a:srgbClr val="E40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0" autoAdjust="0"/>
    <p:restoredTop sz="86374" autoAdjust="0"/>
  </p:normalViewPr>
  <p:slideViewPr>
    <p:cSldViewPr>
      <p:cViewPr varScale="1">
        <p:scale>
          <a:sx n="112" d="100"/>
          <a:sy n="112" d="100"/>
        </p:scale>
        <p:origin x="1042" y="91"/>
      </p:cViewPr>
      <p:guideLst>
        <p:guide orient="horz" pos="2160"/>
        <p:guide orient="horz" pos="1389"/>
        <p:guide orient="horz" pos="3135"/>
        <p:guide orient="horz" pos="3929"/>
        <p:guide orient="horz" pos="391"/>
        <p:guide pos="512"/>
        <p:guide pos="5728"/>
        <p:guide pos="3120"/>
        <p:guide pos="2145"/>
        <p:guide pos="4118"/>
        <p:guide pos="3279"/>
        <p:guide pos="2939"/>
      </p:guideLst>
    </p:cSldViewPr>
  </p:slideViewPr>
  <p:outlineViewPr>
    <p:cViewPr>
      <p:scale>
        <a:sx n="33" d="100"/>
        <a:sy n="33" d="100"/>
      </p:scale>
      <p:origin x="0" y="0"/>
    </p:cViewPr>
  </p:outlineViewPr>
  <p:notesTextViewPr>
    <p:cViewPr>
      <p:scale>
        <a:sx n="3" d="2"/>
        <a:sy n="3" d="2"/>
      </p:scale>
      <p:origin x="0" y="0"/>
    </p:cViewPr>
  </p:notesTextViewPr>
  <p:notesViewPr>
    <p:cSldViewPr showGuides="1">
      <p:cViewPr varScale="1">
        <p:scale>
          <a:sx n="82" d="100"/>
          <a:sy n="82" d="100"/>
        </p:scale>
        <p:origin x="-3162" y="-96"/>
      </p:cViewPr>
      <p:guideLst>
        <p:guide orient="horz" pos="2797"/>
        <p:guide pos="2071"/>
        <p:guide orient="horz" pos="3131"/>
        <p:guide pos="2144"/>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6" cy="496967"/>
          </a:xfrm>
          <a:prstGeom prst="rect">
            <a:avLst/>
          </a:prstGeom>
        </p:spPr>
        <p:txBody>
          <a:bodyPr vert="horz" lIns="95690" tIns="47845" rIns="95690" bIns="47845"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3855839" y="1"/>
            <a:ext cx="2949786" cy="496967"/>
          </a:xfrm>
          <a:prstGeom prst="rect">
            <a:avLst/>
          </a:prstGeom>
        </p:spPr>
        <p:txBody>
          <a:bodyPr vert="horz" lIns="95690" tIns="47845" rIns="95690" bIns="47845" rtlCol="0"/>
          <a:lstStyle>
            <a:lvl1pPr algn="r">
              <a:defRPr sz="1300"/>
            </a:lvl1pPr>
          </a:lstStyle>
          <a:p>
            <a:fld id="{116CA9A1-49A5-4813-BE73-64411D697E83}" type="datetimeFigureOut">
              <a:rPr kumimoji="1" lang="ja-JP" altLang="en-US" smtClean="0"/>
              <a:pPr/>
              <a:t>2019/3/6</a:t>
            </a:fld>
            <a:endParaRPr kumimoji="1" lang="ja-JP" altLang="en-US"/>
          </a:p>
        </p:txBody>
      </p:sp>
      <p:sp>
        <p:nvSpPr>
          <p:cNvPr id="4" name="フッター プレースホルダー 3"/>
          <p:cNvSpPr>
            <a:spLocks noGrp="1"/>
          </p:cNvSpPr>
          <p:nvPr>
            <p:ph type="ftr" sz="quarter" idx="2"/>
          </p:nvPr>
        </p:nvSpPr>
        <p:spPr>
          <a:xfrm>
            <a:off x="1" y="9440647"/>
            <a:ext cx="2949786" cy="496967"/>
          </a:xfrm>
          <a:prstGeom prst="rect">
            <a:avLst/>
          </a:prstGeom>
        </p:spPr>
        <p:txBody>
          <a:bodyPr vert="horz" lIns="95690" tIns="47845" rIns="95690" bIns="47845"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3855839" y="9440647"/>
            <a:ext cx="2949786" cy="496967"/>
          </a:xfrm>
          <a:prstGeom prst="rect">
            <a:avLst/>
          </a:prstGeom>
        </p:spPr>
        <p:txBody>
          <a:bodyPr vert="horz" lIns="95690" tIns="47845" rIns="95690" bIns="47845" rtlCol="0" anchor="b"/>
          <a:lstStyle>
            <a:lvl1pPr algn="r">
              <a:defRPr sz="1300"/>
            </a:lvl1pPr>
          </a:lstStyle>
          <a:p>
            <a:fld id="{AA2E35D2-4F1F-4BDF-88EC-2B2C6B449510}" type="slidenum">
              <a:rPr kumimoji="1" lang="ja-JP" altLang="en-US" smtClean="0"/>
              <a:pPr/>
              <a:t>‹#›</a:t>
            </a:fld>
            <a:endParaRPr kumimoji="1" lang="ja-JP" altLang="en-US"/>
          </a:p>
        </p:txBody>
      </p:sp>
    </p:spTree>
    <p:extLst>
      <p:ext uri="{BB962C8B-B14F-4D97-AF65-F5344CB8AC3E}">
        <p14:creationId xmlns:p14="http://schemas.microsoft.com/office/powerpoint/2010/main" val="2050149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6" cy="496967"/>
          </a:xfrm>
          <a:prstGeom prst="rect">
            <a:avLst/>
          </a:prstGeom>
        </p:spPr>
        <p:txBody>
          <a:bodyPr vert="horz" lIns="95690" tIns="47845" rIns="95690" bIns="47845" rtlCol="0"/>
          <a:lstStyle>
            <a:lvl1pPr algn="l">
              <a:defRPr sz="1300"/>
            </a:lvl1pPr>
          </a:lstStyle>
          <a:p>
            <a:endParaRPr kumimoji="1" lang="ja-JP" altLang="en-US"/>
          </a:p>
        </p:txBody>
      </p:sp>
      <p:sp>
        <p:nvSpPr>
          <p:cNvPr id="3" name="日付プレースホルダー 2"/>
          <p:cNvSpPr>
            <a:spLocks noGrp="1"/>
          </p:cNvSpPr>
          <p:nvPr>
            <p:ph type="dt" idx="1"/>
          </p:nvPr>
        </p:nvSpPr>
        <p:spPr>
          <a:xfrm>
            <a:off x="3855839" y="1"/>
            <a:ext cx="2949786" cy="496967"/>
          </a:xfrm>
          <a:prstGeom prst="rect">
            <a:avLst/>
          </a:prstGeom>
        </p:spPr>
        <p:txBody>
          <a:bodyPr vert="horz" lIns="95690" tIns="47845" rIns="95690" bIns="47845" rtlCol="0"/>
          <a:lstStyle>
            <a:lvl1pPr algn="r">
              <a:defRPr sz="1300"/>
            </a:lvl1pPr>
          </a:lstStyle>
          <a:p>
            <a:fld id="{BB218005-AB2E-4230-9CBF-EC876F8C3946}" type="datetimeFigureOut">
              <a:rPr kumimoji="1" lang="ja-JP" altLang="en-US" smtClean="0"/>
              <a:pPr/>
              <a:t>2019/3/6</a:t>
            </a:fld>
            <a:endParaRPr kumimoji="1" lang="ja-JP" altLang="en-US"/>
          </a:p>
        </p:txBody>
      </p:sp>
      <p:sp>
        <p:nvSpPr>
          <p:cNvPr id="4" name="スライド イメージ プレースホルダー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5690" tIns="47845" rIns="95690" bIns="47845" rtlCol="0" anchor="ctr"/>
          <a:lstStyle/>
          <a:p>
            <a:endParaRPr lang="ja-JP" altLang="en-US"/>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5690" tIns="47845" rIns="95690" bIns="47845"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786" cy="496967"/>
          </a:xfrm>
          <a:prstGeom prst="rect">
            <a:avLst/>
          </a:prstGeom>
        </p:spPr>
        <p:txBody>
          <a:bodyPr vert="horz" lIns="95690" tIns="47845" rIns="95690" bIns="47845"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55839" y="9440647"/>
            <a:ext cx="2949786" cy="496967"/>
          </a:xfrm>
          <a:prstGeom prst="rect">
            <a:avLst/>
          </a:prstGeom>
        </p:spPr>
        <p:txBody>
          <a:bodyPr vert="horz" lIns="95690" tIns="47845" rIns="95690" bIns="47845" rtlCol="0" anchor="b"/>
          <a:lstStyle>
            <a:lvl1pPr algn="r">
              <a:defRPr sz="1300"/>
            </a:lvl1pPr>
          </a:lstStyle>
          <a:p>
            <a:fld id="{AF6E3972-898B-454C-95F2-E930BA80A49A}" type="slidenum">
              <a:rPr kumimoji="1" lang="ja-JP" altLang="en-US" smtClean="0"/>
              <a:pPr/>
              <a:t>‹#›</a:t>
            </a:fld>
            <a:endParaRPr kumimoji="1" lang="ja-JP" altLang="en-US"/>
          </a:p>
        </p:txBody>
      </p:sp>
    </p:spTree>
    <p:extLst>
      <p:ext uri="{BB962C8B-B14F-4D97-AF65-F5344CB8AC3E}">
        <p14:creationId xmlns:p14="http://schemas.microsoft.com/office/powerpoint/2010/main" val="2160730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331276" indent="-331276">
              <a:buClr>
                <a:schemeClr val="accent2"/>
              </a:buClr>
              <a:buFont typeface="Wingdings" panose="05000000000000000000" pitchFamily="2" charset="2"/>
              <a:buChar char="l"/>
            </a:pPr>
            <a:r>
              <a:rPr lang="en-US" altLang="ja-JP" dirty="0"/>
              <a:t>USB</a:t>
            </a:r>
            <a:r>
              <a:rPr lang="ja-JP" altLang="en-US" dirty="0"/>
              <a:t>通信のほかにワイヤレス</a:t>
            </a:r>
            <a:r>
              <a:rPr lang="en-US" altLang="ja-JP" dirty="0"/>
              <a:t>(</a:t>
            </a:r>
            <a:r>
              <a:rPr lang="en-US" altLang="ja-JP" dirty="0" err="1"/>
              <a:t>Wifi</a:t>
            </a:r>
            <a:r>
              <a:rPr lang="en-US" altLang="ja-JP" dirty="0"/>
              <a:t>)</a:t>
            </a:r>
            <a:r>
              <a:rPr lang="ja-JP" altLang="en-US" dirty="0"/>
              <a:t>で接続する手段を提供し，コネクティビティを向上する。</a:t>
            </a:r>
            <a:r>
              <a:rPr lang="en-US" altLang="ja-JP" dirty="0"/>
              <a:t>(</a:t>
            </a:r>
            <a:r>
              <a:rPr lang="ja-JP" altLang="en-US" dirty="0"/>
              <a:t>通信速度，情報量，リアルタイム性，複軸同時接続可否</a:t>
            </a:r>
            <a:r>
              <a:rPr lang="en-US" altLang="ja-JP" dirty="0"/>
              <a:t>etc.</a:t>
            </a:r>
            <a:r>
              <a:rPr lang="ja-JP" altLang="en-US" dirty="0"/>
              <a:t>を考慮</a:t>
            </a:r>
            <a:r>
              <a:rPr lang="en-US" altLang="ja-JP" dirty="0"/>
              <a:t>)</a:t>
            </a:r>
          </a:p>
          <a:p>
            <a:pPr marL="331276" indent="-331276">
              <a:buClr>
                <a:schemeClr val="accent2"/>
              </a:buClr>
              <a:buFont typeface="Wingdings" panose="05000000000000000000" pitchFamily="2" charset="2"/>
              <a:buChar char="l"/>
            </a:pPr>
            <a:r>
              <a:rPr lang="ja-JP" altLang="en-US" dirty="0"/>
              <a:t>多種デバイスと簡単に接続し，アンプ状態モニタ等，</a:t>
            </a:r>
            <a:r>
              <a:rPr lang="en-US" altLang="ja-JP" dirty="0"/>
              <a:t/>
            </a:r>
            <a:br>
              <a:rPr lang="en-US" altLang="ja-JP" dirty="0"/>
            </a:br>
            <a:r>
              <a:rPr lang="ja-JP" altLang="en-US" dirty="0"/>
              <a:t>　⇒無線モジュールをサーボアンプにドッキング  </a:t>
            </a:r>
            <a:r>
              <a:rPr lang="en-US" altLang="ja-JP" dirty="0"/>
              <a:t>or</a:t>
            </a:r>
            <a:r>
              <a:rPr lang="ja-JP" altLang="en-US" dirty="0"/>
              <a:t> 基板実装して実現</a:t>
            </a:r>
            <a:endParaRPr lang="en-US" altLang="ja-JP" dirty="0"/>
          </a:p>
          <a:p>
            <a:pPr marL="331276" indent="-331276">
              <a:buClr>
                <a:schemeClr val="accent2"/>
              </a:buClr>
              <a:buFont typeface="Wingdings" panose="05000000000000000000" pitchFamily="2" charset="2"/>
              <a:buChar char="l"/>
            </a:pPr>
            <a:r>
              <a:rPr lang="en-US" altLang="ja-JP" dirty="0"/>
              <a:t>(</a:t>
            </a:r>
            <a:r>
              <a:rPr lang="ja-JP" altLang="en-US" dirty="0"/>
              <a:t>インタフェース情報の検討</a:t>
            </a:r>
            <a:r>
              <a:rPr lang="en-US" altLang="ja-JP" dirty="0"/>
              <a:t>)</a:t>
            </a:r>
          </a:p>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0</a:t>
            </a:fld>
            <a:endParaRPr kumimoji="1" lang="ja-JP" altLang="en-US"/>
          </a:p>
        </p:txBody>
      </p:sp>
    </p:spTree>
    <p:extLst>
      <p:ext uri="{BB962C8B-B14F-4D97-AF65-F5344CB8AC3E}">
        <p14:creationId xmlns:p14="http://schemas.microsoft.com/office/powerpoint/2010/main" val="995946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9</a:t>
            </a:fld>
            <a:endParaRPr kumimoji="1" lang="ja-JP" altLang="en-US"/>
          </a:p>
        </p:txBody>
      </p:sp>
    </p:spTree>
    <p:extLst>
      <p:ext uri="{BB962C8B-B14F-4D97-AF65-F5344CB8AC3E}">
        <p14:creationId xmlns:p14="http://schemas.microsoft.com/office/powerpoint/2010/main" val="3530343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10</a:t>
            </a:fld>
            <a:endParaRPr kumimoji="1" lang="ja-JP" altLang="en-US"/>
          </a:p>
        </p:txBody>
      </p:sp>
    </p:spTree>
    <p:extLst>
      <p:ext uri="{BB962C8B-B14F-4D97-AF65-F5344CB8AC3E}">
        <p14:creationId xmlns:p14="http://schemas.microsoft.com/office/powerpoint/2010/main" val="3530343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11</a:t>
            </a:fld>
            <a:endParaRPr kumimoji="1" lang="ja-JP" altLang="en-US"/>
          </a:p>
        </p:txBody>
      </p:sp>
    </p:spTree>
    <p:extLst>
      <p:ext uri="{BB962C8B-B14F-4D97-AF65-F5344CB8AC3E}">
        <p14:creationId xmlns:p14="http://schemas.microsoft.com/office/powerpoint/2010/main" val="2952005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12</a:t>
            </a:fld>
            <a:endParaRPr kumimoji="1" lang="ja-JP" altLang="en-US"/>
          </a:p>
        </p:txBody>
      </p:sp>
    </p:spTree>
    <p:extLst>
      <p:ext uri="{BB962C8B-B14F-4D97-AF65-F5344CB8AC3E}">
        <p14:creationId xmlns:p14="http://schemas.microsoft.com/office/powerpoint/2010/main" val="2409969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13</a:t>
            </a:fld>
            <a:endParaRPr kumimoji="1" lang="ja-JP" altLang="en-US"/>
          </a:p>
        </p:txBody>
      </p:sp>
    </p:spTree>
    <p:extLst>
      <p:ext uri="{BB962C8B-B14F-4D97-AF65-F5344CB8AC3E}">
        <p14:creationId xmlns:p14="http://schemas.microsoft.com/office/powerpoint/2010/main" val="482397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14</a:t>
            </a:fld>
            <a:endParaRPr kumimoji="1" lang="ja-JP" altLang="en-US"/>
          </a:p>
        </p:txBody>
      </p:sp>
    </p:spTree>
    <p:extLst>
      <p:ext uri="{BB962C8B-B14F-4D97-AF65-F5344CB8AC3E}">
        <p14:creationId xmlns:p14="http://schemas.microsoft.com/office/powerpoint/2010/main" val="681945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a:t>
            </a:fld>
            <a:endParaRPr kumimoji="1" lang="ja-JP" altLang="en-US"/>
          </a:p>
        </p:txBody>
      </p:sp>
    </p:spTree>
    <p:extLst>
      <p:ext uri="{BB962C8B-B14F-4D97-AF65-F5344CB8AC3E}">
        <p14:creationId xmlns:p14="http://schemas.microsoft.com/office/powerpoint/2010/main" val="839360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2</a:t>
            </a:fld>
            <a:endParaRPr kumimoji="1" lang="ja-JP" altLang="en-US"/>
          </a:p>
        </p:txBody>
      </p:sp>
    </p:spTree>
    <p:extLst>
      <p:ext uri="{BB962C8B-B14F-4D97-AF65-F5344CB8AC3E}">
        <p14:creationId xmlns:p14="http://schemas.microsoft.com/office/powerpoint/2010/main" val="353034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3</a:t>
            </a:fld>
            <a:endParaRPr kumimoji="1" lang="ja-JP" altLang="en-US"/>
          </a:p>
        </p:txBody>
      </p:sp>
    </p:spTree>
    <p:extLst>
      <p:ext uri="{BB962C8B-B14F-4D97-AF65-F5344CB8AC3E}">
        <p14:creationId xmlns:p14="http://schemas.microsoft.com/office/powerpoint/2010/main" val="299863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4</a:t>
            </a:fld>
            <a:endParaRPr kumimoji="1" lang="ja-JP" altLang="en-US"/>
          </a:p>
        </p:txBody>
      </p:sp>
    </p:spTree>
    <p:extLst>
      <p:ext uri="{BB962C8B-B14F-4D97-AF65-F5344CB8AC3E}">
        <p14:creationId xmlns:p14="http://schemas.microsoft.com/office/powerpoint/2010/main" val="913282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5</a:t>
            </a:fld>
            <a:endParaRPr kumimoji="1" lang="ja-JP" altLang="en-US"/>
          </a:p>
        </p:txBody>
      </p:sp>
    </p:spTree>
    <p:extLst>
      <p:ext uri="{BB962C8B-B14F-4D97-AF65-F5344CB8AC3E}">
        <p14:creationId xmlns:p14="http://schemas.microsoft.com/office/powerpoint/2010/main" val="1746123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6</a:t>
            </a:fld>
            <a:endParaRPr kumimoji="1" lang="ja-JP" altLang="en-US"/>
          </a:p>
        </p:txBody>
      </p:sp>
    </p:spTree>
    <p:extLst>
      <p:ext uri="{BB962C8B-B14F-4D97-AF65-F5344CB8AC3E}">
        <p14:creationId xmlns:p14="http://schemas.microsoft.com/office/powerpoint/2010/main" val="3530343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7</a:t>
            </a:fld>
            <a:endParaRPr kumimoji="1" lang="ja-JP" altLang="en-US"/>
          </a:p>
        </p:txBody>
      </p:sp>
    </p:spTree>
    <p:extLst>
      <p:ext uri="{BB962C8B-B14F-4D97-AF65-F5344CB8AC3E}">
        <p14:creationId xmlns:p14="http://schemas.microsoft.com/office/powerpoint/2010/main" val="634537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8</a:t>
            </a:fld>
            <a:endParaRPr kumimoji="1" lang="ja-JP" altLang="en-US"/>
          </a:p>
        </p:txBody>
      </p:sp>
    </p:spTree>
    <p:extLst>
      <p:ext uri="{BB962C8B-B14F-4D97-AF65-F5344CB8AC3E}">
        <p14:creationId xmlns:p14="http://schemas.microsoft.com/office/powerpoint/2010/main" val="839360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a:xfrm>
            <a:off x="92460" y="6575112"/>
            <a:ext cx="632346" cy="202260"/>
          </a:xfrm>
          <a:prstGeom prst="rect">
            <a:avLst/>
          </a:prstGeom>
          <a:solidFill>
            <a:schemeClr val="bg2"/>
          </a:solidFill>
          <a:ln>
            <a:noFill/>
          </a:ln>
        </p:spPr>
        <p:txBody>
          <a:bodyPr wrap="square" lIns="0" tIns="36000" rIns="0" bIns="18000" anchor="ctr" anchorCtr="0">
            <a:spAutoFit/>
          </a:bodyPr>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7" name="タイトル 1"/>
          <p:cNvSpPr>
            <a:spLocks noGrp="1"/>
          </p:cNvSpPr>
          <p:nvPr>
            <p:ph type="ctrTitle"/>
          </p:nvPr>
        </p:nvSpPr>
        <p:spPr>
          <a:xfrm>
            <a:off x="812800" y="2924994"/>
            <a:ext cx="8280400" cy="1008062"/>
          </a:xfrm>
        </p:spPr>
        <p:txBody>
          <a:bodyPr anchor="ctr" anchorCtr="0"/>
          <a:lstStyle>
            <a:lvl1pPr algn="ctr">
              <a:lnSpc>
                <a:spcPct val="120000"/>
              </a:lnSpc>
              <a:defRPr sz="3600" b="1">
                <a:solidFill>
                  <a:schemeClr val="tx1"/>
                </a:solidFill>
              </a:defRPr>
            </a:lvl1pPr>
          </a:lstStyle>
          <a:p>
            <a:endParaRPr kumimoji="1" lang="ja-JP" altLang="en-US" dirty="0"/>
          </a:p>
        </p:txBody>
      </p:sp>
    </p:spTree>
    <p:extLst>
      <p:ext uri="{BB962C8B-B14F-4D97-AF65-F5344CB8AC3E}">
        <p14:creationId xmlns:p14="http://schemas.microsoft.com/office/powerpoint/2010/main" val="18827499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補足#4">
    <p:spTree>
      <p:nvGrpSpPr>
        <p:cNvPr id="1" name=""/>
        <p:cNvGrpSpPr/>
        <p:nvPr/>
      </p:nvGrpSpPr>
      <p:grpSpPr>
        <a:xfrm>
          <a:off x="0" y="0"/>
          <a:ext cx="0" cy="0"/>
          <a:chOff x="0" y="0"/>
          <a:chExt cx="0" cy="0"/>
        </a:xfrm>
      </p:grpSpPr>
      <p:sp>
        <p:nvSpPr>
          <p:cNvPr id="4" name="角丸四角形 3"/>
          <p:cNvSpPr/>
          <p:nvPr userDrawn="1"/>
        </p:nvSpPr>
        <p:spPr bwMode="auto">
          <a:xfrm>
            <a:off x="0" y="0"/>
            <a:ext cx="9903600" cy="6858000"/>
          </a:xfrm>
          <a:prstGeom prst="roundRect">
            <a:avLst>
              <a:gd name="adj" fmla="val 0"/>
            </a:avLst>
          </a:prstGeom>
          <a:solidFill>
            <a:schemeClr val="bg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8" name="AutoShape 3"/>
          <p:cNvSpPr>
            <a:spLocks noChangeArrowheads="1"/>
          </p:cNvSpPr>
          <p:nvPr userDrawn="1"/>
        </p:nvSpPr>
        <p:spPr bwMode="auto">
          <a:xfrm>
            <a:off x="145200" y="144000"/>
            <a:ext cx="9615600" cy="6570000"/>
          </a:xfrm>
          <a:prstGeom prst="roundRect">
            <a:avLst>
              <a:gd name="adj" fmla="val 579"/>
            </a:avLst>
          </a:prstGeom>
          <a:solidFill>
            <a:schemeClr val="bg1"/>
          </a:solidFill>
          <a:ln w="6350">
            <a:solidFill>
              <a:schemeClr val="tx1"/>
            </a:solidFill>
          </a:ln>
          <a:effectLst/>
          <a:extLst/>
        </p:spPr>
        <p:txBody>
          <a:bodyPr wrap="square" lIns="288000" tIns="540000" rIns="288000" bIns="180000" anchor="ctr" anchorCtr="0">
            <a:noAutofit/>
          </a:bodyPr>
          <a:lstStyle/>
          <a:p>
            <a:pPr marL="0" lvl="0" indent="0" algn="just">
              <a:lnSpc>
                <a:spcPct val="140000"/>
              </a:lnSpc>
              <a:spcAft>
                <a:spcPts val="1200"/>
              </a:spcAft>
              <a:buFont typeface="Wingdings" pitchFamily="2" charset="2"/>
              <a:buNone/>
            </a:pPr>
            <a:endParaRPr lang="en-US" altLang="ja-JP" sz="1600" dirty="0" smtClean="0">
              <a:solidFill>
                <a:schemeClr val="tx2"/>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308484" y="404664"/>
            <a:ext cx="9253028" cy="396044"/>
          </a:xfrm>
        </p:spPr>
        <p:txBody>
          <a:bodyPr/>
          <a:lstStyle>
            <a:lvl1pPr algn="ctr">
              <a:defRPr b="1">
                <a:solidFill>
                  <a:schemeClr val="tx1"/>
                </a:solidFill>
              </a:defRPr>
            </a:lvl1pPr>
          </a:lstStyle>
          <a:p>
            <a:r>
              <a:rPr kumimoji="1" lang="ja-JP" altLang="en-US" dirty="0" smtClean="0"/>
              <a:t>マスター タイトルの書式設定</a:t>
            </a:r>
            <a:endParaRPr kumimoji="1" lang="ja-JP" altLang="en-US" dirty="0"/>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5223008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ブランク（ベースカラ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2"/>
          </a:solidFill>
        </p:spPr>
        <p:txBody>
          <a:bodyPr lIns="0" tIns="36000" rIns="0" bIns="18000" anchor="ctr" anchorCtr="0"/>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36634417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ブランク（メインカラー）">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0626743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ブランク（無彩色）">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tx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8321469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ブランク（サブカラー#1）">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lvl1pPr>
              <a:defRPr>
                <a:solidFill>
                  <a:schemeClr val="tx2"/>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5592891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ブランク（サブカラー#2）">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bg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lvl1pPr>
              <a:defRPr>
                <a:solidFill>
                  <a:schemeClr val="tx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7"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93823327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ブランク（ブラック）">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accent6"/>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9499467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ガイド位置">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smtClean="0"/>
              <a:t>#P16091</a:t>
            </a:r>
            <a:endParaRPr lang="ja-JP" altLang="en-US" dirty="0"/>
          </a:p>
        </p:txBody>
      </p:sp>
      <p:cxnSp>
        <p:nvCxnSpPr>
          <p:cNvPr id="27" name="直線コネクタ 26"/>
          <p:cNvCxnSpPr/>
          <p:nvPr userDrawn="1"/>
        </p:nvCxnSpPr>
        <p:spPr>
          <a:xfrm flipV="1">
            <a:off x="8128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V="1">
            <a:off x="49530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userDrawn="1"/>
        </p:nvCxnSpPr>
        <p:spPr>
          <a:xfrm flipV="1">
            <a:off x="3405188" y="-1"/>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flipV="1">
            <a:off x="6491288"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90932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userDrawn="1"/>
        </p:nvCxnSpPr>
        <p:spPr>
          <a:xfrm flipH="1">
            <a:off x="0" y="620713"/>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flipH="1">
            <a:off x="0" y="1881187"/>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userDrawn="1"/>
        </p:nvCxnSpPr>
        <p:spPr>
          <a:xfrm flipH="1">
            <a:off x="0" y="3428999"/>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userDrawn="1"/>
        </p:nvCxnSpPr>
        <p:spPr>
          <a:xfrm flipH="1">
            <a:off x="-13109" y="4976812"/>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userDrawn="1"/>
        </p:nvCxnSpPr>
        <p:spPr>
          <a:xfrm flipH="1">
            <a:off x="0" y="6237312"/>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AutoShape 33"/>
          <p:cNvSpPr>
            <a:spLocks noChangeArrowheads="1"/>
          </p:cNvSpPr>
          <p:nvPr userDrawn="1"/>
        </p:nvSpPr>
        <p:spPr bwMode="gray">
          <a:xfrm>
            <a:off x="4988942" y="3248980"/>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0cm</a:t>
            </a:r>
            <a:endParaRPr lang="en-US" altLang="ja-JP" sz="1600" dirty="0">
              <a:solidFill>
                <a:schemeClr val="tx2"/>
              </a:solidFill>
              <a:latin typeface="メイリオ" pitchFamily="50" charset="-128"/>
            </a:endParaRPr>
          </a:p>
        </p:txBody>
      </p:sp>
      <p:sp>
        <p:nvSpPr>
          <p:cNvPr id="38" name="AutoShape 33"/>
          <p:cNvSpPr>
            <a:spLocks noChangeArrowheads="1"/>
          </p:cNvSpPr>
          <p:nvPr userDrawn="1"/>
        </p:nvSpPr>
        <p:spPr bwMode="gray">
          <a:xfrm>
            <a:off x="4989004" y="171527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4.30cm</a:t>
            </a:r>
            <a:endParaRPr lang="en-US" altLang="ja-JP" sz="1600" dirty="0">
              <a:solidFill>
                <a:schemeClr val="tx2"/>
              </a:solidFill>
              <a:latin typeface="メイリオ" pitchFamily="50" charset="-128"/>
            </a:endParaRPr>
          </a:p>
        </p:txBody>
      </p:sp>
      <p:sp>
        <p:nvSpPr>
          <p:cNvPr id="39" name="AutoShape 33"/>
          <p:cNvSpPr>
            <a:spLocks noChangeArrowheads="1"/>
          </p:cNvSpPr>
          <p:nvPr userDrawn="1"/>
        </p:nvSpPr>
        <p:spPr bwMode="gray">
          <a:xfrm>
            <a:off x="236476" y="356393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11.50cm</a:t>
            </a:r>
            <a:endParaRPr lang="en-US" altLang="ja-JP" sz="1600" dirty="0">
              <a:solidFill>
                <a:schemeClr val="tx2"/>
              </a:solidFill>
              <a:latin typeface="メイリオ" pitchFamily="50" charset="-128"/>
            </a:endParaRPr>
          </a:p>
        </p:txBody>
      </p:sp>
      <p:sp>
        <p:nvSpPr>
          <p:cNvPr id="40" name="AutoShape 33"/>
          <p:cNvSpPr>
            <a:spLocks noChangeArrowheads="1"/>
          </p:cNvSpPr>
          <p:nvPr userDrawn="1"/>
        </p:nvSpPr>
        <p:spPr bwMode="gray">
          <a:xfrm>
            <a:off x="4989004" y="6057292"/>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7.80cm</a:t>
            </a:r>
            <a:endParaRPr lang="en-US" altLang="ja-JP" sz="1600" dirty="0">
              <a:solidFill>
                <a:schemeClr val="tx2"/>
              </a:solidFill>
              <a:latin typeface="メイリオ" pitchFamily="50" charset="-128"/>
            </a:endParaRPr>
          </a:p>
        </p:txBody>
      </p:sp>
      <p:sp>
        <p:nvSpPr>
          <p:cNvPr id="41" name="AutoShape 33"/>
          <p:cNvSpPr>
            <a:spLocks noChangeArrowheads="1"/>
          </p:cNvSpPr>
          <p:nvPr userDrawn="1"/>
        </p:nvSpPr>
        <p:spPr bwMode="gray">
          <a:xfrm>
            <a:off x="4989004" y="44066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7.80cm</a:t>
            </a:r>
            <a:endParaRPr lang="en-US" altLang="ja-JP" sz="1600" dirty="0">
              <a:solidFill>
                <a:schemeClr val="tx2"/>
              </a:solidFill>
              <a:latin typeface="メイリオ" pitchFamily="50" charset="-128"/>
            </a:endParaRPr>
          </a:p>
        </p:txBody>
      </p:sp>
      <p:sp>
        <p:nvSpPr>
          <p:cNvPr id="42" name="AutoShape 33"/>
          <p:cNvSpPr>
            <a:spLocks noChangeArrowheads="1"/>
          </p:cNvSpPr>
          <p:nvPr userDrawn="1"/>
        </p:nvSpPr>
        <p:spPr bwMode="gray">
          <a:xfrm>
            <a:off x="2828764" y="3573016"/>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4.30cm</a:t>
            </a:r>
            <a:endParaRPr lang="en-US" altLang="ja-JP" sz="1600" dirty="0">
              <a:solidFill>
                <a:schemeClr val="tx2"/>
              </a:solidFill>
              <a:latin typeface="メイリオ" pitchFamily="50" charset="-128"/>
            </a:endParaRPr>
          </a:p>
        </p:txBody>
      </p:sp>
      <p:sp>
        <p:nvSpPr>
          <p:cNvPr id="43" name="AutoShape 33"/>
          <p:cNvSpPr>
            <a:spLocks noChangeArrowheads="1"/>
          </p:cNvSpPr>
          <p:nvPr userDrawn="1"/>
        </p:nvSpPr>
        <p:spPr bwMode="gray">
          <a:xfrm>
            <a:off x="437693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0cm</a:t>
            </a:r>
            <a:endParaRPr lang="en-US" altLang="ja-JP" sz="1600" dirty="0">
              <a:solidFill>
                <a:schemeClr val="tx2"/>
              </a:solidFill>
              <a:latin typeface="メイリオ" pitchFamily="50" charset="-128"/>
            </a:endParaRPr>
          </a:p>
        </p:txBody>
      </p:sp>
      <p:sp>
        <p:nvSpPr>
          <p:cNvPr id="44" name="AutoShape 33"/>
          <p:cNvSpPr>
            <a:spLocks noChangeArrowheads="1"/>
          </p:cNvSpPr>
          <p:nvPr userDrawn="1"/>
        </p:nvSpPr>
        <p:spPr bwMode="gray">
          <a:xfrm>
            <a:off x="5925108"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4.30cm</a:t>
            </a:r>
            <a:endParaRPr lang="en-US" altLang="ja-JP" sz="1600" dirty="0">
              <a:solidFill>
                <a:schemeClr val="tx2"/>
              </a:solidFill>
              <a:latin typeface="メイリオ" pitchFamily="50" charset="-128"/>
            </a:endParaRPr>
          </a:p>
        </p:txBody>
      </p:sp>
      <p:sp>
        <p:nvSpPr>
          <p:cNvPr id="45" name="AutoShape 33"/>
          <p:cNvSpPr>
            <a:spLocks noChangeArrowheads="1"/>
          </p:cNvSpPr>
          <p:nvPr userDrawn="1"/>
        </p:nvSpPr>
        <p:spPr bwMode="gray">
          <a:xfrm>
            <a:off x="851739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11.50cm</a:t>
            </a:r>
            <a:endParaRPr lang="en-US" altLang="ja-JP" sz="1600" dirty="0">
              <a:solidFill>
                <a:schemeClr val="tx2"/>
              </a:solidFill>
              <a:latin typeface="メイリオ" pitchFamily="50" charset="-128"/>
            </a:endParaRPr>
          </a:p>
        </p:txBody>
      </p:sp>
      <p:sp>
        <p:nvSpPr>
          <p:cNvPr id="46" name="AutoShape 33"/>
          <p:cNvSpPr>
            <a:spLocks noChangeArrowheads="1"/>
          </p:cNvSpPr>
          <p:nvPr userDrawn="1"/>
        </p:nvSpPr>
        <p:spPr bwMode="gray">
          <a:xfrm>
            <a:off x="4989004" y="482537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4.30cm</a:t>
            </a:r>
            <a:endParaRPr lang="en-US" altLang="ja-JP" sz="1600" dirty="0">
              <a:solidFill>
                <a:schemeClr val="tx2"/>
              </a:solidFill>
              <a:latin typeface="メイリオ" pitchFamily="50" charset="-128"/>
            </a:endParaRPr>
          </a:p>
        </p:txBody>
      </p:sp>
      <p:sp>
        <p:nvSpPr>
          <p:cNvPr id="48" name="タイトル 1"/>
          <p:cNvSpPr>
            <a:spLocks noGrp="1"/>
          </p:cNvSpPr>
          <p:nvPr>
            <p:ph type="title"/>
          </p:nvPr>
        </p:nvSpPr>
        <p:spPr bwMode="white">
          <a:xfrm>
            <a:off x="272480" y="152636"/>
            <a:ext cx="9361040" cy="396044"/>
          </a:xfrm>
        </p:spPr>
        <p:txBody>
          <a:bodyPr/>
          <a:lstStyle>
            <a:lvl1pPr>
              <a:defRPr>
                <a:solidFill>
                  <a:schemeClr val="tx1"/>
                </a:solidFill>
              </a:defRPr>
            </a:lvl1pPr>
          </a:lstStyle>
          <a:p>
            <a:r>
              <a:rPr kumimoji="1" lang="ja-JP" altLang="en-US" dirty="0" smtClean="0"/>
              <a:t>マスター タイトルの書式設定</a:t>
            </a:r>
            <a:endParaRPr kumimoji="1" lang="ja-JP" altLang="en-US" dirty="0"/>
          </a:p>
        </p:txBody>
      </p:sp>
      <p:sp>
        <p:nvSpPr>
          <p:cNvPr id="49"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2446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ナビ#1">
    <p:spTree>
      <p:nvGrpSpPr>
        <p:cNvPr id="1" name=""/>
        <p:cNvGrpSpPr/>
        <p:nvPr/>
      </p:nvGrpSpPr>
      <p:grpSpPr>
        <a:xfrm>
          <a:off x="0" y="0"/>
          <a:ext cx="0" cy="0"/>
          <a:chOff x="0" y="0"/>
          <a:chExt cx="0" cy="0"/>
        </a:xfrm>
      </p:grpSpPr>
      <p:sp>
        <p:nvSpPr>
          <p:cNvPr id="6" name="Rectangle 6"/>
          <p:cNvSpPr>
            <a:spLocks noChangeArrowheads="1"/>
          </p:cNvSpPr>
          <p:nvPr userDrawn="1"/>
        </p:nvSpPr>
        <p:spPr bwMode="gray">
          <a:xfrm>
            <a:off x="0" y="0"/>
            <a:ext cx="1892300" cy="6858000"/>
          </a:xfrm>
          <a:prstGeom prst="rect">
            <a:avLst/>
          </a:prstGeom>
          <a:solidFill>
            <a:schemeClr val="tx2"/>
          </a:solidFill>
          <a:ln>
            <a:noFill/>
          </a:ln>
          <a:effectLst/>
          <a:extLst/>
        </p:spPr>
        <p:txBody>
          <a:bodyPr lIns="0" tIns="0" rIns="0" bIns="0" anchor="ctr">
            <a:noAutofit/>
          </a:bodyPr>
          <a:lstStyle/>
          <a:p>
            <a:endParaRPr lang="ja-JP" altLang="en-US"/>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smtClean="0"/>
              <a:t>マスター タイトルの書式設定</a:t>
            </a:r>
            <a:endParaRPr kumimoji="1" lang="ja-JP" altLang="en-US"/>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Tree>
    <p:extLst>
      <p:ext uri="{BB962C8B-B14F-4D97-AF65-F5344CB8AC3E}">
        <p14:creationId xmlns:p14="http://schemas.microsoft.com/office/powerpoint/2010/main" val="30939281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ナビ#2">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632520" y="2988884"/>
            <a:ext cx="8640960" cy="844229"/>
          </a:xfrm>
          <a:ln w="6350">
            <a:solidFill>
              <a:schemeClr val="tx2"/>
            </a:solidFill>
          </a:ln>
        </p:spPr>
        <p:txBody>
          <a:bodyPr wrap="square" lIns="180000" tIns="180000" rIns="180000" bIns="144000">
            <a:spAutoFit/>
          </a:bodyPr>
          <a:lstStyle>
            <a:lvl1pPr algn="ctr">
              <a:lnSpc>
                <a:spcPct val="120000"/>
              </a:lnSpc>
              <a:defRPr sz="2800">
                <a:solidFill>
                  <a:schemeClr val="tx2"/>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269886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ナビ#3">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632520" y="2951951"/>
            <a:ext cx="8640960" cy="918095"/>
          </a:xfrm>
          <a:ln w="6350">
            <a:noFill/>
          </a:ln>
        </p:spPr>
        <p:txBody>
          <a:bodyPr wrap="square" lIns="180000" tIns="180000" rIns="180000" bIns="144000">
            <a:spAutoFit/>
          </a:bodyPr>
          <a:lstStyle>
            <a:lvl1pPr algn="ctr">
              <a:lnSpc>
                <a:spcPct val="120000"/>
              </a:lnSpc>
              <a:defRPr sz="3200">
                <a:solidFill>
                  <a:schemeClr val="tx2"/>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1096144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ナビ#4">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gray">
          <a:xfrm>
            <a:off x="632520" y="2951951"/>
            <a:ext cx="8640960" cy="918095"/>
          </a:xfrm>
          <a:ln w="6350">
            <a:noFill/>
          </a:ln>
        </p:spPr>
        <p:txBody>
          <a:bodyPr wrap="square" lIns="180000" tIns="180000" rIns="180000" bIns="144000">
            <a:spAutoFit/>
          </a:bodyPr>
          <a:lstStyle>
            <a:lvl1pPr algn="ctr">
              <a:lnSpc>
                <a:spcPct val="120000"/>
              </a:lnSpc>
              <a:defRPr sz="3200">
                <a:solidFill>
                  <a:schemeClr val="bg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gray">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bwMode="gray">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7131689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6" name="フッター プレースホルダー 3"/>
          <p:cNvSpPr>
            <a:spLocks noGrp="1"/>
          </p:cNvSpPr>
          <p:nvPr>
            <p:ph type="ftr" sz="quarter" idx="3"/>
          </p:nvPr>
        </p:nvSpPr>
        <p:spPr>
          <a:xfrm>
            <a:off x="92460" y="6575112"/>
            <a:ext cx="632346" cy="202260"/>
          </a:xfrm>
          <a:prstGeom prst="rect">
            <a:avLst/>
          </a:prstGeom>
          <a:solidFill>
            <a:schemeClr val="bg2"/>
          </a:solidFill>
          <a:ln>
            <a:noFill/>
          </a:ln>
        </p:spPr>
        <p:txBody>
          <a:bodyPr wrap="square" lIns="0" tIns="36000" rIns="0" bIns="18000" anchor="ctr" anchorCtr="0">
            <a:spAutoFit/>
          </a:bodyPr>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9" name="Line 5"/>
          <p:cNvSpPr>
            <a:spLocks noChangeShapeType="1"/>
          </p:cNvSpPr>
          <p:nvPr userDrawn="1"/>
        </p:nvSpPr>
        <p:spPr bwMode="gray">
          <a:xfrm>
            <a:off x="0" y="620713"/>
            <a:ext cx="9906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ja-JP" altLang="en-US"/>
          </a:p>
        </p:txBody>
      </p:sp>
      <p:sp>
        <p:nvSpPr>
          <p:cNvPr id="10" name="Rectangle 10"/>
          <p:cNvSpPr>
            <a:spLocks noChangeArrowheads="1"/>
          </p:cNvSpPr>
          <p:nvPr userDrawn="1"/>
        </p:nvSpPr>
        <p:spPr bwMode="auto">
          <a:xfrm>
            <a:off x="0" y="639763"/>
            <a:ext cx="9906000" cy="36512"/>
          </a:xfrm>
          <a:prstGeom prst="rect">
            <a:avLst/>
          </a:prstGeom>
          <a:solidFill>
            <a:schemeClr val="bg2"/>
          </a:solidFill>
          <a:ln>
            <a:noFill/>
          </a:ln>
          <a:effectLst/>
          <a:extLst/>
        </p:spPr>
        <p:txBody>
          <a:bodyPr wrap="none" lIns="0" tIns="0" rIns="0" bIns="0" anchor="ctr">
            <a:spAutoFit/>
          </a:bodyPr>
          <a:lstStyle/>
          <a:p>
            <a:endParaRPr lang="ja-JP" altLang="en-US"/>
          </a:p>
        </p:txBody>
      </p:sp>
    </p:spTree>
    <p:extLst>
      <p:ext uri="{BB962C8B-B14F-4D97-AF65-F5344CB8AC3E}">
        <p14:creationId xmlns:p14="http://schemas.microsoft.com/office/powerpoint/2010/main" val="12883731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補足#1">
    <p:spTree>
      <p:nvGrpSpPr>
        <p:cNvPr id="1" name=""/>
        <p:cNvGrpSpPr/>
        <p:nvPr/>
      </p:nvGrpSpPr>
      <p:grpSpPr>
        <a:xfrm>
          <a:off x="0" y="0"/>
          <a:ext cx="0" cy="0"/>
          <a:chOff x="0" y="0"/>
          <a:chExt cx="0" cy="0"/>
        </a:xfrm>
      </p:grpSpPr>
      <p:sp>
        <p:nvSpPr>
          <p:cNvPr id="8" name="角丸四角形 7"/>
          <p:cNvSpPr/>
          <p:nvPr userDrawn="1"/>
        </p:nvSpPr>
        <p:spPr bwMode="auto">
          <a:xfrm>
            <a:off x="0" y="1"/>
            <a:ext cx="9906000" cy="656692"/>
          </a:xfrm>
          <a:prstGeom prst="roundRect">
            <a:avLst>
              <a:gd name="adj" fmla="val 0"/>
            </a:avLst>
          </a:prstGeom>
          <a:solidFill>
            <a:schemeClr val="tx1">
              <a:alpha val="80000"/>
            </a:schemeClr>
          </a:solidFill>
          <a:ln>
            <a:noFill/>
          </a:ln>
          <a:effectLst/>
          <a:ex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chemeClr val="bg1"/>
              </a:solidFill>
              <a:latin typeface="メイリオ" pitchFamily="50" charset="-128"/>
              <a:ea typeface="メイリオ" pitchFamily="50" charset="-128"/>
              <a:cs typeface="メイリオ" pitchFamily="50" charset="-128"/>
            </a:endParaRPr>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bwMode="white"/>
        <p:txBody>
          <a:bodyPr/>
          <a:lstStyle>
            <a:lvl1pPr>
              <a:defRPr>
                <a:solidFill>
                  <a:schemeClr val="bg1"/>
                </a:solidFill>
              </a:defRPr>
            </a:lvl1pPr>
          </a:lstStyle>
          <a:p>
            <a:r>
              <a:rPr kumimoji="1" lang="ja-JP" altLang="en-US" dirty="0" smtClean="0"/>
              <a:t>マスター タイトルの書式設定</a:t>
            </a:r>
            <a:endParaRPr kumimoji="1" lang="ja-JP" altLang="en-US" dirty="0"/>
          </a:p>
        </p:txBody>
      </p:sp>
      <p:sp>
        <p:nvSpPr>
          <p:cNvPr id="6" name="フッター プレースホルダー 3"/>
          <p:cNvSpPr>
            <a:spLocks noGrp="1"/>
          </p:cNvSpPr>
          <p:nvPr>
            <p:ph type="ftr" sz="quarter" idx="3"/>
          </p:nvPr>
        </p:nvSpPr>
        <p:spPr>
          <a:xfrm>
            <a:off x="92460" y="6575112"/>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Tree>
    <p:extLst>
      <p:ext uri="{BB962C8B-B14F-4D97-AF65-F5344CB8AC3E}">
        <p14:creationId xmlns:p14="http://schemas.microsoft.com/office/powerpoint/2010/main" val="33618297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補足#2">
    <p:spTree>
      <p:nvGrpSpPr>
        <p:cNvPr id="1" name=""/>
        <p:cNvGrpSpPr/>
        <p:nvPr/>
      </p:nvGrpSpPr>
      <p:grpSpPr>
        <a:xfrm>
          <a:off x="0" y="0"/>
          <a:ext cx="0" cy="0"/>
          <a:chOff x="0" y="0"/>
          <a:chExt cx="0" cy="0"/>
        </a:xfrm>
      </p:grpSpPr>
      <p:sp>
        <p:nvSpPr>
          <p:cNvPr id="2" name="タイトル 1"/>
          <p:cNvSpPr>
            <a:spLocks noGrp="1"/>
          </p:cNvSpPr>
          <p:nvPr>
            <p:ph type="title"/>
          </p:nvPr>
        </p:nvSpPr>
        <p:spPr>
          <a:xfrm>
            <a:off x="308484" y="404664"/>
            <a:ext cx="9253028" cy="396044"/>
          </a:xfrm>
        </p:spPr>
        <p:txBody>
          <a:bodyPr/>
          <a:lstStyle>
            <a:lvl1pPr algn="ctr">
              <a:defRPr b="1">
                <a:solidFill>
                  <a:schemeClr val="tx2"/>
                </a:solidFill>
              </a:defRPr>
            </a:lvl1pPr>
          </a:lstStyle>
          <a:p>
            <a:r>
              <a:rPr kumimoji="1" lang="ja-JP" altLang="en-US" dirty="0" smtClean="0"/>
              <a:t>マスター タイトルの書式設定</a:t>
            </a:r>
            <a:endParaRPr kumimoji="1" lang="ja-JP" altLang="en-US" dirty="0"/>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9912016"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2"/>
          </a:solidFill>
          <a:ln>
            <a:noFill/>
          </a:ln>
          <a:effectLst/>
          <a:ex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1302657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補足#3">
    <p:spTree>
      <p:nvGrpSpPr>
        <p:cNvPr id="1" name=""/>
        <p:cNvGrpSpPr/>
        <p:nvPr/>
      </p:nvGrpSpPr>
      <p:grpSpPr>
        <a:xfrm>
          <a:off x="0" y="0"/>
          <a:ext cx="0" cy="0"/>
          <a:chOff x="0" y="0"/>
          <a:chExt cx="0" cy="0"/>
        </a:xfrm>
      </p:grpSpPr>
      <p:sp>
        <p:nvSpPr>
          <p:cNvPr id="2" name="タイトル 1"/>
          <p:cNvSpPr>
            <a:spLocks noGrp="1"/>
          </p:cNvSpPr>
          <p:nvPr>
            <p:ph type="title"/>
          </p:nvPr>
        </p:nvSpPr>
        <p:spPr>
          <a:xfrm>
            <a:off x="308484" y="404664"/>
            <a:ext cx="9253028" cy="396044"/>
          </a:xfrm>
        </p:spPr>
        <p:txBody>
          <a:bodyPr/>
          <a:lstStyle>
            <a:lvl1pPr algn="ctr">
              <a:defRPr b="1">
                <a:solidFill>
                  <a:schemeClr val="tx1"/>
                </a:solidFill>
              </a:defRPr>
            </a:lvl1pPr>
          </a:lstStyle>
          <a:p>
            <a:r>
              <a:rPr kumimoji="1" lang="ja-JP" altLang="en-US" dirty="0" smtClean="0"/>
              <a:t>マスター タイトルの書式設定</a:t>
            </a:r>
            <a:endParaRPr kumimoji="1" lang="ja-JP" altLang="en-US" dirty="0"/>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9912016"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1"/>
          </a:solidFill>
          <a:ln>
            <a:noFill/>
          </a:ln>
          <a:effectLst/>
          <a:ex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5421581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smtClean="0"/>
              <a:t>マスター タイトルの書式設定</a:t>
            </a:r>
            <a:endParaRPr kumimoji="1" lang="ja-JP" altLang="en-US" dirty="0"/>
          </a:p>
        </p:txBody>
      </p:sp>
      <p:sp>
        <p:nvSpPr>
          <p:cNvPr id="6" name="フッター プレースホルダー 3"/>
          <p:cNvSpPr>
            <a:spLocks noGrp="1"/>
          </p:cNvSpPr>
          <p:nvPr>
            <p:ph type="ftr" sz="quarter" idx="3"/>
          </p:nvPr>
        </p:nvSpPr>
        <p:spPr>
          <a:xfrm>
            <a:off x="92460" y="6575112"/>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Tree>
    <p:extLst>
      <p:ext uri="{BB962C8B-B14F-4D97-AF65-F5344CB8AC3E}">
        <p14:creationId xmlns:p14="http://schemas.microsoft.com/office/powerpoint/2010/main" val="2093298996"/>
      </p:ext>
    </p:extLst>
  </p:cSld>
  <p:clrMap bg1="lt1" tx1="dk1" bg2="lt2" tx2="dk2" accent1="accent1" accent2="accent2" accent3="accent3" accent4="accent4" accent5="accent5" accent6="accent6" hlink="hlink" folHlink="folHlink"/>
  <p:sldLayoutIdLst>
    <p:sldLayoutId id="2147483702" r:id="rId1"/>
    <p:sldLayoutId id="2147483663" r:id="rId2"/>
    <p:sldLayoutId id="2147483712" r:id="rId3"/>
    <p:sldLayoutId id="2147483713" r:id="rId4"/>
    <p:sldLayoutId id="2147483718" r:id="rId5"/>
    <p:sldLayoutId id="2147483697" r:id="rId6"/>
    <p:sldLayoutId id="2147483698" r:id="rId7"/>
    <p:sldLayoutId id="2147483714" r:id="rId8"/>
    <p:sldLayoutId id="2147483719" r:id="rId9"/>
    <p:sldLayoutId id="2147483715" r:id="rId10"/>
    <p:sldLayoutId id="2147483699" r:id="rId11"/>
    <p:sldLayoutId id="2147483700" r:id="rId12"/>
    <p:sldLayoutId id="2147483711" r:id="rId13"/>
    <p:sldLayoutId id="2147483701" r:id="rId14"/>
    <p:sldLayoutId id="2147483706" r:id="rId15"/>
    <p:sldLayoutId id="2147483717" r:id="rId16"/>
    <p:sldLayoutId id="2147483716" r:id="rId17"/>
  </p:sldLayoutIdLst>
  <p:timing>
    <p:tnLst>
      <p:par>
        <p:cTn id="1" dur="indefinite" restart="never" nodeType="tmRoot"/>
      </p:par>
    </p:tnLst>
  </p:timing>
  <p:hf hdr="0" ftr="0" dt="0"/>
  <p:txStyles>
    <p:titleStyle>
      <a:lvl1pPr algn="l" defTabSz="914400" rtl="0" eaLnBrk="1" latinLnBrk="0" hangingPunct="1">
        <a:spcBef>
          <a:spcPct val="0"/>
        </a:spcBef>
        <a:buNone/>
        <a:defRPr kumimoji="1" sz="2200"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gi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30_&#12514;&#12496;&#12452;&#12523;&#12450;&#12503;&#12522;/SetupMobile&#35519;&#26619;&#36039;&#26009;_20190225&#21521;&#12369;.pptx"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0.png"/><Relationship Id="rId18" Type="http://schemas.openxmlformats.org/officeDocument/2006/relationships/image" Target="../media/image15.wmf"/><Relationship Id="rId3" Type="http://schemas.openxmlformats.org/officeDocument/2006/relationships/notesSlide" Target="../notesSlides/notesSlide2.xml"/><Relationship Id="rId21" Type="http://schemas.openxmlformats.org/officeDocument/2006/relationships/image" Target="../media/image17.png"/><Relationship Id="rId7" Type="http://schemas.openxmlformats.org/officeDocument/2006/relationships/image" Target="../media/image6.jpe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slideLayout" Target="../slideLayouts/slideLayout6.xml"/><Relationship Id="rId16" Type="http://schemas.openxmlformats.org/officeDocument/2006/relationships/image" Target="../media/image13.wmf"/><Relationship Id="rId20" Type="http://schemas.openxmlformats.org/officeDocument/2006/relationships/image" Target="../media/image2.gif"/><Relationship Id="rId1" Type="http://schemas.openxmlformats.org/officeDocument/2006/relationships/vmlDrawing" Target="../drawings/vmlDrawing1.vml"/><Relationship Id="rId6" Type="http://schemas.openxmlformats.org/officeDocument/2006/relationships/image" Target="../media/image5.jpeg"/><Relationship Id="rId11" Type="http://schemas.openxmlformats.org/officeDocument/2006/relationships/image" Target="../media/image3.png"/><Relationship Id="rId5" Type="http://schemas.openxmlformats.org/officeDocument/2006/relationships/image" Target="../media/image1.png"/><Relationship Id="rId15" Type="http://schemas.openxmlformats.org/officeDocument/2006/relationships/image" Target="../media/image12.png"/><Relationship Id="rId23" Type="http://schemas.openxmlformats.org/officeDocument/2006/relationships/image" Target="../media/image19.png"/><Relationship Id="rId10" Type="http://schemas.openxmlformats.org/officeDocument/2006/relationships/oleObject" Target="../embeddings/oleObject1.bin"/><Relationship Id="rId19" Type="http://schemas.openxmlformats.org/officeDocument/2006/relationships/image" Target="../media/image16.jpeg"/><Relationship Id="rId4" Type="http://schemas.openxmlformats.org/officeDocument/2006/relationships/image" Target="../media/image4.jpeg"/><Relationship Id="rId9" Type="http://schemas.openxmlformats.org/officeDocument/2006/relationships/image" Target="../media/image8.jpeg"/><Relationship Id="rId14" Type="http://schemas.openxmlformats.org/officeDocument/2006/relationships/image" Target="../media/image11.jpeg"/><Relationship Id="rId22"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mailto:&#12487;&#12496;&#12452;&#12473;&#21336;&#20307;&#27604;&#36611;@DC3.3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png"/><Relationship Id="rId7"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3.wmf"/><Relationship Id="rId10" Type="http://schemas.openxmlformats.org/officeDocument/2006/relationships/image" Target="../media/image19.png"/><Relationship Id="rId4" Type="http://schemas.openxmlformats.org/officeDocument/2006/relationships/image" Target="../media/image8.jpeg"/><Relationship Id="rId9"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1. </a:t>
            </a:r>
            <a:r>
              <a:rPr lang="en-US" altLang="ja-JP" dirty="0" smtClean="0"/>
              <a:t>Executive</a:t>
            </a:r>
            <a:r>
              <a:rPr lang="ja-JP" altLang="en-US" dirty="0" smtClean="0"/>
              <a:t> </a:t>
            </a:r>
            <a:r>
              <a:rPr lang="en-US" altLang="ja-JP" dirty="0" smtClean="0"/>
              <a:t>Summary</a:t>
            </a:r>
            <a:endParaRPr kumimoji="1" lang="ja-JP" altLang="en-US" dirty="0"/>
          </a:p>
        </p:txBody>
      </p:sp>
      <p:sp>
        <p:nvSpPr>
          <p:cNvPr id="13" name="スライド番号プレースホルダー 12"/>
          <p:cNvSpPr>
            <a:spLocks noGrp="1"/>
          </p:cNvSpPr>
          <p:nvPr>
            <p:ph type="sldNum" sz="quarter" idx="4"/>
          </p:nvPr>
        </p:nvSpPr>
        <p:spPr>
          <a:xfrm>
            <a:off x="7437276" y="6412247"/>
            <a:ext cx="2311400" cy="257113"/>
          </a:xfrm>
        </p:spPr>
        <p:txBody>
          <a:bodyPr/>
          <a:lstStyle/>
          <a:p>
            <a:fld id="{FB3508C7-2FE0-4945-9CBD-863E05F850D2}" type="slidenum">
              <a:rPr lang="ja-JP" altLang="en-US" smtClean="0"/>
              <a:pPr/>
              <a:t>0</a:t>
            </a:fld>
            <a:endParaRPr lang="ja-JP" altLang="en-US" dirty="0"/>
          </a:p>
        </p:txBody>
      </p:sp>
      <p:sp>
        <p:nvSpPr>
          <p:cNvPr id="15" name="AutoShape 3"/>
          <p:cNvSpPr>
            <a:spLocks noChangeArrowheads="1"/>
          </p:cNvSpPr>
          <p:nvPr/>
        </p:nvSpPr>
        <p:spPr bwMode="auto">
          <a:xfrm>
            <a:off x="810423" y="6140336"/>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sp>
        <p:nvSpPr>
          <p:cNvPr id="14" name="タイトル 3"/>
          <p:cNvSpPr txBox="1">
            <a:spLocks/>
          </p:cNvSpPr>
          <p:nvPr/>
        </p:nvSpPr>
        <p:spPr bwMode="auto">
          <a:xfrm>
            <a:off x="560512" y="706399"/>
            <a:ext cx="7236804" cy="886397"/>
          </a:xfrm>
          <a:prstGeom prst="rect">
            <a:avLst/>
          </a:prstGeom>
        </p:spPr>
        <p:txBody>
          <a:bodyPr vert="horz" wrap="square" lIns="0" tIns="0" rIns="0" bIns="0" rtlCol="0" anchor="ctr">
            <a:spAutoFit/>
          </a:body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次期</a:t>
            </a: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SANMOTION</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サーボシステム</a:t>
            </a:r>
            <a:r>
              <a:rPr kumimoji="1" lang="ja-JP" altLang="en-US" sz="1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r>
            <a:br>
              <a:rPr kumimoji="1" lang="ja-JP" altLang="en-US" sz="1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br>
            <a:r>
              <a:rPr kumimoji="1" lang="ja-JP" altLang="en-US" sz="3200" b="1" i="0" u="none" strike="noStrike" kern="1200" cap="none" spc="0" normalizeH="0" baseline="0" noProof="0" dirty="0" smtClean="0">
                <a:ln>
                  <a:noFill/>
                </a:ln>
                <a:solidFill>
                  <a:srgbClr val="0071BC"/>
                </a:solidFill>
                <a:effectLst/>
                <a:uLnTx/>
                <a:uFillTx/>
                <a:latin typeface="メイリオ" pitchFamily="50" charset="-128"/>
                <a:ea typeface="メイリオ" pitchFamily="50" charset="-128"/>
                <a:cs typeface="メイリオ" pitchFamily="50" charset="-128"/>
              </a:rPr>
              <a:t>開発テーマ　</a:t>
            </a:r>
            <a:r>
              <a:rPr kumimoji="1" lang="en-US" altLang="ja-JP" sz="3200" b="1" i="0" u="none" strike="noStrike" kern="1200" cap="none" spc="0" normalizeH="0" baseline="0" noProof="0" dirty="0" smtClean="0">
                <a:ln>
                  <a:noFill/>
                </a:ln>
                <a:solidFill>
                  <a:srgbClr val="0071BC"/>
                </a:solidFill>
                <a:effectLst/>
                <a:uLnTx/>
                <a:uFillTx/>
                <a:latin typeface="メイリオ" pitchFamily="50" charset="-128"/>
                <a:ea typeface="メイリオ" pitchFamily="50" charset="-128"/>
                <a:cs typeface="メイリオ" pitchFamily="50" charset="-128"/>
              </a:rPr>
              <a:t>–</a:t>
            </a:r>
            <a:r>
              <a:rPr kumimoji="1" lang="ja-JP" altLang="en-US" sz="3200" b="1" i="0" u="none" strike="noStrike" kern="1200" cap="none" spc="0" normalizeH="0" baseline="0" noProof="0" dirty="0" smtClean="0">
                <a:ln>
                  <a:noFill/>
                </a:ln>
                <a:solidFill>
                  <a:srgbClr val="0071BC"/>
                </a:solidFill>
                <a:effectLst/>
                <a:uLnTx/>
                <a:uFillTx/>
                <a:latin typeface="メイリオ" pitchFamily="50" charset="-128"/>
                <a:ea typeface="メイリオ" pitchFamily="50" charset="-128"/>
                <a:cs typeface="メイリオ" pitchFamily="50" charset="-128"/>
              </a:rPr>
              <a:t>ユーザビリティの向上</a:t>
            </a:r>
            <a:r>
              <a:rPr kumimoji="1" lang="en-US" altLang="ja-JP" sz="3200" b="1" i="0" u="none" strike="noStrike" kern="1200" cap="none" spc="0" normalizeH="0" baseline="0" noProof="0" dirty="0" smtClean="0">
                <a:ln>
                  <a:noFill/>
                </a:ln>
                <a:solidFill>
                  <a:srgbClr val="0071BC"/>
                </a:solidFill>
                <a:effectLst/>
                <a:uLnTx/>
                <a:uFillTx/>
                <a:latin typeface="メイリオ" pitchFamily="50" charset="-128"/>
                <a:ea typeface="メイリオ" pitchFamily="50" charset="-128"/>
                <a:cs typeface="メイリオ" pitchFamily="50" charset="-128"/>
              </a:rPr>
              <a:t>-</a:t>
            </a:r>
            <a:endParaRPr kumimoji="1" lang="ja-JP" altLang="en-US" sz="3200" b="1" i="0" u="none" strike="noStrike" kern="1200" cap="none" spc="0" normalizeH="0" baseline="0" noProof="0" dirty="0">
              <a:ln>
                <a:noFill/>
              </a:ln>
              <a:solidFill>
                <a:srgbClr val="0071BC"/>
              </a:solidFill>
              <a:effectLst/>
              <a:uLnTx/>
              <a:uFillTx/>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325822" y="1857018"/>
            <a:ext cx="9451714" cy="1015663"/>
          </a:xfrm>
          <a:prstGeom prst="rect">
            <a:avLst/>
          </a:prstGeom>
          <a:noFill/>
        </p:spPr>
        <p:txBody>
          <a:bodyPr wrap="square" rtlCol="0">
            <a:spAutoFit/>
          </a:bodyPr>
          <a:lstStyle/>
          <a:p>
            <a:pPr marL="342900" indent="-342900">
              <a:buClr>
                <a:schemeClr val="accent2"/>
              </a:buClr>
              <a:buFont typeface="Wingdings" panose="05000000000000000000" pitchFamily="2" charset="2"/>
              <a:buChar char="l"/>
            </a:pPr>
            <a:r>
              <a:rPr kumimoji="1" lang="ja-JP" altLang="en-US" sz="2000" dirty="0" smtClean="0"/>
              <a:t>サーボシステムの立ち上げをより簡単・</a:t>
            </a:r>
            <a:r>
              <a:rPr lang="ja-JP" altLang="en-US" sz="2000" dirty="0" smtClean="0"/>
              <a:t>確実</a:t>
            </a:r>
            <a:r>
              <a:rPr kumimoji="1" lang="ja-JP" altLang="en-US" sz="2000" dirty="0" smtClean="0"/>
              <a:t>に実施したい。</a:t>
            </a:r>
            <a:endParaRPr kumimoji="1" lang="en-US" altLang="ja-JP" sz="2000" dirty="0" smtClean="0"/>
          </a:p>
          <a:p>
            <a:pPr marL="342900" indent="-342900">
              <a:buClr>
                <a:schemeClr val="accent2"/>
              </a:buClr>
              <a:buFont typeface="Wingdings" panose="05000000000000000000" pitchFamily="2" charset="2"/>
              <a:buChar char="l"/>
            </a:pPr>
            <a:r>
              <a:rPr kumimoji="1" lang="ja-JP" altLang="en-US" sz="2000" dirty="0" smtClean="0"/>
              <a:t>更なる予防保全・見える化への対応。</a:t>
            </a:r>
            <a:endParaRPr kumimoji="1" lang="en-US" altLang="ja-JP" sz="2000" dirty="0"/>
          </a:p>
          <a:p>
            <a:pPr marL="342900" indent="-342900">
              <a:buClr>
                <a:schemeClr val="accent2"/>
              </a:buClr>
              <a:buFont typeface="Wingdings" panose="05000000000000000000" pitchFamily="2" charset="2"/>
              <a:buChar char="l"/>
            </a:pPr>
            <a:r>
              <a:rPr lang="ja-JP" altLang="en-US" sz="2000" dirty="0" smtClean="0"/>
              <a:t>時代のニーズ</a:t>
            </a:r>
            <a:r>
              <a:rPr lang="en-US" altLang="ja-JP" sz="2000" dirty="0" smtClean="0"/>
              <a:t>(</a:t>
            </a:r>
            <a:r>
              <a:rPr lang="ja-JP" altLang="en-US" sz="2000" dirty="0" smtClean="0"/>
              <a:t>遠隔操作，一元管理，高度支援体制</a:t>
            </a:r>
            <a:r>
              <a:rPr lang="en-US" altLang="ja-JP" sz="2000" dirty="0" smtClean="0"/>
              <a:t>)</a:t>
            </a:r>
            <a:r>
              <a:rPr lang="ja-JP" altLang="en-US" sz="2000" dirty="0" err="1" smtClean="0"/>
              <a:t>への</a:t>
            </a:r>
            <a:r>
              <a:rPr lang="ja-JP" altLang="en-US" sz="2000" dirty="0" smtClean="0"/>
              <a:t>対応必須</a:t>
            </a:r>
            <a:r>
              <a:rPr kumimoji="1" lang="ja-JP" altLang="en-US" sz="2000" dirty="0" smtClean="0"/>
              <a:t>。</a:t>
            </a:r>
            <a:endParaRPr kumimoji="1" lang="en-US" altLang="ja-JP" sz="2000" dirty="0"/>
          </a:p>
        </p:txBody>
      </p:sp>
      <p:sp>
        <p:nvSpPr>
          <p:cNvPr id="17" name="テキスト ボックス 16"/>
          <p:cNvSpPr txBox="1"/>
          <p:nvPr/>
        </p:nvSpPr>
        <p:spPr>
          <a:xfrm>
            <a:off x="325822" y="1503365"/>
            <a:ext cx="4237057" cy="461665"/>
          </a:xfrm>
          <a:prstGeom prst="rect">
            <a:avLst/>
          </a:prstGeom>
          <a:noFill/>
        </p:spPr>
        <p:txBody>
          <a:bodyPr wrap="none" rtlCol="0">
            <a:spAutoFit/>
          </a:bodyPr>
          <a:lstStyle/>
          <a:p>
            <a:pPr>
              <a:tabLst>
                <a:tab pos="1879600" algn="l"/>
              </a:tabLst>
            </a:pPr>
            <a:r>
              <a:rPr kumimoji="1" lang="ja-JP" altLang="en-US" sz="2400" b="1" dirty="0" smtClean="0">
                <a:solidFill>
                  <a:srgbClr val="0071BC"/>
                </a:solidFill>
              </a:rPr>
              <a:t>背景</a:t>
            </a:r>
            <a:r>
              <a:rPr kumimoji="1" lang="en-US" altLang="ja-JP" sz="2400" dirty="0"/>
              <a:t>	</a:t>
            </a:r>
            <a:r>
              <a:rPr kumimoji="1" lang="ja-JP" altLang="en-US" sz="1400" dirty="0">
                <a:solidFill>
                  <a:schemeClr val="bg1"/>
                </a:solidFill>
              </a:rPr>
              <a:t>（</a:t>
            </a:r>
            <a:r>
              <a:rPr kumimoji="1" lang="en-US" altLang="ja-JP" sz="1400" dirty="0">
                <a:solidFill>
                  <a:schemeClr val="bg1"/>
                </a:solidFill>
              </a:rPr>
              <a:t>Why</a:t>
            </a:r>
            <a:r>
              <a:rPr kumimoji="1" lang="ja-JP" altLang="en-US" sz="1400" dirty="0">
                <a:solidFill>
                  <a:schemeClr val="bg1"/>
                </a:solidFill>
              </a:rPr>
              <a:t>：なぜ必要なのか）</a:t>
            </a:r>
            <a:endParaRPr kumimoji="1" lang="en-US" altLang="ja-JP" sz="1400" dirty="0">
              <a:solidFill>
                <a:schemeClr val="bg1"/>
              </a:solidFill>
            </a:endParaRPr>
          </a:p>
        </p:txBody>
      </p:sp>
      <p:cxnSp>
        <p:nvCxnSpPr>
          <p:cNvPr id="18" name="直線コネクタ 17"/>
          <p:cNvCxnSpPr/>
          <p:nvPr/>
        </p:nvCxnSpPr>
        <p:spPr>
          <a:xfrm>
            <a:off x="325822" y="1857018"/>
            <a:ext cx="7740650" cy="0"/>
          </a:xfrm>
          <a:prstGeom prst="line">
            <a:avLst/>
          </a:prstGeom>
        </p:spPr>
        <p:style>
          <a:lnRef idx="1">
            <a:schemeClr val="accent2"/>
          </a:lnRef>
          <a:fillRef idx="0">
            <a:schemeClr val="accent2"/>
          </a:fillRef>
          <a:effectRef idx="0">
            <a:schemeClr val="accent2"/>
          </a:effectRef>
          <a:fontRef idx="minor">
            <a:schemeClr val="tx1"/>
          </a:fontRef>
        </p:style>
      </p:cxnSp>
      <p:sp>
        <p:nvSpPr>
          <p:cNvPr id="19" name="テキスト ボックス 18"/>
          <p:cNvSpPr txBox="1"/>
          <p:nvPr/>
        </p:nvSpPr>
        <p:spPr>
          <a:xfrm>
            <a:off x="325822" y="2884996"/>
            <a:ext cx="7593745" cy="461665"/>
          </a:xfrm>
          <a:prstGeom prst="rect">
            <a:avLst/>
          </a:prstGeom>
          <a:noFill/>
        </p:spPr>
        <p:txBody>
          <a:bodyPr wrap="none" rtlCol="0">
            <a:spAutoFit/>
          </a:bodyPr>
          <a:lstStyle/>
          <a:p>
            <a:pPr>
              <a:tabLst>
                <a:tab pos="1968500" algn="l"/>
              </a:tabLst>
            </a:pPr>
            <a:r>
              <a:rPr kumimoji="1" lang="ja-JP" altLang="en-US" sz="2400" b="1" dirty="0" smtClean="0">
                <a:solidFill>
                  <a:srgbClr val="0071BC"/>
                </a:solidFill>
              </a:rPr>
              <a:t>目的</a:t>
            </a:r>
            <a:r>
              <a:rPr kumimoji="1" lang="en-US" altLang="ja-JP" sz="2400" dirty="0"/>
              <a:t>	</a:t>
            </a:r>
            <a:r>
              <a:rPr kumimoji="1" lang="ja-JP" altLang="en-US" sz="1400" dirty="0">
                <a:solidFill>
                  <a:schemeClr val="bg1"/>
                </a:solidFill>
              </a:rPr>
              <a:t>（</a:t>
            </a:r>
            <a:r>
              <a:rPr kumimoji="1" lang="en-US" altLang="ja-JP" sz="1400" dirty="0">
                <a:solidFill>
                  <a:schemeClr val="bg1"/>
                </a:solidFill>
              </a:rPr>
              <a:t>What</a:t>
            </a:r>
            <a:r>
              <a:rPr kumimoji="1" lang="ja-JP" altLang="en-US" sz="1400" dirty="0">
                <a:solidFill>
                  <a:schemeClr val="bg1"/>
                </a:solidFill>
              </a:rPr>
              <a:t>：どういうものなのか</a:t>
            </a:r>
            <a:r>
              <a:rPr kumimoji="1" lang="en-US" altLang="ja-JP" sz="1400" dirty="0">
                <a:solidFill>
                  <a:schemeClr val="bg1"/>
                </a:solidFill>
              </a:rPr>
              <a:t>–</a:t>
            </a:r>
            <a:r>
              <a:rPr kumimoji="1" lang="ja-JP" altLang="en-US" sz="1400" dirty="0">
                <a:solidFill>
                  <a:schemeClr val="bg1"/>
                </a:solidFill>
              </a:rPr>
              <a:t>コンセプト・実現イメージ・効果）</a:t>
            </a:r>
            <a:endParaRPr kumimoji="1" lang="en-US" altLang="ja-JP" sz="1400" dirty="0">
              <a:solidFill>
                <a:schemeClr val="bg1"/>
              </a:solidFill>
            </a:endParaRPr>
          </a:p>
        </p:txBody>
      </p:sp>
      <p:cxnSp>
        <p:nvCxnSpPr>
          <p:cNvPr id="20" name="直線コネクタ 19"/>
          <p:cNvCxnSpPr/>
          <p:nvPr/>
        </p:nvCxnSpPr>
        <p:spPr>
          <a:xfrm>
            <a:off x="325822" y="3253745"/>
            <a:ext cx="7740650" cy="0"/>
          </a:xfrm>
          <a:prstGeom prst="line">
            <a:avLst/>
          </a:prstGeom>
        </p:spPr>
        <p:style>
          <a:lnRef idx="1">
            <a:schemeClr val="accent2"/>
          </a:lnRef>
          <a:fillRef idx="0">
            <a:schemeClr val="accent2"/>
          </a:fillRef>
          <a:effectRef idx="0">
            <a:schemeClr val="accent2"/>
          </a:effectRef>
          <a:fontRef idx="minor">
            <a:schemeClr val="tx1"/>
          </a:fontRef>
        </p:style>
      </p:cxnSp>
      <p:sp>
        <p:nvSpPr>
          <p:cNvPr id="21" name="テキスト ボックス 20"/>
          <p:cNvSpPr txBox="1"/>
          <p:nvPr/>
        </p:nvSpPr>
        <p:spPr>
          <a:xfrm>
            <a:off x="325822" y="3277433"/>
            <a:ext cx="9415710" cy="1323439"/>
          </a:xfrm>
          <a:prstGeom prst="rect">
            <a:avLst/>
          </a:prstGeom>
          <a:noFill/>
        </p:spPr>
        <p:txBody>
          <a:bodyPr wrap="square" rtlCol="0">
            <a:spAutoFit/>
          </a:bodyPr>
          <a:lstStyle/>
          <a:p>
            <a:pPr marL="342900" indent="-342900">
              <a:buClr>
                <a:schemeClr val="accent2"/>
              </a:buClr>
              <a:buFont typeface="Wingdings" panose="05000000000000000000" pitchFamily="2" charset="2"/>
              <a:buChar char="l"/>
            </a:pPr>
            <a:r>
              <a:rPr lang="ja-JP" altLang="en-US" sz="2000" dirty="0" smtClean="0"/>
              <a:t>配線をなくし，作業性を向上する。</a:t>
            </a:r>
            <a:endParaRPr lang="en-US" altLang="ja-JP" sz="2000" dirty="0" smtClean="0"/>
          </a:p>
          <a:p>
            <a:pPr marL="342900" indent="-342900">
              <a:buClr>
                <a:schemeClr val="accent2"/>
              </a:buClr>
              <a:buFont typeface="Wingdings" panose="05000000000000000000" pitchFamily="2" charset="2"/>
              <a:buChar char="l"/>
            </a:pPr>
            <a:r>
              <a:rPr lang="ja-JP" altLang="en-US" sz="2000" dirty="0" smtClean="0"/>
              <a:t>セットアップソフトウェアの機能向上</a:t>
            </a:r>
            <a:r>
              <a:rPr lang="en-US" altLang="ja-JP" sz="2000" dirty="0" smtClean="0"/>
              <a:t>(</a:t>
            </a:r>
            <a:r>
              <a:rPr lang="ja-JP" altLang="en-US" sz="2000" dirty="0" smtClean="0"/>
              <a:t>更なる見える化</a:t>
            </a:r>
            <a:r>
              <a:rPr lang="en-US" altLang="ja-JP" sz="2000" dirty="0" smtClean="0"/>
              <a:t>)</a:t>
            </a:r>
            <a:endParaRPr kumimoji="1" lang="en-US" altLang="ja-JP" sz="2000" dirty="0"/>
          </a:p>
          <a:p>
            <a:pPr marL="342900" indent="-342900">
              <a:buClr>
                <a:schemeClr val="accent2"/>
              </a:buClr>
              <a:buFont typeface="Wingdings" panose="05000000000000000000" pitchFamily="2" charset="2"/>
              <a:buChar char="l"/>
            </a:pPr>
            <a:r>
              <a:rPr lang="ja-JP" altLang="en-US" sz="2000" dirty="0" smtClean="0"/>
              <a:t>マルチデバイス</a:t>
            </a:r>
            <a:r>
              <a:rPr lang="en-US" altLang="ja-JP" sz="2000" dirty="0" smtClean="0"/>
              <a:t>(PC,</a:t>
            </a:r>
            <a:r>
              <a:rPr lang="ja-JP" altLang="en-US" sz="2000" dirty="0" smtClean="0"/>
              <a:t>スマホ，タブレット</a:t>
            </a:r>
            <a:r>
              <a:rPr lang="en-US" altLang="ja-JP" sz="2000" dirty="0" smtClean="0"/>
              <a:t>)</a:t>
            </a:r>
            <a:r>
              <a:rPr lang="ja-JP" altLang="en-US" sz="2000" dirty="0" err="1" smtClean="0"/>
              <a:t>での簡</a:t>
            </a:r>
            <a:r>
              <a:rPr lang="ja-JP" altLang="en-US" sz="2000" dirty="0" smtClean="0"/>
              <a:t>単メンテナンス</a:t>
            </a:r>
            <a:endParaRPr kumimoji="1" lang="en-US" altLang="ja-JP" sz="2000" dirty="0"/>
          </a:p>
          <a:p>
            <a:pPr marL="342900" indent="-342900">
              <a:buClr>
                <a:schemeClr val="accent2"/>
              </a:buClr>
              <a:buFont typeface="Wingdings" panose="05000000000000000000" pitchFamily="2" charset="2"/>
              <a:buChar char="l"/>
            </a:pPr>
            <a:r>
              <a:rPr lang="ja-JP" altLang="en-US" sz="2000" dirty="0" smtClean="0"/>
              <a:t>サーボアンプの遠隔監視・遠隔解析</a:t>
            </a:r>
            <a:endParaRPr lang="en-US" altLang="ja-JP" sz="2000" dirty="0"/>
          </a:p>
        </p:txBody>
      </p:sp>
      <p:sp>
        <p:nvSpPr>
          <p:cNvPr id="22" name="テキスト ボックス 21"/>
          <p:cNvSpPr txBox="1"/>
          <p:nvPr/>
        </p:nvSpPr>
        <p:spPr>
          <a:xfrm>
            <a:off x="325822" y="4545124"/>
            <a:ext cx="7342075" cy="461665"/>
          </a:xfrm>
          <a:prstGeom prst="rect">
            <a:avLst/>
          </a:prstGeom>
          <a:noFill/>
        </p:spPr>
        <p:txBody>
          <a:bodyPr wrap="none" rtlCol="0">
            <a:spAutoFit/>
          </a:bodyPr>
          <a:lstStyle/>
          <a:p>
            <a:pPr>
              <a:tabLst>
                <a:tab pos="1968500" algn="l"/>
              </a:tabLst>
            </a:pPr>
            <a:r>
              <a:rPr lang="ja-JP" altLang="en-US" sz="2400" b="1" dirty="0" smtClean="0">
                <a:solidFill>
                  <a:srgbClr val="0071BC"/>
                </a:solidFill>
              </a:rPr>
              <a:t>開発内容</a:t>
            </a:r>
            <a:r>
              <a:rPr kumimoji="1" lang="en-US" altLang="ja-JP" sz="2400" dirty="0"/>
              <a:t>	</a:t>
            </a:r>
            <a:r>
              <a:rPr kumimoji="1" lang="ja-JP" altLang="en-US" sz="1400" dirty="0">
                <a:solidFill>
                  <a:schemeClr val="bg1"/>
                </a:solidFill>
              </a:rPr>
              <a:t>（</a:t>
            </a:r>
            <a:r>
              <a:rPr kumimoji="1" lang="en-US" altLang="ja-JP" sz="1400" dirty="0">
                <a:solidFill>
                  <a:schemeClr val="bg1"/>
                </a:solidFill>
              </a:rPr>
              <a:t>How</a:t>
            </a:r>
            <a:r>
              <a:rPr kumimoji="1" lang="ja-JP" altLang="en-US" sz="1400" dirty="0">
                <a:solidFill>
                  <a:schemeClr val="bg1"/>
                </a:solidFill>
              </a:rPr>
              <a:t>：どうやって実現するのか</a:t>
            </a:r>
            <a:r>
              <a:rPr kumimoji="1" lang="en-US" altLang="ja-JP" sz="1400" dirty="0">
                <a:solidFill>
                  <a:schemeClr val="bg1"/>
                </a:solidFill>
              </a:rPr>
              <a:t>–</a:t>
            </a:r>
            <a:r>
              <a:rPr kumimoji="1" lang="ja-JP" altLang="en-US" sz="1400" dirty="0">
                <a:solidFill>
                  <a:schemeClr val="bg1"/>
                </a:solidFill>
              </a:rPr>
              <a:t>実現手段に関する重要事項）</a:t>
            </a:r>
            <a:endParaRPr kumimoji="1" lang="en-US" altLang="ja-JP" sz="1400" dirty="0">
              <a:solidFill>
                <a:schemeClr val="bg1"/>
              </a:solidFill>
            </a:endParaRPr>
          </a:p>
        </p:txBody>
      </p:sp>
      <p:cxnSp>
        <p:nvCxnSpPr>
          <p:cNvPr id="23" name="直線コネクタ 22"/>
          <p:cNvCxnSpPr/>
          <p:nvPr/>
        </p:nvCxnSpPr>
        <p:spPr>
          <a:xfrm>
            <a:off x="325822" y="4905164"/>
            <a:ext cx="7740650" cy="0"/>
          </a:xfrm>
          <a:prstGeom prst="line">
            <a:avLst/>
          </a:prstGeom>
          <a:ln/>
        </p:spPr>
        <p:style>
          <a:lnRef idx="1">
            <a:schemeClr val="accent2"/>
          </a:lnRef>
          <a:fillRef idx="0">
            <a:schemeClr val="accent2"/>
          </a:fillRef>
          <a:effectRef idx="0">
            <a:schemeClr val="accent2"/>
          </a:effectRef>
          <a:fontRef idx="minor">
            <a:schemeClr val="tx1"/>
          </a:fontRef>
        </p:style>
      </p:cxnSp>
      <p:sp>
        <p:nvSpPr>
          <p:cNvPr id="24" name="テキスト ボックス 23"/>
          <p:cNvSpPr txBox="1"/>
          <p:nvPr/>
        </p:nvSpPr>
        <p:spPr>
          <a:xfrm>
            <a:off x="325822" y="4949877"/>
            <a:ext cx="9379706" cy="1323439"/>
          </a:xfrm>
          <a:prstGeom prst="rect">
            <a:avLst/>
          </a:prstGeom>
          <a:noFill/>
        </p:spPr>
        <p:txBody>
          <a:bodyPr wrap="square" rtlCol="0">
            <a:spAutoFit/>
          </a:bodyPr>
          <a:lstStyle/>
          <a:p>
            <a:pPr marL="342900" indent="-342900">
              <a:buClr>
                <a:schemeClr val="accent2"/>
              </a:buClr>
              <a:buFont typeface="Wingdings" panose="05000000000000000000" pitchFamily="2" charset="2"/>
              <a:buChar char="l"/>
            </a:pPr>
            <a:r>
              <a:rPr lang="ja-JP" altLang="en-US" sz="2000" b="1" dirty="0" smtClean="0">
                <a:solidFill>
                  <a:srgbClr val="0000FF"/>
                </a:solidFill>
              </a:rPr>
              <a:t>①無線ドングルの開発</a:t>
            </a:r>
            <a:endParaRPr lang="en-US" altLang="ja-JP" sz="2000" b="1" dirty="0" smtClean="0">
              <a:solidFill>
                <a:srgbClr val="0000FF"/>
              </a:solidFill>
            </a:endParaRPr>
          </a:p>
          <a:p>
            <a:pPr marL="342900" indent="-342900">
              <a:buClr>
                <a:schemeClr val="accent2"/>
              </a:buClr>
              <a:buFont typeface="Wingdings" panose="05000000000000000000" pitchFamily="2" charset="2"/>
              <a:buChar char="l"/>
            </a:pPr>
            <a:r>
              <a:rPr lang="ja-JP" altLang="en-US" sz="2000" b="1" dirty="0" smtClean="0">
                <a:solidFill>
                  <a:srgbClr val="0000FF"/>
                </a:solidFill>
              </a:rPr>
              <a:t>②セットアップ機能拡張　</a:t>
            </a:r>
            <a:r>
              <a:rPr lang="en-US" altLang="ja-JP" sz="2000" b="1" dirty="0" smtClean="0">
                <a:solidFill>
                  <a:srgbClr val="0000FF"/>
                </a:solidFill>
              </a:rPr>
              <a:t>(</a:t>
            </a:r>
            <a:r>
              <a:rPr lang="ja-JP" altLang="en-US" sz="2000" b="1" dirty="0" smtClean="0">
                <a:solidFill>
                  <a:srgbClr val="0000FF"/>
                </a:solidFill>
              </a:rPr>
              <a:t>入出力モニタ機能</a:t>
            </a:r>
            <a:r>
              <a:rPr kumimoji="1" lang="ja-JP" altLang="en-US" sz="2000" b="1" dirty="0" smtClean="0">
                <a:solidFill>
                  <a:srgbClr val="0000FF"/>
                </a:solidFill>
              </a:rPr>
              <a:t>拡張，動かない</a:t>
            </a:r>
            <a:r>
              <a:rPr lang="ja-JP" altLang="en-US" sz="2000" b="1" dirty="0" smtClean="0">
                <a:solidFill>
                  <a:srgbClr val="0000FF"/>
                </a:solidFill>
              </a:rPr>
              <a:t>要因診断</a:t>
            </a:r>
            <a:r>
              <a:rPr kumimoji="1" lang="en-US" altLang="ja-JP" sz="2000" b="1" dirty="0" smtClean="0">
                <a:solidFill>
                  <a:srgbClr val="0000FF"/>
                </a:solidFill>
              </a:rPr>
              <a:t>etc.)</a:t>
            </a:r>
          </a:p>
          <a:p>
            <a:pPr marL="342900" indent="-342900">
              <a:buClr>
                <a:schemeClr val="accent2"/>
              </a:buClr>
              <a:buFont typeface="Wingdings" panose="05000000000000000000" pitchFamily="2" charset="2"/>
              <a:buChar char="l"/>
            </a:pPr>
            <a:r>
              <a:rPr lang="ja-JP" altLang="en-US" sz="2000" b="1" dirty="0" smtClean="0">
                <a:solidFill>
                  <a:srgbClr val="0000FF"/>
                </a:solidFill>
              </a:rPr>
              <a:t>③モバイルアプリの</a:t>
            </a:r>
            <a:r>
              <a:rPr lang="ja-JP" altLang="en-US" sz="2000" b="1" dirty="0" smtClean="0">
                <a:solidFill>
                  <a:srgbClr val="0000FF"/>
                </a:solidFill>
              </a:rPr>
              <a:t>開発　</a:t>
            </a:r>
            <a:r>
              <a:rPr lang="en-US" altLang="ja-JP" sz="2000" b="1" dirty="0" smtClean="0">
                <a:solidFill>
                  <a:srgbClr val="0000FF"/>
                </a:solidFill>
              </a:rPr>
              <a:t>(</a:t>
            </a:r>
            <a:r>
              <a:rPr lang="en-US" altLang="ja-JP" sz="2000" b="1" dirty="0" smtClean="0">
                <a:solidFill>
                  <a:srgbClr val="0000FF"/>
                </a:solidFill>
              </a:rPr>
              <a:t>Android/iOS)</a:t>
            </a:r>
          </a:p>
          <a:p>
            <a:pPr marL="342900" indent="-342900">
              <a:buClr>
                <a:schemeClr val="accent2"/>
              </a:buClr>
              <a:buFont typeface="Wingdings" panose="05000000000000000000" pitchFamily="2" charset="2"/>
              <a:buChar char="l"/>
            </a:pPr>
            <a:r>
              <a:rPr lang="ja-JP" altLang="en-US" sz="2000" b="1" dirty="0" smtClean="0">
                <a:solidFill>
                  <a:srgbClr val="0000FF"/>
                </a:solidFill>
              </a:rPr>
              <a:t>④山洋</a:t>
            </a:r>
            <a:r>
              <a:rPr lang="en-US" altLang="ja-JP" sz="2000" b="1" dirty="0" smtClean="0">
                <a:solidFill>
                  <a:srgbClr val="0000FF"/>
                </a:solidFill>
              </a:rPr>
              <a:t>/</a:t>
            </a:r>
            <a:r>
              <a:rPr lang="ja-JP" altLang="en-US" sz="2000" b="1" dirty="0" smtClean="0">
                <a:solidFill>
                  <a:srgbClr val="0000FF"/>
                </a:solidFill>
              </a:rPr>
              <a:t>客先クラウドサーバでの情報収集・遠隔解析</a:t>
            </a:r>
            <a:endParaRPr lang="en-US" altLang="ja-JP" sz="2000" b="1" dirty="0" smtClean="0">
              <a:solidFill>
                <a:srgbClr val="0000FF"/>
              </a:solidFill>
            </a:endParaRPr>
          </a:p>
        </p:txBody>
      </p:sp>
      <p:pic>
        <p:nvPicPr>
          <p:cNvPr id="25"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pSp>
        <p:nvGrpSpPr>
          <p:cNvPr id="26" name="グループ化 25"/>
          <p:cNvGrpSpPr/>
          <p:nvPr/>
        </p:nvGrpSpPr>
        <p:grpSpPr>
          <a:xfrm>
            <a:off x="8409384" y="3032956"/>
            <a:ext cx="587375" cy="439738"/>
            <a:chOff x="8020051" y="2813051"/>
            <a:chExt cx="587375" cy="439738"/>
          </a:xfrm>
          <a:solidFill>
            <a:schemeClr val="accent2"/>
          </a:solidFill>
        </p:grpSpPr>
        <p:sp>
          <p:nvSpPr>
            <p:cNvPr id="27" name="Freeform 220"/>
            <p:cNvSpPr>
              <a:spLocks/>
            </p:cNvSpPr>
            <p:nvPr/>
          </p:nvSpPr>
          <p:spPr bwMode="auto">
            <a:xfrm>
              <a:off x="8020051" y="2813051"/>
              <a:ext cx="587375" cy="152400"/>
            </a:xfrm>
            <a:custGeom>
              <a:avLst/>
              <a:gdLst>
                <a:gd name="T0" fmla="*/ 740 w 1481"/>
                <a:gd name="T1" fmla="*/ 0 h 386"/>
                <a:gd name="T2" fmla="*/ 685 w 1481"/>
                <a:gd name="T3" fmla="*/ 1 h 386"/>
                <a:gd name="T4" fmla="*/ 633 w 1481"/>
                <a:gd name="T5" fmla="*/ 6 h 386"/>
                <a:gd name="T6" fmla="*/ 580 w 1481"/>
                <a:gd name="T7" fmla="*/ 12 h 386"/>
                <a:gd name="T8" fmla="*/ 529 w 1481"/>
                <a:gd name="T9" fmla="*/ 22 h 386"/>
                <a:gd name="T10" fmla="*/ 477 w 1481"/>
                <a:gd name="T11" fmla="*/ 34 h 386"/>
                <a:gd name="T12" fmla="*/ 379 w 1481"/>
                <a:gd name="T13" fmla="*/ 65 h 386"/>
                <a:gd name="T14" fmla="*/ 286 w 1481"/>
                <a:gd name="T15" fmla="*/ 105 h 386"/>
                <a:gd name="T16" fmla="*/ 196 w 1481"/>
                <a:gd name="T17" fmla="*/ 155 h 386"/>
                <a:gd name="T18" fmla="*/ 112 w 1481"/>
                <a:gd name="T19" fmla="*/ 213 h 386"/>
                <a:gd name="T20" fmla="*/ 36 w 1481"/>
                <a:gd name="T21" fmla="*/ 277 h 386"/>
                <a:gd name="T22" fmla="*/ 73 w 1481"/>
                <a:gd name="T23" fmla="*/ 386 h 386"/>
                <a:gd name="T24" fmla="*/ 106 w 1481"/>
                <a:gd name="T25" fmla="*/ 354 h 386"/>
                <a:gd name="T26" fmla="*/ 175 w 1481"/>
                <a:gd name="T27" fmla="*/ 296 h 386"/>
                <a:gd name="T28" fmla="*/ 251 w 1481"/>
                <a:gd name="T29" fmla="*/ 243 h 386"/>
                <a:gd name="T30" fmla="*/ 330 w 1481"/>
                <a:gd name="T31" fmla="*/ 200 h 386"/>
                <a:gd name="T32" fmla="*/ 415 w 1481"/>
                <a:gd name="T33" fmla="*/ 162 h 386"/>
                <a:gd name="T34" fmla="*/ 504 w 1481"/>
                <a:gd name="T35" fmla="*/ 135 h 386"/>
                <a:gd name="T36" fmla="*/ 596 w 1481"/>
                <a:gd name="T37" fmla="*/ 115 h 386"/>
                <a:gd name="T38" fmla="*/ 691 w 1481"/>
                <a:gd name="T39" fmla="*/ 105 h 386"/>
                <a:gd name="T40" fmla="*/ 740 w 1481"/>
                <a:gd name="T41" fmla="*/ 104 h 386"/>
                <a:gd name="T42" fmla="*/ 837 w 1481"/>
                <a:gd name="T43" fmla="*/ 110 h 386"/>
                <a:gd name="T44" fmla="*/ 931 w 1481"/>
                <a:gd name="T45" fmla="*/ 124 h 386"/>
                <a:gd name="T46" fmla="*/ 1021 w 1481"/>
                <a:gd name="T47" fmla="*/ 148 h 386"/>
                <a:gd name="T48" fmla="*/ 1108 w 1481"/>
                <a:gd name="T49" fmla="*/ 180 h 386"/>
                <a:gd name="T50" fmla="*/ 1191 w 1481"/>
                <a:gd name="T51" fmla="*/ 220 h 386"/>
                <a:gd name="T52" fmla="*/ 1268 w 1481"/>
                <a:gd name="T53" fmla="*/ 269 h 386"/>
                <a:gd name="T54" fmla="*/ 1341 w 1481"/>
                <a:gd name="T55" fmla="*/ 325 h 386"/>
                <a:gd name="T56" fmla="*/ 1406 w 1481"/>
                <a:gd name="T57" fmla="*/ 386 h 386"/>
                <a:gd name="T58" fmla="*/ 1481 w 1481"/>
                <a:gd name="T59" fmla="*/ 312 h 386"/>
                <a:gd name="T60" fmla="*/ 1406 w 1481"/>
                <a:gd name="T61" fmla="*/ 243 h 386"/>
                <a:gd name="T62" fmla="*/ 1326 w 1481"/>
                <a:gd name="T63" fmla="*/ 182 h 386"/>
                <a:gd name="T64" fmla="*/ 1240 w 1481"/>
                <a:gd name="T65" fmla="*/ 129 h 386"/>
                <a:gd name="T66" fmla="*/ 1148 w 1481"/>
                <a:gd name="T67" fmla="*/ 85 h 386"/>
                <a:gd name="T68" fmla="*/ 1053 w 1481"/>
                <a:gd name="T69" fmla="*/ 48 h 386"/>
                <a:gd name="T70" fmla="*/ 977 w 1481"/>
                <a:gd name="T71" fmla="*/ 28 h 386"/>
                <a:gd name="T72" fmla="*/ 925 w 1481"/>
                <a:gd name="T73" fmla="*/ 17 h 386"/>
                <a:gd name="T74" fmla="*/ 874 w 1481"/>
                <a:gd name="T75" fmla="*/ 9 h 386"/>
                <a:gd name="T76" fmla="*/ 820 w 1481"/>
                <a:gd name="T77" fmla="*/ 3 h 386"/>
                <a:gd name="T78" fmla="*/ 767 w 1481"/>
                <a:gd name="T79" fmla="*/ 0 h 386"/>
                <a:gd name="T80" fmla="*/ 740 w 1481"/>
                <a:gd name="T81"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81" h="386">
                  <a:moveTo>
                    <a:pt x="740" y="0"/>
                  </a:moveTo>
                  <a:lnTo>
                    <a:pt x="740" y="0"/>
                  </a:lnTo>
                  <a:lnTo>
                    <a:pt x="713" y="0"/>
                  </a:lnTo>
                  <a:lnTo>
                    <a:pt x="685" y="1"/>
                  </a:lnTo>
                  <a:lnTo>
                    <a:pt x="659" y="3"/>
                  </a:lnTo>
                  <a:lnTo>
                    <a:pt x="633" y="6"/>
                  </a:lnTo>
                  <a:lnTo>
                    <a:pt x="607" y="9"/>
                  </a:lnTo>
                  <a:lnTo>
                    <a:pt x="580" y="12"/>
                  </a:lnTo>
                  <a:lnTo>
                    <a:pt x="554" y="17"/>
                  </a:lnTo>
                  <a:lnTo>
                    <a:pt x="529" y="22"/>
                  </a:lnTo>
                  <a:lnTo>
                    <a:pt x="503" y="28"/>
                  </a:lnTo>
                  <a:lnTo>
                    <a:pt x="477" y="34"/>
                  </a:lnTo>
                  <a:lnTo>
                    <a:pt x="428" y="48"/>
                  </a:lnTo>
                  <a:lnTo>
                    <a:pt x="379" y="65"/>
                  </a:lnTo>
                  <a:lnTo>
                    <a:pt x="332" y="85"/>
                  </a:lnTo>
                  <a:lnTo>
                    <a:pt x="286" y="105"/>
                  </a:lnTo>
                  <a:lnTo>
                    <a:pt x="240" y="129"/>
                  </a:lnTo>
                  <a:lnTo>
                    <a:pt x="196" y="155"/>
                  </a:lnTo>
                  <a:lnTo>
                    <a:pt x="154" y="182"/>
                  </a:lnTo>
                  <a:lnTo>
                    <a:pt x="112" y="213"/>
                  </a:lnTo>
                  <a:lnTo>
                    <a:pt x="73" y="243"/>
                  </a:lnTo>
                  <a:lnTo>
                    <a:pt x="36" y="277"/>
                  </a:lnTo>
                  <a:lnTo>
                    <a:pt x="0" y="312"/>
                  </a:lnTo>
                  <a:lnTo>
                    <a:pt x="73" y="386"/>
                  </a:lnTo>
                  <a:lnTo>
                    <a:pt x="73" y="386"/>
                  </a:lnTo>
                  <a:lnTo>
                    <a:pt x="106" y="354"/>
                  </a:lnTo>
                  <a:lnTo>
                    <a:pt x="140" y="325"/>
                  </a:lnTo>
                  <a:lnTo>
                    <a:pt x="175" y="296"/>
                  </a:lnTo>
                  <a:lnTo>
                    <a:pt x="212" y="269"/>
                  </a:lnTo>
                  <a:lnTo>
                    <a:pt x="251" y="243"/>
                  </a:lnTo>
                  <a:lnTo>
                    <a:pt x="290" y="220"/>
                  </a:lnTo>
                  <a:lnTo>
                    <a:pt x="330" y="200"/>
                  </a:lnTo>
                  <a:lnTo>
                    <a:pt x="372" y="180"/>
                  </a:lnTo>
                  <a:lnTo>
                    <a:pt x="415" y="162"/>
                  </a:lnTo>
                  <a:lnTo>
                    <a:pt x="459" y="148"/>
                  </a:lnTo>
                  <a:lnTo>
                    <a:pt x="504" y="135"/>
                  </a:lnTo>
                  <a:lnTo>
                    <a:pt x="550" y="124"/>
                  </a:lnTo>
                  <a:lnTo>
                    <a:pt x="596" y="115"/>
                  </a:lnTo>
                  <a:lnTo>
                    <a:pt x="643" y="110"/>
                  </a:lnTo>
                  <a:lnTo>
                    <a:pt x="691" y="105"/>
                  </a:lnTo>
                  <a:lnTo>
                    <a:pt x="740" y="104"/>
                  </a:lnTo>
                  <a:lnTo>
                    <a:pt x="740" y="104"/>
                  </a:lnTo>
                  <a:lnTo>
                    <a:pt x="788" y="105"/>
                  </a:lnTo>
                  <a:lnTo>
                    <a:pt x="837" y="110"/>
                  </a:lnTo>
                  <a:lnTo>
                    <a:pt x="884" y="115"/>
                  </a:lnTo>
                  <a:lnTo>
                    <a:pt x="931" y="124"/>
                  </a:lnTo>
                  <a:lnTo>
                    <a:pt x="976" y="135"/>
                  </a:lnTo>
                  <a:lnTo>
                    <a:pt x="1021" y="148"/>
                  </a:lnTo>
                  <a:lnTo>
                    <a:pt x="1065" y="162"/>
                  </a:lnTo>
                  <a:lnTo>
                    <a:pt x="1108" y="180"/>
                  </a:lnTo>
                  <a:lnTo>
                    <a:pt x="1150" y="200"/>
                  </a:lnTo>
                  <a:lnTo>
                    <a:pt x="1191" y="220"/>
                  </a:lnTo>
                  <a:lnTo>
                    <a:pt x="1230" y="243"/>
                  </a:lnTo>
                  <a:lnTo>
                    <a:pt x="1268" y="269"/>
                  </a:lnTo>
                  <a:lnTo>
                    <a:pt x="1305" y="296"/>
                  </a:lnTo>
                  <a:lnTo>
                    <a:pt x="1341" y="325"/>
                  </a:lnTo>
                  <a:lnTo>
                    <a:pt x="1375" y="354"/>
                  </a:lnTo>
                  <a:lnTo>
                    <a:pt x="1406" y="386"/>
                  </a:lnTo>
                  <a:lnTo>
                    <a:pt x="1481" y="312"/>
                  </a:lnTo>
                  <a:lnTo>
                    <a:pt x="1481" y="312"/>
                  </a:lnTo>
                  <a:lnTo>
                    <a:pt x="1445" y="277"/>
                  </a:lnTo>
                  <a:lnTo>
                    <a:pt x="1406" y="243"/>
                  </a:lnTo>
                  <a:lnTo>
                    <a:pt x="1367" y="213"/>
                  </a:lnTo>
                  <a:lnTo>
                    <a:pt x="1326" y="182"/>
                  </a:lnTo>
                  <a:lnTo>
                    <a:pt x="1284" y="155"/>
                  </a:lnTo>
                  <a:lnTo>
                    <a:pt x="1240" y="129"/>
                  </a:lnTo>
                  <a:lnTo>
                    <a:pt x="1195" y="105"/>
                  </a:lnTo>
                  <a:lnTo>
                    <a:pt x="1148" y="85"/>
                  </a:lnTo>
                  <a:lnTo>
                    <a:pt x="1101" y="65"/>
                  </a:lnTo>
                  <a:lnTo>
                    <a:pt x="1053" y="48"/>
                  </a:lnTo>
                  <a:lnTo>
                    <a:pt x="1002" y="34"/>
                  </a:lnTo>
                  <a:lnTo>
                    <a:pt x="977" y="28"/>
                  </a:lnTo>
                  <a:lnTo>
                    <a:pt x="952" y="22"/>
                  </a:lnTo>
                  <a:lnTo>
                    <a:pt x="925" y="17"/>
                  </a:lnTo>
                  <a:lnTo>
                    <a:pt x="900" y="12"/>
                  </a:lnTo>
                  <a:lnTo>
                    <a:pt x="874" y="9"/>
                  </a:lnTo>
                  <a:lnTo>
                    <a:pt x="848" y="6"/>
                  </a:lnTo>
                  <a:lnTo>
                    <a:pt x="820" y="3"/>
                  </a:lnTo>
                  <a:lnTo>
                    <a:pt x="794" y="1"/>
                  </a:lnTo>
                  <a:lnTo>
                    <a:pt x="767" y="0"/>
                  </a:lnTo>
                  <a:lnTo>
                    <a:pt x="740" y="0"/>
                  </a:lnTo>
                  <a:lnTo>
                    <a:pt x="7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Freeform 221"/>
            <p:cNvSpPr>
              <a:spLocks/>
            </p:cNvSpPr>
            <p:nvPr/>
          </p:nvSpPr>
          <p:spPr bwMode="auto">
            <a:xfrm>
              <a:off x="8075613" y="2901951"/>
              <a:ext cx="477838" cy="130175"/>
            </a:xfrm>
            <a:custGeom>
              <a:avLst/>
              <a:gdLst>
                <a:gd name="T0" fmla="*/ 73 w 1203"/>
                <a:gd name="T1" fmla="*/ 327 h 327"/>
                <a:gd name="T2" fmla="*/ 99 w 1203"/>
                <a:gd name="T3" fmla="*/ 302 h 327"/>
                <a:gd name="T4" fmla="*/ 154 w 1203"/>
                <a:gd name="T5" fmla="*/ 256 h 327"/>
                <a:gd name="T6" fmla="*/ 213 w 1203"/>
                <a:gd name="T7" fmla="*/ 215 h 327"/>
                <a:gd name="T8" fmla="*/ 277 w 1203"/>
                <a:gd name="T9" fmla="*/ 179 h 327"/>
                <a:gd name="T10" fmla="*/ 344 w 1203"/>
                <a:gd name="T11" fmla="*/ 150 h 327"/>
                <a:gd name="T12" fmla="*/ 414 w 1203"/>
                <a:gd name="T13" fmla="*/ 128 h 327"/>
                <a:gd name="T14" fmla="*/ 487 w 1203"/>
                <a:gd name="T15" fmla="*/ 113 h 327"/>
                <a:gd name="T16" fmla="*/ 563 w 1203"/>
                <a:gd name="T17" fmla="*/ 104 h 327"/>
                <a:gd name="T18" fmla="*/ 601 w 1203"/>
                <a:gd name="T19" fmla="*/ 104 h 327"/>
                <a:gd name="T20" fmla="*/ 678 w 1203"/>
                <a:gd name="T21" fmla="*/ 107 h 327"/>
                <a:gd name="T22" fmla="*/ 752 w 1203"/>
                <a:gd name="T23" fmla="*/ 119 h 327"/>
                <a:gd name="T24" fmla="*/ 824 w 1203"/>
                <a:gd name="T25" fmla="*/ 138 h 327"/>
                <a:gd name="T26" fmla="*/ 893 w 1203"/>
                <a:gd name="T27" fmla="*/ 164 h 327"/>
                <a:gd name="T28" fmla="*/ 957 w 1203"/>
                <a:gd name="T29" fmla="*/ 196 h 327"/>
                <a:gd name="T30" fmla="*/ 1019 w 1203"/>
                <a:gd name="T31" fmla="*/ 234 h 327"/>
                <a:gd name="T32" fmla="*/ 1076 w 1203"/>
                <a:gd name="T33" fmla="*/ 278 h 327"/>
                <a:gd name="T34" fmla="*/ 1128 w 1203"/>
                <a:gd name="T35" fmla="*/ 327 h 327"/>
                <a:gd name="T36" fmla="*/ 1203 w 1203"/>
                <a:gd name="T37" fmla="*/ 254 h 327"/>
                <a:gd name="T38" fmla="*/ 1142 w 1203"/>
                <a:gd name="T39" fmla="*/ 198 h 327"/>
                <a:gd name="T40" fmla="*/ 1077 w 1203"/>
                <a:gd name="T41" fmla="*/ 148 h 327"/>
                <a:gd name="T42" fmla="*/ 1008 w 1203"/>
                <a:gd name="T43" fmla="*/ 105 h 327"/>
                <a:gd name="T44" fmla="*/ 933 w 1203"/>
                <a:gd name="T45" fmla="*/ 68 h 327"/>
                <a:gd name="T46" fmla="*/ 854 w 1203"/>
                <a:gd name="T47" fmla="*/ 38 h 327"/>
                <a:gd name="T48" fmla="*/ 773 w 1203"/>
                <a:gd name="T49" fmla="*/ 17 h 327"/>
                <a:gd name="T50" fmla="*/ 688 w 1203"/>
                <a:gd name="T51" fmla="*/ 4 h 327"/>
                <a:gd name="T52" fmla="*/ 601 w 1203"/>
                <a:gd name="T53" fmla="*/ 0 h 327"/>
                <a:gd name="T54" fmla="*/ 557 w 1203"/>
                <a:gd name="T55" fmla="*/ 1 h 327"/>
                <a:gd name="T56" fmla="*/ 471 w 1203"/>
                <a:gd name="T57" fmla="*/ 10 h 327"/>
                <a:gd name="T58" fmla="*/ 388 w 1203"/>
                <a:gd name="T59" fmla="*/ 27 h 327"/>
                <a:gd name="T60" fmla="*/ 308 w 1203"/>
                <a:gd name="T61" fmla="*/ 52 h 327"/>
                <a:gd name="T62" fmla="*/ 231 w 1203"/>
                <a:gd name="T63" fmla="*/ 85 h 327"/>
                <a:gd name="T64" fmla="*/ 159 w 1203"/>
                <a:gd name="T65" fmla="*/ 126 h 327"/>
                <a:gd name="T66" fmla="*/ 92 w 1203"/>
                <a:gd name="T67" fmla="*/ 172 h 327"/>
                <a:gd name="T68" fmla="*/ 28 w 1203"/>
                <a:gd name="T69" fmla="*/ 225 h 327"/>
                <a:gd name="T70" fmla="*/ 0 w 1203"/>
                <a:gd name="T71" fmla="*/ 254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03" h="327">
                  <a:moveTo>
                    <a:pt x="0" y="254"/>
                  </a:moveTo>
                  <a:lnTo>
                    <a:pt x="73" y="327"/>
                  </a:lnTo>
                  <a:lnTo>
                    <a:pt x="73" y="327"/>
                  </a:lnTo>
                  <a:lnTo>
                    <a:pt x="99" y="302"/>
                  </a:lnTo>
                  <a:lnTo>
                    <a:pt x="126" y="278"/>
                  </a:lnTo>
                  <a:lnTo>
                    <a:pt x="154" y="256"/>
                  </a:lnTo>
                  <a:lnTo>
                    <a:pt x="183" y="234"/>
                  </a:lnTo>
                  <a:lnTo>
                    <a:pt x="213" y="215"/>
                  </a:lnTo>
                  <a:lnTo>
                    <a:pt x="244" y="196"/>
                  </a:lnTo>
                  <a:lnTo>
                    <a:pt x="277" y="179"/>
                  </a:lnTo>
                  <a:lnTo>
                    <a:pt x="310" y="164"/>
                  </a:lnTo>
                  <a:lnTo>
                    <a:pt x="344" y="150"/>
                  </a:lnTo>
                  <a:lnTo>
                    <a:pt x="378" y="138"/>
                  </a:lnTo>
                  <a:lnTo>
                    <a:pt x="414" y="128"/>
                  </a:lnTo>
                  <a:lnTo>
                    <a:pt x="450" y="119"/>
                  </a:lnTo>
                  <a:lnTo>
                    <a:pt x="487" y="113"/>
                  </a:lnTo>
                  <a:lnTo>
                    <a:pt x="525" y="107"/>
                  </a:lnTo>
                  <a:lnTo>
                    <a:pt x="563" y="104"/>
                  </a:lnTo>
                  <a:lnTo>
                    <a:pt x="601" y="104"/>
                  </a:lnTo>
                  <a:lnTo>
                    <a:pt x="601" y="104"/>
                  </a:lnTo>
                  <a:lnTo>
                    <a:pt x="640" y="104"/>
                  </a:lnTo>
                  <a:lnTo>
                    <a:pt x="678" y="107"/>
                  </a:lnTo>
                  <a:lnTo>
                    <a:pt x="715" y="113"/>
                  </a:lnTo>
                  <a:lnTo>
                    <a:pt x="752" y="119"/>
                  </a:lnTo>
                  <a:lnTo>
                    <a:pt x="789" y="128"/>
                  </a:lnTo>
                  <a:lnTo>
                    <a:pt x="824" y="138"/>
                  </a:lnTo>
                  <a:lnTo>
                    <a:pt x="859" y="150"/>
                  </a:lnTo>
                  <a:lnTo>
                    <a:pt x="893" y="164"/>
                  </a:lnTo>
                  <a:lnTo>
                    <a:pt x="926" y="179"/>
                  </a:lnTo>
                  <a:lnTo>
                    <a:pt x="957" y="196"/>
                  </a:lnTo>
                  <a:lnTo>
                    <a:pt x="989" y="215"/>
                  </a:lnTo>
                  <a:lnTo>
                    <a:pt x="1019" y="234"/>
                  </a:lnTo>
                  <a:lnTo>
                    <a:pt x="1048" y="256"/>
                  </a:lnTo>
                  <a:lnTo>
                    <a:pt x="1076" y="278"/>
                  </a:lnTo>
                  <a:lnTo>
                    <a:pt x="1103" y="302"/>
                  </a:lnTo>
                  <a:lnTo>
                    <a:pt x="1128" y="327"/>
                  </a:lnTo>
                  <a:lnTo>
                    <a:pt x="1203" y="254"/>
                  </a:lnTo>
                  <a:lnTo>
                    <a:pt x="1203" y="254"/>
                  </a:lnTo>
                  <a:lnTo>
                    <a:pt x="1173" y="225"/>
                  </a:lnTo>
                  <a:lnTo>
                    <a:pt x="1142" y="198"/>
                  </a:lnTo>
                  <a:lnTo>
                    <a:pt x="1111" y="172"/>
                  </a:lnTo>
                  <a:lnTo>
                    <a:pt x="1077" y="148"/>
                  </a:lnTo>
                  <a:lnTo>
                    <a:pt x="1043" y="126"/>
                  </a:lnTo>
                  <a:lnTo>
                    <a:pt x="1008" y="105"/>
                  </a:lnTo>
                  <a:lnTo>
                    <a:pt x="970" y="85"/>
                  </a:lnTo>
                  <a:lnTo>
                    <a:pt x="933" y="68"/>
                  </a:lnTo>
                  <a:lnTo>
                    <a:pt x="894" y="52"/>
                  </a:lnTo>
                  <a:lnTo>
                    <a:pt x="854" y="38"/>
                  </a:lnTo>
                  <a:lnTo>
                    <a:pt x="814" y="27"/>
                  </a:lnTo>
                  <a:lnTo>
                    <a:pt x="773" y="17"/>
                  </a:lnTo>
                  <a:lnTo>
                    <a:pt x="731" y="10"/>
                  </a:lnTo>
                  <a:lnTo>
                    <a:pt x="688" y="4"/>
                  </a:lnTo>
                  <a:lnTo>
                    <a:pt x="645" y="1"/>
                  </a:lnTo>
                  <a:lnTo>
                    <a:pt x="601" y="0"/>
                  </a:lnTo>
                  <a:lnTo>
                    <a:pt x="601" y="0"/>
                  </a:lnTo>
                  <a:lnTo>
                    <a:pt x="557" y="1"/>
                  </a:lnTo>
                  <a:lnTo>
                    <a:pt x="514" y="4"/>
                  </a:lnTo>
                  <a:lnTo>
                    <a:pt x="471" y="10"/>
                  </a:lnTo>
                  <a:lnTo>
                    <a:pt x="429" y="17"/>
                  </a:lnTo>
                  <a:lnTo>
                    <a:pt x="388" y="27"/>
                  </a:lnTo>
                  <a:lnTo>
                    <a:pt x="347" y="38"/>
                  </a:lnTo>
                  <a:lnTo>
                    <a:pt x="308" y="52"/>
                  </a:lnTo>
                  <a:lnTo>
                    <a:pt x="269" y="68"/>
                  </a:lnTo>
                  <a:lnTo>
                    <a:pt x="231" y="85"/>
                  </a:lnTo>
                  <a:lnTo>
                    <a:pt x="195" y="105"/>
                  </a:lnTo>
                  <a:lnTo>
                    <a:pt x="159" y="126"/>
                  </a:lnTo>
                  <a:lnTo>
                    <a:pt x="125" y="148"/>
                  </a:lnTo>
                  <a:lnTo>
                    <a:pt x="92" y="172"/>
                  </a:lnTo>
                  <a:lnTo>
                    <a:pt x="59" y="198"/>
                  </a:lnTo>
                  <a:lnTo>
                    <a:pt x="28" y="225"/>
                  </a:lnTo>
                  <a:lnTo>
                    <a:pt x="0" y="254"/>
                  </a:lnTo>
                  <a:lnTo>
                    <a:pt x="0" y="2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Freeform 222"/>
            <p:cNvSpPr>
              <a:spLocks/>
            </p:cNvSpPr>
            <p:nvPr/>
          </p:nvSpPr>
          <p:spPr bwMode="auto">
            <a:xfrm>
              <a:off x="8137526" y="2989263"/>
              <a:ext cx="354013" cy="104775"/>
            </a:xfrm>
            <a:custGeom>
              <a:avLst/>
              <a:gdLst>
                <a:gd name="T0" fmla="*/ 74 w 891"/>
                <a:gd name="T1" fmla="*/ 264 h 264"/>
                <a:gd name="T2" fmla="*/ 92 w 891"/>
                <a:gd name="T3" fmla="*/ 245 h 264"/>
                <a:gd name="T4" fmla="*/ 131 w 891"/>
                <a:gd name="T5" fmla="*/ 213 h 264"/>
                <a:gd name="T6" fmla="*/ 172 w 891"/>
                <a:gd name="T7" fmla="*/ 183 h 264"/>
                <a:gd name="T8" fmla="*/ 217 w 891"/>
                <a:gd name="T9" fmla="*/ 158 h 264"/>
                <a:gd name="T10" fmla="*/ 264 w 891"/>
                <a:gd name="T11" fmla="*/ 137 h 264"/>
                <a:gd name="T12" fmla="*/ 314 w 891"/>
                <a:gd name="T13" fmla="*/ 122 h 264"/>
                <a:gd name="T14" fmla="*/ 365 w 891"/>
                <a:gd name="T15" fmla="*/ 111 h 264"/>
                <a:gd name="T16" fmla="*/ 419 w 891"/>
                <a:gd name="T17" fmla="*/ 104 h 264"/>
                <a:gd name="T18" fmla="*/ 446 w 891"/>
                <a:gd name="T19" fmla="*/ 104 h 264"/>
                <a:gd name="T20" fmla="*/ 500 w 891"/>
                <a:gd name="T21" fmla="*/ 106 h 264"/>
                <a:gd name="T22" fmla="*/ 553 w 891"/>
                <a:gd name="T23" fmla="*/ 115 h 264"/>
                <a:gd name="T24" fmla="*/ 603 w 891"/>
                <a:gd name="T25" fmla="*/ 128 h 264"/>
                <a:gd name="T26" fmla="*/ 651 w 891"/>
                <a:gd name="T27" fmla="*/ 147 h 264"/>
                <a:gd name="T28" fmla="*/ 697 w 891"/>
                <a:gd name="T29" fmla="*/ 170 h 264"/>
                <a:gd name="T30" fmla="*/ 741 w 891"/>
                <a:gd name="T31" fmla="*/ 197 h 264"/>
                <a:gd name="T32" fmla="*/ 780 w 891"/>
                <a:gd name="T33" fmla="*/ 229 h 264"/>
                <a:gd name="T34" fmla="*/ 818 w 891"/>
                <a:gd name="T35" fmla="*/ 264 h 264"/>
                <a:gd name="T36" fmla="*/ 891 w 891"/>
                <a:gd name="T37" fmla="*/ 190 h 264"/>
                <a:gd name="T38" fmla="*/ 847 w 891"/>
                <a:gd name="T39" fmla="*/ 148 h 264"/>
                <a:gd name="T40" fmla="*/ 799 w 891"/>
                <a:gd name="T41" fmla="*/ 111 h 264"/>
                <a:gd name="T42" fmla="*/ 748 w 891"/>
                <a:gd name="T43" fmla="*/ 79 h 264"/>
                <a:gd name="T44" fmla="*/ 692 w 891"/>
                <a:gd name="T45" fmla="*/ 51 h 264"/>
                <a:gd name="T46" fmla="*/ 634 w 891"/>
                <a:gd name="T47" fmla="*/ 30 h 264"/>
                <a:gd name="T48" fmla="*/ 573 w 891"/>
                <a:gd name="T49" fmla="*/ 13 h 264"/>
                <a:gd name="T50" fmla="*/ 511 w 891"/>
                <a:gd name="T51" fmla="*/ 3 h 264"/>
                <a:gd name="T52" fmla="*/ 446 w 891"/>
                <a:gd name="T53" fmla="*/ 0 h 264"/>
                <a:gd name="T54" fmla="*/ 413 w 891"/>
                <a:gd name="T55" fmla="*/ 0 h 264"/>
                <a:gd name="T56" fmla="*/ 350 w 891"/>
                <a:gd name="T57" fmla="*/ 8 h 264"/>
                <a:gd name="T58" fmla="*/ 287 w 891"/>
                <a:gd name="T59" fmla="*/ 20 h 264"/>
                <a:gd name="T60" fmla="*/ 228 w 891"/>
                <a:gd name="T61" fmla="*/ 39 h 264"/>
                <a:gd name="T62" fmla="*/ 172 w 891"/>
                <a:gd name="T63" fmla="*/ 64 h 264"/>
                <a:gd name="T64" fmla="*/ 119 w 891"/>
                <a:gd name="T65" fmla="*/ 94 h 264"/>
                <a:gd name="T66" fmla="*/ 68 w 891"/>
                <a:gd name="T67" fmla="*/ 129 h 264"/>
                <a:gd name="T68" fmla="*/ 22 w 891"/>
                <a:gd name="T69" fmla="*/ 169 h 264"/>
                <a:gd name="T70" fmla="*/ 0 w 891"/>
                <a:gd name="T71" fmla="*/ 19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1" h="264">
                  <a:moveTo>
                    <a:pt x="0" y="190"/>
                  </a:moveTo>
                  <a:lnTo>
                    <a:pt x="74" y="264"/>
                  </a:lnTo>
                  <a:lnTo>
                    <a:pt x="74" y="264"/>
                  </a:lnTo>
                  <a:lnTo>
                    <a:pt x="92" y="245"/>
                  </a:lnTo>
                  <a:lnTo>
                    <a:pt x="111" y="229"/>
                  </a:lnTo>
                  <a:lnTo>
                    <a:pt x="131" y="213"/>
                  </a:lnTo>
                  <a:lnTo>
                    <a:pt x="152" y="197"/>
                  </a:lnTo>
                  <a:lnTo>
                    <a:pt x="172" y="183"/>
                  </a:lnTo>
                  <a:lnTo>
                    <a:pt x="194" y="170"/>
                  </a:lnTo>
                  <a:lnTo>
                    <a:pt x="217" y="158"/>
                  </a:lnTo>
                  <a:lnTo>
                    <a:pt x="240" y="147"/>
                  </a:lnTo>
                  <a:lnTo>
                    <a:pt x="264" y="137"/>
                  </a:lnTo>
                  <a:lnTo>
                    <a:pt x="288" y="128"/>
                  </a:lnTo>
                  <a:lnTo>
                    <a:pt x="314" y="122"/>
                  </a:lnTo>
                  <a:lnTo>
                    <a:pt x="339" y="115"/>
                  </a:lnTo>
                  <a:lnTo>
                    <a:pt x="365" y="111"/>
                  </a:lnTo>
                  <a:lnTo>
                    <a:pt x="391" y="106"/>
                  </a:lnTo>
                  <a:lnTo>
                    <a:pt x="419" y="104"/>
                  </a:lnTo>
                  <a:lnTo>
                    <a:pt x="446" y="104"/>
                  </a:lnTo>
                  <a:lnTo>
                    <a:pt x="446" y="104"/>
                  </a:lnTo>
                  <a:lnTo>
                    <a:pt x="474" y="104"/>
                  </a:lnTo>
                  <a:lnTo>
                    <a:pt x="500" y="106"/>
                  </a:lnTo>
                  <a:lnTo>
                    <a:pt x="526" y="111"/>
                  </a:lnTo>
                  <a:lnTo>
                    <a:pt x="553" y="115"/>
                  </a:lnTo>
                  <a:lnTo>
                    <a:pt x="578" y="122"/>
                  </a:lnTo>
                  <a:lnTo>
                    <a:pt x="603" y="128"/>
                  </a:lnTo>
                  <a:lnTo>
                    <a:pt x="628" y="137"/>
                  </a:lnTo>
                  <a:lnTo>
                    <a:pt x="651" y="147"/>
                  </a:lnTo>
                  <a:lnTo>
                    <a:pt x="675" y="158"/>
                  </a:lnTo>
                  <a:lnTo>
                    <a:pt x="697" y="170"/>
                  </a:lnTo>
                  <a:lnTo>
                    <a:pt x="719" y="183"/>
                  </a:lnTo>
                  <a:lnTo>
                    <a:pt x="741" y="197"/>
                  </a:lnTo>
                  <a:lnTo>
                    <a:pt x="761" y="213"/>
                  </a:lnTo>
                  <a:lnTo>
                    <a:pt x="780" y="229"/>
                  </a:lnTo>
                  <a:lnTo>
                    <a:pt x="800" y="245"/>
                  </a:lnTo>
                  <a:lnTo>
                    <a:pt x="818" y="264"/>
                  </a:lnTo>
                  <a:lnTo>
                    <a:pt x="891" y="190"/>
                  </a:lnTo>
                  <a:lnTo>
                    <a:pt x="891" y="190"/>
                  </a:lnTo>
                  <a:lnTo>
                    <a:pt x="870" y="169"/>
                  </a:lnTo>
                  <a:lnTo>
                    <a:pt x="847" y="148"/>
                  </a:lnTo>
                  <a:lnTo>
                    <a:pt x="823" y="129"/>
                  </a:lnTo>
                  <a:lnTo>
                    <a:pt x="799" y="111"/>
                  </a:lnTo>
                  <a:lnTo>
                    <a:pt x="774" y="94"/>
                  </a:lnTo>
                  <a:lnTo>
                    <a:pt x="748" y="79"/>
                  </a:lnTo>
                  <a:lnTo>
                    <a:pt x="720" y="64"/>
                  </a:lnTo>
                  <a:lnTo>
                    <a:pt x="692" y="51"/>
                  </a:lnTo>
                  <a:lnTo>
                    <a:pt x="663" y="39"/>
                  </a:lnTo>
                  <a:lnTo>
                    <a:pt x="634" y="30"/>
                  </a:lnTo>
                  <a:lnTo>
                    <a:pt x="604" y="20"/>
                  </a:lnTo>
                  <a:lnTo>
                    <a:pt x="573" y="13"/>
                  </a:lnTo>
                  <a:lnTo>
                    <a:pt x="543" y="8"/>
                  </a:lnTo>
                  <a:lnTo>
                    <a:pt x="511" y="3"/>
                  </a:lnTo>
                  <a:lnTo>
                    <a:pt x="478" y="0"/>
                  </a:lnTo>
                  <a:lnTo>
                    <a:pt x="446" y="0"/>
                  </a:lnTo>
                  <a:lnTo>
                    <a:pt x="446" y="0"/>
                  </a:lnTo>
                  <a:lnTo>
                    <a:pt x="413" y="0"/>
                  </a:lnTo>
                  <a:lnTo>
                    <a:pt x="382" y="3"/>
                  </a:lnTo>
                  <a:lnTo>
                    <a:pt x="350" y="8"/>
                  </a:lnTo>
                  <a:lnTo>
                    <a:pt x="318" y="13"/>
                  </a:lnTo>
                  <a:lnTo>
                    <a:pt x="287" y="20"/>
                  </a:lnTo>
                  <a:lnTo>
                    <a:pt x="258" y="30"/>
                  </a:lnTo>
                  <a:lnTo>
                    <a:pt x="228" y="39"/>
                  </a:lnTo>
                  <a:lnTo>
                    <a:pt x="200" y="51"/>
                  </a:lnTo>
                  <a:lnTo>
                    <a:pt x="172" y="64"/>
                  </a:lnTo>
                  <a:lnTo>
                    <a:pt x="145" y="79"/>
                  </a:lnTo>
                  <a:lnTo>
                    <a:pt x="119" y="94"/>
                  </a:lnTo>
                  <a:lnTo>
                    <a:pt x="93" y="111"/>
                  </a:lnTo>
                  <a:lnTo>
                    <a:pt x="68" y="129"/>
                  </a:lnTo>
                  <a:lnTo>
                    <a:pt x="45" y="148"/>
                  </a:lnTo>
                  <a:lnTo>
                    <a:pt x="22" y="169"/>
                  </a:lnTo>
                  <a:lnTo>
                    <a:pt x="0" y="190"/>
                  </a:lnTo>
                  <a:lnTo>
                    <a:pt x="0"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Freeform 223"/>
            <p:cNvSpPr>
              <a:spLocks/>
            </p:cNvSpPr>
            <p:nvPr/>
          </p:nvSpPr>
          <p:spPr bwMode="auto">
            <a:xfrm>
              <a:off x="8196263" y="3071813"/>
              <a:ext cx="236538" cy="80963"/>
            </a:xfrm>
            <a:custGeom>
              <a:avLst/>
              <a:gdLst>
                <a:gd name="T0" fmla="*/ 75 w 595"/>
                <a:gd name="T1" fmla="*/ 203 h 203"/>
                <a:gd name="T2" fmla="*/ 85 w 595"/>
                <a:gd name="T3" fmla="*/ 192 h 203"/>
                <a:gd name="T4" fmla="*/ 108 w 595"/>
                <a:gd name="T5" fmla="*/ 171 h 203"/>
                <a:gd name="T6" fmla="*/ 133 w 595"/>
                <a:gd name="T7" fmla="*/ 154 h 203"/>
                <a:gd name="T8" fmla="*/ 160 w 595"/>
                <a:gd name="T9" fmla="*/ 138 h 203"/>
                <a:gd name="T10" fmla="*/ 189 w 595"/>
                <a:gd name="T11" fmla="*/ 125 h 203"/>
                <a:gd name="T12" fmla="*/ 218 w 595"/>
                <a:gd name="T13" fmla="*/ 115 h 203"/>
                <a:gd name="T14" fmla="*/ 249 w 595"/>
                <a:gd name="T15" fmla="*/ 109 h 203"/>
                <a:gd name="T16" fmla="*/ 282 w 595"/>
                <a:gd name="T17" fmla="*/ 106 h 203"/>
                <a:gd name="T18" fmla="*/ 298 w 595"/>
                <a:gd name="T19" fmla="*/ 104 h 203"/>
                <a:gd name="T20" fmla="*/ 331 w 595"/>
                <a:gd name="T21" fmla="*/ 107 h 203"/>
                <a:gd name="T22" fmla="*/ 363 w 595"/>
                <a:gd name="T23" fmla="*/ 111 h 203"/>
                <a:gd name="T24" fmla="*/ 392 w 595"/>
                <a:gd name="T25" fmla="*/ 120 h 203"/>
                <a:gd name="T26" fmla="*/ 422 w 595"/>
                <a:gd name="T27" fmla="*/ 131 h 203"/>
                <a:gd name="T28" fmla="*/ 449 w 595"/>
                <a:gd name="T29" fmla="*/ 145 h 203"/>
                <a:gd name="T30" fmla="*/ 476 w 595"/>
                <a:gd name="T31" fmla="*/ 162 h 203"/>
                <a:gd name="T32" fmla="*/ 500 w 595"/>
                <a:gd name="T33" fmla="*/ 181 h 203"/>
                <a:gd name="T34" fmla="*/ 522 w 595"/>
                <a:gd name="T35" fmla="*/ 203 h 203"/>
                <a:gd name="T36" fmla="*/ 595 w 595"/>
                <a:gd name="T37" fmla="*/ 130 h 203"/>
                <a:gd name="T38" fmla="*/ 566 w 595"/>
                <a:gd name="T39" fmla="*/ 101 h 203"/>
                <a:gd name="T40" fmla="*/ 534 w 595"/>
                <a:gd name="T41" fmla="*/ 76 h 203"/>
                <a:gd name="T42" fmla="*/ 499 w 595"/>
                <a:gd name="T43" fmla="*/ 54 h 203"/>
                <a:gd name="T44" fmla="*/ 463 w 595"/>
                <a:gd name="T45" fmla="*/ 35 h 203"/>
                <a:gd name="T46" fmla="*/ 424 w 595"/>
                <a:gd name="T47" fmla="*/ 20 h 203"/>
                <a:gd name="T48" fmla="*/ 384 w 595"/>
                <a:gd name="T49" fmla="*/ 9 h 203"/>
                <a:gd name="T50" fmla="*/ 341 w 595"/>
                <a:gd name="T51" fmla="*/ 2 h 203"/>
                <a:gd name="T52" fmla="*/ 298 w 595"/>
                <a:gd name="T53" fmla="*/ 0 h 203"/>
                <a:gd name="T54" fmla="*/ 276 w 595"/>
                <a:gd name="T55" fmla="*/ 1 h 203"/>
                <a:gd name="T56" fmla="*/ 234 w 595"/>
                <a:gd name="T57" fmla="*/ 6 h 203"/>
                <a:gd name="T58" fmla="*/ 192 w 595"/>
                <a:gd name="T59" fmla="*/ 15 h 203"/>
                <a:gd name="T60" fmla="*/ 153 w 595"/>
                <a:gd name="T61" fmla="*/ 28 h 203"/>
                <a:gd name="T62" fmla="*/ 114 w 595"/>
                <a:gd name="T63" fmla="*/ 44 h 203"/>
                <a:gd name="T64" fmla="*/ 79 w 595"/>
                <a:gd name="T65" fmla="*/ 64 h 203"/>
                <a:gd name="T66" fmla="*/ 46 w 595"/>
                <a:gd name="T67" fmla="*/ 88 h 203"/>
                <a:gd name="T68" fmla="*/ 14 w 595"/>
                <a:gd name="T69" fmla="*/ 115 h 203"/>
                <a:gd name="T70" fmla="*/ 0 w 595"/>
                <a:gd name="T71" fmla="*/ 13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5" h="203">
                  <a:moveTo>
                    <a:pt x="0" y="130"/>
                  </a:moveTo>
                  <a:lnTo>
                    <a:pt x="75" y="203"/>
                  </a:lnTo>
                  <a:lnTo>
                    <a:pt x="75" y="203"/>
                  </a:lnTo>
                  <a:lnTo>
                    <a:pt x="85" y="192"/>
                  </a:lnTo>
                  <a:lnTo>
                    <a:pt x="97" y="181"/>
                  </a:lnTo>
                  <a:lnTo>
                    <a:pt x="108" y="171"/>
                  </a:lnTo>
                  <a:lnTo>
                    <a:pt x="121" y="162"/>
                  </a:lnTo>
                  <a:lnTo>
                    <a:pt x="133" y="154"/>
                  </a:lnTo>
                  <a:lnTo>
                    <a:pt x="146" y="145"/>
                  </a:lnTo>
                  <a:lnTo>
                    <a:pt x="160" y="138"/>
                  </a:lnTo>
                  <a:lnTo>
                    <a:pt x="173" y="131"/>
                  </a:lnTo>
                  <a:lnTo>
                    <a:pt x="189" y="125"/>
                  </a:lnTo>
                  <a:lnTo>
                    <a:pt x="203" y="120"/>
                  </a:lnTo>
                  <a:lnTo>
                    <a:pt x="218" y="115"/>
                  </a:lnTo>
                  <a:lnTo>
                    <a:pt x="234" y="111"/>
                  </a:lnTo>
                  <a:lnTo>
                    <a:pt x="249" y="109"/>
                  </a:lnTo>
                  <a:lnTo>
                    <a:pt x="265" y="107"/>
                  </a:lnTo>
                  <a:lnTo>
                    <a:pt x="282" y="106"/>
                  </a:lnTo>
                  <a:lnTo>
                    <a:pt x="298" y="104"/>
                  </a:lnTo>
                  <a:lnTo>
                    <a:pt x="298" y="104"/>
                  </a:lnTo>
                  <a:lnTo>
                    <a:pt x="315" y="106"/>
                  </a:lnTo>
                  <a:lnTo>
                    <a:pt x="331" y="107"/>
                  </a:lnTo>
                  <a:lnTo>
                    <a:pt x="346" y="109"/>
                  </a:lnTo>
                  <a:lnTo>
                    <a:pt x="363" y="111"/>
                  </a:lnTo>
                  <a:lnTo>
                    <a:pt x="378" y="115"/>
                  </a:lnTo>
                  <a:lnTo>
                    <a:pt x="392" y="120"/>
                  </a:lnTo>
                  <a:lnTo>
                    <a:pt x="408" y="125"/>
                  </a:lnTo>
                  <a:lnTo>
                    <a:pt x="422" y="131"/>
                  </a:lnTo>
                  <a:lnTo>
                    <a:pt x="436" y="138"/>
                  </a:lnTo>
                  <a:lnTo>
                    <a:pt x="449" y="145"/>
                  </a:lnTo>
                  <a:lnTo>
                    <a:pt x="463" y="154"/>
                  </a:lnTo>
                  <a:lnTo>
                    <a:pt x="476" y="162"/>
                  </a:lnTo>
                  <a:lnTo>
                    <a:pt x="488" y="171"/>
                  </a:lnTo>
                  <a:lnTo>
                    <a:pt x="500" y="181"/>
                  </a:lnTo>
                  <a:lnTo>
                    <a:pt x="511" y="192"/>
                  </a:lnTo>
                  <a:lnTo>
                    <a:pt x="522" y="203"/>
                  </a:lnTo>
                  <a:lnTo>
                    <a:pt x="595" y="130"/>
                  </a:lnTo>
                  <a:lnTo>
                    <a:pt x="595" y="130"/>
                  </a:lnTo>
                  <a:lnTo>
                    <a:pt x="581" y="115"/>
                  </a:lnTo>
                  <a:lnTo>
                    <a:pt x="566" y="101"/>
                  </a:lnTo>
                  <a:lnTo>
                    <a:pt x="550" y="88"/>
                  </a:lnTo>
                  <a:lnTo>
                    <a:pt x="534" y="76"/>
                  </a:lnTo>
                  <a:lnTo>
                    <a:pt x="516" y="64"/>
                  </a:lnTo>
                  <a:lnTo>
                    <a:pt x="499" y="54"/>
                  </a:lnTo>
                  <a:lnTo>
                    <a:pt x="481" y="44"/>
                  </a:lnTo>
                  <a:lnTo>
                    <a:pt x="463" y="35"/>
                  </a:lnTo>
                  <a:lnTo>
                    <a:pt x="443" y="28"/>
                  </a:lnTo>
                  <a:lnTo>
                    <a:pt x="424" y="20"/>
                  </a:lnTo>
                  <a:lnTo>
                    <a:pt x="403" y="15"/>
                  </a:lnTo>
                  <a:lnTo>
                    <a:pt x="384" y="9"/>
                  </a:lnTo>
                  <a:lnTo>
                    <a:pt x="363" y="6"/>
                  </a:lnTo>
                  <a:lnTo>
                    <a:pt x="341" y="2"/>
                  </a:lnTo>
                  <a:lnTo>
                    <a:pt x="320" y="1"/>
                  </a:lnTo>
                  <a:lnTo>
                    <a:pt x="298" y="0"/>
                  </a:lnTo>
                  <a:lnTo>
                    <a:pt x="298" y="0"/>
                  </a:lnTo>
                  <a:lnTo>
                    <a:pt x="276" y="1"/>
                  </a:lnTo>
                  <a:lnTo>
                    <a:pt x="254" y="2"/>
                  </a:lnTo>
                  <a:lnTo>
                    <a:pt x="234" y="6"/>
                  </a:lnTo>
                  <a:lnTo>
                    <a:pt x="213" y="9"/>
                  </a:lnTo>
                  <a:lnTo>
                    <a:pt x="192" y="15"/>
                  </a:lnTo>
                  <a:lnTo>
                    <a:pt x="172" y="20"/>
                  </a:lnTo>
                  <a:lnTo>
                    <a:pt x="153" y="28"/>
                  </a:lnTo>
                  <a:lnTo>
                    <a:pt x="133" y="35"/>
                  </a:lnTo>
                  <a:lnTo>
                    <a:pt x="114" y="44"/>
                  </a:lnTo>
                  <a:lnTo>
                    <a:pt x="97" y="54"/>
                  </a:lnTo>
                  <a:lnTo>
                    <a:pt x="79" y="64"/>
                  </a:lnTo>
                  <a:lnTo>
                    <a:pt x="62" y="76"/>
                  </a:lnTo>
                  <a:lnTo>
                    <a:pt x="46" y="88"/>
                  </a:lnTo>
                  <a:lnTo>
                    <a:pt x="30" y="101"/>
                  </a:lnTo>
                  <a:lnTo>
                    <a:pt x="14" y="115"/>
                  </a:lnTo>
                  <a:lnTo>
                    <a:pt x="0" y="130"/>
                  </a:lnTo>
                  <a:lnTo>
                    <a:pt x="0"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Freeform 224"/>
            <p:cNvSpPr>
              <a:spLocks/>
            </p:cNvSpPr>
            <p:nvPr/>
          </p:nvSpPr>
          <p:spPr bwMode="auto">
            <a:xfrm>
              <a:off x="8270876" y="3165476"/>
              <a:ext cx="85725" cy="87313"/>
            </a:xfrm>
            <a:custGeom>
              <a:avLst/>
              <a:gdLst>
                <a:gd name="T0" fmla="*/ 109 w 218"/>
                <a:gd name="T1" fmla="*/ 0 h 218"/>
                <a:gd name="T2" fmla="*/ 87 w 218"/>
                <a:gd name="T3" fmla="*/ 2 h 218"/>
                <a:gd name="T4" fmla="*/ 67 w 218"/>
                <a:gd name="T5" fmla="*/ 8 h 218"/>
                <a:gd name="T6" fmla="*/ 48 w 218"/>
                <a:gd name="T7" fmla="*/ 19 h 218"/>
                <a:gd name="T8" fmla="*/ 31 w 218"/>
                <a:gd name="T9" fmla="*/ 32 h 218"/>
                <a:gd name="T10" fmla="*/ 18 w 218"/>
                <a:gd name="T11" fmla="*/ 47 h 218"/>
                <a:gd name="T12" fmla="*/ 8 w 218"/>
                <a:gd name="T13" fmla="*/ 66 h 218"/>
                <a:gd name="T14" fmla="*/ 2 w 218"/>
                <a:gd name="T15" fmla="*/ 87 h 218"/>
                <a:gd name="T16" fmla="*/ 0 w 218"/>
                <a:gd name="T17" fmla="*/ 108 h 218"/>
                <a:gd name="T18" fmla="*/ 1 w 218"/>
                <a:gd name="T19" fmla="*/ 119 h 218"/>
                <a:gd name="T20" fmla="*/ 5 w 218"/>
                <a:gd name="T21" fmla="*/ 141 h 218"/>
                <a:gd name="T22" fmla="*/ 13 w 218"/>
                <a:gd name="T23" fmla="*/ 160 h 218"/>
                <a:gd name="T24" fmla="*/ 25 w 218"/>
                <a:gd name="T25" fmla="*/ 177 h 218"/>
                <a:gd name="T26" fmla="*/ 39 w 218"/>
                <a:gd name="T27" fmla="*/ 193 h 218"/>
                <a:gd name="T28" fmla="*/ 57 w 218"/>
                <a:gd name="T29" fmla="*/ 205 h 218"/>
                <a:gd name="T30" fmla="*/ 76 w 218"/>
                <a:gd name="T31" fmla="*/ 213 h 218"/>
                <a:gd name="T32" fmla="*/ 98 w 218"/>
                <a:gd name="T33" fmla="*/ 217 h 218"/>
                <a:gd name="T34" fmla="*/ 109 w 218"/>
                <a:gd name="T35" fmla="*/ 218 h 218"/>
                <a:gd name="T36" fmla="*/ 131 w 218"/>
                <a:gd name="T37" fmla="*/ 216 h 218"/>
                <a:gd name="T38" fmla="*/ 151 w 218"/>
                <a:gd name="T39" fmla="*/ 209 h 218"/>
                <a:gd name="T40" fmla="*/ 170 w 218"/>
                <a:gd name="T41" fmla="*/ 199 h 218"/>
                <a:gd name="T42" fmla="*/ 186 w 218"/>
                <a:gd name="T43" fmla="*/ 185 h 218"/>
                <a:gd name="T44" fmla="*/ 199 w 218"/>
                <a:gd name="T45" fmla="*/ 170 h 218"/>
                <a:gd name="T46" fmla="*/ 209 w 218"/>
                <a:gd name="T47" fmla="*/ 151 h 218"/>
                <a:gd name="T48" fmla="*/ 216 w 218"/>
                <a:gd name="T49" fmla="*/ 130 h 218"/>
                <a:gd name="T50" fmla="*/ 218 w 218"/>
                <a:gd name="T51" fmla="*/ 108 h 218"/>
                <a:gd name="T52" fmla="*/ 218 w 218"/>
                <a:gd name="T53" fmla="*/ 97 h 218"/>
                <a:gd name="T54" fmla="*/ 213 w 218"/>
                <a:gd name="T55" fmla="*/ 77 h 218"/>
                <a:gd name="T56" fmla="*/ 205 w 218"/>
                <a:gd name="T57" fmla="*/ 57 h 218"/>
                <a:gd name="T58" fmla="*/ 194 w 218"/>
                <a:gd name="T59" fmla="*/ 39 h 218"/>
                <a:gd name="T60" fmla="*/ 178 w 218"/>
                <a:gd name="T61" fmla="*/ 24 h 218"/>
                <a:gd name="T62" fmla="*/ 161 w 218"/>
                <a:gd name="T63" fmla="*/ 13 h 218"/>
                <a:gd name="T64" fmla="*/ 141 w 218"/>
                <a:gd name="T65" fmla="*/ 4 h 218"/>
                <a:gd name="T66" fmla="*/ 120 w 218"/>
                <a:gd name="T67" fmla="*/ 0 h 218"/>
                <a:gd name="T68" fmla="*/ 109 w 218"/>
                <a:gd name="T69"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 h="218">
                  <a:moveTo>
                    <a:pt x="109" y="0"/>
                  </a:moveTo>
                  <a:lnTo>
                    <a:pt x="109" y="0"/>
                  </a:lnTo>
                  <a:lnTo>
                    <a:pt x="98" y="0"/>
                  </a:lnTo>
                  <a:lnTo>
                    <a:pt x="87" y="2"/>
                  </a:lnTo>
                  <a:lnTo>
                    <a:pt x="76" y="4"/>
                  </a:lnTo>
                  <a:lnTo>
                    <a:pt x="67" y="8"/>
                  </a:lnTo>
                  <a:lnTo>
                    <a:pt x="57" y="13"/>
                  </a:lnTo>
                  <a:lnTo>
                    <a:pt x="48" y="19"/>
                  </a:lnTo>
                  <a:lnTo>
                    <a:pt x="39" y="24"/>
                  </a:lnTo>
                  <a:lnTo>
                    <a:pt x="31" y="32"/>
                  </a:lnTo>
                  <a:lnTo>
                    <a:pt x="25" y="39"/>
                  </a:lnTo>
                  <a:lnTo>
                    <a:pt x="18" y="47"/>
                  </a:lnTo>
                  <a:lnTo>
                    <a:pt x="13" y="57"/>
                  </a:lnTo>
                  <a:lnTo>
                    <a:pt x="8" y="66"/>
                  </a:lnTo>
                  <a:lnTo>
                    <a:pt x="5" y="77"/>
                  </a:lnTo>
                  <a:lnTo>
                    <a:pt x="2" y="87"/>
                  </a:lnTo>
                  <a:lnTo>
                    <a:pt x="1" y="97"/>
                  </a:lnTo>
                  <a:lnTo>
                    <a:pt x="0" y="108"/>
                  </a:lnTo>
                  <a:lnTo>
                    <a:pt x="0" y="108"/>
                  </a:lnTo>
                  <a:lnTo>
                    <a:pt x="1" y="119"/>
                  </a:lnTo>
                  <a:lnTo>
                    <a:pt x="2" y="130"/>
                  </a:lnTo>
                  <a:lnTo>
                    <a:pt x="5" y="141"/>
                  </a:lnTo>
                  <a:lnTo>
                    <a:pt x="8" y="151"/>
                  </a:lnTo>
                  <a:lnTo>
                    <a:pt x="13" y="160"/>
                  </a:lnTo>
                  <a:lnTo>
                    <a:pt x="18" y="170"/>
                  </a:lnTo>
                  <a:lnTo>
                    <a:pt x="25" y="177"/>
                  </a:lnTo>
                  <a:lnTo>
                    <a:pt x="31" y="185"/>
                  </a:lnTo>
                  <a:lnTo>
                    <a:pt x="39" y="193"/>
                  </a:lnTo>
                  <a:lnTo>
                    <a:pt x="48" y="199"/>
                  </a:lnTo>
                  <a:lnTo>
                    <a:pt x="57" y="205"/>
                  </a:lnTo>
                  <a:lnTo>
                    <a:pt x="67" y="209"/>
                  </a:lnTo>
                  <a:lnTo>
                    <a:pt x="76" y="213"/>
                  </a:lnTo>
                  <a:lnTo>
                    <a:pt x="87" y="216"/>
                  </a:lnTo>
                  <a:lnTo>
                    <a:pt x="98" y="217"/>
                  </a:lnTo>
                  <a:lnTo>
                    <a:pt x="109" y="218"/>
                  </a:lnTo>
                  <a:lnTo>
                    <a:pt x="109" y="218"/>
                  </a:lnTo>
                  <a:lnTo>
                    <a:pt x="120" y="217"/>
                  </a:lnTo>
                  <a:lnTo>
                    <a:pt x="131" y="216"/>
                  </a:lnTo>
                  <a:lnTo>
                    <a:pt x="141" y="213"/>
                  </a:lnTo>
                  <a:lnTo>
                    <a:pt x="151" y="209"/>
                  </a:lnTo>
                  <a:lnTo>
                    <a:pt x="161" y="205"/>
                  </a:lnTo>
                  <a:lnTo>
                    <a:pt x="170" y="199"/>
                  </a:lnTo>
                  <a:lnTo>
                    <a:pt x="178" y="193"/>
                  </a:lnTo>
                  <a:lnTo>
                    <a:pt x="186" y="185"/>
                  </a:lnTo>
                  <a:lnTo>
                    <a:pt x="194" y="177"/>
                  </a:lnTo>
                  <a:lnTo>
                    <a:pt x="199" y="170"/>
                  </a:lnTo>
                  <a:lnTo>
                    <a:pt x="205" y="160"/>
                  </a:lnTo>
                  <a:lnTo>
                    <a:pt x="209" y="151"/>
                  </a:lnTo>
                  <a:lnTo>
                    <a:pt x="213" y="141"/>
                  </a:lnTo>
                  <a:lnTo>
                    <a:pt x="216" y="130"/>
                  </a:lnTo>
                  <a:lnTo>
                    <a:pt x="218" y="119"/>
                  </a:lnTo>
                  <a:lnTo>
                    <a:pt x="218" y="108"/>
                  </a:lnTo>
                  <a:lnTo>
                    <a:pt x="218" y="108"/>
                  </a:lnTo>
                  <a:lnTo>
                    <a:pt x="218" y="97"/>
                  </a:lnTo>
                  <a:lnTo>
                    <a:pt x="216" y="87"/>
                  </a:lnTo>
                  <a:lnTo>
                    <a:pt x="213" y="77"/>
                  </a:lnTo>
                  <a:lnTo>
                    <a:pt x="209" y="66"/>
                  </a:lnTo>
                  <a:lnTo>
                    <a:pt x="205" y="57"/>
                  </a:lnTo>
                  <a:lnTo>
                    <a:pt x="199" y="47"/>
                  </a:lnTo>
                  <a:lnTo>
                    <a:pt x="194" y="39"/>
                  </a:lnTo>
                  <a:lnTo>
                    <a:pt x="186" y="32"/>
                  </a:lnTo>
                  <a:lnTo>
                    <a:pt x="178" y="24"/>
                  </a:lnTo>
                  <a:lnTo>
                    <a:pt x="170" y="19"/>
                  </a:lnTo>
                  <a:lnTo>
                    <a:pt x="161" y="13"/>
                  </a:lnTo>
                  <a:lnTo>
                    <a:pt x="151" y="8"/>
                  </a:lnTo>
                  <a:lnTo>
                    <a:pt x="141" y="4"/>
                  </a:lnTo>
                  <a:lnTo>
                    <a:pt x="131" y="2"/>
                  </a:lnTo>
                  <a:lnTo>
                    <a:pt x="120" y="0"/>
                  </a:lnTo>
                  <a:lnTo>
                    <a:pt x="109" y="0"/>
                  </a:lnTo>
                  <a:lnTo>
                    <a:pt x="1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2" name="Freeform 172"/>
          <p:cNvSpPr>
            <a:spLocks noEditPoints="1"/>
          </p:cNvSpPr>
          <p:nvPr/>
        </p:nvSpPr>
        <p:spPr bwMode="auto">
          <a:xfrm>
            <a:off x="8409384" y="3969060"/>
            <a:ext cx="288032" cy="508571"/>
          </a:xfrm>
          <a:custGeom>
            <a:avLst/>
            <a:gdLst>
              <a:gd name="T0" fmla="*/ 75 w 665"/>
              <a:gd name="T1" fmla="*/ 0 h 1098"/>
              <a:gd name="T2" fmla="*/ 53 w 665"/>
              <a:gd name="T3" fmla="*/ 3 h 1098"/>
              <a:gd name="T4" fmla="*/ 33 w 665"/>
              <a:gd name="T5" fmla="*/ 13 h 1098"/>
              <a:gd name="T6" fmla="*/ 18 w 665"/>
              <a:gd name="T7" fmla="*/ 27 h 1098"/>
              <a:gd name="T8" fmla="*/ 7 w 665"/>
              <a:gd name="T9" fmla="*/ 46 h 1098"/>
              <a:gd name="T10" fmla="*/ 1 w 665"/>
              <a:gd name="T11" fmla="*/ 68 h 1098"/>
              <a:gd name="T12" fmla="*/ 0 w 665"/>
              <a:gd name="T13" fmla="*/ 1024 h 1098"/>
              <a:gd name="T14" fmla="*/ 4 w 665"/>
              <a:gd name="T15" fmla="*/ 1045 h 1098"/>
              <a:gd name="T16" fmla="*/ 13 w 665"/>
              <a:gd name="T17" fmla="*/ 1065 h 1098"/>
              <a:gd name="T18" fmla="*/ 28 w 665"/>
              <a:gd name="T19" fmla="*/ 1081 h 1098"/>
              <a:gd name="T20" fmla="*/ 46 w 665"/>
              <a:gd name="T21" fmla="*/ 1091 h 1098"/>
              <a:gd name="T22" fmla="*/ 67 w 665"/>
              <a:gd name="T23" fmla="*/ 1097 h 1098"/>
              <a:gd name="T24" fmla="*/ 591 w 665"/>
              <a:gd name="T25" fmla="*/ 1098 h 1098"/>
              <a:gd name="T26" fmla="*/ 613 w 665"/>
              <a:gd name="T27" fmla="*/ 1095 h 1098"/>
              <a:gd name="T28" fmla="*/ 632 w 665"/>
              <a:gd name="T29" fmla="*/ 1085 h 1098"/>
              <a:gd name="T30" fmla="*/ 648 w 665"/>
              <a:gd name="T31" fmla="*/ 1071 h 1098"/>
              <a:gd name="T32" fmla="*/ 659 w 665"/>
              <a:gd name="T33" fmla="*/ 1052 h 1098"/>
              <a:gd name="T34" fmla="*/ 664 w 665"/>
              <a:gd name="T35" fmla="*/ 1031 h 1098"/>
              <a:gd name="T36" fmla="*/ 665 w 665"/>
              <a:gd name="T37" fmla="*/ 74 h 1098"/>
              <a:gd name="T38" fmla="*/ 662 w 665"/>
              <a:gd name="T39" fmla="*/ 53 h 1098"/>
              <a:gd name="T40" fmla="*/ 652 w 665"/>
              <a:gd name="T41" fmla="*/ 33 h 1098"/>
              <a:gd name="T42" fmla="*/ 638 w 665"/>
              <a:gd name="T43" fmla="*/ 17 h 1098"/>
              <a:gd name="T44" fmla="*/ 619 w 665"/>
              <a:gd name="T45" fmla="*/ 7 h 1098"/>
              <a:gd name="T46" fmla="*/ 598 w 665"/>
              <a:gd name="T47" fmla="*/ 1 h 1098"/>
              <a:gd name="T48" fmla="*/ 225 w 665"/>
              <a:gd name="T49" fmla="*/ 37 h 1098"/>
              <a:gd name="T50" fmla="*/ 229 w 665"/>
              <a:gd name="T51" fmla="*/ 27 h 1098"/>
              <a:gd name="T52" fmla="*/ 425 w 665"/>
              <a:gd name="T53" fmla="*/ 23 h 1098"/>
              <a:gd name="T54" fmla="*/ 436 w 665"/>
              <a:gd name="T55" fmla="*/ 27 h 1098"/>
              <a:gd name="T56" fmla="*/ 441 w 665"/>
              <a:gd name="T57" fmla="*/ 39 h 1098"/>
              <a:gd name="T58" fmla="*/ 436 w 665"/>
              <a:gd name="T59" fmla="*/ 50 h 1098"/>
              <a:gd name="T60" fmla="*/ 240 w 665"/>
              <a:gd name="T61" fmla="*/ 55 h 1098"/>
              <a:gd name="T62" fmla="*/ 229 w 665"/>
              <a:gd name="T63" fmla="*/ 50 h 1098"/>
              <a:gd name="T64" fmla="*/ 225 w 665"/>
              <a:gd name="T65" fmla="*/ 37 h 1098"/>
              <a:gd name="T66" fmla="*/ 326 w 665"/>
              <a:gd name="T67" fmla="*/ 1061 h 1098"/>
              <a:gd name="T68" fmla="*/ 309 w 665"/>
              <a:gd name="T69" fmla="*/ 1051 h 1098"/>
              <a:gd name="T70" fmla="*/ 299 w 665"/>
              <a:gd name="T71" fmla="*/ 1034 h 1098"/>
              <a:gd name="T72" fmla="*/ 299 w 665"/>
              <a:gd name="T73" fmla="*/ 1020 h 1098"/>
              <a:gd name="T74" fmla="*/ 309 w 665"/>
              <a:gd name="T75" fmla="*/ 1003 h 1098"/>
              <a:gd name="T76" fmla="*/ 326 w 665"/>
              <a:gd name="T77" fmla="*/ 994 h 1098"/>
              <a:gd name="T78" fmla="*/ 340 w 665"/>
              <a:gd name="T79" fmla="*/ 994 h 1098"/>
              <a:gd name="T80" fmla="*/ 357 w 665"/>
              <a:gd name="T81" fmla="*/ 1003 h 1098"/>
              <a:gd name="T82" fmla="*/ 366 w 665"/>
              <a:gd name="T83" fmla="*/ 1020 h 1098"/>
              <a:gd name="T84" fmla="*/ 366 w 665"/>
              <a:gd name="T85" fmla="*/ 1034 h 1098"/>
              <a:gd name="T86" fmla="*/ 357 w 665"/>
              <a:gd name="T87" fmla="*/ 1051 h 1098"/>
              <a:gd name="T88" fmla="*/ 340 w 665"/>
              <a:gd name="T89" fmla="*/ 1061 h 1098"/>
              <a:gd name="T90" fmla="*/ 615 w 665"/>
              <a:gd name="T91" fmla="*/ 926 h 1098"/>
              <a:gd name="T92" fmla="*/ 612 w 665"/>
              <a:gd name="T93" fmla="*/ 940 h 1098"/>
              <a:gd name="T94" fmla="*/ 598 w 665"/>
              <a:gd name="T95" fmla="*/ 957 h 1098"/>
              <a:gd name="T96" fmla="*/ 578 w 665"/>
              <a:gd name="T97" fmla="*/ 963 h 1098"/>
              <a:gd name="T98" fmla="*/ 81 w 665"/>
              <a:gd name="T99" fmla="*/ 962 h 1098"/>
              <a:gd name="T100" fmla="*/ 62 w 665"/>
              <a:gd name="T101" fmla="*/ 952 h 1098"/>
              <a:gd name="T102" fmla="*/ 52 w 665"/>
              <a:gd name="T103" fmla="*/ 934 h 1098"/>
              <a:gd name="T104" fmla="*/ 51 w 665"/>
              <a:gd name="T105" fmla="*/ 115 h 1098"/>
              <a:gd name="T106" fmla="*/ 57 w 665"/>
              <a:gd name="T107" fmla="*/ 94 h 1098"/>
              <a:gd name="T108" fmla="*/ 74 w 665"/>
              <a:gd name="T109" fmla="*/ 80 h 1098"/>
              <a:gd name="T110" fmla="*/ 578 w 665"/>
              <a:gd name="T111" fmla="*/ 77 h 1098"/>
              <a:gd name="T112" fmla="*/ 592 w 665"/>
              <a:gd name="T113" fmla="*/ 80 h 1098"/>
              <a:gd name="T114" fmla="*/ 608 w 665"/>
              <a:gd name="T115" fmla="*/ 94 h 1098"/>
              <a:gd name="T116" fmla="*/ 615 w 665"/>
              <a:gd name="T117" fmla="*/ 115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5" h="1098">
                <a:moveTo>
                  <a:pt x="591" y="0"/>
                </a:moveTo>
                <a:lnTo>
                  <a:pt x="75" y="0"/>
                </a:lnTo>
                <a:lnTo>
                  <a:pt x="75" y="0"/>
                </a:lnTo>
                <a:lnTo>
                  <a:pt x="67" y="1"/>
                </a:lnTo>
                <a:lnTo>
                  <a:pt x="61" y="2"/>
                </a:lnTo>
                <a:lnTo>
                  <a:pt x="53" y="3"/>
                </a:lnTo>
                <a:lnTo>
                  <a:pt x="46" y="7"/>
                </a:lnTo>
                <a:lnTo>
                  <a:pt x="40" y="10"/>
                </a:lnTo>
                <a:lnTo>
                  <a:pt x="33" y="13"/>
                </a:lnTo>
                <a:lnTo>
                  <a:pt x="28" y="17"/>
                </a:lnTo>
                <a:lnTo>
                  <a:pt x="22" y="22"/>
                </a:lnTo>
                <a:lnTo>
                  <a:pt x="18" y="27"/>
                </a:lnTo>
                <a:lnTo>
                  <a:pt x="13" y="33"/>
                </a:lnTo>
                <a:lnTo>
                  <a:pt x="10" y="39"/>
                </a:lnTo>
                <a:lnTo>
                  <a:pt x="7" y="46"/>
                </a:lnTo>
                <a:lnTo>
                  <a:pt x="4" y="53"/>
                </a:lnTo>
                <a:lnTo>
                  <a:pt x="2" y="60"/>
                </a:lnTo>
                <a:lnTo>
                  <a:pt x="1" y="68"/>
                </a:lnTo>
                <a:lnTo>
                  <a:pt x="0" y="74"/>
                </a:lnTo>
                <a:lnTo>
                  <a:pt x="0" y="1024"/>
                </a:lnTo>
                <a:lnTo>
                  <a:pt x="0" y="1024"/>
                </a:lnTo>
                <a:lnTo>
                  <a:pt x="1" y="1031"/>
                </a:lnTo>
                <a:lnTo>
                  <a:pt x="2" y="1038"/>
                </a:lnTo>
                <a:lnTo>
                  <a:pt x="4" y="1045"/>
                </a:lnTo>
                <a:lnTo>
                  <a:pt x="7" y="1052"/>
                </a:lnTo>
                <a:lnTo>
                  <a:pt x="10" y="1059"/>
                </a:lnTo>
                <a:lnTo>
                  <a:pt x="13" y="1065"/>
                </a:lnTo>
                <a:lnTo>
                  <a:pt x="18" y="1071"/>
                </a:lnTo>
                <a:lnTo>
                  <a:pt x="22" y="1076"/>
                </a:lnTo>
                <a:lnTo>
                  <a:pt x="28" y="1081"/>
                </a:lnTo>
                <a:lnTo>
                  <a:pt x="33" y="1085"/>
                </a:lnTo>
                <a:lnTo>
                  <a:pt x="40" y="1089"/>
                </a:lnTo>
                <a:lnTo>
                  <a:pt x="46" y="1091"/>
                </a:lnTo>
                <a:lnTo>
                  <a:pt x="53" y="1095"/>
                </a:lnTo>
                <a:lnTo>
                  <a:pt x="61" y="1096"/>
                </a:lnTo>
                <a:lnTo>
                  <a:pt x="67" y="1097"/>
                </a:lnTo>
                <a:lnTo>
                  <a:pt x="75" y="1098"/>
                </a:lnTo>
                <a:lnTo>
                  <a:pt x="591" y="1098"/>
                </a:lnTo>
                <a:lnTo>
                  <a:pt x="591" y="1098"/>
                </a:lnTo>
                <a:lnTo>
                  <a:pt x="598" y="1097"/>
                </a:lnTo>
                <a:lnTo>
                  <a:pt x="605" y="1096"/>
                </a:lnTo>
                <a:lnTo>
                  <a:pt x="613" y="1095"/>
                </a:lnTo>
                <a:lnTo>
                  <a:pt x="619" y="1091"/>
                </a:lnTo>
                <a:lnTo>
                  <a:pt x="626" y="1089"/>
                </a:lnTo>
                <a:lnTo>
                  <a:pt x="632" y="1085"/>
                </a:lnTo>
                <a:lnTo>
                  <a:pt x="638" y="1081"/>
                </a:lnTo>
                <a:lnTo>
                  <a:pt x="643" y="1076"/>
                </a:lnTo>
                <a:lnTo>
                  <a:pt x="648" y="1071"/>
                </a:lnTo>
                <a:lnTo>
                  <a:pt x="652" y="1065"/>
                </a:lnTo>
                <a:lnTo>
                  <a:pt x="655" y="1059"/>
                </a:lnTo>
                <a:lnTo>
                  <a:pt x="659" y="1052"/>
                </a:lnTo>
                <a:lnTo>
                  <a:pt x="662" y="1045"/>
                </a:lnTo>
                <a:lnTo>
                  <a:pt x="663" y="1038"/>
                </a:lnTo>
                <a:lnTo>
                  <a:pt x="664" y="1031"/>
                </a:lnTo>
                <a:lnTo>
                  <a:pt x="665" y="1024"/>
                </a:lnTo>
                <a:lnTo>
                  <a:pt x="665" y="74"/>
                </a:lnTo>
                <a:lnTo>
                  <a:pt x="665" y="74"/>
                </a:lnTo>
                <a:lnTo>
                  <a:pt x="664" y="68"/>
                </a:lnTo>
                <a:lnTo>
                  <a:pt x="663" y="60"/>
                </a:lnTo>
                <a:lnTo>
                  <a:pt x="662" y="53"/>
                </a:lnTo>
                <a:lnTo>
                  <a:pt x="659" y="46"/>
                </a:lnTo>
                <a:lnTo>
                  <a:pt x="655" y="39"/>
                </a:lnTo>
                <a:lnTo>
                  <a:pt x="652" y="33"/>
                </a:lnTo>
                <a:lnTo>
                  <a:pt x="648" y="27"/>
                </a:lnTo>
                <a:lnTo>
                  <a:pt x="643" y="22"/>
                </a:lnTo>
                <a:lnTo>
                  <a:pt x="638" y="17"/>
                </a:lnTo>
                <a:lnTo>
                  <a:pt x="632" y="13"/>
                </a:lnTo>
                <a:lnTo>
                  <a:pt x="626" y="10"/>
                </a:lnTo>
                <a:lnTo>
                  <a:pt x="619" y="7"/>
                </a:lnTo>
                <a:lnTo>
                  <a:pt x="613" y="3"/>
                </a:lnTo>
                <a:lnTo>
                  <a:pt x="605" y="2"/>
                </a:lnTo>
                <a:lnTo>
                  <a:pt x="598" y="1"/>
                </a:lnTo>
                <a:lnTo>
                  <a:pt x="591" y="0"/>
                </a:lnTo>
                <a:lnTo>
                  <a:pt x="591" y="0"/>
                </a:lnTo>
                <a:close/>
                <a:moveTo>
                  <a:pt x="225" y="37"/>
                </a:moveTo>
                <a:lnTo>
                  <a:pt x="225" y="37"/>
                </a:lnTo>
                <a:lnTo>
                  <a:pt x="226" y="32"/>
                </a:lnTo>
                <a:lnTo>
                  <a:pt x="229" y="27"/>
                </a:lnTo>
                <a:lnTo>
                  <a:pt x="234" y="24"/>
                </a:lnTo>
                <a:lnTo>
                  <a:pt x="240" y="23"/>
                </a:lnTo>
                <a:lnTo>
                  <a:pt x="425" y="23"/>
                </a:lnTo>
                <a:lnTo>
                  <a:pt x="425" y="23"/>
                </a:lnTo>
                <a:lnTo>
                  <a:pt x="432" y="24"/>
                </a:lnTo>
                <a:lnTo>
                  <a:pt x="436" y="27"/>
                </a:lnTo>
                <a:lnTo>
                  <a:pt x="440" y="32"/>
                </a:lnTo>
                <a:lnTo>
                  <a:pt x="441" y="37"/>
                </a:lnTo>
                <a:lnTo>
                  <a:pt x="441" y="39"/>
                </a:lnTo>
                <a:lnTo>
                  <a:pt x="441" y="39"/>
                </a:lnTo>
                <a:lnTo>
                  <a:pt x="440" y="45"/>
                </a:lnTo>
                <a:lnTo>
                  <a:pt x="436" y="50"/>
                </a:lnTo>
                <a:lnTo>
                  <a:pt x="432" y="54"/>
                </a:lnTo>
                <a:lnTo>
                  <a:pt x="425" y="55"/>
                </a:lnTo>
                <a:lnTo>
                  <a:pt x="240" y="55"/>
                </a:lnTo>
                <a:lnTo>
                  <a:pt x="240" y="55"/>
                </a:lnTo>
                <a:lnTo>
                  <a:pt x="234" y="54"/>
                </a:lnTo>
                <a:lnTo>
                  <a:pt x="229" y="50"/>
                </a:lnTo>
                <a:lnTo>
                  <a:pt x="226" y="45"/>
                </a:lnTo>
                <a:lnTo>
                  <a:pt x="225" y="39"/>
                </a:lnTo>
                <a:lnTo>
                  <a:pt x="225" y="37"/>
                </a:lnTo>
                <a:close/>
                <a:moveTo>
                  <a:pt x="333" y="1061"/>
                </a:moveTo>
                <a:lnTo>
                  <a:pt x="333" y="1061"/>
                </a:lnTo>
                <a:lnTo>
                  <a:pt x="326" y="1061"/>
                </a:lnTo>
                <a:lnTo>
                  <a:pt x="319" y="1059"/>
                </a:lnTo>
                <a:lnTo>
                  <a:pt x="314" y="1055"/>
                </a:lnTo>
                <a:lnTo>
                  <a:pt x="309" y="1051"/>
                </a:lnTo>
                <a:lnTo>
                  <a:pt x="305" y="1047"/>
                </a:lnTo>
                <a:lnTo>
                  <a:pt x="302" y="1040"/>
                </a:lnTo>
                <a:lnTo>
                  <a:pt x="299" y="1034"/>
                </a:lnTo>
                <a:lnTo>
                  <a:pt x="298" y="1027"/>
                </a:lnTo>
                <a:lnTo>
                  <a:pt x="298" y="1027"/>
                </a:lnTo>
                <a:lnTo>
                  <a:pt x="299" y="1020"/>
                </a:lnTo>
                <a:lnTo>
                  <a:pt x="302" y="1014"/>
                </a:lnTo>
                <a:lnTo>
                  <a:pt x="305" y="1008"/>
                </a:lnTo>
                <a:lnTo>
                  <a:pt x="309" y="1003"/>
                </a:lnTo>
                <a:lnTo>
                  <a:pt x="314" y="999"/>
                </a:lnTo>
                <a:lnTo>
                  <a:pt x="319" y="996"/>
                </a:lnTo>
                <a:lnTo>
                  <a:pt x="326" y="994"/>
                </a:lnTo>
                <a:lnTo>
                  <a:pt x="333" y="993"/>
                </a:lnTo>
                <a:lnTo>
                  <a:pt x="333" y="993"/>
                </a:lnTo>
                <a:lnTo>
                  <a:pt x="340" y="994"/>
                </a:lnTo>
                <a:lnTo>
                  <a:pt x="346" y="996"/>
                </a:lnTo>
                <a:lnTo>
                  <a:pt x="352" y="999"/>
                </a:lnTo>
                <a:lnTo>
                  <a:pt x="357" y="1003"/>
                </a:lnTo>
                <a:lnTo>
                  <a:pt x="361" y="1008"/>
                </a:lnTo>
                <a:lnTo>
                  <a:pt x="364" y="1014"/>
                </a:lnTo>
                <a:lnTo>
                  <a:pt x="366" y="1020"/>
                </a:lnTo>
                <a:lnTo>
                  <a:pt x="367" y="1027"/>
                </a:lnTo>
                <a:lnTo>
                  <a:pt x="367" y="1027"/>
                </a:lnTo>
                <a:lnTo>
                  <a:pt x="366" y="1034"/>
                </a:lnTo>
                <a:lnTo>
                  <a:pt x="364" y="1040"/>
                </a:lnTo>
                <a:lnTo>
                  <a:pt x="361" y="1047"/>
                </a:lnTo>
                <a:lnTo>
                  <a:pt x="357" y="1051"/>
                </a:lnTo>
                <a:lnTo>
                  <a:pt x="352" y="1055"/>
                </a:lnTo>
                <a:lnTo>
                  <a:pt x="346" y="1059"/>
                </a:lnTo>
                <a:lnTo>
                  <a:pt x="340" y="1061"/>
                </a:lnTo>
                <a:lnTo>
                  <a:pt x="333" y="1061"/>
                </a:lnTo>
                <a:lnTo>
                  <a:pt x="333" y="1061"/>
                </a:lnTo>
                <a:close/>
                <a:moveTo>
                  <a:pt x="615" y="926"/>
                </a:moveTo>
                <a:lnTo>
                  <a:pt x="615" y="926"/>
                </a:lnTo>
                <a:lnTo>
                  <a:pt x="614" y="934"/>
                </a:lnTo>
                <a:lnTo>
                  <a:pt x="612" y="940"/>
                </a:lnTo>
                <a:lnTo>
                  <a:pt x="608" y="947"/>
                </a:lnTo>
                <a:lnTo>
                  <a:pt x="604" y="952"/>
                </a:lnTo>
                <a:lnTo>
                  <a:pt x="598" y="957"/>
                </a:lnTo>
                <a:lnTo>
                  <a:pt x="592" y="960"/>
                </a:lnTo>
                <a:lnTo>
                  <a:pt x="584" y="962"/>
                </a:lnTo>
                <a:lnTo>
                  <a:pt x="578" y="963"/>
                </a:lnTo>
                <a:lnTo>
                  <a:pt x="88" y="963"/>
                </a:lnTo>
                <a:lnTo>
                  <a:pt x="88" y="963"/>
                </a:lnTo>
                <a:lnTo>
                  <a:pt x="81" y="962"/>
                </a:lnTo>
                <a:lnTo>
                  <a:pt x="74" y="960"/>
                </a:lnTo>
                <a:lnTo>
                  <a:pt x="67" y="957"/>
                </a:lnTo>
                <a:lnTo>
                  <a:pt x="62" y="952"/>
                </a:lnTo>
                <a:lnTo>
                  <a:pt x="57" y="947"/>
                </a:lnTo>
                <a:lnTo>
                  <a:pt x="54" y="940"/>
                </a:lnTo>
                <a:lnTo>
                  <a:pt x="52" y="934"/>
                </a:lnTo>
                <a:lnTo>
                  <a:pt x="51" y="926"/>
                </a:lnTo>
                <a:lnTo>
                  <a:pt x="51" y="115"/>
                </a:lnTo>
                <a:lnTo>
                  <a:pt x="51" y="115"/>
                </a:lnTo>
                <a:lnTo>
                  <a:pt x="52" y="107"/>
                </a:lnTo>
                <a:lnTo>
                  <a:pt x="54" y="100"/>
                </a:lnTo>
                <a:lnTo>
                  <a:pt x="57" y="94"/>
                </a:lnTo>
                <a:lnTo>
                  <a:pt x="62" y="88"/>
                </a:lnTo>
                <a:lnTo>
                  <a:pt x="67" y="83"/>
                </a:lnTo>
                <a:lnTo>
                  <a:pt x="74" y="80"/>
                </a:lnTo>
                <a:lnTo>
                  <a:pt x="81" y="78"/>
                </a:lnTo>
                <a:lnTo>
                  <a:pt x="88" y="77"/>
                </a:lnTo>
                <a:lnTo>
                  <a:pt x="578" y="77"/>
                </a:lnTo>
                <a:lnTo>
                  <a:pt x="578" y="77"/>
                </a:lnTo>
                <a:lnTo>
                  <a:pt x="584" y="78"/>
                </a:lnTo>
                <a:lnTo>
                  <a:pt x="592" y="80"/>
                </a:lnTo>
                <a:lnTo>
                  <a:pt x="598" y="83"/>
                </a:lnTo>
                <a:lnTo>
                  <a:pt x="604" y="88"/>
                </a:lnTo>
                <a:lnTo>
                  <a:pt x="608" y="94"/>
                </a:lnTo>
                <a:lnTo>
                  <a:pt x="612" y="100"/>
                </a:lnTo>
                <a:lnTo>
                  <a:pt x="614" y="107"/>
                </a:lnTo>
                <a:lnTo>
                  <a:pt x="615" y="115"/>
                </a:lnTo>
                <a:lnTo>
                  <a:pt x="615" y="926"/>
                </a:ln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180"/>
          <p:cNvSpPr>
            <a:spLocks/>
          </p:cNvSpPr>
          <p:nvPr/>
        </p:nvSpPr>
        <p:spPr bwMode="auto">
          <a:xfrm>
            <a:off x="8908994" y="4557189"/>
            <a:ext cx="679450" cy="447675"/>
          </a:xfrm>
          <a:custGeom>
            <a:avLst/>
            <a:gdLst>
              <a:gd name="T0" fmla="*/ 1427 w 1715"/>
              <a:gd name="T1" fmla="*/ 433 h 1125"/>
              <a:gd name="T2" fmla="*/ 1429 w 1715"/>
              <a:gd name="T3" fmla="*/ 371 h 1125"/>
              <a:gd name="T4" fmla="*/ 1417 w 1715"/>
              <a:gd name="T5" fmla="*/ 294 h 1125"/>
              <a:gd name="T6" fmla="*/ 1390 w 1715"/>
              <a:gd name="T7" fmla="*/ 222 h 1125"/>
              <a:gd name="T8" fmla="*/ 1351 w 1715"/>
              <a:gd name="T9" fmla="*/ 158 h 1125"/>
              <a:gd name="T10" fmla="*/ 1301 w 1715"/>
              <a:gd name="T11" fmla="*/ 102 h 1125"/>
              <a:gd name="T12" fmla="*/ 1240 w 1715"/>
              <a:gd name="T13" fmla="*/ 57 h 1125"/>
              <a:gd name="T14" fmla="*/ 1172 w 1715"/>
              <a:gd name="T15" fmla="*/ 24 h 1125"/>
              <a:gd name="T16" fmla="*/ 1097 w 1715"/>
              <a:gd name="T17" fmla="*/ 4 h 1125"/>
              <a:gd name="T18" fmla="*/ 1038 w 1715"/>
              <a:gd name="T19" fmla="*/ 0 h 1125"/>
              <a:gd name="T20" fmla="*/ 926 w 1715"/>
              <a:gd name="T21" fmla="*/ 16 h 1125"/>
              <a:gd name="T22" fmla="*/ 826 w 1715"/>
              <a:gd name="T23" fmla="*/ 62 h 1125"/>
              <a:gd name="T24" fmla="*/ 744 w 1715"/>
              <a:gd name="T25" fmla="*/ 134 h 1125"/>
              <a:gd name="T26" fmla="*/ 685 w 1715"/>
              <a:gd name="T27" fmla="*/ 224 h 1125"/>
              <a:gd name="T28" fmla="*/ 640 w 1715"/>
              <a:gd name="T29" fmla="*/ 207 h 1125"/>
              <a:gd name="T30" fmla="*/ 576 w 1715"/>
              <a:gd name="T31" fmla="*/ 196 h 1125"/>
              <a:gd name="T32" fmla="*/ 529 w 1715"/>
              <a:gd name="T33" fmla="*/ 197 h 1125"/>
              <a:gd name="T34" fmla="*/ 471 w 1715"/>
              <a:gd name="T35" fmla="*/ 209 h 1125"/>
              <a:gd name="T36" fmla="*/ 419 w 1715"/>
              <a:gd name="T37" fmla="*/ 232 h 1125"/>
              <a:gd name="T38" fmla="*/ 370 w 1715"/>
              <a:gd name="T39" fmla="*/ 264 h 1125"/>
              <a:gd name="T40" fmla="*/ 331 w 1715"/>
              <a:gd name="T41" fmla="*/ 303 h 1125"/>
              <a:gd name="T42" fmla="*/ 299 w 1715"/>
              <a:gd name="T43" fmla="*/ 352 h 1125"/>
              <a:gd name="T44" fmla="*/ 276 w 1715"/>
              <a:gd name="T45" fmla="*/ 404 h 1125"/>
              <a:gd name="T46" fmla="*/ 264 w 1715"/>
              <a:gd name="T47" fmla="*/ 462 h 1125"/>
              <a:gd name="T48" fmla="*/ 264 w 1715"/>
              <a:gd name="T49" fmla="*/ 514 h 1125"/>
              <a:gd name="T50" fmla="*/ 239 w 1715"/>
              <a:gd name="T51" fmla="*/ 539 h 1125"/>
              <a:gd name="T52" fmla="*/ 138 w 1715"/>
              <a:gd name="T53" fmla="*/ 578 h 1125"/>
              <a:gd name="T54" fmla="*/ 60 w 1715"/>
              <a:gd name="T55" fmla="*/ 651 h 1125"/>
              <a:gd name="T56" fmla="*/ 12 w 1715"/>
              <a:gd name="T57" fmla="*/ 746 h 1125"/>
              <a:gd name="T58" fmla="*/ 1 w 1715"/>
              <a:gd name="T59" fmla="*/ 815 h 1125"/>
              <a:gd name="T60" fmla="*/ 2 w 1715"/>
              <a:gd name="T61" fmla="*/ 860 h 1125"/>
              <a:gd name="T62" fmla="*/ 13 w 1715"/>
              <a:gd name="T63" fmla="*/ 917 h 1125"/>
              <a:gd name="T64" fmla="*/ 36 w 1715"/>
              <a:gd name="T65" fmla="*/ 971 h 1125"/>
              <a:gd name="T66" fmla="*/ 68 w 1715"/>
              <a:gd name="T67" fmla="*/ 1018 h 1125"/>
              <a:gd name="T68" fmla="*/ 109 w 1715"/>
              <a:gd name="T69" fmla="*/ 1058 h 1125"/>
              <a:gd name="T70" fmla="*/ 156 w 1715"/>
              <a:gd name="T71" fmla="*/ 1090 h 1125"/>
              <a:gd name="T72" fmla="*/ 208 w 1715"/>
              <a:gd name="T73" fmla="*/ 1112 h 1125"/>
              <a:gd name="T74" fmla="*/ 266 w 1715"/>
              <a:gd name="T75" fmla="*/ 1124 h 1125"/>
              <a:gd name="T76" fmla="*/ 1388 w 1715"/>
              <a:gd name="T77" fmla="*/ 1125 h 1125"/>
              <a:gd name="T78" fmla="*/ 1454 w 1715"/>
              <a:gd name="T79" fmla="*/ 1119 h 1125"/>
              <a:gd name="T80" fmla="*/ 1515 w 1715"/>
              <a:gd name="T81" fmla="*/ 1100 h 1125"/>
              <a:gd name="T82" fmla="*/ 1570 w 1715"/>
              <a:gd name="T83" fmla="*/ 1071 h 1125"/>
              <a:gd name="T84" fmla="*/ 1619 w 1715"/>
              <a:gd name="T85" fmla="*/ 1030 h 1125"/>
              <a:gd name="T86" fmla="*/ 1659 w 1715"/>
              <a:gd name="T87" fmla="*/ 982 h 1125"/>
              <a:gd name="T88" fmla="*/ 1688 w 1715"/>
              <a:gd name="T89" fmla="*/ 926 h 1125"/>
              <a:gd name="T90" fmla="*/ 1708 w 1715"/>
              <a:gd name="T91" fmla="*/ 864 h 1125"/>
              <a:gd name="T92" fmla="*/ 1715 w 1715"/>
              <a:gd name="T93" fmla="*/ 799 h 1125"/>
              <a:gd name="T94" fmla="*/ 1711 w 1715"/>
              <a:gd name="T95" fmla="*/ 752 h 1125"/>
              <a:gd name="T96" fmla="*/ 1697 w 1715"/>
              <a:gd name="T97" fmla="*/ 692 h 1125"/>
              <a:gd name="T98" fmla="*/ 1673 w 1715"/>
              <a:gd name="T99" fmla="*/ 639 h 1125"/>
              <a:gd name="T100" fmla="*/ 1639 w 1715"/>
              <a:gd name="T101" fmla="*/ 589 h 1125"/>
              <a:gd name="T102" fmla="*/ 1597 w 1715"/>
              <a:gd name="T103" fmla="*/ 548 h 1125"/>
              <a:gd name="T104" fmla="*/ 1549 w 1715"/>
              <a:gd name="T105" fmla="*/ 515 h 1125"/>
              <a:gd name="T106" fmla="*/ 1494 w 1715"/>
              <a:gd name="T107" fmla="*/ 490 h 1125"/>
              <a:gd name="T108" fmla="*/ 1435 w 1715"/>
              <a:gd name="T109" fmla="*/ 475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15" h="1125">
                <a:moveTo>
                  <a:pt x="1420" y="473"/>
                </a:moveTo>
                <a:lnTo>
                  <a:pt x="1420" y="473"/>
                </a:lnTo>
                <a:lnTo>
                  <a:pt x="1423" y="454"/>
                </a:lnTo>
                <a:lnTo>
                  <a:pt x="1427" y="433"/>
                </a:lnTo>
                <a:lnTo>
                  <a:pt x="1429" y="413"/>
                </a:lnTo>
                <a:lnTo>
                  <a:pt x="1429" y="391"/>
                </a:lnTo>
                <a:lnTo>
                  <a:pt x="1429" y="391"/>
                </a:lnTo>
                <a:lnTo>
                  <a:pt x="1429" y="371"/>
                </a:lnTo>
                <a:lnTo>
                  <a:pt x="1427" y="352"/>
                </a:lnTo>
                <a:lnTo>
                  <a:pt x="1424" y="332"/>
                </a:lnTo>
                <a:lnTo>
                  <a:pt x="1421" y="312"/>
                </a:lnTo>
                <a:lnTo>
                  <a:pt x="1417" y="294"/>
                </a:lnTo>
                <a:lnTo>
                  <a:pt x="1411" y="275"/>
                </a:lnTo>
                <a:lnTo>
                  <a:pt x="1405" y="257"/>
                </a:lnTo>
                <a:lnTo>
                  <a:pt x="1398" y="239"/>
                </a:lnTo>
                <a:lnTo>
                  <a:pt x="1390" y="222"/>
                </a:lnTo>
                <a:lnTo>
                  <a:pt x="1382" y="205"/>
                </a:lnTo>
                <a:lnTo>
                  <a:pt x="1372" y="188"/>
                </a:lnTo>
                <a:lnTo>
                  <a:pt x="1362" y="173"/>
                </a:lnTo>
                <a:lnTo>
                  <a:pt x="1351" y="158"/>
                </a:lnTo>
                <a:lnTo>
                  <a:pt x="1340" y="142"/>
                </a:lnTo>
                <a:lnTo>
                  <a:pt x="1327" y="128"/>
                </a:lnTo>
                <a:lnTo>
                  <a:pt x="1314" y="115"/>
                </a:lnTo>
                <a:lnTo>
                  <a:pt x="1301" y="102"/>
                </a:lnTo>
                <a:lnTo>
                  <a:pt x="1286" y="90"/>
                </a:lnTo>
                <a:lnTo>
                  <a:pt x="1272" y="78"/>
                </a:lnTo>
                <a:lnTo>
                  <a:pt x="1257" y="67"/>
                </a:lnTo>
                <a:lnTo>
                  <a:pt x="1240" y="57"/>
                </a:lnTo>
                <a:lnTo>
                  <a:pt x="1224" y="47"/>
                </a:lnTo>
                <a:lnTo>
                  <a:pt x="1207" y="38"/>
                </a:lnTo>
                <a:lnTo>
                  <a:pt x="1190" y="30"/>
                </a:lnTo>
                <a:lnTo>
                  <a:pt x="1172" y="24"/>
                </a:lnTo>
                <a:lnTo>
                  <a:pt x="1154" y="17"/>
                </a:lnTo>
                <a:lnTo>
                  <a:pt x="1135" y="13"/>
                </a:lnTo>
                <a:lnTo>
                  <a:pt x="1116" y="9"/>
                </a:lnTo>
                <a:lnTo>
                  <a:pt x="1097" y="4"/>
                </a:lnTo>
                <a:lnTo>
                  <a:pt x="1077" y="2"/>
                </a:lnTo>
                <a:lnTo>
                  <a:pt x="1057" y="1"/>
                </a:lnTo>
                <a:lnTo>
                  <a:pt x="1038" y="0"/>
                </a:lnTo>
                <a:lnTo>
                  <a:pt x="1038" y="0"/>
                </a:lnTo>
                <a:lnTo>
                  <a:pt x="1009" y="1"/>
                </a:lnTo>
                <a:lnTo>
                  <a:pt x="981" y="4"/>
                </a:lnTo>
                <a:lnTo>
                  <a:pt x="952" y="10"/>
                </a:lnTo>
                <a:lnTo>
                  <a:pt x="926" y="16"/>
                </a:lnTo>
                <a:lnTo>
                  <a:pt x="900" y="25"/>
                </a:lnTo>
                <a:lnTo>
                  <a:pt x="873" y="36"/>
                </a:lnTo>
                <a:lnTo>
                  <a:pt x="849" y="48"/>
                </a:lnTo>
                <a:lnTo>
                  <a:pt x="826" y="62"/>
                </a:lnTo>
                <a:lnTo>
                  <a:pt x="804" y="78"/>
                </a:lnTo>
                <a:lnTo>
                  <a:pt x="782" y="95"/>
                </a:lnTo>
                <a:lnTo>
                  <a:pt x="763" y="114"/>
                </a:lnTo>
                <a:lnTo>
                  <a:pt x="744" y="134"/>
                </a:lnTo>
                <a:lnTo>
                  <a:pt x="726" y="154"/>
                </a:lnTo>
                <a:lnTo>
                  <a:pt x="711" y="176"/>
                </a:lnTo>
                <a:lnTo>
                  <a:pt x="697" y="199"/>
                </a:lnTo>
                <a:lnTo>
                  <a:pt x="685" y="224"/>
                </a:lnTo>
                <a:lnTo>
                  <a:pt x="685" y="224"/>
                </a:lnTo>
                <a:lnTo>
                  <a:pt x="669" y="218"/>
                </a:lnTo>
                <a:lnTo>
                  <a:pt x="655" y="212"/>
                </a:lnTo>
                <a:lnTo>
                  <a:pt x="640" y="207"/>
                </a:lnTo>
                <a:lnTo>
                  <a:pt x="625" y="204"/>
                </a:lnTo>
                <a:lnTo>
                  <a:pt x="608" y="200"/>
                </a:lnTo>
                <a:lnTo>
                  <a:pt x="593" y="198"/>
                </a:lnTo>
                <a:lnTo>
                  <a:pt x="576" y="196"/>
                </a:lnTo>
                <a:lnTo>
                  <a:pt x="559" y="196"/>
                </a:lnTo>
                <a:lnTo>
                  <a:pt x="559" y="196"/>
                </a:lnTo>
                <a:lnTo>
                  <a:pt x="545" y="196"/>
                </a:lnTo>
                <a:lnTo>
                  <a:pt x="529" y="197"/>
                </a:lnTo>
                <a:lnTo>
                  <a:pt x="514" y="199"/>
                </a:lnTo>
                <a:lnTo>
                  <a:pt x="500" y="203"/>
                </a:lnTo>
                <a:lnTo>
                  <a:pt x="485" y="206"/>
                </a:lnTo>
                <a:lnTo>
                  <a:pt x="471" y="209"/>
                </a:lnTo>
                <a:lnTo>
                  <a:pt x="457" y="214"/>
                </a:lnTo>
                <a:lnTo>
                  <a:pt x="444" y="219"/>
                </a:lnTo>
                <a:lnTo>
                  <a:pt x="431" y="226"/>
                </a:lnTo>
                <a:lnTo>
                  <a:pt x="419" y="232"/>
                </a:lnTo>
                <a:lnTo>
                  <a:pt x="405" y="239"/>
                </a:lnTo>
                <a:lnTo>
                  <a:pt x="393" y="246"/>
                </a:lnTo>
                <a:lnTo>
                  <a:pt x="382" y="255"/>
                </a:lnTo>
                <a:lnTo>
                  <a:pt x="370" y="264"/>
                </a:lnTo>
                <a:lnTo>
                  <a:pt x="361" y="273"/>
                </a:lnTo>
                <a:lnTo>
                  <a:pt x="350" y="283"/>
                </a:lnTo>
                <a:lnTo>
                  <a:pt x="340" y="294"/>
                </a:lnTo>
                <a:lnTo>
                  <a:pt x="331" y="303"/>
                </a:lnTo>
                <a:lnTo>
                  <a:pt x="322" y="315"/>
                </a:lnTo>
                <a:lnTo>
                  <a:pt x="313" y="326"/>
                </a:lnTo>
                <a:lnTo>
                  <a:pt x="306" y="338"/>
                </a:lnTo>
                <a:lnTo>
                  <a:pt x="299" y="352"/>
                </a:lnTo>
                <a:lnTo>
                  <a:pt x="293" y="364"/>
                </a:lnTo>
                <a:lnTo>
                  <a:pt x="286" y="377"/>
                </a:lnTo>
                <a:lnTo>
                  <a:pt x="281" y="391"/>
                </a:lnTo>
                <a:lnTo>
                  <a:pt x="276" y="404"/>
                </a:lnTo>
                <a:lnTo>
                  <a:pt x="272" y="418"/>
                </a:lnTo>
                <a:lnTo>
                  <a:pt x="268" y="433"/>
                </a:lnTo>
                <a:lnTo>
                  <a:pt x="266" y="447"/>
                </a:lnTo>
                <a:lnTo>
                  <a:pt x="264" y="462"/>
                </a:lnTo>
                <a:lnTo>
                  <a:pt x="263" y="478"/>
                </a:lnTo>
                <a:lnTo>
                  <a:pt x="263" y="493"/>
                </a:lnTo>
                <a:lnTo>
                  <a:pt x="263" y="493"/>
                </a:lnTo>
                <a:lnTo>
                  <a:pt x="264" y="514"/>
                </a:lnTo>
                <a:lnTo>
                  <a:pt x="266" y="535"/>
                </a:lnTo>
                <a:lnTo>
                  <a:pt x="266" y="535"/>
                </a:lnTo>
                <a:lnTo>
                  <a:pt x="252" y="536"/>
                </a:lnTo>
                <a:lnTo>
                  <a:pt x="239" y="539"/>
                </a:lnTo>
                <a:lnTo>
                  <a:pt x="212" y="546"/>
                </a:lnTo>
                <a:lnTo>
                  <a:pt x="186" y="554"/>
                </a:lnTo>
                <a:lnTo>
                  <a:pt x="162" y="565"/>
                </a:lnTo>
                <a:lnTo>
                  <a:pt x="138" y="578"/>
                </a:lnTo>
                <a:lnTo>
                  <a:pt x="116" y="594"/>
                </a:lnTo>
                <a:lnTo>
                  <a:pt x="96" y="611"/>
                </a:lnTo>
                <a:lnTo>
                  <a:pt x="77" y="630"/>
                </a:lnTo>
                <a:lnTo>
                  <a:pt x="60" y="651"/>
                </a:lnTo>
                <a:lnTo>
                  <a:pt x="45" y="673"/>
                </a:lnTo>
                <a:lnTo>
                  <a:pt x="32" y="696"/>
                </a:lnTo>
                <a:lnTo>
                  <a:pt x="21" y="721"/>
                </a:lnTo>
                <a:lnTo>
                  <a:pt x="12" y="746"/>
                </a:lnTo>
                <a:lnTo>
                  <a:pt x="6" y="774"/>
                </a:lnTo>
                <a:lnTo>
                  <a:pt x="3" y="787"/>
                </a:lnTo>
                <a:lnTo>
                  <a:pt x="1" y="801"/>
                </a:lnTo>
                <a:lnTo>
                  <a:pt x="1" y="815"/>
                </a:lnTo>
                <a:lnTo>
                  <a:pt x="0" y="829"/>
                </a:lnTo>
                <a:lnTo>
                  <a:pt x="0" y="829"/>
                </a:lnTo>
                <a:lnTo>
                  <a:pt x="1" y="845"/>
                </a:lnTo>
                <a:lnTo>
                  <a:pt x="2" y="860"/>
                </a:lnTo>
                <a:lnTo>
                  <a:pt x="3" y="874"/>
                </a:lnTo>
                <a:lnTo>
                  <a:pt x="7" y="889"/>
                </a:lnTo>
                <a:lnTo>
                  <a:pt x="10" y="904"/>
                </a:lnTo>
                <a:lnTo>
                  <a:pt x="13" y="917"/>
                </a:lnTo>
                <a:lnTo>
                  <a:pt x="19" y="931"/>
                </a:lnTo>
                <a:lnTo>
                  <a:pt x="23" y="944"/>
                </a:lnTo>
                <a:lnTo>
                  <a:pt x="30" y="958"/>
                </a:lnTo>
                <a:lnTo>
                  <a:pt x="36" y="971"/>
                </a:lnTo>
                <a:lnTo>
                  <a:pt x="43" y="983"/>
                </a:lnTo>
                <a:lnTo>
                  <a:pt x="50" y="995"/>
                </a:lnTo>
                <a:lnTo>
                  <a:pt x="59" y="1007"/>
                </a:lnTo>
                <a:lnTo>
                  <a:pt x="68" y="1018"/>
                </a:lnTo>
                <a:lnTo>
                  <a:pt x="77" y="1029"/>
                </a:lnTo>
                <a:lnTo>
                  <a:pt x="87" y="1039"/>
                </a:lnTo>
                <a:lnTo>
                  <a:pt x="98" y="1049"/>
                </a:lnTo>
                <a:lnTo>
                  <a:pt x="109" y="1058"/>
                </a:lnTo>
                <a:lnTo>
                  <a:pt x="119" y="1067"/>
                </a:lnTo>
                <a:lnTo>
                  <a:pt x="130" y="1075"/>
                </a:lnTo>
                <a:lnTo>
                  <a:pt x="142" y="1083"/>
                </a:lnTo>
                <a:lnTo>
                  <a:pt x="156" y="1090"/>
                </a:lnTo>
                <a:lnTo>
                  <a:pt x="168" y="1097"/>
                </a:lnTo>
                <a:lnTo>
                  <a:pt x="181" y="1102"/>
                </a:lnTo>
                <a:lnTo>
                  <a:pt x="195" y="1108"/>
                </a:lnTo>
                <a:lnTo>
                  <a:pt x="208" y="1112"/>
                </a:lnTo>
                <a:lnTo>
                  <a:pt x="222" y="1117"/>
                </a:lnTo>
                <a:lnTo>
                  <a:pt x="237" y="1120"/>
                </a:lnTo>
                <a:lnTo>
                  <a:pt x="252" y="1122"/>
                </a:lnTo>
                <a:lnTo>
                  <a:pt x="266" y="1124"/>
                </a:lnTo>
                <a:lnTo>
                  <a:pt x="282" y="1125"/>
                </a:lnTo>
                <a:lnTo>
                  <a:pt x="297" y="1125"/>
                </a:lnTo>
                <a:lnTo>
                  <a:pt x="1388" y="1125"/>
                </a:lnTo>
                <a:lnTo>
                  <a:pt x="1388" y="1125"/>
                </a:lnTo>
                <a:lnTo>
                  <a:pt x="1405" y="1125"/>
                </a:lnTo>
                <a:lnTo>
                  <a:pt x="1421" y="1124"/>
                </a:lnTo>
                <a:lnTo>
                  <a:pt x="1438" y="1122"/>
                </a:lnTo>
                <a:lnTo>
                  <a:pt x="1454" y="1119"/>
                </a:lnTo>
                <a:lnTo>
                  <a:pt x="1469" y="1115"/>
                </a:lnTo>
                <a:lnTo>
                  <a:pt x="1485" y="1111"/>
                </a:lnTo>
                <a:lnTo>
                  <a:pt x="1500" y="1106"/>
                </a:lnTo>
                <a:lnTo>
                  <a:pt x="1515" y="1100"/>
                </a:lnTo>
                <a:lnTo>
                  <a:pt x="1530" y="1094"/>
                </a:lnTo>
                <a:lnTo>
                  <a:pt x="1544" y="1086"/>
                </a:lnTo>
                <a:lnTo>
                  <a:pt x="1557" y="1078"/>
                </a:lnTo>
                <a:lnTo>
                  <a:pt x="1570" y="1071"/>
                </a:lnTo>
                <a:lnTo>
                  <a:pt x="1583" y="1061"/>
                </a:lnTo>
                <a:lnTo>
                  <a:pt x="1595" y="1051"/>
                </a:lnTo>
                <a:lnTo>
                  <a:pt x="1607" y="1041"/>
                </a:lnTo>
                <a:lnTo>
                  <a:pt x="1619" y="1030"/>
                </a:lnTo>
                <a:lnTo>
                  <a:pt x="1629" y="1019"/>
                </a:lnTo>
                <a:lnTo>
                  <a:pt x="1640" y="1007"/>
                </a:lnTo>
                <a:lnTo>
                  <a:pt x="1650" y="995"/>
                </a:lnTo>
                <a:lnTo>
                  <a:pt x="1659" y="982"/>
                </a:lnTo>
                <a:lnTo>
                  <a:pt x="1668" y="969"/>
                </a:lnTo>
                <a:lnTo>
                  <a:pt x="1675" y="954"/>
                </a:lnTo>
                <a:lnTo>
                  <a:pt x="1682" y="941"/>
                </a:lnTo>
                <a:lnTo>
                  <a:pt x="1688" y="926"/>
                </a:lnTo>
                <a:lnTo>
                  <a:pt x="1695" y="912"/>
                </a:lnTo>
                <a:lnTo>
                  <a:pt x="1699" y="896"/>
                </a:lnTo>
                <a:lnTo>
                  <a:pt x="1705" y="881"/>
                </a:lnTo>
                <a:lnTo>
                  <a:pt x="1708" y="864"/>
                </a:lnTo>
                <a:lnTo>
                  <a:pt x="1710" y="849"/>
                </a:lnTo>
                <a:lnTo>
                  <a:pt x="1713" y="833"/>
                </a:lnTo>
                <a:lnTo>
                  <a:pt x="1715" y="816"/>
                </a:lnTo>
                <a:lnTo>
                  <a:pt x="1715" y="799"/>
                </a:lnTo>
                <a:lnTo>
                  <a:pt x="1715" y="799"/>
                </a:lnTo>
                <a:lnTo>
                  <a:pt x="1715" y="783"/>
                </a:lnTo>
                <a:lnTo>
                  <a:pt x="1714" y="768"/>
                </a:lnTo>
                <a:lnTo>
                  <a:pt x="1711" y="752"/>
                </a:lnTo>
                <a:lnTo>
                  <a:pt x="1709" y="737"/>
                </a:lnTo>
                <a:lnTo>
                  <a:pt x="1706" y="722"/>
                </a:lnTo>
                <a:lnTo>
                  <a:pt x="1702" y="708"/>
                </a:lnTo>
                <a:lnTo>
                  <a:pt x="1697" y="692"/>
                </a:lnTo>
                <a:lnTo>
                  <a:pt x="1692" y="679"/>
                </a:lnTo>
                <a:lnTo>
                  <a:pt x="1686" y="665"/>
                </a:lnTo>
                <a:lnTo>
                  <a:pt x="1680" y="652"/>
                </a:lnTo>
                <a:lnTo>
                  <a:pt x="1673" y="639"/>
                </a:lnTo>
                <a:lnTo>
                  <a:pt x="1665" y="626"/>
                </a:lnTo>
                <a:lnTo>
                  <a:pt x="1657" y="614"/>
                </a:lnTo>
                <a:lnTo>
                  <a:pt x="1648" y="601"/>
                </a:lnTo>
                <a:lnTo>
                  <a:pt x="1639" y="589"/>
                </a:lnTo>
                <a:lnTo>
                  <a:pt x="1629" y="578"/>
                </a:lnTo>
                <a:lnTo>
                  <a:pt x="1619" y="569"/>
                </a:lnTo>
                <a:lnTo>
                  <a:pt x="1608" y="558"/>
                </a:lnTo>
                <a:lnTo>
                  <a:pt x="1597" y="548"/>
                </a:lnTo>
                <a:lnTo>
                  <a:pt x="1585" y="539"/>
                </a:lnTo>
                <a:lnTo>
                  <a:pt x="1574" y="530"/>
                </a:lnTo>
                <a:lnTo>
                  <a:pt x="1561" y="523"/>
                </a:lnTo>
                <a:lnTo>
                  <a:pt x="1549" y="515"/>
                </a:lnTo>
                <a:lnTo>
                  <a:pt x="1536" y="507"/>
                </a:lnTo>
                <a:lnTo>
                  <a:pt x="1522" y="501"/>
                </a:lnTo>
                <a:lnTo>
                  <a:pt x="1509" y="495"/>
                </a:lnTo>
                <a:lnTo>
                  <a:pt x="1494" y="490"/>
                </a:lnTo>
                <a:lnTo>
                  <a:pt x="1480" y="485"/>
                </a:lnTo>
                <a:lnTo>
                  <a:pt x="1465" y="482"/>
                </a:lnTo>
                <a:lnTo>
                  <a:pt x="1451" y="479"/>
                </a:lnTo>
                <a:lnTo>
                  <a:pt x="1435" y="475"/>
                </a:lnTo>
                <a:lnTo>
                  <a:pt x="1420" y="473"/>
                </a:lnTo>
                <a:lnTo>
                  <a:pt x="1420" y="47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pic>
        <p:nvPicPr>
          <p:cNvPr id="33" name="Picture 2" descr="D:\Dropbox\SANMOTION\help\M0010763J_SANMOTION_MOTORSETUP_Jpn\doc.files\image029.gif"/>
          <p:cNvPicPr>
            <a:picLocks noChangeAspect="1" noChangeArrowheads="1"/>
          </p:cNvPicPr>
          <p:nvPr/>
        </p:nvPicPr>
        <p:blipFill>
          <a:blip r:embed="rId4"/>
          <a:srcRect/>
          <a:stretch>
            <a:fillRect/>
          </a:stretch>
        </p:blipFill>
        <p:spPr bwMode="auto">
          <a:xfrm>
            <a:off x="8949444" y="3465004"/>
            <a:ext cx="718613" cy="528266"/>
          </a:xfrm>
          <a:prstGeom prst="rect">
            <a:avLst/>
          </a:prstGeom>
          <a:noFill/>
        </p:spPr>
      </p:pic>
    </p:spTree>
    <p:extLst>
      <p:ext uri="{BB962C8B-B14F-4D97-AF65-F5344CB8AC3E}">
        <p14:creationId xmlns:p14="http://schemas.microsoft.com/office/powerpoint/2010/main" val="3752944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9</a:t>
            </a:r>
            <a:r>
              <a:rPr kumimoji="1" lang="en-US" altLang="ja-JP" dirty="0" smtClean="0"/>
              <a:t>. </a:t>
            </a:r>
            <a:r>
              <a:rPr kumimoji="1" lang="ja-JP" altLang="en-US" dirty="0" smtClean="0"/>
              <a:t>②</a:t>
            </a:r>
            <a:r>
              <a:rPr kumimoji="1" lang="en-US" altLang="ja-JP" dirty="0" smtClean="0"/>
              <a:t>Setup</a:t>
            </a:r>
            <a:r>
              <a:rPr kumimoji="1" lang="ja-JP" altLang="en-US" dirty="0" smtClean="0"/>
              <a:t>ソフトウェア追加機能要件</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9</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351582676"/>
              </p:ext>
            </p:extLst>
          </p:nvPr>
        </p:nvGraphicFramePr>
        <p:xfrm>
          <a:off x="164468" y="748052"/>
          <a:ext cx="9613067" cy="5760720"/>
        </p:xfrm>
        <a:graphic>
          <a:graphicData uri="http://schemas.openxmlformats.org/drawingml/2006/table">
            <a:tbl>
              <a:tblPr firstRow="1" bandRow="1">
                <a:tableStyleId>{3C2FFA5D-87B4-456A-9821-1D502468CF0F}</a:tableStyleId>
              </a:tblPr>
              <a:tblGrid>
                <a:gridCol w="1296144"/>
                <a:gridCol w="2239698"/>
                <a:gridCol w="1972770"/>
                <a:gridCol w="2041882"/>
                <a:gridCol w="2062573"/>
              </a:tblGrid>
              <a:tr h="131428">
                <a:tc>
                  <a:txBody>
                    <a:bodyPr/>
                    <a:lstStyle/>
                    <a:p>
                      <a:pPr algn="ctr"/>
                      <a:r>
                        <a:rPr kumimoji="1" lang="ja-JP" altLang="en-US" sz="1400" dirty="0" smtClean="0">
                          <a:solidFill>
                            <a:srgbClr val="0000CC"/>
                          </a:solidFill>
                        </a:rPr>
                        <a:t>機能要件</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内容</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課題</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解決策</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目的・効果</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3016">
                <a:tc>
                  <a:txBody>
                    <a:bodyPr/>
                    <a:lstStyle/>
                    <a:p>
                      <a:r>
                        <a:rPr kumimoji="1" lang="ja-JP" altLang="en-US" sz="1400" dirty="0" smtClean="0">
                          <a:solidFill>
                            <a:srgbClr val="0000CC"/>
                          </a:solidFill>
                        </a:rPr>
                        <a:t>①動かない診断</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・動かない原因を特定してモータ駆動までの工数を削減する。</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・要因</a:t>
                      </a:r>
                      <a:r>
                        <a:rPr kumimoji="1" lang="en-US" altLang="ja-JP" sz="1400" dirty="0" smtClean="0">
                          <a:solidFill>
                            <a:srgbClr val="0000CC"/>
                          </a:solidFill>
                        </a:rPr>
                        <a:t>/</a:t>
                      </a:r>
                      <a:r>
                        <a:rPr kumimoji="1" lang="ja-JP" altLang="en-US" sz="1400" dirty="0" smtClean="0">
                          <a:solidFill>
                            <a:srgbClr val="0000CC"/>
                          </a:solidFill>
                        </a:rPr>
                        <a:t>対策の整理</a:t>
                      </a:r>
                      <a:endParaRPr kumimoji="1" lang="en-US" altLang="ja-JP" sz="1400" dirty="0" smtClean="0">
                        <a:solidFill>
                          <a:srgbClr val="0000CC"/>
                        </a:solidFill>
                      </a:endParaRPr>
                    </a:p>
                    <a:p>
                      <a:r>
                        <a:rPr kumimoji="1" lang="ja-JP" altLang="en-US" sz="1400" dirty="0" smtClean="0">
                          <a:solidFill>
                            <a:srgbClr val="0000CC"/>
                          </a:solidFill>
                        </a:rPr>
                        <a:t>・アプリへの実装方法</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・他社診断機能を参考に設計</a:t>
                      </a:r>
                      <a:endParaRPr kumimoji="1" lang="en-US" altLang="ja-JP" sz="1400" dirty="0" smtClean="0">
                        <a:solidFill>
                          <a:srgbClr val="0000CC"/>
                        </a:solidFill>
                      </a:endParaRPr>
                    </a:p>
                    <a:p>
                      <a:r>
                        <a:rPr kumimoji="1" lang="ja-JP" altLang="en-US" sz="1400" dirty="0" smtClean="0">
                          <a:solidFill>
                            <a:srgbClr val="0000CC"/>
                          </a:solidFill>
                        </a:rPr>
                        <a:t>・フィールドでの事例を参考に実装</a:t>
                      </a:r>
                      <a:endParaRPr kumimoji="1" lang="en-US" altLang="ja-JP" sz="1400" dirty="0" smtClean="0">
                        <a:solidFill>
                          <a:srgbClr val="0000CC"/>
                        </a:solidFill>
                      </a:endParaRPr>
                    </a:p>
                    <a:p>
                      <a:r>
                        <a:rPr kumimoji="1" lang="ja-JP" altLang="en-US" sz="1400" dirty="0" smtClean="0">
                          <a:solidFill>
                            <a:srgbClr val="0000CC"/>
                          </a:solidFill>
                        </a:rPr>
                        <a:t>　</a:t>
                      </a:r>
                      <a:r>
                        <a:rPr kumimoji="1" lang="en-US" altLang="ja-JP" sz="1400" dirty="0" smtClean="0">
                          <a:solidFill>
                            <a:srgbClr val="0000CC"/>
                          </a:solidFill>
                        </a:rPr>
                        <a:t>(S-AE</a:t>
                      </a:r>
                      <a:r>
                        <a:rPr kumimoji="1" lang="ja-JP" altLang="en-US" sz="1400" dirty="0" smtClean="0">
                          <a:solidFill>
                            <a:srgbClr val="0000CC"/>
                          </a:solidFill>
                        </a:rPr>
                        <a:t>共同</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・ユーザセットアップ時間の短縮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r>
                        <a:rPr kumimoji="1" lang="ja-JP" altLang="en-US" sz="1400" dirty="0" smtClean="0">
                          <a:solidFill>
                            <a:srgbClr val="0000CC"/>
                          </a:solidFill>
                        </a:rPr>
                        <a:t>②モニタ機能の充実</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・汎用</a:t>
                      </a:r>
                      <a:r>
                        <a:rPr kumimoji="1" lang="en-US" altLang="ja-JP" sz="1400" dirty="0" smtClean="0">
                          <a:solidFill>
                            <a:srgbClr val="0000CC"/>
                          </a:solidFill>
                        </a:rPr>
                        <a:t>IO</a:t>
                      </a:r>
                      <a:r>
                        <a:rPr kumimoji="1" lang="ja-JP" altLang="en-US" sz="1400" dirty="0" smtClean="0">
                          <a:solidFill>
                            <a:srgbClr val="0000CC"/>
                          </a:solidFill>
                        </a:rPr>
                        <a:t>の設定内容・現状態をよりわかりやすくする。</a:t>
                      </a:r>
                      <a:endParaRPr kumimoji="1" lang="en-US" altLang="ja-JP" sz="1400" dirty="0" smtClean="0">
                        <a:solidFill>
                          <a:srgbClr val="0000CC"/>
                        </a:solidFill>
                      </a:endParaRPr>
                    </a:p>
                    <a:p>
                      <a:r>
                        <a:rPr kumimoji="1" lang="ja-JP" altLang="en-US" sz="1400" dirty="0" smtClean="0">
                          <a:solidFill>
                            <a:srgbClr val="0000CC"/>
                          </a:solidFill>
                        </a:rPr>
                        <a:t>・一目で判断したい。</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・よりよいデザイン設計</a:t>
                      </a:r>
                      <a:endParaRPr kumimoji="1" lang="en-US" altLang="ja-JP" sz="1400" dirty="0" smtClean="0">
                        <a:solidFill>
                          <a:srgbClr val="0000CC"/>
                        </a:solidFill>
                      </a:endParaRPr>
                    </a:p>
                    <a:p>
                      <a:r>
                        <a:rPr kumimoji="1" lang="ja-JP" altLang="en-US" sz="1400" dirty="0" smtClean="0">
                          <a:solidFill>
                            <a:srgbClr val="0000CC"/>
                          </a:solidFill>
                        </a:rPr>
                        <a:t>・具体案の抽出</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S-AE,S#</a:t>
                      </a:r>
                      <a:r>
                        <a:rPr kumimoji="1" lang="ja-JP" altLang="en-US" sz="1400" dirty="0" smtClean="0">
                          <a:solidFill>
                            <a:srgbClr val="0000CC"/>
                          </a:solidFill>
                        </a:rPr>
                        <a:t>からの要望もふまえて具体案を設計</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・見える化の促進</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080">
                <a:tc>
                  <a:txBody>
                    <a:bodyPr/>
                    <a:lstStyle/>
                    <a:p>
                      <a:r>
                        <a:rPr kumimoji="1" lang="ja-JP" altLang="en-US" sz="1400" dirty="0" smtClean="0">
                          <a:solidFill>
                            <a:srgbClr val="0000CC"/>
                          </a:solidFill>
                        </a:rPr>
                        <a:t>③システムアナリシスの精度向上</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F</a:t>
                      </a:r>
                      <a:r>
                        <a:rPr kumimoji="1" lang="ja-JP" altLang="en-US" sz="1400" dirty="0" smtClean="0">
                          <a:solidFill>
                            <a:srgbClr val="0000CC"/>
                          </a:solidFill>
                        </a:rPr>
                        <a:t>特性取得方法の変更</a:t>
                      </a:r>
                      <a:endParaRPr kumimoji="1" lang="en-US" altLang="ja-JP" sz="1400" dirty="0" smtClean="0">
                        <a:solidFill>
                          <a:srgbClr val="0000CC"/>
                        </a:solidFill>
                      </a:endParaRPr>
                    </a:p>
                    <a:p>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ホワイトノイズ印加⇒実指令印加</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・位相余裕・ゲイン余裕の明確化</a:t>
                      </a:r>
                      <a:endParaRPr kumimoji="1" lang="en-US" altLang="ja-JP" sz="1400" dirty="0" smtClean="0">
                        <a:solidFill>
                          <a:srgbClr val="0000CC"/>
                        </a:solidFill>
                      </a:endParaRPr>
                    </a:p>
                    <a:p>
                      <a:r>
                        <a:rPr kumimoji="1" lang="ja-JP" altLang="en-US" sz="1400" dirty="0" smtClean="0">
                          <a:solidFill>
                            <a:srgbClr val="0000CC"/>
                          </a:solidFill>
                        </a:rPr>
                        <a:t>・アンプでの対応必須</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(G1</a:t>
                      </a:r>
                      <a:r>
                        <a:rPr kumimoji="1" lang="ja-JP" altLang="en-US" sz="1400" dirty="0" smtClean="0">
                          <a:solidFill>
                            <a:srgbClr val="0000CC"/>
                          </a:solidFill>
                        </a:rPr>
                        <a:t>依頼</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・制御性の妥当性判断の定量化</a:t>
                      </a:r>
                      <a:endParaRPr kumimoji="1" lang="en-US" altLang="ja-JP" sz="1400" dirty="0" smtClean="0">
                        <a:solidFill>
                          <a:srgbClr val="0000CC"/>
                        </a:solidFill>
                      </a:endParaRPr>
                    </a:p>
                    <a:p>
                      <a:r>
                        <a:rPr kumimoji="1" lang="ja-JP" altLang="en-US" sz="1400" dirty="0" smtClean="0">
                          <a:solidFill>
                            <a:srgbClr val="0000CC"/>
                          </a:solidFill>
                        </a:rPr>
                        <a:t>・デメリットとして測定時間の増加</a:t>
                      </a:r>
                      <a:r>
                        <a:rPr kumimoji="1" lang="en-US" altLang="ja-JP" sz="1400" dirty="0" smtClean="0">
                          <a:solidFill>
                            <a:srgbClr val="0000CC"/>
                          </a:solidFill>
                        </a:rPr>
                        <a:t>(</a:t>
                      </a:r>
                      <a:r>
                        <a:rPr kumimoji="1" lang="ja-JP" altLang="en-US" sz="1400" dirty="0" smtClean="0">
                          <a:solidFill>
                            <a:srgbClr val="0000CC"/>
                          </a:solidFill>
                        </a:rPr>
                        <a:t>最大</a:t>
                      </a:r>
                      <a:r>
                        <a:rPr kumimoji="1" lang="en-US" altLang="ja-JP" sz="1400" dirty="0" smtClean="0">
                          <a:solidFill>
                            <a:srgbClr val="0000CC"/>
                          </a:solidFill>
                        </a:rPr>
                        <a:t>3</a:t>
                      </a:r>
                      <a:r>
                        <a:rPr kumimoji="1" lang="ja-JP" altLang="en-US" sz="1400" dirty="0" smtClean="0">
                          <a:solidFill>
                            <a:srgbClr val="0000CC"/>
                          </a:solidFill>
                        </a:rPr>
                        <a:t>倍程度</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28092">
                <a:tc>
                  <a:txBody>
                    <a:bodyPr/>
                    <a:lstStyle/>
                    <a:p>
                      <a:r>
                        <a:rPr kumimoji="1" lang="ja-JP" altLang="en-US" sz="1400" dirty="0" smtClean="0">
                          <a:solidFill>
                            <a:srgbClr val="0000CC"/>
                          </a:solidFill>
                        </a:rPr>
                        <a:t>④運転トレース機能拡張</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・測定時間の増加</a:t>
                      </a:r>
                      <a:endParaRPr kumimoji="1" lang="en-US" altLang="ja-JP" sz="1400" dirty="0" smtClean="0">
                        <a:solidFill>
                          <a:srgbClr val="0000CC"/>
                        </a:solidFill>
                      </a:endParaRPr>
                    </a:p>
                    <a:p>
                      <a:r>
                        <a:rPr kumimoji="1" lang="ja-JP" altLang="en-US" sz="1400" dirty="0" smtClean="0">
                          <a:solidFill>
                            <a:srgbClr val="0000CC"/>
                          </a:solidFill>
                        </a:rPr>
                        <a:t>・チャンネル数増加</a:t>
                      </a:r>
                      <a:endParaRPr kumimoji="1" lang="en-US" altLang="ja-JP" sz="1400" dirty="0" smtClean="0">
                        <a:solidFill>
                          <a:srgbClr val="0000CC"/>
                        </a:solidFill>
                      </a:endParaRPr>
                    </a:p>
                    <a:p>
                      <a:r>
                        <a:rPr kumimoji="1" lang="ja-JP" altLang="en-US" sz="1400" dirty="0" smtClean="0">
                          <a:solidFill>
                            <a:srgbClr val="0000CC"/>
                          </a:solidFill>
                        </a:rPr>
                        <a:t>・測定間隔の短縮</a:t>
                      </a:r>
                      <a:endParaRPr kumimoji="1" lang="en-US" altLang="ja-JP" sz="1400" dirty="0" smtClean="0">
                        <a:solidFill>
                          <a:srgbClr val="0000CC"/>
                        </a:solidFill>
                      </a:endParaRPr>
                    </a:p>
                    <a:p>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高速サンプリングへの対応</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・内蔵メモリ</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CPU</a:t>
                      </a:r>
                      <a:r>
                        <a:rPr kumimoji="1" lang="ja-JP" altLang="en-US" sz="1400" dirty="0" smtClean="0">
                          <a:solidFill>
                            <a:srgbClr val="0000CC"/>
                          </a:solidFill>
                        </a:rPr>
                        <a:t>処理性能</a:t>
                      </a:r>
                      <a:endParaRPr kumimoji="1" lang="en-US" altLang="ja-JP" sz="1400" dirty="0" smtClean="0">
                        <a:solidFill>
                          <a:srgbClr val="0000CC"/>
                        </a:solidFill>
                      </a:endParaRPr>
                    </a:p>
                    <a:p>
                      <a:r>
                        <a:rPr kumimoji="1" lang="ja-JP" altLang="en-US" sz="1400" dirty="0" smtClean="0">
                          <a:solidFill>
                            <a:srgbClr val="0000CC"/>
                          </a:solidFill>
                        </a:rPr>
                        <a:t>・サーボアンプ</a:t>
                      </a:r>
                      <a:r>
                        <a:rPr kumimoji="1" lang="en-US" altLang="ja-JP" sz="1400" dirty="0" smtClean="0">
                          <a:solidFill>
                            <a:srgbClr val="0000CC"/>
                          </a:solidFill>
                        </a:rPr>
                        <a:t/>
                      </a:r>
                      <a:br>
                        <a:rPr kumimoji="1" lang="en-US" altLang="ja-JP" sz="1400" dirty="0" smtClean="0">
                          <a:solidFill>
                            <a:srgbClr val="0000CC"/>
                          </a:solidFill>
                        </a:rPr>
                      </a:br>
                      <a:r>
                        <a:rPr kumimoji="1" lang="ja-JP" altLang="en-US" sz="1400" dirty="0" smtClean="0">
                          <a:solidFill>
                            <a:srgbClr val="0000CC"/>
                          </a:solidFill>
                        </a:rPr>
                        <a:t>　対応必要</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・メモリ容量アップ</a:t>
                      </a:r>
                      <a:r>
                        <a:rPr kumimoji="1" lang="en-US" altLang="ja-JP" sz="1400" dirty="0" smtClean="0">
                          <a:solidFill>
                            <a:srgbClr val="0000CC"/>
                          </a:solidFill>
                        </a:rPr>
                        <a:t>CPU</a:t>
                      </a:r>
                      <a:r>
                        <a:rPr kumimoji="1" lang="ja-JP" altLang="en-US" sz="1400" dirty="0" smtClean="0">
                          <a:solidFill>
                            <a:srgbClr val="0000CC"/>
                          </a:solidFill>
                        </a:rPr>
                        <a:t>選定</a:t>
                      </a:r>
                      <a:endParaRPr kumimoji="1" lang="en-US" altLang="ja-JP" sz="1400" dirty="0" smtClean="0">
                        <a:solidFill>
                          <a:srgbClr val="0000CC"/>
                        </a:solidFill>
                      </a:endParaRPr>
                    </a:p>
                    <a:p>
                      <a:r>
                        <a:rPr kumimoji="1" lang="ja-JP" altLang="en-US" sz="1400" dirty="0" smtClean="0">
                          <a:solidFill>
                            <a:srgbClr val="0000CC"/>
                          </a:solidFill>
                        </a:rPr>
                        <a:t>・処理能力アップ</a:t>
                      </a:r>
                      <a:r>
                        <a:rPr kumimoji="1" lang="en-US" altLang="ja-JP" sz="1400" dirty="0" smtClean="0">
                          <a:solidFill>
                            <a:srgbClr val="0000CC"/>
                          </a:solidFill>
                        </a:rPr>
                        <a:t>CPU</a:t>
                      </a:r>
                      <a:r>
                        <a:rPr kumimoji="1" lang="ja-JP" altLang="en-US" sz="1400" dirty="0" smtClean="0">
                          <a:solidFill>
                            <a:srgbClr val="0000CC"/>
                          </a:solidFill>
                        </a:rPr>
                        <a:t>の選定</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・見えなかった現象が見えてくる。</a:t>
                      </a:r>
                      <a:endParaRPr kumimoji="1" lang="en-US" altLang="ja-JP" sz="1400" dirty="0" smtClean="0">
                        <a:solidFill>
                          <a:srgbClr val="0000CC"/>
                        </a:solidFill>
                      </a:endParaRPr>
                    </a:p>
                    <a:p>
                      <a:r>
                        <a:rPr kumimoji="1" lang="ja-JP" altLang="en-US" sz="1400" dirty="0" smtClean="0">
                          <a:solidFill>
                            <a:srgbClr val="0000CC"/>
                          </a:solidFill>
                        </a:rPr>
                        <a:t>⇒現象の解析に貢献。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634">
                <a:tc>
                  <a:txBody>
                    <a:bodyPr/>
                    <a:lstStyle/>
                    <a:p>
                      <a:r>
                        <a:rPr kumimoji="1" lang="ja-JP" altLang="en-US" sz="1400" dirty="0" smtClean="0">
                          <a:solidFill>
                            <a:srgbClr val="0000CC"/>
                          </a:solidFill>
                        </a:rPr>
                        <a:t>⑤寿命診断機能の充実</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(T.B.D.)</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634">
                <a:tc>
                  <a:txBody>
                    <a:bodyPr/>
                    <a:lstStyle/>
                    <a:p>
                      <a:r>
                        <a:rPr kumimoji="1" lang="ja-JP" altLang="en-US" sz="1400" dirty="0" smtClean="0">
                          <a:solidFill>
                            <a:srgbClr val="0000CC"/>
                          </a:solidFill>
                        </a:rPr>
                        <a:t>⑥その他</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a:t>
                      </a:r>
                      <a:r>
                        <a:rPr kumimoji="1" lang="en-US" altLang="ja-JP" sz="1400" dirty="0" smtClean="0">
                          <a:solidFill>
                            <a:srgbClr val="0000CC"/>
                          </a:solidFill>
                        </a:rPr>
                        <a:t>S-AE</a:t>
                      </a:r>
                      <a:r>
                        <a:rPr kumimoji="1" lang="ja-JP" altLang="en-US" sz="1400" dirty="0" err="1" smtClean="0">
                          <a:solidFill>
                            <a:srgbClr val="0000CC"/>
                          </a:solidFill>
                        </a:rPr>
                        <a:t>，</a:t>
                      </a:r>
                      <a:r>
                        <a:rPr kumimoji="1" lang="en-US" altLang="ja-JP" sz="1400" dirty="0" smtClean="0">
                          <a:solidFill>
                            <a:srgbClr val="0000CC"/>
                          </a:solidFill>
                        </a:rPr>
                        <a:t>S#</a:t>
                      </a:r>
                      <a:r>
                        <a:rPr kumimoji="1" lang="ja-JP" altLang="en-US" sz="1400" dirty="0" smtClean="0">
                          <a:solidFill>
                            <a:srgbClr val="0000CC"/>
                          </a:solidFill>
                        </a:rPr>
                        <a:t>からの要望に沿って検討</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 name="Picture 2" descr="D:\Dropbox\SANMOTION\help\M0010763J_SANMOTION_MOTORSETUP_Jpn\doc.files\image029.gif"/>
          <p:cNvPicPr>
            <a:picLocks noChangeAspect="1" noChangeArrowheads="1"/>
          </p:cNvPicPr>
          <p:nvPr/>
        </p:nvPicPr>
        <p:blipFill>
          <a:blip r:embed="rId4"/>
          <a:srcRect/>
          <a:stretch>
            <a:fillRect/>
          </a:stretch>
        </p:blipFill>
        <p:spPr bwMode="auto">
          <a:xfrm>
            <a:off x="5889104" y="116632"/>
            <a:ext cx="718613" cy="528266"/>
          </a:xfrm>
          <a:prstGeom prst="rect">
            <a:avLst/>
          </a:prstGeom>
          <a:noFill/>
        </p:spPr>
      </p:pic>
    </p:spTree>
    <p:extLst>
      <p:ext uri="{BB962C8B-B14F-4D97-AF65-F5344CB8AC3E}">
        <p14:creationId xmlns:p14="http://schemas.microsoft.com/office/powerpoint/2010/main" val="3004492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10</a:t>
            </a:r>
            <a:r>
              <a:rPr kumimoji="1" lang="en-US" altLang="ja-JP" dirty="0" smtClean="0"/>
              <a:t>. </a:t>
            </a:r>
            <a:r>
              <a:rPr lang="ja-JP" altLang="en-US" dirty="0"/>
              <a:t>③スマホ・</a:t>
            </a:r>
            <a:r>
              <a:rPr lang="ja-JP" altLang="en-US" dirty="0" smtClean="0"/>
              <a:t>タブレットアプリ</a:t>
            </a:r>
            <a:r>
              <a:rPr kumimoji="1" lang="ja-JP" altLang="en-US" dirty="0" smtClean="0"/>
              <a:t>機能要件</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10</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1874220369"/>
              </p:ext>
            </p:extLst>
          </p:nvPr>
        </p:nvGraphicFramePr>
        <p:xfrm>
          <a:off x="164468" y="748053"/>
          <a:ext cx="9613067" cy="5714628"/>
        </p:xfrm>
        <a:graphic>
          <a:graphicData uri="http://schemas.openxmlformats.org/drawingml/2006/table">
            <a:tbl>
              <a:tblPr firstRow="1" bandRow="1">
                <a:tableStyleId>{3C2FFA5D-87B4-456A-9821-1D502468CF0F}</a:tableStyleId>
              </a:tblPr>
              <a:tblGrid>
                <a:gridCol w="1399604"/>
                <a:gridCol w="1696740"/>
                <a:gridCol w="2133755"/>
                <a:gridCol w="2330741"/>
                <a:gridCol w="2052227"/>
              </a:tblGrid>
              <a:tr h="276552">
                <a:tc>
                  <a:txBody>
                    <a:bodyPr/>
                    <a:lstStyle/>
                    <a:p>
                      <a:pPr algn="ctr"/>
                      <a:r>
                        <a:rPr kumimoji="1" lang="ja-JP" altLang="en-US" sz="1400" dirty="0" smtClean="0">
                          <a:solidFill>
                            <a:srgbClr val="0000CC"/>
                          </a:solidFill>
                        </a:rPr>
                        <a:t>機能要件</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内容</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課題</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解決策</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目的・効果</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7310">
                <a:tc>
                  <a:txBody>
                    <a:bodyPr/>
                    <a:lstStyle/>
                    <a:p>
                      <a:r>
                        <a:rPr kumimoji="1" lang="ja-JP" altLang="en-US" sz="1400" dirty="0" smtClean="0">
                          <a:solidFill>
                            <a:srgbClr val="0000CC"/>
                          </a:solidFill>
                        </a:rPr>
                        <a:t>①無線接続</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・セットアップアプリと接続するための手段を確立する。</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・ドライバ設計</a:t>
                      </a:r>
                      <a:endParaRPr kumimoji="1" lang="en-US" altLang="ja-JP" sz="1400" dirty="0" smtClean="0">
                        <a:solidFill>
                          <a:srgbClr val="0000CC"/>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・アプリ開発経験なし</a:t>
                      </a:r>
                      <a:endParaRPr kumimoji="1" lang="en-US" altLang="ja-JP" sz="1400" dirty="0" smtClean="0">
                        <a:solidFill>
                          <a:srgbClr val="0000CC"/>
                        </a:solidFill>
                      </a:endParaRPr>
                    </a:p>
                    <a:p>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・標準実装</a:t>
                      </a:r>
                      <a:r>
                        <a:rPr kumimoji="1" lang="en-US" altLang="ja-JP" sz="1400" dirty="0" err="1" smtClean="0">
                          <a:solidFill>
                            <a:srgbClr val="0000CC"/>
                          </a:solidFill>
                        </a:rPr>
                        <a:t>Wifi</a:t>
                      </a:r>
                      <a:r>
                        <a:rPr kumimoji="1" lang="ja-JP" altLang="en-US" sz="1400" dirty="0" smtClean="0">
                          <a:solidFill>
                            <a:srgbClr val="0000CC"/>
                          </a:solidFill>
                        </a:rPr>
                        <a:t>ドライバの流用</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・手軽に立ち上げ支援を可能とする。</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PC</a:t>
                      </a:r>
                      <a:r>
                        <a:rPr kumimoji="1" lang="ja-JP" altLang="en-US" sz="1400" dirty="0" smtClean="0">
                          <a:solidFill>
                            <a:srgbClr val="0000CC"/>
                          </a:solidFill>
                        </a:rPr>
                        <a:t>が持ち込めなくともタブレットで</a:t>
                      </a:r>
                      <a:r>
                        <a:rPr kumimoji="1" lang="en-US" altLang="ja-JP" sz="1400" dirty="0" smtClean="0">
                          <a:solidFill>
                            <a:srgbClr val="0000CC"/>
                          </a:solidFill>
                        </a:rPr>
                        <a:t>OK</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7310">
                <a:tc>
                  <a:txBody>
                    <a:bodyPr/>
                    <a:lstStyle/>
                    <a:p>
                      <a:r>
                        <a:rPr kumimoji="1" lang="ja-JP" altLang="en-US" sz="1400" dirty="0" smtClean="0">
                          <a:solidFill>
                            <a:srgbClr val="0000CC"/>
                          </a:solidFill>
                        </a:rPr>
                        <a:t>②現行セットアッププロトコルの実装</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・セットアップとの接続互換性</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・アプリ開発経験なし</a:t>
                      </a:r>
                      <a:endParaRPr kumimoji="1" lang="en-US" altLang="ja-JP" sz="1400" dirty="0" smtClean="0">
                        <a:solidFill>
                          <a:srgbClr val="0000CC"/>
                        </a:solidFill>
                      </a:endParaRPr>
                    </a:p>
                    <a:p>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・適用端末の仕様徹底</a:t>
                      </a:r>
                      <a:endParaRPr kumimoji="1" lang="en-US" altLang="ja-JP" sz="1400" dirty="0" smtClean="0">
                        <a:solidFill>
                          <a:srgbClr val="0000CC"/>
                        </a:solidFill>
                      </a:endParaRPr>
                    </a:p>
                    <a:p>
                      <a:r>
                        <a:rPr kumimoji="1" lang="ja-JP" altLang="en-US" sz="1400" dirty="0" smtClean="0">
                          <a:solidFill>
                            <a:srgbClr val="0000CC"/>
                          </a:solidFill>
                        </a:rPr>
                        <a:t>・アプリ開発実績のある外注委託</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・現行セットアップとの親和性アップ</a:t>
                      </a:r>
                      <a:endParaRPr kumimoji="1" lang="en-US" altLang="ja-JP" sz="1400" dirty="0" smtClean="0">
                        <a:solidFill>
                          <a:srgbClr val="0000CC"/>
                        </a:solidFill>
                      </a:endParaRPr>
                    </a:p>
                    <a:p>
                      <a:r>
                        <a:rPr kumimoji="1" lang="ja-JP" altLang="en-US" sz="1400" dirty="0" smtClean="0">
                          <a:solidFill>
                            <a:srgbClr val="0000CC"/>
                          </a:solidFill>
                        </a:rPr>
                        <a:t>・資産の流用を可能とし，開発期間短縮。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18827">
                <a:tc>
                  <a:txBody>
                    <a:bodyPr/>
                    <a:lstStyle/>
                    <a:p>
                      <a:r>
                        <a:rPr kumimoji="1" lang="ja-JP" altLang="en-US" sz="1400" dirty="0" smtClean="0">
                          <a:solidFill>
                            <a:srgbClr val="0000CC"/>
                          </a:solidFill>
                        </a:rPr>
                        <a:t>③セットアップアプリ機能　</a:t>
                      </a:r>
                      <a:r>
                        <a:rPr kumimoji="1" lang="en-US" altLang="ja-JP" sz="1400" dirty="0" smtClean="0">
                          <a:solidFill>
                            <a:srgbClr val="0000CC"/>
                          </a:solidFill>
                        </a:rPr>
                        <a:t>(</a:t>
                      </a:r>
                      <a:r>
                        <a:rPr kumimoji="1" lang="ja-JP" altLang="en-US" sz="1400" dirty="0" smtClean="0">
                          <a:solidFill>
                            <a:srgbClr val="0000CC"/>
                          </a:solidFill>
                        </a:rPr>
                        <a:t>機能制限</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・立上支援の簡易化</a:t>
                      </a:r>
                      <a:r>
                        <a:rPr kumimoji="1" lang="en-US" altLang="ja-JP" sz="1400" dirty="0" smtClean="0">
                          <a:solidFill>
                            <a:srgbClr val="0000CC"/>
                          </a:solidFill>
                        </a:rPr>
                        <a:t>/</a:t>
                      </a:r>
                      <a:r>
                        <a:rPr kumimoji="1" lang="ja-JP" altLang="en-US" sz="1400" dirty="0" smtClean="0">
                          <a:solidFill>
                            <a:srgbClr val="0000CC"/>
                          </a:solidFill>
                        </a:rPr>
                        <a:t>便利性向上</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・機能抽出</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DB</a:t>
                      </a:r>
                      <a:r>
                        <a:rPr kumimoji="1" lang="ja-JP" altLang="en-US" sz="1400" dirty="0" smtClean="0">
                          <a:solidFill>
                            <a:srgbClr val="0000CC"/>
                          </a:solidFill>
                        </a:rPr>
                        <a:t>管理</a:t>
                      </a:r>
                      <a:endParaRPr kumimoji="1" lang="en-US" altLang="ja-JP" sz="1400" dirty="0" smtClean="0">
                        <a:solidFill>
                          <a:srgbClr val="0000CC"/>
                        </a:solidFill>
                      </a:endParaRPr>
                    </a:p>
                    <a:p>
                      <a:r>
                        <a:rPr kumimoji="1" lang="ja-JP" altLang="en-US" sz="1400" dirty="0" smtClean="0">
                          <a:solidFill>
                            <a:srgbClr val="0000CC"/>
                          </a:solidFill>
                        </a:rPr>
                        <a:t>・無線接続ドライバ</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GUI</a:t>
                      </a:r>
                    </a:p>
                    <a:p>
                      <a:r>
                        <a:rPr kumimoji="1" lang="ja-JP" altLang="en-US" sz="1400" dirty="0" smtClean="0">
                          <a:solidFill>
                            <a:srgbClr val="0000CC"/>
                          </a:solidFill>
                        </a:rPr>
                        <a:t>・適用端末のスペック</a:t>
                      </a:r>
                      <a:endParaRPr kumimoji="1" lang="en-US" altLang="ja-JP" sz="1400" dirty="0" smtClean="0">
                        <a:solidFill>
                          <a:srgbClr val="0000CC"/>
                        </a:solidFill>
                      </a:endParaRPr>
                    </a:p>
                    <a:p>
                      <a:r>
                        <a:rPr kumimoji="1" lang="ja-JP" altLang="en-US" sz="1400" dirty="0" smtClean="0">
                          <a:solidFill>
                            <a:srgbClr val="0000CC"/>
                          </a:solidFill>
                        </a:rPr>
                        <a:t>・アプリ開発経験なし</a:t>
                      </a:r>
                      <a:endParaRPr kumimoji="1" lang="en-US" altLang="ja-JP" sz="1400" dirty="0" smtClean="0">
                        <a:solidFill>
                          <a:srgbClr val="0000CC"/>
                        </a:solidFill>
                      </a:endParaRPr>
                    </a:p>
                    <a:p>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ベンダ選定</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・機能をユーザ目線で抽出</a:t>
                      </a:r>
                      <a:endParaRPr kumimoji="1" lang="en-US" altLang="ja-JP" sz="1400" dirty="0" smtClean="0">
                        <a:solidFill>
                          <a:srgbClr val="0000CC"/>
                        </a:solidFill>
                      </a:endParaRPr>
                    </a:p>
                    <a:p>
                      <a:r>
                        <a:rPr kumimoji="1" lang="ja-JP" altLang="en-US" sz="1400" dirty="0" smtClean="0">
                          <a:solidFill>
                            <a:srgbClr val="0000CC"/>
                          </a:solidFill>
                        </a:rPr>
                        <a:t>パラメータの編集・保存・メール転送・一覧表示・差分表示</a:t>
                      </a:r>
                      <a:endParaRPr kumimoji="1" lang="en-US" altLang="ja-JP" sz="1400" dirty="0" smtClean="0">
                        <a:solidFill>
                          <a:srgbClr val="0000CC"/>
                        </a:solidFill>
                      </a:endParaRPr>
                    </a:p>
                    <a:p>
                      <a:r>
                        <a:rPr kumimoji="1" lang="ja-JP" altLang="en-US" sz="1400" dirty="0" smtClean="0">
                          <a:solidFill>
                            <a:srgbClr val="0000CC"/>
                          </a:solidFill>
                        </a:rPr>
                        <a:t>状態表示，アラーム診断　など</a:t>
                      </a:r>
                      <a:endParaRPr kumimoji="1" lang="en-US" altLang="ja-JP" sz="1400" dirty="0" smtClean="0">
                        <a:solidFill>
                          <a:srgbClr val="0000CC"/>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a:t>
                      </a:r>
                      <a:r>
                        <a:rPr kumimoji="1" lang="en-US" altLang="ja-JP" sz="1400" dirty="0" smtClean="0">
                          <a:solidFill>
                            <a:srgbClr val="0000CC"/>
                          </a:solidFill>
                        </a:rPr>
                        <a:t>PC</a:t>
                      </a:r>
                      <a:r>
                        <a:rPr kumimoji="1" lang="ja-JP" altLang="en-US" sz="1400" dirty="0" smtClean="0">
                          <a:solidFill>
                            <a:srgbClr val="0000CC"/>
                          </a:solidFill>
                        </a:rPr>
                        <a:t>版セットアップと</a:t>
                      </a:r>
                      <a:r>
                        <a:rPr kumimoji="1" lang="en-US" altLang="ja-JP" sz="1400" dirty="0" smtClean="0">
                          <a:solidFill>
                            <a:srgbClr val="0000CC"/>
                          </a:solidFill>
                        </a:rPr>
                        <a:t>DB</a:t>
                      </a:r>
                      <a:r>
                        <a:rPr kumimoji="1" lang="ja-JP" altLang="en-US" sz="1400" dirty="0" smtClean="0">
                          <a:solidFill>
                            <a:srgbClr val="0000CC"/>
                          </a:solidFill>
                        </a:rPr>
                        <a:t>共用</a:t>
                      </a:r>
                      <a:endParaRPr kumimoji="1" lang="en-US" altLang="ja-JP" sz="1400" dirty="0" smtClean="0">
                        <a:solidFill>
                          <a:srgbClr val="0000CC"/>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・アプリ開発実績のある外注委託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・利便性向上</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3724">
                <a:tc>
                  <a:txBody>
                    <a:bodyPr/>
                    <a:lstStyle/>
                    <a:p>
                      <a:r>
                        <a:rPr kumimoji="1" lang="ja-JP" altLang="en-US" sz="1400" dirty="0" smtClean="0">
                          <a:solidFill>
                            <a:srgbClr val="0000CC"/>
                          </a:solidFill>
                        </a:rPr>
                        <a:t>④セキュリティ対策</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・ウィルス対策</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・必要なセキュリティレベルの検討</a:t>
                      </a:r>
                      <a:endParaRPr kumimoji="1" lang="en-US" altLang="ja-JP" sz="1400" dirty="0" smtClean="0">
                        <a:solidFill>
                          <a:srgbClr val="0000CC"/>
                        </a:solidFill>
                      </a:endParaRPr>
                    </a:p>
                    <a:p>
                      <a:r>
                        <a:rPr kumimoji="1" lang="ja-JP" altLang="en-US" sz="1400" dirty="0" smtClean="0">
                          <a:solidFill>
                            <a:srgbClr val="0000CC"/>
                          </a:solidFill>
                        </a:rPr>
                        <a:t>・アプリ開発経験なし</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35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7" name="Picture 5" descr="C:\Users\fujisawa\Desktop\image7s.jpg"/>
          <p:cNvPicPr>
            <a:picLocks noChangeAspect="1" noChangeArrowheads="1"/>
          </p:cNvPicPr>
          <p:nvPr/>
        </p:nvPicPr>
        <p:blipFill>
          <a:blip r:embed="rId4"/>
          <a:srcRect/>
          <a:stretch>
            <a:fillRect/>
          </a:stretch>
        </p:blipFill>
        <p:spPr bwMode="auto">
          <a:xfrm>
            <a:off x="6573180" y="188640"/>
            <a:ext cx="360040" cy="360040"/>
          </a:xfrm>
          <a:prstGeom prst="rect">
            <a:avLst/>
          </a:prstGeom>
          <a:noFill/>
        </p:spPr>
      </p:pic>
      <p:pic>
        <p:nvPicPr>
          <p:cNvPr id="18" name="Picture 4" descr="C:\Users\fujisawa\Desktop\images4.png"/>
          <p:cNvPicPr>
            <a:picLocks noChangeAspect="1" noChangeArrowheads="1"/>
          </p:cNvPicPr>
          <p:nvPr/>
        </p:nvPicPr>
        <p:blipFill>
          <a:blip r:embed="rId5"/>
          <a:srcRect/>
          <a:stretch>
            <a:fillRect/>
          </a:stretch>
        </p:blipFill>
        <p:spPr bwMode="auto">
          <a:xfrm>
            <a:off x="7077236" y="152636"/>
            <a:ext cx="415143" cy="415143"/>
          </a:xfrm>
          <a:prstGeom prst="rect">
            <a:avLst/>
          </a:prstGeom>
          <a:noFill/>
        </p:spPr>
      </p:pic>
      <p:pic>
        <p:nvPicPr>
          <p:cNvPr id="19" name="Picture 3" descr="C:\Users\fujisawa\Desktop\index.png"/>
          <p:cNvPicPr>
            <a:picLocks noChangeAspect="1" noChangeArrowheads="1"/>
          </p:cNvPicPr>
          <p:nvPr/>
        </p:nvPicPr>
        <p:blipFill>
          <a:blip r:embed="rId6"/>
          <a:srcRect/>
          <a:stretch>
            <a:fillRect/>
          </a:stretch>
        </p:blipFill>
        <p:spPr bwMode="auto">
          <a:xfrm>
            <a:off x="5853100" y="44624"/>
            <a:ext cx="540060" cy="540060"/>
          </a:xfrm>
          <a:prstGeom prst="rect">
            <a:avLst/>
          </a:prstGeom>
          <a:noFill/>
        </p:spPr>
      </p:pic>
    </p:spTree>
    <p:extLst>
      <p:ext uri="{BB962C8B-B14F-4D97-AF65-F5344CB8AC3E}">
        <p14:creationId xmlns:p14="http://schemas.microsoft.com/office/powerpoint/2010/main" val="3004492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11</a:t>
            </a:r>
            <a:r>
              <a:rPr kumimoji="1" lang="en-US" altLang="ja-JP" dirty="0" smtClean="0"/>
              <a:t>. </a:t>
            </a:r>
            <a:r>
              <a:rPr lang="ja-JP" altLang="en-US" dirty="0"/>
              <a:t>③スマホ・</a:t>
            </a:r>
            <a:r>
              <a:rPr lang="ja-JP" altLang="en-US" dirty="0" smtClean="0"/>
              <a:t>タブレットアプリ</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11</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pic>
        <p:nvPicPr>
          <p:cNvPr id="17" name="Picture 5" descr="C:\Users\fujisawa\Desktop\image7s.jpg"/>
          <p:cNvPicPr>
            <a:picLocks noChangeAspect="1" noChangeArrowheads="1"/>
          </p:cNvPicPr>
          <p:nvPr/>
        </p:nvPicPr>
        <p:blipFill>
          <a:blip r:embed="rId4"/>
          <a:srcRect/>
          <a:stretch>
            <a:fillRect/>
          </a:stretch>
        </p:blipFill>
        <p:spPr bwMode="auto">
          <a:xfrm>
            <a:off x="6573180" y="188640"/>
            <a:ext cx="360040" cy="360040"/>
          </a:xfrm>
          <a:prstGeom prst="rect">
            <a:avLst/>
          </a:prstGeom>
          <a:noFill/>
        </p:spPr>
      </p:pic>
      <p:pic>
        <p:nvPicPr>
          <p:cNvPr id="18" name="Picture 4" descr="C:\Users\fujisawa\Desktop\images4.png"/>
          <p:cNvPicPr>
            <a:picLocks noChangeAspect="1" noChangeArrowheads="1"/>
          </p:cNvPicPr>
          <p:nvPr/>
        </p:nvPicPr>
        <p:blipFill>
          <a:blip r:embed="rId5"/>
          <a:srcRect/>
          <a:stretch>
            <a:fillRect/>
          </a:stretch>
        </p:blipFill>
        <p:spPr bwMode="auto">
          <a:xfrm>
            <a:off x="7077236" y="152636"/>
            <a:ext cx="415143" cy="415143"/>
          </a:xfrm>
          <a:prstGeom prst="rect">
            <a:avLst/>
          </a:prstGeom>
          <a:noFill/>
        </p:spPr>
      </p:pic>
      <p:pic>
        <p:nvPicPr>
          <p:cNvPr id="19" name="Picture 3" descr="C:\Users\fujisawa\Desktop\index.png"/>
          <p:cNvPicPr>
            <a:picLocks noChangeAspect="1" noChangeArrowheads="1"/>
          </p:cNvPicPr>
          <p:nvPr/>
        </p:nvPicPr>
        <p:blipFill>
          <a:blip r:embed="rId6"/>
          <a:srcRect/>
          <a:stretch>
            <a:fillRect/>
          </a:stretch>
        </p:blipFill>
        <p:spPr bwMode="auto">
          <a:xfrm>
            <a:off x="5853100" y="44624"/>
            <a:ext cx="540060" cy="540060"/>
          </a:xfrm>
          <a:prstGeom prst="rect">
            <a:avLst/>
          </a:prstGeom>
          <a:noFill/>
        </p:spPr>
      </p:pic>
      <p:sp>
        <p:nvSpPr>
          <p:cNvPr id="10" name="正方形/長方形 9"/>
          <p:cNvSpPr/>
          <p:nvPr/>
        </p:nvSpPr>
        <p:spPr>
          <a:xfrm>
            <a:off x="2889520" y="1700808"/>
            <a:ext cx="3693312" cy="2031325"/>
          </a:xfrm>
          <a:prstGeom prst="rect">
            <a:avLst/>
          </a:prstGeom>
        </p:spPr>
        <p:txBody>
          <a:bodyPr wrap="square">
            <a:spAutoFit/>
          </a:bodyPr>
          <a:lstStyle/>
          <a:p>
            <a:pPr algn="ctr"/>
            <a:r>
              <a:rPr lang="ja-JP" altLang="en-US" b="1" dirty="0" smtClean="0">
                <a:solidFill>
                  <a:schemeClr val="tx1"/>
                </a:solidFill>
                <a:latin typeface="メイリオ" pitchFamily="50" charset="-128"/>
                <a:ea typeface="メイリオ" pitchFamily="50" charset="-128"/>
                <a:cs typeface="メイリオ" pitchFamily="50" charset="-128"/>
                <a:hlinkClick r:id="rId7" action="ppaction://hlinkpres?slideindex=1&amp;slidetitle="/>
              </a:rPr>
              <a:t>マリモ殿資料参照</a:t>
            </a:r>
            <a:endParaRPr lang="en-US" altLang="ja-JP" b="1" dirty="0" smtClean="0">
              <a:solidFill>
                <a:schemeClr val="tx1"/>
              </a:solidFill>
              <a:latin typeface="メイリオ" pitchFamily="50" charset="-128"/>
              <a:ea typeface="メイリオ" pitchFamily="50" charset="-128"/>
              <a:cs typeface="メイリオ" pitchFamily="50" charset="-128"/>
            </a:endParaRPr>
          </a:p>
          <a:p>
            <a:pPr algn="ctr"/>
            <a:endParaRPr lang="en-US" altLang="ja-JP" b="1" dirty="0" smtClean="0">
              <a:solidFill>
                <a:schemeClr val="tx1"/>
              </a:solidFill>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・開発体制，契約方法</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・費用</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・実現手段</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・課題</a:t>
            </a:r>
            <a:endParaRPr lang="en-US" altLang="ja-JP" b="1" dirty="0" smtClean="0">
              <a:latin typeface="メイリオ" pitchFamily="50" charset="-128"/>
              <a:ea typeface="メイリオ" pitchFamily="50" charset="-128"/>
              <a:cs typeface="メイリオ" pitchFamily="50" charset="-128"/>
            </a:endParaRPr>
          </a:p>
          <a:p>
            <a:pPr algn="ctr"/>
            <a:endParaRPr lang="en-US" altLang="ja-JP" b="1" dirty="0">
              <a:solidFill>
                <a:schemeClr val="tx1"/>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582948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12</a:t>
            </a:r>
            <a:r>
              <a:rPr kumimoji="1" lang="en-US" altLang="ja-JP" dirty="0" smtClean="0"/>
              <a:t>. </a:t>
            </a:r>
            <a:r>
              <a:rPr kumimoji="1" lang="ja-JP" altLang="en-US" dirty="0" smtClean="0"/>
              <a:t>④遠隔操作・遠隔解析機能要件 </a:t>
            </a:r>
            <a:r>
              <a:rPr kumimoji="1" lang="en-US" altLang="ja-JP" dirty="0" smtClean="0">
                <a:solidFill>
                  <a:srgbClr val="C00000"/>
                </a:solidFill>
              </a:rPr>
              <a:t>T.B.D.</a:t>
            </a:r>
            <a:endParaRPr kumimoji="1" lang="ja-JP" altLang="en-US" dirty="0">
              <a:solidFill>
                <a:srgbClr val="C00000"/>
              </a:solidFill>
            </a:endParaRPr>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12</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850709821"/>
              </p:ext>
            </p:extLst>
          </p:nvPr>
        </p:nvGraphicFramePr>
        <p:xfrm>
          <a:off x="164468" y="908720"/>
          <a:ext cx="9613067" cy="4837259"/>
        </p:xfrm>
        <a:graphic>
          <a:graphicData uri="http://schemas.openxmlformats.org/drawingml/2006/table">
            <a:tbl>
              <a:tblPr firstRow="1" bandRow="1">
                <a:tableStyleId>{3C2FFA5D-87B4-456A-9821-1D502468CF0F}</a:tableStyleId>
              </a:tblPr>
              <a:tblGrid>
                <a:gridCol w="1512168"/>
                <a:gridCol w="2556284"/>
                <a:gridCol w="2016224"/>
                <a:gridCol w="1692188"/>
                <a:gridCol w="1836203"/>
              </a:tblGrid>
              <a:tr h="282904">
                <a:tc>
                  <a:txBody>
                    <a:bodyPr/>
                    <a:lstStyle/>
                    <a:p>
                      <a:pPr algn="ctr"/>
                      <a:r>
                        <a:rPr kumimoji="1" lang="ja-JP" altLang="en-US" sz="1400" dirty="0" smtClean="0">
                          <a:solidFill>
                            <a:srgbClr val="0000CC"/>
                          </a:solidFill>
                        </a:rPr>
                        <a:t>機能要件</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内容</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課題</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解決策</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目的・効果</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8969">
                <a:tc>
                  <a:txBody>
                    <a:bodyPr/>
                    <a:lstStyle/>
                    <a:p>
                      <a:r>
                        <a:rPr lang="ja-JP" altLang="en-US" sz="1400" dirty="0" smtClean="0">
                          <a:solidFill>
                            <a:srgbClr val="0000CC"/>
                          </a:solidFill>
                        </a:rPr>
                        <a:t>セットアップ</a:t>
                      </a:r>
                      <a:endParaRPr lang="en-US" altLang="ja-JP" sz="1400" dirty="0" smtClean="0">
                        <a:solidFill>
                          <a:srgbClr val="0000CC"/>
                        </a:solidFill>
                      </a:endParaRPr>
                    </a:p>
                    <a:p>
                      <a:r>
                        <a:rPr lang="ja-JP" altLang="en-US" sz="1400" dirty="0" smtClean="0">
                          <a:solidFill>
                            <a:srgbClr val="0000CC"/>
                          </a:solidFill>
                        </a:rPr>
                        <a:t>プロトコル</a:t>
                      </a:r>
                      <a:r>
                        <a:rPr lang="ja-JP" altLang="en-US" sz="1400" dirty="0" smtClean="0">
                          <a:solidFill>
                            <a:srgbClr val="0000CC"/>
                          </a:solidFill>
                        </a:rPr>
                        <a:t>処理</a:t>
                      </a:r>
                      <a:endParaRPr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・現行プロトコルを流用してクラウドサーバとアクセス</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・実現可否の検討</a:t>
                      </a:r>
                      <a:endParaRPr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・機能実装</a:t>
                      </a:r>
                      <a:endParaRPr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・リソース最適化</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5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smtClean="0">
                          <a:solidFill>
                            <a:srgbClr val="0000CC"/>
                          </a:solidFill>
                        </a:rPr>
                        <a:t>データ収集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・アンプの情報収集</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　</a:t>
                      </a:r>
                      <a:r>
                        <a:rPr kumimoji="1" lang="en-US" altLang="ja-JP" sz="1400" b="0" i="0" u="none" strike="noStrike" kern="1200" cap="none" spc="0" normalizeH="0" baseline="0" noProof="0" dirty="0" smtClean="0">
                          <a:ln>
                            <a:noFill/>
                          </a:ln>
                          <a:solidFill>
                            <a:srgbClr val="0000CC"/>
                          </a:solidFill>
                          <a:effectLst/>
                          <a:uLnTx/>
                          <a:uFillTx/>
                          <a:latin typeface="+mn-lt"/>
                          <a:ea typeface="+mn-ea"/>
                          <a:cs typeface="+mn-cs"/>
                        </a:rPr>
                        <a:t>(</a:t>
                      </a: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型番，</a:t>
                      </a:r>
                      <a:r>
                        <a:rPr kumimoji="1" lang="en-US" altLang="ja-JP" sz="1400" b="0" i="0" u="none" strike="noStrike" kern="1200" cap="none" spc="0" normalizeH="0" baseline="0" noProof="0" dirty="0" smtClean="0">
                          <a:ln>
                            <a:noFill/>
                          </a:ln>
                          <a:solidFill>
                            <a:srgbClr val="0000CC"/>
                          </a:solidFill>
                          <a:effectLst/>
                          <a:uLnTx/>
                          <a:uFillTx/>
                          <a:latin typeface="+mn-lt"/>
                          <a:ea typeface="+mn-ea"/>
                          <a:cs typeface="+mn-cs"/>
                        </a:rPr>
                        <a:t>S/N</a:t>
                      </a:r>
                      <a:r>
                        <a:rPr kumimoji="1" lang="ja-JP" altLang="en-US" sz="1400" b="0" i="0" u="none" strike="noStrike" kern="1200" cap="none" spc="0" normalizeH="0" baseline="0" noProof="0" dirty="0" err="1" smtClean="0">
                          <a:ln>
                            <a:noFill/>
                          </a:ln>
                          <a:solidFill>
                            <a:srgbClr val="0000CC"/>
                          </a:solidFill>
                          <a:effectLst/>
                          <a:uLnTx/>
                          <a:uFillTx/>
                          <a:latin typeface="+mn-lt"/>
                          <a:ea typeface="+mn-ea"/>
                          <a:cs typeface="+mn-cs"/>
                        </a:rPr>
                        <a:t>，</a:t>
                      </a: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パラメータ，内部状態，各種モニタ，</a:t>
                      </a:r>
                      <a:r>
                        <a:rPr kumimoji="1" lang="en-US" altLang="ja-JP" sz="1400" b="0" i="0" u="none" strike="noStrike" kern="1200" cap="none" spc="0" normalizeH="0" baseline="0" noProof="0" dirty="0" smtClean="0">
                          <a:ln>
                            <a:noFill/>
                          </a:ln>
                          <a:solidFill>
                            <a:srgbClr val="0000CC"/>
                          </a:solidFill>
                          <a:effectLst/>
                          <a:uLnTx/>
                          <a:uFillTx/>
                          <a:latin typeface="+mn-lt"/>
                          <a:ea typeface="+mn-ea"/>
                          <a:cs typeface="+mn-cs"/>
                        </a:rPr>
                        <a:t>etc.)</a:t>
                      </a:r>
                    </a:p>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・プロトコルの検討</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3G</a:t>
                      </a:r>
                      <a:r>
                        <a:rPr kumimoji="1" lang="ja-JP" altLang="en-US" sz="1400" dirty="0" smtClean="0">
                          <a:solidFill>
                            <a:srgbClr val="0000CC"/>
                          </a:solidFill>
                        </a:rPr>
                        <a:t>回線等を使用した常時取得の必要性の検討</a:t>
                      </a:r>
                      <a:endParaRPr kumimoji="1" lang="en-US" altLang="ja-JP" sz="1400" dirty="0" smtClean="0">
                        <a:solidFill>
                          <a:srgbClr val="0000CC"/>
                        </a:solidFill>
                      </a:endParaRPr>
                    </a:p>
                    <a:p>
                      <a:r>
                        <a:rPr kumimoji="1" lang="ja-JP" altLang="en-US" sz="1400" dirty="0" smtClean="0">
                          <a:solidFill>
                            <a:srgbClr val="0000CC"/>
                          </a:solidFill>
                        </a:rPr>
                        <a:t>・常時接続の妥当性確認</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・クラウドサーバの設置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936">
                <a:tc>
                  <a:txBody>
                    <a:bodyPr/>
                    <a:lstStyle/>
                    <a:p>
                      <a:r>
                        <a:rPr kumimoji="1" lang="ja-JP" altLang="en-US" sz="1400" dirty="0" smtClean="0">
                          <a:solidFill>
                            <a:srgbClr val="0000CC"/>
                          </a:solidFill>
                        </a:rPr>
                        <a:t>データ管理</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・収集した情報を</a:t>
                      </a:r>
                      <a:r>
                        <a:rPr kumimoji="1" lang="en-US" altLang="ja-JP" sz="1400" b="0" i="0" u="none" strike="noStrike" kern="1200" cap="none" spc="0" normalizeH="0" baseline="0" noProof="0" dirty="0" smtClean="0">
                          <a:ln>
                            <a:noFill/>
                          </a:ln>
                          <a:solidFill>
                            <a:srgbClr val="0000CC"/>
                          </a:solidFill>
                          <a:effectLst/>
                          <a:uLnTx/>
                          <a:uFillTx/>
                          <a:latin typeface="+mn-lt"/>
                          <a:ea typeface="+mn-ea"/>
                          <a:cs typeface="+mn-cs"/>
                        </a:rPr>
                        <a:t>DB</a:t>
                      </a: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として管理</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・クラウドサーバの設置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5034">
                <a:tc>
                  <a:txBody>
                    <a:bodyPr/>
                    <a:lstStyle/>
                    <a:p>
                      <a:r>
                        <a:rPr kumimoji="1" lang="ja-JP" altLang="en-US" sz="1400" dirty="0" smtClean="0">
                          <a:solidFill>
                            <a:srgbClr val="0000CC"/>
                          </a:solidFill>
                        </a:rPr>
                        <a:t>データ解析</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・アンプの情報を収集</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・データ解析</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・保守情報の提供</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・動かない診断アドバイス</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・アンプ状態表示</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・解析エンジン</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・立ち上げ支援</a:t>
                      </a:r>
                      <a:endParaRPr kumimoji="1" lang="en-US" altLang="ja-JP" sz="1400" dirty="0" smtClean="0">
                        <a:solidFill>
                          <a:srgbClr val="0000CC"/>
                        </a:solidFill>
                      </a:endParaRPr>
                    </a:p>
                    <a:p>
                      <a:r>
                        <a:rPr kumimoji="1" lang="ja-JP" altLang="en-US" sz="1400" dirty="0" smtClean="0">
                          <a:solidFill>
                            <a:srgbClr val="0000CC"/>
                          </a:solidFill>
                        </a:rPr>
                        <a:t>・予防保全</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54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データ・状態モニタ</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・収集データを視覚化して表示</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Freeform 180"/>
          <p:cNvSpPr>
            <a:spLocks/>
          </p:cNvSpPr>
          <p:nvPr/>
        </p:nvSpPr>
        <p:spPr bwMode="auto">
          <a:xfrm>
            <a:off x="5616066" y="90509"/>
            <a:ext cx="679450" cy="447675"/>
          </a:xfrm>
          <a:custGeom>
            <a:avLst/>
            <a:gdLst>
              <a:gd name="T0" fmla="*/ 1427 w 1715"/>
              <a:gd name="T1" fmla="*/ 433 h 1125"/>
              <a:gd name="T2" fmla="*/ 1429 w 1715"/>
              <a:gd name="T3" fmla="*/ 371 h 1125"/>
              <a:gd name="T4" fmla="*/ 1417 w 1715"/>
              <a:gd name="T5" fmla="*/ 294 h 1125"/>
              <a:gd name="T6" fmla="*/ 1390 w 1715"/>
              <a:gd name="T7" fmla="*/ 222 h 1125"/>
              <a:gd name="T8" fmla="*/ 1351 w 1715"/>
              <a:gd name="T9" fmla="*/ 158 h 1125"/>
              <a:gd name="T10" fmla="*/ 1301 w 1715"/>
              <a:gd name="T11" fmla="*/ 102 h 1125"/>
              <a:gd name="T12" fmla="*/ 1240 w 1715"/>
              <a:gd name="T13" fmla="*/ 57 h 1125"/>
              <a:gd name="T14" fmla="*/ 1172 w 1715"/>
              <a:gd name="T15" fmla="*/ 24 h 1125"/>
              <a:gd name="T16" fmla="*/ 1097 w 1715"/>
              <a:gd name="T17" fmla="*/ 4 h 1125"/>
              <a:gd name="T18" fmla="*/ 1038 w 1715"/>
              <a:gd name="T19" fmla="*/ 0 h 1125"/>
              <a:gd name="T20" fmla="*/ 926 w 1715"/>
              <a:gd name="T21" fmla="*/ 16 h 1125"/>
              <a:gd name="T22" fmla="*/ 826 w 1715"/>
              <a:gd name="T23" fmla="*/ 62 h 1125"/>
              <a:gd name="T24" fmla="*/ 744 w 1715"/>
              <a:gd name="T25" fmla="*/ 134 h 1125"/>
              <a:gd name="T26" fmla="*/ 685 w 1715"/>
              <a:gd name="T27" fmla="*/ 224 h 1125"/>
              <a:gd name="T28" fmla="*/ 640 w 1715"/>
              <a:gd name="T29" fmla="*/ 207 h 1125"/>
              <a:gd name="T30" fmla="*/ 576 w 1715"/>
              <a:gd name="T31" fmla="*/ 196 h 1125"/>
              <a:gd name="T32" fmla="*/ 529 w 1715"/>
              <a:gd name="T33" fmla="*/ 197 h 1125"/>
              <a:gd name="T34" fmla="*/ 471 w 1715"/>
              <a:gd name="T35" fmla="*/ 209 h 1125"/>
              <a:gd name="T36" fmla="*/ 419 w 1715"/>
              <a:gd name="T37" fmla="*/ 232 h 1125"/>
              <a:gd name="T38" fmla="*/ 370 w 1715"/>
              <a:gd name="T39" fmla="*/ 264 h 1125"/>
              <a:gd name="T40" fmla="*/ 331 w 1715"/>
              <a:gd name="T41" fmla="*/ 303 h 1125"/>
              <a:gd name="T42" fmla="*/ 299 w 1715"/>
              <a:gd name="T43" fmla="*/ 352 h 1125"/>
              <a:gd name="T44" fmla="*/ 276 w 1715"/>
              <a:gd name="T45" fmla="*/ 404 h 1125"/>
              <a:gd name="T46" fmla="*/ 264 w 1715"/>
              <a:gd name="T47" fmla="*/ 462 h 1125"/>
              <a:gd name="T48" fmla="*/ 264 w 1715"/>
              <a:gd name="T49" fmla="*/ 514 h 1125"/>
              <a:gd name="T50" fmla="*/ 239 w 1715"/>
              <a:gd name="T51" fmla="*/ 539 h 1125"/>
              <a:gd name="T52" fmla="*/ 138 w 1715"/>
              <a:gd name="T53" fmla="*/ 578 h 1125"/>
              <a:gd name="T54" fmla="*/ 60 w 1715"/>
              <a:gd name="T55" fmla="*/ 651 h 1125"/>
              <a:gd name="T56" fmla="*/ 12 w 1715"/>
              <a:gd name="T57" fmla="*/ 746 h 1125"/>
              <a:gd name="T58" fmla="*/ 1 w 1715"/>
              <a:gd name="T59" fmla="*/ 815 h 1125"/>
              <a:gd name="T60" fmla="*/ 2 w 1715"/>
              <a:gd name="T61" fmla="*/ 860 h 1125"/>
              <a:gd name="T62" fmla="*/ 13 w 1715"/>
              <a:gd name="T63" fmla="*/ 917 h 1125"/>
              <a:gd name="T64" fmla="*/ 36 w 1715"/>
              <a:gd name="T65" fmla="*/ 971 h 1125"/>
              <a:gd name="T66" fmla="*/ 68 w 1715"/>
              <a:gd name="T67" fmla="*/ 1018 h 1125"/>
              <a:gd name="T68" fmla="*/ 109 w 1715"/>
              <a:gd name="T69" fmla="*/ 1058 h 1125"/>
              <a:gd name="T70" fmla="*/ 156 w 1715"/>
              <a:gd name="T71" fmla="*/ 1090 h 1125"/>
              <a:gd name="T72" fmla="*/ 208 w 1715"/>
              <a:gd name="T73" fmla="*/ 1112 h 1125"/>
              <a:gd name="T74" fmla="*/ 266 w 1715"/>
              <a:gd name="T75" fmla="*/ 1124 h 1125"/>
              <a:gd name="T76" fmla="*/ 1388 w 1715"/>
              <a:gd name="T77" fmla="*/ 1125 h 1125"/>
              <a:gd name="T78" fmla="*/ 1454 w 1715"/>
              <a:gd name="T79" fmla="*/ 1119 h 1125"/>
              <a:gd name="T80" fmla="*/ 1515 w 1715"/>
              <a:gd name="T81" fmla="*/ 1100 h 1125"/>
              <a:gd name="T82" fmla="*/ 1570 w 1715"/>
              <a:gd name="T83" fmla="*/ 1071 h 1125"/>
              <a:gd name="T84" fmla="*/ 1619 w 1715"/>
              <a:gd name="T85" fmla="*/ 1030 h 1125"/>
              <a:gd name="T86" fmla="*/ 1659 w 1715"/>
              <a:gd name="T87" fmla="*/ 982 h 1125"/>
              <a:gd name="T88" fmla="*/ 1688 w 1715"/>
              <a:gd name="T89" fmla="*/ 926 h 1125"/>
              <a:gd name="T90" fmla="*/ 1708 w 1715"/>
              <a:gd name="T91" fmla="*/ 864 h 1125"/>
              <a:gd name="T92" fmla="*/ 1715 w 1715"/>
              <a:gd name="T93" fmla="*/ 799 h 1125"/>
              <a:gd name="T94" fmla="*/ 1711 w 1715"/>
              <a:gd name="T95" fmla="*/ 752 h 1125"/>
              <a:gd name="T96" fmla="*/ 1697 w 1715"/>
              <a:gd name="T97" fmla="*/ 692 h 1125"/>
              <a:gd name="T98" fmla="*/ 1673 w 1715"/>
              <a:gd name="T99" fmla="*/ 639 h 1125"/>
              <a:gd name="T100" fmla="*/ 1639 w 1715"/>
              <a:gd name="T101" fmla="*/ 589 h 1125"/>
              <a:gd name="T102" fmla="*/ 1597 w 1715"/>
              <a:gd name="T103" fmla="*/ 548 h 1125"/>
              <a:gd name="T104" fmla="*/ 1549 w 1715"/>
              <a:gd name="T105" fmla="*/ 515 h 1125"/>
              <a:gd name="T106" fmla="*/ 1494 w 1715"/>
              <a:gd name="T107" fmla="*/ 490 h 1125"/>
              <a:gd name="T108" fmla="*/ 1435 w 1715"/>
              <a:gd name="T109" fmla="*/ 475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15" h="1125">
                <a:moveTo>
                  <a:pt x="1420" y="473"/>
                </a:moveTo>
                <a:lnTo>
                  <a:pt x="1420" y="473"/>
                </a:lnTo>
                <a:lnTo>
                  <a:pt x="1423" y="454"/>
                </a:lnTo>
                <a:lnTo>
                  <a:pt x="1427" y="433"/>
                </a:lnTo>
                <a:lnTo>
                  <a:pt x="1429" y="413"/>
                </a:lnTo>
                <a:lnTo>
                  <a:pt x="1429" y="391"/>
                </a:lnTo>
                <a:lnTo>
                  <a:pt x="1429" y="391"/>
                </a:lnTo>
                <a:lnTo>
                  <a:pt x="1429" y="371"/>
                </a:lnTo>
                <a:lnTo>
                  <a:pt x="1427" y="352"/>
                </a:lnTo>
                <a:lnTo>
                  <a:pt x="1424" y="332"/>
                </a:lnTo>
                <a:lnTo>
                  <a:pt x="1421" y="312"/>
                </a:lnTo>
                <a:lnTo>
                  <a:pt x="1417" y="294"/>
                </a:lnTo>
                <a:lnTo>
                  <a:pt x="1411" y="275"/>
                </a:lnTo>
                <a:lnTo>
                  <a:pt x="1405" y="257"/>
                </a:lnTo>
                <a:lnTo>
                  <a:pt x="1398" y="239"/>
                </a:lnTo>
                <a:lnTo>
                  <a:pt x="1390" y="222"/>
                </a:lnTo>
                <a:lnTo>
                  <a:pt x="1382" y="205"/>
                </a:lnTo>
                <a:lnTo>
                  <a:pt x="1372" y="188"/>
                </a:lnTo>
                <a:lnTo>
                  <a:pt x="1362" y="173"/>
                </a:lnTo>
                <a:lnTo>
                  <a:pt x="1351" y="158"/>
                </a:lnTo>
                <a:lnTo>
                  <a:pt x="1340" y="142"/>
                </a:lnTo>
                <a:lnTo>
                  <a:pt x="1327" y="128"/>
                </a:lnTo>
                <a:lnTo>
                  <a:pt x="1314" y="115"/>
                </a:lnTo>
                <a:lnTo>
                  <a:pt x="1301" y="102"/>
                </a:lnTo>
                <a:lnTo>
                  <a:pt x="1286" y="90"/>
                </a:lnTo>
                <a:lnTo>
                  <a:pt x="1272" y="78"/>
                </a:lnTo>
                <a:lnTo>
                  <a:pt x="1257" y="67"/>
                </a:lnTo>
                <a:lnTo>
                  <a:pt x="1240" y="57"/>
                </a:lnTo>
                <a:lnTo>
                  <a:pt x="1224" y="47"/>
                </a:lnTo>
                <a:lnTo>
                  <a:pt x="1207" y="38"/>
                </a:lnTo>
                <a:lnTo>
                  <a:pt x="1190" y="30"/>
                </a:lnTo>
                <a:lnTo>
                  <a:pt x="1172" y="24"/>
                </a:lnTo>
                <a:lnTo>
                  <a:pt x="1154" y="17"/>
                </a:lnTo>
                <a:lnTo>
                  <a:pt x="1135" y="13"/>
                </a:lnTo>
                <a:lnTo>
                  <a:pt x="1116" y="9"/>
                </a:lnTo>
                <a:lnTo>
                  <a:pt x="1097" y="4"/>
                </a:lnTo>
                <a:lnTo>
                  <a:pt x="1077" y="2"/>
                </a:lnTo>
                <a:lnTo>
                  <a:pt x="1057" y="1"/>
                </a:lnTo>
                <a:lnTo>
                  <a:pt x="1038" y="0"/>
                </a:lnTo>
                <a:lnTo>
                  <a:pt x="1038" y="0"/>
                </a:lnTo>
                <a:lnTo>
                  <a:pt x="1009" y="1"/>
                </a:lnTo>
                <a:lnTo>
                  <a:pt x="981" y="4"/>
                </a:lnTo>
                <a:lnTo>
                  <a:pt x="952" y="10"/>
                </a:lnTo>
                <a:lnTo>
                  <a:pt x="926" y="16"/>
                </a:lnTo>
                <a:lnTo>
                  <a:pt x="900" y="25"/>
                </a:lnTo>
                <a:lnTo>
                  <a:pt x="873" y="36"/>
                </a:lnTo>
                <a:lnTo>
                  <a:pt x="849" y="48"/>
                </a:lnTo>
                <a:lnTo>
                  <a:pt x="826" y="62"/>
                </a:lnTo>
                <a:lnTo>
                  <a:pt x="804" y="78"/>
                </a:lnTo>
                <a:lnTo>
                  <a:pt x="782" y="95"/>
                </a:lnTo>
                <a:lnTo>
                  <a:pt x="763" y="114"/>
                </a:lnTo>
                <a:lnTo>
                  <a:pt x="744" y="134"/>
                </a:lnTo>
                <a:lnTo>
                  <a:pt x="726" y="154"/>
                </a:lnTo>
                <a:lnTo>
                  <a:pt x="711" y="176"/>
                </a:lnTo>
                <a:lnTo>
                  <a:pt x="697" y="199"/>
                </a:lnTo>
                <a:lnTo>
                  <a:pt x="685" y="224"/>
                </a:lnTo>
                <a:lnTo>
                  <a:pt x="685" y="224"/>
                </a:lnTo>
                <a:lnTo>
                  <a:pt x="669" y="218"/>
                </a:lnTo>
                <a:lnTo>
                  <a:pt x="655" y="212"/>
                </a:lnTo>
                <a:lnTo>
                  <a:pt x="640" y="207"/>
                </a:lnTo>
                <a:lnTo>
                  <a:pt x="625" y="204"/>
                </a:lnTo>
                <a:lnTo>
                  <a:pt x="608" y="200"/>
                </a:lnTo>
                <a:lnTo>
                  <a:pt x="593" y="198"/>
                </a:lnTo>
                <a:lnTo>
                  <a:pt x="576" y="196"/>
                </a:lnTo>
                <a:lnTo>
                  <a:pt x="559" y="196"/>
                </a:lnTo>
                <a:lnTo>
                  <a:pt x="559" y="196"/>
                </a:lnTo>
                <a:lnTo>
                  <a:pt x="545" y="196"/>
                </a:lnTo>
                <a:lnTo>
                  <a:pt x="529" y="197"/>
                </a:lnTo>
                <a:lnTo>
                  <a:pt x="514" y="199"/>
                </a:lnTo>
                <a:lnTo>
                  <a:pt x="500" y="203"/>
                </a:lnTo>
                <a:lnTo>
                  <a:pt x="485" y="206"/>
                </a:lnTo>
                <a:lnTo>
                  <a:pt x="471" y="209"/>
                </a:lnTo>
                <a:lnTo>
                  <a:pt x="457" y="214"/>
                </a:lnTo>
                <a:lnTo>
                  <a:pt x="444" y="219"/>
                </a:lnTo>
                <a:lnTo>
                  <a:pt x="431" y="226"/>
                </a:lnTo>
                <a:lnTo>
                  <a:pt x="419" y="232"/>
                </a:lnTo>
                <a:lnTo>
                  <a:pt x="405" y="239"/>
                </a:lnTo>
                <a:lnTo>
                  <a:pt x="393" y="246"/>
                </a:lnTo>
                <a:lnTo>
                  <a:pt x="382" y="255"/>
                </a:lnTo>
                <a:lnTo>
                  <a:pt x="370" y="264"/>
                </a:lnTo>
                <a:lnTo>
                  <a:pt x="361" y="273"/>
                </a:lnTo>
                <a:lnTo>
                  <a:pt x="350" y="283"/>
                </a:lnTo>
                <a:lnTo>
                  <a:pt x="340" y="294"/>
                </a:lnTo>
                <a:lnTo>
                  <a:pt x="331" y="303"/>
                </a:lnTo>
                <a:lnTo>
                  <a:pt x="322" y="315"/>
                </a:lnTo>
                <a:lnTo>
                  <a:pt x="313" y="326"/>
                </a:lnTo>
                <a:lnTo>
                  <a:pt x="306" y="338"/>
                </a:lnTo>
                <a:lnTo>
                  <a:pt x="299" y="352"/>
                </a:lnTo>
                <a:lnTo>
                  <a:pt x="293" y="364"/>
                </a:lnTo>
                <a:lnTo>
                  <a:pt x="286" y="377"/>
                </a:lnTo>
                <a:lnTo>
                  <a:pt x="281" y="391"/>
                </a:lnTo>
                <a:lnTo>
                  <a:pt x="276" y="404"/>
                </a:lnTo>
                <a:lnTo>
                  <a:pt x="272" y="418"/>
                </a:lnTo>
                <a:lnTo>
                  <a:pt x="268" y="433"/>
                </a:lnTo>
                <a:lnTo>
                  <a:pt x="266" y="447"/>
                </a:lnTo>
                <a:lnTo>
                  <a:pt x="264" y="462"/>
                </a:lnTo>
                <a:lnTo>
                  <a:pt x="263" y="478"/>
                </a:lnTo>
                <a:lnTo>
                  <a:pt x="263" y="493"/>
                </a:lnTo>
                <a:lnTo>
                  <a:pt x="263" y="493"/>
                </a:lnTo>
                <a:lnTo>
                  <a:pt x="264" y="514"/>
                </a:lnTo>
                <a:lnTo>
                  <a:pt x="266" y="535"/>
                </a:lnTo>
                <a:lnTo>
                  <a:pt x="266" y="535"/>
                </a:lnTo>
                <a:lnTo>
                  <a:pt x="252" y="536"/>
                </a:lnTo>
                <a:lnTo>
                  <a:pt x="239" y="539"/>
                </a:lnTo>
                <a:lnTo>
                  <a:pt x="212" y="546"/>
                </a:lnTo>
                <a:lnTo>
                  <a:pt x="186" y="554"/>
                </a:lnTo>
                <a:lnTo>
                  <a:pt x="162" y="565"/>
                </a:lnTo>
                <a:lnTo>
                  <a:pt x="138" y="578"/>
                </a:lnTo>
                <a:lnTo>
                  <a:pt x="116" y="594"/>
                </a:lnTo>
                <a:lnTo>
                  <a:pt x="96" y="611"/>
                </a:lnTo>
                <a:lnTo>
                  <a:pt x="77" y="630"/>
                </a:lnTo>
                <a:lnTo>
                  <a:pt x="60" y="651"/>
                </a:lnTo>
                <a:lnTo>
                  <a:pt x="45" y="673"/>
                </a:lnTo>
                <a:lnTo>
                  <a:pt x="32" y="696"/>
                </a:lnTo>
                <a:lnTo>
                  <a:pt x="21" y="721"/>
                </a:lnTo>
                <a:lnTo>
                  <a:pt x="12" y="746"/>
                </a:lnTo>
                <a:lnTo>
                  <a:pt x="6" y="774"/>
                </a:lnTo>
                <a:lnTo>
                  <a:pt x="3" y="787"/>
                </a:lnTo>
                <a:lnTo>
                  <a:pt x="1" y="801"/>
                </a:lnTo>
                <a:lnTo>
                  <a:pt x="1" y="815"/>
                </a:lnTo>
                <a:lnTo>
                  <a:pt x="0" y="829"/>
                </a:lnTo>
                <a:lnTo>
                  <a:pt x="0" y="829"/>
                </a:lnTo>
                <a:lnTo>
                  <a:pt x="1" y="845"/>
                </a:lnTo>
                <a:lnTo>
                  <a:pt x="2" y="860"/>
                </a:lnTo>
                <a:lnTo>
                  <a:pt x="3" y="874"/>
                </a:lnTo>
                <a:lnTo>
                  <a:pt x="7" y="889"/>
                </a:lnTo>
                <a:lnTo>
                  <a:pt x="10" y="904"/>
                </a:lnTo>
                <a:lnTo>
                  <a:pt x="13" y="917"/>
                </a:lnTo>
                <a:lnTo>
                  <a:pt x="19" y="931"/>
                </a:lnTo>
                <a:lnTo>
                  <a:pt x="23" y="944"/>
                </a:lnTo>
                <a:lnTo>
                  <a:pt x="30" y="958"/>
                </a:lnTo>
                <a:lnTo>
                  <a:pt x="36" y="971"/>
                </a:lnTo>
                <a:lnTo>
                  <a:pt x="43" y="983"/>
                </a:lnTo>
                <a:lnTo>
                  <a:pt x="50" y="995"/>
                </a:lnTo>
                <a:lnTo>
                  <a:pt x="59" y="1007"/>
                </a:lnTo>
                <a:lnTo>
                  <a:pt x="68" y="1018"/>
                </a:lnTo>
                <a:lnTo>
                  <a:pt x="77" y="1029"/>
                </a:lnTo>
                <a:lnTo>
                  <a:pt x="87" y="1039"/>
                </a:lnTo>
                <a:lnTo>
                  <a:pt x="98" y="1049"/>
                </a:lnTo>
                <a:lnTo>
                  <a:pt x="109" y="1058"/>
                </a:lnTo>
                <a:lnTo>
                  <a:pt x="119" y="1067"/>
                </a:lnTo>
                <a:lnTo>
                  <a:pt x="130" y="1075"/>
                </a:lnTo>
                <a:lnTo>
                  <a:pt x="142" y="1083"/>
                </a:lnTo>
                <a:lnTo>
                  <a:pt x="156" y="1090"/>
                </a:lnTo>
                <a:lnTo>
                  <a:pt x="168" y="1097"/>
                </a:lnTo>
                <a:lnTo>
                  <a:pt x="181" y="1102"/>
                </a:lnTo>
                <a:lnTo>
                  <a:pt x="195" y="1108"/>
                </a:lnTo>
                <a:lnTo>
                  <a:pt x="208" y="1112"/>
                </a:lnTo>
                <a:lnTo>
                  <a:pt x="222" y="1117"/>
                </a:lnTo>
                <a:lnTo>
                  <a:pt x="237" y="1120"/>
                </a:lnTo>
                <a:lnTo>
                  <a:pt x="252" y="1122"/>
                </a:lnTo>
                <a:lnTo>
                  <a:pt x="266" y="1124"/>
                </a:lnTo>
                <a:lnTo>
                  <a:pt x="282" y="1125"/>
                </a:lnTo>
                <a:lnTo>
                  <a:pt x="297" y="1125"/>
                </a:lnTo>
                <a:lnTo>
                  <a:pt x="1388" y="1125"/>
                </a:lnTo>
                <a:lnTo>
                  <a:pt x="1388" y="1125"/>
                </a:lnTo>
                <a:lnTo>
                  <a:pt x="1405" y="1125"/>
                </a:lnTo>
                <a:lnTo>
                  <a:pt x="1421" y="1124"/>
                </a:lnTo>
                <a:lnTo>
                  <a:pt x="1438" y="1122"/>
                </a:lnTo>
                <a:lnTo>
                  <a:pt x="1454" y="1119"/>
                </a:lnTo>
                <a:lnTo>
                  <a:pt x="1469" y="1115"/>
                </a:lnTo>
                <a:lnTo>
                  <a:pt x="1485" y="1111"/>
                </a:lnTo>
                <a:lnTo>
                  <a:pt x="1500" y="1106"/>
                </a:lnTo>
                <a:lnTo>
                  <a:pt x="1515" y="1100"/>
                </a:lnTo>
                <a:lnTo>
                  <a:pt x="1530" y="1094"/>
                </a:lnTo>
                <a:lnTo>
                  <a:pt x="1544" y="1086"/>
                </a:lnTo>
                <a:lnTo>
                  <a:pt x="1557" y="1078"/>
                </a:lnTo>
                <a:lnTo>
                  <a:pt x="1570" y="1071"/>
                </a:lnTo>
                <a:lnTo>
                  <a:pt x="1583" y="1061"/>
                </a:lnTo>
                <a:lnTo>
                  <a:pt x="1595" y="1051"/>
                </a:lnTo>
                <a:lnTo>
                  <a:pt x="1607" y="1041"/>
                </a:lnTo>
                <a:lnTo>
                  <a:pt x="1619" y="1030"/>
                </a:lnTo>
                <a:lnTo>
                  <a:pt x="1629" y="1019"/>
                </a:lnTo>
                <a:lnTo>
                  <a:pt x="1640" y="1007"/>
                </a:lnTo>
                <a:lnTo>
                  <a:pt x="1650" y="995"/>
                </a:lnTo>
                <a:lnTo>
                  <a:pt x="1659" y="982"/>
                </a:lnTo>
                <a:lnTo>
                  <a:pt x="1668" y="969"/>
                </a:lnTo>
                <a:lnTo>
                  <a:pt x="1675" y="954"/>
                </a:lnTo>
                <a:lnTo>
                  <a:pt x="1682" y="941"/>
                </a:lnTo>
                <a:lnTo>
                  <a:pt x="1688" y="926"/>
                </a:lnTo>
                <a:lnTo>
                  <a:pt x="1695" y="912"/>
                </a:lnTo>
                <a:lnTo>
                  <a:pt x="1699" y="896"/>
                </a:lnTo>
                <a:lnTo>
                  <a:pt x="1705" y="881"/>
                </a:lnTo>
                <a:lnTo>
                  <a:pt x="1708" y="864"/>
                </a:lnTo>
                <a:lnTo>
                  <a:pt x="1710" y="849"/>
                </a:lnTo>
                <a:lnTo>
                  <a:pt x="1713" y="833"/>
                </a:lnTo>
                <a:lnTo>
                  <a:pt x="1715" y="816"/>
                </a:lnTo>
                <a:lnTo>
                  <a:pt x="1715" y="799"/>
                </a:lnTo>
                <a:lnTo>
                  <a:pt x="1715" y="799"/>
                </a:lnTo>
                <a:lnTo>
                  <a:pt x="1715" y="783"/>
                </a:lnTo>
                <a:lnTo>
                  <a:pt x="1714" y="768"/>
                </a:lnTo>
                <a:lnTo>
                  <a:pt x="1711" y="752"/>
                </a:lnTo>
                <a:lnTo>
                  <a:pt x="1709" y="737"/>
                </a:lnTo>
                <a:lnTo>
                  <a:pt x="1706" y="722"/>
                </a:lnTo>
                <a:lnTo>
                  <a:pt x="1702" y="708"/>
                </a:lnTo>
                <a:lnTo>
                  <a:pt x="1697" y="692"/>
                </a:lnTo>
                <a:lnTo>
                  <a:pt x="1692" y="679"/>
                </a:lnTo>
                <a:lnTo>
                  <a:pt x="1686" y="665"/>
                </a:lnTo>
                <a:lnTo>
                  <a:pt x="1680" y="652"/>
                </a:lnTo>
                <a:lnTo>
                  <a:pt x="1673" y="639"/>
                </a:lnTo>
                <a:lnTo>
                  <a:pt x="1665" y="626"/>
                </a:lnTo>
                <a:lnTo>
                  <a:pt x="1657" y="614"/>
                </a:lnTo>
                <a:lnTo>
                  <a:pt x="1648" y="601"/>
                </a:lnTo>
                <a:lnTo>
                  <a:pt x="1639" y="589"/>
                </a:lnTo>
                <a:lnTo>
                  <a:pt x="1629" y="578"/>
                </a:lnTo>
                <a:lnTo>
                  <a:pt x="1619" y="569"/>
                </a:lnTo>
                <a:lnTo>
                  <a:pt x="1608" y="558"/>
                </a:lnTo>
                <a:lnTo>
                  <a:pt x="1597" y="548"/>
                </a:lnTo>
                <a:lnTo>
                  <a:pt x="1585" y="539"/>
                </a:lnTo>
                <a:lnTo>
                  <a:pt x="1574" y="530"/>
                </a:lnTo>
                <a:lnTo>
                  <a:pt x="1561" y="523"/>
                </a:lnTo>
                <a:lnTo>
                  <a:pt x="1549" y="515"/>
                </a:lnTo>
                <a:lnTo>
                  <a:pt x="1536" y="507"/>
                </a:lnTo>
                <a:lnTo>
                  <a:pt x="1522" y="501"/>
                </a:lnTo>
                <a:lnTo>
                  <a:pt x="1509" y="495"/>
                </a:lnTo>
                <a:lnTo>
                  <a:pt x="1494" y="490"/>
                </a:lnTo>
                <a:lnTo>
                  <a:pt x="1480" y="485"/>
                </a:lnTo>
                <a:lnTo>
                  <a:pt x="1465" y="482"/>
                </a:lnTo>
                <a:lnTo>
                  <a:pt x="1451" y="479"/>
                </a:lnTo>
                <a:lnTo>
                  <a:pt x="1435" y="475"/>
                </a:lnTo>
                <a:lnTo>
                  <a:pt x="1420" y="473"/>
                </a:lnTo>
                <a:lnTo>
                  <a:pt x="1420" y="473"/>
                </a:lnTo>
                <a:close/>
              </a:path>
            </a:pathLst>
          </a:custGeom>
          <a:solidFill>
            <a:srgbClr val="00B050"/>
          </a:solidFill>
          <a:ln>
            <a:noFill/>
          </a:ln>
          <a:extLst/>
        </p:spPr>
        <p:txBody>
          <a:bodyPr vert="horz" wrap="square" lIns="91440" tIns="45720" rIns="91440" bIns="45720" numCol="1" anchor="t" anchorCtr="0" compatLnSpc="1">
            <a:prstTxWarp prst="textNoShape">
              <a:avLst/>
            </a:prstTxWarp>
          </a:bodyPr>
          <a:lstStyle/>
          <a:p>
            <a:endParaRPr lang="ja-JP" altLang="en-US"/>
          </a:p>
        </p:txBody>
      </p:sp>
      <p:grpSp>
        <p:nvGrpSpPr>
          <p:cNvPr id="12" name="グループ化 11"/>
          <p:cNvGrpSpPr/>
          <p:nvPr/>
        </p:nvGrpSpPr>
        <p:grpSpPr>
          <a:xfrm>
            <a:off x="6753200" y="105193"/>
            <a:ext cx="504056" cy="418306"/>
            <a:chOff x="7077076" y="5588000"/>
            <a:chExt cx="658813" cy="533400"/>
          </a:xfrm>
        </p:grpSpPr>
        <p:sp>
          <p:nvSpPr>
            <p:cNvPr id="14" name="Rectangle 141"/>
            <p:cNvSpPr>
              <a:spLocks noChangeArrowheads="1"/>
            </p:cNvSpPr>
            <p:nvPr/>
          </p:nvSpPr>
          <p:spPr bwMode="auto">
            <a:xfrm>
              <a:off x="7564438" y="5699125"/>
              <a:ext cx="95250" cy="381000"/>
            </a:xfrm>
            <a:prstGeom prst="rect">
              <a:avLst/>
            </a:prstGeom>
            <a:noFill/>
            <a:ln w="19050">
              <a:solidFill>
                <a:srgbClr val="009F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Rectangle 142"/>
            <p:cNvSpPr>
              <a:spLocks noChangeArrowheads="1"/>
            </p:cNvSpPr>
            <p:nvPr/>
          </p:nvSpPr>
          <p:spPr bwMode="auto">
            <a:xfrm>
              <a:off x="7150101" y="5964238"/>
              <a:ext cx="95250" cy="115888"/>
            </a:xfrm>
            <a:prstGeom prst="rect">
              <a:avLst/>
            </a:prstGeom>
            <a:noFill/>
            <a:ln w="19050">
              <a:solidFill>
                <a:srgbClr val="009F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Rectangle 143"/>
            <p:cNvSpPr>
              <a:spLocks noChangeArrowheads="1"/>
            </p:cNvSpPr>
            <p:nvPr/>
          </p:nvSpPr>
          <p:spPr bwMode="auto">
            <a:xfrm>
              <a:off x="7288213" y="5888038"/>
              <a:ext cx="95250" cy="192088"/>
            </a:xfrm>
            <a:prstGeom prst="rect">
              <a:avLst/>
            </a:prstGeom>
            <a:noFill/>
            <a:ln w="19050">
              <a:solidFill>
                <a:srgbClr val="009F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Rectangle 144"/>
            <p:cNvSpPr>
              <a:spLocks noChangeArrowheads="1"/>
            </p:cNvSpPr>
            <p:nvPr/>
          </p:nvSpPr>
          <p:spPr bwMode="auto">
            <a:xfrm>
              <a:off x="7426326" y="5746750"/>
              <a:ext cx="95250" cy="333375"/>
            </a:xfrm>
            <a:prstGeom prst="rect">
              <a:avLst/>
            </a:prstGeom>
            <a:noFill/>
            <a:ln w="19050">
              <a:solidFill>
                <a:srgbClr val="009F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Freeform 145"/>
            <p:cNvSpPr>
              <a:spLocks/>
            </p:cNvSpPr>
            <p:nvPr/>
          </p:nvSpPr>
          <p:spPr bwMode="auto">
            <a:xfrm>
              <a:off x="7169151" y="5711825"/>
              <a:ext cx="57150" cy="57150"/>
            </a:xfrm>
            <a:custGeom>
              <a:avLst/>
              <a:gdLst>
                <a:gd name="T0" fmla="*/ 144 w 144"/>
                <a:gd name="T1" fmla="*/ 72 h 145"/>
                <a:gd name="T2" fmla="*/ 143 w 144"/>
                <a:gd name="T3" fmla="*/ 87 h 145"/>
                <a:gd name="T4" fmla="*/ 138 w 144"/>
                <a:gd name="T5" fmla="*/ 100 h 145"/>
                <a:gd name="T6" fmla="*/ 132 w 144"/>
                <a:gd name="T7" fmla="*/ 113 h 145"/>
                <a:gd name="T8" fmla="*/ 123 w 144"/>
                <a:gd name="T9" fmla="*/ 123 h 145"/>
                <a:gd name="T10" fmla="*/ 112 w 144"/>
                <a:gd name="T11" fmla="*/ 132 h 145"/>
                <a:gd name="T12" fmla="*/ 100 w 144"/>
                <a:gd name="T13" fmla="*/ 139 h 145"/>
                <a:gd name="T14" fmla="*/ 86 w 144"/>
                <a:gd name="T15" fmla="*/ 143 h 145"/>
                <a:gd name="T16" fmla="*/ 72 w 144"/>
                <a:gd name="T17" fmla="*/ 145 h 145"/>
                <a:gd name="T18" fmla="*/ 64 w 144"/>
                <a:gd name="T19" fmla="*/ 144 h 145"/>
                <a:gd name="T20" fmla="*/ 50 w 144"/>
                <a:gd name="T21" fmla="*/ 142 h 145"/>
                <a:gd name="T22" fmla="*/ 37 w 144"/>
                <a:gd name="T23" fmla="*/ 136 h 145"/>
                <a:gd name="T24" fmla="*/ 26 w 144"/>
                <a:gd name="T25" fmla="*/ 128 h 145"/>
                <a:gd name="T26" fmla="*/ 16 w 144"/>
                <a:gd name="T27" fmla="*/ 119 h 145"/>
                <a:gd name="T28" fmla="*/ 9 w 144"/>
                <a:gd name="T29" fmla="*/ 107 h 145"/>
                <a:gd name="T30" fmla="*/ 3 w 144"/>
                <a:gd name="T31" fmla="*/ 94 h 145"/>
                <a:gd name="T32" fmla="*/ 0 w 144"/>
                <a:gd name="T33" fmla="*/ 80 h 145"/>
                <a:gd name="T34" fmla="*/ 0 w 144"/>
                <a:gd name="T35" fmla="*/ 72 h 145"/>
                <a:gd name="T36" fmla="*/ 1 w 144"/>
                <a:gd name="T37" fmla="*/ 58 h 145"/>
                <a:gd name="T38" fmla="*/ 5 w 144"/>
                <a:gd name="T39" fmla="*/ 45 h 145"/>
                <a:gd name="T40" fmla="*/ 12 w 144"/>
                <a:gd name="T41" fmla="*/ 32 h 145"/>
                <a:gd name="T42" fmla="*/ 21 w 144"/>
                <a:gd name="T43" fmla="*/ 21 h 145"/>
                <a:gd name="T44" fmla="*/ 31 w 144"/>
                <a:gd name="T45" fmla="*/ 12 h 145"/>
                <a:gd name="T46" fmla="*/ 43 w 144"/>
                <a:gd name="T47" fmla="*/ 5 h 145"/>
                <a:gd name="T48" fmla="*/ 58 w 144"/>
                <a:gd name="T49" fmla="*/ 1 h 145"/>
                <a:gd name="T50" fmla="*/ 72 w 144"/>
                <a:gd name="T51" fmla="*/ 0 h 145"/>
                <a:gd name="T52" fmla="*/ 79 w 144"/>
                <a:gd name="T53" fmla="*/ 0 h 145"/>
                <a:gd name="T54" fmla="*/ 94 w 144"/>
                <a:gd name="T55" fmla="*/ 3 h 145"/>
                <a:gd name="T56" fmla="*/ 106 w 144"/>
                <a:gd name="T57" fmla="*/ 9 h 145"/>
                <a:gd name="T58" fmla="*/ 117 w 144"/>
                <a:gd name="T59" fmla="*/ 16 h 145"/>
                <a:gd name="T60" fmla="*/ 127 w 144"/>
                <a:gd name="T61" fmla="*/ 26 h 145"/>
                <a:gd name="T62" fmla="*/ 135 w 144"/>
                <a:gd name="T63" fmla="*/ 38 h 145"/>
                <a:gd name="T64" fmla="*/ 140 w 144"/>
                <a:gd name="T65" fmla="*/ 51 h 145"/>
                <a:gd name="T66" fmla="*/ 144 w 144"/>
                <a:gd name="T67" fmla="*/ 65 h 145"/>
                <a:gd name="T68" fmla="*/ 144 w 144"/>
                <a:gd name="T6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5">
                  <a:moveTo>
                    <a:pt x="144" y="72"/>
                  </a:moveTo>
                  <a:lnTo>
                    <a:pt x="144" y="72"/>
                  </a:lnTo>
                  <a:lnTo>
                    <a:pt x="144" y="80"/>
                  </a:lnTo>
                  <a:lnTo>
                    <a:pt x="143" y="87"/>
                  </a:lnTo>
                  <a:lnTo>
                    <a:pt x="140" y="94"/>
                  </a:lnTo>
                  <a:lnTo>
                    <a:pt x="138" y="100"/>
                  </a:lnTo>
                  <a:lnTo>
                    <a:pt x="135" y="107"/>
                  </a:lnTo>
                  <a:lnTo>
                    <a:pt x="132" y="113"/>
                  </a:lnTo>
                  <a:lnTo>
                    <a:pt x="127" y="119"/>
                  </a:lnTo>
                  <a:lnTo>
                    <a:pt x="123" y="123"/>
                  </a:lnTo>
                  <a:lnTo>
                    <a:pt x="117" y="128"/>
                  </a:lnTo>
                  <a:lnTo>
                    <a:pt x="112" y="132"/>
                  </a:lnTo>
                  <a:lnTo>
                    <a:pt x="106" y="136"/>
                  </a:lnTo>
                  <a:lnTo>
                    <a:pt x="100" y="139"/>
                  </a:lnTo>
                  <a:lnTo>
                    <a:pt x="94" y="142"/>
                  </a:lnTo>
                  <a:lnTo>
                    <a:pt x="86" y="143"/>
                  </a:lnTo>
                  <a:lnTo>
                    <a:pt x="79" y="144"/>
                  </a:lnTo>
                  <a:lnTo>
                    <a:pt x="72" y="145"/>
                  </a:lnTo>
                  <a:lnTo>
                    <a:pt x="72" y="145"/>
                  </a:lnTo>
                  <a:lnTo>
                    <a:pt x="64" y="144"/>
                  </a:lnTo>
                  <a:lnTo>
                    <a:pt x="58" y="143"/>
                  </a:lnTo>
                  <a:lnTo>
                    <a:pt x="50" y="142"/>
                  </a:lnTo>
                  <a:lnTo>
                    <a:pt x="43" y="139"/>
                  </a:lnTo>
                  <a:lnTo>
                    <a:pt x="37" y="136"/>
                  </a:lnTo>
                  <a:lnTo>
                    <a:pt x="31" y="132"/>
                  </a:lnTo>
                  <a:lnTo>
                    <a:pt x="26" y="128"/>
                  </a:lnTo>
                  <a:lnTo>
                    <a:pt x="21" y="123"/>
                  </a:lnTo>
                  <a:lnTo>
                    <a:pt x="16" y="119"/>
                  </a:lnTo>
                  <a:lnTo>
                    <a:pt x="12" y="113"/>
                  </a:lnTo>
                  <a:lnTo>
                    <a:pt x="9" y="107"/>
                  </a:lnTo>
                  <a:lnTo>
                    <a:pt x="5" y="100"/>
                  </a:lnTo>
                  <a:lnTo>
                    <a:pt x="3" y="94"/>
                  </a:lnTo>
                  <a:lnTo>
                    <a:pt x="1" y="87"/>
                  </a:lnTo>
                  <a:lnTo>
                    <a:pt x="0" y="80"/>
                  </a:lnTo>
                  <a:lnTo>
                    <a:pt x="0" y="72"/>
                  </a:lnTo>
                  <a:lnTo>
                    <a:pt x="0" y="72"/>
                  </a:lnTo>
                  <a:lnTo>
                    <a:pt x="0" y="65"/>
                  </a:lnTo>
                  <a:lnTo>
                    <a:pt x="1" y="58"/>
                  </a:lnTo>
                  <a:lnTo>
                    <a:pt x="3" y="51"/>
                  </a:lnTo>
                  <a:lnTo>
                    <a:pt x="5" y="45"/>
                  </a:lnTo>
                  <a:lnTo>
                    <a:pt x="9" y="38"/>
                  </a:lnTo>
                  <a:lnTo>
                    <a:pt x="12" y="32"/>
                  </a:lnTo>
                  <a:lnTo>
                    <a:pt x="16" y="26"/>
                  </a:lnTo>
                  <a:lnTo>
                    <a:pt x="21" y="21"/>
                  </a:lnTo>
                  <a:lnTo>
                    <a:pt x="26" y="16"/>
                  </a:lnTo>
                  <a:lnTo>
                    <a:pt x="31" y="12"/>
                  </a:lnTo>
                  <a:lnTo>
                    <a:pt x="37" y="9"/>
                  </a:lnTo>
                  <a:lnTo>
                    <a:pt x="43" y="5"/>
                  </a:lnTo>
                  <a:lnTo>
                    <a:pt x="50" y="3"/>
                  </a:lnTo>
                  <a:lnTo>
                    <a:pt x="58" y="1"/>
                  </a:lnTo>
                  <a:lnTo>
                    <a:pt x="64" y="0"/>
                  </a:lnTo>
                  <a:lnTo>
                    <a:pt x="72" y="0"/>
                  </a:lnTo>
                  <a:lnTo>
                    <a:pt x="72" y="0"/>
                  </a:lnTo>
                  <a:lnTo>
                    <a:pt x="79" y="0"/>
                  </a:lnTo>
                  <a:lnTo>
                    <a:pt x="86" y="1"/>
                  </a:lnTo>
                  <a:lnTo>
                    <a:pt x="94" y="3"/>
                  </a:lnTo>
                  <a:lnTo>
                    <a:pt x="100" y="5"/>
                  </a:lnTo>
                  <a:lnTo>
                    <a:pt x="106" y="9"/>
                  </a:lnTo>
                  <a:lnTo>
                    <a:pt x="112" y="12"/>
                  </a:lnTo>
                  <a:lnTo>
                    <a:pt x="117" y="16"/>
                  </a:lnTo>
                  <a:lnTo>
                    <a:pt x="123" y="21"/>
                  </a:lnTo>
                  <a:lnTo>
                    <a:pt x="127" y="26"/>
                  </a:lnTo>
                  <a:lnTo>
                    <a:pt x="132" y="32"/>
                  </a:lnTo>
                  <a:lnTo>
                    <a:pt x="135" y="38"/>
                  </a:lnTo>
                  <a:lnTo>
                    <a:pt x="138" y="45"/>
                  </a:lnTo>
                  <a:lnTo>
                    <a:pt x="140" y="51"/>
                  </a:lnTo>
                  <a:lnTo>
                    <a:pt x="143" y="58"/>
                  </a:lnTo>
                  <a:lnTo>
                    <a:pt x="144" y="65"/>
                  </a:lnTo>
                  <a:lnTo>
                    <a:pt x="144" y="72"/>
                  </a:lnTo>
                  <a:lnTo>
                    <a:pt x="144" y="72"/>
                  </a:lnTo>
                  <a:close/>
                </a:path>
              </a:pathLst>
            </a:custGeom>
            <a:noFill/>
            <a:ln w="19050">
              <a:solidFill>
                <a:srgbClr val="009F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46"/>
            <p:cNvSpPr>
              <a:spLocks/>
            </p:cNvSpPr>
            <p:nvPr/>
          </p:nvSpPr>
          <p:spPr bwMode="auto">
            <a:xfrm>
              <a:off x="7307263" y="5641975"/>
              <a:ext cx="58738" cy="57150"/>
            </a:xfrm>
            <a:custGeom>
              <a:avLst/>
              <a:gdLst>
                <a:gd name="T0" fmla="*/ 145 w 145"/>
                <a:gd name="T1" fmla="*/ 72 h 145"/>
                <a:gd name="T2" fmla="*/ 143 w 145"/>
                <a:gd name="T3" fmla="*/ 87 h 145"/>
                <a:gd name="T4" fmla="*/ 139 w 145"/>
                <a:gd name="T5" fmla="*/ 100 h 145"/>
                <a:gd name="T6" fmla="*/ 132 w 145"/>
                <a:gd name="T7" fmla="*/ 112 h 145"/>
                <a:gd name="T8" fmla="*/ 123 w 145"/>
                <a:gd name="T9" fmla="*/ 123 h 145"/>
                <a:gd name="T10" fmla="*/ 112 w 145"/>
                <a:gd name="T11" fmla="*/ 131 h 145"/>
                <a:gd name="T12" fmla="*/ 100 w 145"/>
                <a:gd name="T13" fmla="*/ 138 h 145"/>
                <a:gd name="T14" fmla="*/ 87 w 145"/>
                <a:gd name="T15" fmla="*/ 142 h 145"/>
                <a:gd name="T16" fmla="*/ 72 w 145"/>
                <a:gd name="T17" fmla="*/ 145 h 145"/>
                <a:gd name="T18" fmla="*/ 65 w 145"/>
                <a:gd name="T19" fmla="*/ 143 h 145"/>
                <a:gd name="T20" fmla="*/ 50 w 145"/>
                <a:gd name="T21" fmla="*/ 141 h 145"/>
                <a:gd name="T22" fmla="*/ 38 w 145"/>
                <a:gd name="T23" fmla="*/ 136 h 145"/>
                <a:gd name="T24" fmla="*/ 26 w 145"/>
                <a:gd name="T25" fmla="*/ 127 h 145"/>
                <a:gd name="T26" fmla="*/ 17 w 145"/>
                <a:gd name="T27" fmla="*/ 117 h 145"/>
                <a:gd name="T28" fmla="*/ 9 w 145"/>
                <a:gd name="T29" fmla="*/ 106 h 145"/>
                <a:gd name="T30" fmla="*/ 4 w 145"/>
                <a:gd name="T31" fmla="*/ 93 h 145"/>
                <a:gd name="T32" fmla="*/ 0 w 145"/>
                <a:gd name="T33" fmla="*/ 79 h 145"/>
                <a:gd name="T34" fmla="*/ 0 w 145"/>
                <a:gd name="T35" fmla="*/ 72 h 145"/>
                <a:gd name="T36" fmla="*/ 1 w 145"/>
                <a:gd name="T37" fmla="*/ 57 h 145"/>
                <a:gd name="T38" fmla="*/ 6 w 145"/>
                <a:gd name="T39" fmla="*/ 43 h 145"/>
                <a:gd name="T40" fmla="*/ 12 w 145"/>
                <a:gd name="T41" fmla="*/ 31 h 145"/>
                <a:gd name="T42" fmla="*/ 21 w 145"/>
                <a:gd name="T43" fmla="*/ 20 h 145"/>
                <a:gd name="T44" fmla="*/ 32 w 145"/>
                <a:gd name="T45" fmla="*/ 12 h 145"/>
                <a:gd name="T46" fmla="*/ 44 w 145"/>
                <a:gd name="T47" fmla="*/ 5 h 145"/>
                <a:gd name="T48" fmla="*/ 58 w 145"/>
                <a:gd name="T49" fmla="*/ 1 h 145"/>
                <a:gd name="T50" fmla="*/ 72 w 145"/>
                <a:gd name="T51" fmla="*/ 0 h 145"/>
                <a:gd name="T52" fmla="*/ 80 w 145"/>
                <a:gd name="T53" fmla="*/ 0 h 145"/>
                <a:gd name="T54" fmla="*/ 94 w 145"/>
                <a:gd name="T55" fmla="*/ 3 h 145"/>
                <a:gd name="T56" fmla="*/ 107 w 145"/>
                <a:gd name="T57" fmla="*/ 8 h 145"/>
                <a:gd name="T58" fmla="*/ 118 w 145"/>
                <a:gd name="T59" fmla="*/ 16 h 145"/>
                <a:gd name="T60" fmla="*/ 128 w 145"/>
                <a:gd name="T61" fmla="*/ 26 h 145"/>
                <a:gd name="T62" fmla="*/ 136 w 145"/>
                <a:gd name="T63" fmla="*/ 38 h 145"/>
                <a:gd name="T64" fmla="*/ 142 w 145"/>
                <a:gd name="T65" fmla="*/ 51 h 145"/>
                <a:gd name="T66" fmla="*/ 144 w 145"/>
                <a:gd name="T67" fmla="*/ 65 h 145"/>
                <a:gd name="T68" fmla="*/ 145 w 145"/>
                <a:gd name="T6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145">
                  <a:moveTo>
                    <a:pt x="145" y="72"/>
                  </a:moveTo>
                  <a:lnTo>
                    <a:pt x="145" y="72"/>
                  </a:lnTo>
                  <a:lnTo>
                    <a:pt x="144" y="79"/>
                  </a:lnTo>
                  <a:lnTo>
                    <a:pt x="143" y="87"/>
                  </a:lnTo>
                  <a:lnTo>
                    <a:pt x="142" y="93"/>
                  </a:lnTo>
                  <a:lnTo>
                    <a:pt x="139" y="100"/>
                  </a:lnTo>
                  <a:lnTo>
                    <a:pt x="136" y="106"/>
                  </a:lnTo>
                  <a:lnTo>
                    <a:pt x="132" y="112"/>
                  </a:lnTo>
                  <a:lnTo>
                    <a:pt x="128" y="117"/>
                  </a:lnTo>
                  <a:lnTo>
                    <a:pt x="123" y="123"/>
                  </a:lnTo>
                  <a:lnTo>
                    <a:pt x="118" y="127"/>
                  </a:lnTo>
                  <a:lnTo>
                    <a:pt x="112" y="131"/>
                  </a:lnTo>
                  <a:lnTo>
                    <a:pt x="107" y="136"/>
                  </a:lnTo>
                  <a:lnTo>
                    <a:pt x="100" y="138"/>
                  </a:lnTo>
                  <a:lnTo>
                    <a:pt x="94" y="141"/>
                  </a:lnTo>
                  <a:lnTo>
                    <a:pt x="87" y="142"/>
                  </a:lnTo>
                  <a:lnTo>
                    <a:pt x="80" y="143"/>
                  </a:lnTo>
                  <a:lnTo>
                    <a:pt x="72" y="145"/>
                  </a:lnTo>
                  <a:lnTo>
                    <a:pt x="72" y="145"/>
                  </a:lnTo>
                  <a:lnTo>
                    <a:pt x="65" y="143"/>
                  </a:lnTo>
                  <a:lnTo>
                    <a:pt x="58" y="142"/>
                  </a:lnTo>
                  <a:lnTo>
                    <a:pt x="50" y="141"/>
                  </a:lnTo>
                  <a:lnTo>
                    <a:pt x="44" y="138"/>
                  </a:lnTo>
                  <a:lnTo>
                    <a:pt x="38" y="136"/>
                  </a:lnTo>
                  <a:lnTo>
                    <a:pt x="32" y="131"/>
                  </a:lnTo>
                  <a:lnTo>
                    <a:pt x="26" y="127"/>
                  </a:lnTo>
                  <a:lnTo>
                    <a:pt x="21" y="123"/>
                  </a:lnTo>
                  <a:lnTo>
                    <a:pt x="17" y="117"/>
                  </a:lnTo>
                  <a:lnTo>
                    <a:pt x="12" y="112"/>
                  </a:lnTo>
                  <a:lnTo>
                    <a:pt x="9" y="106"/>
                  </a:lnTo>
                  <a:lnTo>
                    <a:pt x="6" y="100"/>
                  </a:lnTo>
                  <a:lnTo>
                    <a:pt x="4" y="93"/>
                  </a:lnTo>
                  <a:lnTo>
                    <a:pt x="1" y="87"/>
                  </a:lnTo>
                  <a:lnTo>
                    <a:pt x="0" y="79"/>
                  </a:lnTo>
                  <a:lnTo>
                    <a:pt x="0" y="72"/>
                  </a:lnTo>
                  <a:lnTo>
                    <a:pt x="0" y="72"/>
                  </a:lnTo>
                  <a:lnTo>
                    <a:pt x="0" y="65"/>
                  </a:lnTo>
                  <a:lnTo>
                    <a:pt x="1" y="57"/>
                  </a:lnTo>
                  <a:lnTo>
                    <a:pt x="4" y="51"/>
                  </a:lnTo>
                  <a:lnTo>
                    <a:pt x="6" y="43"/>
                  </a:lnTo>
                  <a:lnTo>
                    <a:pt x="9" y="38"/>
                  </a:lnTo>
                  <a:lnTo>
                    <a:pt x="12" y="31"/>
                  </a:lnTo>
                  <a:lnTo>
                    <a:pt x="17" y="26"/>
                  </a:lnTo>
                  <a:lnTo>
                    <a:pt x="21" y="20"/>
                  </a:lnTo>
                  <a:lnTo>
                    <a:pt x="26" y="16"/>
                  </a:lnTo>
                  <a:lnTo>
                    <a:pt x="32" y="12"/>
                  </a:lnTo>
                  <a:lnTo>
                    <a:pt x="38" y="8"/>
                  </a:lnTo>
                  <a:lnTo>
                    <a:pt x="44" y="5"/>
                  </a:lnTo>
                  <a:lnTo>
                    <a:pt x="50" y="3"/>
                  </a:lnTo>
                  <a:lnTo>
                    <a:pt x="58" y="1"/>
                  </a:lnTo>
                  <a:lnTo>
                    <a:pt x="65" y="0"/>
                  </a:lnTo>
                  <a:lnTo>
                    <a:pt x="72" y="0"/>
                  </a:lnTo>
                  <a:lnTo>
                    <a:pt x="72" y="0"/>
                  </a:lnTo>
                  <a:lnTo>
                    <a:pt x="80" y="0"/>
                  </a:lnTo>
                  <a:lnTo>
                    <a:pt x="87" y="1"/>
                  </a:lnTo>
                  <a:lnTo>
                    <a:pt x="94" y="3"/>
                  </a:lnTo>
                  <a:lnTo>
                    <a:pt x="100" y="5"/>
                  </a:lnTo>
                  <a:lnTo>
                    <a:pt x="107" y="8"/>
                  </a:lnTo>
                  <a:lnTo>
                    <a:pt x="112" y="12"/>
                  </a:lnTo>
                  <a:lnTo>
                    <a:pt x="118" y="16"/>
                  </a:lnTo>
                  <a:lnTo>
                    <a:pt x="123" y="20"/>
                  </a:lnTo>
                  <a:lnTo>
                    <a:pt x="128" y="26"/>
                  </a:lnTo>
                  <a:lnTo>
                    <a:pt x="132" y="31"/>
                  </a:lnTo>
                  <a:lnTo>
                    <a:pt x="136" y="38"/>
                  </a:lnTo>
                  <a:lnTo>
                    <a:pt x="139" y="43"/>
                  </a:lnTo>
                  <a:lnTo>
                    <a:pt x="142" y="51"/>
                  </a:lnTo>
                  <a:lnTo>
                    <a:pt x="143" y="57"/>
                  </a:lnTo>
                  <a:lnTo>
                    <a:pt x="144" y="65"/>
                  </a:lnTo>
                  <a:lnTo>
                    <a:pt x="145" y="72"/>
                  </a:lnTo>
                  <a:lnTo>
                    <a:pt x="145" y="72"/>
                  </a:lnTo>
                  <a:close/>
                </a:path>
              </a:pathLst>
            </a:custGeom>
            <a:noFill/>
            <a:ln w="19050">
              <a:solidFill>
                <a:srgbClr val="009F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47"/>
            <p:cNvSpPr>
              <a:spLocks/>
            </p:cNvSpPr>
            <p:nvPr/>
          </p:nvSpPr>
          <p:spPr bwMode="auto">
            <a:xfrm>
              <a:off x="7445376" y="5656263"/>
              <a:ext cx="57150" cy="57150"/>
            </a:xfrm>
            <a:custGeom>
              <a:avLst/>
              <a:gdLst>
                <a:gd name="T0" fmla="*/ 144 w 144"/>
                <a:gd name="T1" fmla="*/ 71 h 144"/>
                <a:gd name="T2" fmla="*/ 143 w 144"/>
                <a:gd name="T3" fmla="*/ 87 h 144"/>
                <a:gd name="T4" fmla="*/ 139 w 144"/>
                <a:gd name="T5" fmla="*/ 100 h 144"/>
                <a:gd name="T6" fmla="*/ 132 w 144"/>
                <a:gd name="T7" fmla="*/ 112 h 144"/>
                <a:gd name="T8" fmla="*/ 123 w 144"/>
                <a:gd name="T9" fmla="*/ 123 h 144"/>
                <a:gd name="T10" fmla="*/ 113 w 144"/>
                <a:gd name="T11" fmla="*/ 131 h 144"/>
                <a:gd name="T12" fmla="*/ 100 w 144"/>
                <a:gd name="T13" fmla="*/ 138 h 144"/>
                <a:gd name="T14" fmla="*/ 87 w 144"/>
                <a:gd name="T15" fmla="*/ 142 h 144"/>
                <a:gd name="T16" fmla="*/ 73 w 144"/>
                <a:gd name="T17" fmla="*/ 144 h 144"/>
                <a:gd name="T18" fmla="*/ 65 w 144"/>
                <a:gd name="T19" fmla="*/ 143 h 144"/>
                <a:gd name="T20" fmla="*/ 51 w 144"/>
                <a:gd name="T21" fmla="*/ 141 h 144"/>
                <a:gd name="T22" fmla="*/ 38 w 144"/>
                <a:gd name="T23" fmla="*/ 136 h 144"/>
                <a:gd name="T24" fmla="*/ 26 w 144"/>
                <a:gd name="T25" fmla="*/ 127 h 144"/>
                <a:gd name="T26" fmla="*/ 16 w 144"/>
                <a:gd name="T27" fmla="*/ 117 h 144"/>
                <a:gd name="T28" fmla="*/ 8 w 144"/>
                <a:gd name="T29" fmla="*/ 106 h 144"/>
                <a:gd name="T30" fmla="*/ 3 w 144"/>
                <a:gd name="T31" fmla="*/ 93 h 144"/>
                <a:gd name="T32" fmla="*/ 1 w 144"/>
                <a:gd name="T33" fmla="*/ 79 h 144"/>
                <a:gd name="T34" fmla="*/ 0 w 144"/>
                <a:gd name="T35" fmla="*/ 71 h 144"/>
                <a:gd name="T36" fmla="*/ 2 w 144"/>
                <a:gd name="T37" fmla="*/ 57 h 144"/>
                <a:gd name="T38" fmla="*/ 5 w 144"/>
                <a:gd name="T39" fmla="*/ 43 h 144"/>
                <a:gd name="T40" fmla="*/ 13 w 144"/>
                <a:gd name="T41" fmla="*/ 31 h 144"/>
                <a:gd name="T42" fmla="*/ 21 w 144"/>
                <a:gd name="T43" fmla="*/ 20 h 144"/>
                <a:gd name="T44" fmla="*/ 31 w 144"/>
                <a:gd name="T45" fmla="*/ 12 h 144"/>
                <a:gd name="T46" fmla="*/ 44 w 144"/>
                <a:gd name="T47" fmla="*/ 5 h 144"/>
                <a:gd name="T48" fmla="*/ 57 w 144"/>
                <a:gd name="T49" fmla="*/ 1 h 144"/>
                <a:gd name="T50" fmla="*/ 73 w 144"/>
                <a:gd name="T51" fmla="*/ 0 h 144"/>
                <a:gd name="T52" fmla="*/ 79 w 144"/>
                <a:gd name="T53" fmla="*/ 0 h 144"/>
                <a:gd name="T54" fmla="*/ 93 w 144"/>
                <a:gd name="T55" fmla="*/ 3 h 144"/>
                <a:gd name="T56" fmla="*/ 106 w 144"/>
                <a:gd name="T57" fmla="*/ 8 h 144"/>
                <a:gd name="T58" fmla="*/ 118 w 144"/>
                <a:gd name="T59" fmla="*/ 16 h 144"/>
                <a:gd name="T60" fmla="*/ 128 w 144"/>
                <a:gd name="T61" fmla="*/ 26 h 144"/>
                <a:gd name="T62" fmla="*/ 136 w 144"/>
                <a:gd name="T63" fmla="*/ 38 h 144"/>
                <a:gd name="T64" fmla="*/ 141 w 144"/>
                <a:gd name="T65" fmla="*/ 50 h 144"/>
                <a:gd name="T66" fmla="*/ 144 w 144"/>
                <a:gd name="T67" fmla="*/ 64 h 144"/>
                <a:gd name="T68" fmla="*/ 144 w 144"/>
                <a:gd name="T69" fmla="*/ 7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4">
                  <a:moveTo>
                    <a:pt x="144" y="71"/>
                  </a:moveTo>
                  <a:lnTo>
                    <a:pt x="144" y="71"/>
                  </a:lnTo>
                  <a:lnTo>
                    <a:pt x="144" y="79"/>
                  </a:lnTo>
                  <a:lnTo>
                    <a:pt x="143" y="87"/>
                  </a:lnTo>
                  <a:lnTo>
                    <a:pt x="141" y="93"/>
                  </a:lnTo>
                  <a:lnTo>
                    <a:pt x="139" y="100"/>
                  </a:lnTo>
                  <a:lnTo>
                    <a:pt x="136" y="106"/>
                  </a:lnTo>
                  <a:lnTo>
                    <a:pt x="132" y="112"/>
                  </a:lnTo>
                  <a:lnTo>
                    <a:pt x="128" y="117"/>
                  </a:lnTo>
                  <a:lnTo>
                    <a:pt x="123" y="123"/>
                  </a:lnTo>
                  <a:lnTo>
                    <a:pt x="118" y="127"/>
                  </a:lnTo>
                  <a:lnTo>
                    <a:pt x="113" y="131"/>
                  </a:lnTo>
                  <a:lnTo>
                    <a:pt x="106" y="136"/>
                  </a:lnTo>
                  <a:lnTo>
                    <a:pt x="100" y="138"/>
                  </a:lnTo>
                  <a:lnTo>
                    <a:pt x="93" y="141"/>
                  </a:lnTo>
                  <a:lnTo>
                    <a:pt x="87" y="142"/>
                  </a:lnTo>
                  <a:lnTo>
                    <a:pt x="79" y="143"/>
                  </a:lnTo>
                  <a:lnTo>
                    <a:pt x="73" y="144"/>
                  </a:lnTo>
                  <a:lnTo>
                    <a:pt x="73" y="144"/>
                  </a:lnTo>
                  <a:lnTo>
                    <a:pt x="65" y="143"/>
                  </a:lnTo>
                  <a:lnTo>
                    <a:pt x="57" y="142"/>
                  </a:lnTo>
                  <a:lnTo>
                    <a:pt x="51" y="141"/>
                  </a:lnTo>
                  <a:lnTo>
                    <a:pt x="44" y="138"/>
                  </a:lnTo>
                  <a:lnTo>
                    <a:pt x="38" y="136"/>
                  </a:lnTo>
                  <a:lnTo>
                    <a:pt x="31" y="131"/>
                  </a:lnTo>
                  <a:lnTo>
                    <a:pt x="26" y="127"/>
                  </a:lnTo>
                  <a:lnTo>
                    <a:pt x="21" y="123"/>
                  </a:lnTo>
                  <a:lnTo>
                    <a:pt x="16" y="117"/>
                  </a:lnTo>
                  <a:lnTo>
                    <a:pt x="13" y="112"/>
                  </a:lnTo>
                  <a:lnTo>
                    <a:pt x="8" y="106"/>
                  </a:lnTo>
                  <a:lnTo>
                    <a:pt x="5" y="100"/>
                  </a:lnTo>
                  <a:lnTo>
                    <a:pt x="3" y="93"/>
                  </a:lnTo>
                  <a:lnTo>
                    <a:pt x="2" y="87"/>
                  </a:lnTo>
                  <a:lnTo>
                    <a:pt x="1" y="79"/>
                  </a:lnTo>
                  <a:lnTo>
                    <a:pt x="0" y="71"/>
                  </a:lnTo>
                  <a:lnTo>
                    <a:pt x="0" y="71"/>
                  </a:lnTo>
                  <a:lnTo>
                    <a:pt x="1" y="64"/>
                  </a:lnTo>
                  <a:lnTo>
                    <a:pt x="2" y="57"/>
                  </a:lnTo>
                  <a:lnTo>
                    <a:pt x="3" y="50"/>
                  </a:lnTo>
                  <a:lnTo>
                    <a:pt x="5" y="43"/>
                  </a:lnTo>
                  <a:lnTo>
                    <a:pt x="8" y="38"/>
                  </a:lnTo>
                  <a:lnTo>
                    <a:pt x="13" y="31"/>
                  </a:lnTo>
                  <a:lnTo>
                    <a:pt x="16" y="26"/>
                  </a:lnTo>
                  <a:lnTo>
                    <a:pt x="21" y="20"/>
                  </a:lnTo>
                  <a:lnTo>
                    <a:pt x="26" y="16"/>
                  </a:lnTo>
                  <a:lnTo>
                    <a:pt x="31" y="12"/>
                  </a:lnTo>
                  <a:lnTo>
                    <a:pt x="38" y="8"/>
                  </a:lnTo>
                  <a:lnTo>
                    <a:pt x="44" y="5"/>
                  </a:lnTo>
                  <a:lnTo>
                    <a:pt x="51" y="3"/>
                  </a:lnTo>
                  <a:lnTo>
                    <a:pt x="57" y="1"/>
                  </a:lnTo>
                  <a:lnTo>
                    <a:pt x="65" y="0"/>
                  </a:lnTo>
                  <a:lnTo>
                    <a:pt x="73" y="0"/>
                  </a:lnTo>
                  <a:lnTo>
                    <a:pt x="73" y="0"/>
                  </a:lnTo>
                  <a:lnTo>
                    <a:pt x="79" y="0"/>
                  </a:lnTo>
                  <a:lnTo>
                    <a:pt x="87" y="1"/>
                  </a:lnTo>
                  <a:lnTo>
                    <a:pt x="93" y="3"/>
                  </a:lnTo>
                  <a:lnTo>
                    <a:pt x="100" y="5"/>
                  </a:lnTo>
                  <a:lnTo>
                    <a:pt x="106" y="8"/>
                  </a:lnTo>
                  <a:lnTo>
                    <a:pt x="113" y="12"/>
                  </a:lnTo>
                  <a:lnTo>
                    <a:pt x="118" y="16"/>
                  </a:lnTo>
                  <a:lnTo>
                    <a:pt x="123" y="20"/>
                  </a:lnTo>
                  <a:lnTo>
                    <a:pt x="128" y="26"/>
                  </a:lnTo>
                  <a:lnTo>
                    <a:pt x="132" y="31"/>
                  </a:lnTo>
                  <a:lnTo>
                    <a:pt x="136" y="38"/>
                  </a:lnTo>
                  <a:lnTo>
                    <a:pt x="139" y="43"/>
                  </a:lnTo>
                  <a:lnTo>
                    <a:pt x="141" y="50"/>
                  </a:lnTo>
                  <a:lnTo>
                    <a:pt x="143" y="57"/>
                  </a:lnTo>
                  <a:lnTo>
                    <a:pt x="144" y="64"/>
                  </a:lnTo>
                  <a:lnTo>
                    <a:pt x="144" y="71"/>
                  </a:lnTo>
                  <a:lnTo>
                    <a:pt x="144" y="71"/>
                  </a:lnTo>
                  <a:close/>
                </a:path>
              </a:pathLst>
            </a:custGeom>
            <a:noFill/>
            <a:ln w="19050">
              <a:solidFill>
                <a:srgbClr val="009F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Freeform 148"/>
            <p:cNvSpPr>
              <a:spLocks/>
            </p:cNvSpPr>
            <p:nvPr/>
          </p:nvSpPr>
          <p:spPr bwMode="auto">
            <a:xfrm>
              <a:off x="7583488" y="5588000"/>
              <a:ext cx="57150" cy="57150"/>
            </a:xfrm>
            <a:custGeom>
              <a:avLst/>
              <a:gdLst>
                <a:gd name="T0" fmla="*/ 144 w 144"/>
                <a:gd name="T1" fmla="*/ 72 h 144"/>
                <a:gd name="T2" fmla="*/ 143 w 144"/>
                <a:gd name="T3" fmla="*/ 87 h 144"/>
                <a:gd name="T4" fmla="*/ 138 w 144"/>
                <a:gd name="T5" fmla="*/ 100 h 144"/>
                <a:gd name="T6" fmla="*/ 132 w 144"/>
                <a:gd name="T7" fmla="*/ 112 h 144"/>
                <a:gd name="T8" fmla="*/ 123 w 144"/>
                <a:gd name="T9" fmla="*/ 123 h 144"/>
                <a:gd name="T10" fmla="*/ 112 w 144"/>
                <a:gd name="T11" fmla="*/ 131 h 144"/>
                <a:gd name="T12" fmla="*/ 100 w 144"/>
                <a:gd name="T13" fmla="*/ 138 h 144"/>
                <a:gd name="T14" fmla="*/ 86 w 144"/>
                <a:gd name="T15" fmla="*/ 142 h 144"/>
                <a:gd name="T16" fmla="*/ 72 w 144"/>
                <a:gd name="T17" fmla="*/ 144 h 144"/>
                <a:gd name="T18" fmla="*/ 64 w 144"/>
                <a:gd name="T19" fmla="*/ 143 h 144"/>
                <a:gd name="T20" fmla="*/ 50 w 144"/>
                <a:gd name="T21" fmla="*/ 141 h 144"/>
                <a:gd name="T22" fmla="*/ 37 w 144"/>
                <a:gd name="T23" fmla="*/ 136 h 144"/>
                <a:gd name="T24" fmla="*/ 26 w 144"/>
                <a:gd name="T25" fmla="*/ 127 h 144"/>
                <a:gd name="T26" fmla="*/ 16 w 144"/>
                <a:gd name="T27" fmla="*/ 117 h 144"/>
                <a:gd name="T28" fmla="*/ 9 w 144"/>
                <a:gd name="T29" fmla="*/ 106 h 144"/>
                <a:gd name="T30" fmla="*/ 3 w 144"/>
                <a:gd name="T31" fmla="*/ 93 h 144"/>
                <a:gd name="T32" fmla="*/ 0 w 144"/>
                <a:gd name="T33" fmla="*/ 79 h 144"/>
                <a:gd name="T34" fmla="*/ 0 w 144"/>
                <a:gd name="T35" fmla="*/ 72 h 144"/>
                <a:gd name="T36" fmla="*/ 1 w 144"/>
                <a:gd name="T37" fmla="*/ 57 h 144"/>
                <a:gd name="T38" fmla="*/ 6 w 144"/>
                <a:gd name="T39" fmla="*/ 43 h 144"/>
                <a:gd name="T40" fmla="*/ 12 w 144"/>
                <a:gd name="T41" fmla="*/ 31 h 144"/>
                <a:gd name="T42" fmla="*/ 21 w 144"/>
                <a:gd name="T43" fmla="*/ 20 h 144"/>
                <a:gd name="T44" fmla="*/ 32 w 144"/>
                <a:gd name="T45" fmla="*/ 12 h 144"/>
                <a:gd name="T46" fmla="*/ 44 w 144"/>
                <a:gd name="T47" fmla="*/ 5 h 144"/>
                <a:gd name="T48" fmla="*/ 58 w 144"/>
                <a:gd name="T49" fmla="*/ 1 h 144"/>
                <a:gd name="T50" fmla="*/ 72 w 144"/>
                <a:gd name="T51" fmla="*/ 0 h 144"/>
                <a:gd name="T52" fmla="*/ 80 w 144"/>
                <a:gd name="T53" fmla="*/ 0 h 144"/>
                <a:gd name="T54" fmla="*/ 94 w 144"/>
                <a:gd name="T55" fmla="*/ 3 h 144"/>
                <a:gd name="T56" fmla="*/ 107 w 144"/>
                <a:gd name="T57" fmla="*/ 8 h 144"/>
                <a:gd name="T58" fmla="*/ 118 w 144"/>
                <a:gd name="T59" fmla="*/ 16 h 144"/>
                <a:gd name="T60" fmla="*/ 127 w 144"/>
                <a:gd name="T61" fmla="*/ 26 h 144"/>
                <a:gd name="T62" fmla="*/ 135 w 144"/>
                <a:gd name="T63" fmla="*/ 38 h 144"/>
                <a:gd name="T64" fmla="*/ 141 w 144"/>
                <a:gd name="T65" fmla="*/ 50 h 144"/>
                <a:gd name="T66" fmla="*/ 144 w 144"/>
                <a:gd name="T67" fmla="*/ 64 h 144"/>
                <a:gd name="T68" fmla="*/ 144 w 144"/>
                <a:gd name="T69"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4">
                  <a:moveTo>
                    <a:pt x="144" y="72"/>
                  </a:moveTo>
                  <a:lnTo>
                    <a:pt x="144" y="72"/>
                  </a:lnTo>
                  <a:lnTo>
                    <a:pt x="144" y="79"/>
                  </a:lnTo>
                  <a:lnTo>
                    <a:pt x="143" y="87"/>
                  </a:lnTo>
                  <a:lnTo>
                    <a:pt x="141" y="93"/>
                  </a:lnTo>
                  <a:lnTo>
                    <a:pt x="138" y="100"/>
                  </a:lnTo>
                  <a:lnTo>
                    <a:pt x="135" y="106"/>
                  </a:lnTo>
                  <a:lnTo>
                    <a:pt x="132" y="112"/>
                  </a:lnTo>
                  <a:lnTo>
                    <a:pt x="127" y="117"/>
                  </a:lnTo>
                  <a:lnTo>
                    <a:pt x="123" y="123"/>
                  </a:lnTo>
                  <a:lnTo>
                    <a:pt x="118" y="127"/>
                  </a:lnTo>
                  <a:lnTo>
                    <a:pt x="112" y="131"/>
                  </a:lnTo>
                  <a:lnTo>
                    <a:pt x="107" y="136"/>
                  </a:lnTo>
                  <a:lnTo>
                    <a:pt x="100" y="138"/>
                  </a:lnTo>
                  <a:lnTo>
                    <a:pt x="94" y="141"/>
                  </a:lnTo>
                  <a:lnTo>
                    <a:pt x="86" y="142"/>
                  </a:lnTo>
                  <a:lnTo>
                    <a:pt x="80" y="143"/>
                  </a:lnTo>
                  <a:lnTo>
                    <a:pt x="72" y="144"/>
                  </a:lnTo>
                  <a:lnTo>
                    <a:pt x="72" y="144"/>
                  </a:lnTo>
                  <a:lnTo>
                    <a:pt x="64" y="143"/>
                  </a:lnTo>
                  <a:lnTo>
                    <a:pt x="58" y="142"/>
                  </a:lnTo>
                  <a:lnTo>
                    <a:pt x="50" y="141"/>
                  </a:lnTo>
                  <a:lnTo>
                    <a:pt x="44" y="138"/>
                  </a:lnTo>
                  <a:lnTo>
                    <a:pt x="37" y="136"/>
                  </a:lnTo>
                  <a:lnTo>
                    <a:pt x="32" y="131"/>
                  </a:lnTo>
                  <a:lnTo>
                    <a:pt x="26" y="127"/>
                  </a:lnTo>
                  <a:lnTo>
                    <a:pt x="21" y="123"/>
                  </a:lnTo>
                  <a:lnTo>
                    <a:pt x="16" y="117"/>
                  </a:lnTo>
                  <a:lnTo>
                    <a:pt x="12" y="112"/>
                  </a:lnTo>
                  <a:lnTo>
                    <a:pt x="9" y="106"/>
                  </a:lnTo>
                  <a:lnTo>
                    <a:pt x="6" y="100"/>
                  </a:lnTo>
                  <a:lnTo>
                    <a:pt x="3" y="93"/>
                  </a:lnTo>
                  <a:lnTo>
                    <a:pt x="1" y="87"/>
                  </a:lnTo>
                  <a:lnTo>
                    <a:pt x="0" y="79"/>
                  </a:lnTo>
                  <a:lnTo>
                    <a:pt x="0" y="72"/>
                  </a:lnTo>
                  <a:lnTo>
                    <a:pt x="0" y="72"/>
                  </a:lnTo>
                  <a:lnTo>
                    <a:pt x="0" y="64"/>
                  </a:lnTo>
                  <a:lnTo>
                    <a:pt x="1" y="57"/>
                  </a:lnTo>
                  <a:lnTo>
                    <a:pt x="3" y="50"/>
                  </a:lnTo>
                  <a:lnTo>
                    <a:pt x="6" y="43"/>
                  </a:lnTo>
                  <a:lnTo>
                    <a:pt x="9" y="38"/>
                  </a:lnTo>
                  <a:lnTo>
                    <a:pt x="12" y="31"/>
                  </a:lnTo>
                  <a:lnTo>
                    <a:pt x="16" y="26"/>
                  </a:lnTo>
                  <a:lnTo>
                    <a:pt x="21" y="20"/>
                  </a:lnTo>
                  <a:lnTo>
                    <a:pt x="26" y="16"/>
                  </a:lnTo>
                  <a:lnTo>
                    <a:pt x="32" y="12"/>
                  </a:lnTo>
                  <a:lnTo>
                    <a:pt x="37" y="8"/>
                  </a:lnTo>
                  <a:lnTo>
                    <a:pt x="44" y="5"/>
                  </a:lnTo>
                  <a:lnTo>
                    <a:pt x="50" y="3"/>
                  </a:lnTo>
                  <a:lnTo>
                    <a:pt x="58" y="1"/>
                  </a:lnTo>
                  <a:lnTo>
                    <a:pt x="64" y="0"/>
                  </a:lnTo>
                  <a:lnTo>
                    <a:pt x="72" y="0"/>
                  </a:lnTo>
                  <a:lnTo>
                    <a:pt x="72" y="0"/>
                  </a:lnTo>
                  <a:lnTo>
                    <a:pt x="80" y="0"/>
                  </a:lnTo>
                  <a:lnTo>
                    <a:pt x="86" y="1"/>
                  </a:lnTo>
                  <a:lnTo>
                    <a:pt x="94" y="3"/>
                  </a:lnTo>
                  <a:lnTo>
                    <a:pt x="100" y="5"/>
                  </a:lnTo>
                  <a:lnTo>
                    <a:pt x="107" y="8"/>
                  </a:lnTo>
                  <a:lnTo>
                    <a:pt x="112" y="12"/>
                  </a:lnTo>
                  <a:lnTo>
                    <a:pt x="118" y="16"/>
                  </a:lnTo>
                  <a:lnTo>
                    <a:pt x="123" y="20"/>
                  </a:lnTo>
                  <a:lnTo>
                    <a:pt x="127" y="26"/>
                  </a:lnTo>
                  <a:lnTo>
                    <a:pt x="132" y="31"/>
                  </a:lnTo>
                  <a:lnTo>
                    <a:pt x="135" y="38"/>
                  </a:lnTo>
                  <a:lnTo>
                    <a:pt x="138" y="43"/>
                  </a:lnTo>
                  <a:lnTo>
                    <a:pt x="141" y="50"/>
                  </a:lnTo>
                  <a:lnTo>
                    <a:pt x="143" y="57"/>
                  </a:lnTo>
                  <a:lnTo>
                    <a:pt x="144" y="64"/>
                  </a:lnTo>
                  <a:lnTo>
                    <a:pt x="144" y="72"/>
                  </a:lnTo>
                  <a:lnTo>
                    <a:pt x="144" y="72"/>
                  </a:lnTo>
                  <a:close/>
                </a:path>
              </a:pathLst>
            </a:custGeom>
            <a:noFill/>
            <a:ln w="19050">
              <a:solidFill>
                <a:srgbClr val="009F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Line 149"/>
            <p:cNvSpPr>
              <a:spLocks noChangeShapeType="1"/>
            </p:cNvSpPr>
            <p:nvPr/>
          </p:nvSpPr>
          <p:spPr bwMode="auto">
            <a:xfrm>
              <a:off x="7077076" y="6121400"/>
              <a:ext cx="658813" cy="0"/>
            </a:xfrm>
            <a:prstGeom prst="line">
              <a:avLst/>
            </a:prstGeom>
            <a:noFill/>
            <a:ln w="19050">
              <a:solidFill>
                <a:srgbClr val="009FE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Line 150"/>
            <p:cNvSpPr>
              <a:spLocks noChangeShapeType="1"/>
            </p:cNvSpPr>
            <p:nvPr/>
          </p:nvSpPr>
          <p:spPr bwMode="auto">
            <a:xfrm flipV="1">
              <a:off x="7226301" y="5684838"/>
              <a:ext cx="84138" cy="42863"/>
            </a:xfrm>
            <a:prstGeom prst="line">
              <a:avLst/>
            </a:prstGeom>
            <a:noFill/>
            <a:ln w="19050">
              <a:solidFill>
                <a:srgbClr val="009FE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Line 151"/>
            <p:cNvSpPr>
              <a:spLocks noChangeShapeType="1"/>
            </p:cNvSpPr>
            <p:nvPr/>
          </p:nvSpPr>
          <p:spPr bwMode="auto">
            <a:xfrm>
              <a:off x="7367588" y="5670550"/>
              <a:ext cx="77788" cy="11113"/>
            </a:xfrm>
            <a:prstGeom prst="line">
              <a:avLst/>
            </a:prstGeom>
            <a:noFill/>
            <a:ln w="19050">
              <a:solidFill>
                <a:srgbClr val="009FE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Line 152"/>
            <p:cNvSpPr>
              <a:spLocks noChangeShapeType="1"/>
            </p:cNvSpPr>
            <p:nvPr/>
          </p:nvSpPr>
          <p:spPr bwMode="auto">
            <a:xfrm flipV="1">
              <a:off x="7502526" y="5630863"/>
              <a:ext cx="84138" cy="41275"/>
            </a:xfrm>
            <a:prstGeom prst="line">
              <a:avLst/>
            </a:prstGeom>
            <a:noFill/>
            <a:ln w="19050">
              <a:solidFill>
                <a:srgbClr val="009FE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grpSp>
    </p:spTree>
    <p:extLst>
      <p:ext uri="{BB962C8B-B14F-4D97-AF65-F5344CB8AC3E}">
        <p14:creationId xmlns:p14="http://schemas.microsoft.com/office/powerpoint/2010/main" val="3570647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smtClean="0"/>
              <a:t>13</a:t>
            </a:r>
            <a:r>
              <a:rPr kumimoji="1" lang="en-US" altLang="ja-JP" dirty="0" smtClean="0"/>
              <a:t>. </a:t>
            </a:r>
            <a:r>
              <a:rPr kumimoji="1" lang="ja-JP" altLang="en-US" dirty="0" smtClean="0"/>
              <a:t>開発費用</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13</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1595958051"/>
              </p:ext>
            </p:extLst>
          </p:nvPr>
        </p:nvGraphicFramePr>
        <p:xfrm>
          <a:off x="164468" y="748053"/>
          <a:ext cx="9613067" cy="5530815"/>
        </p:xfrm>
        <a:graphic>
          <a:graphicData uri="http://schemas.openxmlformats.org/drawingml/2006/table">
            <a:tbl>
              <a:tblPr firstRow="1" bandRow="1">
                <a:tableStyleId>{3C2FFA5D-87B4-456A-9821-1D502468CF0F}</a:tableStyleId>
              </a:tblPr>
              <a:tblGrid>
                <a:gridCol w="1728192"/>
                <a:gridCol w="1620180"/>
                <a:gridCol w="3492388"/>
                <a:gridCol w="2196244"/>
                <a:gridCol w="576063"/>
              </a:tblGrid>
              <a:tr h="276552">
                <a:tc>
                  <a:txBody>
                    <a:bodyPr/>
                    <a:lstStyle/>
                    <a:p>
                      <a:pPr algn="ctr"/>
                      <a:r>
                        <a:rPr kumimoji="1" lang="ja-JP" altLang="en-US" sz="1400" dirty="0" smtClean="0">
                          <a:solidFill>
                            <a:srgbClr val="0000CC"/>
                          </a:solidFill>
                        </a:rPr>
                        <a:t>機能要件</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項目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内容</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2771">
                <a:tc rowSpan="3">
                  <a:txBody>
                    <a:bodyPr/>
                    <a:lstStyle/>
                    <a:p>
                      <a:r>
                        <a:rPr kumimoji="1" lang="ja-JP" altLang="en-US" sz="1400" dirty="0" smtClean="0">
                          <a:solidFill>
                            <a:srgbClr val="0000CC"/>
                          </a:solidFill>
                        </a:rPr>
                        <a:t>①無線ドングル</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・試作設計</a:t>
                      </a:r>
                      <a:endParaRPr kumimoji="1" lang="en-US" altLang="ja-JP" sz="1400" dirty="0" smtClean="0">
                        <a:solidFill>
                          <a:srgbClr val="0000CC"/>
                        </a:solidFill>
                      </a:endParaRPr>
                    </a:p>
                    <a:p>
                      <a:r>
                        <a:rPr kumimoji="1" lang="ja-JP" altLang="en-US" sz="1400" dirty="0" smtClean="0">
                          <a:solidFill>
                            <a:srgbClr val="0000CC"/>
                          </a:solidFill>
                        </a:rPr>
                        <a:t>　要素技術確認</a:t>
                      </a:r>
                      <a:endParaRPr kumimoji="1" lang="en-US" altLang="ja-JP" sz="1400" dirty="0" smtClean="0">
                        <a:solidFill>
                          <a:srgbClr val="0000CC"/>
                        </a:solidFill>
                      </a:endParaRPr>
                    </a:p>
                    <a:p>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外注依頼</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・デバイスメーカ提供評価ボードで通信確認</a:t>
                      </a:r>
                      <a:r>
                        <a:rPr kumimoji="1" lang="en-US" altLang="ja-JP" sz="1400" dirty="0" smtClean="0">
                          <a:solidFill>
                            <a:srgbClr val="0000CC"/>
                          </a:solidFill>
                        </a:rPr>
                        <a:t>(</a:t>
                      </a:r>
                      <a:r>
                        <a:rPr kumimoji="1" lang="ja-JP" altLang="en-US" sz="1400" dirty="0" smtClean="0">
                          <a:solidFill>
                            <a:srgbClr val="0000CC"/>
                          </a:solidFill>
                        </a:rPr>
                        <a:t>ソフト・ハード設計含む</a:t>
                      </a:r>
                      <a:r>
                        <a:rPr kumimoji="1" lang="en-US" altLang="ja-JP" sz="1400" dirty="0" smtClean="0">
                          <a:solidFill>
                            <a:srgbClr val="0000CC"/>
                          </a:solidFill>
                        </a:rPr>
                        <a:t>)</a:t>
                      </a:r>
                    </a:p>
                    <a:p>
                      <a:r>
                        <a:rPr kumimoji="1" lang="ja-JP" altLang="en-US" sz="1400" dirty="0" smtClean="0">
                          <a:solidFill>
                            <a:srgbClr val="0000CC"/>
                          </a:solidFill>
                        </a:rPr>
                        <a:t>・性能評価</a:t>
                      </a:r>
                      <a:r>
                        <a:rPr kumimoji="1" lang="en-US" altLang="ja-JP" sz="1400" dirty="0" smtClean="0">
                          <a:solidFill>
                            <a:srgbClr val="0000CC"/>
                          </a:solidFill>
                        </a:rPr>
                        <a:t>(</a:t>
                      </a:r>
                      <a:r>
                        <a:rPr kumimoji="1" lang="ja-JP" altLang="en-US" sz="1400" dirty="0" smtClean="0">
                          <a:solidFill>
                            <a:srgbClr val="0000CC"/>
                          </a:solidFill>
                        </a:rPr>
                        <a:t>速度・距離</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5</a:t>
                      </a:r>
                      <a:r>
                        <a:rPr kumimoji="1" lang="ja-JP" altLang="en-US" sz="1400" dirty="0" smtClean="0">
                          <a:solidFill>
                            <a:srgbClr val="0000CC"/>
                          </a:solidFill>
                        </a:rPr>
                        <a:t>か月</a:t>
                      </a:r>
                      <a:r>
                        <a:rPr kumimoji="1" lang="en-US" altLang="ja-JP" sz="1400" dirty="0" smtClean="0">
                          <a:solidFill>
                            <a:srgbClr val="0000CC"/>
                          </a:solidFill>
                        </a:rPr>
                        <a:t>900</a:t>
                      </a:r>
                      <a:r>
                        <a:rPr kumimoji="1" lang="ja-JP" altLang="en-US" sz="1400" dirty="0" smtClean="0">
                          <a:solidFill>
                            <a:srgbClr val="0000CC"/>
                          </a:solidFill>
                        </a:rPr>
                        <a:t>万円</a:t>
                      </a:r>
                      <a:endParaRPr kumimoji="1" lang="en-US" altLang="ja-JP" sz="1400" dirty="0" smtClean="0">
                        <a:solidFill>
                          <a:srgbClr val="0000CC"/>
                        </a:solidFill>
                      </a:endParaRPr>
                    </a:p>
                    <a:p>
                      <a:r>
                        <a:rPr kumimoji="1" lang="en-US" altLang="ja-JP" sz="1400" dirty="0" smtClean="0">
                          <a:solidFill>
                            <a:srgbClr val="0000CC"/>
                          </a:solidFill>
                        </a:rPr>
                        <a:t>(</a:t>
                      </a:r>
                      <a:r>
                        <a:rPr kumimoji="1" lang="en-US" altLang="ja-JP" sz="1400" dirty="0" err="1" smtClean="0">
                          <a:solidFill>
                            <a:srgbClr val="0000CC"/>
                          </a:solidFill>
                        </a:rPr>
                        <a:t>WiFi</a:t>
                      </a:r>
                      <a:r>
                        <a:rPr kumimoji="1" lang="ja-JP" altLang="en-US" sz="1400" dirty="0" err="1" smtClean="0">
                          <a:solidFill>
                            <a:srgbClr val="0000CC"/>
                          </a:solidFill>
                        </a:rPr>
                        <a:t>での</a:t>
                      </a:r>
                      <a:r>
                        <a:rPr kumimoji="1" lang="ja-JP" altLang="en-US" sz="1400" dirty="0" smtClean="0">
                          <a:solidFill>
                            <a:srgbClr val="0000CC"/>
                          </a:solidFill>
                        </a:rPr>
                        <a:t>参考見積もり</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2483">
                <a:tc vMerge="1">
                  <a:txBody>
                    <a:bodyPr/>
                    <a:lstStyle/>
                    <a:p>
                      <a:endParaRPr kumimoji="1" lang="ja-JP" altLang="en-US"/>
                    </a:p>
                  </a:txBody>
                  <a:tcPr/>
                </a:tc>
                <a:tc>
                  <a:txBody>
                    <a:bodyPr/>
                    <a:lstStyle/>
                    <a:p>
                      <a:r>
                        <a:rPr kumimoji="1" lang="ja-JP" altLang="en-US" sz="1400" dirty="0" smtClean="0">
                          <a:solidFill>
                            <a:srgbClr val="0000CC"/>
                          </a:solidFill>
                        </a:rPr>
                        <a:t>・量産試作設計</a:t>
                      </a:r>
                      <a:endParaRPr kumimoji="1" lang="en-US" altLang="ja-JP" sz="1400" dirty="0" smtClean="0">
                        <a:solidFill>
                          <a:srgbClr val="0000CC"/>
                        </a:solidFill>
                      </a:endParaRPr>
                    </a:p>
                    <a:p>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外注依頼</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・構造設計</a:t>
                      </a:r>
                      <a:endParaRPr kumimoji="1" lang="en-US" altLang="ja-JP" sz="1400" dirty="0" smtClean="0">
                        <a:solidFill>
                          <a:srgbClr val="0000CC"/>
                        </a:solidFill>
                      </a:endParaRPr>
                    </a:p>
                    <a:p>
                      <a:r>
                        <a:rPr kumimoji="1" lang="ja-JP" altLang="en-US" sz="1400" dirty="0" smtClean="0">
                          <a:solidFill>
                            <a:srgbClr val="0000CC"/>
                          </a:solidFill>
                        </a:rPr>
                        <a:t>・回路設計</a:t>
                      </a:r>
                      <a:endParaRPr kumimoji="1" lang="en-US" altLang="ja-JP" sz="1400" dirty="0" smtClean="0">
                        <a:solidFill>
                          <a:srgbClr val="0000CC"/>
                        </a:solidFill>
                      </a:endParaRPr>
                    </a:p>
                    <a:p>
                      <a:r>
                        <a:rPr kumimoji="1" lang="ja-JP" altLang="en-US" sz="1400" dirty="0" smtClean="0">
                          <a:solidFill>
                            <a:srgbClr val="0000CC"/>
                          </a:solidFill>
                        </a:rPr>
                        <a:t>・基板設計</a:t>
                      </a:r>
                      <a:endParaRPr kumimoji="1" lang="en-US" altLang="ja-JP" sz="1400" dirty="0" smtClean="0">
                        <a:solidFill>
                          <a:srgbClr val="0000CC"/>
                        </a:solidFill>
                      </a:endParaRPr>
                    </a:p>
                    <a:p>
                      <a:r>
                        <a:rPr kumimoji="1" lang="ja-JP" altLang="en-US" sz="1400" dirty="0" smtClean="0">
                          <a:solidFill>
                            <a:srgbClr val="0000CC"/>
                          </a:solidFill>
                        </a:rPr>
                        <a:t>・法規制対応</a:t>
                      </a:r>
                      <a:r>
                        <a:rPr kumimoji="1" lang="en-US" altLang="ja-JP" sz="1400" dirty="0" smtClean="0">
                          <a:solidFill>
                            <a:srgbClr val="0000CC"/>
                          </a:solidFill>
                        </a:rPr>
                        <a:t>(</a:t>
                      </a:r>
                      <a:r>
                        <a:rPr kumimoji="1" lang="ja-JP" altLang="en-US" sz="1400" dirty="0" smtClean="0">
                          <a:solidFill>
                            <a:srgbClr val="0000CC"/>
                          </a:solidFill>
                        </a:rPr>
                        <a:t>セキュリティ対応含む</a:t>
                      </a:r>
                      <a:r>
                        <a:rPr kumimoji="1" lang="en-US" altLang="ja-JP" sz="1400" dirty="0" smtClean="0">
                          <a:solidFill>
                            <a:srgbClr val="0000CC"/>
                          </a:solidFill>
                        </a:rPr>
                        <a:t>)</a:t>
                      </a:r>
                    </a:p>
                    <a:p>
                      <a:r>
                        <a:rPr kumimoji="1" lang="ja-JP" altLang="en-US" sz="1400" dirty="0" smtClean="0">
                          <a:solidFill>
                            <a:srgbClr val="0000CC"/>
                          </a:solidFill>
                        </a:rPr>
                        <a:t>・</a:t>
                      </a:r>
                      <a:r>
                        <a:rPr kumimoji="1" lang="en-US" altLang="ja-JP" sz="1400" dirty="0" smtClean="0">
                          <a:solidFill>
                            <a:srgbClr val="0000CC"/>
                          </a:solidFill>
                        </a:rPr>
                        <a:t>BT</a:t>
                      </a:r>
                      <a:r>
                        <a:rPr kumimoji="1" lang="ja-JP" altLang="en-US" sz="1400" dirty="0" smtClean="0">
                          <a:solidFill>
                            <a:srgbClr val="0000CC"/>
                          </a:solidFill>
                        </a:rPr>
                        <a:t>フォーラム登録</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smtClean="0">
                          <a:solidFill>
                            <a:srgbClr val="0000CC"/>
                          </a:solidFill>
                        </a:rPr>
                        <a:t>TBD</a:t>
                      </a:r>
                      <a:endParaRPr kumimoji="1" lang="en-US" altLang="ja-JP" sz="1400" dirty="0" smtClean="0">
                        <a:solidFill>
                          <a:srgbClr val="0000CC"/>
                        </a:solidFill>
                      </a:endParaRPr>
                    </a:p>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1695">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・量産設計</a:t>
                      </a:r>
                      <a:r>
                        <a:rPr kumimoji="1" lang="en-US" altLang="ja-JP" sz="1400" dirty="0" smtClean="0">
                          <a:solidFill>
                            <a:srgbClr val="0000CC"/>
                          </a:solidFill>
                        </a:rPr>
                        <a:t>(</a:t>
                      </a:r>
                      <a:r>
                        <a:rPr kumimoji="1" lang="ja-JP" altLang="en-US" sz="1400" dirty="0" smtClean="0">
                          <a:solidFill>
                            <a:srgbClr val="0000CC"/>
                          </a:solidFill>
                        </a:rPr>
                        <a:t>社内</a:t>
                      </a:r>
                      <a:r>
                        <a:rPr kumimoji="1" lang="en-US" altLang="ja-JP" sz="1400" dirty="0" smtClean="0">
                          <a:solidFill>
                            <a:srgbClr val="0000CC"/>
                          </a:solidFill>
                        </a:rPr>
                        <a:t>)</a:t>
                      </a:r>
                    </a:p>
                    <a:p>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ET</a:t>
                      </a:r>
                      <a:r>
                        <a:rPr kumimoji="1" lang="ja-JP" altLang="en-US" sz="1400" dirty="0" err="1" smtClean="0">
                          <a:solidFill>
                            <a:srgbClr val="0000CC"/>
                          </a:solidFill>
                        </a:rPr>
                        <a:t>，</a:t>
                      </a:r>
                      <a:r>
                        <a:rPr kumimoji="1" lang="en-US" altLang="ja-JP" sz="1400" dirty="0" smtClean="0">
                          <a:solidFill>
                            <a:srgbClr val="0000CC"/>
                          </a:solidFill>
                        </a:rPr>
                        <a:t>QAT</a:t>
                      </a:r>
                      <a:r>
                        <a:rPr kumimoji="1" lang="ja-JP" altLang="en-US" sz="1400" dirty="0" smtClean="0">
                          <a:solidFill>
                            <a:srgbClr val="0000CC"/>
                          </a:solidFill>
                        </a:rPr>
                        <a:t>依頼</a:t>
                      </a:r>
                      <a:endParaRPr kumimoji="1" lang="en-US" altLang="ja-JP" sz="1400" dirty="0" smtClean="0">
                        <a:solidFill>
                          <a:srgbClr val="0000CC"/>
                        </a:solidFill>
                      </a:endParaRPr>
                    </a:p>
                    <a:p>
                      <a:r>
                        <a:rPr kumimoji="1" lang="ja-JP" altLang="en-US" sz="1400" dirty="0" smtClean="0">
                          <a:solidFill>
                            <a:srgbClr val="0000CC"/>
                          </a:solidFill>
                        </a:rPr>
                        <a:t>・図面登録</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TBD</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70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②セットアップアプリ機能拡張</a:t>
                      </a:r>
                      <a:endParaRPr kumimoji="1" lang="en-US" altLang="ja-JP" sz="1400" dirty="0" smtClean="0">
                        <a:solidFill>
                          <a:srgbClr val="0000CC"/>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rgbClr val="0000CC"/>
                          </a:solidFill>
                        </a:rPr>
                        <a:t>(</a:t>
                      </a:r>
                      <a:r>
                        <a:rPr kumimoji="1" lang="ja-JP" altLang="en-US" sz="1400" dirty="0" smtClean="0">
                          <a:solidFill>
                            <a:srgbClr val="0000CC"/>
                          </a:solidFill>
                        </a:rPr>
                        <a:t>外注依頼</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・機能拡張</a:t>
                      </a:r>
                      <a:endParaRPr kumimoji="1" lang="en-US" altLang="ja-JP" sz="1400" dirty="0" smtClean="0">
                        <a:solidFill>
                          <a:srgbClr val="0000CC"/>
                        </a:solidFill>
                      </a:endParaRPr>
                    </a:p>
                    <a:p>
                      <a:r>
                        <a:rPr kumimoji="1" lang="ja-JP" altLang="en-US" sz="1400" dirty="0" smtClean="0">
                          <a:solidFill>
                            <a:srgbClr val="0000CC"/>
                          </a:solidFill>
                        </a:rPr>
                        <a:t>・市場要望対応</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IO</a:t>
                      </a:r>
                      <a:r>
                        <a:rPr kumimoji="1" lang="ja-JP" altLang="en-US" sz="1400" dirty="0" smtClean="0">
                          <a:solidFill>
                            <a:srgbClr val="0000CC"/>
                          </a:solidFill>
                        </a:rPr>
                        <a:t>モニタ拡充など</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2020</a:t>
                      </a:r>
                      <a:r>
                        <a:rPr kumimoji="1" lang="ja-JP" altLang="en-US" sz="1400" dirty="0" smtClean="0">
                          <a:solidFill>
                            <a:srgbClr val="0000CC"/>
                          </a:solidFill>
                        </a:rPr>
                        <a:t>年</a:t>
                      </a:r>
                      <a:r>
                        <a:rPr kumimoji="1" lang="en-US" altLang="ja-JP" sz="1400" dirty="0" smtClean="0">
                          <a:solidFill>
                            <a:srgbClr val="0000CC"/>
                          </a:solidFill>
                        </a:rPr>
                        <a:t>12</a:t>
                      </a:r>
                      <a:r>
                        <a:rPr kumimoji="1" lang="ja-JP" altLang="en-US" sz="1400" dirty="0" smtClean="0">
                          <a:solidFill>
                            <a:srgbClr val="0000CC"/>
                          </a:solidFill>
                        </a:rPr>
                        <a:t>月まで</a:t>
                      </a:r>
                      <a:r>
                        <a:rPr kumimoji="1" lang="en-US" altLang="ja-JP" sz="1400" dirty="0" smtClean="0">
                          <a:solidFill>
                            <a:srgbClr val="0000CC"/>
                          </a:solidFill>
                        </a:rPr>
                        <a:t>1</a:t>
                      </a:r>
                      <a:r>
                        <a:rPr kumimoji="1" lang="ja-JP" altLang="en-US" sz="1400" dirty="0" smtClean="0">
                          <a:solidFill>
                            <a:srgbClr val="0000CC"/>
                          </a:solidFill>
                        </a:rPr>
                        <a:t>人</a:t>
                      </a:r>
                      <a:r>
                        <a:rPr kumimoji="1" lang="en-US" altLang="ja-JP" sz="1400" dirty="0" smtClean="0">
                          <a:solidFill>
                            <a:srgbClr val="0000CC"/>
                          </a:solidFill>
                        </a:rPr>
                        <a:t>/</a:t>
                      </a:r>
                      <a:r>
                        <a:rPr kumimoji="1" lang="ja-JP" altLang="en-US" sz="1400" dirty="0" smtClean="0">
                          <a:solidFill>
                            <a:srgbClr val="0000CC"/>
                          </a:solidFill>
                        </a:rPr>
                        <a:t>月</a:t>
                      </a:r>
                      <a:r>
                        <a:rPr kumimoji="1" lang="en-US" altLang="ja-JP" sz="1400" dirty="0" smtClean="0">
                          <a:solidFill>
                            <a:srgbClr val="0000CC"/>
                          </a:solidFill>
                        </a:rPr>
                        <a:t>(</a:t>
                      </a:r>
                      <a:r>
                        <a:rPr kumimoji="1" lang="ja-JP" altLang="en-US" sz="1400" dirty="0" smtClean="0">
                          <a:solidFill>
                            <a:srgbClr val="0000CC"/>
                          </a:solidFill>
                        </a:rPr>
                        <a:t>概算</a:t>
                      </a:r>
                      <a:r>
                        <a:rPr kumimoji="1" lang="en-US" altLang="ja-JP" sz="1400" dirty="0" smtClean="0">
                          <a:solidFill>
                            <a:srgbClr val="0000CC"/>
                          </a:solidFill>
                        </a:rPr>
                        <a:t>1200</a:t>
                      </a:r>
                      <a:r>
                        <a:rPr kumimoji="1" lang="ja-JP" altLang="en-US" sz="1400" dirty="0" smtClean="0">
                          <a:solidFill>
                            <a:srgbClr val="0000CC"/>
                          </a:solidFill>
                        </a:rPr>
                        <a:t>万円</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94918">
                <a:tc>
                  <a:txBody>
                    <a:bodyPr/>
                    <a:lstStyle/>
                    <a:p>
                      <a:r>
                        <a:rPr kumimoji="1" lang="ja-JP" altLang="en-US" sz="1400" dirty="0" smtClean="0">
                          <a:solidFill>
                            <a:srgbClr val="0000CC"/>
                          </a:solidFill>
                        </a:rPr>
                        <a:t>③モバイルアプリ</a:t>
                      </a:r>
                      <a:endParaRPr kumimoji="1" lang="en-US" altLang="ja-JP" sz="1400" dirty="0" smtClean="0">
                        <a:solidFill>
                          <a:srgbClr val="0000CC"/>
                        </a:solidFill>
                      </a:endParaRPr>
                    </a:p>
                    <a:p>
                      <a:r>
                        <a:rPr kumimoji="1" lang="ja-JP" altLang="en-US" sz="1400" dirty="0" smtClean="0">
                          <a:solidFill>
                            <a:srgbClr val="0000CC"/>
                          </a:solidFill>
                        </a:rPr>
                        <a:t>開発</a:t>
                      </a:r>
                      <a:endParaRPr kumimoji="1" lang="en-US" altLang="ja-JP" sz="1400" dirty="0" smtClean="0">
                        <a:solidFill>
                          <a:srgbClr val="0000CC"/>
                        </a:solidFill>
                      </a:endParaRPr>
                    </a:p>
                    <a:p>
                      <a:r>
                        <a:rPr kumimoji="1" lang="en-US" altLang="ja-JP" sz="1400" dirty="0" smtClean="0">
                          <a:solidFill>
                            <a:srgbClr val="0000CC"/>
                          </a:solidFill>
                        </a:rPr>
                        <a:t>(</a:t>
                      </a:r>
                      <a:r>
                        <a:rPr kumimoji="1" lang="ja-JP" altLang="en-US" sz="1400" dirty="0" smtClean="0">
                          <a:solidFill>
                            <a:srgbClr val="0000CC"/>
                          </a:solidFill>
                        </a:rPr>
                        <a:t>外注依頼</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iOS</a:t>
                      </a:r>
                      <a:r>
                        <a:rPr kumimoji="1" lang="ja-JP" altLang="en-US" sz="1400" dirty="0" smtClean="0">
                          <a:solidFill>
                            <a:srgbClr val="0000CC"/>
                          </a:solidFill>
                        </a:rPr>
                        <a:t>版開発</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Android</a:t>
                      </a:r>
                      <a:r>
                        <a:rPr kumimoji="1" lang="ja-JP" altLang="en-US" sz="1400" dirty="0" smtClean="0">
                          <a:solidFill>
                            <a:srgbClr val="0000CC"/>
                          </a:solidFill>
                        </a:rPr>
                        <a:t>版開発</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VS2017+xamarin</a:t>
                      </a:r>
                      <a:r>
                        <a:rPr kumimoji="1" lang="ja-JP" altLang="en-US" sz="1400" dirty="0" smtClean="0">
                          <a:solidFill>
                            <a:srgbClr val="0000CC"/>
                          </a:solidFill>
                        </a:rPr>
                        <a:t>で開発</a:t>
                      </a:r>
                      <a:r>
                        <a:rPr kumimoji="1" lang="en-US" altLang="ja-JP" sz="1400" dirty="0" smtClean="0">
                          <a:solidFill>
                            <a:srgbClr val="0000CC"/>
                          </a:solidFill>
                        </a:rPr>
                        <a:t/>
                      </a:r>
                      <a:br>
                        <a:rPr kumimoji="1" lang="en-US" altLang="ja-JP" sz="1400" dirty="0" smtClean="0">
                          <a:solidFill>
                            <a:srgbClr val="0000CC"/>
                          </a:solidFill>
                        </a:rPr>
                      </a:br>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マルチ</a:t>
                      </a:r>
                      <a:r>
                        <a:rPr kumimoji="1" lang="en-US" altLang="ja-JP" sz="1400" dirty="0" smtClean="0">
                          <a:solidFill>
                            <a:srgbClr val="0000CC"/>
                          </a:solidFill>
                        </a:rPr>
                        <a:t>OS</a:t>
                      </a:r>
                      <a:r>
                        <a:rPr kumimoji="1" lang="ja-JP" altLang="en-US" sz="1400" dirty="0" smtClean="0">
                          <a:solidFill>
                            <a:srgbClr val="0000CC"/>
                          </a:solidFill>
                        </a:rPr>
                        <a:t>対応</a:t>
                      </a:r>
                      <a:r>
                        <a:rPr kumimoji="1" lang="en-US" altLang="ja-JP" sz="1400" dirty="0" smtClean="0">
                          <a:solidFill>
                            <a:srgbClr val="0000CC"/>
                          </a:solidFill>
                        </a:rPr>
                        <a:t>)</a:t>
                      </a:r>
                    </a:p>
                    <a:p>
                      <a:r>
                        <a:rPr kumimoji="1" lang="ja-JP" altLang="en-US" sz="1400" dirty="0" smtClean="0">
                          <a:solidFill>
                            <a:srgbClr val="0000CC"/>
                          </a:solidFill>
                        </a:rPr>
                        <a:t>・</a:t>
                      </a:r>
                      <a:r>
                        <a:rPr kumimoji="1" lang="en-US" altLang="ja-JP" sz="1400" dirty="0" smtClean="0">
                          <a:solidFill>
                            <a:srgbClr val="0000CC"/>
                          </a:solidFill>
                        </a:rPr>
                        <a:t>BT</a:t>
                      </a:r>
                      <a:r>
                        <a:rPr kumimoji="1" lang="ja-JP" altLang="en-US" sz="1400" dirty="0" smtClean="0">
                          <a:solidFill>
                            <a:srgbClr val="0000CC"/>
                          </a:solidFill>
                        </a:rPr>
                        <a:t>接続</a:t>
                      </a:r>
                      <a:r>
                        <a:rPr kumimoji="1" lang="en-US" altLang="ja-JP" sz="1400" dirty="0" smtClean="0">
                          <a:solidFill>
                            <a:srgbClr val="0000CC"/>
                          </a:solidFill>
                        </a:rPr>
                        <a:t>/USB</a:t>
                      </a:r>
                      <a:r>
                        <a:rPr kumimoji="1" lang="ja-JP" altLang="en-US" sz="1400" dirty="0" smtClean="0">
                          <a:solidFill>
                            <a:srgbClr val="0000CC"/>
                          </a:solidFill>
                        </a:rPr>
                        <a:t>接続対応</a:t>
                      </a:r>
                      <a:r>
                        <a:rPr kumimoji="1" lang="en-US" altLang="ja-JP" sz="1400" dirty="0" smtClean="0">
                          <a:solidFill>
                            <a:srgbClr val="0000CC"/>
                          </a:solidFill>
                        </a:rPr>
                        <a:t/>
                      </a:r>
                      <a:br>
                        <a:rPr kumimoji="1" lang="en-US" altLang="ja-JP" sz="1400" dirty="0" smtClean="0">
                          <a:solidFill>
                            <a:srgbClr val="0000CC"/>
                          </a:solidFill>
                        </a:rPr>
                      </a:br>
                      <a:r>
                        <a:rPr kumimoji="1" lang="ja-JP" altLang="en-US" sz="1400" dirty="0" smtClean="0">
                          <a:solidFill>
                            <a:srgbClr val="0000CC"/>
                          </a:solidFill>
                        </a:rPr>
                        <a:t>・基本機能のみ</a:t>
                      </a:r>
                      <a:r>
                        <a:rPr kumimoji="1" lang="en-US" altLang="ja-JP" sz="1400" dirty="0" smtClean="0">
                          <a:solidFill>
                            <a:srgbClr val="0000CC"/>
                          </a:solidFill>
                        </a:rPr>
                        <a:t>(</a:t>
                      </a:r>
                      <a:r>
                        <a:rPr kumimoji="1" lang="ja-JP" altLang="en-US" sz="1400" dirty="0" smtClean="0">
                          <a:solidFill>
                            <a:srgbClr val="0000CC"/>
                          </a:solidFill>
                        </a:rPr>
                        <a:t>パラメータ編集</a:t>
                      </a:r>
                      <a:r>
                        <a:rPr kumimoji="1" lang="en-US" altLang="ja-JP" sz="1400" dirty="0" smtClean="0">
                          <a:solidFill>
                            <a:srgbClr val="0000CC"/>
                          </a:solidFill>
                        </a:rPr>
                        <a:t>/</a:t>
                      </a:r>
                      <a:r>
                        <a:rPr kumimoji="1" lang="ja-JP" altLang="en-US" sz="1400" dirty="0" smtClean="0">
                          <a:solidFill>
                            <a:srgbClr val="0000CC"/>
                          </a:solidFill>
                        </a:rPr>
                        <a:t>転送，</a:t>
                      </a:r>
                      <a:r>
                        <a:rPr kumimoji="1" lang="en-US" altLang="ja-JP" sz="1400" dirty="0" smtClean="0">
                          <a:solidFill>
                            <a:srgbClr val="0000CC"/>
                          </a:solidFill>
                        </a:rPr>
                        <a:t/>
                      </a:r>
                      <a:br>
                        <a:rPr kumimoji="1" lang="en-US" altLang="ja-JP" sz="1400" dirty="0" smtClean="0">
                          <a:solidFill>
                            <a:srgbClr val="0000CC"/>
                          </a:solidFill>
                        </a:rPr>
                      </a:br>
                      <a:r>
                        <a:rPr kumimoji="1" lang="ja-JP" altLang="en-US" sz="1400" dirty="0" smtClean="0">
                          <a:solidFill>
                            <a:srgbClr val="0000CC"/>
                          </a:solidFill>
                        </a:rPr>
                        <a:t>　モニタ，診断</a:t>
                      </a:r>
                      <a:r>
                        <a:rPr kumimoji="1" lang="en-US" altLang="ja-JP" sz="1400" dirty="0" smtClean="0">
                          <a:solidFill>
                            <a:srgbClr val="0000CC"/>
                          </a:solidFill>
                        </a:rPr>
                        <a:t>)</a:t>
                      </a:r>
                      <a:br>
                        <a:rPr kumimoji="1" lang="en-US" altLang="ja-JP" sz="1400" dirty="0" smtClean="0">
                          <a:solidFill>
                            <a:srgbClr val="0000CC"/>
                          </a:solidFill>
                        </a:rPr>
                      </a:br>
                      <a:r>
                        <a:rPr kumimoji="1" lang="ja-JP" altLang="en-US" sz="1400" dirty="0" smtClean="0">
                          <a:solidFill>
                            <a:srgbClr val="0000CC"/>
                          </a:solidFill>
                        </a:rPr>
                        <a:t>　その他機能は次ステップ。</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2020</a:t>
                      </a:r>
                      <a:r>
                        <a:rPr kumimoji="1" lang="ja-JP" altLang="en-US" sz="1400" dirty="0" smtClean="0">
                          <a:solidFill>
                            <a:srgbClr val="0000CC"/>
                          </a:solidFill>
                        </a:rPr>
                        <a:t>年</a:t>
                      </a:r>
                      <a:r>
                        <a:rPr kumimoji="1" lang="en-US" altLang="ja-JP" sz="1400" dirty="0" smtClean="0">
                          <a:solidFill>
                            <a:srgbClr val="0000CC"/>
                          </a:solidFill>
                        </a:rPr>
                        <a:t>7</a:t>
                      </a:r>
                      <a:r>
                        <a:rPr kumimoji="1" lang="ja-JP" altLang="en-US" sz="1400" dirty="0" smtClean="0">
                          <a:solidFill>
                            <a:srgbClr val="0000CC"/>
                          </a:solidFill>
                        </a:rPr>
                        <a:t>月まで</a:t>
                      </a:r>
                      <a:r>
                        <a:rPr kumimoji="1" lang="en-US" altLang="ja-JP" sz="1400" dirty="0" smtClean="0">
                          <a:solidFill>
                            <a:srgbClr val="0000CC"/>
                          </a:solidFill>
                        </a:rPr>
                        <a:t>3</a:t>
                      </a:r>
                      <a:r>
                        <a:rPr kumimoji="1" lang="ja-JP" altLang="en-US" sz="1400" dirty="0" smtClean="0">
                          <a:solidFill>
                            <a:srgbClr val="0000CC"/>
                          </a:solidFill>
                        </a:rPr>
                        <a:t>人</a:t>
                      </a:r>
                      <a:r>
                        <a:rPr kumimoji="1" lang="en-US" altLang="ja-JP" sz="1400" dirty="0" smtClean="0">
                          <a:solidFill>
                            <a:srgbClr val="0000CC"/>
                          </a:solidFill>
                        </a:rPr>
                        <a:t>/</a:t>
                      </a:r>
                      <a:r>
                        <a:rPr kumimoji="1" lang="ja-JP" altLang="en-US" sz="1400" dirty="0" smtClean="0">
                          <a:solidFill>
                            <a:srgbClr val="0000CC"/>
                          </a:solidFill>
                        </a:rPr>
                        <a:t>月</a:t>
                      </a:r>
                      <a:endParaRPr kumimoji="1" lang="en-US" altLang="ja-JP" sz="1400" dirty="0" smtClean="0">
                        <a:solidFill>
                          <a:srgbClr val="0000CC"/>
                        </a:solidFill>
                      </a:endParaRPr>
                    </a:p>
                    <a:p>
                      <a:r>
                        <a:rPr kumimoji="1" lang="en-US" altLang="ja-JP" sz="1400" dirty="0" smtClean="0">
                          <a:solidFill>
                            <a:srgbClr val="0000CC"/>
                          </a:solidFill>
                        </a:rPr>
                        <a:t>(</a:t>
                      </a:r>
                      <a:r>
                        <a:rPr kumimoji="1" lang="ja-JP" altLang="en-US" sz="1400" dirty="0" smtClean="0">
                          <a:solidFill>
                            <a:srgbClr val="0000CC"/>
                          </a:solidFill>
                        </a:rPr>
                        <a:t>概算</a:t>
                      </a:r>
                      <a:r>
                        <a:rPr kumimoji="1" lang="en-US" altLang="ja-JP" sz="1400" dirty="0" smtClean="0">
                          <a:solidFill>
                            <a:srgbClr val="0000CC"/>
                          </a:solidFill>
                        </a:rPr>
                        <a:t>3600</a:t>
                      </a:r>
                      <a:r>
                        <a:rPr kumimoji="1" lang="ja-JP" altLang="en-US" sz="1400" dirty="0" smtClean="0">
                          <a:solidFill>
                            <a:srgbClr val="0000CC"/>
                          </a:solidFill>
                        </a:rPr>
                        <a:t>万円</a:t>
                      </a:r>
                      <a:r>
                        <a:rPr kumimoji="1" lang="en-US" altLang="ja-JP" sz="1400" dirty="0" smtClean="0">
                          <a:solidFill>
                            <a:srgbClr val="0000CC"/>
                          </a:solidFill>
                        </a:rPr>
                        <a:t>)</a:t>
                      </a:r>
                      <a:endParaRPr kumimoji="1" lang="ja-JP" altLang="en-US"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3724">
                <a:tc>
                  <a:txBody>
                    <a:bodyPr/>
                    <a:lstStyle/>
                    <a:p>
                      <a:r>
                        <a:rPr kumimoji="1" lang="ja-JP" altLang="en-US" sz="1400" dirty="0" smtClean="0">
                          <a:solidFill>
                            <a:srgbClr val="0000CC"/>
                          </a:solidFill>
                        </a:rPr>
                        <a:t>④遠隔操作・解析</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TBD</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TBD</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7" name="Picture 5" descr="C:\Users\fujisawa\Desktop\image7s.jpg"/>
          <p:cNvPicPr>
            <a:picLocks noChangeAspect="1" noChangeArrowheads="1"/>
          </p:cNvPicPr>
          <p:nvPr/>
        </p:nvPicPr>
        <p:blipFill>
          <a:blip r:embed="rId4"/>
          <a:srcRect/>
          <a:stretch>
            <a:fillRect/>
          </a:stretch>
        </p:blipFill>
        <p:spPr bwMode="auto">
          <a:xfrm>
            <a:off x="6573180" y="188640"/>
            <a:ext cx="360040" cy="360040"/>
          </a:xfrm>
          <a:prstGeom prst="rect">
            <a:avLst/>
          </a:prstGeom>
          <a:noFill/>
        </p:spPr>
      </p:pic>
      <p:pic>
        <p:nvPicPr>
          <p:cNvPr id="18" name="Picture 4" descr="C:\Users\fujisawa\Desktop\images4.png"/>
          <p:cNvPicPr>
            <a:picLocks noChangeAspect="1" noChangeArrowheads="1"/>
          </p:cNvPicPr>
          <p:nvPr/>
        </p:nvPicPr>
        <p:blipFill>
          <a:blip r:embed="rId5"/>
          <a:srcRect/>
          <a:stretch>
            <a:fillRect/>
          </a:stretch>
        </p:blipFill>
        <p:spPr bwMode="auto">
          <a:xfrm>
            <a:off x="7077236" y="152636"/>
            <a:ext cx="415143" cy="415143"/>
          </a:xfrm>
          <a:prstGeom prst="rect">
            <a:avLst/>
          </a:prstGeom>
          <a:noFill/>
        </p:spPr>
      </p:pic>
      <p:pic>
        <p:nvPicPr>
          <p:cNvPr id="19" name="Picture 3" descr="C:\Users\fujisawa\Desktop\index.png"/>
          <p:cNvPicPr>
            <a:picLocks noChangeAspect="1" noChangeArrowheads="1"/>
          </p:cNvPicPr>
          <p:nvPr/>
        </p:nvPicPr>
        <p:blipFill>
          <a:blip r:embed="rId6"/>
          <a:srcRect/>
          <a:stretch>
            <a:fillRect/>
          </a:stretch>
        </p:blipFill>
        <p:spPr bwMode="auto">
          <a:xfrm>
            <a:off x="5853100" y="44624"/>
            <a:ext cx="540060" cy="540060"/>
          </a:xfrm>
          <a:prstGeom prst="rect">
            <a:avLst/>
          </a:prstGeom>
          <a:noFill/>
        </p:spPr>
      </p:pic>
    </p:spTree>
    <p:extLst>
      <p:ext uri="{BB962C8B-B14F-4D97-AF65-F5344CB8AC3E}">
        <p14:creationId xmlns:p14="http://schemas.microsoft.com/office/powerpoint/2010/main" val="3645226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13</a:t>
            </a:r>
            <a:r>
              <a:rPr kumimoji="1" lang="en-US" altLang="ja-JP" dirty="0" smtClean="0"/>
              <a:t>. </a:t>
            </a:r>
            <a:r>
              <a:rPr kumimoji="1" lang="ja-JP" altLang="en-US" dirty="0" smtClean="0"/>
              <a:t>スケジュール</a:t>
            </a:r>
            <a:r>
              <a:rPr kumimoji="1" lang="en-US" altLang="ja-JP" dirty="0" smtClean="0"/>
              <a:t>(</a:t>
            </a:r>
            <a:r>
              <a:rPr kumimoji="1" lang="ja-JP" altLang="en-US" dirty="0" smtClean="0"/>
              <a:t>案</a:t>
            </a:r>
            <a:r>
              <a:rPr kumimoji="1" lang="en-US" altLang="ja-JP" dirty="0" smtClean="0"/>
              <a: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14</a:t>
            </a:fld>
            <a:endParaRPr lang="ja-JP" altLang="en-US" dirty="0"/>
          </a:p>
        </p:txBody>
      </p:sp>
      <p:sp>
        <p:nvSpPr>
          <p:cNvPr id="15" name="AutoShape 3"/>
          <p:cNvSpPr>
            <a:spLocks noChangeArrowheads="1"/>
          </p:cNvSpPr>
          <p:nvPr/>
        </p:nvSpPr>
        <p:spPr bwMode="auto">
          <a:xfrm>
            <a:off x="632520" y="6095037"/>
            <a:ext cx="8282776" cy="64633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spcBef>
                <a:spcPct val="0"/>
              </a:spcBef>
            </a:pPr>
            <a:r>
              <a:rPr lang="en-US" altLang="ja-JP" sz="14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リリース時期は，次期サーボアンプの開発スケジュールも考慮</a:t>
            </a:r>
            <a:r>
              <a:rPr lang="en-US" altLang="ja-JP" sz="1400" dirty="0" smtClean="0">
                <a:latin typeface="メイリオ" pitchFamily="50" charset="-128"/>
                <a:ea typeface="メイリオ" pitchFamily="50" charset="-128"/>
                <a:cs typeface="メイリオ" pitchFamily="50" charset="-128"/>
              </a:rPr>
              <a:t/>
            </a:r>
            <a:br>
              <a:rPr lang="en-US" altLang="ja-JP" sz="1400" dirty="0" smtClean="0">
                <a:latin typeface="メイリオ" pitchFamily="50" charset="-128"/>
                <a:ea typeface="メイリオ" pitchFamily="50" charset="-128"/>
                <a:cs typeface="メイリオ" pitchFamily="50" charset="-128"/>
              </a:rPr>
            </a:br>
            <a:r>
              <a:rPr lang="en-US" altLang="ja-JP" sz="14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クラウドサーバ接続，遠隔操作は次ステップでの開発とする。</a:t>
            </a:r>
            <a:r>
              <a:rPr lang="en-US" altLang="ja-JP" sz="1400" dirty="0" smtClean="0">
                <a:latin typeface="メイリオ" pitchFamily="50" charset="-128"/>
                <a:ea typeface="メイリオ" pitchFamily="50" charset="-128"/>
                <a:cs typeface="メイリオ" pitchFamily="50" charset="-128"/>
              </a:rPr>
              <a:t/>
            </a:r>
            <a:br>
              <a:rPr lang="en-US" altLang="ja-JP" sz="1400" dirty="0" smtClean="0">
                <a:latin typeface="メイリオ" pitchFamily="50" charset="-128"/>
                <a:ea typeface="メイリオ" pitchFamily="50" charset="-128"/>
                <a:cs typeface="メイリオ" pitchFamily="50" charset="-128"/>
              </a:rPr>
            </a:br>
            <a:r>
              <a:rPr lang="en-US" altLang="ja-JP" sz="14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モバイルアプリは機能限定版をリリース，継続して機能拡充の予定。</a:t>
            </a:r>
            <a:endParaRPr lang="en-US" altLang="ja-JP" sz="14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9" name="表 8"/>
          <p:cNvGraphicFramePr>
            <a:graphicFrameLocks noGrp="1"/>
          </p:cNvGraphicFramePr>
          <p:nvPr>
            <p:extLst>
              <p:ext uri="{D42A27DB-BD31-4B8C-83A1-F6EECF244321}">
                <p14:modId xmlns:p14="http://schemas.microsoft.com/office/powerpoint/2010/main" val="4255589719"/>
              </p:ext>
            </p:extLst>
          </p:nvPr>
        </p:nvGraphicFramePr>
        <p:xfrm>
          <a:off x="228544" y="800708"/>
          <a:ext cx="9520131" cy="5215644"/>
        </p:xfrm>
        <a:graphic>
          <a:graphicData uri="http://schemas.openxmlformats.org/drawingml/2006/table">
            <a:tbl>
              <a:tblPr/>
              <a:tblGrid>
                <a:gridCol w="403976"/>
                <a:gridCol w="1044116"/>
                <a:gridCol w="720080"/>
                <a:gridCol w="792088"/>
                <a:gridCol w="761095"/>
                <a:gridCol w="823081"/>
                <a:gridCol w="626613"/>
                <a:gridCol w="724847"/>
                <a:gridCol w="724847"/>
                <a:gridCol w="724847"/>
                <a:gridCol w="763242"/>
                <a:gridCol w="686452"/>
                <a:gridCol w="724847"/>
              </a:tblGrid>
              <a:tr h="595808">
                <a:tc>
                  <a:txBody>
                    <a:bodyPr/>
                    <a:lstStyle/>
                    <a:p>
                      <a:pPr algn="ctr" rtl="0" fontAlgn="ctr">
                        <a:lnSpc>
                          <a:spcPts val="2400"/>
                        </a:lnSpc>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番号</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ts val="2400"/>
                        </a:lnSpc>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項目</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2019/</a:t>
                      </a:r>
                    </a:p>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3</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4</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5</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6</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7</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・８</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9</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10</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11</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12</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2020/</a:t>
                      </a:r>
                    </a:p>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1</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・２</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3</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4</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5</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6</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7</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8</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9</a:t>
                      </a:r>
                      <a:r>
                        <a:rPr kumimoji="1" lang="ja-JP" altLang="en-US"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a:t>
                      </a:r>
                      <a:r>
                        <a:rPr kumimoji="1" lang="en-US" altLang="ja-JP"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10</a:t>
                      </a:r>
                      <a:endParaRPr kumimoji="1" lang="ja-JP" altLang="en-US"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11</a:t>
                      </a:r>
                      <a:r>
                        <a:rPr kumimoji="1" lang="ja-JP" altLang="en-US"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a:t>
                      </a:r>
                      <a:r>
                        <a:rPr kumimoji="1" lang="en-US" altLang="ja-JP"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12</a:t>
                      </a:r>
                      <a:endParaRPr kumimoji="1" lang="ja-JP" altLang="en-US"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r>
              <a:tr h="1204392">
                <a:tc>
                  <a:txBody>
                    <a:bodyPr/>
                    <a:lstStyle/>
                    <a:p>
                      <a:pPr algn="ctr" rtl="0" fontAlgn="ctr">
                        <a:lnSpc>
                          <a:spcPts val="2400"/>
                        </a:lnSpc>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１</a:t>
                      </a: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通信無線化</a:t>
                      </a: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128">
                <a:tc>
                  <a:txBody>
                    <a:bodyPr/>
                    <a:lstStyle/>
                    <a:p>
                      <a:pPr algn="ctr" rtl="0" fontAlgn="ctr">
                        <a:lnSpc>
                          <a:spcPts val="2400"/>
                        </a:lnSpc>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２</a:t>
                      </a: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セットアップ</a:t>
                      </a:r>
                      <a:endPar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0"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24136">
                <a:tc>
                  <a:txBody>
                    <a:bodyPr/>
                    <a:lstStyle/>
                    <a:p>
                      <a:pPr algn="ctr" rtl="0" fontAlgn="ctr">
                        <a:lnSpc>
                          <a:spcPts val="2400"/>
                        </a:lnSpc>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３</a:t>
                      </a: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モバイル</a:t>
                      </a:r>
                      <a:endPar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endParaRPr>
                    </a:p>
                    <a:p>
                      <a:pPr marL="0" marR="0" lvl="0" indent="0" algn="l" defTabSz="914400" rtl="0" eaLnBrk="1" fontAlgn="ctr" latinLnBrk="0" hangingPunct="1">
                        <a:lnSpc>
                          <a:spcPts val="2400"/>
                        </a:lnSpc>
                        <a:spcBef>
                          <a:spcPts val="0"/>
                        </a:spcBef>
                        <a:spcAft>
                          <a:spcPts val="0"/>
                        </a:spcAft>
                        <a:buClrTx/>
                        <a:buSzTx/>
                        <a:buFontTx/>
                        <a:buNone/>
                        <a:tabLst/>
                        <a:defRPr/>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アプリ</a:t>
                      </a:r>
                      <a:r>
                        <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39180">
                <a:tc>
                  <a:txBody>
                    <a:bodyPr/>
                    <a:lstStyle/>
                    <a:p>
                      <a:pPr algn="ctr" rtl="0" fontAlgn="ctr">
                        <a:lnSpc>
                          <a:spcPts val="2400"/>
                        </a:lnSpc>
                      </a:pPr>
                      <a:endParaRPr lang="ja-JP" altLang="en-US"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endParaRPr lang="ja-JP" altLang="en-US" sz="14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endParaRPr lang="ja-JP" altLang="en-US" sz="14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endParaRPr lang="ja-JP" altLang="en-US" sz="14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4" name="ホームベース 13"/>
          <p:cNvSpPr/>
          <p:nvPr/>
        </p:nvSpPr>
        <p:spPr>
          <a:xfrm>
            <a:off x="2759405" y="1513817"/>
            <a:ext cx="2012530" cy="828092"/>
          </a:xfrm>
          <a:prstGeom prst="homePlate">
            <a:avLst>
              <a:gd name="adj" fmla="val 13448"/>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要素</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技術</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確認</a:t>
            </a:r>
            <a:endParaRPr kumimoji="1" lang="en-US" altLang="ja-JP" sz="1400" b="1" dirty="0">
              <a:latin typeface="Meiryo UI" pitchFamily="50" charset="-128"/>
              <a:ea typeface="Meiryo UI" pitchFamily="50" charset="-128"/>
              <a:cs typeface="Meiryo UI" pitchFamily="50" charset="-128"/>
            </a:endParaRPr>
          </a:p>
        </p:txBody>
      </p:sp>
      <p:sp>
        <p:nvSpPr>
          <p:cNvPr id="10" name="ホームベース 9"/>
          <p:cNvSpPr/>
          <p:nvPr/>
        </p:nvSpPr>
        <p:spPr>
          <a:xfrm>
            <a:off x="2114593" y="1504527"/>
            <a:ext cx="684076" cy="828092"/>
          </a:xfrm>
          <a:prstGeom prst="homePlate">
            <a:avLst>
              <a:gd name="adj" fmla="val 13448"/>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ベンダ</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検討</a:t>
            </a:r>
            <a:endParaRPr kumimoji="1" lang="en-US" altLang="ja-JP" sz="1400" b="1" dirty="0">
              <a:latin typeface="Meiryo UI" pitchFamily="50" charset="-128"/>
              <a:ea typeface="Meiryo UI" pitchFamily="50" charset="-128"/>
              <a:cs typeface="Meiryo UI" pitchFamily="50" charset="-128"/>
            </a:endParaRPr>
          </a:p>
        </p:txBody>
      </p:sp>
      <p:sp>
        <p:nvSpPr>
          <p:cNvPr id="11" name="ホームベース 10"/>
          <p:cNvSpPr/>
          <p:nvPr/>
        </p:nvSpPr>
        <p:spPr>
          <a:xfrm>
            <a:off x="4846856" y="1520788"/>
            <a:ext cx="1546304" cy="828092"/>
          </a:xfrm>
          <a:prstGeom prst="homePlate">
            <a:avLst>
              <a:gd name="adj" fmla="val 13448"/>
            </a:avLst>
          </a:prstGeom>
          <a:gradFill flip="none" rotWithShape="1">
            <a:gsLst>
              <a:gs pos="57000">
                <a:schemeClr val="tx2"/>
              </a:gs>
              <a:gs pos="87000">
                <a:schemeClr val="accent1">
                  <a:lumMod val="45000"/>
                  <a:lumOff val="55000"/>
                </a:schemeClr>
              </a:gs>
              <a:gs pos="95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量産</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試作</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設計</a:t>
            </a:r>
            <a:endParaRPr kumimoji="1" lang="en-US" altLang="ja-JP" sz="1400" b="1" dirty="0">
              <a:latin typeface="Meiryo UI" pitchFamily="50" charset="-128"/>
              <a:ea typeface="Meiryo UI" pitchFamily="50" charset="-128"/>
              <a:cs typeface="Meiryo UI" pitchFamily="50" charset="-128"/>
            </a:endParaRPr>
          </a:p>
        </p:txBody>
      </p:sp>
      <p:sp>
        <p:nvSpPr>
          <p:cNvPr id="12" name="ホームベース 11"/>
          <p:cNvSpPr/>
          <p:nvPr/>
        </p:nvSpPr>
        <p:spPr>
          <a:xfrm>
            <a:off x="6458161" y="1504527"/>
            <a:ext cx="610899" cy="828092"/>
          </a:xfrm>
          <a:prstGeom prst="homePlate">
            <a:avLst>
              <a:gd name="adj" fmla="val 13448"/>
            </a:avLst>
          </a:prstGeom>
          <a:gradFill flip="none" rotWithShape="1">
            <a:gsLst>
              <a:gs pos="57000">
                <a:schemeClr val="tx2"/>
              </a:gs>
              <a:gs pos="87000">
                <a:schemeClr val="accent1">
                  <a:lumMod val="45000"/>
                  <a:lumOff val="55000"/>
                </a:schemeClr>
              </a:gs>
              <a:gs pos="95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評価</a:t>
            </a:r>
            <a:endParaRPr kumimoji="1" lang="en-US" altLang="ja-JP" sz="1400" b="1" dirty="0">
              <a:latin typeface="Meiryo UI" pitchFamily="50" charset="-128"/>
              <a:ea typeface="Meiryo UI" pitchFamily="50" charset="-128"/>
              <a:cs typeface="Meiryo UI" pitchFamily="50" charset="-128"/>
            </a:endParaRPr>
          </a:p>
        </p:txBody>
      </p:sp>
      <p:sp>
        <p:nvSpPr>
          <p:cNvPr id="16" name="ホームベース 15"/>
          <p:cNvSpPr/>
          <p:nvPr/>
        </p:nvSpPr>
        <p:spPr>
          <a:xfrm>
            <a:off x="7076191" y="1504527"/>
            <a:ext cx="864096" cy="828092"/>
          </a:xfrm>
          <a:prstGeom prst="homePlate">
            <a:avLst>
              <a:gd name="adj" fmla="val 13448"/>
            </a:avLst>
          </a:prstGeom>
          <a:gradFill flip="none" rotWithShape="1">
            <a:gsLst>
              <a:gs pos="38000">
                <a:schemeClr val="tx2"/>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量産</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設計</a:t>
            </a:r>
            <a:endParaRPr kumimoji="1" lang="en-US" altLang="ja-JP" sz="1400" b="1" dirty="0">
              <a:latin typeface="Meiryo UI" pitchFamily="50" charset="-128"/>
              <a:ea typeface="Meiryo UI" pitchFamily="50" charset="-128"/>
              <a:cs typeface="Meiryo UI" pitchFamily="50" charset="-128"/>
            </a:endParaRPr>
          </a:p>
        </p:txBody>
      </p:sp>
      <p:sp>
        <p:nvSpPr>
          <p:cNvPr id="17" name="ホームベース 16"/>
          <p:cNvSpPr/>
          <p:nvPr/>
        </p:nvSpPr>
        <p:spPr>
          <a:xfrm>
            <a:off x="1911131" y="2668218"/>
            <a:ext cx="521590" cy="1033024"/>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要件定義</a:t>
            </a:r>
            <a:endParaRPr lang="en-US" altLang="ja-JP" sz="1400" b="1" dirty="0" smtClean="0">
              <a:latin typeface="Meiryo UI" pitchFamily="50" charset="-128"/>
              <a:ea typeface="Meiryo UI" pitchFamily="50" charset="-128"/>
              <a:cs typeface="Meiryo UI" pitchFamily="50" charset="-128"/>
            </a:endParaRPr>
          </a:p>
        </p:txBody>
      </p:sp>
      <p:sp>
        <p:nvSpPr>
          <p:cNvPr id="18" name="ホームベース 17"/>
          <p:cNvSpPr/>
          <p:nvPr/>
        </p:nvSpPr>
        <p:spPr>
          <a:xfrm>
            <a:off x="4795856" y="2709336"/>
            <a:ext cx="720080" cy="971275"/>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総合</a:t>
            </a:r>
            <a:r>
              <a:rPr lang="ja-JP" altLang="en-US" sz="1400" b="1" dirty="0">
                <a:latin typeface="Meiryo UI" pitchFamily="50" charset="-128"/>
                <a:ea typeface="Meiryo UI" pitchFamily="50" charset="-128"/>
                <a:cs typeface="Meiryo UI" pitchFamily="50" charset="-128"/>
              </a:rPr>
              <a:t>試験</a:t>
            </a:r>
            <a:endParaRPr kumimoji="1" lang="en-US" altLang="ja-JP" sz="1400" b="1" dirty="0">
              <a:latin typeface="Meiryo UI" pitchFamily="50" charset="-128"/>
              <a:ea typeface="Meiryo UI" pitchFamily="50" charset="-128"/>
              <a:cs typeface="Meiryo UI" pitchFamily="50" charset="-128"/>
            </a:endParaRPr>
          </a:p>
        </p:txBody>
      </p:sp>
      <p:sp>
        <p:nvSpPr>
          <p:cNvPr id="23" name="ホームベース 22"/>
          <p:cNvSpPr/>
          <p:nvPr/>
        </p:nvSpPr>
        <p:spPr>
          <a:xfrm>
            <a:off x="2114593" y="3829925"/>
            <a:ext cx="408058" cy="1003229"/>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ベンダ検討</a:t>
            </a:r>
            <a:endParaRPr kumimoji="1" lang="en-US" altLang="ja-JP" sz="1400" b="1" dirty="0">
              <a:latin typeface="Meiryo UI" pitchFamily="50" charset="-128"/>
              <a:ea typeface="Meiryo UI" pitchFamily="50" charset="-128"/>
              <a:cs typeface="Meiryo UI" pitchFamily="50" charset="-128"/>
            </a:endParaRPr>
          </a:p>
        </p:txBody>
      </p:sp>
      <p:sp>
        <p:nvSpPr>
          <p:cNvPr id="24" name="ホームベース 23"/>
          <p:cNvSpPr/>
          <p:nvPr/>
        </p:nvSpPr>
        <p:spPr>
          <a:xfrm>
            <a:off x="1707668" y="3825044"/>
            <a:ext cx="406924" cy="1003229"/>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要件定義</a:t>
            </a:r>
            <a:endParaRPr kumimoji="1" lang="en-US" altLang="ja-JP" sz="1400" b="1" dirty="0">
              <a:latin typeface="Meiryo UI" pitchFamily="50" charset="-128"/>
              <a:ea typeface="Meiryo UI" pitchFamily="50" charset="-128"/>
              <a:cs typeface="Meiryo UI" pitchFamily="50" charset="-128"/>
            </a:endParaRPr>
          </a:p>
        </p:txBody>
      </p:sp>
      <p:sp>
        <p:nvSpPr>
          <p:cNvPr id="25" name="ホームベース 24"/>
          <p:cNvSpPr/>
          <p:nvPr/>
        </p:nvSpPr>
        <p:spPr>
          <a:xfrm>
            <a:off x="3487127" y="3825043"/>
            <a:ext cx="1429867" cy="1003229"/>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機能</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設計</a:t>
            </a:r>
            <a:endParaRPr kumimoji="1" lang="en-US" altLang="ja-JP" sz="1400" b="1" dirty="0" smtClean="0">
              <a:latin typeface="Meiryo UI" pitchFamily="50" charset="-128"/>
              <a:ea typeface="Meiryo UI" pitchFamily="50" charset="-128"/>
              <a:cs typeface="Meiryo UI" pitchFamily="50" charset="-128"/>
            </a:endParaRPr>
          </a:p>
          <a:p>
            <a:pPr algn="ctr"/>
            <a:endParaRPr kumimoji="1" lang="en-US" altLang="ja-JP" sz="1400" b="1" dirty="0" smtClean="0">
              <a:latin typeface="Meiryo UI" pitchFamily="50" charset="-128"/>
              <a:ea typeface="Meiryo UI" pitchFamily="50" charset="-128"/>
              <a:cs typeface="Meiryo UI" pitchFamily="50" charset="-128"/>
            </a:endParaRPr>
          </a:p>
          <a:p>
            <a:pPr algn="ctr"/>
            <a:r>
              <a:rPr lang="en-US" altLang="ja-JP" sz="1400" b="1" dirty="0" smtClean="0">
                <a:latin typeface="Meiryo UI" pitchFamily="50" charset="-128"/>
                <a:ea typeface="Meiryo UI" pitchFamily="50" charset="-128"/>
                <a:cs typeface="Meiryo UI" pitchFamily="50" charset="-128"/>
              </a:rPr>
              <a:t>(</a:t>
            </a:r>
            <a:r>
              <a:rPr lang="ja-JP" altLang="en-US" sz="1400" b="1" dirty="0" smtClean="0">
                <a:latin typeface="Meiryo UI" pitchFamily="50" charset="-128"/>
                <a:ea typeface="Meiryo UI" pitchFamily="50" charset="-128"/>
                <a:cs typeface="Meiryo UI" pitchFamily="50" charset="-128"/>
              </a:rPr>
              <a:t>以降</a:t>
            </a:r>
            <a:r>
              <a:rPr lang="en-US" altLang="ja-JP" sz="1400" b="1" dirty="0" smtClean="0">
                <a:latin typeface="Meiryo UI" pitchFamily="50" charset="-128"/>
                <a:ea typeface="Meiryo UI" pitchFamily="50" charset="-128"/>
                <a:cs typeface="Meiryo UI" pitchFamily="50" charset="-128"/>
              </a:rPr>
              <a:t>3</a:t>
            </a:r>
            <a:r>
              <a:rPr lang="ja-JP" altLang="en-US" sz="1400" b="1" dirty="0" smtClean="0">
                <a:latin typeface="Meiryo UI" pitchFamily="50" charset="-128"/>
                <a:ea typeface="Meiryo UI" pitchFamily="50" charset="-128"/>
                <a:cs typeface="Meiryo UI" pitchFamily="50" charset="-128"/>
              </a:rPr>
              <a:t>人</a:t>
            </a:r>
            <a:r>
              <a:rPr lang="en-US" altLang="ja-JP" sz="1400" b="1" dirty="0" smtClean="0">
                <a:latin typeface="Meiryo UI" pitchFamily="50" charset="-128"/>
                <a:ea typeface="Meiryo UI" pitchFamily="50" charset="-128"/>
                <a:cs typeface="Meiryo UI" pitchFamily="50" charset="-128"/>
              </a:rPr>
              <a:t>/</a:t>
            </a:r>
            <a:r>
              <a:rPr lang="ja-JP" altLang="en-US" sz="1400" b="1" dirty="0" smtClean="0">
                <a:latin typeface="Meiryo UI" pitchFamily="50" charset="-128"/>
                <a:ea typeface="Meiryo UI" pitchFamily="50" charset="-128"/>
                <a:cs typeface="Meiryo UI" pitchFamily="50" charset="-128"/>
              </a:rPr>
              <a:t>月</a:t>
            </a:r>
            <a:r>
              <a:rPr lang="en-US" altLang="ja-JP" sz="1400" b="1" dirty="0" smtClean="0">
                <a:latin typeface="Meiryo UI" pitchFamily="50" charset="-128"/>
                <a:ea typeface="Meiryo UI" pitchFamily="50" charset="-128"/>
                <a:cs typeface="Meiryo UI" pitchFamily="50" charset="-128"/>
              </a:rPr>
              <a:t>)</a:t>
            </a:r>
            <a:endParaRPr kumimoji="1" lang="en-US" altLang="ja-JP" sz="1400" b="1" dirty="0">
              <a:latin typeface="Meiryo UI" pitchFamily="50" charset="-128"/>
              <a:ea typeface="Meiryo UI" pitchFamily="50" charset="-128"/>
              <a:cs typeface="Meiryo UI" pitchFamily="50" charset="-128"/>
            </a:endParaRPr>
          </a:p>
        </p:txBody>
      </p:sp>
      <p:sp>
        <p:nvSpPr>
          <p:cNvPr id="27" name="ホームベース 26"/>
          <p:cNvSpPr/>
          <p:nvPr/>
        </p:nvSpPr>
        <p:spPr>
          <a:xfrm>
            <a:off x="4844988" y="3829928"/>
            <a:ext cx="1388741" cy="1003228"/>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製造</a:t>
            </a:r>
            <a:endParaRPr kumimoji="1" lang="en-US" altLang="ja-JP" sz="1400" b="1" dirty="0">
              <a:latin typeface="Meiryo UI" pitchFamily="50" charset="-128"/>
              <a:ea typeface="Meiryo UI" pitchFamily="50" charset="-128"/>
              <a:cs typeface="Meiryo UI" pitchFamily="50" charset="-128"/>
            </a:endParaRPr>
          </a:p>
        </p:txBody>
      </p:sp>
      <p:sp>
        <p:nvSpPr>
          <p:cNvPr id="28" name="ホームベース 27"/>
          <p:cNvSpPr/>
          <p:nvPr/>
        </p:nvSpPr>
        <p:spPr>
          <a:xfrm>
            <a:off x="6213139" y="3850629"/>
            <a:ext cx="1090701" cy="982527"/>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単体・結合</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試験</a:t>
            </a:r>
            <a:endParaRPr kumimoji="1" lang="en-US" altLang="ja-JP" sz="1400" b="1" dirty="0">
              <a:latin typeface="Meiryo UI" pitchFamily="50" charset="-128"/>
              <a:ea typeface="Meiryo UI" pitchFamily="50" charset="-128"/>
              <a:cs typeface="Meiryo UI" pitchFamily="50" charset="-128"/>
            </a:endParaRPr>
          </a:p>
        </p:txBody>
      </p:sp>
      <p:sp>
        <p:nvSpPr>
          <p:cNvPr id="29" name="ホームベース 28"/>
          <p:cNvSpPr/>
          <p:nvPr/>
        </p:nvSpPr>
        <p:spPr>
          <a:xfrm>
            <a:off x="7250692" y="3834310"/>
            <a:ext cx="696548" cy="1003228"/>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総合</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試験</a:t>
            </a:r>
            <a:endParaRPr kumimoji="1" lang="en-US" altLang="ja-JP" sz="1400" b="1" dirty="0">
              <a:latin typeface="Meiryo UI" pitchFamily="50" charset="-128"/>
              <a:ea typeface="Meiryo UI" pitchFamily="50" charset="-128"/>
              <a:cs typeface="Meiryo UI" pitchFamily="50" charset="-128"/>
            </a:endParaRPr>
          </a:p>
        </p:txBody>
      </p:sp>
      <p:sp>
        <p:nvSpPr>
          <p:cNvPr id="30" name="AutoShape 3"/>
          <p:cNvSpPr>
            <a:spLocks noChangeArrowheads="1"/>
          </p:cNvSpPr>
          <p:nvPr/>
        </p:nvSpPr>
        <p:spPr bwMode="auto">
          <a:xfrm>
            <a:off x="8805428" y="5027025"/>
            <a:ext cx="926840" cy="3600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b="1" dirty="0" smtClean="0">
                <a:latin typeface="メイリオ" pitchFamily="50" charset="-128"/>
                <a:ea typeface="メイリオ" pitchFamily="50" charset="-128"/>
                <a:cs typeface="メイリオ" pitchFamily="50" charset="-128"/>
              </a:rPr>
              <a:t>製品化</a:t>
            </a:r>
            <a:endParaRPr lang="en-US" altLang="ja-JP" b="1" dirty="0" smtClean="0">
              <a:latin typeface="メイリオ" pitchFamily="50" charset="-128"/>
              <a:ea typeface="メイリオ" pitchFamily="50" charset="-128"/>
              <a:cs typeface="メイリオ" pitchFamily="50" charset="-128"/>
            </a:endParaRPr>
          </a:p>
        </p:txBody>
      </p:sp>
      <p:sp>
        <p:nvSpPr>
          <p:cNvPr id="31" name="ホームベース 30"/>
          <p:cNvSpPr/>
          <p:nvPr/>
        </p:nvSpPr>
        <p:spPr>
          <a:xfrm>
            <a:off x="1712640" y="1504527"/>
            <a:ext cx="401953" cy="828092"/>
          </a:xfrm>
          <a:prstGeom prst="homePlate">
            <a:avLst>
              <a:gd name="adj" fmla="val 13448"/>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方針</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検討</a:t>
            </a:r>
            <a:endParaRPr kumimoji="1" lang="en-US" altLang="ja-JP" sz="1400" b="1" dirty="0">
              <a:latin typeface="Meiryo UI" pitchFamily="50" charset="-128"/>
              <a:ea typeface="Meiryo UI" pitchFamily="50" charset="-128"/>
              <a:cs typeface="Meiryo UI" pitchFamily="50" charset="-128"/>
            </a:endParaRPr>
          </a:p>
        </p:txBody>
      </p:sp>
      <p:sp>
        <p:nvSpPr>
          <p:cNvPr id="32" name="ホームベース 31"/>
          <p:cNvSpPr/>
          <p:nvPr/>
        </p:nvSpPr>
        <p:spPr>
          <a:xfrm>
            <a:off x="2432721" y="2687393"/>
            <a:ext cx="792087" cy="1020643"/>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機能</a:t>
            </a:r>
            <a:endParaRPr lang="en-US" altLang="ja-JP" sz="1400" b="1" dirty="0" smtClean="0">
              <a:latin typeface="Meiryo UI" pitchFamily="50" charset="-128"/>
              <a:ea typeface="Meiryo UI" pitchFamily="50" charset="-128"/>
              <a:cs typeface="Meiryo UI" pitchFamily="50" charset="-128"/>
            </a:endParaRPr>
          </a:p>
          <a:p>
            <a:pPr algn="ctr"/>
            <a:r>
              <a:rPr lang="ja-JP" altLang="en-US" sz="1400" b="1" dirty="0" smtClean="0">
                <a:latin typeface="Meiryo UI" pitchFamily="50" charset="-128"/>
                <a:ea typeface="Meiryo UI" pitchFamily="50" charset="-128"/>
                <a:cs typeface="Meiryo UI" pitchFamily="50" charset="-128"/>
              </a:rPr>
              <a:t>設計</a:t>
            </a:r>
            <a:endParaRPr kumimoji="1" lang="en-US" altLang="ja-JP" sz="1400" b="1" dirty="0">
              <a:latin typeface="Meiryo UI" pitchFamily="50" charset="-128"/>
              <a:ea typeface="Meiryo UI" pitchFamily="50" charset="-128"/>
              <a:cs typeface="Meiryo UI" pitchFamily="50" charset="-128"/>
            </a:endParaRPr>
          </a:p>
        </p:txBody>
      </p:sp>
      <p:sp>
        <p:nvSpPr>
          <p:cNvPr id="33" name="ホームベース 32"/>
          <p:cNvSpPr/>
          <p:nvPr/>
        </p:nvSpPr>
        <p:spPr>
          <a:xfrm>
            <a:off x="3208180" y="2685749"/>
            <a:ext cx="929868" cy="1007695"/>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実装</a:t>
            </a:r>
            <a:endParaRPr kumimoji="1" lang="en-US" altLang="ja-JP" sz="1400" b="1" dirty="0">
              <a:latin typeface="Meiryo UI" pitchFamily="50" charset="-128"/>
              <a:ea typeface="Meiryo UI" pitchFamily="50" charset="-128"/>
              <a:cs typeface="Meiryo UI" pitchFamily="50" charset="-128"/>
            </a:endParaRPr>
          </a:p>
        </p:txBody>
      </p:sp>
      <p:sp>
        <p:nvSpPr>
          <p:cNvPr id="34" name="ホームベース 33"/>
          <p:cNvSpPr/>
          <p:nvPr/>
        </p:nvSpPr>
        <p:spPr>
          <a:xfrm>
            <a:off x="4070177" y="2689562"/>
            <a:ext cx="729272" cy="991049"/>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単体試験</a:t>
            </a:r>
            <a:endParaRPr kumimoji="1" lang="en-US" altLang="ja-JP" sz="1400" b="1" dirty="0">
              <a:latin typeface="Meiryo UI" pitchFamily="50" charset="-128"/>
              <a:ea typeface="Meiryo UI" pitchFamily="50" charset="-128"/>
              <a:cs typeface="Meiryo UI" pitchFamily="50" charset="-128"/>
            </a:endParaRPr>
          </a:p>
        </p:txBody>
      </p:sp>
      <p:sp>
        <p:nvSpPr>
          <p:cNvPr id="35" name="ホームベース 34"/>
          <p:cNvSpPr/>
          <p:nvPr/>
        </p:nvSpPr>
        <p:spPr>
          <a:xfrm>
            <a:off x="8057072" y="3842965"/>
            <a:ext cx="1452023" cy="450131"/>
          </a:xfrm>
          <a:prstGeom prst="homePlate">
            <a:avLst>
              <a:gd name="adj" fmla="val 13448"/>
            </a:avLst>
          </a:prstGeom>
          <a:gradFill flip="none" rotWithShape="1">
            <a:gsLst>
              <a:gs pos="27000">
                <a:srgbClr val="C00000"/>
              </a:gs>
              <a:gs pos="89000">
                <a:schemeClr val="accent1">
                  <a:lumMod val="45000"/>
                  <a:lumOff val="55000"/>
                </a:schemeClr>
              </a:gs>
              <a:gs pos="89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リリース準備</a:t>
            </a:r>
            <a:endParaRPr kumimoji="1" lang="en-US" altLang="ja-JP" sz="1400" b="1" dirty="0">
              <a:latin typeface="Meiryo UI" pitchFamily="50" charset="-128"/>
              <a:ea typeface="Meiryo UI" pitchFamily="50" charset="-128"/>
              <a:cs typeface="Meiryo UI" pitchFamily="50" charset="-128"/>
            </a:endParaRPr>
          </a:p>
        </p:txBody>
      </p:sp>
      <p:sp>
        <p:nvSpPr>
          <p:cNvPr id="36" name="ホームベース 35"/>
          <p:cNvSpPr/>
          <p:nvPr/>
        </p:nvSpPr>
        <p:spPr>
          <a:xfrm>
            <a:off x="8815959" y="1484784"/>
            <a:ext cx="801463" cy="828092"/>
          </a:xfrm>
          <a:prstGeom prst="homePlate">
            <a:avLst>
              <a:gd name="adj" fmla="val 13448"/>
            </a:avLst>
          </a:prstGeom>
          <a:gradFill flip="none" rotWithShape="1">
            <a:gsLst>
              <a:gs pos="57000">
                <a:schemeClr val="tx2"/>
              </a:gs>
              <a:gs pos="87000">
                <a:schemeClr val="accent1">
                  <a:lumMod val="45000"/>
                  <a:lumOff val="55000"/>
                </a:schemeClr>
              </a:gs>
              <a:gs pos="95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400" b="1" dirty="0" smtClean="0">
                <a:latin typeface="Meiryo UI" pitchFamily="50" charset="-128"/>
                <a:ea typeface="Meiryo UI" pitchFamily="50" charset="-128"/>
                <a:cs typeface="Meiryo UI" pitchFamily="50" charset="-128"/>
              </a:rPr>
              <a:t>ET</a:t>
            </a:r>
          </a:p>
          <a:p>
            <a:pPr algn="ctr"/>
            <a:r>
              <a:rPr kumimoji="1" lang="en-US" altLang="ja-JP" sz="1400" b="1" dirty="0" smtClean="0">
                <a:latin typeface="Meiryo UI" pitchFamily="50" charset="-128"/>
                <a:ea typeface="Meiryo UI" pitchFamily="50" charset="-128"/>
                <a:cs typeface="Meiryo UI" pitchFamily="50" charset="-128"/>
              </a:rPr>
              <a:t>QAT</a:t>
            </a:r>
            <a:endParaRPr kumimoji="1" lang="en-US" altLang="ja-JP" sz="1400" b="1" dirty="0">
              <a:latin typeface="Meiryo UI" pitchFamily="50" charset="-128"/>
              <a:ea typeface="Meiryo UI" pitchFamily="50" charset="-128"/>
              <a:cs typeface="Meiryo UI" pitchFamily="50" charset="-128"/>
            </a:endParaRPr>
          </a:p>
        </p:txBody>
      </p:sp>
      <p:cxnSp>
        <p:nvCxnSpPr>
          <p:cNvPr id="3" name="直線コネクタ 2"/>
          <p:cNvCxnSpPr/>
          <p:nvPr/>
        </p:nvCxnSpPr>
        <p:spPr>
          <a:xfrm>
            <a:off x="9668526" y="1504527"/>
            <a:ext cx="7776" cy="700337"/>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sp>
        <p:nvSpPr>
          <p:cNvPr id="37" name="ホームベース 36"/>
          <p:cNvSpPr/>
          <p:nvPr/>
        </p:nvSpPr>
        <p:spPr>
          <a:xfrm>
            <a:off x="7955015" y="1513817"/>
            <a:ext cx="800272" cy="828092"/>
          </a:xfrm>
          <a:prstGeom prst="homePlate">
            <a:avLst>
              <a:gd name="adj" fmla="val 13448"/>
            </a:avLst>
          </a:prstGeom>
          <a:gradFill flip="none" rotWithShape="1">
            <a:gsLst>
              <a:gs pos="57000">
                <a:schemeClr val="tx2"/>
              </a:gs>
              <a:gs pos="87000">
                <a:schemeClr val="accent1">
                  <a:lumMod val="45000"/>
                  <a:lumOff val="55000"/>
                </a:schemeClr>
              </a:gs>
              <a:gs pos="95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技適</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取得</a:t>
            </a:r>
            <a:endParaRPr kumimoji="1" lang="en-US" altLang="ja-JP" sz="1400" b="1" dirty="0">
              <a:latin typeface="Meiryo UI" pitchFamily="50" charset="-128"/>
              <a:ea typeface="Meiryo UI" pitchFamily="50" charset="-128"/>
              <a:cs typeface="Meiryo UI" pitchFamily="50" charset="-128"/>
            </a:endParaRPr>
          </a:p>
        </p:txBody>
      </p:sp>
      <p:cxnSp>
        <p:nvCxnSpPr>
          <p:cNvPr id="38" name="直線コネクタ 37"/>
          <p:cNvCxnSpPr/>
          <p:nvPr/>
        </p:nvCxnSpPr>
        <p:spPr>
          <a:xfrm>
            <a:off x="7955015" y="3808644"/>
            <a:ext cx="0" cy="999015"/>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sp>
        <p:nvSpPr>
          <p:cNvPr id="39" name="ホームベース 38"/>
          <p:cNvSpPr/>
          <p:nvPr/>
        </p:nvSpPr>
        <p:spPr>
          <a:xfrm>
            <a:off x="2482879" y="3833567"/>
            <a:ext cx="1065965" cy="1003229"/>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a:latin typeface="Meiryo UI" pitchFamily="50" charset="-128"/>
                <a:ea typeface="Meiryo UI" pitchFamily="50" charset="-128"/>
                <a:cs typeface="Meiryo UI" pitchFamily="50" charset="-128"/>
              </a:rPr>
              <a:t>要件定義</a:t>
            </a:r>
            <a:endParaRPr lang="en-US" altLang="ja-JP" sz="1400" b="1" dirty="0">
              <a:latin typeface="Meiryo UI" pitchFamily="50" charset="-128"/>
              <a:ea typeface="Meiryo UI" pitchFamily="50" charset="-128"/>
              <a:cs typeface="Meiryo UI" pitchFamily="50" charset="-128"/>
            </a:endParaRPr>
          </a:p>
          <a:p>
            <a:pPr algn="ctr"/>
            <a:r>
              <a:rPr lang="ja-JP" altLang="en-US" sz="1400" b="1" dirty="0">
                <a:latin typeface="Meiryo UI" pitchFamily="50" charset="-128"/>
                <a:ea typeface="Meiryo UI" pitchFamily="50" charset="-128"/>
                <a:cs typeface="Meiryo UI" pitchFamily="50" charset="-128"/>
              </a:rPr>
              <a:t>環境調査構築</a:t>
            </a:r>
            <a:endParaRPr lang="en-US" altLang="ja-JP" sz="1400" b="1" dirty="0">
              <a:latin typeface="Meiryo UI" pitchFamily="50" charset="-128"/>
              <a:ea typeface="Meiryo UI" pitchFamily="50" charset="-128"/>
              <a:cs typeface="Meiryo UI" pitchFamily="50" charset="-128"/>
            </a:endParaRPr>
          </a:p>
          <a:p>
            <a:pPr algn="ctr"/>
            <a:r>
              <a:rPr lang="en-US" altLang="ja-JP" sz="1400" b="1" dirty="0">
                <a:latin typeface="Meiryo UI" pitchFamily="50" charset="-128"/>
                <a:ea typeface="Meiryo UI" pitchFamily="50" charset="-128"/>
                <a:cs typeface="Meiryo UI" pitchFamily="50" charset="-128"/>
              </a:rPr>
              <a:t>(2</a:t>
            </a:r>
            <a:r>
              <a:rPr lang="ja-JP" altLang="en-US" sz="1400" b="1" dirty="0">
                <a:latin typeface="Meiryo UI" pitchFamily="50" charset="-128"/>
                <a:ea typeface="Meiryo UI" pitchFamily="50" charset="-128"/>
                <a:cs typeface="Meiryo UI" pitchFamily="50" charset="-128"/>
              </a:rPr>
              <a:t>人</a:t>
            </a:r>
            <a:r>
              <a:rPr lang="en-US" altLang="ja-JP" sz="1400" b="1" dirty="0">
                <a:latin typeface="Meiryo UI" pitchFamily="50" charset="-128"/>
                <a:ea typeface="Meiryo UI" pitchFamily="50" charset="-128"/>
                <a:cs typeface="Meiryo UI" pitchFamily="50" charset="-128"/>
              </a:rPr>
              <a:t>/</a:t>
            </a:r>
            <a:r>
              <a:rPr lang="ja-JP" altLang="en-US" sz="1400" b="1" dirty="0">
                <a:latin typeface="Meiryo UI" pitchFamily="50" charset="-128"/>
                <a:ea typeface="Meiryo UI" pitchFamily="50" charset="-128"/>
                <a:cs typeface="Meiryo UI" pitchFamily="50" charset="-128"/>
              </a:rPr>
              <a:t>月</a:t>
            </a:r>
            <a:r>
              <a:rPr lang="en-US" altLang="ja-JP" sz="1400" b="1" dirty="0">
                <a:latin typeface="Meiryo UI" pitchFamily="50" charset="-128"/>
                <a:ea typeface="Meiryo UI" pitchFamily="50" charset="-128"/>
                <a:cs typeface="Meiryo UI" pitchFamily="50" charset="-128"/>
              </a:rPr>
              <a:t>)</a:t>
            </a:r>
          </a:p>
        </p:txBody>
      </p:sp>
      <p:sp>
        <p:nvSpPr>
          <p:cNvPr id="40" name="ホームベース 39"/>
          <p:cNvSpPr/>
          <p:nvPr/>
        </p:nvSpPr>
        <p:spPr>
          <a:xfrm>
            <a:off x="8064848" y="4359014"/>
            <a:ext cx="1667420" cy="450131"/>
          </a:xfrm>
          <a:prstGeom prst="homePlate">
            <a:avLst>
              <a:gd name="adj" fmla="val 13448"/>
            </a:avLst>
          </a:prstGeom>
          <a:gradFill flip="none" rotWithShape="1">
            <a:gsLst>
              <a:gs pos="27000">
                <a:srgbClr val="C00000"/>
              </a:gs>
              <a:gs pos="89000">
                <a:schemeClr val="accent1">
                  <a:lumMod val="45000"/>
                  <a:lumOff val="55000"/>
                </a:schemeClr>
              </a:gs>
              <a:gs pos="89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機能アップ</a:t>
            </a:r>
            <a:r>
              <a:rPr kumimoji="1" lang="ja-JP" altLang="en-US" sz="1400" b="1" dirty="0" smtClean="0">
                <a:latin typeface="Meiryo UI" pitchFamily="50" charset="-128"/>
                <a:ea typeface="Meiryo UI" pitchFamily="50" charset="-128"/>
                <a:cs typeface="Meiryo UI" pitchFamily="50" charset="-128"/>
              </a:rPr>
              <a:t>検討</a:t>
            </a:r>
            <a:r>
              <a:rPr kumimoji="1" lang="en-US" altLang="ja-JP" sz="1400" b="1" dirty="0" smtClean="0">
                <a:latin typeface="Meiryo UI" pitchFamily="50" charset="-128"/>
                <a:ea typeface="Meiryo UI" pitchFamily="50" charset="-128"/>
                <a:cs typeface="Meiryo UI" pitchFamily="50" charset="-128"/>
              </a:rPr>
              <a:t>※</a:t>
            </a:r>
            <a:endParaRPr kumimoji="1" lang="en-US" altLang="ja-JP" sz="1400" b="1" dirty="0">
              <a:latin typeface="Meiryo UI" pitchFamily="50" charset="-128"/>
              <a:ea typeface="Meiryo UI" pitchFamily="50" charset="-128"/>
              <a:cs typeface="Meiryo UI" pitchFamily="50" charset="-128"/>
            </a:endParaRPr>
          </a:p>
        </p:txBody>
      </p:sp>
      <p:sp>
        <p:nvSpPr>
          <p:cNvPr id="41" name="AutoShape 3"/>
          <p:cNvSpPr>
            <a:spLocks noChangeArrowheads="1"/>
          </p:cNvSpPr>
          <p:nvPr/>
        </p:nvSpPr>
        <p:spPr bwMode="auto">
          <a:xfrm>
            <a:off x="7482544" y="5035242"/>
            <a:ext cx="926840" cy="553998"/>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ctr">
              <a:spcBef>
                <a:spcPct val="0"/>
              </a:spcBef>
            </a:pPr>
            <a:r>
              <a:rPr lang="ja-JP" altLang="en-US" b="1" dirty="0" smtClean="0">
                <a:latin typeface="メイリオ" pitchFamily="50" charset="-128"/>
                <a:ea typeface="メイリオ" pitchFamily="50" charset="-128"/>
                <a:cs typeface="メイリオ" pitchFamily="50" charset="-128"/>
              </a:rPr>
              <a:t>アプリ</a:t>
            </a:r>
            <a:endParaRPr lang="en-US" altLang="ja-JP" b="1" dirty="0" smtClean="0">
              <a:latin typeface="メイリオ" pitchFamily="50" charset="-128"/>
              <a:ea typeface="メイリオ" pitchFamily="50" charset="-128"/>
              <a:cs typeface="メイリオ" pitchFamily="50" charset="-128"/>
            </a:endParaRPr>
          </a:p>
          <a:p>
            <a:pPr algn="ctr">
              <a:spcBef>
                <a:spcPct val="0"/>
              </a:spcBef>
            </a:pPr>
            <a:r>
              <a:rPr lang="ja-JP" altLang="en-US" b="1" dirty="0" smtClean="0">
                <a:latin typeface="メイリオ" pitchFamily="50" charset="-128"/>
                <a:ea typeface="メイリオ" pitchFamily="50" charset="-128"/>
                <a:cs typeface="メイリオ" pitchFamily="50" charset="-128"/>
              </a:rPr>
              <a:t>納品</a:t>
            </a:r>
            <a:endParaRPr lang="en-US" altLang="ja-JP" b="1" dirty="0" smtClean="0">
              <a:latin typeface="メイリオ" pitchFamily="50" charset="-128"/>
              <a:ea typeface="メイリオ" pitchFamily="50" charset="-128"/>
              <a:cs typeface="メイリオ" pitchFamily="50" charset="-128"/>
            </a:endParaRPr>
          </a:p>
        </p:txBody>
      </p:sp>
      <p:sp>
        <p:nvSpPr>
          <p:cNvPr id="42" name="ホームベース 41"/>
          <p:cNvSpPr/>
          <p:nvPr/>
        </p:nvSpPr>
        <p:spPr>
          <a:xfrm>
            <a:off x="6347890" y="2685486"/>
            <a:ext cx="521590" cy="1033024"/>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要件定義</a:t>
            </a:r>
            <a:endParaRPr lang="en-US" altLang="ja-JP" sz="1400" b="1" dirty="0" smtClean="0">
              <a:latin typeface="Meiryo UI" pitchFamily="50" charset="-128"/>
              <a:ea typeface="Meiryo UI" pitchFamily="50" charset="-128"/>
              <a:cs typeface="Meiryo UI" pitchFamily="50" charset="-128"/>
            </a:endParaRPr>
          </a:p>
        </p:txBody>
      </p:sp>
      <p:cxnSp>
        <p:nvCxnSpPr>
          <p:cNvPr id="43" name="直線コネクタ 42"/>
          <p:cNvCxnSpPr/>
          <p:nvPr/>
        </p:nvCxnSpPr>
        <p:spPr>
          <a:xfrm>
            <a:off x="6069124" y="2774253"/>
            <a:ext cx="0" cy="634277"/>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sp>
        <p:nvSpPr>
          <p:cNvPr id="44" name="AutoShape 3"/>
          <p:cNvSpPr>
            <a:spLocks noChangeArrowheads="1"/>
          </p:cNvSpPr>
          <p:nvPr/>
        </p:nvSpPr>
        <p:spPr bwMode="auto">
          <a:xfrm>
            <a:off x="5421052" y="3537012"/>
            <a:ext cx="926840" cy="2769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ctr">
              <a:spcBef>
                <a:spcPct val="0"/>
              </a:spcBef>
            </a:pPr>
            <a:r>
              <a:rPr lang="ja-JP" altLang="en-US" b="1" dirty="0" smtClean="0">
                <a:latin typeface="メイリオ" pitchFamily="50" charset="-128"/>
                <a:ea typeface="メイリオ" pitchFamily="50" charset="-128"/>
                <a:cs typeface="メイリオ" pitchFamily="50" charset="-128"/>
              </a:rPr>
              <a:t>リリース</a:t>
            </a:r>
            <a:endParaRPr lang="en-US" altLang="ja-JP" b="1" dirty="0" smtClean="0">
              <a:latin typeface="メイリオ" pitchFamily="50" charset="-128"/>
              <a:ea typeface="メイリオ" pitchFamily="50" charset="-128"/>
              <a:cs typeface="メイリオ" pitchFamily="50" charset="-128"/>
            </a:endParaRPr>
          </a:p>
        </p:txBody>
      </p:sp>
      <p:sp>
        <p:nvSpPr>
          <p:cNvPr id="45" name="ホームベース 44"/>
          <p:cNvSpPr/>
          <p:nvPr/>
        </p:nvSpPr>
        <p:spPr>
          <a:xfrm>
            <a:off x="6843019" y="2699630"/>
            <a:ext cx="792087" cy="1020643"/>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機能</a:t>
            </a:r>
            <a:endParaRPr lang="en-US" altLang="ja-JP" sz="1400" b="1" dirty="0" smtClean="0">
              <a:latin typeface="Meiryo UI" pitchFamily="50" charset="-128"/>
              <a:ea typeface="Meiryo UI" pitchFamily="50" charset="-128"/>
              <a:cs typeface="Meiryo UI" pitchFamily="50" charset="-128"/>
            </a:endParaRPr>
          </a:p>
          <a:p>
            <a:pPr algn="ctr"/>
            <a:r>
              <a:rPr lang="ja-JP" altLang="en-US" sz="1400" b="1" dirty="0" smtClean="0">
                <a:latin typeface="Meiryo UI" pitchFamily="50" charset="-128"/>
                <a:ea typeface="Meiryo UI" pitchFamily="50" charset="-128"/>
                <a:cs typeface="Meiryo UI" pitchFamily="50" charset="-128"/>
              </a:rPr>
              <a:t>設計</a:t>
            </a:r>
            <a:endParaRPr kumimoji="1" lang="en-US" altLang="ja-JP" sz="1400" b="1" dirty="0">
              <a:latin typeface="Meiryo UI" pitchFamily="50" charset="-128"/>
              <a:ea typeface="Meiryo UI" pitchFamily="50" charset="-128"/>
              <a:cs typeface="Meiryo UI" pitchFamily="50" charset="-128"/>
            </a:endParaRPr>
          </a:p>
        </p:txBody>
      </p:sp>
      <p:sp>
        <p:nvSpPr>
          <p:cNvPr id="46" name="ホームベース 45"/>
          <p:cNvSpPr/>
          <p:nvPr/>
        </p:nvSpPr>
        <p:spPr>
          <a:xfrm>
            <a:off x="7543275" y="2691548"/>
            <a:ext cx="929868" cy="1007695"/>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実装</a:t>
            </a:r>
            <a:endParaRPr kumimoji="1" lang="en-US" altLang="ja-JP" sz="1400" b="1" dirty="0">
              <a:latin typeface="Meiryo UI" pitchFamily="50" charset="-128"/>
              <a:ea typeface="Meiryo UI" pitchFamily="50" charset="-128"/>
              <a:cs typeface="Meiryo UI" pitchFamily="50" charset="-128"/>
            </a:endParaRPr>
          </a:p>
        </p:txBody>
      </p:sp>
      <p:sp>
        <p:nvSpPr>
          <p:cNvPr id="47" name="ホームベース 46"/>
          <p:cNvSpPr/>
          <p:nvPr/>
        </p:nvSpPr>
        <p:spPr>
          <a:xfrm>
            <a:off x="8347942" y="2672916"/>
            <a:ext cx="729272" cy="1033024"/>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単体試験</a:t>
            </a:r>
            <a:endParaRPr kumimoji="1" lang="en-US" altLang="ja-JP" sz="1400" b="1" dirty="0">
              <a:latin typeface="Meiryo UI" pitchFamily="50" charset="-128"/>
              <a:ea typeface="Meiryo UI" pitchFamily="50" charset="-128"/>
              <a:cs typeface="Meiryo UI" pitchFamily="50" charset="-128"/>
            </a:endParaRPr>
          </a:p>
        </p:txBody>
      </p:sp>
      <p:sp>
        <p:nvSpPr>
          <p:cNvPr id="48" name="ホームベース 47"/>
          <p:cNvSpPr/>
          <p:nvPr/>
        </p:nvSpPr>
        <p:spPr>
          <a:xfrm>
            <a:off x="9009342" y="2672916"/>
            <a:ext cx="696185" cy="1007695"/>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総合</a:t>
            </a:r>
            <a:r>
              <a:rPr lang="ja-JP" altLang="en-US" sz="1400" b="1" dirty="0">
                <a:latin typeface="Meiryo UI" pitchFamily="50" charset="-128"/>
                <a:ea typeface="Meiryo UI" pitchFamily="50" charset="-128"/>
                <a:cs typeface="Meiryo UI" pitchFamily="50" charset="-128"/>
              </a:rPr>
              <a:t>試験</a:t>
            </a:r>
            <a:endParaRPr kumimoji="1" lang="en-US" altLang="ja-JP" sz="1400" b="1" dirty="0">
              <a:latin typeface="Meiryo UI" pitchFamily="50" charset="-128"/>
              <a:ea typeface="Meiryo UI" pitchFamily="50" charset="-128"/>
              <a:cs typeface="Meiryo UI" pitchFamily="50" charset="-128"/>
            </a:endParaRPr>
          </a:p>
        </p:txBody>
      </p:sp>
      <p:cxnSp>
        <p:nvCxnSpPr>
          <p:cNvPr id="49" name="直線コネクタ 48"/>
          <p:cNvCxnSpPr/>
          <p:nvPr/>
        </p:nvCxnSpPr>
        <p:spPr>
          <a:xfrm flipH="1">
            <a:off x="9687641" y="2786700"/>
            <a:ext cx="7386" cy="691953"/>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H="1">
            <a:off x="9687641" y="3724802"/>
            <a:ext cx="4431" cy="532290"/>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4771935" y="1448780"/>
            <a:ext cx="0" cy="828092"/>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sp>
        <p:nvSpPr>
          <p:cNvPr id="52" name="AutoShape 3"/>
          <p:cNvSpPr>
            <a:spLocks noChangeArrowheads="1"/>
          </p:cNvSpPr>
          <p:nvPr/>
        </p:nvSpPr>
        <p:spPr bwMode="auto">
          <a:xfrm>
            <a:off x="4246111" y="2385558"/>
            <a:ext cx="1211146" cy="2769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ctr">
              <a:spcBef>
                <a:spcPct val="0"/>
              </a:spcBef>
            </a:pPr>
            <a:r>
              <a:rPr lang="ja-JP" altLang="en-US" b="1" dirty="0" smtClean="0">
                <a:latin typeface="メイリオ" pitchFamily="50" charset="-128"/>
                <a:ea typeface="メイリオ" pitchFamily="50" charset="-128"/>
                <a:cs typeface="メイリオ" pitchFamily="50" charset="-128"/>
              </a:rPr>
              <a:t>試作品完成</a:t>
            </a:r>
            <a:endParaRPr lang="en-US" altLang="ja-JP" b="1" dirty="0" smtClean="0">
              <a:latin typeface="メイリオ" pitchFamily="50" charset="-128"/>
              <a:ea typeface="メイリオ" pitchFamily="50" charset="-128"/>
              <a:cs typeface="メイリオ" pitchFamily="50" charset="-128"/>
            </a:endParaRPr>
          </a:p>
        </p:txBody>
      </p:sp>
      <p:sp>
        <p:nvSpPr>
          <p:cNvPr id="54" name="AutoShape 3"/>
          <p:cNvSpPr>
            <a:spLocks noChangeArrowheads="1"/>
          </p:cNvSpPr>
          <p:nvPr/>
        </p:nvSpPr>
        <p:spPr bwMode="auto">
          <a:xfrm>
            <a:off x="8788107" y="2293483"/>
            <a:ext cx="926840" cy="3600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b="1" dirty="0" smtClean="0">
                <a:latin typeface="メイリオ" pitchFamily="50" charset="-128"/>
                <a:ea typeface="メイリオ" pitchFamily="50" charset="-128"/>
                <a:cs typeface="メイリオ" pitchFamily="50" charset="-128"/>
              </a:rPr>
              <a:t>製品化</a:t>
            </a:r>
            <a:endParaRPr lang="en-US" altLang="ja-JP" b="1"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736393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四角形吹き出し 138"/>
          <p:cNvSpPr/>
          <p:nvPr/>
        </p:nvSpPr>
        <p:spPr bwMode="auto">
          <a:xfrm>
            <a:off x="416496" y="5517232"/>
            <a:ext cx="2664296" cy="936104"/>
          </a:xfrm>
          <a:prstGeom prst="wedgeRectCallout">
            <a:avLst>
              <a:gd name="adj1" fmla="val 27590"/>
              <a:gd name="adj2" fmla="val -71264"/>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dirty="0" smtClean="0">
              <a:ln>
                <a:noFill/>
              </a:ln>
              <a:solidFill>
                <a:srgbClr val="0000FF"/>
              </a:solidFill>
              <a:effectLst/>
              <a:latin typeface="ＭＳ ゴシック" panose="020B0609070205080204" pitchFamily="49" charset="-128"/>
              <a:ea typeface="ＭＳ ゴシック" panose="020B0609070205080204" pitchFamily="49" charset="-128"/>
            </a:endParaRPr>
          </a:p>
        </p:txBody>
      </p:sp>
      <p:pic>
        <p:nvPicPr>
          <p:cNvPr id="76" name="図 75" descr="すまほ1b.jpg"/>
          <p:cNvPicPr>
            <a:picLocks noChangeAspect="1"/>
          </p:cNvPicPr>
          <p:nvPr/>
        </p:nvPicPr>
        <p:blipFill>
          <a:blip r:embed="rId4" cstate="print"/>
          <a:stretch>
            <a:fillRect/>
          </a:stretch>
        </p:blipFill>
        <p:spPr>
          <a:xfrm>
            <a:off x="2072680" y="4689140"/>
            <a:ext cx="793645" cy="738090"/>
          </a:xfrm>
          <a:prstGeom prst="rect">
            <a:avLst/>
          </a:prstGeom>
        </p:spPr>
      </p:pic>
      <p:sp>
        <p:nvSpPr>
          <p:cNvPr id="29" name="四角形吹き出し 28"/>
          <p:cNvSpPr/>
          <p:nvPr/>
        </p:nvSpPr>
        <p:spPr bwMode="auto">
          <a:xfrm>
            <a:off x="488504" y="1700808"/>
            <a:ext cx="3096344" cy="792088"/>
          </a:xfrm>
          <a:prstGeom prst="wedgeRectCallout">
            <a:avLst>
              <a:gd name="adj1" fmla="val -7873"/>
              <a:gd name="adj2" fmla="val 151725"/>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smtClean="0">
              <a:ln>
                <a:noFill/>
              </a:ln>
              <a:solidFill>
                <a:srgbClr val="0000FF"/>
              </a:solidFill>
              <a:effectLst/>
              <a:latin typeface="ＭＳ ゴシック" panose="020B0609070205080204" pitchFamily="49" charset="-128"/>
              <a:ea typeface="ＭＳ ゴシック" panose="020B0609070205080204" pitchFamily="49" charset="-128"/>
            </a:endParaRPr>
          </a:p>
        </p:txBody>
      </p:sp>
      <p:sp>
        <p:nvSpPr>
          <p:cNvPr id="4" name="タイトル 3"/>
          <p:cNvSpPr>
            <a:spLocks noGrp="1"/>
          </p:cNvSpPr>
          <p:nvPr>
            <p:ph type="title"/>
          </p:nvPr>
        </p:nvSpPr>
        <p:spPr/>
        <p:txBody>
          <a:bodyPr/>
          <a:lstStyle/>
          <a:p>
            <a:r>
              <a:rPr lang="en-US" altLang="ja-JP" dirty="0" smtClean="0"/>
              <a:t>2.</a:t>
            </a:r>
            <a:r>
              <a:rPr lang="ja-JP" altLang="en-US" dirty="0" smtClean="0"/>
              <a:t> </a:t>
            </a:r>
            <a:r>
              <a:rPr lang="en-US" altLang="ja-JP" dirty="0" err="1" smtClean="0"/>
              <a:t>Iot</a:t>
            </a:r>
            <a:r>
              <a:rPr lang="ja-JP" altLang="en-US" dirty="0" smtClean="0"/>
              <a:t>対応システムイメージ</a:t>
            </a:r>
            <a:r>
              <a:rPr lang="en-US" altLang="ja-JP" dirty="0" smtClean="0"/>
              <a:t>(</a:t>
            </a:r>
            <a:r>
              <a:rPr lang="ja-JP" altLang="en-US" dirty="0" smtClean="0"/>
              <a:t>最終目標</a:t>
            </a:r>
            <a:r>
              <a:rPr lang="en-US" altLang="ja-JP" dirty="0" smtClean="0"/>
              <a: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a:t>
            </a:fld>
            <a:endParaRPr lang="ja-JP" altLang="en-US" dirty="0"/>
          </a:p>
        </p:txBody>
      </p:sp>
      <p:pic>
        <p:nvPicPr>
          <p:cNvPr id="23" name="Picture 3"/>
          <p:cNvPicPr>
            <a:picLocks noChangeAspect="1" noChangeArrowheads="1"/>
          </p:cNvPicPr>
          <p:nvPr/>
        </p:nvPicPr>
        <p:blipFill>
          <a:blip r:embed="rId5" cstate="print"/>
          <a:srcRect r="17073" b="35310"/>
          <a:stretch>
            <a:fillRect/>
          </a:stretch>
        </p:blipFill>
        <p:spPr bwMode="auto">
          <a:xfrm>
            <a:off x="7797316" y="209463"/>
            <a:ext cx="2057400" cy="303213"/>
          </a:xfrm>
          <a:prstGeom prst="rect">
            <a:avLst/>
          </a:prstGeom>
          <a:noFill/>
          <a:ln w="9525">
            <a:noFill/>
            <a:miter lim="800000"/>
            <a:headEnd/>
            <a:tailEnd/>
          </a:ln>
        </p:spPr>
      </p:pic>
      <p:pic>
        <p:nvPicPr>
          <p:cNvPr id="11" name="図 10" descr="LAN-WH600ACGR_01B.jpg"/>
          <p:cNvPicPr>
            <a:picLocks noChangeAspect="1"/>
          </p:cNvPicPr>
          <p:nvPr/>
        </p:nvPicPr>
        <p:blipFill>
          <a:blip r:embed="rId6" cstate="print"/>
          <a:stretch>
            <a:fillRect/>
          </a:stretch>
        </p:blipFill>
        <p:spPr>
          <a:xfrm>
            <a:off x="4953000" y="2528900"/>
            <a:ext cx="596014" cy="894561"/>
          </a:xfrm>
          <a:prstGeom prst="rect">
            <a:avLst/>
          </a:prstGeom>
        </p:spPr>
      </p:pic>
      <p:pic>
        <p:nvPicPr>
          <p:cNvPr id="16" name="Picture 91" descr="画像5"/>
          <p:cNvPicPr>
            <a:picLocks noChangeAspect="1" noChangeArrowheads="1"/>
          </p:cNvPicPr>
          <p:nvPr/>
        </p:nvPicPr>
        <p:blipFill>
          <a:blip r:embed="rId7" cstate="print"/>
          <a:srcRect/>
          <a:stretch>
            <a:fillRect/>
          </a:stretch>
        </p:blipFill>
        <p:spPr bwMode="auto">
          <a:xfrm>
            <a:off x="4278532" y="5697252"/>
            <a:ext cx="530452" cy="498302"/>
          </a:xfrm>
          <a:prstGeom prst="rect">
            <a:avLst/>
          </a:prstGeom>
          <a:noFill/>
          <a:ln w="9525">
            <a:noFill/>
            <a:miter lim="800000"/>
            <a:headEnd/>
            <a:tailEnd/>
          </a:ln>
        </p:spPr>
      </p:pic>
      <p:pic>
        <p:nvPicPr>
          <p:cNvPr id="17" name="Picture 92" descr="画像6"/>
          <p:cNvPicPr>
            <a:picLocks noChangeAspect="1" noChangeArrowheads="1"/>
          </p:cNvPicPr>
          <p:nvPr/>
        </p:nvPicPr>
        <p:blipFill>
          <a:blip r:embed="rId8" cstate="print"/>
          <a:srcRect/>
          <a:stretch>
            <a:fillRect/>
          </a:stretch>
        </p:blipFill>
        <p:spPr bwMode="auto">
          <a:xfrm>
            <a:off x="4268924" y="4545124"/>
            <a:ext cx="569816" cy="923925"/>
          </a:xfrm>
          <a:prstGeom prst="rect">
            <a:avLst/>
          </a:prstGeom>
          <a:noFill/>
          <a:ln w="9525">
            <a:noFill/>
            <a:miter lim="800000"/>
            <a:headEnd/>
            <a:tailEnd/>
          </a:ln>
        </p:spPr>
      </p:pic>
      <p:sp>
        <p:nvSpPr>
          <p:cNvPr id="18" name="Text Box 93"/>
          <p:cNvSpPr txBox="1">
            <a:spLocks noChangeArrowheads="1"/>
          </p:cNvSpPr>
          <p:nvPr/>
        </p:nvSpPr>
        <p:spPr bwMode="auto">
          <a:xfrm>
            <a:off x="5540498" y="6273316"/>
            <a:ext cx="1680754" cy="307777"/>
          </a:xfrm>
          <a:prstGeom prst="rect">
            <a:avLst/>
          </a:prstGeom>
          <a:noFill/>
          <a:ln w="9525">
            <a:noFill/>
            <a:miter lim="800000"/>
            <a:headEnd/>
            <a:tailEnd/>
          </a:ln>
        </p:spPr>
        <p:txBody>
          <a:bodyPr wrap="square">
            <a:spAutoFit/>
          </a:bodyPr>
          <a:lstStyle/>
          <a:p>
            <a:pPr algn="ctr" eaLnBrk="1" hangingPunct="1"/>
            <a:r>
              <a:rPr lang="ja-JP" altLang="en-US" sz="1400" dirty="0" smtClean="0">
                <a:solidFill>
                  <a:schemeClr val="tx1"/>
                </a:solidFill>
                <a:latin typeface="メイリオ" pitchFamily="50" charset="-128"/>
                <a:ea typeface="メイリオ" pitchFamily="50" charset="-128"/>
                <a:cs typeface="メイリオ" pitchFamily="50" charset="-128"/>
              </a:rPr>
              <a:t>サーボモータ</a:t>
            </a:r>
            <a:endParaRPr lang="ja-JP" altLang="en-US" sz="1400" dirty="0">
              <a:solidFill>
                <a:schemeClr val="tx1"/>
              </a:solidFill>
              <a:latin typeface="メイリオ" pitchFamily="50" charset="-128"/>
              <a:ea typeface="メイリオ" pitchFamily="50" charset="-128"/>
              <a:cs typeface="メイリオ" pitchFamily="50" charset="-128"/>
            </a:endParaRPr>
          </a:p>
        </p:txBody>
      </p:sp>
      <p:pic>
        <p:nvPicPr>
          <p:cNvPr id="19" name="Picture 94" descr="RS2A01A0KA4_軽量"/>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5529064" y="4541759"/>
            <a:ext cx="567872" cy="878760"/>
          </a:xfrm>
          <a:prstGeom prst="rect">
            <a:avLst/>
          </a:prstGeom>
          <a:noFill/>
          <a:ln w="9525">
            <a:noFill/>
            <a:miter lim="800000"/>
            <a:headEnd/>
            <a:tailEnd/>
          </a:ln>
        </p:spPr>
      </p:pic>
      <p:graphicFrame>
        <p:nvGraphicFramePr>
          <p:cNvPr id="20" name="Object 2"/>
          <p:cNvGraphicFramePr>
            <a:graphicFrameLocks noChangeAspect="1"/>
          </p:cNvGraphicFramePr>
          <p:nvPr/>
        </p:nvGraphicFramePr>
        <p:xfrm>
          <a:off x="5709084" y="5769260"/>
          <a:ext cx="528321" cy="454453"/>
        </p:xfrm>
        <a:graphic>
          <a:graphicData uri="http://schemas.openxmlformats.org/presentationml/2006/ole">
            <mc:AlternateContent xmlns:mc="http://schemas.openxmlformats.org/markup-compatibility/2006">
              <mc:Choice xmlns:v="urn:schemas-microsoft-com:vml" Requires="v">
                <p:oleObj spid="_x0000_s1110" name="ビットマップ イメージ" r:id="rId10" imgW="2762636" imgH="2390476" progId="PBrush">
                  <p:embed/>
                </p:oleObj>
              </mc:Choice>
              <mc:Fallback>
                <p:oleObj name="ビットマップ イメージ" r:id="rId10" imgW="2762636" imgH="2390476" progId="PBrush">
                  <p:embed/>
                  <p:pic>
                    <p:nvPicPr>
                      <p:cNvPr id="0" name="Picture 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09084" y="5769260"/>
                        <a:ext cx="528321" cy="454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 Box 131"/>
          <p:cNvSpPr txBox="1">
            <a:spLocks noChangeArrowheads="1"/>
          </p:cNvSpPr>
          <p:nvPr/>
        </p:nvSpPr>
        <p:spPr bwMode="auto">
          <a:xfrm>
            <a:off x="5097016" y="5353471"/>
            <a:ext cx="2556284" cy="307777"/>
          </a:xfrm>
          <a:prstGeom prst="rect">
            <a:avLst/>
          </a:prstGeom>
          <a:noFill/>
          <a:ln w="9525">
            <a:noFill/>
            <a:miter lim="800000"/>
            <a:headEnd/>
            <a:tailEnd/>
          </a:ln>
        </p:spPr>
        <p:txBody>
          <a:bodyPr wrap="square">
            <a:spAutoFit/>
          </a:bodyPr>
          <a:lstStyle/>
          <a:p>
            <a:pPr algn="ctr" eaLnBrk="1" hangingPunct="1"/>
            <a:r>
              <a:rPr lang="ja-JP" altLang="en-US" sz="1400" dirty="0" smtClean="0">
                <a:solidFill>
                  <a:schemeClr val="tx1"/>
                </a:solidFill>
                <a:latin typeface="メイリオ" pitchFamily="50" charset="-128"/>
                <a:ea typeface="メイリオ" pitchFamily="50" charset="-128"/>
                <a:cs typeface="メイリオ" pitchFamily="50" charset="-128"/>
              </a:rPr>
              <a:t>サーボアンプ</a:t>
            </a:r>
            <a:endParaRPr lang="en-US" altLang="ja-JP" sz="1400" dirty="0" smtClean="0">
              <a:solidFill>
                <a:schemeClr val="tx1"/>
              </a:solidFill>
              <a:latin typeface="メイリオ" pitchFamily="50" charset="-128"/>
              <a:ea typeface="メイリオ" pitchFamily="50" charset="-128"/>
              <a:cs typeface="メイリオ" pitchFamily="50" charset="-128"/>
            </a:endParaRPr>
          </a:p>
        </p:txBody>
      </p:sp>
      <p:cxnSp>
        <p:nvCxnSpPr>
          <p:cNvPr id="24" name="直線コネクタ 23"/>
          <p:cNvCxnSpPr/>
          <p:nvPr/>
        </p:nvCxnSpPr>
        <p:spPr bwMode="auto">
          <a:xfrm>
            <a:off x="4556956" y="4329100"/>
            <a:ext cx="3672408"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コネクタ 24"/>
          <p:cNvCxnSpPr>
            <a:endCxn id="17" idx="0"/>
          </p:cNvCxnSpPr>
          <p:nvPr/>
        </p:nvCxnSpPr>
        <p:spPr bwMode="auto">
          <a:xfrm flipH="1">
            <a:off x="4553832" y="4329100"/>
            <a:ext cx="3124" cy="21602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 Box 27"/>
          <p:cNvSpPr txBox="1">
            <a:spLocks noChangeArrowheads="1"/>
          </p:cNvSpPr>
          <p:nvPr/>
        </p:nvSpPr>
        <p:spPr bwMode="auto">
          <a:xfrm>
            <a:off x="524508" y="2113111"/>
            <a:ext cx="2924922" cy="307777"/>
          </a:xfrm>
          <a:prstGeom prst="rect">
            <a:avLst/>
          </a:prstGeom>
          <a:noFill/>
          <a:ln w="9525">
            <a:noFill/>
            <a:miter lim="800000"/>
            <a:headEnd/>
            <a:tailEnd/>
          </a:ln>
          <a:effectLst/>
        </p:spPr>
        <p:txBody>
          <a:bodyPr wrap="square" lIns="0" tIns="0" rIns="0" bIns="0">
            <a:spAutoFit/>
          </a:bodyPr>
          <a:lstStyle/>
          <a:p>
            <a:r>
              <a:rPr lang="ja-JP" altLang="en-US" sz="2000" b="1" dirty="0" smtClean="0">
                <a:solidFill>
                  <a:srgbClr val="0000FF"/>
                </a:solidFill>
                <a:latin typeface="Times New Roman" pitchFamily="18" charset="0"/>
              </a:rPr>
              <a:t>機能拡張・無線接続対応</a:t>
            </a:r>
            <a:endParaRPr lang="ja-JP" altLang="en-US" sz="2000" b="1" dirty="0">
              <a:solidFill>
                <a:srgbClr val="0000FF"/>
              </a:solidFill>
              <a:latin typeface="Times New Roman" pitchFamily="18" charset="0"/>
            </a:endParaRPr>
          </a:p>
        </p:txBody>
      </p:sp>
      <p:pic>
        <p:nvPicPr>
          <p:cNvPr id="28" name="Picture 20"/>
          <p:cNvPicPr>
            <a:picLocks noChangeAspect="1" noChangeArrowheads="1"/>
          </p:cNvPicPr>
          <p:nvPr/>
        </p:nvPicPr>
        <p:blipFill>
          <a:blip r:embed="rId12" cstate="print"/>
          <a:srcRect/>
          <a:stretch>
            <a:fillRect/>
          </a:stretch>
        </p:blipFill>
        <p:spPr bwMode="auto">
          <a:xfrm>
            <a:off x="1928664" y="2888940"/>
            <a:ext cx="812296" cy="446087"/>
          </a:xfrm>
          <a:prstGeom prst="rect">
            <a:avLst/>
          </a:prstGeom>
          <a:noFill/>
          <a:ln w="9525">
            <a:solidFill>
              <a:schemeClr val="tx1"/>
            </a:solidFill>
            <a:miter lim="800000"/>
            <a:headEnd/>
            <a:tailEnd/>
          </a:ln>
        </p:spPr>
      </p:pic>
      <p:sp>
        <p:nvSpPr>
          <p:cNvPr id="30" name="Text Box 27"/>
          <p:cNvSpPr txBox="1">
            <a:spLocks noChangeArrowheads="1"/>
          </p:cNvSpPr>
          <p:nvPr/>
        </p:nvSpPr>
        <p:spPr bwMode="auto">
          <a:xfrm>
            <a:off x="524508" y="1753071"/>
            <a:ext cx="2664296" cy="307777"/>
          </a:xfrm>
          <a:prstGeom prst="rect">
            <a:avLst/>
          </a:prstGeom>
          <a:noFill/>
          <a:ln w="9525">
            <a:noFill/>
            <a:miter lim="800000"/>
            <a:headEnd/>
            <a:tailEnd/>
          </a:ln>
          <a:effectLst/>
        </p:spPr>
        <p:txBody>
          <a:bodyPr wrap="square" lIns="0" tIns="0" rIns="0" bIns="0">
            <a:spAutoFit/>
          </a:bodyPr>
          <a:lstStyle/>
          <a:p>
            <a:pPr algn="ctr"/>
            <a:r>
              <a:rPr lang="ja-JP" altLang="en-US" sz="2000" b="1" u="sng" dirty="0" smtClean="0">
                <a:solidFill>
                  <a:srgbClr val="0000FF"/>
                </a:solidFill>
                <a:latin typeface="メイリオ" pitchFamily="50" charset="-128"/>
                <a:ea typeface="メイリオ" pitchFamily="50" charset="-128"/>
                <a:cs typeface="メイリオ" pitchFamily="50" charset="-128"/>
              </a:rPr>
              <a:t>②</a:t>
            </a:r>
            <a:r>
              <a:rPr lang="en-US" altLang="ja-JP" sz="2000" b="1" u="sng" dirty="0" smtClean="0">
                <a:solidFill>
                  <a:srgbClr val="0000FF"/>
                </a:solidFill>
                <a:latin typeface="メイリオ" pitchFamily="50" charset="-128"/>
                <a:ea typeface="メイリオ" pitchFamily="50" charset="-128"/>
                <a:cs typeface="メイリオ" pitchFamily="50" charset="-128"/>
              </a:rPr>
              <a:t>Setup</a:t>
            </a:r>
            <a:r>
              <a:rPr lang="ja-JP" altLang="en-US" sz="2000" b="1" u="sng" dirty="0" smtClean="0">
                <a:solidFill>
                  <a:srgbClr val="0000FF"/>
                </a:solidFill>
                <a:latin typeface="メイリオ" pitchFamily="50" charset="-128"/>
                <a:ea typeface="メイリオ" pitchFamily="50" charset="-128"/>
                <a:cs typeface="メイリオ" pitchFamily="50" charset="-128"/>
              </a:rPr>
              <a:t>ソフトウェア</a:t>
            </a:r>
            <a:endParaRPr lang="ja-JP" altLang="en-US" sz="2000" b="1" u="sng" dirty="0">
              <a:solidFill>
                <a:srgbClr val="0000FF"/>
              </a:solidFill>
              <a:latin typeface="メイリオ" pitchFamily="50" charset="-128"/>
              <a:ea typeface="メイリオ" pitchFamily="50" charset="-128"/>
              <a:cs typeface="メイリオ" pitchFamily="50" charset="-128"/>
            </a:endParaRPr>
          </a:p>
        </p:txBody>
      </p:sp>
      <p:pic>
        <p:nvPicPr>
          <p:cNvPr id="33" name="図 32"/>
          <p:cNvPicPr/>
          <p:nvPr/>
        </p:nvPicPr>
        <p:blipFill>
          <a:blip r:embed="rId13" cstate="print">
            <a:extLst>
              <a:ext uri="{28A0092B-C50C-407E-A947-70E740481C1C}">
                <a14:useLocalDpi xmlns:a14="http://schemas.microsoft.com/office/drawing/2010/main" val="0"/>
              </a:ext>
            </a:extLst>
          </a:blip>
          <a:stretch>
            <a:fillRect/>
          </a:stretch>
        </p:blipFill>
        <p:spPr>
          <a:xfrm>
            <a:off x="8366628" y="4005064"/>
            <a:ext cx="402796" cy="1054250"/>
          </a:xfrm>
          <a:prstGeom prst="rect">
            <a:avLst/>
          </a:prstGeom>
        </p:spPr>
      </p:pic>
      <p:cxnSp>
        <p:nvCxnSpPr>
          <p:cNvPr id="36" name="直線コネクタ 35"/>
          <p:cNvCxnSpPr/>
          <p:nvPr/>
        </p:nvCxnSpPr>
        <p:spPr bwMode="auto">
          <a:xfrm flipH="1">
            <a:off x="5946439" y="4322698"/>
            <a:ext cx="2" cy="223838"/>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3" name="図 17"/>
          <p:cNvPicPr>
            <a:picLocks noChangeAspect="1"/>
          </p:cNvPicPr>
          <p:nvPr/>
        </p:nvPicPr>
        <p:blipFill>
          <a:blip r:embed="rId14" cstate="print"/>
          <a:srcRect l="8942" t="27525" r="7214" b="26659"/>
          <a:stretch>
            <a:fillRect/>
          </a:stretch>
        </p:blipFill>
        <p:spPr bwMode="auto">
          <a:xfrm>
            <a:off x="4880992" y="872716"/>
            <a:ext cx="2029523" cy="1144130"/>
          </a:xfrm>
          <a:prstGeom prst="rect">
            <a:avLst/>
          </a:prstGeom>
          <a:noFill/>
          <a:ln w="9525">
            <a:noFill/>
            <a:miter lim="800000"/>
            <a:headEnd/>
            <a:tailEnd/>
          </a:ln>
        </p:spPr>
      </p:pic>
      <p:pic>
        <p:nvPicPr>
          <p:cNvPr id="54" name="Picture 82" descr="PC01"/>
          <p:cNvPicPr>
            <a:picLocks noChangeAspect="1" noChangeArrowheads="1"/>
          </p:cNvPicPr>
          <p:nvPr/>
        </p:nvPicPr>
        <p:blipFill>
          <a:blip r:embed="rId15" cstate="print"/>
          <a:srcRect/>
          <a:stretch>
            <a:fillRect/>
          </a:stretch>
        </p:blipFill>
        <p:spPr bwMode="auto">
          <a:xfrm>
            <a:off x="5601072" y="1160748"/>
            <a:ext cx="522516" cy="420727"/>
          </a:xfrm>
          <a:prstGeom prst="rect">
            <a:avLst/>
          </a:prstGeom>
          <a:noFill/>
          <a:ln w="9525">
            <a:noFill/>
            <a:miter lim="800000"/>
            <a:headEnd/>
            <a:tailEnd/>
          </a:ln>
        </p:spPr>
      </p:pic>
      <p:sp>
        <p:nvSpPr>
          <p:cNvPr id="55" name="テキスト ボックス 48"/>
          <p:cNvSpPr txBox="1">
            <a:spLocks noChangeArrowheads="1"/>
          </p:cNvSpPr>
          <p:nvPr/>
        </p:nvSpPr>
        <p:spPr bwMode="auto">
          <a:xfrm>
            <a:off x="4989004" y="1556792"/>
            <a:ext cx="1851025" cy="307777"/>
          </a:xfrm>
          <a:prstGeom prst="rect">
            <a:avLst/>
          </a:prstGeom>
          <a:noFill/>
          <a:ln w="9525">
            <a:noFill/>
            <a:miter lim="800000"/>
            <a:headEnd/>
            <a:tailEnd/>
          </a:ln>
        </p:spPr>
        <p:txBody>
          <a:bodyPr>
            <a:spAutoFit/>
          </a:bodyPr>
          <a:lstStyle/>
          <a:p>
            <a:pPr algn="ctr"/>
            <a:r>
              <a:rPr lang="ja-JP" altLang="en-US" sz="1400" dirty="0">
                <a:solidFill>
                  <a:srgbClr val="002060"/>
                </a:solidFill>
                <a:latin typeface="メイリオ" pitchFamily="50" charset="-128"/>
                <a:ea typeface="メイリオ" pitchFamily="50" charset="-128"/>
                <a:cs typeface="メイリオ" pitchFamily="50" charset="-128"/>
              </a:rPr>
              <a:t>クラウドサーバ</a:t>
            </a:r>
          </a:p>
        </p:txBody>
      </p:sp>
      <p:cxnSp>
        <p:nvCxnSpPr>
          <p:cNvPr id="56" name="直線コネクタ 55"/>
          <p:cNvCxnSpPr>
            <a:stCxn id="11" idx="0"/>
            <a:endCxn id="54" idx="2"/>
          </p:cNvCxnSpPr>
          <p:nvPr/>
        </p:nvCxnSpPr>
        <p:spPr>
          <a:xfrm flipV="1">
            <a:off x="5251007" y="1581475"/>
            <a:ext cx="611323" cy="947425"/>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72" name="Text Box 93"/>
          <p:cNvSpPr txBox="1">
            <a:spLocks noChangeArrowheads="1"/>
          </p:cNvSpPr>
          <p:nvPr/>
        </p:nvSpPr>
        <p:spPr bwMode="auto">
          <a:xfrm>
            <a:off x="7905328" y="5157192"/>
            <a:ext cx="1436900" cy="307777"/>
          </a:xfrm>
          <a:prstGeom prst="rect">
            <a:avLst/>
          </a:prstGeom>
          <a:noFill/>
          <a:ln w="9525">
            <a:noFill/>
            <a:miter lim="800000"/>
            <a:headEnd/>
            <a:tailEnd/>
          </a:ln>
        </p:spPr>
        <p:txBody>
          <a:bodyPr wrap="square">
            <a:spAutoFit/>
          </a:bodyPr>
          <a:lstStyle/>
          <a:p>
            <a:pPr algn="ctr" eaLnBrk="1" hangingPunct="1"/>
            <a:r>
              <a:rPr lang="ja-JP" altLang="en-US" sz="1400" u="sng" dirty="0" smtClean="0">
                <a:solidFill>
                  <a:schemeClr val="tx1"/>
                </a:solidFill>
                <a:latin typeface="メイリオ" pitchFamily="50" charset="-128"/>
                <a:ea typeface="メイリオ" pitchFamily="50" charset="-128"/>
                <a:cs typeface="メイリオ" pitchFamily="50" charset="-128"/>
              </a:rPr>
              <a:t>コントローラ</a:t>
            </a:r>
            <a:endParaRPr lang="ja-JP" altLang="en-US" sz="1400" u="sng" dirty="0">
              <a:solidFill>
                <a:schemeClr val="tx1"/>
              </a:solidFill>
              <a:latin typeface="メイリオ" pitchFamily="50" charset="-128"/>
              <a:ea typeface="メイリオ" pitchFamily="50" charset="-128"/>
              <a:cs typeface="メイリオ" pitchFamily="50" charset="-128"/>
            </a:endParaRPr>
          </a:p>
        </p:txBody>
      </p:sp>
      <p:sp>
        <p:nvSpPr>
          <p:cNvPr id="73" name="Oval 140"/>
          <p:cNvSpPr>
            <a:spLocks noChangeArrowheads="1"/>
          </p:cNvSpPr>
          <p:nvPr/>
        </p:nvSpPr>
        <p:spPr bwMode="auto">
          <a:xfrm>
            <a:off x="4953000" y="620688"/>
            <a:ext cx="4901716" cy="3024336"/>
          </a:xfrm>
          <a:prstGeom prst="ellipse">
            <a:avLst/>
          </a:prstGeom>
          <a:noFill/>
          <a:ln w="38100" algn="ctr">
            <a:solidFill>
              <a:schemeClr val="accent1">
                <a:lumMod val="50000"/>
              </a:schemeClr>
            </a:solidFill>
            <a:prstDash val="dash"/>
            <a:round/>
            <a:headEnd/>
            <a:tailEnd/>
          </a:ln>
        </p:spPr>
        <p:txBody>
          <a:bodyPr wrap="none" anchor="ctr"/>
          <a:lstStyle/>
          <a:p>
            <a:endParaRPr lang="ja-JP" altLang="en-US" dirty="0"/>
          </a:p>
        </p:txBody>
      </p:sp>
      <p:sp>
        <p:nvSpPr>
          <p:cNvPr id="75" name="Text Box 93"/>
          <p:cNvSpPr txBox="1">
            <a:spLocks noChangeArrowheads="1"/>
          </p:cNvSpPr>
          <p:nvPr/>
        </p:nvSpPr>
        <p:spPr bwMode="auto">
          <a:xfrm>
            <a:off x="7143433" y="4041068"/>
            <a:ext cx="1409967" cy="338554"/>
          </a:xfrm>
          <a:prstGeom prst="rect">
            <a:avLst/>
          </a:prstGeom>
          <a:noFill/>
          <a:ln w="9525">
            <a:noFill/>
            <a:miter lim="800000"/>
            <a:headEnd/>
            <a:tailEnd/>
          </a:ln>
        </p:spPr>
        <p:txBody>
          <a:bodyPr wrap="square">
            <a:spAutoFit/>
          </a:bodyPr>
          <a:lstStyle/>
          <a:p>
            <a:pPr algn="ctr" eaLnBrk="1" hangingPunct="1"/>
            <a:r>
              <a:rPr lang="en-US" altLang="ja-JP" sz="1600" dirty="0" smtClean="0">
                <a:solidFill>
                  <a:schemeClr val="tx1"/>
                </a:solidFill>
                <a:latin typeface="メイリオ" pitchFamily="50" charset="-128"/>
                <a:ea typeface="メイリオ" pitchFamily="50" charset="-128"/>
                <a:cs typeface="メイリオ" pitchFamily="50" charset="-128"/>
              </a:rPr>
              <a:t>Ethernet</a:t>
            </a:r>
            <a:endParaRPr lang="ja-JP" altLang="en-US" sz="1600" dirty="0">
              <a:solidFill>
                <a:schemeClr val="tx1"/>
              </a:solidFill>
              <a:latin typeface="メイリオ" pitchFamily="50" charset="-128"/>
              <a:ea typeface="メイリオ" pitchFamily="50" charset="-128"/>
              <a:cs typeface="メイリオ" pitchFamily="50" charset="-128"/>
            </a:endParaRPr>
          </a:p>
        </p:txBody>
      </p:sp>
      <p:sp>
        <p:nvSpPr>
          <p:cNvPr id="77" name="Oval 140"/>
          <p:cNvSpPr>
            <a:spLocks noChangeArrowheads="1"/>
          </p:cNvSpPr>
          <p:nvPr/>
        </p:nvSpPr>
        <p:spPr bwMode="auto">
          <a:xfrm>
            <a:off x="740532" y="2600908"/>
            <a:ext cx="2124236" cy="828092"/>
          </a:xfrm>
          <a:prstGeom prst="ellipse">
            <a:avLst/>
          </a:prstGeom>
          <a:noFill/>
          <a:ln w="31750" algn="ctr">
            <a:solidFill>
              <a:srgbClr val="FF0000"/>
            </a:solidFill>
            <a:prstDash val="dash"/>
            <a:round/>
            <a:headEnd/>
            <a:tailEnd/>
          </a:ln>
        </p:spPr>
        <p:txBody>
          <a:bodyPr wrap="none" anchor="ctr"/>
          <a:lstStyle/>
          <a:p>
            <a:endParaRPr lang="ja-JP" altLang="en-US" dirty="0"/>
          </a:p>
        </p:txBody>
      </p:sp>
      <p:pic>
        <p:nvPicPr>
          <p:cNvPr id="78" name="Picture 56"/>
          <p:cNvPicPr>
            <a:picLocks noChangeAspect="1" noChangeArrowheads="1"/>
          </p:cNvPicPr>
          <p:nvPr/>
        </p:nvPicPr>
        <p:blipFill>
          <a:blip r:embed="rId16" cstate="print"/>
          <a:srcRect/>
          <a:stretch>
            <a:fillRect/>
          </a:stretch>
        </p:blipFill>
        <p:spPr bwMode="auto">
          <a:xfrm>
            <a:off x="1578710" y="3392996"/>
            <a:ext cx="758825" cy="666750"/>
          </a:xfrm>
          <a:prstGeom prst="rect">
            <a:avLst/>
          </a:prstGeom>
          <a:noFill/>
          <a:ln w="9525">
            <a:noFill/>
            <a:miter lim="800000"/>
            <a:headEnd/>
            <a:tailEnd/>
          </a:ln>
          <a:effectLst/>
        </p:spPr>
      </p:pic>
      <p:pic>
        <p:nvPicPr>
          <p:cNvPr id="87" name="図 86" descr="clipart_30.png"/>
          <p:cNvPicPr>
            <a:picLocks noChangeAspect="1"/>
          </p:cNvPicPr>
          <p:nvPr/>
        </p:nvPicPr>
        <p:blipFill>
          <a:blip r:embed="rId17" cstate="print"/>
          <a:stretch>
            <a:fillRect/>
          </a:stretch>
        </p:blipFill>
        <p:spPr>
          <a:xfrm>
            <a:off x="7663907" y="1263331"/>
            <a:ext cx="1181098" cy="1181098"/>
          </a:xfrm>
          <a:prstGeom prst="rect">
            <a:avLst/>
          </a:prstGeom>
        </p:spPr>
      </p:pic>
      <p:sp>
        <p:nvSpPr>
          <p:cNvPr id="89" name="Text Box 93"/>
          <p:cNvSpPr txBox="1">
            <a:spLocks noChangeArrowheads="1"/>
          </p:cNvSpPr>
          <p:nvPr/>
        </p:nvSpPr>
        <p:spPr bwMode="auto">
          <a:xfrm>
            <a:off x="7005228" y="2416822"/>
            <a:ext cx="2864768" cy="400110"/>
          </a:xfrm>
          <a:prstGeom prst="rect">
            <a:avLst/>
          </a:prstGeom>
          <a:noFill/>
          <a:ln w="9525">
            <a:noFill/>
            <a:miter lim="800000"/>
            <a:headEnd/>
            <a:tailEnd/>
          </a:ln>
        </p:spPr>
        <p:txBody>
          <a:bodyPr wrap="square">
            <a:spAutoFit/>
          </a:bodyPr>
          <a:lstStyle/>
          <a:p>
            <a:pPr algn="ctr" eaLnBrk="1" hangingPunct="1"/>
            <a:r>
              <a:rPr lang="ja-JP" altLang="en-US" sz="2000" b="1" u="sng" dirty="0" smtClean="0">
                <a:solidFill>
                  <a:srgbClr val="0000FF"/>
                </a:solidFill>
                <a:latin typeface="メイリオ" pitchFamily="50" charset="-128"/>
                <a:ea typeface="メイリオ" pitchFamily="50" charset="-128"/>
                <a:cs typeface="メイリオ" pitchFamily="50" charset="-128"/>
              </a:rPr>
              <a:t>④遠隔監視・遠隔解析</a:t>
            </a:r>
            <a:endParaRPr lang="ja-JP" altLang="en-US" sz="2000" b="1" u="sng" dirty="0">
              <a:solidFill>
                <a:srgbClr val="0000FF"/>
              </a:solidFill>
              <a:latin typeface="メイリオ" pitchFamily="50" charset="-128"/>
              <a:ea typeface="メイリオ" pitchFamily="50" charset="-128"/>
              <a:cs typeface="メイリオ" pitchFamily="50" charset="-128"/>
            </a:endParaRPr>
          </a:p>
        </p:txBody>
      </p:sp>
      <p:sp>
        <p:nvSpPr>
          <p:cNvPr id="90" name="Text Box 93"/>
          <p:cNvSpPr txBox="1">
            <a:spLocks noChangeArrowheads="1"/>
          </p:cNvSpPr>
          <p:nvPr/>
        </p:nvSpPr>
        <p:spPr bwMode="auto">
          <a:xfrm>
            <a:off x="6777262" y="930473"/>
            <a:ext cx="2100563" cy="338554"/>
          </a:xfrm>
          <a:prstGeom prst="rect">
            <a:avLst/>
          </a:prstGeom>
          <a:noFill/>
          <a:ln w="9525">
            <a:noFill/>
            <a:miter lim="800000"/>
            <a:headEnd/>
            <a:tailEnd/>
          </a:ln>
        </p:spPr>
        <p:txBody>
          <a:bodyPr wrap="square">
            <a:spAutoFit/>
          </a:bodyPr>
          <a:lstStyle/>
          <a:p>
            <a:pPr algn="ctr" eaLnBrk="1" hangingPunct="1"/>
            <a:r>
              <a:rPr lang="ja-JP" altLang="en-US" sz="1600" u="sng" dirty="0" smtClean="0">
                <a:solidFill>
                  <a:schemeClr val="tx1"/>
                </a:solidFill>
                <a:latin typeface="メイリオ" pitchFamily="50" charset="-128"/>
                <a:ea typeface="メイリオ" pitchFamily="50" charset="-128"/>
                <a:cs typeface="メイリオ" pitchFamily="50" charset="-128"/>
              </a:rPr>
              <a:t>顧客及び山洋電気</a:t>
            </a:r>
            <a:endParaRPr lang="ja-JP" altLang="en-US" sz="1600" u="sng" dirty="0">
              <a:solidFill>
                <a:schemeClr val="tx1"/>
              </a:solidFill>
              <a:latin typeface="メイリオ" pitchFamily="50" charset="-128"/>
              <a:ea typeface="メイリオ" pitchFamily="50" charset="-128"/>
              <a:cs typeface="メイリオ" pitchFamily="50" charset="-128"/>
            </a:endParaRPr>
          </a:p>
        </p:txBody>
      </p:sp>
      <p:sp>
        <p:nvSpPr>
          <p:cNvPr id="91" name="Oval 140"/>
          <p:cNvSpPr>
            <a:spLocks noChangeArrowheads="1"/>
          </p:cNvSpPr>
          <p:nvPr/>
        </p:nvSpPr>
        <p:spPr bwMode="auto">
          <a:xfrm>
            <a:off x="236476" y="728700"/>
            <a:ext cx="250210" cy="268447"/>
          </a:xfrm>
          <a:prstGeom prst="ellipse">
            <a:avLst/>
          </a:prstGeom>
          <a:noFill/>
          <a:ln w="31750" algn="ctr">
            <a:solidFill>
              <a:srgbClr val="FF0000"/>
            </a:solidFill>
            <a:prstDash val="sysDash"/>
            <a:round/>
            <a:headEnd/>
            <a:tailEnd/>
          </a:ln>
        </p:spPr>
        <p:txBody>
          <a:bodyPr wrap="none" anchor="ctr"/>
          <a:lstStyle/>
          <a:p>
            <a:endParaRPr lang="ja-JP" altLang="en-US" dirty="0"/>
          </a:p>
        </p:txBody>
      </p:sp>
      <p:sp>
        <p:nvSpPr>
          <p:cNvPr id="92" name="Text Box 93"/>
          <p:cNvSpPr txBox="1">
            <a:spLocks noChangeArrowheads="1"/>
          </p:cNvSpPr>
          <p:nvPr/>
        </p:nvSpPr>
        <p:spPr bwMode="auto">
          <a:xfrm>
            <a:off x="308484" y="728700"/>
            <a:ext cx="3024336" cy="307777"/>
          </a:xfrm>
          <a:prstGeom prst="rect">
            <a:avLst/>
          </a:prstGeom>
          <a:noFill/>
          <a:ln w="9525">
            <a:noFill/>
            <a:miter lim="800000"/>
            <a:headEnd/>
            <a:tailEnd/>
          </a:ln>
        </p:spPr>
        <p:txBody>
          <a:bodyPr wrap="square">
            <a:spAutoFit/>
          </a:bodyPr>
          <a:lstStyle/>
          <a:p>
            <a:pPr algn="ctr" eaLnBrk="1" hangingPunct="1"/>
            <a:r>
              <a:rPr lang="ja-JP" altLang="en-US" sz="1400" dirty="0" smtClean="0">
                <a:latin typeface="メイリオ" pitchFamily="50" charset="-128"/>
                <a:ea typeface="メイリオ" pitchFamily="50" charset="-128"/>
                <a:cs typeface="メイリオ" pitchFamily="50" charset="-128"/>
              </a:rPr>
              <a:t>：</a:t>
            </a:r>
            <a:r>
              <a:rPr lang="ja-JP" altLang="en-US" sz="1400" dirty="0" smtClean="0">
                <a:solidFill>
                  <a:schemeClr val="tx1"/>
                </a:solidFill>
                <a:latin typeface="メイリオ" pitchFamily="50" charset="-128"/>
                <a:ea typeface="メイリオ" pitchFamily="50" charset="-128"/>
                <a:cs typeface="メイリオ" pitchFamily="50" charset="-128"/>
              </a:rPr>
              <a:t>本テーマで関連する項目</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98" name="Text Box 93"/>
          <p:cNvSpPr txBox="1">
            <a:spLocks noChangeArrowheads="1"/>
          </p:cNvSpPr>
          <p:nvPr/>
        </p:nvSpPr>
        <p:spPr bwMode="auto">
          <a:xfrm>
            <a:off x="4628964" y="3465004"/>
            <a:ext cx="1440160" cy="307777"/>
          </a:xfrm>
          <a:prstGeom prst="rect">
            <a:avLst/>
          </a:prstGeom>
          <a:noFill/>
          <a:ln w="9525">
            <a:noFill/>
            <a:miter lim="800000"/>
            <a:headEnd/>
            <a:tailEnd/>
          </a:ln>
        </p:spPr>
        <p:txBody>
          <a:bodyPr wrap="square">
            <a:spAutoFit/>
          </a:bodyPr>
          <a:lstStyle/>
          <a:p>
            <a:pPr algn="ctr" eaLnBrk="1" hangingPunct="1"/>
            <a:r>
              <a:rPr lang="ja-JP" altLang="en-US" sz="1400" u="sng" dirty="0" smtClean="0">
                <a:solidFill>
                  <a:schemeClr val="tx1"/>
                </a:solidFill>
                <a:latin typeface="メイリオ" pitchFamily="50" charset="-128"/>
                <a:ea typeface="メイリオ" pitchFamily="50" charset="-128"/>
                <a:cs typeface="メイリオ" pitchFamily="50" charset="-128"/>
              </a:rPr>
              <a:t>ゲートウェイ</a:t>
            </a:r>
            <a:endParaRPr lang="ja-JP" altLang="en-US" sz="1400" u="sng" dirty="0">
              <a:solidFill>
                <a:schemeClr val="tx1"/>
              </a:solidFill>
              <a:latin typeface="メイリオ" pitchFamily="50" charset="-128"/>
              <a:ea typeface="メイリオ" pitchFamily="50" charset="-128"/>
              <a:cs typeface="メイリオ" pitchFamily="50" charset="-128"/>
            </a:endParaRPr>
          </a:p>
        </p:txBody>
      </p:sp>
      <p:sp>
        <p:nvSpPr>
          <p:cNvPr id="106" name="Text Box 131"/>
          <p:cNvSpPr txBox="1">
            <a:spLocks noChangeArrowheads="1"/>
          </p:cNvSpPr>
          <p:nvPr/>
        </p:nvSpPr>
        <p:spPr bwMode="auto">
          <a:xfrm>
            <a:off x="3188804" y="5373216"/>
            <a:ext cx="2340260" cy="307777"/>
          </a:xfrm>
          <a:prstGeom prst="rect">
            <a:avLst/>
          </a:prstGeom>
          <a:noFill/>
          <a:ln w="9525">
            <a:noFill/>
            <a:miter lim="800000"/>
            <a:headEnd/>
            <a:tailEnd/>
          </a:ln>
        </p:spPr>
        <p:txBody>
          <a:bodyPr wrap="square">
            <a:spAutoFit/>
          </a:bodyPr>
          <a:lstStyle/>
          <a:p>
            <a:pPr algn="ctr" eaLnBrk="1" hangingPunct="1"/>
            <a:r>
              <a:rPr lang="en-US" altLang="ja-JP" sz="1400" dirty="0" smtClean="0">
                <a:solidFill>
                  <a:schemeClr val="tx1"/>
                </a:solidFill>
                <a:latin typeface="メイリオ" pitchFamily="50" charset="-128"/>
                <a:ea typeface="メイリオ" pitchFamily="50" charset="-128"/>
                <a:cs typeface="メイリオ" pitchFamily="50" charset="-128"/>
              </a:rPr>
              <a:t>(</a:t>
            </a:r>
            <a:r>
              <a:rPr lang="ja-JP" altLang="en-US" sz="1400" dirty="0" smtClean="0">
                <a:solidFill>
                  <a:schemeClr val="tx1"/>
                </a:solidFill>
                <a:latin typeface="メイリオ" pitchFamily="50" charset="-128"/>
                <a:ea typeface="メイリオ" pitchFamily="50" charset="-128"/>
                <a:cs typeface="メイリオ" pitchFamily="50" charset="-128"/>
              </a:rPr>
              <a:t>ステッピングドライバ</a:t>
            </a:r>
            <a:r>
              <a:rPr lang="en-US" altLang="ja-JP" sz="1400" dirty="0" smtClean="0">
                <a:solidFill>
                  <a:schemeClr val="tx1"/>
                </a:solidFill>
                <a:latin typeface="メイリオ" pitchFamily="50" charset="-128"/>
                <a:ea typeface="メイリオ" pitchFamily="50" charset="-128"/>
                <a:cs typeface="メイリオ" pitchFamily="50" charset="-128"/>
              </a:rPr>
              <a:t>)</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107" name="Text Box 131"/>
          <p:cNvSpPr txBox="1">
            <a:spLocks noChangeArrowheads="1"/>
          </p:cNvSpPr>
          <p:nvPr/>
        </p:nvSpPr>
        <p:spPr bwMode="auto">
          <a:xfrm>
            <a:off x="3260812" y="6093296"/>
            <a:ext cx="2448272" cy="307777"/>
          </a:xfrm>
          <a:prstGeom prst="rect">
            <a:avLst/>
          </a:prstGeom>
          <a:noFill/>
          <a:ln w="9525">
            <a:noFill/>
            <a:miter lim="800000"/>
            <a:headEnd/>
            <a:tailEnd/>
          </a:ln>
        </p:spPr>
        <p:txBody>
          <a:bodyPr wrap="square">
            <a:spAutoFit/>
          </a:bodyPr>
          <a:lstStyle/>
          <a:p>
            <a:pPr algn="ctr" eaLnBrk="1" hangingPunct="1"/>
            <a:r>
              <a:rPr lang="ja-JP" altLang="en-US" sz="1400" dirty="0" smtClean="0">
                <a:solidFill>
                  <a:schemeClr val="tx1"/>
                </a:solidFill>
                <a:latin typeface="メイリオ" pitchFamily="50" charset="-128"/>
                <a:ea typeface="メイリオ" pitchFamily="50" charset="-128"/>
                <a:cs typeface="メイリオ" pitchFamily="50" charset="-128"/>
              </a:rPr>
              <a:t>ステッピングモータ</a:t>
            </a:r>
            <a:endParaRPr lang="ja-JP" altLang="en-US" sz="1400" dirty="0">
              <a:solidFill>
                <a:schemeClr val="tx1"/>
              </a:solidFill>
              <a:latin typeface="メイリオ" pitchFamily="50" charset="-128"/>
              <a:ea typeface="メイリオ" pitchFamily="50" charset="-128"/>
              <a:cs typeface="メイリオ" pitchFamily="50" charset="-128"/>
            </a:endParaRPr>
          </a:p>
        </p:txBody>
      </p:sp>
      <p:cxnSp>
        <p:nvCxnSpPr>
          <p:cNvPr id="119" name="直線コネクタ 118"/>
          <p:cNvCxnSpPr>
            <a:stCxn id="11" idx="1"/>
            <a:endCxn id="78" idx="3"/>
          </p:cNvCxnSpPr>
          <p:nvPr/>
        </p:nvCxnSpPr>
        <p:spPr bwMode="auto">
          <a:xfrm flipH="1">
            <a:off x="2337535" y="2976181"/>
            <a:ext cx="2615465" cy="750190"/>
          </a:xfrm>
          <a:prstGeom prst="line">
            <a:avLst/>
          </a:prstGeom>
          <a:solidFill>
            <a:schemeClr val="accent1"/>
          </a:solidFill>
          <a:ln w="25400" cap="flat" cmpd="sng" algn="ctr">
            <a:solidFill>
              <a:schemeClr val="tx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線コネクタ 119"/>
          <p:cNvCxnSpPr>
            <a:stCxn id="102" idx="13"/>
            <a:endCxn id="78" idx="3"/>
          </p:cNvCxnSpPr>
          <p:nvPr/>
        </p:nvCxnSpPr>
        <p:spPr bwMode="auto">
          <a:xfrm flipH="1" flipV="1">
            <a:off x="2337535" y="3726371"/>
            <a:ext cx="2155879" cy="890914"/>
          </a:xfrm>
          <a:prstGeom prst="line">
            <a:avLst/>
          </a:prstGeom>
          <a:solidFill>
            <a:schemeClr val="accent1"/>
          </a:solidFill>
          <a:ln w="25400" cap="flat" cmpd="sng" algn="ctr">
            <a:solidFill>
              <a:schemeClr val="tx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線コネクタ 120"/>
          <p:cNvCxnSpPr>
            <a:stCxn id="76" idx="3"/>
            <a:endCxn id="11" idx="1"/>
          </p:cNvCxnSpPr>
          <p:nvPr/>
        </p:nvCxnSpPr>
        <p:spPr bwMode="auto">
          <a:xfrm flipV="1">
            <a:off x="2866325" y="2976181"/>
            <a:ext cx="2086675" cy="2082004"/>
          </a:xfrm>
          <a:prstGeom prst="line">
            <a:avLst/>
          </a:prstGeom>
          <a:solidFill>
            <a:schemeClr val="accent1"/>
          </a:solidFill>
          <a:ln w="25400" cap="flat" cmpd="sng" algn="ctr">
            <a:solidFill>
              <a:schemeClr val="tx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1" name="Picture 26"/>
          <p:cNvPicPr>
            <a:picLocks noChangeAspect="1" noChangeArrowheads="1"/>
          </p:cNvPicPr>
          <p:nvPr/>
        </p:nvPicPr>
        <p:blipFill>
          <a:blip r:embed="rId18" cstate="print"/>
          <a:srcRect/>
          <a:stretch>
            <a:fillRect/>
          </a:stretch>
        </p:blipFill>
        <p:spPr bwMode="auto">
          <a:xfrm>
            <a:off x="6083383" y="2192289"/>
            <a:ext cx="398463" cy="398463"/>
          </a:xfrm>
          <a:prstGeom prst="rect">
            <a:avLst/>
          </a:prstGeom>
          <a:noFill/>
          <a:ln w="9525">
            <a:noFill/>
            <a:miter lim="800000"/>
            <a:headEnd/>
            <a:tailEnd/>
          </a:ln>
          <a:effectLst/>
        </p:spPr>
      </p:pic>
      <p:cxnSp>
        <p:nvCxnSpPr>
          <p:cNvPr id="62" name="直線コネクタ 61"/>
          <p:cNvCxnSpPr/>
          <p:nvPr/>
        </p:nvCxnSpPr>
        <p:spPr bwMode="auto">
          <a:xfrm flipH="1">
            <a:off x="4592960" y="5409220"/>
            <a:ext cx="2" cy="468052"/>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線コネクタ 63"/>
          <p:cNvCxnSpPr/>
          <p:nvPr/>
        </p:nvCxnSpPr>
        <p:spPr bwMode="auto">
          <a:xfrm flipH="1">
            <a:off x="5781092" y="5373216"/>
            <a:ext cx="2" cy="468052"/>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6" name="グループ化 85"/>
          <p:cNvGrpSpPr/>
          <p:nvPr/>
        </p:nvGrpSpPr>
        <p:grpSpPr>
          <a:xfrm>
            <a:off x="5493060" y="4365104"/>
            <a:ext cx="236235" cy="308624"/>
            <a:chOff x="7294563" y="2651125"/>
            <a:chExt cx="298450" cy="479425"/>
          </a:xfrm>
        </p:grpSpPr>
        <p:sp>
          <p:nvSpPr>
            <p:cNvPr id="93"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4"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5"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6"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7"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9"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100" name="グループ化 99"/>
          <p:cNvGrpSpPr/>
          <p:nvPr/>
        </p:nvGrpSpPr>
        <p:grpSpPr>
          <a:xfrm>
            <a:off x="4304928" y="4329100"/>
            <a:ext cx="236235" cy="308624"/>
            <a:chOff x="7294563" y="2651125"/>
            <a:chExt cx="298450" cy="479425"/>
          </a:xfrm>
        </p:grpSpPr>
        <p:sp>
          <p:nvSpPr>
            <p:cNvPr id="101"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2"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3"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5"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8"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10" name="Oval 140"/>
          <p:cNvSpPr>
            <a:spLocks noChangeArrowheads="1"/>
          </p:cNvSpPr>
          <p:nvPr/>
        </p:nvSpPr>
        <p:spPr bwMode="auto">
          <a:xfrm>
            <a:off x="5421052" y="4221088"/>
            <a:ext cx="468052" cy="540060"/>
          </a:xfrm>
          <a:prstGeom prst="ellipse">
            <a:avLst/>
          </a:prstGeom>
          <a:noFill/>
          <a:ln w="31750" algn="ctr">
            <a:solidFill>
              <a:srgbClr val="FF0000"/>
            </a:solidFill>
            <a:prstDash val="sysDash"/>
            <a:round/>
            <a:headEnd/>
            <a:tailEnd/>
          </a:ln>
        </p:spPr>
        <p:txBody>
          <a:bodyPr wrap="none" anchor="ctr"/>
          <a:lstStyle/>
          <a:p>
            <a:endParaRPr lang="ja-JP" altLang="en-US" dirty="0"/>
          </a:p>
        </p:txBody>
      </p:sp>
      <p:sp>
        <p:nvSpPr>
          <p:cNvPr id="113" name="Oval 140"/>
          <p:cNvSpPr>
            <a:spLocks noChangeArrowheads="1"/>
          </p:cNvSpPr>
          <p:nvPr/>
        </p:nvSpPr>
        <p:spPr bwMode="auto">
          <a:xfrm>
            <a:off x="4268924" y="4185084"/>
            <a:ext cx="468052" cy="540060"/>
          </a:xfrm>
          <a:prstGeom prst="ellipse">
            <a:avLst/>
          </a:prstGeom>
          <a:noFill/>
          <a:ln w="31750" algn="ctr">
            <a:solidFill>
              <a:srgbClr val="FF0000"/>
            </a:solidFill>
            <a:prstDash val="sysDash"/>
            <a:round/>
            <a:headEnd/>
            <a:tailEnd/>
          </a:ln>
        </p:spPr>
        <p:txBody>
          <a:bodyPr wrap="none" anchor="ctr"/>
          <a:lstStyle/>
          <a:p>
            <a:endParaRPr lang="ja-JP" altLang="en-US" dirty="0"/>
          </a:p>
        </p:txBody>
      </p:sp>
      <p:sp>
        <p:nvSpPr>
          <p:cNvPr id="122" name="Text Box 93"/>
          <p:cNvSpPr txBox="1">
            <a:spLocks noChangeArrowheads="1"/>
          </p:cNvSpPr>
          <p:nvPr/>
        </p:nvSpPr>
        <p:spPr bwMode="auto">
          <a:xfrm>
            <a:off x="56456" y="3609020"/>
            <a:ext cx="1628931" cy="369332"/>
          </a:xfrm>
          <a:prstGeom prst="rect">
            <a:avLst/>
          </a:prstGeom>
          <a:noFill/>
          <a:ln w="9525">
            <a:noFill/>
            <a:miter lim="800000"/>
            <a:headEnd/>
            <a:tailEnd/>
          </a:ln>
        </p:spPr>
        <p:txBody>
          <a:bodyPr wrap="square">
            <a:spAutoFit/>
          </a:bodyPr>
          <a:lstStyle/>
          <a:p>
            <a:pPr algn="ctr" eaLnBrk="1" hangingPunct="1"/>
            <a:r>
              <a:rPr lang="en-US" altLang="ja-JP" u="sng" dirty="0" smtClean="0">
                <a:latin typeface="メイリオ" pitchFamily="50" charset="-128"/>
                <a:ea typeface="メイリオ" pitchFamily="50" charset="-128"/>
                <a:cs typeface="メイリオ" pitchFamily="50" charset="-128"/>
              </a:rPr>
              <a:t>Windows</a:t>
            </a:r>
            <a:r>
              <a:rPr lang="ja-JP" altLang="en-US" u="sng" dirty="0" smtClean="0">
                <a:latin typeface="メイリオ" pitchFamily="50" charset="-128"/>
                <a:ea typeface="メイリオ" pitchFamily="50" charset="-128"/>
                <a:cs typeface="メイリオ" pitchFamily="50" charset="-128"/>
              </a:rPr>
              <a:t> </a:t>
            </a:r>
            <a:r>
              <a:rPr lang="en-US" altLang="ja-JP" u="sng" dirty="0" smtClean="0">
                <a:solidFill>
                  <a:schemeClr val="tx1"/>
                </a:solidFill>
                <a:latin typeface="メイリオ" pitchFamily="50" charset="-128"/>
                <a:ea typeface="メイリオ" pitchFamily="50" charset="-128"/>
                <a:cs typeface="メイリオ" pitchFamily="50" charset="-128"/>
              </a:rPr>
              <a:t>PC</a:t>
            </a:r>
            <a:endParaRPr lang="ja-JP" altLang="en-US" u="sng" dirty="0">
              <a:solidFill>
                <a:schemeClr val="tx1"/>
              </a:solidFill>
              <a:latin typeface="メイリオ" pitchFamily="50" charset="-128"/>
              <a:ea typeface="メイリオ" pitchFamily="50" charset="-128"/>
              <a:cs typeface="メイリオ" pitchFamily="50" charset="-128"/>
            </a:endParaRPr>
          </a:p>
        </p:txBody>
      </p:sp>
      <p:sp>
        <p:nvSpPr>
          <p:cNvPr id="51" name="Text Box 93"/>
          <p:cNvSpPr txBox="1">
            <a:spLocks noChangeArrowheads="1"/>
          </p:cNvSpPr>
          <p:nvPr/>
        </p:nvSpPr>
        <p:spPr bwMode="auto">
          <a:xfrm>
            <a:off x="88436" y="4617132"/>
            <a:ext cx="1912236" cy="923330"/>
          </a:xfrm>
          <a:prstGeom prst="rect">
            <a:avLst/>
          </a:prstGeom>
          <a:noFill/>
          <a:ln w="9525">
            <a:noFill/>
            <a:miter lim="800000"/>
            <a:headEnd/>
            <a:tailEnd/>
          </a:ln>
        </p:spPr>
        <p:txBody>
          <a:bodyPr wrap="square">
            <a:spAutoFit/>
          </a:bodyPr>
          <a:lstStyle/>
          <a:p>
            <a:pPr algn="ctr" eaLnBrk="1" hangingPunct="1"/>
            <a:r>
              <a:rPr lang="ja-JP" altLang="en-US" u="sng" dirty="0" smtClean="0">
                <a:solidFill>
                  <a:schemeClr val="tx1"/>
                </a:solidFill>
                <a:latin typeface="メイリオ" pitchFamily="50" charset="-128"/>
                <a:ea typeface="メイリオ" pitchFamily="50" charset="-128"/>
                <a:cs typeface="メイリオ" pitchFamily="50" charset="-128"/>
              </a:rPr>
              <a:t>スマホ，</a:t>
            </a:r>
            <a:endParaRPr lang="en-US" altLang="ja-JP" u="sng" dirty="0" smtClean="0">
              <a:solidFill>
                <a:schemeClr val="tx1"/>
              </a:solidFill>
              <a:latin typeface="メイリオ" pitchFamily="50" charset="-128"/>
              <a:ea typeface="メイリオ" pitchFamily="50" charset="-128"/>
              <a:cs typeface="メイリオ" pitchFamily="50" charset="-128"/>
            </a:endParaRPr>
          </a:p>
          <a:p>
            <a:pPr algn="ctr" eaLnBrk="1" hangingPunct="1"/>
            <a:r>
              <a:rPr lang="ja-JP" altLang="en-US" u="sng" dirty="0" smtClean="0">
                <a:solidFill>
                  <a:schemeClr val="tx1"/>
                </a:solidFill>
                <a:latin typeface="メイリオ" pitchFamily="50" charset="-128"/>
                <a:ea typeface="メイリオ" pitchFamily="50" charset="-128"/>
                <a:cs typeface="メイリオ" pitchFamily="50" charset="-128"/>
              </a:rPr>
              <a:t>タブレット</a:t>
            </a:r>
            <a:endParaRPr lang="en-US" altLang="ja-JP" u="sng" dirty="0" smtClean="0">
              <a:solidFill>
                <a:schemeClr val="tx1"/>
              </a:solidFill>
              <a:latin typeface="メイリオ" pitchFamily="50" charset="-128"/>
              <a:ea typeface="メイリオ" pitchFamily="50" charset="-128"/>
              <a:cs typeface="メイリオ" pitchFamily="50" charset="-128"/>
            </a:endParaRPr>
          </a:p>
          <a:p>
            <a:pPr algn="ctr" eaLnBrk="1" hangingPunct="1"/>
            <a:r>
              <a:rPr lang="en-US" altLang="ja-JP" u="sng" dirty="0" smtClean="0">
                <a:latin typeface="メイリオ" pitchFamily="50" charset="-128"/>
                <a:ea typeface="メイリオ" pitchFamily="50" charset="-128"/>
                <a:cs typeface="メイリオ" pitchFamily="50" charset="-128"/>
              </a:rPr>
              <a:t>(</a:t>
            </a:r>
            <a:r>
              <a:rPr lang="en-US" altLang="ja-JP" u="sng" dirty="0" err="1" smtClean="0">
                <a:latin typeface="メイリオ" pitchFamily="50" charset="-128"/>
                <a:ea typeface="メイリオ" pitchFamily="50" charset="-128"/>
                <a:cs typeface="メイリオ" pitchFamily="50" charset="-128"/>
              </a:rPr>
              <a:t>iOS</a:t>
            </a:r>
            <a:r>
              <a:rPr lang="ja-JP" altLang="en-US" u="sng" dirty="0" err="1" smtClean="0">
                <a:latin typeface="メイリオ" pitchFamily="50" charset="-128"/>
                <a:ea typeface="メイリオ" pitchFamily="50" charset="-128"/>
                <a:cs typeface="メイリオ" pitchFamily="50" charset="-128"/>
              </a:rPr>
              <a:t>，</a:t>
            </a:r>
            <a:r>
              <a:rPr lang="en-US" altLang="ja-JP" u="sng" dirty="0" smtClean="0">
                <a:latin typeface="メイリオ" pitchFamily="50" charset="-128"/>
                <a:ea typeface="メイリオ" pitchFamily="50" charset="-128"/>
                <a:cs typeface="メイリオ" pitchFamily="50" charset="-128"/>
              </a:rPr>
              <a:t>Android)</a:t>
            </a:r>
            <a:endParaRPr lang="ja-JP" altLang="en-US" u="sng" dirty="0">
              <a:solidFill>
                <a:schemeClr val="tx1"/>
              </a:solidFill>
              <a:latin typeface="メイリオ" pitchFamily="50" charset="-128"/>
              <a:ea typeface="メイリオ" pitchFamily="50" charset="-128"/>
              <a:cs typeface="メイリオ" pitchFamily="50" charset="-128"/>
            </a:endParaRPr>
          </a:p>
        </p:txBody>
      </p:sp>
      <p:sp>
        <p:nvSpPr>
          <p:cNvPr id="140" name="Text Box 27"/>
          <p:cNvSpPr txBox="1">
            <a:spLocks noChangeArrowheads="1"/>
          </p:cNvSpPr>
          <p:nvPr/>
        </p:nvSpPr>
        <p:spPr bwMode="auto">
          <a:xfrm>
            <a:off x="486686" y="5769260"/>
            <a:ext cx="2567724" cy="307777"/>
          </a:xfrm>
          <a:prstGeom prst="rect">
            <a:avLst/>
          </a:prstGeom>
          <a:noFill/>
          <a:ln w="9525">
            <a:noFill/>
            <a:miter lim="800000"/>
            <a:headEnd/>
            <a:tailEnd/>
          </a:ln>
          <a:effectLst/>
        </p:spPr>
        <p:txBody>
          <a:bodyPr wrap="square" lIns="0" tIns="0" rIns="0" bIns="0">
            <a:spAutoFit/>
          </a:bodyPr>
          <a:lstStyle/>
          <a:p>
            <a:pPr algn="ctr"/>
            <a:r>
              <a:rPr lang="ja-JP" altLang="en-US" sz="2000" b="1" u="sng" dirty="0" smtClean="0">
                <a:solidFill>
                  <a:srgbClr val="0000FF"/>
                </a:solidFill>
                <a:latin typeface="メイリオ" pitchFamily="50" charset="-128"/>
                <a:ea typeface="メイリオ" pitchFamily="50" charset="-128"/>
                <a:cs typeface="メイリオ" pitchFamily="50" charset="-128"/>
              </a:rPr>
              <a:t>③モバイルアプリ</a:t>
            </a:r>
            <a:endParaRPr lang="ja-JP" altLang="en-US" sz="2000" b="1" u="sng" dirty="0">
              <a:solidFill>
                <a:srgbClr val="0000FF"/>
              </a:solidFill>
              <a:latin typeface="メイリオ" pitchFamily="50" charset="-128"/>
              <a:ea typeface="メイリオ" pitchFamily="50" charset="-128"/>
              <a:cs typeface="メイリオ" pitchFamily="50" charset="-128"/>
            </a:endParaRPr>
          </a:p>
        </p:txBody>
      </p:sp>
      <p:sp>
        <p:nvSpPr>
          <p:cNvPr id="141" name="四角形吹き出し 140"/>
          <p:cNvSpPr/>
          <p:nvPr/>
        </p:nvSpPr>
        <p:spPr bwMode="auto">
          <a:xfrm>
            <a:off x="6897216" y="5517232"/>
            <a:ext cx="2794727" cy="900099"/>
          </a:xfrm>
          <a:prstGeom prst="wedgeRectCallout">
            <a:avLst>
              <a:gd name="adj1" fmla="val -69822"/>
              <a:gd name="adj2" fmla="val -147431"/>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dirty="0" smtClean="0">
              <a:ln>
                <a:noFill/>
              </a:ln>
              <a:solidFill>
                <a:srgbClr val="0000FF"/>
              </a:solidFill>
              <a:effectLst/>
              <a:latin typeface="ＭＳ ゴシック" panose="020B0609070205080204" pitchFamily="49" charset="-128"/>
              <a:ea typeface="ＭＳ ゴシック" panose="020B0609070205080204" pitchFamily="49" charset="-128"/>
            </a:endParaRPr>
          </a:p>
        </p:txBody>
      </p:sp>
      <p:sp>
        <p:nvSpPr>
          <p:cNvPr id="114" name="Text Box 93"/>
          <p:cNvSpPr txBox="1">
            <a:spLocks noChangeArrowheads="1"/>
          </p:cNvSpPr>
          <p:nvPr/>
        </p:nvSpPr>
        <p:spPr bwMode="auto">
          <a:xfrm>
            <a:off x="6969224" y="5661248"/>
            <a:ext cx="2779452" cy="400110"/>
          </a:xfrm>
          <a:prstGeom prst="rect">
            <a:avLst/>
          </a:prstGeom>
          <a:noFill/>
          <a:ln w="9525">
            <a:noFill/>
            <a:miter lim="800000"/>
            <a:headEnd/>
            <a:tailEnd/>
          </a:ln>
        </p:spPr>
        <p:txBody>
          <a:bodyPr wrap="square">
            <a:spAutoFit/>
          </a:bodyPr>
          <a:lstStyle/>
          <a:p>
            <a:pPr algn="ctr" eaLnBrk="1" hangingPunct="1"/>
            <a:r>
              <a:rPr lang="ja-JP" altLang="en-US" sz="2000" b="1" u="sng" dirty="0" smtClean="0">
                <a:solidFill>
                  <a:srgbClr val="0000FF"/>
                </a:solidFill>
                <a:latin typeface="メイリオ" pitchFamily="50" charset="-128"/>
                <a:ea typeface="メイリオ" pitchFamily="50" charset="-128"/>
                <a:cs typeface="メイリオ" pitchFamily="50" charset="-128"/>
              </a:rPr>
              <a:t>①無線化ドングル</a:t>
            </a:r>
            <a:endParaRPr lang="en-US" altLang="ja-JP" sz="2000" b="1" u="sng" dirty="0" smtClean="0">
              <a:solidFill>
                <a:srgbClr val="0000FF"/>
              </a:solidFill>
              <a:latin typeface="メイリオ" pitchFamily="50" charset="-128"/>
              <a:ea typeface="メイリオ" pitchFamily="50" charset="-128"/>
              <a:cs typeface="メイリオ" pitchFamily="50" charset="-128"/>
            </a:endParaRPr>
          </a:p>
        </p:txBody>
      </p:sp>
      <p:pic>
        <p:nvPicPr>
          <p:cNvPr id="142" name="図 141" descr="329-300x300.jpg"/>
          <p:cNvPicPr>
            <a:picLocks noChangeAspect="1"/>
          </p:cNvPicPr>
          <p:nvPr/>
        </p:nvPicPr>
        <p:blipFill>
          <a:blip r:embed="rId19" cstate="print"/>
          <a:stretch>
            <a:fillRect/>
          </a:stretch>
        </p:blipFill>
        <p:spPr>
          <a:xfrm>
            <a:off x="3676884" y="2811960"/>
            <a:ext cx="407324" cy="407324"/>
          </a:xfrm>
          <a:prstGeom prst="rect">
            <a:avLst/>
          </a:prstGeom>
        </p:spPr>
      </p:pic>
      <p:sp>
        <p:nvSpPr>
          <p:cNvPr id="109" name="Text Box 93"/>
          <p:cNvSpPr txBox="1">
            <a:spLocks noChangeArrowheads="1"/>
          </p:cNvSpPr>
          <p:nvPr/>
        </p:nvSpPr>
        <p:spPr bwMode="auto">
          <a:xfrm>
            <a:off x="200472" y="1016732"/>
            <a:ext cx="2880320" cy="338554"/>
          </a:xfrm>
          <a:prstGeom prst="rect">
            <a:avLst/>
          </a:prstGeom>
          <a:noFill/>
          <a:ln w="9525">
            <a:noFill/>
            <a:miter lim="800000"/>
            <a:headEnd/>
            <a:tailEnd/>
          </a:ln>
        </p:spPr>
        <p:txBody>
          <a:bodyPr wrap="square">
            <a:spAutoFit/>
          </a:bodyPr>
          <a:lstStyle/>
          <a:p>
            <a:pPr algn="ctr" eaLnBrk="1" hangingPunct="1"/>
            <a:r>
              <a:rPr lang="ja-JP" altLang="en-US" sz="16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次ステップ開発案件</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116" name="Oval 140"/>
          <p:cNvSpPr>
            <a:spLocks noChangeArrowheads="1"/>
          </p:cNvSpPr>
          <p:nvPr/>
        </p:nvSpPr>
        <p:spPr bwMode="auto">
          <a:xfrm>
            <a:off x="244860" y="1044352"/>
            <a:ext cx="243644" cy="260412"/>
          </a:xfrm>
          <a:prstGeom prst="ellipse">
            <a:avLst/>
          </a:prstGeom>
          <a:noFill/>
          <a:ln w="38100" algn="ctr">
            <a:solidFill>
              <a:schemeClr val="accent1">
                <a:lumMod val="50000"/>
              </a:schemeClr>
            </a:solidFill>
            <a:prstDash val="sysDash"/>
            <a:round/>
            <a:headEnd/>
            <a:tailEnd/>
          </a:ln>
        </p:spPr>
        <p:txBody>
          <a:bodyPr wrap="none" anchor="ctr"/>
          <a:lstStyle/>
          <a:p>
            <a:endParaRPr lang="ja-JP" altLang="en-US" dirty="0"/>
          </a:p>
        </p:txBody>
      </p:sp>
      <p:sp>
        <p:nvSpPr>
          <p:cNvPr id="129" name="四角形吹き出し 128"/>
          <p:cNvSpPr/>
          <p:nvPr/>
        </p:nvSpPr>
        <p:spPr bwMode="auto">
          <a:xfrm>
            <a:off x="7077236" y="2384884"/>
            <a:ext cx="2828764" cy="468052"/>
          </a:xfrm>
          <a:prstGeom prst="wedgeRectCallout">
            <a:avLst>
              <a:gd name="adj1" fmla="val -21719"/>
              <a:gd name="adj2" fmla="val -22816"/>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dirty="0" smtClean="0">
              <a:ln>
                <a:noFill/>
              </a:ln>
              <a:solidFill>
                <a:srgbClr val="0000FF"/>
              </a:solidFill>
              <a:effectLst/>
              <a:latin typeface="ＭＳ ゴシック" panose="020B0609070205080204" pitchFamily="49" charset="-128"/>
              <a:ea typeface="ＭＳ ゴシック" panose="020B0609070205080204" pitchFamily="49" charset="-128"/>
            </a:endParaRPr>
          </a:p>
        </p:txBody>
      </p:sp>
      <p:cxnSp>
        <p:nvCxnSpPr>
          <p:cNvPr id="124" name="直線コネクタ 123"/>
          <p:cNvCxnSpPr>
            <a:stCxn id="87" idx="1"/>
            <a:endCxn id="54" idx="3"/>
          </p:cNvCxnSpPr>
          <p:nvPr/>
        </p:nvCxnSpPr>
        <p:spPr>
          <a:xfrm flipH="1" flipV="1">
            <a:off x="6123588" y="1371112"/>
            <a:ext cx="1540319" cy="482768"/>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pic>
        <p:nvPicPr>
          <p:cNvPr id="125" name="Picture 26"/>
          <p:cNvPicPr>
            <a:picLocks noChangeAspect="1" noChangeArrowheads="1"/>
          </p:cNvPicPr>
          <p:nvPr/>
        </p:nvPicPr>
        <p:blipFill>
          <a:blip r:embed="rId18" cstate="print"/>
          <a:srcRect/>
          <a:stretch>
            <a:fillRect/>
          </a:stretch>
        </p:blipFill>
        <p:spPr bwMode="auto">
          <a:xfrm>
            <a:off x="6890042" y="1475409"/>
            <a:ext cx="398463" cy="398463"/>
          </a:xfrm>
          <a:prstGeom prst="rect">
            <a:avLst/>
          </a:prstGeom>
          <a:noFill/>
          <a:ln w="9525">
            <a:noFill/>
            <a:miter lim="800000"/>
            <a:headEnd/>
            <a:tailEnd/>
          </a:ln>
          <a:effectLst/>
        </p:spPr>
      </p:pic>
      <p:pic>
        <p:nvPicPr>
          <p:cNvPr id="127" name="Picture 2" descr="D:\Dropbox\SANMOTION\help\M0010763J_SANMOTION_MOTORSETUP_Jpn\doc.files\image029.gif"/>
          <p:cNvPicPr>
            <a:picLocks noChangeAspect="1" noChangeArrowheads="1"/>
          </p:cNvPicPr>
          <p:nvPr/>
        </p:nvPicPr>
        <p:blipFill>
          <a:blip r:embed="rId20"/>
          <a:srcRect/>
          <a:stretch>
            <a:fillRect/>
          </a:stretch>
        </p:blipFill>
        <p:spPr bwMode="auto">
          <a:xfrm>
            <a:off x="942509" y="2755377"/>
            <a:ext cx="765084" cy="562428"/>
          </a:xfrm>
          <a:prstGeom prst="rect">
            <a:avLst/>
          </a:prstGeom>
          <a:noFill/>
        </p:spPr>
      </p:pic>
      <p:pic>
        <p:nvPicPr>
          <p:cNvPr id="128" name="Picture 4" descr="C:\Users\fujisawa\Desktop\images4.png"/>
          <p:cNvPicPr>
            <a:picLocks noChangeAspect="1" noChangeArrowheads="1"/>
          </p:cNvPicPr>
          <p:nvPr/>
        </p:nvPicPr>
        <p:blipFill>
          <a:blip r:embed="rId21"/>
          <a:srcRect/>
          <a:stretch>
            <a:fillRect/>
          </a:stretch>
        </p:blipFill>
        <p:spPr bwMode="auto">
          <a:xfrm>
            <a:off x="2145230" y="4316017"/>
            <a:ext cx="415143" cy="415143"/>
          </a:xfrm>
          <a:prstGeom prst="rect">
            <a:avLst/>
          </a:prstGeom>
          <a:noFill/>
        </p:spPr>
      </p:pic>
      <p:pic>
        <p:nvPicPr>
          <p:cNvPr id="130" name="Picture 5" descr="C:\Users\fujisawa\Desktop\image7s.jpg"/>
          <p:cNvPicPr>
            <a:picLocks noChangeAspect="1" noChangeArrowheads="1"/>
          </p:cNvPicPr>
          <p:nvPr/>
        </p:nvPicPr>
        <p:blipFill>
          <a:blip r:embed="rId22"/>
          <a:srcRect/>
          <a:stretch>
            <a:fillRect/>
          </a:stretch>
        </p:blipFill>
        <p:spPr bwMode="auto">
          <a:xfrm>
            <a:off x="1668480" y="4523588"/>
            <a:ext cx="360040" cy="360040"/>
          </a:xfrm>
          <a:prstGeom prst="rect">
            <a:avLst/>
          </a:prstGeom>
          <a:noFill/>
        </p:spPr>
      </p:pic>
      <p:pic>
        <p:nvPicPr>
          <p:cNvPr id="126" name="Picture 2" descr="D:\Dropbox\SANMOTION\help\M0010763J_SANMOTION_MOTORSETUP_Jpn\doc.files\image029.gif"/>
          <p:cNvPicPr>
            <a:picLocks noChangeAspect="1" noChangeArrowheads="1"/>
          </p:cNvPicPr>
          <p:nvPr/>
        </p:nvPicPr>
        <p:blipFill>
          <a:blip r:embed="rId20"/>
          <a:srcRect/>
          <a:stretch>
            <a:fillRect/>
          </a:stretch>
        </p:blipFill>
        <p:spPr bwMode="auto">
          <a:xfrm>
            <a:off x="7672528" y="2924503"/>
            <a:ext cx="765084" cy="562428"/>
          </a:xfrm>
          <a:prstGeom prst="rect">
            <a:avLst/>
          </a:prstGeom>
          <a:noFill/>
        </p:spPr>
      </p:pic>
      <p:cxnSp>
        <p:nvCxnSpPr>
          <p:cNvPr id="153" name="直線コネクタ 152"/>
          <p:cNvCxnSpPr>
            <a:stCxn id="19" idx="1"/>
          </p:cNvCxnSpPr>
          <p:nvPr/>
        </p:nvCxnSpPr>
        <p:spPr bwMode="auto">
          <a:xfrm flipH="1" flipV="1">
            <a:off x="3227132" y="4953265"/>
            <a:ext cx="2301932" cy="27874"/>
          </a:xfrm>
          <a:prstGeom prst="line">
            <a:avLst/>
          </a:prstGeom>
          <a:solidFill>
            <a:schemeClr val="accent1"/>
          </a:solidFill>
          <a:ln w="25400" cap="flat" cmpd="sng" algn="ctr">
            <a:solidFill>
              <a:schemeClr val="tx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56" name="図 155" descr="C:\Users\fujisawa\Desktop\CapD20170912_2.png"/>
          <p:cNvPicPr/>
          <p:nvPr/>
        </p:nvPicPr>
        <p:blipFill>
          <a:blip r:embed="rId23" cstate="print"/>
          <a:srcRect/>
          <a:stretch>
            <a:fillRect/>
          </a:stretch>
        </p:blipFill>
        <p:spPr bwMode="auto">
          <a:xfrm>
            <a:off x="3584848" y="4689140"/>
            <a:ext cx="633095" cy="228600"/>
          </a:xfrm>
          <a:prstGeom prst="rect">
            <a:avLst/>
          </a:prstGeom>
          <a:noFill/>
        </p:spPr>
      </p:pic>
      <p:pic>
        <p:nvPicPr>
          <p:cNvPr id="160" name="Picture 56"/>
          <p:cNvPicPr>
            <a:picLocks noChangeAspect="1" noChangeArrowheads="1"/>
          </p:cNvPicPr>
          <p:nvPr/>
        </p:nvPicPr>
        <p:blipFill>
          <a:blip r:embed="rId16" cstate="print"/>
          <a:srcRect/>
          <a:stretch>
            <a:fillRect/>
          </a:stretch>
        </p:blipFill>
        <p:spPr bwMode="auto">
          <a:xfrm>
            <a:off x="6844085" y="2918109"/>
            <a:ext cx="758825" cy="666750"/>
          </a:xfrm>
          <a:prstGeom prst="rect">
            <a:avLst/>
          </a:prstGeom>
          <a:noFill/>
          <a:ln w="9525">
            <a:noFill/>
            <a:miter lim="800000"/>
            <a:headEnd/>
            <a:tailEnd/>
          </a:ln>
          <a:effectLst/>
        </p:spPr>
      </p:pic>
      <p:cxnSp>
        <p:nvCxnSpPr>
          <p:cNvPr id="161" name="直線コネクタ 160"/>
          <p:cNvCxnSpPr>
            <a:stCxn id="11" idx="3"/>
            <a:endCxn id="160" idx="1"/>
          </p:cNvCxnSpPr>
          <p:nvPr/>
        </p:nvCxnSpPr>
        <p:spPr>
          <a:xfrm>
            <a:off x="5549014" y="2976181"/>
            <a:ext cx="1295071" cy="275303"/>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70" name="Oval 140"/>
          <p:cNvSpPr>
            <a:spLocks noChangeArrowheads="1"/>
          </p:cNvSpPr>
          <p:nvPr/>
        </p:nvSpPr>
        <p:spPr bwMode="auto">
          <a:xfrm>
            <a:off x="0" y="4257092"/>
            <a:ext cx="3312368" cy="1512168"/>
          </a:xfrm>
          <a:prstGeom prst="ellipse">
            <a:avLst/>
          </a:prstGeom>
          <a:noFill/>
          <a:ln w="31750" algn="ctr">
            <a:solidFill>
              <a:srgbClr val="FF0000"/>
            </a:solidFill>
            <a:prstDash val="dash"/>
            <a:round/>
            <a:headEnd/>
            <a:tailEnd/>
          </a:ln>
        </p:spPr>
        <p:txBody>
          <a:bodyPr wrap="none" anchor="ctr"/>
          <a:lstStyle/>
          <a:p>
            <a:endParaRPr lang="ja-JP" altLang="en-US" dirty="0"/>
          </a:p>
        </p:txBody>
      </p:sp>
      <p:pic>
        <p:nvPicPr>
          <p:cNvPr id="85" name="図 84" descr="C:\Users\fujisawa\Desktop\CapD20170912_2.png"/>
          <p:cNvPicPr/>
          <p:nvPr/>
        </p:nvPicPr>
        <p:blipFill>
          <a:blip r:embed="rId23" cstate="print"/>
          <a:srcRect/>
          <a:stretch>
            <a:fillRect/>
          </a:stretch>
        </p:blipFill>
        <p:spPr bwMode="auto">
          <a:xfrm>
            <a:off x="2779812" y="3870634"/>
            <a:ext cx="633095" cy="228600"/>
          </a:xfrm>
          <a:prstGeom prst="rect">
            <a:avLst/>
          </a:prstGeom>
          <a:noFill/>
        </p:spPr>
      </p:pic>
      <p:pic>
        <p:nvPicPr>
          <p:cNvPr id="88" name="図 87" descr="329-300x300.jpg"/>
          <p:cNvPicPr>
            <a:picLocks noChangeAspect="1"/>
          </p:cNvPicPr>
          <p:nvPr/>
        </p:nvPicPr>
        <p:blipFill>
          <a:blip r:embed="rId19" cstate="print"/>
          <a:stretch>
            <a:fillRect/>
          </a:stretch>
        </p:blipFill>
        <p:spPr>
          <a:xfrm>
            <a:off x="4313627" y="3591402"/>
            <a:ext cx="407324" cy="407324"/>
          </a:xfrm>
          <a:prstGeom prst="rect">
            <a:avLst/>
          </a:prstGeom>
        </p:spPr>
      </p:pic>
      <p:sp>
        <p:nvSpPr>
          <p:cNvPr id="83" name="Text Box 27"/>
          <p:cNvSpPr txBox="1">
            <a:spLocks noChangeArrowheads="1"/>
          </p:cNvSpPr>
          <p:nvPr/>
        </p:nvSpPr>
        <p:spPr bwMode="auto">
          <a:xfrm>
            <a:off x="452754" y="6098043"/>
            <a:ext cx="2288206" cy="307777"/>
          </a:xfrm>
          <a:prstGeom prst="rect">
            <a:avLst/>
          </a:prstGeom>
          <a:noFill/>
          <a:ln w="9525">
            <a:noFill/>
            <a:miter lim="800000"/>
            <a:headEnd/>
            <a:tailEnd/>
          </a:ln>
          <a:effectLst/>
        </p:spPr>
        <p:txBody>
          <a:bodyPr wrap="square" lIns="0" tIns="0" rIns="0" bIns="0">
            <a:spAutoFit/>
          </a:bodyPr>
          <a:lstStyle/>
          <a:p>
            <a:r>
              <a:rPr lang="ja-JP" altLang="en-US" sz="2000" b="1" dirty="0">
                <a:solidFill>
                  <a:srgbClr val="0000FF"/>
                </a:solidFill>
                <a:latin typeface="Times New Roman" pitchFamily="18" charset="0"/>
              </a:rPr>
              <a:t>　</a:t>
            </a:r>
            <a:r>
              <a:rPr lang="ja-JP" altLang="en-US" sz="2000" b="1" dirty="0" smtClean="0">
                <a:solidFill>
                  <a:srgbClr val="0000FF"/>
                </a:solidFill>
                <a:latin typeface="Times New Roman" pitchFamily="18" charset="0"/>
              </a:rPr>
              <a:t>　の開発</a:t>
            </a:r>
            <a:endParaRPr lang="ja-JP" altLang="en-US" sz="2000" b="1" dirty="0">
              <a:solidFill>
                <a:srgbClr val="0000FF"/>
              </a:solidFill>
              <a:latin typeface="Times New Roman" pitchFamily="18" charset="0"/>
            </a:endParaRPr>
          </a:p>
        </p:txBody>
      </p:sp>
      <p:sp>
        <p:nvSpPr>
          <p:cNvPr id="84" name="Text Box 27"/>
          <p:cNvSpPr txBox="1">
            <a:spLocks noChangeArrowheads="1"/>
          </p:cNvSpPr>
          <p:nvPr/>
        </p:nvSpPr>
        <p:spPr bwMode="auto">
          <a:xfrm>
            <a:off x="7080655" y="6019035"/>
            <a:ext cx="2288206" cy="307777"/>
          </a:xfrm>
          <a:prstGeom prst="rect">
            <a:avLst/>
          </a:prstGeom>
          <a:noFill/>
          <a:ln w="9525">
            <a:noFill/>
            <a:miter lim="800000"/>
            <a:headEnd/>
            <a:tailEnd/>
          </a:ln>
          <a:effectLst/>
        </p:spPr>
        <p:txBody>
          <a:bodyPr wrap="square" lIns="0" tIns="0" rIns="0" bIns="0">
            <a:spAutoFit/>
          </a:bodyPr>
          <a:lstStyle/>
          <a:p>
            <a:r>
              <a:rPr lang="ja-JP" altLang="en-US" sz="2000" b="1" dirty="0">
                <a:solidFill>
                  <a:srgbClr val="0000FF"/>
                </a:solidFill>
                <a:latin typeface="Times New Roman" pitchFamily="18" charset="0"/>
              </a:rPr>
              <a:t>　</a:t>
            </a:r>
            <a:r>
              <a:rPr lang="ja-JP" altLang="en-US" sz="2000" b="1" dirty="0" smtClean="0">
                <a:solidFill>
                  <a:srgbClr val="0000FF"/>
                </a:solidFill>
                <a:latin typeface="Times New Roman" pitchFamily="18" charset="0"/>
              </a:rPr>
              <a:t>　の開発</a:t>
            </a:r>
            <a:endParaRPr lang="ja-JP" altLang="en-US" sz="2000" b="1" dirty="0">
              <a:solidFill>
                <a:srgbClr val="0000FF"/>
              </a:solidFill>
              <a:latin typeface="Times New Roman" pitchFamily="18" charset="0"/>
            </a:endParaRPr>
          </a:p>
        </p:txBody>
      </p:sp>
    </p:spTree>
    <p:extLst>
      <p:ext uri="{BB962C8B-B14F-4D97-AF65-F5344CB8AC3E}">
        <p14:creationId xmlns:p14="http://schemas.microsoft.com/office/powerpoint/2010/main" val="3658656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3</a:t>
            </a:r>
            <a:r>
              <a:rPr kumimoji="1" lang="en-US" altLang="ja-JP" dirty="0" smtClean="0"/>
              <a:t>. </a:t>
            </a:r>
            <a:r>
              <a:rPr lang="ja-JP" altLang="en-US" dirty="0" smtClean="0"/>
              <a:t>無線化通信方式比較　</a:t>
            </a:r>
            <a:r>
              <a:rPr lang="en-US" altLang="ja-JP" dirty="0" smtClean="0"/>
              <a:t>(Wi-Fi</a:t>
            </a:r>
            <a:r>
              <a:rPr lang="ja-JP" altLang="en-US" dirty="0" smtClean="0"/>
              <a:t> </a:t>
            </a:r>
            <a:r>
              <a:rPr lang="en-US" altLang="ja-JP" dirty="0" smtClean="0"/>
              <a:t>vs</a:t>
            </a:r>
            <a:r>
              <a:rPr lang="ja-JP" altLang="en-US" dirty="0" smtClean="0"/>
              <a:t> </a:t>
            </a:r>
            <a:r>
              <a:rPr lang="en-US" altLang="ja-JP" dirty="0" smtClean="0"/>
              <a:t>Bluetooth(BT))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2</a:t>
            </a:fld>
            <a:endParaRPr lang="ja-JP" altLang="en-US" dirty="0"/>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2" name="表 1"/>
          <p:cNvGraphicFramePr>
            <a:graphicFrameLocks noGrp="1"/>
          </p:cNvGraphicFramePr>
          <p:nvPr>
            <p:extLst>
              <p:ext uri="{D42A27DB-BD31-4B8C-83A1-F6EECF244321}">
                <p14:modId xmlns:p14="http://schemas.microsoft.com/office/powerpoint/2010/main" val="4102489623"/>
              </p:ext>
            </p:extLst>
          </p:nvPr>
        </p:nvGraphicFramePr>
        <p:xfrm>
          <a:off x="200473" y="834441"/>
          <a:ext cx="9548204" cy="5688962"/>
        </p:xfrm>
        <a:graphic>
          <a:graphicData uri="http://schemas.openxmlformats.org/drawingml/2006/table">
            <a:tbl>
              <a:tblPr>
                <a:tableStyleId>{616DA210-FB5B-4158-B5E0-FEB733F419BA}</a:tableStyleId>
              </a:tblPr>
              <a:tblGrid>
                <a:gridCol w="643508"/>
                <a:gridCol w="1516731"/>
                <a:gridCol w="1620180"/>
                <a:gridCol w="1764196"/>
                <a:gridCol w="4003589"/>
              </a:tblGrid>
              <a:tr h="614108">
                <a:tc>
                  <a:txBody>
                    <a:bodyPr/>
                    <a:lstStyle/>
                    <a:p>
                      <a:pPr algn="ctr">
                        <a:spcAft>
                          <a:spcPts val="0"/>
                        </a:spcAft>
                      </a:pPr>
                      <a:r>
                        <a:rPr lang="en-US" sz="1600" kern="100" dirty="0">
                          <a:effectLst/>
                          <a:latin typeface="+mn-lt"/>
                        </a:rPr>
                        <a:t> </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仕様</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altLang="ja-JP" sz="1600" kern="100" dirty="0" smtClean="0">
                          <a:effectLst/>
                          <a:latin typeface="+mn-lt"/>
                          <a:ea typeface="ＭＳ 明朝" panose="02020609040205080304" pitchFamily="17" charset="-128"/>
                          <a:cs typeface="Times New Roman" panose="02020603050405020304" pitchFamily="18" charset="0"/>
                        </a:rPr>
                        <a:t>Wi-Fi</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kern="100" dirty="0" smtClean="0">
                          <a:effectLst/>
                          <a:latin typeface="+mn-lt"/>
                        </a:rPr>
                        <a:t>Bluetooth(4.0)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kern="100" dirty="0" smtClean="0">
                          <a:effectLst/>
                          <a:latin typeface="+mn-lt"/>
                          <a:ea typeface="ＭＳ 明朝" panose="02020609040205080304" pitchFamily="17" charset="-128"/>
                          <a:cs typeface="Times New Roman" panose="02020603050405020304" pitchFamily="18" charset="0"/>
                        </a:rPr>
                        <a:t>Class2</a:t>
                      </a:r>
                      <a:endParaRPr lang="ja-JP" altLang="ja-JP" sz="1600" kern="100" dirty="0" smtClean="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sz="1600" kern="100">
                          <a:effectLst/>
                          <a:latin typeface="+mn-lt"/>
                        </a:rPr>
                        <a:t>備考</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r>
              <a:tr h="573464">
                <a:tc>
                  <a:txBody>
                    <a:bodyPr/>
                    <a:lstStyle/>
                    <a:p>
                      <a:pPr algn="ctr">
                        <a:spcAft>
                          <a:spcPts val="0"/>
                        </a:spcAft>
                      </a:pPr>
                      <a:r>
                        <a:rPr lang="en-US" sz="1600" kern="100" dirty="0">
                          <a:effectLst/>
                          <a:latin typeface="+mn-lt"/>
                        </a:rPr>
                        <a:t>1</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規格</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600" kern="100" dirty="0">
                          <a:effectLst/>
                          <a:latin typeface="+mn-lt"/>
                        </a:rPr>
                        <a:t>IEEE 802.11a/b/n</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en-US" sz="1600" kern="100" dirty="0">
                          <a:effectLst/>
                          <a:latin typeface="+mn-lt"/>
                        </a:rPr>
                        <a:t>IEEE802.15.1</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en-US" sz="1600" kern="100">
                          <a:effectLst/>
                          <a:latin typeface="+mn-lt"/>
                        </a:rPr>
                        <a:t> </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r>
              <a:tr h="611696">
                <a:tc>
                  <a:txBody>
                    <a:bodyPr/>
                    <a:lstStyle/>
                    <a:p>
                      <a:pPr algn="ctr">
                        <a:spcAft>
                          <a:spcPts val="0"/>
                        </a:spcAft>
                      </a:pPr>
                      <a:r>
                        <a:rPr lang="en-US" sz="1600" kern="100">
                          <a:effectLst/>
                          <a:latin typeface="+mn-lt"/>
                        </a:rPr>
                        <a:t>2</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通信速度</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600" kern="100" dirty="0">
                          <a:solidFill>
                            <a:srgbClr val="0000CC"/>
                          </a:solidFill>
                          <a:effectLst/>
                          <a:latin typeface="+mn-lt"/>
                        </a:rPr>
                        <a:t>12Mbps</a:t>
                      </a:r>
                      <a:r>
                        <a:rPr lang="ja-JP" sz="1600" kern="100" dirty="0">
                          <a:solidFill>
                            <a:srgbClr val="0000CC"/>
                          </a:solidFill>
                          <a:effectLst/>
                          <a:latin typeface="+mn-lt"/>
                        </a:rPr>
                        <a:t>以上</a:t>
                      </a:r>
                    </a:p>
                    <a:p>
                      <a:pPr algn="ctr">
                        <a:spcAft>
                          <a:spcPts val="0"/>
                        </a:spcAft>
                      </a:pPr>
                      <a:r>
                        <a:rPr lang="ja-JP" sz="1600" kern="100" dirty="0">
                          <a:solidFill>
                            <a:srgbClr val="0000CC"/>
                          </a:solidFill>
                          <a:effectLst/>
                          <a:latin typeface="+mn-lt"/>
                        </a:rPr>
                        <a:t>○</a:t>
                      </a:r>
                      <a:endParaRPr lang="ja-JP" sz="1600" kern="100" dirty="0">
                        <a:solidFill>
                          <a:srgbClr val="0000CC"/>
                        </a:solidFill>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en-US" sz="1600" kern="100" dirty="0" smtClean="0">
                          <a:effectLst/>
                          <a:latin typeface="+mn-lt"/>
                        </a:rPr>
                        <a:t>1</a:t>
                      </a:r>
                      <a:r>
                        <a:rPr lang="en-US" altLang="ja-JP" sz="1600" kern="100" dirty="0" smtClean="0">
                          <a:effectLst/>
                          <a:latin typeface="+mn-lt"/>
                        </a:rPr>
                        <a:t>,2,3</a:t>
                      </a:r>
                      <a:r>
                        <a:rPr lang="en-US" sz="1600" kern="100" dirty="0" smtClean="0">
                          <a:effectLst/>
                          <a:latin typeface="+mn-lt"/>
                        </a:rPr>
                        <a:t>Mbps</a:t>
                      </a:r>
                      <a:endParaRPr lang="ja-JP" sz="1600" kern="100" dirty="0">
                        <a:effectLst/>
                        <a:latin typeface="+mn-lt"/>
                      </a:endParaRPr>
                    </a:p>
                    <a:p>
                      <a:pPr algn="ctr">
                        <a:spcAft>
                          <a:spcPts val="0"/>
                        </a:spcAft>
                      </a:pPr>
                      <a:r>
                        <a:rPr lang="ja-JP" sz="1600" kern="100" dirty="0">
                          <a:effectLst/>
                          <a:latin typeface="+mn-lt"/>
                        </a:rPr>
                        <a:t>△</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en-US" altLang="ja-JP" sz="1600" kern="100" dirty="0" smtClean="0">
                          <a:solidFill>
                            <a:schemeClr val="tx1"/>
                          </a:solidFill>
                          <a:effectLst/>
                          <a:latin typeface="+mn-lt"/>
                        </a:rPr>
                        <a:t>※</a:t>
                      </a:r>
                      <a:r>
                        <a:rPr lang="ja-JP" altLang="en-US" sz="1600" kern="100" dirty="0" smtClean="0">
                          <a:solidFill>
                            <a:schemeClr val="tx1"/>
                          </a:solidFill>
                          <a:effectLst/>
                          <a:latin typeface="+mn-lt"/>
                        </a:rPr>
                        <a:t>理論値。</a:t>
                      </a:r>
                      <a:endParaRPr lang="en-US" altLang="ja-JP" sz="1600" kern="100" dirty="0" smtClean="0">
                        <a:solidFill>
                          <a:schemeClr val="tx1"/>
                        </a:solidFill>
                        <a:effectLst/>
                        <a:latin typeface="+mn-lt"/>
                      </a:endParaRPr>
                    </a:p>
                    <a:p>
                      <a:pPr algn="ctr">
                        <a:spcAft>
                          <a:spcPts val="0"/>
                        </a:spcAft>
                      </a:pPr>
                      <a:r>
                        <a:rPr lang="en-US" altLang="ja-JP" sz="1600" kern="100" dirty="0" smtClean="0">
                          <a:solidFill>
                            <a:schemeClr val="tx1"/>
                          </a:solidFill>
                          <a:effectLst/>
                          <a:latin typeface="+mn-lt"/>
                        </a:rPr>
                        <a:t>BLE</a:t>
                      </a:r>
                      <a:r>
                        <a:rPr lang="ja-JP" altLang="en-US" sz="1600" kern="100" dirty="0" smtClean="0">
                          <a:solidFill>
                            <a:schemeClr val="tx1"/>
                          </a:solidFill>
                          <a:effectLst/>
                          <a:latin typeface="+mn-lt"/>
                        </a:rPr>
                        <a:t>では実質シリアル通信程度の通信速度</a:t>
                      </a:r>
                      <a:endParaRPr lang="ja-JP" sz="1600" kern="100" dirty="0">
                        <a:solidFill>
                          <a:schemeClr val="tx1"/>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611696">
                <a:tc>
                  <a:txBody>
                    <a:bodyPr/>
                    <a:lstStyle/>
                    <a:p>
                      <a:pPr algn="ctr">
                        <a:spcAft>
                          <a:spcPts val="0"/>
                        </a:spcAft>
                      </a:pPr>
                      <a:r>
                        <a:rPr lang="en-US" sz="1600" kern="100">
                          <a:effectLst/>
                          <a:latin typeface="+mn-lt"/>
                        </a:rPr>
                        <a:t>3</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600" kern="100" dirty="0">
                          <a:effectLst/>
                          <a:latin typeface="+mn-lt"/>
                        </a:rPr>
                        <a:t>1</a:t>
                      </a:r>
                      <a:r>
                        <a:rPr lang="ja-JP" sz="1600" kern="100" dirty="0">
                          <a:effectLst/>
                          <a:latin typeface="+mn-lt"/>
                        </a:rPr>
                        <a:t>パケット量</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規定なし</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ja-JP" sz="1600" kern="100" dirty="0">
                          <a:effectLst/>
                          <a:latin typeface="+mn-lt"/>
                        </a:rPr>
                        <a:t>規定なし</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en-US" sz="1600" kern="100" dirty="0" smtClean="0">
                          <a:solidFill>
                            <a:schemeClr val="tx1"/>
                          </a:solidFill>
                          <a:effectLst/>
                          <a:latin typeface="+mn-lt"/>
                        </a:rPr>
                        <a:t>Max90byte</a:t>
                      </a:r>
                      <a:r>
                        <a:rPr lang="ja-JP" altLang="en-US" sz="1600" kern="100" dirty="0" smtClean="0">
                          <a:solidFill>
                            <a:schemeClr val="tx1"/>
                          </a:solidFill>
                          <a:effectLst/>
                          <a:latin typeface="+mn-lt"/>
                        </a:rPr>
                        <a:t>必要</a:t>
                      </a:r>
                      <a:endParaRPr lang="en-US" sz="1600" kern="100" dirty="0" smtClean="0">
                        <a:solidFill>
                          <a:schemeClr val="tx1"/>
                        </a:solidFill>
                        <a:effectLst/>
                        <a:latin typeface="+mn-lt"/>
                      </a:endParaRPr>
                    </a:p>
                    <a:p>
                      <a:pPr algn="ctr">
                        <a:spcAft>
                          <a:spcPts val="0"/>
                        </a:spcAft>
                      </a:pPr>
                      <a:r>
                        <a:rPr lang="en-US" sz="1600" kern="100" dirty="0" smtClean="0">
                          <a:solidFill>
                            <a:schemeClr val="tx1"/>
                          </a:solidFill>
                          <a:effectLst/>
                          <a:latin typeface="+mn-lt"/>
                        </a:rPr>
                        <a:t>(</a:t>
                      </a:r>
                      <a:r>
                        <a:rPr lang="ja-JP" sz="1600" kern="100" dirty="0">
                          <a:solidFill>
                            <a:schemeClr val="tx1"/>
                          </a:solidFill>
                          <a:effectLst/>
                          <a:latin typeface="+mn-lt"/>
                        </a:rPr>
                        <a:t>セットアッププロトコルによる</a:t>
                      </a:r>
                      <a:r>
                        <a:rPr lang="en-US" sz="1600" kern="100" dirty="0">
                          <a:solidFill>
                            <a:schemeClr val="tx1"/>
                          </a:solidFill>
                          <a:effectLst/>
                          <a:latin typeface="+mn-lt"/>
                        </a:rPr>
                        <a:t>)</a:t>
                      </a:r>
                      <a:endParaRPr lang="ja-JP" sz="1600" kern="100" dirty="0">
                        <a:solidFill>
                          <a:schemeClr val="tx1"/>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538377">
                <a:tc>
                  <a:txBody>
                    <a:bodyPr/>
                    <a:lstStyle/>
                    <a:p>
                      <a:pPr algn="ctr">
                        <a:spcAft>
                          <a:spcPts val="0"/>
                        </a:spcAft>
                      </a:pPr>
                      <a:r>
                        <a:rPr lang="en-US" sz="1600" kern="100">
                          <a:effectLst/>
                          <a:latin typeface="+mn-lt"/>
                        </a:rPr>
                        <a:t>4</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同時接続軸数</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600" kern="100" dirty="0">
                          <a:effectLst/>
                          <a:latin typeface="+mn-lt"/>
                        </a:rPr>
                        <a:t> </a:t>
                      </a:r>
                      <a:r>
                        <a:rPr lang="en-US" altLang="ja-JP" sz="1600" kern="100" dirty="0" smtClean="0">
                          <a:solidFill>
                            <a:srgbClr val="0000CC"/>
                          </a:solidFill>
                          <a:effectLst/>
                          <a:latin typeface="+mn-lt"/>
                        </a:rPr>
                        <a:t>15</a:t>
                      </a:r>
                      <a:r>
                        <a:rPr lang="ja-JP" altLang="en-US" sz="1600" kern="100" dirty="0" smtClean="0">
                          <a:solidFill>
                            <a:srgbClr val="0000CC"/>
                          </a:solidFill>
                          <a:effectLst/>
                          <a:latin typeface="+mn-lt"/>
                        </a:rPr>
                        <a:t>以上</a:t>
                      </a:r>
                      <a:endParaRPr lang="en-US" altLang="ja-JP" sz="1600" kern="100" dirty="0" smtClean="0">
                        <a:solidFill>
                          <a:srgbClr val="0000CC"/>
                        </a:solidFill>
                        <a:effectLst/>
                        <a:latin typeface="+mn-lt"/>
                      </a:endParaRPr>
                    </a:p>
                    <a:p>
                      <a:pPr algn="ctr">
                        <a:spcAft>
                          <a:spcPts val="0"/>
                        </a:spcAft>
                      </a:pPr>
                      <a:r>
                        <a:rPr lang="ja-JP" altLang="en-US" sz="1600" kern="100" dirty="0" smtClean="0">
                          <a:solidFill>
                            <a:srgbClr val="0000CC"/>
                          </a:solidFill>
                          <a:effectLst/>
                          <a:latin typeface="+mn-lt"/>
                          <a:ea typeface="ＭＳ 明朝" panose="02020609040205080304" pitchFamily="17" charset="-128"/>
                          <a:cs typeface="Times New Roman" panose="02020603050405020304" pitchFamily="18" charset="0"/>
                        </a:rPr>
                        <a:t>○</a:t>
                      </a:r>
                      <a:endParaRPr lang="ja-JP" sz="1600" kern="100" dirty="0">
                        <a:solidFill>
                          <a:srgbClr val="0000CC"/>
                        </a:solidFill>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en-US" altLang="ja-JP" sz="1600" kern="100" dirty="0" smtClean="0">
                          <a:effectLst/>
                          <a:latin typeface="+mn-lt"/>
                        </a:rPr>
                        <a:t>7(</a:t>
                      </a:r>
                      <a:r>
                        <a:rPr lang="ja-JP" altLang="en-US" sz="1600" kern="100" dirty="0" smtClean="0">
                          <a:effectLst/>
                          <a:latin typeface="+mn-lt"/>
                        </a:rPr>
                        <a:t>実質</a:t>
                      </a:r>
                      <a:r>
                        <a:rPr lang="en-US" altLang="ja-JP" sz="1600" kern="100" dirty="0" smtClean="0">
                          <a:effectLst/>
                          <a:latin typeface="+mn-lt"/>
                        </a:rPr>
                        <a:t>3~4)</a:t>
                      </a:r>
                    </a:p>
                    <a:p>
                      <a:pPr algn="ctr">
                        <a:spcAft>
                          <a:spcPts val="0"/>
                        </a:spcAft>
                      </a:pPr>
                      <a:r>
                        <a:rPr lang="ja-JP" altLang="en-US" sz="1600" kern="100" dirty="0" smtClean="0">
                          <a:effectLst/>
                          <a:latin typeface="+mn-lt"/>
                        </a:rPr>
                        <a:t>△</a:t>
                      </a:r>
                      <a:r>
                        <a:rPr lang="en-US" sz="1600" kern="100" dirty="0">
                          <a:effectLst/>
                          <a:latin typeface="+mn-lt"/>
                        </a:rPr>
                        <a:t> </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sz="1600" kern="100" dirty="0">
                          <a:solidFill>
                            <a:schemeClr val="tx1"/>
                          </a:solidFill>
                          <a:effectLst/>
                          <a:latin typeface="+mn-lt"/>
                        </a:rPr>
                        <a:t>セットアップの同時接続数</a:t>
                      </a:r>
                      <a:r>
                        <a:rPr lang="en-US" sz="1600" kern="100" dirty="0">
                          <a:solidFill>
                            <a:schemeClr val="tx1"/>
                          </a:solidFill>
                          <a:effectLst/>
                          <a:latin typeface="+mn-lt"/>
                        </a:rPr>
                        <a:t>:15max</a:t>
                      </a:r>
                      <a:endParaRPr lang="ja-JP" sz="1600" kern="100" dirty="0">
                        <a:solidFill>
                          <a:schemeClr val="tx1"/>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417398">
                <a:tc>
                  <a:txBody>
                    <a:bodyPr/>
                    <a:lstStyle/>
                    <a:p>
                      <a:pPr algn="ctr">
                        <a:spcAft>
                          <a:spcPts val="0"/>
                        </a:spcAft>
                      </a:pPr>
                      <a:r>
                        <a:rPr lang="en-US" sz="1600" kern="100">
                          <a:effectLst/>
                          <a:latin typeface="+mn-lt"/>
                        </a:rPr>
                        <a:t>5</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effectLst/>
                          <a:latin typeface="+mn-ea"/>
                          <a:ea typeface="+mn-ea"/>
                          <a:cs typeface="Times New Roman" panose="02020603050405020304" pitchFamily="18" charset="0"/>
                        </a:rPr>
                        <a:t>消費電力</a:t>
                      </a:r>
                      <a:endParaRPr lang="ja-JP" sz="1600" kern="100" dirty="0">
                        <a:effectLst/>
                        <a:latin typeface="+mn-ea"/>
                        <a:ea typeface="+mn-ea"/>
                        <a:cs typeface="Times New Roman" panose="02020603050405020304" pitchFamily="18" charset="0"/>
                      </a:endParaRPr>
                    </a:p>
                  </a:txBody>
                  <a:tcPr marL="62865" marR="62865" marT="0" marB="0" anchor="ctr"/>
                </a:tc>
                <a:tc>
                  <a:txBody>
                    <a:bodyPr/>
                    <a:lstStyle/>
                    <a:p>
                      <a:pPr algn="ctr">
                        <a:spcAft>
                          <a:spcPts val="0"/>
                        </a:spcAft>
                      </a:pPr>
                      <a:r>
                        <a:rPr lang="en-US" altLang="ja-JP" sz="1600" kern="100" dirty="0" smtClean="0">
                          <a:effectLst/>
                          <a:latin typeface="+mn-ea"/>
                          <a:ea typeface="+mn-ea"/>
                          <a:cs typeface="Times New Roman" panose="02020603050405020304" pitchFamily="18" charset="0"/>
                        </a:rPr>
                        <a:t>400mA</a:t>
                      </a:r>
                      <a:endParaRPr lang="ja-JP" sz="1600" kern="100" dirty="0">
                        <a:effectLst/>
                        <a:latin typeface="+mn-ea"/>
                        <a:ea typeface="+mn-ea"/>
                        <a:cs typeface="Times New Roman" panose="02020603050405020304" pitchFamily="18" charset="0"/>
                      </a:endParaRPr>
                    </a:p>
                  </a:txBody>
                  <a:tcPr marL="62865" marR="62865" marT="0" marB="0" anchor="ctr">
                    <a:noFill/>
                  </a:tcPr>
                </a:tc>
                <a:tc>
                  <a:txBody>
                    <a:bodyPr/>
                    <a:lstStyle/>
                    <a:p>
                      <a:pPr algn="ctr">
                        <a:spcAft>
                          <a:spcPts val="0"/>
                        </a:spcAft>
                      </a:pPr>
                      <a:r>
                        <a:rPr lang="en-US" altLang="ja-JP" sz="1600" kern="100" dirty="0" smtClean="0">
                          <a:solidFill>
                            <a:srgbClr val="0000CC"/>
                          </a:solidFill>
                          <a:effectLst/>
                          <a:latin typeface="+mn-ea"/>
                          <a:ea typeface="+mn-ea"/>
                          <a:cs typeface="Times New Roman" panose="02020603050405020304" pitchFamily="18" charset="0"/>
                        </a:rPr>
                        <a:t>60mA</a:t>
                      </a:r>
                      <a:endParaRPr lang="ja-JP" sz="1600" kern="100" dirty="0">
                        <a:solidFill>
                          <a:srgbClr val="0000CC"/>
                        </a:solidFill>
                        <a:effectLst/>
                        <a:latin typeface="+mn-ea"/>
                        <a:ea typeface="+mn-ea"/>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altLang="en-US" sz="1600" kern="100" dirty="0" smtClean="0">
                          <a:solidFill>
                            <a:schemeClr val="tx1"/>
                          </a:solidFill>
                          <a:effectLst/>
                          <a:latin typeface="+mn-ea"/>
                          <a:ea typeface="+mn-ea"/>
                          <a:cs typeface="Times New Roman" panose="02020603050405020304" pitchFamily="18" charset="0"/>
                          <a:hlinkClick r:id="rId4"/>
                        </a:rPr>
                        <a:t>デバイス単体比較</a:t>
                      </a:r>
                      <a:r>
                        <a:rPr lang="en-US" altLang="ja-JP" sz="1600" kern="100" dirty="0" smtClean="0">
                          <a:solidFill>
                            <a:schemeClr val="tx1"/>
                          </a:solidFill>
                          <a:effectLst/>
                          <a:latin typeface="+mn-ea"/>
                          <a:ea typeface="+mn-ea"/>
                          <a:cs typeface="Times New Roman" panose="02020603050405020304" pitchFamily="18" charset="0"/>
                          <a:hlinkClick r:id="rId4"/>
                        </a:rPr>
                        <a:t>@DC3.3V</a:t>
                      </a:r>
                      <a:endParaRPr lang="ja-JP" sz="1600" kern="100" dirty="0">
                        <a:solidFill>
                          <a:schemeClr val="tx1"/>
                        </a:solidFill>
                        <a:effectLst/>
                        <a:latin typeface="+mn-ea"/>
                        <a:ea typeface="+mn-ea"/>
                        <a:cs typeface="Times New Roman" panose="02020603050405020304" pitchFamily="18" charset="0"/>
                      </a:endParaRPr>
                    </a:p>
                  </a:txBody>
                  <a:tcPr marL="62865" marR="62865" marT="0" marB="0" anchor="ctr"/>
                </a:tc>
              </a:tr>
              <a:tr h="517845">
                <a:tc>
                  <a:txBody>
                    <a:bodyPr/>
                    <a:lstStyle/>
                    <a:p>
                      <a:pPr algn="ctr">
                        <a:spcAft>
                          <a:spcPts val="0"/>
                        </a:spcAft>
                      </a:pPr>
                      <a:r>
                        <a:rPr lang="en-US" sz="1600" kern="100">
                          <a:effectLst/>
                          <a:latin typeface="+mn-lt"/>
                        </a:rPr>
                        <a:t>6</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通信距離</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altLang="ja-JP" sz="1600" kern="100" dirty="0" smtClean="0">
                          <a:solidFill>
                            <a:srgbClr val="0000CC"/>
                          </a:solidFill>
                          <a:effectLst/>
                          <a:latin typeface="+mn-lt"/>
                        </a:rPr>
                        <a:t>10</a:t>
                      </a:r>
                      <a:r>
                        <a:rPr lang="en-US" sz="1600" kern="100" dirty="0" smtClean="0">
                          <a:solidFill>
                            <a:srgbClr val="0000CC"/>
                          </a:solidFill>
                          <a:effectLst/>
                          <a:latin typeface="+mn-lt"/>
                        </a:rPr>
                        <a:t>0m</a:t>
                      </a:r>
                    </a:p>
                    <a:p>
                      <a:pPr algn="ctr">
                        <a:spcAft>
                          <a:spcPts val="0"/>
                        </a:spcAft>
                      </a:pPr>
                      <a:r>
                        <a:rPr lang="ja-JP" altLang="en-US" sz="1600" kern="100" dirty="0" smtClean="0">
                          <a:solidFill>
                            <a:srgbClr val="0000CC"/>
                          </a:solidFill>
                          <a:effectLst/>
                          <a:latin typeface="+mn-lt"/>
                          <a:ea typeface="ＭＳ 明朝" panose="02020609040205080304" pitchFamily="17" charset="-128"/>
                          <a:cs typeface="Times New Roman" panose="02020603050405020304" pitchFamily="18" charset="0"/>
                        </a:rPr>
                        <a:t>○</a:t>
                      </a:r>
                      <a:endParaRPr lang="ja-JP" sz="1600" kern="100" dirty="0">
                        <a:solidFill>
                          <a:srgbClr val="0000CC"/>
                        </a:solidFill>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en-US" altLang="ja-JP" sz="1600" kern="100" dirty="0" smtClean="0">
                          <a:effectLst/>
                          <a:latin typeface="+mn-lt"/>
                        </a:rPr>
                        <a:t>10</a:t>
                      </a:r>
                      <a:r>
                        <a:rPr lang="en-US" sz="1600" kern="100" dirty="0" smtClean="0">
                          <a:effectLst/>
                          <a:latin typeface="+mn-lt"/>
                        </a:rPr>
                        <a:t>m</a:t>
                      </a:r>
                    </a:p>
                    <a:p>
                      <a:pPr algn="ctr">
                        <a:spcAft>
                          <a:spcPts val="0"/>
                        </a:spcAft>
                      </a:pPr>
                      <a:r>
                        <a:rPr lang="ja-JP" altLang="en-US" sz="1600" kern="100" dirty="0" smtClean="0">
                          <a:effectLst/>
                          <a:latin typeface="+mn-lt"/>
                          <a:ea typeface="ＭＳ 明朝" panose="02020609040205080304" pitchFamily="17" charset="-128"/>
                          <a:cs typeface="Times New Roman" panose="02020603050405020304" pitchFamily="18" charset="0"/>
                        </a:rPr>
                        <a:t>△</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altLang="en-US" sz="1600" kern="100" dirty="0" smtClean="0">
                          <a:solidFill>
                            <a:schemeClr val="tx1"/>
                          </a:solidFill>
                          <a:effectLst/>
                          <a:latin typeface="+mn-lt"/>
                        </a:rPr>
                        <a:t>実質は右記表記の</a:t>
                      </a:r>
                      <a:r>
                        <a:rPr lang="en-US" altLang="ja-JP" sz="1600" kern="100" dirty="0" smtClean="0">
                          <a:solidFill>
                            <a:schemeClr val="tx1"/>
                          </a:solidFill>
                          <a:effectLst/>
                          <a:latin typeface="+mn-lt"/>
                        </a:rPr>
                        <a:t>1/2</a:t>
                      </a:r>
                      <a:r>
                        <a:rPr lang="ja-JP" altLang="en-US" sz="1600" kern="100" dirty="0" smtClean="0">
                          <a:solidFill>
                            <a:schemeClr val="tx1"/>
                          </a:solidFill>
                          <a:effectLst/>
                          <a:latin typeface="+mn-lt"/>
                        </a:rPr>
                        <a:t>以下</a:t>
                      </a:r>
                      <a:r>
                        <a:rPr lang="en-US" sz="1600" kern="100" dirty="0">
                          <a:solidFill>
                            <a:schemeClr val="tx1"/>
                          </a:solidFill>
                          <a:effectLst/>
                          <a:latin typeface="+mn-lt"/>
                        </a:rPr>
                        <a:t> </a:t>
                      </a:r>
                      <a:endParaRPr lang="ja-JP" sz="1600" kern="100" dirty="0">
                        <a:solidFill>
                          <a:schemeClr val="tx1"/>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475597">
                <a:tc>
                  <a:txBody>
                    <a:bodyPr/>
                    <a:lstStyle/>
                    <a:p>
                      <a:pPr algn="ctr">
                        <a:spcAft>
                          <a:spcPts val="0"/>
                        </a:spcAft>
                      </a:pPr>
                      <a:r>
                        <a:rPr lang="en-US" sz="1600" kern="100">
                          <a:effectLst/>
                          <a:latin typeface="+mn-lt"/>
                        </a:rPr>
                        <a:t>7</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コスト</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a:effectLst/>
                          <a:latin typeface="+mn-lt"/>
                          <a:ea typeface="+mn-ea"/>
                          <a:cs typeface="+mn-cs"/>
                        </a:rPr>
                        <a:t>○</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ja-JP" altLang="en-US" sz="1600" b="0" kern="100" dirty="0" smtClean="0">
                          <a:solidFill>
                            <a:schemeClr val="accent6"/>
                          </a:solidFill>
                          <a:effectLst/>
                          <a:latin typeface="+mn-lt"/>
                          <a:ea typeface="ＭＳ 明朝" panose="02020609040205080304" pitchFamily="17" charset="-128"/>
                          <a:cs typeface="Times New Roman" panose="02020603050405020304" pitchFamily="18" charset="0"/>
                        </a:rPr>
                        <a:t>○</a:t>
                      </a:r>
                      <a:endParaRPr lang="ja-JP" sz="1600" b="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altLang="en-US" sz="1600" kern="100" dirty="0" smtClean="0">
                          <a:solidFill>
                            <a:schemeClr val="tx1"/>
                          </a:solidFill>
                          <a:effectLst/>
                          <a:latin typeface="+mn-ea"/>
                          <a:ea typeface="+mn-ea"/>
                          <a:cs typeface="Times New Roman" panose="02020603050405020304" pitchFamily="18" charset="0"/>
                        </a:rPr>
                        <a:t>明確な差異なし</a:t>
                      </a:r>
                      <a:endParaRPr lang="ja-JP" sz="1600" kern="100" dirty="0">
                        <a:solidFill>
                          <a:schemeClr val="tx1"/>
                        </a:solidFill>
                        <a:effectLst/>
                        <a:latin typeface="+mn-ea"/>
                        <a:ea typeface="+mn-ea"/>
                        <a:cs typeface="Times New Roman" panose="02020603050405020304" pitchFamily="18" charset="0"/>
                      </a:endParaRPr>
                    </a:p>
                  </a:txBody>
                  <a:tcPr marL="62865" marR="62865" marT="0" marB="0" anchor="ctr"/>
                </a:tc>
              </a:tr>
              <a:tr h="574638">
                <a:tc>
                  <a:txBody>
                    <a:bodyPr/>
                    <a:lstStyle/>
                    <a:p>
                      <a:pPr algn="ctr">
                        <a:spcAft>
                          <a:spcPts val="0"/>
                        </a:spcAft>
                      </a:pPr>
                      <a:r>
                        <a:rPr lang="en-US" sz="1600" kern="100">
                          <a:effectLst/>
                          <a:latin typeface="+mn-lt"/>
                        </a:rPr>
                        <a:t>8</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開発の容易性</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solidFill>
                            <a:schemeClr val="tx1"/>
                          </a:solidFill>
                          <a:effectLst/>
                          <a:latin typeface="+mn-lt"/>
                          <a:ea typeface="+mn-ea"/>
                          <a:cs typeface="+mn-cs"/>
                        </a:rPr>
                        <a:t>△</a:t>
                      </a:r>
                      <a:endParaRPr lang="ja-JP" sz="1600" kern="100" dirty="0">
                        <a:solidFill>
                          <a:schemeClr val="tx1"/>
                        </a:solidFill>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ja-JP" altLang="en-US" sz="1600" kern="100" dirty="0" smtClean="0">
                          <a:solidFill>
                            <a:srgbClr val="0000FF"/>
                          </a:solidFill>
                          <a:effectLst/>
                          <a:latin typeface="+mn-lt"/>
                          <a:ea typeface="ＭＳ 明朝" panose="02020609040205080304" pitchFamily="17" charset="-128"/>
                          <a:cs typeface="Times New Roman" panose="02020603050405020304" pitchFamily="18" charset="0"/>
                        </a:rPr>
                        <a:t>○</a:t>
                      </a:r>
                      <a:endParaRPr lang="ja-JP" sz="1600" kern="100" dirty="0">
                        <a:solidFill>
                          <a:srgbClr val="0000FF"/>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altLang="en-US" sz="1600" kern="100" dirty="0" smtClean="0">
                          <a:effectLst/>
                          <a:latin typeface="+mn-lt"/>
                        </a:rPr>
                        <a:t>セキュリティ</a:t>
                      </a:r>
                      <a:r>
                        <a:rPr lang="ja-JP" altLang="en-US" sz="1600" kern="100" dirty="0" smtClean="0">
                          <a:effectLst/>
                          <a:latin typeface="+mn-lt"/>
                        </a:rPr>
                        <a:t>対策，法規制対応で</a:t>
                      </a:r>
                      <a:r>
                        <a:rPr lang="en-US" altLang="ja-JP" sz="1600" kern="100" dirty="0" smtClean="0">
                          <a:effectLst/>
                          <a:latin typeface="+mn-lt"/>
                        </a:rPr>
                        <a:t>BT</a:t>
                      </a:r>
                      <a:r>
                        <a:rPr lang="ja-JP" altLang="en-US" sz="1600" kern="100" dirty="0" smtClean="0">
                          <a:effectLst/>
                          <a:latin typeface="+mn-lt"/>
                        </a:rPr>
                        <a:t>有利</a:t>
                      </a:r>
                      <a:endParaRPr lang="en-US" altLang="ja-JP" sz="1600" kern="100" dirty="0" smtClean="0">
                        <a:effectLst/>
                        <a:latin typeface="+mn-lt"/>
                      </a:endParaRPr>
                    </a:p>
                    <a:p>
                      <a:pPr algn="ctr">
                        <a:spcAft>
                          <a:spcPts val="0"/>
                        </a:spcAft>
                      </a:pPr>
                      <a:r>
                        <a:rPr lang="ja-JP" altLang="en-US" sz="1600" kern="100" dirty="0" smtClean="0">
                          <a:effectLst/>
                          <a:latin typeface="+mn-lt"/>
                        </a:rPr>
                        <a:t>シリアル置き換え専用プロファイルあり</a:t>
                      </a:r>
                      <a:endParaRPr lang="en-US" altLang="ja-JP" sz="1600" kern="100" dirty="0" smtClean="0">
                        <a:effectLst/>
                        <a:latin typeface="+mn-lt"/>
                      </a:endParaRPr>
                    </a:p>
                  </a:txBody>
                  <a:tcPr marL="62865" marR="62865" marT="0" marB="0" anchor="ctr"/>
                </a:tc>
              </a:tr>
              <a:tr h="754143">
                <a:tc>
                  <a:txBody>
                    <a:bodyPr/>
                    <a:lstStyle/>
                    <a:p>
                      <a:pPr algn="ctr">
                        <a:spcAft>
                          <a:spcPts val="0"/>
                        </a:spcAft>
                      </a:pPr>
                      <a:r>
                        <a:rPr lang="en-US" sz="1600" kern="100">
                          <a:effectLst/>
                          <a:latin typeface="+mn-lt"/>
                        </a:rPr>
                        <a:t>9</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運用</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ja-JP" altLang="en-US" sz="1600" b="1" kern="100" dirty="0" smtClean="0">
                          <a:solidFill>
                            <a:srgbClr val="0000FF"/>
                          </a:solidFill>
                          <a:effectLst/>
                          <a:latin typeface="+mn-lt"/>
                          <a:ea typeface="ＭＳ 明朝" panose="02020609040205080304" pitchFamily="17" charset="-128"/>
                          <a:cs typeface="Times New Roman" panose="02020603050405020304" pitchFamily="18" charset="0"/>
                        </a:rPr>
                        <a:t>△</a:t>
                      </a:r>
                      <a:endParaRPr lang="ja-JP" sz="1600" b="1" kern="100" dirty="0">
                        <a:solidFill>
                          <a:srgbClr val="0000FF"/>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dirty="0" smtClean="0">
                          <a:effectLst/>
                          <a:latin typeface="+mn-lt"/>
                        </a:rPr>
                        <a:t>・クリーンルーム環境では</a:t>
                      </a:r>
                      <a:r>
                        <a:rPr lang="en-US" altLang="ja-JP" sz="1600" kern="100" dirty="0" smtClean="0">
                          <a:effectLst/>
                          <a:latin typeface="+mn-lt"/>
                        </a:rPr>
                        <a:t>Wi-Fi</a:t>
                      </a:r>
                      <a:r>
                        <a:rPr lang="ja-JP" altLang="en-US" sz="1600" kern="100" dirty="0" smtClean="0">
                          <a:effectLst/>
                          <a:latin typeface="+mn-lt"/>
                        </a:rPr>
                        <a:t>不可</a:t>
                      </a:r>
                      <a:r>
                        <a:rPr lang="en-US" altLang="ja-JP" sz="1600" kern="100" dirty="0" smtClean="0">
                          <a:effectLst/>
                          <a:latin typeface="+mn-lt"/>
                        </a:rPr>
                        <a:t/>
                      </a:r>
                      <a:br>
                        <a:rPr lang="en-US" altLang="ja-JP" sz="1600" kern="100" dirty="0" smtClean="0">
                          <a:effectLst/>
                          <a:latin typeface="+mn-lt"/>
                        </a:rPr>
                      </a:br>
                      <a:r>
                        <a:rPr lang="ja-JP" altLang="en-US" sz="1600" kern="100" dirty="0" smtClean="0">
                          <a:effectLst/>
                          <a:latin typeface="+mn-lt"/>
                        </a:rPr>
                        <a:t>・クラウド接続では</a:t>
                      </a:r>
                      <a:r>
                        <a:rPr lang="en-US" altLang="ja-JP" sz="1600" kern="100" dirty="0" smtClean="0">
                          <a:effectLst/>
                          <a:latin typeface="+mn-lt"/>
                        </a:rPr>
                        <a:t>BT</a:t>
                      </a:r>
                      <a:r>
                        <a:rPr lang="ja-JP" altLang="en-US" sz="1600" kern="100" dirty="0" smtClean="0">
                          <a:effectLst/>
                          <a:latin typeface="+mn-lt"/>
                        </a:rPr>
                        <a:t>は変換</a:t>
                      </a:r>
                      <a:r>
                        <a:rPr lang="ja-JP" altLang="en-US" sz="1600" kern="100" dirty="0" smtClean="0">
                          <a:effectLst/>
                          <a:latin typeface="+mn-lt"/>
                        </a:rPr>
                        <a:t>必要</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r>
            </a:tbl>
          </a:graphicData>
        </a:graphic>
      </p:graphicFrame>
    </p:spTree>
    <p:extLst>
      <p:ext uri="{BB962C8B-B14F-4D97-AF65-F5344CB8AC3E}">
        <p14:creationId xmlns:p14="http://schemas.microsoft.com/office/powerpoint/2010/main" val="3004492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3</a:t>
            </a:r>
            <a:r>
              <a:rPr kumimoji="1" lang="en-US" altLang="ja-JP" dirty="0" smtClean="0"/>
              <a:t>. </a:t>
            </a:r>
            <a:r>
              <a:rPr lang="ja-JP" altLang="en-US" dirty="0" smtClean="0"/>
              <a:t>無線化についての市場調査</a:t>
            </a:r>
            <a:r>
              <a:rPr lang="en-US" altLang="ja-JP" dirty="0" smtClean="0"/>
              <a:t>(Wi-Fi</a:t>
            </a:r>
            <a:r>
              <a:rPr lang="ja-JP" altLang="en-US" dirty="0" smtClean="0"/>
              <a:t> </a:t>
            </a:r>
            <a:r>
              <a:rPr lang="en-US" altLang="ja-JP" dirty="0" smtClean="0"/>
              <a:t>vs</a:t>
            </a:r>
            <a:r>
              <a:rPr lang="ja-JP" altLang="en-US" dirty="0" smtClean="0"/>
              <a:t> </a:t>
            </a:r>
            <a:r>
              <a:rPr lang="en-US" altLang="ja-JP" dirty="0" smtClean="0"/>
              <a:t>Bluetooth(BT))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3</a:t>
            </a:fld>
            <a:endParaRPr lang="ja-JP" altLang="en-US" dirty="0"/>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2" name="表 1"/>
          <p:cNvGraphicFramePr>
            <a:graphicFrameLocks noGrp="1"/>
          </p:cNvGraphicFramePr>
          <p:nvPr>
            <p:extLst>
              <p:ext uri="{D42A27DB-BD31-4B8C-83A1-F6EECF244321}">
                <p14:modId xmlns:p14="http://schemas.microsoft.com/office/powerpoint/2010/main" val="701622723"/>
              </p:ext>
            </p:extLst>
          </p:nvPr>
        </p:nvGraphicFramePr>
        <p:xfrm>
          <a:off x="200471" y="834441"/>
          <a:ext cx="9548204" cy="5599616"/>
        </p:xfrm>
        <a:graphic>
          <a:graphicData uri="http://schemas.openxmlformats.org/drawingml/2006/table">
            <a:tbl>
              <a:tblPr>
                <a:tableStyleId>{616DA210-FB5B-4158-B5E0-FEB733F419BA}</a:tableStyleId>
              </a:tblPr>
              <a:tblGrid>
                <a:gridCol w="775016"/>
                <a:gridCol w="1826692"/>
                <a:gridCol w="2330841"/>
                <a:gridCol w="4615655"/>
              </a:tblGrid>
              <a:tr h="582459">
                <a:tc>
                  <a:txBody>
                    <a:bodyPr/>
                    <a:lstStyle/>
                    <a:p>
                      <a:pPr algn="ctr">
                        <a:spcAft>
                          <a:spcPts val="0"/>
                        </a:spcAft>
                      </a:pPr>
                      <a:r>
                        <a:rPr lang="en-US" sz="1600" kern="100" dirty="0">
                          <a:effectLst/>
                          <a:latin typeface="+mn-lt"/>
                        </a:rPr>
                        <a:t> </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solidFill>
                            <a:schemeClr val="accent6"/>
                          </a:solidFill>
                          <a:effectLst/>
                          <a:latin typeface="+mn-ea"/>
                          <a:ea typeface="+mn-ea"/>
                          <a:cs typeface="Times New Roman" panose="02020603050405020304" pitchFamily="18" charset="0"/>
                        </a:rPr>
                        <a:t>項目</a:t>
                      </a:r>
                      <a:endParaRPr lang="ja-JP" sz="1600" kern="100" dirty="0">
                        <a:solidFill>
                          <a:schemeClr val="accent6"/>
                        </a:solidFill>
                        <a:effectLst/>
                        <a:latin typeface="+mn-ea"/>
                        <a:ea typeface="+mn-ea"/>
                        <a:cs typeface="Times New Roman" panose="02020603050405020304" pitchFamily="18" charset="0"/>
                      </a:endParaRPr>
                    </a:p>
                  </a:txBody>
                  <a:tcPr marL="62865" marR="62865"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kern="100" dirty="0" smtClean="0">
                          <a:solidFill>
                            <a:schemeClr val="accent6"/>
                          </a:solidFill>
                          <a:effectLst/>
                          <a:latin typeface="+mn-ea"/>
                          <a:ea typeface="+mn-ea"/>
                        </a:rPr>
                        <a:t>内容</a:t>
                      </a:r>
                      <a:endParaRPr lang="ja-JP" altLang="ja-JP" sz="1600" kern="100" dirty="0" smtClean="0">
                        <a:solidFill>
                          <a:schemeClr val="accent6"/>
                        </a:solidFill>
                        <a:effectLst/>
                        <a:latin typeface="+mn-ea"/>
                        <a:ea typeface="+mn-ea"/>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en-US" altLang="ja-JP" sz="1600" kern="100" dirty="0" smtClean="0">
                          <a:solidFill>
                            <a:schemeClr val="accent6"/>
                          </a:solidFill>
                          <a:effectLst/>
                          <a:latin typeface="+mn-lt"/>
                        </a:rPr>
                        <a:t>S#</a:t>
                      </a:r>
                      <a:r>
                        <a:rPr lang="ja-JP" altLang="en-US" sz="1600" kern="100" dirty="0" smtClean="0">
                          <a:solidFill>
                            <a:schemeClr val="accent6"/>
                          </a:solidFill>
                          <a:effectLst/>
                          <a:latin typeface="+mn-lt"/>
                        </a:rPr>
                        <a:t>コメント</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375852">
                <a:tc>
                  <a:txBody>
                    <a:bodyPr/>
                    <a:lstStyle/>
                    <a:p>
                      <a:pPr algn="ctr">
                        <a:spcAft>
                          <a:spcPts val="0"/>
                        </a:spcAft>
                      </a:pPr>
                      <a:r>
                        <a:rPr lang="en-US" sz="1600" kern="100" dirty="0">
                          <a:effectLst/>
                          <a:latin typeface="+mn-lt"/>
                        </a:rPr>
                        <a:t>1</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solidFill>
                            <a:schemeClr val="accent6"/>
                          </a:solidFill>
                          <a:effectLst/>
                          <a:latin typeface="+mn-lt"/>
                        </a:rPr>
                        <a:t>他社</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altLang="ja-JP" sz="1600" kern="100" dirty="0" smtClean="0">
                          <a:solidFill>
                            <a:schemeClr val="accent6"/>
                          </a:solidFill>
                          <a:effectLst/>
                          <a:latin typeface="+mn-lt"/>
                          <a:ea typeface="ＭＳ 明朝" panose="02020609040205080304" pitchFamily="17" charset="-128"/>
                          <a:cs typeface="Times New Roman" panose="02020603050405020304" pitchFamily="18" charset="0"/>
                        </a:rPr>
                        <a:t>P</a:t>
                      </a:r>
                      <a:r>
                        <a:rPr lang="ja-JP" altLang="en-US" sz="1600" kern="100" dirty="0" smtClean="0">
                          <a:solidFill>
                            <a:schemeClr val="accent6"/>
                          </a:solidFill>
                          <a:effectLst/>
                          <a:latin typeface="+mn-lt"/>
                          <a:ea typeface="ＭＳ 明朝" panose="02020609040205080304" pitchFamily="17" charset="-128"/>
                          <a:cs typeface="Times New Roman" panose="02020603050405020304" pitchFamily="18" charset="0"/>
                        </a:rPr>
                        <a:t>社</a:t>
                      </a:r>
                      <a:r>
                        <a:rPr lang="en-US" altLang="ja-JP" sz="1600" kern="100" dirty="0" smtClean="0">
                          <a:solidFill>
                            <a:schemeClr val="accent6"/>
                          </a:solidFill>
                          <a:effectLst/>
                          <a:latin typeface="+mn-lt"/>
                          <a:ea typeface="ＭＳ 明朝" panose="02020609040205080304" pitchFamily="17" charset="-128"/>
                          <a:cs typeface="Times New Roman" panose="02020603050405020304" pitchFamily="18" charset="0"/>
                        </a:rPr>
                        <a:t>:Wi-Fi</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l">
                        <a:spcAft>
                          <a:spcPts val="0"/>
                        </a:spcAft>
                      </a:pPr>
                      <a:r>
                        <a:rPr lang="ja-JP" altLang="en-US" sz="1600" kern="100" dirty="0" smtClean="0">
                          <a:solidFill>
                            <a:schemeClr val="accent6"/>
                          </a:solidFill>
                          <a:effectLst/>
                          <a:latin typeface="+mn-lt"/>
                        </a:rPr>
                        <a:t>・その他</a:t>
                      </a:r>
                      <a:r>
                        <a:rPr lang="ja-JP" altLang="en-US" sz="1600" kern="100" dirty="0" smtClean="0">
                          <a:solidFill>
                            <a:schemeClr val="accent6"/>
                          </a:solidFill>
                          <a:effectLst/>
                          <a:latin typeface="+mn-lt"/>
                        </a:rPr>
                        <a:t>コンペチタラインアップなし</a:t>
                      </a:r>
                      <a:r>
                        <a:rPr lang="en-US" sz="1600" kern="100" dirty="0">
                          <a:solidFill>
                            <a:schemeClr val="accent6"/>
                          </a:solidFill>
                          <a:effectLst/>
                          <a:latin typeface="+mn-lt"/>
                        </a:rPr>
                        <a:t> </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717118">
                <a:tc>
                  <a:txBody>
                    <a:bodyPr/>
                    <a:lstStyle/>
                    <a:p>
                      <a:pPr algn="ctr">
                        <a:spcAft>
                          <a:spcPts val="0"/>
                        </a:spcAft>
                      </a:pPr>
                      <a:r>
                        <a:rPr lang="en-US" sz="1600" kern="100">
                          <a:effectLst/>
                          <a:latin typeface="+mn-lt"/>
                        </a:rPr>
                        <a:t>2</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solidFill>
                            <a:schemeClr val="accent6"/>
                          </a:solidFill>
                          <a:effectLst/>
                          <a:latin typeface="+mn-lt"/>
                        </a:rPr>
                        <a:t>実装形態</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b="0" kern="100" dirty="0" smtClean="0">
                          <a:solidFill>
                            <a:schemeClr val="accent6"/>
                          </a:solidFill>
                          <a:effectLst/>
                          <a:latin typeface="+mn-ea"/>
                          <a:ea typeface="+mn-ea"/>
                          <a:cs typeface="Times New Roman" panose="02020603050405020304" pitchFamily="18" charset="0"/>
                        </a:rPr>
                        <a:t>ドングル方式を推奨</a:t>
                      </a:r>
                      <a:endParaRPr lang="ja-JP" sz="1600" b="0" kern="100" dirty="0">
                        <a:solidFill>
                          <a:schemeClr val="accent6"/>
                        </a:solidFill>
                        <a:effectLst/>
                        <a:latin typeface="+mn-ea"/>
                        <a:ea typeface="+mn-ea"/>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altLang="en-US" sz="1600" kern="100" dirty="0" smtClean="0">
                          <a:solidFill>
                            <a:schemeClr val="accent6"/>
                          </a:solidFill>
                          <a:effectLst/>
                          <a:latin typeface="+mn-ea"/>
                          <a:ea typeface="+mn-ea"/>
                          <a:cs typeface="Times New Roman" panose="02020603050405020304" pitchFamily="18" charset="0"/>
                        </a:rPr>
                        <a:t>・アンプ本体に無線機能を実装すると仕向地で型番変更して規格対応など，手間がかかる。</a:t>
                      </a:r>
                      <a:endParaRPr lang="ja-JP" sz="1600" kern="100" dirty="0">
                        <a:solidFill>
                          <a:schemeClr val="accent6"/>
                        </a:solidFill>
                        <a:effectLst/>
                        <a:latin typeface="+mn-ea"/>
                        <a:ea typeface="+mn-ea"/>
                        <a:cs typeface="Times New Roman" panose="02020603050405020304" pitchFamily="18" charset="0"/>
                      </a:endParaRPr>
                    </a:p>
                  </a:txBody>
                  <a:tcPr marL="62865" marR="62865" marT="0" marB="0" anchor="ctr"/>
                </a:tc>
              </a:tr>
              <a:tr h="682969">
                <a:tc>
                  <a:txBody>
                    <a:bodyPr/>
                    <a:lstStyle/>
                    <a:p>
                      <a:pPr algn="ctr">
                        <a:spcAft>
                          <a:spcPts val="0"/>
                        </a:spcAft>
                      </a:pPr>
                      <a:r>
                        <a:rPr lang="en-US" sz="1600" kern="100">
                          <a:effectLst/>
                          <a:latin typeface="+mn-lt"/>
                        </a:rPr>
                        <a:t>3</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solidFill>
                            <a:schemeClr val="accent6"/>
                          </a:solidFill>
                          <a:effectLst/>
                          <a:latin typeface="+mn-lt"/>
                        </a:rPr>
                        <a:t>使用環境</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altLang="ja-JP" sz="1600" kern="100" dirty="0" smtClean="0">
                          <a:solidFill>
                            <a:srgbClr val="0000FF"/>
                          </a:solidFill>
                          <a:effectLst/>
                          <a:latin typeface="+mn-lt"/>
                          <a:ea typeface="ＭＳ 明朝" panose="02020609040205080304" pitchFamily="17" charset="-128"/>
                          <a:cs typeface="Times New Roman" panose="02020603050405020304" pitchFamily="18" charset="0"/>
                        </a:rPr>
                        <a:t>BT</a:t>
                      </a:r>
                      <a:r>
                        <a:rPr lang="ja-JP" altLang="en-US" sz="1600" kern="100" dirty="0" smtClean="0">
                          <a:solidFill>
                            <a:srgbClr val="0000FF"/>
                          </a:solidFill>
                          <a:effectLst/>
                          <a:latin typeface="+mn-lt"/>
                          <a:ea typeface="ＭＳ 明朝" panose="02020609040205080304" pitchFamily="17" charset="-128"/>
                          <a:cs typeface="Times New Roman" panose="02020603050405020304" pitchFamily="18" charset="0"/>
                        </a:rPr>
                        <a:t>：○</a:t>
                      </a:r>
                      <a:endParaRPr lang="en-US" altLang="ja-JP" sz="1600" kern="100" dirty="0" smtClean="0">
                        <a:solidFill>
                          <a:srgbClr val="0000FF"/>
                        </a:solidFill>
                        <a:effectLst/>
                        <a:latin typeface="+mn-lt"/>
                        <a:ea typeface="ＭＳ 明朝" panose="02020609040205080304" pitchFamily="17" charset="-128"/>
                        <a:cs typeface="Times New Roman" panose="02020603050405020304" pitchFamily="18" charset="0"/>
                      </a:endParaRPr>
                    </a:p>
                    <a:p>
                      <a:pPr algn="ctr">
                        <a:spcAft>
                          <a:spcPts val="0"/>
                        </a:spcAft>
                      </a:pPr>
                      <a:r>
                        <a:rPr lang="en-US" altLang="ja-JP" sz="1600" kern="100" dirty="0" smtClean="0">
                          <a:solidFill>
                            <a:srgbClr val="0000FF"/>
                          </a:solidFill>
                          <a:effectLst/>
                          <a:latin typeface="+mn-lt"/>
                          <a:ea typeface="ＭＳ 明朝" panose="02020609040205080304" pitchFamily="17" charset="-128"/>
                          <a:cs typeface="Times New Roman" panose="02020603050405020304" pitchFamily="18" charset="0"/>
                        </a:rPr>
                        <a:t>Wi-Fi</a:t>
                      </a:r>
                      <a:r>
                        <a:rPr lang="ja-JP" altLang="en-US" sz="1600" kern="100" dirty="0" smtClean="0">
                          <a:solidFill>
                            <a:srgbClr val="0000FF"/>
                          </a:solidFill>
                          <a:effectLst/>
                          <a:latin typeface="+mn-lt"/>
                          <a:ea typeface="ＭＳ 明朝" panose="02020609040205080304" pitchFamily="17" charset="-128"/>
                          <a:cs typeface="Times New Roman" panose="02020603050405020304" pitchFamily="18" charset="0"/>
                        </a:rPr>
                        <a:t>：</a:t>
                      </a:r>
                      <a:r>
                        <a:rPr lang="en-US" altLang="ja-JP" sz="1600" kern="100" dirty="0" smtClean="0">
                          <a:solidFill>
                            <a:srgbClr val="0000FF"/>
                          </a:solidFill>
                          <a:effectLst/>
                          <a:latin typeface="+mn-lt"/>
                          <a:ea typeface="ＭＳ 明朝" panose="02020609040205080304" pitchFamily="17" charset="-128"/>
                          <a:cs typeface="Times New Roman" panose="02020603050405020304" pitchFamily="18" charset="0"/>
                        </a:rPr>
                        <a:t>×</a:t>
                      </a:r>
                      <a:endParaRPr lang="ja-JP" sz="1600" kern="100" dirty="0">
                        <a:solidFill>
                          <a:srgbClr val="0000FF"/>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dirty="0" smtClean="0">
                          <a:solidFill>
                            <a:schemeClr val="accent6"/>
                          </a:solidFill>
                          <a:effectLst/>
                          <a:latin typeface="+mn-ea"/>
                          <a:ea typeface="+mn-ea"/>
                        </a:rPr>
                        <a:t>・クリーンルーム</a:t>
                      </a:r>
                      <a:r>
                        <a:rPr lang="ja-JP" altLang="en-US" sz="1600" kern="100" dirty="0" smtClean="0">
                          <a:solidFill>
                            <a:schemeClr val="accent6"/>
                          </a:solidFill>
                          <a:effectLst/>
                          <a:latin typeface="+mn-ea"/>
                          <a:ea typeface="+mn-ea"/>
                        </a:rPr>
                        <a:t>環境において，</a:t>
                      </a:r>
                      <a:r>
                        <a:rPr lang="en-US" altLang="ja-JP" sz="1600" kern="100" dirty="0" smtClean="0">
                          <a:solidFill>
                            <a:schemeClr val="accent6"/>
                          </a:solidFill>
                          <a:effectLst/>
                          <a:latin typeface="+mn-ea"/>
                          <a:ea typeface="+mn-ea"/>
                        </a:rPr>
                        <a:t>Wi-Fi</a:t>
                      </a:r>
                      <a:r>
                        <a:rPr lang="ja-JP" altLang="en-US" sz="1600" kern="100" dirty="0" smtClean="0">
                          <a:solidFill>
                            <a:schemeClr val="accent6"/>
                          </a:solidFill>
                          <a:effectLst/>
                          <a:latin typeface="+mn-ea"/>
                          <a:ea typeface="+mn-ea"/>
                        </a:rPr>
                        <a:t>は混線</a:t>
                      </a:r>
                      <a:r>
                        <a:rPr lang="en-US" altLang="ja-JP" sz="1600" kern="100" dirty="0" smtClean="0">
                          <a:solidFill>
                            <a:schemeClr val="accent6"/>
                          </a:solidFill>
                          <a:effectLst/>
                          <a:latin typeface="+mn-ea"/>
                          <a:ea typeface="+mn-ea"/>
                        </a:rPr>
                        <a:t>/</a:t>
                      </a:r>
                      <a:r>
                        <a:rPr lang="ja-JP" altLang="en-US" sz="1600" kern="100" dirty="0" smtClean="0">
                          <a:solidFill>
                            <a:schemeClr val="accent6"/>
                          </a:solidFill>
                          <a:effectLst/>
                          <a:latin typeface="+mn-ea"/>
                          <a:ea typeface="+mn-ea"/>
                        </a:rPr>
                        <a:t>通信漏洩</a:t>
                      </a:r>
                      <a:r>
                        <a:rPr lang="en-US" altLang="ja-JP" sz="1600" kern="100" dirty="0" smtClean="0">
                          <a:solidFill>
                            <a:schemeClr val="accent6"/>
                          </a:solidFill>
                          <a:effectLst/>
                          <a:latin typeface="+mn-ea"/>
                          <a:ea typeface="+mn-ea"/>
                        </a:rPr>
                        <a:t>/</a:t>
                      </a:r>
                      <a:r>
                        <a:rPr lang="ja-JP" altLang="en-US" sz="1600" kern="100" dirty="0" smtClean="0">
                          <a:solidFill>
                            <a:schemeClr val="accent6"/>
                          </a:solidFill>
                          <a:effectLst/>
                          <a:latin typeface="+mn-ea"/>
                          <a:ea typeface="+mn-ea"/>
                        </a:rPr>
                        <a:t>品質を勘案し，禁止されている</a:t>
                      </a:r>
                      <a:r>
                        <a:rPr lang="ja-JP" altLang="en-US" sz="1600" kern="100" dirty="0" smtClean="0">
                          <a:solidFill>
                            <a:schemeClr val="accent6"/>
                          </a:solidFill>
                          <a:effectLst/>
                          <a:latin typeface="+mn-ea"/>
                          <a:ea typeface="+mn-ea"/>
                        </a:rPr>
                        <a:t>。</a:t>
                      </a:r>
                      <a:r>
                        <a:rPr lang="en-US" altLang="ja-JP" sz="1600" kern="100" dirty="0" smtClean="0">
                          <a:solidFill>
                            <a:schemeClr val="accent6"/>
                          </a:solidFill>
                          <a:effectLst/>
                          <a:latin typeface="+mn-ea"/>
                          <a:ea typeface="+mn-ea"/>
                          <a:cs typeface="Times New Roman" panose="02020603050405020304" pitchFamily="18" charset="0"/>
                        </a:rPr>
                        <a:t>(</a:t>
                      </a:r>
                      <a:r>
                        <a:rPr lang="en-US" altLang="ja-JP" sz="1600" kern="100" dirty="0" smtClean="0">
                          <a:solidFill>
                            <a:schemeClr val="accent6"/>
                          </a:solidFill>
                          <a:effectLst/>
                          <a:latin typeface="+mn-ea"/>
                          <a:ea typeface="+mn-ea"/>
                          <a:cs typeface="Times New Roman" panose="02020603050405020304" pitchFamily="18" charset="0"/>
                        </a:rPr>
                        <a:t>D</a:t>
                      </a:r>
                      <a:r>
                        <a:rPr lang="ja-JP" altLang="en-US" sz="1600" kern="100" dirty="0" smtClean="0">
                          <a:solidFill>
                            <a:schemeClr val="accent6"/>
                          </a:solidFill>
                          <a:effectLst/>
                          <a:latin typeface="+mn-ea"/>
                          <a:ea typeface="+mn-ea"/>
                          <a:cs typeface="Times New Roman" panose="02020603050405020304" pitchFamily="18" charset="0"/>
                        </a:rPr>
                        <a:t>社</a:t>
                      </a:r>
                      <a:r>
                        <a:rPr lang="en-US" altLang="ja-JP" sz="1600" kern="100" dirty="0" smtClean="0">
                          <a:solidFill>
                            <a:schemeClr val="accent6"/>
                          </a:solidFill>
                          <a:effectLst/>
                          <a:latin typeface="+mn-ea"/>
                          <a:ea typeface="+mn-ea"/>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dirty="0" smtClean="0">
                          <a:solidFill>
                            <a:schemeClr val="accent6"/>
                          </a:solidFill>
                          <a:effectLst/>
                          <a:latin typeface="+mn-ea"/>
                          <a:ea typeface="+mn-ea"/>
                          <a:cs typeface="Times New Roman" panose="02020603050405020304" pitchFamily="18" charset="0"/>
                        </a:rPr>
                        <a:t>・その他</a:t>
                      </a:r>
                      <a:r>
                        <a:rPr lang="en-US" altLang="ja-JP" sz="1600" kern="100" dirty="0" smtClean="0">
                          <a:solidFill>
                            <a:schemeClr val="accent6"/>
                          </a:solidFill>
                          <a:effectLst/>
                          <a:latin typeface="+mn-ea"/>
                          <a:ea typeface="+mn-ea"/>
                          <a:cs typeface="Times New Roman" panose="02020603050405020304" pitchFamily="18" charset="0"/>
                        </a:rPr>
                        <a:t>BT</a:t>
                      </a:r>
                      <a:r>
                        <a:rPr lang="ja-JP" altLang="en-US" sz="1600" kern="100" dirty="0" smtClean="0">
                          <a:solidFill>
                            <a:schemeClr val="accent6"/>
                          </a:solidFill>
                          <a:effectLst/>
                          <a:latin typeface="+mn-ea"/>
                          <a:ea typeface="+mn-ea"/>
                          <a:cs typeface="Times New Roman" panose="02020603050405020304" pitchFamily="18" charset="0"/>
                        </a:rPr>
                        <a:t>対応がベターとの回答が多い。</a:t>
                      </a:r>
                      <a:endParaRPr lang="ja-JP" altLang="ja-JP" sz="1600" kern="100" dirty="0" smtClean="0">
                        <a:solidFill>
                          <a:schemeClr val="accent6"/>
                        </a:solidFill>
                        <a:effectLst/>
                        <a:latin typeface="+mn-ea"/>
                        <a:ea typeface="+mn-ea"/>
                        <a:cs typeface="Times New Roman" panose="02020603050405020304" pitchFamily="18" charset="0"/>
                      </a:endParaRPr>
                    </a:p>
                  </a:txBody>
                  <a:tcPr marL="62865" marR="62865" marT="0" marB="0" anchor="ctr"/>
                </a:tc>
              </a:tr>
              <a:tr h="632205">
                <a:tc>
                  <a:txBody>
                    <a:bodyPr/>
                    <a:lstStyle/>
                    <a:p>
                      <a:pPr algn="ctr">
                        <a:spcAft>
                          <a:spcPts val="0"/>
                        </a:spcAft>
                      </a:pPr>
                      <a:r>
                        <a:rPr lang="en-US" sz="1600" kern="100">
                          <a:effectLst/>
                          <a:latin typeface="+mn-lt"/>
                        </a:rPr>
                        <a:t>4</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solidFill>
                            <a:schemeClr val="accent6"/>
                          </a:solidFill>
                          <a:effectLst/>
                          <a:latin typeface="+mn-lt"/>
                        </a:rPr>
                        <a:t>対象国</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b="0" kern="100" dirty="0" smtClean="0">
                          <a:solidFill>
                            <a:srgbClr val="0000FF"/>
                          </a:solidFill>
                          <a:effectLst/>
                          <a:latin typeface="+mn-ea"/>
                          <a:ea typeface="+mn-ea"/>
                          <a:cs typeface="Times New Roman" panose="02020603050405020304" pitchFamily="18" charset="0"/>
                        </a:rPr>
                        <a:t>日本，北米，欧州</a:t>
                      </a:r>
                      <a:endParaRPr lang="ja-JP" sz="1600" b="0" kern="100" dirty="0">
                        <a:solidFill>
                          <a:srgbClr val="0000FF"/>
                        </a:solidFill>
                        <a:effectLst/>
                        <a:latin typeface="+mn-ea"/>
                        <a:ea typeface="+mn-ea"/>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dirty="0" smtClean="0">
                          <a:solidFill>
                            <a:schemeClr val="accent6"/>
                          </a:solidFill>
                          <a:effectLst/>
                          <a:latin typeface="+mn-ea"/>
                          <a:ea typeface="+mn-ea"/>
                        </a:rPr>
                        <a:t>・国</a:t>
                      </a:r>
                      <a:r>
                        <a:rPr kumimoji="1" lang="ja-JP" altLang="ja-JP" sz="1600" kern="1200" dirty="0" smtClean="0">
                          <a:solidFill>
                            <a:schemeClr val="accent6"/>
                          </a:solidFill>
                          <a:effectLst/>
                          <a:latin typeface="+mn-ea"/>
                          <a:ea typeface="+mn-ea"/>
                          <a:cs typeface="+mn-cs"/>
                        </a:rPr>
                        <a:t>によって電波法</a:t>
                      </a:r>
                      <a:r>
                        <a:rPr kumimoji="1" lang="ja-JP" altLang="en-US" sz="1600" kern="1200" dirty="0" smtClean="0">
                          <a:solidFill>
                            <a:schemeClr val="accent6"/>
                          </a:solidFill>
                          <a:effectLst/>
                          <a:latin typeface="+mn-ea"/>
                          <a:ea typeface="+mn-ea"/>
                          <a:cs typeface="+mn-cs"/>
                        </a:rPr>
                        <a:t>及び</a:t>
                      </a:r>
                      <a:r>
                        <a:rPr kumimoji="1" lang="ja-JP" altLang="ja-JP" sz="1600" kern="1200" dirty="0" smtClean="0">
                          <a:solidFill>
                            <a:schemeClr val="accent6"/>
                          </a:solidFill>
                          <a:effectLst/>
                          <a:latin typeface="+mn-ea"/>
                          <a:ea typeface="+mn-ea"/>
                          <a:cs typeface="+mn-cs"/>
                        </a:rPr>
                        <a:t>関連規格が異なり，対応</a:t>
                      </a:r>
                      <a:r>
                        <a:rPr kumimoji="1" lang="ja-JP" altLang="en-US" sz="1600" kern="1200" dirty="0" smtClean="0">
                          <a:solidFill>
                            <a:schemeClr val="accent6"/>
                          </a:solidFill>
                          <a:effectLst/>
                          <a:latin typeface="+mn-ea"/>
                          <a:ea typeface="+mn-ea"/>
                          <a:cs typeface="+mn-cs"/>
                        </a:rPr>
                        <a:t>に時間がかかる</a:t>
                      </a:r>
                      <a:r>
                        <a:rPr kumimoji="1" lang="ja-JP" altLang="ja-JP" sz="1600" kern="1200" dirty="0" smtClean="0">
                          <a:solidFill>
                            <a:schemeClr val="accent6"/>
                          </a:solidFill>
                          <a:effectLst/>
                          <a:latin typeface="+mn-ea"/>
                          <a:ea typeface="+mn-ea"/>
                          <a:cs typeface="+mn-cs"/>
                        </a:rPr>
                        <a:t>。</a:t>
                      </a:r>
                      <a:r>
                        <a:rPr kumimoji="1" lang="en-US" altLang="ja-JP" sz="1600" kern="1200" dirty="0" smtClean="0">
                          <a:solidFill>
                            <a:schemeClr val="accent6"/>
                          </a:solidFill>
                          <a:effectLst/>
                          <a:latin typeface="+mn-ea"/>
                          <a:ea typeface="+mn-ea"/>
                          <a:cs typeface="+mn-cs"/>
                        </a:rPr>
                        <a:t>(</a:t>
                      </a:r>
                      <a:r>
                        <a:rPr kumimoji="1" lang="ja-JP" altLang="ja-JP" sz="1600" kern="1200" dirty="0" smtClean="0">
                          <a:solidFill>
                            <a:schemeClr val="accent6"/>
                          </a:solidFill>
                          <a:effectLst/>
                          <a:latin typeface="+mn-ea"/>
                          <a:ea typeface="+mn-ea"/>
                          <a:cs typeface="+mn-cs"/>
                        </a:rPr>
                        <a:t>特に韓国，中国</a:t>
                      </a:r>
                      <a:r>
                        <a:rPr kumimoji="1" lang="en-US" altLang="ja-JP" sz="1600" kern="1200" dirty="0" smtClean="0">
                          <a:solidFill>
                            <a:schemeClr val="accent6"/>
                          </a:solidFill>
                          <a:effectLst/>
                          <a:latin typeface="+mn-ea"/>
                          <a:ea typeface="+mn-ea"/>
                          <a:cs typeface="+mn-cs"/>
                        </a:rPr>
                        <a:t>)</a:t>
                      </a:r>
                      <a:endParaRPr lang="ja-JP" sz="1600" kern="100" dirty="0">
                        <a:solidFill>
                          <a:schemeClr val="accent6"/>
                        </a:solidFill>
                        <a:effectLst/>
                        <a:latin typeface="+mn-ea"/>
                        <a:ea typeface="+mn-ea"/>
                        <a:cs typeface="Times New Roman" panose="02020603050405020304" pitchFamily="18" charset="0"/>
                      </a:endParaRPr>
                    </a:p>
                  </a:txBody>
                  <a:tcPr marL="62865" marR="62865" marT="0" marB="0" anchor="ctr"/>
                </a:tc>
              </a:tr>
              <a:tr h="395887">
                <a:tc>
                  <a:txBody>
                    <a:bodyPr/>
                    <a:lstStyle/>
                    <a:p>
                      <a:pPr algn="ctr">
                        <a:spcAft>
                          <a:spcPts val="0"/>
                        </a:spcAft>
                      </a:pPr>
                      <a:r>
                        <a:rPr lang="en-US" sz="1600" kern="100">
                          <a:effectLst/>
                          <a:latin typeface="+mn-lt"/>
                        </a:rPr>
                        <a:t>5</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r>
                        <a:rPr lang="ja-JP" altLang="en-US" sz="1600" dirty="0" smtClean="0"/>
                        <a:t>ユーザ感触</a:t>
                      </a:r>
                      <a:endParaRPr lang="ja-JP" altLang="en-US" sz="1600" dirty="0"/>
                    </a:p>
                  </a:txBody>
                  <a:tcPr marL="62865" marR="62865" marT="0" marB="0" anchor="ctr"/>
                </a:tc>
                <a:tc>
                  <a:txBody>
                    <a:bodyPr/>
                    <a:lstStyle/>
                    <a:p>
                      <a:endParaRPr lang="ja-JP" altLang="en-US" dirty="0"/>
                    </a:p>
                  </a:txBody>
                  <a:tcPr marL="62865" marR="62865" marT="0" marB="0" anchor="ctr">
                    <a:solidFill>
                      <a:schemeClr val="accent5">
                        <a:lumMod val="20000"/>
                        <a:lumOff val="80000"/>
                      </a:schemeClr>
                    </a:solidFill>
                  </a:tcPr>
                </a:tc>
                <a:tc>
                  <a:txBody>
                    <a:bodyPr/>
                    <a:lstStyle/>
                    <a:p>
                      <a:r>
                        <a:rPr lang="ja-JP" altLang="en-US" sz="1600" dirty="0" smtClean="0"/>
                        <a:t>・あれば便利といった声が多い。</a:t>
                      </a:r>
                      <a:endParaRPr lang="ja-JP" altLang="en-US" sz="1600" dirty="0"/>
                    </a:p>
                  </a:txBody>
                  <a:tcPr marL="62865" marR="62865" marT="0" marB="0" anchor="ctr"/>
                </a:tc>
              </a:tr>
              <a:tr h="589783">
                <a:tc>
                  <a:txBody>
                    <a:bodyPr/>
                    <a:lstStyle/>
                    <a:p>
                      <a:pPr algn="ctr">
                        <a:spcAft>
                          <a:spcPts val="0"/>
                        </a:spcAft>
                      </a:pPr>
                      <a:r>
                        <a:rPr lang="en-US" sz="1600" kern="100">
                          <a:effectLst/>
                          <a:latin typeface="+mn-lt"/>
                        </a:rPr>
                        <a:t>6</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altLang="en-US"/>
                    </a:p>
                  </a:txBody>
                  <a:tcPr marL="62865" marR="62865" marT="0" marB="0" anchor="ctr"/>
                </a:tc>
                <a:tc>
                  <a:txBody>
                    <a:bodyPr/>
                    <a:lstStyle/>
                    <a:p>
                      <a:endParaRPr lang="ja-JP" altLang="en-US"/>
                    </a:p>
                  </a:txBody>
                  <a:tcPr marL="62865" marR="62865" marT="0" marB="0" anchor="ctr">
                    <a:solidFill>
                      <a:schemeClr val="accent5">
                        <a:lumMod val="20000"/>
                        <a:lumOff val="80000"/>
                      </a:schemeClr>
                    </a:solidFill>
                  </a:tcPr>
                </a:tc>
                <a:tc>
                  <a:txBody>
                    <a:bodyPr/>
                    <a:lstStyle/>
                    <a:p>
                      <a:endParaRPr lang="ja-JP" altLang="en-US" dirty="0"/>
                    </a:p>
                  </a:txBody>
                  <a:tcPr marL="62865" marR="62865" marT="0" marB="0" anchor="ctr"/>
                </a:tc>
              </a:tr>
              <a:tr h="451086">
                <a:tc>
                  <a:txBody>
                    <a:bodyPr/>
                    <a:lstStyle/>
                    <a:p>
                      <a:pPr algn="ctr">
                        <a:spcAft>
                          <a:spcPts val="0"/>
                        </a:spcAft>
                      </a:pPr>
                      <a:r>
                        <a:rPr lang="en-US" sz="1600" kern="100" dirty="0">
                          <a:effectLst/>
                          <a:latin typeface="+mn-lt"/>
                        </a:rPr>
                        <a:t>7</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altLang="en-US"/>
                    </a:p>
                  </a:txBody>
                  <a:tcPr marL="62865" marR="62865" marT="0" marB="0" anchor="ctr"/>
                </a:tc>
                <a:tc>
                  <a:txBody>
                    <a:bodyPr/>
                    <a:lstStyle/>
                    <a:p>
                      <a:endParaRPr lang="ja-JP" altLang="en-US"/>
                    </a:p>
                  </a:txBody>
                  <a:tcPr marL="62865" marR="62865" marT="0" marB="0" anchor="ctr">
                    <a:solidFill>
                      <a:schemeClr val="accent5">
                        <a:lumMod val="20000"/>
                        <a:lumOff val="80000"/>
                      </a:schemeClr>
                    </a:solidFill>
                  </a:tcPr>
                </a:tc>
                <a:tc>
                  <a:txBody>
                    <a:bodyPr/>
                    <a:lstStyle/>
                    <a:p>
                      <a:endParaRPr lang="ja-JP" altLang="en-US" dirty="0"/>
                    </a:p>
                  </a:txBody>
                  <a:tcPr marL="62865" marR="62865" marT="0" marB="0" anchor="ctr"/>
                </a:tc>
              </a:tr>
              <a:tr h="408429">
                <a:tc>
                  <a:txBody>
                    <a:bodyPr/>
                    <a:lstStyle/>
                    <a:p>
                      <a:pPr algn="ctr">
                        <a:spcAft>
                          <a:spcPts val="0"/>
                        </a:spcAft>
                      </a:pPr>
                      <a:r>
                        <a:rPr lang="en-US" sz="1600" kern="100" dirty="0">
                          <a:solidFill>
                            <a:schemeClr val="accent6"/>
                          </a:solidFill>
                          <a:effectLst/>
                          <a:latin typeface="+mn-lt"/>
                        </a:rPr>
                        <a:t>8</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altLang="en-US"/>
                    </a:p>
                  </a:txBody>
                  <a:tcPr marL="62865" marR="62865" marT="0" marB="0" anchor="ctr"/>
                </a:tc>
                <a:tc>
                  <a:txBody>
                    <a:bodyPr/>
                    <a:lstStyle/>
                    <a:p>
                      <a:endParaRPr lang="ja-JP" altLang="en-US"/>
                    </a:p>
                  </a:txBody>
                  <a:tcPr marL="62865" marR="62865" marT="0" marB="0" anchor="ctr">
                    <a:solidFill>
                      <a:schemeClr val="accent5">
                        <a:lumMod val="20000"/>
                        <a:lumOff val="80000"/>
                      </a:schemeClr>
                    </a:solidFill>
                  </a:tcPr>
                </a:tc>
                <a:tc>
                  <a:txBody>
                    <a:bodyPr/>
                    <a:lstStyle/>
                    <a:p>
                      <a:endParaRPr lang="ja-JP" altLang="en-US"/>
                    </a:p>
                  </a:txBody>
                  <a:tcPr marL="62865" marR="62865" marT="0" marB="0" anchor="ctr"/>
                </a:tc>
              </a:tr>
              <a:tr h="715277">
                <a:tc>
                  <a:txBody>
                    <a:bodyPr/>
                    <a:lstStyle/>
                    <a:p>
                      <a:pPr algn="ctr">
                        <a:spcAft>
                          <a:spcPts val="0"/>
                        </a:spcAft>
                      </a:pPr>
                      <a:r>
                        <a:rPr lang="en-US" sz="1600" kern="100">
                          <a:solidFill>
                            <a:schemeClr val="accent6"/>
                          </a:solidFill>
                          <a:effectLst/>
                          <a:latin typeface="+mn-lt"/>
                        </a:rPr>
                        <a:t>9</a:t>
                      </a:r>
                      <a:endParaRPr lang="ja-JP" sz="1600" kern="10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altLang="en-US"/>
                    </a:p>
                  </a:txBody>
                  <a:tcPr marL="62865" marR="62865" marT="0" marB="0" anchor="ctr"/>
                </a:tc>
                <a:tc>
                  <a:txBody>
                    <a:bodyPr/>
                    <a:lstStyle/>
                    <a:p>
                      <a:endParaRPr lang="ja-JP" altLang="en-US"/>
                    </a:p>
                  </a:txBody>
                  <a:tcPr marL="62865" marR="62865" marT="0" marB="0" anchor="ctr">
                    <a:solidFill>
                      <a:schemeClr val="accent5">
                        <a:lumMod val="20000"/>
                        <a:lumOff val="80000"/>
                      </a:schemeClr>
                    </a:solidFill>
                  </a:tcPr>
                </a:tc>
                <a:tc>
                  <a:txBody>
                    <a:bodyPr/>
                    <a:lstStyle/>
                    <a:p>
                      <a:endParaRPr lang="ja-JP" altLang="en-US" dirty="0"/>
                    </a:p>
                  </a:txBody>
                  <a:tcPr marL="62865" marR="62865" marT="0" marB="0" anchor="ctr"/>
                </a:tc>
              </a:tr>
            </a:tbl>
          </a:graphicData>
        </a:graphic>
      </p:graphicFrame>
    </p:spTree>
    <p:extLst>
      <p:ext uri="{BB962C8B-B14F-4D97-AF65-F5344CB8AC3E}">
        <p14:creationId xmlns:p14="http://schemas.microsoft.com/office/powerpoint/2010/main" val="623215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kumimoji="1" lang="en-US" altLang="ja-JP" dirty="0" smtClean="0"/>
              <a:t>4. Wi-Fi</a:t>
            </a:r>
            <a:r>
              <a:rPr kumimoji="1" lang="ja-JP" altLang="en-US" dirty="0" smtClean="0"/>
              <a:t> </a:t>
            </a:r>
            <a:r>
              <a:rPr lang="en-US" altLang="ja-JP" dirty="0" smtClean="0"/>
              <a:t>vs</a:t>
            </a:r>
            <a:r>
              <a:rPr lang="ja-JP" altLang="en-US" dirty="0"/>
              <a:t> </a:t>
            </a:r>
            <a:r>
              <a:rPr kumimoji="1" lang="en-US" altLang="ja-JP" dirty="0" smtClean="0"/>
              <a:t>BT</a:t>
            </a:r>
            <a:r>
              <a:rPr kumimoji="1" lang="ja-JP" altLang="en-US" dirty="0" smtClean="0"/>
              <a:t>　性能比較</a:t>
            </a:r>
            <a:r>
              <a:rPr kumimoji="1" lang="en-US" altLang="ja-JP" dirty="0" smtClean="0"/>
              <a:t>(</a:t>
            </a:r>
            <a:r>
              <a:rPr kumimoji="1" lang="ja-JP" altLang="en-US" dirty="0" smtClean="0"/>
              <a:t>通信速度，消費電流</a:t>
            </a:r>
            <a:r>
              <a:rPr kumimoji="1" lang="en-US" altLang="ja-JP" dirty="0" smtClean="0"/>
              <a: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4</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3316563703"/>
              </p:ext>
            </p:extLst>
          </p:nvPr>
        </p:nvGraphicFramePr>
        <p:xfrm>
          <a:off x="164468" y="1054289"/>
          <a:ext cx="9569305" cy="4368633"/>
        </p:xfrm>
        <a:graphic>
          <a:graphicData uri="http://schemas.openxmlformats.org/drawingml/2006/table">
            <a:tbl>
              <a:tblPr firstRow="1" bandRow="1">
                <a:tableStyleId>{3C2FFA5D-87B4-456A-9821-1D502468CF0F}</a:tableStyleId>
              </a:tblPr>
              <a:tblGrid>
                <a:gridCol w="1720431"/>
                <a:gridCol w="1660342"/>
                <a:gridCol w="1547133"/>
                <a:gridCol w="1547133"/>
                <a:gridCol w="1547133"/>
                <a:gridCol w="1547133"/>
              </a:tblGrid>
              <a:tr h="706934">
                <a:tc>
                  <a:txBody>
                    <a:bodyPr/>
                    <a:lstStyle/>
                    <a:p>
                      <a:pPr algn="ctr"/>
                      <a:r>
                        <a:rPr kumimoji="1" lang="ja-JP" altLang="en-US" sz="1400" dirty="0" smtClean="0">
                          <a:solidFill>
                            <a:schemeClr val="accent6"/>
                          </a:solidFill>
                        </a:rPr>
                        <a:t>項目</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smtClean="0">
                          <a:solidFill>
                            <a:schemeClr val="accent6"/>
                          </a:solidFill>
                        </a:rPr>
                        <a:t>RS2_</a:t>
                      </a:r>
                      <a:r>
                        <a:rPr kumimoji="1" lang="ja-JP" altLang="en-US" sz="1400" dirty="0" smtClean="0">
                          <a:solidFill>
                            <a:schemeClr val="accent6"/>
                          </a:solidFill>
                        </a:rPr>
                        <a:t>シリアル</a:t>
                      </a:r>
                      <a:r>
                        <a:rPr kumimoji="1" lang="en-US" altLang="ja-JP" sz="1400" dirty="0" smtClean="0">
                          <a:solidFill>
                            <a:schemeClr val="accent6"/>
                          </a:solidFill>
                        </a:rPr>
                        <a:t>(COM)</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smtClean="0">
                          <a:solidFill>
                            <a:schemeClr val="accent6"/>
                          </a:solidFill>
                        </a:rPr>
                        <a:t>RS2</a:t>
                      </a:r>
                      <a:r>
                        <a:rPr kumimoji="1" lang="ja-JP" altLang="en-US" sz="1400" dirty="0" smtClean="0">
                          <a:solidFill>
                            <a:schemeClr val="accent6"/>
                          </a:solidFill>
                        </a:rPr>
                        <a:t>シリアル</a:t>
                      </a:r>
                      <a:r>
                        <a:rPr kumimoji="1" lang="en-US" altLang="ja-JP" sz="1400" dirty="0" smtClean="0">
                          <a:solidFill>
                            <a:schemeClr val="accent6"/>
                          </a:solidFill>
                        </a:rPr>
                        <a:t>+</a:t>
                      </a:r>
                    </a:p>
                    <a:p>
                      <a:pPr algn="ctr"/>
                      <a:r>
                        <a:rPr kumimoji="1" lang="en-US" altLang="ja-JP" sz="1400" dirty="0" smtClean="0">
                          <a:solidFill>
                            <a:schemeClr val="accent6"/>
                          </a:solidFill>
                        </a:rPr>
                        <a:t>BT</a:t>
                      </a:r>
                      <a:r>
                        <a:rPr kumimoji="1" lang="ja-JP" altLang="en-US" sz="1400" dirty="0" smtClean="0">
                          <a:solidFill>
                            <a:schemeClr val="accent6"/>
                          </a:solidFill>
                        </a:rPr>
                        <a:t>変換</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chemeClr val="accent6"/>
                          </a:solidFill>
                        </a:rPr>
                        <a:t>RS3_</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chemeClr val="accent6"/>
                          </a:solidFill>
                        </a:rPr>
                        <a:t>USB</a:t>
                      </a:r>
                      <a:endParaRPr kumimoji="1" lang="ja-JP" altLang="en-US"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smtClean="0">
                          <a:solidFill>
                            <a:schemeClr val="accent6"/>
                          </a:solidFill>
                        </a:rPr>
                        <a:t>RS3_USB+</a:t>
                      </a:r>
                    </a:p>
                    <a:p>
                      <a:pPr algn="ctr"/>
                      <a:r>
                        <a:rPr kumimoji="1" lang="en-US" altLang="ja-JP" sz="1400" dirty="0" smtClean="0">
                          <a:solidFill>
                            <a:schemeClr val="accent6"/>
                          </a:solidFill>
                        </a:rPr>
                        <a:t>Wi-Fi</a:t>
                      </a:r>
                      <a:r>
                        <a:rPr kumimoji="1" lang="ja-JP" altLang="en-US" sz="1400" dirty="0" smtClean="0">
                          <a:solidFill>
                            <a:schemeClr val="accent6"/>
                          </a:solidFill>
                        </a:rPr>
                        <a:t>変換</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chemeClr val="accent6"/>
                          </a:solidFill>
                        </a:rPr>
                        <a:t>次期アンプ</a:t>
                      </a:r>
                      <a:r>
                        <a:rPr kumimoji="1" lang="en-US" altLang="ja-JP" sz="1400" dirty="0" smtClean="0">
                          <a:solidFill>
                            <a:schemeClr val="accent6"/>
                          </a:solidFill>
                        </a:rPr>
                        <a:t>(USB+BT)</a:t>
                      </a:r>
                    </a:p>
                    <a:p>
                      <a:pPr algn="ctr"/>
                      <a:r>
                        <a:rPr kumimoji="1" lang="en-US" altLang="ja-JP" sz="1400" dirty="0" smtClean="0">
                          <a:solidFill>
                            <a:schemeClr val="accent6"/>
                          </a:solidFill>
                        </a:rPr>
                        <a:t>(</a:t>
                      </a:r>
                      <a:r>
                        <a:rPr kumimoji="1" lang="ja-JP" altLang="en-US" sz="1400" dirty="0" smtClean="0">
                          <a:solidFill>
                            <a:schemeClr val="accent6"/>
                          </a:solidFill>
                        </a:rPr>
                        <a:t>予想</a:t>
                      </a:r>
                      <a:r>
                        <a:rPr kumimoji="1" lang="en-US" altLang="ja-JP" sz="1400" dirty="0" smtClean="0">
                          <a:solidFill>
                            <a:schemeClr val="accent6"/>
                          </a:solidFill>
                        </a:rPr>
                        <a:t>)</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3051">
                <a:tc>
                  <a:txBody>
                    <a:bodyPr/>
                    <a:lstStyle/>
                    <a:p>
                      <a:r>
                        <a:rPr kumimoji="1" lang="ja-JP" altLang="en-US" sz="1600" b="1" dirty="0" smtClean="0">
                          <a:solidFill>
                            <a:schemeClr val="accent6"/>
                          </a:solidFill>
                          <a:latin typeface="+mn-lt"/>
                        </a:rPr>
                        <a:t>①最大接続数</a:t>
                      </a:r>
                      <a:endParaRPr kumimoji="1" lang="en-US" altLang="ja-JP" sz="1600" b="1" dirty="0" smtClean="0">
                        <a:solidFill>
                          <a:schemeClr val="accent6"/>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15</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15(4.0</a:t>
                      </a:r>
                      <a:r>
                        <a:rPr lang="ja-JP" altLang="en-US" sz="1600" dirty="0" smtClean="0">
                          <a:solidFill>
                            <a:schemeClr val="accent6"/>
                          </a:solidFill>
                        </a:rPr>
                        <a:t>以外</a:t>
                      </a:r>
                      <a:r>
                        <a:rPr lang="en-US" altLang="ja-JP" sz="1600" dirty="0" smtClean="0">
                          <a:solidFill>
                            <a:schemeClr val="accent6"/>
                          </a:solidFil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7(4.0)</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15</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15</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7</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9656">
                <a:tc>
                  <a:txBody>
                    <a:bodyPr/>
                    <a:lstStyle/>
                    <a:p>
                      <a:r>
                        <a:rPr kumimoji="1" lang="ja-JP" altLang="en-US" sz="1600" b="1" dirty="0" smtClean="0">
                          <a:solidFill>
                            <a:schemeClr val="accent6"/>
                          </a:solidFill>
                          <a:latin typeface="+mn-lt"/>
                        </a:rPr>
                        <a:t>②仕様速度</a:t>
                      </a:r>
                      <a:endParaRPr kumimoji="1" lang="en-US" altLang="ja-JP" sz="1600" b="1" dirty="0" smtClean="0">
                        <a:solidFill>
                          <a:schemeClr val="accent6"/>
                        </a:solidFill>
                        <a:latin typeface="+mn-lt"/>
                      </a:endParaRPr>
                    </a:p>
                    <a:p>
                      <a:r>
                        <a:rPr kumimoji="1" lang="ja-JP" altLang="en-US" sz="1600" b="1" dirty="0" smtClean="0">
                          <a:solidFill>
                            <a:schemeClr val="accent6"/>
                          </a:solidFill>
                          <a:latin typeface="+mn-lt"/>
                        </a:rPr>
                        <a:t>　</a:t>
                      </a:r>
                      <a:r>
                        <a:rPr kumimoji="1" lang="en-US" altLang="ja-JP" sz="1600" b="1" dirty="0" smtClean="0">
                          <a:solidFill>
                            <a:schemeClr val="accent6"/>
                          </a:solidFill>
                          <a:latin typeface="+mn-lt"/>
                        </a:rPr>
                        <a:t>[kbps]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38.4</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38.4(COM)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1000(BLE)</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12000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(2.0Full)</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12000(USB)</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54000(</a:t>
                      </a:r>
                      <a:r>
                        <a:rPr lang="en-US" altLang="ja-JP" sz="1600" dirty="0" err="1" smtClean="0">
                          <a:solidFill>
                            <a:schemeClr val="accent6"/>
                          </a:solidFill>
                        </a:rPr>
                        <a:t>Wifi</a:t>
                      </a:r>
                      <a:r>
                        <a:rPr lang="en-US" altLang="ja-JP" sz="1600" dirty="0" smtClean="0">
                          <a:solidFill>
                            <a:schemeClr val="accent6"/>
                          </a:solidFill>
                        </a:rPr>
                        <a:t>)</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38.4(COM)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1000(BLE)</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17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accent6"/>
                          </a:solidFill>
                          <a:latin typeface="+mn-lt"/>
                        </a:rPr>
                        <a:t>③</a:t>
                      </a:r>
                      <a:r>
                        <a:rPr kumimoji="1" lang="ja-JP" altLang="en-US" sz="1600" b="1" dirty="0" smtClean="0">
                          <a:solidFill>
                            <a:schemeClr val="accent6"/>
                          </a:solidFill>
                          <a:latin typeface="+mn-lt"/>
                        </a:rPr>
                        <a:t>パラメータ</a:t>
                      </a:r>
                      <a:endParaRPr kumimoji="1" lang="en-US" altLang="ja-JP" sz="1600" b="1" dirty="0" smtClean="0">
                        <a:solidFill>
                          <a:schemeClr val="accent6"/>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accent6"/>
                          </a:solidFill>
                          <a:latin typeface="+mn-lt"/>
                        </a:rPr>
                        <a:t>転送</a:t>
                      </a:r>
                      <a:r>
                        <a:rPr kumimoji="1" lang="ja-JP" altLang="en-US" sz="1600" b="1" dirty="0" smtClean="0">
                          <a:solidFill>
                            <a:schemeClr val="accent6"/>
                          </a:solidFill>
                          <a:latin typeface="+mn-lt"/>
                        </a:rPr>
                        <a:t>時間　</a:t>
                      </a:r>
                      <a:r>
                        <a:rPr kumimoji="1" lang="en-US" altLang="ja-JP" sz="1600" b="1" dirty="0" smtClean="0">
                          <a:solidFill>
                            <a:schemeClr val="accent6"/>
                          </a:solidFill>
                          <a:latin typeface="+mn-lt"/>
                        </a:rPr>
                        <a:t>[</a:t>
                      </a:r>
                      <a:r>
                        <a:rPr kumimoji="1" lang="ja-JP" altLang="en-US" sz="1600" b="1" dirty="0" smtClean="0">
                          <a:solidFill>
                            <a:schemeClr val="accent6"/>
                          </a:solidFill>
                          <a:latin typeface="+mn-lt"/>
                        </a:rPr>
                        <a:t>秒</a:t>
                      </a:r>
                      <a:r>
                        <a:rPr kumimoji="1" lang="en-US" altLang="ja-JP" sz="1600" b="1" dirty="0" smtClean="0">
                          <a:solidFill>
                            <a:schemeClr val="accent6"/>
                          </a:solidFill>
                          <a:latin typeface="+mn-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23.8</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42.1</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25.2</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25.7</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rgbClr val="0000FF"/>
                          </a:solidFill>
                        </a:rPr>
                        <a:t>73(</a:t>
                      </a:r>
                      <a:r>
                        <a:rPr lang="ja-JP" altLang="en-US" sz="1600" dirty="0" smtClean="0">
                          <a:solidFill>
                            <a:srgbClr val="0000FF"/>
                          </a:solidFill>
                        </a:rPr>
                        <a:t>予想</a:t>
                      </a:r>
                      <a:r>
                        <a:rPr lang="en-US" altLang="ja-JP" sz="1600" dirty="0" smtClean="0">
                          <a:solidFill>
                            <a:srgbClr val="0000FF"/>
                          </a:solidFill>
                        </a:rPr>
                        <a:t>)</a:t>
                      </a:r>
                      <a:endParaRPr lang="ja-JP" altLang="en-US" sz="16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1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accent6"/>
                          </a:solidFill>
                          <a:latin typeface="+mn-lt"/>
                        </a:rPr>
                        <a:t>④有効通信量</a:t>
                      </a:r>
                      <a:endParaRPr kumimoji="1" lang="ja-JP" altLang="en-US" sz="1600" b="1" dirty="0">
                        <a:solidFill>
                          <a:schemeClr val="accent6"/>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2kbyte</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2kbyte</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8kbyte</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8kbyte</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8kbyte</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3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accent6"/>
                          </a:solidFill>
                          <a:latin typeface="+mn-lt"/>
                        </a:rPr>
                        <a:t>⑤有効通信速度</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accent6"/>
                          </a:solidFill>
                        </a:rPr>
                        <a:t>[byte/s]</a:t>
                      </a:r>
                      <a:endParaRPr lang="ja-JP" altLang="en-US" sz="1600" b="1"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86</a:t>
                      </a:r>
                      <a:endParaRPr kumimoji="1" lang="ja-JP" altLang="en-US" sz="16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48</a:t>
                      </a:r>
                      <a:endParaRPr kumimoji="1" lang="ja-JP" altLang="en-US" sz="16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325</a:t>
                      </a:r>
                      <a:endParaRPr kumimoji="1" lang="ja-JP" altLang="en-US" sz="16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318</a:t>
                      </a:r>
                      <a:endParaRPr kumimoji="1" lang="ja-JP" altLang="en-US" sz="16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0000FF"/>
                          </a:solidFill>
                        </a:rPr>
                        <a:t>28(</a:t>
                      </a:r>
                      <a:r>
                        <a:rPr kumimoji="1" lang="ja-JP" altLang="en-US" sz="1600" dirty="0" smtClean="0">
                          <a:solidFill>
                            <a:srgbClr val="0000FF"/>
                          </a:solidFill>
                        </a:rPr>
                        <a:t>予想</a:t>
                      </a:r>
                      <a:r>
                        <a:rPr kumimoji="1" lang="en-US" altLang="ja-JP" sz="1600" dirty="0" smtClean="0">
                          <a:solidFill>
                            <a:srgbClr val="0000FF"/>
                          </a:solidFill>
                        </a:rPr>
                        <a:t>)</a:t>
                      </a:r>
                      <a:endParaRPr kumimoji="1" lang="ja-JP" altLang="en-US" sz="16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72313">
                <a:tc>
                  <a:txBody>
                    <a:bodyPr/>
                    <a:lstStyle/>
                    <a:p>
                      <a:r>
                        <a:rPr kumimoji="1" lang="ja-JP" altLang="en-US" sz="1600" b="1" dirty="0" smtClean="0">
                          <a:solidFill>
                            <a:schemeClr val="accent6"/>
                          </a:solidFill>
                          <a:latin typeface="+mn-lt"/>
                        </a:rPr>
                        <a:t>⑥消費電流</a:t>
                      </a:r>
                      <a:endParaRPr kumimoji="1" lang="en-US" altLang="ja-JP" sz="1600" b="1" dirty="0" smtClean="0">
                        <a:solidFill>
                          <a:schemeClr val="accent6"/>
                        </a:solidFill>
                        <a:latin typeface="+mn-lt"/>
                      </a:endParaRPr>
                    </a:p>
                    <a:p>
                      <a:r>
                        <a:rPr kumimoji="1" lang="en-US" altLang="ja-JP" sz="1600" b="1" dirty="0" smtClean="0">
                          <a:solidFill>
                            <a:schemeClr val="accent6"/>
                          </a:solidFill>
                          <a:latin typeface="+mn-lt"/>
                        </a:rPr>
                        <a:t>(</a:t>
                      </a:r>
                      <a:r>
                        <a:rPr kumimoji="1" lang="ja-JP" altLang="en-US" sz="1600" b="1" dirty="0" smtClean="0">
                          <a:solidFill>
                            <a:schemeClr val="accent6"/>
                          </a:solidFill>
                          <a:latin typeface="+mn-lt"/>
                        </a:rPr>
                        <a:t>デバイス単体</a:t>
                      </a:r>
                      <a:r>
                        <a:rPr kumimoji="1" lang="en-US" altLang="ja-JP" sz="1600" b="1" dirty="0" smtClean="0">
                          <a:solidFill>
                            <a:schemeClr val="accent6"/>
                          </a:solidFill>
                          <a:latin typeface="+mn-lt"/>
                        </a:rPr>
                        <a:t>)</a:t>
                      </a:r>
                      <a:endParaRPr kumimoji="1" lang="ja-JP" altLang="en-US" sz="1600" b="1" dirty="0">
                        <a:solidFill>
                          <a:schemeClr val="accent6"/>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20mA</a:t>
                      </a:r>
                    </a:p>
                    <a:p>
                      <a:pPr algn="ctr"/>
                      <a:r>
                        <a:rPr kumimoji="1" lang="en-US" altLang="ja-JP" sz="1400" dirty="0" smtClean="0">
                          <a:solidFill>
                            <a:schemeClr val="accent6"/>
                          </a:solidFill>
                        </a:rPr>
                        <a:t>(</a:t>
                      </a:r>
                      <a:r>
                        <a:rPr kumimoji="1" lang="ja-JP" altLang="en-US" sz="1400" dirty="0" smtClean="0">
                          <a:solidFill>
                            <a:schemeClr val="accent6"/>
                          </a:solidFill>
                        </a:rPr>
                        <a:t>通信バッファ</a:t>
                      </a:r>
                      <a:r>
                        <a:rPr kumimoji="1" lang="en-US" altLang="ja-JP" sz="1400" dirty="0" smtClean="0">
                          <a:solidFill>
                            <a:schemeClr val="accent6"/>
                          </a:solidFill>
                        </a:rPr>
                        <a:t>)</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60mA</a:t>
                      </a:r>
                    </a:p>
                    <a:p>
                      <a:pPr algn="ctr"/>
                      <a:r>
                        <a:rPr kumimoji="1" lang="en-US" altLang="ja-JP" sz="1600" dirty="0" smtClean="0">
                          <a:solidFill>
                            <a:schemeClr val="accent6"/>
                          </a:solidFill>
                        </a:rPr>
                        <a:t>(class2)</a:t>
                      </a:r>
                      <a:endParaRPr kumimoji="1"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20mA</a:t>
                      </a:r>
                    </a:p>
                    <a:p>
                      <a:pPr algn="ctr"/>
                      <a:r>
                        <a:rPr kumimoji="1" lang="en-US" altLang="ja-JP" sz="1400" dirty="0" smtClean="0">
                          <a:solidFill>
                            <a:schemeClr val="accent6"/>
                          </a:solidFill>
                        </a:rPr>
                        <a:t>(</a:t>
                      </a:r>
                      <a:r>
                        <a:rPr kumimoji="1" lang="ja-JP" altLang="en-US" sz="1400" dirty="0" smtClean="0">
                          <a:solidFill>
                            <a:schemeClr val="accent6"/>
                          </a:solidFill>
                        </a:rPr>
                        <a:t>通信バッファ</a:t>
                      </a:r>
                      <a:r>
                        <a:rPr kumimoji="1" lang="en-US" altLang="ja-JP" sz="1400" dirty="0" smtClean="0">
                          <a:solidFill>
                            <a:schemeClr val="accent6"/>
                          </a:solidFill>
                        </a:rPr>
                        <a:t>)</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400mA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60mA</a:t>
                      </a:r>
                    </a:p>
                    <a:p>
                      <a:pPr algn="ctr"/>
                      <a:r>
                        <a:rPr kumimoji="1" lang="en-US" altLang="ja-JP" sz="1600" dirty="0" smtClean="0">
                          <a:solidFill>
                            <a:srgbClr val="C00000"/>
                          </a:solidFill>
                        </a:rPr>
                        <a:t>(class2)</a:t>
                      </a:r>
                      <a:endParaRPr kumimoji="1" lang="en-US" altLang="ja-JP" sz="1600"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Text Box 342"/>
          <p:cNvSpPr txBox="1">
            <a:spLocks noChangeArrowheads="1"/>
          </p:cNvSpPr>
          <p:nvPr/>
        </p:nvSpPr>
        <p:spPr bwMode="auto">
          <a:xfrm>
            <a:off x="228544" y="724634"/>
            <a:ext cx="9440980" cy="369332"/>
          </a:xfrm>
          <a:prstGeom prst="rect">
            <a:avLst/>
          </a:prstGeom>
          <a:noFill/>
          <a:ln w="9525">
            <a:noFill/>
            <a:miter lim="800000"/>
            <a:headEnd/>
            <a:tailEnd/>
          </a:ln>
        </p:spPr>
        <p:txBody>
          <a:bodyPr wrap="square">
            <a:spAutoFit/>
          </a:bodyPr>
          <a:lstStyle/>
          <a:p>
            <a:pPr eaLnBrk="1" hangingPunct="1"/>
            <a:r>
              <a:rPr lang="ja-JP" altLang="en-US" b="1" u="sng" dirty="0" smtClean="0">
                <a:solidFill>
                  <a:schemeClr val="accent6"/>
                </a:solidFill>
                <a:latin typeface="メイリオ" pitchFamily="50" charset="-128"/>
                <a:ea typeface="メイリオ" pitchFamily="50" charset="-128"/>
                <a:cs typeface="メイリオ" pitchFamily="50" charset="-128"/>
              </a:rPr>
              <a:t>比較表</a:t>
            </a:r>
            <a:endParaRPr lang="en-US" altLang="ja-JP" b="1" u="sng" dirty="0" smtClean="0">
              <a:solidFill>
                <a:schemeClr val="accent6"/>
              </a:solidFill>
              <a:latin typeface="メイリオ" pitchFamily="50" charset="-128"/>
              <a:ea typeface="メイリオ" pitchFamily="50" charset="-128"/>
              <a:cs typeface="メイリオ" pitchFamily="50" charset="-128"/>
            </a:endParaRPr>
          </a:p>
        </p:txBody>
      </p:sp>
      <p:sp>
        <p:nvSpPr>
          <p:cNvPr id="8" name="Text Box 93"/>
          <p:cNvSpPr txBox="1">
            <a:spLocks noChangeArrowheads="1"/>
          </p:cNvSpPr>
          <p:nvPr/>
        </p:nvSpPr>
        <p:spPr bwMode="auto">
          <a:xfrm>
            <a:off x="272480" y="5661248"/>
            <a:ext cx="9584207" cy="461665"/>
          </a:xfrm>
          <a:prstGeom prst="rect">
            <a:avLst/>
          </a:prstGeom>
          <a:noFill/>
          <a:ln w="9525">
            <a:noFill/>
            <a:miter lim="800000"/>
            <a:headEnd/>
            <a:tailEnd/>
          </a:ln>
        </p:spPr>
        <p:txBody>
          <a:bodyPr wrap="square">
            <a:spAutoFit/>
          </a:bodyPr>
          <a:lstStyle/>
          <a:p>
            <a:pPr algn="ctr" eaLnBrk="1" hangingPunct="1"/>
            <a:r>
              <a:rPr lang="ja-JP" altLang="en-US" sz="2400" b="1" dirty="0" smtClean="0">
                <a:solidFill>
                  <a:srgbClr val="0000FF"/>
                </a:solidFill>
                <a:latin typeface="メイリオ" pitchFamily="50" charset="-128"/>
                <a:ea typeface="メイリオ" pitchFamily="50" charset="-128"/>
                <a:cs typeface="メイリオ" pitchFamily="50" charset="-128"/>
              </a:rPr>
              <a:t>⇒　単純計算で</a:t>
            </a:r>
            <a:r>
              <a:rPr lang="en-US" altLang="ja-JP" sz="2400" b="1" dirty="0" smtClean="0">
                <a:solidFill>
                  <a:srgbClr val="0000FF"/>
                </a:solidFill>
                <a:latin typeface="メイリオ" pitchFamily="50" charset="-128"/>
                <a:ea typeface="メイリオ" pitchFamily="50" charset="-128"/>
                <a:cs typeface="メイリオ" pitchFamily="50" charset="-128"/>
              </a:rPr>
              <a:t>RS3+BT</a:t>
            </a:r>
            <a:r>
              <a:rPr lang="ja-JP" altLang="en-US" sz="2400" b="1" dirty="0" smtClean="0">
                <a:solidFill>
                  <a:srgbClr val="0000FF"/>
                </a:solidFill>
                <a:latin typeface="メイリオ" pitchFamily="50" charset="-128"/>
                <a:ea typeface="メイリオ" pitchFamily="50" charset="-128"/>
                <a:cs typeface="メイリオ" pitchFamily="50" charset="-128"/>
              </a:rPr>
              <a:t>通信時</a:t>
            </a:r>
            <a:r>
              <a:rPr lang="en-US" altLang="ja-JP" sz="2400" b="1" dirty="0" smtClean="0">
                <a:solidFill>
                  <a:srgbClr val="0000FF"/>
                </a:solidFill>
                <a:latin typeface="メイリオ" pitchFamily="50" charset="-128"/>
                <a:ea typeface="メイリオ" pitchFamily="50" charset="-128"/>
                <a:cs typeface="メイリオ" pitchFamily="50" charset="-128"/>
              </a:rPr>
              <a:t>(42.1-23.8)×4=73</a:t>
            </a:r>
            <a:r>
              <a:rPr lang="ja-JP" altLang="en-US" sz="2400" b="1" dirty="0" smtClean="0">
                <a:solidFill>
                  <a:srgbClr val="0000FF"/>
                </a:solidFill>
                <a:latin typeface="メイリオ" pitchFamily="50" charset="-128"/>
                <a:ea typeface="メイリオ" pitchFamily="50" charset="-128"/>
                <a:cs typeface="メイリオ" pitchFamily="50" charset="-128"/>
              </a:rPr>
              <a:t>秒かかる。</a:t>
            </a:r>
            <a:endParaRPr lang="ja-JP" altLang="en-US" sz="2400" b="1" u="sng" dirty="0">
              <a:solidFill>
                <a:srgbClr val="0000FF"/>
              </a:solidFill>
              <a:latin typeface="メイリオ" pitchFamily="50" charset="-128"/>
              <a:ea typeface="メイリオ" pitchFamily="50" charset="-128"/>
              <a:cs typeface="メイリオ" pitchFamily="50" charset="-128"/>
            </a:endParaRPr>
          </a:p>
        </p:txBody>
      </p:sp>
      <p:sp>
        <p:nvSpPr>
          <p:cNvPr id="10" name="Text Box 93"/>
          <p:cNvSpPr txBox="1">
            <a:spLocks noChangeArrowheads="1"/>
          </p:cNvSpPr>
          <p:nvPr/>
        </p:nvSpPr>
        <p:spPr bwMode="auto">
          <a:xfrm>
            <a:off x="164467" y="6057292"/>
            <a:ext cx="9584207" cy="461665"/>
          </a:xfrm>
          <a:prstGeom prst="rect">
            <a:avLst/>
          </a:prstGeom>
          <a:noFill/>
          <a:ln w="9525">
            <a:noFill/>
            <a:miter lim="800000"/>
            <a:headEnd/>
            <a:tailEnd/>
          </a:ln>
        </p:spPr>
        <p:txBody>
          <a:bodyPr wrap="square">
            <a:spAutoFit/>
          </a:bodyPr>
          <a:lstStyle/>
          <a:p>
            <a:pPr algn="ctr" eaLnBrk="1" hangingPunct="1"/>
            <a:r>
              <a:rPr lang="ja-JP" altLang="en-US" sz="2400" b="1" dirty="0" smtClean="0">
                <a:solidFill>
                  <a:srgbClr val="0000FF"/>
                </a:solidFill>
                <a:latin typeface="メイリオ" pitchFamily="50" charset="-128"/>
                <a:ea typeface="メイリオ" pitchFamily="50" charset="-128"/>
                <a:cs typeface="メイリオ" pitchFamily="50" charset="-128"/>
              </a:rPr>
              <a:t>　　</a:t>
            </a:r>
            <a:r>
              <a:rPr lang="ja-JP" altLang="en-US" sz="2400" b="1" u="sng" dirty="0" smtClean="0">
                <a:solidFill>
                  <a:srgbClr val="0000FF"/>
                </a:solidFill>
                <a:latin typeface="メイリオ" pitchFamily="50" charset="-128"/>
                <a:ea typeface="メイリオ" pitchFamily="50" charset="-128"/>
                <a:cs typeface="メイリオ" pitchFamily="50" charset="-128"/>
              </a:rPr>
              <a:t>運用，消費電力から</a:t>
            </a:r>
            <a:r>
              <a:rPr lang="en-US" altLang="ja-JP" sz="2400" b="1" u="sng" dirty="0" smtClean="0">
                <a:solidFill>
                  <a:srgbClr val="FF0000"/>
                </a:solidFill>
                <a:latin typeface="メイリオ" pitchFamily="50" charset="-128"/>
                <a:ea typeface="メイリオ" pitchFamily="50" charset="-128"/>
                <a:cs typeface="メイリオ" pitchFamily="50" charset="-128"/>
              </a:rPr>
              <a:t>BT</a:t>
            </a:r>
            <a:r>
              <a:rPr lang="ja-JP" altLang="en-US" sz="2400" b="1" u="sng" dirty="0" smtClean="0">
                <a:solidFill>
                  <a:srgbClr val="0000FF"/>
                </a:solidFill>
                <a:latin typeface="メイリオ" pitchFamily="50" charset="-128"/>
                <a:ea typeface="メイリオ" pitchFamily="50" charset="-128"/>
                <a:cs typeface="メイリオ" pitchFamily="50" charset="-128"/>
              </a:rPr>
              <a:t>を採用する。通信速度も許容範囲内</a:t>
            </a:r>
            <a:endParaRPr lang="ja-JP" altLang="en-US" sz="2400" b="1" u="sng" dirty="0">
              <a:solidFill>
                <a:srgbClr val="0000FF"/>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092591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5</a:t>
            </a:r>
            <a:r>
              <a:rPr lang="en-US" altLang="ja-JP" dirty="0" smtClean="0"/>
              <a:t>.</a:t>
            </a:r>
            <a:r>
              <a:rPr kumimoji="1" lang="en-US" altLang="ja-JP" dirty="0" smtClean="0"/>
              <a:t> </a:t>
            </a:r>
            <a:r>
              <a:rPr kumimoji="1" lang="ja-JP" altLang="en-US" dirty="0" smtClean="0"/>
              <a:t>セットアップ通信無線化　開発方針・開発内容</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5</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sp>
        <p:nvSpPr>
          <p:cNvPr id="8" name="Text Box 342"/>
          <p:cNvSpPr txBox="1">
            <a:spLocks noChangeArrowheads="1"/>
          </p:cNvSpPr>
          <p:nvPr/>
        </p:nvSpPr>
        <p:spPr bwMode="auto">
          <a:xfrm>
            <a:off x="228544" y="724634"/>
            <a:ext cx="9440980" cy="5940088"/>
          </a:xfrm>
          <a:prstGeom prst="rect">
            <a:avLst/>
          </a:prstGeom>
          <a:noFill/>
          <a:ln w="9525">
            <a:noFill/>
            <a:miter lim="800000"/>
            <a:headEnd/>
            <a:tailEnd/>
          </a:ln>
        </p:spPr>
        <p:txBody>
          <a:bodyPr wrap="square">
            <a:spAutoFit/>
          </a:bodyPr>
          <a:lstStyle/>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方針：</a:t>
            </a:r>
            <a:endParaRPr lang="en-US" altLang="ja-JP" sz="2000" b="1" u="sng" dirty="0" smtClean="0">
              <a:solidFill>
                <a:srgbClr val="0000CC"/>
              </a:solidFill>
              <a:latin typeface="メイリオ" pitchFamily="50" charset="-128"/>
              <a:ea typeface="メイリオ" pitchFamily="50" charset="-128"/>
              <a:cs typeface="メイリオ" pitchFamily="50" charset="-128"/>
            </a:endParaRPr>
          </a:p>
          <a:p>
            <a:r>
              <a:rPr lang="ja-JP" altLang="en-US" sz="2000" dirty="0" smtClean="0">
                <a:latin typeface="メイリオ" pitchFamily="50" charset="-128"/>
                <a:ea typeface="メイリオ" pitchFamily="50" charset="-128"/>
                <a:cs typeface="メイリオ" pitchFamily="50" charset="-128"/>
              </a:rPr>
              <a:t>・</a:t>
            </a:r>
            <a:r>
              <a:rPr lang="ja-JP" altLang="en-US" sz="2000" dirty="0">
                <a:latin typeface="メイリオ" pitchFamily="50" charset="-128"/>
                <a:ea typeface="メイリオ" pitchFamily="50" charset="-128"/>
                <a:cs typeface="メイリオ" pitchFamily="50" charset="-128"/>
              </a:rPr>
              <a:t>次期</a:t>
            </a:r>
            <a:r>
              <a:rPr lang="ja-JP" altLang="en-US" sz="2000" dirty="0" smtClean="0">
                <a:latin typeface="メイリオ" pitchFamily="50" charset="-128"/>
                <a:ea typeface="メイリオ" pitchFamily="50" charset="-128"/>
                <a:cs typeface="メイリオ" pitchFamily="50" charset="-128"/>
              </a:rPr>
              <a:t>アンプ</a:t>
            </a:r>
            <a:r>
              <a:rPr lang="ja-JP" altLang="en-US" sz="2000" dirty="0" smtClean="0">
                <a:latin typeface="メイリオ" pitchFamily="50" charset="-128"/>
                <a:ea typeface="メイリオ" pitchFamily="50" charset="-128"/>
                <a:cs typeface="メイリオ" pitchFamily="50" charset="-128"/>
              </a:rPr>
              <a:t>の</a:t>
            </a:r>
            <a:r>
              <a:rPr lang="en-US" altLang="ja-JP" sz="2000" dirty="0" smtClean="0">
                <a:latin typeface="メイリオ" pitchFamily="50" charset="-128"/>
                <a:ea typeface="メイリオ" pitchFamily="50" charset="-128"/>
                <a:cs typeface="メイリオ" pitchFamily="50" charset="-128"/>
              </a:rPr>
              <a:t>USB</a:t>
            </a:r>
            <a:r>
              <a:rPr lang="ja-JP" altLang="en-US" sz="2000" dirty="0" smtClean="0">
                <a:latin typeface="メイリオ" pitchFamily="50" charset="-128"/>
                <a:ea typeface="メイリオ" pitchFamily="50" charset="-128"/>
                <a:cs typeface="メイリオ" pitchFamily="50" charset="-128"/>
              </a:rPr>
              <a:t>コネクタへ無線ドングルを接続し，</a:t>
            </a:r>
            <a:r>
              <a:rPr lang="en-US" altLang="ja-JP" sz="2000" dirty="0" smtClean="0">
                <a:latin typeface="メイリオ" pitchFamily="50" charset="-128"/>
                <a:ea typeface="メイリオ" pitchFamily="50" charset="-128"/>
                <a:cs typeface="メイリオ" pitchFamily="50" charset="-128"/>
              </a:rPr>
              <a:t>USB</a:t>
            </a:r>
            <a:r>
              <a:rPr lang="ja-JP" altLang="en-US" sz="2000" dirty="0" smtClean="0">
                <a:latin typeface="メイリオ" pitchFamily="50" charset="-128"/>
                <a:ea typeface="メイリオ" pitchFamily="50" charset="-128"/>
                <a:cs typeface="メイリオ" pitchFamily="50" charset="-128"/>
              </a:rPr>
              <a:t>⇒</a:t>
            </a:r>
            <a:r>
              <a:rPr lang="en-US" altLang="ja-JP" sz="2000" dirty="0" smtClean="0">
                <a:latin typeface="メイリオ" pitchFamily="50" charset="-128"/>
                <a:ea typeface="メイリオ" pitchFamily="50" charset="-128"/>
                <a:cs typeface="メイリオ" pitchFamily="50" charset="-128"/>
              </a:rPr>
              <a:t>BT</a:t>
            </a:r>
            <a:r>
              <a:rPr lang="ja-JP" altLang="en-US" sz="2000" dirty="0" smtClean="0">
                <a:latin typeface="メイリオ" pitchFamily="50" charset="-128"/>
                <a:ea typeface="メイリオ" pitchFamily="50" charset="-128"/>
                <a:cs typeface="メイリオ" pitchFamily="50" charset="-128"/>
              </a:rPr>
              <a:t>変換を</a:t>
            </a:r>
            <a:r>
              <a:rPr lang="en-US" altLang="ja-JP" sz="2000" dirty="0" smtClean="0">
                <a:latin typeface="メイリオ" pitchFamily="50" charset="-128"/>
                <a:ea typeface="メイリオ" pitchFamily="50" charset="-128"/>
                <a:cs typeface="メイリオ" pitchFamily="50" charset="-128"/>
              </a:rPr>
              <a:t/>
            </a:r>
            <a:br>
              <a:rPr lang="en-US" altLang="ja-JP" sz="2000" dirty="0" smtClean="0">
                <a:latin typeface="メイリオ" pitchFamily="50" charset="-128"/>
                <a:ea typeface="メイリオ" pitchFamily="50" charset="-128"/>
                <a:cs typeface="メイリオ" pitchFamily="50" charset="-128"/>
              </a:rPr>
            </a:br>
            <a:r>
              <a:rPr lang="ja-JP" altLang="en-US" sz="2000" dirty="0" smtClean="0">
                <a:latin typeface="メイリオ" pitchFamily="50" charset="-128"/>
                <a:ea typeface="メイリオ" pitchFamily="50" charset="-128"/>
                <a:cs typeface="メイリオ" pitchFamily="50" charset="-128"/>
              </a:rPr>
              <a:t>　行い，無線化を実現する</a:t>
            </a:r>
            <a:r>
              <a:rPr lang="ja-JP" altLang="en-US" sz="2000" dirty="0" smtClean="0">
                <a:latin typeface="メイリオ" pitchFamily="50" charset="-128"/>
                <a:ea typeface="メイリオ" pitchFamily="50" charset="-128"/>
                <a:cs typeface="メイリオ" pitchFamily="50" charset="-128"/>
              </a:rPr>
              <a:t>。</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・アンプ</a:t>
            </a:r>
            <a:r>
              <a:rPr lang="en-US" altLang="ja-JP" sz="2000" dirty="0" smtClean="0">
                <a:latin typeface="メイリオ" pitchFamily="50" charset="-128"/>
                <a:ea typeface="メイリオ" pitchFamily="50" charset="-128"/>
                <a:cs typeface="メイリオ" pitchFamily="50" charset="-128"/>
              </a:rPr>
              <a:t>1</a:t>
            </a:r>
            <a:r>
              <a:rPr lang="ja-JP" altLang="en-US" sz="2000" dirty="0" smtClean="0">
                <a:latin typeface="メイリオ" pitchFamily="50" charset="-128"/>
                <a:ea typeface="メイリオ" pitchFamily="50" charset="-128"/>
                <a:cs typeface="メイリオ" pitchFamily="50" charset="-128"/>
              </a:rPr>
              <a:t>台に対して無線ドングル</a:t>
            </a:r>
            <a:r>
              <a:rPr lang="en-US" altLang="ja-JP" sz="2000" dirty="0" smtClean="0">
                <a:latin typeface="メイリオ" pitchFamily="50" charset="-128"/>
                <a:ea typeface="メイリオ" pitchFamily="50" charset="-128"/>
                <a:cs typeface="メイリオ" pitchFamily="50" charset="-128"/>
              </a:rPr>
              <a:t>1</a:t>
            </a:r>
            <a:r>
              <a:rPr lang="ja-JP" altLang="en-US" sz="2000" dirty="0" smtClean="0">
                <a:latin typeface="メイリオ" pitchFamily="50" charset="-128"/>
                <a:ea typeface="メイリオ" pitchFamily="50" charset="-128"/>
                <a:cs typeface="メイリオ" pitchFamily="50" charset="-128"/>
              </a:rPr>
              <a:t>台を接続する。</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・無線ドングルは，アンプに直接接続できる構造</a:t>
            </a:r>
            <a:r>
              <a:rPr lang="en-US" altLang="ja-JP" sz="2000" dirty="0" smtClean="0">
                <a:latin typeface="メイリオ" pitchFamily="50" charset="-128"/>
                <a:ea typeface="メイリオ" pitchFamily="50" charset="-128"/>
                <a:cs typeface="メイリオ" pitchFamily="50" charset="-128"/>
              </a:rPr>
              <a:t>(USB</a:t>
            </a:r>
            <a:r>
              <a:rPr lang="ja-JP" altLang="en-US" sz="2000" dirty="0" smtClean="0">
                <a:latin typeface="メイリオ" pitchFamily="50" charset="-128"/>
                <a:ea typeface="メイリオ" pitchFamily="50" charset="-128"/>
                <a:cs typeface="メイリオ" pitchFamily="50" charset="-128"/>
              </a:rPr>
              <a:t>メモリ程度</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とする。</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・セットアップに無線</a:t>
            </a:r>
            <a:r>
              <a:rPr lang="en-US" altLang="ja-JP" sz="2000" dirty="0" smtClean="0">
                <a:latin typeface="メイリオ" pitchFamily="50" charset="-128"/>
                <a:ea typeface="メイリオ" pitchFamily="50" charset="-128"/>
                <a:cs typeface="メイリオ" pitchFamily="50" charset="-128"/>
              </a:rPr>
              <a:t>(BT)</a:t>
            </a:r>
            <a:r>
              <a:rPr lang="ja-JP" altLang="en-US" sz="2000" dirty="0" smtClean="0">
                <a:latin typeface="メイリオ" pitchFamily="50" charset="-128"/>
                <a:ea typeface="メイリオ" pitchFamily="50" charset="-128"/>
                <a:cs typeface="メイリオ" pitchFamily="50" charset="-128"/>
              </a:rPr>
              <a:t>ドライバを実装し，無線対応とする。</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・無線ドングル売価目標：コンペチタの</a:t>
            </a:r>
            <a:r>
              <a:rPr lang="en-US" altLang="ja-JP" sz="2000" dirty="0" smtClean="0">
                <a:latin typeface="メイリオ" pitchFamily="50" charset="-128"/>
                <a:ea typeface="メイリオ" pitchFamily="50" charset="-128"/>
                <a:cs typeface="メイリオ" pitchFamily="50" charset="-128"/>
              </a:rPr>
              <a:t>70%(@10,500)</a:t>
            </a:r>
          </a:p>
          <a:p>
            <a:pPr eaLnBrk="1" hangingPunct="1"/>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開発内容：</a:t>
            </a:r>
            <a:endParaRPr lang="en-US" altLang="ja-JP" sz="2000" b="1" u="sng" dirty="0" smtClean="0">
              <a:solidFill>
                <a:srgbClr val="0000CC"/>
              </a:solidFill>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①　無線ドングルの開発</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要素技術の確認</a:t>
            </a:r>
            <a:r>
              <a:rPr lang="en-US" altLang="ja-JP" sz="2000" b="1" dirty="0" smtClean="0">
                <a:latin typeface="メイリオ" pitchFamily="50" charset="-128"/>
                <a:ea typeface="メイリオ" pitchFamily="50" charset="-128"/>
                <a:cs typeface="メイリオ" pitchFamily="50" charset="-128"/>
              </a:rPr>
              <a:t>(BT</a:t>
            </a:r>
            <a:r>
              <a:rPr lang="ja-JP" altLang="en-US" sz="2000" b="1" dirty="0" smtClean="0">
                <a:latin typeface="メイリオ" pitchFamily="50" charset="-128"/>
                <a:ea typeface="メイリオ" pitchFamily="50" charset="-128"/>
                <a:cs typeface="メイリオ" pitchFamily="50" charset="-128"/>
              </a:rPr>
              <a:t>評価基板にて</a:t>
            </a:r>
            <a:r>
              <a:rPr lang="en-US" altLang="ja-JP" sz="2000" b="1" dirty="0" smtClean="0">
                <a:latin typeface="メイリオ" pitchFamily="50" charset="-128"/>
                <a:ea typeface="メイリオ" pitchFamily="50" charset="-128"/>
                <a:cs typeface="メイリオ" pitchFamily="50" charset="-128"/>
              </a:rPr>
              <a:t>)</a:t>
            </a:r>
          </a:p>
          <a:p>
            <a:pPr eaLnBrk="1" hangingPunct="1"/>
            <a:r>
              <a:rPr lang="ja-JP" altLang="en-US" sz="2000" b="1" dirty="0">
                <a:solidFill>
                  <a:srgbClr val="FF0000"/>
                </a:solidFill>
                <a:latin typeface="メイリオ" pitchFamily="50" charset="-128"/>
                <a:ea typeface="メイリオ" pitchFamily="50" charset="-128"/>
                <a:cs typeface="メイリオ" pitchFamily="50" charset="-128"/>
              </a:rPr>
              <a:t>　</a:t>
            </a:r>
            <a:r>
              <a:rPr lang="ja-JP" altLang="en-US" sz="2000" b="1" dirty="0" smtClean="0">
                <a:solidFill>
                  <a:srgbClr val="FF0000"/>
                </a:solidFill>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・セットアップオリジナルプロトコル実装</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　・</a:t>
            </a:r>
            <a:r>
              <a:rPr lang="en-US" altLang="ja-JP" sz="2000" dirty="0" smtClean="0">
                <a:latin typeface="メイリオ" pitchFamily="50" charset="-128"/>
                <a:ea typeface="メイリオ" pitchFamily="50" charset="-128"/>
                <a:cs typeface="メイリオ" pitchFamily="50" charset="-128"/>
              </a:rPr>
              <a:t>HW/SW/</a:t>
            </a:r>
            <a:r>
              <a:rPr lang="ja-JP" altLang="en-US" sz="2000" dirty="0" smtClean="0">
                <a:latin typeface="メイリオ" pitchFamily="50" charset="-128"/>
                <a:ea typeface="メイリオ" pitchFamily="50" charset="-128"/>
                <a:cs typeface="メイリオ" pitchFamily="50" charset="-128"/>
              </a:rPr>
              <a:t>構造設計</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　　・セキュリティ対策</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　　・通信速度の性能評価</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　　・技適対応　</a:t>
            </a:r>
            <a:r>
              <a:rPr lang="en-US" altLang="ja-JP" sz="2000" dirty="0" smtClean="0">
                <a:latin typeface="メイリオ" pitchFamily="50" charset="-128"/>
                <a:ea typeface="メイリオ" pitchFamily="50" charset="-128"/>
                <a:cs typeface="メイリオ" pitchFamily="50" charset="-128"/>
              </a:rPr>
              <a:t>etc.</a:t>
            </a:r>
          </a:p>
          <a:p>
            <a:pPr eaLnBrk="1" hangingPunct="1"/>
            <a:r>
              <a:rPr lang="ja-JP" altLang="en-US" sz="2000" dirty="0" smtClean="0">
                <a:latin typeface="メイリオ" pitchFamily="50" charset="-128"/>
                <a:ea typeface="メイリオ" pitchFamily="50" charset="-128"/>
                <a:cs typeface="メイリオ" pitchFamily="50" charset="-128"/>
              </a:rPr>
              <a:t>②　セットアップの</a:t>
            </a:r>
            <a:r>
              <a:rPr lang="en-US" altLang="ja-JP" sz="2000" dirty="0" smtClean="0">
                <a:latin typeface="メイリオ" pitchFamily="50" charset="-128"/>
                <a:ea typeface="メイリオ" pitchFamily="50" charset="-128"/>
                <a:cs typeface="メイリオ" pitchFamily="50" charset="-128"/>
              </a:rPr>
              <a:t>BT</a:t>
            </a:r>
            <a:r>
              <a:rPr lang="ja-JP" altLang="en-US" sz="2000" dirty="0" smtClean="0">
                <a:latin typeface="メイリオ" pitchFamily="50" charset="-128"/>
                <a:ea typeface="メイリオ" pitchFamily="50" charset="-128"/>
                <a:cs typeface="メイリオ" pitchFamily="50" charset="-128"/>
              </a:rPr>
              <a:t>接続対応</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モバイルアプリ含む</a:t>
            </a:r>
            <a:r>
              <a:rPr lang="en-US" altLang="ja-JP" sz="2000" dirty="0" smtClean="0">
                <a:latin typeface="メイリオ" pitchFamily="50" charset="-128"/>
                <a:ea typeface="メイリオ" pitchFamily="50" charset="-128"/>
                <a:cs typeface="メイリオ" pitchFamily="50" charset="-128"/>
              </a:rPr>
              <a:t>)</a:t>
            </a:r>
          </a:p>
          <a:p>
            <a:pPr eaLnBrk="1" hangingPunct="1"/>
            <a:r>
              <a:rPr lang="ja-JP" altLang="en-US" sz="2000" dirty="0" smtClean="0">
                <a:latin typeface="メイリオ" pitchFamily="50" charset="-128"/>
                <a:ea typeface="メイリオ" pitchFamily="50" charset="-128"/>
                <a:cs typeface="メイリオ" pitchFamily="50" charset="-128"/>
              </a:rPr>
              <a:t>　</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　遠隔監視・解析及びクラウドサーバへの接続・遠隔解析は次ステップ</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a:latin typeface="メイリオ" pitchFamily="50" charset="-128"/>
                <a:ea typeface="メイリオ" pitchFamily="50" charset="-128"/>
                <a:cs typeface="メイリオ" pitchFamily="50" charset="-128"/>
              </a:rPr>
              <a:t>　</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　基本的に外部に設計を委託する。</a:t>
            </a:r>
            <a:endParaRPr lang="en-US" altLang="ja-JP" sz="2000" dirty="0" smtClean="0">
              <a:latin typeface="メイリオ" pitchFamily="50" charset="-128"/>
              <a:ea typeface="メイリオ" pitchFamily="50" charset="-128"/>
              <a:cs typeface="メイリオ" pitchFamily="50" charset="-128"/>
            </a:endParaRPr>
          </a:p>
        </p:txBody>
      </p:sp>
      <p:pic>
        <p:nvPicPr>
          <p:cNvPr id="7" name="Picture 94" descr="RS2A01A0KA4_軽量"/>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255364" y="2141063"/>
            <a:ext cx="1141304" cy="1630267"/>
          </a:xfrm>
          <a:prstGeom prst="rect">
            <a:avLst/>
          </a:prstGeom>
          <a:noFill/>
          <a:ln w="9525">
            <a:noFill/>
            <a:miter lim="800000"/>
            <a:headEnd/>
            <a:tailEnd/>
          </a:ln>
        </p:spPr>
      </p:pic>
      <p:grpSp>
        <p:nvGrpSpPr>
          <p:cNvPr id="2" name="グループ化 8"/>
          <p:cNvGrpSpPr/>
          <p:nvPr/>
        </p:nvGrpSpPr>
        <p:grpSpPr>
          <a:xfrm rot="5400000">
            <a:off x="7918251" y="2464161"/>
            <a:ext cx="334194" cy="792088"/>
            <a:chOff x="7294563" y="2651125"/>
            <a:chExt cx="298450" cy="479425"/>
          </a:xfrm>
        </p:grpSpPr>
        <p:sp>
          <p:nvSpPr>
            <p:cNvPr id="10"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8" name="正方形/長方形 17"/>
          <p:cNvSpPr/>
          <p:nvPr/>
        </p:nvSpPr>
        <p:spPr>
          <a:xfrm>
            <a:off x="7584864" y="3775816"/>
            <a:ext cx="2016224" cy="523220"/>
          </a:xfrm>
          <a:prstGeom prst="rect">
            <a:avLst/>
          </a:prstGeom>
        </p:spPr>
        <p:txBody>
          <a:bodyPr wrap="square">
            <a:spAutoFit/>
          </a:bodyPr>
          <a:lstStyle/>
          <a:p>
            <a:pPr algn="ctr"/>
            <a:r>
              <a:rPr lang="en-US" altLang="ja-JP" sz="1400" b="1" dirty="0" smtClean="0">
                <a:solidFill>
                  <a:schemeClr val="tx1"/>
                </a:solidFill>
                <a:latin typeface="メイリオ" pitchFamily="50" charset="-128"/>
                <a:ea typeface="メイリオ" pitchFamily="50" charset="-128"/>
                <a:cs typeface="メイリオ" pitchFamily="50" charset="-128"/>
              </a:rPr>
              <a:t>&lt;</a:t>
            </a:r>
            <a:r>
              <a:rPr lang="ja-JP" altLang="en-US" sz="1400" b="1" dirty="0" smtClean="0">
                <a:solidFill>
                  <a:schemeClr val="tx1"/>
                </a:solidFill>
                <a:latin typeface="メイリオ" pitchFamily="50" charset="-128"/>
                <a:ea typeface="メイリオ" pitchFamily="50" charset="-128"/>
                <a:cs typeface="メイリオ" pitchFamily="50" charset="-128"/>
              </a:rPr>
              <a:t>無線ドングル装着</a:t>
            </a:r>
            <a:endParaRPr lang="en-US" altLang="ja-JP" sz="1400" b="1" dirty="0" smtClean="0">
              <a:solidFill>
                <a:schemeClr val="tx1"/>
              </a:solidFill>
              <a:latin typeface="メイリオ" pitchFamily="50" charset="-128"/>
              <a:ea typeface="メイリオ" pitchFamily="50" charset="-128"/>
              <a:cs typeface="メイリオ" pitchFamily="50" charset="-128"/>
            </a:endParaRPr>
          </a:p>
          <a:p>
            <a:pPr algn="ctr"/>
            <a:r>
              <a:rPr lang="ja-JP" altLang="en-US" sz="1400" b="1" dirty="0" smtClean="0">
                <a:solidFill>
                  <a:schemeClr val="tx1"/>
                </a:solidFill>
                <a:latin typeface="メイリオ" pitchFamily="50" charset="-128"/>
                <a:ea typeface="メイリオ" pitchFamily="50" charset="-128"/>
                <a:cs typeface="メイリオ" pitchFamily="50" charset="-128"/>
              </a:rPr>
              <a:t>イメージ図</a:t>
            </a:r>
            <a:r>
              <a:rPr lang="en-US" altLang="ja-JP" sz="1400" b="1" dirty="0" smtClean="0">
                <a:solidFill>
                  <a:schemeClr val="tx1"/>
                </a:solidFill>
                <a:latin typeface="メイリオ" pitchFamily="50" charset="-128"/>
                <a:ea typeface="メイリオ" pitchFamily="50" charset="-128"/>
                <a:cs typeface="メイリオ" pitchFamily="50" charset="-128"/>
              </a:rPr>
              <a:t>&gt;</a:t>
            </a:r>
            <a:endParaRPr lang="en-US" altLang="ja-JP" sz="1400" b="1" dirty="0">
              <a:solidFill>
                <a:schemeClr val="tx1"/>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826423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6</a:t>
            </a:r>
            <a:r>
              <a:rPr kumimoji="1" lang="en-US" altLang="ja-JP" dirty="0" smtClean="0"/>
              <a:t>. </a:t>
            </a:r>
            <a:r>
              <a:rPr kumimoji="1" lang="ja-JP" altLang="en-US" dirty="0" smtClean="0"/>
              <a:t>①無線ドングルの開発</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6</a:t>
            </a:fld>
            <a:endParaRPr lang="ja-JP" altLang="en-US" dirty="0"/>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2345584362"/>
              </p:ext>
            </p:extLst>
          </p:nvPr>
        </p:nvGraphicFramePr>
        <p:xfrm>
          <a:off x="164468" y="1614420"/>
          <a:ext cx="9584207" cy="4531568"/>
        </p:xfrm>
        <a:graphic>
          <a:graphicData uri="http://schemas.openxmlformats.org/drawingml/2006/table">
            <a:tbl>
              <a:tblPr firstRow="1" bandRow="1">
                <a:tableStyleId>{3C2FFA5D-87B4-456A-9821-1D502468CF0F}</a:tableStyleId>
              </a:tblPr>
              <a:tblGrid>
                <a:gridCol w="2124236"/>
                <a:gridCol w="2520280"/>
                <a:gridCol w="2556284"/>
                <a:gridCol w="2383407"/>
              </a:tblGrid>
              <a:tr h="252524">
                <a:tc>
                  <a:txBody>
                    <a:bodyPr/>
                    <a:lstStyle/>
                    <a:p>
                      <a:pPr algn="ctr"/>
                      <a:r>
                        <a:rPr kumimoji="1" lang="ja-JP" altLang="en-US" sz="1200" dirty="0" smtClean="0">
                          <a:solidFill>
                            <a:srgbClr val="0000CC"/>
                          </a:solidFill>
                        </a:rPr>
                        <a:t>機能要件</a:t>
                      </a:r>
                      <a:endParaRPr kumimoji="1" lang="ja-JP" altLang="en-US" sz="12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smtClean="0">
                          <a:solidFill>
                            <a:srgbClr val="0000CC"/>
                          </a:solidFill>
                        </a:rPr>
                        <a:t>内容</a:t>
                      </a:r>
                      <a:endParaRPr kumimoji="1" lang="ja-JP" altLang="en-US" sz="12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smtClean="0">
                          <a:solidFill>
                            <a:srgbClr val="0000CC"/>
                          </a:solidFill>
                        </a:rPr>
                        <a:t>解決策</a:t>
                      </a:r>
                      <a:endParaRPr kumimoji="1" lang="ja-JP" altLang="en-US" sz="12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smtClean="0">
                          <a:solidFill>
                            <a:srgbClr val="0000CC"/>
                          </a:solidFill>
                        </a:rPr>
                        <a:t>目的・効果</a:t>
                      </a:r>
                      <a:endParaRPr kumimoji="1" lang="ja-JP" altLang="en-US" sz="12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6184">
                <a:tc>
                  <a:txBody>
                    <a:bodyPr/>
                    <a:lstStyle/>
                    <a:p>
                      <a:r>
                        <a:rPr kumimoji="1" lang="ja-JP" altLang="en-US" sz="1400" b="1" dirty="0" smtClean="0">
                          <a:solidFill>
                            <a:srgbClr val="0000CC"/>
                          </a:solidFill>
                        </a:rPr>
                        <a:t>①</a:t>
                      </a:r>
                      <a:r>
                        <a:rPr kumimoji="1" lang="en-US" altLang="ja-JP" sz="1400" b="1" dirty="0" smtClean="0">
                          <a:solidFill>
                            <a:srgbClr val="0000CC"/>
                          </a:solidFill>
                        </a:rPr>
                        <a:t>USB-host</a:t>
                      </a:r>
                      <a:r>
                        <a:rPr kumimoji="1" lang="ja-JP" altLang="en-US" sz="1400" b="1" dirty="0" smtClean="0">
                          <a:solidFill>
                            <a:srgbClr val="0000CC"/>
                          </a:solidFill>
                        </a:rPr>
                        <a:t>もしくは</a:t>
                      </a:r>
                      <a:r>
                        <a:rPr kumimoji="1" lang="en-US" altLang="ja-JP" sz="1400" b="1" dirty="0" smtClean="0">
                          <a:solidFill>
                            <a:srgbClr val="0000CC"/>
                          </a:solidFill>
                        </a:rPr>
                        <a:t>OTG</a:t>
                      </a:r>
                      <a:r>
                        <a:rPr kumimoji="1" lang="ja-JP" altLang="en-US" sz="1400" b="1" dirty="0" smtClean="0">
                          <a:solidFill>
                            <a:srgbClr val="0000CC"/>
                          </a:solidFill>
                        </a:rPr>
                        <a:t>機能</a:t>
                      </a:r>
                      <a:endParaRPr kumimoji="1" lang="en-US" altLang="ja-JP" sz="1400" b="1" dirty="0" smtClean="0">
                        <a:solidFill>
                          <a:srgbClr val="0000CC"/>
                        </a:solidFill>
                      </a:endParaRPr>
                    </a:p>
                    <a:p>
                      <a:r>
                        <a:rPr kumimoji="1" lang="en-US" altLang="ja-JP" sz="1400" b="1" dirty="0" smtClean="0">
                          <a:solidFill>
                            <a:srgbClr val="0000CC"/>
                          </a:solidFill>
                        </a:rPr>
                        <a:t>(USB2.0Full</a:t>
                      </a:r>
                    </a:p>
                    <a:p>
                      <a:r>
                        <a:rPr kumimoji="1" lang="en-US" altLang="ja-JP" sz="1400" b="1" dirty="0" smtClean="0">
                          <a:solidFill>
                            <a:srgbClr val="0000CC"/>
                          </a:solidFill>
                        </a:rPr>
                        <a:t>(12Mbps))</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・アンプの</a:t>
                      </a:r>
                      <a:r>
                        <a:rPr kumimoji="1" lang="en-US" altLang="ja-JP" sz="1400" dirty="0" smtClean="0">
                          <a:solidFill>
                            <a:schemeClr val="accent6"/>
                          </a:solidFill>
                        </a:rPr>
                        <a:t>USB-device</a:t>
                      </a:r>
                      <a:r>
                        <a:rPr kumimoji="1" lang="ja-JP" altLang="en-US" sz="1400" dirty="0" smtClean="0">
                          <a:solidFill>
                            <a:schemeClr val="accent6"/>
                          </a:solidFill>
                        </a:rPr>
                        <a:t>と接続して，通信フレーム処理</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a:t>
                      </a:r>
                      <a:r>
                        <a:rPr kumimoji="1" lang="en-US" altLang="ja-JP" sz="1400" dirty="0" smtClean="0">
                          <a:solidFill>
                            <a:schemeClr val="accent6"/>
                          </a:solidFill>
                        </a:rPr>
                        <a:t>USB</a:t>
                      </a:r>
                      <a:r>
                        <a:rPr kumimoji="1" lang="ja-JP" altLang="en-US" sz="1400" dirty="0" smtClean="0">
                          <a:solidFill>
                            <a:schemeClr val="accent6"/>
                          </a:solidFill>
                        </a:rPr>
                        <a:t>通信ドライバ処理の実装</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・現行品と互換確保。</a:t>
                      </a:r>
                      <a:endParaRPr kumimoji="1" lang="en-US" altLang="ja-JP" sz="1400" dirty="0" smtClean="0">
                        <a:solidFill>
                          <a:schemeClr val="accent6"/>
                        </a:solidFill>
                      </a:endParaRPr>
                    </a:p>
                    <a:p>
                      <a:r>
                        <a:rPr kumimoji="1" lang="ja-JP" altLang="en-US" sz="1400" dirty="0" smtClean="0">
                          <a:solidFill>
                            <a:schemeClr val="accent6"/>
                          </a:solidFill>
                        </a:rPr>
                        <a:t>　アンプ側は処理変更なし</a:t>
                      </a:r>
                      <a:endParaRPr kumimoji="1" lang="en-US" altLang="ja-JP" sz="1400" dirty="0" smtClean="0">
                        <a:solidFill>
                          <a:schemeClr val="accent6"/>
                        </a:solidFill>
                      </a:endParaRPr>
                    </a:p>
                    <a:p>
                      <a:r>
                        <a:rPr kumimoji="1" lang="en-US" altLang="ja-JP" sz="1400" dirty="0" smtClean="0">
                          <a:solidFill>
                            <a:schemeClr val="accent6"/>
                          </a:solidFill>
                        </a:rPr>
                        <a:t>(USB-device</a:t>
                      </a:r>
                      <a:r>
                        <a:rPr kumimoji="1" lang="ja-JP" altLang="en-US" sz="1400" dirty="0" smtClean="0">
                          <a:solidFill>
                            <a:schemeClr val="accent6"/>
                          </a:solidFill>
                        </a:rPr>
                        <a:t>（</a:t>
                      </a:r>
                      <a:r>
                        <a:rPr kumimoji="1" lang="en-US" altLang="ja-JP" sz="1400" dirty="0" err="1" smtClean="0">
                          <a:solidFill>
                            <a:schemeClr val="accent6"/>
                          </a:solidFill>
                        </a:rPr>
                        <a:t>miniB</a:t>
                      </a:r>
                      <a:r>
                        <a:rPr kumimoji="1" lang="ja-JP" altLang="en-US" sz="1400" dirty="0" smtClean="0">
                          <a:solidFill>
                            <a:schemeClr val="accent6"/>
                          </a:solidFill>
                        </a:rPr>
                        <a:t>接続</a:t>
                      </a:r>
                      <a:r>
                        <a:rPr kumimoji="1" lang="en-US" altLang="ja-JP" sz="1400" dirty="0" smtClean="0">
                          <a:solidFill>
                            <a:schemeClr val="accent6"/>
                          </a:solidFill>
                        </a:rPr>
                        <a:t>)</a:t>
                      </a:r>
                      <a:r>
                        <a:rPr kumimoji="1" lang="ja-JP" altLang="en-US" sz="1400" dirty="0" smtClean="0">
                          <a:solidFill>
                            <a:schemeClr val="accent6"/>
                          </a:solidFill>
                        </a:rPr>
                        <a:t>で</a:t>
                      </a:r>
                      <a:r>
                        <a:rPr kumimoji="1" lang="en-US" altLang="ja-JP" sz="1400" dirty="0" smtClean="0">
                          <a:solidFill>
                            <a:schemeClr val="accent6"/>
                          </a:solidFill>
                        </a:rPr>
                        <a:t>OK</a:t>
                      </a:r>
                      <a:r>
                        <a:rPr kumimoji="1" lang="ja-JP" altLang="en-US" sz="1400" dirty="0" smtClean="0">
                          <a:solidFill>
                            <a:schemeClr val="accent6"/>
                          </a:solidFill>
                        </a:rPr>
                        <a:t>とする</a:t>
                      </a:r>
                      <a:r>
                        <a:rPr kumimoji="1" lang="en-US" altLang="ja-JP" sz="1400" dirty="0" smtClean="0">
                          <a:solidFill>
                            <a:schemeClr val="accent6"/>
                          </a:solidFill>
                        </a:rPr>
                        <a:t>)</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4116">
                <a:tc>
                  <a:txBody>
                    <a:bodyPr/>
                    <a:lstStyle/>
                    <a:p>
                      <a:r>
                        <a:rPr kumimoji="1" lang="ja-JP" altLang="en-US" sz="1400" b="1" dirty="0" smtClean="0">
                          <a:solidFill>
                            <a:srgbClr val="0000CC"/>
                          </a:solidFill>
                        </a:rPr>
                        <a:t>②現行セットアッププロトコル処理の実装</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・セットアップ通信プロトコルを無線化して送信</a:t>
                      </a:r>
                      <a:endParaRPr kumimoji="1" lang="en-US" altLang="ja-JP" sz="1400" dirty="0" smtClean="0">
                        <a:solidFill>
                          <a:schemeClr val="accent6"/>
                        </a:solidFill>
                      </a:endParaRPr>
                    </a:p>
                    <a:p>
                      <a:r>
                        <a:rPr kumimoji="1" lang="ja-JP" altLang="en-US" sz="1400" dirty="0" smtClean="0">
                          <a:solidFill>
                            <a:schemeClr val="accent6"/>
                          </a:solidFill>
                        </a:rPr>
                        <a:t>・追加機能・コマンドの検討</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・ホスト側</a:t>
                      </a:r>
                      <a:r>
                        <a:rPr kumimoji="1" lang="en-US" altLang="ja-JP" sz="1400" dirty="0" err="1" smtClean="0">
                          <a:solidFill>
                            <a:schemeClr val="accent6"/>
                          </a:solidFill>
                        </a:rPr>
                        <a:t>PcManager</a:t>
                      </a:r>
                      <a:r>
                        <a:rPr kumimoji="1" lang="ja-JP" altLang="en-US" sz="1400" dirty="0" smtClean="0">
                          <a:solidFill>
                            <a:schemeClr val="accent6"/>
                          </a:solidFill>
                        </a:rPr>
                        <a:t>処理の実装</a:t>
                      </a:r>
                      <a:endParaRPr kumimoji="1" lang="en-US" altLang="ja-JP" sz="1400" dirty="0" smtClean="0">
                        <a:solidFill>
                          <a:schemeClr val="accent6"/>
                        </a:solidFill>
                      </a:endParaRPr>
                    </a:p>
                    <a:p>
                      <a:r>
                        <a:rPr kumimoji="1" lang="ja-JP" altLang="en-US" sz="1400" dirty="0" smtClean="0">
                          <a:solidFill>
                            <a:schemeClr val="accent6"/>
                          </a:solidFill>
                        </a:rPr>
                        <a:t>・プロトコルスタックを流用</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・互換性確保</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4116">
                <a:tc>
                  <a:txBody>
                    <a:bodyPr/>
                    <a:lstStyle/>
                    <a:p>
                      <a:r>
                        <a:rPr kumimoji="1" lang="ja-JP" altLang="en-US" sz="1400" b="1" dirty="0" smtClean="0">
                          <a:solidFill>
                            <a:srgbClr val="0000CC"/>
                          </a:solidFill>
                        </a:rPr>
                        <a:t>③通信設定・通信状態デバッグ機能</a:t>
                      </a:r>
                      <a:r>
                        <a:rPr kumimoji="1" lang="en-US" altLang="ja-JP" sz="1400" b="1" dirty="0" smtClean="0">
                          <a:solidFill>
                            <a:srgbClr val="0000CC"/>
                          </a:solidFill>
                        </a:rPr>
                        <a:t>(</a:t>
                      </a:r>
                      <a:r>
                        <a:rPr kumimoji="1" lang="ja-JP" altLang="en-US" sz="1400" b="1" dirty="0" smtClean="0">
                          <a:solidFill>
                            <a:srgbClr val="0000CC"/>
                          </a:solidFill>
                        </a:rPr>
                        <a:t>メモリダイレクトアクセス</a:t>
                      </a:r>
                      <a:r>
                        <a:rPr kumimoji="1" lang="en-US" altLang="ja-JP" sz="1400" b="1"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・上位端末のブラウザ・専用ツールなどで内部状態をモニタ・操作</a:t>
                      </a:r>
                      <a:endParaRPr kumimoji="1" lang="en-US" altLang="ja-JP" sz="1400" dirty="0" smtClean="0">
                        <a:solidFill>
                          <a:schemeClr val="accent6"/>
                        </a:solidFill>
                      </a:endParaRPr>
                    </a:p>
                    <a:p>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a:t>
                      </a:r>
                      <a:r>
                        <a:rPr kumimoji="1" lang="en-US" altLang="ja-JP" sz="1400" dirty="0" smtClean="0">
                          <a:solidFill>
                            <a:schemeClr val="accent6"/>
                          </a:solidFill>
                        </a:rPr>
                        <a:t>web</a:t>
                      </a:r>
                      <a:r>
                        <a:rPr kumimoji="1" lang="ja-JP" altLang="en-US" sz="1400" dirty="0" smtClean="0">
                          <a:solidFill>
                            <a:schemeClr val="accent6"/>
                          </a:solidFill>
                        </a:rPr>
                        <a:t>サーバ互換機能の実装</a:t>
                      </a:r>
                      <a:endParaRPr kumimoji="1" lang="en-US" altLang="ja-JP" sz="1400" dirty="0" smtClean="0">
                        <a:solidFill>
                          <a:schemeClr val="accent6"/>
                        </a:solidFill>
                      </a:endParaRPr>
                    </a:p>
                    <a:p>
                      <a:r>
                        <a:rPr kumimoji="1" lang="ja-JP" altLang="en-US" sz="1400" dirty="0" smtClean="0">
                          <a:solidFill>
                            <a:schemeClr val="accent6"/>
                          </a:solidFill>
                        </a:rPr>
                        <a:t>　</a:t>
                      </a:r>
                      <a:r>
                        <a:rPr kumimoji="1" lang="en-US" altLang="ja-JP" sz="1400" dirty="0" smtClean="0">
                          <a:solidFill>
                            <a:schemeClr val="accent6"/>
                          </a:solidFill>
                        </a:rPr>
                        <a:t>(CPU</a:t>
                      </a:r>
                      <a:r>
                        <a:rPr kumimoji="1" lang="ja-JP" altLang="en-US" sz="1400" dirty="0" smtClean="0">
                          <a:solidFill>
                            <a:schemeClr val="accent6"/>
                          </a:solidFill>
                        </a:rPr>
                        <a:t>メモリダイレクト</a:t>
                      </a:r>
                      <a:r>
                        <a:rPr kumimoji="1" lang="en-US" altLang="ja-JP" sz="1400" dirty="0" smtClean="0">
                          <a:solidFill>
                            <a:schemeClr val="accent6"/>
                          </a:solidFill>
                        </a:rPr>
                        <a:t/>
                      </a:r>
                      <a:br>
                        <a:rPr kumimoji="1" lang="en-US" altLang="ja-JP" sz="1400" dirty="0" smtClean="0">
                          <a:solidFill>
                            <a:schemeClr val="accent6"/>
                          </a:solidFill>
                        </a:rPr>
                      </a:br>
                      <a:r>
                        <a:rPr kumimoji="1" lang="ja-JP" altLang="en-US" sz="1400" dirty="0" smtClean="0">
                          <a:solidFill>
                            <a:schemeClr val="accent6"/>
                          </a:solidFill>
                        </a:rPr>
                        <a:t>　　アクセス機能を実装</a:t>
                      </a:r>
                      <a:r>
                        <a:rPr kumimoji="1" lang="en-US" altLang="ja-JP" sz="1400" dirty="0" smtClean="0">
                          <a:solidFill>
                            <a:schemeClr val="accent6"/>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・立ち上げ時の簡易評価用</a:t>
                      </a:r>
                      <a:endParaRPr kumimoji="1" lang="en-US" altLang="ja-JP" sz="1400" dirty="0" smtClean="0">
                        <a:solidFill>
                          <a:schemeClr val="accent6"/>
                        </a:solidFill>
                      </a:endParaRPr>
                    </a:p>
                    <a:p>
                      <a:r>
                        <a:rPr kumimoji="1" lang="ja-JP" altLang="en-US" sz="1400" dirty="0" smtClean="0">
                          <a:solidFill>
                            <a:schemeClr val="accent6"/>
                          </a:solidFill>
                        </a:rPr>
                        <a:t>・ドングル自身の各種設定</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24136">
                <a:tc>
                  <a:txBody>
                    <a:bodyPr/>
                    <a:lstStyle/>
                    <a:p>
                      <a:r>
                        <a:rPr kumimoji="1" lang="ja-JP" altLang="en-US" sz="1400" b="1" dirty="0" smtClean="0">
                          <a:solidFill>
                            <a:srgbClr val="0000CC"/>
                          </a:solidFill>
                        </a:rPr>
                        <a:t>④無線化</a:t>
                      </a:r>
                      <a:endParaRPr kumimoji="1" lang="en-US" altLang="ja-JP" sz="1400" b="1" dirty="0" smtClean="0">
                        <a:solidFill>
                          <a:srgbClr val="0000CC"/>
                        </a:solidFill>
                      </a:endParaRPr>
                    </a:p>
                    <a:p>
                      <a:r>
                        <a:rPr kumimoji="1" lang="ja-JP" altLang="en-US" sz="1400" b="1" dirty="0" smtClean="0">
                          <a:solidFill>
                            <a:srgbClr val="0000CC"/>
                          </a:solidFill>
                        </a:rPr>
                        <a:t>　</a:t>
                      </a:r>
                      <a:r>
                        <a:rPr kumimoji="1" lang="en-US" altLang="ja-JP" sz="1400" b="1" dirty="0" smtClean="0">
                          <a:solidFill>
                            <a:srgbClr val="0000CC"/>
                          </a:solidFill>
                        </a:rPr>
                        <a:t>(Bluetooth)</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a:t>
                      </a:r>
                      <a:r>
                        <a:rPr kumimoji="1" lang="en-US" altLang="ja-JP" sz="1400" dirty="0" smtClean="0">
                          <a:solidFill>
                            <a:schemeClr val="accent6"/>
                          </a:solidFill>
                        </a:rPr>
                        <a:t>USB</a:t>
                      </a:r>
                      <a:r>
                        <a:rPr kumimoji="1" lang="ja-JP" altLang="en-US" sz="1400" dirty="0" smtClean="0">
                          <a:solidFill>
                            <a:schemeClr val="accent6"/>
                          </a:solidFill>
                        </a:rPr>
                        <a:t>データの無線化</a:t>
                      </a:r>
                      <a:endParaRPr kumimoji="1" lang="en-US" altLang="ja-JP" sz="1400" dirty="0" smtClean="0">
                        <a:solidFill>
                          <a:schemeClr val="accent6"/>
                        </a:solidFill>
                      </a:endParaRPr>
                    </a:p>
                    <a:p>
                      <a:r>
                        <a:rPr kumimoji="1" lang="ja-JP" altLang="en-US" sz="1400" dirty="0" smtClean="0">
                          <a:solidFill>
                            <a:schemeClr val="accent6"/>
                          </a:solidFill>
                        </a:rPr>
                        <a:t>・</a:t>
                      </a:r>
                      <a:r>
                        <a:rPr kumimoji="1" lang="en-US" altLang="ja-JP" sz="1400" dirty="0" smtClean="0">
                          <a:solidFill>
                            <a:schemeClr val="accent6"/>
                          </a:solidFill>
                        </a:rPr>
                        <a:t>RF</a:t>
                      </a:r>
                      <a:r>
                        <a:rPr kumimoji="1" lang="ja-JP" altLang="en-US" sz="1400" dirty="0" smtClean="0">
                          <a:solidFill>
                            <a:schemeClr val="accent6"/>
                          </a:solidFill>
                        </a:rPr>
                        <a:t>設計・評価</a:t>
                      </a:r>
                      <a:endParaRPr kumimoji="1" lang="en-US" altLang="ja-JP" sz="1400" dirty="0" smtClean="0">
                        <a:solidFill>
                          <a:schemeClr val="accent6"/>
                        </a:solidFill>
                      </a:endParaRPr>
                    </a:p>
                    <a:p>
                      <a:r>
                        <a:rPr kumimoji="1" lang="ja-JP" altLang="en-US" sz="1400" dirty="0" smtClean="0">
                          <a:solidFill>
                            <a:schemeClr val="accent6"/>
                          </a:solidFill>
                        </a:rPr>
                        <a:t>・通信速度の確保</a:t>
                      </a:r>
                      <a:endParaRPr kumimoji="1" lang="en-US" altLang="ja-JP" sz="1400" dirty="0" smtClean="0">
                        <a:solidFill>
                          <a:schemeClr val="accent6"/>
                        </a:solidFill>
                      </a:endParaRPr>
                    </a:p>
                    <a:p>
                      <a:r>
                        <a:rPr kumimoji="1" lang="ja-JP" altLang="en-US" sz="1400" dirty="0" smtClean="0">
                          <a:solidFill>
                            <a:schemeClr val="accent6"/>
                          </a:solidFill>
                        </a:rPr>
                        <a:t>・法規制への対応</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・アンテナ内蔵・技適対応無線モジュールを選定し，モジュール付属の標準ライブラリを活用</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・配線レス</a:t>
                      </a:r>
                      <a:endParaRPr kumimoji="1" lang="en-US" altLang="ja-JP" sz="1400" dirty="0" smtClean="0">
                        <a:solidFill>
                          <a:schemeClr val="accent6"/>
                        </a:solidFill>
                      </a:endParaRPr>
                    </a:p>
                    <a:p>
                      <a:r>
                        <a:rPr kumimoji="1" lang="ja-JP" altLang="en-US" sz="1400" dirty="0" smtClean="0">
                          <a:solidFill>
                            <a:schemeClr val="accent6"/>
                          </a:solidFill>
                        </a:rPr>
                        <a:t>・移動筐体へのアンプ設置</a:t>
                      </a:r>
                      <a:r>
                        <a:rPr kumimoji="1" lang="en-US" altLang="ja-JP" sz="1400" dirty="0" smtClean="0">
                          <a:solidFill>
                            <a:schemeClr val="accent6"/>
                          </a:solidFill>
                        </a:rPr>
                        <a:t/>
                      </a:r>
                      <a:br>
                        <a:rPr kumimoji="1" lang="en-US" altLang="ja-JP" sz="1400" dirty="0" smtClean="0">
                          <a:solidFill>
                            <a:schemeClr val="accent6"/>
                          </a:solidFill>
                        </a:rPr>
                      </a:br>
                      <a:r>
                        <a:rPr kumimoji="1" lang="ja-JP" altLang="en-US" sz="1400" dirty="0" smtClean="0">
                          <a:solidFill>
                            <a:schemeClr val="accent6"/>
                          </a:solidFill>
                        </a:rPr>
                        <a:t>　が可能となる</a:t>
                      </a:r>
                      <a:endParaRPr kumimoji="1" lang="en-US" altLang="ja-JP" sz="1400" dirty="0" smtClean="0">
                        <a:solidFill>
                          <a:schemeClr val="accent6"/>
                        </a:solidFill>
                      </a:endParaRPr>
                    </a:p>
                    <a:p>
                      <a:r>
                        <a:rPr kumimoji="1" lang="ja-JP" altLang="en-US" sz="1400" dirty="0" smtClean="0">
                          <a:solidFill>
                            <a:schemeClr val="accent6"/>
                          </a:solidFill>
                        </a:rPr>
                        <a:t>・通信速度低下の抑制</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 name="図 6" descr="329-300x300.jpg"/>
          <p:cNvPicPr>
            <a:picLocks noChangeAspect="1"/>
          </p:cNvPicPr>
          <p:nvPr/>
        </p:nvPicPr>
        <p:blipFill>
          <a:blip r:embed="rId4" cstate="print"/>
          <a:stretch>
            <a:fillRect/>
          </a:stretch>
        </p:blipFill>
        <p:spPr>
          <a:xfrm>
            <a:off x="5853100" y="188640"/>
            <a:ext cx="407324" cy="407324"/>
          </a:xfrm>
          <a:prstGeom prst="rect">
            <a:avLst/>
          </a:prstGeom>
        </p:spPr>
      </p:pic>
      <p:grpSp>
        <p:nvGrpSpPr>
          <p:cNvPr id="2" name="グループ化 7"/>
          <p:cNvGrpSpPr/>
          <p:nvPr/>
        </p:nvGrpSpPr>
        <p:grpSpPr>
          <a:xfrm rot="16200000">
            <a:off x="5312945" y="80533"/>
            <a:ext cx="288033" cy="576256"/>
            <a:chOff x="7294563" y="2651125"/>
            <a:chExt cx="298450" cy="479425"/>
          </a:xfrm>
        </p:grpSpPr>
        <p:sp>
          <p:nvSpPr>
            <p:cNvPr id="9"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7" name="Text Box 342"/>
          <p:cNvSpPr txBox="1">
            <a:spLocks noChangeArrowheads="1"/>
          </p:cNvSpPr>
          <p:nvPr/>
        </p:nvSpPr>
        <p:spPr bwMode="auto">
          <a:xfrm>
            <a:off x="228544" y="724634"/>
            <a:ext cx="9440980" cy="400110"/>
          </a:xfrm>
          <a:prstGeom prst="rect">
            <a:avLst/>
          </a:prstGeom>
          <a:noFill/>
          <a:ln w="9525">
            <a:noFill/>
            <a:miter lim="800000"/>
            <a:headEnd/>
            <a:tailEnd/>
          </a:ln>
        </p:spPr>
        <p:txBody>
          <a:bodyPr wrap="square">
            <a:spAutoFit/>
          </a:bodyPr>
          <a:lstStyle/>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機能要件一覧</a:t>
            </a:r>
            <a:endParaRPr lang="en-US" altLang="ja-JP" sz="2000" b="1" u="sng" dirty="0" smtClean="0">
              <a:solidFill>
                <a:srgbClr val="0000CC"/>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004492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7</a:t>
            </a:r>
            <a:r>
              <a:rPr kumimoji="1" lang="en-US" altLang="ja-JP" dirty="0" smtClean="0"/>
              <a:t>. </a:t>
            </a:r>
            <a:r>
              <a:rPr kumimoji="1" lang="ja-JP" altLang="en-US" dirty="0" smtClean="0"/>
              <a:t>①無線ドングルの開発</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7</a:t>
            </a:fld>
            <a:endParaRPr lang="ja-JP" altLang="en-US" dirty="0"/>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1183851727"/>
              </p:ext>
            </p:extLst>
          </p:nvPr>
        </p:nvGraphicFramePr>
        <p:xfrm>
          <a:off x="164468" y="1160747"/>
          <a:ext cx="9584207" cy="5076686"/>
        </p:xfrm>
        <a:graphic>
          <a:graphicData uri="http://schemas.openxmlformats.org/drawingml/2006/table">
            <a:tbl>
              <a:tblPr firstRow="1" bandRow="1">
                <a:tableStyleId>{3C2FFA5D-87B4-456A-9821-1D502468CF0F}</a:tableStyleId>
              </a:tblPr>
              <a:tblGrid>
                <a:gridCol w="1512168"/>
                <a:gridCol w="3384376"/>
                <a:gridCol w="2941010"/>
                <a:gridCol w="1746653"/>
              </a:tblGrid>
              <a:tr h="310888">
                <a:tc>
                  <a:txBody>
                    <a:bodyPr/>
                    <a:lstStyle/>
                    <a:p>
                      <a:pPr algn="ctr"/>
                      <a:r>
                        <a:rPr kumimoji="1" lang="ja-JP" altLang="en-US" sz="1200" b="1" dirty="0" smtClean="0">
                          <a:solidFill>
                            <a:srgbClr val="0000CC"/>
                          </a:solidFill>
                        </a:rPr>
                        <a:t>項目</a:t>
                      </a:r>
                      <a:endParaRPr kumimoji="1" lang="ja-JP" altLang="en-US" sz="12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dirty="0" smtClean="0">
                          <a:solidFill>
                            <a:srgbClr val="0000CC"/>
                          </a:solidFill>
                        </a:rPr>
                        <a:t>内容</a:t>
                      </a:r>
                      <a:endParaRPr kumimoji="1" lang="ja-JP" altLang="en-US" sz="12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dirty="0" smtClean="0">
                          <a:solidFill>
                            <a:srgbClr val="0000CC"/>
                          </a:solidFill>
                        </a:rPr>
                        <a:t>解決策</a:t>
                      </a:r>
                      <a:endParaRPr kumimoji="1" lang="ja-JP" altLang="en-US" sz="12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dirty="0" smtClean="0">
                          <a:solidFill>
                            <a:srgbClr val="0000CC"/>
                          </a:solidFill>
                        </a:rPr>
                        <a:t>目的・効果</a:t>
                      </a:r>
                      <a:endParaRPr kumimoji="1" lang="ja-JP" altLang="en-US" sz="12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6382">
                <a:tc rowSpan="2">
                  <a:txBody>
                    <a:bodyPr/>
                    <a:lstStyle/>
                    <a:p>
                      <a:r>
                        <a:rPr kumimoji="1" lang="ja-JP" altLang="en-US" sz="1400" b="1" smtClean="0">
                          <a:solidFill>
                            <a:srgbClr val="0000CC"/>
                          </a:solidFill>
                        </a:rPr>
                        <a:t>①電源供給方式</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・モジュールへの電源</a:t>
                      </a:r>
                      <a:r>
                        <a:rPr kumimoji="1" lang="ja-JP" altLang="en-US" sz="1400" smtClean="0">
                          <a:solidFill>
                            <a:schemeClr val="accent6"/>
                          </a:solidFill>
                        </a:rPr>
                        <a:t>はアンプ供給としたいが</a:t>
                      </a:r>
                      <a:r>
                        <a:rPr kumimoji="1" lang="en-US" altLang="ja-JP" sz="1400" smtClean="0">
                          <a:solidFill>
                            <a:schemeClr val="accent6"/>
                          </a:solidFill>
                        </a:rPr>
                        <a:t>USB</a:t>
                      </a:r>
                      <a:r>
                        <a:rPr kumimoji="1" lang="ja-JP" altLang="en-US" sz="1400" smtClean="0">
                          <a:solidFill>
                            <a:schemeClr val="accent6"/>
                          </a:solidFill>
                        </a:rPr>
                        <a:t>規格ではデバイスから供給は不可</a:t>
                      </a:r>
                      <a:endParaRPr kumimoji="1" lang="en-US" altLang="ja-JP" sz="140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・壊れない・壊さない電源供給回路設計</a:t>
                      </a:r>
                      <a:r>
                        <a:rPr kumimoji="1" lang="en-US" altLang="ja-JP" sz="1400" dirty="0" smtClean="0">
                          <a:solidFill>
                            <a:schemeClr val="accent6"/>
                          </a:solidFill>
                        </a:rPr>
                        <a:t>(</a:t>
                      </a:r>
                      <a:r>
                        <a:rPr kumimoji="1" lang="ja-JP" altLang="en-US" sz="1400" dirty="0" smtClean="0">
                          <a:solidFill>
                            <a:schemeClr val="accent6"/>
                          </a:solidFill>
                        </a:rPr>
                        <a:t>アンプ・モジュール双方</a:t>
                      </a:r>
                      <a:r>
                        <a:rPr kumimoji="1" lang="en-US" altLang="ja-JP" sz="1400" dirty="0" smtClean="0">
                          <a:solidFill>
                            <a:schemeClr val="accent6"/>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・配線の簡略化</a:t>
                      </a:r>
                      <a:endParaRPr kumimoji="1" lang="en-US" altLang="ja-JP" sz="1400" dirty="0" smtClean="0">
                        <a:solidFill>
                          <a:schemeClr val="accent6"/>
                        </a:solidFill>
                      </a:endParaRPr>
                    </a:p>
                    <a:p>
                      <a:r>
                        <a:rPr kumimoji="1" lang="ja-JP" altLang="en-US" sz="1400" dirty="0" smtClean="0">
                          <a:solidFill>
                            <a:schemeClr val="accent6"/>
                          </a:solidFill>
                        </a:rPr>
                        <a:t>・利便性の確保</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3119">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・供給電源容量の確保</a:t>
                      </a:r>
                      <a:r>
                        <a:rPr kumimoji="1" lang="en-US" altLang="ja-JP" sz="1400" dirty="0" smtClean="0">
                          <a:solidFill>
                            <a:schemeClr val="accent6"/>
                          </a:solidFill>
                        </a:rPr>
                        <a:t>(5V500mA)</a:t>
                      </a:r>
                      <a:endParaRPr kumimoji="1" lang="ja-JP" altLang="en-US"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・供給元アンプの電源容量確保</a:t>
                      </a:r>
                      <a:endParaRPr kumimoji="1" lang="en-US" altLang="ja-JP" sz="14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　</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・配線の簡略化</a:t>
                      </a:r>
                      <a:endParaRPr kumimoji="1" lang="en-US" altLang="ja-JP" sz="1400" dirty="0" smtClean="0">
                        <a:solidFill>
                          <a:schemeClr val="accent6"/>
                        </a:solidFill>
                      </a:endParaRPr>
                    </a:p>
                    <a:p>
                      <a:r>
                        <a:rPr kumimoji="1" lang="ja-JP" altLang="en-US" sz="1400" dirty="0" smtClean="0">
                          <a:solidFill>
                            <a:schemeClr val="accent6"/>
                          </a:solidFill>
                        </a:rPr>
                        <a:t>・利便性の確保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2855">
                <a:tc>
                  <a:txBody>
                    <a:bodyPr/>
                    <a:lstStyle/>
                    <a:p>
                      <a:r>
                        <a:rPr kumimoji="1" lang="ja-JP" altLang="en-US" sz="1400" b="1" dirty="0" smtClean="0">
                          <a:solidFill>
                            <a:srgbClr val="0000CC"/>
                          </a:solidFill>
                        </a:rPr>
                        <a:t>②法規制対応</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・採用各国の技適取得　</a:t>
                      </a:r>
                      <a:r>
                        <a:rPr kumimoji="1" lang="en-US" altLang="ja-JP" sz="1400" dirty="0" smtClean="0">
                          <a:solidFill>
                            <a:schemeClr val="accent6"/>
                          </a:solidFill>
                        </a:rPr>
                        <a:t>(</a:t>
                      </a:r>
                      <a:r>
                        <a:rPr kumimoji="1" lang="ja-JP" altLang="en-US" sz="1400" dirty="0" smtClean="0">
                          <a:solidFill>
                            <a:schemeClr val="accent6"/>
                          </a:solidFill>
                        </a:rPr>
                        <a:t>取得必須</a:t>
                      </a:r>
                      <a:r>
                        <a:rPr kumimoji="1" lang="en-US" altLang="ja-JP" sz="1400" dirty="0" smtClean="0">
                          <a:solidFill>
                            <a:schemeClr val="accent6"/>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・採用各国技適に対応できる</a:t>
                      </a:r>
                      <a:r>
                        <a:rPr kumimoji="1" lang="en-US" altLang="ja-JP" sz="1400" dirty="0" err="1" smtClean="0">
                          <a:solidFill>
                            <a:schemeClr val="accent6"/>
                          </a:solidFill>
                        </a:rPr>
                        <a:t>WiFi</a:t>
                      </a:r>
                      <a:r>
                        <a:rPr kumimoji="1" lang="ja-JP" altLang="en-US" sz="1400" dirty="0" smtClean="0">
                          <a:solidFill>
                            <a:schemeClr val="accent6"/>
                          </a:solidFill>
                        </a:rPr>
                        <a:t>モジュールを選定</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・対象国を明確化</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3682">
                <a:tc>
                  <a:txBody>
                    <a:bodyPr/>
                    <a:lstStyle/>
                    <a:p>
                      <a:r>
                        <a:rPr kumimoji="1" lang="ja-JP" altLang="en-US" sz="1400" b="1" dirty="0" smtClean="0">
                          <a:solidFill>
                            <a:srgbClr val="0000CC"/>
                          </a:solidFill>
                        </a:rPr>
                        <a:t>③セキュリティ対策</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・ウィルス感染・乗っ取りなどへの対策</a:t>
                      </a:r>
                      <a:endParaRPr kumimoji="1" lang="en-US" altLang="ja-JP" sz="1400" dirty="0" smtClean="0">
                        <a:solidFill>
                          <a:schemeClr val="accent6"/>
                        </a:solidFill>
                      </a:endParaRPr>
                    </a:p>
                    <a:p>
                      <a:r>
                        <a:rPr kumimoji="1" lang="ja-JP" altLang="en-US" sz="1400" dirty="0" smtClean="0">
                          <a:solidFill>
                            <a:schemeClr val="accent6"/>
                          </a:solidFill>
                        </a:rPr>
                        <a:t>・採用セキュリティレベル</a:t>
                      </a:r>
                      <a:r>
                        <a:rPr kumimoji="1" lang="en-US" altLang="ja-JP" sz="1400" dirty="0" smtClean="0">
                          <a:solidFill>
                            <a:schemeClr val="accent6"/>
                          </a:solidFill>
                        </a:rPr>
                        <a:t>/</a:t>
                      </a:r>
                      <a:r>
                        <a:rPr kumimoji="1" lang="ja-JP" altLang="en-US" sz="1400" dirty="0" smtClean="0">
                          <a:solidFill>
                            <a:schemeClr val="accent6"/>
                          </a:solidFill>
                        </a:rPr>
                        <a:t>種別の選択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・セキュリティ対策機能を実装したモジュールを選定</a:t>
                      </a:r>
                      <a:endParaRPr kumimoji="1" lang="en-US" altLang="ja-JP" sz="1400" dirty="0" smtClean="0">
                        <a:solidFill>
                          <a:schemeClr val="accent6"/>
                        </a:solidFill>
                      </a:endParaRPr>
                    </a:p>
                    <a:p>
                      <a:r>
                        <a:rPr kumimoji="1" lang="ja-JP" altLang="en-US" sz="1400" dirty="0" smtClean="0">
                          <a:solidFill>
                            <a:schemeClr val="accent6"/>
                          </a:solidFill>
                        </a:rPr>
                        <a:t>・適切なレベルの選定</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・乗っ取り</a:t>
                      </a:r>
                      <a:r>
                        <a:rPr kumimoji="1" lang="en-US" altLang="ja-JP" sz="1400" dirty="0" smtClean="0">
                          <a:solidFill>
                            <a:schemeClr val="accent6"/>
                          </a:solidFill>
                        </a:rPr>
                        <a:t>/</a:t>
                      </a:r>
                      <a:r>
                        <a:rPr kumimoji="1" lang="ja-JP" altLang="en-US" sz="1400" dirty="0" smtClean="0">
                          <a:solidFill>
                            <a:schemeClr val="accent6"/>
                          </a:solidFill>
                        </a:rPr>
                        <a:t>ウィルス対策</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3457">
                <a:tc>
                  <a:txBody>
                    <a:bodyPr/>
                    <a:lstStyle/>
                    <a:p>
                      <a:r>
                        <a:rPr lang="ja-JP" altLang="en-US" sz="1400" b="1" dirty="0" smtClean="0">
                          <a:solidFill>
                            <a:srgbClr val="0000CC"/>
                          </a:solidFill>
                        </a:rPr>
                        <a:t>④取付方法</a:t>
                      </a:r>
                      <a:endParaRPr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smtClean="0">
                          <a:solidFill>
                            <a:schemeClr val="accent6"/>
                          </a:solidFill>
                        </a:rPr>
                        <a:t>・アンプとの接続</a:t>
                      </a:r>
                      <a:r>
                        <a:rPr lang="en-US" altLang="ja-JP" sz="1400" dirty="0" smtClean="0">
                          <a:solidFill>
                            <a:schemeClr val="accent6"/>
                          </a:solidFill>
                        </a:rPr>
                        <a:t>/</a:t>
                      </a:r>
                      <a:r>
                        <a:rPr lang="ja-JP" altLang="en-US" sz="1400" dirty="0" smtClean="0">
                          <a:solidFill>
                            <a:schemeClr val="accent6"/>
                          </a:solidFill>
                        </a:rPr>
                        <a:t>固定方法</a:t>
                      </a:r>
                      <a:endParaRPr lang="en-US" altLang="ja-JP" sz="14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smtClean="0">
                          <a:solidFill>
                            <a:schemeClr val="accent6"/>
                          </a:solidFill>
                        </a:rPr>
                        <a:t>　</a:t>
                      </a:r>
                      <a:r>
                        <a:rPr lang="en-US" altLang="ja-JP" sz="1400" dirty="0" smtClean="0">
                          <a:solidFill>
                            <a:schemeClr val="accent6"/>
                          </a:solidFill>
                        </a:rPr>
                        <a:t>(</a:t>
                      </a:r>
                      <a:r>
                        <a:rPr lang="ja-JP" altLang="en-US" sz="1400" dirty="0" smtClean="0">
                          <a:solidFill>
                            <a:schemeClr val="accent6"/>
                          </a:solidFill>
                        </a:rPr>
                        <a:t>形状・大きさなど。他ケーブルとの干渉も考慮</a:t>
                      </a:r>
                      <a:r>
                        <a:rPr lang="en-US" altLang="ja-JP" sz="1400" dirty="0" smtClean="0">
                          <a:solidFill>
                            <a:schemeClr val="accent6"/>
                          </a:solidFill>
                        </a:rPr>
                        <a:t>)</a:t>
                      </a:r>
                      <a:endParaRPr lang="ja-JP" altLang="en-US" sz="1400" dirty="0" smtClean="0">
                        <a:solidFill>
                          <a:schemeClr val="accent6"/>
                        </a:solidFill>
                      </a:endParaRPr>
                    </a:p>
                    <a:p>
                      <a:endParaRPr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400" dirty="0" smtClean="0">
                          <a:solidFill>
                            <a:schemeClr val="accent6"/>
                          </a:solidFill>
                        </a:rPr>
                        <a:t>・無線ドングル⇔アンプ間を</a:t>
                      </a:r>
                      <a:r>
                        <a:rPr lang="en-US" altLang="ja-JP" sz="1400" dirty="0" smtClean="0">
                          <a:solidFill>
                            <a:schemeClr val="accent6"/>
                          </a:solidFill>
                        </a:rPr>
                        <a:t>USB</a:t>
                      </a:r>
                      <a:r>
                        <a:rPr lang="ja-JP" altLang="en-US" sz="1400" dirty="0" smtClean="0">
                          <a:solidFill>
                            <a:schemeClr val="accent6"/>
                          </a:solidFill>
                        </a:rPr>
                        <a:t>接続として互換維持</a:t>
                      </a:r>
                      <a:endParaRPr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400" dirty="0" smtClean="0">
                          <a:solidFill>
                            <a:schemeClr val="accent6"/>
                          </a:solidFill>
                        </a:rPr>
                        <a:t>・直接接続</a:t>
                      </a:r>
                      <a:endParaRPr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377">
                <a:tc>
                  <a:txBody>
                    <a:bodyPr/>
                    <a:lstStyle/>
                    <a:p>
                      <a:r>
                        <a:rPr kumimoji="1" lang="ja-JP" altLang="en-US" sz="1400" b="1" dirty="0" smtClean="0">
                          <a:solidFill>
                            <a:srgbClr val="0000CC"/>
                          </a:solidFill>
                        </a:rPr>
                        <a:t>⑤クラウドサーバ接続</a:t>
                      </a:r>
                      <a:r>
                        <a:rPr kumimoji="1" lang="en-US" altLang="ja-JP" sz="1400" b="1" dirty="0" smtClean="0">
                          <a:solidFill>
                            <a:srgbClr val="0000CC"/>
                          </a:solidFill>
                        </a:rPr>
                        <a:t>/</a:t>
                      </a:r>
                      <a:r>
                        <a:rPr kumimoji="1" lang="ja-JP" altLang="en-US" sz="1400" b="1" dirty="0" smtClean="0">
                          <a:solidFill>
                            <a:srgbClr val="0000CC"/>
                          </a:solidFill>
                        </a:rPr>
                        <a:t>遠隔操作</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・クラウドサーバへの接続方法</a:t>
                      </a:r>
                      <a:r>
                        <a:rPr kumimoji="1" lang="en-US" altLang="ja-JP" sz="1400" dirty="0" smtClean="0">
                          <a:solidFill>
                            <a:schemeClr val="accent6"/>
                          </a:solidFill>
                        </a:rPr>
                        <a:t>/</a:t>
                      </a:r>
                    </a:p>
                    <a:p>
                      <a:r>
                        <a:rPr kumimoji="1" lang="ja-JP" altLang="en-US" sz="1400" dirty="0" smtClean="0">
                          <a:solidFill>
                            <a:schemeClr val="accent6"/>
                          </a:solidFill>
                        </a:rPr>
                        <a:t>　アクセスデータの抽出</a:t>
                      </a:r>
                      <a:endParaRPr kumimoji="1" lang="en-US" altLang="ja-JP" sz="1400" dirty="0" smtClean="0">
                        <a:solidFill>
                          <a:schemeClr val="accent6"/>
                        </a:solidFill>
                      </a:endParaRPr>
                    </a:p>
                    <a:p>
                      <a:r>
                        <a:rPr kumimoji="1" lang="ja-JP" altLang="en-US" sz="1400" dirty="0" smtClean="0">
                          <a:solidFill>
                            <a:schemeClr val="accent6"/>
                          </a:solidFill>
                        </a:rPr>
                        <a:t>・インターネット接続</a:t>
                      </a:r>
                      <a:r>
                        <a:rPr kumimoji="1" lang="en-US" altLang="ja-JP" sz="1400" dirty="0" smtClean="0">
                          <a:solidFill>
                            <a:schemeClr val="accent6"/>
                          </a:solidFill>
                        </a:rPr>
                        <a:t>(TCP/IP</a:t>
                      </a:r>
                      <a:r>
                        <a:rPr kumimoji="1" lang="ja-JP" altLang="en-US" sz="1400" dirty="0" smtClean="0">
                          <a:solidFill>
                            <a:schemeClr val="accent6"/>
                          </a:solidFill>
                        </a:rPr>
                        <a:t>変換</a:t>
                      </a:r>
                      <a:r>
                        <a:rPr kumimoji="1" lang="en-US" altLang="ja-JP" sz="1400" dirty="0" smtClean="0">
                          <a:solidFill>
                            <a:schemeClr val="accent6"/>
                          </a:solidFill>
                        </a:rPr>
                        <a:t>)</a:t>
                      </a:r>
                    </a:p>
                    <a:p>
                      <a:r>
                        <a:rPr kumimoji="1" lang="ja-JP" altLang="en-US" sz="1400" dirty="0" smtClean="0">
                          <a:solidFill>
                            <a:schemeClr val="accent6"/>
                          </a:solidFill>
                        </a:rPr>
                        <a:t>・性能評価</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・クラウドサーバへの対応</a:t>
                      </a:r>
                      <a:endParaRPr kumimoji="1" lang="en-US" altLang="ja-JP" sz="14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・無線ドングルのグローバル</a:t>
                      </a:r>
                      <a:r>
                        <a:rPr kumimoji="1" lang="en-US" altLang="ja-JP" sz="1400" dirty="0" smtClean="0">
                          <a:solidFill>
                            <a:schemeClr val="accent6"/>
                          </a:solidFill>
                        </a:rPr>
                        <a:t>IP</a:t>
                      </a:r>
                      <a:r>
                        <a:rPr kumimoji="1" lang="ja-JP" altLang="en-US" sz="1400" dirty="0" smtClean="0">
                          <a:solidFill>
                            <a:schemeClr val="accent6"/>
                          </a:solidFill>
                        </a:rPr>
                        <a:t>化</a:t>
                      </a:r>
                      <a:endParaRPr kumimoji="1" lang="en-US" altLang="ja-JP" sz="14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a:t>
                      </a:r>
                      <a:r>
                        <a:rPr kumimoji="1" lang="en-US" altLang="ja-JP" sz="1400" dirty="0" smtClean="0">
                          <a:solidFill>
                            <a:schemeClr val="accent6"/>
                          </a:solidFill>
                        </a:rPr>
                        <a:t>BT</a:t>
                      </a:r>
                      <a:r>
                        <a:rPr kumimoji="1" lang="ja-JP" altLang="en-US" sz="1400" dirty="0" smtClean="0">
                          <a:solidFill>
                            <a:schemeClr val="accent6"/>
                          </a:solidFill>
                        </a:rPr>
                        <a:t>⇔</a:t>
                      </a:r>
                      <a:r>
                        <a:rPr kumimoji="1" lang="en-US" altLang="ja-JP" sz="1400" dirty="0" smtClean="0">
                          <a:solidFill>
                            <a:schemeClr val="accent6"/>
                          </a:solidFill>
                        </a:rPr>
                        <a:t>LAN</a:t>
                      </a:r>
                      <a:r>
                        <a:rPr kumimoji="1" lang="ja-JP" altLang="en-US" sz="1400" dirty="0" smtClean="0">
                          <a:solidFill>
                            <a:schemeClr val="accent6"/>
                          </a:solidFill>
                        </a:rPr>
                        <a:t>変換機能の開発</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・情報収集</a:t>
                      </a:r>
                      <a:r>
                        <a:rPr kumimoji="1" lang="en-US" altLang="ja-JP" sz="1400" dirty="0" smtClean="0">
                          <a:solidFill>
                            <a:schemeClr val="accent6"/>
                          </a:solidFill>
                        </a:rPr>
                        <a:t>/</a:t>
                      </a:r>
                      <a:br>
                        <a:rPr kumimoji="1" lang="en-US" altLang="ja-JP" sz="1400" dirty="0" smtClean="0">
                          <a:solidFill>
                            <a:schemeClr val="accent6"/>
                          </a:solidFill>
                        </a:rPr>
                      </a:br>
                      <a:r>
                        <a:rPr kumimoji="1" lang="ja-JP" altLang="en-US" sz="1400" dirty="0" smtClean="0">
                          <a:solidFill>
                            <a:schemeClr val="accent6"/>
                          </a:solidFill>
                        </a:rPr>
                        <a:t>　遠隔解析</a:t>
                      </a:r>
                      <a:endParaRPr kumimoji="1" lang="en-US" altLang="ja-JP" sz="1400" dirty="0" smtClean="0">
                        <a:solidFill>
                          <a:schemeClr val="accent6"/>
                        </a:solidFill>
                      </a:endParaRPr>
                    </a:p>
                    <a:p>
                      <a:r>
                        <a:rPr kumimoji="1" lang="ja-JP" altLang="en-US" sz="1400" dirty="0" smtClean="0">
                          <a:solidFill>
                            <a:schemeClr val="accent6"/>
                          </a:solidFill>
                        </a:rPr>
                        <a:t>・遠隔操作</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 name="図 6" descr="329-300x300.jpg"/>
          <p:cNvPicPr>
            <a:picLocks noChangeAspect="1"/>
          </p:cNvPicPr>
          <p:nvPr/>
        </p:nvPicPr>
        <p:blipFill>
          <a:blip r:embed="rId4" cstate="print"/>
          <a:stretch>
            <a:fillRect/>
          </a:stretch>
        </p:blipFill>
        <p:spPr>
          <a:xfrm>
            <a:off x="5853100" y="188640"/>
            <a:ext cx="407324" cy="407324"/>
          </a:xfrm>
          <a:prstGeom prst="rect">
            <a:avLst/>
          </a:prstGeom>
        </p:spPr>
      </p:pic>
      <p:sp>
        <p:nvSpPr>
          <p:cNvPr id="17" name="Text Box 342"/>
          <p:cNvSpPr txBox="1">
            <a:spLocks noChangeArrowheads="1"/>
          </p:cNvSpPr>
          <p:nvPr/>
        </p:nvSpPr>
        <p:spPr bwMode="auto">
          <a:xfrm>
            <a:off x="228544" y="724634"/>
            <a:ext cx="9440980" cy="400110"/>
          </a:xfrm>
          <a:prstGeom prst="rect">
            <a:avLst/>
          </a:prstGeom>
          <a:noFill/>
          <a:ln w="9525">
            <a:noFill/>
            <a:miter lim="800000"/>
            <a:headEnd/>
            <a:tailEnd/>
          </a:ln>
        </p:spPr>
        <p:txBody>
          <a:bodyPr wrap="square">
            <a:spAutoFit/>
          </a:bodyPr>
          <a:lstStyle/>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課題：</a:t>
            </a:r>
            <a:endParaRPr lang="en-US" altLang="ja-JP" sz="2000"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208679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 Box 93"/>
          <p:cNvSpPr txBox="1">
            <a:spLocks noChangeArrowheads="1"/>
          </p:cNvSpPr>
          <p:nvPr/>
        </p:nvSpPr>
        <p:spPr bwMode="auto">
          <a:xfrm>
            <a:off x="6155380" y="3794668"/>
            <a:ext cx="634350" cy="297517"/>
          </a:xfrm>
          <a:prstGeom prst="rect">
            <a:avLst/>
          </a:prstGeom>
          <a:solidFill>
            <a:schemeClr val="bg1"/>
          </a:solidFill>
          <a:ln w="12700">
            <a:solidFill>
              <a:schemeClr val="bg1"/>
            </a:solidFill>
            <a:prstDash val="solid"/>
            <a:miter lim="800000"/>
            <a:headEnd/>
            <a:tailEnd/>
          </a:ln>
        </p:spPr>
        <p:txBody>
          <a:bodyPr wrap="square">
            <a:spAutoFit/>
          </a:bodyPr>
          <a:lstStyle/>
          <a:p>
            <a:pPr algn="ctr" eaLnBrk="1" hangingPunct="1">
              <a:lnSpc>
                <a:spcPts val="1600"/>
              </a:lnSpc>
            </a:pPr>
            <a:r>
              <a:rPr lang="en-US" altLang="ja-JP" sz="1400" dirty="0" smtClean="0">
                <a:solidFill>
                  <a:schemeClr val="tx1"/>
                </a:solidFill>
                <a:latin typeface="メイリオ" pitchFamily="50" charset="-128"/>
                <a:ea typeface="メイリオ" pitchFamily="50" charset="-128"/>
                <a:cs typeface="メイリオ" pitchFamily="50" charset="-128"/>
              </a:rPr>
              <a:t>LDO</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71" name="Text Box 93"/>
          <p:cNvSpPr txBox="1">
            <a:spLocks noChangeArrowheads="1"/>
          </p:cNvSpPr>
          <p:nvPr/>
        </p:nvSpPr>
        <p:spPr bwMode="auto">
          <a:xfrm>
            <a:off x="7797316" y="4010692"/>
            <a:ext cx="1476164" cy="502702"/>
          </a:xfrm>
          <a:prstGeom prst="rect">
            <a:avLst/>
          </a:prstGeom>
          <a:solidFill>
            <a:schemeClr val="bg1"/>
          </a:solidFill>
          <a:ln w="12700">
            <a:solidFill>
              <a:schemeClr val="bg1"/>
            </a:solidFill>
            <a:prstDash val="solid"/>
            <a:miter lim="800000"/>
            <a:headEnd/>
            <a:tailEnd/>
          </a:ln>
        </p:spPr>
        <p:txBody>
          <a:bodyPr wrap="square">
            <a:spAutoFit/>
          </a:bodyPr>
          <a:lstStyle/>
          <a:p>
            <a:pPr eaLnBrk="1" hangingPunct="1">
              <a:lnSpc>
                <a:spcPts val="1600"/>
              </a:lnSpc>
            </a:pPr>
            <a:r>
              <a:rPr lang="en-US" altLang="ja-JP" sz="1400" dirty="0" smtClean="0">
                <a:solidFill>
                  <a:schemeClr val="bg1"/>
                </a:solidFill>
                <a:latin typeface="メイリオ" pitchFamily="50" charset="-128"/>
                <a:ea typeface="メイリオ" pitchFamily="50" charset="-128"/>
                <a:cs typeface="メイリオ" pitchFamily="50" charset="-128"/>
              </a:rPr>
              <a:t>POWER</a:t>
            </a:r>
          </a:p>
          <a:p>
            <a:pPr eaLnBrk="1" hangingPunct="1">
              <a:lnSpc>
                <a:spcPts val="1600"/>
              </a:lnSpc>
            </a:pPr>
            <a:r>
              <a:rPr lang="en-US" altLang="ja-JP" sz="1400" dirty="0" smtClean="0">
                <a:solidFill>
                  <a:schemeClr val="bg1"/>
                </a:solidFill>
                <a:latin typeface="メイリオ" pitchFamily="50" charset="-128"/>
                <a:ea typeface="メイリオ" pitchFamily="50" charset="-128"/>
                <a:cs typeface="メイリオ" pitchFamily="50" charset="-128"/>
              </a:rPr>
              <a:t>(5V0.5A)※2</a:t>
            </a:r>
            <a:endParaRPr lang="ja-JP" altLang="en-US" sz="1400" dirty="0">
              <a:solidFill>
                <a:schemeClr val="bg1"/>
              </a:solidFill>
              <a:latin typeface="メイリオ" pitchFamily="50" charset="-128"/>
              <a:ea typeface="メイリオ" pitchFamily="50" charset="-128"/>
              <a:cs typeface="メイリオ" pitchFamily="50" charset="-128"/>
            </a:endParaRPr>
          </a:p>
        </p:txBody>
      </p:sp>
      <p:cxnSp>
        <p:nvCxnSpPr>
          <p:cNvPr id="77" name="直線コネクタ 76"/>
          <p:cNvCxnSpPr/>
          <p:nvPr/>
        </p:nvCxnSpPr>
        <p:spPr bwMode="auto">
          <a:xfrm flipV="1">
            <a:off x="5502922" y="3938446"/>
            <a:ext cx="650161" cy="1634"/>
          </a:xfrm>
          <a:prstGeom prst="line">
            <a:avLst/>
          </a:prstGeom>
          <a:solidFill>
            <a:schemeClr val="accent1"/>
          </a:solidFill>
          <a:ln w="22225" cap="flat" cmpd="sng" algn="ctr">
            <a:solidFill>
              <a:schemeClr val="bg1"/>
            </a:solidFill>
            <a:prstDash val="solid"/>
            <a:round/>
            <a:headEnd type="triangl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コネクタ 79"/>
          <p:cNvCxnSpPr>
            <a:stCxn id="70" idx="3"/>
          </p:cNvCxnSpPr>
          <p:nvPr/>
        </p:nvCxnSpPr>
        <p:spPr bwMode="auto">
          <a:xfrm flipV="1">
            <a:off x="6789730" y="3940080"/>
            <a:ext cx="549111" cy="3347"/>
          </a:xfrm>
          <a:prstGeom prst="line">
            <a:avLst/>
          </a:prstGeom>
          <a:solidFill>
            <a:schemeClr val="accent1"/>
          </a:solidFill>
          <a:ln w="22225" cap="flat" cmpd="sng" algn="ctr">
            <a:solidFill>
              <a:schemeClr val="bg1"/>
            </a:solidFill>
            <a:prstDash val="solid"/>
            <a:round/>
            <a:headEnd type="triangl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線コネクタ 87"/>
          <p:cNvCxnSpPr/>
          <p:nvPr/>
        </p:nvCxnSpPr>
        <p:spPr bwMode="auto">
          <a:xfrm flipH="1" flipV="1">
            <a:off x="7662518" y="3934779"/>
            <a:ext cx="1101455" cy="5301"/>
          </a:xfrm>
          <a:prstGeom prst="line">
            <a:avLst/>
          </a:prstGeom>
          <a:solidFill>
            <a:schemeClr val="accent1"/>
          </a:solidFill>
          <a:ln w="31750" cap="flat" cmpd="sng" algn="ctr">
            <a:solidFill>
              <a:schemeClr val="bg1"/>
            </a:solidFill>
            <a:prstDash val="solid"/>
            <a:round/>
            <a:headEnd type="non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Text Box 93"/>
          <p:cNvSpPr txBox="1">
            <a:spLocks noChangeArrowheads="1"/>
          </p:cNvSpPr>
          <p:nvPr/>
        </p:nvSpPr>
        <p:spPr bwMode="auto">
          <a:xfrm>
            <a:off x="7181040" y="3796805"/>
            <a:ext cx="508264" cy="297517"/>
          </a:xfrm>
          <a:prstGeom prst="rect">
            <a:avLst/>
          </a:prstGeom>
          <a:solidFill>
            <a:schemeClr val="bg1"/>
          </a:solidFill>
          <a:ln w="12700">
            <a:solidFill>
              <a:schemeClr val="bg1"/>
            </a:solidFill>
            <a:prstDash val="solid"/>
            <a:miter lim="800000"/>
            <a:headEnd/>
            <a:tailEnd/>
          </a:ln>
        </p:spPr>
        <p:txBody>
          <a:bodyPr wrap="square">
            <a:spAutoFit/>
          </a:bodyPr>
          <a:lstStyle/>
          <a:p>
            <a:pPr algn="ctr" eaLnBrk="1" hangingPunct="1">
              <a:lnSpc>
                <a:spcPts val="1600"/>
              </a:lnSpc>
            </a:pPr>
            <a:r>
              <a:rPr lang="en-US" altLang="ja-JP" sz="1400" dirty="0" smtClean="0">
                <a:solidFill>
                  <a:schemeClr val="bg1"/>
                </a:solidFill>
                <a:latin typeface="メイリオ" pitchFamily="50" charset="-128"/>
                <a:ea typeface="メイリオ" pitchFamily="50" charset="-128"/>
                <a:cs typeface="メイリオ" pitchFamily="50" charset="-128"/>
              </a:rPr>
              <a:t>CN</a:t>
            </a:r>
            <a:endParaRPr lang="ja-JP" altLang="en-US" sz="1400" dirty="0">
              <a:solidFill>
                <a:schemeClr val="bg1"/>
              </a:solidFill>
              <a:latin typeface="メイリオ" pitchFamily="50" charset="-128"/>
              <a:ea typeface="メイリオ" pitchFamily="50" charset="-128"/>
              <a:cs typeface="メイリオ" pitchFamily="50" charset="-128"/>
            </a:endParaRPr>
          </a:p>
        </p:txBody>
      </p:sp>
      <p:sp>
        <p:nvSpPr>
          <p:cNvPr id="4" name="タイトル 3"/>
          <p:cNvSpPr>
            <a:spLocks noGrp="1"/>
          </p:cNvSpPr>
          <p:nvPr>
            <p:ph type="title"/>
          </p:nvPr>
        </p:nvSpPr>
        <p:spPr/>
        <p:txBody>
          <a:bodyPr/>
          <a:lstStyle/>
          <a:p>
            <a:r>
              <a:rPr lang="en-US" altLang="ja-JP" dirty="0"/>
              <a:t>8</a:t>
            </a:r>
            <a:r>
              <a:rPr lang="en-US" altLang="ja-JP" dirty="0" smtClean="0"/>
              <a:t>.</a:t>
            </a:r>
            <a:r>
              <a:rPr lang="ja-JP" altLang="en-US" dirty="0" smtClean="0"/>
              <a:t> ①無線ドングルの開発</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8</a:t>
            </a:fld>
            <a:endParaRPr lang="ja-JP" altLang="en-US" dirty="0"/>
          </a:p>
        </p:txBody>
      </p:sp>
      <p:pic>
        <p:nvPicPr>
          <p:cNvPr id="23"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pic>
        <p:nvPicPr>
          <p:cNvPr id="124" name="Picture 94" descr="RS2A01A0KA4_軽量"/>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744244" y="2997923"/>
            <a:ext cx="889276" cy="1270264"/>
          </a:xfrm>
          <a:prstGeom prst="rect">
            <a:avLst/>
          </a:prstGeom>
          <a:noFill/>
          <a:ln w="9525">
            <a:noFill/>
            <a:miter lim="800000"/>
            <a:headEnd/>
            <a:tailEnd/>
          </a:ln>
        </p:spPr>
      </p:pic>
      <p:pic>
        <p:nvPicPr>
          <p:cNvPr id="127" name="Picture 56"/>
          <p:cNvPicPr>
            <a:picLocks noChangeAspect="1" noChangeArrowheads="1"/>
          </p:cNvPicPr>
          <p:nvPr/>
        </p:nvPicPr>
        <p:blipFill>
          <a:blip r:embed="rId5" cstate="print"/>
          <a:srcRect/>
          <a:stretch>
            <a:fillRect/>
          </a:stretch>
        </p:blipFill>
        <p:spPr bwMode="auto">
          <a:xfrm>
            <a:off x="132474" y="2007329"/>
            <a:ext cx="922059" cy="747856"/>
          </a:xfrm>
          <a:prstGeom prst="rect">
            <a:avLst/>
          </a:prstGeom>
          <a:noFill/>
          <a:ln w="9525">
            <a:noFill/>
            <a:miter lim="800000"/>
            <a:headEnd/>
            <a:tailEnd/>
          </a:ln>
          <a:effectLst/>
        </p:spPr>
      </p:pic>
      <p:pic>
        <p:nvPicPr>
          <p:cNvPr id="128" name="図 127" descr="329-300x300.jpg"/>
          <p:cNvPicPr>
            <a:picLocks noChangeAspect="1"/>
          </p:cNvPicPr>
          <p:nvPr/>
        </p:nvPicPr>
        <p:blipFill>
          <a:blip r:embed="rId6" cstate="print"/>
          <a:stretch>
            <a:fillRect/>
          </a:stretch>
        </p:blipFill>
        <p:spPr>
          <a:xfrm>
            <a:off x="575722" y="3105793"/>
            <a:ext cx="364190" cy="336175"/>
          </a:xfrm>
          <a:prstGeom prst="rect">
            <a:avLst/>
          </a:prstGeom>
        </p:spPr>
      </p:pic>
      <p:cxnSp>
        <p:nvCxnSpPr>
          <p:cNvPr id="146" name="直線コネクタ 145"/>
          <p:cNvCxnSpPr>
            <a:stCxn id="57" idx="0"/>
            <a:endCxn id="127" idx="2"/>
          </p:cNvCxnSpPr>
          <p:nvPr/>
        </p:nvCxnSpPr>
        <p:spPr bwMode="auto">
          <a:xfrm flipV="1">
            <a:off x="330792" y="2755185"/>
            <a:ext cx="262712" cy="357434"/>
          </a:xfrm>
          <a:prstGeom prst="line">
            <a:avLst/>
          </a:prstGeom>
          <a:solidFill>
            <a:schemeClr val="accent1"/>
          </a:solidFill>
          <a:ln w="12700" cap="flat" cmpd="sng" algn="ctr">
            <a:solidFill>
              <a:schemeClr val="tx1"/>
            </a:solidFill>
            <a:prstDash val="dash"/>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直線コネクタ 150"/>
          <p:cNvCxnSpPr/>
          <p:nvPr/>
        </p:nvCxnSpPr>
        <p:spPr bwMode="auto">
          <a:xfrm flipH="1" flipV="1">
            <a:off x="7770888" y="3490645"/>
            <a:ext cx="972636" cy="2860"/>
          </a:xfrm>
          <a:prstGeom prst="line">
            <a:avLst/>
          </a:prstGeom>
          <a:solidFill>
            <a:schemeClr val="accent1"/>
          </a:solidFill>
          <a:ln w="31750" cap="flat" cmpd="sng" algn="ctr">
            <a:solidFill>
              <a:srgbClr val="0000FF"/>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2" name="正方形/長方形 151"/>
          <p:cNvSpPr/>
          <p:nvPr/>
        </p:nvSpPr>
        <p:spPr>
          <a:xfrm>
            <a:off x="7662518" y="3508594"/>
            <a:ext cx="1008997" cy="338554"/>
          </a:xfrm>
          <a:prstGeom prst="rect">
            <a:avLst/>
          </a:prstGeom>
        </p:spPr>
        <p:txBody>
          <a:bodyPr wrap="square">
            <a:spAutoFit/>
          </a:bodyPr>
          <a:lstStyle/>
          <a:p>
            <a:pPr algn="ctr"/>
            <a:r>
              <a:rPr lang="en-US" altLang="ja-JP" sz="1600" b="1" dirty="0" smtClean="0">
                <a:solidFill>
                  <a:schemeClr val="tx1"/>
                </a:solidFill>
                <a:latin typeface="メイリオ" pitchFamily="50" charset="-128"/>
                <a:ea typeface="メイリオ" pitchFamily="50" charset="-128"/>
                <a:cs typeface="メイリオ" pitchFamily="50" charset="-128"/>
              </a:rPr>
              <a:t>USB</a:t>
            </a:r>
            <a:endParaRPr lang="en-US" altLang="ja-JP" sz="1600" b="1" dirty="0">
              <a:solidFill>
                <a:schemeClr val="tx1"/>
              </a:solidFill>
              <a:latin typeface="メイリオ" pitchFamily="50" charset="-128"/>
              <a:ea typeface="メイリオ" pitchFamily="50" charset="-128"/>
              <a:cs typeface="メイリオ" pitchFamily="50" charset="-128"/>
            </a:endParaRPr>
          </a:p>
        </p:txBody>
      </p:sp>
      <p:sp>
        <p:nvSpPr>
          <p:cNvPr id="153" name="正方形/長方形 152"/>
          <p:cNvSpPr/>
          <p:nvPr/>
        </p:nvSpPr>
        <p:spPr>
          <a:xfrm>
            <a:off x="8102982" y="2785672"/>
            <a:ext cx="1764196" cy="297517"/>
          </a:xfrm>
          <a:prstGeom prst="rect">
            <a:avLst/>
          </a:prstGeom>
        </p:spPr>
        <p:txBody>
          <a:bodyPr wrap="square">
            <a:spAutoFit/>
          </a:bodyPr>
          <a:lstStyle/>
          <a:p>
            <a:pPr algn="ctr">
              <a:lnSpc>
                <a:spcPts val="1600"/>
              </a:lnSpc>
            </a:pPr>
            <a:r>
              <a:rPr lang="en-US" altLang="ja-JP" sz="1400" b="1" dirty="0" smtClean="0">
                <a:latin typeface="メイリオ" pitchFamily="50" charset="-128"/>
                <a:ea typeface="メイリオ" pitchFamily="50" charset="-128"/>
                <a:cs typeface="メイリオ" pitchFamily="50" charset="-128"/>
              </a:rPr>
              <a:t>(USB</a:t>
            </a:r>
            <a:r>
              <a:rPr lang="ja-JP" altLang="en-US" sz="1400" b="1" dirty="0" smtClean="0">
                <a:latin typeface="メイリオ" pitchFamily="50" charset="-128"/>
                <a:ea typeface="メイリオ" pitchFamily="50" charset="-128"/>
                <a:cs typeface="メイリオ" pitchFamily="50" charset="-128"/>
              </a:rPr>
              <a:t>デバイス</a:t>
            </a:r>
            <a:r>
              <a:rPr lang="en-US" altLang="ja-JP" sz="1400" b="1" dirty="0" smtClean="0">
                <a:latin typeface="メイリオ" pitchFamily="50" charset="-128"/>
                <a:ea typeface="メイリオ" pitchFamily="50" charset="-128"/>
                <a:cs typeface="メイリオ" pitchFamily="50" charset="-128"/>
              </a:rPr>
              <a:t>)</a:t>
            </a:r>
            <a:endParaRPr lang="en-US" altLang="ja-JP" sz="1400" b="1" dirty="0">
              <a:latin typeface="メイリオ" pitchFamily="50" charset="-128"/>
              <a:ea typeface="メイリオ" pitchFamily="50" charset="-128"/>
              <a:cs typeface="メイリオ" pitchFamily="50" charset="-128"/>
            </a:endParaRPr>
          </a:p>
        </p:txBody>
      </p:sp>
      <p:sp>
        <p:nvSpPr>
          <p:cNvPr id="158" name="正方形/長方形 157"/>
          <p:cNvSpPr/>
          <p:nvPr/>
        </p:nvSpPr>
        <p:spPr>
          <a:xfrm>
            <a:off x="44017" y="1378038"/>
            <a:ext cx="2503532" cy="369332"/>
          </a:xfrm>
          <a:prstGeom prst="rect">
            <a:avLst/>
          </a:prstGeom>
        </p:spPr>
        <p:txBody>
          <a:bodyPr wrap="square">
            <a:spAutoFit/>
          </a:bodyPr>
          <a:lstStyle/>
          <a:p>
            <a:pPr algn="ctr"/>
            <a:r>
              <a:rPr lang="en-US" altLang="ja-JP" b="1" dirty="0" smtClean="0">
                <a:solidFill>
                  <a:schemeClr val="tx1"/>
                </a:solidFill>
                <a:latin typeface="メイリオ" pitchFamily="50" charset="-128"/>
                <a:ea typeface="メイリオ" pitchFamily="50" charset="-128"/>
                <a:cs typeface="メイリオ" pitchFamily="50" charset="-128"/>
              </a:rPr>
              <a:t>PC</a:t>
            </a:r>
            <a:r>
              <a:rPr lang="ja-JP" altLang="en-US" b="1" dirty="0" smtClean="0">
                <a:solidFill>
                  <a:schemeClr val="tx1"/>
                </a:solidFill>
                <a:latin typeface="メイリオ" pitchFamily="50" charset="-128"/>
                <a:ea typeface="メイリオ" pitchFamily="50" charset="-128"/>
                <a:cs typeface="メイリオ" pitchFamily="50" charset="-128"/>
              </a:rPr>
              <a:t> </a:t>
            </a:r>
            <a:r>
              <a:rPr lang="en-US" altLang="ja-JP" b="1" dirty="0" smtClean="0">
                <a:solidFill>
                  <a:schemeClr val="tx1"/>
                </a:solidFill>
                <a:latin typeface="メイリオ" pitchFamily="50" charset="-128"/>
                <a:ea typeface="メイリオ" pitchFamily="50" charset="-128"/>
                <a:cs typeface="メイリオ" pitchFamily="50" charset="-128"/>
              </a:rPr>
              <a:t>(Windows)</a:t>
            </a:r>
            <a:r>
              <a:rPr lang="en-US" altLang="ja-JP" sz="1400" b="1" dirty="0" smtClean="0">
                <a:solidFill>
                  <a:schemeClr val="tx1"/>
                </a:solidFill>
                <a:latin typeface="メイリオ" pitchFamily="50" charset="-128"/>
                <a:ea typeface="メイリオ" pitchFamily="50" charset="-128"/>
                <a:cs typeface="メイリオ" pitchFamily="50" charset="-128"/>
              </a:rPr>
              <a:t>※1</a:t>
            </a:r>
            <a:endParaRPr lang="en-US" altLang="ja-JP" sz="1400" b="1" dirty="0">
              <a:solidFill>
                <a:schemeClr val="tx1"/>
              </a:solidFill>
              <a:latin typeface="メイリオ" pitchFamily="50" charset="-128"/>
              <a:ea typeface="メイリオ" pitchFamily="50" charset="-128"/>
              <a:cs typeface="メイリオ" pitchFamily="50" charset="-128"/>
            </a:endParaRPr>
          </a:p>
        </p:txBody>
      </p:sp>
      <p:sp>
        <p:nvSpPr>
          <p:cNvPr id="159" name="正方形/長方形 158"/>
          <p:cNvSpPr/>
          <p:nvPr/>
        </p:nvSpPr>
        <p:spPr>
          <a:xfrm>
            <a:off x="7545288" y="2484006"/>
            <a:ext cx="2196244" cy="338554"/>
          </a:xfrm>
          <a:prstGeom prst="rect">
            <a:avLst/>
          </a:prstGeom>
        </p:spPr>
        <p:txBody>
          <a:bodyPr wrap="square">
            <a:spAutoFit/>
          </a:bodyPr>
          <a:lstStyle/>
          <a:p>
            <a:r>
              <a:rPr lang="ja-JP" altLang="en-US" sz="1600" b="1" dirty="0" smtClean="0">
                <a:solidFill>
                  <a:schemeClr val="tx1"/>
                </a:solidFill>
                <a:latin typeface="メイリオ" pitchFamily="50" charset="-128"/>
                <a:ea typeface="メイリオ" pitchFamily="50" charset="-128"/>
                <a:cs typeface="メイリオ" pitchFamily="50" charset="-128"/>
              </a:rPr>
              <a:t>次期 </a:t>
            </a:r>
            <a:r>
              <a:rPr lang="ja-JP" altLang="en-US" sz="1600" b="1" dirty="0" smtClean="0">
                <a:solidFill>
                  <a:schemeClr val="tx1"/>
                </a:solidFill>
                <a:latin typeface="メイリオ" pitchFamily="50" charset="-128"/>
                <a:ea typeface="メイリオ" pitchFamily="50" charset="-128"/>
                <a:cs typeface="メイリオ" pitchFamily="50" charset="-128"/>
              </a:rPr>
              <a:t>サーボアンプ</a:t>
            </a:r>
            <a:endParaRPr lang="en-US" altLang="ja-JP" sz="1600" b="1" dirty="0">
              <a:solidFill>
                <a:schemeClr val="tx1"/>
              </a:solidFill>
              <a:latin typeface="メイリオ" pitchFamily="50" charset="-128"/>
              <a:ea typeface="メイリオ" pitchFamily="50" charset="-128"/>
              <a:cs typeface="メイリオ" pitchFamily="50" charset="-128"/>
            </a:endParaRPr>
          </a:p>
        </p:txBody>
      </p:sp>
      <p:sp>
        <p:nvSpPr>
          <p:cNvPr id="160" name="正方形/長方形 159"/>
          <p:cNvSpPr/>
          <p:nvPr/>
        </p:nvSpPr>
        <p:spPr>
          <a:xfrm>
            <a:off x="164468" y="5668434"/>
            <a:ext cx="9541060" cy="460382"/>
          </a:xfrm>
          <a:prstGeom prst="rect">
            <a:avLst/>
          </a:prstGeom>
        </p:spPr>
        <p:txBody>
          <a:bodyPr wrap="square">
            <a:spAutoFit/>
          </a:bodyPr>
          <a:lstStyle/>
          <a:p>
            <a:pPr>
              <a:lnSpc>
                <a:spcPts val="1400"/>
              </a:lnSpc>
            </a:pPr>
            <a:r>
              <a:rPr lang="en-US" altLang="ja-JP" sz="1400" b="1" dirty="0" smtClean="0">
                <a:solidFill>
                  <a:schemeClr val="tx1"/>
                </a:solidFill>
                <a:latin typeface="メイリオ" pitchFamily="50" charset="-128"/>
                <a:ea typeface="メイリオ" pitchFamily="50" charset="-128"/>
                <a:cs typeface="メイリオ" pitchFamily="50" charset="-128"/>
              </a:rPr>
              <a:t>※1</a:t>
            </a:r>
            <a:r>
              <a:rPr lang="ja-JP" altLang="en-US" sz="1400" b="1" dirty="0" smtClean="0">
                <a:latin typeface="メイリオ" pitchFamily="50" charset="-128"/>
                <a:ea typeface="メイリオ" pitchFamily="50" charset="-128"/>
                <a:cs typeface="メイリオ" pitchFamily="50" charset="-128"/>
              </a:rPr>
              <a:t> </a:t>
            </a:r>
            <a:r>
              <a:rPr lang="ja-JP" altLang="en-US" sz="1400" b="1" dirty="0" smtClean="0">
                <a:latin typeface="メイリオ" pitchFamily="50" charset="-128"/>
                <a:ea typeface="メイリオ" pitchFamily="50" charset="-128"/>
                <a:cs typeface="メイリオ" pitchFamily="50" charset="-128"/>
              </a:rPr>
              <a:t>セットアップソフトウェア</a:t>
            </a:r>
            <a:r>
              <a:rPr lang="ja-JP" altLang="en-US" sz="1400" b="1" dirty="0" smtClean="0">
                <a:latin typeface="メイリオ" pitchFamily="50" charset="-128"/>
                <a:ea typeface="メイリオ" pitchFamily="50" charset="-128"/>
                <a:cs typeface="メイリオ" pitchFamily="50" charset="-128"/>
              </a:rPr>
              <a:t>と</a:t>
            </a:r>
            <a:r>
              <a:rPr lang="ja-JP" altLang="en-US" sz="1400" b="1" dirty="0" smtClean="0">
                <a:latin typeface="メイリオ" pitchFamily="50" charset="-128"/>
                <a:ea typeface="メイリオ" pitchFamily="50" charset="-128"/>
                <a:cs typeface="メイリオ" pitchFamily="50" charset="-128"/>
              </a:rPr>
              <a:t>，モバイルアプリ</a:t>
            </a:r>
            <a:r>
              <a:rPr lang="ja-JP" altLang="en-US" sz="1400" b="1" dirty="0" smtClean="0">
                <a:latin typeface="メイリオ" pitchFamily="50" charset="-128"/>
                <a:ea typeface="メイリオ" pitchFamily="50" charset="-128"/>
                <a:cs typeface="メイリオ" pitchFamily="50" charset="-128"/>
              </a:rPr>
              <a:t>それぞれに無線接続ドライバの実装が必要</a:t>
            </a:r>
            <a:r>
              <a:rPr lang="ja-JP" altLang="en-US" sz="1400" b="1" dirty="0" smtClean="0">
                <a:solidFill>
                  <a:schemeClr val="tx1"/>
                </a:solidFill>
                <a:latin typeface="メイリオ" panose="020B0604030504040204" pitchFamily="50" charset="-128"/>
                <a:ea typeface="メイリオ" panose="020B0604030504040204" pitchFamily="50" charset="-128"/>
              </a:rPr>
              <a:t>。</a:t>
            </a:r>
            <a:endParaRPr lang="en-US" altLang="ja-JP" sz="1400" b="1" dirty="0" smtClean="0">
              <a:solidFill>
                <a:schemeClr val="tx1"/>
              </a:solidFill>
              <a:latin typeface="メイリオ" panose="020B0604030504040204" pitchFamily="50" charset="-128"/>
              <a:ea typeface="メイリオ" panose="020B0604030504040204" pitchFamily="50" charset="-128"/>
            </a:endParaRPr>
          </a:p>
          <a:p>
            <a:pPr>
              <a:lnSpc>
                <a:spcPts val="1400"/>
              </a:lnSpc>
            </a:pPr>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itchFamily="50" charset="-128"/>
              </a:rPr>
              <a:t>※2</a:t>
            </a:r>
            <a:r>
              <a:rPr lang="ja-JP" altLang="en-US" sz="1400" b="1" dirty="0">
                <a:solidFill>
                  <a:schemeClr val="bg1"/>
                </a:solidFill>
                <a:latin typeface="メイリオ" panose="020B0604030504040204" pitchFamily="50" charset="-128"/>
                <a:ea typeface="メイリオ" panose="020B0604030504040204" pitchFamily="50" charset="-128"/>
                <a:cs typeface="メイリオ" pitchFamily="50" charset="-128"/>
              </a:rPr>
              <a:t> </a:t>
            </a:r>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itchFamily="50" charset="-128"/>
              </a:rPr>
              <a:t>RS3</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itchFamily="50" charset="-128"/>
              </a:rPr>
              <a:t>アンプでは電源外部供給とする。</a:t>
            </a:r>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itchFamily="50" charset="-128"/>
              </a:rPr>
              <a:t>RS4(</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itchFamily="50" charset="-128"/>
              </a:rPr>
              <a:t>仮称</a:t>
            </a:r>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itchFamily="50" charset="-128"/>
              </a:rPr>
              <a:t>)</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itchFamily="50" charset="-128"/>
              </a:rPr>
              <a:t>アンプではアンプでの電源供給を想定。</a:t>
            </a:r>
            <a:endParaRPr lang="en-US" altLang="ja-JP" sz="1400" b="1" dirty="0">
              <a:solidFill>
                <a:schemeClr val="bg1"/>
              </a:solidFill>
              <a:latin typeface="メイリオ" pitchFamily="50" charset="-128"/>
              <a:ea typeface="メイリオ" pitchFamily="50" charset="-128"/>
              <a:cs typeface="メイリオ" pitchFamily="50" charset="-128"/>
            </a:endParaRPr>
          </a:p>
        </p:txBody>
      </p:sp>
      <p:pic>
        <p:nvPicPr>
          <p:cNvPr id="168" name="Picture 2" descr="D:\Dropbox\SANMOTION\help\M0010763J_SANMOTION_MOTORSETUP_Jpn\doc.files\image029.gif"/>
          <p:cNvPicPr>
            <a:picLocks noChangeAspect="1" noChangeArrowheads="1"/>
          </p:cNvPicPr>
          <p:nvPr/>
        </p:nvPicPr>
        <p:blipFill>
          <a:blip r:embed="rId7"/>
          <a:srcRect/>
          <a:stretch>
            <a:fillRect/>
          </a:stretch>
        </p:blipFill>
        <p:spPr bwMode="auto">
          <a:xfrm>
            <a:off x="676489" y="1677522"/>
            <a:ext cx="698381" cy="513393"/>
          </a:xfrm>
          <a:prstGeom prst="rect">
            <a:avLst/>
          </a:prstGeom>
          <a:noFill/>
        </p:spPr>
      </p:pic>
      <p:grpSp>
        <p:nvGrpSpPr>
          <p:cNvPr id="2" name="グループ化 31"/>
          <p:cNvGrpSpPr/>
          <p:nvPr/>
        </p:nvGrpSpPr>
        <p:grpSpPr>
          <a:xfrm rot="5400000">
            <a:off x="6528655" y="1915426"/>
            <a:ext cx="504056" cy="1094188"/>
            <a:chOff x="7294563" y="2651125"/>
            <a:chExt cx="298450" cy="479425"/>
          </a:xfrm>
        </p:grpSpPr>
        <p:sp>
          <p:nvSpPr>
            <p:cNvPr id="33"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5" name="グループ化 38"/>
          <p:cNvGrpSpPr/>
          <p:nvPr/>
        </p:nvGrpSpPr>
        <p:grpSpPr>
          <a:xfrm>
            <a:off x="6127814" y="139108"/>
            <a:ext cx="396044" cy="416636"/>
            <a:chOff x="7294563" y="2651125"/>
            <a:chExt cx="298450" cy="479425"/>
          </a:xfrm>
        </p:grpSpPr>
        <p:sp>
          <p:nvSpPr>
            <p:cNvPr id="40"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2"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3"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 name="円弧 2"/>
          <p:cNvSpPr/>
          <p:nvPr/>
        </p:nvSpPr>
        <p:spPr>
          <a:xfrm rot="2515124">
            <a:off x="35331" y="2817294"/>
            <a:ext cx="3174348" cy="1467289"/>
          </a:xfrm>
          <a:prstGeom prst="arc">
            <a:avLst>
              <a:gd name="adj1" fmla="val 11740439"/>
              <a:gd name="adj2" fmla="val 17730416"/>
            </a:avLst>
          </a:prstGeom>
          <a:ln w="19050">
            <a:solidFill>
              <a:schemeClr val="tx1"/>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57" name="Picture 26"/>
          <p:cNvPicPr>
            <a:picLocks noChangeAspect="1" noChangeArrowheads="1"/>
          </p:cNvPicPr>
          <p:nvPr/>
        </p:nvPicPr>
        <p:blipFill>
          <a:blip r:embed="rId8" cstate="print"/>
          <a:srcRect/>
          <a:stretch>
            <a:fillRect/>
          </a:stretch>
        </p:blipFill>
        <p:spPr bwMode="auto">
          <a:xfrm>
            <a:off x="131560" y="3112619"/>
            <a:ext cx="398463" cy="398463"/>
          </a:xfrm>
          <a:prstGeom prst="rect">
            <a:avLst/>
          </a:prstGeom>
          <a:noFill/>
          <a:ln w="9525">
            <a:noFill/>
            <a:miter lim="800000"/>
            <a:headEnd/>
            <a:tailEnd/>
          </a:ln>
          <a:effectLst/>
        </p:spPr>
      </p:pic>
      <p:pic>
        <p:nvPicPr>
          <p:cNvPr id="54" name="図 53" descr="すまほ1b.jpg"/>
          <p:cNvPicPr>
            <a:picLocks noChangeAspect="1"/>
          </p:cNvPicPr>
          <p:nvPr/>
        </p:nvPicPr>
        <p:blipFill>
          <a:blip r:embed="rId9" cstate="print"/>
          <a:stretch>
            <a:fillRect/>
          </a:stretch>
        </p:blipFill>
        <p:spPr>
          <a:xfrm>
            <a:off x="538634" y="3732717"/>
            <a:ext cx="793645" cy="738090"/>
          </a:xfrm>
          <a:prstGeom prst="rect">
            <a:avLst/>
          </a:prstGeom>
        </p:spPr>
      </p:pic>
      <p:sp>
        <p:nvSpPr>
          <p:cNvPr id="56" name="角丸四角形 55"/>
          <p:cNvSpPr/>
          <p:nvPr/>
        </p:nvSpPr>
        <p:spPr bwMode="auto">
          <a:xfrm>
            <a:off x="2460131" y="2790496"/>
            <a:ext cx="4941141" cy="1680311"/>
          </a:xfrm>
          <a:prstGeom prst="roundRect">
            <a:avLst/>
          </a:prstGeom>
          <a:solidFill>
            <a:srgbClr val="CCFFFF"/>
          </a:solidFill>
          <a:ln w="31750" cap="flat" cmpd="sng" algn="ctr">
            <a:solidFill>
              <a:schemeClr val="tx1">
                <a:lumMod val="85000"/>
                <a:lumOff val="1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smtClean="0">
              <a:ln>
                <a:noFill/>
              </a:ln>
              <a:solidFill>
                <a:srgbClr val="0000FF"/>
              </a:solidFill>
              <a:effectLst/>
              <a:latin typeface="ＭＳ ゴシック" panose="020B0609070205080204" pitchFamily="49" charset="-128"/>
              <a:ea typeface="ＭＳ ゴシック" panose="020B0609070205080204" pitchFamily="49" charset="-128"/>
            </a:endParaRPr>
          </a:p>
        </p:txBody>
      </p:sp>
      <p:sp>
        <p:nvSpPr>
          <p:cNvPr id="60" name="Text Box 93"/>
          <p:cNvSpPr txBox="1">
            <a:spLocks noChangeArrowheads="1"/>
          </p:cNvSpPr>
          <p:nvPr/>
        </p:nvSpPr>
        <p:spPr bwMode="auto">
          <a:xfrm>
            <a:off x="5872538" y="3343464"/>
            <a:ext cx="963252" cy="300082"/>
          </a:xfrm>
          <a:prstGeom prst="rect">
            <a:avLst/>
          </a:prstGeom>
          <a:solidFill>
            <a:schemeClr val="bg1">
              <a:lumMod val="95000"/>
            </a:schemeClr>
          </a:solidFill>
          <a:ln w="12700">
            <a:solidFill>
              <a:schemeClr val="tx1">
                <a:lumMod val="65000"/>
                <a:lumOff val="35000"/>
              </a:schemeClr>
            </a:solidFill>
            <a:prstDash val="solid"/>
            <a:miter lim="800000"/>
            <a:headEnd/>
            <a:tailEnd/>
          </a:ln>
        </p:spPr>
        <p:txBody>
          <a:bodyPr wrap="square">
            <a:spAutoFit/>
          </a:bodyPr>
          <a:lstStyle/>
          <a:p>
            <a:pPr algn="ctr" eaLnBrk="1" hangingPunct="1">
              <a:lnSpc>
                <a:spcPts val="1600"/>
              </a:lnSpc>
            </a:pPr>
            <a:r>
              <a:rPr lang="en-US" altLang="ja-JP" sz="1400" dirty="0" smtClean="0">
                <a:solidFill>
                  <a:schemeClr val="tx1"/>
                </a:solidFill>
                <a:latin typeface="メイリオ" pitchFamily="50" charset="-128"/>
                <a:ea typeface="メイリオ" pitchFamily="50" charset="-128"/>
                <a:cs typeface="メイリオ" pitchFamily="50" charset="-128"/>
              </a:rPr>
              <a:t>USB</a:t>
            </a:r>
            <a:r>
              <a:rPr lang="ja-JP" altLang="en-US" sz="1400" dirty="0" smtClean="0">
                <a:solidFill>
                  <a:schemeClr val="tx1"/>
                </a:solidFill>
                <a:latin typeface="メイリオ" pitchFamily="50" charset="-128"/>
                <a:ea typeface="メイリオ" pitchFamily="50" charset="-128"/>
                <a:cs typeface="メイリオ" pitchFamily="50" charset="-128"/>
              </a:rPr>
              <a:t> </a:t>
            </a:r>
            <a:r>
              <a:rPr lang="en-US" altLang="ja-JP" sz="1400" dirty="0" smtClean="0">
                <a:solidFill>
                  <a:schemeClr val="tx1"/>
                </a:solidFill>
                <a:latin typeface="メイリオ" pitchFamily="50" charset="-128"/>
                <a:ea typeface="メイリオ" pitchFamily="50" charset="-128"/>
                <a:cs typeface="メイリオ" pitchFamily="50" charset="-128"/>
              </a:rPr>
              <a:t>I/F</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61" name="Text Box 93"/>
          <p:cNvSpPr txBox="1">
            <a:spLocks noChangeArrowheads="1"/>
          </p:cNvSpPr>
          <p:nvPr/>
        </p:nvSpPr>
        <p:spPr bwMode="auto">
          <a:xfrm>
            <a:off x="3015205" y="3321754"/>
            <a:ext cx="2477613" cy="915635"/>
          </a:xfrm>
          <a:prstGeom prst="rect">
            <a:avLst/>
          </a:prstGeom>
          <a:solidFill>
            <a:schemeClr val="bg1">
              <a:lumMod val="95000"/>
            </a:schemeClr>
          </a:solidFill>
          <a:ln w="12700">
            <a:solidFill>
              <a:schemeClr val="tx1">
                <a:lumMod val="65000"/>
                <a:lumOff val="35000"/>
              </a:schemeClr>
            </a:solidFill>
            <a:prstDash val="solid"/>
            <a:miter lim="800000"/>
            <a:headEnd/>
            <a:tailEnd/>
          </a:ln>
        </p:spPr>
        <p:txBody>
          <a:bodyPr wrap="square">
            <a:spAutoFit/>
          </a:bodyPr>
          <a:lstStyle/>
          <a:p>
            <a:pPr algn="ctr" eaLnBrk="1" hangingPunct="1">
              <a:lnSpc>
                <a:spcPts val="1600"/>
              </a:lnSpc>
            </a:pPr>
            <a:endParaRPr lang="en-US" altLang="ja-JP" sz="1400" dirty="0" smtClean="0">
              <a:solidFill>
                <a:schemeClr val="tx1"/>
              </a:solidFill>
              <a:latin typeface="メイリオ" pitchFamily="50" charset="-128"/>
              <a:ea typeface="メイリオ" pitchFamily="50" charset="-128"/>
              <a:cs typeface="メイリオ" pitchFamily="50" charset="-128"/>
            </a:endParaRPr>
          </a:p>
          <a:p>
            <a:pPr algn="ctr" eaLnBrk="1" hangingPunct="1">
              <a:lnSpc>
                <a:spcPts val="1600"/>
              </a:lnSpc>
            </a:pPr>
            <a:r>
              <a:rPr lang="ja-JP" altLang="en-US" sz="1400" dirty="0" smtClean="0">
                <a:solidFill>
                  <a:schemeClr val="tx1"/>
                </a:solidFill>
                <a:latin typeface="メイリオ" pitchFamily="50" charset="-128"/>
                <a:ea typeface="メイリオ" pitchFamily="50" charset="-128"/>
                <a:cs typeface="メイリオ" pitchFamily="50" charset="-128"/>
              </a:rPr>
              <a:t>無線機能内蔵</a:t>
            </a:r>
            <a:r>
              <a:rPr lang="en-US" altLang="ja-JP" sz="1400" dirty="0" err="1" smtClean="0">
                <a:solidFill>
                  <a:schemeClr val="tx1"/>
                </a:solidFill>
                <a:latin typeface="メイリオ" pitchFamily="50" charset="-128"/>
                <a:ea typeface="メイリオ" pitchFamily="50" charset="-128"/>
                <a:cs typeface="メイリオ" pitchFamily="50" charset="-128"/>
              </a:rPr>
              <a:t>SoC</a:t>
            </a:r>
            <a:endParaRPr lang="en-US" altLang="ja-JP" sz="1400" dirty="0" smtClean="0">
              <a:solidFill>
                <a:schemeClr val="tx1"/>
              </a:solidFill>
              <a:latin typeface="メイリオ" pitchFamily="50" charset="-128"/>
              <a:ea typeface="メイリオ" pitchFamily="50" charset="-128"/>
              <a:cs typeface="メイリオ" pitchFamily="50" charset="-128"/>
            </a:endParaRPr>
          </a:p>
          <a:p>
            <a:pPr algn="ctr" eaLnBrk="1" hangingPunct="1">
              <a:lnSpc>
                <a:spcPts val="1600"/>
              </a:lnSpc>
            </a:pPr>
            <a:r>
              <a:rPr lang="en-US" altLang="ja-JP" sz="1400" dirty="0" smtClean="0">
                <a:solidFill>
                  <a:schemeClr val="tx1"/>
                </a:solidFill>
                <a:latin typeface="メイリオ" pitchFamily="50" charset="-128"/>
                <a:ea typeface="メイリオ" pitchFamily="50" charset="-128"/>
                <a:cs typeface="メイリオ" pitchFamily="50" charset="-128"/>
              </a:rPr>
              <a:t>(</a:t>
            </a:r>
            <a:r>
              <a:rPr lang="ja-JP" altLang="en-US" sz="1400" dirty="0" smtClean="0">
                <a:solidFill>
                  <a:schemeClr val="tx1"/>
                </a:solidFill>
                <a:latin typeface="メイリオ" pitchFamily="50" charset="-128"/>
                <a:ea typeface="メイリオ" pitchFamily="50" charset="-128"/>
                <a:cs typeface="メイリオ" pitchFamily="50" charset="-128"/>
              </a:rPr>
              <a:t>内部アンテナ付き</a:t>
            </a:r>
            <a:r>
              <a:rPr lang="en-US" altLang="ja-JP" sz="1400" dirty="0" smtClean="0">
                <a:solidFill>
                  <a:schemeClr val="tx1"/>
                </a:solidFill>
                <a:latin typeface="メイリオ" pitchFamily="50" charset="-128"/>
                <a:ea typeface="メイリオ" pitchFamily="50" charset="-128"/>
                <a:cs typeface="メイリオ" pitchFamily="50" charset="-128"/>
              </a:rPr>
              <a:t>)</a:t>
            </a:r>
          </a:p>
          <a:p>
            <a:pPr algn="ctr" eaLnBrk="1" hangingPunct="1">
              <a:lnSpc>
                <a:spcPts val="1600"/>
              </a:lnSpc>
            </a:pPr>
            <a:endParaRPr lang="en-US" altLang="ja-JP" sz="1400" dirty="0">
              <a:latin typeface="メイリオ" pitchFamily="50" charset="-128"/>
              <a:ea typeface="メイリオ" pitchFamily="50" charset="-128"/>
              <a:cs typeface="メイリオ" pitchFamily="50" charset="-128"/>
            </a:endParaRPr>
          </a:p>
        </p:txBody>
      </p:sp>
      <p:sp>
        <p:nvSpPr>
          <p:cNvPr id="7" name="二等辺三角形 6"/>
          <p:cNvSpPr/>
          <p:nvPr/>
        </p:nvSpPr>
        <p:spPr bwMode="auto">
          <a:xfrm rot="10800000">
            <a:off x="2551485" y="3754171"/>
            <a:ext cx="220373" cy="178729"/>
          </a:xfrm>
          <a:prstGeom prst="triangle">
            <a:avLst/>
          </a:prstGeom>
          <a:solidFill>
            <a:schemeClr val="bg1"/>
          </a:solidFill>
          <a:ln w="22225">
            <a:solidFill>
              <a:schemeClr val="tx1"/>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cxnSp>
        <p:nvCxnSpPr>
          <p:cNvPr id="9" name="カギ線コネクタ 8"/>
          <p:cNvCxnSpPr/>
          <p:nvPr/>
        </p:nvCxnSpPr>
        <p:spPr>
          <a:xfrm>
            <a:off x="2631067" y="3758693"/>
            <a:ext cx="383341" cy="352172"/>
          </a:xfrm>
          <a:prstGeom prst="bentConnector3">
            <a:avLst>
              <a:gd name="adj1" fmla="val 7098"/>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60" idx="1"/>
          </p:cNvCxnSpPr>
          <p:nvPr/>
        </p:nvCxnSpPr>
        <p:spPr bwMode="auto">
          <a:xfrm flipH="1">
            <a:off x="5502922" y="3493505"/>
            <a:ext cx="369616" cy="0"/>
          </a:xfrm>
          <a:prstGeom prst="line">
            <a:avLst/>
          </a:prstGeom>
          <a:solidFill>
            <a:schemeClr val="accent1"/>
          </a:solidFill>
          <a:ln w="22225" cap="flat" cmpd="sng" algn="ctr">
            <a:solidFill>
              <a:srgbClr val="0000FF"/>
            </a:solidFill>
            <a:prstDash val="solid"/>
            <a:round/>
            <a:headEnd type="triangle" w="lg"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線コネクタ 75"/>
          <p:cNvCxnSpPr/>
          <p:nvPr/>
        </p:nvCxnSpPr>
        <p:spPr bwMode="auto">
          <a:xfrm flipH="1">
            <a:off x="6835790" y="3476910"/>
            <a:ext cx="369617" cy="0"/>
          </a:xfrm>
          <a:prstGeom prst="line">
            <a:avLst/>
          </a:prstGeom>
          <a:solidFill>
            <a:schemeClr val="accent1"/>
          </a:solidFill>
          <a:ln w="22225" cap="flat" cmpd="sng" algn="ctr">
            <a:solidFill>
              <a:srgbClr val="0000FF"/>
            </a:solidFill>
            <a:prstDash val="solid"/>
            <a:round/>
            <a:headEnd type="triangle" w="lg"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 name="円弧 104"/>
          <p:cNvSpPr/>
          <p:nvPr/>
        </p:nvSpPr>
        <p:spPr>
          <a:xfrm rot="11005919">
            <a:off x="809883" y="3507512"/>
            <a:ext cx="1713668" cy="853065"/>
          </a:xfrm>
          <a:prstGeom prst="arc">
            <a:avLst>
              <a:gd name="adj1" fmla="val 11740439"/>
              <a:gd name="adj2" fmla="val 18846643"/>
            </a:avLst>
          </a:prstGeom>
          <a:ln w="19050">
            <a:solidFill>
              <a:schemeClr val="tx1"/>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円/楕円 74"/>
          <p:cNvSpPr/>
          <p:nvPr/>
        </p:nvSpPr>
        <p:spPr bwMode="auto">
          <a:xfrm>
            <a:off x="2676222" y="2895197"/>
            <a:ext cx="188546" cy="186854"/>
          </a:xfrm>
          <a:prstGeom prst="ellipse">
            <a:avLst/>
          </a:prstGeom>
          <a:solidFill>
            <a:srgbClr val="FFFF00"/>
          </a:solidFill>
          <a:ln w="6350">
            <a:solidFill>
              <a:srgbClr val="0000FF"/>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10" name="テキスト ボックス 48"/>
          <p:cNvSpPr txBox="1">
            <a:spLocks noChangeArrowheads="1"/>
          </p:cNvSpPr>
          <p:nvPr/>
        </p:nvSpPr>
        <p:spPr bwMode="auto">
          <a:xfrm>
            <a:off x="2346371" y="3074588"/>
            <a:ext cx="1224136" cy="261610"/>
          </a:xfrm>
          <a:prstGeom prst="rect">
            <a:avLst/>
          </a:prstGeom>
          <a:noFill/>
          <a:ln w="9525">
            <a:noFill/>
            <a:miter lim="800000"/>
            <a:headEnd/>
            <a:tailEnd/>
          </a:ln>
        </p:spPr>
        <p:txBody>
          <a:bodyPr wrap="square">
            <a:spAutoFit/>
          </a:bodyPr>
          <a:lstStyle/>
          <a:p>
            <a:pPr algn="ctr"/>
            <a:r>
              <a:rPr lang="en-US" altLang="ja-JP" sz="1100" dirty="0" smtClean="0">
                <a:solidFill>
                  <a:srgbClr val="002060"/>
                </a:solidFill>
                <a:latin typeface="メイリオ" pitchFamily="50" charset="-128"/>
                <a:ea typeface="メイリオ" pitchFamily="50" charset="-128"/>
                <a:cs typeface="メイリオ" pitchFamily="50" charset="-128"/>
              </a:rPr>
              <a:t>(</a:t>
            </a:r>
            <a:r>
              <a:rPr lang="ja-JP" altLang="en-US" sz="1100" dirty="0" smtClean="0">
                <a:solidFill>
                  <a:srgbClr val="002060"/>
                </a:solidFill>
                <a:latin typeface="メイリオ" pitchFamily="50" charset="-128"/>
                <a:ea typeface="メイリオ" pitchFamily="50" charset="-128"/>
                <a:cs typeface="メイリオ" pitchFamily="50" charset="-128"/>
              </a:rPr>
              <a:t>状態表示</a:t>
            </a:r>
            <a:r>
              <a:rPr lang="en-US" altLang="ja-JP" sz="1100" dirty="0" smtClean="0">
                <a:solidFill>
                  <a:srgbClr val="002060"/>
                </a:solidFill>
                <a:latin typeface="メイリオ" pitchFamily="50" charset="-128"/>
                <a:ea typeface="メイリオ" pitchFamily="50" charset="-128"/>
                <a:cs typeface="メイリオ" pitchFamily="50" charset="-128"/>
              </a:rPr>
              <a:t>LED)</a:t>
            </a:r>
            <a:endParaRPr lang="ja-JP" altLang="en-US" sz="1100" dirty="0">
              <a:solidFill>
                <a:srgbClr val="002060"/>
              </a:solidFill>
              <a:latin typeface="メイリオ" pitchFamily="50" charset="-128"/>
              <a:ea typeface="メイリオ" pitchFamily="50" charset="-128"/>
              <a:cs typeface="メイリオ" pitchFamily="50" charset="-128"/>
            </a:endParaRPr>
          </a:p>
        </p:txBody>
      </p:sp>
      <p:sp>
        <p:nvSpPr>
          <p:cNvPr id="116" name="正方形/長方形 115"/>
          <p:cNvSpPr/>
          <p:nvPr/>
        </p:nvSpPr>
        <p:spPr>
          <a:xfrm>
            <a:off x="2216696" y="2489232"/>
            <a:ext cx="3693312" cy="369332"/>
          </a:xfrm>
          <a:prstGeom prst="rect">
            <a:avLst/>
          </a:prstGeom>
        </p:spPr>
        <p:txBody>
          <a:bodyPr wrap="square">
            <a:spAutoFit/>
          </a:bodyPr>
          <a:lstStyle/>
          <a:p>
            <a:pPr algn="ctr"/>
            <a:r>
              <a:rPr lang="ja-JP" altLang="en-US" b="1" dirty="0" smtClean="0">
                <a:solidFill>
                  <a:schemeClr val="tx1"/>
                </a:solidFill>
                <a:latin typeface="メイリオ" pitchFamily="50" charset="-128"/>
                <a:ea typeface="メイリオ" pitchFamily="50" charset="-128"/>
                <a:cs typeface="メイリオ" pitchFamily="50" charset="-128"/>
              </a:rPr>
              <a:t>無線ドングル　機能ブロック構成</a:t>
            </a:r>
            <a:endParaRPr lang="en-US" altLang="ja-JP" b="1" dirty="0">
              <a:solidFill>
                <a:schemeClr val="tx1"/>
              </a:solidFill>
              <a:latin typeface="メイリオ" pitchFamily="50" charset="-128"/>
              <a:ea typeface="メイリオ" pitchFamily="50" charset="-128"/>
              <a:cs typeface="メイリオ" pitchFamily="50" charset="-128"/>
            </a:endParaRPr>
          </a:p>
        </p:txBody>
      </p:sp>
      <p:sp>
        <p:nvSpPr>
          <p:cNvPr id="166" name="正方形/長方形 165"/>
          <p:cNvSpPr/>
          <p:nvPr/>
        </p:nvSpPr>
        <p:spPr>
          <a:xfrm>
            <a:off x="5577744" y="3063133"/>
            <a:ext cx="1571977" cy="307777"/>
          </a:xfrm>
          <a:prstGeom prst="rect">
            <a:avLst/>
          </a:prstGeom>
        </p:spPr>
        <p:txBody>
          <a:bodyPr wrap="square">
            <a:spAutoFit/>
          </a:bodyPr>
          <a:lstStyle/>
          <a:p>
            <a:pPr algn="ctr">
              <a:lnSpc>
                <a:spcPts val="1600"/>
              </a:lnSpc>
            </a:pPr>
            <a:r>
              <a:rPr lang="en-US" altLang="ja-JP" sz="1400" b="1" dirty="0" smtClean="0">
                <a:latin typeface="メイリオ" pitchFamily="50" charset="-128"/>
                <a:ea typeface="メイリオ" pitchFamily="50" charset="-128"/>
                <a:cs typeface="メイリオ" pitchFamily="50" charset="-128"/>
              </a:rPr>
              <a:t>(USB</a:t>
            </a:r>
            <a:r>
              <a:rPr lang="ja-JP" altLang="en-US" sz="1400" b="1" dirty="0" smtClean="0">
                <a:latin typeface="メイリオ" pitchFamily="50" charset="-128"/>
                <a:ea typeface="メイリオ" pitchFamily="50" charset="-128"/>
                <a:cs typeface="メイリオ" pitchFamily="50" charset="-128"/>
              </a:rPr>
              <a:t>ホスト</a:t>
            </a:r>
            <a:r>
              <a:rPr lang="en-US" altLang="ja-JP" sz="1400" b="1" dirty="0" smtClean="0">
                <a:latin typeface="メイリオ" pitchFamily="50" charset="-128"/>
                <a:ea typeface="メイリオ" pitchFamily="50" charset="-128"/>
                <a:cs typeface="メイリオ" pitchFamily="50" charset="-128"/>
              </a:rPr>
              <a:t>)</a:t>
            </a:r>
            <a:endParaRPr lang="en-US" altLang="ja-JP" sz="1400" b="1" dirty="0">
              <a:latin typeface="メイリオ" pitchFamily="50" charset="-128"/>
              <a:ea typeface="メイリオ" pitchFamily="50" charset="-128"/>
              <a:cs typeface="メイリオ" pitchFamily="50" charset="-128"/>
            </a:endParaRPr>
          </a:p>
        </p:txBody>
      </p:sp>
      <p:sp>
        <p:nvSpPr>
          <p:cNvPr id="63" name="Text Box 93"/>
          <p:cNvSpPr txBox="1">
            <a:spLocks noChangeArrowheads="1"/>
          </p:cNvSpPr>
          <p:nvPr/>
        </p:nvSpPr>
        <p:spPr bwMode="auto">
          <a:xfrm>
            <a:off x="7202252" y="3347965"/>
            <a:ext cx="508264" cy="297517"/>
          </a:xfrm>
          <a:prstGeom prst="rect">
            <a:avLst/>
          </a:prstGeom>
          <a:solidFill>
            <a:schemeClr val="bg1">
              <a:lumMod val="95000"/>
            </a:schemeClr>
          </a:solidFill>
          <a:ln w="12700">
            <a:solidFill>
              <a:schemeClr val="tx1">
                <a:lumMod val="65000"/>
                <a:lumOff val="35000"/>
              </a:schemeClr>
            </a:solidFill>
            <a:prstDash val="solid"/>
            <a:miter lim="800000"/>
            <a:headEnd/>
            <a:tailEnd/>
          </a:ln>
        </p:spPr>
        <p:txBody>
          <a:bodyPr wrap="square">
            <a:spAutoFit/>
          </a:bodyPr>
          <a:lstStyle/>
          <a:p>
            <a:pPr algn="ctr" eaLnBrk="1" hangingPunct="1">
              <a:lnSpc>
                <a:spcPts val="1600"/>
              </a:lnSpc>
            </a:pPr>
            <a:r>
              <a:rPr lang="en-US" altLang="ja-JP" sz="1400" dirty="0" smtClean="0">
                <a:solidFill>
                  <a:schemeClr val="tx1"/>
                </a:solidFill>
                <a:latin typeface="メイリオ" pitchFamily="50" charset="-128"/>
                <a:ea typeface="メイリオ" pitchFamily="50" charset="-128"/>
                <a:cs typeface="メイリオ" pitchFamily="50" charset="-128"/>
              </a:rPr>
              <a:t>CN</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68" name="正方形/長方形 67"/>
          <p:cNvSpPr/>
          <p:nvPr/>
        </p:nvSpPr>
        <p:spPr>
          <a:xfrm>
            <a:off x="56529" y="4574708"/>
            <a:ext cx="1944216" cy="646331"/>
          </a:xfrm>
          <a:prstGeom prst="rect">
            <a:avLst/>
          </a:prstGeom>
        </p:spPr>
        <p:txBody>
          <a:bodyPr wrap="square">
            <a:spAutoFit/>
          </a:bodyPr>
          <a:lstStyle/>
          <a:p>
            <a:r>
              <a:rPr lang="ja-JP" altLang="en-US" b="1" dirty="0" smtClean="0">
                <a:latin typeface="メイリオ" pitchFamily="50" charset="-128"/>
                <a:ea typeface="メイリオ" pitchFamily="50" charset="-128"/>
                <a:cs typeface="メイリオ" pitchFamily="50" charset="-128"/>
              </a:rPr>
              <a:t>スマホ</a:t>
            </a:r>
            <a:r>
              <a:rPr lang="en-US" altLang="ja-JP" sz="1400" b="1" dirty="0" smtClean="0">
                <a:latin typeface="メイリオ" pitchFamily="50" charset="-128"/>
                <a:ea typeface="メイリオ" pitchFamily="50" charset="-128"/>
                <a:cs typeface="メイリオ" pitchFamily="50" charset="-128"/>
              </a:rPr>
              <a:t>※1</a:t>
            </a:r>
            <a:endParaRPr lang="en-US" altLang="ja-JP" b="1" dirty="0" smtClean="0">
              <a:latin typeface="メイリオ" pitchFamily="50" charset="-128"/>
              <a:ea typeface="メイリオ" pitchFamily="50" charset="-128"/>
              <a:cs typeface="メイリオ" pitchFamily="50" charset="-128"/>
            </a:endParaRPr>
          </a:p>
          <a:p>
            <a:r>
              <a:rPr lang="en-US" altLang="ja-JP" b="1" dirty="0" smtClean="0">
                <a:latin typeface="メイリオ" pitchFamily="50" charset="-128"/>
                <a:ea typeface="メイリオ" pitchFamily="50" charset="-128"/>
                <a:cs typeface="メイリオ" pitchFamily="50" charset="-128"/>
              </a:rPr>
              <a:t>(</a:t>
            </a:r>
            <a:r>
              <a:rPr lang="en-US" altLang="ja-JP" b="1" dirty="0" err="1" smtClean="0">
                <a:latin typeface="メイリオ" pitchFamily="50" charset="-128"/>
                <a:ea typeface="メイリオ" pitchFamily="50" charset="-128"/>
                <a:cs typeface="メイリオ" pitchFamily="50" charset="-128"/>
              </a:rPr>
              <a:t>iOS,Android</a:t>
            </a:r>
            <a:r>
              <a:rPr lang="en-US" altLang="ja-JP" b="1" dirty="0" smtClean="0">
                <a:latin typeface="メイリオ" pitchFamily="50" charset="-128"/>
                <a:ea typeface="メイリオ" pitchFamily="50" charset="-128"/>
                <a:cs typeface="メイリオ" pitchFamily="50" charset="-128"/>
              </a:rPr>
              <a:t>)</a:t>
            </a:r>
            <a:endParaRPr lang="en-US" altLang="ja-JP" b="1" dirty="0">
              <a:solidFill>
                <a:schemeClr val="tx1"/>
              </a:solidFill>
              <a:latin typeface="メイリオ" pitchFamily="50" charset="-128"/>
              <a:ea typeface="メイリオ" pitchFamily="50" charset="-128"/>
              <a:cs typeface="メイリオ" pitchFamily="50" charset="-128"/>
            </a:endParaRPr>
          </a:p>
        </p:txBody>
      </p:sp>
      <p:sp>
        <p:nvSpPr>
          <p:cNvPr id="66" name="Text Box 342"/>
          <p:cNvSpPr txBox="1">
            <a:spLocks noChangeArrowheads="1"/>
          </p:cNvSpPr>
          <p:nvPr/>
        </p:nvSpPr>
        <p:spPr bwMode="auto">
          <a:xfrm>
            <a:off x="228544" y="724634"/>
            <a:ext cx="9440980" cy="707886"/>
          </a:xfrm>
          <a:prstGeom prst="rect">
            <a:avLst/>
          </a:prstGeom>
          <a:noFill/>
          <a:ln w="9525">
            <a:noFill/>
            <a:miter lim="800000"/>
            <a:headEnd/>
            <a:tailEnd/>
          </a:ln>
        </p:spPr>
        <p:txBody>
          <a:bodyPr wrap="square">
            <a:spAutoFit/>
          </a:bodyPr>
          <a:lstStyle/>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無線ドングル機能ブロック構成</a:t>
            </a:r>
            <a:endParaRPr lang="en-US" altLang="ja-JP" sz="2000" b="1" u="sng" dirty="0" smtClean="0">
              <a:solidFill>
                <a:srgbClr val="0000CC"/>
              </a:solidFill>
              <a:latin typeface="メイリオ" pitchFamily="50" charset="-128"/>
              <a:ea typeface="メイリオ" pitchFamily="50" charset="-128"/>
              <a:cs typeface="メイリオ" pitchFamily="50" charset="-128"/>
            </a:endParaRPr>
          </a:p>
          <a:p>
            <a:endParaRPr lang="en-US" altLang="ja-JP" sz="2000" dirty="0" smtClean="0">
              <a:latin typeface="メイリオ" pitchFamily="50" charset="-128"/>
              <a:ea typeface="メイリオ" pitchFamily="50" charset="-128"/>
              <a:cs typeface="メイリオ" pitchFamily="50" charset="-128"/>
            </a:endParaRPr>
          </a:p>
        </p:txBody>
      </p:sp>
      <p:pic>
        <p:nvPicPr>
          <p:cNvPr id="64" name="図 63" descr="C:\Users\fujisawa\Desktop\CapD20170912_2.png"/>
          <p:cNvPicPr/>
          <p:nvPr/>
        </p:nvPicPr>
        <p:blipFill>
          <a:blip r:embed="rId10" cstate="print"/>
          <a:srcRect/>
          <a:stretch>
            <a:fillRect/>
          </a:stretch>
        </p:blipFill>
        <p:spPr bwMode="auto">
          <a:xfrm>
            <a:off x="1647564" y="2300777"/>
            <a:ext cx="633095" cy="228600"/>
          </a:xfrm>
          <a:prstGeom prst="rect">
            <a:avLst/>
          </a:prstGeom>
          <a:noFill/>
        </p:spPr>
      </p:pic>
      <p:pic>
        <p:nvPicPr>
          <p:cNvPr id="65" name="図 64" descr="C:\Users\fujisawa\Desktop\CapD20170912_2.png"/>
          <p:cNvPicPr/>
          <p:nvPr/>
        </p:nvPicPr>
        <p:blipFill>
          <a:blip r:embed="rId10" cstate="print"/>
          <a:srcRect/>
          <a:stretch>
            <a:fillRect/>
          </a:stretch>
        </p:blipFill>
        <p:spPr bwMode="auto">
          <a:xfrm>
            <a:off x="1509446" y="3959180"/>
            <a:ext cx="633095" cy="228600"/>
          </a:xfrm>
          <a:prstGeom prst="rect">
            <a:avLst/>
          </a:prstGeom>
          <a:noFill/>
        </p:spPr>
      </p:pic>
      <p:cxnSp>
        <p:nvCxnSpPr>
          <p:cNvPr id="67" name="直線コネクタ 66"/>
          <p:cNvCxnSpPr>
            <a:stCxn id="57" idx="2"/>
          </p:cNvCxnSpPr>
          <p:nvPr/>
        </p:nvCxnSpPr>
        <p:spPr bwMode="auto">
          <a:xfrm>
            <a:off x="330792" y="3511082"/>
            <a:ext cx="312991" cy="399143"/>
          </a:xfrm>
          <a:prstGeom prst="line">
            <a:avLst/>
          </a:prstGeom>
          <a:solidFill>
            <a:schemeClr val="accent1"/>
          </a:solidFill>
          <a:ln w="12700" cap="flat" cmpd="sng" algn="ctr">
            <a:solidFill>
              <a:schemeClr val="tx1"/>
            </a:solidFill>
            <a:prstDash val="dash"/>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58656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 Design">
  <a:themeElements>
    <a:clrScheme name="PowerPoint Design">
      <a:dk1>
        <a:srgbClr val="4D4D4D"/>
      </a:dk1>
      <a:lt1>
        <a:srgbClr val="FFFFFF"/>
      </a:lt1>
      <a:dk2>
        <a:srgbClr val="0071BC"/>
      </a:dk2>
      <a:lt2>
        <a:srgbClr val="EAEAEA"/>
      </a:lt2>
      <a:accent1>
        <a:srgbClr val="E2F1FA"/>
      </a:accent1>
      <a:accent2>
        <a:srgbClr val="FF5050"/>
      </a:accent2>
      <a:accent3>
        <a:srgbClr val="FFE5E5"/>
      </a:accent3>
      <a:accent4>
        <a:srgbClr val="E4007F"/>
      </a:accent4>
      <a:accent5>
        <a:srgbClr val="FFFF00"/>
      </a:accent5>
      <a:accent6>
        <a:srgbClr val="000000"/>
      </a:accent6>
      <a:hlink>
        <a:srgbClr val="00A0E9"/>
      </a:hlink>
      <a:folHlink>
        <a:srgbClr val="0071BC"/>
      </a:folHlink>
    </a:clrScheme>
    <a:fontScheme name="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extLst/>
      </a:spPr>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2091</Words>
  <Application>Microsoft Office PowerPoint</Application>
  <PresentationFormat>A4 210 x 297 mm</PresentationFormat>
  <Paragraphs>596</Paragraphs>
  <Slides>15</Slides>
  <Notes>15</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15</vt:i4>
      </vt:variant>
    </vt:vector>
  </HeadingPairs>
  <TitlesOfParts>
    <vt:vector size="26" baseType="lpstr">
      <vt:lpstr>Meiryo UI</vt:lpstr>
      <vt:lpstr>ＭＳ Ｐゴシック</vt:lpstr>
      <vt:lpstr>ＭＳ ゴシック</vt:lpstr>
      <vt:lpstr>ＭＳ 明朝</vt:lpstr>
      <vt:lpstr>メイリオ</vt:lpstr>
      <vt:lpstr>Arial</vt:lpstr>
      <vt:lpstr>Calibri</vt:lpstr>
      <vt:lpstr>Times New Roman</vt:lpstr>
      <vt:lpstr>Wingdings</vt:lpstr>
      <vt:lpstr>PowerPoint Design</vt:lpstr>
      <vt:lpstr>ビットマップ イメージ</vt:lpstr>
      <vt:lpstr>1. Executive Summary</vt:lpstr>
      <vt:lpstr>2. Iot対応システムイメージ(最終目標)</vt:lpstr>
      <vt:lpstr>3. 無線化通信方式比較　(Wi-Fi vs Bluetooth(BT))</vt:lpstr>
      <vt:lpstr>3. 無線化についての市場調査(Wi-Fi vs Bluetooth(BT))</vt:lpstr>
      <vt:lpstr>4. Wi-Fi vs BT　性能比較(通信速度，消費電流)</vt:lpstr>
      <vt:lpstr>5. セットアップ通信無線化　開発方針・開発内容</vt:lpstr>
      <vt:lpstr>6. ①無線ドングルの開発</vt:lpstr>
      <vt:lpstr>7. ①無線ドングルの開発</vt:lpstr>
      <vt:lpstr>8. ①無線ドングルの開発</vt:lpstr>
      <vt:lpstr>9. ②Setupソフトウェア追加機能要件</vt:lpstr>
      <vt:lpstr>10. ③スマホ・タブレットアプリ機能要件</vt:lpstr>
      <vt:lpstr>11. ③スマホ・タブレットアプリ</vt:lpstr>
      <vt:lpstr>12. ④遠隔操作・遠隔解析機能要件 T.B.D.</vt:lpstr>
      <vt:lpstr>13. 開発費用</vt:lpstr>
      <vt:lpstr>13. スケジュール(案)</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2018-04-19T11:29:47Z</dcterms:created>
  <dcterms:modified xsi:type="dcterms:W3CDTF">2019-03-06T11:17:44Z</dcterms:modified>
</cp:coreProperties>
</file>