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601" r:id="rId2"/>
    <p:sldId id="609" r:id="rId3"/>
    <p:sldId id="597" r:id="rId4"/>
    <p:sldId id="610" r:id="rId5"/>
  </p:sldIdLst>
  <p:sldSz cx="9144000" cy="6858000" type="screen4x3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ゴシック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0066"/>
    <a:srgbClr val="FF3300"/>
    <a:srgbClr val="FF6600"/>
    <a:srgbClr val="FF99FF"/>
    <a:srgbClr val="FF9966"/>
    <a:srgbClr val="FFFF66"/>
    <a:srgbClr val="66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84471" autoAdjust="0"/>
  </p:normalViewPr>
  <p:slideViewPr>
    <p:cSldViewPr snapToGrid="0">
      <p:cViewPr varScale="1">
        <p:scale>
          <a:sx n="110" d="100"/>
          <a:sy n="110" d="100"/>
        </p:scale>
        <p:origin x="730" y="67"/>
      </p:cViewPr>
      <p:guideLst>
        <p:guide orient="horz" pos="2109"/>
        <p:guide pos="288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t" anchorCtr="0" compatLnSpc="1">
            <a:prstTxWarp prst="textNoShape">
              <a:avLst/>
            </a:prstTxWarp>
          </a:bodyPr>
          <a:lstStyle>
            <a:lvl1pPr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t" anchorCtr="0" compatLnSpc="1">
            <a:prstTxWarp prst="textNoShape">
              <a:avLst/>
            </a:prstTxWarp>
          </a:bodyPr>
          <a:lstStyle>
            <a:lvl1pPr algn="r"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b" anchorCtr="0" compatLnSpc="1">
            <a:prstTxWarp prst="textNoShape">
              <a:avLst/>
            </a:prstTxWarp>
          </a:bodyPr>
          <a:lstStyle>
            <a:lvl1pPr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b" anchorCtr="0" compatLnSpc="1">
            <a:prstTxWarp prst="textNoShape">
              <a:avLst/>
            </a:prstTxWarp>
          </a:bodyPr>
          <a:lstStyle>
            <a:lvl1pPr algn="r"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36F4D8D-FA3D-421E-B2FC-BBD5FCD0F0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2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t" anchorCtr="0" compatLnSpc="1">
            <a:prstTxWarp prst="textNoShape">
              <a:avLst/>
            </a:prstTxWarp>
          </a:bodyPr>
          <a:lstStyle>
            <a:lvl1pPr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t" anchorCtr="0" compatLnSpc="1">
            <a:prstTxWarp prst="textNoShape">
              <a:avLst/>
            </a:prstTxWarp>
          </a:bodyPr>
          <a:lstStyle>
            <a:lvl1pPr algn="r"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110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b" anchorCtr="0" compatLnSpc="1">
            <a:prstTxWarp prst="textNoShape">
              <a:avLst/>
            </a:prstTxWarp>
          </a:bodyPr>
          <a:lstStyle>
            <a:lvl1pPr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82" tIns="45891" rIns="91782" bIns="45891" numCol="1" anchor="b" anchorCtr="0" compatLnSpc="1">
            <a:prstTxWarp prst="textNoShape">
              <a:avLst/>
            </a:prstTxWarp>
          </a:bodyPr>
          <a:lstStyle>
            <a:lvl1pPr algn="r" defTabSz="917143" eaLnBrk="1" hangingPunct="1">
              <a:defRPr sz="12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4E3D39B1-5A5B-446F-B2EF-C50223CDEE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19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17550" indent="-274638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03313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544638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1987550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4447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019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3591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163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fld id="{DFD57371-A99B-4B34-924C-D914D7F2A6CE}" type="slidenum">
              <a:rPr lang="en-US" altLang="ja-JP" sz="1200" b="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1</a:t>
            </a:fld>
            <a:endParaRPr lang="en-US" altLang="ja-JP" sz="1200" b="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83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17550" indent="-274638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03313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544638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1987550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4447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019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3591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163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fld id="{DFD57371-A99B-4B34-924C-D914D7F2A6CE}" type="slidenum">
              <a:rPr lang="en-US" altLang="ja-JP" sz="1200" b="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2</a:t>
            </a:fld>
            <a:endParaRPr lang="en-US" altLang="ja-JP" sz="1200" b="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04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17550" indent="-274638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03313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544638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1987550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4447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019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3591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163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fld id="{DFD57371-A99B-4B34-924C-D914D7F2A6CE}" type="slidenum">
              <a:rPr lang="en-US" altLang="ja-JP" sz="1200" b="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3</a:t>
            </a:fld>
            <a:endParaRPr lang="en-US" altLang="ja-JP" sz="1200" b="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62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17550" indent="-274638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03313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544638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1987550" indent="-220663" defTabSz="915988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4447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019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3591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16350" indent="-220663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fld id="{DFD57371-A99B-4B34-924C-D914D7F2A6CE}" type="slidenum">
              <a:rPr lang="en-US" altLang="ja-JP" sz="1200" b="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4</a:t>
            </a:fld>
            <a:endParaRPr lang="en-US" altLang="ja-JP" sz="1200" b="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1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533400"/>
            <a:ext cx="51895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0"/>
            <a:ext cx="20685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8470900" y="6543675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1200" b="0" smtClean="0"/>
              <a:t>P.</a:t>
            </a:r>
            <a:fld id="{6754F0AB-BD47-4404-BC5D-FAA1F406F052}" type="slidenum">
              <a:rPr lang="en-US" altLang="ja-JP" sz="1200" b="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ja-JP" sz="1200" b="0" smtClean="0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FAC15-E45D-4FEA-99E8-8B1958E331ED}" type="datetime1">
              <a:rPr lang="ja-JP" altLang="en-US"/>
              <a:pPr>
                <a:defRPr/>
              </a:pPr>
              <a:t>2019/3/14</a:t>
            </a:fld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ACBAD-2471-49A7-89B5-E88D12D8642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96309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FC73B-10DA-4791-91DD-0D4BEEBEE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9305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978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978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9A16-704D-46CA-BFDA-819109B16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934112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978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F443C-7810-4FFD-8A5E-C7C1FD90A8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79997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EBFB-94F9-422B-A93F-A6AC4D34BF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00304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5CC0F-7436-41C5-8D5B-576AD965DA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50104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008063"/>
            <a:ext cx="3810000" cy="53355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008063"/>
            <a:ext cx="3810000" cy="53355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57E40-4AF7-4ED9-9641-0338C743C3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35723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251EC-547F-48AA-821A-73DD599151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47111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8B849-F0B2-4D51-9416-54C3A2DDC12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94072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83C65-5919-4724-B2E6-02E2FCABFA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36080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AE372-D311-4FF9-87FA-034248EB56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21014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E752-0B0F-4B22-B735-B7572FCE87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048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08063"/>
            <a:ext cx="7772400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DR200021-12-6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786359-CA89-4769-9B7F-ED856DBE4E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533400"/>
            <a:ext cx="51895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0"/>
            <a:ext cx="20685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62" name="Text Box 10"/>
          <p:cNvSpPr txBox="1">
            <a:spLocks noChangeArrowheads="1"/>
          </p:cNvSpPr>
          <p:nvPr userDrawn="1"/>
        </p:nvSpPr>
        <p:spPr bwMode="auto">
          <a:xfrm>
            <a:off x="8470900" y="6543675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1200" b="0" smtClean="0"/>
              <a:t>P.</a:t>
            </a:r>
            <a:fld id="{CF1C268E-73D8-4D6A-9AAC-6403950CBDBC}" type="slidenum">
              <a:rPr lang="en-US" altLang="ja-JP" sz="1200" b="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ja-JP" sz="1200" b="0" smtClean="0"/>
          </a:p>
        </p:txBody>
      </p:sp>
      <p:pic>
        <p:nvPicPr>
          <p:cNvPr id="1033" name="Picture 12" descr="SANMOTION イメージ"/>
          <p:cNvPicPr preferRelativeResize="0"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0988"/>
            <a:ext cx="141128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gif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8.wmf"/><Relationship Id="rId4" Type="http://schemas.openxmlformats.org/officeDocument/2006/relationships/image" Target="../media/image6.jpeg"/><Relationship Id="rId9" Type="http://schemas.openxmlformats.org/officeDocument/2006/relationships/image" Target="../media/image5.png"/><Relationship Id="rId1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 descr="329-300x3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934" y="3162621"/>
            <a:ext cx="520743" cy="520743"/>
          </a:xfrm>
          <a:prstGeom prst="rect">
            <a:avLst/>
          </a:prstGeom>
        </p:spPr>
      </p:pic>
      <p:pic>
        <p:nvPicPr>
          <p:cNvPr id="7" name="図 6" descr="LAN-WH600ACGR_01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7325" y="2802015"/>
            <a:ext cx="596014" cy="894561"/>
          </a:xfrm>
          <a:prstGeom prst="rect">
            <a:avLst/>
          </a:prstGeom>
        </p:spPr>
      </p:pic>
      <p:sp>
        <p:nvSpPr>
          <p:cNvPr id="64" name="Oval 140"/>
          <p:cNvSpPr>
            <a:spLocks noChangeArrowheads="1"/>
          </p:cNvSpPr>
          <p:nvPr/>
        </p:nvSpPr>
        <p:spPr bwMode="auto">
          <a:xfrm>
            <a:off x="4067733" y="860954"/>
            <a:ext cx="4783841" cy="27722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3333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ja-JP" altLang="en-US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0" y="279400"/>
            <a:ext cx="9144000" cy="46166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i="1" u="sng" dirty="0" err="1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対応システムイメージ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最終目標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	</a:t>
            </a:r>
            <a:r>
              <a:rPr lang="en-US" altLang="ja-JP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endParaRPr lang="ja-JP" altLang="en-US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 descr="すまほ1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3692" y="4605126"/>
            <a:ext cx="771754" cy="71773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 bwMode="auto">
          <a:xfrm>
            <a:off x="146676" y="941073"/>
            <a:ext cx="3143859" cy="1695703"/>
          </a:xfrm>
          <a:prstGeom prst="wedgeRectCallout">
            <a:avLst>
              <a:gd name="adj1" fmla="val -6268"/>
              <a:gd name="adj2" fmla="val 60756"/>
            </a:avLst>
          </a:prstGeom>
          <a:solidFill>
            <a:schemeClr val="bg1">
              <a:lumMod val="85000"/>
              <a:alpha val="3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Setup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</a:t>
            </a:r>
            <a:endParaRPr lang="en-US" altLang="ja-JP" sz="2000" b="0" u="sng" dirty="0" smtClean="0">
              <a:solidFill>
                <a:srgbClr val="3333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ja-JP" altLang="en-US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拡張・無線接続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/>
            <a:endParaRPr lang="ja-JP" altLang="en-US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4660989" y="6278311"/>
            <a:ext cx="1680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サーボモータ</a:t>
            </a:r>
            <a:endParaRPr lang="ja-JP" altLang="en-US" sz="18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Picture 94" descr="RS2A01A0KA4_軽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6530" y="4677379"/>
            <a:ext cx="567872" cy="87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24840"/>
              </p:ext>
            </p:extLst>
          </p:nvPr>
        </p:nvGraphicFramePr>
        <p:xfrm>
          <a:off x="4599387" y="5904880"/>
          <a:ext cx="528321" cy="45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ビットマップ イメージ" r:id="rId8" imgW="2762636" imgH="2390476" progId="PBrush">
                  <p:embed/>
                </p:oleObj>
              </mc:Choice>
              <mc:Fallback>
                <p:oleObj name="ビットマップ イメージ" r:id="rId8" imgW="2762636" imgH="2390476" progId="PBrush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387" y="5904880"/>
                        <a:ext cx="528321" cy="45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1"/>
          <p:cNvSpPr txBox="1">
            <a:spLocks noChangeArrowheads="1"/>
          </p:cNvSpPr>
          <p:nvPr/>
        </p:nvSpPr>
        <p:spPr bwMode="auto">
          <a:xfrm>
            <a:off x="4217507" y="5489091"/>
            <a:ext cx="2556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サーボアンプ</a:t>
            </a:r>
            <a:endParaRPr lang="en-US" altLang="ja-JP" sz="1800" b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" name="直線コネクタ 11"/>
          <p:cNvCxnSpPr>
            <a:endCxn id="16" idx="1"/>
          </p:cNvCxnSpPr>
          <p:nvPr/>
        </p:nvCxnSpPr>
        <p:spPr bwMode="auto">
          <a:xfrm>
            <a:off x="4860466" y="4499361"/>
            <a:ext cx="28076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83619" y="2096717"/>
            <a:ext cx="812296" cy="446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94" descr="RS2A01A0KA4_軽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1288" y="4644740"/>
            <a:ext cx="587646" cy="9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70077"/>
              </p:ext>
            </p:extLst>
          </p:nvPr>
        </p:nvGraphicFramePr>
        <p:xfrm>
          <a:off x="5906134" y="5868876"/>
          <a:ext cx="582800" cy="50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ビットマップ イメージ" r:id="rId11" imgW="2762636" imgH="2390476" progId="PBrush">
                  <p:embed/>
                </p:oleObj>
              </mc:Choice>
              <mc:Fallback>
                <p:oleObj name="ビットマップ イメージ" r:id="rId11" imgW="2762636" imgH="2390476" progId="PBrush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134" y="5868876"/>
                        <a:ext cx="582800" cy="501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図 15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94" y="3972236"/>
            <a:ext cx="402796" cy="1054250"/>
          </a:xfrm>
          <a:prstGeom prst="rect">
            <a:avLst/>
          </a:prstGeom>
        </p:spPr>
      </p:pic>
      <p:cxnSp>
        <p:nvCxnSpPr>
          <p:cNvPr id="17" name="直線コネクタ 16"/>
          <p:cNvCxnSpPr>
            <a:endCxn id="9" idx="0"/>
          </p:cNvCxnSpPr>
          <p:nvPr/>
        </p:nvCxnSpPr>
        <p:spPr bwMode="auto">
          <a:xfrm>
            <a:off x="4860466" y="4499361"/>
            <a:ext cx="0" cy="1780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>
            <a:endCxn id="14" idx="0"/>
          </p:cNvCxnSpPr>
          <p:nvPr/>
        </p:nvCxnSpPr>
        <p:spPr bwMode="auto">
          <a:xfrm>
            <a:off x="6192158" y="4502150"/>
            <a:ext cx="2953" cy="1425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82" descr="PC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25005" y="1237626"/>
            <a:ext cx="522516" cy="42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テキスト ボックス 48"/>
          <p:cNvSpPr txBox="1">
            <a:spLocks noChangeArrowheads="1"/>
          </p:cNvSpPr>
          <p:nvPr/>
        </p:nvSpPr>
        <p:spPr bwMode="auto">
          <a:xfrm>
            <a:off x="4392908" y="1677016"/>
            <a:ext cx="1851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800" b="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クラウドサーバ</a:t>
            </a:r>
          </a:p>
        </p:txBody>
      </p:sp>
      <p:cxnSp>
        <p:nvCxnSpPr>
          <p:cNvPr id="24" name="直線コネクタ 23"/>
          <p:cNvCxnSpPr>
            <a:stCxn id="7" idx="3"/>
            <a:endCxn id="23" idx="2"/>
          </p:cNvCxnSpPr>
          <p:nvPr/>
        </p:nvCxnSpPr>
        <p:spPr>
          <a:xfrm flipV="1">
            <a:off x="4503339" y="2046348"/>
            <a:ext cx="815082" cy="1202948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93"/>
          <p:cNvSpPr txBox="1">
            <a:spLocks noChangeArrowheads="1"/>
          </p:cNvSpPr>
          <p:nvPr/>
        </p:nvSpPr>
        <p:spPr bwMode="auto">
          <a:xfrm>
            <a:off x="7178658" y="5067725"/>
            <a:ext cx="1436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endParaRPr lang="ja-JP" altLang="en-US" sz="1800" b="0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6444899" y="4176688"/>
            <a:ext cx="14099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Ethernet</a:t>
            </a:r>
            <a:endParaRPr lang="ja-JP" altLang="en-US" sz="18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7" name="Picture 5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3665" y="2744113"/>
            <a:ext cx="758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図 27" descr="clipart_30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93922" y="1020999"/>
            <a:ext cx="1181098" cy="1181098"/>
          </a:xfrm>
          <a:prstGeom prst="rect">
            <a:avLst/>
          </a:prstGeom>
        </p:spPr>
      </p:pic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5431917" y="895405"/>
            <a:ext cx="2100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顧客及び山洋電気</a:t>
            </a:r>
            <a:endParaRPr lang="ja-JP" altLang="en-US" sz="1800" b="0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Text Box 93"/>
          <p:cNvSpPr txBox="1">
            <a:spLocks noChangeArrowheads="1"/>
          </p:cNvSpPr>
          <p:nvPr/>
        </p:nvSpPr>
        <p:spPr bwMode="auto">
          <a:xfrm>
            <a:off x="3977606" y="3604024"/>
            <a:ext cx="1213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ゲートウェイ</a:t>
            </a:r>
            <a:endParaRPr lang="ja-JP" altLang="en-US" sz="1800" b="0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1" name="直線コネクタ 30"/>
          <p:cNvCxnSpPr>
            <a:stCxn id="7" idx="1"/>
            <a:endCxn id="27" idx="3"/>
          </p:cNvCxnSpPr>
          <p:nvPr/>
        </p:nvCxnSpPr>
        <p:spPr bwMode="auto">
          <a:xfrm flipH="1" flipV="1">
            <a:off x="2292490" y="3077488"/>
            <a:ext cx="1614835" cy="1718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stCxn id="50" idx="2"/>
            <a:endCxn id="27" idx="3"/>
          </p:cNvCxnSpPr>
          <p:nvPr/>
        </p:nvCxnSpPr>
        <p:spPr bwMode="auto">
          <a:xfrm flipH="1" flipV="1">
            <a:off x="2292490" y="3077488"/>
            <a:ext cx="1912842" cy="189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>
            <a:stCxn id="4" idx="3"/>
            <a:endCxn id="7" idx="1"/>
          </p:cNvCxnSpPr>
          <p:nvPr/>
        </p:nvCxnSpPr>
        <p:spPr bwMode="auto">
          <a:xfrm flipV="1">
            <a:off x="2525446" y="3249296"/>
            <a:ext cx="1381879" cy="17146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9" idx="2"/>
            <a:endCxn id="10" idx="0"/>
          </p:cNvCxnSpPr>
          <p:nvPr/>
        </p:nvCxnSpPr>
        <p:spPr bwMode="auto">
          <a:xfrm>
            <a:off x="4860466" y="5556139"/>
            <a:ext cx="3081" cy="3487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14" idx="2"/>
            <a:endCxn id="15" idx="0"/>
          </p:cNvCxnSpPr>
          <p:nvPr/>
        </p:nvCxnSpPr>
        <p:spPr bwMode="auto">
          <a:xfrm>
            <a:off x="6195111" y="5554100"/>
            <a:ext cx="2423" cy="3147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グループ化 35"/>
          <p:cNvGrpSpPr/>
          <p:nvPr/>
        </p:nvGrpSpPr>
        <p:grpSpPr>
          <a:xfrm>
            <a:off x="4329512" y="4824281"/>
            <a:ext cx="236235" cy="308624"/>
            <a:chOff x="7294563" y="2651125"/>
            <a:chExt cx="298450" cy="479425"/>
          </a:xfrm>
        </p:grpSpPr>
        <p:sp>
          <p:nvSpPr>
            <p:cNvPr id="37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5696846" y="4849560"/>
            <a:ext cx="236235" cy="308624"/>
            <a:chOff x="7294563" y="2651125"/>
            <a:chExt cx="298450" cy="479425"/>
          </a:xfrm>
        </p:grpSpPr>
        <p:sp>
          <p:nvSpPr>
            <p:cNvPr id="44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0" name="Oval 140"/>
          <p:cNvSpPr>
            <a:spLocks noChangeArrowheads="1"/>
          </p:cNvSpPr>
          <p:nvPr/>
        </p:nvSpPr>
        <p:spPr bwMode="auto">
          <a:xfrm>
            <a:off x="4205332" y="4705669"/>
            <a:ext cx="468052" cy="540060"/>
          </a:xfrm>
          <a:prstGeom prst="ellipse">
            <a:avLst/>
          </a:prstGeom>
          <a:noFill/>
          <a:ln w="25400" algn="ctr">
            <a:solidFill>
              <a:srgbClr val="3333FF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Oval 140"/>
          <p:cNvSpPr>
            <a:spLocks noChangeArrowheads="1"/>
          </p:cNvSpPr>
          <p:nvPr/>
        </p:nvSpPr>
        <p:spPr bwMode="auto">
          <a:xfrm>
            <a:off x="5574766" y="4741544"/>
            <a:ext cx="468052" cy="540060"/>
          </a:xfrm>
          <a:prstGeom prst="ellipse">
            <a:avLst/>
          </a:prstGeom>
          <a:noFill/>
          <a:ln w="25400" algn="ctr">
            <a:solidFill>
              <a:srgbClr val="3333FF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 sz="14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Text Box 93"/>
          <p:cNvSpPr txBox="1">
            <a:spLocks noChangeArrowheads="1"/>
          </p:cNvSpPr>
          <p:nvPr/>
        </p:nvSpPr>
        <p:spPr bwMode="auto">
          <a:xfrm>
            <a:off x="97248" y="3094605"/>
            <a:ext cx="1607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</a:t>
            </a:r>
            <a:r>
              <a:rPr lang="ja-JP" altLang="en-US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lang="ja-JP" altLang="en-US" sz="1800" b="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Text Box 93"/>
          <p:cNvSpPr txBox="1">
            <a:spLocks noChangeArrowheads="1"/>
          </p:cNvSpPr>
          <p:nvPr/>
        </p:nvSpPr>
        <p:spPr bwMode="auto">
          <a:xfrm>
            <a:off x="24711" y="3721257"/>
            <a:ext cx="2088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スマホ，タブレット</a:t>
            </a:r>
            <a:endParaRPr lang="en-US" altLang="ja-JP" sz="1800" b="0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/>
            <a:r>
              <a:rPr lang="en-US" altLang="ja-JP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800" b="0" u="sng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iOS</a:t>
            </a:r>
            <a:r>
              <a:rPr lang="ja-JP" altLang="en-US" sz="1800" b="0" u="sng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，</a:t>
            </a:r>
            <a:r>
              <a:rPr lang="en-US" altLang="ja-JP" sz="1800" b="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Android)</a:t>
            </a:r>
            <a:endParaRPr lang="ja-JP" altLang="en-US" sz="1800" b="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四角形吹き出し 53"/>
          <p:cNvSpPr/>
          <p:nvPr/>
        </p:nvSpPr>
        <p:spPr bwMode="auto">
          <a:xfrm>
            <a:off x="6687047" y="5682056"/>
            <a:ext cx="2276331" cy="471609"/>
          </a:xfrm>
          <a:prstGeom prst="wedgeRectCallout">
            <a:avLst>
              <a:gd name="adj1" fmla="val -74073"/>
              <a:gd name="adj2" fmla="val -185992"/>
            </a:avLst>
          </a:prstGeom>
          <a:solidFill>
            <a:schemeClr val="bg1">
              <a:lumMod val="85000"/>
              <a:alpha val="3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ja-JP" altLang="en-US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無線化ドングル</a:t>
            </a:r>
            <a:endParaRPr lang="en-US" altLang="ja-JP" sz="2000" b="0" u="sng" dirty="0" smtClean="0">
              <a:solidFill>
                <a:srgbClr val="3333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/>
            <a:endParaRPr lang="en-US" altLang="ja-JP" sz="18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Text Box 93"/>
          <p:cNvSpPr txBox="1">
            <a:spLocks noChangeArrowheads="1"/>
          </p:cNvSpPr>
          <p:nvPr/>
        </p:nvSpPr>
        <p:spPr bwMode="auto">
          <a:xfrm>
            <a:off x="6021083" y="1877465"/>
            <a:ext cx="1416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6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情報提供</a:t>
            </a:r>
            <a:r>
              <a:rPr lang="en-US" altLang="ja-JP" sz="16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>
            <a:stCxn id="28" idx="1"/>
            <a:endCxn id="22" idx="3"/>
          </p:cNvCxnSpPr>
          <p:nvPr/>
        </p:nvCxnSpPr>
        <p:spPr>
          <a:xfrm flipH="1" flipV="1">
            <a:off x="5547521" y="1447990"/>
            <a:ext cx="1746401" cy="163558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D:\Dropbox\SANMOTION\help\M0010763J_SANMOTION_MOTORSETUP_Jpn\doc.files\image029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7464" y="1963154"/>
            <a:ext cx="765084" cy="562428"/>
          </a:xfrm>
          <a:prstGeom prst="rect">
            <a:avLst/>
          </a:prstGeom>
          <a:noFill/>
        </p:spPr>
      </p:pic>
      <p:pic>
        <p:nvPicPr>
          <p:cNvPr id="58" name="Picture 4" descr="C:\Users\fujisawa\Desktop\images4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885033" y="4205109"/>
            <a:ext cx="415143" cy="415143"/>
          </a:xfrm>
          <a:prstGeom prst="rect">
            <a:avLst/>
          </a:prstGeom>
          <a:noFill/>
        </p:spPr>
      </p:pic>
      <p:pic>
        <p:nvPicPr>
          <p:cNvPr id="59" name="Picture 5" descr="C:\Users\fujisawa\Desktop\image7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59083" y="4387280"/>
            <a:ext cx="360040" cy="360040"/>
          </a:xfrm>
          <a:prstGeom prst="rect">
            <a:avLst/>
          </a:prstGeom>
          <a:noFill/>
        </p:spPr>
      </p:pic>
      <p:sp>
        <p:nvSpPr>
          <p:cNvPr id="60" name="四角形吹き出し 59"/>
          <p:cNvSpPr/>
          <p:nvPr/>
        </p:nvSpPr>
        <p:spPr bwMode="auto">
          <a:xfrm>
            <a:off x="5877900" y="2327691"/>
            <a:ext cx="2973674" cy="396111"/>
          </a:xfrm>
          <a:prstGeom prst="wedgeRectCallout">
            <a:avLst>
              <a:gd name="adj1" fmla="val 14868"/>
              <a:gd name="adj2" fmla="val -74154"/>
            </a:avLst>
          </a:prstGeom>
          <a:solidFill>
            <a:schemeClr val="bg1">
              <a:lumMod val="85000"/>
              <a:alpha val="3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ja-JP" altLang="en-US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④遠隔監視・遠隔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解析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</a:p>
        </p:txBody>
      </p:sp>
      <p:pic>
        <p:nvPicPr>
          <p:cNvPr id="61" name="Picture 2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68370" y="2196468"/>
            <a:ext cx="39846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2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081145" y="1342805"/>
            <a:ext cx="39846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3" name="直線コネクタ 62"/>
          <p:cNvCxnSpPr>
            <a:stCxn id="4" idx="3"/>
            <a:endCxn id="50" idx="2"/>
          </p:cNvCxnSpPr>
          <p:nvPr/>
        </p:nvCxnSpPr>
        <p:spPr bwMode="auto">
          <a:xfrm>
            <a:off x="2525446" y="4963992"/>
            <a:ext cx="1679886" cy="117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四角形吹き出し 4"/>
          <p:cNvSpPr/>
          <p:nvPr/>
        </p:nvSpPr>
        <p:spPr bwMode="auto">
          <a:xfrm>
            <a:off x="12357" y="5666450"/>
            <a:ext cx="4572000" cy="820849"/>
          </a:xfrm>
          <a:prstGeom prst="wedgeRectCallout">
            <a:avLst>
              <a:gd name="adj1" fmla="val 432"/>
              <a:gd name="adj2" fmla="val -103864"/>
            </a:avLst>
          </a:prstGeom>
          <a:solidFill>
            <a:schemeClr val="bg1">
              <a:lumMod val="85000"/>
              <a:alpha val="3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ja-JP" altLang="en-US" sz="2000" b="0" u="sng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スマホアプリ</a:t>
            </a:r>
            <a:endParaRPr lang="en-US" altLang="ja-JP" sz="2000" b="0" u="sng" dirty="0">
              <a:solidFill>
                <a:srgbClr val="3333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モニタ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試運転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トラブルシューティング</a:t>
            </a:r>
            <a:r>
              <a:rPr lang="en-US" altLang="ja-JP" sz="2000" b="0" u="sng" dirty="0" smtClean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pic>
        <p:nvPicPr>
          <p:cNvPr id="77" name="Picture 2" descr="D:\Dropbox\SANMOTION\help\M0010763J_SANMOTION_MOTORSETUP_Jpn\doc.files\image029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55408" y="2961079"/>
            <a:ext cx="765084" cy="562428"/>
          </a:xfrm>
          <a:prstGeom prst="rect">
            <a:avLst/>
          </a:prstGeom>
          <a:noFill/>
        </p:spPr>
      </p:pic>
      <p:pic>
        <p:nvPicPr>
          <p:cNvPr id="78" name="Picture 5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78197" y="2857149"/>
            <a:ext cx="758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直線コネクタ 78"/>
          <p:cNvCxnSpPr>
            <a:stCxn id="7" idx="3"/>
            <a:endCxn id="78" idx="1"/>
          </p:cNvCxnSpPr>
          <p:nvPr/>
        </p:nvCxnSpPr>
        <p:spPr>
          <a:xfrm flipV="1">
            <a:off x="4503339" y="3190524"/>
            <a:ext cx="2474858" cy="58772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003522" y="2958468"/>
            <a:ext cx="39846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図 89" descr="C:\Users\fujisawa\Desktop\CapD20170912_2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98890" y="4604106"/>
            <a:ext cx="988262" cy="356666"/>
          </a:xfrm>
          <a:prstGeom prst="rect">
            <a:avLst/>
          </a:prstGeom>
          <a:noFill/>
        </p:spPr>
      </p:pic>
      <p:sp>
        <p:nvSpPr>
          <p:cNvPr id="71" name="Freeform 76"/>
          <p:cNvSpPr>
            <a:spLocks/>
          </p:cNvSpPr>
          <p:nvPr/>
        </p:nvSpPr>
        <p:spPr bwMode="auto">
          <a:xfrm>
            <a:off x="4793409" y="1136407"/>
            <a:ext cx="939909" cy="555145"/>
          </a:xfrm>
          <a:custGeom>
            <a:avLst/>
            <a:gdLst>
              <a:gd name="T0" fmla="*/ 250 w 1674"/>
              <a:gd name="T1" fmla="*/ 1087 h 1088"/>
              <a:gd name="T2" fmla="*/ 196 w 1674"/>
              <a:gd name="T3" fmla="*/ 1075 h 1088"/>
              <a:gd name="T4" fmla="*/ 146 w 1674"/>
              <a:gd name="T5" fmla="*/ 1055 h 1088"/>
              <a:gd name="T6" fmla="*/ 63 w 1674"/>
              <a:gd name="T7" fmla="*/ 986 h 1088"/>
              <a:gd name="T8" fmla="*/ 22 w 1674"/>
              <a:gd name="T9" fmla="*/ 917 h 1088"/>
              <a:gd name="T10" fmla="*/ 5 w 1674"/>
              <a:gd name="T11" fmla="*/ 865 h 1088"/>
              <a:gd name="T12" fmla="*/ 0 w 1674"/>
              <a:gd name="T13" fmla="*/ 809 h 1088"/>
              <a:gd name="T14" fmla="*/ 11 w 1674"/>
              <a:gd name="T15" fmla="*/ 730 h 1088"/>
              <a:gd name="T16" fmla="*/ 56 w 1674"/>
              <a:gd name="T17" fmla="*/ 640 h 1088"/>
              <a:gd name="T18" fmla="*/ 130 w 1674"/>
              <a:gd name="T19" fmla="*/ 572 h 1088"/>
              <a:gd name="T20" fmla="*/ 224 w 1674"/>
              <a:gd name="T21" fmla="*/ 534 h 1088"/>
              <a:gd name="T22" fmla="*/ 261 w 1674"/>
              <a:gd name="T23" fmla="*/ 524 h 1088"/>
              <a:gd name="T24" fmla="*/ 264 w 1674"/>
              <a:gd name="T25" fmla="*/ 514 h 1088"/>
              <a:gd name="T26" fmla="*/ 261 w 1674"/>
              <a:gd name="T27" fmla="*/ 459 h 1088"/>
              <a:gd name="T28" fmla="*/ 270 w 1674"/>
              <a:gd name="T29" fmla="*/ 404 h 1088"/>
              <a:gd name="T30" fmla="*/ 289 w 1674"/>
              <a:gd name="T31" fmla="*/ 352 h 1088"/>
              <a:gd name="T32" fmla="*/ 343 w 1674"/>
              <a:gd name="T33" fmla="*/ 276 h 1088"/>
              <a:gd name="T34" fmla="*/ 419 w 1674"/>
              <a:gd name="T35" fmla="*/ 222 h 1088"/>
              <a:gd name="T36" fmla="*/ 470 w 1674"/>
              <a:gd name="T37" fmla="*/ 203 h 1088"/>
              <a:gd name="T38" fmla="*/ 526 w 1674"/>
              <a:gd name="T39" fmla="*/ 195 h 1088"/>
              <a:gd name="T40" fmla="*/ 571 w 1674"/>
              <a:gd name="T41" fmla="*/ 196 h 1088"/>
              <a:gd name="T42" fmla="*/ 630 w 1674"/>
              <a:gd name="T43" fmla="*/ 209 h 1088"/>
              <a:gd name="T44" fmla="*/ 662 w 1674"/>
              <a:gd name="T45" fmla="*/ 222 h 1088"/>
              <a:gd name="T46" fmla="*/ 673 w 1674"/>
              <a:gd name="T47" fmla="*/ 220 h 1088"/>
              <a:gd name="T48" fmla="*/ 690 w 1674"/>
              <a:gd name="T49" fmla="*/ 190 h 1088"/>
              <a:gd name="T50" fmla="*/ 755 w 1674"/>
              <a:gd name="T51" fmla="*/ 106 h 1088"/>
              <a:gd name="T52" fmla="*/ 838 w 1674"/>
              <a:gd name="T53" fmla="*/ 44 h 1088"/>
              <a:gd name="T54" fmla="*/ 936 w 1674"/>
              <a:gd name="T55" fmla="*/ 8 h 1088"/>
              <a:gd name="T56" fmla="*/ 1016 w 1674"/>
              <a:gd name="T57" fmla="*/ 0 h 1088"/>
              <a:gd name="T58" fmla="*/ 1091 w 1674"/>
              <a:gd name="T59" fmla="*/ 7 h 1088"/>
              <a:gd name="T60" fmla="*/ 1161 w 1674"/>
              <a:gd name="T61" fmla="*/ 29 h 1088"/>
              <a:gd name="T62" fmla="*/ 1225 w 1674"/>
              <a:gd name="T63" fmla="*/ 64 h 1088"/>
              <a:gd name="T64" fmla="*/ 1281 w 1674"/>
              <a:gd name="T65" fmla="*/ 110 h 1088"/>
              <a:gd name="T66" fmla="*/ 1326 w 1674"/>
              <a:gd name="T67" fmla="*/ 164 h 1088"/>
              <a:gd name="T68" fmla="*/ 1360 w 1674"/>
              <a:gd name="T69" fmla="*/ 228 h 1088"/>
              <a:gd name="T70" fmla="*/ 1382 w 1674"/>
              <a:gd name="T71" fmla="*/ 298 h 1088"/>
              <a:gd name="T72" fmla="*/ 1389 w 1674"/>
              <a:gd name="T73" fmla="*/ 373 h 1088"/>
              <a:gd name="T74" fmla="*/ 1385 w 1674"/>
              <a:gd name="T75" fmla="*/ 433 h 1088"/>
              <a:gd name="T76" fmla="*/ 1382 w 1674"/>
              <a:gd name="T77" fmla="*/ 458 h 1088"/>
              <a:gd name="T78" fmla="*/ 1386 w 1674"/>
              <a:gd name="T79" fmla="*/ 467 h 1088"/>
              <a:gd name="T80" fmla="*/ 1395 w 1674"/>
              <a:gd name="T81" fmla="*/ 470 h 1088"/>
              <a:gd name="T82" fmla="*/ 1453 w 1674"/>
              <a:gd name="T83" fmla="*/ 481 h 1088"/>
              <a:gd name="T84" fmla="*/ 1505 w 1674"/>
              <a:gd name="T85" fmla="*/ 503 h 1088"/>
              <a:gd name="T86" fmla="*/ 1594 w 1674"/>
              <a:gd name="T87" fmla="*/ 570 h 1088"/>
              <a:gd name="T88" fmla="*/ 1653 w 1674"/>
              <a:gd name="T89" fmla="*/ 665 h 1088"/>
              <a:gd name="T90" fmla="*/ 1668 w 1674"/>
              <a:gd name="T91" fmla="*/ 719 h 1088"/>
              <a:gd name="T92" fmla="*/ 1674 w 1674"/>
              <a:gd name="T93" fmla="*/ 778 h 1088"/>
              <a:gd name="T94" fmla="*/ 1670 w 1674"/>
              <a:gd name="T95" fmla="*/ 826 h 1088"/>
              <a:gd name="T96" fmla="*/ 1655 w 1674"/>
              <a:gd name="T97" fmla="*/ 885 h 1088"/>
              <a:gd name="T98" fmla="*/ 1629 w 1674"/>
              <a:gd name="T99" fmla="*/ 939 h 1088"/>
              <a:gd name="T100" fmla="*/ 1593 w 1674"/>
              <a:gd name="T101" fmla="*/ 987 h 1088"/>
              <a:gd name="T102" fmla="*/ 1550 w 1674"/>
              <a:gd name="T103" fmla="*/ 1026 h 1088"/>
              <a:gd name="T104" fmla="*/ 1498 w 1674"/>
              <a:gd name="T105" fmla="*/ 1058 h 1088"/>
              <a:gd name="T106" fmla="*/ 1442 w 1674"/>
              <a:gd name="T107" fmla="*/ 1079 h 1088"/>
              <a:gd name="T108" fmla="*/ 1380 w 1674"/>
              <a:gd name="T109" fmla="*/ 1088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74" h="1088">
                <a:moveTo>
                  <a:pt x="280" y="1088"/>
                </a:moveTo>
                <a:lnTo>
                  <a:pt x="280" y="1088"/>
                </a:lnTo>
                <a:lnTo>
                  <a:pt x="265" y="1088"/>
                </a:lnTo>
                <a:lnTo>
                  <a:pt x="250" y="1087"/>
                </a:lnTo>
                <a:lnTo>
                  <a:pt x="237" y="1085"/>
                </a:lnTo>
                <a:lnTo>
                  <a:pt x="223" y="1083"/>
                </a:lnTo>
                <a:lnTo>
                  <a:pt x="210" y="1080"/>
                </a:lnTo>
                <a:lnTo>
                  <a:pt x="196" y="1075"/>
                </a:lnTo>
                <a:lnTo>
                  <a:pt x="183" y="1071"/>
                </a:lnTo>
                <a:lnTo>
                  <a:pt x="171" y="1067"/>
                </a:lnTo>
                <a:lnTo>
                  <a:pt x="158" y="1061"/>
                </a:lnTo>
                <a:lnTo>
                  <a:pt x="146" y="1055"/>
                </a:lnTo>
                <a:lnTo>
                  <a:pt x="123" y="1040"/>
                </a:lnTo>
                <a:lnTo>
                  <a:pt x="101" y="1024"/>
                </a:lnTo>
                <a:lnTo>
                  <a:pt x="82" y="1007"/>
                </a:lnTo>
                <a:lnTo>
                  <a:pt x="63" y="986"/>
                </a:lnTo>
                <a:lnTo>
                  <a:pt x="48" y="965"/>
                </a:lnTo>
                <a:lnTo>
                  <a:pt x="34" y="941"/>
                </a:lnTo>
                <a:lnTo>
                  <a:pt x="27" y="929"/>
                </a:lnTo>
                <a:lnTo>
                  <a:pt x="22" y="917"/>
                </a:lnTo>
                <a:lnTo>
                  <a:pt x="16" y="904"/>
                </a:lnTo>
                <a:lnTo>
                  <a:pt x="12" y="891"/>
                </a:lnTo>
                <a:lnTo>
                  <a:pt x="9" y="878"/>
                </a:lnTo>
                <a:lnTo>
                  <a:pt x="5" y="865"/>
                </a:lnTo>
                <a:lnTo>
                  <a:pt x="3" y="851"/>
                </a:lnTo>
                <a:lnTo>
                  <a:pt x="1" y="837"/>
                </a:lnTo>
                <a:lnTo>
                  <a:pt x="0" y="823"/>
                </a:lnTo>
                <a:lnTo>
                  <a:pt x="0" y="809"/>
                </a:lnTo>
                <a:lnTo>
                  <a:pt x="0" y="809"/>
                </a:lnTo>
                <a:lnTo>
                  <a:pt x="1" y="781"/>
                </a:lnTo>
                <a:lnTo>
                  <a:pt x="4" y="756"/>
                </a:lnTo>
                <a:lnTo>
                  <a:pt x="11" y="730"/>
                </a:lnTo>
                <a:lnTo>
                  <a:pt x="19" y="706"/>
                </a:lnTo>
                <a:lnTo>
                  <a:pt x="29" y="683"/>
                </a:lnTo>
                <a:lnTo>
                  <a:pt x="41" y="661"/>
                </a:lnTo>
                <a:lnTo>
                  <a:pt x="56" y="640"/>
                </a:lnTo>
                <a:lnTo>
                  <a:pt x="72" y="621"/>
                </a:lnTo>
                <a:lnTo>
                  <a:pt x="89" y="603"/>
                </a:lnTo>
                <a:lnTo>
                  <a:pt x="109" y="587"/>
                </a:lnTo>
                <a:lnTo>
                  <a:pt x="130" y="572"/>
                </a:lnTo>
                <a:lnTo>
                  <a:pt x="151" y="559"/>
                </a:lnTo>
                <a:lnTo>
                  <a:pt x="174" y="549"/>
                </a:lnTo>
                <a:lnTo>
                  <a:pt x="199" y="541"/>
                </a:lnTo>
                <a:lnTo>
                  <a:pt x="224" y="534"/>
                </a:lnTo>
                <a:lnTo>
                  <a:pt x="250" y="530"/>
                </a:lnTo>
                <a:lnTo>
                  <a:pt x="250" y="530"/>
                </a:lnTo>
                <a:lnTo>
                  <a:pt x="256" y="529"/>
                </a:lnTo>
                <a:lnTo>
                  <a:pt x="261" y="524"/>
                </a:lnTo>
                <a:lnTo>
                  <a:pt x="261" y="524"/>
                </a:lnTo>
                <a:lnTo>
                  <a:pt x="264" y="519"/>
                </a:lnTo>
                <a:lnTo>
                  <a:pt x="264" y="514"/>
                </a:lnTo>
                <a:lnTo>
                  <a:pt x="264" y="514"/>
                </a:lnTo>
                <a:lnTo>
                  <a:pt x="261" y="493"/>
                </a:lnTo>
                <a:lnTo>
                  <a:pt x="261" y="474"/>
                </a:lnTo>
                <a:lnTo>
                  <a:pt x="261" y="474"/>
                </a:lnTo>
                <a:lnTo>
                  <a:pt x="261" y="459"/>
                </a:lnTo>
                <a:lnTo>
                  <a:pt x="262" y="445"/>
                </a:lnTo>
                <a:lnTo>
                  <a:pt x="264" y="431"/>
                </a:lnTo>
                <a:lnTo>
                  <a:pt x="267" y="418"/>
                </a:lnTo>
                <a:lnTo>
                  <a:pt x="270" y="404"/>
                </a:lnTo>
                <a:lnTo>
                  <a:pt x="273" y="391"/>
                </a:lnTo>
                <a:lnTo>
                  <a:pt x="278" y="378"/>
                </a:lnTo>
                <a:lnTo>
                  <a:pt x="283" y="366"/>
                </a:lnTo>
                <a:lnTo>
                  <a:pt x="289" y="352"/>
                </a:lnTo>
                <a:lnTo>
                  <a:pt x="295" y="340"/>
                </a:lnTo>
                <a:lnTo>
                  <a:pt x="308" y="318"/>
                </a:lnTo>
                <a:lnTo>
                  <a:pt x="325" y="296"/>
                </a:lnTo>
                <a:lnTo>
                  <a:pt x="343" y="276"/>
                </a:lnTo>
                <a:lnTo>
                  <a:pt x="363" y="258"/>
                </a:lnTo>
                <a:lnTo>
                  <a:pt x="384" y="243"/>
                </a:lnTo>
                <a:lnTo>
                  <a:pt x="407" y="228"/>
                </a:lnTo>
                <a:lnTo>
                  <a:pt x="419" y="222"/>
                </a:lnTo>
                <a:lnTo>
                  <a:pt x="432" y="216"/>
                </a:lnTo>
                <a:lnTo>
                  <a:pt x="444" y="211"/>
                </a:lnTo>
                <a:lnTo>
                  <a:pt x="457" y="207"/>
                </a:lnTo>
                <a:lnTo>
                  <a:pt x="470" y="203"/>
                </a:lnTo>
                <a:lnTo>
                  <a:pt x="485" y="200"/>
                </a:lnTo>
                <a:lnTo>
                  <a:pt x="498" y="198"/>
                </a:lnTo>
                <a:lnTo>
                  <a:pt x="512" y="196"/>
                </a:lnTo>
                <a:lnTo>
                  <a:pt x="526" y="195"/>
                </a:lnTo>
                <a:lnTo>
                  <a:pt x="540" y="195"/>
                </a:lnTo>
                <a:lnTo>
                  <a:pt x="540" y="195"/>
                </a:lnTo>
                <a:lnTo>
                  <a:pt x="555" y="195"/>
                </a:lnTo>
                <a:lnTo>
                  <a:pt x="571" y="196"/>
                </a:lnTo>
                <a:lnTo>
                  <a:pt x="586" y="198"/>
                </a:lnTo>
                <a:lnTo>
                  <a:pt x="601" y="201"/>
                </a:lnTo>
                <a:lnTo>
                  <a:pt x="615" y="204"/>
                </a:lnTo>
                <a:lnTo>
                  <a:pt x="630" y="209"/>
                </a:lnTo>
                <a:lnTo>
                  <a:pt x="645" y="214"/>
                </a:lnTo>
                <a:lnTo>
                  <a:pt x="659" y="221"/>
                </a:lnTo>
                <a:lnTo>
                  <a:pt x="659" y="221"/>
                </a:lnTo>
                <a:lnTo>
                  <a:pt x="662" y="222"/>
                </a:lnTo>
                <a:lnTo>
                  <a:pt x="665" y="222"/>
                </a:lnTo>
                <a:lnTo>
                  <a:pt x="665" y="222"/>
                </a:lnTo>
                <a:lnTo>
                  <a:pt x="669" y="222"/>
                </a:lnTo>
                <a:lnTo>
                  <a:pt x="673" y="220"/>
                </a:lnTo>
                <a:lnTo>
                  <a:pt x="676" y="217"/>
                </a:lnTo>
                <a:lnTo>
                  <a:pt x="678" y="213"/>
                </a:lnTo>
                <a:lnTo>
                  <a:pt x="678" y="213"/>
                </a:lnTo>
                <a:lnTo>
                  <a:pt x="690" y="190"/>
                </a:lnTo>
                <a:lnTo>
                  <a:pt x="705" y="167"/>
                </a:lnTo>
                <a:lnTo>
                  <a:pt x="720" y="146"/>
                </a:lnTo>
                <a:lnTo>
                  <a:pt x="737" y="125"/>
                </a:lnTo>
                <a:lnTo>
                  <a:pt x="755" y="106"/>
                </a:lnTo>
                <a:lnTo>
                  <a:pt x="774" y="89"/>
                </a:lnTo>
                <a:lnTo>
                  <a:pt x="795" y="73"/>
                </a:lnTo>
                <a:lnTo>
                  <a:pt x="817" y="57"/>
                </a:lnTo>
                <a:lnTo>
                  <a:pt x="838" y="44"/>
                </a:lnTo>
                <a:lnTo>
                  <a:pt x="862" y="34"/>
                </a:lnTo>
                <a:lnTo>
                  <a:pt x="886" y="23"/>
                </a:lnTo>
                <a:lnTo>
                  <a:pt x="911" y="15"/>
                </a:lnTo>
                <a:lnTo>
                  <a:pt x="936" y="8"/>
                </a:lnTo>
                <a:lnTo>
                  <a:pt x="963" y="3"/>
                </a:lnTo>
                <a:lnTo>
                  <a:pt x="989" y="1"/>
                </a:lnTo>
                <a:lnTo>
                  <a:pt x="1016" y="0"/>
                </a:lnTo>
                <a:lnTo>
                  <a:pt x="1016" y="0"/>
                </a:lnTo>
                <a:lnTo>
                  <a:pt x="1036" y="0"/>
                </a:lnTo>
                <a:lnTo>
                  <a:pt x="1054" y="2"/>
                </a:lnTo>
                <a:lnTo>
                  <a:pt x="1073" y="4"/>
                </a:lnTo>
                <a:lnTo>
                  <a:pt x="1091" y="7"/>
                </a:lnTo>
                <a:lnTo>
                  <a:pt x="1110" y="12"/>
                </a:lnTo>
                <a:lnTo>
                  <a:pt x="1127" y="16"/>
                </a:lnTo>
                <a:lnTo>
                  <a:pt x="1144" y="23"/>
                </a:lnTo>
                <a:lnTo>
                  <a:pt x="1161" y="29"/>
                </a:lnTo>
                <a:lnTo>
                  <a:pt x="1178" y="37"/>
                </a:lnTo>
                <a:lnTo>
                  <a:pt x="1193" y="44"/>
                </a:lnTo>
                <a:lnTo>
                  <a:pt x="1210" y="54"/>
                </a:lnTo>
                <a:lnTo>
                  <a:pt x="1225" y="64"/>
                </a:lnTo>
                <a:lnTo>
                  <a:pt x="1239" y="74"/>
                </a:lnTo>
                <a:lnTo>
                  <a:pt x="1253" y="85"/>
                </a:lnTo>
                <a:lnTo>
                  <a:pt x="1268" y="97"/>
                </a:lnTo>
                <a:lnTo>
                  <a:pt x="1281" y="110"/>
                </a:lnTo>
                <a:lnTo>
                  <a:pt x="1293" y="123"/>
                </a:lnTo>
                <a:lnTo>
                  <a:pt x="1305" y="136"/>
                </a:lnTo>
                <a:lnTo>
                  <a:pt x="1315" y="150"/>
                </a:lnTo>
                <a:lnTo>
                  <a:pt x="1326" y="164"/>
                </a:lnTo>
                <a:lnTo>
                  <a:pt x="1336" y="179"/>
                </a:lnTo>
                <a:lnTo>
                  <a:pt x="1345" y="196"/>
                </a:lnTo>
                <a:lnTo>
                  <a:pt x="1352" y="212"/>
                </a:lnTo>
                <a:lnTo>
                  <a:pt x="1360" y="228"/>
                </a:lnTo>
                <a:lnTo>
                  <a:pt x="1367" y="245"/>
                </a:lnTo>
                <a:lnTo>
                  <a:pt x="1373" y="262"/>
                </a:lnTo>
                <a:lnTo>
                  <a:pt x="1379" y="281"/>
                </a:lnTo>
                <a:lnTo>
                  <a:pt x="1382" y="298"/>
                </a:lnTo>
                <a:lnTo>
                  <a:pt x="1385" y="317"/>
                </a:lnTo>
                <a:lnTo>
                  <a:pt x="1388" y="335"/>
                </a:lnTo>
                <a:lnTo>
                  <a:pt x="1389" y="355"/>
                </a:lnTo>
                <a:lnTo>
                  <a:pt x="1389" y="373"/>
                </a:lnTo>
                <a:lnTo>
                  <a:pt x="1389" y="373"/>
                </a:lnTo>
                <a:lnTo>
                  <a:pt x="1389" y="393"/>
                </a:lnTo>
                <a:lnTo>
                  <a:pt x="1387" y="412"/>
                </a:lnTo>
                <a:lnTo>
                  <a:pt x="1385" y="433"/>
                </a:lnTo>
                <a:lnTo>
                  <a:pt x="1382" y="453"/>
                </a:lnTo>
                <a:lnTo>
                  <a:pt x="1382" y="453"/>
                </a:lnTo>
                <a:lnTo>
                  <a:pt x="1381" y="456"/>
                </a:lnTo>
                <a:lnTo>
                  <a:pt x="1382" y="458"/>
                </a:lnTo>
                <a:lnTo>
                  <a:pt x="1383" y="461"/>
                </a:lnTo>
                <a:lnTo>
                  <a:pt x="1384" y="465"/>
                </a:lnTo>
                <a:lnTo>
                  <a:pt x="1384" y="465"/>
                </a:lnTo>
                <a:lnTo>
                  <a:pt x="1386" y="467"/>
                </a:lnTo>
                <a:lnTo>
                  <a:pt x="1388" y="468"/>
                </a:lnTo>
                <a:lnTo>
                  <a:pt x="1392" y="469"/>
                </a:lnTo>
                <a:lnTo>
                  <a:pt x="1395" y="470"/>
                </a:lnTo>
                <a:lnTo>
                  <a:pt x="1395" y="470"/>
                </a:lnTo>
                <a:lnTo>
                  <a:pt x="1409" y="472"/>
                </a:lnTo>
                <a:lnTo>
                  <a:pt x="1424" y="474"/>
                </a:lnTo>
                <a:lnTo>
                  <a:pt x="1438" y="478"/>
                </a:lnTo>
                <a:lnTo>
                  <a:pt x="1453" y="481"/>
                </a:lnTo>
                <a:lnTo>
                  <a:pt x="1466" y="485"/>
                </a:lnTo>
                <a:lnTo>
                  <a:pt x="1480" y="491"/>
                </a:lnTo>
                <a:lnTo>
                  <a:pt x="1493" y="496"/>
                </a:lnTo>
                <a:lnTo>
                  <a:pt x="1505" y="503"/>
                </a:lnTo>
                <a:lnTo>
                  <a:pt x="1530" y="516"/>
                </a:lnTo>
                <a:lnTo>
                  <a:pt x="1553" y="532"/>
                </a:lnTo>
                <a:lnTo>
                  <a:pt x="1575" y="551"/>
                </a:lnTo>
                <a:lnTo>
                  <a:pt x="1594" y="570"/>
                </a:lnTo>
                <a:lnTo>
                  <a:pt x="1612" y="592"/>
                </a:lnTo>
                <a:lnTo>
                  <a:pt x="1628" y="615"/>
                </a:lnTo>
                <a:lnTo>
                  <a:pt x="1641" y="639"/>
                </a:lnTo>
                <a:lnTo>
                  <a:pt x="1653" y="665"/>
                </a:lnTo>
                <a:lnTo>
                  <a:pt x="1657" y="678"/>
                </a:lnTo>
                <a:lnTo>
                  <a:pt x="1662" y="692"/>
                </a:lnTo>
                <a:lnTo>
                  <a:pt x="1665" y="705"/>
                </a:lnTo>
                <a:lnTo>
                  <a:pt x="1668" y="719"/>
                </a:lnTo>
                <a:lnTo>
                  <a:pt x="1670" y="735"/>
                </a:lnTo>
                <a:lnTo>
                  <a:pt x="1673" y="749"/>
                </a:lnTo>
                <a:lnTo>
                  <a:pt x="1674" y="764"/>
                </a:lnTo>
                <a:lnTo>
                  <a:pt x="1674" y="778"/>
                </a:lnTo>
                <a:lnTo>
                  <a:pt x="1674" y="778"/>
                </a:lnTo>
                <a:lnTo>
                  <a:pt x="1674" y="794"/>
                </a:lnTo>
                <a:lnTo>
                  <a:pt x="1673" y="810"/>
                </a:lnTo>
                <a:lnTo>
                  <a:pt x="1670" y="826"/>
                </a:lnTo>
                <a:lnTo>
                  <a:pt x="1667" y="841"/>
                </a:lnTo>
                <a:lnTo>
                  <a:pt x="1664" y="855"/>
                </a:lnTo>
                <a:lnTo>
                  <a:pt x="1660" y="871"/>
                </a:lnTo>
                <a:lnTo>
                  <a:pt x="1655" y="885"/>
                </a:lnTo>
                <a:lnTo>
                  <a:pt x="1650" y="899"/>
                </a:lnTo>
                <a:lnTo>
                  <a:pt x="1643" y="913"/>
                </a:lnTo>
                <a:lnTo>
                  <a:pt x="1637" y="926"/>
                </a:lnTo>
                <a:lnTo>
                  <a:pt x="1629" y="939"/>
                </a:lnTo>
                <a:lnTo>
                  <a:pt x="1621" y="951"/>
                </a:lnTo>
                <a:lnTo>
                  <a:pt x="1613" y="963"/>
                </a:lnTo>
                <a:lnTo>
                  <a:pt x="1603" y="975"/>
                </a:lnTo>
                <a:lnTo>
                  <a:pt x="1593" y="987"/>
                </a:lnTo>
                <a:lnTo>
                  <a:pt x="1583" y="997"/>
                </a:lnTo>
                <a:lnTo>
                  <a:pt x="1572" y="1008"/>
                </a:lnTo>
                <a:lnTo>
                  <a:pt x="1562" y="1018"/>
                </a:lnTo>
                <a:lnTo>
                  <a:pt x="1550" y="1026"/>
                </a:lnTo>
                <a:lnTo>
                  <a:pt x="1538" y="1035"/>
                </a:lnTo>
                <a:lnTo>
                  <a:pt x="1525" y="1044"/>
                </a:lnTo>
                <a:lnTo>
                  <a:pt x="1511" y="1050"/>
                </a:lnTo>
                <a:lnTo>
                  <a:pt x="1498" y="1058"/>
                </a:lnTo>
                <a:lnTo>
                  <a:pt x="1484" y="1063"/>
                </a:lnTo>
                <a:lnTo>
                  <a:pt x="1470" y="1070"/>
                </a:lnTo>
                <a:lnTo>
                  <a:pt x="1456" y="1074"/>
                </a:lnTo>
                <a:lnTo>
                  <a:pt x="1442" y="1079"/>
                </a:lnTo>
                <a:lnTo>
                  <a:pt x="1427" y="1082"/>
                </a:lnTo>
                <a:lnTo>
                  <a:pt x="1411" y="1085"/>
                </a:lnTo>
                <a:lnTo>
                  <a:pt x="1396" y="1086"/>
                </a:lnTo>
                <a:lnTo>
                  <a:pt x="1380" y="1088"/>
                </a:lnTo>
                <a:lnTo>
                  <a:pt x="1364" y="1088"/>
                </a:lnTo>
                <a:lnTo>
                  <a:pt x="280" y="1088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2" name="Text Box 93"/>
          <p:cNvSpPr txBox="1">
            <a:spLocks noChangeArrowheads="1"/>
          </p:cNvSpPr>
          <p:nvPr/>
        </p:nvSpPr>
        <p:spPr bwMode="auto">
          <a:xfrm>
            <a:off x="7403096" y="3487154"/>
            <a:ext cx="1680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ja-JP" sz="1800" b="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800" b="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別開発案件</a:t>
            </a:r>
            <a:endParaRPr lang="ja-JP" altLang="en-US" sz="1800" b="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741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03207"/>
              </p:ext>
            </p:extLst>
          </p:nvPr>
        </p:nvGraphicFramePr>
        <p:xfrm>
          <a:off x="188502" y="1180998"/>
          <a:ext cx="8842549" cy="5080004"/>
        </p:xfrm>
        <a:graphic>
          <a:graphicData uri="http://schemas.openxmlformats.org/drawingml/2006/table">
            <a:tbl>
              <a:tblPr/>
              <a:tblGrid>
                <a:gridCol w="1370501"/>
                <a:gridCol w="2568454"/>
                <a:gridCol w="4903594"/>
              </a:tblGrid>
              <a:tr h="44392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目的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 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 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手段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3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セットアップ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機能アップ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・立上げ時間の短縮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・利便性向上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・遠隔操作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システムアナリシス精度向上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運転トレース機能の改善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試運転までの立上げ支援ウィザード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無線・ネットワーク接続対応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6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スマートフォン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タブレット用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アプリ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・利便性向上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・トラブルシューティングの迅速対応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・デジタルオペレータの廃止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Android</a:t>
                      </a:r>
                      <a:r>
                        <a:rPr kumimoji="1" lang="ja-JP" altLang="en-US" sz="1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iOS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に対応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パラメータ設定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各種モニタ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トラブルシューティング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etc.</a:t>
                      </a: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5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無線通信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・利便性向上</a:t>
                      </a:r>
                      <a:endParaRPr kumimoji="1" lang="en-US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・遠隔監視・遠隔操作</a:t>
                      </a:r>
                      <a:endParaRPr kumimoji="1" lang="ja-JP" altLang="ja-JP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の採用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(Wi-Fi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は使用禁止環境あり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無線通信用ドングル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の開発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想定される利用場面及びコスト面で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無線機能内蔵は困難</a:t>
                      </a:r>
                      <a:r>
                        <a:rPr kumimoji="1" lang="en-US" altLang="ja-JP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56214" marR="5621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0" y="267525"/>
            <a:ext cx="9144000" cy="46166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i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ユーザビリティ改善内容</a:t>
            </a:r>
            <a:r>
              <a:rPr lang="en-US" altLang="ja-JP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endParaRPr lang="ja-JP" altLang="en-US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15" name="Rectangle 83"/>
          <p:cNvSpPr>
            <a:spLocks noChangeArrowheads="1"/>
          </p:cNvSpPr>
          <p:nvPr/>
        </p:nvSpPr>
        <p:spPr bwMode="auto">
          <a:xfrm>
            <a:off x="0" y="14945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2400">
              <a:solidFill>
                <a:srgbClr val="0000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733750"/>
            <a:ext cx="9144000" cy="3715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ja-JP" altLang="en-US" sz="1800" b="0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使いやすさ</a:t>
            </a:r>
            <a:r>
              <a:rPr lang="en-US" altLang="ja-JP" sz="1800" b="0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</a:p>
        </p:txBody>
      </p:sp>
      <p:pic>
        <p:nvPicPr>
          <p:cNvPr id="7" name="Picture 2" descr="D:\Dropbox\SANMOTION\help\M0010763J_SANMOTION_MOTORSETUP_Jpn\doc.files\image02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354" y="2400021"/>
            <a:ext cx="718613" cy="528266"/>
          </a:xfrm>
          <a:prstGeom prst="rect">
            <a:avLst/>
          </a:prstGeom>
          <a:noFill/>
        </p:spPr>
      </p:pic>
      <p:grpSp>
        <p:nvGrpSpPr>
          <p:cNvPr id="2" name="グループ化 7"/>
          <p:cNvGrpSpPr/>
          <p:nvPr/>
        </p:nvGrpSpPr>
        <p:grpSpPr>
          <a:xfrm>
            <a:off x="493979" y="5483124"/>
            <a:ext cx="587375" cy="439738"/>
            <a:chOff x="8020051" y="2813051"/>
            <a:chExt cx="587375" cy="439738"/>
          </a:xfrm>
          <a:solidFill>
            <a:srgbClr val="C00000"/>
          </a:solidFill>
        </p:grpSpPr>
        <p:sp>
          <p:nvSpPr>
            <p:cNvPr id="9" name="Freeform 220"/>
            <p:cNvSpPr>
              <a:spLocks/>
            </p:cNvSpPr>
            <p:nvPr/>
          </p:nvSpPr>
          <p:spPr bwMode="auto">
            <a:xfrm>
              <a:off x="8020051" y="2813051"/>
              <a:ext cx="587375" cy="152400"/>
            </a:xfrm>
            <a:custGeom>
              <a:avLst/>
              <a:gdLst>
                <a:gd name="T0" fmla="*/ 740 w 1481"/>
                <a:gd name="T1" fmla="*/ 0 h 386"/>
                <a:gd name="T2" fmla="*/ 685 w 1481"/>
                <a:gd name="T3" fmla="*/ 1 h 386"/>
                <a:gd name="T4" fmla="*/ 633 w 1481"/>
                <a:gd name="T5" fmla="*/ 6 h 386"/>
                <a:gd name="T6" fmla="*/ 580 w 1481"/>
                <a:gd name="T7" fmla="*/ 12 h 386"/>
                <a:gd name="T8" fmla="*/ 529 w 1481"/>
                <a:gd name="T9" fmla="*/ 22 h 386"/>
                <a:gd name="T10" fmla="*/ 477 w 1481"/>
                <a:gd name="T11" fmla="*/ 34 h 386"/>
                <a:gd name="T12" fmla="*/ 379 w 1481"/>
                <a:gd name="T13" fmla="*/ 65 h 386"/>
                <a:gd name="T14" fmla="*/ 286 w 1481"/>
                <a:gd name="T15" fmla="*/ 105 h 386"/>
                <a:gd name="T16" fmla="*/ 196 w 1481"/>
                <a:gd name="T17" fmla="*/ 155 h 386"/>
                <a:gd name="T18" fmla="*/ 112 w 1481"/>
                <a:gd name="T19" fmla="*/ 213 h 386"/>
                <a:gd name="T20" fmla="*/ 36 w 1481"/>
                <a:gd name="T21" fmla="*/ 277 h 386"/>
                <a:gd name="T22" fmla="*/ 73 w 1481"/>
                <a:gd name="T23" fmla="*/ 386 h 386"/>
                <a:gd name="T24" fmla="*/ 106 w 1481"/>
                <a:gd name="T25" fmla="*/ 354 h 386"/>
                <a:gd name="T26" fmla="*/ 175 w 1481"/>
                <a:gd name="T27" fmla="*/ 296 h 386"/>
                <a:gd name="T28" fmla="*/ 251 w 1481"/>
                <a:gd name="T29" fmla="*/ 243 h 386"/>
                <a:gd name="T30" fmla="*/ 330 w 1481"/>
                <a:gd name="T31" fmla="*/ 200 h 386"/>
                <a:gd name="T32" fmla="*/ 415 w 1481"/>
                <a:gd name="T33" fmla="*/ 162 h 386"/>
                <a:gd name="T34" fmla="*/ 504 w 1481"/>
                <a:gd name="T35" fmla="*/ 135 h 386"/>
                <a:gd name="T36" fmla="*/ 596 w 1481"/>
                <a:gd name="T37" fmla="*/ 115 h 386"/>
                <a:gd name="T38" fmla="*/ 691 w 1481"/>
                <a:gd name="T39" fmla="*/ 105 h 386"/>
                <a:gd name="T40" fmla="*/ 740 w 1481"/>
                <a:gd name="T41" fmla="*/ 104 h 386"/>
                <a:gd name="T42" fmla="*/ 837 w 1481"/>
                <a:gd name="T43" fmla="*/ 110 h 386"/>
                <a:gd name="T44" fmla="*/ 931 w 1481"/>
                <a:gd name="T45" fmla="*/ 124 h 386"/>
                <a:gd name="T46" fmla="*/ 1021 w 1481"/>
                <a:gd name="T47" fmla="*/ 148 h 386"/>
                <a:gd name="T48" fmla="*/ 1108 w 1481"/>
                <a:gd name="T49" fmla="*/ 180 h 386"/>
                <a:gd name="T50" fmla="*/ 1191 w 1481"/>
                <a:gd name="T51" fmla="*/ 220 h 386"/>
                <a:gd name="T52" fmla="*/ 1268 w 1481"/>
                <a:gd name="T53" fmla="*/ 269 h 386"/>
                <a:gd name="T54" fmla="*/ 1341 w 1481"/>
                <a:gd name="T55" fmla="*/ 325 h 386"/>
                <a:gd name="T56" fmla="*/ 1406 w 1481"/>
                <a:gd name="T57" fmla="*/ 386 h 386"/>
                <a:gd name="T58" fmla="*/ 1481 w 1481"/>
                <a:gd name="T59" fmla="*/ 312 h 386"/>
                <a:gd name="T60" fmla="*/ 1406 w 1481"/>
                <a:gd name="T61" fmla="*/ 243 h 386"/>
                <a:gd name="T62" fmla="*/ 1326 w 1481"/>
                <a:gd name="T63" fmla="*/ 182 h 386"/>
                <a:gd name="T64" fmla="*/ 1240 w 1481"/>
                <a:gd name="T65" fmla="*/ 129 h 386"/>
                <a:gd name="T66" fmla="*/ 1148 w 1481"/>
                <a:gd name="T67" fmla="*/ 85 h 386"/>
                <a:gd name="T68" fmla="*/ 1053 w 1481"/>
                <a:gd name="T69" fmla="*/ 48 h 386"/>
                <a:gd name="T70" fmla="*/ 977 w 1481"/>
                <a:gd name="T71" fmla="*/ 28 h 386"/>
                <a:gd name="T72" fmla="*/ 925 w 1481"/>
                <a:gd name="T73" fmla="*/ 17 h 386"/>
                <a:gd name="T74" fmla="*/ 874 w 1481"/>
                <a:gd name="T75" fmla="*/ 9 h 386"/>
                <a:gd name="T76" fmla="*/ 820 w 1481"/>
                <a:gd name="T77" fmla="*/ 3 h 386"/>
                <a:gd name="T78" fmla="*/ 767 w 1481"/>
                <a:gd name="T79" fmla="*/ 0 h 386"/>
                <a:gd name="T80" fmla="*/ 740 w 1481"/>
                <a:gd name="T8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81" h="386">
                  <a:moveTo>
                    <a:pt x="740" y="0"/>
                  </a:moveTo>
                  <a:lnTo>
                    <a:pt x="740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9" y="3"/>
                  </a:lnTo>
                  <a:lnTo>
                    <a:pt x="633" y="6"/>
                  </a:lnTo>
                  <a:lnTo>
                    <a:pt x="607" y="9"/>
                  </a:lnTo>
                  <a:lnTo>
                    <a:pt x="580" y="12"/>
                  </a:lnTo>
                  <a:lnTo>
                    <a:pt x="554" y="17"/>
                  </a:lnTo>
                  <a:lnTo>
                    <a:pt x="529" y="22"/>
                  </a:lnTo>
                  <a:lnTo>
                    <a:pt x="503" y="28"/>
                  </a:lnTo>
                  <a:lnTo>
                    <a:pt x="477" y="34"/>
                  </a:lnTo>
                  <a:lnTo>
                    <a:pt x="428" y="48"/>
                  </a:lnTo>
                  <a:lnTo>
                    <a:pt x="379" y="65"/>
                  </a:lnTo>
                  <a:lnTo>
                    <a:pt x="332" y="85"/>
                  </a:lnTo>
                  <a:lnTo>
                    <a:pt x="286" y="105"/>
                  </a:lnTo>
                  <a:lnTo>
                    <a:pt x="240" y="129"/>
                  </a:lnTo>
                  <a:lnTo>
                    <a:pt x="196" y="155"/>
                  </a:lnTo>
                  <a:lnTo>
                    <a:pt x="154" y="182"/>
                  </a:lnTo>
                  <a:lnTo>
                    <a:pt x="112" y="213"/>
                  </a:lnTo>
                  <a:lnTo>
                    <a:pt x="73" y="243"/>
                  </a:lnTo>
                  <a:lnTo>
                    <a:pt x="36" y="277"/>
                  </a:lnTo>
                  <a:lnTo>
                    <a:pt x="0" y="312"/>
                  </a:lnTo>
                  <a:lnTo>
                    <a:pt x="73" y="386"/>
                  </a:lnTo>
                  <a:lnTo>
                    <a:pt x="73" y="386"/>
                  </a:lnTo>
                  <a:lnTo>
                    <a:pt x="106" y="354"/>
                  </a:lnTo>
                  <a:lnTo>
                    <a:pt x="140" y="325"/>
                  </a:lnTo>
                  <a:lnTo>
                    <a:pt x="175" y="296"/>
                  </a:lnTo>
                  <a:lnTo>
                    <a:pt x="212" y="269"/>
                  </a:lnTo>
                  <a:lnTo>
                    <a:pt x="251" y="243"/>
                  </a:lnTo>
                  <a:lnTo>
                    <a:pt x="290" y="220"/>
                  </a:lnTo>
                  <a:lnTo>
                    <a:pt x="330" y="200"/>
                  </a:lnTo>
                  <a:lnTo>
                    <a:pt x="372" y="180"/>
                  </a:lnTo>
                  <a:lnTo>
                    <a:pt x="415" y="162"/>
                  </a:lnTo>
                  <a:lnTo>
                    <a:pt x="459" y="148"/>
                  </a:lnTo>
                  <a:lnTo>
                    <a:pt x="504" y="135"/>
                  </a:lnTo>
                  <a:lnTo>
                    <a:pt x="550" y="124"/>
                  </a:lnTo>
                  <a:lnTo>
                    <a:pt x="596" y="115"/>
                  </a:lnTo>
                  <a:lnTo>
                    <a:pt x="643" y="110"/>
                  </a:lnTo>
                  <a:lnTo>
                    <a:pt x="691" y="105"/>
                  </a:lnTo>
                  <a:lnTo>
                    <a:pt x="740" y="104"/>
                  </a:lnTo>
                  <a:lnTo>
                    <a:pt x="740" y="104"/>
                  </a:lnTo>
                  <a:lnTo>
                    <a:pt x="788" y="105"/>
                  </a:lnTo>
                  <a:lnTo>
                    <a:pt x="837" y="110"/>
                  </a:lnTo>
                  <a:lnTo>
                    <a:pt x="884" y="115"/>
                  </a:lnTo>
                  <a:lnTo>
                    <a:pt x="931" y="124"/>
                  </a:lnTo>
                  <a:lnTo>
                    <a:pt x="976" y="135"/>
                  </a:lnTo>
                  <a:lnTo>
                    <a:pt x="1021" y="148"/>
                  </a:lnTo>
                  <a:lnTo>
                    <a:pt x="1065" y="162"/>
                  </a:lnTo>
                  <a:lnTo>
                    <a:pt x="1108" y="180"/>
                  </a:lnTo>
                  <a:lnTo>
                    <a:pt x="1150" y="200"/>
                  </a:lnTo>
                  <a:lnTo>
                    <a:pt x="1191" y="220"/>
                  </a:lnTo>
                  <a:lnTo>
                    <a:pt x="1230" y="243"/>
                  </a:lnTo>
                  <a:lnTo>
                    <a:pt x="1268" y="269"/>
                  </a:lnTo>
                  <a:lnTo>
                    <a:pt x="1305" y="296"/>
                  </a:lnTo>
                  <a:lnTo>
                    <a:pt x="1341" y="325"/>
                  </a:lnTo>
                  <a:lnTo>
                    <a:pt x="1375" y="354"/>
                  </a:lnTo>
                  <a:lnTo>
                    <a:pt x="1406" y="386"/>
                  </a:lnTo>
                  <a:lnTo>
                    <a:pt x="1481" y="312"/>
                  </a:lnTo>
                  <a:lnTo>
                    <a:pt x="1481" y="312"/>
                  </a:lnTo>
                  <a:lnTo>
                    <a:pt x="1445" y="277"/>
                  </a:lnTo>
                  <a:lnTo>
                    <a:pt x="1406" y="243"/>
                  </a:lnTo>
                  <a:lnTo>
                    <a:pt x="1367" y="213"/>
                  </a:lnTo>
                  <a:lnTo>
                    <a:pt x="1326" y="182"/>
                  </a:lnTo>
                  <a:lnTo>
                    <a:pt x="1284" y="155"/>
                  </a:lnTo>
                  <a:lnTo>
                    <a:pt x="1240" y="129"/>
                  </a:lnTo>
                  <a:lnTo>
                    <a:pt x="1195" y="105"/>
                  </a:lnTo>
                  <a:lnTo>
                    <a:pt x="1148" y="85"/>
                  </a:lnTo>
                  <a:lnTo>
                    <a:pt x="1101" y="65"/>
                  </a:lnTo>
                  <a:lnTo>
                    <a:pt x="1053" y="48"/>
                  </a:lnTo>
                  <a:lnTo>
                    <a:pt x="1002" y="34"/>
                  </a:lnTo>
                  <a:lnTo>
                    <a:pt x="977" y="28"/>
                  </a:lnTo>
                  <a:lnTo>
                    <a:pt x="952" y="22"/>
                  </a:lnTo>
                  <a:lnTo>
                    <a:pt x="925" y="17"/>
                  </a:lnTo>
                  <a:lnTo>
                    <a:pt x="900" y="12"/>
                  </a:lnTo>
                  <a:lnTo>
                    <a:pt x="874" y="9"/>
                  </a:lnTo>
                  <a:lnTo>
                    <a:pt x="848" y="6"/>
                  </a:lnTo>
                  <a:lnTo>
                    <a:pt x="820" y="3"/>
                  </a:lnTo>
                  <a:lnTo>
                    <a:pt x="794" y="1"/>
                  </a:lnTo>
                  <a:lnTo>
                    <a:pt x="767" y="0"/>
                  </a:lnTo>
                  <a:lnTo>
                    <a:pt x="740" y="0"/>
                  </a:lnTo>
                  <a:lnTo>
                    <a:pt x="7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221"/>
            <p:cNvSpPr>
              <a:spLocks/>
            </p:cNvSpPr>
            <p:nvPr/>
          </p:nvSpPr>
          <p:spPr bwMode="auto">
            <a:xfrm>
              <a:off x="8075613" y="2901951"/>
              <a:ext cx="477838" cy="130175"/>
            </a:xfrm>
            <a:custGeom>
              <a:avLst/>
              <a:gdLst>
                <a:gd name="T0" fmla="*/ 73 w 1203"/>
                <a:gd name="T1" fmla="*/ 327 h 327"/>
                <a:gd name="T2" fmla="*/ 99 w 1203"/>
                <a:gd name="T3" fmla="*/ 302 h 327"/>
                <a:gd name="T4" fmla="*/ 154 w 1203"/>
                <a:gd name="T5" fmla="*/ 256 h 327"/>
                <a:gd name="T6" fmla="*/ 213 w 1203"/>
                <a:gd name="T7" fmla="*/ 215 h 327"/>
                <a:gd name="T8" fmla="*/ 277 w 1203"/>
                <a:gd name="T9" fmla="*/ 179 h 327"/>
                <a:gd name="T10" fmla="*/ 344 w 1203"/>
                <a:gd name="T11" fmla="*/ 150 h 327"/>
                <a:gd name="T12" fmla="*/ 414 w 1203"/>
                <a:gd name="T13" fmla="*/ 128 h 327"/>
                <a:gd name="T14" fmla="*/ 487 w 1203"/>
                <a:gd name="T15" fmla="*/ 113 h 327"/>
                <a:gd name="T16" fmla="*/ 563 w 1203"/>
                <a:gd name="T17" fmla="*/ 104 h 327"/>
                <a:gd name="T18" fmla="*/ 601 w 1203"/>
                <a:gd name="T19" fmla="*/ 104 h 327"/>
                <a:gd name="T20" fmla="*/ 678 w 1203"/>
                <a:gd name="T21" fmla="*/ 107 h 327"/>
                <a:gd name="T22" fmla="*/ 752 w 1203"/>
                <a:gd name="T23" fmla="*/ 119 h 327"/>
                <a:gd name="T24" fmla="*/ 824 w 1203"/>
                <a:gd name="T25" fmla="*/ 138 h 327"/>
                <a:gd name="T26" fmla="*/ 893 w 1203"/>
                <a:gd name="T27" fmla="*/ 164 h 327"/>
                <a:gd name="T28" fmla="*/ 957 w 1203"/>
                <a:gd name="T29" fmla="*/ 196 h 327"/>
                <a:gd name="T30" fmla="*/ 1019 w 1203"/>
                <a:gd name="T31" fmla="*/ 234 h 327"/>
                <a:gd name="T32" fmla="*/ 1076 w 1203"/>
                <a:gd name="T33" fmla="*/ 278 h 327"/>
                <a:gd name="T34" fmla="*/ 1128 w 1203"/>
                <a:gd name="T35" fmla="*/ 327 h 327"/>
                <a:gd name="T36" fmla="*/ 1203 w 1203"/>
                <a:gd name="T37" fmla="*/ 254 h 327"/>
                <a:gd name="T38" fmla="*/ 1142 w 1203"/>
                <a:gd name="T39" fmla="*/ 198 h 327"/>
                <a:gd name="T40" fmla="*/ 1077 w 1203"/>
                <a:gd name="T41" fmla="*/ 148 h 327"/>
                <a:gd name="T42" fmla="*/ 1008 w 1203"/>
                <a:gd name="T43" fmla="*/ 105 h 327"/>
                <a:gd name="T44" fmla="*/ 933 w 1203"/>
                <a:gd name="T45" fmla="*/ 68 h 327"/>
                <a:gd name="T46" fmla="*/ 854 w 1203"/>
                <a:gd name="T47" fmla="*/ 38 h 327"/>
                <a:gd name="T48" fmla="*/ 773 w 1203"/>
                <a:gd name="T49" fmla="*/ 17 h 327"/>
                <a:gd name="T50" fmla="*/ 688 w 1203"/>
                <a:gd name="T51" fmla="*/ 4 h 327"/>
                <a:gd name="T52" fmla="*/ 601 w 1203"/>
                <a:gd name="T53" fmla="*/ 0 h 327"/>
                <a:gd name="T54" fmla="*/ 557 w 1203"/>
                <a:gd name="T55" fmla="*/ 1 h 327"/>
                <a:gd name="T56" fmla="*/ 471 w 1203"/>
                <a:gd name="T57" fmla="*/ 10 h 327"/>
                <a:gd name="T58" fmla="*/ 388 w 1203"/>
                <a:gd name="T59" fmla="*/ 27 h 327"/>
                <a:gd name="T60" fmla="*/ 308 w 1203"/>
                <a:gd name="T61" fmla="*/ 52 h 327"/>
                <a:gd name="T62" fmla="*/ 231 w 1203"/>
                <a:gd name="T63" fmla="*/ 85 h 327"/>
                <a:gd name="T64" fmla="*/ 159 w 1203"/>
                <a:gd name="T65" fmla="*/ 126 h 327"/>
                <a:gd name="T66" fmla="*/ 92 w 1203"/>
                <a:gd name="T67" fmla="*/ 172 h 327"/>
                <a:gd name="T68" fmla="*/ 28 w 1203"/>
                <a:gd name="T69" fmla="*/ 225 h 327"/>
                <a:gd name="T70" fmla="*/ 0 w 1203"/>
                <a:gd name="T71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3" h="327">
                  <a:moveTo>
                    <a:pt x="0" y="254"/>
                  </a:moveTo>
                  <a:lnTo>
                    <a:pt x="73" y="327"/>
                  </a:lnTo>
                  <a:lnTo>
                    <a:pt x="73" y="327"/>
                  </a:lnTo>
                  <a:lnTo>
                    <a:pt x="99" y="302"/>
                  </a:lnTo>
                  <a:lnTo>
                    <a:pt x="126" y="278"/>
                  </a:lnTo>
                  <a:lnTo>
                    <a:pt x="154" y="256"/>
                  </a:lnTo>
                  <a:lnTo>
                    <a:pt x="183" y="234"/>
                  </a:lnTo>
                  <a:lnTo>
                    <a:pt x="213" y="215"/>
                  </a:lnTo>
                  <a:lnTo>
                    <a:pt x="244" y="196"/>
                  </a:lnTo>
                  <a:lnTo>
                    <a:pt x="277" y="179"/>
                  </a:lnTo>
                  <a:lnTo>
                    <a:pt x="310" y="164"/>
                  </a:lnTo>
                  <a:lnTo>
                    <a:pt x="344" y="150"/>
                  </a:lnTo>
                  <a:lnTo>
                    <a:pt x="378" y="138"/>
                  </a:lnTo>
                  <a:lnTo>
                    <a:pt x="414" y="128"/>
                  </a:lnTo>
                  <a:lnTo>
                    <a:pt x="450" y="119"/>
                  </a:lnTo>
                  <a:lnTo>
                    <a:pt x="487" y="113"/>
                  </a:lnTo>
                  <a:lnTo>
                    <a:pt x="525" y="107"/>
                  </a:lnTo>
                  <a:lnTo>
                    <a:pt x="563" y="104"/>
                  </a:lnTo>
                  <a:lnTo>
                    <a:pt x="601" y="104"/>
                  </a:lnTo>
                  <a:lnTo>
                    <a:pt x="601" y="104"/>
                  </a:lnTo>
                  <a:lnTo>
                    <a:pt x="640" y="104"/>
                  </a:lnTo>
                  <a:lnTo>
                    <a:pt x="678" y="107"/>
                  </a:lnTo>
                  <a:lnTo>
                    <a:pt x="715" y="113"/>
                  </a:lnTo>
                  <a:lnTo>
                    <a:pt x="752" y="119"/>
                  </a:lnTo>
                  <a:lnTo>
                    <a:pt x="789" y="128"/>
                  </a:lnTo>
                  <a:lnTo>
                    <a:pt x="824" y="138"/>
                  </a:lnTo>
                  <a:lnTo>
                    <a:pt x="859" y="150"/>
                  </a:lnTo>
                  <a:lnTo>
                    <a:pt x="893" y="164"/>
                  </a:lnTo>
                  <a:lnTo>
                    <a:pt x="926" y="179"/>
                  </a:lnTo>
                  <a:lnTo>
                    <a:pt x="957" y="196"/>
                  </a:lnTo>
                  <a:lnTo>
                    <a:pt x="989" y="215"/>
                  </a:lnTo>
                  <a:lnTo>
                    <a:pt x="1019" y="234"/>
                  </a:lnTo>
                  <a:lnTo>
                    <a:pt x="1048" y="256"/>
                  </a:lnTo>
                  <a:lnTo>
                    <a:pt x="1076" y="278"/>
                  </a:lnTo>
                  <a:lnTo>
                    <a:pt x="1103" y="302"/>
                  </a:lnTo>
                  <a:lnTo>
                    <a:pt x="1128" y="327"/>
                  </a:lnTo>
                  <a:lnTo>
                    <a:pt x="1203" y="254"/>
                  </a:lnTo>
                  <a:lnTo>
                    <a:pt x="1203" y="254"/>
                  </a:lnTo>
                  <a:lnTo>
                    <a:pt x="1173" y="225"/>
                  </a:lnTo>
                  <a:lnTo>
                    <a:pt x="1142" y="198"/>
                  </a:lnTo>
                  <a:lnTo>
                    <a:pt x="1111" y="172"/>
                  </a:lnTo>
                  <a:lnTo>
                    <a:pt x="1077" y="148"/>
                  </a:lnTo>
                  <a:lnTo>
                    <a:pt x="1043" y="126"/>
                  </a:lnTo>
                  <a:lnTo>
                    <a:pt x="1008" y="105"/>
                  </a:lnTo>
                  <a:lnTo>
                    <a:pt x="970" y="85"/>
                  </a:lnTo>
                  <a:lnTo>
                    <a:pt x="933" y="68"/>
                  </a:lnTo>
                  <a:lnTo>
                    <a:pt x="894" y="52"/>
                  </a:lnTo>
                  <a:lnTo>
                    <a:pt x="854" y="38"/>
                  </a:lnTo>
                  <a:lnTo>
                    <a:pt x="814" y="27"/>
                  </a:lnTo>
                  <a:lnTo>
                    <a:pt x="773" y="17"/>
                  </a:lnTo>
                  <a:lnTo>
                    <a:pt x="731" y="10"/>
                  </a:lnTo>
                  <a:lnTo>
                    <a:pt x="688" y="4"/>
                  </a:lnTo>
                  <a:lnTo>
                    <a:pt x="645" y="1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57" y="1"/>
                  </a:lnTo>
                  <a:lnTo>
                    <a:pt x="514" y="4"/>
                  </a:lnTo>
                  <a:lnTo>
                    <a:pt x="471" y="10"/>
                  </a:lnTo>
                  <a:lnTo>
                    <a:pt x="429" y="17"/>
                  </a:lnTo>
                  <a:lnTo>
                    <a:pt x="388" y="27"/>
                  </a:lnTo>
                  <a:lnTo>
                    <a:pt x="347" y="38"/>
                  </a:lnTo>
                  <a:lnTo>
                    <a:pt x="308" y="52"/>
                  </a:lnTo>
                  <a:lnTo>
                    <a:pt x="269" y="68"/>
                  </a:lnTo>
                  <a:lnTo>
                    <a:pt x="231" y="85"/>
                  </a:lnTo>
                  <a:lnTo>
                    <a:pt x="195" y="105"/>
                  </a:lnTo>
                  <a:lnTo>
                    <a:pt x="159" y="126"/>
                  </a:lnTo>
                  <a:lnTo>
                    <a:pt x="125" y="148"/>
                  </a:lnTo>
                  <a:lnTo>
                    <a:pt x="92" y="172"/>
                  </a:lnTo>
                  <a:lnTo>
                    <a:pt x="59" y="198"/>
                  </a:lnTo>
                  <a:lnTo>
                    <a:pt x="28" y="22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222"/>
            <p:cNvSpPr>
              <a:spLocks/>
            </p:cNvSpPr>
            <p:nvPr/>
          </p:nvSpPr>
          <p:spPr bwMode="auto">
            <a:xfrm>
              <a:off x="8137526" y="2989263"/>
              <a:ext cx="354013" cy="104775"/>
            </a:xfrm>
            <a:custGeom>
              <a:avLst/>
              <a:gdLst>
                <a:gd name="T0" fmla="*/ 74 w 891"/>
                <a:gd name="T1" fmla="*/ 264 h 264"/>
                <a:gd name="T2" fmla="*/ 92 w 891"/>
                <a:gd name="T3" fmla="*/ 245 h 264"/>
                <a:gd name="T4" fmla="*/ 131 w 891"/>
                <a:gd name="T5" fmla="*/ 213 h 264"/>
                <a:gd name="T6" fmla="*/ 172 w 891"/>
                <a:gd name="T7" fmla="*/ 183 h 264"/>
                <a:gd name="T8" fmla="*/ 217 w 891"/>
                <a:gd name="T9" fmla="*/ 158 h 264"/>
                <a:gd name="T10" fmla="*/ 264 w 891"/>
                <a:gd name="T11" fmla="*/ 137 h 264"/>
                <a:gd name="T12" fmla="*/ 314 w 891"/>
                <a:gd name="T13" fmla="*/ 122 h 264"/>
                <a:gd name="T14" fmla="*/ 365 w 891"/>
                <a:gd name="T15" fmla="*/ 111 h 264"/>
                <a:gd name="T16" fmla="*/ 419 w 891"/>
                <a:gd name="T17" fmla="*/ 104 h 264"/>
                <a:gd name="T18" fmla="*/ 446 w 891"/>
                <a:gd name="T19" fmla="*/ 104 h 264"/>
                <a:gd name="T20" fmla="*/ 500 w 891"/>
                <a:gd name="T21" fmla="*/ 106 h 264"/>
                <a:gd name="T22" fmla="*/ 553 w 891"/>
                <a:gd name="T23" fmla="*/ 115 h 264"/>
                <a:gd name="T24" fmla="*/ 603 w 891"/>
                <a:gd name="T25" fmla="*/ 128 h 264"/>
                <a:gd name="T26" fmla="*/ 651 w 891"/>
                <a:gd name="T27" fmla="*/ 147 h 264"/>
                <a:gd name="T28" fmla="*/ 697 w 891"/>
                <a:gd name="T29" fmla="*/ 170 h 264"/>
                <a:gd name="T30" fmla="*/ 741 w 891"/>
                <a:gd name="T31" fmla="*/ 197 h 264"/>
                <a:gd name="T32" fmla="*/ 780 w 891"/>
                <a:gd name="T33" fmla="*/ 229 h 264"/>
                <a:gd name="T34" fmla="*/ 818 w 891"/>
                <a:gd name="T35" fmla="*/ 264 h 264"/>
                <a:gd name="T36" fmla="*/ 891 w 891"/>
                <a:gd name="T37" fmla="*/ 190 h 264"/>
                <a:gd name="T38" fmla="*/ 847 w 891"/>
                <a:gd name="T39" fmla="*/ 148 h 264"/>
                <a:gd name="T40" fmla="*/ 799 w 891"/>
                <a:gd name="T41" fmla="*/ 111 h 264"/>
                <a:gd name="T42" fmla="*/ 748 w 891"/>
                <a:gd name="T43" fmla="*/ 79 h 264"/>
                <a:gd name="T44" fmla="*/ 692 w 891"/>
                <a:gd name="T45" fmla="*/ 51 h 264"/>
                <a:gd name="T46" fmla="*/ 634 w 891"/>
                <a:gd name="T47" fmla="*/ 30 h 264"/>
                <a:gd name="T48" fmla="*/ 573 w 891"/>
                <a:gd name="T49" fmla="*/ 13 h 264"/>
                <a:gd name="T50" fmla="*/ 511 w 891"/>
                <a:gd name="T51" fmla="*/ 3 h 264"/>
                <a:gd name="T52" fmla="*/ 446 w 891"/>
                <a:gd name="T53" fmla="*/ 0 h 264"/>
                <a:gd name="T54" fmla="*/ 413 w 891"/>
                <a:gd name="T55" fmla="*/ 0 h 264"/>
                <a:gd name="T56" fmla="*/ 350 w 891"/>
                <a:gd name="T57" fmla="*/ 8 h 264"/>
                <a:gd name="T58" fmla="*/ 287 w 891"/>
                <a:gd name="T59" fmla="*/ 20 h 264"/>
                <a:gd name="T60" fmla="*/ 228 w 891"/>
                <a:gd name="T61" fmla="*/ 39 h 264"/>
                <a:gd name="T62" fmla="*/ 172 w 891"/>
                <a:gd name="T63" fmla="*/ 64 h 264"/>
                <a:gd name="T64" fmla="*/ 119 w 891"/>
                <a:gd name="T65" fmla="*/ 94 h 264"/>
                <a:gd name="T66" fmla="*/ 68 w 891"/>
                <a:gd name="T67" fmla="*/ 129 h 264"/>
                <a:gd name="T68" fmla="*/ 22 w 891"/>
                <a:gd name="T69" fmla="*/ 169 h 264"/>
                <a:gd name="T70" fmla="*/ 0 w 891"/>
                <a:gd name="T71" fmla="*/ 19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1" h="264">
                  <a:moveTo>
                    <a:pt x="0" y="190"/>
                  </a:moveTo>
                  <a:lnTo>
                    <a:pt x="74" y="264"/>
                  </a:lnTo>
                  <a:lnTo>
                    <a:pt x="74" y="264"/>
                  </a:lnTo>
                  <a:lnTo>
                    <a:pt x="92" y="245"/>
                  </a:lnTo>
                  <a:lnTo>
                    <a:pt x="111" y="229"/>
                  </a:lnTo>
                  <a:lnTo>
                    <a:pt x="131" y="213"/>
                  </a:lnTo>
                  <a:lnTo>
                    <a:pt x="152" y="197"/>
                  </a:lnTo>
                  <a:lnTo>
                    <a:pt x="172" y="183"/>
                  </a:lnTo>
                  <a:lnTo>
                    <a:pt x="194" y="170"/>
                  </a:lnTo>
                  <a:lnTo>
                    <a:pt x="217" y="158"/>
                  </a:lnTo>
                  <a:lnTo>
                    <a:pt x="240" y="147"/>
                  </a:lnTo>
                  <a:lnTo>
                    <a:pt x="264" y="137"/>
                  </a:lnTo>
                  <a:lnTo>
                    <a:pt x="288" y="128"/>
                  </a:lnTo>
                  <a:lnTo>
                    <a:pt x="314" y="122"/>
                  </a:lnTo>
                  <a:lnTo>
                    <a:pt x="339" y="115"/>
                  </a:lnTo>
                  <a:lnTo>
                    <a:pt x="365" y="111"/>
                  </a:lnTo>
                  <a:lnTo>
                    <a:pt x="391" y="106"/>
                  </a:lnTo>
                  <a:lnTo>
                    <a:pt x="419" y="104"/>
                  </a:lnTo>
                  <a:lnTo>
                    <a:pt x="446" y="104"/>
                  </a:lnTo>
                  <a:lnTo>
                    <a:pt x="446" y="104"/>
                  </a:lnTo>
                  <a:lnTo>
                    <a:pt x="474" y="104"/>
                  </a:lnTo>
                  <a:lnTo>
                    <a:pt x="500" y="106"/>
                  </a:lnTo>
                  <a:lnTo>
                    <a:pt x="526" y="111"/>
                  </a:lnTo>
                  <a:lnTo>
                    <a:pt x="553" y="115"/>
                  </a:lnTo>
                  <a:lnTo>
                    <a:pt x="578" y="122"/>
                  </a:lnTo>
                  <a:lnTo>
                    <a:pt x="603" y="128"/>
                  </a:lnTo>
                  <a:lnTo>
                    <a:pt x="628" y="137"/>
                  </a:lnTo>
                  <a:lnTo>
                    <a:pt x="651" y="147"/>
                  </a:lnTo>
                  <a:lnTo>
                    <a:pt x="675" y="158"/>
                  </a:lnTo>
                  <a:lnTo>
                    <a:pt x="697" y="170"/>
                  </a:lnTo>
                  <a:lnTo>
                    <a:pt x="719" y="183"/>
                  </a:lnTo>
                  <a:lnTo>
                    <a:pt x="741" y="197"/>
                  </a:lnTo>
                  <a:lnTo>
                    <a:pt x="761" y="213"/>
                  </a:lnTo>
                  <a:lnTo>
                    <a:pt x="780" y="229"/>
                  </a:lnTo>
                  <a:lnTo>
                    <a:pt x="800" y="245"/>
                  </a:lnTo>
                  <a:lnTo>
                    <a:pt x="818" y="264"/>
                  </a:lnTo>
                  <a:lnTo>
                    <a:pt x="891" y="190"/>
                  </a:lnTo>
                  <a:lnTo>
                    <a:pt x="891" y="190"/>
                  </a:lnTo>
                  <a:lnTo>
                    <a:pt x="870" y="169"/>
                  </a:lnTo>
                  <a:lnTo>
                    <a:pt x="847" y="148"/>
                  </a:lnTo>
                  <a:lnTo>
                    <a:pt x="823" y="129"/>
                  </a:lnTo>
                  <a:lnTo>
                    <a:pt x="799" y="111"/>
                  </a:lnTo>
                  <a:lnTo>
                    <a:pt x="774" y="94"/>
                  </a:lnTo>
                  <a:lnTo>
                    <a:pt x="748" y="79"/>
                  </a:lnTo>
                  <a:lnTo>
                    <a:pt x="720" y="64"/>
                  </a:lnTo>
                  <a:lnTo>
                    <a:pt x="692" y="51"/>
                  </a:lnTo>
                  <a:lnTo>
                    <a:pt x="663" y="39"/>
                  </a:lnTo>
                  <a:lnTo>
                    <a:pt x="634" y="30"/>
                  </a:lnTo>
                  <a:lnTo>
                    <a:pt x="604" y="20"/>
                  </a:lnTo>
                  <a:lnTo>
                    <a:pt x="573" y="13"/>
                  </a:lnTo>
                  <a:lnTo>
                    <a:pt x="543" y="8"/>
                  </a:lnTo>
                  <a:lnTo>
                    <a:pt x="511" y="3"/>
                  </a:lnTo>
                  <a:lnTo>
                    <a:pt x="478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13" y="0"/>
                  </a:lnTo>
                  <a:lnTo>
                    <a:pt x="382" y="3"/>
                  </a:lnTo>
                  <a:lnTo>
                    <a:pt x="350" y="8"/>
                  </a:lnTo>
                  <a:lnTo>
                    <a:pt x="318" y="13"/>
                  </a:lnTo>
                  <a:lnTo>
                    <a:pt x="287" y="20"/>
                  </a:lnTo>
                  <a:lnTo>
                    <a:pt x="258" y="30"/>
                  </a:lnTo>
                  <a:lnTo>
                    <a:pt x="228" y="39"/>
                  </a:lnTo>
                  <a:lnTo>
                    <a:pt x="200" y="51"/>
                  </a:lnTo>
                  <a:lnTo>
                    <a:pt x="172" y="64"/>
                  </a:lnTo>
                  <a:lnTo>
                    <a:pt x="145" y="79"/>
                  </a:lnTo>
                  <a:lnTo>
                    <a:pt x="119" y="94"/>
                  </a:lnTo>
                  <a:lnTo>
                    <a:pt x="93" y="111"/>
                  </a:lnTo>
                  <a:lnTo>
                    <a:pt x="68" y="129"/>
                  </a:lnTo>
                  <a:lnTo>
                    <a:pt x="45" y="148"/>
                  </a:lnTo>
                  <a:lnTo>
                    <a:pt x="22" y="169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223"/>
            <p:cNvSpPr>
              <a:spLocks/>
            </p:cNvSpPr>
            <p:nvPr/>
          </p:nvSpPr>
          <p:spPr bwMode="auto">
            <a:xfrm>
              <a:off x="8196263" y="3071813"/>
              <a:ext cx="236538" cy="80963"/>
            </a:xfrm>
            <a:custGeom>
              <a:avLst/>
              <a:gdLst>
                <a:gd name="T0" fmla="*/ 75 w 595"/>
                <a:gd name="T1" fmla="*/ 203 h 203"/>
                <a:gd name="T2" fmla="*/ 85 w 595"/>
                <a:gd name="T3" fmla="*/ 192 h 203"/>
                <a:gd name="T4" fmla="*/ 108 w 595"/>
                <a:gd name="T5" fmla="*/ 171 h 203"/>
                <a:gd name="T6" fmla="*/ 133 w 595"/>
                <a:gd name="T7" fmla="*/ 154 h 203"/>
                <a:gd name="T8" fmla="*/ 160 w 595"/>
                <a:gd name="T9" fmla="*/ 138 h 203"/>
                <a:gd name="T10" fmla="*/ 189 w 595"/>
                <a:gd name="T11" fmla="*/ 125 h 203"/>
                <a:gd name="T12" fmla="*/ 218 w 595"/>
                <a:gd name="T13" fmla="*/ 115 h 203"/>
                <a:gd name="T14" fmla="*/ 249 w 595"/>
                <a:gd name="T15" fmla="*/ 109 h 203"/>
                <a:gd name="T16" fmla="*/ 282 w 595"/>
                <a:gd name="T17" fmla="*/ 106 h 203"/>
                <a:gd name="T18" fmla="*/ 298 w 595"/>
                <a:gd name="T19" fmla="*/ 104 h 203"/>
                <a:gd name="T20" fmla="*/ 331 w 595"/>
                <a:gd name="T21" fmla="*/ 107 h 203"/>
                <a:gd name="T22" fmla="*/ 363 w 595"/>
                <a:gd name="T23" fmla="*/ 111 h 203"/>
                <a:gd name="T24" fmla="*/ 392 w 595"/>
                <a:gd name="T25" fmla="*/ 120 h 203"/>
                <a:gd name="T26" fmla="*/ 422 w 595"/>
                <a:gd name="T27" fmla="*/ 131 h 203"/>
                <a:gd name="T28" fmla="*/ 449 w 595"/>
                <a:gd name="T29" fmla="*/ 145 h 203"/>
                <a:gd name="T30" fmla="*/ 476 w 595"/>
                <a:gd name="T31" fmla="*/ 162 h 203"/>
                <a:gd name="T32" fmla="*/ 500 w 595"/>
                <a:gd name="T33" fmla="*/ 181 h 203"/>
                <a:gd name="T34" fmla="*/ 522 w 595"/>
                <a:gd name="T35" fmla="*/ 203 h 203"/>
                <a:gd name="T36" fmla="*/ 595 w 595"/>
                <a:gd name="T37" fmla="*/ 130 h 203"/>
                <a:gd name="T38" fmla="*/ 566 w 595"/>
                <a:gd name="T39" fmla="*/ 101 h 203"/>
                <a:gd name="T40" fmla="*/ 534 w 595"/>
                <a:gd name="T41" fmla="*/ 76 h 203"/>
                <a:gd name="T42" fmla="*/ 499 w 595"/>
                <a:gd name="T43" fmla="*/ 54 h 203"/>
                <a:gd name="T44" fmla="*/ 463 w 595"/>
                <a:gd name="T45" fmla="*/ 35 h 203"/>
                <a:gd name="T46" fmla="*/ 424 w 595"/>
                <a:gd name="T47" fmla="*/ 20 h 203"/>
                <a:gd name="T48" fmla="*/ 384 w 595"/>
                <a:gd name="T49" fmla="*/ 9 h 203"/>
                <a:gd name="T50" fmla="*/ 341 w 595"/>
                <a:gd name="T51" fmla="*/ 2 h 203"/>
                <a:gd name="T52" fmla="*/ 298 w 595"/>
                <a:gd name="T53" fmla="*/ 0 h 203"/>
                <a:gd name="T54" fmla="*/ 276 w 595"/>
                <a:gd name="T55" fmla="*/ 1 h 203"/>
                <a:gd name="T56" fmla="*/ 234 w 595"/>
                <a:gd name="T57" fmla="*/ 6 h 203"/>
                <a:gd name="T58" fmla="*/ 192 w 595"/>
                <a:gd name="T59" fmla="*/ 15 h 203"/>
                <a:gd name="T60" fmla="*/ 153 w 595"/>
                <a:gd name="T61" fmla="*/ 28 h 203"/>
                <a:gd name="T62" fmla="*/ 114 w 595"/>
                <a:gd name="T63" fmla="*/ 44 h 203"/>
                <a:gd name="T64" fmla="*/ 79 w 595"/>
                <a:gd name="T65" fmla="*/ 64 h 203"/>
                <a:gd name="T66" fmla="*/ 46 w 595"/>
                <a:gd name="T67" fmla="*/ 88 h 203"/>
                <a:gd name="T68" fmla="*/ 14 w 595"/>
                <a:gd name="T69" fmla="*/ 115 h 203"/>
                <a:gd name="T70" fmla="*/ 0 w 595"/>
                <a:gd name="T71" fmla="*/ 13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5" h="203">
                  <a:moveTo>
                    <a:pt x="0" y="130"/>
                  </a:moveTo>
                  <a:lnTo>
                    <a:pt x="75" y="203"/>
                  </a:lnTo>
                  <a:lnTo>
                    <a:pt x="75" y="203"/>
                  </a:lnTo>
                  <a:lnTo>
                    <a:pt x="85" y="192"/>
                  </a:lnTo>
                  <a:lnTo>
                    <a:pt x="97" y="181"/>
                  </a:lnTo>
                  <a:lnTo>
                    <a:pt x="108" y="171"/>
                  </a:lnTo>
                  <a:lnTo>
                    <a:pt x="121" y="162"/>
                  </a:lnTo>
                  <a:lnTo>
                    <a:pt x="133" y="154"/>
                  </a:lnTo>
                  <a:lnTo>
                    <a:pt x="146" y="145"/>
                  </a:lnTo>
                  <a:lnTo>
                    <a:pt x="160" y="138"/>
                  </a:lnTo>
                  <a:lnTo>
                    <a:pt x="173" y="131"/>
                  </a:lnTo>
                  <a:lnTo>
                    <a:pt x="189" y="125"/>
                  </a:lnTo>
                  <a:lnTo>
                    <a:pt x="203" y="120"/>
                  </a:lnTo>
                  <a:lnTo>
                    <a:pt x="218" y="115"/>
                  </a:lnTo>
                  <a:lnTo>
                    <a:pt x="234" y="111"/>
                  </a:lnTo>
                  <a:lnTo>
                    <a:pt x="249" y="109"/>
                  </a:lnTo>
                  <a:lnTo>
                    <a:pt x="265" y="107"/>
                  </a:lnTo>
                  <a:lnTo>
                    <a:pt x="282" y="106"/>
                  </a:lnTo>
                  <a:lnTo>
                    <a:pt x="298" y="104"/>
                  </a:lnTo>
                  <a:lnTo>
                    <a:pt x="298" y="104"/>
                  </a:lnTo>
                  <a:lnTo>
                    <a:pt x="315" y="106"/>
                  </a:lnTo>
                  <a:lnTo>
                    <a:pt x="331" y="107"/>
                  </a:lnTo>
                  <a:lnTo>
                    <a:pt x="346" y="109"/>
                  </a:lnTo>
                  <a:lnTo>
                    <a:pt x="363" y="111"/>
                  </a:lnTo>
                  <a:lnTo>
                    <a:pt x="378" y="115"/>
                  </a:lnTo>
                  <a:lnTo>
                    <a:pt x="392" y="120"/>
                  </a:lnTo>
                  <a:lnTo>
                    <a:pt x="408" y="125"/>
                  </a:lnTo>
                  <a:lnTo>
                    <a:pt x="422" y="131"/>
                  </a:lnTo>
                  <a:lnTo>
                    <a:pt x="436" y="138"/>
                  </a:lnTo>
                  <a:lnTo>
                    <a:pt x="449" y="145"/>
                  </a:lnTo>
                  <a:lnTo>
                    <a:pt x="463" y="154"/>
                  </a:lnTo>
                  <a:lnTo>
                    <a:pt x="476" y="162"/>
                  </a:lnTo>
                  <a:lnTo>
                    <a:pt x="488" y="171"/>
                  </a:lnTo>
                  <a:lnTo>
                    <a:pt x="500" y="181"/>
                  </a:lnTo>
                  <a:lnTo>
                    <a:pt x="511" y="192"/>
                  </a:lnTo>
                  <a:lnTo>
                    <a:pt x="522" y="203"/>
                  </a:lnTo>
                  <a:lnTo>
                    <a:pt x="595" y="130"/>
                  </a:lnTo>
                  <a:lnTo>
                    <a:pt x="595" y="130"/>
                  </a:lnTo>
                  <a:lnTo>
                    <a:pt x="581" y="115"/>
                  </a:lnTo>
                  <a:lnTo>
                    <a:pt x="566" y="101"/>
                  </a:lnTo>
                  <a:lnTo>
                    <a:pt x="550" y="88"/>
                  </a:lnTo>
                  <a:lnTo>
                    <a:pt x="534" y="76"/>
                  </a:lnTo>
                  <a:lnTo>
                    <a:pt x="516" y="64"/>
                  </a:lnTo>
                  <a:lnTo>
                    <a:pt x="499" y="54"/>
                  </a:lnTo>
                  <a:lnTo>
                    <a:pt x="481" y="44"/>
                  </a:lnTo>
                  <a:lnTo>
                    <a:pt x="463" y="35"/>
                  </a:lnTo>
                  <a:lnTo>
                    <a:pt x="443" y="28"/>
                  </a:lnTo>
                  <a:lnTo>
                    <a:pt x="424" y="20"/>
                  </a:lnTo>
                  <a:lnTo>
                    <a:pt x="403" y="15"/>
                  </a:lnTo>
                  <a:lnTo>
                    <a:pt x="384" y="9"/>
                  </a:lnTo>
                  <a:lnTo>
                    <a:pt x="363" y="6"/>
                  </a:lnTo>
                  <a:lnTo>
                    <a:pt x="341" y="2"/>
                  </a:lnTo>
                  <a:lnTo>
                    <a:pt x="320" y="1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76" y="1"/>
                  </a:lnTo>
                  <a:lnTo>
                    <a:pt x="254" y="2"/>
                  </a:lnTo>
                  <a:lnTo>
                    <a:pt x="234" y="6"/>
                  </a:lnTo>
                  <a:lnTo>
                    <a:pt x="213" y="9"/>
                  </a:lnTo>
                  <a:lnTo>
                    <a:pt x="192" y="15"/>
                  </a:lnTo>
                  <a:lnTo>
                    <a:pt x="172" y="20"/>
                  </a:lnTo>
                  <a:lnTo>
                    <a:pt x="153" y="28"/>
                  </a:lnTo>
                  <a:lnTo>
                    <a:pt x="133" y="35"/>
                  </a:lnTo>
                  <a:lnTo>
                    <a:pt x="114" y="44"/>
                  </a:lnTo>
                  <a:lnTo>
                    <a:pt x="97" y="54"/>
                  </a:lnTo>
                  <a:lnTo>
                    <a:pt x="79" y="64"/>
                  </a:lnTo>
                  <a:lnTo>
                    <a:pt x="62" y="76"/>
                  </a:lnTo>
                  <a:lnTo>
                    <a:pt x="46" y="88"/>
                  </a:lnTo>
                  <a:lnTo>
                    <a:pt x="30" y="101"/>
                  </a:lnTo>
                  <a:lnTo>
                    <a:pt x="14" y="115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224"/>
            <p:cNvSpPr>
              <a:spLocks/>
            </p:cNvSpPr>
            <p:nvPr/>
          </p:nvSpPr>
          <p:spPr bwMode="auto">
            <a:xfrm>
              <a:off x="8270876" y="3165476"/>
              <a:ext cx="85725" cy="87313"/>
            </a:xfrm>
            <a:custGeom>
              <a:avLst/>
              <a:gdLst>
                <a:gd name="T0" fmla="*/ 109 w 218"/>
                <a:gd name="T1" fmla="*/ 0 h 218"/>
                <a:gd name="T2" fmla="*/ 87 w 218"/>
                <a:gd name="T3" fmla="*/ 2 h 218"/>
                <a:gd name="T4" fmla="*/ 67 w 218"/>
                <a:gd name="T5" fmla="*/ 8 h 218"/>
                <a:gd name="T6" fmla="*/ 48 w 218"/>
                <a:gd name="T7" fmla="*/ 19 h 218"/>
                <a:gd name="T8" fmla="*/ 31 w 218"/>
                <a:gd name="T9" fmla="*/ 32 h 218"/>
                <a:gd name="T10" fmla="*/ 18 w 218"/>
                <a:gd name="T11" fmla="*/ 47 h 218"/>
                <a:gd name="T12" fmla="*/ 8 w 218"/>
                <a:gd name="T13" fmla="*/ 66 h 218"/>
                <a:gd name="T14" fmla="*/ 2 w 218"/>
                <a:gd name="T15" fmla="*/ 87 h 218"/>
                <a:gd name="T16" fmla="*/ 0 w 218"/>
                <a:gd name="T17" fmla="*/ 108 h 218"/>
                <a:gd name="T18" fmla="*/ 1 w 218"/>
                <a:gd name="T19" fmla="*/ 119 h 218"/>
                <a:gd name="T20" fmla="*/ 5 w 218"/>
                <a:gd name="T21" fmla="*/ 141 h 218"/>
                <a:gd name="T22" fmla="*/ 13 w 218"/>
                <a:gd name="T23" fmla="*/ 160 h 218"/>
                <a:gd name="T24" fmla="*/ 25 w 218"/>
                <a:gd name="T25" fmla="*/ 177 h 218"/>
                <a:gd name="T26" fmla="*/ 39 w 218"/>
                <a:gd name="T27" fmla="*/ 193 h 218"/>
                <a:gd name="T28" fmla="*/ 57 w 218"/>
                <a:gd name="T29" fmla="*/ 205 h 218"/>
                <a:gd name="T30" fmla="*/ 76 w 218"/>
                <a:gd name="T31" fmla="*/ 213 h 218"/>
                <a:gd name="T32" fmla="*/ 98 w 218"/>
                <a:gd name="T33" fmla="*/ 217 h 218"/>
                <a:gd name="T34" fmla="*/ 109 w 218"/>
                <a:gd name="T35" fmla="*/ 218 h 218"/>
                <a:gd name="T36" fmla="*/ 131 w 218"/>
                <a:gd name="T37" fmla="*/ 216 h 218"/>
                <a:gd name="T38" fmla="*/ 151 w 218"/>
                <a:gd name="T39" fmla="*/ 209 h 218"/>
                <a:gd name="T40" fmla="*/ 170 w 218"/>
                <a:gd name="T41" fmla="*/ 199 h 218"/>
                <a:gd name="T42" fmla="*/ 186 w 218"/>
                <a:gd name="T43" fmla="*/ 185 h 218"/>
                <a:gd name="T44" fmla="*/ 199 w 218"/>
                <a:gd name="T45" fmla="*/ 170 h 218"/>
                <a:gd name="T46" fmla="*/ 209 w 218"/>
                <a:gd name="T47" fmla="*/ 151 h 218"/>
                <a:gd name="T48" fmla="*/ 216 w 218"/>
                <a:gd name="T49" fmla="*/ 130 h 218"/>
                <a:gd name="T50" fmla="*/ 218 w 218"/>
                <a:gd name="T51" fmla="*/ 108 h 218"/>
                <a:gd name="T52" fmla="*/ 218 w 218"/>
                <a:gd name="T53" fmla="*/ 97 h 218"/>
                <a:gd name="T54" fmla="*/ 213 w 218"/>
                <a:gd name="T55" fmla="*/ 77 h 218"/>
                <a:gd name="T56" fmla="*/ 205 w 218"/>
                <a:gd name="T57" fmla="*/ 57 h 218"/>
                <a:gd name="T58" fmla="*/ 194 w 218"/>
                <a:gd name="T59" fmla="*/ 39 h 218"/>
                <a:gd name="T60" fmla="*/ 178 w 218"/>
                <a:gd name="T61" fmla="*/ 24 h 218"/>
                <a:gd name="T62" fmla="*/ 161 w 218"/>
                <a:gd name="T63" fmla="*/ 13 h 218"/>
                <a:gd name="T64" fmla="*/ 141 w 218"/>
                <a:gd name="T65" fmla="*/ 4 h 218"/>
                <a:gd name="T66" fmla="*/ 120 w 218"/>
                <a:gd name="T67" fmla="*/ 0 h 218"/>
                <a:gd name="T68" fmla="*/ 109 w 218"/>
                <a:gd name="T6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18">
                  <a:moveTo>
                    <a:pt x="109" y="0"/>
                  </a:moveTo>
                  <a:lnTo>
                    <a:pt x="109" y="0"/>
                  </a:lnTo>
                  <a:lnTo>
                    <a:pt x="98" y="0"/>
                  </a:lnTo>
                  <a:lnTo>
                    <a:pt x="87" y="2"/>
                  </a:lnTo>
                  <a:lnTo>
                    <a:pt x="76" y="4"/>
                  </a:lnTo>
                  <a:lnTo>
                    <a:pt x="67" y="8"/>
                  </a:lnTo>
                  <a:lnTo>
                    <a:pt x="57" y="13"/>
                  </a:lnTo>
                  <a:lnTo>
                    <a:pt x="48" y="19"/>
                  </a:lnTo>
                  <a:lnTo>
                    <a:pt x="39" y="24"/>
                  </a:lnTo>
                  <a:lnTo>
                    <a:pt x="31" y="32"/>
                  </a:lnTo>
                  <a:lnTo>
                    <a:pt x="25" y="39"/>
                  </a:lnTo>
                  <a:lnTo>
                    <a:pt x="18" y="47"/>
                  </a:lnTo>
                  <a:lnTo>
                    <a:pt x="13" y="57"/>
                  </a:lnTo>
                  <a:lnTo>
                    <a:pt x="8" y="66"/>
                  </a:lnTo>
                  <a:lnTo>
                    <a:pt x="5" y="77"/>
                  </a:lnTo>
                  <a:lnTo>
                    <a:pt x="2" y="87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119"/>
                  </a:lnTo>
                  <a:lnTo>
                    <a:pt x="2" y="130"/>
                  </a:lnTo>
                  <a:lnTo>
                    <a:pt x="5" y="141"/>
                  </a:lnTo>
                  <a:lnTo>
                    <a:pt x="8" y="151"/>
                  </a:lnTo>
                  <a:lnTo>
                    <a:pt x="13" y="160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31" y="185"/>
                  </a:lnTo>
                  <a:lnTo>
                    <a:pt x="39" y="193"/>
                  </a:lnTo>
                  <a:lnTo>
                    <a:pt x="48" y="199"/>
                  </a:lnTo>
                  <a:lnTo>
                    <a:pt x="57" y="205"/>
                  </a:lnTo>
                  <a:lnTo>
                    <a:pt x="67" y="209"/>
                  </a:lnTo>
                  <a:lnTo>
                    <a:pt x="76" y="213"/>
                  </a:lnTo>
                  <a:lnTo>
                    <a:pt x="87" y="216"/>
                  </a:lnTo>
                  <a:lnTo>
                    <a:pt x="98" y="217"/>
                  </a:lnTo>
                  <a:lnTo>
                    <a:pt x="109" y="218"/>
                  </a:lnTo>
                  <a:lnTo>
                    <a:pt x="109" y="218"/>
                  </a:lnTo>
                  <a:lnTo>
                    <a:pt x="120" y="217"/>
                  </a:lnTo>
                  <a:lnTo>
                    <a:pt x="131" y="216"/>
                  </a:lnTo>
                  <a:lnTo>
                    <a:pt x="141" y="213"/>
                  </a:lnTo>
                  <a:lnTo>
                    <a:pt x="151" y="209"/>
                  </a:lnTo>
                  <a:lnTo>
                    <a:pt x="161" y="205"/>
                  </a:lnTo>
                  <a:lnTo>
                    <a:pt x="170" y="199"/>
                  </a:lnTo>
                  <a:lnTo>
                    <a:pt x="178" y="193"/>
                  </a:lnTo>
                  <a:lnTo>
                    <a:pt x="186" y="185"/>
                  </a:lnTo>
                  <a:lnTo>
                    <a:pt x="194" y="177"/>
                  </a:lnTo>
                  <a:lnTo>
                    <a:pt x="199" y="170"/>
                  </a:lnTo>
                  <a:lnTo>
                    <a:pt x="205" y="160"/>
                  </a:lnTo>
                  <a:lnTo>
                    <a:pt x="209" y="151"/>
                  </a:lnTo>
                  <a:lnTo>
                    <a:pt x="213" y="141"/>
                  </a:lnTo>
                  <a:lnTo>
                    <a:pt x="216" y="130"/>
                  </a:lnTo>
                  <a:lnTo>
                    <a:pt x="218" y="119"/>
                  </a:lnTo>
                  <a:lnTo>
                    <a:pt x="218" y="10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6" y="87"/>
                  </a:lnTo>
                  <a:lnTo>
                    <a:pt x="213" y="77"/>
                  </a:lnTo>
                  <a:lnTo>
                    <a:pt x="209" y="66"/>
                  </a:lnTo>
                  <a:lnTo>
                    <a:pt x="205" y="57"/>
                  </a:lnTo>
                  <a:lnTo>
                    <a:pt x="199" y="47"/>
                  </a:lnTo>
                  <a:lnTo>
                    <a:pt x="194" y="39"/>
                  </a:lnTo>
                  <a:lnTo>
                    <a:pt x="186" y="32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1" y="13"/>
                  </a:lnTo>
                  <a:lnTo>
                    <a:pt x="151" y="8"/>
                  </a:lnTo>
                  <a:lnTo>
                    <a:pt x="141" y="4"/>
                  </a:lnTo>
                  <a:lnTo>
                    <a:pt x="131" y="2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22" name="Picture 4" descr="C:\Users\fujisawa\Desktop\images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1593" y="3570449"/>
            <a:ext cx="415143" cy="415143"/>
          </a:xfrm>
          <a:prstGeom prst="rect">
            <a:avLst/>
          </a:prstGeom>
          <a:noFill/>
        </p:spPr>
      </p:pic>
      <p:pic>
        <p:nvPicPr>
          <p:cNvPr id="23" name="Picture 5" descr="C:\Users\fujisawa\Desktop\image7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997" y="3586891"/>
            <a:ext cx="360040" cy="360040"/>
          </a:xfrm>
          <a:prstGeom prst="rect">
            <a:avLst/>
          </a:prstGeom>
          <a:noFill/>
        </p:spPr>
      </p:pic>
      <p:pic>
        <p:nvPicPr>
          <p:cNvPr id="24" name="Picture 94" descr="RS2A01A0KA4_軽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31847" y="4879024"/>
            <a:ext cx="790793" cy="112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グループ化 24"/>
          <p:cNvGrpSpPr/>
          <p:nvPr/>
        </p:nvGrpSpPr>
        <p:grpSpPr>
          <a:xfrm rot="5400000">
            <a:off x="7798095" y="5161772"/>
            <a:ext cx="231558" cy="526072"/>
            <a:chOff x="7294563" y="2651125"/>
            <a:chExt cx="298450" cy="479425"/>
          </a:xfrm>
        </p:grpSpPr>
        <p:sp>
          <p:nvSpPr>
            <p:cNvPr id="26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32" name="Picture 3" descr="C:\Users\fujisawa\Desktop\inde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293" y="3968568"/>
            <a:ext cx="540060" cy="540060"/>
          </a:xfrm>
          <a:prstGeom prst="rect">
            <a:avLst/>
          </a:prstGeom>
          <a:noFill/>
        </p:spPr>
      </p:pic>
      <p:pic>
        <p:nvPicPr>
          <p:cNvPr id="33" name="Picture 20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40" y="1878864"/>
            <a:ext cx="1317674" cy="106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11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0" y="279400"/>
            <a:ext cx="9144000" cy="46166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無線方式比較　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(Wi-Fi</a:t>
            </a:r>
            <a:r>
              <a:rPr lang="ja-JP" altLang="en-US" i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–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Bluetooth(BT))</a:t>
            </a:r>
            <a:r>
              <a:rPr lang="en-US" altLang="ja-JP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endParaRPr lang="ja-JP" altLang="en-US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36573"/>
              </p:ext>
            </p:extLst>
          </p:nvPr>
        </p:nvGraphicFramePr>
        <p:xfrm>
          <a:off x="121301" y="900002"/>
          <a:ext cx="8953426" cy="4406576"/>
        </p:xfrm>
        <a:graphic>
          <a:graphicData uri="http://schemas.openxmlformats.org/drawingml/2006/table">
            <a:tbl>
              <a:tblPr/>
              <a:tblGrid>
                <a:gridCol w="255540"/>
                <a:gridCol w="1939866"/>
                <a:gridCol w="2269148"/>
                <a:gridCol w="2389909"/>
                <a:gridCol w="2098963"/>
              </a:tblGrid>
              <a:tr h="31637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Wi-Fi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Bluetooth(BT)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備考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</a:tr>
              <a:tr h="1028603"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パラメータ転送時間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通信速度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規格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25.7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秒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(54Mbps:</a:t>
                      </a: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IEEE802.11b)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70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秒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(1M:IEEE802.15.1)</a:t>
                      </a: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(BT5.0:3Mbps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可能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RS3_EtherCAT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アンプでの想定値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6352"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同時接続数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制限なし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(BT5.0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以上制限なし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3345">
                <a:tc>
                  <a:txBody>
                    <a:bodyPr/>
                    <a:lstStyle/>
                    <a:p>
                      <a:pPr marL="69850" marR="0" lvl="0" indent="0" algn="ctr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消費電力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400mA</a:t>
                      </a:r>
                      <a:endParaRPr lang="en-US" altLang="ja-JP" sz="18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60mA</a:t>
                      </a:r>
                      <a:endParaRPr lang="en-US" altLang="ja-JP" sz="18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デバイス単体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@3.3V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024"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通信距離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100m</a:t>
                      </a:r>
                      <a:endParaRPr lang="en-US" altLang="ja-JP" sz="1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10m</a:t>
                      </a:r>
                      <a:endParaRPr lang="en-US" altLang="ja-JP" sz="1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理論値</a:t>
                      </a:r>
                      <a:endParaRPr lang="en-US" altLang="ja-JP" sz="1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3978">
                <a:tc>
                  <a:txBody>
                    <a:bodyPr/>
                    <a:lstStyle/>
                    <a:p>
                      <a:pPr marL="355600" marR="0" lvl="0" indent="-285750" algn="ctr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28575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市場要求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クリーンルーム環境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環境で制限なし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必要なときのみ接続したいとの要望あり。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6867">
                <a:tc>
                  <a:txBody>
                    <a:bodyPr/>
                    <a:lstStyle/>
                    <a:p>
                      <a:pPr marL="355600" marR="0" lvl="0" indent="-285750" algn="ctr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28575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ネットワーク接続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変換不要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ctr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(TCP/IP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変換必要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121300" y="5667871"/>
            <a:ext cx="89534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ja-JP" altLang="en-US" sz="2000" b="1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市場要求，消費電力の面で有利な</a:t>
            </a:r>
            <a:r>
              <a:rPr lang="en-US" altLang="ja-JP" sz="2000" b="1" dirty="0" smtClean="0">
                <a:solidFill>
                  <a:srgbClr val="C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Bluetooth</a:t>
            </a:r>
            <a:r>
              <a:rPr lang="ja-JP" altLang="en-US" sz="2000" b="1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を採用する。</a:t>
            </a:r>
            <a:endParaRPr lang="en-US" altLang="ja-JP" sz="2000" b="1" dirty="0" smtClean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/>
            <a:r>
              <a:rPr lang="ja-JP" altLang="en-US" sz="2000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ネットワークに接続するための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BT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⇔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TCP/I</a:t>
            </a:r>
            <a:r>
              <a:rPr lang="en-US" altLang="ja-JP" sz="20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変換ソフトウェアを開発する。</a:t>
            </a:r>
            <a:r>
              <a:rPr lang="ja-JP" altLang="en-US" sz="2000" b="1" dirty="0" smtClean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ja-JP" altLang="en-US" sz="2000" b="1" u="sng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221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0" y="279400"/>
            <a:ext cx="9144000" cy="46166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i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i="1" u="sng" dirty="0" err="1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  <a:r>
              <a:rPr lang="ja-JP" altLang="en-US" i="1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対応での課題</a:t>
            </a:r>
            <a:r>
              <a:rPr lang="en-US" altLang="ja-JP" u="sng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endParaRPr lang="ja-JP" altLang="en-US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69200"/>
              </p:ext>
            </p:extLst>
          </p:nvPr>
        </p:nvGraphicFramePr>
        <p:xfrm>
          <a:off x="121301" y="900000"/>
          <a:ext cx="8761441" cy="5329302"/>
        </p:xfrm>
        <a:graphic>
          <a:graphicData uri="http://schemas.openxmlformats.org/drawingml/2006/table">
            <a:tbl>
              <a:tblPr/>
              <a:tblGrid>
                <a:gridCol w="367791"/>
                <a:gridCol w="3584144"/>
                <a:gridCol w="4809506"/>
              </a:tblGrid>
              <a:tr h="32595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課題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900"/>
                        </a:lnSpc>
                      </a:pPr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対応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999FF"/>
                        </a:gs>
                        <a:gs pos="5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9999FF"/>
                        </a:gs>
                      </a:gsLst>
                      <a:lin ang="5400000" scaled="1"/>
                    </a:gradFill>
                  </a:tcPr>
                </a:tc>
              </a:tr>
              <a:tr h="1540993"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無線規格の検討・無線化技術</a:t>
                      </a: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Bluetooth(BT)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の採用，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SIG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認証</a:t>
                      </a:r>
                      <a:endParaRPr lang="en-US" altLang="ja-JP" sz="18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・アンテナ内蔵無線モジュールの採用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・デバイスメーカの提供の開発環境・リソースの徹底活用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ドングル形式のオプションとし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て無線化対応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・電波法認証　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対象国の限定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2540"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性能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通信速度，同時接続数，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消費電流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・通信プロトコルの最適化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・最低限の同時接続数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(7)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・より高速な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BT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規格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(Ver5.0)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の採用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・サーボアンプ制御電源の大容量化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・無線評価設備の導入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5019">
                <a:tc>
                  <a:txBody>
                    <a:bodyPr/>
                    <a:lstStyle/>
                    <a:p>
                      <a:pPr marL="69850" marR="0" lvl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0" lvl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サーボアンプのグローバル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IP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化</a:t>
                      </a:r>
                    </a:p>
                    <a:p>
                      <a:pPr marL="69850" marR="0" lvl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・採用事例を調査し，参考とする。</a:t>
                      </a:r>
                      <a:endParaRPr lang="en-US" altLang="ja-JP" sz="1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marR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BT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⇔</a:t>
                      </a:r>
                      <a:r>
                        <a:rPr lang="en-US" altLang="ja-JP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TCP/IP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変換ソフトウェアの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開発</a:t>
                      </a:r>
                      <a:endParaRPr lang="en-US" altLang="ja-JP" sz="18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070"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indent="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アプリ公開手段の確立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73025" indent="0" algn="l" fontAlgn="ctr">
                        <a:lnSpc>
                          <a:spcPts val="1900"/>
                        </a:lnSpc>
                        <a:buFont typeface="Arial" panose="020B0604020202020204" pitchFamily="34" charset="0"/>
                        <a:buNone/>
                      </a:pPr>
                      <a:endParaRPr lang="ja-JP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App</a:t>
                      </a: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store</a:t>
                      </a:r>
                      <a:r>
                        <a:rPr lang="ja-JP" alt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、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Google</a:t>
                      </a: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play</a:t>
                      </a:r>
                      <a:r>
                        <a:rPr lang="ja-JP" altLang="en-US" sz="1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への</a:t>
                      </a:r>
                      <a:r>
                        <a:rPr lang="ja-JP" alt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登録</a:t>
                      </a:r>
                      <a:endParaRPr lang="en-US" altLang="ja-JP" sz="18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 marL="355600" marR="0" lvl="0" indent="-28575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28575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クラウドサーバ接続・設置・管理</a:t>
                      </a:r>
                    </a:p>
                    <a:p>
                      <a:pPr marL="355600" marR="0" lvl="0" indent="-285750" algn="l" defTabSz="914400" rtl="0" eaLnBrk="1" fontAlgn="ctr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ja-JP" alt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025" indent="0" algn="l" fontAlgn="ctr">
                        <a:lnSpc>
                          <a:spcPts val="19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全事業部共通クラウドサーバ</a:t>
                      </a:r>
                      <a:r>
                        <a:rPr lang="ja-JP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への接続</a:t>
                      </a:r>
                      <a:endParaRPr lang="en-US" altLang="ja-JP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46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山洋会社概要">
  <a:themeElements>
    <a:clrScheme name="2_山洋会社概要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山洋会社概要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ＭＳ ゴシック" panose="020B0609070205080204" pitchFamily="49" charset="-128"/>
            <a:ea typeface="ＭＳ ゴシック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ＭＳ ゴシック" panose="020B0609070205080204" pitchFamily="49" charset="-128"/>
            <a:ea typeface="ＭＳ ゴシック" panose="020B0609070205080204" pitchFamily="49" charset="-128"/>
          </a:defRPr>
        </a:defPPr>
      </a:lstStyle>
    </a:lnDef>
  </a:objectDefaults>
  <a:extraClrSchemeLst>
    <a:extraClrScheme>
      <a:clrScheme name="2_山洋会社概要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山洋会社概要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山洋会社概要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山洋会社概要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山洋会社概要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山洋会社概要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山洋会社概要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C:\WINDOWS\ﾃﾞｽｸﾄｯﾌﾟ\Think　Tank\山洋プリゼン\2_山洋会社概要.ppt</Template>
  <TotalTime>57732</TotalTime>
  <Words>401</Words>
  <Application>Microsoft Office PowerPoint</Application>
  <PresentationFormat>画面に合わせる (4:3)</PresentationFormat>
  <Paragraphs>125</Paragraphs>
  <Slides>4</Slides>
  <Notes>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Meiryo UI</vt:lpstr>
      <vt:lpstr>ＭＳ Ｐゴシック</vt:lpstr>
      <vt:lpstr>ＭＳ Ｐ明朝</vt:lpstr>
      <vt:lpstr>ＭＳ ゴシック</vt:lpstr>
      <vt:lpstr>メイリオ</vt:lpstr>
      <vt:lpstr>Arial</vt:lpstr>
      <vt:lpstr>Times New Roman</vt:lpstr>
      <vt:lpstr>Wingdings</vt:lpstr>
      <vt:lpstr>2_山洋会社概要</vt:lpstr>
      <vt:lpstr>ビットマップ 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山洋電気株式会社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小野寺 悟</dc:creator>
  <cp:lastModifiedBy>藤沢 健一</cp:lastModifiedBy>
  <cp:revision>2203</cp:revision>
  <cp:lastPrinted>2019-01-31T09:22:20Z</cp:lastPrinted>
  <dcterms:created xsi:type="dcterms:W3CDTF">2004-08-19T05:09:13Z</dcterms:created>
  <dcterms:modified xsi:type="dcterms:W3CDTF">2019-03-14T00:48:53Z</dcterms:modified>
</cp:coreProperties>
</file>