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7" r:id="rId3"/>
    <p:sldId id="260" r:id="rId5"/>
    <p:sldId id="413" r:id="rId6"/>
    <p:sldId id="414" r:id="rId7"/>
    <p:sldId id="412" r:id="rId8"/>
    <p:sldId id="415" r:id="rId9"/>
    <p:sldId id="420" r:id="rId10"/>
    <p:sldId id="382" r:id="rId11"/>
    <p:sldId id="428" r:id="rId12"/>
    <p:sldId id="421" r:id="rId13"/>
    <p:sldId id="429" r:id="rId14"/>
    <p:sldId id="418" r:id="rId15"/>
    <p:sldId id="419" r:id="rId16"/>
    <p:sldId id="284" r:id="rId17"/>
    <p:sldId id="425" r:id="rId18"/>
    <p:sldId id="33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4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906270"/>
            <a:ext cx="10852150" cy="1176020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6000" b="1">
                <a:effectLst/>
              </a:rPr>
              <a:t>从促销引擎到微内核架构</a:t>
            </a:r>
            <a:endParaRPr lang="zh-CN" altLang="en-US" sz="6000" b="1"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85045" y="4975225"/>
            <a:ext cx="2306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阙忠桑</a:t>
            </a:r>
            <a:endParaRPr lang="zh-CN" altLang="en-US"/>
          </a:p>
          <a:p>
            <a:r>
              <a:rPr lang="en-US" altLang="zh-CN"/>
              <a:t>631706099@qq.com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669882" y="444700"/>
            <a:ext cx="10852237" cy="648000"/>
          </a:xfrm>
        </p:spPr>
        <p:txBody>
          <a:bodyPr anchor="ctr"/>
          <a:p>
            <a:r>
              <a:rPr lang="en-US" altLang="zh-CN">
                <a:sym typeface="+mn-ea"/>
              </a:rPr>
              <a:t>know Why</a:t>
            </a:r>
            <a:endParaRPr lang="en-US" altLang="zh-CN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9925" y="1216660"/>
            <a:ext cx="3034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一切的基础 </a:t>
            </a:r>
            <a:r>
              <a:rPr lang="en-US" altLang="zh-CN"/>
              <a:t>-&gt; </a:t>
            </a:r>
            <a:r>
              <a:rPr lang="zh-CN" altLang="en-US"/>
              <a:t>模板方法模式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3955" y="1821180"/>
            <a:ext cx="8227755" cy="432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" y="2075180"/>
            <a:ext cx="2870200" cy="2857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77865" y="724535"/>
            <a:ext cx="307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唯一一个实现类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结果集不算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7108190" y="1309370"/>
            <a:ext cx="260985" cy="410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2807970" y="2874645"/>
            <a:ext cx="1118235" cy="273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know Why</a:t>
            </a:r>
            <a:endParaRPr lang="en-US" altLang="zh-CN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9925" y="1216660"/>
            <a:ext cx="311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从手撸一个</a:t>
            </a:r>
            <a:r>
              <a:rPr lang="en-US" altLang="zh-CN"/>
              <a:t>mini</a:t>
            </a:r>
            <a:r>
              <a:rPr lang="zh-CN" altLang="en-US"/>
              <a:t>促销引擎开始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551940" y="1873885"/>
            <a:ext cx="3623310" cy="201676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824990" y="2327910"/>
            <a:ext cx="1330325" cy="133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16430" y="2809875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Condition</a:t>
            </a:r>
          </a:p>
        </p:txBody>
      </p:sp>
      <p:sp>
        <p:nvSpPr>
          <p:cNvPr id="21" name="椭圆 20"/>
          <p:cNvSpPr/>
          <p:nvPr/>
        </p:nvSpPr>
        <p:spPr>
          <a:xfrm>
            <a:off x="3571875" y="2318385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862705" y="279336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Action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762250" y="1962785"/>
            <a:ext cx="152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PromotionBill</a:t>
            </a: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6587490" y="1784985"/>
            <a:ext cx="3623310" cy="210566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860540" y="2239010"/>
            <a:ext cx="1330325" cy="133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021195" y="2720975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Matcher</a:t>
            </a:r>
          </a:p>
        </p:txBody>
      </p:sp>
      <p:sp>
        <p:nvSpPr>
          <p:cNvPr id="35" name="椭圆 34"/>
          <p:cNvSpPr/>
          <p:nvPr/>
        </p:nvSpPr>
        <p:spPr>
          <a:xfrm>
            <a:off x="8629015" y="2239010"/>
            <a:ext cx="1330325" cy="133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701405" y="2720975"/>
            <a:ext cx="118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**</a:t>
            </a:r>
            <a:r>
              <a:t>Matcher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704455" y="187388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PromotionContext</a:t>
            </a:r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5607685" y="3084195"/>
            <a:ext cx="547370" cy="945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3156585" y="4268470"/>
            <a:ext cx="5338445" cy="185356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429635" y="4636770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685540" y="511873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>
                <a:sym typeface="+mn-ea"/>
              </a:rPr>
              <a:t>Action</a:t>
            </a:r>
            <a:endParaRPr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198110" y="4636770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5383530" y="511429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**</a:t>
            </a:r>
            <a:r>
              <a:t>Action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640580" y="4343400"/>
            <a:ext cx="83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Result</a:t>
            </a:r>
            <a:endParaRPr lang="en-US" altLang="zh-CN"/>
          </a:p>
        </p:txBody>
      </p:sp>
      <p:sp>
        <p:nvSpPr>
          <p:cNvPr id="45" name="椭圆 44"/>
          <p:cNvSpPr/>
          <p:nvPr/>
        </p:nvSpPr>
        <p:spPr>
          <a:xfrm>
            <a:off x="6834505" y="4652010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7290435" y="513397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....</a:t>
            </a:r>
            <a:endParaRPr lang="en-US"/>
          </a:p>
        </p:txBody>
      </p:sp>
      <p:sp>
        <p:nvSpPr>
          <p:cNvPr id="47" name="文本框 46"/>
          <p:cNvSpPr txBox="1"/>
          <p:nvPr/>
        </p:nvSpPr>
        <p:spPr>
          <a:xfrm>
            <a:off x="5430520" y="2477135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Engine</a:t>
            </a:r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know Why</a:t>
            </a:r>
            <a:endParaRPr lang="en-US" altLang="zh-CN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9925" y="1216660"/>
            <a:ext cx="46469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千变万化的实现 </a:t>
            </a:r>
            <a:r>
              <a:rPr lang="en-US" altLang="zh-CN"/>
              <a:t>-&gt; </a:t>
            </a:r>
            <a:r>
              <a:rPr lang="zh-CN" altLang="en-US"/>
              <a:t>组合模式</a:t>
            </a:r>
            <a:r>
              <a:rPr lang="en-US" altLang="zh-CN"/>
              <a:t>(</a:t>
            </a:r>
            <a:r>
              <a:rPr lang="zh-CN" altLang="en-US"/>
              <a:t>数据结构</a:t>
            </a:r>
            <a:r>
              <a:rPr lang="en-US" altLang="zh-CN"/>
              <a:t>)</a:t>
            </a:r>
            <a:r>
              <a:rPr lang="zh-CN" altLang="en-US"/>
              <a:t> </a:t>
            </a:r>
            <a:r>
              <a:rPr lang="en-US" altLang="zh-CN"/>
              <a:t>+ </a:t>
            </a:r>
            <a:endParaRPr lang="en-US" altLang="zh-CN"/>
          </a:p>
          <a:p>
            <a:pPr algn="l"/>
            <a:r>
              <a:rPr lang="en-US" altLang="zh-CN"/>
              <a:t>		</a:t>
            </a:r>
            <a:r>
              <a:rPr lang="zh-CN" altLang="en-US"/>
              <a:t>动态规划算法</a:t>
            </a:r>
            <a:r>
              <a:rPr lang="en-US" altLang="zh-CN"/>
              <a:t>(</a:t>
            </a:r>
            <a:r>
              <a:rPr lang="zh-CN" altLang="en-US"/>
              <a:t>验证算法</a:t>
            </a:r>
            <a:r>
              <a:rPr lang="en-US" altLang="zh-CN"/>
              <a:t>) +</a:t>
            </a:r>
            <a:endParaRPr lang="en-US" altLang="zh-CN"/>
          </a:p>
          <a:p>
            <a:pPr algn="l"/>
            <a:r>
              <a:rPr lang="en-US" altLang="zh-CN"/>
              <a:t>		</a:t>
            </a:r>
            <a:r>
              <a:rPr lang="zh-CN" altLang="en-US"/>
              <a:t>策略模式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2597785"/>
            <a:ext cx="4000363" cy="144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695" y="142240"/>
            <a:ext cx="5760000" cy="58296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5495" y="5211445"/>
            <a:ext cx="284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组合模式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结构型设计模式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91550" y="1216660"/>
            <a:ext cx="2729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动态规划算法 </a:t>
            </a:r>
            <a:r>
              <a:rPr lang="en-US" altLang="zh-CN">
                <a:solidFill>
                  <a:srgbClr val="FF0000"/>
                </a:solidFill>
              </a:rPr>
              <a:t>+ </a:t>
            </a:r>
            <a:r>
              <a:rPr lang="zh-CN" altLang="en-US">
                <a:solidFill>
                  <a:srgbClr val="FF0000"/>
                </a:solidFill>
              </a:rPr>
              <a:t>策略模式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上箭头 6"/>
          <p:cNvSpPr/>
          <p:nvPr/>
        </p:nvSpPr>
        <p:spPr>
          <a:xfrm>
            <a:off x="2049145" y="4227195"/>
            <a:ext cx="323215" cy="7956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10190480" y="1893570"/>
            <a:ext cx="248285" cy="335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know Why</a:t>
            </a:r>
            <a:endParaRPr lang="en-US" altLang="zh-CN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9925" y="1216660"/>
            <a:ext cx="686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易于扩展的思想 </a:t>
            </a:r>
            <a:r>
              <a:rPr lang="en-US" altLang="zh-CN"/>
              <a:t>-&gt; </a:t>
            </a:r>
            <a:r>
              <a:rPr lang="zh-CN" altLang="en-US"/>
              <a:t>微内核架构</a:t>
            </a:r>
            <a:r>
              <a:rPr lang="en-US" altLang="zh-CN"/>
              <a:t>(</a:t>
            </a:r>
            <a:r>
              <a:rPr lang="zh-CN" altLang="en-US"/>
              <a:t>插件化架构</a:t>
            </a:r>
            <a:r>
              <a:rPr lang="en-US" altLang="zh-CN"/>
              <a:t>) + </a:t>
            </a:r>
            <a:r>
              <a:rPr lang="zh-CN" altLang="en-US">
                <a:sym typeface="+mn-ea"/>
              </a:rPr>
              <a:t>清晰的边界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包定义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 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3495" y="3446780"/>
            <a:ext cx="3600000" cy="2743269"/>
          </a:xfrm>
          <a:prstGeom prst="rect">
            <a:avLst/>
          </a:prstGeom>
        </p:spPr>
      </p:pic>
      <p:sp>
        <p:nvSpPr>
          <p:cNvPr id="4" name="左右箭头 3"/>
          <p:cNvSpPr/>
          <p:nvPr/>
        </p:nvSpPr>
        <p:spPr>
          <a:xfrm>
            <a:off x="5897245" y="3293110"/>
            <a:ext cx="1417320" cy="6959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55" y="1584960"/>
            <a:ext cx="3600000" cy="17082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120" y="730250"/>
            <a:ext cx="2603500" cy="53975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xfrm>
            <a:off x="714375" y="550863"/>
            <a:ext cx="8229600" cy="646112"/>
          </a:xfrm>
        </p:spPr>
        <p:txBody>
          <a:bodyPr anchor="ctr"/>
          <a:p>
            <a:pPr algn="l"/>
            <a:r>
              <a:rPr b="1"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>
              <a:sym typeface="+mn-ea"/>
            </a:endParaRPr>
          </a:p>
          <a:p>
            <a:r>
              <a:rPr>
                <a:sym typeface="+mn-ea"/>
              </a:rPr>
              <a:t>知道了促销引擎怎么使用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已经能手撸一个规则引擎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应用了三个设计模式（模板方法、组合结构、策略模式）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应用了一个算法（动态规划）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应用了一个架构（微内核架构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或插件化架构）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得到了一个可扩展的</a:t>
            </a:r>
            <a:r>
              <a:rPr lang="en-US" altLang="zh-CN">
                <a:sym typeface="+mn-ea"/>
              </a:rPr>
              <a:t>mini-promotion </a:t>
            </a:r>
            <a:r>
              <a:rPr>
                <a:sym typeface="+mn-ea"/>
              </a:rPr>
              <a:t>源码</a:t>
            </a:r>
            <a:r>
              <a:rPr lang="en-US" altLang="zh-CN">
                <a:sym typeface="+mn-ea"/>
              </a:rPr>
              <a:t>(</a:t>
            </a:r>
            <a:r>
              <a:rPr>
                <a:sym typeface="+mn-ea"/>
              </a:rPr>
              <a:t>在相关文献处</a:t>
            </a:r>
            <a:r>
              <a:rPr lang="en-US" altLang="zh-CN">
                <a:sym typeface="+mn-ea"/>
              </a:rPr>
              <a:t>)</a:t>
            </a:r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0725" y="10172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xfrm>
            <a:off x="714375" y="550863"/>
            <a:ext cx="8229600" cy="646112"/>
          </a:xfrm>
        </p:spPr>
        <p:txBody>
          <a:bodyPr anchor="ctr"/>
          <a:p>
            <a:pPr algn="l"/>
            <a:r>
              <a:rPr b="1">
                <a:latin typeface="微软雅黑" panose="020B0503020204020204" charset="-122"/>
                <a:ea typeface="微软雅黑" panose="020B0503020204020204" charset="-122"/>
              </a:rPr>
              <a:t>相关文献</a:t>
            </a:r>
            <a:endParaRPr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>
              <a:sym typeface="+mn-ea"/>
            </a:endParaRPr>
          </a:p>
          <a:p>
            <a:r>
              <a:rPr>
                <a:sym typeface="+mn-ea"/>
              </a:rPr>
              <a:t>新零售帮助文档：https://xfsg.yuque.com/docs/share/751f96f0-2f67-4d7a-bd66-6bebda6c604b?# 《新零售促销引擎帮助文档》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迷你可扩展的促销引擎：https://github.com/qzsang/mini-promotion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xfrm>
            <a:off x="3549015" y="2235200"/>
            <a:ext cx="5524500" cy="1498600"/>
          </a:xfrm>
        </p:spPr>
        <p:txBody>
          <a:bodyPr anchor="ctr"/>
          <a:p>
            <a:pPr algn="l"/>
            <a:r>
              <a:rPr lang="en-US" altLang="zh-CN" sz="6000" b="1">
                <a:latin typeface="微软雅黑" panose="020B0503020204020204" charset="-122"/>
                <a:ea typeface="微软雅黑" panose="020B0503020204020204" charset="-122"/>
              </a:rPr>
              <a:t>THE END</a:t>
            </a:r>
            <a:endParaRPr lang="en-US" altLang="zh-CN" sz="6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t>目录</a:t>
            </a: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t>背景</a:t>
            </a:r>
          </a:p>
          <a:p>
            <a:r>
              <a:t>使用引擎</a:t>
            </a:r>
            <a:r>
              <a:rPr lang="en-US" altLang="zh-CN"/>
              <a:t>(</a:t>
            </a:r>
            <a:r>
              <a:t>先</a:t>
            </a:r>
            <a:r>
              <a:rPr lang="en-US" altLang="zh-CN"/>
              <a:t>know How)</a:t>
            </a:r>
            <a:endParaRPr lang="en-US" altLang="zh-CN"/>
          </a:p>
          <a:p>
            <a:r>
              <a:rPr>
                <a:sym typeface="+mn-ea"/>
              </a:rPr>
              <a:t>手撸引擎</a:t>
            </a:r>
            <a:r>
              <a:rPr lang="en-US" altLang="zh-CN">
                <a:sym typeface="+mn-ea"/>
              </a:rPr>
              <a:t>(</a:t>
            </a:r>
            <a:r>
              <a:rPr>
                <a:sym typeface="+mn-ea"/>
              </a:rPr>
              <a:t>再</a:t>
            </a:r>
            <a:r>
              <a:rPr lang="en-US" altLang="zh-CN">
                <a:sym typeface="+mn-ea"/>
              </a:rPr>
              <a:t>know Why)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总结</a:t>
            </a:r>
            <a:endParaRPr>
              <a:sym typeface="+mn-ea"/>
            </a:endParaRPr>
          </a:p>
          <a:p>
            <a:r>
              <a:t>相关文献</a:t>
            </a:r>
          </a:p>
          <a:p/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669882" y="421840"/>
            <a:ext cx="10852237" cy="648000"/>
          </a:xfrm>
        </p:spPr>
        <p:txBody>
          <a:bodyPr anchor="ctr"/>
          <a:p>
            <a:r>
              <a:t>背景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9925" y="1080135"/>
            <a:ext cx="300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在</a:t>
            </a:r>
            <a:r>
              <a:rPr lang="en-US" altLang="zh-CN"/>
              <a:t>S</a:t>
            </a:r>
            <a:r>
              <a:rPr lang="zh-CN" altLang="en-US"/>
              <a:t>上下文下（在</a:t>
            </a:r>
            <a:r>
              <a:rPr lang="en-US" altLang="zh-CN"/>
              <a:t>S</a:t>
            </a:r>
            <a:r>
              <a:rPr lang="zh-CN" altLang="en-US">
                <a:sym typeface="+mn-ea"/>
              </a:rPr>
              <a:t>场景下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529330" y="1691005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97935" y="2171065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条件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3529330" y="3265170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98570" y="3727450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r>
              <a:rPr lang="zh-CN" altLang="en-US"/>
              <a:t>条件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65420" y="148463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如果满足条件，则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29965" y="4746625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778885" y="5206365"/>
            <a:ext cx="83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</a:t>
            </a:r>
            <a:r>
              <a:rPr lang="zh-CN" altLang="en-US"/>
              <a:t>条件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207000" y="2355215"/>
            <a:ext cx="17773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7682865" y="1786255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952105" y="2248535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行为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207000" y="3834130"/>
            <a:ext cx="17773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7682865" y="3265170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952105" y="3727450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r>
              <a:rPr lang="zh-CN" altLang="en-US"/>
              <a:t>行为</a:t>
            </a: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207000" y="5313045"/>
            <a:ext cx="17773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7682865" y="4744085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952105" y="5206365"/>
            <a:ext cx="83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</a:t>
            </a:r>
            <a:r>
              <a:rPr lang="zh-CN" altLang="en-US"/>
              <a:t>行为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669882" y="421840"/>
            <a:ext cx="10852237" cy="648000"/>
          </a:xfrm>
        </p:spPr>
        <p:txBody>
          <a:bodyPr anchor="ctr"/>
          <a:p>
            <a:r>
              <a:rPr>
                <a:sym typeface="+mn-ea"/>
              </a:rPr>
              <a:t>背景</a:t>
            </a:r>
            <a:endParaRPr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9925" y="1080135"/>
            <a:ext cx="300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在</a:t>
            </a:r>
            <a:r>
              <a:rPr lang="en-US" altLang="zh-CN"/>
              <a:t>S</a:t>
            </a:r>
            <a:r>
              <a:rPr lang="zh-CN" altLang="en-US"/>
              <a:t>上下文下（在</a:t>
            </a:r>
            <a:r>
              <a:rPr lang="en-US" altLang="zh-CN"/>
              <a:t>S</a:t>
            </a:r>
            <a:r>
              <a:rPr lang="zh-CN" altLang="en-US">
                <a:sym typeface="+mn-ea"/>
              </a:rPr>
              <a:t>场景下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529330" y="1691005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97935" y="2171065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条件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3529330" y="3265170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98570" y="3727450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r>
              <a:rPr lang="zh-CN" altLang="en-US"/>
              <a:t>条件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65420" y="148463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如果满足条件，则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29965" y="4746625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85210" y="5208905"/>
            <a:ext cx="127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 or B</a:t>
            </a:r>
            <a:r>
              <a:rPr lang="zh-CN" altLang="en-US"/>
              <a:t>条件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207000" y="2355215"/>
            <a:ext cx="17773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7682865" y="1786255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952105" y="2248535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行为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207000" y="3834130"/>
            <a:ext cx="17773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7682865" y="3265170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952105" y="3727450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r>
              <a:rPr lang="zh-CN" altLang="en-US"/>
              <a:t>行为</a:t>
            </a: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207000" y="5313045"/>
            <a:ext cx="17773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7682865" y="4744085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952105" y="5206365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行为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145270" y="4990465"/>
            <a:ext cx="224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排列组合场景很多，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开发跟不上业务变化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圆角矩形 22"/>
          <p:cNvSpPr/>
          <p:nvPr/>
        </p:nvSpPr>
        <p:spPr>
          <a:xfrm>
            <a:off x="1365885" y="1673860"/>
            <a:ext cx="3734435" cy="224028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669882" y="421840"/>
            <a:ext cx="10852237" cy="648000"/>
          </a:xfrm>
        </p:spPr>
        <p:txBody>
          <a:bodyPr anchor="ctr"/>
          <a:p>
            <a:r>
              <a:rPr>
                <a:sym typeface="+mn-ea"/>
              </a:rPr>
              <a:t>背景</a:t>
            </a:r>
            <a:endParaRPr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9925" y="1080135"/>
            <a:ext cx="300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在</a:t>
            </a:r>
            <a:r>
              <a:rPr lang="en-US" altLang="zh-CN"/>
              <a:t>S</a:t>
            </a:r>
            <a:r>
              <a:rPr lang="zh-CN" altLang="en-US"/>
              <a:t>上下文下（在</a:t>
            </a:r>
            <a:r>
              <a:rPr lang="en-US" altLang="zh-CN"/>
              <a:t>S</a:t>
            </a:r>
            <a:r>
              <a:rPr lang="zh-CN" altLang="en-US">
                <a:sym typeface="+mn-ea"/>
              </a:rPr>
              <a:t>场景下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638935" y="2131060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07540" y="2611120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条件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3407410" y="2131060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76650" y="2593340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r>
              <a:rPr lang="zh-CN" altLang="en-US"/>
              <a:t>条件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924040" y="1673860"/>
            <a:ext cx="3734435" cy="224028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197090" y="2131060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465695" y="2611120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行为</a:t>
            </a: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965565" y="2131060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234805" y="2593340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r>
              <a:rPr lang="zh-CN" altLang="en-US"/>
              <a:t>行为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689225" y="176276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条件</a:t>
            </a:r>
            <a:r>
              <a:rPr lang="en-US" altLang="zh-CN"/>
              <a:t>Set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8299450" y="176276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行为</a:t>
            </a:r>
            <a:r>
              <a:rPr lang="en-US" altLang="zh-CN"/>
              <a:t>Set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3407410" y="4229100"/>
            <a:ext cx="22656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  <a:p>
            <a:r>
              <a:rPr lang="en-US" altLang="zh-CN"/>
              <a:t>B</a:t>
            </a:r>
            <a:endParaRPr lang="en-US" altLang="zh-CN"/>
          </a:p>
          <a:p>
            <a:r>
              <a:rPr lang="en-US" altLang="zh-CN"/>
              <a:t>A or B</a:t>
            </a:r>
            <a:endParaRPr lang="en-US" altLang="zh-CN"/>
          </a:p>
          <a:p>
            <a:r>
              <a:rPr lang="en-US" altLang="zh-CN"/>
              <a:t>A and B</a:t>
            </a:r>
            <a:endParaRPr lang="en-US" altLang="zh-CN"/>
          </a:p>
          <a:p>
            <a:r>
              <a:rPr lang="en-US" altLang="zh-CN"/>
              <a:t>A and (A or B)</a:t>
            </a:r>
            <a:endParaRPr lang="en-US" altLang="zh-CN"/>
          </a:p>
          <a:p>
            <a:r>
              <a:rPr lang="en-US" altLang="zh-CN"/>
              <a:t>... </a:t>
            </a:r>
            <a:r>
              <a:rPr lang="zh-CN" altLang="en-US"/>
              <a:t>（任意嵌套组合）</a:t>
            </a:r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5207635" y="4938395"/>
            <a:ext cx="1179830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924040" y="4229100"/>
            <a:ext cx="310388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行为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行为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行为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2A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3B</a:t>
            </a:r>
            <a:r>
              <a:rPr lang="zh-CN" altLang="en-US">
                <a:sym typeface="+mn-ea"/>
              </a:rPr>
              <a:t>行为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...</a:t>
            </a:r>
            <a:r>
              <a:rPr lang="zh-CN" altLang="en-US">
                <a:sym typeface="+mn-ea"/>
              </a:rPr>
              <a:t>任意次数的行为排列组合</a:t>
            </a:r>
            <a:endParaRPr lang="zh-CN" altLang="en-US"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737735" y="439102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如果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92825" y="439102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则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2" name="下箭头 41"/>
          <p:cNvSpPr/>
          <p:nvPr/>
        </p:nvSpPr>
        <p:spPr>
          <a:xfrm>
            <a:off x="5673090" y="2795270"/>
            <a:ext cx="633730" cy="1118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5666105" y="242697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期望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anchor="ctr"/>
          <a:p>
            <a:r>
              <a:rPr lang="en-US" altLang="zh-CN">
                <a:sym typeface="+mn-ea"/>
              </a:rPr>
              <a:t>know How</a:t>
            </a:r>
            <a:endParaRPr lang="en-US" altLang="zh-CN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9925" y="1080135"/>
            <a:ext cx="264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先来个新零售的</a:t>
            </a:r>
            <a:r>
              <a:rPr lang="en-US" altLang="zh-CN"/>
              <a:t>ui</a:t>
            </a:r>
            <a:r>
              <a:rPr lang="zh-CN" altLang="en-US"/>
              <a:t>效果图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" y="1616710"/>
            <a:ext cx="5250927" cy="4212000"/>
          </a:xfrm>
          <a:prstGeom prst="rect">
            <a:avLst/>
          </a:prstGeom>
          <a:ln>
            <a:solidFill>
              <a:srgbClr val="BEBEBE"/>
            </a:solidFill>
          </a:ln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240" y="1922780"/>
            <a:ext cx="6015765" cy="3600000"/>
          </a:xfrm>
          <a:prstGeom prst="rect">
            <a:avLst/>
          </a:prstGeom>
          <a:ln>
            <a:solidFill>
              <a:srgbClr val="BEBEBE"/>
            </a:solidFill>
          </a:ln>
        </p:spPr>
      </p:pic>
      <p:sp>
        <p:nvSpPr>
          <p:cNvPr id="27" name="文本框 26"/>
          <p:cNvSpPr txBox="1"/>
          <p:nvPr/>
        </p:nvSpPr>
        <p:spPr>
          <a:xfrm>
            <a:off x="3914140" y="204216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条件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632700" y="204216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行为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4721225" y="3919220"/>
            <a:ext cx="1715135" cy="546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669882" y="421840"/>
            <a:ext cx="10852237" cy="648000"/>
          </a:xfrm>
        </p:spPr>
        <p:txBody>
          <a:bodyPr anchor="ctr"/>
          <a:p>
            <a:r>
              <a:rPr lang="en-US" altLang="zh-CN">
                <a:sym typeface="+mn-ea"/>
              </a:rPr>
              <a:t>know How</a:t>
            </a:r>
            <a:endParaRPr lang="en-US" altLang="zh-CN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9925" y="1080135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如何用促销引擎新增一个促销活动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755" y="1878965"/>
            <a:ext cx="6299835" cy="2578100"/>
          </a:xfrm>
          <a:prstGeom prst="rect">
            <a:avLst/>
          </a:prstGeom>
          <a:ln>
            <a:solidFill>
              <a:srgbClr val="BEBEBE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820" y="1790065"/>
            <a:ext cx="2895600" cy="2755900"/>
          </a:xfrm>
          <a:prstGeom prst="rect">
            <a:avLst/>
          </a:prstGeom>
          <a:ln>
            <a:solidFill>
              <a:srgbClr val="BEBEBE"/>
            </a:solidFill>
          </a:ln>
        </p:spPr>
      </p:pic>
      <p:sp>
        <p:nvSpPr>
          <p:cNvPr id="23" name="右箭头 22"/>
          <p:cNvSpPr/>
          <p:nvPr/>
        </p:nvSpPr>
        <p:spPr>
          <a:xfrm>
            <a:off x="7232650" y="2900045"/>
            <a:ext cx="994410" cy="211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116455" y="4941570"/>
            <a:ext cx="85045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https://xfsg.yuque.com/docs/share/751f96f0-2f67-4d7a-bd66-6bebda6c604b?# 《新零售促销引擎帮助文档》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934200" y="701675"/>
            <a:ext cx="490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重要模型：条件、匹配器、动作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结果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>
                <a:solidFill>
                  <a:srgbClr val="FF0000"/>
                </a:solidFill>
              </a:rPr>
              <a:t>、上下文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9581515" y="1184910"/>
            <a:ext cx="198755" cy="372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know Why</a:t>
            </a:r>
            <a:endParaRPr lang="en-US" altLang="zh-CN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9925" y="1216660"/>
            <a:ext cx="311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从手撸一个</a:t>
            </a:r>
            <a:r>
              <a:rPr lang="en-US" altLang="zh-CN"/>
              <a:t>mini</a:t>
            </a:r>
            <a:r>
              <a:rPr lang="zh-CN" altLang="en-US"/>
              <a:t>促销引擎开始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551940" y="1873885"/>
            <a:ext cx="3623310" cy="201676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824990" y="2331085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916430" y="2809875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Condition</a:t>
            </a:r>
          </a:p>
        </p:txBody>
      </p:sp>
      <p:sp>
        <p:nvSpPr>
          <p:cNvPr id="21" name="椭圆 20"/>
          <p:cNvSpPr/>
          <p:nvPr/>
        </p:nvSpPr>
        <p:spPr>
          <a:xfrm>
            <a:off x="3593465" y="2331085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862705" y="279336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Action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762250" y="1962785"/>
            <a:ext cx="152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PromotionBill</a:t>
            </a: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6587490" y="1784985"/>
            <a:ext cx="3623310" cy="210566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860540" y="2242185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21195" y="2720975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Matcher</a:t>
            </a:r>
          </a:p>
        </p:txBody>
      </p:sp>
      <p:sp>
        <p:nvSpPr>
          <p:cNvPr id="35" name="椭圆 34"/>
          <p:cNvSpPr/>
          <p:nvPr/>
        </p:nvSpPr>
        <p:spPr>
          <a:xfrm>
            <a:off x="8629015" y="2242185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701405" y="2720975"/>
            <a:ext cx="118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**</a:t>
            </a:r>
            <a:r>
              <a:t>Matcher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704455" y="187388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PromotionContext</a:t>
            </a:r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5607685" y="3084195"/>
            <a:ext cx="547370" cy="945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3156585" y="4268470"/>
            <a:ext cx="5338445" cy="185356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429635" y="4636770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685540" y="511873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>
                <a:sym typeface="+mn-ea"/>
              </a:rPr>
              <a:t>Action</a:t>
            </a:r>
            <a:endParaRPr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198110" y="4636770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5383530" y="511429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**</a:t>
            </a:r>
            <a:r>
              <a:t>Action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640580" y="4343400"/>
            <a:ext cx="83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Result</a:t>
            </a:r>
            <a:endParaRPr lang="en-US" altLang="zh-CN"/>
          </a:p>
        </p:txBody>
      </p:sp>
      <p:sp>
        <p:nvSpPr>
          <p:cNvPr id="45" name="椭圆 44"/>
          <p:cNvSpPr/>
          <p:nvPr/>
        </p:nvSpPr>
        <p:spPr>
          <a:xfrm>
            <a:off x="6834505" y="4652010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7290435" y="513397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....</a:t>
            </a:r>
            <a:endParaRPr lang="en-US"/>
          </a:p>
        </p:txBody>
      </p:sp>
      <p:sp>
        <p:nvSpPr>
          <p:cNvPr id="47" name="文本框 46"/>
          <p:cNvSpPr txBox="1"/>
          <p:nvPr/>
        </p:nvSpPr>
        <p:spPr>
          <a:xfrm>
            <a:off x="5430520" y="2477135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Engine</a:t>
            </a:r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know Why</a:t>
            </a:r>
            <a:endParaRPr lang="en-US" altLang="zh-CN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9925" y="1216660"/>
            <a:ext cx="311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从手撸一个</a:t>
            </a:r>
            <a:r>
              <a:rPr lang="en-US" altLang="zh-CN"/>
              <a:t>mini</a:t>
            </a:r>
            <a:r>
              <a:rPr lang="zh-CN" altLang="en-US"/>
              <a:t>促销引擎开始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551940" y="1873885"/>
            <a:ext cx="3623310" cy="201676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824990" y="2331085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916430" y="2809875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Condition</a:t>
            </a:r>
          </a:p>
        </p:txBody>
      </p:sp>
      <p:sp>
        <p:nvSpPr>
          <p:cNvPr id="21" name="椭圆 20"/>
          <p:cNvSpPr/>
          <p:nvPr/>
        </p:nvSpPr>
        <p:spPr>
          <a:xfrm>
            <a:off x="3593465" y="2331085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862705" y="279336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Action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762250" y="1962785"/>
            <a:ext cx="152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PromotionBill</a:t>
            </a: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6587490" y="1784985"/>
            <a:ext cx="3623310" cy="210566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860540" y="2242185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21195" y="2720975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Matcher</a:t>
            </a:r>
          </a:p>
        </p:txBody>
      </p:sp>
      <p:sp>
        <p:nvSpPr>
          <p:cNvPr id="35" name="椭圆 34"/>
          <p:cNvSpPr/>
          <p:nvPr/>
        </p:nvSpPr>
        <p:spPr>
          <a:xfrm>
            <a:off x="8629015" y="2242185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701405" y="2720975"/>
            <a:ext cx="118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**</a:t>
            </a:r>
            <a:r>
              <a:t>Matcher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704455" y="187388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PromotionContext</a:t>
            </a:r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5607685" y="3084195"/>
            <a:ext cx="547370" cy="945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3156585" y="4268470"/>
            <a:ext cx="5338445" cy="185356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429635" y="4636770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685540" y="511873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>
                <a:sym typeface="+mn-ea"/>
              </a:rPr>
              <a:t>Action</a:t>
            </a:r>
            <a:endParaRPr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198110" y="4636770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5383530" y="511429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**</a:t>
            </a:r>
            <a:r>
              <a:t>Action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640580" y="4343400"/>
            <a:ext cx="83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Result</a:t>
            </a:r>
            <a:endParaRPr lang="en-US" altLang="zh-CN"/>
          </a:p>
        </p:txBody>
      </p:sp>
      <p:sp>
        <p:nvSpPr>
          <p:cNvPr id="45" name="椭圆 44"/>
          <p:cNvSpPr/>
          <p:nvPr/>
        </p:nvSpPr>
        <p:spPr>
          <a:xfrm>
            <a:off x="6834505" y="4652010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7290435" y="513397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....</a:t>
            </a:r>
            <a:endParaRPr lang="en-US"/>
          </a:p>
        </p:txBody>
      </p:sp>
      <p:sp>
        <p:nvSpPr>
          <p:cNvPr id="47" name="文本框 46"/>
          <p:cNvSpPr txBox="1"/>
          <p:nvPr/>
        </p:nvSpPr>
        <p:spPr>
          <a:xfrm>
            <a:off x="5430520" y="2477135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Engine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LIDE_MODEL_TYPE" val="cover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1228</Words>
  <Application>WPS 文字</Application>
  <PresentationFormat>宽屏</PresentationFormat>
  <Paragraphs>227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方正书宋_GBK</vt:lpstr>
      <vt:lpstr>Wingdings</vt:lpstr>
      <vt:lpstr>微软雅黑</vt:lpstr>
      <vt:lpstr>汉仪旗黑</vt:lpstr>
      <vt:lpstr>宋体</vt:lpstr>
      <vt:lpstr>宋体</vt:lpstr>
      <vt:lpstr>Arial Unicode MS</vt:lpstr>
      <vt:lpstr>微软雅黑</vt:lpstr>
      <vt:lpstr>汉仪书宋二KW</vt:lpstr>
      <vt:lpstr>Office 主题​​</vt:lpstr>
      <vt:lpstr>从促销引擎到微内核架构</vt:lpstr>
      <vt:lpstr>目录</vt:lpstr>
      <vt:lpstr>背景</vt:lpstr>
      <vt:lpstr>背景</vt:lpstr>
      <vt:lpstr>背景</vt:lpstr>
      <vt:lpstr>know How</vt:lpstr>
      <vt:lpstr>know How</vt:lpstr>
      <vt:lpstr>know Why</vt:lpstr>
      <vt:lpstr>know Why</vt:lpstr>
      <vt:lpstr>know Why</vt:lpstr>
      <vt:lpstr>know Why</vt:lpstr>
      <vt:lpstr>know Why</vt:lpstr>
      <vt:lpstr>know Why</vt:lpstr>
      <vt:lpstr>总结</vt:lpstr>
      <vt:lpstr>相关文献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quezhongsang</cp:lastModifiedBy>
  <cp:revision>390</cp:revision>
  <dcterms:created xsi:type="dcterms:W3CDTF">2021-08-04T06:19:02Z</dcterms:created>
  <dcterms:modified xsi:type="dcterms:W3CDTF">2021-08-04T06:19:02Z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2052-3.4.1.5291</vt:lpwstr>
  </property>
  <property fmtid="{D5CDD505-2E9C-101B-9397-08002B2CF9AE}" pid="3" name="ICV">
    <vt:lpwstr>04B8D4376EC7452B9A2AF95AD97676D7</vt:lpwstr>
  </property>
</Properties>
</file>