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drawings/drawing7.xml" ContentType="application/vnd.openxmlformats-officedocument.drawingml.chartshapes+xml"/>
  <Override PartName="/ppt/charts/chart8.xml" ContentType="application/vnd.openxmlformats-officedocument.drawingml.chart+xml"/>
  <Override PartName="/ppt/drawings/drawing8.xml" ContentType="application/vnd.openxmlformats-officedocument.drawingml.chartshapes+xml"/>
  <Override PartName="/ppt/charts/chart9.xml" ContentType="application/vnd.openxmlformats-officedocument.drawingml.chart+xml"/>
  <Override PartName="/ppt/drawings/drawing9.xml" ContentType="application/vnd.openxmlformats-officedocument.drawingml.chartshapes+xml"/>
  <Override PartName="/ppt/charts/chart10.xml" ContentType="application/vnd.openxmlformats-officedocument.drawingml.chart+xml"/>
  <Override PartName="/ppt/drawings/drawing10.xml" ContentType="application/vnd.openxmlformats-officedocument.drawingml.chartshapes+xml"/>
  <Override PartName="/ppt/notesSlides/notesSlide1.xml" ContentType="application/vnd.openxmlformats-officedocument.presentationml.notesSlide+xml"/>
  <Override PartName="/ppt/charts/chart11.xml" ContentType="application/vnd.openxmlformats-officedocument.drawingml.chart+xml"/>
  <Override PartName="/ppt/drawings/drawing1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76" autoAdjust="0"/>
  </p:normalViewPr>
  <p:slideViewPr>
    <p:cSldViewPr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0.xml"/><Relationship Id="rId1" Type="http://schemas.openxmlformats.org/officeDocument/2006/relationships/package" Target="../embeddings/Microsoft_Excel_Worksheet8.xlsx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1.xml"/><Relationship Id="rId1" Type="http://schemas.openxmlformats.org/officeDocument/2006/relationships/package" Target="../embeddings/Microsoft_Excel_Worksheet9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NULL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package" Target="../embeddings/Microsoft_Excel_Worksheet3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package" Target="../embeddings/Microsoft_Excel_Worksheet4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package" Target="../embeddings/Microsoft_Excel_Worksheet5.xlsx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package" Target="../embeddings/Microsoft_Excel_Worksheet6.xlsx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9.xml"/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  <c:spPr>
        <a:noFill/>
        <a:ln w="25400">
          <a:noFill/>
        </a:ln>
      </c:spPr>
    </c:sideWall>
    <c:backWall>
      <c:thickness val="0"/>
      <c:spPr>
        <a:noFill/>
        <a:ln w="25400">
          <a:noFill/>
        </a:ln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Seri 1</c:v>
                </c:pt>
              </c:strCache>
            </c:strRef>
          </c:tx>
          <c:invertIfNegative val="0"/>
          <c:cat>
            <c:strRef>
              <c:f>Sayfa1!$A$2:$A$6</c:f>
              <c:strCache>
                <c:ptCount val="5"/>
                <c:pt idx="0">
                  <c:v>İYİLEŞTİRİLMESİ GEREKEN HUSUSLARIN VARLIĞI</c:v>
                </c:pt>
                <c:pt idx="1">
                  <c:v>ÇALIŞANLARA DEĞER VERME</c:v>
                </c:pt>
                <c:pt idx="2">
                  <c:v>ÇALIŞAN MEMNUNİYETİNE ÖNEM</c:v>
                </c:pt>
                <c:pt idx="3">
                  <c:v>KALİTE BİLİNCİNE SAHİPLİK</c:v>
                </c:pt>
                <c:pt idx="4">
                  <c:v>MÜŞTERİ MEMNUNİYETİ İLKESİNİ BENİMSEME</c:v>
                </c:pt>
              </c:strCache>
            </c:strRef>
          </c:cat>
          <c:val>
            <c:numRef>
              <c:f>Sayfa1!$B$2:$B$6</c:f>
              <c:numCache>
                <c:formatCode>General</c:formatCode>
                <c:ptCount val="5"/>
                <c:pt idx="0">
                  <c:v>84.41</c:v>
                </c:pt>
                <c:pt idx="1">
                  <c:v>70.430000000000007</c:v>
                </c:pt>
                <c:pt idx="2">
                  <c:v>69.849999999999994</c:v>
                </c:pt>
                <c:pt idx="3">
                  <c:v>80.87</c:v>
                </c:pt>
                <c:pt idx="4">
                  <c:v>83.53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B2-4119-91F7-A27706A290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4625792"/>
        <c:axId val="94627328"/>
        <c:axId val="0"/>
      </c:bar3DChart>
      <c:catAx>
        <c:axId val="9462579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94627328"/>
        <c:crosses val="autoZero"/>
        <c:auto val="1"/>
        <c:lblAlgn val="ctr"/>
        <c:lblOffset val="100"/>
        <c:noMultiLvlLbl val="0"/>
      </c:catAx>
      <c:valAx>
        <c:axId val="94627328"/>
        <c:scaling>
          <c:orientation val="minMax"/>
          <c:max val="100"/>
          <c:min val="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46257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Seri 1</c:v>
                </c:pt>
              </c:strCache>
            </c:strRef>
          </c:tx>
          <c:invertIfNegative val="0"/>
          <c:cat>
            <c:strRef>
              <c:f>Sayfa1!$A$2:$A$6</c:f>
              <c:strCache>
                <c:ptCount val="5"/>
                <c:pt idx="0">
                  <c:v>İŞİN EĞİTİM VE TECRÜBEYLE AYNI OLMASI</c:v>
                </c:pt>
                <c:pt idx="1">
                  <c:v>YÖNETİCİNİN YETKİ VE SORUMLULUK VERMESİ</c:v>
                </c:pt>
                <c:pt idx="2">
                  <c:v>MÜŞTERİ MEMNUNİYETİ İLKESİNİ BENİMSEME</c:v>
                </c:pt>
                <c:pt idx="3">
                  <c:v>İYİLEŞTİRİLMESİ GEREKEN HUSUSLARIN VARLIĞI</c:v>
                </c:pt>
                <c:pt idx="4">
                  <c:v>İŞLE İLGİLİ NE BEKLENDİĞİNİ BİLME</c:v>
                </c:pt>
              </c:strCache>
            </c:strRef>
          </c:cat>
          <c:val>
            <c:numRef>
              <c:f>Sayfa1!$B$2:$B$6</c:f>
              <c:numCache>
                <c:formatCode>General</c:formatCode>
                <c:ptCount val="5"/>
                <c:pt idx="0">
                  <c:v>82.03</c:v>
                </c:pt>
                <c:pt idx="1">
                  <c:v>82.94</c:v>
                </c:pt>
                <c:pt idx="2">
                  <c:v>83.53</c:v>
                </c:pt>
                <c:pt idx="3">
                  <c:v>84.41</c:v>
                </c:pt>
                <c:pt idx="4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27-4A20-A1F3-7D4B79C42D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9895680"/>
        <c:axId val="109897216"/>
        <c:axId val="0"/>
      </c:bar3DChart>
      <c:catAx>
        <c:axId val="10989568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109897216"/>
        <c:crosses val="autoZero"/>
        <c:auto val="1"/>
        <c:lblAlgn val="ctr"/>
        <c:lblOffset val="100"/>
        <c:noMultiLvlLbl val="0"/>
      </c:catAx>
      <c:valAx>
        <c:axId val="109897216"/>
        <c:scaling>
          <c:orientation val="minMax"/>
          <c:max val="100"/>
          <c:min val="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098956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view3D>
      <c:rotX val="30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Satışlar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4.1666666666666664E-2"/>
                  <c:y val="0.12346543707935749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;</a:t>
                    </a:r>
                    <a:r>
                      <a:rPr lang="tr-TR" dirty="0"/>
                      <a:t>%74,26</a:t>
                    </a:r>
                    <a:endParaRPr lang="en-US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1178-40D7-9D82-FBCE16C3FBD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Sayfa1!$A$2</c:f>
              <c:numCache>
                <c:formatCode>General</c:formatCode>
                <c:ptCount val="1"/>
              </c:numCache>
            </c:numRef>
          </c:cat>
          <c:val>
            <c:numRef>
              <c:f>Sayfa1!$B$2</c:f>
              <c:numCache>
                <c:formatCode>General</c:formatCode>
                <c:ptCount val="1"/>
                <c:pt idx="0">
                  <c:v>74.260000000000005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78-40D7-9D82-FBCE16C3FB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shape val="cylinder"/>
        <c:axId val="115062656"/>
        <c:axId val="115064192"/>
        <c:axId val="0"/>
      </c:bar3DChart>
      <c:catAx>
        <c:axId val="1150626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5064192"/>
        <c:crosses val="autoZero"/>
        <c:auto val="1"/>
        <c:lblAlgn val="ctr"/>
        <c:lblOffset val="100"/>
        <c:noMultiLvlLbl val="0"/>
      </c:catAx>
      <c:valAx>
        <c:axId val="115064192"/>
        <c:scaling>
          <c:orientation val="minMax"/>
          <c:max val="1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5062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Seri 1</c:v>
                </c:pt>
              </c:strCache>
            </c:strRef>
          </c:tx>
          <c:invertIfNegative val="0"/>
          <c:cat>
            <c:strRef>
              <c:f>Sayfa1!$A$2:$A$5</c:f>
              <c:strCache>
                <c:ptCount val="4"/>
                <c:pt idx="0">
                  <c:v>KURUMUN KİŞİSEL GELİŞİMİ TAKDİRİ</c:v>
                </c:pt>
                <c:pt idx="1">
                  <c:v>KURUM İLE İLGİLİ YETERLİ BİLGİLENDİRME</c:v>
                </c:pt>
                <c:pt idx="2">
                  <c:v>UZUN SÜRELİ ÇALIŞMAYI PLANLAMA</c:v>
                </c:pt>
                <c:pt idx="3">
                  <c:v>KURUMUN ÜYESİ OLARAK GÖRME</c:v>
                </c:pt>
              </c:strCache>
            </c:strRef>
          </c:cat>
          <c:val>
            <c:numRef>
              <c:f>Sayfa1!$B$2:$B$5</c:f>
              <c:numCache>
                <c:formatCode>General</c:formatCode>
                <c:ptCount val="4"/>
                <c:pt idx="0">
                  <c:v>73.62</c:v>
                </c:pt>
                <c:pt idx="1">
                  <c:v>73.73</c:v>
                </c:pt>
                <c:pt idx="2">
                  <c:v>76.47</c:v>
                </c:pt>
                <c:pt idx="3">
                  <c:v>79.12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D9-4FAD-8A16-917E9B6A45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5203712"/>
        <c:axId val="95204864"/>
        <c:axId val="0"/>
      </c:bar3DChart>
      <c:catAx>
        <c:axId val="9520371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95204864"/>
        <c:crosses val="autoZero"/>
        <c:auto val="1"/>
        <c:lblAlgn val="ctr"/>
        <c:lblOffset val="100"/>
        <c:noMultiLvlLbl val="0"/>
      </c:catAx>
      <c:valAx>
        <c:axId val="95204864"/>
        <c:scaling>
          <c:orientation val="minMax"/>
          <c:max val="100"/>
          <c:min val="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52037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Seri 1</c:v>
                </c:pt>
              </c:strCache>
            </c:strRef>
          </c:tx>
          <c:invertIfNegative val="0"/>
          <c:cat>
            <c:strRef>
              <c:f>Sayfa1!$A$2:$A$6</c:f>
              <c:strCache>
                <c:ptCount val="5"/>
                <c:pt idx="0">
                  <c:v>YAPTIĞI İŞLE ÖVÜNME</c:v>
                </c:pt>
                <c:pt idx="1">
                  <c:v>İŞLE İLGİLİ NE BEKLENDİĞİNİ BİLME</c:v>
                </c:pt>
                <c:pt idx="2">
                  <c:v>İŞİN EĞİTİM VE TECRÜBEYLE AYNI OLMASI</c:v>
                </c:pt>
                <c:pt idx="3">
                  <c:v>İŞLE İLGİLİ BİLGİLERE ULAŞABİLME</c:v>
                </c:pt>
                <c:pt idx="4">
                  <c:v>İŞLE İLGİLİ KARAR ALABİLME</c:v>
                </c:pt>
              </c:strCache>
            </c:strRef>
          </c:cat>
          <c:val>
            <c:numRef>
              <c:f>Sayfa1!$B$2:$B$6</c:f>
              <c:numCache>
                <c:formatCode>General</c:formatCode>
                <c:ptCount val="5"/>
                <c:pt idx="0">
                  <c:v>73.239999999999995</c:v>
                </c:pt>
                <c:pt idx="1">
                  <c:v>85</c:v>
                </c:pt>
                <c:pt idx="2">
                  <c:v>82.03</c:v>
                </c:pt>
                <c:pt idx="3">
                  <c:v>76.06</c:v>
                </c:pt>
                <c:pt idx="4">
                  <c:v>69.709999999999994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A7-4817-97F0-45131E8864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1550720"/>
        <c:axId val="101549952"/>
        <c:axId val="0"/>
      </c:bar3DChart>
      <c:catAx>
        <c:axId val="10155072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101549952"/>
        <c:crosses val="autoZero"/>
        <c:auto val="1"/>
        <c:lblAlgn val="ctr"/>
        <c:lblOffset val="100"/>
        <c:noMultiLvlLbl val="0"/>
      </c:catAx>
      <c:valAx>
        <c:axId val="101549952"/>
        <c:scaling>
          <c:orientation val="minMax"/>
          <c:max val="100"/>
          <c:min val="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015507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Seri 1</c:v>
                </c:pt>
              </c:strCache>
            </c:strRef>
          </c:tx>
          <c:invertIfNegative val="0"/>
          <c:cat>
            <c:strRef>
              <c:f>Sayfa1!$A$2:$A$3</c:f>
              <c:strCache>
                <c:ptCount val="2"/>
                <c:pt idx="0">
                  <c:v>YÖNETİCİNİN YETKİ VE SORUMLULUK VERMESİ</c:v>
                </c:pt>
                <c:pt idx="1">
                  <c:v>YÖNETİCİNİN TAKDİRİ</c:v>
                </c:pt>
              </c:strCache>
            </c:strRef>
          </c:cat>
          <c:val>
            <c:numRef>
              <c:f>Sayfa1!$B$2:$B$3</c:f>
              <c:numCache>
                <c:formatCode>General</c:formatCode>
                <c:ptCount val="2"/>
                <c:pt idx="0">
                  <c:v>44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9C-4280-9B61-19643DD478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8192128"/>
        <c:axId val="88193664"/>
        <c:axId val="0"/>
      </c:bar3DChart>
      <c:catAx>
        <c:axId val="8819212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88193664"/>
        <c:crosses val="autoZero"/>
        <c:auto val="1"/>
        <c:lblAlgn val="ctr"/>
        <c:lblOffset val="100"/>
        <c:noMultiLvlLbl val="0"/>
      </c:catAx>
      <c:valAx>
        <c:axId val="88193664"/>
        <c:scaling>
          <c:orientation val="minMax"/>
          <c:max val="100"/>
          <c:min val="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881921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Seri 1</c:v>
                </c:pt>
              </c:strCache>
            </c:strRef>
          </c:tx>
          <c:invertIfNegative val="0"/>
          <c:cat>
            <c:strRef>
              <c:f>Sayfa1!$A$2:$A$3</c:f>
              <c:strCache>
                <c:ptCount val="2"/>
                <c:pt idx="0">
                  <c:v>YÖNETİCİNİN YETKİ VE SORUMLULUK VERMESİ</c:v>
                </c:pt>
                <c:pt idx="1">
                  <c:v>YÖNETİCİNİN TAKDİRİ</c:v>
                </c:pt>
              </c:strCache>
            </c:strRef>
          </c:cat>
          <c:val>
            <c:numRef>
              <c:f>Sayfa1!$B$2:$B$3</c:f>
              <c:numCache>
                <c:formatCode>General</c:formatCode>
                <c:ptCount val="2"/>
                <c:pt idx="0">
                  <c:v>82.94</c:v>
                </c:pt>
                <c:pt idx="1">
                  <c:v>63.58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BA-4DBE-9878-910F58067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3589504"/>
        <c:axId val="53591424"/>
        <c:axId val="0"/>
      </c:bar3DChart>
      <c:catAx>
        <c:axId val="5358950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53591424"/>
        <c:crosses val="autoZero"/>
        <c:auto val="1"/>
        <c:lblAlgn val="ctr"/>
        <c:lblOffset val="100"/>
        <c:noMultiLvlLbl val="0"/>
      </c:catAx>
      <c:valAx>
        <c:axId val="53591424"/>
        <c:scaling>
          <c:orientation val="minMax"/>
          <c:max val="100"/>
          <c:min val="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535895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Seri 1</c:v>
                </c:pt>
              </c:strCache>
            </c:strRef>
          </c:tx>
          <c:invertIfNegative val="0"/>
          <c:cat>
            <c:strRef>
              <c:f>Sayfa1!$A$2:$A$3</c:f>
              <c:strCache>
                <c:ptCount val="2"/>
                <c:pt idx="0">
                  <c:v>BÖLÜM İÇERİSİNDE YARDIMLAŞMA</c:v>
                </c:pt>
                <c:pt idx="1">
                  <c:v>ZAMANINDA VE YETERLİ İLETİŞİM</c:v>
                </c:pt>
              </c:strCache>
            </c:strRef>
          </c:cat>
          <c:val>
            <c:numRef>
              <c:f>Sayfa1!$B$2:$B$3</c:f>
              <c:numCache>
                <c:formatCode>General</c:formatCode>
                <c:ptCount val="2"/>
                <c:pt idx="0">
                  <c:v>76.47</c:v>
                </c:pt>
                <c:pt idx="1">
                  <c:v>73.94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B0-4808-B71F-484EA2649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1732736"/>
        <c:axId val="101734272"/>
        <c:axId val="0"/>
      </c:bar3DChart>
      <c:catAx>
        <c:axId val="1017327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101734272"/>
        <c:crosses val="autoZero"/>
        <c:auto val="1"/>
        <c:lblAlgn val="ctr"/>
        <c:lblOffset val="100"/>
        <c:noMultiLvlLbl val="0"/>
      </c:catAx>
      <c:valAx>
        <c:axId val="101734272"/>
        <c:scaling>
          <c:orientation val="minMax"/>
          <c:max val="100"/>
          <c:min val="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017327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Seri 1</c:v>
                </c:pt>
              </c:strCache>
            </c:strRef>
          </c:tx>
          <c:invertIfNegative val="0"/>
          <c:cat>
            <c:strRef>
              <c:f>Sayfa1!$A$2:$A$7</c:f>
              <c:strCache>
                <c:ptCount val="6"/>
                <c:pt idx="0">
                  <c:v>ÖZEL ETKİNLİKLERİN YETERLİLİĞİ</c:v>
                </c:pt>
                <c:pt idx="1">
                  <c:v>FİZİKİ ŞARTLARDAN MEMNUNLUK</c:v>
                </c:pt>
                <c:pt idx="2">
                  <c:v>İŞGÜVENLİĞİ ÖNLEMLERİNİN YETERLİLİĞİ</c:v>
                </c:pt>
                <c:pt idx="3">
                  <c:v>TEMİZLİKTEN MEMNUNLUK</c:v>
                </c:pt>
                <c:pt idx="4">
                  <c:v>YEMEKLERDEN MEMNUNLUK</c:v>
                </c:pt>
                <c:pt idx="5">
                  <c:v>SERVİSTEN MEMNUNLUK</c:v>
                </c:pt>
              </c:strCache>
            </c:strRef>
          </c:cat>
          <c:val>
            <c:numRef>
              <c:f>Sayfa1!$B$2:$B$7</c:f>
              <c:numCache>
                <c:formatCode>General</c:formatCode>
                <c:ptCount val="6"/>
                <c:pt idx="0">
                  <c:v>57.1</c:v>
                </c:pt>
                <c:pt idx="1">
                  <c:v>71.180000000000007</c:v>
                </c:pt>
                <c:pt idx="2">
                  <c:v>73.040000000000006</c:v>
                </c:pt>
                <c:pt idx="3">
                  <c:v>68.819999999999993</c:v>
                </c:pt>
                <c:pt idx="4">
                  <c:v>74.78</c:v>
                </c:pt>
                <c:pt idx="5">
                  <c:v>68.180000000000007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D9-4F60-86E1-B8608AA325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1609728"/>
        <c:axId val="111611264"/>
        <c:axId val="0"/>
      </c:bar3DChart>
      <c:catAx>
        <c:axId val="11160972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111611264"/>
        <c:crosses val="autoZero"/>
        <c:auto val="1"/>
        <c:lblAlgn val="ctr"/>
        <c:lblOffset val="100"/>
        <c:noMultiLvlLbl val="0"/>
      </c:catAx>
      <c:valAx>
        <c:axId val="111611264"/>
        <c:scaling>
          <c:orientation val="minMax"/>
          <c:max val="100"/>
          <c:min val="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116097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Seri 1</c:v>
                </c:pt>
              </c:strCache>
            </c:strRef>
          </c:tx>
          <c:invertIfNegative val="0"/>
          <c:cat>
            <c:strRef>
              <c:f>Sayfa1!$A$2:$A$7</c:f>
              <c:strCache>
                <c:ptCount val="6"/>
                <c:pt idx="0">
                  <c:v>ÇALIŞMA KOŞULLARI</c:v>
                </c:pt>
                <c:pt idx="1">
                  <c:v>KURUM İÇİ İLETİŞİM</c:v>
                </c:pt>
                <c:pt idx="2">
                  <c:v>YÖNETİCİ'YE BAKIŞ</c:v>
                </c:pt>
                <c:pt idx="3">
                  <c:v>PERSONEL-İŞ İLİŞKİSİ</c:v>
                </c:pt>
                <c:pt idx="4">
                  <c:v>KURUM-PERSONEL İLİŞKİSİ</c:v>
                </c:pt>
                <c:pt idx="5">
                  <c:v>KURUM'A BAKIŞ</c:v>
                </c:pt>
              </c:strCache>
            </c:strRef>
          </c:cat>
          <c:val>
            <c:numRef>
              <c:f>Sayfa1!$B$2:$B$7</c:f>
              <c:numCache>
                <c:formatCode>General</c:formatCode>
                <c:ptCount val="6"/>
                <c:pt idx="0">
                  <c:v>68.849999999999994</c:v>
                </c:pt>
                <c:pt idx="1">
                  <c:v>75.2</c:v>
                </c:pt>
                <c:pt idx="2">
                  <c:v>73.260000000000005</c:v>
                </c:pt>
                <c:pt idx="3">
                  <c:v>77.2</c:v>
                </c:pt>
                <c:pt idx="4">
                  <c:v>75.73</c:v>
                </c:pt>
                <c:pt idx="5">
                  <c:v>77.81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ED-459A-BA67-AC19AE48F2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9775488"/>
        <c:axId val="109781376"/>
        <c:axId val="0"/>
      </c:bar3DChart>
      <c:catAx>
        <c:axId val="10977548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109781376"/>
        <c:crosses val="autoZero"/>
        <c:auto val="1"/>
        <c:lblAlgn val="ctr"/>
        <c:lblOffset val="100"/>
        <c:noMultiLvlLbl val="0"/>
      </c:catAx>
      <c:valAx>
        <c:axId val="109781376"/>
        <c:scaling>
          <c:orientation val="minMax"/>
          <c:max val="10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097754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Seri 1</c:v>
                </c:pt>
              </c:strCache>
            </c:strRef>
          </c:tx>
          <c:invertIfNegative val="0"/>
          <c:cat>
            <c:strRef>
              <c:f>Sayfa1!$A$2:$A$6</c:f>
              <c:strCache>
                <c:ptCount val="5"/>
                <c:pt idx="0">
                  <c:v>TEMİZLİKTEN MEMNUNLUK</c:v>
                </c:pt>
                <c:pt idx="1">
                  <c:v>İŞLE İLGİLİ KARAR VEREBİLME</c:v>
                </c:pt>
                <c:pt idx="2">
                  <c:v>SERVİSTEN MEMNUNLUK</c:v>
                </c:pt>
                <c:pt idx="3">
                  <c:v>YÖNETİCİNİN TAKDİRİ</c:v>
                </c:pt>
                <c:pt idx="4">
                  <c:v>ÖZEL ETKİNLİKLERİN YETERLİLİĞİ</c:v>
                </c:pt>
              </c:strCache>
            </c:strRef>
          </c:cat>
          <c:val>
            <c:numRef>
              <c:f>Sayfa1!$B$2:$B$6</c:f>
              <c:numCache>
                <c:formatCode>General</c:formatCode>
                <c:ptCount val="5"/>
                <c:pt idx="0">
                  <c:v>68.819999999999993</c:v>
                </c:pt>
                <c:pt idx="1">
                  <c:v>68.48</c:v>
                </c:pt>
                <c:pt idx="2">
                  <c:v>68.180000000000007</c:v>
                </c:pt>
                <c:pt idx="3">
                  <c:v>63.58</c:v>
                </c:pt>
                <c:pt idx="4">
                  <c:v>57.1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1F-40B1-A4AD-490BFD0B24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4958336"/>
        <c:axId val="114959872"/>
        <c:axId val="0"/>
      </c:bar3DChart>
      <c:catAx>
        <c:axId val="1149583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114959872"/>
        <c:crosses val="autoZero"/>
        <c:auto val="1"/>
        <c:lblAlgn val="ctr"/>
        <c:lblOffset val="100"/>
        <c:noMultiLvlLbl val="0"/>
      </c:catAx>
      <c:valAx>
        <c:axId val="114959872"/>
        <c:scaling>
          <c:orientation val="minMax"/>
          <c:max val="10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149583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0.7625</cdr:x>
      <cdr:y>0.14951</cdr:y>
    </cdr:from>
    <cdr:to>
      <cdr:x>0.82375</cdr:x>
      <cdr:y>0.21315</cdr:y>
    </cdr:to>
    <cdr:sp macro="" textlink="">
      <cdr:nvSpPr>
        <cdr:cNvPr id="2" name="1 Metin kutusu"/>
        <cdr:cNvSpPr txBox="1"/>
      </cdr:nvSpPr>
      <cdr:spPr>
        <a:xfrm xmlns:a="http://schemas.openxmlformats.org/drawingml/2006/main">
          <a:off x="6275040" y="676672"/>
          <a:ext cx="504056" cy="288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tr-TR" sz="1100" dirty="0"/>
        </a:p>
      </cdr:txBody>
    </cdr:sp>
  </cdr:relSizeAnchor>
  <cdr:relSizeAnchor xmlns:cdr="http://schemas.openxmlformats.org/drawingml/2006/chartDrawing">
    <cdr:from>
      <cdr:x>0.86749</cdr:x>
      <cdr:y>0.10178</cdr:y>
    </cdr:from>
    <cdr:to>
      <cdr:x>0.94624</cdr:x>
      <cdr:y>0.18133</cdr:y>
    </cdr:to>
    <cdr:sp macro="" textlink="">
      <cdr:nvSpPr>
        <cdr:cNvPr id="3" name="2 Metin kutusu"/>
        <cdr:cNvSpPr txBox="1"/>
      </cdr:nvSpPr>
      <cdr:spPr>
        <a:xfrm xmlns:a="http://schemas.openxmlformats.org/drawingml/2006/main">
          <a:off x="7139136" y="460648"/>
          <a:ext cx="648081" cy="3600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tr-TR" sz="2000" dirty="0"/>
            <a:t>%83,53</a:t>
          </a:r>
        </a:p>
      </cdr:txBody>
    </cdr:sp>
  </cdr:relSizeAnchor>
  <cdr:relSizeAnchor xmlns:cdr="http://schemas.openxmlformats.org/drawingml/2006/chartDrawing">
    <cdr:from>
      <cdr:x>0.85875</cdr:x>
      <cdr:y>0.26088</cdr:y>
    </cdr:from>
    <cdr:to>
      <cdr:x>0.9375</cdr:x>
      <cdr:y>0.35634</cdr:y>
    </cdr:to>
    <cdr:sp macro="" textlink="">
      <cdr:nvSpPr>
        <cdr:cNvPr id="4" name="3 Metin kutusu"/>
        <cdr:cNvSpPr txBox="1"/>
      </cdr:nvSpPr>
      <cdr:spPr>
        <a:xfrm xmlns:a="http://schemas.openxmlformats.org/drawingml/2006/main">
          <a:off x="7067128" y="1180728"/>
          <a:ext cx="648081" cy="4320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tr-TR" sz="2000" dirty="0"/>
            <a:t>%80,87</a:t>
          </a:r>
        </a:p>
      </cdr:txBody>
    </cdr:sp>
  </cdr:relSizeAnchor>
  <cdr:relSizeAnchor xmlns:cdr="http://schemas.openxmlformats.org/drawingml/2006/chartDrawing">
    <cdr:from>
      <cdr:x>0.80625</cdr:x>
      <cdr:y>0.41998</cdr:y>
    </cdr:from>
    <cdr:to>
      <cdr:x>0.89375</cdr:x>
      <cdr:y>0.49953</cdr:y>
    </cdr:to>
    <cdr:sp macro="" textlink="">
      <cdr:nvSpPr>
        <cdr:cNvPr id="5" name="4 Metin kutusu"/>
        <cdr:cNvSpPr txBox="1"/>
      </cdr:nvSpPr>
      <cdr:spPr>
        <a:xfrm xmlns:a="http://schemas.openxmlformats.org/drawingml/2006/main">
          <a:off x="6635080" y="1900808"/>
          <a:ext cx="720090" cy="3600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tr-TR" sz="2000" dirty="0"/>
            <a:t>%69,85</a:t>
          </a:r>
        </a:p>
      </cdr:txBody>
    </cdr:sp>
  </cdr:relSizeAnchor>
  <cdr:relSizeAnchor xmlns:cdr="http://schemas.openxmlformats.org/drawingml/2006/chartDrawing">
    <cdr:from>
      <cdr:x>0.815</cdr:x>
      <cdr:y>0.57908</cdr:y>
    </cdr:from>
    <cdr:to>
      <cdr:x>0.89375</cdr:x>
      <cdr:y>0.65863</cdr:y>
    </cdr:to>
    <cdr:sp macro="" textlink="">
      <cdr:nvSpPr>
        <cdr:cNvPr id="6" name="5 Metin kutusu"/>
        <cdr:cNvSpPr txBox="1"/>
      </cdr:nvSpPr>
      <cdr:spPr>
        <a:xfrm xmlns:a="http://schemas.openxmlformats.org/drawingml/2006/main">
          <a:off x="6707088" y="2620888"/>
          <a:ext cx="648081" cy="3600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tr-TR" sz="2000" dirty="0"/>
            <a:t>%70,43</a:t>
          </a:r>
        </a:p>
      </cdr:txBody>
    </cdr:sp>
  </cdr:relSizeAnchor>
  <cdr:relSizeAnchor xmlns:cdr="http://schemas.openxmlformats.org/drawingml/2006/chartDrawing">
    <cdr:from>
      <cdr:x>0.86749</cdr:x>
      <cdr:y>0.73818</cdr:y>
    </cdr:from>
    <cdr:to>
      <cdr:x>0.94624</cdr:x>
      <cdr:y>0.81773</cdr:y>
    </cdr:to>
    <cdr:sp macro="" textlink="">
      <cdr:nvSpPr>
        <cdr:cNvPr id="7" name="6 Metin kutusu"/>
        <cdr:cNvSpPr txBox="1"/>
      </cdr:nvSpPr>
      <cdr:spPr>
        <a:xfrm xmlns:a="http://schemas.openxmlformats.org/drawingml/2006/main">
          <a:off x="7139136" y="3340968"/>
          <a:ext cx="648081" cy="36004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tr-TR" sz="2000" dirty="0"/>
            <a:t>%84,41</a:t>
          </a:r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0.87624</cdr:x>
      <cdr:y>0.26088</cdr:y>
    </cdr:from>
    <cdr:to>
      <cdr:x>0.95499</cdr:x>
      <cdr:y>0.34043</cdr:y>
    </cdr:to>
    <cdr:sp macro="" textlink="">
      <cdr:nvSpPr>
        <cdr:cNvPr id="2" name="1 Metin kutusu"/>
        <cdr:cNvSpPr txBox="1"/>
      </cdr:nvSpPr>
      <cdr:spPr>
        <a:xfrm xmlns:a="http://schemas.openxmlformats.org/drawingml/2006/main">
          <a:off x="7211144" y="1180728"/>
          <a:ext cx="648081" cy="36004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tr-TR" sz="2000" dirty="0"/>
            <a:t>%84,41</a:t>
          </a:r>
        </a:p>
      </cdr:txBody>
    </cdr:sp>
  </cdr:relSizeAnchor>
  <cdr:relSizeAnchor xmlns:cdr="http://schemas.openxmlformats.org/drawingml/2006/chartDrawing">
    <cdr:from>
      <cdr:x>0.86749</cdr:x>
      <cdr:y>0.41998</cdr:y>
    </cdr:from>
    <cdr:to>
      <cdr:x>0.93749</cdr:x>
      <cdr:y>0.49953</cdr:y>
    </cdr:to>
    <cdr:sp macro="" textlink="">
      <cdr:nvSpPr>
        <cdr:cNvPr id="3" name="2 Metin kutusu"/>
        <cdr:cNvSpPr txBox="1"/>
      </cdr:nvSpPr>
      <cdr:spPr>
        <a:xfrm xmlns:a="http://schemas.openxmlformats.org/drawingml/2006/main">
          <a:off x="7139136" y="1900808"/>
          <a:ext cx="576072" cy="3600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tr-TR" sz="2000" dirty="0"/>
            <a:t>%83,53</a:t>
          </a:r>
        </a:p>
      </cdr:txBody>
    </cdr:sp>
  </cdr:relSizeAnchor>
  <cdr:relSizeAnchor xmlns:cdr="http://schemas.openxmlformats.org/drawingml/2006/chartDrawing">
    <cdr:from>
      <cdr:x>0.86749</cdr:x>
      <cdr:y>0.57908</cdr:y>
    </cdr:from>
    <cdr:to>
      <cdr:x>0.94624</cdr:x>
      <cdr:y>0.65863</cdr:y>
    </cdr:to>
    <cdr:sp macro="" textlink="">
      <cdr:nvSpPr>
        <cdr:cNvPr id="4" name="3 Metin kutusu"/>
        <cdr:cNvSpPr txBox="1"/>
      </cdr:nvSpPr>
      <cdr:spPr>
        <a:xfrm xmlns:a="http://schemas.openxmlformats.org/drawingml/2006/main">
          <a:off x="7139136" y="2620888"/>
          <a:ext cx="648081" cy="3600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tr-TR" sz="2000" dirty="0"/>
            <a:t>%82,94</a:t>
          </a:r>
        </a:p>
      </cdr:txBody>
    </cdr:sp>
  </cdr:relSizeAnchor>
  <cdr:relSizeAnchor xmlns:cdr="http://schemas.openxmlformats.org/drawingml/2006/chartDrawing">
    <cdr:from>
      <cdr:x>0.86749</cdr:x>
      <cdr:y>0.73818</cdr:y>
    </cdr:from>
    <cdr:to>
      <cdr:x>0.93749</cdr:x>
      <cdr:y>0.81773</cdr:y>
    </cdr:to>
    <cdr:sp macro="" textlink="">
      <cdr:nvSpPr>
        <cdr:cNvPr id="5" name="4 Metin kutusu"/>
        <cdr:cNvSpPr txBox="1"/>
      </cdr:nvSpPr>
      <cdr:spPr>
        <a:xfrm xmlns:a="http://schemas.openxmlformats.org/drawingml/2006/main">
          <a:off x="7139136" y="3340968"/>
          <a:ext cx="576072" cy="36004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tr-TR" sz="2000" dirty="0"/>
            <a:t>%82,03</a:t>
          </a:r>
        </a:p>
      </cdr:txBody>
    </cdr: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0.35125</cdr:x>
      <cdr:y>0.00632</cdr:y>
    </cdr:from>
    <cdr:to>
      <cdr:x>0.73625</cdr:x>
      <cdr:y>0.08587</cdr:y>
    </cdr:to>
    <cdr:sp macro="" textlink="">
      <cdr:nvSpPr>
        <cdr:cNvPr id="2" name="1 Metin kutusu"/>
        <cdr:cNvSpPr txBox="1"/>
      </cdr:nvSpPr>
      <cdr:spPr>
        <a:xfrm xmlns:a="http://schemas.openxmlformats.org/drawingml/2006/main">
          <a:off x="2890664" y="28600"/>
          <a:ext cx="3168352" cy="3600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tr-TR" sz="24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0.84125</cdr:x>
      <cdr:y>0.11769</cdr:y>
    </cdr:from>
    <cdr:to>
      <cdr:x>0.92</cdr:x>
      <cdr:y>0.21315</cdr:y>
    </cdr:to>
    <cdr:sp macro="" textlink="">
      <cdr:nvSpPr>
        <cdr:cNvPr id="2" name="1 Metin kutusu"/>
        <cdr:cNvSpPr txBox="1"/>
      </cdr:nvSpPr>
      <cdr:spPr>
        <a:xfrm xmlns:a="http://schemas.openxmlformats.org/drawingml/2006/main">
          <a:off x="6923112" y="532656"/>
          <a:ext cx="648081" cy="43204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tr-TR" sz="2000" dirty="0"/>
            <a:t>%73,12</a:t>
          </a:r>
        </a:p>
      </cdr:txBody>
    </cdr:sp>
  </cdr:relSizeAnchor>
  <cdr:relSizeAnchor xmlns:cdr="http://schemas.openxmlformats.org/drawingml/2006/chartDrawing">
    <cdr:from>
      <cdr:x>0.8325</cdr:x>
      <cdr:y>0.30861</cdr:y>
    </cdr:from>
    <cdr:to>
      <cdr:x>0.91125</cdr:x>
      <cdr:y>0.40407</cdr:y>
    </cdr:to>
    <cdr:sp macro="" textlink="">
      <cdr:nvSpPr>
        <cdr:cNvPr id="3" name="2 Metin kutusu"/>
        <cdr:cNvSpPr txBox="1"/>
      </cdr:nvSpPr>
      <cdr:spPr>
        <a:xfrm xmlns:a="http://schemas.openxmlformats.org/drawingml/2006/main">
          <a:off x="6851104" y="1396752"/>
          <a:ext cx="648081" cy="4320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tr-TR" sz="2000" dirty="0"/>
            <a:t>%76,47</a:t>
          </a:r>
        </a:p>
      </cdr:txBody>
    </cdr:sp>
  </cdr:relSizeAnchor>
  <cdr:relSizeAnchor xmlns:cdr="http://schemas.openxmlformats.org/drawingml/2006/chartDrawing">
    <cdr:from>
      <cdr:x>0.82375</cdr:x>
      <cdr:y>0.49953</cdr:y>
    </cdr:from>
    <cdr:to>
      <cdr:x>0.9025</cdr:x>
      <cdr:y>0.59499</cdr:y>
    </cdr:to>
    <cdr:sp macro="" textlink="">
      <cdr:nvSpPr>
        <cdr:cNvPr id="4" name="3 Metin kutusu"/>
        <cdr:cNvSpPr txBox="1"/>
      </cdr:nvSpPr>
      <cdr:spPr>
        <a:xfrm xmlns:a="http://schemas.openxmlformats.org/drawingml/2006/main">
          <a:off x="6779096" y="2260848"/>
          <a:ext cx="648081" cy="4320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tr-TR" sz="2000" dirty="0"/>
            <a:t>%73,73</a:t>
          </a:r>
        </a:p>
      </cdr:txBody>
    </cdr:sp>
  </cdr:relSizeAnchor>
  <cdr:relSizeAnchor xmlns:cdr="http://schemas.openxmlformats.org/drawingml/2006/chartDrawing">
    <cdr:from>
      <cdr:x>0.815</cdr:x>
      <cdr:y>0.70636</cdr:y>
    </cdr:from>
    <cdr:to>
      <cdr:x>0.89375</cdr:x>
      <cdr:y>0.78591</cdr:y>
    </cdr:to>
    <cdr:sp macro="" textlink="">
      <cdr:nvSpPr>
        <cdr:cNvPr id="5" name="4 Metin kutusu"/>
        <cdr:cNvSpPr txBox="1"/>
      </cdr:nvSpPr>
      <cdr:spPr>
        <a:xfrm xmlns:a="http://schemas.openxmlformats.org/drawingml/2006/main">
          <a:off x="6707088" y="3196952"/>
          <a:ext cx="648081" cy="36004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tr-TR" sz="2000" dirty="0"/>
            <a:t>%73,62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0.7975</cdr:x>
      <cdr:y>0.08587</cdr:y>
    </cdr:from>
    <cdr:to>
      <cdr:x>0.8675</cdr:x>
      <cdr:y>0.18133</cdr:y>
    </cdr:to>
    <cdr:sp macro="" textlink="">
      <cdr:nvSpPr>
        <cdr:cNvPr id="2" name="1 Metin kutusu"/>
        <cdr:cNvSpPr txBox="1"/>
      </cdr:nvSpPr>
      <cdr:spPr>
        <a:xfrm xmlns:a="http://schemas.openxmlformats.org/drawingml/2006/main">
          <a:off x="6563072" y="388640"/>
          <a:ext cx="576072" cy="4320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tr-TR" sz="2000" dirty="0"/>
            <a:t>%69,71</a:t>
          </a:r>
        </a:p>
      </cdr:txBody>
    </cdr:sp>
  </cdr:relSizeAnchor>
  <cdr:relSizeAnchor xmlns:cdr="http://schemas.openxmlformats.org/drawingml/2006/chartDrawing">
    <cdr:from>
      <cdr:x>0.82375</cdr:x>
      <cdr:y>0.26088</cdr:y>
    </cdr:from>
    <cdr:to>
      <cdr:x>0.89375</cdr:x>
      <cdr:y>0.34043</cdr:y>
    </cdr:to>
    <cdr:sp macro="" textlink="">
      <cdr:nvSpPr>
        <cdr:cNvPr id="3" name="2 Metin kutusu"/>
        <cdr:cNvSpPr txBox="1"/>
      </cdr:nvSpPr>
      <cdr:spPr>
        <a:xfrm xmlns:a="http://schemas.openxmlformats.org/drawingml/2006/main">
          <a:off x="6779096" y="1180728"/>
          <a:ext cx="576072" cy="36004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tr-TR" sz="2000" dirty="0"/>
            <a:t>%76,06</a:t>
          </a:r>
        </a:p>
      </cdr:txBody>
    </cdr:sp>
  </cdr:relSizeAnchor>
  <cdr:relSizeAnchor xmlns:cdr="http://schemas.openxmlformats.org/drawingml/2006/chartDrawing">
    <cdr:from>
      <cdr:x>0.85875</cdr:x>
      <cdr:y>0.41998</cdr:y>
    </cdr:from>
    <cdr:to>
      <cdr:x>0.92875</cdr:x>
      <cdr:y>0.49953</cdr:y>
    </cdr:to>
    <cdr:sp macro="" textlink="">
      <cdr:nvSpPr>
        <cdr:cNvPr id="4" name="3 Metin kutusu"/>
        <cdr:cNvSpPr txBox="1"/>
      </cdr:nvSpPr>
      <cdr:spPr>
        <a:xfrm xmlns:a="http://schemas.openxmlformats.org/drawingml/2006/main">
          <a:off x="7067128" y="1900808"/>
          <a:ext cx="576072" cy="3600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tr-TR" sz="2000" dirty="0"/>
            <a:t>%82,03</a:t>
          </a:r>
        </a:p>
      </cdr:txBody>
    </cdr:sp>
  </cdr:relSizeAnchor>
  <cdr:relSizeAnchor xmlns:cdr="http://schemas.openxmlformats.org/drawingml/2006/chartDrawing">
    <cdr:from>
      <cdr:x>0.86749</cdr:x>
      <cdr:y>0.57908</cdr:y>
    </cdr:from>
    <cdr:to>
      <cdr:x>0.94624</cdr:x>
      <cdr:y>0.65863</cdr:y>
    </cdr:to>
    <cdr:sp macro="" textlink="">
      <cdr:nvSpPr>
        <cdr:cNvPr id="5" name="4 Metin kutusu"/>
        <cdr:cNvSpPr txBox="1"/>
      </cdr:nvSpPr>
      <cdr:spPr>
        <a:xfrm xmlns:a="http://schemas.openxmlformats.org/drawingml/2006/main">
          <a:off x="7139136" y="2620888"/>
          <a:ext cx="648081" cy="3600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tr-TR" sz="2000" dirty="0"/>
            <a:t>%85</a:t>
          </a:r>
        </a:p>
      </cdr:txBody>
    </cdr:sp>
  </cdr:relSizeAnchor>
  <cdr:relSizeAnchor xmlns:cdr="http://schemas.openxmlformats.org/drawingml/2006/chartDrawing">
    <cdr:from>
      <cdr:x>0.815</cdr:x>
      <cdr:y>0.73818</cdr:y>
    </cdr:from>
    <cdr:to>
      <cdr:x>0.885</cdr:x>
      <cdr:y>0.81773</cdr:y>
    </cdr:to>
    <cdr:sp macro="" textlink="">
      <cdr:nvSpPr>
        <cdr:cNvPr id="6" name="5 Metin kutusu"/>
        <cdr:cNvSpPr txBox="1"/>
      </cdr:nvSpPr>
      <cdr:spPr>
        <a:xfrm xmlns:a="http://schemas.openxmlformats.org/drawingml/2006/main">
          <a:off x="6707088" y="3340968"/>
          <a:ext cx="576072" cy="36004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tr-TR" sz="2000" dirty="0"/>
            <a:t>%73,24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0.64875</cdr:x>
      <cdr:y>0.21315</cdr:y>
    </cdr:from>
    <cdr:to>
      <cdr:x>0.7275</cdr:x>
      <cdr:y>0.30861</cdr:y>
    </cdr:to>
    <cdr:sp macro="" textlink="">
      <cdr:nvSpPr>
        <cdr:cNvPr id="2" name="1 Metin kutusu"/>
        <cdr:cNvSpPr txBox="1"/>
      </cdr:nvSpPr>
      <cdr:spPr>
        <a:xfrm xmlns:a="http://schemas.openxmlformats.org/drawingml/2006/main">
          <a:off x="5338936" y="964704"/>
          <a:ext cx="648072" cy="43204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tr-TR" sz="2000" dirty="0"/>
            <a:t>%30</a:t>
          </a:r>
        </a:p>
      </cdr:txBody>
    </cdr:sp>
  </cdr:relSizeAnchor>
  <cdr:relSizeAnchor xmlns:cdr="http://schemas.openxmlformats.org/drawingml/2006/chartDrawing">
    <cdr:from>
      <cdr:x>0.71</cdr:x>
      <cdr:y>0.57908</cdr:y>
    </cdr:from>
    <cdr:to>
      <cdr:x>0.7975</cdr:x>
      <cdr:y>0.67454</cdr:y>
    </cdr:to>
    <cdr:sp macro="" textlink="">
      <cdr:nvSpPr>
        <cdr:cNvPr id="3" name="2 Metin kutusu"/>
        <cdr:cNvSpPr txBox="1"/>
      </cdr:nvSpPr>
      <cdr:spPr>
        <a:xfrm xmlns:a="http://schemas.openxmlformats.org/drawingml/2006/main">
          <a:off x="5842992" y="2620888"/>
          <a:ext cx="720080" cy="43204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tr-TR" sz="2000" dirty="0"/>
            <a:t>%44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0.78</cdr:x>
      <cdr:y>0.21315</cdr:y>
    </cdr:from>
    <cdr:to>
      <cdr:x>0.85875</cdr:x>
      <cdr:y>0.30861</cdr:y>
    </cdr:to>
    <cdr:sp macro="" textlink="">
      <cdr:nvSpPr>
        <cdr:cNvPr id="2" name="1 Metin kutusu"/>
        <cdr:cNvSpPr txBox="1"/>
      </cdr:nvSpPr>
      <cdr:spPr>
        <a:xfrm xmlns:a="http://schemas.openxmlformats.org/drawingml/2006/main">
          <a:off x="6419056" y="964704"/>
          <a:ext cx="648081" cy="43204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tr-TR" sz="2000" dirty="0"/>
            <a:t>%63,58</a:t>
          </a:r>
        </a:p>
      </cdr:txBody>
    </cdr:sp>
  </cdr:relSizeAnchor>
  <cdr:relSizeAnchor xmlns:cdr="http://schemas.openxmlformats.org/drawingml/2006/chartDrawing">
    <cdr:from>
      <cdr:x>0.86749</cdr:x>
      <cdr:y>0.57908</cdr:y>
    </cdr:from>
    <cdr:to>
      <cdr:x>0.95499</cdr:x>
      <cdr:y>0.69045</cdr:y>
    </cdr:to>
    <cdr:sp macro="" textlink="">
      <cdr:nvSpPr>
        <cdr:cNvPr id="3" name="2 Metin kutusu"/>
        <cdr:cNvSpPr txBox="1"/>
      </cdr:nvSpPr>
      <cdr:spPr>
        <a:xfrm xmlns:a="http://schemas.openxmlformats.org/drawingml/2006/main" flipH="1">
          <a:off x="7139134" y="2620895"/>
          <a:ext cx="720081" cy="5040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tr-TR" sz="2000" dirty="0"/>
            <a:t>%82,94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0.815</cdr:x>
      <cdr:y>0.21315</cdr:y>
    </cdr:from>
    <cdr:to>
      <cdr:x>0.89375</cdr:x>
      <cdr:y>0.30861</cdr:y>
    </cdr:to>
    <cdr:sp macro="" textlink="">
      <cdr:nvSpPr>
        <cdr:cNvPr id="2" name="1 Metin kutusu"/>
        <cdr:cNvSpPr txBox="1"/>
      </cdr:nvSpPr>
      <cdr:spPr>
        <a:xfrm xmlns:a="http://schemas.openxmlformats.org/drawingml/2006/main">
          <a:off x="6707088" y="964704"/>
          <a:ext cx="648081" cy="43204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tr-TR" sz="2000" dirty="0"/>
            <a:t>%73,94</a:t>
          </a:r>
        </a:p>
      </cdr:txBody>
    </cdr:sp>
  </cdr:relSizeAnchor>
  <cdr:relSizeAnchor xmlns:cdr="http://schemas.openxmlformats.org/drawingml/2006/chartDrawing">
    <cdr:from>
      <cdr:x>0.82375</cdr:x>
      <cdr:y>0.57908</cdr:y>
    </cdr:from>
    <cdr:to>
      <cdr:x>0.91999</cdr:x>
      <cdr:y>0.69045</cdr:y>
    </cdr:to>
    <cdr:sp macro="" textlink="">
      <cdr:nvSpPr>
        <cdr:cNvPr id="3" name="2 Metin kutusu"/>
        <cdr:cNvSpPr txBox="1"/>
      </cdr:nvSpPr>
      <cdr:spPr>
        <a:xfrm xmlns:a="http://schemas.openxmlformats.org/drawingml/2006/main" flipH="1">
          <a:off x="6779095" y="2620895"/>
          <a:ext cx="792087" cy="5040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tr-TR" sz="2000" dirty="0"/>
            <a:t>%76,47</a:t>
          </a: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0.80625</cdr:x>
      <cdr:y>0.08587</cdr:y>
    </cdr:from>
    <cdr:to>
      <cdr:x>0.885</cdr:x>
      <cdr:y>0.16542</cdr:y>
    </cdr:to>
    <cdr:sp macro="" textlink="">
      <cdr:nvSpPr>
        <cdr:cNvPr id="2" name="1 Metin kutusu"/>
        <cdr:cNvSpPr txBox="1"/>
      </cdr:nvSpPr>
      <cdr:spPr>
        <a:xfrm xmlns:a="http://schemas.openxmlformats.org/drawingml/2006/main">
          <a:off x="6635080" y="388640"/>
          <a:ext cx="648081" cy="36004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tr-TR" sz="2000" dirty="0"/>
            <a:t>%68,18</a:t>
          </a:r>
        </a:p>
      </cdr:txBody>
    </cdr:sp>
  </cdr:relSizeAnchor>
  <cdr:relSizeAnchor xmlns:cdr="http://schemas.openxmlformats.org/drawingml/2006/chartDrawing">
    <cdr:from>
      <cdr:x>0.84125</cdr:x>
      <cdr:y>0.22906</cdr:y>
    </cdr:from>
    <cdr:to>
      <cdr:x>0.91125</cdr:x>
      <cdr:y>0.30861</cdr:y>
    </cdr:to>
    <cdr:sp macro="" textlink="">
      <cdr:nvSpPr>
        <cdr:cNvPr id="3" name="2 Metin kutusu"/>
        <cdr:cNvSpPr txBox="1"/>
      </cdr:nvSpPr>
      <cdr:spPr>
        <a:xfrm xmlns:a="http://schemas.openxmlformats.org/drawingml/2006/main">
          <a:off x="6923112" y="1036712"/>
          <a:ext cx="576072" cy="3600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tr-TR" sz="2000" dirty="0"/>
            <a:t>%74,78</a:t>
          </a:r>
        </a:p>
      </cdr:txBody>
    </cdr:sp>
  </cdr:relSizeAnchor>
  <cdr:relSizeAnchor xmlns:cdr="http://schemas.openxmlformats.org/drawingml/2006/chartDrawing">
    <cdr:from>
      <cdr:x>0.815</cdr:x>
      <cdr:y>0.35634</cdr:y>
    </cdr:from>
    <cdr:to>
      <cdr:x>0.89375</cdr:x>
      <cdr:y>0.43589</cdr:y>
    </cdr:to>
    <cdr:sp macro="" textlink="">
      <cdr:nvSpPr>
        <cdr:cNvPr id="4" name="3 Metin kutusu"/>
        <cdr:cNvSpPr txBox="1"/>
      </cdr:nvSpPr>
      <cdr:spPr>
        <a:xfrm xmlns:a="http://schemas.openxmlformats.org/drawingml/2006/main">
          <a:off x="6707088" y="1612776"/>
          <a:ext cx="648081" cy="3600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tr-TR" sz="2000" dirty="0"/>
            <a:t>%68,82</a:t>
          </a:r>
        </a:p>
      </cdr:txBody>
    </cdr:sp>
  </cdr:relSizeAnchor>
  <cdr:relSizeAnchor xmlns:cdr="http://schemas.openxmlformats.org/drawingml/2006/chartDrawing">
    <cdr:from>
      <cdr:x>0.8325</cdr:x>
      <cdr:y>0.48362</cdr:y>
    </cdr:from>
    <cdr:to>
      <cdr:x>0.9025</cdr:x>
      <cdr:y>0.56317</cdr:y>
    </cdr:to>
    <cdr:sp macro="" textlink="">
      <cdr:nvSpPr>
        <cdr:cNvPr id="5" name="4 Metin kutusu"/>
        <cdr:cNvSpPr txBox="1"/>
      </cdr:nvSpPr>
      <cdr:spPr>
        <a:xfrm xmlns:a="http://schemas.openxmlformats.org/drawingml/2006/main">
          <a:off x="6851104" y="2188840"/>
          <a:ext cx="576072" cy="36004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tr-TR" sz="2000" dirty="0"/>
            <a:t>%73,04</a:t>
          </a:r>
        </a:p>
      </cdr:txBody>
    </cdr:sp>
  </cdr:relSizeAnchor>
  <cdr:relSizeAnchor xmlns:cdr="http://schemas.openxmlformats.org/drawingml/2006/chartDrawing">
    <cdr:from>
      <cdr:x>0.82375</cdr:x>
      <cdr:y>0.6109</cdr:y>
    </cdr:from>
    <cdr:to>
      <cdr:x>0.89375</cdr:x>
      <cdr:y>0.69045</cdr:y>
    </cdr:to>
    <cdr:sp macro="" textlink="">
      <cdr:nvSpPr>
        <cdr:cNvPr id="6" name="5 Metin kutusu"/>
        <cdr:cNvSpPr txBox="1"/>
      </cdr:nvSpPr>
      <cdr:spPr>
        <a:xfrm xmlns:a="http://schemas.openxmlformats.org/drawingml/2006/main">
          <a:off x="6779096" y="2764904"/>
          <a:ext cx="576072" cy="3600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tr-TR" sz="2000" dirty="0"/>
            <a:t>%71,18</a:t>
          </a:r>
        </a:p>
      </cdr:txBody>
    </cdr:sp>
  </cdr:relSizeAnchor>
  <cdr:relSizeAnchor xmlns:cdr="http://schemas.openxmlformats.org/drawingml/2006/chartDrawing">
    <cdr:from>
      <cdr:x>0.75375</cdr:x>
      <cdr:y>0.73818</cdr:y>
    </cdr:from>
    <cdr:to>
      <cdr:x>0.82375</cdr:x>
      <cdr:y>0.81773</cdr:y>
    </cdr:to>
    <cdr:sp macro="" textlink="">
      <cdr:nvSpPr>
        <cdr:cNvPr id="7" name="6 Metin kutusu"/>
        <cdr:cNvSpPr txBox="1"/>
      </cdr:nvSpPr>
      <cdr:spPr>
        <a:xfrm xmlns:a="http://schemas.openxmlformats.org/drawingml/2006/main">
          <a:off x="6203032" y="3340968"/>
          <a:ext cx="576072" cy="36004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tr-TR" sz="2000" dirty="0"/>
            <a:t>%57,1</a:t>
          </a: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0.7975</cdr:x>
      <cdr:y>0.21315</cdr:y>
    </cdr:from>
    <cdr:to>
      <cdr:x>0.9025</cdr:x>
      <cdr:y>0.2927</cdr:y>
    </cdr:to>
    <cdr:sp macro="" textlink="">
      <cdr:nvSpPr>
        <cdr:cNvPr id="2" name="1 Metin kutusu"/>
        <cdr:cNvSpPr txBox="1"/>
      </cdr:nvSpPr>
      <cdr:spPr>
        <a:xfrm xmlns:a="http://schemas.openxmlformats.org/drawingml/2006/main">
          <a:off x="6563072" y="964704"/>
          <a:ext cx="864108" cy="3600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tr-TR" sz="2000" dirty="0"/>
            <a:t>%75,73</a:t>
          </a:r>
        </a:p>
      </cdr:txBody>
    </cdr:sp>
  </cdr:relSizeAnchor>
  <cdr:relSizeAnchor xmlns:cdr="http://schemas.openxmlformats.org/drawingml/2006/chartDrawing">
    <cdr:from>
      <cdr:x>0.815</cdr:x>
      <cdr:y>0.35634</cdr:y>
    </cdr:from>
    <cdr:to>
      <cdr:x>0.9025</cdr:x>
      <cdr:y>0.43589</cdr:y>
    </cdr:to>
    <cdr:sp macro="" textlink="">
      <cdr:nvSpPr>
        <cdr:cNvPr id="3" name="2 Metin kutusu"/>
        <cdr:cNvSpPr txBox="1"/>
      </cdr:nvSpPr>
      <cdr:spPr>
        <a:xfrm xmlns:a="http://schemas.openxmlformats.org/drawingml/2006/main">
          <a:off x="6707088" y="1612776"/>
          <a:ext cx="720090" cy="3600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tr-TR" sz="2000" dirty="0"/>
            <a:t>%77,2</a:t>
          </a:r>
        </a:p>
      </cdr:txBody>
    </cdr:sp>
  </cdr:relSizeAnchor>
  <cdr:relSizeAnchor xmlns:cdr="http://schemas.openxmlformats.org/drawingml/2006/chartDrawing">
    <cdr:from>
      <cdr:x>0.78875</cdr:x>
      <cdr:y>0.48362</cdr:y>
    </cdr:from>
    <cdr:to>
      <cdr:x>0.85875</cdr:x>
      <cdr:y>0.56317</cdr:y>
    </cdr:to>
    <cdr:sp macro="" textlink="">
      <cdr:nvSpPr>
        <cdr:cNvPr id="4" name="3 Metin kutusu"/>
        <cdr:cNvSpPr txBox="1"/>
      </cdr:nvSpPr>
      <cdr:spPr>
        <a:xfrm xmlns:a="http://schemas.openxmlformats.org/drawingml/2006/main">
          <a:off x="6491064" y="2188840"/>
          <a:ext cx="576072" cy="36004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tr-TR" sz="2000" dirty="0"/>
            <a:t>%73,26</a:t>
          </a:r>
        </a:p>
      </cdr:txBody>
    </cdr:sp>
  </cdr:relSizeAnchor>
  <cdr:relSizeAnchor xmlns:cdr="http://schemas.openxmlformats.org/drawingml/2006/chartDrawing">
    <cdr:from>
      <cdr:x>0.7975</cdr:x>
      <cdr:y>0.6109</cdr:y>
    </cdr:from>
    <cdr:to>
      <cdr:x>0.87625</cdr:x>
      <cdr:y>0.69045</cdr:y>
    </cdr:to>
    <cdr:sp macro="" textlink="">
      <cdr:nvSpPr>
        <cdr:cNvPr id="5" name="4 Metin kutusu"/>
        <cdr:cNvSpPr txBox="1"/>
      </cdr:nvSpPr>
      <cdr:spPr>
        <a:xfrm xmlns:a="http://schemas.openxmlformats.org/drawingml/2006/main">
          <a:off x="6563072" y="2764904"/>
          <a:ext cx="648081" cy="3600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tr-TR" sz="2000" dirty="0"/>
            <a:t>%75,2</a:t>
          </a:r>
        </a:p>
      </cdr:txBody>
    </cdr:sp>
  </cdr:relSizeAnchor>
  <cdr:relSizeAnchor xmlns:cdr="http://schemas.openxmlformats.org/drawingml/2006/chartDrawing">
    <cdr:from>
      <cdr:x>0.7625</cdr:x>
      <cdr:y>0.75409</cdr:y>
    </cdr:from>
    <cdr:to>
      <cdr:x>0.85875</cdr:x>
      <cdr:y>0.83364</cdr:y>
    </cdr:to>
    <cdr:sp macro="" textlink="">
      <cdr:nvSpPr>
        <cdr:cNvPr id="6" name="5 Metin kutusu"/>
        <cdr:cNvSpPr txBox="1"/>
      </cdr:nvSpPr>
      <cdr:spPr>
        <a:xfrm xmlns:a="http://schemas.openxmlformats.org/drawingml/2006/main">
          <a:off x="6275040" y="3412976"/>
          <a:ext cx="792099" cy="36004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tr-TR" sz="2000" dirty="0"/>
            <a:t>%68,85</a:t>
          </a:r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0.75375</cdr:x>
      <cdr:y>0.24497</cdr:y>
    </cdr:from>
    <cdr:to>
      <cdr:x>0.82375</cdr:x>
      <cdr:y>0.34043</cdr:y>
    </cdr:to>
    <cdr:sp macro="" textlink="">
      <cdr:nvSpPr>
        <cdr:cNvPr id="2" name="1 Metin kutusu"/>
        <cdr:cNvSpPr txBox="1"/>
      </cdr:nvSpPr>
      <cdr:spPr>
        <a:xfrm xmlns:a="http://schemas.openxmlformats.org/drawingml/2006/main">
          <a:off x="6203032" y="1108720"/>
          <a:ext cx="576072" cy="4320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tr-TR" sz="2000" dirty="0"/>
            <a:t>%63,58</a:t>
          </a:r>
        </a:p>
      </cdr:txBody>
    </cdr:sp>
  </cdr:relSizeAnchor>
  <cdr:relSizeAnchor xmlns:cdr="http://schemas.openxmlformats.org/drawingml/2006/chartDrawing">
    <cdr:from>
      <cdr:x>0.78</cdr:x>
      <cdr:y>0.41998</cdr:y>
    </cdr:from>
    <cdr:to>
      <cdr:x>0.85875</cdr:x>
      <cdr:y>0.49953</cdr:y>
    </cdr:to>
    <cdr:sp macro="" textlink="">
      <cdr:nvSpPr>
        <cdr:cNvPr id="3" name="2 Metin kutusu"/>
        <cdr:cNvSpPr txBox="1"/>
      </cdr:nvSpPr>
      <cdr:spPr>
        <a:xfrm xmlns:a="http://schemas.openxmlformats.org/drawingml/2006/main">
          <a:off x="6419056" y="1900808"/>
          <a:ext cx="648081" cy="3600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tr-TR" sz="2000" dirty="0"/>
            <a:t>%68,18</a:t>
          </a:r>
        </a:p>
      </cdr:txBody>
    </cdr:sp>
  </cdr:relSizeAnchor>
  <cdr:relSizeAnchor xmlns:cdr="http://schemas.openxmlformats.org/drawingml/2006/chartDrawing">
    <cdr:from>
      <cdr:x>0.78</cdr:x>
      <cdr:y>0.73818</cdr:y>
    </cdr:from>
    <cdr:to>
      <cdr:x>0.85</cdr:x>
      <cdr:y>0.81773</cdr:y>
    </cdr:to>
    <cdr:sp macro="" textlink="">
      <cdr:nvSpPr>
        <cdr:cNvPr id="4" name="3 Metin kutusu"/>
        <cdr:cNvSpPr txBox="1"/>
      </cdr:nvSpPr>
      <cdr:spPr>
        <a:xfrm xmlns:a="http://schemas.openxmlformats.org/drawingml/2006/main">
          <a:off x="6419056" y="3340968"/>
          <a:ext cx="576072" cy="36004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tr-TR" sz="2000" dirty="0"/>
            <a:t>%68,82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2FAA-46A5-4653-9364-8A07B6686E63}" type="datetimeFigureOut">
              <a:rPr lang="tr-TR" smtClean="0"/>
              <a:pPr/>
              <a:t>22.02.2024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D4234-BA76-4780-A36A-D2AB0874F7A2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4234-BA76-4780-A36A-D2AB0874F7A2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28E9-59C6-4806-9F77-78F92F95B03F}" type="datetimeFigureOut">
              <a:rPr lang="tr-TR" smtClean="0"/>
              <a:pPr/>
              <a:t>22.02.2024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B33D-8390-4D5A-82C3-BAF87A993BC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28E9-59C6-4806-9F77-78F92F95B03F}" type="datetimeFigureOut">
              <a:rPr lang="tr-TR" smtClean="0"/>
              <a:pPr/>
              <a:t>22.02.2024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B33D-8390-4D5A-82C3-BAF87A993BC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28E9-59C6-4806-9F77-78F92F95B03F}" type="datetimeFigureOut">
              <a:rPr lang="tr-TR" smtClean="0"/>
              <a:pPr/>
              <a:t>22.02.2024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B33D-8390-4D5A-82C3-BAF87A993BC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28E9-59C6-4806-9F77-78F92F95B03F}" type="datetimeFigureOut">
              <a:rPr lang="tr-TR" smtClean="0"/>
              <a:pPr/>
              <a:t>22.02.2024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B33D-8390-4D5A-82C3-BAF87A993BC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28E9-59C6-4806-9F77-78F92F95B03F}" type="datetimeFigureOut">
              <a:rPr lang="tr-TR" smtClean="0"/>
              <a:pPr/>
              <a:t>22.02.2024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B33D-8390-4D5A-82C3-BAF87A993BC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28E9-59C6-4806-9F77-78F92F95B03F}" type="datetimeFigureOut">
              <a:rPr lang="tr-TR" smtClean="0"/>
              <a:pPr/>
              <a:t>22.02.2024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B33D-8390-4D5A-82C3-BAF87A993BC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28E9-59C6-4806-9F77-78F92F95B03F}" type="datetimeFigureOut">
              <a:rPr lang="tr-TR" smtClean="0"/>
              <a:pPr/>
              <a:t>22.02.2024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B33D-8390-4D5A-82C3-BAF87A993BC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28E9-59C6-4806-9F77-78F92F95B03F}" type="datetimeFigureOut">
              <a:rPr lang="tr-TR" smtClean="0"/>
              <a:pPr/>
              <a:t>22.02.2024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B33D-8390-4D5A-82C3-BAF87A993BC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28E9-59C6-4806-9F77-78F92F95B03F}" type="datetimeFigureOut">
              <a:rPr lang="tr-TR" smtClean="0"/>
              <a:pPr/>
              <a:t>22.02.2024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B33D-8390-4D5A-82C3-BAF87A993BC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28E9-59C6-4806-9F77-78F92F95B03F}" type="datetimeFigureOut">
              <a:rPr lang="tr-TR" smtClean="0"/>
              <a:pPr/>
              <a:t>22.02.2024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B33D-8390-4D5A-82C3-BAF87A993BC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28E9-59C6-4806-9F77-78F92F95B03F}" type="datetimeFigureOut">
              <a:rPr lang="tr-TR" smtClean="0"/>
              <a:pPr/>
              <a:t>22.02.2024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B33D-8390-4D5A-82C3-BAF87A993BC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A28E9-59C6-4806-9F77-78F92F95B03F}" type="datetimeFigureOut">
              <a:rPr lang="tr-TR" smtClean="0"/>
              <a:pPr/>
              <a:t>22.02.2024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33D-8390-4D5A-82C3-BAF87A993BC9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>
                <a:solidFill>
                  <a:srgbClr val="002060"/>
                </a:solidFill>
              </a:rPr>
              <a:t>PERSONEL MEMNUNİYETİ ANKET ANALİZİ</a:t>
            </a:r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3FE92995-A5F1-4B8F-BB69-F3B937CD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2060"/>
                </a:solidFill>
              </a:rPr>
              <a:t>EN DÜŞÜK PUANLI 5 KRİTER</a:t>
            </a:r>
          </a:p>
        </p:txBody>
      </p:sp>
      <p:graphicFrame>
        <p:nvGraphicFramePr>
          <p:cNvPr id="4" name="3 İçerik Yer Tutucusu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4 Metin kutusu"/>
          <p:cNvSpPr txBox="1"/>
          <p:nvPr/>
        </p:nvSpPr>
        <p:spPr>
          <a:xfrm>
            <a:off x="6444208" y="1988840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%57,1</a:t>
            </a:r>
          </a:p>
        </p:txBody>
      </p:sp>
      <p:sp>
        <p:nvSpPr>
          <p:cNvPr id="6" name="5 Metin kutusu"/>
          <p:cNvSpPr txBox="1"/>
          <p:nvPr/>
        </p:nvSpPr>
        <p:spPr>
          <a:xfrm>
            <a:off x="6876256" y="422108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%68,48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2060"/>
                </a:solidFill>
              </a:rPr>
              <a:t>EN YÜKSEK PUANLI 5 KRİTER</a:t>
            </a:r>
          </a:p>
        </p:txBody>
      </p:sp>
      <p:graphicFrame>
        <p:nvGraphicFramePr>
          <p:cNvPr id="4" name="3 İçerik Yer Tutucusu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4 Metin kutusu"/>
          <p:cNvSpPr txBox="1"/>
          <p:nvPr/>
        </p:nvSpPr>
        <p:spPr>
          <a:xfrm>
            <a:off x="7668344" y="2060848"/>
            <a:ext cx="64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%85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2060"/>
                </a:solidFill>
              </a:rPr>
              <a:t>GENEL MEMNUNİYET DÜZEYİ</a:t>
            </a:r>
          </a:p>
        </p:txBody>
      </p:sp>
      <p:graphicFrame>
        <p:nvGraphicFramePr>
          <p:cNvPr id="4" name="3 İçerik Yer Tutucusu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’’</a:t>
            </a:r>
            <a:r>
              <a:rPr lang="tr-TR" b="1" dirty="0">
                <a:solidFill>
                  <a:srgbClr val="002060"/>
                </a:solidFill>
              </a:rPr>
              <a:t>KURUMA BAKIŞ</a:t>
            </a:r>
            <a:r>
              <a:rPr lang="tr-TR" b="1" dirty="0"/>
              <a:t>’’</a:t>
            </a:r>
          </a:p>
        </p:txBody>
      </p:sp>
      <p:graphicFrame>
        <p:nvGraphicFramePr>
          <p:cNvPr id="9" name="8 İçerik Yer Tutucusu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’’</a:t>
            </a:r>
            <a:r>
              <a:rPr lang="tr-TR" b="1" dirty="0">
                <a:solidFill>
                  <a:srgbClr val="002060"/>
                </a:solidFill>
              </a:rPr>
              <a:t>KURUM VE PERSONEL</a:t>
            </a:r>
            <a:r>
              <a:rPr lang="tr-TR" dirty="0"/>
              <a:t>’’</a:t>
            </a:r>
          </a:p>
        </p:txBody>
      </p:sp>
      <p:graphicFrame>
        <p:nvGraphicFramePr>
          <p:cNvPr id="4" name="3 İçerik Yer Tutucusu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’’</a:t>
            </a:r>
            <a:r>
              <a:rPr lang="tr-TR" b="1" dirty="0">
                <a:solidFill>
                  <a:srgbClr val="002060"/>
                </a:solidFill>
              </a:rPr>
              <a:t>PERSONEL VE İŞİ</a:t>
            </a:r>
            <a:r>
              <a:rPr lang="tr-TR" b="1" dirty="0"/>
              <a:t>’’</a:t>
            </a:r>
          </a:p>
        </p:txBody>
      </p:sp>
      <p:graphicFrame>
        <p:nvGraphicFramePr>
          <p:cNvPr id="4" name="3 İçerik Yer Tutucusu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’’</a:t>
            </a:r>
            <a:r>
              <a:rPr lang="tr-TR" b="1">
                <a:solidFill>
                  <a:srgbClr val="002060"/>
                </a:solidFill>
              </a:rPr>
              <a:t>YÖNETİCİYE </a:t>
            </a:r>
            <a:r>
              <a:rPr lang="tr-TR" b="1" dirty="0">
                <a:solidFill>
                  <a:srgbClr val="002060"/>
                </a:solidFill>
              </a:rPr>
              <a:t>BAKIŞ</a:t>
            </a:r>
            <a:r>
              <a:rPr lang="tr-TR" dirty="0"/>
              <a:t>’’</a:t>
            </a:r>
          </a:p>
        </p:txBody>
      </p:sp>
      <p:graphicFrame>
        <p:nvGraphicFramePr>
          <p:cNvPr id="4" name="3 İçerik Yer Tutucusu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’’</a:t>
            </a:r>
            <a:r>
              <a:rPr lang="tr-TR" b="1" dirty="0">
                <a:solidFill>
                  <a:srgbClr val="002060"/>
                </a:solidFill>
              </a:rPr>
              <a:t>YÖNETİCİYE BAKIŞ</a:t>
            </a:r>
            <a:r>
              <a:rPr lang="tr-TR" dirty="0"/>
              <a:t>’’</a:t>
            </a:r>
          </a:p>
        </p:txBody>
      </p:sp>
      <p:graphicFrame>
        <p:nvGraphicFramePr>
          <p:cNvPr id="4" name="3 İçerik Yer Tutucusu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’’</a:t>
            </a:r>
            <a:r>
              <a:rPr lang="tr-TR" b="1" dirty="0">
                <a:solidFill>
                  <a:srgbClr val="002060"/>
                </a:solidFill>
              </a:rPr>
              <a:t>İLETİŞİM</a:t>
            </a:r>
            <a:r>
              <a:rPr lang="tr-TR" dirty="0"/>
              <a:t>’’</a:t>
            </a:r>
          </a:p>
        </p:txBody>
      </p:sp>
      <p:graphicFrame>
        <p:nvGraphicFramePr>
          <p:cNvPr id="4" name="3 İçerik Yer Tutucusu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’’</a:t>
            </a:r>
            <a:r>
              <a:rPr lang="tr-TR" b="1" dirty="0">
                <a:solidFill>
                  <a:srgbClr val="002060"/>
                </a:solidFill>
              </a:rPr>
              <a:t>ÇALIŞMA ORTAMI VE KOŞULLAR</a:t>
            </a:r>
            <a:r>
              <a:rPr lang="tr-TR" dirty="0"/>
              <a:t>’’</a:t>
            </a:r>
          </a:p>
        </p:txBody>
      </p:sp>
      <p:graphicFrame>
        <p:nvGraphicFramePr>
          <p:cNvPr id="4" name="3 İçerik Yer Tutucusu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’’</a:t>
            </a:r>
            <a:r>
              <a:rPr lang="tr-TR" b="1" dirty="0">
                <a:solidFill>
                  <a:srgbClr val="002060"/>
                </a:solidFill>
              </a:rPr>
              <a:t>GENEL</a:t>
            </a:r>
            <a:r>
              <a:rPr lang="tr-TR" dirty="0"/>
              <a:t>’’</a:t>
            </a:r>
          </a:p>
        </p:txBody>
      </p:sp>
      <p:graphicFrame>
        <p:nvGraphicFramePr>
          <p:cNvPr id="4" name="3 İçerik Yer Tutucusu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4 Metin kutusu"/>
          <p:cNvSpPr txBox="1"/>
          <p:nvPr/>
        </p:nvSpPr>
        <p:spPr>
          <a:xfrm>
            <a:off x="7164288" y="1916832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%77,81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139</Words>
  <Application>Microsoft Office PowerPoint</Application>
  <PresentationFormat>Ekran Gösterisi (4:3)</PresentationFormat>
  <Paragraphs>56</Paragraphs>
  <Slides>12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5" baseType="lpstr">
      <vt:lpstr>Arial</vt:lpstr>
      <vt:lpstr>Calibri</vt:lpstr>
      <vt:lpstr>Ofis Teması</vt:lpstr>
      <vt:lpstr>PERSONEL MEMNUNİYETİ ANKET ANALİZİ</vt:lpstr>
      <vt:lpstr>’’KURUMA BAKIŞ’’</vt:lpstr>
      <vt:lpstr>’’KURUM VE PERSONEL’’</vt:lpstr>
      <vt:lpstr>’’PERSONEL VE İŞİ’’</vt:lpstr>
      <vt:lpstr>’’YÖNETİCİYE BAKIŞ’’</vt:lpstr>
      <vt:lpstr>’’YÖNETİCİYE BAKIŞ’’</vt:lpstr>
      <vt:lpstr>’’İLETİŞİM’’</vt:lpstr>
      <vt:lpstr>’’ÇALIŞMA ORTAMI VE KOŞULLAR’’</vt:lpstr>
      <vt:lpstr>’’GENEL’’</vt:lpstr>
      <vt:lpstr>EN DÜŞÜK PUANLI 5 KRİTER</vt:lpstr>
      <vt:lpstr>EN YÜKSEK PUANLI 5 KRİTER</vt:lpstr>
      <vt:lpstr>GENEL MEMNUNİYET DÜZEYİ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PERSONEL MEMNUNİYETİ ANKET ANALİZİ</dc:title>
  <dc:creator>Matrix-STJ</dc:creator>
  <cp:lastModifiedBy>mesut iskur</cp:lastModifiedBy>
  <cp:revision>35</cp:revision>
  <dcterms:created xsi:type="dcterms:W3CDTF">2013-04-26T12:01:41Z</dcterms:created>
  <dcterms:modified xsi:type="dcterms:W3CDTF">2024-02-22T08:47:24Z</dcterms:modified>
</cp:coreProperties>
</file>