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3AF4C44-721F-49D9-907C-0929EC1BB4F8}"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342314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AF4C44-721F-49D9-907C-0929EC1BB4F8}"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361995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AF4C44-721F-49D9-907C-0929EC1BB4F8}"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224438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3AF4C44-721F-49D9-907C-0929EC1BB4F8}"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198697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3AF4C44-721F-49D9-907C-0929EC1BB4F8}"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4328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3AF4C44-721F-49D9-907C-0929EC1BB4F8}" type="datetimeFigureOut">
              <a:rPr lang="zh-CN" altLang="en-US" smtClean="0"/>
              <a:t>2024/1/11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328152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3AF4C44-721F-49D9-907C-0929EC1BB4F8}" type="datetimeFigureOut">
              <a:rPr lang="zh-CN" altLang="en-US" smtClean="0"/>
              <a:t>2024/1/11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131711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3AF4C44-721F-49D9-907C-0929EC1BB4F8}" type="datetimeFigureOut">
              <a:rPr lang="zh-CN" altLang="en-US" smtClean="0"/>
              <a:t>2024/1/11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6220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3AF4C44-721F-49D9-907C-0929EC1BB4F8}" type="datetimeFigureOut">
              <a:rPr lang="zh-CN" altLang="en-US" smtClean="0"/>
              <a:t>2024/1/11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137623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3AF4C44-721F-49D9-907C-0929EC1BB4F8}" type="datetimeFigureOut">
              <a:rPr lang="zh-CN" altLang="en-US" smtClean="0"/>
              <a:t>2024/1/11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340796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3AF4C44-721F-49D9-907C-0929EC1BB4F8}" type="datetimeFigureOut">
              <a:rPr lang="zh-CN" altLang="en-US" smtClean="0"/>
              <a:t>2024/1/11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76556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F4C44-721F-49D9-907C-0929EC1BB4F8}" type="datetimeFigureOut">
              <a:rPr lang="zh-CN" altLang="en-US" smtClean="0"/>
              <a:t>2024/1/11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8126C-D791-43A6-A8FE-34CAD578B0BB}" type="slidenum">
              <a:rPr lang="zh-CN" altLang="en-US" smtClean="0"/>
              <a:t>‹#›</a:t>
            </a:fld>
            <a:endParaRPr lang="zh-CN" altLang="en-US"/>
          </a:p>
        </p:txBody>
      </p:sp>
    </p:spTree>
    <p:extLst>
      <p:ext uri="{BB962C8B-B14F-4D97-AF65-F5344CB8AC3E}">
        <p14:creationId xmlns:p14="http://schemas.microsoft.com/office/powerpoint/2010/main" val="514725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96362" y="1082365"/>
            <a:ext cx="7905169" cy="3952585"/>
          </a:xfrm>
          <a:prstGeom prst="rect">
            <a:avLst/>
          </a:prstGeom>
        </p:spPr>
      </p:pic>
    </p:spTree>
    <p:extLst>
      <p:ext uri="{BB962C8B-B14F-4D97-AF65-F5344CB8AC3E}">
        <p14:creationId xmlns:p14="http://schemas.microsoft.com/office/powerpoint/2010/main" val="2046328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85408" y="722500"/>
            <a:ext cx="5313136" cy="4815659"/>
          </a:xfrm>
          <a:prstGeom prst="rect">
            <a:avLst/>
          </a:prstGeom>
        </p:spPr>
      </p:pic>
      <p:sp>
        <p:nvSpPr>
          <p:cNvPr id="3" name="文本框 2"/>
          <p:cNvSpPr txBox="1"/>
          <p:nvPr/>
        </p:nvSpPr>
        <p:spPr>
          <a:xfrm>
            <a:off x="6245525" y="1026543"/>
            <a:ext cx="5736566" cy="2585323"/>
          </a:xfrm>
          <a:prstGeom prst="rect">
            <a:avLst/>
          </a:prstGeom>
          <a:noFill/>
        </p:spPr>
        <p:txBody>
          <a:bodyPr wrap="square" rtlCol="0">
            <a:spAutoFit/>
          </a:bodyPr>
          <a:lstStyle/>
          <a:p>
            <a:pPr marL="342900" indent="-342900">
              <a:buAutoNum type="arabicPeriod"/>
            </a:pPr>
            <a:r>
              <a:rPr lang="zh-CN" altLang="en-US" dirty="0"/>
              <a:t> </a:t>
            </a:r>
            <a:r>
              <a:rPr lang="en-US" altLang="zh-CN" dirty="0"/>
              <a:t>Q </a:t>
            </a:r>
            <a:r>
              <a:rPr lang="zh-CN" altLang="en-US" dirty="0" smtClean="0"/>
              <a:t>向量与</a:t>
            </a:r>
            <a:r>
              <a:rPr lang="zh-CN" altLang="en-US" dirty="0"/>
              <a:t> </a:t>
            </a:r>
            <a:r>
              <a:rPr lang="en-US" altLang="zh-CN" dirty="0"/>
              <a:t>K </a:t>
            </a:r>
            <a:r>
              <a:rPr lang="zh-CN" altLang="en-US" dirty="0"/>
              <a:t>向量之间的点积。然后将它们存储在相应</a:t>
            </a:r>
            <a:r>
              <a:rPr lang="zh-CN" altLang="en-US" dirty="0" smtClean="0"/>
              <a:t>的注意力</a:t>
            </a:r>
            <a:r>
              <a:rPr lang="zh-CN" altLang="en-US" dirty="0"/>
              <a:t>矩阵</a:t>
            </a:r>
            <a:r>
              <a:rPr lang="zh-CN" altLang="en-US" dirty="0" smtClean="0"/>
              <a:t>。</a:t>
            </a:r>
            <a:endParaRPr lang="en-US" altLang="zh-CN" dirty="0" smtClean="0"/>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r>
              <a:rPr lang="zh-CN" altLang="en-US" dirty="0"/>
              <a:t> </a:t>
            </a:r>
            <a:r>
              <a:rPr lang="en-US" altLang="zh-CN" dirty="0" err="1"/>
              <a:t>softmax</a:t>
            </a:r>
            <a:r>
              <a:rPr lang="en-US" altLang="zh-CN" dirty="0"/>
              <a:t> </a:t>
            </a:r>
            <a:r>
              <a:rPr lang="zh-CN" altLang="en-US" dirty="0" smtClean="0"/>
              <a:t>操作</a:t>
            </a:r>
            <a:r>
              <a:rPr lang="en-US" altLang="zh-CN" dirty="0"/>
              <a:t>,</a:t>
            </a:r>
            <a:r>
              <a:rPr lang="zh-CN" altLang="en-US" dirty="0" smtClean="0"/>
              <a:t>每</a:t>
            </a:r>
            <a:r>
              <a:rPr lang="zh-CN" altLang="en-US" dirty="0"/>
              <a:t>一行都被归一化为总和 更改为 </a:t>
            </a:r>
            <a:r>
              <a:rPr lang="en-US" altLang="zh-CN" dirty="0" smtClean="0"/>
              <a:t>1</a:t>
            </a:r>
          </a:p>
          <a:p>
            <a:pPr marL="342900" indent="-342900">
              <a:buAutoNum type="arabicPeriod"/>
            </a:pPr>
            <a:endParaRPr lang="en-US" altLang="zh-CN" dirty="0" smtClean="0"/>
          </a:p>
          <a:p>
            <a:pPr marL="342900" indent="-342900">
              <a:buAutoNum type="arabicPeriod"/>
            </a:pPr>
            <a:endParaRPr lang="en-US" altLang="zh-CN" dirty="0"/>
          </a:p>
          <a:p>
            <a:pPr marL="342900" indent="-342900">
              <a:buAutoNum type="arabicPeriod"/>
            </a:pPr>
            <a:r>
              <a:rPr lang="zh-CN" altLang="en-US" dirty="0" smtClean="0"/>
              <a:t> </a:t>
            </a:r>
            <a:r>
              <a:rPr lang="en-US" altLang="zh-CN" dirty="0" err="1" smtClean="0"/>
              <a:t>softmax</a:t>
            </a:r>
            <a:r>
              <a:rPr lang="zh-CN" altLang="en-US" dirty="0" smtClean="0"/>
              <a:t>结果与对应的</a:t>
            </a:r>
            <a:r>
              <a:rPr lang="en-US" altLang="zh-CN" dirty="0" smtClean="0"/>
              <a:t>V</a:t>
            </a:r>
            <a:r>
              <a:rPr lang="zh-CN" altLang="en-US" dirty="0" smtClean="0"/>
              <a:t>向量相加</a:t>
            </a:r>
            <a:r>
              <a:rPr lang="zh-CN" altLang="en-US" dirty="0" smtClean="0"/>
              <a:t>它们</a:t>
            </a:r>
            <a:r>
              <a:rPr lang="zh-CN" altLang="en-US" dirty="0"/>
              <a:t>相加以产生输出向量</a:t>
            </a:r>
            <a:r>
              <a:rPr lang="zh-CN" altLang="en-US" dirty="0" smtClean="0"/>
              <a:t>。</a:t>
            </a:r>
            <a:endParaRPr lang="zh-CN" altLang="en-US" dirty="0"/>
          </a:p>
        </p:txBody>
      </p:sp>
    </p:spTree>
    <p:extLst>
      <p:ext uri="{BB962C8B-B14F-4D97-AF65-F5344CB8AC3E}">
        <p14:creationId xmlns:p14="http://schemas.microsoft.com/office/powerpoint/2010/main" val="1244117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71526" y="760611"/>
            <a:ext cx="5346195" cy="5095238"/>
          </a:xfrm>
          <a:prstGeom prst="rect">
            <a:avLst/>
          </a:prstGeom>
        </p:spPr>
      </p:pic>
      <p:sp>
        <p:nvSpPr>
          <p:cNvPr id="3" name="文本框 2"/>
          <p:cNvSpPr txBox="1"/>
          <p:nvPr/>
        </p:nvSpPr>
        <p:spPr>
          <a:xfrm>
            <a:off x="6461185" y="1017917"/>
            <a:ext cx="5313872" cy="2862322"/>
          </a:xfrm>
          <a:prstGeom prst="rect">
            <a:avLst/>
          </a:prstGeom>
          <a:noFill/>
        </p:spPr>
        <p:txBody>
          <a:bodyPr wrap="square" rtlCol="0">
            <a:spAutoFit/>
          </a:bodyPr>
          <a:lstStyle/>
          <a:p>
            <a:r>
              <a:rPr lang="en-US" altLang="zh-CN" dirty="0" smtClean="0"/>
              <a:t>1.</a:t>
            </a:r>
            <a:r>
              <a:rPr lang="zh-CN" altLang="en-US" dirty="0" smtClean="0"/>
              <a:t>经过中间的无数个步骤，</a:t>
            </a:r>
            <a:r>
              <a:rPr lang="zh-CN" altLang="en-US" dirty="0"/>
              <a:t>在编码器的最后，会传递给解码器作为初始状态，在这边会经过一个线性变化，输入就是编码器中传出的注意力信息，输出是词汇表中每一个单词的得分，也就是</a:t>
            </a:r>
            <a:r>
              <a:rPr lang="en-US" altLang="zh-CN" dirty="0" err="1"/>
              <a:t>Logits</a:t>
            </a:r>
            <a:endParaRPr lang="en-US" altLang="zh-CN" dirty="0"/>
          </a:p>
          <a:p>
            <a:endParaRPr lang="en-US" altLang="zh-CN" dirty="0" smtClean="0"/>
          </a:p>
          <a:p>
            <a:r>
              <a:rPr lang="en-US" altLang="zh-CN" dirty="0" smtClean="0"/>
              <a:t>2.</a:t>
            </a:r>
            <a:r>
              <a:rPr lang="zh-CN" altLang="en-US" dirty="0" smtClean="0"/>
              <a:t>引入</a:t>
            </a:r>
            <a:r>
              <a:rPr lang="en-US" altLang="zh-CN" dirty="0" err="1"/>
              <a:t>softmax</a:t>
            </a:r>
            <a:r>
              <a:rPr lang="zh-CN" altLang="en-US" dirty="0"/>
              <a:t>函数，输入上面的得分，将这些得分转换为概率分布，概率分布选择了这句话下一个最有可能出现的单词</a:t>
            </a:r>
          </a:p>
          <a:p>
            <a:endParaRPr lang="en-US" altLang="zh-CN" dirty="0"/>
          </a:p>
          <a:p>
            <a:endParaRPr lang="zh-CN" altLang="en-US" dirty="0"/>
          </a:p>
        </p:txBody>
      </p:sp>
    </p:spTree>
    <p:extLst>
      <p:ext uri="{BB962C8B-B14F-4D97-AF65-F5344CB8AC3E}">
        <p14:creationId xmlns:p14="http://schemas.microsoft.com/office/powerpoint/2010/main" val="3447649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6596" y="345057"/>
            <a:ext cx="2863970" cy="1015663"/>
          </a:xfrm>
          <a:prstGeom prst="rect">
            <a:avLst/>
          </a:prstGeom>
          <a:noFill/>
        </p:spPr>
        <p:txBody>
          <a:bodyPr wrap="square" rtlCol="0">
            <a:spAutoFit/>
          </a:bodyPr>
          <a:lstStyle/>
          <a:p>
            <a:r>
              <a:rPr lang="zh-CN" altLang="en-US" sz="6000" dirty="0" smtClean="0"/>
              <a:t>总结</a:t>
            </a:r>
            <a:endParaRPr lang="zh-CN" altLang="en-US" sz="6000" dirty="0"/>
          </a:p>
        </p:txBody>
      </p:sp>
      <p:sp>
        <p:nvSpPr>
          <p:cNvPr id="3" name="文本框 2"/>
          <p:cNvSpPr txBox="1"/>
          <p:nvPr/>
        </p:nvSpPr>
        <p:spPr>
          <a:xfrm>
            <a:off x="586596" y="1915064"/>
            <a:ext cx="7781027" cy="2862322"/>
          </a:xfrm>
          <a:prstGeom prst="rect">
            <a:avLst/>
          </a:prstGeom>
          <a:noFill/>
        </p:spPr>
        <p:txBody>
          <a:bodyPr wrap="square" rtlCol="0">
            <a:spAutoFit/>
          </a:bodyPr>
          <a:lstStyle/>
          <a:p>
            <a:r>
              <a:rPr lang="zh-CN" altLang="en-US" b="1" dirty="0" smtClean="0"/>
              <a:t>多头自注意力机制</a:t>
            </a:r>
            <a:r>
              <a:rPr lang="zh-CN" altLang="en-US" dirty="0" smtClean="0"/>
              <a:t>：</a:t>
            </a:r>
            <a:r>
              <a:rPr lang="zh-CN" altLang="en-US" dirty="0"/>
              <a:t>在</a:t>
            </a:r>
            <a:r>
              <a:rPr lang="en-US" altLang="zh-CN" dirty="0"/>
              <a:t>Transformer</a:t>
            </a:r>
            <a:r>
              <a:rPr lang="zh-CN" altLang="en-US" dirty="0"/>
              <a:t>的编码器和解码器中</a:t>
            </a:r>
            <a:r>
              <a:rPr lang="zh-CN" altLang="en-US" dirty="0" smtClean="0"/>
              <a:t>，多头自</a:t>
            </a:r>
            <a:r>
              <a:rPr lang="zh-CN" altLang="en-US" dirty="0"/>
              <a:t>注意力机制提供了一种强大的机制来捕捉序列中不同位置之间的依赖关系</a:t>
            </a:r>
            <a:r>
              <a:rPr lang="zh-CN" altLang="en-US" dirty="0" smtClean="0"/>
              <a:t>。使得</a:t>
            </a:r>
            <a:r>
              <a:rPr lang="zh-CN" altLang="en-US" dirty="0"/>
              <a:t>模型能够学习到更复杂的特征和模式。</a:t>
            </a:r>
          </a:p>
          <a:p>
            <a:endParaRPr lang="en-US" altLang="zh-CN" dirty="0" smtClean="0"/>
          </a:p>
          <a:p>
            <a:r>
              <a:rPr lang="zh-CN" altLang="en-US" b="1" dirty="0"/>
              <a:t>并行化能力</a:t>
            </a:r>
            <a:r>
              <a:rPr lang="zh-CN" altLang="en-US" dirty="0"/>
              <a:t>：由于</a:t>
            </a:r>
            <a:r>
              <a:rPr lang="en-US" altLang="zh-CN" dirty="0"/>
              <a:t>Transformer</a:t>
            </a:r>
            <a:r>
              <a:rPr lang="zh-CN" altLang="en-US" dirty="0"/>
              <a:t>完全基于注意力机制，它能够在训练过程中并行处理序列中的所有元素，这与传统的循环神经网络（如</a:t>
            </a:r>
            <a:r>
              <a:rPr lang="en-US" altLang="zh-CN" dirty="0"/>
              <a:t>RNN</a:t>
            </a:r>
            <a:r>
              <a:rPr lang="zh-CN" altLang="en-US" dirty="0"/>
              <a:t>和</a:t>
            </a:r>
            <a:r>
              <a:rPr lang="en-US" altLang="zh-CN" dirty="0"/>
              <a:t>LSTM</a:t>
            </a:r>
            <a:r>
              <a:rPr lang="zh-CN" altLang="en-US" dirty="0"/>
              <a:t>）相比，显著提高了训练效率和速度。</a:t>
            </a:r>
          </a:p>
          <a:p>
            <a:endParaRPr lang="en-US" altLang="zh-CN" dirty="0" smtClean="0"/>
          </a:p>
          <a:p>
            <a:r>
              <a:rPr lang="zh-CN" altLang="en-US" b="1" dirty="0"/>
              <a:t>模型性能</a:t>
            </a:r>
            <a:r>
              <a:rPr lang="zh-CN" altLang="en-US" dirty="0"/>
              <a:t>：</a:t>
            </a:r>
            <a:r>
              <a:rPr lang="zh-CN" altLang="en-US" dirty="0" smtClean="0"/>
              <a:t>在</a:t>
            </a:r>
            <a:r>
              <a:rPr lang="en-US" altLang="zh-CN" dirty="0"/>
              <a:t>WMT 2014</a:t>
            </a:r>
            <a:r>
              <a:rPr lang="zh-CN" altLang="en-US" dirty="0"/>
              <a:t>英语到法语翻译任务中，</a:t>
            </a:r>
            <a:r>
              <a:rPr lang="en-US" altLang="zh-CN" dirty="0"/>
              <a:t>Transformer</a:t>
            </a:r>
            <a:r>
              <a:rPr lang="zh-CN" altLang="en-US" dirty="0"/>
              <a:t>模型在训练</a:t>
            </a:r>
            <a:r>
              <a:rPr lang="en-US" altLang="zh-CN" dirty="0"/>
              <a:t>3.5</a:t>
            </a:r>
            <a:r>
              <a:rPr lang="zh-CN" altLang="en-US" dirty="0"/>
              <a:t>天后达到了</a:t>
            </a:r>
            <a:r>
              <a:rPr lang="en-US" altLang="zh-CN" dirty="0"/>
              <a:t>41.8</a:t>
            </a:r>
            <a:r>
              <a:rPr lang="zh-CN" altLang="en-US" dirty="0"/>
              <a:t>的</a:t>
            </a:r>
            <a:r>
              <a:rPr lang="en-US" altLang="zh-CN" dirty="0"/>
              <a:t>BLEU</a:t>
            </a:r>
            <a:r>
              <a:rPr lang="zh-CN" altLang="en-US" dirty="0"/>
              <a:t>分数，这是新的单模型最佳</a:t>
            </a:r>
            <a:r>
              <a:rPr lang="en-US" altLang="zh-CN" dirty="0"/>
              <a:t>BLEU</a:t>
            </a:r>
            <a:r>
              <a:rPr lang="zh-CN" altLang="en-US" dirty="0"/>
              <a:t>分数。</a:t>
            </a:r>
          </a:p>
        </p:txBody>
      </p:sp>
    </p:spTree>
    <p:extLst>
      <p:ext uri="{BB962C8B-B14F-4D97-AF65-F5344CB8AC3E}">
        <p14:creationId xmlns:p14="http://schemas.microsoft.com/office/powerpoint/2010/main" val="1179685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86928" y="440988"/>
            <a:ext cx="2734574" cy="707886"/>
          </a:xfrm>
          <a:prstGeom prst="rect">
            <a:avLst/>
          </a:prstGeom>
          <a:noFill/>
        </p:spPr>
        <p:txBody>
          <a:bodyPr wrap="square" rtlCol="0">
            <a:spAutoFit/>
          </a:bodyPr>
          <a:lstStyle/>
          <a:p>
            <a:r>
              <a:rPr lang="en-US" altLang="zh-CN" sz="4000" dirty="0" smtClean="0"/>
              <a:t>1.</a:t>
            </a:r>
            <a:r>
              <a:rPr lang="zh-CN" altLang="en-US" sz="4000" dirty="0" smtClean="0"/>
              <a:t>摘要</a:t>
            </a:r>
            <a:endParaRPr lang="zh-CN" altLang="en-US" sz="4000" dirty="0"/>
          </a:p>
        </p:txBody>
      </p:sp>
      <p:sp>
        <p:nvSpPr>
          <p:cNvPr id="5" name="文本框 4"/>
          <p:cNvSpPr txBox="1"/>
          <p:nvPr/>
        </p:nvSpPr>
        <p:spPr>
          <a:xfrm>
            <a:off x="1086928" y="1868638"/>
            <a:ext cx="2182483" cy="707886"/>
          </a:xfrm>
          <a:prstGeom prst="rect">
            <a:avLst/>
          </a:prstGeom>
          <a:noFill/>
        </p:spPr>
        <p:txBody>
          <a:bodyPr wrap="square" rtlCol="0">
            <a:spAutoFit/>
          </a:bodyPr>
          <a:lstStyle/>
          <a:p>
            <a:r>
              <a:rPr lang="en-US" altLang="zh-CN" sz="4000" dirty="0" smtClean="0"/>
              <a:t>2.</a:t>
            </a:r>
            <a:r>
              <a:rPr lang="zh-CN" altLang="en-US" sz="4000" dirty="0" smtClean="0"/>
              <a:t>背景</a:t>
            </a:r>
            <a:endParaRPr lang="zh-CN" altLang="en-US" sz="4000" dirty="0"/>
          </a:p>
        </p:txBody>
      </p:sp>
      <p:sp>
        <p:nvSpPr>
          <p:cNvPr id="6" name="文本框 5"/>
          <p:cNvSpPr txBox="1"/>
          <p:nvPr/>
        </p:nvSpPr>
        <p:spPr>
          <a:xfrm>
            <a:off x="1086928" y="3296288"/>
            <a:ext cx="2734574" cy="707886"/>
          </a:xfrm>
          <a:prstGeom prst="rect">
            <a:avLst/>
          </a:prstGeom>
          <a:noFill/>
        </p:spPr>
        <p:txBody>
          <a:bodyPr wrap="square" rtlCol="0">
            <a:spAutoFit/>
          </a:bodyPr>
          <a:lstStyle/>
          <a:p>
            <a:r>
              <a:rPr lang="en-US" altLang="zh-CN" sz="4000" dirty="0" smtClean="0"/>
              <a:t>3.</a:t>
            </a:r>
            <a:r>
              <a:rPr lang="zh-CN" altLang="en-US" sz="4000" dirty="0" smtClean="0"/>
              <a:t>算法</a:t>
            </a:r>
            <a:endParaRPr lang="zh-CN" altLang="en-US" sz="4000" dirty="0"/>
          </a:p>
        </p:txBody>
      </p:sp>
      <p:sp>
        <p:nvSpPr>
          <p:cNvPr id="8" name="文本框 7"/>
          <p:cNvSpPr txBox="1"/>
          <p:nvPr/>
        </p:nvSpPr>
        <p:spPr>
          <a:xfrm>
            <a:off x="1086928" y="4648596"/>
            <a:ext cx="2493034" cy="707886"/>
          </a:xfrm>
          <a:prstGeom prst="rect">
            <a:avLst/>
          </a:prstGeom>
          <a:noFill/>
        </p:spPr>
        <p:txBody>
          <a:bodyPr wrap="square" rtlCol="0">
            <a:spAutoFit/>
          </a:bodyPr>
          <a:lstStyle/>
          <a:p>
            <a:r>
              <a:rPr lang="en-US" altLang="zh-CN" sz="4000" dirty="0"/>
              <a:t>4</a:t>
            </a:r>
            <a:r>
              <a:rPr lang="en-US" altLang="zh-CN" sz="4000" dirty="0" smtClean="0"/>
              <a:t>.</a:t>
            </a:r>
            <a:r>
              <a:rPr lang="zh-CN" altLang="en-US" sz="4000" dirty="0" smtClean="0"/>
              <a:t>结论</a:t>
            </a:r>
            <a:endParaRPr lang="zh-CN" altLang="en-US" sz="4000" dirty="0"/>
          </a:p>
        </p:txBody>
      </p:sp>
      <p:sp>
        <p:nvSpPr>
          <p:cNvPr id="9" name="文本框 8"/>
          <p:cNvSpPr txBox="1"/>
          <p:nvPr/>
        </p:nvSpPr>
        <p:spPr>
          <a:xfrm>
            <a:off x="3183147" y="664234"/>
            <a:ext cx="5727940" cy="369332"/>
          </a:xfrm>
          <a:prstGeom prst="rect">
            <a:avLst/>
          </a:prstGeom>
          <a:noFill/>
        </p:spPr>
        <p:txBody>
          <a:bodyPr wrap="square" rtlCol="0">
            <a:spAutoFit/>
          </a:bodyPr>
          <a:lstStyle/>
          <a:p>
            <a:r>
              <a:rPr lang="zh-CN" altLang="en-US" dirty="0" smtClean="0"/>
              <a:t>文章大概讲了什么</a:t>
            </a:r>
            <a:endParaRPr lang="zh-CN" altLang="en-US" dirty="0"/>
          </a:p>
        </p:txBody>
      </p:sp>
      <p:sp>
        <p:nvSpPr>
          <p:cNvPr id="10" name="文本框 9"/>
          <p:cNvSpPr txBox="1"/>
          <p:nvPr/>
        </p:nvSpPr>
        <p:spPr>
          <a:xfrm>
            <a:off x="3191774" y="2031434"/>
            <a:ext cx="4658264" cy="382293"/>
          </a:xfrm>
          <a:prstGeom prst="rect">
            <a:avLst/>
          </a:prstGeom>
          <a:noFill/>
        </p:spPr>
        <p:txBody>
          <a:bodyPr wrap="square" rtlCol="0">
            <a:spAutoFit/>
          </a:bodyPr>
          <a:lstStyle/>
          <a:p>
            <a:r>
              <a:rPr lang="zh-CN" altLang="en-US" dirty="0" smtClean="0"/>
              <a:t>相关技术介绍</a:t>
            </a:r>
            <a:endParaRPr lang="zh-CN" altLang="en-US" dirty="0"/>
          </a:p>
        </p:txBody>
      </p:sp>
      <p:sp>
        <p:nvSpPr>
          <p:cNvPr id="11" name="文本框 10"/>
          <p:cNvSpPr txBox="1"/>
          <p:nvPr/>
        </p:nvSpPr>
        <p:spPr>
          <a:xfrm>
            <a:off x="3191774" y="3465565"/>
            <a:ext cx="4045789" cy="369332"/>
          </a:xfrm>
          <a:prstGeom prst="rect">
            <a:avLst/>
          </a:prstGeom>
          <a:noFill/>
        </p:spPr>
        <p:txBody>
          <a:bodyPr wrap="square" rtlCol="0">
            <a:spAutoFit/>
          </a:bodyPr>
          <a:lstStyle/>
          <a:p>
            <a:r>
              <a:rPr lang="zh-CN" altLang="en-US" dirty="0" smtClean="0"/>
              <a:t>文章提出的方法是如何解决问题的</a:t>
            </a:r>
            <a:endParaRPr lang="zh-CN" altLang="en-US" dirty="0"/>
          </a:p>
        </p:txBody>
      </p:sp>
      <p:sp>
        <p:nvSpPr>
          <p:cNvPr id="13" name="文本框 12"/>
          <p:cNvSpPr txBox="1"/>
          <p:nvPr/>
        </p:nvSpPr>
        <p:spPr>
          <a:xfrm>
            <a:off x="3269411" y="4817873"/>
            <a:ext cx="3053751" cy="369332"/>
          </a:xfrm>
          <a:prstGeom prst="rect">
            <a:avLst/>
          </a:prstGeom>
          <a:noFill/>
        </p:spPr>
        <p:txBody>
          <a:bodyPr wrap="square" rtlCol="0">
            <a:spAutoFit/>
          </a:bodyPr>
          <a:lstStyle/>
          <a:p>
            <a:r>
              <a:rPr lang="zh-CN" altLang="en-US" dirty="0" smtClean="0"/>
              <a:t>总结，下一步</a:t>
            </a:r>
            <a:endParaRPr lang="zh-CN" altLang="en-US" dirty="0"/>
          </a:p>
        </p:txBody>
      </p:sp>
    </p:spTree>
    <p:extLst>
      <p:ext uri="{BB962C8B-B14F-4D97-AF65-F5344CB8AC3E}">
        <p14:creationId xmlns:p14="http://schemas.microsoft.com/office/powerpoint/2010/main" val="2875107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4566" y="1945735"/>
            <a:ext cx="5891841" cy="646331"/>
          </a:xfrm>
          <a:prstGeom prst="rect">
            <a:avLst/>
          </a:prstGeom>
          <a:noFill/>
        </p:spPr>
        <p:txBody>
          <a:bodyPr wrap="square" rtlCol="0">
            <a:spAutoFit/>
          </a:bodyPr>
          <a:lstStyle/>
          <a:p>
            <a:r>
              <a:rPr lang="zh-CN" altLang="en-US" dirty="0" smtClean="0"/>
              <a:t>现有问题：主流采用卷积神经网络</a:t>
            </a:r>
            <a:r>
              <a:rPr lang="en-US" altLang="zh-CN" dirty="0" smtClean="0"/>
              <a:t>+</a:t>
            </a:r>
            <a:r>
              <a:rPr lang="zh-CN" altLang="en-US" dirty="0" smtClean="0"/>
              <a:t>循环神经网络</a:t>
            </a:r>
            <a:endParaRPr lang="en-US" altLang="zh-CN" dirty="0" smtClean="0"/>
          </a:p>
          <a:p>
            <a:r>
              <a:rPr lang="en-US" altLang="zh-CN" dirty="0"/>
              <a:t>		</a:t>
            </a:r>
            <a:r>
              <a:rPr lang="zh-CN" altLang="en-US" dirty="0" smtClean="0"/>
              <a:t>效果差，耗费时间长</a:t>
            </a:r>
            <a:endParaRPr lang="zh-CN" altLang="en-US" dirty="0"/>
          </a:p>
        </p:txBody>
      </p:sp>
      <p:sp>
        <p:nvSpPr>
          <p:cNvPr id="3" name="文本框 2"/>
          <p:cNvSpPr txBox="1"/>
          <p:nvPr/>
        </p:nvSpPr>
        <p:spPr>
          <a:xfrm>
            <a:off x="1164566" y="2967183"/>
            <a:ext cx="5503652" cy="923330"/>
          </a:xfrm>
          <a:prstGeom prst="rect">
            <a:avLst/>
          </a:prstGeom>
          <a:noFill/>
        </p:spPr>
        <p:txBody>
          <a:bodyPr wrap="square" rtlCol="0">
            <a:spAutoFit/>
          </a:bodyPr>
          <a:lstStyle/>
          <a:p>
            <a:r>
              <a:rPr lang="zh-CN" altLang="en-US" dirty="0" smtClean="0"/>
              <a:t>研究内容：采用了一种</a:t>
            </a:r>
            <a:r>
              <a:rPr lang="zh-CN" altLang="en-US" dirty="0"/>
              <a:t>名为</a:t>
            </a:r>
            <a:r>
              <a:rPr lang="en-US" altLang="zh-CN" dirty="0"/>
              <a:t>Transformer</a:t>
            </a:r>
            <a:r>
              <a:rPr lang="zh-CN" altLang="en-US" dirty="0"/>
              <a:t>的新</a:t>
            </a:r>
            <a:r>
              <a:rPr lang="zh-CN" altLang="en-US" dirty="0" smtClean="0"/>
              <a:t>神经网络</a:t>
            </a:r>
            <a:r>
              <a:rPr lang="en-US" altLang="zh-CN" dirty="0" smtClean="0"/>
              <a:t>	</a:t>
            </a:r>
            <a:r>
              <a:rPr lang="zh-CN" altLang="en-US" dirty="0" smtClean="0"/>
              <a:t>架构</a:t>
            </a:r>
            <a:r>
              <a:rPr lang="zh-CN" altLang="en-US" dirty="0"/>
              <a:t>，它完全基于注意力机制，摒弃了</a:t>
            </a:r>
            <a:r>
              <a:rPr lang="zh-CN" altLang="en-US" dirty="0" smtClean="0"/>
              <a:t>传统</a:t>
            </a:r>
            <a:r>
              <a:rPr lang="en-US" altLang="zh-CN" dirty="0" smtClean="0"/>
              <a:t>	</a:t>
            </a:r>
            <a:r>
              <a:rPr lang="zh-CN" altLang="en-US" dirty="0" smtClean="0"/>
              <a:t>的</a:t>
            </a:r>
            <a:r>
              <a:rPr lang="zh-CN" altLang="en-US" dirty="0"/>
              <a:t>循环和卷积网络。</a:t>
            </a:r>
          </a:p>
        </p:txBody>
      </p:sp>
      <p:sp>
        <p:nvSpPr>
          <p:cNvPr id="4" name="文本框 3"/>
          <p:cNvSpPr txBox="1"/>
          <p:nvPr/>
        </p:nvSpPr>
        <p:spPr>
          <a:xfrm>
            <a:off x="1164565" y="4265630"/>
            <a:ext cx="5503653" cy="923330"/>
          </a:xfrm>
          <a:prstGeom prst="rect">
            <a:avLst/>
          </a:prstGeom>
          <a:noFill/>
        </p:spPr>
        <p:txBody>
          <a:bodyPr wrap="square" rtlCol="0">
            <a:spAutoFit/>
          </a:bodyPr>
          <a:lstStyle/>
          <a:p>
            <a:r>
              <a:rPr lang="zh-CN" altLang="en-US" dirty="0" smtClean="0"/>
              <a:t>验证：</a:t>
            </a:r>
            <a:r>
              <a:rPr lang="en-US" altLang="zh-CN" dirty="0"/>
              <a:t>Transformer</a:t>
            </a:r>
            <a:r>
              <a:rPr lang="zh-CN" altLang="en-US" dirty="0"/>
              <a:t>模型在</a:t>
            </a:r>
            <a:r>
              <a:rPr lang="en-US" altLang="zh-CN" dirty="0"/>
              <a:t>8</a:t>
            </a:r>
            <a:r>
              <a:rPr lang="zh-CN" altLang="en-US" dirty="0"/>
              <a:t>个</a:t>
            </a:r>
            <a:r>
              <a:rPr lang="en-US" altLang="zh-CN" dirty="0"/>
              <a:t>GPU</a:t>
            </a:r>
            <a:r>
              <a:rPr lang="zh-CN" altLang="en-US" dirty="0"/>
              <a:t>上仅训练</a:t>
            </a:r>
            <a:r>
              <a:rPr lang="en-US" altLang="zh-CN" dirty="0"/>
              <a:t>3.5</a:t>
            </a:r>
            <a:r>
              <a:rPr lang="zh-CN" altLang="en-US" dirty="0"/>
              <a:t>天就</a:t>
            </a:r>
            <a:r>
              <a:rPr lang="zh-CN" altLang="en-US" dirty="0" smtClean="0"/>
              <a:t>达</a:t>
            </a:r>
            <a:r>
              <a:rPr lang="en-US" altLang="zh-CN" dirty="0" smtClean="0"/>
              <a:t>	</a:t>
            </a:r>
            <a:r>
              <a:rPr lang="zh-CN" altLang="en-US" dirty="0" smtClean="0"/>
              <a:t>到</a:t>
            </a:r>
            <a:r>
              <a:rPr lang="zh-CN" altLang="en-US" dirty="0"/>
              <a:t>了</a:t>
            </a:r>
            <a:r>
              <a:rPr lang="en-US" altLang="zh-CN" dirty="0"/>
              <a:t>28.4</a:t>
            </a:r>
            <a:r>
              <a:rPr lang="zh-CN" altLang="en-US" dirty="0"/>
              <a:t>的</a:t>
            </a:r>
            <a:r>
              <a:rPr lang="en-US" altLang="zh-CN" dirty="0"/>
              <a:t>BLEU</a:t>
            </a:r>
            <a:r>
              <a:rPr lang="zh-CN" altLang="en-US" dirty="0"/>
              <a:t>分数，超过了包括集成</a:t>
            </a:r>
            <a:r>
              <a:rPr lang="zh-CN" altLang="en-US" dirty="0" smtClean="0"/>
              <a:t>模型</a:t>
            </a:r>
            <a:r>
              <a:rPr lang="en-US" altLang="zh-CN" dirty="0" smtClean="0"/>
              <a:t>	</a:t>
            </a:r>
            <a:r>
              <a:rPr lang="zh-CN" altLang="en-US" dirty="0" smtClean="0"/>
              <a:t>在内</a:t>
            </a:r>
            <a:r>
              <a:rPr lang="zh-CN" altLang="en-US" dirty="0"/>
              <a:t>的所有现有最佳结果</a:t>
            </a:r>
          </a:p>
        </p:txBody>
      </p:sp>
      <p:sp>
        <p:nvSpPr>
          <p:cNvPr id="5" name="文本框 4"/>
          <p:cNvSpPr txBox="1"/>
          <p:nvPr/>
        </p:nvSpPr>
        <p:spPr>
          <a:xfrm>
            <a:off x="1164566" y="276045"/>
            <a:ext cx="3096883" cy="1015663"/>
          </a:xfrm>
          <a:prstGeom prst="rect">
            <a:avLst/>
          </a:prstGeom>
          <a:noFill/>
        </p:spPr>
        <p:txBody>
          <a:bodyPr wrap="square" rtlCol="0">
            <a:spAutoFit/>
          </a:bodyPr>
          <a:lstStyle/>
          <a:p>
            <a:r>
              <a:rPr lang="zh-CN" altLang="en-US" sz="6000" dirty="0" smtClean="0"/>
              <a:t>摘要</a:t>
            </a:r>
            <a:endParaRPr lang="zh-CN" altLang="en-US" sz="6000" dirty="0"/>
          </a:p>
        </p:txBody>
      </p:sp>
    </p:spTree>
    <p:extLst>
      <p:ext uri="{BB962C8B-B14F-4D97-AF65-F5344CB8AC3E}">
        <p14:creationId xmlns:p14="http://schemas.microsoft.com/office/powerpoint/2010/main" val="10478605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7585" y="388188"/>
            <a:ext cx="3907766" cy="1015663"/>
          </a:xfrm>
          <a:prstGeom prst="rect">
            <a:avLst/>
          </a:prstGeom>
          <a:noFill/>
        </p:spPr>
        <p:txBody>
          <a:bodyPr wrap="square" rtlCol="0">
            <a:spAutoFit/>
          </a:bodyPr>
          <a:lstStyle/>
          <a:p>
            <a:r>
              <a:rPr lang="zh-CN" altLang="en-US" sz="6000" dirty="0"/>
              <a:t>背景</a:t>
            </a:r>
          </a:p>
        </p:txBody>
      </p:sp>
      <p:sp>
        <p:nvSpPr>
          <p:cNvPr id="3" name="文本框 2"/>
          <p:cNvSpPr txBox="1"/>
          <p:nvPr/>
        </p:nvSpPr>
        <p:spPr>
          <a:xfrm>
            <a:off x="992037" y="1777042"/>
            <a:ext cx="8548777" cy="369332"/>
          </a:xfrm>
          <a:prstGeom prst="rect">
            <a:avLst/>
          </a:prstGeom>
          <a:noFill/>
        </p:spPr>
        <p:txBody>
          <a:bodyPr wrap="square" rtlCol="0">
            <a:spAutoFit/>
          </a:bodyPr>
          <a:lstStyle/>
          <a:p>
            <a:r>
              <a:rPr lang="en-US" altLang="zh-CN" dirty="0" smtClean="0"/>
              <a:t>1.</a:t>
            </a:r>
            <a:r>
              <a:rPr lang="zh-CN" altLang="en-US" dirty="0"/>
              <a:t>传统的解决方法通常依赖于循环</a:t>
            </a:r>
            <a:r>
              <a:rPr lang="zh-CN" altLang="en-US" dirty="0" smtClean="0"/>
              <a:t>神经网络，</a:t>
            </a:r>
            <a:r>
              <a:rPr lang="zh-CN" altLang="en-US" dirty="0"/>
              <a:t>存在计算效率和并行化难度的问题。</a:t>
            </a:r>
          </a:p>
        </p:txBody>
      </p:sp>
      <p:sp>
        <p:nvSpPr>
          <p:cNvPr id="4" name="文本框 3"/>
          <p:cNvSpPr txBox="1"/>
          <p:nvPr/>
        </p:nvSpPr>
        <p:spPr>
          <a:xfrm>
            <a:off x="992037" y="3368812"/>
            <a:ext cx="9514936" cy="369332"/>
          </a:xfrm>
          <a:prstGeom prst="rect">
            <a:avLst/>
          </a:prstGeom>
          <a:noFill/>
        </p:spPr>
        <p:txBody>
          <a:bodyPr wrap="square" rtlCol="0">
            <a:spAutoFit/>
          </a:bodyPr>
          <a:lstStyle/>
          <a:p>
            <a:r>
              <a:rPr lang="en-US" altLang="zh-CN" dirty="0"/>
              <a:t>3</a:t>
            </a:r>
            <a:r>
              <a:rPr lang="en-US" altLang="zh-CN" dirty="0" smtClean="0"/>
              <a:t>.</a:t>
            </a:r>
            <a:r>
              <a:rPr lang="zh-CN" altLang="en-US" dirty="0"/>
              <a:t>在处理长序列时，循环网络的计算效率和并行化能力受到限制，</a:t>
            </a:r>
          </a:p>
        </p:txBody>
      </p:sp>
      <p:sp>
        <p:nvSpPr>
          <p:cNvPr id="5" name="文本框 4"/>
          <p:cNvSpPr txBox="1"/>
          <p:nvPr/>
        </p:nvSpPr>
        <p:spPr>
          <a:xfrm>
            <a:off x="992037" y="2572927"/>
            <a:ext cx="8307237" cy="369332"/>
          </a:xfrm>
          <a:prstGeom prst="rect">
            <a:avLst/>
          </a:prstGeom>
          <a:noFill/>
        </p:spPr>
        <p:txBody>
          <a:bodyPr wrap="square" rtlCol="0">
            <a:spAutoFit/>
          </a:bodyPr>
          <a:lstStyle/>
          <a:p>
            <a:r>
              <a:rPr lang="en-US" altLang="zh-CN" dirty="0"/>
              <a:t>2</a:t>
            </a:r>
            <a:r>
              <a:rPr lang="en-US" altLang="zh-CN" dirty="0" smtClean="0"/>
              <a:t>.</a:t>
            </a:r>
            <a:r>
              <a:rPr lang="zh-CN" altLang="en-US" dirty="0"/>
              <a:t>注意力</a:t>
            </a:r>
            <a:r>
              <a:rPr lang="zh-CN" altLang="en-US" dirty="0" smtClean="0"/>
              <a:t>机制能够</a:t>
            </a:r>
            <a:r>
              <a:rPr lang="zh-CN" altLang="en-US" dirty="0"/>
              <a:t>捕捉序列中远距离依赖</a:t>
            </a:r>
            <a:r>
              <a:rPr lang="zh-CN" altLang="en-US" dirty="0" smtClean="0"/>
              <a:t>关系，</a:t>
            </a:r>
            <a:r>
              <a:rPr lang="zh-CN" altLang="en-US" dirty="0"/>
              <a:t>在</a:t>
            </a:r>
            <a:r>
              <a:rPr lang="zh-CN" altLang="en-US" dirty="0" smtClean="0"/>
              <a:t>近年来越来越</a:t>
            </a:r>
            <a:r>
              <a:rPr lang="zh-CN" altLang="en-US" dirty="0"/>
              <a:t>重要。</a:t>
            </a:r>
          </a:p>
        </p:txBody>
      </p:sp>
      <p:sp>
        <p:nvSpPr>
          <p:cNvPr id="6" name="文本框 5"/>
          <p:cNvSpPr txBox="1"/>
          <p:nvPr/>
        </p:nvSpPr>
        <p:spPr>
          <a:xfrm>
            <a:off x="992037" y="4164697"/>
            <a:ext cx="11662914" cy="369332"/>
          </a:xfrm>
          <a:prstGeom prst="rect">
            <a:avLst/>
          </a:prstGeom>
          <a:noFill/>
        </p:spPr>
        <p:txBody>
          <a:bodyPr wrap="square" rtlCol="0">
            <a:spAutoFit/>
          </a:bodyPr>
          <a:lstStyle/>
          <a:p>
            <a:r>
              <a:rPr lang="en-US" altLang="zh-CN" dirty="0" smtClean="0"/>
              <a:t>4.</a:t>
            </a:r>
            <a:r>
              <a:rPr lang="zh-CN" altLang="en-US" dirty="0" smtClean="0"/>
              <a:t>为了</a:t>
            </a:r>
            <a:r>
              <a:rPr lang="zh-CN" altLang="en-US" dirty="0"/>
              <a:t>克服这些</a:t>
            </a:r>
            <a:r>
              <a:rPr lang="zh-CN" altLang="en-US" dirty="0" smtClean="0"/>
              <a:t>限制，谷歌团队提出了</a:t>
            </a:r>
            <a:r>
              <a:rPr lang="en-US" altLang="zh-CN" dirty="0" smtClean="0"/>
              <a:t>Transformer</a:t>
            </a:r>
            <a:r>
              <a:rPr lang="zh-CN" altLang="en-US" dirty="0" smtClean="0"/>
              <a:t>模型，为了更好</a:t>
            </a:r>
            <a:r>
              <a:rPr lang="zh-CN" altLang="en-US" dirty="0"/>
              <a:t>的性能，</a:t>
            </a:r>
            <a:r>
              <a:rPr lang="zh-CN" altLang="en-US" dirty="0" smtClean="0"/>
              <a:t>并且更</a:t>
            </a:r>
            <a:r>
              <a:rPr lang="zh-CN" altLang="en-US" dirty="0"/>
              <a:t>有效地利用计算资源。</a:t>
            </a:r>
          </a:p>
        </p:txBody>
      </p:sp>
    </p:spTree>
    <p:extLst>
      <p:ext uri="{BB962C8B-B14F-4D97-AF65-F5344CB8AC3E}">
        <p14:creationId xmlns:p14="http://schemas.microsoft.com/office/powerpoint/2010/main" val="3418945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5608" y="474453"/>
            <a:ext cx="3726611" cy="707886"/>
          </a:xfrm>
          <a:prstGeom prst="rect">
            <a:avLst/>
          </a:prstGeom>
          <a:noFill/>
        </p:spPr>
        <p:txBody>
          <a:bodyPr wrap="square" rtlCol="0">
            <a:spAutoFit/>
          </a:bodyPr>
          <a:lstStyle/>
          <a:p>
            <a:r>
              <a:rPr lang="en-US" altLang="zh-CN" sz="4000" dirty="0" smtClean="0"/>
              <a:t>1.</a:t>
            </a:r>
            <a:r>
              <a:rPr lang="zh-CN" altLang="en-US" sz="4000" dirty="0" smtClean="0"/>
              <a:t>算法</a:t>
            </a:r>
            <a:endParaRPr lang="zh-CN" altLang="en-US" sz="4000" dirty="0"/>
          </a:p>
        </p:txBody>
      </p:sp>
      <p:pic>
        <p:nvPicPr>
          <p:cNvPr id="4" name="图片 3"/>
          <p:cNvPicPr>
            <a:picLocks noChangeAspect="1"/>
          </p:cNvPicPr>
          <p:nvPr/>
        </p:nvPicPr>
        <p:blipFill>
          <a:blip r:embed="rId2"/>
          <a:stretch>
            <a:fillRect/>
          </a:stretch>
        </p:blipFill>
        <p:spPr>
          <a:xfrm>
            <a:off x="563222" y="1466490"/>
            <a:ext cx="4640386" cy="4036500"/>
          </a:xfrm>
          <a:prstGeom prst="rect">
            <a:avLst/>
          </a:prstGeom>
        </p:spPr>
      </p:pic>
      <p:sp>
        <p:nvSpPr>
          <p:cNvPr id="5" name="文本框 4"/>
          <p:cNvSpPr txBox="1"/>
          <p:nvPr/>
        </p:nvSpPr>
        <p:spPr>
          <a:xfrm>
            <a:off x="5818516" y="1537366"/>
            <a:ext cx="6090249" cy="369332"/>
          </a:xfrm>
          <a:prstGeom prst="rect">
            <a:avLst/>
          </a:prstGeom>
          <a:noFill/>
        </p:spPr>
        <p:txBody>
          <a:bodyPr wrap="square" rtlCol="0">
            <a:spAutoFit/>
          </a:bodyPr>
          <a:lstStyle/>
          <a:p>
            <a:r>
              <a:rPr lang="en-US" altLang="zh-CN" dirty="0" smtClean="0"/>
              <a:t>1.</a:t>
            </a:r>
            <a:r>
              <a:rPr lang="zh-CN" altLang="en-US" dirty="0" smtClean="0"/>
              <a:t>整个</a:t>
            </a:r>
            <a:r>
              <a:rPr lang="en-US" altLang="zh-CN" dirty="0" smtClean="0"/>
              <a:t>Transformer</a:t>
            </a:r>
            <a:r>
              <a:rPr lang="zh-CN" altLang="en-US" dirty="0" smtClean="0"/>
              <a:t>架构可以看做由编码器和解码器组成</a:t>
            </a:r>
            <a:endParaRPr lang="zh-CN" altLang="en-US" dirty="0"/>
          </a:p>
        </p:txBody>
      </p:sp>
      <p:sp>
        <p:nvSpPr>
          <p:cNvPr id="6" name="文本框 5"/>
          <p:cNvSpPr txBox="1"/>
          <p:nvPr/>
        </p:nvSpPr>
        <p:spPr>
          <a:xfrm>
            <a:off x="5689120" y="2484408"/>
            <a:ext cx="6219645" cy="3139321"/>
          </a:xfrm>
          <a:prstGeom prst="rect">
            <a:avLst/>
          </a:prstGeom>
          <a:noFill/>
        </p:spPr>
        <p:txBody>
          <a:bodyPr wrap="square" rtlCol="0">
            <a:spAutoFit/>
          </a:bodyPr>
          <a:lstStyle/>
          <a:p>
            <a:r>
              <a:rPr lang="zh-CN" altLang="en-US" b="1" dirty="0"/>
              <a:t>编码器（</a:t>
            </a:r>
            <a:r>
              <a:rPr lang="en-US" altLang="zh-CN" b="1" dirty="0"/>
              <a:t>Encoder</a:t>
            </a:r>
            <a:r>
              <a:rPr lang="zh-CN" altLang="en-US" b="1" dirty="0"/>
              <a:t>）</a:t>
            </a:r>
            <a:r>
              <a:rPr lang="zh-CN" altLang="en-US" dirty="0"/>
              <a:t>：</a:t>
            </a:r>
          </a:p>
          <a:p>
            <a:pPr lvl="1"/>
            <a:endParaRPr lang="en-US" altLang="zh-CN" dirty="0" smtClean="0"/>
          </a:p>
          <a:p>
            <a:pPr lvl="1"/>
            <a:r>
              <a:rPr lang="zh-CN" altLang="en-US" dirty="0" smtClean="0"/>
              <a:t>编码器</a:t>
            </a:r>
            <a:r>
              <a:rPr lang="zh-CN" altLang="en-US" dirty="0"/>
              <a:t>由多层</a:t>
            </a:r>
            <a:r>
              <a:rPr lang="zh-CN" altLang="en-US" dirty="0" smtClean="0"/>
              <a:t>相同堆叠</a:t>
            </a:r>
            <a:r>
              <a:rPr lang="zh-CN" altLang="en-US" dirty="0"/>
              <a:t>而成，每</a:t>
            </a:r>
            <a:r>
              <a:rPr lang="zh-CN" altLang="en-US" dirty="0" smtClean="0"/>
              <a:t>层都包含</a:t>
            </a:r>
            <a:r>
              <a:rPr lang="zh-CN" altLang="en-US" dirty="0"/>
              <a:t>两个子层：多头自注意力（</a:t>
            </a:r>
            <a:r>
              <a:rPr lang="en-US" altLang="zh-CN" dirty="0"/>
              <a:t>multi-head self-attention</a:t>
            </a:r>
            <a:r>
              <a:rPr lang="zh-CN" altLang="en-US" dirty="0"/>
              <a:t>）机制和位置全连接前馈网络（</a:t>
            </a:r>
            <a:r>
              <a:rPr lang="en-US" altLang="zh-CN" dirty="0"/>
              <a:t>position-wise feed-forward network</a:t>
            </a:r>
            <a:r>
              <a:rPr lang="zh-CN" altLang="en-US" dirty="0"/>
              <a:t>）。</a:t>
            </a:r>
          </a:p>
          <a:p>
            <a:pPr lvl="1"/>
            <a:endParaRPr lang="en-US" altLang="zh-CN" dirty="0" smtClean="0"/>
          </a:p>
          <a:p>
            <a:pPr lvl="1"/>
            <a:r>
              <a:rPr lang="zh-CN" altLang="en-US" dirty="0" smtClean="0"/>
              <a:t>多头</a:t>
            </a:r>
            <a:r>
              <a:rPr lang="zh-CN" altLang="en-US" dirty="0"/>
              <a:t>自注意力机制允许模型在输入序列的不同位置之间建立全局依赖关系，而不受序列长度的限制。</a:t>
            </a:r>
          </a:p>
          <a:p>
            <a:pPr lvl="1"/>
            <a:endParaRPr lang="en-US" altLang="zh-CN" dirty="0" smtClean="0"/>
          </a:p>
          <a:p>
            <a:pPr lvl="1"/>
            <a:r>
              <a:rPr lang="zh-CN" altLang="en-US" dirty="0" smtClean="0"/>
              <a:t>前馈网络</a:t>
            </a:r>
            <a:r>
              <a:rPr lang="zh-CN" altLang="en-US" dirty="0"/>
              <a:t>提供非线性变换，以增强模型的表达</a:t>
            </a:r>
            <a:r>
              <a:rPr lang="zh-CN" altLang="en-US" dirty="0" smtClean="0"/>
              <a:t>能力，</a:t>
            </a:r>
            <a:r>
              <a:rPr lang="zh-CN" altLang="en-US" dirty="0"/>
              <a:t>提高模型的</a:t>
            </a:r>
            <a:r>
              <a:rPr lang="zh-CN" altLang="en-US" dirty="0" smtClean="0"/>
              <a:t>稳定性。</a:t>
            </a:r>
            <a:endParaRPr lang="zh-CN" altLang="en-US" dirty="0"/>
          </a:p>
        </p:txBody>
      </p:sp>
    </p:spTree>
    <p:extLst>
      <p:ext uri="{BB962C8B-B14F-4D97-AF65-F5344CB8AC3E}">
        <p14:creationId xmlns:p14="http://schemas.microsoft.com/office/powerpoint/2010/main" val="2051074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55608" y="474453"/>
            <a:ext cx="3726611" cy="707886"/>
          </a:xfrm>
          <a:prstGeom prst="rect">
            <a:avLst/>
          </a:prstGeom>
          <a:noFill/>
        </p:spPr>
        <p:txBody>
          <a:bodyPr wrap="square" rtlCol="0">
            <a:spAutoFit/>
          </a:bodyPr>
          <a:lstStyle/>
          <a:p>
            <a:r>
              <a:rPr lang="en-US" altLang="zh-CN" sz="4000" dirty="0" smtClean="0"/>
              <a:t>1.</a:t>
            </a:r>
            <a:r>
              <a:rPr lang="zh-CN" altLang="en-US" sz="4000" dirty="0" smtClean="0"/>
              <a:t>算法</a:t>
            </a:r>
            <a:endParaRPr lang="zh-CN" altLang="en-US" sz="4000" dirty="0"/>
          </a:p>
        </p:txBody>
      </p:sp>
      <p:pic>
        <p:nvPicPr>
          <p:cNvPr id="4" name="图片 3"/>
          <p:cNvPicPr>
            <a:picLocks noChangeAspect="1"/>
          </p:cNvPicPr>
          <p:nvPr/>
        </p:nvPicPr>
        <p:blipFill>
          <a:blip r:embed="rId2"/>
          <a:stretch>
            <a:fillRect/>
          </a:stretch>
        </p:blipFill>
        <p:spPr>
          <a:xfrm>
            <a:off x="563222" y="1466490"/>
            <a:ext cx="4640386" cy="4036500"/>
          </a:xfrm>
          <a:prstGeom prst="rect">
            <a:avLst/>
          </a:prstGeom>
        </p:spPr>
      </p:pic>
      <p:sp>
        <p:nvSpPr>
          <p:cNvPr id="5" name="文本框 4"/>
          <p:cNvSpPr txBox="1"/>
          <p:nvPr/>
        </p:nvSpPr>
        <p:spPr>
          <a:xfrm>
            <a:off x="5818516" y="1537366"/>
            <a:ext cx="6090249" cy="369332"/>
          </a:xfrm>
          <a:prstGeom prst="rect">
            <a:avLst/>
          </a:prstGeom>
          <a:noFill/>
        </p:spPr>
        <p:txBody>
          <a:bodyPr wrap="square" rtlCol="0">
            <a:spAutoFit/>
          </a:bodyPr>
          <a:lstStyle/>
          <a:p>
            <a:r>
              <a:rPr lang="en-US" altLang="zh-CN" dirty="0" smtClean="0"/>
              <a:t>1.</a:t>
            </a:r>
            <a:r>
              <a:rPr lang="zh-CN" altLang="en-US" dirty="0" smtClean="0"/>
              <a:t>整个</a:t>
            </a:r>
            <a:r>
              <a:rPr lang="en-US" altLang="zh-CN" dirty="0" smtClean="0"/>
              <a:t>Transformer</a:t>
            </a:r>
            <a:r>
              <a:rPr lang="zh-CN" altLang="en-US" dirty="0" smtClean="0"/>
              <a:t>架构可以看做由编码器和解码器组成</a:t>
            </a:r>
            <a:endParaRPr lang="zh-CN" altLang="en-US" dirty="0"/>
          </a:p>
        </p:txBody>
      </p:sp>
      <p:sp>
        <p:nvSpPr>
          <p:cNvPr id="6" name="文本框 5"/>
          <p:cNvSpPr txBox="1"/>
          <p:nvPr/>
        </p:nvSpPr>
        <p:spPr>
          <a:xfrm>
            <a:off x="5689120" y="2484408"/>
            <a:ext cx="6219645" cy="3416320"/>
          </a:xfrm>
          <a:prstGeom prst="rect">
            <a:avLst/>
          </a:prstGeom>
          <a:noFill/>
        </p:spPr>
        <p:txBody>
          <a:bodyPr wrap="square" rtlCol="0">
            <a:spAutoFit/>
          </a:bodyPr>
          <a:lstStyle/>
          <a:p>
            <a:r>
              <a:rPr lang="zh-CN" altLang="en-US" b="1" dirty="0"/>
              <a:t>解码器（</a:t>
            </a:r>
            <a:r>
              <a:rPr lang="en-US" altLang="zh-CN" b="1" dirty="0"/>
              <a:t>Decoder</a:t>
            </a:r>
            <a:r>
              <a:rPr lang="zh-CN" altLang="en-US" b="1" dirty="0"/>
              <a:t>）</a:t>
            </a:r>
            <a:r>
              <a:rPr lang="zh-CN" altLang="en-US" dirty="0"/>
              <a:t>：</a:t>
            </a:r>
          </a:p>
          <a:p>
            <a:pPr lvl="1"/>
            <a:r>
              <a:rPr lang="zh-CN" altLang="en-US" dirty="0"/>
              <a:t>解码器的结构与编码器类似</a:t>
            </a:r>
            <a:r>
              <a:rPr lang="zh-CN" altLang="en-US" dirty="0" smtClean="0"/>
              <a:t>，由</a:t>
            </a:r>
            <a:r>
              <a:rPr lang="zh-CN" altLang="en-US" dirty="0"/>
              <a:t>多层相同的层堆叠而成，但每层包含三个子层：多头自注意力、编码器</a:t>
            </a:r>
            <a:r>
              <a:rPr lang="en-US" altLang="zh-CN" dirty="0"/>
              <a:t>-</a:t>
            </a:r>
            <a:r>
              <a:rPr lang="zh-CN" altLang="en-US" dirty="0"/>
              <a:t>解码器注意力（</a:t>
            </a:r>
            <a:r>
              <a:rPr lang="en-US" altLang="zh-CN" dirty="0"/>
              <a:t>encoder-decoder attention</a:t>
            </a:r>
            <a:r>
              <a:rPr lang="zh-CN" altLang="en-US" dirty="0"/>
              <a:t>）和位置全连接前馈网络。</a:t>
            </a:r>
          </a:p>
          <a:p>
            <a:pPr lvl="1"/>
            <a:endParaRPr lang="en-US" altLang="zh-CN" dirty="0" smtClean="0"/>
          </a:p>
          <a:p>
            <a:pPr lvl="1"/>
            <a:r>
              <a:rPr lang="zh-CN" altLang="en-US" dirty="0" smtClean="0"/>
              <a:t>编码器</a:t>
            </a:r>
            <a:r>
              <a:rPr lang="en-US" altLang="zh-CN" dirty="0"/>
              <a:t>-</a:t>
            </a:r>
            <a:r>
              <a:rPr lang="zh-CN" altLang="en-US" dirty="0"/>
              <a:t>解码器注意力机制允许解码器在生成每个输出符号时关注编码器的输出，这类似于传统的编码器</a:t>
            </a:r>
            <a:r>
              <a:rPr lang="en-US" altLang="zh-CN" dirty="0"/>
              <a:t>-</a:t>
            </a:r>
            <a:r>
              <a:rPr lang="zh-CN" altLang="en-US" dirty="0"/>
              <a:t>解码器架构中的注意力机制。</a:t>
            </a:r>
          </a:p>
          <a:p>
            <a:pPr lvl="1"/>
            <a:endParaRPr lang="en-US" altLang="zh-CN" dirty="0" smtClean="0"/>
          </a:p>
          <a:p>
            <a:pPr lvl="1"/>
            <a:r>
              <a:rPr lang="zh-CN" altLang="en-US" dirty="0" smtClean="0"/>
              <a:t>解码器</a:t>
            </a:r>
            <a:r>
              <a:rPr lang="zh-CN" altLang="en-US" dirty="0"/>
              <a:t>在生成每个输出符号时，会使用一个掩码（</a:t>
            </a:r>
            <a:r>
              <a:rPr lang="en-US" altLang="zh-CN" dirty="0"/>
              <a:t>mask</a:t>
            </a:r>
            <a:r>
              <a:rPr lang="zh-CN" altLang="en-US" dirty="0"/>
              <a:t>）来防止左向信息流</a:t>
            </a:r>
            <a:r>
              <a:rPr lang="zh-CN" altLang="en-US" dirty="0" smtClean="0"/>
              <a:t>，是</a:t>
            </a:r>
            <a:r>
              <a:rPr lang="en-US" altLang="zh-CN" dirty="0" smtClean="0"/>
              <a:t>Transformer</a:t>
            </a:r>
            <a:r>
              <a:rPr lang="zh-CN" altLang="en-US" dirty="0" smtClean="0"/>
              <a:t>架构的核心之一</a:t>
            </a:r>
            <a:endParaRPr lang="zh-CN" altLang="en-US" dirty="0"/>
          </a:p>
        </p:txBody>
      </p:sp>
    </p:spTree>
    <p:extLst>
      <p:ext uri="{BB962C8B-B14F-4D97-AF65-F5344CB8AC3E}">
        <p14:creationId xmlns:p14="http://schemas.microsoft.com/office/powerpoint/2010/main" val="929566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56332" y="456051"/>
            <a:ext cx="4576094" cy="5772221"/>
          </a:xfrm>
          <a:prstGeom prst="rect">
            <a:avLst/>
          </a:prstGeom>
        </p:spPr>
      </p:pic>
      <p:sp>
        <p:nvSpPr>
          <p:cNvPr id="3" name="文本框 2"/>
          <p:cNvSpPr txBox="1"/>
          <p:nvPr/>
        </p:nvSpPr>
        <p:spPr>
          <a:xfrm>
            <a:off x="5745193" y="1889184"/>
            <a:ext cx="5624422" cy="369332"/>
          </a:xfrm>
          <a:prstGeom prst="rect">
            <a:avLst/>
          </a:prstGeom>
          <a:noFill/>
        </p:spPr>
        <p:txBody>
          <a:bodyPr wrap="square" rtlCol="0">
            <a:spAutoFit/>
          </a:bodyPr>
          <a:lstStyle/>
          <a:p>
            <a:r>
              <a:rPr lang="en-US" altLang="zh-CN" dirty="0" smtClean="0"/>
              <a:t>1.Token</a:t>
            </a:r>
            <a:r>
              <a:rPr lang="zh-CN" altLang="en-US" dirty="0" smtClean="0"/>
              <a:t>化：将输入进去的一句话拆成</a:t>
            </a:r>
            <a:r>
              <a:rPr lang="en-US" altLang="zh-CN" dirty="0" smtClean="0"/>
              <a:t>token</a:t>
            </a:r>
            <a:endParaRPr lang="zh-CN" altLang="en-US" dirty="0"/>
          </a:p>
        </p:txBody>
      </p:sp>
      <p:sp>
        <p:nvSpPr>
          <p:cNvPr id="4" name="文本框 3"/>
          <p:cNvSpPr txBox="1"/>
          <p:nvPr/>
        </p:nvSpPr>
        <p:spPr>
          <a:xfrm>
            <a:off x="5805577" y="2708694"/>
            <a:ext cx="5503653" cy="369332"/>
          </a:xfrm>
          <a:prstGeom prst="rect">
            <a:avLst/>
          </a:prstGeom>
          <a:noFill/>
        </p:spPr>
        <p:txBody>
          <a:bodyPr wrap="square" rtlCol="0">
            <a:spAutoFit/>
          </a:bodyPr>
          <a:lstStyle/>
          <a:p>
            <a:r>
              <a:rPr lang="en-US" altLang="zh-CN" dirty="0" smtClean="0"/>
              <a:t>2.</a:t>
            </a:r>
            <a:r>
              <a:rPr lang="zh-CN" altLang="en-US" dirty="0" smtClean="0"/>
              <a:t>向量化：将语义信息和位置信息转化为向量</a:t>
            </a:r>
            <a:endParaRPr lang="zh-CN" altLang="en-US" dirty="0"/>
          </a:p>
        </p:txBody>
      </p:sp>
      <p:sp>
        <p:nvSpPr>
          <p:cNvPr id="5" name="文本框 4"/>
          <p:cNvSpPr txBox="1"/>
          <p:nvPr/>
        </p:nvSpPr>
        <p:spPr>
          <a:xfrm>
            <a:off x="5805577" y="3528204"/>
            <a:ext cx="5745193" cy="646331"/>
          </a:xfrm>
          <a:prstGeom prst="rect">
            <a:avLst/>
          </a:prstGeom>
          <a:noFill/>
        </p:spPr>
        <p:txBody>
          <a:bodyPr wrap="square" rtlCol="0">
            <a:spAutoFit/>
          </a:bodyPr>
          <a:lstStyle/>
          <a:p>
            <a:r>
              <a:rPr lang="en-US" altLang="zh-CN" dirty="0" smtClean="0"/>
              <a:t>3.</a:t>
            </a:r>
            <a:r>
              <a:rPr lang="zh-CN" altLang="en-US" dirty="0" smtClean="0"/>
              <a:t>结合：让两个向量点乘，得到了同时包含语义信息和</a:t>
            </a:r>
            <a:r>
              <a:rPr lang="en-US" altLang="zh-CN" dirty="0" smtClean="0"/>
              <a:t>	</a:t>
            </a:r>
            <a:r>
              <a:rPr lang="zh-CN" altLang="en-US" dirty="0" smtClean="0"/>
              <a:t>位置信息的数据，包含多个维度</a:t>
            </a:r>
            <a:endParaRPr lang="zh-CN" altLang="en-US" dirty="0"/>
          </a:p>
        </p:txBody>
      </p:sp>
      <p:sp>
        <p:nvSpPr>
          <p:cNvPr id="6" name="文本框 5"/>
          <p:cNvSpPr txBox="1"/>
          <p:nvPr/>
        </p:nvSpPr>
        <p:spPr>
          <a:xfrm>
            <a:off x="5745193" y="871268"/>
            <a:ext cx="2924354" cy="369332"/>
          </a:xfrm>
          <a:prstGeom prst="rect">
            <a:avLst/>
          </a:prstGeom>
          <a:noFill/>
        </p:spPr>
        <p:txBody>
          <a:bodyPr wrap="square" rtlCol="0">
            <a:spAutoFit/>
          </a:bodyPr>
          <a:lstStyle/>
          <a:p>
            <a:r>
              <a:rPr lang="en-US" altLang="zh-CN" dirty="0" err="1" smtClean="0"/>
              <a:t>embeding</a:t>
            </a:r>
            <a:endParaRPr lang="zh-CN" altLang="en-US" dirty="0"/>
          </a:p>
        </p:txBody>
      </p:sp>
    </p:spTree>
    <p:extLst>
      <p:ext uri="{BB962C8B-B14F-4D97-AF65-F5344CB8AC3E}">
        <p14:creationId xmlns:p14="http://schemas.microsoft.com/office/powerpoint/2010/main" val="1992126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0845" y="871267"/>
            <a:ext cx="4940588" cy="5134099"/>
          </a:xfrm>
          <a:prstGeom prst="rect">
            <a:avLst/>
          </a:prstGeom>
        </p:spPr>
      </p:pic>
      <p:sp>
        <p:nvSpPr>
          <p:cNvPr id="3" name="文本框 2"/>
          <p:cNvSpPr txBox="1"/>
          <p:nvPr/>
        </p:nvSpPr>
        <p:spPr>
          <a:xfrm>
            <a:off x="5952226" y="871267"/>
            <a:ext cx="3321170" cy="369332"/>
          </a:xfrm>
          <a:prstGeom prst="rect">
            <a:avLst/>
          </a:prstGeom>
          <a:noFill/>
        </p:spPr>
        <p:txBody>
          <a:bodyPr wrap="square" rtlCol="0">
            <a:spAutoFit/>
          </a:bodyPr>
          <a:lstStyle/>
          <a:p>
            <a:r>
              <a:rPr lang="en-US" altLang="zh-CN" dirty="0" smtClean="0"/>
              <a:t>Layer Norm</a:t>
            </a:r>
            <a:endParaRPr lang="en-US" altLang="zh-CN" dirty="0"/>
          </a:p>
        </p:txBody>
      </p:sp>
      <p:sp>
        <p:nvSpPr>
          <p:cNvPr id="4" name="文本框 3"/>
          <p:cNvSpPr txBox="1"/>
          <p:nvPr/>
        </p:nvSpPr>
        <p:spPr>
          <a:xfrm>
            <a:off x="5805577" y="1802920"/>
            <a:ext cx="6072998" cy="2308324"/>
          </a:xfrm>
          <a:prstGeom prst="rect">
            <a:avLst/>
          </a:prstGeom>
          <a:noFill/>
        </p:spPr>
        <p:txBody>
          <a:bodyPr wrap="square" rtlCol="0">
            <a:spAutoFit/>
          </a:bodyPr>
          <a:lstStyle/>
          <a:p>
            <a:r>
              <a:rPr lang="zh-CN" altLang="en-US" dirty="0"/>
              <a:t>对</a:t>
            </a:r>
            <a:r>
              <a:rPr lang="en-US" altLang="zh-CN" dirty="0" err="1"/>
              <a:t>Embeddings</a:t>
            </a:r>
            <a:r>
              <a:rPr lang="zh-CN" altLang="en-US" dirty="0"/>
              <a:t>的结果进行归一化处理，均值为</a:t>
            </a:r>
            <a:r>
              <a:rPr lang="en-US" altLang="zh-CN" dirty="0"/>
              <a:t>0</a:t>
            </a:r>
            <a:r>
              <a:rPr lang="zh-CN" altLang="en-US" dirty="0"/>
              <a:t>，方差为</a:t>
            </a:r>
            <a:r>
              <a:rPr lang="en-US" altLang="zh-CN" dirty="0" smtClean="0"/>
              <a:t>1</a:t>
            </a:r>
          </a:p>
          <a:p>
            <a:endParaRPr lang="en-US" altLang="zh-CN" dirty="0" smtClean="0"/>
          </a:p>
          <a:p>
            <a:endParaRPr lang="en-US" altLang="zh-CN" dirty="0"/>
          </a:p>
          <a:p>
            <a:r>
              <a:rPr lang="zh-CN" altLang="en-US" dirty="0" smtClean="0"/>
              <a:t>在</a:t>
            </a:r>
            <a:r>
              <a:rPr lang="en-US" altLang="zh-CN" dirty="0"/>
              <a:t>Layer </a:t>
            </a:r>
            <a:r>
              <a:rPr lang="en-US" altLang="zh-CN" dirty="0" smtClean="0"/>
              <a:t>Norm</a:t>
            </a:r>
            <a:r>
              <a:rPr lang="zh-CN" altLang="en-US" dirty="0" smtClean="0"/>
              <a:t>计算</a:t>
            </a:r>
            <a:r>
              <a:rPr lang="zh-CN" altLang="en-US" dirty="0"/>
              <a:t>的过程中还加上了权重和偏移量的存在</a:t>
            </a:r>
            <a:r>
              <a:rPr lang="zh-CN" altLang="en-US" dirty="0" smtClean="0"/>
              <a:t>，</a:t>
            </a:r>
            <a:endParaRPr lang="en-US" altLang="zh-CN" dirty="0" smtClean="0"/>
          </a:p>
          <a:p>
            <a:endParaRPr lang="en-US" altLang="zh-CN" dirty="0"/>
          </a:p>
          <a:p>
            <a:endParaRPr lang="en-US" altLang="zh-CN" dirty="0" smtClean="0"/>
          </a:p>
          <a:p>
            <a:r>
              <a:rPr lang="en-US" altLang="zh-CN" dirty="0" smtClean="0"/>
              <a:t>Layer </a:t>
            </a:r>
            <a:r>
              <a:rPr lang="en-US" altLang="zh-CN" dirty="0"/>
              <a:t>Norm</a:t>
            </a:r>
            <a:r>
              <a:rPr lang="zh-CN" altLang="en-US" dirty="0"/>
              <a:t>是一个稳定训练过程的技术，用于让向前传播更加稳定</a:t>
            </a:r>
          </a:p>
        </p:txBody>
      </p:sp>
    </p:spTree>
    <p:extLst>
      <p:ext uri="{BB962C8B-B14F-4D97-AF65-F5344CB8AC3E}">
        <p14:creationId xmlns:p14="http://schemas.microsoft.com/office/powerpoint/2010/main" val="580358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48961" y="316001"/>
            <a:ext cx="5673250" cy="4963366"/>
          </a:xfrm>
          <a:prstGeom prst="rect">
            <a:avLst/>
          </a:prstGeom>
        </p:spPr>
      </p:pic>
      <p:sp>
        <p:nvSpPr>
          <p:cNvPr id="3" name="文本框 2"/>
          <p:cNvSpPr txBox="1"/>
          <p:nvPr/>
        </p:nvSpPr>
        <p:spPr>
          <a:xfrm>
            <a:off x="6633714" y="316001"/>
            <a:ext cx="3459192" cy="369332"/>
          </a:xfrm>
          <a:prstGeom prst="rect">
            <a:avLst/>
          </a:prstGeom>
          <a:noFill/>
        </p:spPr>
        <p:txBody>
          <a:bodyPr wrap="square" rtlCol="0">
            <a:spAutoFit/>
          </a:bodyPr>
          <a:lstStyle/>
          <a:p>
            <a:r>
              <a:rPr lang="en-US" altLang="zh-CN" dirty="0" smtClean="0"/>
              <a:t>Self-Attention</a:t>
            </a:r>
            <a:endParaRPr lang="zh-CN" altLang="en-US" dirty="0"/>
          </a:p>
        </p:txBody>
      </p:sp>
      <p:sp>
        <p:nvSpPr>
          <p:cNvPr id="4" name="文本框 3"/>
          <p:cNvSpPr txBox="1"/>
          <p:nvPr/>
        </p:nvSpPr>
        <p:spPr>
          <a:xfrm>
            <a:off x="6633714" y="854016"/>
            <a:ext cx="4934309" cy="3693319"/>
          </a:xfrm>
          <a:prstGeom prst="rect">
            <a:avLst/>
          </a:prstGeom>
          <a:noFill/>
        </p:spPr>
        <p:txBody>
          <a:bodyPr wrap="square" rtlCol="0">
            <a:spAutoFit/>
          </a:bodyPr>
          <a:lstStyle/>
          <a:p>
            <a:r>
              <a:rPr lang="en-US" altLang="zh-CN" dirty="0" smtClean="0"/>
              <a:t>Transformer</a:t>
            </a:r>
            <a:r>
              <a:rPr lang="zh-CN" altLang="en-US" dirty="0" smtClean="0"/>
              <a:t>架构的核心机制</a:t>
            </a:r>
            <a:endParaRPr lang="en-US" altLang="zh-CN" dirty="0" smtClean="0"/>
          </a:p>
          <a:p>
            <a:endParaRPr lang="en-US" altLang="zh-CN" dirty="0"/>
          </a:p>
          <a:p>
            <a:r>
              <a:rPr lang="zh-CN" altLang="en-US" dirty="0" smtClean="0"/>
              <a:t>从归一化矩阵</a:t>
            </a:r>
            <a:r>
              <a:rPr lang="zh-CN" altLang="en-US" dirty="0"/>
              <a:t>中为每个 </a:t>
            </a:r>
            <a:r>
              <a:rPr lang="en-US" altLang="zh-CN" dirty="0" smtClean="0"/>
              <a:t>T</a:t>
            </a:r>
            <a:r>
              <a:rPr lang="zh-CN" altLang="en-US" dirty="0" smtClean="0"/>
              <a:t>列</a:t>
            </a:r>
            <a:r>
              <a:rPr lang="zh-CN" altLang="en-US" dirty="0"/>
              <a:t>生成三个向量。 这些向量是 </a:t>
            </a:r>
            <a:r>
              <a:rPr lang="en-US" altLang="zh-CN" dirty="0"/>
              <a:t>Q</a:t>
            </a:r>
            <a:r>
              <a:rPr lang="zh-CN" altLang="en-US" dirty="0"/>
              <a:t>、</a:t>
            </a:r>
            <a:r>
              <a:rPr lang="en-US" altLang="zh-CN" dirty="0"/>
              <a:t>K </a:t>
            </a:r>
            <a:r>
              <a:rPr lang="zh-CN" altLang="en-US" dirty="0"/>
              <a:t>和 </a:t>
            </a:r>
            <a:r>
              <a:rPr lang="en-US" altLang="zh-CN" dirty="0"/>
              <a:t>V </a:t>
            </a:r>
            <a:r>
              <a:rPr lang="zh-CN" altLang="en-US" dirty="0"/>
              <a:t>向量：</a:t>
            </a:r>
          </a:p>
          <a:p>
            <a:endParaRPr lang="en-US" altLang="zh-CN" dirty="0" smtClean="0">
              <a:effectLst/>
            </a:endParaRPr>
          </a:p>
          <a:p>
            <a:r>
              <a:rPr lang="en-US" altLang="zh-CN" dirty="0" smtClean="0">
                <a:effectLst/>
              </a:rPr>
              <a:t>Q</a:t>
            </a:r>
            <a:r>
              <a:rPr lang="zh-CN" altLang="en-US" dirty="0" smtClean="0">
                <a:effectLst/>
              </a:rPr>
              <a:t>：</a:t>
            </a:r>
            <a:r>
              <a:rPr lang="zh-CN" altLang="en-US" dirty="0"/>
              <a:t>查询向量</a:t>
            </a:r>
            <a:endParaRPr lang="zh-CN" altLang="en-US" dirty="0" smtClean="0">
              <a:effectLst/>
            </a:endParaRPr>
          </a:p>
          <a:p>
            <a:r>
              <a:rPr lang="en-US" altLang="zh-CN" dirty="0" smtClean="0">
                <a:effectLst/>
              </a:rPr>
              <a:t>K</a:t>
            </a:r>
            <a:r>
              <a:rPr lang="zh-CN" altLang="en-US" dirty="0" smtClean="0">
                <a:effectLst/>
              </a:rPr>
              <a:t>：</a:t>
            </a:r>
            <a:r>
              <a:rPr lang="zh-CN" altLang="en-US" dirty="0"/>
              <a:t>关键向量</a:t>
            </a:r>
            <a:endParaRPr lang="zh-CN" altLang="en-US" dirty="0" smtClean="0">
              <a:effectLst/>
            </a:endParaRPr>
          </a:p>
          <a:p>
            <a:r>
              <a:rPr lang="en-US" altLang="zh-CN" dirty="0" smtClean="0">
                <a:effectLst/>
              </a:rPr>
              <a:t>V</a:t>
            </a:r>
            <a:r>
              <a:rPr lang="zh-CN" altLang="en-US" dirty="0" smtClean="0">
                <a:effectLst/>
              </a:rPr>
              <a:t>：</a:t>
            </a:r>
            <a:r>
              <a:rPr lang="zh-CN" altLang="en-US" dirty="0"/>
              <a:t>值向量</a:t>
            </a:r>
            <a:endParaRPr lang="zh-CN" altLang="en-US" dirty="0" smtClean="0">
              <a:effectLst/>
            </a:endParaRPr>
          </a:p>
          <a:p>
            <a:endParaRPr lang="en-US" altLang="zh-CN" dirty="0" smtClean="0"/>
          </a:p>
          <a:p>
            <a:r>
              <a:rPr lang="zh-CN" altLang="en-US" dirty="0"/>
              <a:t>我们将每个元素从 第一个向量与第二个向量中的相应元素相乘 ，然后将结果相加</a:t>
            </a:r>
            <a:r>
              <a:rPr lang="zh-CN" altLang="en-US" dirty="0" smtClean="0"/>
              <a:t>。</a:t>
            </a:r>
            <a:endParaRPr lang="en-US" altLang="zh-CN" dirty="0" smtClean="0"/>
          </a:p>
          <a:p>
            <a:endParaRPr lang="en-US" altLang="zh-CN" dirty="0"/>
          </a:p>
          <a:p>
            <a:r>
              <a:rPr lang="zh-CN" altLang="en-US" dirty="0" smtClean="0"/>
              <a:t>对</a:t>
            </a:r>
            <a:r>
              <a:rPr lang="en-US" altLang="zh-CN" dirty="0" smtClean="0"/>
              <a:t>QKV</a:t>
            </a:r>
            <a:r>
              <a:rPr lang="zh-CN" altLang="en-US" dirty="0" smtClean="0"/>
              <a:t>单元</a:t>
            </a:r>
            <a:r>
              <a:rPr lang="zh-CN" altLang="en-US" dirty="0"/>
              <a:t>重复此操作</a:t>
            </a:r>
          </a:p>
        </p:txBody>
      </p:sp>
    </p:spTree>
    <p:extLst>
      <p:ext uri="{BB962C8B-B14F-4D97-AF65-F5344CB8AC3E}">
        <p14:creationId xmlns:p14="http://schemas.microsoft.com/office/powerpoint/2010/main" val="1137420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694</Words>
  <Application>Microsoft Office PowerPoint</Application>
  <PresentationFormat>宽屏</PresentationFormat>
  <Paragraphs>75</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9</cp:revision>
  <dcterms:created xsi:type="dcterms:W3CDTF">2024-01-11T08:51:53Z</dcterms:created>
  <dcterms:modified xsi:type="dcterms:W3CDTF">2024-01-11T10:29:50Z</dcterms:modified>
</cp:coreProperties>
</file>