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68" r:id="rId2"/>
    <p:sldId id="280" r:id="rId3"/>
    <p:sldId id="286" r:id="rId4"/>
    <p:sldId id="281" r:id="rId5"/>
    <p:sldId id="290" r:id="rId6"/>
    <p:sldId id="307" r:id="rId7"/>
    <p:sldId id="335" r:id="rId8"/>
    <p:sldId id="310" r:id="rId9"/>
    <p:sldId id="311" r:id="rId10"/>
    <p:sldId id="309" r:id="rId11"/>
    <p:sldId id="308" r:id="rId12"/>
    <p:sldId id="282" r:id="rId13"/>
    <p:sldId id="330" r:id="rId14"/>
    <p:sldId id="331" r:id="rId15"/>
    <p:sldId id="332" r:id="rId16"/>
    <p:sldId id="334"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924"/>
    <a:srgbClr val="C00000"/>
    <a:srgbClr val="FF3F3F"/>
    <a:srgbClr val="FFC1C1"/>
    <a:srgbClr val="FF6969"/>
    <a:srgbClr val="005CA1"/>
    <a:srgbClr val="B2B2B2"/>
    <a:srgbClr val="004A82"/>
    <a:srgbClr val="00355C"/>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923" autoAdjust="0"/>
  </p:normalViewPr>
  <p:slideViewPr>
    <p:cSldViewPr snapToGrid="0" showGuides="1">
      <p:cViewPr varScale="1">
        <p:scale>
          <a:sx n="51" d="100"/>
          <a:sy n="51" d="100"/>
        </p:scale>
        <p:origin x="24" y="1140"/>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52A8-ECE7-49AA-8726-BE90DBC11947}" type="datetimeFigureOut">
              <a:rPr lang="zh-CN" altLang="en-US" smtClean="0"/>
              <a:t>2024/5/11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EAD77-486C-432B-9EE9-E6FD5C91EB8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16</a:t>
            </a:fld>
            <a:endParaRPr lang="zh-CN" altLang="en-US"/>
          </a:p>
        </p:txBody>
      </p:sp>
    </p:spTree>
    <p:extLst>
      <p:ext uri="{BB962C8B-B14F-4D97-AF65-F5344CB8AC3E}">
        <p14:creationId xmlns:p14="http://schemas.microsoft.com/office/powerpoint/2010/main" val="3959849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7</a:t>
            </a:fld>
            <a:endParaRPr lang="zh-CN" altLang="en-US"/>
          </a:p>
        </p:txBody>
      </p:sp>
    </p:spTree>
    <p:extLst>
      <p:ext uri="{BB962C8B-B14F-4D97-AF65-F5344CB8AC3E}">
        <p14:creationId xmlns:p14="http://schemas.microsoft.com/office/powerpoint/2010/main" val="1832603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17F9E5-2C3F-427E-9E18-8DB1205C1BD4}" type="datetimeFigureOut">
              <a:rPr lang="zh-CN" altLang="en-US" smtClean="0"/>
              <a:t>2024/5/11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17F9E5-2C3F-427E-9E18-8DB1205C1BD4}" type="datetimeFigureOut">
              <a:rPr lang="zh-CN" altLang="en-US" smtClean="0"/>
              <a:t>2024/5/11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17F9E5-2C3F-427E-9E18-8DB1205C1BD4}" type="datetimeFigureOut">
              <a:rPr lang="zh-CN" altLang="en-US" smtClean="0"/>
              <a:t>2024/5/11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17F9E5-2C3F-427E-9E18-8DB1205C1BD4}" type="datetimeFigureOut">
              <a:rPr lang="zh-CN" altLang="en-US" smtClean="0"/>
              <a:t>2024/5/11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17F9E5-2C3F-427E-9E18-8DB1205C1BD4}" type="datetimeFigureOut">
              <a:rPr lang="zh-CN" altLang="en-US" smtClean="0"/>
              <a:t>2024/5/11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17F9E5-2C3F-427E-9E18-8DB1205C1BD4}" type="datetimeFigureOut">
              <a:rPr lang="zh-CN" altLang="en-US" smtClean="0"/>
              <a:t>2024/5/11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7F9E5-2C3F-427E-9E18-8DB1205C1BD4}" type="datetimeFigureOut">
              <a:rPr lang="zh-CN" altLang="en-US" smtClean="0"/>
              <a:t>2024/5/11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35508-54A0-4FB0-A4C5-6467DE85E92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20323" r="14726" b="48018"/>
          <a:stretch>
            <a:fillRect/>
          </a:stretch>
        </p:blipFill>
        <p:spPr>
          <a:xfrm>
            <a:off x="15050" y="5223309"/>
            <a:ext cx="5870824" cy="1634689"/>
          </a:xfrm>
          <a:prstGeom prst="rect">
            <a:avLst/>
          </a:prstGeom>
        </p:spPr>
      </p:pic>
      <p:grpSp>
        <p:nvGrpSpPr>
          <p:cNvPr id="2" name="组合 1"/>
          <p:cNvGrpSpPr/>
          <p:nvPr/>
        </p:nvGrpSpPr>
        <p:grpSpPr>
          <a:xfrm>
            <a:off x="4705866" y="0"/>
            <a:ext cx="2780268" cy="3063728"/>
            <a:chOff x="4705866" y="0"/>
            <a:chExt cx="2780268" cy="3063728"/>
          </a:xfrm>
        </p:grpSpPr>
        <p:sp>
          <p:nvSpPr>
            <p:cNvPr id="28" name="任意多边形 27"/>
            <p:cNvSpPr/>
            <p:nvPr/>
          </p:nvSpPr>
          <p:spPr>
            <a:xfrm>
              <a:off x="4705866" y="0"/>
              <a:ext cx="2780268" cy="3063728"/>
            </a:xfrm>
            <a:custGeom>
              <a:avLst/>
              <a:gdLst>
                <a:gd name="connsiteX0" fmla="*/ 0 w 2780268"/>
                <a:gd name="connsiteY0" fmla="*/ 0 h 3063728"/>
                <a:gd name="connsiteX1" fmla="*/ 2780268 w 2780268"/>
                <a:gd name="connsiteY1" fmla="*/ 0 h 3063728"/>
                <a:gd name="connsiteX2" fmla="*/ 2780268 w 2780268"/>
                <a:gd name="connsiteY2" fmla="*/ 1673594 h 3063728"/>
                <a:gd name="connsiteX3" fmla="*/ 1390134 w 2780268"/>
                <a:gd name="connsiteY3" fmla="*/ 3063728 h 3063728"/>
                <a:gd name="connsiteX4" fmla="*/ 0 w 2780268"/>
                <a:gd name="connsiteY4" fmla="*/ 1673594 h 3063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268" h="3063728">
                  <a:moveTo>
                    <a:pt x="0" y="0"/>
                  </a:moveTo>
                  <a:lnTo>
                    <a:pt x="2780268" y="0"/>
                  </a:lnTo>
                  <a:lnTo>
                    <a:pt x="2780268" y="1673594"/>
                  </a:lnTo>
                  <a:cubicBezTo>
                    <a:pt x="2780268" y="2441344"/>
                    <a:pt x="2157884" y="3063728"/>
                    <a:pt x="1390134" y="3063728"/>
                  </a:cubicBezTo>
                  <a:cubicBezTo>
                    <a:pt x="622384" y="3063728"/>
                    <a:pt x="0" y="2441344"/>
                    <a:pt x="0" y="1673594"/>
                  </a:cubicBezTo>
                  <a:close/>
                </a:path>
              </a:pathLst>
            </a:cu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875891" y="408799"/>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矩形 13"/>
          <p:cNvSpPr/>
          <p:nvPr/>
        </p:nvSpPr>
        <p:spPr>
          <a:xfrm>
            <a:off x="0" y="5223310"/>
            <a:ext cx="12192000" cy="1634689"/>
          </a:xfrm>
          <a:prstGeom prst="rect">
            <a:avLst/>
          </a:prstGeom>
          <a:gradFill flip="none" rotWithShape="1">
            <a:gsLst>
              <a:gs pos="0">
                <a:srgbClr val="014924"/>
              </a:gs>
              <a:gs pos="51000">
                <a:srgbClr val="014924"/>
              </a:gs>
              <a:gs pos="80000">
                <a:srgbClr val="014924">
                  <a:alpha val="80000"/>
                </a:srgbClr>
              </a:gs>
              <a:gs pos="100000">
                <a:srgbClr val="014924">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5053673"/>
            <a:ext cx="12192000" cy="7710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461862" y="3399117"/>
            <a:ext cx="7267246" cy="1753235"/>
          </a:xfrm>
          <a:prstGeom prst="rect">
            <a:avLst/>
          </a:prstGeom>
          <a:noFill/>
        </p:spPr>
        <p:txBody>
          <a:bodyPr wrap="square" rtlCol="0">
            <a:spAutoFit/>
          </a:bodyPr>
          <a:lstStyle/>
          <a:p>
            <a:pPr algn="ctr"/>
            <a:r>
              <a:rPr lang="zh-CN" altLang="en-US" sz="5400" b="1" dirty="0">
                <a:solidFill>
                  <a:srgbClr val="014924"/>
                </a:solidFill>
                <a:latin typeface="微软雅黑" panose="020B0503020204020204" pitchFamily="34" charset="-122"/>
                <a:ea typeface="微软雅黑" panose="020B0503020204020204" pitchFamily="34" charset="-122"/>
              </a:rPr>
              <a:t>语音合成中的线性预测分析</a:t>
            </a:r>
          </a:p>
        </p:txBody>
      </p:sp>
      <p:sp>
        <p:nvSpPr>
          <p:cNvPr id="19" name="文本框 18"/>
          <p:cNvSpPr txBox="1"/>
          <p:nvPr/>
        </p:nvSpPr>
        <p:spPr>
          <a:xfrm>
            <a:off x="511277" y="5804729"/>
            <a:ext cx="364776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院系：微电子科学与技术学院</a:t>
            </a:r>
          </a:p>
        </p:txBody>
      </p:sp>
      <p:sp>
        <p:nvSpPr>
          <p:cNvPr id="20" name="文本框 19"/>
          <p:cNvSpPr txBox="1"/>
          <p:nvPr/>
        </p:nvSpPr>
        <p:spPr>
          <a:xfrm>
            <a:off x="4705866" y="5804729"/>
            <a:ext cx="3179605"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专业：微电子科学与工程</a:t>
            </a:r>
          </a:p>
        </p:txBody>
      </p:sp>
      <p:sp>
        <p:nvSpPr>
          <p:cNvPr id="21" name="文本框 20"/>
          <p:cNvSpPr txBox="1"/>
          <p:nvPr/>
        </p:nvSpPr>
        <p:spPr>
          <a:xfrm>
            <a:off x="8432292" y="5712396"/>
            <a:ext cx="2975744"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小组成员：杨泽旗，杨昊麒，何天豪，倪春辉</a:t>
            </a:r>
          </a:p>
        </p:txBody>
      </p:sp>
      <p:pic>
        <p:nvPicPr>
          <p:cNvPr id="6" name="图片 5"/>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14939" y="650634"/>
            <a:ext cx="1936392" cy="19308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8366440" y="1485924"/>
            <a:ext cx="5175127" cy="5041452"/>
            <a:chOff x="3298" y="1632"/>
            <a:chExt cx="1084" cy="1056"/>
          </a:xfrm>
        </p:grpSpPr>
        <p:sp>
          <p:nvSpPr>
            <p:cNvPr id="11" name="AutoShape 3"/>
            <p:cNvSpPr>
              <a:spLocks noChangeAspect="1" noChangeArrowheads="1" noTextEdit="1"/>
            </p:cNvSpPr>
            <p:nvPr/>
          </p:nvSpPr>
          <p:spPr bwMode="auto">
            <a:xfrm>
              <a:off x="3298" y="1632"/>
              <a:ext cx="108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5"/>
            <p:cNvSpPr>
              <a:spLocks noEditPoints="1"/>
            </p:cNvSpPr>
            <p:nvPr/>
          </p:nvSpPr>
          <p:spPr bwMode="auto">
            <a:xfrm>
              <a:off x="3296" y="1630"/>
              <a:ext cx="1086" cy="1061"/>
            </a:xfrm>
            <a:custGeom>
              <a:avLst/>
              <a:gdLst>
                <a:gd name="T0" fmla="*/ 390 w 457"/>
                <a:gd name="T1" fmla="*/ 200 h 446"/>
                <a:gd name="T2" fmla="*/ 390 w 457"/>
                <a:gd name="T3" fmla="*/ 216 h 446"/>
                <a:gd name="T4" fmla="*/ 215 w 457"/>
                <a:gd name="T5" fmla="*/ 259 h 446"/>
                <a:gd name="T6" fmla="*/ 215 w 457"/>
                <a:gd name="T7" fmla="*/ 291 h 446"/>
                <a:gd name="T8" fmla="*/ 390 w 457"/>
                <a:gd name="T9" fmla="*/ 248 h 446"/>
                <a:gd name="T10" fmla="*/ 390 w 457"/>
                <a:gd name="T11" fmla="*/ 264 h 446"/>
                <a:gd name="T12" fmla="*/ 207 w 457"/>
                <a:gd name="T13" fmla="*/ 310 h 446"/>
                <a:gd name="T14" fmla="*/ 197 w 457"/>
                <a:gd name="T15" fmla="*/ 308 h 446"/>
                <a:gd name="T16" fmla="*/ 56 w 457"/>
                <a:gd name="T17" fmla="*/ 184 h 446"/>
                <a:gd name="T18" fmla="*/ 60 w 457"/>
                <a:gd name="T19" fmla="*/ 124 h 446"/>
                <a:gd name="T20" fmla="*/ 197 w 457"/>
                <a:gd name="T21" fmla="*/ 244 h 446"/>
                <a:gd name="T22" fmla="*/ 207 w 457"/>
                <a:gd name="T23" fmla="*/ 245 h 446"/>
                <a:gd name="T24" fmla="*/ 390 w 457"/>
                <a:gd name="T25" fmla="*/ 200 h 446"/>
                <a:gd name="T26" fmla="*/ 65 w 457"/>
                <a:gd name="T27" fmla="*/ 46 h 446"/>
                <a:gd name="T28" fmla="*/ 249 w 457"/>
                <a:gd name="T29" fmla="*/ 0 h 446"/>
                <a:gd name="T30" fmla="*/ 390 w 457"/>
                <a:gd name="T31" fmla="*/ 124 h 446"/>
                <a:gd name="T32" fmla="*/ 390 w 457"/>
                <a:gd name="T33" fmla="*/ 140 h 446"/>
                <a:gd name="T34" fmla="*/ 215 w 457"/>
                <a:gd name="T35" fmla="*/ 184 h 446"/>
                <a:gd name="T36" fmla="*/ 215 w 457"/>
                <a:gd name="T37" fmla="*/ 215 h 446"/>
                <a:gd name="T38" fmla="*/ 390 w 457"/>
                <a:gd name="T39" fmla="*/ 172 h 446"/>
                <a:gd name="T40" fmla="*/ 390 w 457"/>
                <a:gd name="T41" fmla="*/ 188 h 446"/>
                <a:gd name="T42" fmla="*/ 207 w 457"/>
                <a:gd name="T43" fmla="*/ 234 h 446"/>
                <a:gd name="T44" fmla="*/ 197 w 457"/>
                <a:gd name="T45" fmla="*/ 232 h 446"/>
                <a:gd name="T46" fmla="*/ 56 w 457"/>
                <a:gd name="T47" fmla="*/ 109 h 446"/>
                <a:gd name="T48" fmla="*/ 65 w 457"/>
                <a:gd name="T49" fmla="*/ 46 h 446"/>
                <a:gd name="T50" fmla="*/ 224 w 457"/>
                <a:gd name="T51" fmla="*/ 421 h 446"/>
                <a:gd name="T52" fmla="*/ 0 w 457"/>
                <a:gd name="T53" fmla="*/ 288 h 446"/>
                <a:gd name="T54" fmla="*/ 0 w 457"/>
                <a:gd name="T55" fmla="*/ 313 h 446"/>
                <a:gd name="T56" fmla="*/ 224 w 457"/>
                <a:gd name="T57" fmla="*/ 446 h 446"/>
                <a:gd name="T58" fmla="*/ 353 w 457"/>
                <a:gd name="T59" fmla="*/ 398 h 446"/>
                <a:gd name="T60" fmla="*/ 353 w 457"/>
                <a:gd name="T61" fmla="*/ 372 h 446"/>
                <a:gd name="T62" fmla="*/ 224 w 457"/>
                <a:gd name="T63" fmla="*/ 421 h 446"/>
                <a:gd name="T64" fmla="*/ 418 w 457"/>
                <a:gd name="T65" fmla="*/ 335 h 446"/>
                <a:gd name="T66" fmla="*/ 364 w 457"/>
                <a:gd name="T67" fmla="*/ 355 h 446"/>
                <a:gd name="T68" fmla="*/ 364 w 457"/>
                <a:gd name="T69" fmla="*/ 434 h 446"/>
                <a:gd name="T70" fmla="*/ 391 w 457"/>
                <a:gd name="T71" fmla="*/ 402 h 446"/>
                <a:gd name="T72" fmla="*/ 418 w 457"/>
                <a:gd name="T73" fmla="*/ 414 h 446"/>
                <a:gd name="T74" fmla="*/ 418 w 457"/>
                <a:gd name="T75" fmla="*/ 374 h 446"/>
                <a:gd name="T76" fmla="*/ 442 w 457"/>
                <a:gd name="T77" fmla="*/ 365 h 446"/>
                <a:gd name="T78" fmla="*/ 457 w 457"/>
                <a:gd name="T79" fmla="*/ 346 h 446"/>
                <a:gd name="T80" fmla="*/ 457 w 457"/>
                <a:gd name="T81" fmla="*/ 283 h 446"/>
                <a:gd name="T82" fmla="*/ 451 w 457"/>
                <a:gd name="T83" fmla="*/ 272 h 446"/>
                <a:gd name="T84" fmla="*/ 400 w 457"/>
                <a:gd name="T85" fmla="*/ 242 h 446"/>
                <a:gd name="T86" fmla="*/ 400 w 457"/>
                <a:gd name="T87" fmla="*/ 271 h 446"/>
                <a:gd name="T88" fmla="*/ 211 w 457"/>
                <a:gd name="T89" fmla="*/ 320 h 446"/>
                <a:gd name="T90" fmla="*/ 187 w 457"/>
                <a:gd name="T91" fmla="*/ 314 h 446"/>
                <a:gd name="T92" fmla="*/ 56 w 457"/>
                <a:gd name="T93" fmla="*/ 197 h 446"/>
                <a:gd name="T94" fmla="*/ 0 w 457"/>
                <a:gd name="T95" fmla="*/ 218 h 446"/>
                <a:gd name="T96" fmla="*/ 0 w 457"/>
                <a:gd name="T97" fmla="*/ 245 h 446"/>
                <a:gd name="T98" fmla="*/ 224 w 457"/>
                <a:gd name="T99" fmla="*/ 378 h 446"/>
                <a:gd name="T100" fmla="*/ 432 w 457"/>
                <a:gd name="T101" fmla="*/ 299 h 446"/>
                <a:gd name="T102" fmla="*/ 432 w 457"/>
                <a:gd name="T103" fmla="*/ 341 h 446"/>
                <a:gd name="T104" fmla="*/ 418 w 457"/>
                <a:gd name="T105" fmla="*/ 347 h 446"/>
                <a:gd name="T106" fmla="*/ 418 w 457"/>
                <a:gd name="T107" fmla="*/ 3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 h="446">
                  <a:moveTo>
                    <a:pt x="390" y="200"/>
                  </a:moveTo>
                  <a:cubicBezTo>
                    <a:pt x="390" y="216"/>
                    <a:pt x="390" y="216"/>
                    <a:pt x="390" y="216"/>
                  </a:cubicBezTo>
                  <a:cubicBezTo>
                    <a:pt x="215" y="259"/>
                    <a:pt x="215" y="259"/>
                    <a:pt x="215" y="259"/>
                  </a:cubicBezTo>
                  <a:cubicBezTo>
                    <a:pt x="208" y="271"/>
                    <a:pt x="209" y="281"/>
                    <a:pt x="215" y="291"/>
                  </a:cubicBezTo>
                  <a:cubicBezTo>
                    <a:pt x="390" y="248"/>
                    <a:pt x="390" y="248"/>
                    <a:pt x="390" y="248"/>
                  </a:cubicBezTo>
                  <a:cubicBezTo>
                    <a:pt x="390" y="264"/>
                    <a:pt x="390" y="264"/>
                    <a:pt x="390" y="264"/>
                  </a:cubicBezTo>
                  <a:cubicBezTo>
                    <a:pt x="207" y="310"/>
                    <a:pt x="207" y="310"/>
                    <a:pt x="207" y="310"/>
                  </a:cubicBezTo>
                  <a:cubicBezTo>
                    <a:pt x="203" y="310"/>
                    <a:pt x="199" y="310"/>
                    <a:pt x="197" y="308"/>
                  </a:cubicBezTo>
                  <a:cubicBezTo>
                    <a:pt x="56" y="184"/>
                    <a:pt x="56" y="184"/>
                    <a:pt x="56" y="184"/>
                  </a:cubicBezTo>
                  <a:cubicBezTo>
                    <a:pt x="49" y="179"/>
                    <a:pt x="43" y="135"/>
                    <a:pt x="60" y="124"/>
                  </a:cubicBezTo>
                  <a:cubicBezTo>
                    <a:pt x="197" y="244"/>
                    <a:pt x="197" y="244"/>
                    <a:pt x="197" y="244"/>
                  </a:cubicBezTo>
                  <a:cubicBezTo>
                    <a:pt x="199" y="245"/>
                    <a:pt x="203" y="246"/>
                    <a:pt x="207" y="245"/>
                  </a:cubicBezTo>
                  <a:cubicBezTo>
                    <a:pt x="390" y="200"/>
                    <a:pt x="390" y="200"/>
                    <a:pt x="390" y="200"/>
                  </a:cubicBezTo>
                  <a:close/>
                  <a:moveTo>
                    <a:pt x="65" y="46"/>
                  </a:moveTo>
                  <a:cubicBezTo>
                    <a:pt x="249" y="0"/>
                    <a:pt x="249" y="0"/>
                    <a:pt x="249" y="0"/>
                  </a:cubicBezTo>
                  <a:cubicBezTo>
                    <a:pt x="390" y="124"/>
                    <a:pt x="390" y="124"/>
                    <a:pt x="390" y="124"/>
                  </a:cubicBezTo>
                  <a:cubicBezTo>
                    <a:pt x="390" y="140"/>
                    <a:pt x="390" y="140"/>
                    <a:pt x="390" y="140"/>
                  </a:cubicBezTo>
                  <a:cubicBezTo>
                    <a:pt x="215" y="184"/>
                    <a:pt x="215" y="184"/>
                    <a:pt x="215" y="184"/>
                  </a:cubicBezTo>
                  <a:cubicBezTo>
                    <a:pt x="208" y="195"/>
                    <a:pt x="209" y="205"/>
                    <a:pt x="215" y="215"/>
                  </a:cubicBezTo>
                  <a:cubicBezTo>
                    <a:pt x="390" y="172"/>
                    <a:pt x="390" y="172"/>
                    <a:pt x="390" y="172"/>
                  </a:cubicBezTo>
                  <a:cubicBezTo>
                    <a:pt x="390" y="188"/>
                    <a:pt x="390" y="188"/>
                    <a:pt x="390" y="188"/>
                  </a:cubicBezTo>
                  <a:cubicBezTo>
                    <a:pt x="207" y="234"/>
                    <a:pt x="207" y="234"/>
                    <a:pt x="207" y="234"/>
                  </a:cubicBezTo>
                  <a:cubicBezTo>
                    <a:pt x="203" y="235"/>
                    <a:pt x="199" y="234"/>
                    <a:pt x="197" y="232"/>
                  </a:cubicBezTo>
                  <a:cubicBezTo>
                    <a:pt x="56" y="109"/>
                    <a:pt x="56" y="109"/>
                    <a:pt x="56" y="109"/>
                  </a:cubicBezTo>
                  <a:cubicBezTo>
                    <a:pt x="48" y="102"/>
                    <a:pt x="42" y="51"/>
                    <a:pt x="65" y="46"/>
                  </a:cubicBezTo>
                  <a:close/>
                  <a:moveTo>
                    <a:pt x="224" y="421"/>
                  </a:moveTo>
                  <a:cubicBezTo>
                    <a:pt x="0" y="288"/>
                    <a:pt x="0" y="288"/>
                    <a:pt x="0" y="288"/>
                  </a:cubicBezTo>
                  <a:cubicBezTo>
                    <a:pt x="0" y="313"/>
                    <a:pt x="0" y="313"/>
                    <a:pt x="0" y="313"/>
                  </a:cubicBezTo>
                  <a:cubicBezTo>
                    <a:pt x="224" y="446"/>
                    <a:pt x="224" y="446"/>
                    <a:pt x="224" y="446"/>
                  </a:cubicBezTo>
                  <a:cubicBezTo>
                    <a:pt x="353" y="398"/>
                    <a:pt x="353" y="398"/>
                    <a:pt x="353" y="398"/>
                  </a:cubicBezTo>
                  <a:cubicBezTo>
                    <a:pt x="353" y="372"/>
                    <a:pt x="353" y="372"/>
                    <a:pt x="353" y="372"/>
                  </a:cubicBezTo>
                  <a:cubicBezTo>
                    <a:pt x="224" y="421"/>
                    <a:pt x="224" y="421"/>
                    <a:pt x="224" y="421"/>
                  </a:cubicBezTo>
                  <a:close/>
                  <a:moveTo>
                    <a:pt x="418" y="335"/>
                  </a:moveTo>
                  <a:cubicBezTo>
                    <a:pt x="364" y="355"/>
                    <a:pt x="364" y="355"/>
                    <a:pt x="364" y="355"/>
                  </a:cubicBezTo>
                  <a:cubicBezTo>
                    <a:pt x="364" y="434"/>
                    <a:pt x="364" y="434"/>
                    <a:pt x="364" y="434"/>
                  </a:cubicBezTo>
                  <a:cubicBezTo>
                    <a:pt x="391" y="402"/>
                    <a:pt x="391" y="402"/>
                    <a:pt x="391" y="402"/>
                  </a:cubicBezTo>
                  <a:cubicBezTo>
                    <a:pt x="418" y="414"/>
                    <a:pt x="418" y="414"/>
                    <a:pt x="418" y="414"/>
                  </a:cubicBezTo>
                  <a:cubicBezTo>
                    <a:pt x="418" y="374"/>
                    <a:pt x="418" y="374"/>
                    <a:pt x="418" y="374"/>
                  </a:cubicBezTo>
                  <a:cubicBezTo>
                    <a:pt x="442" y="365"/>
                    <a:pt x="442" y="365"/>
                    <a:pt x="442" y="365"/>
                  </a:cubicBezTo>
                  <a:cubicBezTo>
                    <a:pt x="453" y="360"/>
                    <a:pt x="457" y="356"/>
                    <a:pt x="457" y="346"/>
                  </a:cubicBezTo>
                  <a:cubicBezTo>
                    <a:pt x="457" y="283"/>
                    <a:pt x="457" y="283"/>
                    <a:pt x="457" y="283"/>
                  </a:cubicBezTo>
                  <a:cubicBezTo>
                    <a:pt x="457" y="278"/>
                    <a:pt x="455" y="274"/>
                    <a:pt x="451" y="272"/>
                  </a:cubicBezTo>
                  <a:cubicBezTo>
                    <a:pt x="400" y="242"/>
                    <a:pt x="400" y="242"/>
                    <a:pt x="400" y="242"/>
                  </a:cubicBezTo>
                  <a:cubicBezTo>
                    <a:pt x="400" y="271"/>
                    <a:pt x="400" y="271"/>
                    <a:pt x="400" y="271"/>
                  </a:cubicBezTo>
                  <a:cubicBezTo>
                    <a:pt x="211" y="320"/>
                    <a:pt x="211" y="320"/>
                    <a:pt x="211" y="320"/>
                  </a:cubicBezTo>
                  <a:cubicBezTo>
                    <a:pt x="203" y="322"/>
                    <a:pt x="193" y="320"/>
                    <a:pt x="187" y="314"/>
                  </a:cubicBezTo>
                  <a:cubicBezTo>
                    <a:pt x="56" y="197"/>
                    <a:pt x="56" y="197"/>
                    <a:pt x="56" y="197"/>
                  </a:cubicBezTo>
                  <a:cubicBezTo>
                    <a:pt x="0" y="218"/>
                    <a:pt x="0" y="218"/>
                    <a:pt x="0" y="218"/>
                  </a:cubicBezTo>
                  <a:cubicBezTo>
                    <a:pt x="0" y="245"/>
                    <a:pt x="0" y="245"/>
                    <a:pt x="0" y="245"/>
                  </a:cubicBezTo>
                  <a:cubicBezTo>
                    <a:pt x="224" y="378"/>
                    <a:pt x="224" y="378"/>
                    <a:pt x="224" y="378"/>
                  </a:cubicBezTo>
                  <a:cubicBezTo>
                    <a:pt x="432" y="299"/>
                    <a:pt x="432" y="299"/>
                    <a:pt x="432" y="299"/>
                  </a:cubicBezTo>
                  <a:cubicBezTo>
                    <a:pt x="432" y="341"/>
                    <a:pt x="432" y="341"/>
                    <a:pt x="432" y="341"/>
                  </a:cubicBezTo>
                  <a:cubicBezTo>
                    <a:pt x="418" y="347"/>
                    <a:pt x="418" y="347"/>
                    <a:pt x="418" y="347"/>
                  </a:cubicBezTo>
                  <a:cubicBezTo>
                    <a:pt x="418" y="335"/>
                    <a:pt x="418" y="335"/>
                    <a:pt x="418" y="33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254000" y="201683"/>
            <a:ext cx="898070" cy="523220"/>
            <a:chOff x="-254000" y="201683"/>
            <a:chExt cx="898070" cy="523220"/>
          </a:xfrm>
        </p:grpSpPr>
        <p:sp>
          <p:nvSpPr>
            <p:cNvPr id="6" name="圆角矩形 5"/>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701167" y="144940"/>
            <a:ext cx="2646870" cy="584771"/>
          </a:xfrm>
          <a:prstGeom prst="rect">
            <a:avLst/>
          </a:prstGeom>
          <a:noFill/>
        </p:spPr>
        <p:txBody>
          <a:bodyPr wrap="none" lIns="91436" tIns="45718" rIns="91436" bIns="45718" rtlCol="0">
            <a:spAutoFit/>
          </a:bodyPr>
          <a:lstStyle/>
          <a:p>
            <a:r>
              <a:rPr lang="zh-CN" altLang="en-US" sz="3200" dirty="0">
                <a:latin typeface="微软雅黑" panose="020B0503020204020204" pitchFamily="34" charset="-122"/>
                <a:ea typeface="微软雅黑" panose="020B0503020204020204" pitchFamily="34" charset="-122"/>
              </a:rPr>
              <a:t>线性预测分析</a:t>
            </a:r>
          </a:p>
        </p:txBody>
      </p:sp>
      <p:grpSp>
        <p:nvGrpSpPr>
          <p:cNvPr id="10" name="组合 9"/>
          <p:cNvGrpSpPr/>
          <p:nvPr/>
        </p:nvGrpSpPr>
        <p:grpSpPr>
          <a:xfrm>
            <a:off x="3308642" y="233369"/>
            <a:ext cx="10096500" cy="439541"/>
            <a:chOff x="2584397" y="217491"/>
            <a:chExt cx="10096500" cy="439541"/>
          </a:xfrm>
        </p:grpSpPr>
        <p:sp>
          <p:nvSpPr>
            <p:cNvPr id="5" name="圆角矩形 4"/>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597747" y="243297"/>
              <a:ext cx="1998681"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Linear Prediction Coding</a:t>
              </a:r>
            </a:p>
          </p:txBody>
        </p:sp>
      </p:grpSp>
      <p:pic>
        <p:nvPicPr>
          <p:cNvPr id="42" name="图片 41"/>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1" name="文本框 40"/>
          <p:cNvSpPr txBox="1"/>
          <p:nvPr/>
        </p:nvSpPr>
        <p:spPr>
          <a:xfrm>
            <a:off x="806245" y="1162986"/>
            <a:ext cx="7722370" cy="523220"/>
          </a:xfrm>
          <a:prstGeom prst="rect">
            <a:avLst/>
          </a:prstGeom>
          <a:noFill/>
        </p:spPr>
        <p:txBody>
          <a:bodyPr wrap="square" rtlCol="0">
            <a:spAutoFit/>
          </a:bodyPr>
          <a:lstStyle/>
          <a:p>
            <a:r>
              <a:rPr lang="zh-CN" altLang="en-US" sz="2800" dirty="0"/>
              <a:t>五</a:t>
            </a:r>
            <a:r>
              <a:rPr lang="en-US" altLang="zh-CN" sz="2800" dirty="0"/>
              <a:t>. LPC</a:t>
            </a:r>
            <a:r>
              <a:rPr lang="zh-CN" altLang="en-US" sz="2800" dirty="0"/>
              <a:t>谱</a:t>
            </a:r>
          </a:p>
        </p:txBody>
      </p:sp>
      <p:sp>
        <p:nvSpPr>
          <p:cNvPr id="43" name="文本框 42"/>
          <p:cNvSpPr txBox="1"/>
          <p:nvPr/>
        </p:nvSpPr>
        <p:spPr>
          <a:xfrm>
            <a:off x="806245" y="1966452"/>
            <a:ext cx="9832258" cy="1107996"/>
          </a:xfrm>
          <a:prstGeom prst="rect">
            <a:avLst/>
          </a:prstGeom>
          <a:noFill/>
        </p:spPr>
        <p:txBody>
          <a:bodyPr wrap="square" rtlCol="0">
            <a:spAutoFit/>
          </a:bodyPr>
          <a:lstStyle/>
          <a:p>
            <a:pPr algn="just"/>
            <a:r>
              <a:rPr lang="en-US" altLang="zh-CN" sz="2400" kern="100" dirty="0">
                <a:solidFill>
                  <a:srgbClr val="4D4D4D"/>
                </a:solidFill>
                <a:effectLst/>
                <a:highlight>
                  <a:srgbClr val="FFFFFF"/>
                </a:highlight>
                <a:latin typeface="+mn-ea"/>
                <a:cs typeface="Arial" panose="020B0604020202020204" pitchFamily="34" charset="0"/>
              </a:rPr>
              <a:t>    </a:t>
            </a:r>
            <a:r>
              <a:rPr lang="zh-CN" altLang="zh-CN" sz="2400" kern="100" dirty="0">
                <a:solidFill>
                  <a:srgbClr val="4D4D4D"/>
                </a:solidFill>
                <a:effectLst/>
                <a:highlight>
                  <a:srgbClr val="FFFFFF"/>
                </a:highlight>
                <a:latin typeface="+mn-ea"/>
                <a:cs typeface="Arial" panose="020B0604020202020204" pitchFamily="34" charset="0"/>
              </a:rPr>
              <a:t>对于语音信号，确定了</a:t>
            </a:r>
            <a:r>
              <a:rPr lang="en-US" altLang="zh-CN" sz="2400" kern="100" dirty="0">
                <a:solidFill>
                  <a:srgbClr val="4D4D4D"/>
                </a:solidFill>
                <a:effectLst/>
                <a:highlight>
                  <a:srgbClr val="FFFFFF"/>
                </a:highlight>
                <a:latin typeface="+mn-ea"/>
                <a:cs typeface="Times New Roman" panose="02020603050405020304" pitchFamily="18" charset="0"/>
              </a:rPr>
              <a:t>LPC</a:t>
            </a:r>
            <a:r>
              <a:rPr lang="zh-CN" altLang="zh-CN" sz="2400" kern="100" dirty="0">
                <a:solidFill>
                  <a:srgbClr val="4D4D4D"/>
                </a:solidFill>
                <a:effectLst/>
                <a:highlight>
                  <a:srgbClr val="FFFFFF"/>
                </a:highlight>
                <a:latin typeface="+mn-ea"/>
                <a:cs typeface="Arial" panose="020B0604020202020204" pitchFamily="34" charset="0"/>
              </a:rPr>
              <a:t>系数后，根据</a:t>
            </a:r>
            <a:r>
              <a:rPr lang="en-US" altLang="zh-CN" sz="2400" kern="100" dirty="0">
                <a:solidFill>
                  <a:srgbClr val="4D4D4D"/>
                </a:solidFill>
                <a:effectLst/>
                <a:highlight>
                  <a:srgbClr val="FFFFFF"/>
                </a:highlight>
                <a:latin typeface="+mn-ea"/>
                <a:cs typeface="Times New Roman" panose="02020603050405020304" pitchFamily="18" charset="0"/>
              </a:rPr>
              <a:t>H(z)</a:t>
            </a:r>
            <a:r>
              <a:rPr lang="zh-CN" altLang="zh-CN" sz="2400" kern="100" dirty="0">
                <a:solidFill>
                  <a:srgbClr val="4D4D4D"/>
                </a:solidFill>
                <a:effectLst/>
                <a:highlight>
                  <a:srgbClr val="FFFFFF"/>
                </a:highlight>
                <a:latin typeface="+mn-ea"/>
                <a:cs typeface="Arial" panose="020B0604020202020204" pitchFamily="34" charset="0"/>
              </a:rPr>
              <a:t>可得到其频率特性的估值，即</a:t>
            </a:r>
            <a:r>
              <a:rPr lang="en-US" altLang="zh-CN" sz="2400" kern="100" dirty="0">
                <a:solidFill>
                  <a:srgbClr val="4D4D4D"/>
                </a:solidFill>
                <a:effectLst/>
                <a:highlight>
                  <a:srgbClr val="FFFFFF"/>
                </a:highlight>
                <a:latin typeface="+mn-ea"/>
                <a:cs typeface="Times New Roman" panose="02020603050405020304" pitchFamily="18" charset="0"/>
              </a:rPr>
              <a:t>LPC</a:t>
            </a:r>
            <a:r>
              <a:rPr lang="zh-CN" altLang="zh-CN" sz="2400" kern="100" dirty="0">
                <a:solidFill>
                  <a:srgbClr val="4D4D4D"/>
                </a:solidFill>
                <a:effectLst/>
                <a:highlight>
                  <a:srgbClr val="FFFFFF"/>
                </a:highlight>
                <a:latin typeface="+mn-ea"/>
                <a:cs typeface="Arial" panose="020B0604020202020204" pitchFamily="34" charset="0"/>
              </a:rPr>
              <a:t>谱</a:t>
            </a:r>
            <a:r>
              <a:rPr lang="zh-CN" altLang="zh-CN" sz="1800" kern="100" dirty="0">
                <a:solidFill>
                  <a:srgbClr val="4D4D4D"/>
                </a:solidFill>
                <a:effectLst/>
                <a:highlight>
                  <a:srgbClr val="FFFFFF"/>
                </a:highlight>
                <a:latin typeface="+mn-ea"/>
                <a:cs typeface="Arial" panose="020B0604020202020204" pitchFamily="34" charset="0"/>
              </a:rPr>
              <a:t>：</a:t>
            </a:r>
            <a:endParaRPr lang="zh-CN" altLang="zh-CN" sz="1800" kern="100" dirty="0">
              <a:effectLst/>
              <a:latin typeface="+mn-ea"/>
              <a:cs typeface="Times New Roman" panose="02020603050405020304" pitchFamily="18" charset="0"/>
            </a:endParaRPr>
          </a:p>
          <a:p>
            <a:endParaRPr lang="zh-CN" altLang="en-US" dirty="0"/>
          </a:p>
        </p:txBody>
      </p:sp>
      <p:pic>
        <p:nvPicPr>
          <p:cNvPr id="4" name="图片 3"/>
          <p:cNvPicPr>
            <a:picLocks noChangeAspect="1"/>
          </p:cNvPicPr>
          <p:nvPr/>
        </p:nvPicPr>
        <p:blipFill>
          <a:blip r:embed="rId4"/>
          <a:stretch>
            <a:fillRect/>
          </a:stretch>
        </p:blipFill>
        <p:spPr>
          <a:xfrm>
            <a:off x="3426048" y="2898654"/>
            <a:ext cx="3789250" cy="1107996"/>
          </a:xfrm>
          <a:prstGeom prst="rect">
            <a:avLst/>
          </a:prstGeom>
        </p:spPr>
      </p:pic>
      <p:sp>
        <p:nvSpPr>
          <p:cNvPr id="12" name="文本框 11"/>
          <p:cNvSpPr txBox="1"/>
          <p:nvPr/>
        </p:nvSpPr>
        <p:spPr>
          <a:xfrm>
            <a:off x="701167" y="4252446"/>
            <a:ext cx="10446717" cy="2215991"/>
          </a:xfrm>
          <a:prstGeom prst="rect">
            <a:avLst/>
          </a:prstGeom>
          <a:noFill/>
        </p:spPr>
        <p:txBody>
          <a:bodyPr wrap="square" rtlCol="0">
            <a:spAutoFit/>
          </a:bodyPr>
          <a:lstStyle/>
          <a:p>
            <a:r>
              <a:rPr lang="en-US" altLang="zh-CN" sz="2400" kern="100" dirty="0">
                <a:solidFill>
                  <a:srgbClr val="4D4D4D"/>
                </a:solidFill>
                <a:effectLst/>
                <a:highlight>
                  <a:srgbClr val="FFFFFF"/>
                </a:highlight>
                <a:latin typeface="+mn-ea"/>
                <a:cs typeface="Times New Roman" panose="02020603050405020304" pitchFamily="18" charset="0"/>
              </a:rPr>
              <a:t>    LPC</a:t>
            </a:r>
            <a:r>
              <a:rPr lang="zh-CN" altLang="zh-CN" sz="2400" kern="100" dirty="0">
                <a:solidFill>
                  <a:srgbClr val="4D4D4D"/>
                </a:solidFill>
                <a:effectLst/>
                <a:highlight>
                  <a:srgbClr val="FFFFFF"/>
                </a:highlight>
                <a:latin typeface="+mn-ea"/>
                <a:cs typeface="Arial" panose="020B0604020202020204" pitchFamily="34" charset="0"/>
              </a:rPr>
              <a:t>谱的特点为：对浊音信号谐波成分处</a:t>
            </a:r>
            <a:r>
              <a:rPr lang="zh-CN" altLang="en-US" sz="2400" kern="100" dirty="0">
                <a:solidFill>
                  <a:srgbClr val="4D4D4D"/>
                </a:solidFill>
                <a:highlight>
                  <a:srgbClr val="FFFFFF"/>
                </a:highlight>
                <a:latin typeface="+mn-ea"/>
                <a:cs typeface="Arial" panose="020B0604020202020204" pitchFamily="34" charset="0"/>
              </a:rPr>
              <a:t>的</a:t>
            </a:r>
            <a:r>
              <a:rPr lang="zh-CN" altLang="zh-CN" sz="2400" kern="100" dirty="0">
                <a:solidFill>
                  <a:srgbClr val="4D4D4D"/>
                </a:solidFill>
                <a:effectLst/>
                <a:highlight>
                  <a:srgbClr val="FFFFFF"/>
                </a:highlight>
                <a:latin typeface="+mn-ea"/>
                <a:cs typeface="Arial" panose="020B0604020202020204" pitchFamily="34" charset="0"/>
              </a:rPr>
              <a:t>匹配效果要远好于谐波之间，这</a:t>
            </a:r>
            <a:r>
              <a:rPr lang="zh-CN" altLang="en-US" sz="2400" kern="100" dirty="0">
                <a:solidFill>
                  <a:srgbClr val="4D4D4D"/>
                </a:solidFill>
                <a:effectLst/>
                <a:highlight>
                  <a:srgbClr val="FFFFFF"/>
                </a:highlight>
                <a:latin typeface="+mn-ea"/>
                <a:cs typeface="Arial" panose="020B0604020202020204" pitchFamily="34" charset="0"/>
              </a:rPr>
              <a:t>由</a:t>
            </a:r>
            <a:r>
              <a:rPr lang="en-US" altLang="zh-CN" sz="2400" kern="100" dirty="0">
                <a:solidFill>
                  <a:srgbClr val="4D4D4D"/>
                </a:solidFill>
                <a:effectLst/>
                <a:highlight>
                  <a:srgbClr val="FFFFFF"/>
                </a:highlight>
                <a:latin typeface="+mn-ea"/>
                <a:cs typeface="Times New Roman" panose="02020603050405020304" pitchFamily="18" charset="0"/>
              </a:rPr>
              <a:t>LMSE</a:t>
            </a:r>
            <a:r>
              <a:rPr lang="zh-CN" altLang="zh-CN" sz="2400" kern="100" dirty="0">
                <a:solidFill>
                  <a:srgbClr val="4D4D4D"/>
                </a:solidFill>
                <a:effectLst/>
                <a:highlight>
                  <a:srgbClr val="FFFFFF"/>
                </a:highlight>
                <a:latin typeface="+mn-ea"/>
                <a:cs typeface="Arial" panose="020B0604020202020204" pitchFamily="34" charset="0"/>
              </a:rPr>
              <a:t>准则决定，因而其</a:t>
            </a:r>
            <a:r>
              <a:rPr lang="zh-CN" altLang="en-US" sz="2400" kern="100" dirty="0">
                <a:solidFill>
                  <a:srgbClr val="4D4D4D"/>
                </a:solidFill>
                <a:highlight>
                  <a:srgbClr val="FFFFFF"/>
                </a:highlight>
                <a:latin typeface="+mn-ea"/>
                <a:cs typeface="Arial" panose="020B0604020202020204" pitchFamily="34" charset="0"/>
              </a:rPr>
              <a:t>反映</a:t>
            </a:r>
            <a:r>
              <a:rPr lang="zh-CN" altLang="zh-CN" sz="2400" kern="100" dirty="0">
                <a:solidFill>
                  <a:srgbClr val="4D4D4D"/>
                </a:solidFill>
                <a:effectLst/>
                <a:highlight>
                  <a:srgbClr val="FFFFFF"/>
                </a:highlight>
                <a:latin typeface="+mn-ea"/>
                <a:cs typeface="Arial" panose="020B0604020202020204" pitchFamily="34" charset="0"/>
              </a:rPr>
              <a:t>的是谱包络。</a:t>
            </a:r>
            <a:r>
              <a:rPr lang="en-US" altLang="zh-CN" sz="2400" kern="100" dirty="0">
                <a:solidFill>
                  <a:srgbClr val="4D4D4D"/>
                </a:solidFill>
                <a:effectLst/>
                <a:highlight>
                  <a:srgbClr val="FFFFFF"/>
                </a:highlight>
                <a:latin typeface="+mn-ea"/>
                <a:cs typeface="Times New Roman" panose="02020603050405020304" pitchFamily="18" charset="0"/>
              </a:rPr>
              <a:t>LPC</a:t>
            </a:r>
            <a:r>
              <a:rPr lang="zh-CN" altLang="zh-CN" sz="2400" kern="100" dirty="0">
                <a:solidFill>
                  <a:srgbClr val="4D4D4D"/>
                </a:solidFill>
                <a:effectLst/>
                <a:highlight>
                  <a:srgbClr val="FFFFFF"/>
                </a:highlight>
                <a:latin typeface="+mn-ea"/>
                <a:cs typeface="Arial" panose="020B0604020202020204" pitchFamily="34" charset="0"/>
              </a:rPr>
              <a:t>谱可以很好的表示共振峰结构，而不出现</a:t>
            </a:r>
            <a:r>
              <a:rPr lang="zh-CN" altLang="en-US" sz="2400" kern="100" dirty="0">
                <a:solidFill>
                  <a:srgbClr val="4D4D4D"/>
                </a:solidFill>
                <a:effectLst/>
                <a:highlight>
                  <a:srgbClr val="FFFFFF"/>
                </a:highlight>
                <a:latin typeface="+mn-ea"/>
                <a:cs typeface="Arial" panose="020B0604020202020204" pitchFamily="34" charset="0"/>
              </a:rPr>
              <a:t>额外</a:t>
            </a:r>
            <a:r>
              <a:rPr lang="zh-CN" altLang="zh-CN" sz="2400" kern="100" dirty="0">
                <a:solidFill>
                  <a:srgbClr val="4D4D4D"/>
                </a:solidFill>
                <a:effectLst/>
                <a:highlight>
                  <a:srgbClr val="FFFFFF"/>
                </a:highlight>
                <a:latin typeface="+mn-ea"/>
                <a:cs typeface="Arial" panose="020B0604020202020204" pitchFamily="34" charset="0"/>
              </a:rPr>
              <a:t>的峰值和起伏。但当不满足全极模型假设</a:t>
            </a:r>
            <a:r>
              <a:rPr lang="zh-CN" altLang="en-US" sz="2400" kern="100" dirty="0">
                <a:solidFill>
                  <a:srgbClr val="4D4D4D"/>
                </a:solidFill>
                <a:effectLst/>
                <a:highlight>
                  <a:srgbClr val="FFFFFF"/>
                </a:highlight>
                <a:latin typeface="+mn-ea"/>
                <a:cs typeface="Arial" panose="020B0604020202020204" pitchFamily="34" charset="0"/>
              </a:rPr>
              <a:t>时</a:t>
            </a:r>
            <a:r>
              <a:rPr lang="zh-CN" altLang="zh-CN" sz="2400" kern="100" dirty="0">
                <a:solidFill>
                  <a:srgbClr val="4D4D4D"/>
                </a:solidFill>
                <a:effectLst/>
                <a:highlight>
                  <a:srgbClr val="FFFFFF"/>
                </a:highlight>
                <a:latin typeface="+mn-ea"/>
                <a:cs typeface="Arial" panose="020B0604020202020204" pitchFamily="34" charset="0"/>
              </a:rPr>
              <a:t>，如信号收到噪声污染，</a:t>
            </a:r>
            <a:r>
              <a:rPr lang="en-US" altLang="zh-CN" sz="2400" kern="100" dirty="0">
                <a:solidFill>
                  <a:srgbClr val="4D4D4D"/>
                </a:solidFill>
                <a:effectLst/>
                <a:highlight>
                  <a:srgbClr val="FFFFFF"/>
                </a:highlight>
                <a:latin typeface="+mn-ea"/>
                <a:cs typeface="Times New Roman" panose="02020603050405020304" pitchFamily="18" charset="0"/>
              </a:rPr>
              <a:t>LPC</a:t>
            </a:r>
            <a:r>
              <a:rPr lang="zh-CN" altLang="zh-CN" sz="2400" kern="100" dirty="0">
                <a:solidFill>
                  <a:srgbClr val="4D4D4D"/>
                </a:solidFill>
                <a:effectLst/>
                <a:highlight>
                  <a:srgbClr val="FFFFFF"/>
                </a:highlight>
                <a:latin typeface="+mn-ea"/>
                <a:cs typeface="Arial" panose="020B0604020202020204" pitchFamily="34" charset="0"/>
              </a:rPr>
              <a:t>谱的质量也将</a:t>
            </a:r>
            <a:r>
              <a:rPr lang="zh-CN" altLang="en-US" sz="2400" kern="100" dirty="0">
                <a:solidFill>
                  <a:srgbClr val="4D4D4D"/>
                </a:solidFill>
                <a:effectLst/>
                <a:highlight>
                  <a:srgbClr val="FFFFFF"/>
                </a:highlight>
                <a:latin typeface="+mn-ea"/>
                <a:cs typeface="Arial" panose="020B0604020202020204" pitchFamily="34" charset="0"/>
              </a:rPr>
              <a:t>相应</a:t>
            </a:r>
            <a:r>
              <a:rPr lang="zh-CN" altLang="zh-CN" sz="2400" kern="100" dirty="0">
                <a:solidFill>
                  <a:srgbClr val="4D4D4D"/>
                </a:solidFill>
                <a:effectLst/>
                <a:highlight>
                  <a:srgbClr val="FFFFFF"/>
                </a:highlight>
                <a:latin typeface="+mn-ea"/>
                <a:cs typeface="Arial" panose="020B0604020202020204" pitchFamily="34" charset="0"/>
              </a:rPr>
              <a:t>下降。</a:t>
            </a:r>
            <a:r>
              <a:rPr lang="zh-CN" altLang="en-US" sz="2400" kern="100" dirty="0">
                <a:solidFill>
                  <a:srgbClr val="4D4D4D"/>
                </a:solidFill>
                <a:effectLst/>
                <a:highlight>
                  <a:srgbClr val="FFFFFF"/>
                </a:highlight>
                <a:latin typeface="+mn-ea"/>
                <a:cs typeface="Arial" panose="020B0604020202020204" pitchFamily="34" charset="0"/>
              </a:rPr>
              <a:t>因此在</a:t>
            </a:r>
            <a:r>
              <a:rPr lang="zh-CN" altLang="zh-CN" sz="2400" kern="100" dirty="0">
                <a:solidFill>
                  <a:srgbClr val="4D4D4D"/>
                </a:solidFill>
                <a:effectLst/>
                <a:highlight>
                  <a:srgbClr val="FFFFFF"/>
                </a:highlight>
                <a:latin typeface="+mn-ea"/>
                <a:cs typeface="Arial" panose="020B0604020202020204" pitchFamily="34" charset="0"/>
              </a:rPr>
              <a:t>对</a:t>
            </a:r>
            <a:r>
              <a:rPr lang="en-US" altLang="zh-CN" sz="2400" kern="100" dirty="0">
                <a:solidFill>
                  <a:srgbClr val="4D4D4D"/>
                </a:solidFill>
                <a:effectLst/>
                <a:highlight>
                  <a:srgbClr val="FFFFFF"/>
                </a:highlight>
                <a:latin typeface="+mn-ea"/>
                <a:cs typeface="Times New Roman" panose="02020603050405020304" pitchFamily="18" charset="0"/>
              </a:rPr>
              <a:t>LPC</a:t>
            </a:r>
            <a:r>
              <a:rPr lang="zh-CN" altLang="zh-CN" sz="2400" kern="100" dirty="0">
                <a:solidFill>
                  <a:srgbClr val="4D4D4D"/>
                </a:solidFill>
                <a:effectLst/>
                <a:highlight>
                  <a:srgbClr val="FFFFFF"/>
                </a:highlight>
                <a:latin typeface="+mn-ea"/>
                <a:cs typeface="Arial" panose="020B0604020202020204" pitchFamily="34" charset="0"/>
              </a:rPr>
              <a:t>参数数字化时，应采取抗混叠措施。</a:t>
            </a:r>
            <a:endParaRPr lang="zh-CN" altLang="zh-CN" sz="2400" kern="100" dirty="0">
              <a:effectLst/>
              <a:latin typeface="+mn-ea"/>
              <a:cs typeface="Times New Roman" panose="02020603050405020304" pitchFamily="18" charset="0"/>
            </a:endParaRP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8366440" y="1485924"/>
            <a:ext cx="5175127" cy="5041452"/>
            <a:chOff x="3298" y="1632"/>
            <a:chExt cx="1084" cy="1056"/>
          </a:xfrm>
        </p:grpSpPr>
        <p:sp>
          <p:nvSpPr>
            <p:cNvPr id="11" name="AutoShape 3"/>
            <p:cNvSpPr>
              <a:spLocks noChangeAspect="1" noChangeArrowheads="1" noTextEdit="1"/>
            </p:cNvSpPr>
            <p:nvPr/>
          </p:nvSpPr>
          <p:spPr bwMode="auto">
            <a:xfrm>
              <a:off x="3298" y="1632"/>
              <a:ext cx="108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5"/>
            <p:cNvSpPr>
              <a:spLocks noEditPoints="1"/>
            </p:cNvSpPr>
            <p:nvPr/>
          </p:nvSpPr>
          <p:spPr bwMode="auto">
            <a:xfrm>
              <a:off x="3296" y="1630"/>
              <a:ext cx="1086" cy="1061"/>
            </a:xfrm>
            <a:custGeom>
              <a:avLst/>
              <a:gdLst>
                <a:gd name="T0" fmla="*/ 390 w 457"/>
                <a:gd name="T1" fmla="*/ 200 h 446"/>
                <a:gd name="T2" fmla="*/ 390 w 457"/>
                <a:gd name="T3" fmla="*/ 216 h 446"/>
                <a:gd name="T4" fmla="*/ 215 w 457"/>
                <a:gd name="T5" fmla="*/ 259 h 446"/>
                <a:gd name="T6" fmla="*/ 215 w 457"/>
                <a:gd name="T7" fmla="*/ 291 h 446"/>
                <a:gd name="T8" fmla="*/ 390 w 457"/>
                <a:gd name="T9" fmla="*/ 248 h 446"/>
                <a:gd name="T10" fmla="*/ 390 w 457"/>
                <a:gd name="T11" fmla="*/ 264 h 446"/>
                <a:gd name="T12" fmla="*/ 207 w 457"/>
                <a:gd name="T13" fmla="*/ 310 h 446"/>
                <a:gd name="T14" fmla="*/ 197 w 457"/>
                <a:gd name="T15" fmla="*/ 308 h 446"/>
                <a:gd name="T16" fmla="*/ 56 w 457"/>
                <a:gd name="T17" fmla="*/ 184 h 446"/>
                <a:gd name="T18" fmla="*/ 60 w 457"/>
                <a:gd name="T19" fmla="*/ 124 h 446"/>
                <a:gd name="T20" fmla="*/ 197 w 457"/>
                <a:gd name="T21" fmla="*/ 244 h 446"/>
                <a:gd name="T22" fmla="*/ 207 w 457"/>
                <a:gd name="T23" fmla="*/ 245 h 446"/>
                <a:gd name="T24" fmla="*/ 390 w 457"/>
                <a:gd name="T25" fmla="*/ 200 h 446"/>
                <a:gd name="T26" fmla="*/ 65 w 457"/>
                <a:gd name="T27" fmla="*/ 46 h 446"/>
                <a:gd name="T28" fmla="*/ 249 w 457"/>
                <a:gd name="T29" fmla="*/ 0 h 446"/>
                <a:gd name="T30" fmla="*/ 390 w 457"/>
                <a:gd name="T31" fmla="*/ 124 h 446"/>
                <a:gd name="T32" fmla="*/ 390 w 457"/>
                <a:gd name="T33" fmla="*/ 140 h 446"/>
                <a:gd name="T34" fmla="*/ 215 w 457"/>
                <a:gd name="T35" fmla="*/ 184 h 446"/>
                <a:gd name="T36" fmla="*/ 215 w 457"/>
                <a:gd name="T37" fmla="*/ 215 h 446"/>
                <a:gd name="T38" fmla="*/ 390 w 457"/>
                <a:gd name="T39" fmla="*/ 172 h 446"/>
                <a:gd name="T40" fmla="*/ 390 w 457"/>
                <a:gd name="T41" fmla="*/ 188 h 446"/>
                <a:gd name="T42" fmla="*/ 207 w 457"/>
                <a:gd name="T43" fmla="*/ 234 h 446"/>
                <a:gd name="T44" fmla="*/ 197 w 457"/>
                <a:gd name="T45" fmla="*/ 232 h 446"/>
                <a:gd name="T46" fmla="*/ 56 w 457"/>
                <a:gd name="T47" fmla="*/ 109 h 446"/>
                <a:gd name="T48" fmla="*/ 65 w 457"/>
                <a:gd name="T49" fmla="*/ 46 h 446"/>
                <a:gd name="T50" fmla="*/ 224 w 457"/>
                <a:gd name="T51" fmla="*/ 421 h 446"/>
                <a:gd name="T52" fmla="*/ 0 w 457"/>
                <a:gd name="T53" fmla="*/ 288 h 446"/>
                <a:gd name="T54" fmla="*/ 0 w 457"/>
                <a:gd name="T55" fmla="*/ 313 h 446"/>
                <a:gd name="T56" fmla="*/ 224 w 457"/>
                <a:gd name="T57" fmla="*/ 446 h 446"/>
                <a:gd name="T58" fmla="*/ 353 w 457"/>
                <a:gd name="T59" fmla="*/ 398 h 446"/>
                <a:gd name="T60" fmla="*/ 353 w 457"/>
                <a:gd name="T61" fmla="*/ 372 h 446"/>
                <a:gd name="T62" fmla="*/ 224 w 457"/>
                <a:gd name="T63" fmla="*/ 421 h 446"/>
                <a:gd name="T64" fmla="*/ 418 w 457"/>
                <a:gd name="T65" fmla="*/ 335 h 446"/>
                <a:gd name="T66" fmla="*/ 364 w 457"/>
                <a:gd name="T67" fmla="*/ 355 h 446"/>
                <a:gd name="T68" fmla="*/ 364 w 457"/>
                <a:gd name="T69" fmla="*/ 434 h 446"/>
                <a:gd name="T70" fmla="*/ 391 w 457"/>
                <a:gd name="T71" fmla="*/ 402 h 446"/>
                <a:gd name="T72" fmla="*/ 418 w 457"/>
                <a:gd name="T73" fmla="*/ 414 h 446"/>
                <a:gd name="T74" fmla="*/ 418 w 457"/>
                <a:gd name="T75" fmla="*/ 374 h 446"/>
                <a:gd name="T76" fmla="*/ 442 w 457"/>
                <a:gd name="T77" fmla="*/ 365 h 446"/>
                <a:gd name="T78" fmla="*/ 457 w 457"/>
                <a:gd name="T79" fmla="*/ 346 h 446"/>
                <a:gd name="T80" fmla="*/ 457 w 457"/>
                <a:gd name="T81" fmla="*/ 283 h 446"/>
                <a:gd name="T82" fmla="*/ 451 w 457"/>
                <a:gd name="T83" fmla="*/ 272 h 446"/>
                <a:gd name="T84" fmla="*/ 400 w 457"/>
                <a:gd name="T85" fmla="*/ 242 h 446"/>
                <a:gd name="T86" fmla="*/ 400 w 457"/>
                <a:gd name="T87" fmla="*/ 271 h 446"/>
                <a:gd name="T88" fmla="*/ 211 w 457"/>
                <a:gd name="T89" fmla="*/ 320 h 446"/>
                <a:gd name="T90" fmla="*/ 187 w 457"/>
                <a:gd name="T91" fmla="*/ 314 h 446"/>
                <a:gd name="T92" fmla="*/ 56 w 457"/>
                <a:gd name="T93" fmla="*/ 197 h 446"/>
                <a:gd name="T94" fmla="*/ 0 w 457"/>
                <a:gd name="T95" fmla="*/ 218 h 446"/>
                <a:gd name="T96" fmla="*/ 0 w 457"/>
                <a:gd name="T97" fmla="*/ 245 h 446"/>
                <a:gd name="T98" fmla="*/ 224 w 457"/>
                <a:gd name="T99" fmla="*/ 378 h 446"/>
                <a:gd name="T100" fmla="*/ 432 w 457"/>
                <a:gd name="T101" fmla="*/ 299 h 446"/>
                <a:gd name="T102" fmla="*/ 432 w 457"/>
                <a:gd name="T103" fmla="*/ 341 h 446"/>
                <a:gd name="T104" fmla="*/ 418 w 457"/>
                <a:gd name="T105" fmla="*/ 347 h 446"/>
                <a:gd name="T106" fmla="*/ 418 w 457"/>
                <a:gd name="T107" fmla="*/ 3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 h="446">
                  <a:moveTo>
                    <a:pt x="390" y="200"/>
                  </a:moveTo>
                  <a:cubicBezTo>
                    <a:pt x="390" y="216"/>
                    <a:pt x="390" y="216"/>
                    <a:pt x="390" y="216"/>
                  </a:cubicBezTo>
                  <a:cubicBezTo>
                    <a:pt x="215" y="259"/>
                    <a:pt x="215" y="259"/>
                    <a:pt x="215" y="259"/>
                  </a:cubicBezTo>
                  <a:cubicBezTo>
                    <a:pt x="208" y="271"/>
                    <a:pt x="209" y="281"/>
                    <a:pt x="215" y="291"/>
                  </a:cubicBezTo>
                  <a:cubicBezTo>
                    <a:pt x="390" y="248"/>
                    <a:pt x="390" y="248"/>
                    <a:pt x="390" y="248"/>
                  </a:cubicBezTo>
                  <a:cubicBezTo>
                    <a:pt x="390" y="264"/>
                    <a:pt x="390" y="264"/>
                    <a:pt x="390" y="264"/>
                  </a:cubicBezTo>
                  <a:cubicBezTo>
                    <a:pt x="207" y="310"/>
                    <a:pt x="207" y="310"/>
                    <a:pt x="207" y="310"/>
                  </a:cubicBezTo>
                  <a:cubicBezTo>
                    <a:pt x="203" y="310"/>
                    <a:pt x="199" y="310"/>
                    <a:pt x="197" y="308"/>
                  </a:cubicBezTo>
                  <a:cubicBezTo>
                    <a:pt x="56" y="184"/>
                    <a:pt x="56" y="184"/>
                    <a:pt x="56" y="184"/>
                  </a:cubicBezTo>
                  <a:cubicBezTo>
                    <a:pt x="49" y="179"/>
                    <a:pt x="43" y="135"/>
                    <a:pt x="60" y="124"/>
                  </a:cubicBezTo>
                  <a:cubicBezTo>
                    <a:pt x="197" y="244"/>
                    <a:pt x="197" y="244"/>
                    <a:pt x="197" y="244"/>
                  </a:cubicBezTo>
                  <a:cubicBezTo>
                    <a:pt x="199" y="245"/>
                    <a:pt x="203" y="246"/>
                    <a:pt x="207" y="245"/>
                  </a:cubicBezTo>
                  <a:cubicBezTo>
                    <a:pt x="390" y="200"/>
                    <a:pt x="390" y="200"/>
                    <a:pt x="390" y="200"/>
                  </a:cubicBezTo>
                  <a:close/>
                  <a:moveTo>
                    <a:pt x="65" y="46"/>
                  </a:moveTo>
                  <a:cubicBezTo>
                    <a:pt x="249" y="0"/>
                    <a:pt x="249" y="0"/>
                    <a:pt x="249" y="0"/>
                  </a:cubicBezTo>
                  <a:cubicBezTo>
                    <a:pt x="390" y="124"/>
                    <a:pt x="390" y="124"/>
                    <a:pt x="390" y="124"/>
                  </a:cubicBezTo>
                  <a:cubicBezTo>
                    <a:pt x="390" y="140"/>
                    <a:pt x="390" y="140"/>
                    <a:pt x="390" y="140"/>
                  </a:cubicBezTo>
                  <a:cubicBezTo>
                    <a:pt x="215" y="184"/>
                    <a:pt x="215" y="184"/>
                    <a:pt x="215" y="184"/>
                  </a:cubicBezTo>
                  <a:cubicBezTo>
                    <a:pt x="208" y="195"/>
                    <a:pt x="209" y="205"/>
                    <a:pt x="215" y="215"/>
                  </a:cubicBezTo>
                  <a:cubicBezTo>
                    <a:pt x="390" y="172"/>
                    <a:pt x="390" y="172"/>
                    <a:pt x="390" y="172"/>
                  </a:cubicBezTo>
                  <a:cubicBezTo>
                    <a:pt x="390" y="188"/>
                    <a:pt x="390" y="188"/>
                    <a:pt x="390" y="188"/>
                  </a:cubicBezTo>
                  <a:cubicBezTo>
                    <a:pt x="207" y="234"/>
                    <a:pt x="207" y="234"/>
                    <a:pt x="207" y="234"/>
                  </a:cubicBezTo>
                  <a:cubicBezTo>
                    <a:pt x="203" y="235"/>
                    <a:pt x="199" y="234"/>
                    <a:pt x="197" y="232"/>
                  </a:cubicBezTo>
                  <a:cubicBezTo>
                    <a:pt x="56" y="109"/>
                    <a:pt x="56" y="109"/>
                    <a:pt x="56" y="109"/>
                  </a:cubicBezTo>
                  <a:cubicBezTo>
                    <a:pt x="48" y="102"/>
                    <a:pt x="42" y="51"/>
                    <a:pt x="65" y="46"/>
                  </a:cubicBezTo>
                  <a:close/>
                  <a:moveTo>
                    <a:pt x="224" y="421"/>
                  </a:moveTo>
                  <a:cubicBezTo>
                    <a:pt x="0" y="288"/>
                    <a:pt x="0" y="288"/>
                    <a:pt x="0" y="288"/>
                  </a:cubicBezTo>
                  <a:cubicBezTo>
                    <a:pt x="0" y="313"/>
                    <a:pt x="0" y="313"/>
                    <a:pt x="0" y="313"/>
                  </a:cubicBezTo>
                  <a:cubicBezTo>
                    <a:pt x="224" y="446"/>
                    <a:pt x="224" y="446"/>
                    <a:pt x="224" y="446"/>
                  </a:cubicBezTo>
                  <a:cubicBezTo>
                    <a:pt x="353" y="398"/>
                    <a:pt x="353" y="398"/>
                    <a:pt x="353" y="398"/>
                  </a:cubicBezTo>
                  <a:cubicBezTo>
                    <a:pt x="353" y="372"/>
                    <a:pt x="353" y="372"/>
                    <a:pt x="353" y="372"/>
                  </a:cubicBezTo>
                  <a:cubicBezTo>
                    <a:pt x="224" y="421"/>
                    <a:pt x="224" y="421"/>
                    <a:pt x="224" y="421"/>
                  </a:cubicBezTo>
                  <a:close/>
                  <a:moveTo>
                    <a:pt x="418" y="335"/>
                  </a:moveTo>
                  <a:cubicBezTo>
                    <a:pt x="364" y="355"/>
                    <a:pt x="364" y="355"/>
                    <a:pt x="364" y="355"/>
                  </a:cubicBezTo>
                  <a:cubicBezTo>
                    <a:pt x="364" y="434"/>
                    <a:pt x="364" y="434"/>
                    <a:pt x="364" y="434"/>
                  </a:cubicBezTo>
                  <a:cubicBezTo>
                    <a:pt x="391" y="402"/>
                    <a:pt x="391" y="402"/>
                    <a:pt x="391" y="402"/>
                  </a:cubicBezTo>
                  <a:cubicBezTo>
                    <a:pt x="418" y="414"/>
                    <a:pt x="418" y="414"/>
                    <a:pt x="418" y="414"/>
                  </a:cubicBezTo>
                  <a:cubicBezTo>
                    <a:pt x="418" y="374"/>
                    <a:pt x="418" y="374"/>
                    <a:pt x="418" y="374"/>
                  </a:cubicBezTo>
                  <a:cubicBezTo>
                    <a:pt x="442" y="365"/>
                    <a:pt x="442" y="365"/>
                    <a:pt x="442" y="365"/>
                  </a:cubicBezTo>
                  <a:cubicBezTo>
                    <a:pt x="453" y="360"/>
                    <a:pt x="457" y="356"/>
                    <a:pt x="457" y="346"/>
                  </a:cubicBezTo>
                  <a:cubicBezTo>
                    <a:pt x="457" y="283"/>
                    <a:pt x="457" y="283"/>
                    <a:pt x="457" y="283"/>
                  </a:cubicBezTo>
                  <a:cubicBezTo>
                    <a:pt x="457" y="278"/>
                    <a:pt x="455" y="274"/>
                    <a:pt x="451" y="272"/>
                  </a:cubicBezTo>
                  <a:cubicBezTo>
                    <a:pt x="400" y="242"/>
                    <a:pt x="400" y="242"/>
                    <a:pt x="400" y="242"/>
                  </a:cubicBezTo>
                  <a:cubicBezTo>
                    <a:pt x="400" y="271"/>
                    <a:pt x="400" y="271"/>
                    <a:pt x="400" y="271"/>
                  </a:cubicBezTo>
                  <a:cubicBezTo>
                    <a:pt x="211" y="320"/>
                    <a:pt x="211" y="320"/>
                    <a:pt x="211" y="320"/>
                  </a:cubicBezTo>
                  <a:cubicBezTo>
                    <a:pt x="203" y="322"/>
                    <a:pt x="193" y="320"/>
                    <a:pt x="187" y="314"/>
                  </a:cubicBezTo>
                  <a:cubicBezTo>
                    <a:pt x="56" y="197"/>
                    <a:pt x="56" y="197"/>
                    <a:pt x="56" y="197"/>
                  </a:cubicBezTo>
                  <a:cubicBezTo>
                    <a:pt x="0" y="218"/>
                    <a:pt x="0" y="218"/>
                    <a:pt x="0" y="218"/>
                  </a:cubicBezTo>
                  <a:cubicBezTo>
                    <a:pt x="0" y="245"/>
                    <a:pt x="0" y="245"/>
                    <a:pt x="0" y="245"/>
                  </a:cubicBezTo>
                  <a:cubicBezTo>
                    <a:pt x="224" y="378"/>
                    <a:pt x="224" y="378"/>
                    <a:pt x="224" y="378"/>
                  </a:cubicBezTo>
                  <a:cubicBezTo>
                    <a:pt x="432" y="299"/>
                    <a:pt x="432" y="299"/>
                    <a:pt x="432" y="299"/>
                  </a:cubicBezTo>
                  <a:cubicBezTo>
                    <a:pt x="432" y="341"/>
                    <a:pt x="432" y="341"/>
                    <a:pt x="432" y="341"/>
                  </a:cubicBezTo>
                  <a:cubicBezTo>
                    <a:pt x="418" y="347"/>
                    <a:pt x="418" y="347"/>
                    <a:pt x="418" y="347"/>
                  </a:cubicBezTo>
                  <a:cubicBezTo>
                    <a:pt x="418" y="335"/>
                    <a:pt x="418" y="335"/>
                    <a:pt x="418" y="33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254000" y="201683"/>
            <a:ext cx="898070" cy="523220"/>
            <a:chOff x="-254000" y="201683"/>
            <a:chExt cx="898070" cy="523220"/>
          </a:xfrm>
        </p:grpSpPr>
        <p:sp>
          <p:nvSpPr>
            <p:cNvPr id="6" name="圆角矩形 5"/>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701167" y="144940"/>
            <a:ext cx="2646870" cy="584771"/>
          </a:xfrm>
          <a:prstGeom prst="rect">
            <a:avLst/>
          </a:prstGeom>
          <a:noFill/>
        </p:spPr>
        <p:txBody>
          <a:bodyPr wrap="none" lIns="91436" tIns="45718" rIns="91436" bIns="45718" rtlCol="0">
            <a:spAutoFit/>
          </a:bodyPr>
          <a:lstStyle/>
          <a:p>
            <a:r>
              <a:rPr lang="zh-CN" altLang="en-US" sz="3200" dirty="0">
                <a:latin typeface="微软雅黑" panose="020B0503020204020204" pitchFamily="34" charset="-122"/>
                <a:ea typeface="微软雅黑" panose="020B0503020204020204" pitchFamily="34" charset="-122"/>
              </a:rPr>
              <a:t>线性预测分析</a:t>
            </a:r>
          </a:p>
        </p:txBody>
      </p:sp>
      <p:grpSp>
        <p:nvGrpSpPr>
          <p:cNvPr id="10" name="组合 9"/>
          <p:cNvGrpSpPr/>
          <p:nvPr/>
        </p:nvGrpSpPr>
        <p:grpSpPr>
          <a:xfrm>
            <a:off x="3308642" y="233369"/>
            <a:ext cx="10096500" cy="439541"/>
            <a:chOff x="2584397" y="217491"/>
            <a:chExt cx="10096500" cy="439541"/>
          </a:xfrm>
        </p:grpSpPr>
        <p:sp>
          <p:nvSpPr>
            <p:cNvPr id="5" name="圆角矩形 4"/>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597747" y="243297"/>
              <a:ext cx="1998681"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Linear Prediction Coding</a:t>
              </a:r>
            </a:p>
          </p:txBody>
        </p:sp>
      </p:grpSp>
      <p:pic>
        <p:nvPicPr>
          <p:cNvPr id="42" name="图片 41"/>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1" name="文本框 40"/>
          <p:cNvSpPr txBox="1"/>
          <p:nvPr/>
        </p:nvSpPr>
        <p:spPr>
          <a:xfrm>
            <a:off x="806245" y="1162986"/>
            <a:ext cx="7722370" cy="523220"/>
          </a:xfrm>
          <a:prstGeom prst="rect">
            <a:avLst/>
          </a:prstGeom>
          <a:noFill/>
        </p:spPr>
        <p:txBody>
          <a:bodyPr wrap="square" rtlCol="0">
            <a:spAutoFit/>
          </a:bodyPr>
          <a:lstStyle/>
          <a:p>
            <a:r>
              <a:rPr lang="zh-CN" altLang="en-US" sz="2800" dirty="0"/>
              <a:t>六</a:t>
            </a:r>
            <a:r>
              <a:rPr lang="en-US" altLang="zh-CN" sz="2800" dirty="0"/>
              <a:t>. </a:t>
            </a:r>
            <a:r>
              <a:rPr lang="zh-CN" altLang="en-US" sz="2800" dirty="0"/>
              <a:t>语音信号的建模</a:t>
            </a:r>
          </a:p>
        </p:txBody>
      </p:sp>
      <p:sp>
        <p:nvSpPr>
          <p:cNvPr id="43" name="文本框 42"/>
          <p:cNvSpPr txBox="1"/>
          <p:nvPr/>
        </p:nvSpPr>
        <p:spPr>
          <a:xfrm>
            <a:off x="806245" y="1966452"/>
            <a:ext cx="9832258" cy="1477328"/>
          </a:xfrm>
          <a:prstGeom prst="rect">
            <a:avLst/>
          </a:prstGeom>
          <a:noFill/>
        </p:spPr>
        <p:txBody>
          <a:bodyPr wrap="square" rtlCol="0">
            <a:spAutoFit/>
          </a:bodyPr>
          <a:lstStyle/>
          <a:p>
            <a:pPr algn="just"/>
            <a:r>
              <a:rPr lang="en-US" altLang="zh-CN" sz="2400" kern="100" dirty="0">
                <a:solidFill>
                  <a:srgbClr val="4D4D4D"/>
                </a:solidFill>
                <a:effectLst/>
                <a:highlight>
                  <a:srgbClr val="FFFFFF"/>
                </a:highlight>
                <a:latin typeface="+mn-ea"/>
                <a:cs typeface="Arial" panose="020B0604020202020204" pitchFamily="34" charset="0"/>
              </a:rPr>
              <a:t>    </a:t>
            </a:r>
            <a:r>
              <a:rPr lang="zh-CN" altLang="zh-CN" sz="2400" kern="100" dirty="0">
                <a:solidFill>
                  <a:srgbClr val="4D4D4D"/>
                </a:solidFill>
                <a:effectLst/>
                <a:highlight>
                  <a:srgbClr val="FFFFFF"/>
                </a:highlight>
                <a:latin typeface="+mn-ea"/>
                <a:cs typeface="Arial" panose="020B0604020202020204" pitchFamily="34" charset="0"/>
              </a:rPr>
              <a:t>根据上述模型化思想，可对语音信号建立模型，如下图所示，其中声门激励、声道及辐射的全部谱效应</a:t>
            </a:r>
            <a:r>
              <a:rPr lang="zh-CN" altLang="en-US" sz="2400" kern="100" dirty="0">
                <a:solidFill>
                  <a:srgbClr val="4D4D4D"/>
                </a:solidFill>
                <a:effectLst/>
                <a:highlight>
                  <a:srgbClr val="FFFFFF"/>
                </a:highlight>
                <a:latin typeface="+mn-ea"/>
                <a:cs typeface="Arial" panose="020B0604020202020204" pitchFamily="34" charset="0"/>
              </a:rPr>
              <a:t>可</a:t>
            </a:r>
            <a:r>
              <a:rPr lang="zh-CN" altLang="zh-CN" sz="2400" kern="100" dirty="0">
                <a:solidFill>
                  <a:srgbClr val="4D4D4D"/>
                </a:solidFill>
                <a:effectLst/>
                <a:highlight>
                  <a:srgbClr val="FFFFFF"/>
                </a:highlight>
                <a:latin typeface="+mn-ea"/>
                <a:cs typeface="Arial" panose="020B0604020202020204" pitchFamily="34" charset="0"/>
              </a:rPr>
              <a:t>简化为一个时变数字滤波器</a:t>
            </a:r>
            <a:r>
              <a:rPr lang="zh-CN" altLang="en-US" sz="2400" kern="100" dirty="0">
                <a:solidFill>
                  <a:srgbClr val="4D4D4D"/>
                </a:solidFill>
                <a:highlight>
                  <a:srgbClr val="FFFFFF"/>
                </a:highlight>
                <a:latin typeface="+mn-ea"/>
                <a:cs typeface="Arial" panose="020B0604020202020204" pitchFamily="34" charset="0"/>
              </a:rPr>
              <a:t>：</a:t>
            </a:r>
            <a:endParaRPr lang="en-US" altLang="zh-CN" sz="2400" kern="100" dirty="0">
              <a:solidFill>
                <a:srgbClr val="4D4D4D"/>
              </a:solidFill>
              <a:effectLst/>
              <a:highlight>
                <a:srgbClr val="FFFFFF"/>
              </a:highlight>
              <a:latin typeface="+mn-ea"/>
              <a:cs typeface="Times New Roman" panose="02020603050405020304" pitchFamily="18" charset="0"/>
            </a:endParaRPr>
          </a:p>
          <a:p>
            <a:pPr algn="just"/>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pic>
        <p:nvPicPr>
          <p:cNvPr id="13" name="图片 12" descr="图示&#10;&#10;描述已自动生成">
            <a:extLst>
              <a:ext uri="{FF2B5EF4-FFF2-40B4-BE49-F238E27FC236}">
                <a16:creationId xmlns:a16="http://schemas.microsoft.com/office/drawing/2014/main" id="{E985DF72-4105-4518-8D00-5D484C143F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3981" y="2875888"/>
            <a:ext cx="6475124" cy="34765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a:fillRect/>
          </a:stretch>
        </p:blipFill>
        <p:spPr>
          <a:xfrm>
            <a:off x="6321176" y="2686649"/>
            <a:ext cx="5870824" cy="1542449"/>
          </a:xfrm>
          <a:prstGeom prst="rect">
            <a:avLst/>
          </a:prstGeom>
        </p:spPr>
      </p:pic>
      <p:sp>
        <p:nvSpPr>
          <p:cNvPr id="17" name="矩形 16"/>
          <p:cNvSpPr/>
          <p:nvPr/>
        </p:nvSpPr>
        <p:spPr>
          <a:xfrm>
            <a:off x="2857500" y="2686049"/>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7" name="矩形 6"/>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3</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2950335" y="2781038"/>
            <a:ext cx="5668010" cy="828675"/>
          </a:xfrm>
          <a:prstGeom prst="rect">
            <a:avLst/>
          </a:prstGeom>
          <a:noFill/>
        </p:spPr>
        <p:txBody>
          <a:bodyPr wrap="none" lIns="91436" tIns="45718" rIns="91436" bIns="45718" rtlCol="0">
            <a:spAutoFit/>
          </a:bodyPr>
          <a:lstStyle/>
          <a:p>
            <a:pPr algn="l"/>
            <a:r>
              <a:rPr lang="zh-CN" altLang="en-US" sz="4800" dirty="0">
                <a:solidFill>
                  <a:schemeClr val="bg1"/>
                </a:solidFill>
                <a:latin typeface="微软雅黑" panose="020B0503020204020204" pitchFamily="34" charset="-122"/>
                <a:ea typeface="微软雅黑" panose="020B0503020204020204" pitchFamily="34" charset="-122"/>
              </a:rPr>
              <a:t>线性预测分析的应用</a:t>
            </a:r>
          </a:p>
        </p:txBody>
      </p:sp>
      <p:sp>
        <p:nvSpPr>
          <p:cNvPr id="15" name="矩形 14"/>
          <p:cNvSpPr/>
          <p:nvPr/>
        </p:nvSpPr>
        <p:spPr>
          <a:xfrm>
            <a:off x="3187873" y="3581999"/>
            <a:ext cx="4483100" cy="64389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Application of </a:t>
            </a:r>
            <a:r>
              <a:rPr lang="en-US" altLang="zh-CN" dirty="0">
                <a:solidFill>
                  <a:schemeClr val="bg1"/>
                </a:solidFill>
                <a:latin typeface="微软雅黑" panose="020B0503020204020204" pitchFamily="34" charset="-122"/>
                <a:ea typeface="微软雅黑" panose="020B0503020204020204" pitchFamily="34" charset="-122"/>
                <a:sym typeface="+mn-ea"/>
              </a:rPr>
              <a:t>Linear Prediction Coding</a:t>
            </a:r>
            <a:endParaRPr lang="en-US" altLang="zh-CN" dirty="0">
              <a:solidFill>
                <a:schemeClr val="bg1"/>
              </a:solidFill>
              <a:latin typeface="微软雅黑" panose="020B0503020204020204" pitchFamily="34" charset="-122"/>
              <a:ea typeface="微软雅黑" panose="020B0503020204020204" pitchFamily="34" charset="-122"/>
            </a:endParaRPr>
          </a:p>
          <a:p>
            <a:pPr algn="ct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a:fillRect/>
          </a:stretch>
        </p:blipFill>
        <p:spPr>
          <a:xfrm>
            <a:off x="9815333" y="135922"/>
            <a:ext cx="2376667" cy="7345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1970"/>
            <a:chOff x="-254000" y="201683"/>
            <a:chExt cx="898070" cy="521970"/>
          </a:xfrm>
        </p:grpSpPr>
        <p:sp>
          <p:nvSpPr>
            <p:cNvPr id="6" name="圆角矩形 5"/>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701167" y="144940"/>
            <a:ext cx="3839210" cy="582295"/>
          </a:xfrm>
          <a:prstGeom prst="rect">
            <a:avLst/>
          </a:prstGeom>
          <a:noFill/>
        </p:spPr>
        <p:txBody>
          <a:bodyPr wrap="none" lIns="91436" tIns="45718" rIns="91436" bIns="45718" rtlCol="0">
            <a:spAutoFit/>
          </a:bodyPr>
          <a:lstStyle/>
          <a:p>
            <a:r>
              <a:rPr lang="zh-CN" altLang="en-US" sz="3200" dirty="0">
                <a:latin typeface="微软雅黑" panose="020B0503020204020204" pitchFamily="34" charset="-122"/>
                <a:ea typeface="微软雅黑" panose="020B0503020204020204" pitchFamily="34" charset="-122"/>
              </a:rPr>
              <a:t>线性预测分析的应用</a:t>
            </a:r>
            <a:endParaRPr lang="en-US" altLang="zh-CN" sz="32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4560570" y="233680"/>
            <a:ext cx="8844280" cy="439420"/>
            <a:chOff x="2584397" y="217491"/>
            <a:chExt cx="10096500" cy="439541"/>
          </a:xfrm>
        </p:grpSpPr>
        <p:sp>
          <p:nvSpPr>
            <p:cNvPr id="5" name="圆角矩形 4"/>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597445" y="243533"/>
              <a:ext cx="4323343" cy="274396"/>
            </a:xfrm>
            <a:prstGeom prst="rect">
              <a:avLst/>
            </a:prstGeom>
          </p:spPr>
          <p:txBody>
            <a:bodyPr wrap="squar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Application of Linear Prediction Coding</a:t>
              </a:r>
            </a:p>
          </p:txBody>
        </p:sp>
      </p:grpSp>
      <p:pic>
        <p:nvPicPr>
          <p:cNvPr id="42" name="图片 41"/>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1" name="文本框 40"/>
          <p:cNvSpPr txBox="1"/>
          <p:nvPr/>
        </p:nvSpPr>
        <p:spPr>
          <a:xfrm>
            <a:off x="806245" y="1162986"/>
            <a:ext cx="7722370" cy="521970"/>
          </a:xfrm>
          <a:prstGeom prst="rect">
            <a:avLst/>
          </a:prstGeom>
          <a:noFill/>
        </p:spPr>
        <p:txBody>
          <a:bodyPr wrap="square" rtlCol="0">
            <a:spAutoFit/>
          </a:bodyPr>
          <a:lstStyle/>
          <a:p>
            <a:r>
              <a:rPr lang="zh-CN" sz="2800" dirty="0"/>
              <a:t>一、</a:t>
            </a:r>
            <a:r>
              <a:rPr sz="2800" dirty="0"/>
              <a:t>LPC谱估计</a:t>
            </a:r>
          </a:p>
        </p:txBody>
      </p:sp>
      <p:sp>
        <p:nvSpPr>
          <p:cNvPr id="43" name="文本框 42"/>
          <p:cNvSpPr txBox="1"/>
          <p:nvPr/>
        </p:nvSpPr>
        <p:spPr>
          <a:xfrm>
            <a:off x="455295" y="1684655"/>
            <a:ext cx="11640185" cy="3046095"/>
          </a:xfrm>
          <a:prstGeom prst="rect">
            <a:avLst/>
          </a:prstGeom>
          <a:noFill/>
        </p:spPr>
        <p:txBody>
          <a:bodyPr wrap="square" rtlCol="0">
            <a:spAutoFit/>
          </a:bodyPr>
          <a:lstStyle/>
          <a:p>
            <a:pPr algn="just"/>
            <a:r>
              <a:rPr lang="en-US" altLang="zh-CN" sz="2400" b="0" i="0" dirty="0">
                <a:solidFill>
                  <a:srgbClr val="4D4D4D"/>
                </a:solidFill>
                <a:effectLst/>
                <a:highlight>
                  <a:srgbClr val="FFFFFF"/>
                </a:highlight>
                <a:latin typeface="+mj-ea"/>
                <a:ea typeface="+mj-ea"/>
                <a:cs typeface="+mj-ea"/>
              </a:rPr>
              <a:t>    LPC</a:t>
            </a:r>
            <a:r>
              <a:rPr lang="zh-CN" altLang="en-US" sz="2400" b="0" i="0" dirty="0">
                <a:solidFill>
                  <a:srgbClr val="4D4D4D"/>
                </a:solidFill>
                <a:effectLst/>
                <a:highlight>
                  <a:srgbClr val="FFFFFF"/>
                </a:highlight>
                <a:latin typeface="+mj-ea"/>
                <a:ea typeface="+mj-ea"/>
                <a:cs typeface="+mj-ea"/>
              </a:rPr>
              <a:t>系数可认为是一个全极点滤波器系统函数分母多项式的系数，给定一组预测期系数喉，可得到全极点线性滤波器的频率特性。其频率特性曲线会在共振峰频率出现峰值，因此LPC可以看做一种短时谱估计法。因为语音信号不是时间序列模型，因此H只能是S的一个估计，但又因为一个零点可用无穷多个极点逼近，即极零模型可以用无穷高阶全极点模型逼近。因此，尽管语音信号作为ARMA(自动滑动平均)模型即零点模型，但只要阶数P足够大，总能用全极点模型谱以一个误差逼近语音信号谱。</a:t>
            </a:r>
            <a:r>
              <a:rPr lang="en-US" altLang="zh-CN" sz="2400" b="0" i="0" dirty="0">
                <a:solidFill>
                  <a:srgbClr val="4D4D4D"/>
                </a:solidFill>
                <a:effectLst/>
                <a:highlight>
                  <a:srgbClr val="FFFFFF"/>
                </a:highlight>
                <a:latin typeface="+mj-ea"/>
                <a:ea typeface="+mj-ea"/>
                <a:cs typeface="+mj-ea"/>
              </a:rPr>
              <a:t>P</a:t>
            </a:r>
            <a:r>
              <a:rPr lang="zh-CN" altLang="en-US" sz="2400" b="0" i="0" dirty="0">
                <a:solidFill>
                  <a:srgbClr val="4D4D4D"/>
                </a:solidFill>
                <a:effectLst/>
                <a:highlight>
                  <a:srgbClr val="FFFFFF"/>
                </a:highlight>
                <a:latin typeface="+mj-ea"/>
                <a:ea typeface="+mj-ea"/>
                <a:cs typeface="+mj-ea"/>
              </a:rPr>
              <a:t>只需要有足够的极点能够模拟声道结构即可。通常其在10以上时，短时谱的显著峰值部分基本可反映出来。</a:t>
            </a:r>
          </a:p>
        </p:txBody>
      </p:sp>
      <p:pic>
        <p:nvPicPr>
          <p:cNvPr id="4" name="图片 3"/>
          <p:cNvPicPr>
            <a:picLocks noChangeAspect="1"/>
          </p:cNvPicPr>
          <p:nvPr/>
        </p:nvPicPr>
        <p:blipFill>
          <a:blip r:embed="rId4"/>
          <a:stretch>
            <a:fillRect/>
          </a:stretch>
        </p:blipFill>
        <p:spPr>
          <a:xfrm>
            <a:off x="3806190" y="4491461"/>
            <a:ext cx="4579620" cy="21488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8463595" y="1359559"/>
            <a:ext cx="5175127" cy="5041452"/>
            <a:chOff x="3298" y="1632"/>
            <a:chExt cx="1084" cy="1056"/>
          </a:xfrm>
        </p:grpSpPr>
        <p:sp>
          <p:nvSpPr>
            <p:cNvPr id="11" name="AutoShape 3"/>
            <p:cNvSpPr>
              <a:spLocks noChangeAspect="1" noChangeArrowheads="1" noTextEdit="1"/>
            </p:cNvSpPr>
            <p:nvPr/>
          </p:nvSpPr>
          <p:spPr bwMode="auto">
            <a:xfrm>
              <a:off x="3298" y="1632"/>
              <a:ext cx="108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5"/>
            <p:cNvSpPr>
              <a:spLocks noEditPoints="1"/>
            </p:cNvSpPr>
            <p:nvPr/>
          </p:nvSpPr>
          <p:spPr bwMode="auto">
            <a:xfrm>
              <a:off x="3296" y="1630"/>
              <a:ext cx="1086" cy="1061"/>
            </a:xfrm>
            <a:custGeom>
              <a:avLst/>
              <a:gdLst>
                <a:gd name="T0" fmla="*/ 390 w 457"/>
                <a:gd name="T1" fmla="*/ 200 h 446"/>
                <a:gd name="T2" fmla="*/ 390 w 457"/>
                <a:gd name="T3" fmla="*/ 216 h 446"/>
                <a:gd name="T4" fmla="*/ 215 w 457"/>
                <a:gd name="T5" fmla="*/ 259 h 446"/>
                <a:gd name="T6" fmla="*/ 215 w 457"/>
                <a:gd name="T7" fmla="*/ 291 h 446"/>
                <a:gd name="T8" fmla="*/ 390 w 457"/>
                <a:gd name="T9" fmla="*/ 248 h 446"/>
                <a:gd name="T10" fmla="*/ 390 w 457"/>
                <a:gd name="T11" fmla="*/ 264 h 446"/>
                <a:gd name="T12" fmla="*/ 207 w 457"/>
                <a:gd name="T13" fmla="*/ 310 h 446"/>
                <a:gd name="T14" fmla="*/ 197 w 457"/>
                <a:gd name="T15" fmla="*/ 308 h 446"/>
                <a:gd name="T16" fmla="*/ 56 w 457"/>
                <a:gd name="T17" fmla="*/ 184 h 446"/>
                <a:gd name="T18" fmla="*/ 60 w 457"/>
                <a:gd name="T19" fmla="*/ 124 h 446"/>
                <a:gd name="T20" fmla="*/ 197 w 457"/>
                <a:gd name="T21" fmla="*/ 244 h 446"/>
                <a:gd name="T22" fmla="*/ 207 w 457"/>
                <a:gd name="T23" fmla="*/ 245 h 446"/>
                <a:gd name="T24" fmla="*/ 390 w 457"/>
                <a:gd name="T25" fmla="*/ 200 h 446"/>
                <a:gd name="T26" fmla="*/ 65 w 457"/>
                <a:gd name="T27" fmla="*/ 46 h 446"/>
                <a:gd name="T28" fmla="*/ 249 w 457"/>
                <a:gd name="T29" fmla="*/ 0 h 446"/>
                <a:gd name="T30" fmla="*/ 390 w 457"/>
                <a:gd name="T31" fmla="*/ 124 h 446"/>
                <a:gd name="T32" fmla="*/ 390 w 457"/>
                <a:gd name="T33" fmla="*/ 140 h 446"/>
                <a:gd name="T34" fmla="*/ 215 w 457"/>
                <a:gd name="T35" fmla="*/ 184 h 446"/>
                <a:gd name="T36" fmla="*/ 215 w 457"/>
                <a:gd name="T37" fmla="*/ 215 h 446"/>
                <a:gd name="T38" fmla="*/ 390 w 457"/>
                <a:gd name="T39" fmla="*/ 172 h 446"/>
                <a:gd name="T40" fmla="*/ 390 w 457"/>
                <a:gd name="T41" fmla="*/ 188 h 446"/>
                <a:gd name="T42" fmla="*/ 207 w 457"/>
                <a:gd name="T43" fmla="*/ 234 h 446"/>
                <a:gd name="T44" fmla="*/ 197 w 457"/>
                <a:gd name="T45" fmla="*/ 232 h 446"/>
                <a:gd name="T46" fmla="*/ 56 w 457"/>
                <a:gd name="T47" fmla="*/ 109 h 446"/>
                <a:gd name="T48" fmla="*/ 65 w 457"/>
                <a:gd name="T49" fmla="*/ 46 h 446"/>
                <a:gd name="T50" fmla="*/ 224 w 457"/>
                <a:gd name="T51" fmla="*/ 421 h 446"/>
                <a:gd name="T52" fmla="*/ 0 w 457"/>
                <a:gd name="T53" fmla="*/ 288 h 446"/>
                <a:gd name="T54" fmla="*/ 0 w 457"/>
                <a:gd name="T55" fmla="*/ 313 h 446"/>
                <a:gd name="T56" fmla="*/ 224 w 457"/>
                <a:gd name="T57" fmla="*/ 446 h 446"/>
                <a:gd name="T58" fmla="*/ 353 w 457"/>
                <a:gd name="T59" fmla="*/ 398 h 446"/>
                <a:gd name="T60" fmla="*/ 353 w 457"/>
                <a:gd name="T61" fmla="*/ 372 h 446"/>
                <a:gd name="T62" fmla="*/ 224 w 457"/>
                <a:gd name="T63" fmla="*/ 421 h 446"/>
                <a:gd name="T64" fmla="*/ 418 w 457"/>
                <a:gd name="T65" fmla="*/ 335 h 446"/>
                <a:gd name="T66" fmla="*/ 364 w 457"/>
                <a:gd name="T67" fmla="*/ 355 h 446"/>
                <a:gd name="T68" fmla="*/ 364 w 457"/>
                <a:gd name="T69" fmla="*/ 434 h 446"/>
                <a:gd name="T70" fmla="*/ 391 w 457"/>
                <a:gd name="T71" fmla="*/ 402 h 446"/>
                <a:gd name="T72" fmla="*/ 418 w 457"/>
                <a:gd name="T73" fmla="*/ 414 h 446"/>
                <a:gd name="T74" fmla="*/ 418 w 457"/>
                <a:gd name="T75" fmla="*/ 374 h 446"/>
                <a:gd name="T76" fmla="*/ 442 w 457"/>
                <a:gd name="T77" fmla="*/ 365 h 446"/>
                <a:gd name="T78" fmla="*/ 457 w 457"/>
                <a:gd name="T79" fmla="*/ 346 h 446"/>
                <a:gd name="T80" fmla="*/ 457 w 457"/>
                <a:gd name="T81" fmla="*/ 283 h 446"/>
                <a:gd name="T82" fmla="*/ 451 w 457"/>
                <a:gd name="T83" fmla="*/ 272 h 446"/>
                <a:gd name="T84" fmla="*/ 400 w 457"/>
                <a:gd name="T85" fmla="*/ 242 h 446"/>
                <a:gd name="T86" fmla="*/ 400 w 457"/>
                <a:gd name="T87" fmla="*/ 271 h 446"/>
                <a:gd name="T88" fmla="*/ 211 w 457"/>
                <a:gd name="T89" fmla="*/ 320 h 446"/>
                <a:gd name="T90" fmla="*/ 187 w 457"/>
                <a:gd name="T91" fmla="*/ 314 h 446"/>
                <a:gd name="T92" fmla="*/ 56 w 457"/>
                <a:gd name="T93" fmla="*/ 197 h 446"/>
                <a:gd name="T94" fmla="*/ 0 w 457"/>
                <a:gd name="T95" fmla="*/ 218 h 446"/>
                <a:gd name="T96" fmla="*/ 0 w 457"/>
                <a:gd name="T97" fmla="*/ 245 h 446"/>
                <a:gd name="T98" fmla="*/ 224 w 457"/>
                <a:gd name="T99" fmla="*/ 378 h 446"/>
                <a:gd name="T100" fmla="*/ 432 w 457"/>
                <a:gd name="T101" fmla="*/ 299 h 446"/>
                <a:gd name="T102" fmla="*/ 432 w 457"/>
                <a:gd name="T103" fmla="*/ 341 h 446"/>
                <a:gd name="T104" fmla="*/ 418 w 457"/>
                <a:gd name="T105" fmla="*/ 347 h 446"/>
                <a:gd name="T106" fmla="*/ 418 w 457"/>
                <a:gd name="T107" fmla="*/ 3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 h="446">
                  <a:moveTo>
                    <a:pt x="390" y="200"/>
                  </a:moveTo>
                  <a:cubicBezTo>
                    <a:pt x="390" y="216"/>
                    <a:pt x="390" y="216"/>
                    <a:pt x="390" y="216"/>
                  </a:cubicBezTo>
                  <a:cubicBezTo>
                    <a:pt x="215" y="259"/>
                    <a:pt x="215" y="259"/>
                    <a:pt x="215" y="259"/>
                  </a:cubicBezTo>
                  <a:cubicBezTo>
                    <a:pt x="208" y="271"/>
                    <a:pt x="209" y="281"/>
                    <a:pt x="215" y="291"/>
                  </a:cubicBezTo>
                  <a:cubicBezTo>
                    <a:pt x="390" y="248"/>
                    <a:pt x="390" y="248"/>
                    <a:pt x="390" y="248"/>
                  </a:cubicBezTo>
                  <a:cubicBezTo>
                    <a:pt x="390" y="264"/>
                    <a:pt x="390" y="264"/>
                    <a:pt x="390" y="264"/>
                  </a:cubicBezTo>
                  <a:cubicBezTo>
                    <a:pt x="207" y="310"/>
                    <a:pt x="207" y="310"/>
                    <a:pt x="207" y="310"/>
                  </a:cubicBezTo>
                  <a:cubicBezTo>
                    <a:pt x="203" y="310"/>
                    <a:pt x="199" y="310"/>
                    <a:pt x="197" y="308"/>
                  </a:cubicBezTo>
                  <a:cubicBezTo>
                    <a:pt x="56" y="184"/>
                    <a:pt x="56" y="184"/>
                    <a:pt x="56" y="184"/>
                  </a:cubicBezTo>
                  <a:cubicBezTo>
                    <a:pt x="49" y="179"/>
                    <a:pt x="43" y="135"/>
                    <a:pt x="60" y="124"/>
                  </a:cubicBezTo>
                  <a:cubicBezTo>
                    <a:pt x="197" y="244"/>
                    <a:pt x="197" y="244"/>
                    <a:pt x="197" y="244"/>
                  </a:cubicBezTo>
                  <a:cubicBezTo>
                    <a:pt x="199" y="245"/>
                    <a:pt x="203" y="246"/>
                    <a:pt x="207" y="245"/>
                  </a:cubicBezTo>
                  <a:cubicBezTo>
                    <a:pt x="390" y="200"/>
                    <a:pt x="390" y="200"/>
                    <a:pt x="390" y="200"/>
                  </a:cubicBezTo>
                  <a:close/>
                  <a:moveTo>
                    <a:pt x="65" y="46"/>
                  </a:moveTo>
                  <a:cubicBezTo>
                    <a:pt x="249" y="0"/>
                    <a:pt x="249" y="0"/>
                    <a:pt x="249" y="0"/>
                  </a:cubicBezTo>
                  <a:cubicBezTo>
                    <a:pt x="390" y="124"/>
                    <a:pt x="390" y="124"/>
                    <a:pt x="390" y="124"/>
                  </a:cubicBezTo>
                  <a:cubicBezTo>
                    <a:pt x="390" y="140"/>
                    <a:pt x="390" y="140"/>
                    <a:pt x="390" y="140"/>
                  </a:cubicBezTo>
                  <a:cubicBezTo>
                    <a:pt x="215" y="184"/>
                    <a:pt x="215" y="184"/>
                    <a:pt x="215" y="184"/>
                  </a:cubicBezTo>
                  <a:cubicBezTo>
                    <a:pt x="208" y="195"/>
                    <a:pt x="209" y="205"/>
                    <a:pt x="215" y="215"/>
                  </a:cubicBezTo>
                  <a:cubicBezTo>
                    <a:pt x="390" y="172"/>
                    <a:pt x="390" y="172"/>
                    <a:pt x="390" y="172"/>
                  </a:cubicBezTo>
                  <a:cubicBezTo>
                    <a:pt x="390" y="188"/>
                    <a:pt x="390" y="188"/>
                    <a:pt x="390" y="188"/>
                  </a:cubicBezTo>
                  <a:cubicBezTo>
                    <a:pt x="207" y="234"/>
                    <a:pt x="207" y="234"/>
                    <a:pt x="207" y="234"/>
                  </a:cubicBezTo>
                  <a:cubicBezTo>
                    <a:pt x="203" y="235"/>
                    <a:pt x="199" y="234"/>
                    <a:pt x="197" y="232"/>
                  </a:cubicBezTo>
                  <a:cubicBezTo>
                    <a:pt x="56" y="109"/>
                    <a:pt x="56" y="109"/>
                    <a:pt x="56" y="109"/>
                  </a:cubicBezTo>
                  <a:cubicBezTo>
                    <a:pt x="48" y="102"/>
                    <a:pt x="42" y="51"/>
                    <a:pt x="65" y="46"/>
                  </a:cubicBezTo>
                  <a:close/>
                  <a:moveTo>
                    <a:pt x="224" y="421"/>
                  </a:moveTo>
                  <a:cubicBezTo>
                    <a:pt x="0" y="288"/>
                    <a:pt x="0" y="288"/>
                    <a:pt x="0" y="288"/>
                  </a:cubicBezTo>
                  <a:cubicBezTo>
                    <a:pt x="0" y="313"/>
                    <a:pt x="0" y="313"/>
                    <a:pt x="0" y="313"/>
                  </a:cubicBezTo>
                  <a:cubicBezTo>
                    <a:pt x="224" y="446"/>
                    <a:pt x="224" y="446"/>
                    <a:pt x="224" y="446"/>
                  </a:cubicBezTo>
                  <a:cubicBezTo>
                    <a:pt x="353" y="398"/>
                    <a:pt x="353" y="398"/>
                    <a:pt x="353" y="398"/>
                  </a:cubicBezTo>
                  <a:cubicBezTo>
                    <a:pt x="353" y="372"/>
                    <a:pt x="353" y="372"/>
                    <a:pt x="353" y="372"/>
                  </a:cubicBezTo>
                  <a:cubicBezTo>
                    <a:pt x="224" y="421"/>
                    <a:pt x="224" y="421"/>
                    <a:pt x="224" y="421"/>
                  </a:cubicBezTo>
                  <a:close/>
                  <a:moveTo>
                    <a:pt x="418" y="335"/>
                  </a:moveTo>
                  <a:cubicBezTo>
                    <a:pt x="364" y="355"/>
                    <a:pt x="364" y="355"/>
                    <a:pt x="364" y="355"/>
                  </a:cubicBezTo>
                  <a:cubicBezTo>
                    <a:pt x="364" y="434"/>
                    <a:pt x="364" y="434"/>
                    <a:pt x="364" y="434"/>
                  </a:cubicBezTo>
                  <a:cubicBezTo>
                    <a:pt x="391" y="402"/>
                    <a:pt x="391" y="402"/>
                    <a:pt x="391" y="402"/>
                  </a:cubicBezTo>
                  <a:cubicBezTo>
                    <a:pt x="418" y="414"/>
                    <a:pt x="418" y="414"/>
                    <a:pt x="418" y="414"/>
                  </a:cubicBezTo>
                  <a:cubicBezTo>
                    <a:pt x="418" y="374"/>
                    <a:pt x="418" y="374"/>
                    <a:pt x="418" y="374"/>
                  </a:cubicBezTo>
                  <a:cubicBezTo>
                    <a:pt x="442" y="365"/>
                    <a:pt x="442" y="365"/>
                    <a:pt x="442" y="365"/>
                  </a:cubicBezTo>
                  <a:cubicBezTo>
                    <a:pt x="453" y="360"/>
                    <a:pt x="457" y="356"/>
                    <a:pt x="457" y="346"/>
                  </a:cubicBezTo>
                  <a:cubicBezTo>
                    <a:pt x="457" y="283"/>
                    <a:pt x="457" y="283"/>
                    <a:pt x="457" y="283"/>
                  </a:cubicBezTo>
                  <a:cubicBezTo>
                    <a:pt x="457" y="278"/>
                    <a:pt x="455" y="274"/>
                    <a:pt x="451" y="272"/>
                  </a:cubicBezTo>
                  <a:cubicBezTo>
                    <a:pt x="400" y="242"/>
                    <a:pt x="400" y="242"/>
                    <a:pt x="400" y="242"/>
                  </a:cubicBezTo>
                  <a:cubicBezTo>
                    <a:pt x="400" y="271"/>
                    <a:pt x="400" y="271"/>
                    <a:pt x="400" y="271"/>
                  </a:cubicBezTo>
                  <a:cubicBezTo>
                    <a:pt x="211" y="320"/>
                    <a:pt x="211" y="320"/>
                    <a:pt x="211" y="320"/>
                  </a:cubicBezTo>
                  <a:cubicBezTo>
                    <a:pt x="203" y="322"/>
                    <a:pt x="193" y="320"/>
                    <a:pt x="187" y="314"/>
                  </a:cubicBezTo>
                  <a:cubicBezTo>
                    <a:pt x="56" y="197"/>
                    <a:pt x="56" y="197"/>
                    <a:pt x="56" y="197"/>
                  </a:cubicBezTo>
                  <a:cubicBezTo>
                    <a:pt x="0" y="218"/>
                    <a:pt x="0" y="218"/>
                    <a:pt x="0" y="218"/>
                  </a:cubicBezTo>
                  <a:cubicBezTo>
                    <a:pt x="0" y="245"/>
                    <a:pt x="0" y="245"/>
                    <a:pt x="0" y="245"/>
                  </a:cubicBezTo>
                  <a:cubicBezTo>
                    <a:pt x="224" y="378"/>
                    <a:pt x="224" y="378"/>
                    <a:pt x="224" y="378"/>
                  </a:cubicBezTo>
                  <a:cubicBezTo>
                    <a:pt x="432" y="299"/>
                    <a:pt x="432" y="299"/>
                    <a:pt x="432" y="299"/>
                  </a:cubicBezTo>
                  <a:cubicBezTo>
                    <a:pt x="432" y="341"/>
                    <a:pt x="432" y="341"/>
                    <a:pt x="432" y="341"/>
                  </a:cubicBezTo>
                  <a:cubicBezTo>
                    <a:pt x="418" y="347"/>
                    <a:pt x="418" y="347"/>
                    <a:pt x="418" y="347"/>
                  </a:cubicBezTo>
                  <a:cubicBezTo>
                    <a:pt x="418" y="335"/>
                    <a:pt x="418" y="335"/>
                    <a:pt x="418" y="33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254000" y="201683"/>
            <a:ext cx="898070" cy="521970"/>
            <a:chOff x="-254000" y="201683"/>
            <a:chExt cx="898070" cy="521970"/>
          </a:xfrm>
        </p:grpSpPr>
        <p:sp>
          <p:nvSpPr>
            <p:cNvPr id="6" name="圆角矩形 5"/>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701167" y="144940"/>
            <a:ext cx="3839210" cy="582295"/>
          </a:xfrm>
          <a:prstGeom prst="rect">
            <a:avLst/>
          </a:prstGeom>
          <a:noFill/>
        </p:spPr>
        <p:txBody>
          <a:bodyPr wrap="none" lIns="91436" tIns="45718" rIns="91436" bIns="45718" rtlCol="0">
            <a:spAutoFit/>
          </a:bodyPr>
          <a:lstStyle/>
          <a:p>
            <a:r>
              <a:rPr lang="zh-CN" altLang="en-US" sz="3200" dirty="0">
                <a:latin typeface="微软雅黑" panose="020B0503020204020204" pitchFamily="34" charset="-122"/>
                <a:ea typeface="微软雅黑" panose="020B0503020204020204" pitchFamily="34" charset="-122"/>
              </a:rPr>
              <a:t>线性预测分析的应用</a:t>
            </a:r>
            <a:endParaRPr lang="en-US" altLang="zh-CN" sz="32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4560570" y="233680"/>
            <a:ext cx="8844280" cy="439420"/>
            <a:chOff x="2584397" y="217491"/>
            <a:chExt cx="10096500" cy="439541"/>
          </a:xfrm>
        </p:grpSpPr>
        <p:sp>
          <p:nvSpPr>
            <p:cNvPr id="5" name="圆角矩形 4"/>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597445" y="243533"/>
              <a:ext cx="4323343" cy="274396"/>
            </a:xfrm>
            <a:prstGeom prst="rect">
              <a:avLst/>
            </a:prstGeom>
          </p:spPr>
          <p:txBody>
            <a:bodyPr wrap="squar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Application of Linear Prediction Coding</a:t>
              </a:r>
            </a:p>
          </p:txBody>
        </p:sp>
      </p:grpSp>
      <p:pic>
        <p:nvPicPr>
          <p:cNvPr id="42" name="图片 41"/>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1" name="文本框 40"/>
          <p:cNvSpPr txBox="1"/>
          <p:nvPr/>
        </p:nvSpPr>
        <p:spPr>
          <a:xfrm>
            <a:off x="806245" y="1162986"/>
            <a:ext cx="7722370" cy="521970"/>
          </a:xfrm>
          <a:prstGeom prst="rect">
            <a:avLst/>
          </a:prstGeom>
          <a:noFill/>
        </p:spPr>
        <p:txBody>
          <a:bodyPr wrap="square" rtlCol="0">
            <a:spAutoFit/>
          </a:bodyPr>
          <a:lstStyle/>
          <a:p>
            <a:r>
              <a:rPr lang="zh-CN" sz="2800" dirty="0"/>
              <a:t>二、</a:t>
            </a:r>
            <a:r>
              <a:rPr sz="2800" dirty="0"/>
              <a:t>LPC复倒谱</a:t>
            </a:r>
          </a:p>
        </p:txBody>
      </p:sp>
      <p:sp>
        <p:nvSpPr>
          <p:cNvPr id="43" name="文本框 42"/>
          <p:cNvSpPr txBox="1"/>
          <p:nvPr/>
        </p:nvSpPr>
        <p:spPr>
          <a:xfrm>
            <a:off x="455295" y="1684655"/>
            <a:ext cx="11640185" cy="460375"/>
          </a:xfrm>
          <a:prstGeom prst="rect">
            <a:avLst/>
          </a:prstGeom>
          <a:noFill/>
        </p:spPr>
        <p:txBody>
          <a:bodyPr wrap="square" rtlCol="0">
            <a:spAutoFit/>
          </a:bodyPr>
          <a:lstStyle/>
          <a:p>
            <a:pPr algn="just"/>
            <a:r>
              <a:rPr lang="zh-CN" altLang="en-US" sz="2400" b="0" i="0" dirty="0">
                <a:solidFill>
                  <a:srgbClr val="4D4D4D"/>
                </a:solidFill>
                <a:effectLst/>
                <a:highlight>
                  <a:srgbClr val="FFFFFF"/>
                </a:highlight>
                <a:latin typeface="+mj-ea"/>
                <a:ea typeface="+mj-ea"/>
                <a:cs typeface="+mj-ea"/>
              </a:rPr>
              <a:t>LPC系数可表示为LPC模型系统冲激响应的复倒谱。设声道模型的系统函数是</a:t>
            </a:r>
            <a:r>
              <a:rPr lang="en-US" altLang="zh-CN" sz="2400" b="0" i="0" dirty="0">
                <a:solidFill>
                  <a:srgbClr val="4D4D4D"/>
                </a:solidFill>
                <a:effectLst/>
                <a:highlight>
                  <a:srgbClr val="FFFFFF"/>
                </a:highlight>
                <a:latin typeface="+mj-ea"/>
                <a:ea typeface="+mj-ea"/>
                <a:cs typeface="+mj-ea"/>
              </a:rPr>
              <a:t>H(z)</a:t>
            </a:r>
            <a:r>
              <a:rPr lang="zh-CN" altLang="en-US" sz="2400" b="0" i="0" dirty="0">
                <a:solidFill>
                  <a:srgbClr val="4D4D4D"/>
                </a:solidFill>
                <a:effectLst/>
                <a:highlight>
                  <a:srgbClr val="FFFFFF"/>
                </a:highlight>
                <a:latin typeface="+mj-ea"/>
                <a:ea typeface="+mj-ea"/>
                <a:cs typeface="+mj-ea"/>
              </a:rPr>
              <a:t>，有</a:t>
            </a:r>
          </a:p>
        </p:txBody>
      </p:sp>
      <p:pic>
        <p:nvPicPr>
          <p:cNvPr id="12" name="图片 11"/>
          <p:cNvPicPr>
            <a:picLocks noChangeAspect="1"/>
          </p:cNvPicPr>
          <p:nvPr/>
        </p:nvPicPr>
        <p:blipFill>
          <a:blip r:embed="rId4"/>
          <a:stretch>
            <a:fillRect/>
          </a:stretch>
        </p:blipFill>
        <p:spPr>
          <a:xfrm>
            <a:off x="4149601" y="2174842"/>
            <a:ext cx="3631812" cy="1089688"/>
          </a:xfrm>
          <a:prstGeom prst="rect">
            <a:avLst/>
          </a:prstGeom>
        </p:spPr>
      </p:pic>
      <p:pic>
        <p:nvPicPr>
          <p:cNvPr id="13" name="图片 12"/>
          <p:cNvPicPr>
            <a:picLocks noChangeAspect="1"/>
          </p:cNvPicPr>
          <p:nvPr/>
        </p:nvPicPr>
        <p:blipFill>
          <a:blip r:embed="rId5"/>
          <a:stretch>
            <a:fillRect/>
          </a:stretch>
        </p:blipFill>
        <p:spPr>
          <a:xfrm>
            <a:off x="4149601" y="3801699"/>
            <a:ext cx="4006850" cy="1541145"/>
          </a:xfrm>
          <a:prstGeom prst="rect">
            <a:avLst/>
          </a:prstGeom>
        </p:spPr>
      </p:pic>
      <p:sp>
        <p:nvSpPr>
          <p:cNvPr id="14" name="文本框 13"/>
          <p:cNvSpPr txBox="1"/>
          <p:nvPr/>
        </p:nvSpPr>
        <p:spPr>
          <a:xfrm>
            <a:off x="455294" y="5383393"/>
            <a:ext cx="11640185" cy="1200329"/>
          </a:xfrm>
          <a:prstGeom prst="rect">
            <a:avLst/>
          </a:prstGeom>
          <a:noFill/>
        </p:spPr>
        <p:txBody>
          <a:bodyPr wrap="square" rtlCol="0">
            <a:spAutoFit/>
          </a:bodyPr>
          <a:lstStyle/>
          <a:p>
            <a:pPr algn="just"/>
            <a:r>
              <a:rPr lang="zh-CN" altLang="en-US" sz="2400" b="0" i="0" dirty="0">
                <a:solidFill>
                  <a:srgbClr val="4D4D4D"/>
                </a:solidFill>
                <a:effectLst/>
                <a:highlight>
                  <a:srgbClr val="FFFFFF"/>
                </a:highlight>
                <a:latin typeface="+mj-ea"/>
                <a:ea typeface="+mj-ea"/>
                <a:cs typeface="+mj-ea"/>
              </a:rPr>
              <a:t>    联立两式可以求出</a:t>
            </a:r>
            <a:r>
              <a:rPr lang="en-US" altLang="zh-CN" sz="2400" b="0" i="0" dirty="0">
                <a:solidFill>
                  <a:srgbClr val="4D4D4D"/>
                </a:solidFill>
                <a:effectLst/>
                <a:highlight>
                  <a:srgbClr val="FFFFFF"/>
                </a:highlight>
                <a:latin typeface="+mj-ea"/>
                <a:ea typeface="+mj-ea"/>
                <a:cs typeface="+mj-ea"/>
              </a:rPr>
              <a:t>h(n)</a:t>
            </a:r>
            <a:r>
              <a:rPr lang="zh-CN" altLang="en-US" sz="2400" b="0" i="0" dirty="0">
                <a:solidFill>
                  <a:srgbClr val="4D4D4D"/>
                </a:solidFill>
                <a:effectLst/>
                <a:highlight>
                  <a:srgbClr val="FFFFFF"/>
                </a:highlight>
                <a:latin typeface="+mj-ea"/>
                <a:ea typeface="+mj-ea"/>
                <a:cs typeface="+mj-ea"/>
              </a:rPr>
              <a:t>的复倒谱，该复倒谱称为</a:t>
            </a:r>
            <a:r>
              <a:rPr lang="en-US" altLang="zh-CN" sz="2400" b="0" i="0" dirty="0">
                <a:solidFill>
                  <a:srgbClr val="4D4D4D"/>
                </a:solidFill>
                <a:effectLst/>
                <a:highlight>
                  <a:srgbClr val="FFFFFF"/>
                </a:highlight>
                <a:latin typeface="+mj-ea"/>
                <a:ea typeface="+mj-ea"/>
                <a:cs typeface="+mj-ea"/>
              </a:rPr>
              <a:t>LPC</a:t>
            </a:r>
            <a:r>
              <a:rPr lang="zh-CN" altLang="en-US" sz="2400" b="0" i="0" dirty="0">
                <a:solidFill>
                  <a:srgbClr val="4D4D4D"/>
                </a:solidFill>
                <a:effectLst/>
                <a:highlight>
                  <a:srgbClr val="FFFFFF"/>
                </a:highlight>
                <a:latin typeface="+mj-ea"/>
                <a:ea typeface="+mj-ea"/>
                <a:cs typeface="+mj-ea"/>
              </a:rPr>
              <a:t>复倒谱，也称</a:t>
            </a:r>
            <a:r>
              <a:rPr lang="en-US" altLang="zh-CN" sz="2400" b="0" i="0" dirty="0">
                <a:solidFill>
                  <a:srgbClr val="4D4D4D"/>
                </a:solidFill>
                <a:effectLst/>
                <a:highlight>
                  <a:srgbClr val="FFFFFF"/>
                </a:highlight>
                <a:latin typeface="+mj-ea"/>
                <a:ea typeface="+mj-ea"/>
                <a:cs typeface="+mj-ea"/>
              </a:rPr>
              <a:t>LPCC</a:t>
            </a:r>
            <a:r>
              <a:rPr lang="zh-CN" altLang="en-US" sz="2400" b="0" i="0" dirty="0">
                <a:solidFill>
                  <a:srgbClr val="4D4D4D"/>
                </a:solidFill>
                <a:effectLst/>
                <a:highlight>
                  <a:srgbClr val="FFFFFF"/>
                </a:highlight>
                <a:latin typeface="+mj-ea"/>
                <a:ea typeface="+mj-ea"/>
                <a:cs typeface="+mj-ea"/>
              </a:rPr>
              <a:t>。</a:t>
            </a:r>
            <a:r>
              <a:rPr lang="en-US" altLang="zh-CN" sz="2400" b="0" i="0" dirty="0">
                <a:solidFill>
                  <a:srgbClr val="4D4D4D"/>
                </a:solidFill>
                <a:effectLst/>
                <a:highlight>
                  <a:srgbClr val="FFFFFF"/>
                </a:highlight>
                <a:latin typeface="+mj-ea"/>
                <a:ea typeface="+mj-ea"/>
                <a:cs typeface="+mj-ea"/>
              </a:rPr>
              <a:t>LPCC</a:t>
            </a:r>
            <a:r>
              <a:rPr lang="zh-CN" altLang="en-US" sz="2400" b="0" i="0" dirty="0">
                <a:solidFill>
                  <a:srgbClr val="4D4D4D"/>
                </a:solidFill>
                <a:effectLst/>
                <a:highlight>
                  <a:srgbClr val="FFFFFF"/>
                </a:highlight>
                <a:latin typeface="+mj-ea"/>
                <a:ea typeface="+mj-ea"/>
                <a:cs typeface="+mj-ea"/>
              </a:rPr>
              <a:t>最大的优点是运算少，仅为FFT用最小相位信号法求复倒谱的一半。</a:t>
            </a:r>
            <a:r>
              <a:rPr lang="en-US" altLang="zh-CN" sz="2400" b="0" i="0" dirty="0">
                <a:solidFill>
                  <a:srgbClr val="4D4D4D"/>
                </a:solidFill>
                <a:effectLst/>
                <a:highlight>
                  <a:srgbClr val="FFFFFF"/>
                </a:highlight>
                <a:latin typeface="+mj-ea"/>
                <a:ea typeface="+mj-ea"/>
                <a:cs typeface="+mj-ea"/>
              </a:rPr>
              <a:t>LPCC</a:t>
            </a:r>
            <a:r>
              <a:rPr lang="zh-CN" altLang="en-US" sz="2400" b="0" i="0" dirty="0">
                <a:solidFill>
                  <a:srgbClr val="4D4D4D"/>
                </a:solidFill>
                <a:effectLst/>
                <a:highlight>
                  <a:srgbClr val="FFFFFF"/>
                </a:highlight>
                <a:latin typeface="+mj-ea"/>
                <a:ea typeface="+mj-ea"/>
                <a:cs typeface="+mj-ea"/>
              </a:rPr>
              <a:t>和</a:t>
            </a:r>
            <a:r>
              <a:rPr lang="en-US" altLang="zh-CN" sz="2400" b="0" i="0" dirty="0">
                <a:solidFill>
                  <a:srgbClr val="4D4D4D"/>
                </a:solidFill>
                <a:effectLst/>
                <a:highlight>
                  <a:srgbClr val="FFFFFF"/>
                </a:highlight>
                <a:latin typeface="+mj-ea"/>
                <a:ea typeface="+mj-ea"/>
                <a:cs typeface="+mj-ea"/>
              </a:rPr>
              <a:t>LPC</a:t>
            </a:r>
            <a:r>
              <a:rPr lang="zh-CN" altLang="en-US" sz="2400" b="0" i="0" dirty="0">
                <a:solidFill>
                  <a:srgbClr val="4D4D4D"/>
                </a:solidFill>
                <a:effectLst/>
                <a:highlight>
                  <a:srgbClr val="FFFFFF"/>
                </a:highlight>
                <a:latin typeface="+mj-ea"/>
                <a:ea typeface="+mj-ea"/>
                <a:cs typeface="+mj-ea"/>
              </a:rPr>
              <a:t>系数都可以估计语音信号的短时包络谱。</a:t>
            </a:r>
          </a:p>
        </p:txBody>
      </p:sp>
      <p:sp>
        <p:nvSpPr>
          <p:cNvPr id="4" name="文本框 3">
            <a:extLst>
              <a:ext uri="{FF2B5EF4-FFF2-40B4-BE49-F238E27FC236}">
                <a16:creationId xmlns:a16="http://schemas.microsoft.com/office/drawing/2014/main" id="{563F614E-3675-4929-37E3-DE1532CFFA4A}"/>
              </a:ext>
            </a:extLst>
          </p:cNvPr>
          <p:cNvSpPr txBox="1"/>
          <p:nvPr/>
        </p:nvSpPr>
        <p:spPr>
          <a:xfrm>
            <a:off x="455295" y="3340034"/>
            <a:ext cx="5408341" cy="461665"/>
          </a:xfrm>
          <a:prstGeom prst="rect">
            <a:avLst/>
          </a:prstGeom>
          <a:noFill/>
        </p:spPr>
        <p:txBody>
          <a:bodyPr wrap="square" rtlCol="0">
            <a:spAutoFit/>
          </a:bodyPr>
          <a:lstStyle/>
          <a:p>
            <a:r>
              <a:rPr lang="zh-CN" altLang="en-US" sz="2400" dirty="0"/>
              <a:t>设其单位冲激相应为</a:t>
            </a:r>
            <a:r>
              <a:rPr lang="en-US" altLang="zh-CN" sz="2400" dirty="0"/>
              <a:t>h(n)</a:t>
            </a:r>
            <a:r>
              <a:rPr lang="zh-CN" altLang="en-US" sz="2400" dirty="0"/>
              <a:t>，可得：</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8463595" y="1359559"/>
            <a:ext cx="5175127" cy="5041452"/>
            <a:chOff x="3298" y="1632"/>
            <a:chExt cx="1084" cy="1056"/>
          </a:xfrm>
        </p:grpSpPr>
        <p:sp>
          <p:nvSpPr>
            <p:cNvPr id="11" name="AutoShape 3"/>
            <p:cNvSpPr>
              <a:spLocks noChangeAspect="1" noChangeArrowheads="1" noTextEdit="1"/>
            </p:cNvSpPr>
            <p:nvPr/>
          </p:nvSpPr>
          <p:spPr bwMode="auto">
            <a:xfrm>
              <a:off x="3298" y="1632"/>
              <a:ext cx="108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5"/>
            <p:cNvSpPr>
              <a:spLocks noEditPoints="1"/>
            </p:cNvSpPr>
            <p:nvPr/>
          </p:nvSpPr>
          <p:spPr bwMode="auto">
            <a:xfrm>
              <a:off x="3296" y="1630"/>
              <a:ext cx="1086" cy="1061"/>
            </a:xfrm>
            <a:custGeom>
              <a:avLst/>
              <a:gdLst>
                <a:gd name="T0" fmla="*/ 390 w 457"/>
                <a:gd name="T1" fmla="*/ 200 h 446"/>
                <a:gd name="T2" fmla="*/ 390 w 457"/>
                <a:gd name="T3" fmla="*/ 216 h 446"/>
                <a:gd name="T4" fmla="*/ 215 w 457"/>
                <a:gd name="T5" fmla="*/ 259 h 446"/>
                <a:gd name="T6" fmla="*/ 215 w 457"/>
                <a:gd name="T7" fmla="*/ 291 h 446"/>
                <a:gd name="T8" fmla="*/ 390 w 457"/>
                <a:gd name="T9" fmla="*/ 248 h 446"/>
                <a:gd name="T10" fmla="*/ 390 w 457"/>
                <a:gd name="T11" fmla="*/ 264 h 446"/>
                <a:gd name="T12" fmla="*/ 207 w 457"/>
                <a:gd name="T13" fmla="*/ 310 h 446"/>
                <a:gd name="T14" fmla="*/ 197 w 457"/>
                <a:gd name="T15" fmla="*/ 308 h 446"/>
                <a:gd name="T16" fmla="*/ 56 w 457"/>
                <a:gd name="T17" fmla="*/ 184 h 446"/>
                <a:gd name="T18" fmla="*/ 60 w 457"/>
                <a:gd name="T19" fmla="*/ 124 h 446"/>
                <a:gd name="T20" fmla="*/ 197 w 457"/>
                <a:gd name="T21" fmla="*/ 244 h 446"/>
                <a:gd name="T22" fmla="*/ 207 w 457"/>
                <a:gd name="T23" fmla="*/ 245 h 446"/>
                <a:gd name="T24" fmla="*/ 390 w 457"/>
                <a:gd name="T25" fmla="*/ 200 h 446"/>
                <a:gd name="T26" fmla="*/ 65 w 457"/>
                <a:gd name="T27" fmla="*/ 46 h 446"/>
                <a:gd name="T28" fmla="*/ 249 w 457"/>
                <a:gd name="T29" fmla="*/ 0 h 446"/>
                <a:gd name="T30" fmla="*/ 390 w 457"/>
                <a:gd name="T31" fmla="*/ 124 h 446"/>
                <a:gd name="T32" fmla="*/ 390 w 457"/>
                <a:gd name="T33" fmla="*/ 140 h 446"/>
                <a:gd name="T34" fmla="*/ 215 w 457"/>
                <a:gd name="T35" fmla="*/ 184 h 446"/>
                <a:gd name="T36" fmla="*/ 215 w 457"/>
                <a:gd name="T37" fmla="*/ 215 h 446"/>
                <a:gd name="T38" fmla="*/ 390 w 457"/>
                <a:gd name="T39" fmla="*/ 172 h 446"/>
                <a:gd name="T40" fmla="*/ 390 w 457"/>
                <a:gd name="T41" fmla="*/ 188 h 446"/>
                <a:gd name="T42" fmla="*/ 207 w 457"/>
                <a:gd name="T43" fmla="*/ 234 h 446"/>
                <a:gd name="T44" fmla="*/ 197 w 457"/>
                <a:gd name="T45" fmla="*/ 232 h 446"/>
                <a:gd name="T46" fmla="*/ 56 w 457"/>
                <a:gd name="T47" fmla="*/ 109 h 446"/>
                <a:gd name="T48" fmla="*/ 65 w 457"/>
                <a:gd name="T49" fmla="*/ 46 h 446"/>
                <a:gd name="T50" fmla="*/ 224 w 457"/>
                <a:gd name="T51" fmla="*/ 421 h 446"/>
                <a:gd name="T52" fmla="*/ 0 w 457"/>
                <a:gd name="T53" fmla="*/ 288 h 446"/>
                <a:gd name="T54" fmla="*/ 0 w 457"/>
                <a:gd name="T55" fmla="*/ 313 h 446"/>
                <a:gd name="T56" fmla="*/ 224 w 457"/>
                <a:gd name="T57" fmla="*/ 446 h 446"/>
                <a:gd name="T58" fmla="*/ 353 w 457"/>
                <a:gd name="T59" fmla="*/ 398 h 446"/>
                <a:gd name="T60" fmla="*/ 353 w 457"/>
                <a:gd name="T61" fmla="*/ 372 h 446"/>
                <a:gd name="T62" fmla="*/ 224 w 457"/>
                <a:gd name="T63" fmla="*/ 421 h 446"/>
                <a:gd name="T64" fmla="*/ 418 w 457"/>
                <a:gd name="T65" fmla="*/ 335 h 446"/>
                <a:gd name="T66" fmla="*/ 364 w 457"/>
                <a:gd name="T67" fmla="*/ 355 h 446"/>
                <a:gd name="T68" fmla="*/ 364 w 457"/>
                <a:gd name="T69" fmla="*/ 434 h 446"/>
                <a:gd name="T70" fmla="*/ 391 w 457"/>
                <a:gd name="T71" fmla="*/ 402 h 446"/>
                <a:gd name="T72" fmla="*/ 418 w 457"/>
                <a:gd name="T73" fmla="*/ 414 h 446"/>
                <a:gd name="T74" fmla="*/ 418 w 457"/>
                <a:gd name="T75" fmla="*/ 374 h 446"/>
                <a:gd name="T76" fmla="*/ 442 w 457"/>
                <a:gd name="T77" fmla="*/ 365 h 446"/>
                <a:gd name="T78" fmla="*/ 457 w 457"/>
                <a:gd name="T79" fmla="*/ 346 h 446"/>
                <a:gd name="T80" fmla="*/ 457 w 457"/>
                <a:gd name="T81" fmla="*/ 283 h 446"/>
                <a:gd name="T82" fmla="*/ 451 w 457"/>
                <a:gd name="T83" fmla="*/ 272 h 446"/>
                <a:gd name="T84" fmla="*/ 400 w 457"/>
                <a:gd name="T85" fmla="*/ 242 h 446"/>
                <a:gd name="T86" fmla="*/ 400 w 457"/>
                <a:gd name="T87" fmla="*/ 271 h 446"/>
                <a:gd name="T88" fmla="*/ 211 w 457"/>
                <a:gd name="T89" fmla="*/ 320 h 446"/>
                <a:gd name="T90" fmla="*/ 187 w 457"/>
                <a:gd name="T91" fmla="*/ 314 h 446"/>
                <a:gd name="T92" fmla="*/ 56 w 457"/>
                <a:gd name="T93" fmla="*/ 197 h 446"/>
                <a:gd name="T94" fmla="*/ 0 w 457"/>
                <a:gd name="T95" fmla="*/ 218 h 446"/>
                <a:gd name="T96" fmla="*/ 0 w 457"/>
                <a:gd name="T97" fmla="*/ 245 h 446"/>
                <a:gd name="T98" fmla="*/ 224 w 457"/>
                <a:gd name="T99" fmla="*/ 378 h 446"/>
                <a:gd name="T100" fmla="*/ 432 w 457"/>
                <a:gd name="T101" fmla="*/ 299 h 446"/>
                <a:gd name="T102" fmla="*/ 432 w 457"/>
                <a:gd name="T103" fmla="*/ 341 h 446"/>
                <a:gd name="T104" fmla="*/ 418 w 457"/>
                <a:gd name="T105" fmla="*/ 347 h 446"/>
                <a:gd name="T106" fmla="*/ 418 w 457"/>
                <a:gd name="T107" fmla="*/ 3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 h="446">
                  <a:moveTo>
                    <a:pt x="390" y="200"/>
                  </a:moveTo>
                  <a:cubicBezTo>
                    <a:pt x="390" y="216"/>
                    <a:pt x="390" y="216"/>
                    <a:pt x="390" y="216"/>
                  </a:cubicBezTo>
                  <a:cubicBezTo>
                    <a:pt x="215" y="259"/>
                    <a:pt x="215" y="259"/>
                    <a:pt x="215" y="259"/>
                  </a:cubicBezTo>
                  <a:cubicBezTo>
                    <a:pt x="208" y="271"/>
                    <a:pt x="209" y="281"/>
                    <a:pt x="215" y="291"/>
                  </a:cubicBezTo>
                  <a:cubicBezTo>
                    <a:pt x="390" y="248"/>
                    <a:pt x="390" y="248"/>
                    <a:pt x="390" y="248"/>
                  </a:cubicBezTo>
                  <a:cubicBezTo>
                    <a:pt x="390" y="264"/>
                    <a:pt x="390" y="264"/>
                    <a:pt x="390" y="264"/>
                  </a:cubicBezTo>
                  <a:cubicBezTo>
                    <a:pt x="207" y="310"/>
                    <a:pt x="207" y="310"/>
                    <a:pt x="207" y="310"/>
                  </a:cubicBezTo>
                  <a:cubicBezTo>
                    <a:pt x="203" y="310"/>
                    <a:pt x="199" y="310"/>
                    <a:pt x="197" y="308"/>
                  </a:cubicBezTo>
                  <a:cubicBezTo>
                    <a:pt x="56" y="184"/>
                    <a:pt x="56" y="184"/>
                    <a:pt x="56" y="184"/>
                  </a:cubicBezTo>
                  <a:cubicBezTo>
                    <a:pt x="49" y="179"/>
                    <a:pt x="43" y="135"/>
                    <a:pt x="60" y="124"/>
                  </a:cubicBezTo>
                  <a:cubicBezTo>
                    <a:pt x="197" y="244"/>
                    <a:pt x="197" y="244"/>
                    <a:pt x="197" y="244"/>
                  </a:cubicBezTo>
                  <a:cubicBezTo>
                    <a:pt x="199" y="245"/>
                    <a:pt x="203" y="246"/>
                    <a:pt x="207" y="245"/>
                  </a:cubicBezTo>
                  <a:cubicBezTo>
                    <a:pt x="390" y="200"/>
                    <a:pt x="390" y="200"/>
                    <a:pt x="390" y="200"/>
                  </a:cubicBezTo>
                  <a:close/>
                  <a:moveTo>
                    <a:pt x="65" y="46"/>
                  </a:moveTo>
                  <a:cubicBezTo>
                    <a:pt x="249" y="0"/>
                    <a:pt x="249" y="0"/>
                    <a:pt x="249" y="0"/>
                  </a:cubicBezTo>
                  <a:cubicBezTo>
                    <a:pt x="390" y="124"/>
                    <a:pt x="390" y="124"/>
                    <a:pt x="390" y="124"/>
                  </a:cubicBezTo>
                  <a:cubicBezTo>
                    <a:pt x="390" y="140"/>
                    <a:pt x="390" y="140"/>
                    <a:pt x="390" y="140"/>
                  </a:cubicBezTo>
                  <a:cubicBezTo>
                    <a:pt x="215" y="184"/>
                    <a:pt x="215" y="184"/>
                    <a:pt x="215" y="184"/>
                  </a:cubicBezTo>
                  <a:cubicBezTo>
                    <a:pt x="208" y="195"/>
                    <a:pt x="209" y="205"/>
                    <a:pt x="215" y="215"/>
                  </a:cubicBezTo>
                  <a:cubicBezTo>
                    <a:pt x="390" y="172"/>
                    <a:pt x="390" y="172"/>
                    <a:pt x="390" y="172"/>
                  </a:cubicBezTo>
                  <a:cubicBezTo>
                    <a:pt x="390" y="188"/>
                    <a:pt x="390" y="188"/>
                    <a:pt x="390" y="188"/>
                  </a:cubicBezTo>
                  <a:cubicBezTo>
                    <a:pt x="207" y="234"/>
                    <a:pt x="207" y="234"/>
                    <a:pt x="207" y="234"/>
                  </a:cubicBezTo>
                  <a:cubicBezTo>
                    <a:pt x="203" y="235"/>
                    <a:pt x="199" y="234"/>
                    <a:pt x="197" y="232"/>
                  </a:cubicBezTo>
                  <a:cubicBezTo>
                    <a:pt x="56" y="109"/>
                    <a:pt x="56" y="109"/>
                    <a:pt x="56" y="109"/>
                  </a:cubicBezTo>
                  <a:cubicBezTo>
                    <a:pt x="48" y="102"/>
                    <a:pt x="42" y="51"/>
                    <a:pt x="65" y="46"/>
                  </a:cubicBezTo>
                  <a:close/>
                  <a:moveTo>
                    <a:pt x="224" y="421"/>
                  </a:moveTo>
                  <a:cubicBezTo>
                    <a:pt x="0" y="288"/>
                    <a:pt x="0" y="288"/>
                    <a:pt x="0" y="288"/>
                  </a:cubicBezTo>
                  <a:cubicBezTo>
                    <a:pt x="0" y="313"/>
                    <a:pt x="0" y="313"/>
                    <a:pt x="0" y="313"/>
                  </a:cubicBezTo>
                  <a:cubicBezTo>
                    <a:pt x="224" y="446"/>
                    <a:pt x="224" y="446"/>
                    <a:pt x="224" y="446"/>
                  </a:cubicBezTo>
                  <a:cubicBezTo>
                    <a:pt x="353" y="398"/>
                    <a:pt x="353" y="398"/>
                    <a:pt x="353" y="398"/>
                  </a:cubicBezTo>
                  <a:cubicBezTo>
                    <a:pt x="353" y="372"/>
                    <a:pt x="353" y="372"/>
                    <a:pt x="353" y="372"/>
                  </a:cubicBezTo>
                  <a:cubicBezTo>
                    <a:pt x="224" y="421"/>
                    <a:pt x="224" y="421"/>
                    <a:pt x="224" y="421"/>
                  </a:cubicBezTo>
                  <a:close/>
                  <a:moveTo>
                    <a:pt x="418" y="335"/>
                  </a:moveTo>
                  <a:cubicBezTo>
                    <a:pt x="364" y="355"/>
                    <a:pt x="364" y="355"/>
                    <a:pt x="364" y="355"/>
                  </a:cubicBezTo>
                  <a:cubicBezTo>
                    <a:pt x="364" y="434"/>
                    <a:pt x="364" y="434"/>
                    <a:pt x="364" y="434"/>
                  </a:cubicBezTo>
                  <a:cubicBezTo>
                    <a:pt x="391" y="402"/>
                    <a:pt x="391" y="402"/>
                    <a:pt x="391" y="402"/>
                  </a:cubicBezTo>
                  <a:cubicBezTo>
                    <a:pt x="418" y="414"/>
                    <a:pt x="418" y="414"/>
                    <a:pt x="418" y="414"/>
                  </a:cubicBezTo>
                  <a:cubicBezTo>
                    <a:pt x="418" y="374"/>
                    <a:pt x="418" y="374"/>
                    <a:pt x="418" y="374"/>
                  </a:cubicBezTo>
                  <a:cubicBezTo>
                    <a:pt x="442" y="365"/>
                    <a:pt x="442" y="365"/>
                    <a:pt x="442" y="365"/>
                  </a:cubicBezTo>
                  <a:cubicBezTo>
                    <a:pt x="453" y="360"/>
                    <a:pt x="457" y="356"/>
                    <a:pt x="457" y="346"/>
                  </a:cubicBezTo>
                  <a:cubicBezTo>
                    <a:pt x="457" y="283"/>
                    <a:pt x="457" y="283"/>
                    <a:pt x="457" y="283"/>
                  </a:cubicBezTo>
                  <a:cubicBezTo>
                    <a:pt x="457" y="278"/>
                    <a:pt x="455" y="274"/>
                    <a:pt x="451" y="272"/>
                  </a:cubicBezTo>
                  <a:cubicBezTo>
                    <a:pt x="400" y="242"/>
                    <a:pt x="400" y="242"/>
                    <a:pt x="400" y="242"/>
                  </a:cubicBezTo>
                  <a:cubicBezTo>
                    <a:pt x="400" y="271"/>
                    <a:pt x="400" y="271"/>
                    <a:pt x="400" y="271"/>
                  </a:cubicBezTo>
                  <a:cubicBezTo>
                    <a:pt x="211" y="320"/>
                    <a:pt x="211" y="320"/>
                    <a:pt x="211" y="320"/>
                  </a:cubicBezTo>
                  <a:cubicBezTo>
                    <a:pt x="203" y="322"/>
                    <a:pt x="193" y="320"/>
                    <a:pt x="187" y="314"/>
                  </a:cubicBezTo>
                  <a:cubicBezTo>
                    <a:pt x="56" y="197"/>
                    <a:pt x="56" y="197"/>
                    <a:pt x="56" y="197"/>
                  </a:cubicBezTo>
                  <a:cubicBezTo>
                    <a:pt x="0" y="218"/>
                    <a:pt x="0" y="218"/>
                    <a:pt x="0" y="218"/>
                  </a:cubicBezTo>
                  <a:cubicBezTo>
                    <a:pt x="0" y="245"/>
                    <a:pt x="0" y="245"/>
                    <a:pt x="0" y="245"/>
                  </a:cubicBezTo>
                  <a:cubicBezTo>
                    <a:pt x="224" y="378"/>
                    <a:pt x="224" y="378"/>
                    <a:pt x="224" y="378"/>
                  </a:cubicBezTo>
                  <a:cubicBezTo>
                    <a:pt x="432" y="299"/>
                    <a:pt x="432" y="299"/>
                    <a:pt x="432" y="299"/>
                  </a:cubicBezTo>
                  <a:cubicBezTo>
                    <a:pt x="432" y="341"/>
                    <a:pt x="432" y="341"/>
                    <a:pt x="432" y="341"/>
                  </a:cubicBezTo>
                  <a:cubicBezTo>
                    <a:pt x="418" y="347"/>
                    <a:pt x="418" y="347"/>
                    <a:pt x="418" y="347"/>
                  </a:cubicBezTo>
                  <a:cubicBezTo>
                    <a:pt x="418" y="335"/>
                    <a:pt x="418" y="335"/>
                    <a:pt x="418" y="33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254000" y="201683"/>
            <a:ext cx="898070" cy="521970"/>
            <a:chOff x="-254000" y="201683"/>
            <a:chExt cx="898070" cy="521970"/>
          </a:xfrm>
        </p:grpSpPr>
        <p:sp>
          <p:nvSpPr>
            <p:cNvPr id="6" name="圆角矩形 5"/>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701167" y="144940"/>
            <a:ext cx="3839210" cy="582295"/>
          </a:xfrm>
          <a:prstGeom prst="rect">
            <a:avLst/>
          </a:prstGeom>
          <a:noFill/>
        </p:spPr>
        <p:txBody>
          <a:bodyPr wrap="none" lIns="91436" tIns="45718" rIns="91436" bIns="45718" rtlCol="0">
            <a:spAutoFit/>
          </a:bodyPr>
          <a:lstStyle/>
          <a:p>
            <a:r>
              <a:rPr lang="zh-CN" altLang="en-US" sz="3200" dirty="0">
                <a:latin typeface="微软雅黑" panose="020B0503020204020204" pitchFamily="34" charset="-122"/>
                <a:ea typeface="微软雅黑" panose="020B0503020204020204" pitchFamily="34" charset="-122"/>
              </a:rPr>
              <a:t>线性预测分析的应用</a:t>
            </a:r>
            <a:endParaRPr lang="en-US" altLang="zh-CN" sz="32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4560570" y="233680"/>
            <a:ext cx="8844280" cy="439420"/>
            <a:chOff x="2584397" y="217491"/>
            <a:chExt cx="10096500" cy="439541"/>
          </a:xfrm>
        </p:grpSpPr>
        <p:sp>
          <p:nvSpPr>
            <p:cNvPr id="5" name="圆角矩形 4"/>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597445" y="243533"/>
              <a:ext cx="4323343" cy="274396"/>
            </a:xfrm>
            <a:prstGeom prst="rect">
              <a:avLst/>
            </a:prstGeom>
          </p:spPr>
          <p:txBody>
            <a:bodyPr wrap="squar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Application of Linear Prediction Coding</a:t>
              </a:r>
            </a:p>
          </p:txBody>
        </p:sp>
      </p:grpSp>
      <p:pic>
        <p:nvPicPr>
          <p:cNvPr id="42" name="图片 41"/>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1" name="文本框 40"/>
          <p:cNvSpPr txBox="1"/>
          <p:nvPr/>
        </p:nvSpPr>
        <p:spPr>
          <a:xfrm>
            <a:off x="806245" y="1162986"/>
            <a:ext cx="7722370" cy="521970"/>
          </a:xfrm>
          <a:prstGeom prst="rect">
            <a:avLst/>
          </a:prstGeom>
          <a:noFill/>
        </p:spPr>
        <p:txBody>
          <a:bodyPr wrap="square" rtlCol="0">
            <a:spAutoFit/>
          </a:bodyPr>
          <a:lstStyle/>
          <a:p>
            <a:r>
              <a:rPr lang="zh-CN" sz="2800" dirty="0"/>
              <a:t>三、线谱对(LSP)分析</a:t>
            </a:r>
          </a:p>
        </p:txBody>
      </p:sp>
      <p:sp>
        <p:nvSpPr>
          <p:cNvPr id="43" name="文本框 42"/>
          <p:cNvSpPr txBox="1"/>
          <p:nvPr/>
        </p:nvSpPr>
        <p:spPr>
          <a:xfrm>
            <a:off x="1319979" y="1871981"/>
            <a:ext cx="9921875" cy="3785652"/>
          </a:xfrm>
          <a:prstGeom prst="rect">
            <a:avLst/>
          </a:prstGeom>
          <a:noFill/>
        </p:spPr>
        <p:txBody>
          <a:bodyPr wrap="square" rtlCol="0">
            <a:spAutoFit/>
          </a:bodyPr>
          <a:lstStyle/>
          <a:p>
            <a:pPr algn="just"/>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    线谱是指若信号的频率成分近似一条直线，如对正弦波做</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FFT</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分析，如果信号截断刚好是周期的整数倍，那么，得到的频谱结果就是线谱。</a:t>
            </a:r>
          </a:p>
          <a:p>
            <a:pPr algn="just"/>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    线谱对（</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Line Spectral Pairs</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LSP</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）是对线性预测系数的直接数学变换，即对线性预测系数进行表征。</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LSP</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具有良好的量化和差值特性，并且对</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LPC</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参数具有最高效的表达性，因此在语音编码中被广泛运用。线谱对中单独的线通常被称为线谱频率（</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line spectral frequencies</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 </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LSF</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a:t>
            </a:r>
          </a:p>
          <a:p>
            <a:pPr algn="just"/>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    线谱对分析的基本出发点是将</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A</a:t>
            </a:r>
            <a:r>
              <a:rPr lang="en-US" altLang="zh-CN" sz="2400" dirty="0">
                <a:solidFill>
                  <a:srgbClr val="4D4D4D"/>
                </a:solidFill>
                <a:highlight>
                  <a:srgbClr val="FFFFFF"/>
                </a:highlight>
                <a:latin typeface="宋体" panose="02010600030101010101" pitchFamily="2" charset="-122"/>
                <a:ea typeface="宋体" panose="02010600030101010101" pitchFamily="2" charset="-122"/>
                <a:cs typeface="+mj-ea"/>
              </a:rPr>
              <a:t>(</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z)(</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误差传递函数</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的零点通过</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P(z)</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和</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Q(z)</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映射到单位圆上，使得零点直接用频率</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w</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来反映。从物理意义上说，</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P</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和</a:t>
            </a:r>
            <a:r>
              <a:rPr lang="en-US" altLang="zh-CN"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Q</a:t>
            </a:r>
            <a:r>
              <a:rPr lang="zh-CN" altLang="en-US" sz="2400" b="0" i="0" dirty="0">
                <a:solidFill>
                  <a:srgbClr val="4D4D4D"/>
                </a:solidFill>
                <a:effectLst/>
                <a:highlight>
                  <a:srgbClr val="FFFFFF"/>
                </a:highlight>
                <a:latin typeface="宋体" panose="02010600030101010101" pitchFamily="2" charset="-122"/>
                <a:ea typeface="宋体" panose="02010600030101010101" pitchFamily="2" charset="-122"/>
                <a:cs typeface="+mj-ea"/>
              </a:rPr>
              <a:t>就对应着声门全开全闭时的全反射情况。</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8463595" y="1359559"/>
            <a:ext cx="5175127" cy="5041452"/>
            <a:chOff x="3298" y="1632"/>
            <a:chExt cx="1084" cy="1056"/>
          </a:xfrm>
        </p:grpSpPr>
        <p:sp>
          <p:nvSpPr>
            <p:cNvPr id="11" name="AutoShape 3"/>
            <p:cNvSpPr>
              <a:spLocks noChangeAspect="1" noChangeArrowheads="1" noTextEdit="1"/>
            </p:cNvSpPr>
            <p:nvPr/>
          </p:nvSpPr>
          <p:spPr bwMode="auto">
            <a:xfrm>
              <a:off x="3298" y="1632"/>
              <a:ext cx="108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5"/>
            <p:cNvSpPr>
              <a:spLocks noEditPoints="1"/>
            </p:cNvSpPr>
            <p:nvPr/>
          </p:nvSpPr>
          <p:spPr bwMode="auto">
            <a:xfrm>
              <a:off x="3296" y="1630"/>
              <a:ext cx="1086" cy="1061"/>
            </a:xfrm>
            <a:custGeom>
              <a:avLst/>
              <a:gdLst>
                <a:gd name="T0" fmla="*/ 390 w 457"/>
                <a:gd name="T1" fmla="*/ 200 h 446"/>
                <a:gd name="T2" fmla="*/ 390 w 457"/>
                <a:gd name="T3" fmla="*/ 216 h 446"/>
                <a:gd name="T4" fmla="*/ 215 w 457"/>
                <a:gd name="T5" fmla="*/ 259 h 446"/>
                <a:gd name="T6" fmla="*/ 215 w 457"/>
                <a:gd name="T7" fmla="*/ 291 h 446"/>
                <a:gd name="T8" fmla="*/ 390 w 457"/>
                <a:gd name="T9" fmla="*/ 248 h 446"/>
                <a:gd name="T10" fmla="*/ 390 w 457"/>
                <a:gd name="T11" fmla="*/ 264 h 446"/>
                <a:gd name="T12" fmla="*/ 207 w 457"/>
                <a:gd name="T13" fmla="*/ 310 h 446"/>
                <a:gd name="T14" fmla="*/ 197 w 457"/>
                <a:gd name="T15" fmla="*/ 308 h 446"/>
                <a:gd name="T16" fmla="*/ 56 w 457"/>
                <a:gd name="T17" fmla="*/ 184 h 446"/>
                <a:gd name="T18" fmla="*/ 60 w 457"/>
                <a:gd name="T19" fmla="*/ 124 h 446"/>
                <a:gd name="T20" fmla="*/ 197 w 457"/>
                <a:gd name="T21" fmla="*/ 244 h 446"/>
                <a:gd name="T22" fmla="*/ 207 w 457"/>
                <a:gd name="T23" fmla="*/ 245 h 446"/>
                <a:gd name="T24" fmla="*/ 390 w 457"/>
                <a:gd name="T25" fmla="*/ 200 h 446"/>
                <a:gd name="T26" fmla="*/ 65 w 457"/>
                <a:gd name="T27" fmla="*/ 46 h 446"/>
                <a:gd name="T28" fmla="*/ 249 w 457"/>
                <a:gd name="T29" fmla="*/ 0 h 446"/>
                <a:gd name="T30" fmla="*/ 390 w 457"/>
                <a:gd name="T31" fmla="*/ 124 h 446"/>
                <a:gd name="T32" fmla="*/ 390 w 457"/>
                <a:gd name="T33" fmla="*/ 140 h 446"/>
                <a:gd name="T34" fmla="*/ 215 w 457"/>
                <a:gd name="T35" fmla="*/ 184 h 446"/>
                <a:gd name="T36" fmla="*/ 215 w 457"/>
                <a:gd name="T37" fmla="*/ 215 h 446"/>
                <a:gd name="T38" fmla="*/ 390 w 457"/>
                <a:gd name="T39" fmla="*/ 172 h 446"/>
                <a:gd name="T40" fmla="*/ 390 w 457"/>
                <a:gd name="T41" fmla="*/ 188 h 446"/>
                <a:gd name="T42" fmla="*/ 207 w 457"/>
                <a:gd name="T43" fmla="*/ 234 h 446"/>
                <a:gd name="T44" fmla="*/ 197 w 457"/>
                <a:gd name="T45" fmla="*/ 232 h 446"/>
                <a:gd name="T46" fmla="*/ 56 w 457"/>
                <a:gd name="T47" fmla="*/ 109 h 446"/>
                <a:gd name="T48" fmla="*/ 65 w 457"/>
                <a:gd name="T49" fmla="*/ 46 h 446"/>
                <a:gd name="T50" fmla="*/ 224 w 457"/>
                <a:gd name="T51" fmla="*/ 421 h 446"/>
                <a:gd name="T52" fmla="*/ 0 w 457"/>
                <a:gd name="T53" fmla="*/ 288 h 446"/>
                <a:gd name="T54" fmla="*/ 0 w 457"/>
                <a:gd name="T55" fmla="*/ 313 h 446"/>
                <a:gd name="T56" fmla="*/ 224 w 457"/>
                <a:gd name="T57" fmla="*/ 446 h 446"/>
                <a:gd name="T58" fmla="*/ 353 w 457"/>
                <a:gd name="T59" fmla="*/ 398 h 446"/>
                <a:gd name="T60" fmla="*/ 353 w 457"/>
                <a:gd name="T61" fmla="*/ 372 h 446"/>
                <a:gd name="T62" fmla="*/ 224 w 457"/>
                <a:gd name="T63" fmla="*/ 421 h 446"/>
                <a:gd name="T64" fmla="*/ 418 w 457"/>
                <a:gd name="T65" fmla="*/ 335 h 446"/>
                <a:gd name="T66" fmla="*/ 364 w 457"/>
                <a:gd name="T67" fmla="*/ 355 h 446"/>
                <a:gd name="T68" fmla="*/ 364 w 457"/>
                <a:gd name="T69" fmla="*/ 434 h 446"/>
                <a:gd name="T70" fmla="*/ 391 w 457"/>
                <a:gd name="T71" fmla="*/ 402 h 446"/>
                <a:gd name="T72" fmla="*/ 418 w 457"/>
                <a:gd name="T73" fmla="*/ 414 h 446"/>
                <a:gd name="T74" fmla="*/ 418 w 457"/>
                <a:gd name="T75" fmla="*/ 374 h 446"/>
                <a:gd name="T76" fmla="*/ 442 w 457"/>
                <a:gd name="T77" fmla="*/ 365 h 446"/>
                <a:gd name="T78" fmla="*/ 457 w 457"/>
                <a:gd name="T79" fmla="*/ 346 h 446"/>
                <a:gd name="T80" fmla="*/ 457 w 457"/>
                <a:gd name="T81" fmla="*/ 283 h 446"/>
                <a:gd name="T82" fmla="*/ 451 w 457"/>
                <a:gd name="T83" fmla="*/ 272 h 446"/>
                <a:gd name="T84" fmla="*/ 400 w 457"/>
                <a:gd name="T85" fmla="*/ 242 h 446"/>
                <a:gd name="T86" fmla="*/ 400 w 457"/>
                <a:gd name="T87" fmla="*/ 271 h 446"/>
                <a:gd name="T88" fmla="*/ 211 w 457"/>
                <a:gd name="T89" fmla="*/ 320 h 446"/>
                <a:gd name="T90" fmla="*/ 187 w 457"/>
                <a:gd name="T91" fmla="*/ 314 h 446"/>
                <a:gd name="T92" fmla="*/ 56 w 457"/>
                <a:gd name="T93" fmla="*/ 197 h 446"/>
                <a:gd name="T94" fmla="*/ 0 w 457"/>
                <a:gd name="T95" fmla="*/ 218 h 446"/>
                <a:gd name="T96" fmla="*/ 0 w 457"/>
                <a:gd name="T97" fmla="*/ 245 h 446"/>
                <a:gd name="T98" fmla="*/ 224 w 457"/>
                <a:gd name="T99" fmla="*/ 378 h 446"/>
                <a:gd name="T100" fmla="*/ 432 w 457"/>
                <a:gd name="T101" fmla="*/ 299 h 446"/>
                <a:gd name="T102" fmla="*/ 432 w 457"/>
                <a:gd name="T103" fmla="*/ 341 h 446"/>
                <a:gd name="T104" fmla="*/ 418 w 457"/>
                <a:gd name="T105" fmla="*/ 347 h 446"/>
                <a:gd name="T106" fmla="*/ 418 w 457"/>
                <a:gd name="T107" fmla="*/ 3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 h="446">
                  <a:moveTo>
                    <a:pt x="390" y="200"/>
                  </a:moveTo>
                  <a:cubicBezTo>
                    <a:pt x="390" y="216"/>
                    <a:pt x="390" y="216"/>
                    <a:pt x="390" y="216"/>
                  </a:cubicBezTo>
                  <a:cubicBezTo>
                    <a:pt x="215" y="259"/>
                    <a:pt x="215" y="259"/>
                    <a:pt x="215" y="259"/>
                  </a:cubicBezTo>
                  <a:cubicBezTo>
                    <a:pt x="208" y="271"/>
                    <a:pt x="209" y="281"/>
                    <a:pt x="215" y="291"/>
                  </a:cubicBezTo>
                  <a:cubicBezTo>
                    <a:pt x="390" y="248"/>
                    <a:pt x="390" y="248"/>
                    <a:pt x="390" y="248"/>
                  </a:cubicBezTo>
                  <a:cubicBezTo>
                    <a:pt x="390" y="264"/>
                    <a:pt x="390" y="264"/>
                    <a:pt x="390" y="264"/>
                  </a:cubicBezTo>
                  <a:cubicBezTo>
                    <a:pt x="207" y="310"/>
                    <a:pt x="207" y="310"/>
                    <a:pt x="207" y="310"/>
                  </a:cubicBezTo>
                  <a:cubicBezTo>
                    <a:pt x="203" y="310"/>
                    <a:pt x="199" y="310"/>
                    <a:pt x="197" y="308"/>
                  </a:cubicBezTo>
                  <a:cubicBezTo>
                    <a:pt x="56" y="184"/>
                    <a:pt x="56" y="184"/>
                    <a:pt x="56" y="184"/>
                  </a:cubicBezTo>
                  <a:cubicBezTo>
                    <a:pt x="49" y="179"/>
                    <a:pt x="43" y="135"/>
                    <a:pt x="60" y="124"/>
                  </a:cubicBezTo>
                  <a:cubicBezTo>
                    <a:pt x="197" y="244"/>
                    <a:pt x="197" y="244"/>
                    <a:pt x="197" y="244"/>
                  </a:cubicBezTo>
                  <a:cubicBezTo>
                    <a:pt x="199" y="245"/>
                    <a:pt x="203" y="246"/>
                    <a:pt x="207" y="245"/>
                  </a:cubicBezTo>
                  <a:cubicBezTo>
                    <a:pt x="390" y="200"/>
                    <a:pt x="390" y="200"/>
                    <a:pt x="390" y="200"/>
                  </a:cubicBezTo>
                  <a:close/>
                  <a:moveTo>
                    <a:pt x="65" y="46"/>
                  </a:moveTo>
                  <a:cubicBezTo>
                    <a:pt x="249" y="0"/>
                    <a:pt x="249" y="0"/>
                    <a:pt x="249" y="0"/>
                  </a:cubicBezTo>
                  <a:cubicBezTo>
                    <a:pt x="390" y="124"/>
                    <a:pt x="390" y="124"/>
                    <a:pt x="390" y="124"/>
                  </a:cubicBezTo>
                  <a:cubicBezTo>
                    <a:pt x="390" y="140"/>
                    <a:pt x="390" y="140"/>
                    <a:pt x="390" y="140"/>
                  </a:cubicBezTo>
                  <a:cubicBezTo>
                    <a:pt x="215" y="184"/>
                    <a:pt x="215" y="184"/>
                    <a:pt x="215" y="184"/>
                  </a:cubicBezTo>
                  <a:cubicBezTo>
                    <a:pt x="208" y="195"/>
                    <a:pt x="209" y="205"/>
                    <a:pt x="215" y="215"/>
                  </a:cubicBezTo>
                  <a:cubicBezTo>
                    <a:pt x="390" y="172"/>
                    <a:pt x="390" y="172"/>
                    <a:pt x="390" y="172"/>
                  </a:cubicBezTo>
                  <a:cubicBezTo>
                    <a:pt x="390" y="188"/>
                    <a:pt x="390" y="188"/>
                    <a:pt x="390" y="188"/>
                  </a:cubicBezTo>
                  <a:cubicBezTo>
                    <a:pt x="207" y="234"/>
                    <a:pt x="207" y="234"/>
                    <a:pt x="207" y="234"/>
                  </a:cubicBezTo>
                  <a:cubicBezTo>
                    <a:pt x="203" y="235"/>
                    <a:pt x="199" y="234"/>
                    <a:pt x="197" y="232"/>
                  </a:cubicBezTo>
                  <a:cubicBezTo>
                    <a:pt x="56" y="109"/>
                    <a:pt x="56" y="109"/>
                    <a:pt x="56" y="109"/>
                  </a:cubicBezTo>
                  <a:cubicBezTo>
                    <a:pt x="48" y="102"/>
                    <a:pt x="42" y="51"/>
                    <a:pt x="65" y="46"/>
                  </a:cubicBezTo>
                  <a:close/>
                  <a:moveTo>
                    <a:pt x="224" y="421"/>
                  </a:moveTo>
                  <a:cubicBezTo>
                    <a:pt x="0" y="288"/>
                    <a:pt x="0" y="288"/>
                    <a:pt x="0" y="288"/>
                  </a:cubicBezTo>
                  <a:cubicBezTo>
                    <a:pt x="0" y="313"/>
                    <a:pt x="0" y="313"/>
                    <a:pt x="0" y="313"/>
                  </a:cubicBezTo>
                  <a:cubicBezTo>
                    <a:pt x="224" y="446"/>
                    <a:pt x="224" y="446"/>
                    <a:pt x="224" y="446"/>
                  </a:cubicBezTo>
                  <a:cubicBezTo>
                    <a:pt x="353" y="398"/>
                    <a:pt x="353" y="398"/>
                    <a:pt x="353" y="398"/>
                  </a:cubicBezTo>
                  <a:cubicBezTo>
                    <a:pt x="353" y="372"/>
                    <a:pt x="353" y="372"/>
                    <a:pt x="353" y="372"/>
                  </a:cubicBezTo>
                  <a:cubicBezTo>
                    <a:pt x="224" y="421"/>
                    <a:pt x="224" y="421"/>
                    <a:pt x="224" y="421"/>
                  </a:cubicBezTo>
                  <a:close/>
                  <a:moveTo>
                    <a:pt x="418" y="335"/>
                  </a:moveTo>
                  <a:cubicBezTo>
                    <a:pt x="364" y="355"/>
                    <a:pt x="364" y="355"/>
                    <a:pt x="364" y="355"/>
                  </a:cubicBezTo>
                  <a:cubicBezTo>
                    <a:pt x="364" y="434"/>
                    <a:pt x="364" y="434"/>
                    <a:pt x="364" y="434"/>
                  </a:cubicBezTo>
                  <a:cubicBezTo>
                    <a:pt x="391" y="402"/>
                    <a:pt x="391" y="402"/>
                    <a:pt x="391" y="402"/>
                  </a:cubicBezTo>
                  <a:cubicBezTo>
                    <a:pt x="418" y="414"/>
                    <a:pt x="418" y="414"/>
                    <a:pt x="418" y="414"/>
                  </a:cubicBezTo>
                  <a:cubicBezTo>
                    <a:pt x="418" y="374"/>
                    <a:pt x="418" y="374"/>
                    <a:pt x="418" y="374"/>
                  </a:cubicBezTo>
                  <a:cubicBezTo>
                    <a:pt x="442" y="365"/>
                    <a:pt x="442" y="365"/>
                    <a:pt x="442" y="365"/>
                  </a:cubicBezTo>
                  <a:cubicBezTo>
                    <a:pt x="453" y="360"/>
                    <a:pt x="457" y="356"/>
                    <a:pt x="457" y="346"/>
                  </a:cubicBezTo>
                  <a:cubicBezTo>
                    <a:pt x="457" y="283"/>
                    <a:pt x="457" y="283"/>
                    <a:pt x="457" y="283"/>
                  </a:cubicBezTo>
                  <a:cubicBezTo>
                    <a:pt x="457" y="278"/>
                    <a:pt x="455" y="274"/>
                    <a:pt x="451" y="272"/>
                  </a:cubicBezTo>
                  <a:cubicBezTo>
                    <a:pt x="400" y="242"/>
                    <a:pt x="400" y="242"/>
                    <a:pt x="400" y="242"/>
                  </a:cubicBezTo>
                  <a:cubicBezTo>
                    <a:pt x="400" y="271"/>
                    <a:pt x="400" y="271"/>
                    <a:pt x="400" y="271"/>
                  </a:cubicBezTo>
                  <a:cubicBezTo>
                    <a:pt x="211" y="320"/>
                    <a:pt x="211" y="320"/>
                    <a:pt x="211" y="320"/>
                  </a:cubicBezTo>
                  <a:cubicBezTo>
                    <a:pt x="203" y="322"/>
                    <a:pt x="193" y="320"/>
                    <a:pt x="187" y="314"/>
                  </a:cubicBezTo>
                  <a:cubicBezTo>
                    <a:pt x="56" y="197"/>
                    <a:pt x="56" y="197"/>
                    <a:pt x="56" y="197"/>
                  </a:cubicBezTo>
                  <a:cubicBezTo>
                    <a:pt x="0" y="218"/>
                    <a:pt x="0" y="218"/>
                    <a:pt x="0" y="218"/>
                  </a:cubicBezTo>
                  <a:cubicBezTo>
                    <a:pt x="0" y="245"/>
                    <a:pt x="0" y="245"/>
                    <a:pt x="0" y="245"/>
                  </a:cubicBezTo>
                  <a:cubicBezTo>
                    <a:pt x="224" y="378"/>
                    <a:pt x="224" y="378"/>
                    <a:pt x="224" y="378"/>
                  </a:cubicBezTo>
                  <a:cubicBezTo>
                    <a:pt x="432" y="299"/>
                    <a:pt x="432" y="299"/>
                    <a:pt x="432" y="299"/>
                  </a:cubicBezTo>
                  <a:cubicBezTo>
                    <a:pt x="432" y="341"/>
                    <a:pt x="432" y="341"/>
                    <a:pt x="432" y="341"/>
                  </a:cubicBezTo>
                  <a:cubicBezTo>
                    <a:pt x="418" y="347"/>
                    <a:pt x="418" y="347"/>
                    <a:pt x="418" y="347"/>
                  </a:cubicBezTo>
                  <a:cubicBezTo>
                    <a:pt x="418" y="335"/>
                    <a:pt x="418" y="335"/>
                    <a:pt x="418" y="33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2" name="图片 41"/>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 name="文本框 3">
            <a:extLst>
              <a:ext uri="{FF2B5EF4-FFF2-40B4-BE49-F238E27FC236}">
                <a16:creationId xmlns:a16="http://schemas.microsoft.com/office/drawing/2014/main" id="{80700F64-4229-84FA-CC86-286995F6D400}"/>
              </a:ext>
            </a:extLst>
          </p:cNvPr>
          <p:cNvSpPr txBox="1"/>
          <p:nvPr/>
        </p:nvSpPr>
        <p:spPr>
          <a:xfrm>
            <a:off x="4248615" y="985815"/>
            <a:ext cx="8586439" cy="2123658"/>
          </a:xfrm>
          <a:prstGeom prst="rect">
            <a:avLst/>
          </a:prstGeom>
          <a:noFill/>
        </p:spPr>
        <p:txBody>
          <a:bodyPr wrap="square" rtlCol="0">
            <a:spAutoFit/>
          </a:bodyPr>
          <a:lstStyle/>
          <a:p>
            <a:r>
              <a:rPr lang="zh-CN" altLang="en-US" sz="6600" dirty="0"/>
              <a:t>谢谢倾听</a:t>
            </a:r>
            <a:endParaRPr lang="en-US" altLang="zh-CN" sz="6600" dirty="0"/>
          </a:p>
          <a:p>
            <a:endParaRPr lang="zh-CN" altLang="en-US" sz="6600" dirty="0"/>
          </a:p>
        </p:txBody>
      </p:sp>
      <p:sp>
        <p:nvSpPr>
          <p:cNvPr id="12" name="文本框 11">
            <a:extLst>
              <a:ext uri="{FF2B5EF4-FFF2-40B4-BE49-F238E27FC236}">
                <a16:creationId xmlns:a16="http://schemas.microsoft.com/office/drawing/2014/main" id="{690B8E95-E585-D4C4-FCD4-3A93962BA9B4}"/>
              </a:ext>
            </a:extLst>
          </p:cNvPr>
          <p:cNvSpPr txBox="1"/>
          <p:nvPr/>
        </p:nvSpPr>
        <p:spPr>
          <a:xfrm>
            <a:off x="4739658" y="2475104"/>
            <a:ext cx="7058722" cy="1477328"/>
          </a:xfrm>
          <a:prstGeom prst="rect">
            <a:avLst/>
          </a:prstGeom>
          <a:noFill/>
        </p:spPr>
        <p:txBody>
          <a:bodyPr wrap="square" rtlCol="0">
            <a:spAutoFit/>
          </a:bodyPr>
          <a:lstStyle/>
          <a:p>
            <a:r>
              <a:rPr lang="en-US" altLang="zh-CN" dirty="0"/>
              <a:t>PPT</a:t>
            </a:r>
            <a:r>
              <a:rPr lang="zh-CN" altLang="en-US" dirty="0"/>
              <a:t>制作：何天豪，杨昊麒</a:t>
            </a:r>
            <a:endParaRPr lang="en-US" altLang="zh-CN" dirty="0"/>
          </a:p>
          <a:p>
            <a:endParaRPr lang="en-US" altLang="zh-CN" dirty="0"/>
          </a:p>
          <a:p>
            <a:r>
              <a:rPr lang="zh-CN" altLang="en-US" dirty="0"/>
              <a:t>例程制作：杨泽旗</a:t>
            </a:r>
            <a:endParaRPr lang="en-US" altLang="zh-CN" dirty="0"/>
          </a:p>
          <a:p>
            <a:endParaRPr lang="en-US" altLang="zh-CN" dirty="0"/>
          </a:p>
          <a:p>
            <a:r>
              <a:rPr lang="zh-CN" altLang="en-US" dirty="0"/>
              <a:t>汇报展示：倪春晖</a:t>
            </a:r>
          </a:p>
        </p:txBody>
      </p:sp>
      <p:sp>
        <p:nvSpPr>
          <p:cNvPr id="2" name="文本框 1">
            <a:extLst>
              <a:ext uri="{FF2B5EF4-FFF2-40B4-BE49-F238E27FC236}">
                <a16:creationId xmlns:a16="http://schemas.microsoft.com/office/drawing/2014/main" id="{66D50E91-B8CC-46FE-8F17-63B17EBA362E}"/>
              </a:ext>
            </a:extLst>
          </p:cNvPr>
          <p:cNvSpPr txBox="1"/>
          <p:nvPr/>
        </p:nvSpPr>
        <p:spPr>
          <a:xfrm>
            <a:off x="3350215" y="4598762"/>
            <a:ext cx="5491569" cy="646331"/>
          </a:xfrm>
          <a:prstGeom prst="rect">
            <a:avLst/>
          </a:prstGeom>
          <a:noFill/>
        </p:spPr>
        <p:txBody>
          <a:bodyPr wrap="square" rtlCol="0">
            <a:spAutoFit/>
          </a:bodyPr>
          <a:lstStyle/>
          <a:p>
            <a:r>
              <a:rPr lang="zh-CN" altLang="en-US" dirty="0"/>
              <a:t>本次汇报例程代码以及</a:t>
            </a:r>
            <a:r>
              <a:rPr lang="en-US" altLang="zh-CN" dirty="0"/>
              <a:t>ppt</a:t>
            </a:r>
            <a:r>
              <a:rPr lang="zh-CN" altLang="en-US" dirty="0"/>
              <a:t>已开源至</a:t>
            </a:r>
            <a:r>
              <a:rPr lang="en-US" altLang="zh-CN" dirty="0" err="1"/>
              <a:t>Github</a:t>
            </a:r>
            <a:r>
              <a:rPr lang="zh-CN" altLang="en-US" dirty="0"/>
              <a:t>：</a:t>
            </a:r>
            <a:r>
              <a:rPr lang="en-US" altLang="zh-CN" dirty="0"/>
              <a:t>https://github.com/qzy555/digital-speech-processing.git</a:t>
            </a:r>
            <a:endParaRPr lang="zh-CN" altLang="en-US" dirty="0"/>
          </a:p>
        </p:txBody>
      </p:sp>
    </p:spTree>
    <p:extLst>
      <p:ext uri="{BB962C8B-B14F-4D97-AF65-F5344CB8AC3E}">
        <p14:creationId xmlns:p14="http://schemas.microsoft.com/office/powerpoint/2010/main" val="332102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a:fillRect/>
          </a:stretch>
        </p:blipFill>
        <p:spPr>
          <a:xfrm>
            <a:off x="6321176" y="2686649"/>
            <a:ext cx="5870824" cy="1542449"/>
          </a:xfrm>
          <a:prstGeom prst="rect">
            <a:avLst/>
          </a:prstGeom>
        </p:spPr>
      </p:pic>
      <p:sp>
        <p:nvSpPr>
          <p:cNvPr id="11" name="矩形 10"/>
          <p:cNvSpPr/>
          <p:nvPr/>
        </p:nvSpPr>
        <p:spPr>
          <a:xfrm>
            <a:off x="2857500" y="2686049"/>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10" name="矩形 9"/>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7996"/>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1</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2950335" y="2781038"/>
            <a:ext cx="2646870"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研究背景</a:t>
            </a:r>
          </a:p>
        </p:txBody>
      </p:sp>
      <p:sp>
        <p:nvSpPr>
          <p:cNvPr id="16" name="矩形 15"/>
          <p:cNvSpPr/>
          <p:nvPr/>
        </p:nvSpPr>
        <p:spPr>
          <a:xfrm>
            <a:off x="2950335" y="3581999"/>
            <a:ext cx="3201766"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a:fillRect/>
          </a:stretch>
        </p:blipFill>
        <p:spPr>
          <a:xfrm>
            <a:off x="9815333" y="135922"/>
            <a:ext cx="2376667" cy="7345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grpSp>
        <p:nvGrpSpPr>
          <p:cNvPr id="15" name="组合 14"/>
          <p:cNvGrpSpPr/>
          <p:nvPr/>
        </p:nvGrpSpPr>
        <p:grpSpPr>
          <a:xfrm>
            <a:off x="2584397" y="217491"/>
            <a:ext cx="1009650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9797" y="239783"/>
              <a:ext cx="2198222" cy="276995"/>
            </a:xfrm>
            <a:prstGeom prst="rect">
              <a:avLst/>
            </a:prstGeom>
            <a:no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BACKGROUNDS</a:t>
              </a:r>
            </a:p>
          </p:txBody>
        </p:sp>
      </p:gr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9928" y="378280"/>
            <a:ext cx="7246327" cy="7337033"/>
          </a:xfrm>
          <a:prstGeom prst="rect">
            <a:avLst/>
          </a:prstGeom>
        </p:spPr>
      </p:pic>
      <p:sp>
        <p:nvSpPr>
          <p:cNvPr id="12" name="矩形 11"/>
          <p:cNvSpPr/>
          <p:nvPr/>
        </p:nvSpPr>
        <p:spPr>
          <a:xfrm>
            <a:off x="917839" y="3085073"/>
            <a:ext cx="5954187" cy="2616099"/>
          </a:xfrm>
          <a:prstGeom prst="rect">
            <a:avLst/>
          </a:prstGeom>
        </p:spPr>
        <p:txBody>
          <a:bodyPr wrap="square" lIns="91438" tIns="45719" rIns="91438" bIns="45719">
            <a:spAutoFit/>
          </a:bodyPr>
          <a:lstStyle/>
          <a:p>
            <a:pPr algn="just"/>
            <a:r>
              <a:rPr lang="zh-CN" altLang="en-US" sz="2400" kern="100" dirty="0">
                <a:effectLst/>
                <a:latin typeface="+mn-ea"/>
                <a:cs typeface="Times New Roman" panose="02020603050405020304" pitchFamily="18" charset="0"/>
              </a:rPr>
              <a:t>  语音处理用以研究语音发声过程，语音信号的统计特性，语音的自动识别，机器合成以及语音感知等各种处理技术</a:t>
            </a:r>
            <a:r>
              <a:rPr lang="en-US" altLang="zh-CN" sz="2400" kern="100" dirty="0">
                <a:latin typeface="+mn-ea"/>
                <a:cs typeface="Times New Roman" panose="02020603050405020304" pitchFamily="18" charset="0"/>
              </a:rPr>
              <a:t>.</a:t>
            </a:r>
            <a:r>
              <a:rPr lang="zh-CN" altLang="en-US" sz="2400" kern="100" dirty="0">
                <a:effectLst/>
                <a:latin typeface="+mn-ea"/>
                <a:cs typeface="Times New Roman" panose="02020603050405020304" pitchFamily="18" charset="0"/>
              </a:rPr>
              <a:t>由于现代的语音技术都以数字计算为基础，并借助微处理器，信号处理器或通用计算机加以实现，因此也称之为数字语音信号处理。</a:t>
            </a:r>
            <a:endParaRPr lang="en-US" altLang="zh-CN" sz="2400" kern="100" dirty="0">
              <a:effectLst/>
              <a:latin typeface="+mn-ea"/>
              <a:cs typeface="Times New Roman" panose="02020603050405020304" pitchFamily="18" charset="0"/>
            </a:endParaRPr>
          </a:p>
          <a:p>
            <a:pPr algn="just"/>
            <a:endParaRPr lang="zh-CN" altLang="zh-CN" sz="2000" kern="100" dirty="0">
              <a:effectLst/>
              <a:latin typeface="+mn-ea"/>
              <a:cs typeface="Times New Roman" panose="02020603050405020304" pitchFamily="18" charset="0"/>
            </a:endParaRPr>
          </a:p>
        </p:txBody>
      </p:sp>
      <p:grpSp>
        <p:nvGrpSpPr>
          <p:cNvPr id="16" name="组合 15"/>
          <p:cNvGrpSpPr/>
          <p:nvPr/>
        </p:nvGrpSpPr>
        <p:grpSpPr>
          <a:xfrm>
            <a:off x="938041" y="2339792"/>
            <a:ext cx="5790137" cy="420307"/>
            <a:chOff x="938041" y="2339792"/>
            <a:chExt cx="5790137" cy="420307"/>
          </a:xfrm>
          <a:solidFill>
            <a:srgbClr val="014924"/>
          </a:solidFill>
        </p:grpSpPr>
        <p:sp>
          <p:nvSpPr>
            <p:cNvPr id="3" name="矩形 2"/>
            <p:cNvSpPr/>
            <p:nvPr/>
          </p:nvSpPr>
          <p:spPr>
            <a:xfrm>
              <a:off x="938041" y="2339792"/>
              <a:ext cx="5790137" cy="4203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75873" y="2354306"/>
              <a:ext cx="1569652" cy="369328"/>
            </a:xfrm>
            <a:prstGeom prst="rect">
              <a:avLst/>
            </a:prstGeom>
            <a:grp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语音信号处理</a:t>
              </a:r>
            </a:p>
          </p:txBody>
        </p:sp>
        <p:sp>
          <p:nvSpPr>
            <p:cNvPr id="13" name="矩形 12"/>
            <p:cNvSpPr/>
            <p:nvPr/>
          </p:nvSpPr>
          <p:spPr>
            <a:xfrm>
              <a:off x="2583357" y="2422987"/>
              <a:ext cx="1311576" cy="253916"/>
            </a:xfrm>
            <a:prstGeom prst="rect">
              <a:avLst/>
            </a:prstGeom>
            <a:grpFill/>
          </p:spPr>
          <p:txBody>
            <a:bodyPr wrap="none">
              <a:spAutoFit/>
            </a:bodyPr>
            <a:lstStyle/>
            <a:p>
              <a:pPr algn="ctr"/>
              <a:r>
                <a:rPr lang="en-US" altLang="zh-CN" sz="1050" dirty="0">
                  <a:solidFill>
                    <a:schemeClr val="bg1"/>
                  </a:solidFill>
                  <a:latin typeface="微软雅黑" panose="020B0503020204020204" pitchFamily="34" charset="-122"/>
                  <a:ea typeface="微软雅黑" panose="020B0503020204020204" pitchFamily="34" charset="-122"/>
                </a:rPr>
                <a:t>RESEARCH TOPIC</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pic>
        <p:nvPicPr>
          <p:cNvPr id="18" name="图片 17"/>
          <p:cNvPicPr>
            <a:picLocks noChangeAspect="1"/>
          </p:cNvPicPr>
          <p:nvPr/>
        </p:nvPicPr>
        <p:blipFill rotWithShape="1">
          <a:blip r:embed="rId4"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a:fillRect/>
          </a:stretch>
        </p:blipFill>
        <p:spPr>
          <a:xfrm>
            <a:off x="6321176" y="2686649"/>
            <a:ext cx="5870824" cy="1542449"/>
          </a:xfrm>
          <a:prstGeom prst="rect">
            <a:avLst/>
          </a:prstGeom>
        </p:spPr>
      </p:pic>
      <p:sp>
        <p:nvSpPr>
          <p:cNvPr id="18" name="矩形 17"/>
          <p:cNvSpPr/>
          <p:nvPr/>
        </p:nvSpPr>
        <p:spPr>
          <a:xfrm>
            <a:off x="2857500" y="2686049"/>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9" name="矩形 8"/>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2</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2950335" y="2781038"/>
            <a:ext cx="3877977"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线性预测分析</a:t>
            </a:r>
          </a:p>
        </p:txBody>
      </p:sp>
      <p:sp>
        <p:nvSpPr>
          <p:cNvPr id="17" name="矩形 16"/>
          <p:cNvSpPr/>
          <p:nvPr/>
        </p:nvSpPr>
        <p:spPr>
          <a:xfrm>
            <a:off x="3095571" y="3581999"/>
            <a:ext cx="2911303"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Linear Prediction Coding</a:t>
            </a:r>
          </a:p>
        </p:txBody>
      </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a:fillRect/>
          </a:stretch>
        </p:blipFill>
        <p:spPr>
          <a:xfrm>
            <a:off x="9815333" y="135922"/>
            <a:ext cx="2376667" cy="7345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8366440" y="1485924"/>
            <a:ext cx="5175127" cy="5041452"/>
            <a:chOff x="3298" y="1632"/>
            <a:chExt cx="1084" cy="1056"/>
          </a:xfrm>
        </p:grpSpPr>
        <p:sp>
          <p:nvSpPr>
            <p:cNvPr id="11" name="AutoShape 3"/>
            <p:cNvSpPr>
              <a:spLocks noChangeAspect="1" noChangeArrowheads="1" noTextEdit="1"/>
            </p:cNvSpPr>
            <p:nvPr/>
          </p:nvSpPr>
          <p:spPr bwMode="auto">
            <a:xfrm>
              <a:off x="3298" y="1632"/>
              <a:ext cx="108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5"/>
            <p:cNvSpPr>
              <a:spLocks noEditPoints="1"/>
            </p:cNvSpPr>
            <p:nvPr/>
          </p:nvSpPr>
          <p:spPr bwMode="auto">
            <a:xfrm>
              <a:off x="3296" y="1630"/>
              <a:ext cx="1086" cy="1061"/>
            </a:xfrm>
            <a:custGeom>
              <a:avLst/>
              <a:gdLst>
                <a:gd name="T0" fmla="*/ 390 w 457"/>
                <a:gd name="T1" fmla="*/ 200 h 446"/>
                <a:gd name="T2" fmla="*/ 390 w 457"/>
                <a:gd name="T3" fmla="*/ 216 h 446"/>
                <a:gd name="T4" fmla="*/ 215 w 457"/>
                <a:gd name="T5" fmla="*/ 259 h 446"/>
                <a:gd name="T6" fmla="*/ 215 w 457"/>
                <a:gd name="T7" fmla="*/ 291 h 446"/>
                <a:gd name="T8" fmla="*/ 390 w 457"/>
                <a:gd name="T9" fmla="*/ 248 h 446"/>
                <a:gd name="T10" fmla="*/ 390 w 457"/>
                <a:gd name="T11" fmla="*/ 264 h 446"/>
                <a:gd name="T12" fmla="*/ 207 w 457"/>
                <a:gd name="T13" fmla="*/ 310 h 446"/>
                <a:gd name="T14" fmla="*/ 197 w 457"/>
                <a:gd name="T15" fmla="*/ 308 h 446"/>
                <a:gd name="T16" fmla="*/ 56 w 457"/>
                <a:gd name="T17" fmla="*/ 184 h 446"/>
                <a:gd name="T18" fmla="*/ 60 w 457"/>
                <a:gd name="T19" fmla="*/ 124 h 446"/>
                <a:gd name="T20" fmla="*/ 197 w 457"/>
                <a:gd name="T21" fmla="*/ 244 h 446"/>
                <a:gd name="T22" fmla="*/ 207 w 457"/>
                <a:gd name="T23" fmla="*/ 245 h 446"/>
                <a:gd name="T24" fmla="*/ 390 w 457"/>
                <a:gd name="T25" fmla="*/ 200 h 446"/>
                <a:gd name="T26" fmla="*/ 65 w 457"/>
                <a:gd name="T27" fmla="*/ 46 h 446"/>
                <a:gd name="T28" fmla="*/ 249 w 457"/>
                <a:gd name="T29" fmla="*/ 0 h 446"/>
                <a:gd name="T30" fmla="*/ 390 w 457"/>
                <a:gd name="T31" fmla="*/ 124 h 446"/>
                <a:gd name="T32" fmla="*/ 390 w 457"/>
                <a:gd name="T33" fmla="*/ 140 h 446"/>
                <a:gd name="T34" fmla="*/ 215 w 457"/>
                <a:gd name="T35" fmla="*/ 184 h 446"/>
                <a:gd name="T36" fmla="*/ 215 w 457"/>
                <a:gd name="T37" fmla="*/ 215 h 446"/>
                <a:gd name="T38" fmla="*/ 390 w 457"/>
                <a:gd name="T39" fmla="*/ 172 h 446"/>
                <a:gd name="T40" fmla="*/ 390 w 457"/>
                <a:gd name="T41" fmla="*/ 188 h 446"/>
                <a:gd name="T42" fmla="*/ 207 w 457"/>
                <a:gd name="T43" fmla="*/ 234 h 446"/>
                <a:gd name="T44" fmla="*/ 197 w 457"/>
                <a:gd name="T45" fmla="*/ 232 h 446"/>
                <a:gd name="T46" fmla="*/ 56 w 457"/>
                <a:gd name="T47" fmla="*/ 109 h 446"/>
                <a:gd name="T48" fmla="*/ 65 w 457"/>
                <a:gd name="T49" fmla="*/ 46 h 446"/>
                <a:gd name="T50" fmla="*/ 224 w 457"/>
                <a:gd name="T51" fmla="*/ 421 h 446"/>
                <a:gd name="T52" fmla="*/ 0 w 457"/>
                <a:gd name="T53" fmla="*/ 288 h 446"/>
                <a:gd name="T54" fmla="*/ 0 w 457"/>
                <a:gd name="T55" fmla="*/ 313 h 446"/>
                <a:gd name="T56" fmla="*/ 224 w 457"/>
                <a:gd name="T57" fmla="*/ 446 h 446"/>
                <a:gd name="T58" fmla="*/ 353 w 457"/>
                <a:gd name="T59" fmla="*/ 398 h 446"/>
                <a:gd name="T60" fmla="*/ 353 w 457"/>
                <a:gd name="T61" fmla="*/ 372 h 446"/>
                <a:gd name="T62" fmla="*/ 224 w 457"/>
                <a:gd name="T63" fmla="*/ 421 h 446"/>
                <a:gd name="T64" fmla="*/ 418 w 457"/>
                <a:gd name="T65" fmla="*/ 335 h 446"/>
                <a:gd name="T66" fmla="*/ 364 w 457"/>
                <a:gd name="T67" fmla="*/ 355 h 446"/>
                <a:gd name="T68" fmla="*/ 364 w 457"/>
                <a:gd name="T69" fmla="*/ 434 h 446"/>
                <a:gd name="T70" fmla="*/ 391 w 457"/>
                <a:gd name="T71" fmla="*/ 402 h 446"/>
                <a:gd name="T72" fmla="*/ 418 w 457"/>
                <a:gd name="T73" fmla="*/ 414 h 446"/>
                <a:gd name="T74" fmla="*/ 418 w 457"/>
                <a:gd name="T75" fmla="*/ 374 h 446"/>
                <a:gd name="T76" fmla="*/ 442 w 457"/>
                <a:gd name="T77" fmla="*/ 365 h 446"/>
                <a:gd name="T78" fmla="*/ 457 w 457"/>
                <a:gd name="T79" fmla="*/ 346 h 446"/>
                <a:gd name="T80" fmla="*/ 457 w 457"/>
                <a:gd name="T81" fmla="*/ 283 h 446"/>
                <a:gd name="T82" fmla="*/ 451 w 457"/>
                <a:gd name="T83" fmla="*/ 272 h 446"/>
                <a:gd name="T84" fmla="*/ 400 w 457"/>
                <a:gd name="T85" fmla="*/ 242 h 446"/>
                <a:gd name="T86" fmla="*/ 400 w 457"/>
                <a:gd name="T87" fmla="*/ 271 h 446"/>
                <a:gd name="T88" fmla="*/ 211 w 457"/>
                <a:gd name="T89" fmla="*/ 320 h 446"/>
                <a:gd name="T90" fmla="*/ 187 w 457"/>
                <a:gd name="T91" fmla="*/ 314 h 446"/>
                <a:gd name="T92" fmla="*/ 56 w 457"/>
                <a:gd name="T93" fmla="*/ 197 h 446"/>
                <a:gd name="T94" fmla="*/ 0 w 457"/>
                <a:gd name="T95" fmla="*/ 218 h 446"/>
                <a:gd name="T96" fmla="*/ 0 w 457"/>
                <a:gd name="T97" fmla="*/ 245 h 446"/>
                <a:gd name="T98" fmla="*/ 224 w 457"/>
                <a:gd name="T99" fmla="*/ 378 h 446"/>
                <a:gd name="T100" fmla="*/ 432 w 457"/>
                <a:gd name="T101" fmla="*/ 299 h 446"/>
                <a:gd name="T102" fmla="*/ 432 w 457"/>
                <a:gd name="T103" fmla="*/ 341 h 446"/>
                <a:gd name="T104" fmla="*/ 418 w 457"/>
                <a:gd name="T105" fmla="*/ 347 h 446"/>
                <a:gd name="T106" fmla="*/ 418 w 457"/>
                <a:gd name="T107" fmla="*/ 3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 h="446">
                  <a:moveTo>
                    <a:pt x="390" y="200"/>
                  </a:moveTo>
                  <a:cubicBezTo>
                    <a:pt x="390" y="216"/>
                    <a:pt x="390" y="216"/>
                    <a:pt x="390" y="216"/>
                  </a:cubicBezTo>
                  <a:cubicBezTo>
                    <a:pt x="215" y="259"/>
                    <a:pt x="215" y="259"/>
                    <a:pt x="215" y="259"/>
                  </a:cubicBezTo>
                  <a:cubicBezTo>
                    <a:pt x="208" y="271"/>
                    <a:pt x="209" y="281"/>
                    <a:pt x="215" y="291"/>
                  </a:cubicBezTo>
                  <a:cubicBezTo>
                    <a:pt x="390" y="248"/>
                    <a:pt x="390" y="248"/>
                    <a:pt x="390" y="248"/>
                  </a:cubicBezTo>
                  <a:cubicBezTo>
                    <a:pt x="390" y="264"/>
                    <a:pt x="390" y="264"/>
                    <a:pt x="390" y="264"/>
                  </a:cubicBezTo>
                  <a:cubicBezTo>
                    <a:pt x="207" y="310"/>
                    <a:pt x="207" y="310"/>
                    <a:pt x="207" y="310"/>
                  </a:cubicBezTo>
                  <a:cubicBezTo>
                    <a:pt x="203" y="310"/>
                    <a:pt x="199" y="310"/>
                    <a:pt x="197" y="308"/>
                  </a:cubicBezTo>
                  <a:cubicBezTo>
                    <a:pt x="56" y="184"/>
                    <a:pt x="56" y="184"/>
                    <a:pt x="56" y="184"/>
                  </a:cubicBezTo>
                  <a:cubicBezTo>
                    <a:pt x="49" y="179"/>
                    <a:pt x="43" y="135"/>
                    <a:pt x="60" y="124"/>
                  </a:cubicBezTo>
                  <a:cubicBezTo>
                    <a:pt x="197" y="244"/>
                    <a:pt x="197" y="244"/>
                    <a:pt x="197" y="244"/>
                  </a:cubicBezTo>
                  <a:cubicBezTo>
                    <a:pt x="199" y="245"/>
                    <a:pt x="203" y="246"/>
                    <a:pt x="207" y="245"/>
                  </a:cubicBezTo>
                  <a:cubicBezTo>
                    <a:pt x="390" y="200"/>
                    <a:pt x="390" y="200"/>
                    <a:pt x="390" y="200"/>
                  </a:cubicBezTo>
                  <a:close/>
                  <a:moveTo>
                    <a:pt x="65" y="46"/>
                  </a:moveTo>
                  <a:cubicBezTo>
                    <a:pt x="249" y="0"/>
                    <a:pt x="249" y="0"/>
                    <a:pt x="249" y="0"/>
                  </a:cubicBezTo>
                  <a:cubicBezTo>
                    <a:pt x="390" y="124"/>
                    <a:pt x="390" y="124"/>
                    <a:pt x="390" y="124"/>
                  </a:cubicBezTo>
                  <a:cubicBezTo>
                    <a:pt x="390" y="140"/>
                    <a:pt x="390" y="140"/>
                    <a:pt x="390" y="140"/>
                  </a:cubicBezTo>
                  <a:cubicBezTo>
                    <a:pt x="215" y="184"/>
                    <a:pt x="215" y="184"/>
                    <a:pt x="215" y="184"/>
                  </a:cubicBezTo>
                  <a:cubicBezTo>
                    <a:pt x="208" y="195"/>
                    <a:pt x="209" y="205"/>
                    <a:pt x="215" y="215"/>
                  </a:cubicBezTo>
                  <a:cubicBezTo>
                    <a:pt x="390" y="172"/>
                    <a:pt x="390" y="172"/>
                    <a:pt x="390" y="172"/>
                  </a:cubicBezTo>
                  <a:cubicBezTo>
                    <a:pt x="390" y="188"/>
                    <a:pt x="390" y="188"/>
                    <a:pt x="390" y="188"/>
                  </a:cubicBezTo>
                  <a:cubicBezTo>
                    <a:pt x="207" y="234"/>
                    <a:pt x="207" y="234"/>
                    <a:pt x="207" y="234"/>
                  </a:cubicBezTo>
                  <a:cubicBezTo>
                    <a:pt x="203" y="235"/>
                    <a:pt x="199" y="234"/>
                    <a:pt x="197" y="232"/>
                  </a:cubicBezTo>
                  <a:cubicBezTo>
                    <a:pt x="56" y="109"/>
                    <a:pt x="56" y="109"/>
                    <a:pt x="56" y="109"/>
                  </a:cubicBezTo>
                  <a:cubicBezTo>
                    <a:pt x="48" y="102"/>
                    <a:pt x="42" y="51"/>
                    <a:pt x="65" y="46"/>
                  </a:cubicBezTo>
                  <a:close/>
                  <a:moveTo>
                    <a:pt x="224" y="421"/>
                  </a:moveTo>
                  <a:cubicBezTo>
                    <a:pt x="0" y="288"/>
                    <a:pt x="0" y="288"/>
                    <a:pt x="0" y="288"/>
                  </a:cubicBezTo>
                  <a:cubicBezTo>
                    <a:pt x="0" y="313"/>
                    <a:pt x="0" y="313"/>
                    <a:pt x="0" y="313"/>
                  </a:cubicBezTo>
                  <a:cubicBezTo>
                    <a:pt x="224" y="446"/>
                    <a:pt x="224" y="446"/>
                    <a:pt x="224" y="446"/>
                  </a:cubicBezTo>
                  <a:cubicBezTo>
                    <a:pt x="353" y="398"/>
                    <a:pt x="353" y="398"/>
                    <a:pt x="353" y="398"/>
                  </a:cubicBezTo>
                  <a:cubicBezTo>
                    <a:pt x="353" y="372"/>
                    <a:pt x="353" y="372"/>
                    <a:pt x="353" y="372"/>
                  </a:cubicBezTo>
                  <a:cubicBezTo>
                    <a:pt x="224" y="421"/>
                    <a:pt x="224" y="421"/>
                    <a:pt x="224" y="421"/>
                  </a:cubicBezTo>
                  <a:close/>
                  <a:moveTo>
                    <a:pt x="418" y="335"/>
                  </a:moveTo>
                  <a:cubicBezTo>
                    <a:pt x="364" y="355"/>
                    <a:pt x="364" y="355"/>
                    <a:pt x="364" y="355"/>
                  </a:cubicBezTo>
                  <a:cubicBezTo>
                    <a:pt x="364" y="434"/>
                    <a:pt x="364" y="434"/>
                    <a:pt x="364" y="434"/>
                  </a:cubicBezTo>
                  <a:cubicBezTo>
                    <a:pt x="391" y="402"/>
                    <a:pt x="391" y="402"/>
                    <a:pt x="391" y="402"/>
                  </a:cubicBezTo>
                  <a:cubicBezTo>
                    <a:pt x="418" y="414"/>
                    <a:pt x="418" y="414"/>
                    <a:pt x="418" y="414"/>
                  </a:cubicBezTo>
                  <a:cubicBezTo>
                    <a:pt x="418" y="374"/>
                    <a:pt x="418" y="374"/>
                    <a:pt x="418" y="374"/>
                  </a:cubicBezTo>
                  <a:cubicBezTo>
                    <a:pt x="442" y="365"/>
                    <a:pt x="442" y="365"/>
                    <a:pt x="442" y="365"/>
                  </a:cubicBezTo>
                  <a:cubicBezTo>
                    <a:pt x="453" y="360"/>
                    <a:pt x="457" y="356"/>
                    <a:pt x="457" y="346"/>
                  </a:cubicBezTo>
                  <a:cubicBezTo>
                    <a:pt x="457" y="283"/>
                    <a:pt x="457" y="283"/>
                    <a:pt x="457" y="283"/>
                  </a:cubicBezTo>
                  <a:cubicBezTo>
                    <a:pt x="457" y="278"/>
                    <a:pt x="455" y="274"/>
                    <a:pt x="451" y="272"/>
                  </a:cubicBezTo>
                  <a:cubicBezTo>
                    <a:pt x="400" y="242"/>
                    <a:pt x="400" y="242"/>
                    <a:pt x="400" y="242"/>
                  </a:cubicBezTo>
                  <a:cubicBezTo>
                    <a:pt x="400" y="271"/>
                    <a:pt x="400" y="271"/>
                    <a:pt x="400" y="271"/>
                  </a:cubicBezTo>
                  <a:cubicBezTo>
                    <a:pt x="211" y="320"/>
                    <a:pt x="211" y="320"/>
                    <a:pt x="211" y="320"/>
                  </a:cubicBezTo>
                  <a:cubicBezTo>
                    <a:pt x="203" y="322"/>
                    <a:pt x="193" y="320"/>
                    <a:pt x="187" y="314"/>
                  </a:cubicBezTo>
                  <a:cubicBezTo>
                    <a:pt x="56" y="197"/>
                    <a:pt x="56" y="197"/>
                    <a:pt x="56" y="197"/>
                  </a:cubicBezTo>
                  <a:cubicBezTo>
                    <a:pt x="0" y="218"/>
                    <a:pt x="0" y="218"/>
                    <a:pt x="0" y="218"/>
                  </a:cubicBezTo>
                  <a:cubicBezTo>
                    <a:pt x="0" y="245"/>
                    <a:pt x="0" y="245"/>
                    <a:pt x="0" y="245"/>
                  </a:cubicBezTo>
                  <a:cubicBezTo>
                    <a:pt x="224" y="378"/>
                    <a:pt x="224" y="378"/>
                    <a:pt x="224" y="378"/>
                  </a:cubicBezTo>
                  <a:cubicBezTo>
                    <a:pt x="432" y="299"/>
                    <a:pt x="432" y="299"/>
                    <a:pt x="432" y="299"/>
                  </a:cubicBezTo>
                  <a:cubicBezTo>
                    <a:pt x="432" y="341"/>
                    <a:pt x="432" y="341"/>
                    <a:pt x="432" y="341"/>
                  </a:cubicBezTo>
                  <a:cubicBezTo>
                    <a:pt x="418" y="347"/>
                    <a:pt x="418" y="347"/>
                    <a:pt x="418" y="347"/>
                  </a:cubicBezTo>
                  <a:cubicBezTo>
                    <a:pt x="418" y="335"/>
                    <a:pt x="418" y="335"/>
                    <a:pt x="418" y="33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254000" y="201683"/>
            <a:ext cx="898070" cy="523220"/>
            <a:chOff x="-254000" y="201683"/>
            <a:chExt cx="898070" cy="523220"/>
          </a:xfrm>
        </p:grpSpPr>
        <p:sp>
          <p:nvSpPr>
            <p:cNvPr id="6" name="圆角矩形 5"/>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701167" y="144940"/>
            <a:ext cx="2646870" cy="584771"/>
          </a:xfrm>
          <a:prstGeom prst="rect">
            <a:avLst/>
          </a:prstGeom>
          <a:noFill/>
        </p:spPr>
        <p:txBody>
          <a:bodyPr wrap="none" lIns="91436" tIns="45718" rIns="91436" bIns="45718" rtlCol="0">
            <a:spAutoFit/>
          </a:bodyPr>
          <a:lstStyle/>
          <a:p>
            <a:r>
              <a:rPr lang="zh-CN" altLang="en-US" sz="3200" dirty="0">
                <a:latin typeface="微软雅黑" panose="020B0503020204020204" pitchFamily="34" charset="-122"/>
                <a:ea typeface="微软雅黑" panose="020B0503020204020204" pitchFamily="34" charset="-122"/>
              </a:rPr>
              <a:t>线性预测分析</a:t>
            </a:r>
          </a:p>
        </p:txBody>
      </p:sp>
      <p:grpSp>
        <p:nvGrpSpPr>
          <p:cNvPr id="10" name="组合 9"/>
          <p:cNvGrpSpPr/>
          <p:nvPr/>
        </p:nvGrpSpPr>
        <p:grpSpPr>
          <a:xfrm>
            <a:off x="3308642" y="233369"/>
            <a:ext cx="10096500" cy="439541"/>
            <a:chOff x="2584397" y="217491"/>
            <a:chExt cx="10096500" cy="439541"/>
          </a:xfrm>
        </p:grpSpPr>
        <p:sp>
          <p:nvSpPr>
            <p:cNvPr id="5" name="圆角矩形 4"/>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597747" y="243297"/>
              <a:ext cx="1998681"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Linear Prediction Coding</a:t>
              </a:r>
            </a:p>
          </p:txBody>
        </p:sp>
      </p:grpSp>
      <p:pic>
        <p:nvPicPr>
          <p:cNvPr id="42" name="图片 41"/>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1" name="文本框 40"/>
          <p:cNvSpPr txBox="1"/>
          <p:nvPr/>
        </p:nvSpPr>
        <p:spPr>
          <a:xfrm>
            <a:off x="806245" y="1162986"/>
            <a:ext cx="7722370" cy="523220"/>
          </a:xfrm>
          <a:prstGeom prst="rect">
            <a:avLst/>
          </a:prstGeom>
          <a:noFill/>
        </p:spPr>
        <p:txBody>
          <a:bodyPr wrap="square" rtlCol="0">
            <a:spAutoFit/>
          </a:bodyPr>
          <a:lstStyle/>
          <a:p>
            <a:r>
              <a:rPr lang="zh-CN" altLang="en-US" sz="2800" dirty="0"/>
              <a:t>一</a:t>
            </a:r>
            <a:r>
              <a:rPr lang="en-US" altLang="zh-CN" sz="2800" dirty="0"/>
              <a:t>. </a:t>
            </a:r>
            <a:r>
              <a:rPr lang="zh-CN" altLang="en-US" sz="2800" dirty="0"/>
              <a:t>线性预测分析的概念</a:t>
            </a:r>
          </a:p>
        </p:txBody>
      </p:sp>
      <p:sp>
        <p:nvSpPr>
          <p:cNvPr id="43" name="文本框 42"/>
          <p:cNvSpPr txBox="1"/>
          <p:nvPr/>
        </p:nvSpPr>
        <p:spPr>
          <a:xfrm>
            <a:off x="806245" y="1966452"/>
            <a:ext cx="9832258" cy="1846659"/>
          </a:xfrm>
          <a:prstGeom prst="rect">
            <a:avLst/>
          </a:prstGeom>
          <a:noFill/>
        </p:spPr>
        <p:txBody>
          <a:bodyPr wrap="square" rtlCol="0">
            <a:spAutoFit/>
          </a:bodyPr>
          <a:lstStyle/>
          <a:p>
            <a:r>
              <a:rPr lang="en-US" altLang="zh-CN" sz="2400" kern="100" dirty="0">
                <a:effectLst/>
                <a:latin typeface="+mn-ea"/>
                <a:cs typeface="Times New Roman" panose="02020603050405020304" pitchFamily="18" charset="0"/>
              </a:rPr>
              <a:t>    </a:t>
            </a:r>
            <a:r>
              <a:rPr lang="zh-CN" altLang="zh-CN" sz="2400" kern="100" dirty="0">
                <a:effectLst/>
                <a:latin typeface="+mn-ea"/>
                <a:cs typeface="Times New Roman" panose="02020603050405020304" pitchFamily="18" charset="0"/>
              </a:rPr>
              <a:t>线性预测</a:t>
            </a:r>
            <a:r>
              <a:rPr lang="en-US" altLang="zh-CN" sz="2400" kern="100" dirty="0">
                <a:effectLst/>
                <a:latin typeface="+mn-ea"/>
                <a:cs typeface="Times New Roman" panose="02020603050405020304" pitchFamily="18" charset="0"/>
              </a:rPr>
              <a:t>(LPC)</a:t>
            </a:r>
            <a:r>
              <a:rPr lang="zh-CN" altLang="zh-CN" sz="2400" kern="100" dirty="0">
                <a:effectLst/>
                <a:latin typeface="+mn-ea"/>
                <a:cs typeface="Times New Roman" panose="02020603050405020304" pitchFamily="18" charset="0"/>
              </a:rPr>
              <a:t>可</a:t>
            </a:r>
            <a:r>
              <a:rPr lang="zh-CN" altLang="en-US" sz="2400" kern="100" dirty="0">
                <a:effectLst/>
                <a:latin typeface="+mn-ea"/>
                <a:cs typeface="Times New Roman" panose="02020603050405020304" pitchFamily="18" charset="0"/>
              </a:rPr>
              <a:t>极</a:t>
            </a:r>
            <a:r>
              <a:rPr lang="zh-CN" altLang="zh-CN" sz="2400" kern="100" dirty="0">
                <a:effectLst/>
                <a:latin typeface="+mn-ea"/>
                <a:cs typeface="Times New Roman" panose="02020603050405020304" pitchFamily="18" charset="0"/>
              </a:rPr>
              <a:t>精确地估计语音参数，其基本思想是一个语音的取样可用过去若干语音取样的线性组合来逼近。通过使得实际语音取样与</a:t>
            </a:r>
            <a:r>
              <a:rPr lang="en-US" altLang="zh-CN" sz="2400" kern="100" dirty="0">
                <a:effectLst/>
                <a:latin typeface="+mn-ea"/>
                <a:cs typeface="Times New Roman" panose="02020603050405020304" pitchFamily="18" charset="0"/>
              </a:rPr>
              <a:t>LPC</a:t>
            </a:r>
            <a:r>
              <a:rPr lang="zh-CN" altLang="zh-CN" sz="2400" kern="100" dirty="0">
                <a:effectLst/>
                <a:latin typeface="+mn-ea"/>
                <a:cs typeface="Times New Roman" panose="02020603050405020304" pitchFamily="18" charset="0"/>
              </a:rPr>
              <a:t>取样间差值的平方和最小，即进行</a:t>
            </a:r>
            <a:r>
              <a:rPr lang="en-US" altLang="zh-CN" sz="2400" kern="100" dirty="0">
                <a:effectLst/>
                <a:latin typeface="+mn-ea"/>
                <a:cs typeface="Times New Roman" panose="02020603050405020304" pitchFamily="18" charset="0"/>
              </a:rPr>
              <a:t>LMS</a:t>
            </a:r>
            <a:r>
              <a:rPr lang="zh-CN" altLang="zh-CN" sz="2400" kern="100" dirty="0">
                <a:effectLst/>
                <a:latin typeface="+mn-ea"/>
                <a:cs typeface="Times New Roman" panose="02020603050405020304" pitchFamily="18" charset="0"/>
              </a:rPr>
              <a:t>逼近，可决定唯一的一组预测系数</a:t>
            </a:r>
            <a:r>
              <a:rPr lang="zh-CN" altLang="en-US" sz="2400" kern="100" dirty="0">
                <a:latin typeface="+mn-ea"/>
                <a:cs typeface="Times New Roman" panose="02020603050405020304" pitchFamily="18" charset="0"/>
              </a:rPr>
              <a:t>，也</a:t>
            </a:r>
            <a:r>
              <a:rPr lang="zh-CN" altLang="zh-CN" sz="2400" kern="100" dirty="0">
                <a:effectLst/>
                <a:latin typeface="+mn-ea"/>
                <a:cs typeface="Times New Roman" panose="02020603050405020304" pitchFamily="18" charset="0"/>
              </a:rPr>
              <a:t>就是线性组合中的加权系数。</a:t>
            </a:r>
          </a:p>
          <a:p>
            <a:endParaRPr lang="zh-CN" altLang="en-US" dirty="0"/>
          </a:p>
        </p:txBody>
      </p:sp>
      <p:sp>
        <p:nvSpPr>
          <p:cNvPr id="45" name="文本框 44"/>
          <p:cNvSpPr txBox="1"/>
          <p:nvPr/>
        </p:nvSpPr>
        <p:spPr>
          <a:xfrm>
            <a:off x="892098" y="3572503"/>
            <a:ext cx="10057131" cy="1477328"/>
          </a:xfrm>
          <a:prstGeom prst="rect">
            <a:avLst/>
          </a:prstGeom>
          <a:noFill/>
        </p:spPr>
        <p:txBody>
          <a:bodyPr wrap="square" rtlCol="0">
            <a:spAutoFit/>
          </a:bodyPr>
          <a:lstStyle/>
          <a:p>
            <a:r>
              <a:rPr lang="en-US" altLang="zh-CN" sz="2400" kern="100" dirty="0">
                <a:effectLst/>
                <a:latin typeface="+mn-ea"/>
                <a:cs typeface="Times New Roman" panose="02020603050405020304" pitchFamily="18" charset="0"/>
              </a:rPr>
              <a:t>    LPC</a:t>
            </a:r>
            <a:r>
              <a:rPr lang="zh-CN" altLang="en-US" sz="2400" kern="100" dirty="0">
                <a:effectLst/>
                <a:latin typeface="+mn-ea"/>
                <a:cs typeface="Times New Roman" panose="02020603050405020304" pitchFamily="18" charset="0"/>
              </a:rPr>
              <a:t>技术</a:t>
            </a:r>
            <a:r>
              <a:rPr lang="zh-CN" altLang="zh-CN" sz="2400" kern="100" dirty="0">
                <a:effectLst/>
                <a:latin typeface="+mn-ea"/>
                <a:cs typeface="Times New Roman" panose="02020603050405020304" pitchFamily="18" charset="0"/>
              </a:rPr>
              <a:t>用于语音信号处理，不仅</a:t>
            </a:r>
            <a:r>
              <a:rPr lang="zh-CN" altLang="en-US" sz="2400" kern="100" dirty="0">
                <a:effectLst/>
                <a:latin typeface="+mn-ea"/>
                <a:cs typeface="Times New Roman" panose="02020603050405020304" pitchFamily="18" charset="0"/>
              </a:rPr>
              <a:t>可以对语音信号进行精确</a:t>
            </a:r>
            <a:r>
              <a:rPr lang="zh-CN" altLang="en-US" sz="2400" kern="100" dirty="0">
                <a:latin typeface="+mn-ea"/>
                <a:cs typeface="Times New Roman" panose="02020603050405020304" pitchFamily="18" charset="0"/>
              </a:rPr>
              <a:t>的</a:t>
            </a:r>
            <a:r>
              <a:rPr lang="zh-CN" altLang="zh-CN" sz="2400" kern="100" dirty="0">
                <a:effectLst/>
                <a:latin typeface="+mn-ea"/>
                <a:cs typeface="Times New Roman" panose="02020603050405020304" pitchFamily="18" charset="0"/>
              </a:rPr>
              <a:t>预测，</a:t>
            </a:r>
            <a:r>
              <a:rPr lang="zh-CN" altLang="en-US" sz="2400" kern="100" dirty="0">
                <a:effectLst/>
                <a:latin typeface="+mn-ea"/>
                <a:cs typeface="Times New Roman" panose="02020603050405020304" pitchFamily="18" charset="0"/>
              </a:rPr>
              <a:t>还</a:t>
            </a:r>
            <a:r>
              <a:rPr lang="zh-CN" altLang="zh-CN" sz="2400" kern="100" dirty="0">
                <a:effectLst/>
                <a:latin typeface="+mn-ea"/>
                <a:cs typeface="Times New Roman" panose="02020603050405020304" pitchFamily="18" charset="0"/>
              </a:rPr>
              <a:t>提供了</a:t>
            </a:r>
            <a:r>
              <a:rPr lang="zh-CN" altLang="en-US" sz="2400" kern="100" dirty="0">
                <a:latin typeface="+mn-ea"/>
                <a:cs typeface="Times New Roman" panose="02020603050405020304" pitchFamily="18" charset="0"/>
              </a:rPr>
              <a:t>良</a:t>
            </a:r>
            <a:r>
              <a:rPr lang="zh-CN" altLang="zh-CN" sz="2400" kern="100" dirty="0">
                <a:effectLst/>
                <a:latin typeface="+mn-ea"/>
                <a:cs typeface="Times New Roman" panose="02020603050405020304" pitchFamily="18" charset="0"/>
              </a:rPr>
              <a:t>好的声道模型</a:t>
            </a:r>
            <a:r>
              <a:rPr lang="zh-CN" altLang="en-US"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利用其参数可以</a:t>
            </a:r>
            <a:r>
              <a:rPr lang="zh-CN" altLang="en-US" sz="2400" kern="100" dirty="0">
                <a:latin typeface="+mn-ea"/>
                <a:cs typeface="Times New Roman" panose="02020603050405020304" pitchFamily="18" charset="0"/>
              </a:rPr>
              <a:t>有效地提升语音信号的质量，</a:t>
            </a:r>
            <a:r>
              <a:rPr lang="zh-CN" altLang="zh-CN" sz="2400" kern="100" dirty="0">
                <a:effectLst/>
                <a:latin typeface="+mn-ea"/>
                <a:cs typeface="Times New Roman" panose="02020603050405020304" pitchFamily="18" charset="0"/>
              </a:rPr>
              <a:t>如降低传输码率、解混响等。</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8366440" y="1485924"/>
            <a:ext cx="5175127" cy="5041452"/>
            <a:chOff x="3298" y="1632"/>
            <a:chExt cx="1084" cy="1056"/>
          </a:xfrm>
        </p:grpSpPr>
        <p:sp>
          <p:nvSpPr>
            <p:cNvPr id="11" name="AutoShape 3"/>
            <p:cNvSpPr>
              <a:spLocks noChangeAspect="1" noChangeArrowheads="1" noTextEdit="1"/>
            </p:cNvSpPr>
            <p:nvPr/>
          </p:nvSpPr>
          <p:spPr bwMode="auto">
            <a:xfrm>
              <a:off x="3298" y="1632"/>
              <a:ext cx="108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5"/>
            <p:cNvSpPr>
              <a:spLocks noEditPoints="1"/>
            </p:cNvSpPr>
            <p:nvPr/>
          </p:nvSpPr>
          <p:spPr bwMode="auto">
            <a:xfrm>
              <a:off x="3296" y="1630"/>
              <a:ext cx="1086" cy="1061"/>
            </a:xfrm>
            <a:custGeom>
              <a:avLst/>
              <a:gdLst>
                <a:gd name="T0" fmla="*/ 390 w 457"/>
                <a:gd name="T1" fmla="*/ 200 h 446"/>
                <a:gd name="T2" fmla="*/ 390 w 457"/>
                <a:gd name="T3" fmla="*/ 216 h 446"/>
                <a:gd name="T4" fmla="*/ 215 w 457"/>
                <a:gd name="T5" fmla="*/ 259 h 446"/>
                <a:gd name="T6" fmla="*/ 215 w 457"/>
                <a:gd name="T7" fmla="*/ 291 h 446"/>
                <a:gd name="T8" fmla="*/ 390 w 457"/>
                <a:gd name="T9" fmla="*/ 248 h 446"/>
                <a:gd name="T10" fmla="*/ 390 w 457"/>
                <a:gd name="T11" fmla="*/ 264 h 446"/>
                <a:gd name="T12" fmla="*/ 207 w 457"/>
                <a:gd name="T13" fmla="*/ 310 h 446"/>
                <a:gd name="T14" fmla="*/ 197 w 457"/>
                <a:gd name="T15" fmla="*/ 308 h 446"/>
                <a:gd name="T16" fmla="*/ 56 w 457"/>
                <a:gd name="T17" fmla="*/ 184 h 446"/>
                <a:gd name="T18" fmla="*/ 60 w 457"/>
                <a:gd name="T19" fmla="*/ 124 h 446"/>
                <a:gd name="T20" fmla="*/ 197 w 457"/>
                <a:gd name="T21" fmla="*/ 244 h 446"/>
                <a:gd name="T22" fmla="*/ 207 w 457"/>
                <a:gd name="T23" fmla="*/ 245 h 446"/>
                <a:gd name="T24" fmla="*/ 390 w 457"/>
                <a:gd name="T25" fmla="*/ 200 h 446"/>
                <a:gd name="T26" fmla="*/ 65 w 457"/>
                <a:gd name="T27" fmla="*/ 46 h 446"/>
                <a:gd name="T28" fmla="*/ 249 w 457"/>
                <a:gd name="T29" fmla="*/ 0 h 446"/>
                <a:gd name="T30" fmla="*/ 390 w 457"/>
                <a:gd name="T31" fmla="*/ 124 h 446"/>
                <a:gd name="T32" fmla="*/ 390 w 457"/>
                <a:gd name="T33" fmla="*/ 140 h 446"/>
                <a:gd name="T34" fmla="*/ 215 w 457"/>
                <a:gd name="T35" fmla="*/ 184 h 446"/>
                <a:gd name="T36" fmla="*/ 215 w 457"/>
                <a:gd name="T37" fmla="*/ 215 h 446"/>
                <a:gd name="T38" fmla="*/ 390 w 457"/>
                <a:gd name="T39" fmla="*/ 172 h 446"/>
                <a:gd name="T40" fmla="*/ 390 w 457"/>
                <a:gd name="T41" fmla="*/ 188 h 446"/>
                <a:gd name="T42" fmla="*/ 207 w 457"/>
                <a:gd name="T43" fmla="*/ 234 h 446"/>
                <a:gd name="T44" fmla="*/ 197 w 457"/>
                <a:gd name="T45" fmla="*/ 232 h 446"/>
                <a:gd name="T46" fmla="*/ 56 w 457"/>
                <a:gd name="T47" fmla="*/ 109 h 446"/>
                <a:gd name="T48" fmla="*/ 65 w 457"/>
                <a:gd name="T49" fmla="*/ 46 h 446"/>
                <a:gd name="T50" fmla="*/ 224 w 457"/>
                <a:gd name="T51" fmla="*/ 421 h 446"/>
                <a:gd name="T52" fmla="*/ 0 w 457"/>
                <a:gd name="T53" fmla="*/ 288 h 446"/>
                <a:gd name="T54" fmla="*/ 0 w 457"/>
                <a:gd name="T55" fmla="*/ 313 h 446"/>
                <a:gd name="T56" fmla="*/ 224 w 457"/>
                <a:gd name="T57" fmla="*/ 446 h 446"/>
                <a:gd name="T58" fmla="*/ 353 w 457"/>
                <a:gd name="T59" fmla="*/ 398 h 446"/>
                <a:gd name="T60" fmla="*/ 353 w 457"/>
                <a:gd name="T61" fmla="*/ 372 h 446"/>
                <a:gd name="T62" fmla="*/ 224 w 457"/>
                <a:gd name="T63" fmla="*/ 421 h 446"/>
                <a:gd name="T64" fmla="*/ 418 w 457"/>
                <a:gd name="T65" fmla="*/ 335 h 446"/>
                <a:gd name="T66" fmla="*/ 364 w 457"/>
                <a:gd name="T67" fmla="*/ 355 h 446"/>
                <a:gd name="T68" fmla="*/ 364 w 457"/>
                <a:gd name="T69" fmla="*/ 434 h 446"/>
                <a:gd name="T70" fmla="*/ 391 w 457"/>
                <a:gd name="T71" fmla="*/ 402 h 446"/>
                <a:gd name="T72" fmla="*/ 418 w 457"/>
                <a:gd name="T73" fmla="*/ 414 h 446"/>
                <a:gd name="T74" fmla="*/ 418 w 457"/>
                <a:gd name="T75" fmla="*/ 374 h 446"/>
                <a:gd name="T76" fmla="*/ 442 w 457"/>
                <a:gd name="T77" fmla="*/ 365 h 446"/>
                <a:gd name="T78" fmla="*/ 457 w 457"/>
                <a:gd name="T79" fmla="*/ 346 h 446"/>
                <a:gd name="T80" fmla="*/ 457 w 457"/>
                <a:gd name="T81" fmla="*/ 283 h 446"/>
                <a:gd name="T82" fmla="*/ 451 w 457"/>
                <a:gd name="T83" fmla="*/ 272 h 446"/>
                <a:gd name="T84" fmla="*/ 400 w 457"/>
                <a:gd name="T85" fmla="*/ 242 h 446"/>
                <a:gd name="T86" fmla="*/ 400 w 457"/>
                <a:gd name="T87" fmla="*/ 271 h 446"/>
                <a:gd name="T88" fmla="*/ 211 w 457"/>
                <a:gd name="T89" fmla="*/ 320 h 446"/>
                <a:gd name="T90" fmla="*/ 187 w 457"/>
                <a:gd name="T91" fmla="*/ 314 h 446"/>
                <a:gd name="T92" fmla="*/ 56 w 457"/>
                <a:gd name="T93" fmla="*/ 197 h 446"/>
                <a:gd name="T94" fmla="*/ 0 w 457"/>
                <a:gd name="T95" fmla="*/ 218 h 446"/>
                <a:gd name="T96" fmla="*/ 0 w 457"/>
                <a:gd name="T97" fmla="*/ 245 h 446"/>
                <a:gd name="T98" fmla="*/ 224 w 457"/>
                <a:gd name="T99" fmla="*/ 378 h 446"/>
                <a:gd name="T100" fmla="*/ 432 w 457"/>
                <a:gd name="T101" fmla="*/ 299 h 446"/>
                <a:gd name="T102" fmla="*/ 432 w 457"/>
                <a:gd name="T103" fmla="*/ 341 h 446"/>
                <a:gd name="T104" fmla="*/ 418 w 457"/>
                <a:gd name="T105" fmla="*/ 347 h 446"/>
                <a:gd name="T106" fmla="*/ 418 w 457"/>
                <a:gd name="T107" fmla="*/ 3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 h="446">
                  <a:moveTo>
                    <a:pt x="390" y="200"/>
                  </a:moveTo>
                  <a:cubicBezTo>
                    <a:pt x="390" y="216"/>
                    <a:pt x="390" y="216"/>
                    <a:pt x="390" y="216"/>
                  </a:cubicBezTo>
                  <a:cubicBezTo>
                    <a:pt x="215" y="259"/>
                    <a:pt x="215" y="259"/>
                    <a:pt x="215" y="259"/>
                  </a:cubicBezTo>
                  <a:cubicBezTo>
                    <a:pt x="208" y="271"/>
                    <a:pt x="209" y="281"/>
                    <a:pt x="215" y="291"/>
                  </a:cubicBezTo>
                  <a:cubicBezTo>
                    <a:pt x="390" y="248"/>
                    <a:pt x="390" y="248"/>
                    <a:pt x="390" y="248"/>
                  </a:cubicBezTo>
                  <a:cubicBezTo>
                    <a:pt x="390" y="264"/>
                    <a:pt x="390" y="264"/>
                    <a:pt x="390" y="264"/>
                  </a:cubicBezTo>
                  <a:cubicBezTo>
                    <a:pt x="207" y="310"/>
                    <a:pt x="207" y="310"/>
                    <a:pt x="207" y="310"/>
                  </a:cubicBezTo>
                  <a:cubicBezTo>
                    <a:pt x="203" y="310"/>
                    <a:pt x="199" y="310"/>
                    <a:pt x="197" y="308"/>
                  </a:cubicBezTo>
                  <a:cubicBezTo>
                    <a:pt x="56" y="184"/>
                    <a:pt x="56" y="184"/>
                    <a:pt x="56" y="184"/>
                  </a:cubicBezTo>
                  <a:cubicBezTo>
                    <a:pt x="49" y="179"/>
                    <a:pt x="43" y="135"/>
                    <a:pt x="60" y="124"/>
                  </a:cubicBezTo>
                  <a:cubicBezTo>
                    <a:pt x="197" y="244"/>
                    <a:pt x="197" y="244"/>
                    <a:pt x="197" y="244"/>
                  </a:cubicBezTo>
                  <a:cubicBezTo>
                    <a:pt x="199" y="245"/>
                    <a:pt x="203" y="246"/>
                    <a:pt x="207" y="245"/>
                  </a:cubicBezTo>
                  <a:cubicBezTo>
                    <a:pt x="390" y="200"/>
                    <a:pt x="390" y="200"/>
                    <a:pt x="390" y="200"/>
                  </a:cubicBezTo>
                  <a:close/>
                  <a:moveTo>
                    <a:pt x="65" y="46"/>
                  </a:moveTo>
                  <a:cubicBezTo>
                    <a:pt x="249" y="0"/>
                    <a:pt x="249" y="0"/>
                    <a:pt x="249" y="0"/>
                  </a:cubicBezTo>
                  <a:cubicBezTo>
                    <a:pt x="390" y="124"/>
                    <a:pt x="390" y="124"/>
                    <a:pt x="390" y="124"/>
                  </a:cubicBezTo>
                  <a:cubicBezTo>
                    <a:pt x="390" y="140"/>
                    <a:pt x="390" y="140"/>
                    <a:pt x="390" y="140"/>
                  </a:cubicBezTo>
                  <a:cubicBezTo>
                    <a:pt x="215" y="184"/>
                    <a:pt x="215" y="184"/>
                    <a:pt x="215" y="184"/>
                  </a:cubicBezTo>
                  <a:cubicBezTo>
                    <a:pt x="208" y="195"/>
                    <a:pt x="209" y="205"/>
                    <a:pt x="215" y="215"/>
                  </a:cubicBezTo>
                  <a:cubicBezTo>
                    <a:pt x="390" y="172"/>
                    <a:pt x="390" y="172"/>
                    <a:pt x="390" y="172"/>
                  </a:cubicBezTo>
                  <a:cubicBezTo>
                    <a:pt x="390" y="188"/>
                    <a:pt x="390" y="188"/>
                    <a:pt x="390" y="188"/>
                  </a:cubicBezTo>
                  <a:cubicBezTo>
                    <a:pt x="207" y="234"/>
                    <a:pt x="207" y="234"/>
                    <a:pt x="207" y="234"/>
                  </a:cubicBezTo>
                  <a:cubicBezTo>
                    <a:pt x="203" y="235"/>
                    <a:pt x="199" y="234"/>
                    <a:pt x="197" y="232"/>
                  </a:cubicBezTo>
                  <a:cubicBezTo>
                    <a:pt x="56" y="109"/>
                    <a:pt x="56" y="109"/>
                    <a:pt x="56" y="109"/>
                  </a:cubicBezTo>
                  <a:cubicBezTo>
                    <a:pt x="48" y="102"/>
                    <a:pt x="42" y="51"/>
                    <a:pt x="65" y="46"/>
                  </a:cubicBezTo>
                  <a:close/>
                  <a:moveTo>
                    <a:pt x="224" y="421"/>
                  </a:moveTo>
                  <a:cubicBezTo>
                    <a:pt x="0" y="288"/>
                    <a:pt x="0" y="288"/>
                    <a:pt x="0" y="288"/>
                  </a:cubicBezTo>
                  <a:cubicBezTo>
                    <a:pt x="0" y="313"/>
                    <a:pt x="0" y="313"/>
                    <a:pt x="0" y="313"/>
                  </a:cubicBezTo>
                  <a:cubicBezTo>
                    <a:pt x="224" y="446"/>
                    <a:pt x="224" y="446"/>
                    <a:pt x="224" y="446"/>
                  </a:cubicBezTo>
                  <a:cubicBezTo>
                    <a:pt x="353" y="398"/>
                    <a:pt x="353" y="398"/>
                    <a:pt x="353" y="398"/>
                  </a:cubicBezTo>
                  <a:cubicBezTo>
                    <a:pt x="353" y="372"/>
                    <a:pt x="353" y="372"/>
                    <a:pt x="353" y="372"/>
                  </a:cubicBezTo>
                  <a:cubicBezTo>
                    <a:pt x="224" y="421"/>
                    <a:pt x="224" y="421"/>
                    <a:pt x="224" y="421"/>
                  </a:cubicBezTo>
                  <a:close/>
                  <a:moveTo>
                    <a:pt x="418" y="335"/>
                  </a:moveTo>
                  <a:cubicBezTo>
                    <a:pt x="364" y="355"/>
                    <a:pt x="364" y="355"/>
                    <a:pt x="364" y="355"/>
                  </a:cubicBezTo>
                  <a:cubicBezTo>
                    <a:pt x="364" y="434"/>
                    <a:pt x="364" y="434"/>
                    <a:pt x="364" y="434"/>
                  </a:cubicBezTo>
                  <a:cubicBezTo>
                    <a:pt x="391" y="402"/>
                    <a:pt x="391" y="402"/>
                    <a:pt x="391" y="402"/>
                  </a:cubicBezTo>
                  <a:cubicBezTo>
                    <a:pt x="418" y="414"/>
                    <a:pt x="418" y="414"/>
                    <a:pt x="418" y="414"/>
                  </a:cubicBezTo>
                  <a:cubicBezTo>
                    <a:pt x="418" y="374"/>
                    <a:pt x="418" y="374"/>
                    <a:pt x="418" y="374"/>
                  </a:cubicBezTo>
                  <a:cubicBezTo>
                    <a:pt x="442" y="365"/>
                    <a:pt x="442" y="365"/>
                    <a:pt x="442" y="365"/>
                  </a:cubicBezTo>
                  <a:cubicBezTo>
                    <a:pt x="453" y="360"/>
                    <a:pt x="457" y="356"/>
                    <a:pt x="457" y="346"/>
                  </a:cubicBezTo>
                  <a:cubicBezTo>
                    <a:pt x="457" y="283"/>
                    <a:pt x="457" y="283"/>
                    <a:pt x="457" y="283"/>
                  </a:cubicBezTo>
                  <a:cubicBezTo>
                    <a:pt x="457" y="278"/>
                    <a:pt x="455" y="274"/>
                    <a:pt x="451" y="272"/>
                  </a:cubicBezTo>
                  <a:cubicBezTo>
                    <a:pt x="400" y="242"/>
                    <a:pt x="400" y="242"/>
                    <a:pt x="400" y="242"/>
                  </a:cubicBezTo>
                  <a:cubicBezTo>
                    <a:pt x="400" y="271"/>
                    <a:pt x="400" y="271"/>
                    <a:pt x="400" y="271"/>
                  </a:cubicBezTo>
                  <a:cubicBezTo>
                    <a:pt x="211" y="320"/>
                    <a:pt x="211" y="320"/>
                    <a:pt x="211" y="320"/>
                  </a:cubicBezTo>
                  <a:cubicBezTo>
                    <a:pt x="203" y="322"/>
                    <a:pt x="193" y="320"/>
                    <a:pt x="187" y="314"/>
                  </a:cubicBezTo>
                  <a:cubicBezTo>
                    <a:pt x="56" y="197"/>
                    <a:pt x="56" y="197"/>
                    <a:pt x="56" y="197"/>
                  </a:cubicBezTo>
                  <a:cubicBezTo>
                    <a:pt x="0" y="218"/>
                    <a:pt x="0" y="218"/>
                    <a:pt x="0" y="218"/>
                  </a:cubicBezTo>
                  <a:cubicBezTo>
                    <a:pt x="0" y="245"/>
                    <a:pt x="0" y="245"/>
                    <a:pt x="0" y="245"/>
                  </a:cubicBezTo>
                  <a:cubicBezTo>
                    <a:pt x="224" y="378"/>
                    <a:pt x="224" y="378"/>
                    <a:pt x="224" y="378"/>
                  </a:cubicBezTo>
                  <a:cubicBezTo>
                    <a:pt x="432" y="299"/>
                    <a:pt x="432" y="299"/>
                    <a:pt x="432" y="299"/>
                  </a:cubicBezTo>
                  <a:cubicBezTo>
                    <a:pt x="432" y="341"/>
                    <a:pt x="432" y="341"/>
                    <a:pt x="432" y="341"/>
                  </a:cubicBezTo>
                  <a:cubicBezTo>
                    <a:pt x="418" y="347"/>
                    <a:pt x="418" y="347"/>
                    <a:pt x="418" y="347"/>
                  </a:cubicBezTo>
                  <a:cubicBezTo>
                    <a:pt x="418" y="335"/>
                    <a:pt x="418" y="335"/>
                    <a:pt x="418" y="33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254000" y="201683"/>
            <a:ext cx="898070" cy="523220"/>
            <a:chOff x="-254000" y="201683"/>
            <a:chExt cx="898070" cy="523220"/>
          </a:xfrm>
        </p:grpSpPr>
        <p:sp>
          <p:nvSpPr>
            <p:cNvPr id="6" name="圆角矩形 5"/>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701167" y="144940"/>
            <a:ext cx="2646870" cy="584771"/>
          </a:xfrm>
          <a:prstGeom prst="rect">
            <a:avLst/>
          </a:prstGeom>
          <a:noFill/>
        </p:spPr>
        <p:txBody>
          <a:bodyPr wrap="none" lIns="91436" tIns="45718" rIns="91436" bIns="45718" rtlCol="0">
            <a:spAutoFit/>
          </a:bodyPr>
          <a:lstStyle/>
          <a:p>
            <a:r>
              <a:rPr lang="zh-CN" altLang="en-US" sz="3200" dirty="0">
                <a:latin typeface="微软雅黑" panose="020B0503020204020204" pitchFamily="34" charset="-122"/>
                <a:ea typeface="微软雅黑" panose="020B0503020204020204" pitchFamily="34" charset="-122"/>
              </a:rPr>
              <a:t>线性预测分析</a:t>
            </a:r>
          </a:p>
        </p:txBody>
      </p:sp>
      <p:grpSp>
        <p:nvGrpSpPr>
          <p:cNvPr id="10" name="组合 9"/>
          <p:cNvGrpSpPr/>
          <p:nvPr/>
        </p:nvGrpSpPr>
        <p:grpSpPr>
          <a:xfrm>
            <a:off x="3308642" y="233369"/>
            <a:ext cx="10096500" cy="439541"/>
            <a:chOff x="2584397" y="217491"/>
            <a:chExt cx="10096500" cy="439541"/>
          </a:xfrm>
        </p:grpSpPr>
        <p:sp>
          <p:nvSpPr>
            <p:cNvPr id="5" name="圆角矩形 4"/>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597747" y="243297"/>
              <a:ext cx="1998681"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Linear Prediction Coding</a:t>
              </a:r>
            </a:p>
          </p:txBody>
        </p:sp>
      </p:grpSp>
      <p:pic>
        <p:nvPicPr>
          <p:cNvPr id="42" name="图片 41"/>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1" name="文本框 40"/>
          <p:cNvSpPr txBox="1"/>
          <p:nvPr/>
        </p:nvSpPr>
        <p:spPr>
          <a:xfrm>
            <a:off x="806245" y="1162986"/>
            <a:ext cx="7722370" cy="523220"/>
          </a:xfrm>
          <a:prstGeom prst="rect">
            <a:avLst/>
          </a:prstGeom>
          <a:noFill/>
        </p:spPr>
        <p:txBody>
          <a:bodyPr wrap="square" rtlCol="0">
            <a:spAutoFit/>
          </a:bodyPr>
          <a:lstStyle/>
          <a:p>
            <a:r>
              <a:rPr lang="zh-CN" altLang="en-US" sz="2800" dirty="0"/>
              <a:t>二</a:t>
            </a:r>
            <a:r>
              <a:rPr lang="en-US" altLang="zh-CN" sz="2800" dirty="0"/>
              <a:t>. </a:t>
            </a:r>
            <a:r>
              <a:rPr lang="zh-CN" altLang="en-US" sz="2800" dirty="0"/>
              <a:t>线性预测分析的基本原理</a:t>
            </a:r>
          </a:p>
        </p:txBody>
      </p:sp>
      <p:sp>
        <p:nvSpPr>
          <p:cNvPr id="14" name="文本框 13">
            <a:extLst>
              <a:ext uri="{FF2B5EF4-FFF2-40B4-BE49-F238E27FC236}">
                <a16:creationId xmlns:a16="http://schemas.microsoft.com/office/drawing/2014/main" id="{9E68DBBC-5B16-AD94-569C-28606255D0AB}"/>
              </a:ext>
            </a:extLst>
          </p:cNvPr>
          <p:cNvSpPr txBox="1"/>
          <p:nvPr/>
        </p:nvSpPr>
        <p:spPr>
          <a:xfrm>
            <a:off x="947854" y="1828800"/>
            <a:ext cx="10147609" cy="1477328"/>
          </a:xfrm>
          <a:prstGeom prst="rect">
            <a:avLst/>
          </a:prstGeom>
          <a:noFill/>
        </p:spPr>
        <p:txBody>
          <a:bodyPr wrap="square" rtlCol="0">
            <a:spAutoFit/>
          </a:bodyPr>
          <a:lstStyle/>
          <a:p>
            <a:r>
              <a:rPr lang="zh-CN" altLang="en-US" sz="2400" b="0" i="0" dirty="0">
                <a:solidFill>
                  <a:srgbClr val="191B1F"/>
                </a:solidFill>
                <a:effectLst/>
                <a:highlight>
                  <a:srgbClr val="FFFFFF"/>
                </a:highlight>
                <a:latin typeface="-apple-system"/>
              </a:rPr>
              <a:t>         线性预测的基本思想是：一个语音取样的现在值可以用若干个语音取样过去值的线性加权组合来逼近。语音抽样信号</a:t>
            </a:r>
            <a:r>
              <a:rPr lang="en-US" altLang="zh-CN" sz="2400" b="0" i="0" dirty="0">
                <a:solidFill>
                  <a:srgbClr val="191B1F"/>
                </a:solidFill>
                <a:effectLst/>
                <a:highlight>
                  <a:srgbClr val="FFFFFF"/>
                </a:highlight>
                <a:latin typeface="-apple-system"/>
              </a:rPr>
              <a:t>s(n)</a:t>
            </a:r>
            <a:r>
              <a:rPr lang="zh-CN" altLang="en-US" sz="2400" b="0" i="0" dirty="0">
                <a:solidFill>
                  <a:srgbClr val="191B1F"/>
                </a:solidFill>
                <a:effectLst/>
                <a:highlight>
                  <a:srgbClr val="FFFFFF"/>
                </a:highlight>
                <a:latin typeface="-apple-system"/>
              </a:rPr>
              <a:t>和激励信号</a:t>
            </a:r>
            <a:r>
              <a:rPr lang="en-US" altLang="zh-CN" sz="2400" b="0" i="0" dirty="0">
                <a:solidFill>
                  <a:srgbClr val="191B1F"/>
                </a:solidFill>
                <a:effectLst/>
                <a:highlight>
                  <a:srgbClr val="FFFFFF"/>
                </a:highlight>
                <a:latin typeface="-apple-system"/>
              </a:rPr>
              <a:t>u(n)</a:t>
            </a:r>
            <a:r>
              <a:rPr lang="zh-CN" altLang="en-US" sz="2400" b="0" i="0" dirty="0">
                <a:solidFill>
                  <a:srgbClr val="191B1F"/>
                </a:solidFill>
                <a:effectLst/>
                <a:highlight>
                  <a:srgbClr val="FFFFFF"/>
                </a:highlight>
                <a:latin typeface="-apple-system"/>
              </a:rPr>
              <a:t>之间的关系可以用下列简单的差分方程来表示：</a:t>
            </a:r>
            <a:endParaRPr lang="en-US" altLang="zh-CN" sz="2400" b="0" i="0" dirty="0">
              <a:solidFill>
                <a:srgbClr val="191B1F"/>
              </a:solidFill>
              <a:effectLst/>
              <a:highlight>
                <a:srgbClr val="FFFFFF"/>
              </a:highlight>
              <a:latin typeface="-apple-system"/>
            </a:endParaRPr>
          </a:p>
          <a:p>
            <a:endParaRPr lang="zh-CN" altLang="en-US" dirty="0"/>
          </a:p>
        </p:txBody>
      </p:sp>
      <p:pic>
        <p:nvPicPr>
          <p:cNvPr id="16" name="图片 15" descr="文本&#10;&#10;描述已自动生成">
            <a:extLst>
              <a:ext uri="{FF2B5EF4-FFF2-40B4-BE49-F238E27FC236}">
                <a16:creationId xmlns:a16="http://schemas.microsoft.com/office/drawing/2014/main" id="{13259410-48E6-DD87-884C-4220696C4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6093" y="3136275"/>
            <a:ext cx="3292125" cy="624894"/>
          </a:xfrm>
          <a:prstGeom prst="rect">
            <a:avLst/>
          </a:prstGeom>
        </p:spPr>
      </p:pic>
      <p:sp>
        <p:nvSpPr>
          <p:cNvPr id="17" name="文本框 16">
            <a:extLst>
              <a:ext uri="{FF2B5EF4-FFF2-40B4-BE49-F238E27FC236}">
                <a16:creationId xmlns:a16="http://schemas.microsoft.com/office/drawing/2014/main" id="{B95DC351-622E-9906-E365-0147135A740A}"/>
              </a:ext>
            </a:extLst>
          </p:cNvPr>
          <p:cNvSpPr txBox="1"/>
          <p:nvPr/>
        </p:nvSpPr>
        <p:spPr>
          <a:xfrm>
            <a:off x="947854" y="3760304"/>
            <a:ext cx="10147609" cy="830997"/>
          </a:xfrm>
          <a:prstGeom prst="rect">
            <a:avLst/>
          </a:prstGeom>
          <a:noFill/>
        </p:spPr>
        <p:txBody>
          <a:bodyPr wrap="square" rtlCol="0">
            <a:spAutoFit/>
          </a:bodyPr>
          <a:lstStyle/>
          <a:p>
            <a:r>
              <a:rPr lang="zh-CN" altLang="en-US" sz="2400" b="0" i="0" dirty="0">
                <a:solidFill>
                  <a:srgbClr val="191B1F"/>
                </a:solidFill>
                <a:effectLst/>
                <a:highlight>
                  <a:srgbClr val="FFFFFF"/>
                </a:highlight>
                <a:latin typeface="-apple-system"/>
              </a:rPr>
              <a:t>        而</a:t>
            </a:r>
            <a:r>
              <a:rPr lang="en-US" altLang="zh-CN" sz="2400" b="0" i="0" dirty="0">
                <a:solidFill>
                  <a:srgbClr val="191B1F"/>
                </a:solidFill>
                <a:effectLst/>
                <a:highlight>
                  <a:srgbClr val="FFFFFF"/>
                </a:highlight>
                <a:latin typeface="-apple-system"/>
              </a:rPr>
              <a:t>p</a:t>
            </a:r>
            <a:r>
              <a:rPr lang="zh-CN" altLang="en-US" sz="2400" b="0" i="0" dirty="0">
                <a:solidFill>
                  <a:srgbClr val="191B1F"/>
                </a:solidFill>
                <a:effectLst/>
                <a:highlight>
                  <a:srgbClr val="FFFFFF"/>
                </a:highlight>
                <a:latin typeface="-apple-system"/>
              </a:rPr>
              <a:t>阶线性预测是根据信号过去的</a:t>
            </a:r>
            <a:r>
              <a:rPr lang="en-US" altLang="zh-CN" sz="2400" b="0" i="0" dirty="0">
                <a:solidFill>
                  <a:srgbClr val="191B1F"/>
                </a:solidFill>
                <a:effectLst/>
                <a:highlight>
                  <a:srgbClr val="FFFFFF"/>
                </a:highlight>
                <a:latin typeface="-apple-system"/>
              </a:rPr>
              <a:t>p</a:t>
            </a:r>
            <a:r>
              <a:rPr lang="zh-CN" altLang="en-US" sz="2400" b="0" i="0" dirty="0">
                <a:solidFill>
                  <a:srgbClr val="191B1F"/>
                </a:solidFill>
                <a:effectLst/>
                <a:highlight>
                  <a:srgbClr val="FFFFFF"/>
                </a:highlight>
                <a:latin typeface="-apple-system"/>
              </a:rPr>
              <a:t>个取样值的加权和来预测信号的当前取样值</a:t>
            </a:r>
            <a:r>
              <a:rPr lang="en-US" altLang="zh-CN" sz="2400" b="0" i="0" dirty="0">
                <a:solidFill>
                  <a:srgbClr val="191B1F"/>
                </a:solidFill>
                <a:effectLst/>
                <a:highlight>
                  <a:srgbClr val="FFFFFF"/>
                </a:highlight>
                <a:latin typeface="-apple-system"/>
              </a:rPr>
              <a:t>s(n)</a:t>
            </a:r>
            <a:r>
              <a:rPr lang="zh-CN" altLang="en-US" sz="2400" b="0" i="0" dirty="0">
                <a:solidFill>
                  <a:srgbClr val="191B1F"/>
                </a:solidFill>
                <a:effectLst/>
                <a:highlight>
                  <a:srgbClr val="FFFFFF"/>
                </a:highlight>
                <a:latin typeface="-apple-system"/>
              </a:rPr>
              <a:t>的</a:t>
            </a:r>
            <a:r>
              <a:rPr lang="en-US" altLang="zh-CN" sz="2400" b="0" i="0" dirty="0">
                <a:solidFill>
                  <a:srgbClr val="191B1F"/>
                </a:solidFill>
                <a:effectLst/>
                <a:highlight>
                  <a:srgbClr val="FFFFFF"/>
                </a:highlight>
                <a:latin typeface="-apple-system"/>
              </a:rPr>
              <a:t>:</a:t>
            </a:r>
            <a:endParaRPr lang="zh-CN" altLang="en-US" sz="2400" dirty="0"/>
          </a:p>
        </p:txBody>
      </p:sp>
      <p:pic>
        <p:nvPicPr>
          <p:cNvPr id="19" name="图片 18" descr="图示&#10;&#10;描述已自动生成">
            <a:extLst>
              <a:ext uri="{FF2B5EF4-FFF2-40B4-BE49-F238E27FC236}">
                <a16:creationId xmlns:a16="http://schemas.microsoft.com/office/drawing/2014/main" id="{3BA42774-737C-2280-A618-BD3F6021B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2782" y="4478294"/>
            <a:ext cx="3185436" cy="8230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8366440" y="1485924"/>
            <a:ext cx="5175127" cy="5041452"/>
            <a:chOff x="3298" y="1632"/>
            <a:chExt cx="1084" cy="1056"/>
          </a:xfrm>
        </p:grpSpPr>
        <p:sp>
          <p:nvSpPr>
            <p:cNvPr id="11" name="AutoShape 3"/>
            <p:cNvSpPr>
              <a:spLocks noChangeAspect="1" noChangeArrowheads="1" noTextEdit="1"/>
            </p:cNvSpPr>
            <p:nvPr/>
          </p:nvSpPr>
          <p:spPr bwMode="auto">
            <a:xfrm>
              <a:off x="3298" y="1632"/>
              <a:ext cx="108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5"/>
            <p:cNvSpPr>
              <a:spLocks noEditPoints="1"/>
            </p:cNvSpPr>
            <p:nvPr/>
          </p:nvSpPr>
          <p:spPr bwMode="auto">
            <a:xfrm>
              <a:off x="3296" y="1630"/>
              <a:ext cx="1086" cy="1061"/>
            </a:xfrm>
            <a:custGeom>
              <a:avLst/>
              <a:gdLst>
                <a:gd name="T0" fmla="*/ 390 w 457"/>
                <a:gd name="T1" fmla="*/ 200 h 446"/>
                <a:gd name="T2" fmla="*/ 390 w 457"/>
                <a:gd name="T3" fmla="*/ 216 h 446"/>
                <a:gd name="T4" fmla="*/ 215 w 457"/>
                <a:gd name="T5" fmla="*/ 259 h 446"/>
                <a:gd name="T6" fmla="*/ 215 w 457"/>
                <a:gd name="T7" fmla="*/ 291 h 446"/>
                <a:gd name="T8" fmla="*/ 390 w 457"/>
                <a:gd name="T9" fmla="*/ 248 h 446"/>
                <a:gd name="T10" fmla="*/ 390 w 457"/>
                <a:gd name="T11" fmla="*/ 264 h 446"/>
                <a:gd name="T12" fmla="*/ 207 w 457"/>
                <a:gd name="T13" fmla="*/ 310 h 446"/>
                <a:gd name="T14" fmla="*/ 197 w 457"/>
                <a:gd name="T15" fmla="*/ 308 h 446"/>
                <a:gd name="T16" fmla="*/ 56 w 457"/>
                <a:gd name="T17" fmla="*/ 184 h 446"/>
                <a:gd name="T18" fmla="*/ 60 w 457"/>
                <a:gd name="T19" fmla="*/ 124 h 446"/>
                <a:gd name="T20" fmla="*/ 197 w 457"/>
                <a:gd name="T21" fmla="*/ 244 h 446"/>
                <a:gd name="T22" fmla="*/ 207 w 457"/>
                <a:gd name="T23" fmla="*/ 245 h 446"/>
                <a:gd name="T24" fmla="*/ 390 w 457"/>
                <a:gd name="T25" fmla="*/ 200 h 446"/>
                <a:gd name="T26" fmla="*/ 65 w 457"/>
                <a:gd name="T27" fmla="*/ 46 h 446"/>
                <a:gd name="T28" fmla="*/ 249 w 457"/>
                <a:gd name="T29" fmla="*/ 0 h 446"/>
                <a:gd name="T30" fmla="*/ 390 w 457"/>
                <a:gd name="T31" fmla="*/ 124 h 446"/>
                <a:gd name="T32" fmla="*/ 390 w 457"/>
                <a:gd name="T33" fmla="*/ 140 h 446"/>
                <a:gd name="T34" fmla="*/ 215 w 457"/>
                <a:gd name="T35" fmla="*/ 184 h 446"/>
                <a:gd name="T36" fmla="*/ 215 w 457"/>
                <a:gd name="T37" fmla="*/ 215 h 446"/>
                <a:gd name="T38" fmla="*/ 390 w 457"/>
                <a:gd name="T39" fmla="*/ 172 h 446"/>
                <a:gd name="T40" fmla="*/ 390 w 457"/>
                <a:gd name="T41" fmla="*/ 188 h 446"/>
                <a:gd name="T42" fmla="*/ 207 w 457"/>
                <a:gd name="T43" fmla="*/ 234 h 446"/>
                <a:gd name="T44" fmla="*/ 197 w 457"/>
                <a:gd name="T45" fmla="*/ 232 h 446"/>
                <a:gd name="T46" fmla="*/ 56 w 457"/>
                <a:gd name="T47" fmla="*/ 109 h 446"/>
                <a:gd name="T48" fmla="*/ 65 w 457"/>
                <a:gd name="T49" fmla="*/ 46 h 446"/>
                <a:gd name="T50" fmla="*/ 224 w 457"/>
                <a:gd name="T51" fmla="*/ 421 h 446"/>
                <a:gd name="T52" fmla="*/ 0 w 457"/>
                <a:gd name="T53" fmla="*/ 288 h 446"/>
                <a:gd name="T54" fmla="*/ 0 w 457"/>
                <a:gd name="T55" fmla="*/ 313 h 446"/>
                <a:gd name="T56" fmla="*/ 224 w 457"/>
                <a:gd name="T57" fmla="*/ 446 h 446"/>
                <a:gd name="T58" fmla="*/ 353 w 457"/>
                <a:gd name="T59" fmla="*/ 398 h 446"/>
                <a:gd name="T60" fmla="*/ 353 w 457"/>
                <a:gd name="T61" fmla="*/ 372 h 446"/>
                <a:gd name="T62" fmla="*/ 224 w 457"/>
                <a:gd name="T63" fmla="*/ 421 h 446"/>
                <a:gd name="T64" fmla="*/ 418 w 457"/>
                <a:gd name="T65" fmla="*/ 335 h 446"/>
                <a:gd name="T66" fmla="*/ 364 w 457"/>
                <a:gd name="T67" fmla="*/ 355 h 446"/>
                <a:gd name="T68" fmla="*/ 364 w 457"/>
                <a:gd name="T69" fmla="*/ 434 h 446"/>
                <a:gd name="T70" fmla="*/ 391 w 457"/>
                <a:gd name="T71" fmla="*/ 402 h 446"/>
                <a:gd name="T72" fmla="*/ 418 w 457"/>
                <a:gd name="T73" fmla="*/ 414 h 446"/>
                <a:gd name="T74" fmla="*/ 418 w 457"/>
                <a:gd name="T75" fmla="*/ 374 h 446"/>
                <a:gd name="T76" fmla="*/ 442 w 457"/>
                <a:gd name="T77" fmla="*/ 365 h 446"/>
                <a:gd name="T78" fmla="*/ 457 w 457"/>
                <a:gd name="T79" fmla="*/ 346 h 446"/>
                <a:gd name="T80" fmla="*/ 457 w 457"/>
                <a:gd name="T81" fmla="*/ 283 h 446"/>
                <a:gd name="T82" fmla="*/ 451 w 457"/>
                <a:gd name="T83" fmla="*/ 272 h 446"/>
                <a:gd name="T84" fmla="*/ 400 w 457"/>
                <a:gd name="T85" fmla="*/ 242 h 446"/>
                <a:gd name="T86" fmla="*/ 400 w 457"/>
                <a:gd name="T87" fmla="*/ 271 h 446"/>
                <a:gd name="T88" fmla="*/ 211 w 457"/>
                <a:gd name="T89" fmla="*/ 320 h 446"/>
                <a:gd name="T90" fmla="*/ 187 w 457"/>
                <a:gd name="T91" fmla="*/ 314 h 446"/>
                <a:gd name="T92" fmla="*/ 56 w 457"/>
                <a:gd name="T93" fmla="*/ 197 h 446"/>
                <a:gd name="T94" fmla="*/ 0 w 457"/>
                <a:gd name="T95" fmla="*/ 218 h 446"/>
                <a:gd name="T96" fmla="*/ 0 w 457"/>
                <a:gd name="T97" fmla="*/ 245 h 446"/>
                <a:gd name="T98" fmla="*/ 224 w 457"/>
                <a:gd name="T99" fmla="*/ 378 h 446"/>
                <a:gd name="T100" fmla="*/ 432 w 457"/>
                <a:gd name="T101" fmla="*/ 299 h 446"/>
                <a:gd name="T102" fmla="*/ 432 w 457"/>
                <a:gd name="T103" fmla="*/ 341 h 446"/>
                <a:gd name="T104" fmla="*/ 418 w 457"/>
                <a:gd name="T105" fmla="*/ 347 h 446"/>
                <a:gd name="T106" fmla="*/ 418 w 457"/>
                <a:gd name="T107" fmla="*/ 3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 h="446">
                  <a:moveTo>
                    <a:pt x="390" y="200"/>
                  </a:moveTo>
                  <a:cubicBezTo>
                    <a:pt x="390" y="216"/>
                    <a:pt x="390" y="216"/>
                    <a:pt x="390" y="216"/>
                  </a:cubicBezTo>
                  <a:cubicBezTo>
                    <a:pt x="215" y="259"/>
                    <a:pt x="215" y="259"/>
                    <a:pt x="215" y="259"/>
                  </a:cubicBezTo>
                  <a:cubicBezTo>
                    <a:pt x="208" y="271"/>
                    <a:pt x="209" y="281"/>
                    <a:pt x="215" y="291"/>
                  </a:cubicBezTo>
                  <a:cubicBezTo>
                    <a:pt x="390" y="248"/>
                    <a:pt x="390" y="248"/>
                    <a:pt x="390" y="248"/>
                  </a:cubicBezTo>
                  <a:cubicBezTo>
                    <a:pt x="390" y="264"/>
                    <a:pt x="390" y="264"/>
                    <a:pt x="390" y="264"/>
                  </a:cubicBezTo>
                  <a:cubicBezTo>
                    <a:pt x="207" y="310"/>
                    <a:pt x="207" y="310"/>
                    <a:pt x="207" y="310"/>
                  </a:cubicBezTo>
                  <a:cubicBezTo>
                    <a:pt x="203" y="310"/>
                    <a:pt x="199" y="310"/>
                    <a:pt x="197" y="308"/>
                  </a:cubicBezTo>
                  <a:cubicBezTo>
                    <a:pt x="56" y="184"/>
                    <a:pt x="56" y="184"/>
                    <a:pt x="56" y="184"/>
                  </a:cubicBezTo>
                  <a:cubicBezTo>
                    <a:pt x="49" y="179"/>
                    <a:pt x="43" y="135"/>
                    <a:pt x="60" y="124"/>
                  </a:cubicBezTo>
                  <a:cubicBezTo>
                    <a:pt x="197" y="244"/>
                    <a:pt x="197" y="244"/>
                    <a:pt x="197" y="244"/>
                  </a:cubicBezTo>
                  <a:cubicBezTo>
                    <a:pt x="199" y="245"/>
                    <a:pt x="203" y="246"/>
                    <a:pt x="207" y="245"/>
                  </a:cubicBezTo>
                  <a:cubicBezTo>
                    <a:pt x="390" y="200"/>
                    <a:pt x="390" y="200"/>
                    <a:pt x="390" y="200"/>
                  </a:cubicBezTo>
                  <a:close/>
                  <a:moveTo>
                    <a:pt x="65" y="46"/>
                  </a:moveTo>
                  <a:cubicBezTo>
                    <a:pt x="249" y="0"/>
                    <a:pt x="249" y="0"/>
                    <a:pt x="249" y="0"/>
                  </a:cubicBezTo>
                  <a:cubicBezTo>
                    <a:pt x="390" y="124"/>
                    <a:pt x="390" y="124"/>
                    <a:pt x="390" y="124"/>
                  </a:cubicBezTo>
                  <a:cubicBezTo>
                    <a:pt x="390" y="140"/>
                    <a:pt x="390" y="140"/>
                    <a:pt x="390" y="140"/>
                  </a:cubicBezTo>
                  <a:cubicBezTo>
                    <a:pt x="215" y="184"/>
                    <a:pt x="215" y="184"/>
                    <a:pt x="215" y="184"/>
                  </a:cubicBezTo>
                  <a:cubicBezTo>
                    <a:pt x="208" y="195"/>
                    <a:pt x="209" y="205"/>
                    <a:pt x="215" y="215"/>
                  </a:cubicBezTo>
                  <a:cubicBezTo>
                    <a:pt x="390" y="172"/>
                    <a:pt x="390" y="172"/>
                    <a:pt x="390" y="172"/>
                  </a:cubicBezTo>
                  <a:cubicBezTo>
                    <a:pt x="390" y="188"/>
                    <a:pt x="390" y="188"/>
                    <a:pt x="390" y="188"/>
                  </a:cubicBezTo>
                  <a:cubicBezTo>
                    <a:pt x="207" y="234"/>
                    <a:pt x="207" y="234"/>
                    <a:pt x="207" y="234"/>
                  </a:cubicBezTo>
                  <a:cubicBezTo>
                    <a:pt x="203" y="235"/>
                    <a:pt x="199" y="234"/>
                    <a:pt x="197" y="232"/>
                  </a:cubicBezTo>
                  <a:cubicBezTo>
                    <a:pt x="56" y="109"/>
                    <a:pt x="56" y="109"/>
                    <a:pt x="56" y="109"/>
                  </a:cubicBezTo>
                  <a:cubicBezTo>
                    <a:pt x="48" y="102"/>
                    <a:pt x="42" y="51"/>
                    <a:pt x="65" y="46"/>
                  </a:cubicBezTo>
                  <a:close/>
                  <a:moveTo>
                    <a:pt x="224" y="421"/>
                  </a:moveTo>
                  <a:cubicBezTo>
                    <a:pt x="0" y="288"/>
                    <a:pt x="0" y="288"/>
                    <a:pt x="0" y="288"/>
                  </a:cubicBezTo>
                  <a:cubicBezTo>
                    <a:pt x="0" y="313"/>
                    <a:pt x="0" y="313"/>
                    <a:pt x="0" y="313"/>
                  </a:cubicBezTo>
                  <a:cubicBezTo>
                    <a:pt x="224" y="446"/>
                    <a:pt x="224" y="446"/>
                    <a:pt x="224" y="446"/>
                  </a:cubicBezTo>
                  <a:cubicBezTo>
                    <a:pt x="353" y="398"/>
                    <a:pt x="353" y="398"/>
                    <a:pt x="353" y="398"/>
                  </a:cubicBezTo>
                  <a:cubicBezTo>
                    <a:pt x="353" y="372"/>
                    <a:pt x="353" y="372"/>
                    <a:pt x="353" y="372"/>
                  </a:cubicBezTo>
                  <a:cubicBezTo>
                    <a:pt x="224" y="421"/>
                    <a:pt x="224" y="421"/>
                    <a:pt x="224" y="421"/>
                  </a:cubicBezTo>
                  <a:close/>
                  <a:moveTo>
                    <a:pt x="418" y="335"/>
                  </a:moveTo>
                  <a:cubicBezTo>
                    <a:pt x="364" y="355"/>
                    <a:pt x="364" y="355"/>
                    <a:pt x="364" y="355"/>
                  </a:cubicBezTo>
                  <a:cubicBezTo>
                    <a:pt x="364" y="434"/>
                    <a:pt x="364" y="434"/>
                    <a:pt x="364" y="434"/>
                  </a:cubicBezTo>
                  <a:cubicBezTo>
                    <a:pt x="391" y="402"/>
                    <a:pt x="391" y="402"/>
                    <a:pt x="391" y="402"/>
                  </a:cubicBezTo>
                  <a:cubicBezTo>
                    <a:pt x="418" y="414"/>
                    <a:pt x="418" y="414"/>
                    <a:pt x="418" y="414"/>
                  </a:cubicBezTo>
                  <a:cubicBezTo>
                    <a:pt x="418" y="374"/>
                    <a:pt x="418" y="374"/>
                    <a:pt x="418" y="374"/>
                  </a:cubicBezTo>
                  <a:cubicBezTo>
                    <a:pt x="442" y="365"/>
                    <a:pt x="442" y="365"/>
                    <a:pt x="442" y="365"/>
                  </a:cubicBezTo>
                  <a:cubicBezTo>
                    <a:pt x="453" y="360"/>
                    <a:pt x="457" y="356"/>
                    <a:pt x="457" y="346"/>
                  </a:cubicBezTo>
                  <a:cubicBezTo>
                    <a:pt x="457" y="283"/>
                    <a:pt x="457" y="283"/>
                    <a:pt x="457" y="283"/>
                  </a:cubicBezTo>
                  <a:cubicBezTo>
                    <a:pt x="457" y="278"/>
                    <a:pt x="455" y="274"/>
                    <a:pt x="451" y="272"/>
                  </a:cubicBezTo>
                  <a:cubicBezTo>
                    <a:pt x="400" y="242"/>
                    <a:pt x="400" y="242"/>
                    <a:pt x="400" y="242"/>
                  </a:cubicBezTo>
                  <a:cubicBezTo>
                    <a:pt x="400" y="271"/>
                    <a:pt x="400" y="271"/>
                    <a:pt x="400" y="271"/>
                  </a:cubicBezTo>
                  <a:cubicBezTo>
                    <a:pt x="211" y="320"/>
                    <a:pt x="211" y="320"/>
                    <a:pt x="211" y="320"/>
                  </a:cubicBezTo>
                  <a:cubicBezTo>
                    <a:pt x="203" y="322"/>
                    <a:pt x="193" y="320"/>
                    <a:pt x="187" y="314"/>
                  </a:cubicBezTo>
                  <a:cubicBezTo>
                    <a:pt x="56" y="197"/>
                    <a:pt x="56" y="197"/>
                    <a:pt x="56" y="197"/>
                  </a:cubicBezTo>
                  <a:cubicBezTo>
                    <a:pt x="0" y="218"/>
                    <a:pt x="0" y="218"/>
                    <a:pt x="0" y="218"/>
                  </a:cubicBezTo>
                  <a:cubicBezTo>
                    <a:pt x="0" y="245"/>
                    <a:pt x="0" y="245"/>
                    <a:pt x="0" y="245"/>
                  </a:cubicBezTo>
                  <a:cubicBezTo>
                    <a:pt x="224" y="378"/>
                    <a:pt x="224" y="378"/>
                    <a:pt x="224" y="378"/>
                  </a:cubicBezTo>
                  <a:cubicBezTo>
                    <a:pt x="432" y="299"/>
                    <a:pt x="432" y="299"/>
                    <a:pt x="432" y="299"/>
                  </a:cubicBezTo>
                  <a:cubicBezTo>
                    <a:pt x="432" y="341"/>
                    <a:pt x="432" y="341"/>
                    <a:pt x="432" y="341"/>
                  </a:cubicBezTo>
                  <a:cubicBezTo>
                    <a:pt x="418" y="347"/>
                    <a:pt x="418" y="347"/>
                    <a:pt x="418" y="347"/>
                  </a:cubicBezTo>
                  <a:cubicBezTo>
                    <a:pt x="418" y="335"/>
                    <a:pt x="418" y="335"/>
                    <a:pt x="418" y="33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254000" y="201683"/>
            <a:ext cx="898070" cy="523220"/>
            <a:chOff x="-254000" y="201683"/>
            <a:chExt cx="898070" cy="523220"/>
          </a:xfrm>
        </p:grpSpPr>
        <p:sp>
          <p:nvSpPr>
            <p:cNvPr id="6" name="圆角矩形 5"/>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701167" y="144940"/>
            <a:ext cx="2646870" cy="584771"/>
          </a:xfrm>
          <a:prstGeom prst="rect">
            <a:avLst/>
          </a:prstGeom>
          <a:noFill/>
        </p:spPr>
        <p:txBody>
          <a:bodyPr wrap="none" lIns="91436" tIns="45718" rIns="91436" bIns="45718" rtlCol="0">
            <a:spAutoFit/>
          </a:bodyPr>
          <a:lstStyle/>
          <a:p>
            <a:r>
              <a:rPr lang="zh-CN" altLang="en-US" sz="3200" dirty="0">
                <a:latin typeface="微软雅黑" panose="020B0503020204020204" pitchFamily="34" charset="-122"/>
                <a:ea typeface="微软雅黑" panose="020B0503020204020204" pitchFamily="34" charset="-122"/>
              </a:rPr>
              <a:t>线性预测分析</a:t>
            </a:r>
          </a:p>
        </p:txBody>
      </p:sp>
      <p:grpSp>
        <p:nvGrpSpPr>
          <p:cNvPr id="10" name="组合 9"/>
          <p:cNvGrpSpPr/>
          <p:nvPr/>
        </p:nvGrpSpPr>
        <p:grpSpPr>
          <a:xfrm>
            <a:off x="3308642" y="233369"/>
            <a:ext cx="10096500" cy="439541"/>
            <a:chOff x="2584397" y="217491"/>
            <a:chExt cx="10096500" cy="439541"/>
          </a:xfrm>
        </p:grpSpPr>
        <p:sp>
          <p:nvSpPr>
            <p:cNvPr id="5" name="圆角矩形 4"/>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597747" y="243297"/>
              <a:ext cx="1998681"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Linear Prediction Coding</a:t>
              </a:r>
            </a:p>
          </p:txBody>
        </p:sp>
      </p:grpSp>
      <p:pic>
        <p:nvPicPr>
          <p:cNvPr id="42" name="图片 41"/>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1" name="文本框 40"/>
          <p:cNvSpPr txBox="1"/>
          <p:nvPr/>
        </p:nvSpPr>
        <p:spPr>
          <a:xfrm>
            <a:off x="806245" y="1162986"/>
            <a:ext cx="7722370" cy="523220"/>
          </a:xfrm>
          <a:prstGeom prst="rect">
            <a:avLst/>
          </a:prstGeom>
          <a:noFill/>
        </p:spPr>
        <p:txBody>
          <a:bodyPr wrap="square" rtlCol="0">
            <a:spAutoFit/>
          </a:bodyPr>
          <a:lstStyle/>
          <a:p>
            <a:r>
              <a:rPr lang="zh-CN" altLang="en-US" sz="2800" dirty="0"/>
              <a:t>二</a:t>
            </a:r>
            <a:r>
              <a:rPr lang="en-US" altLang="zh-CN" sz="2800" dirty="0"/>
              <a:t>. </a:t>
            </a:r>
            <a:r>
              <a:rPr lang="zh-CN" altLang="en-US" sz="2800" dirty="0"/>
              <a:t>线性预测分析的基本原理</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E68DBBC-5B16-AD94-569C-28606255D0AB}"/>
                  </a:ext>
                </a:extLst>
              </p:cNvPr>
              <p:cNvSpPr txBox="1"/>
              <p:nvPr/>
            </p:nvSpPr>
            <p:spPr>
              <a:xfrm>
                <a:off x="828547" y="1846876"/>
                <a:ext cx="10147609" cy="800668"/>
              </a:xfrm>
              <a:prstGeom prst="rect">
                <a:avLst/>
              </a:prstGeom>
              <a:noFill/>
            </p:spPr>
            <p:txBody>
              <a:bodyPr wrap="square" rtlCol="0">
                <a:spAutoFit/>
              </a:bodyPr>
              <a:lstStyle/>
              <a:p>
                <a:r>
                  <a:rPr lang="zh-CN" altLang="en-US" sz="2400" b="0" i="0" dirty="0">
                    <a:solidFill>
                      <a:srgbClr val="191B1F"/>
                    </a:solidFill>
                    <a:effectLst/>
                    <a:highlight>
                      <a:srgbClr val="FFFFFF"/>
                    </a:highlight>
                    <a:latin typeface="-apple-system"/>
                  </a:rPr>
                  <a:t>         上式误差项中的</a:t>
                </a:r>
                <a:r>
                  <a:rPr lang="en-US" altLang="zh-CN" sz="2400" b="0" i="0" dirty="0">
                    <a:solidFill>
                      <a:srgbClr val="191B1F"/>
                    </a:solidFill>
                    <a:effectLst/>
                    <a:highlight>
                      <a:srgbClr val="FFFFFF"/>
                    </a:highlight>
                    <a:latin typeface="-apple-system"/>
                  </a:rPr>
                  <a:t>G</a:t>
                </a:r>
                <a:r>
                  <a:rPr lang="zh-CN" altLang="en-US" sz="2400" b="0" i="0" dirty="0">
                    <a:solidFill>
                      <a:srgbClr val="191B1F"/>
                    </a:solidFill>
                    <a:effectLst/>
                    <a:highlight>
                      <a:srgbClr val="FFFFFF"/>
                    </a:highlight>
                    <a:latin typeface="-apple-system"/>
                  </a:rPr>
                  <a:t>的原始表示为</a:t>
                </a:r>
                <a:r>
                  <a:rPr lang="en-US" altLang="zh-CN" sz="2400" b="0" i="0" dirty="0">
                    <a:solidFill>
                      <a:srgbClr val="191B1F"/>
                    </a:solidFill>
                    <a:effectLst/>
                    <a:highlight>
                      <a:srgbClr val="FFFFFF"/>
                    </a:highlight>
                    <a:latin typeface="-apple-system"/>
                  </a:rPr>
                  <a:t>G=</a:t>
                </a:r>
                <a14:m>
                  <m:oMath xmlns:m="http://schemas.openxmlformats.org/officeDocument/2006/math">
                    <m:nary>
                      <m:naryPr>
                        <m:chr m:val="∑"/>
                        <m:ctrlPr>
                          <a:rPr lang="en-US" altLang="zh-CN" sz="2400" b="0" i="1" smtClean="0">
                            <a:solidFill>
                              <a:srgbClr val="191B1F"/>
                            </a:solidFill>
                            <a:effectLst/>
                            <a:highlight>
                              <a:srgbClr val="FFFFFF"/>
                            </a:highlight>
                            <a:latin typeface="Cambria Math" panose="02040503050406030204" pitchFamily="18" charset="0"/>
                          </a:rPr>
                        </m:ctrlPr>
                      </m:naryPr>
                      <m:sub>
                        <m:r>
                          <m:rPr>
                            <m:brk m:alnAt="23"/>
                          </m:rPr>
                          <a:rPr lang="en-US" altLang="zh-CN" sz="2400" b="0" i="1" smtClean="0">
                            <a:solidFill>
                              <a:srgbClr val="191B1F"/>
                            </a:solidFill>
                            <a:effectLst/>
                            <a:highlight>
                              <a:srgbClr val="FFFFFF"/>
                            </a:highlight>
                            <a:latin typeface="Cambria Math" panose="02040503050406030204" pitchFamily="18" charset="0"/>
                          </a:rPr>
                          <m:t>𝑖</m:t>
                        </m:r>
                        <m:r>
                          <a:rPr lang="en-US" altLang="zh-CN" sz="2400" b="0" i="1" smtClean="0">
                            <a:solidFill>
                              <a:srgbClr val="191B1F"/>
                            </a:solidFill>
                            <a:effectLst/>
                            <a:highlight>
                              <a:srgbClr val="FFFFFF"/>
                            </a:highlight>
                            <a:latin typeface="Cambria Math" panose="02040503050406030204" pitchFamily="18" charset="0"/>
                          </a:rPr>
                          <m:t>=0</m:t>
                        </m:r>
                      </m:sub>
                      <m:sup>
                        <m:r>
                          <a:rPr lang="en-US" altLang="zh-CN" sz="2400" b="0" i="1" smtClean="0">
                            <a:solidFill>
                              <a:srgbClr val="191B1F"/>
                            </a:solidFill>
                            <a:effectLst/>
                            <a:highlight>
                              <a:srgbClr val="FFFFFF"/>
                            </a:highlight>
                            <a:latin typeface="Cambria Math" panose="02040503050406030204" pitchFamily="18" charset="0"/>
                          </a:rPr>
                          <m:t>𝑞</m:t>
                        </m:r>
                      </m:sup>
                      <m:e>
                        <m:sSub>
                          <m:sSubPr>
                            <m:ctrlPr>
                              <a:rPr lang="en-US" altLang="zh-CN" sz="2400" b="0" i="1" smtClean="0">
                                <a:solidFill>
                                  <a:srgbClr val="191B1F"/>
                                </a:solidFill>
                                <a:effectLst/>
                                <a:highlight>
                                  <a:srgbClr val="FFFFFF"/>
                                </a:highlight>
                                <a:latin typeface="Cambria Math" panose="02040503050406030204" pitchFamily="18" charset="0"/>
                              </a:rPr>
                            </m:ctrlPr>
                          </m:sSubPr>
                          <m:e>
                            <m:r>
                              <a:rPr lang="en-US" altLang="zh-CN" sz="2400" b="0" i="1" smtClean="0">
                                <a:solidFill>
                                  <a:srgbClr val="191B1F"/>
                                </a:solidFill>
                                <a:effectLst/>
                                <a:highlight>
                                  <a:srgbClr val="FFFFFF"/>
                                </a:highlight>
                                <a:latin typeface="Cambria Math" panose="02040503050406030204" pitchFamily="18" charset="0"/>
                              </a:rPr>
                              <m:t>𝑏</m:t>
                            </m:r>
                          </m:e>
                          <m:sub>
                            <m:r>
                              <a:rPr lang="en-US" altLang="zh-CN" sz="2400" b="0" i="1" smtClean="0">
                                <a:solidFill>
                                  <a:srgbClr val="191B1F"/>
                                </a:solidFill>
                                <a:effectLst/>
                                <a:highlight>
                                  <a:srgbClr val="FFFFFF"/>
                                </a:highlight>
                                <a:latin typeface="Cambria Math" panose="02040503050406030204" pitchFamily="18" charset="0"/>
                              </a:rPr>
                              <m:t>𝑖</m:t>
                            </m:r>
                          </m:sub>
                        </m:sSub>
                        <m:sSup>
                          <m:sSupPr>
                            <m:ctrlPr>
                              <a:rPr lang="en-US" altLang="zh-CN" sz="2400" b="0" i="1" smtClean="0">
                                <a:solidFill>
                                  <a:srgbClr val="191B1F"/>
                                </a:solidFill>
                                <a:effectLst/>
                                <a:highlight>
                                  <a:srgbClr val="FFFFFF"/>
                                </a:highlight>
                                <a:latin typeface="Cambria Math" panose="02040503050406030204" pitchFamily="18" charset="0"/>
                              </a:rPr>
                            </m:ctrlPr>
                          </m:sSupPr>
                          <m:e>
                            <m:r>
                              <a:rPr lang="en-US" altLang="zh-CN" sz="2400" b="0" i="1" smtClean="0">
                                <a:solidFill>
                                  <a:srgbClr val="191B1F"/>
                                </a:solidFill>
                                <a:effectLst/>
                                <a:highlight>
                                  <a:srgbClr val="FFFFFF"/>
                                </a:highlight>
                                <a:latin typeface="Cambria Math" panose="02040503050406030204" pitchFamily="18" charset="0"/>
                              </a:rPr>
                              <m:t>𝑧</m:t>
                            </m:r>
                          </m:e>
                          <m:sup>
                            <m:r>
                              <a:rPr lang="en-US" altLang="zh-CN" sz="2400" b="0" i="1" smtClean="0">
                                <a:solidFill>
                                  <a:srgbClr val="191B1F"/>
                                </a:solidFill>
                                <a:effectLst/>
                                <a:highlight>
                                  <a:srgbClr val="FFFFFF"/>
                                </a:highlight>
                                <a:latin typeface="Cambria Math" panose="02040503050406030204" pitchFamily="18" charset="0"/>
                              </a:rPr>
                              <m:t>−</m:t>
                            </m:r>
                            <m:r>
                              <a:rPr lang="en-US" altLang="zh-CN" sz="2400" b="0" i="1" smtClean="0">
                                <a:solidFill>
                                  <a:srgbClr val="191B1F"/>
                                </a:solidFill>
                                <a:effectLst/>
                                <a:highlight>
                                  <a:srgbClr val="FFFFFF"/>
                                </a:highlight>
                                <a:latin typeface="Cambria Math" panose="02040503050406030204" pitchFamily="18" charset="0"/>
                              </a:rPr>
                              <m:t>𝑖</m:t>
                            </m:r>
                          </m:sup>
                        </m:sSup>
                      </m:e>
                    </m:nary>
                  </m:oMath>
                </a14:m>
                <a:r>
                  <a:rPr lang="en-US" altLang="zh-CN" sz="2400" b="0" i="0" dirty="0">
                    <a:solidFill>
                      <a:srgbClr val="191B1F"/>
                    </a:solidFill>
                    <a:effectLst/>
                    <a:highlight>
                      <a:srgbClr val="FFFFFF"/>
                    </a:highlight>
                    <a:latin typeface="-apple-system"/>
                  </a:rPr>
                  <a:t>,</a:t>
                </a:r>
                <a:r>
                  <a:rPr lang="zh-CN" altLang="en-US" sz="2400" b="0" i="0" dirty="0">
                    <a:solidFill>
                      <a:srgbClr val="191B1F"/>
                    </a:solidFill>
                    <a:effectLst/>
                    <a:highlight>
                      <a:srgbClr val="FFFFFF"/>
                    </a:highlight>
                    <a:latin typeface="-apple-system"/>
                  </a:rPr>
                  <a:t>因此对于系统函数</a:t>
                </a:r>
                <a:endParaRPr lang="en-US" altLang="zh-CN" sz="2400" b="0" i="0" dirty="0">
                  <a:solidFill>
                    <a:srgbClr val="191B1F"/>
                  </a:solidFill>
                  <a:effectLst/>
                  <a:highlight>
                    <a:srgbClr val="FFFFFF"/>
                  </a:highlight>
                  <a:latin typeface="-apple-system"/>
                </a:endParaRPr>
              </a:p>
              <a:p>
                <a:endParaRPr lang="zh-CN" altLang="en-US" dirty="0"/>
              </a:p>
            </p:txBody>
          </p:sp>
        </mc:Choice>
        <mc:Fallback xmlns="">
          <p:sp>
            <p:nvSpPr>
              <p:cNvPr id="14" name="文本框 13">
                <a:extLst>
                  <a:ext uri="{FF2B5EF4-FFF2-40B4-BE49-F238E27FC236}">
                    <a16:creationId xmlns:a16="http://schemas.microsoft.com/office/drawing/2014/main" id="{9E68DBBC-5B16-AD94-569C-28606255D0AB}"/>
                  </a:ext>
                </a:extLst>
              </p:cNvPr>
              <p:cNvSpPr txBox="1">
                <a:spLocks noRot="1" noChangeAspect="1" noMove="1" noResize="1" noEditPoints="1" noAdjustHandles="1" noChangeArrowheads="1" noChangeShapeType="1" noTextEdit="1"/>
              </p:cNvSpPr>
              <p:nvPr/>
            </p:nvSpPr>
            <p:spPr>
              <a:xfrm>
                <a:off x="828547" y="1846876"/>
                <a:ext cx="10147609" cy="800668"/>
              </a:xfrm>
              <a:prstGeom prst="rect">
                <a:avLst/>
              </a:prstGeom>
              <a:blipFill>
                <a:blip r:embed="rId4"/>
                <a:stretch>
                  <a:fillRect l="-961" t="-6870"/>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B95DC351-622E-9906-E365-0147135A740A}"/>
              </a:ext>
            </a:extLst>
          </p:cNvPr>
          <p:cNvSpPr txBox="1"/>
          <p:nvPr/>
        </p:nvSpPr>
        <p:spPr>
          <a:xfrm>
            <a:off x="947854" y="3760304"/>
            <a:ext cx="10147609" cy="830997"/>
          </a:xfrm>
          <a:prstGeom prst="rect">
            <a:avLst/>
          </a:prstGeom>
          <a:noFill/>
        </p:spPr>
        <p:txBody>
          <a:bodyPr wrap="square" rtlCol="0">
            <a:spAutoFit/>
          </a:bodyPr>
          <a:lstStyle/>
          <a:p>
            <a:r>
              <a:rPr lang="zh-CN" altLang="en-US" sz="2400" b="0" i="0" dirty="0">
                <a:solidFill>
                  <a:srgbClr val="191B1F"/>
                </a:solidFill>
                <a:effectLst/>
                <a:highlight>
                  <a:srgbClr val="FFFFFF"/>
                </a:highlight>
                <a:latin typeface="-apple-system"/>
              </a:rPr>
              <a:t>        其具有</a:t>
            </a:r>
            <a:r>
              <a:rPr lang="en-US" altLang="zh-CN" sz="2400" dirty="0">
                <a:solidFill>
                  <a:srgbClr val="191B1F"/>
                </a:solidFill>
                <a:highlight>
                  <a:srgbClr val="FFFFFF"/>
                </a:highlight>
                <a:latin typeface="-apple-system"/>
              </a:rPr>
              <a:t>q</a:t>
            </a:r>
            <a:r>
              <a:rPr lang="zh-CN" altLang="en-US" sz="2400" dirty="0">
                <a:solidFill>
                  <a:srgbClr val="191B1F"/>
                </a:solidFill>
                <a:highlight>
                  <a:srgbClr val="FFFFFF"/>
                </a:highlight>
                <a:latin typeface="-apple-system"/>
              </a:rPr>
              <a:t>个零点，但是在分母多项式收敛的情况下，可用全极点模型表示极零点模型，因为此时一个零点可用多个极点近似，如下：</a:t>
            </a:r>
            <a:endParaRPr lang="en-US" altLang="zh-CN" sz="2400" dirty="0">
              <a:solidFill>
                <a:srgbClr val="191B1F"/>
              </a:solidFill>
              <a:highlight>
                <a:srgbClr val="FFFFFF"/>
              </a:highlight>
              <a:latin typeface="-apple-system"/>
            </a:endParaRPr>
          </a:p>
        </p:txBody>
      </p:sp>
      <p:pic>
        <p:nvPicPr>
          <p:cNvPr id="12" name="图片 11" descr="文本&#10;&#10;中度可信度描述已自动生成">
            <a:extLst>
              <a:ext uri="{FF2B5EF4-FFF2-40B4-BE49-F238E27FC236}">
                <a16:creationId xmlns:a16="http://schemas.microsoft.com/office/drawing/2014/main" id="{6F673A51-B4AA-5036-2548-71A29DF551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6211" y="2564368"/>
            <a:ext cx="2499577" cy="876376"/>
          </a:xfrm>
          <a:prstGeom prst="rect">
            <a:avLst/>
          </a:prstGeom>
        </p:spPr>
      </p:pic>
      <p:pic>
        <p:nvPicPr>
          <p:cNvPr id="15" name="图片 14" descr="图表&#10;&#10;描述已自动生成">
            <a:extLst>
              <a:ext uri="{FF2B5EF4-FFF2-40B4-BE49-F238E27FC236}">
                <a16:creationId xmlns:a16="http://schemas.microsoft.com/office/drawing/2014/main" id="{E32134C1-6A7E-3369-CE2B-4930479EDB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5868" y="4667262"/>
            <a:ext cx="4084674" cy="899238"/>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FA8BD71-B12E-0FAB-F925-5CFA65DCD520}"/>
                  </a:ext>
                </a:extLst>
              </p:cNvPr>
              <p:cNvSpPr txBox="1"/>
              <p:nvPr/>
            </p:nvSpPr>
            <p:spPr>
              <a:xfrm>
                <a:off x="1196717" y="5642461"/>
                <a:ext cx="9798564" cy="830997"/>
              </a:xfrm>
              <a:prstGeom prst="rect">
                <a:avLst/>
              </a:prstGeom>
              <a:noFill/>
            </p:spPr>
            <p:txBody>
              <a:bodyPr wrap="square" rtlCol="0">
                <a:spAutoFit/>
              </a:bodyPr>
              <a:lstStyle/>
              <a:p>
                <a:r>
                  <a:rPr lang="zh-CN" altLang="en-US" sz="2400" dirty="0"/>
                  <a:t>          由此，我们便可以只用过去</a:t>
                </a:r>
                <a:r>
                  <a:rPr lang="en-US" altLang="zh-CN" sz="2400" dirty="0"/>
                  <a:t>p</a:t>
                </a:r>
                <a:r>
                  <a:rPr lang="zh-CN" altLang="en-US" sz="2400" dirty="0"/>
                  <a:t>个点的值来表示</a:t>
                </a:r>
                <a:r>
                  <a:rPr lang="en-US" altLang="zh-CN" sz="2400" dirty="0"/>
                  <a:t>s(n)</a:t>
                </a:r>
                <a:r>
                  <a:rPr lang="zh-CN" altLang="en-US" sz="2400" dirty="0"/>
                  <a:t>，接下来需要求</a:t>
                </a:r>
                <a:r>
                  <a:rPr lang="en-US" altLang="zh-CN" sz="2400" dirty="0"/>
                  <a:t>LPC</a:t>
                </a:r>
                <a:r>
                  <a:rPr lang="zh-CN" altLang="en-US" sz="2400" dirty="0"/>
                  <a:t>系数</a:t>
                </a: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α</m:t>
                        </m:r>
                      </m:e>
                      <m:sub>
                        <m:r>
                          <m:rPr>
                            <m:sty m:val="p"/>
                          </m:rPr>
                          <a:rPr lang="en-US" altLang="zh-CN" sz="2400" i="1">
                            <a:latin typeface="Cambria Math" panose="02040503050406030204" pitchFamily="18" charset="0"/>
                          </a:rPr>
                          <m:t>i</m:t>
                        </m:r>
                      </m:sub>
                    </m:sSub>
                  </m:oMath>
                </a14:m>
                <a:r>
                  <a:rPr lang="zh-CN" altLang="en-US" sz="2400" dirty="0"/>
                  <a:t>。</a:t>
                </a:r>
              </a:p>
            </p:txBody>
          </p:sp>
        </mc:Choice>
        <mc:Fallback xmlns="">
          <p:sp>
            <p:nvSpPr>
              <p:cNvPr id="18" name="文本框 17">
                <a:extLst>
                  <a:ext uri="{FF2B5EF4-FFF2-40B4-BE49-F238E27FC236}">
                    <a16:creationId xmlns:a16="http://schemas.microsoft.com/office/drawing/2014/main" id="{9FA8BD71-B12E-0FAB-F925-5CFA65DCD520}"/>
                  </a:ext>
                </a:extLst>
              </p:cNvPr>
              <p:cNvSpPr txBox="1">
                <a:spLocks noRot="1" noChangeAspect="1" noMove="1" noResize="1" noEditPoints="1" noAdjustHandles="1" noChangeArrowheads="1" noChangeShapeType="1" noTextEdit="1"/>
              </p:cNvSpPr>
              <p:nvPr/>
            </p:nvSpPr>
            <p:spPr>
              <a:xfrm>
                <a:off x="1196717" y="5642461"/>
                <a:ext cx="9798564" cy="830997"/>
              </a:xfrm>
              <a:prstGeom prst="rect">
                <a:avLst/>
              </a:prstGeom>
              <a:blipFill>
                <a:blip r:embed="rId7"/>
                <a:stretch>
                  <a:fillRect l="-933" t="-8824" b="-169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040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8366440" y="1485924"/>
            <a:ext cx="5175127" cy="5041452"/>
            <a:chOff x="3298" y="1632"/>
            <a:chExt cx="1084" cy="1056"/>
          </a:xfrm>
        </p:grpSpPr>
        <p:sp>
          <p:nvSpPr>
            <p:cNvPr id="11" name="AutoShape 3"/>
            <p:cNvSpPr>
              <a:spLocks noChangeAspect="1" noChangeArrowheads="1" noTextEdit="1"/>
            </p:cNvSpPr>
            <p:nvPr/>
          </p:nvSpPr>
          <p:spPr bwMode="auto">
            <a:xfrm>
              <a:off x="3298" y="1632"/>
              <a:ext cx="108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5"/>
            <p:cNvSpPr>
              <a:spLocks noEditPoints="1"/>
            </p:cNvSpPr>
            <p:nvPr/>
          </p:nvSpPr>
          <p:spPr bwMode="auto">
            <a:xfrm>
              <a:off x="3296" y="1630"/>
              <a:ext cx="1086" cy="1061"/>
            </a:xfrm>
            <a:custGeom>
              <a:avLst/>
              <a:gdLst>
                <a:gd name="T0" fmla="*/ 390 w 457"/>
                <a:gd name="T1" fmla="*/ 200 h 446"/>
                <a:gd name="T2" fmla="*/ 390 w 457"/>
                <a:gd name="T3" fmla="*/ 216 h 446"/>
                <a:gd name="T4" fmla="*/ 215 w 457"/>
                <a:gd name="T5" fmla="*/ 259 h 446"/>
                <a:gd name="T6" fmla="*/ 215 w 457"/>
                <a:gd name="T7" fmla="*/ 291 h 446"/>
                <a:gd name="T8" fmla="*/ 390 w 457"/>
                <a:gd name="T9" fmla="*/ 248 h 446"/>
                <a:gd name="T10" fmla="*/ 390 w 457"/>
                <a:gd name="T11" fmla="*/ 264 h 446"/>
                <a:gd name="T12" fmla="*/ 207 w 457"/>
                <a:gd name="T13" fmla="*/ 310 h 446"/>
                <a:gd name="T14" fmla="*/ 197 w 457"/>
                <a:gd name="T15" fmla="*/ 308 h 446"/>
                <a:gd name="T16" fmla="*/ 56 w 457"/>
                <a:gd name="T17" fmla="*/ 184 h 446"/>
                <a:gd name="T18" fmla="*/ 60 w 457"/>
                <a:gd name="T19" fmla="*/ 124 h 446"/>
                <a:gd name="T20" fmla="*/ 197 w 457"/>
                <a:gd name="T21" fmla="*/ 244 h 446"/>
                <a:gd name="T22" fmla="*/ 207 w 457"/>
                <a:gd name="T23" fmla="*/ 245 h 446"/>
                <a:gd name="T24" fmla="*/ 390 w 457"/>
                <a:gd name="T25" fmla="*/ 200 h 446"/>
                <a:gd name="T26" fmla="*/ 65 w 457"/>
                <a:gd name="T27" fmla="*/ 46 h 446"/>
                <a:gd name="T28" fmla="*/ 249 w 457"/>
                <a:gd name="T29" fmla="*/ 0 h 446"/>
                <a:gd name="T30" fmla="*/ 390 w 457"/>
                <a:gd name="T31" fmla="*/ 124 h 446"/>
                <a:gd name="T32" fmla="*/ 390 w 457"/>
                <a:gd name="T33" fmla="*/ 140 h 446"/>
                <a:gd name="T34" fmla="*/ 215 w 457"/>
                <a:gd name="T35" fmla="*/ 184 h 446"/>
                <a:gd name="T36" fmla="*/ 215 w 457"/>
                <a:gd name="T37" fmla="*/ 215 h 446"/>
                <a:gd name="T38" fmla="*/ 390 w 457"/>
                <a:gd name="T39" fmla="*/ 172 h 446"/>
                <a:gd name="T40" fmla="*/ 390 w 457"/>
                <a:gd name="T41" fmla="*/ 188 h 446"/>
                <a:gd name="T42" fmla="*/ 207 w 457"/>
                <a:gd name="T43" fmla="*/ 234 h 446"/>
                <a:gd name="T44" fmla="*/ 197 w 457"/>
                <a:gd name="T45" fmla="*/ 232 h 446"/>
                <a:gd name="T46" fmla="*/ 56 w 457"/>
                <a:gd name="T47" fmla="*/ 109 h 446"/>
                <a:gd name="T48" fmla="*/ 65 w 457"/>
                <a:gd name="T49" fmla="*/ 46 h 446"/>
                <a:gd name="T50" fmla="*/ 224 w 457"/>
                <a:gd name="T51" fmla="*/ 421 h 446"/>
                <a:gd name="T52" fmla="*/ 0 w 457"/>
                <a:gd name="T53" fmla="*/ 288 h 446"/>
                <a:gd name="T54" fmla="*/ 0 w 457"/>
                <a:gd name="T55" fmla="*/ 313 h 446"/>
                <a:gd name="T56" fmla="*/ 224 w 457"/>
                <a:gd name="T57" fmla="*/ 446 h 446"/>
                <a:gd name="T58" fmla="*/ 353 w 457"/>
                <a:gd name="T59" fmla="*/ 398 h 446"/>
                <a:gd name="T60" fmla="*/ 353 w 457"/>
                <a:gd name="T61" fmla="*/ 372 h 446"/>
                <a:gd name="T62" fmla="*/ 224 w 457"/>
                <a:gd name="T63" fmla="*/ 421 h 446"/>
                <a:gd name="T64" fmla="*/ 418 w 457"/>
                <a:gd name="T65" fmla="*/ 335 h 446"/>
                <a:gd name="T66" fmla="*/ 364 w 457"/>
                <a:gd name="T67" fmla="*/ 355 h 446"/>
                <a:gd name="T68" fmla="*/ 364 w 457"/>
                <a:gd name="T69" fmla="*/ 434 h 446"/>
                <a:gd name="T70" fmla="*/ 391 w 457"/>
                <a:gd name="T71" fmla="*/ 402 h 446"/>
                <a:gd name="T72" fmla="*/ 418 w 457"/>
                <a:gd name="T73" fmla="*/ 414 h 446"/>
                <a:gd name="T74" fmla="*/ 418 w 457"/>
                <a:gd name="T75" fmla="*/ 374 h 446"/>
                <a:gd name="T76" fmla="*/ 442 w 457"/>
                <a:gd name="T77" fmla="*/ 365 h 446"/>
                <a:gd name="T78" fmla="*/ 457 w 457"/>
                <a:gd name="T79" fmla="*/ 346 h 446"/>
                <a:gd name="T80" fmla="*/ 457 w 457"/>
                <a:gd name="T81" fmla="*/ 283 h 446"/>
                <a:gd name="T82" fmla="*/ 451 w 457"/>
                <a:gd name="T83" fmla="*/ 272 h 446"/>
                <a:gd name="T84" fmla="*/ 400 w 457"/>
                <a:gd name="T85" fmla="*/ 242 h 446"/>
                <a:gd name="T86" fmla="*/ 400 w 457"/>
                <a:gd name="T87" fmla="*/ 271 h 446"/>
                <a:gd name="T88" fmla="*/ 211 w 457"/>
                <a:gd name="T89" fmla="*/ 320 h 446"/>
                <a:gd name="T90" fmla="*/ 187 w 457"/>
                <a:gd name="T91" fmla="*/ 314 h 446"/>
                <a:gd name="T92" fmla="*/ 56 w 457"/>
                <a:gd name="T93" fmla="*/ 197 h 446"/>
                <a:gd name="T94" fmla="*/ 0 w 457"/>
                <a:gd name="T95" fmla="*/ 218 h 446"/>
                <a:gd name="T96" fmla="*/ 0 w 457"/>
                <a:gd name="T97" fmla="*/ 245 h 446"/>
                <a:gd name="T98" fmla="*/ 224 w 457"/>
                <a:gd name="T99" fmla="*/ 378 h 446"/>
                <a:gd name="T100" fmla="*/ 432 w 457"/>
                <a:gd name="T101" fmla="*/ 299 h 446"/>
                <a:gd name="T102" fmla="*/ 432 w 457"/>
                <a:gd name="T103" fmla="*/ 341 h 446"/>
                <a:gd name="T104" fmla="*/ 418 w 457"/>
                <a:gd name="T105" fmla="*/ 347 h 446"/>
                <a:gd name="T106" fmla="*/ 418 w 457"/>
                <a:gd name="T107" fmla="*/ 3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 h="446">
                  <a:moveTo>
                    <a:pt x="390" y="200"/>
                  </a:moveTo>
                  <a:cubicBezTo>
                    <a:pt x="390" y="216"/>
                    <a:pt x="390" y="216"/>
                    <a:pt x="390" y="216"/>
                  </a:cubicBezTo>
                  <a:cubicBezTo>
                    <a:pt x="215" y="259"/>
                    <a:pt x="215" y="259"/>
                    <a:pt x="215" y="259"/>
                  </a:cubicBezTo>
                  <a:cubicBezTo>
                    <a:pt x="208" y="271"/>
                    <a:pt x="209" y="281"/>
                    <a:pt x="215" y="291"/>
                  </a:cubicBezTo>
                  <a:cubicBezTo>
                    <a:pt x="390" y="248"/>
                    <a:pt x="390" y="248"/>
                    <a:pt x="390" y="248"/>
                  </a:cubicBezTo>
                  <a:cubicBezTo>
                    <a:pt x="390" y="264"/>
                    <a:pt x="390" y="264"/>
                    <a:pt x="390" y="264"/>
                  </a:cubicBezTo>
                  <a:cubicBezTo>
                    <a:pt x="207" y="310"/>
                    <a:pt x="207" y="310"/>
                    <a:pt x="207" y="310"/>
                  </a:cubicBezTo>
                  <a:cubicBezTo>
                    <a:pt x="203" y="310"/>
                    <a:pt x="199" y="310"/>
                    <a:pt x="197" y="308"/>
                  </a:cubicBezTo>
                  <a:cubicBezTo>
                    <a:pt x="56" y="184"/>
                    <a:pt x="56" y="184"/>
                    <a:pt x="56" y="184"/>
                  </a:cubicBezTo>
                  <a:cubicBezTo>
                    <a:pt x="49" y="179"/>
                    <a:pt x="43" y="135"/>
                    <a:pt x="60" y="124"/>
                  </a:cubicBezTo>
                  <a:cubicBezTo>
                    <a:pt x="197" y="244"/>
                    <a:pt x="197" y="244"/>
                    <a:pt x="197" y="244"/>
                  </a:cubicBezTo>
                  <a:cubicBezTo>
                    <a:pt x="199" y="245"/>
                    <a:pt x="203" y="246"/>
                    <a:pt x="207" y="245"/>
                  </a:cubicBezTo>
                  <a:cubicBezTo>
                    <a:pt x="390" y="200"/>
                    <a:pt x="390" y="200"/>
                    <a:pt x="390" y="200"/>
                  </a:cubicBezTo>
                  <a:close/>
                  <a:moveTo>
                    <a:pt x="65" y="46"/>
                  </a:moveTo>
                  <a:cubicBezTo>
                    <a:pt x="249" y="0"/>
                    <a:pt x="249" y="0"/>
                    <a:pt x="249" y="0"/>
                  </a:cubicBezTo>
                  <a:cubicBezTo>
                    <a:pt x="390" y="124"/>
                    <a:pt x="390" y="124"/>
                    <a:pt x="390" y="124"/>
                  </a:cubicBezTo>
                  <a:cubicBezTo>
                    <a:pt x="390" y="140"/>
                    <a:pt x="390" y="140"/>
                    <a:pt x="390" y="140"/>
                  </a:cubicBezTo>
                  <a:cubicBezTo>
                    <a:pt x="215" y="184"/>
                    <a:pt x="215" y="184"/>
                    <a:pt x="215" y="184"/>
                  </a:cubicBezTo>
                  <a:cubicBezTo>
                    <a:pt x="208" y="195"/>
                    <a:pt x="209" y="205"/>
                    <a:pt x="215" y="215"/>
                  </a:cubicBezTo>
                  <a:cubicBezTo>
                    <a:pt x="390" y="172"/>
                    <a:pt x="390" y="172"/>
                    <a:pt x="390" y="172"/>
                  </a:cubicBezTo>
                  <a:cubicBezTo>
                    <a:pt x="390" y="188"/>
                    <a:pt x="390" y="188"/>
                    <a:pt x="390" y="188"/>
                  </a:cubicBezTo>
                  <a:cubicBezTo>
                    <a:pt x="207" y="234"/>
                    <a:pt x="207" y="234"/>
                    <a:pt x="207" y="234"/>
                  </a:cubicBezTo>
                  <a:cubicBezTo>
                    <a:pt x="203" y="235"/>
                    <a:pt x="199" y="234"/>
                    <a:pt x="197" y="232"/>
                  </a:cubicBezTo>
                  <a:cubicBezTo>
                    <a:pt x="56" y="109"/>
                    <a:pt x="56" y="109"/>
                    <a:pt x="56" y="109"/>
                  </a:cubicBezTo>
                  <a:cubicBezTo>
                    <a:pt x="48" y="102"/>
                    <a:pt x="42" y="51"/>
                    <a:pt x="65" y="46"/>
                  </a:cubicBezTo>
                  <a:close/>
                  <a:moveTo>
                    <a:pt x="224" y="421"/>
                  </a:moveTo>
                  <a:cubicBezTo>
                    <a:pt x="0" y="288"/>
                    <a:pt x="0" y="288"/>
                    <a:pt x="0" y="288"/>
                  </a:cubicBezTo>
                  <a:cubicBezTo>
                    <a:pt x="0" y="313"/>
                    <a:pt x="0" y="313"/>
                    <a:pt x="0" y="313"/>
                  </a:cubicBezTo>
                  <a:cubicBezTo>
                    <a:pt x="224" y="446"/>
                    <a:pt x="224" y="446"/>
                    <a:pt x="224" y="446"/>
                  </a:cubicBezTo>
                  <a:cubicBezTo>
                    <a:pt x="353" y="398"/>
                    <a:pt x="353" y="398"/>
                    <a:pt x="353" y="398"/>
                  </a:cubicBezTo>
                  <a:cubicBezTo>
                    <a:pt x="353" y="372"/>
                    <a:pt x="353" y="372"/>
                    <a:pt x="353" y="372"/>
                  </a:cubicBezTo>
                  <a:cubicBezTo>
                    <a:pt x="224" y="421"/>
                    <a:pt x="224" y="421"/>
                    <a:pt x="224" y="421"/>
                  </a:cubicBezTo>
                  <a:close/>
                  <a:moveTo>
                    <a:pt x="418" y="335"/>
                  </a:moveTo>
                  <a:cubicBezTo>
                    <a:pt x="364" y="355"/>
                    <a:pt x="364" y="355"/>
                    <a:pt x="364" y="355"/>
                  </a:cubicBezTo>
                  <a:cubicBezTo>
                    <a:pt x="364" y="434"/>
                    <a:pt x="364" y="434"/>
                    <a:pt x="364" y="434"/>
                  </a:cubicBezTo>
                  <a:cubicBezTo>
                    <a:pt x="391" y="402"/>
                    <a:pt x="391" y="402"/>
                    <a:pt x="391" y="402"/>
                  </a:cubicBezTo>
                  <a:cubicBezTo>
                    <a:pt x="418" y="414"/>
                    <a:pt x="418" y="414"/>
                    <a:pt x="418" y="414"/>
                  </a:cubicBezTo>
                  <a:cubicBezTo>
                    <a:pt x="418" y="374"/>
                    <a:pt x="418" y="374"/>
                    <a:pt x="418" y="374"/>
                  </a:cubicBezTo>
                  <a:cubicBezTo>
                    <a:pt x="442" y="365"/>
                    <a:pt x="442" y="365"/>
                    <a:pt x="442" y="365"/>
                  </a:cubicBezTo>
                  <a:cubicBezTo>
                    <a:pt x="453" y="360"/>
                    <a:pt x="457" y="356"/>
                    <a:pt x="457" y="346"/>
                  </a:cubicBezTo>
                  <a:cubicBezTo>
                    <a:pt x="457" y="283"/>
                    <a:pt x="457" y="283"/>
                    <a:pt x="457" y="283"/>
                  </a:cubicBezTo>
                  <a:cubicBezTo>
                    <a:pt x="457" y="278"/>
                    <a:pt x="455" y="274"/>
                    <a:pt x="451" y="272"/>
                  </a:cubicBezTo>
                  <a:cubicBezTo>
                    <a:pt x="400" y="242"/>
                    <a:pt x="400" y="242"/>
                    <a:pt x="400" y="242"/>
                  </a:cubicBezTo>
                  <a:cubicBezTo>
                    <a:pt x="400" y="271"/>
                    <a:pt x="400" y="271"/>
                    <a:pt x="400" y="271"/>
                  </a:cubicBezTo>
                  <a:cubicBezTo>
                    <a:pt x="211" y="320"/>
                    <a:pt x="211" y="320"/>
                    <a:pt x="211" y="320"/>
                  </a:cubicBezTo>
                  <a:cubicBezTo>
                    <a:pt x="203" y="322"/>
                    <a:pt x="193" y="320"/>
                    <a:pt x="187" y="314"/>
                  </a:cubicBezTo>
                  <a:cubicBezTo>
                    <a:pt x="56" y="197"/>
                    <a:pt x="56" y="197"/>
                    <a:pt x="56" y="197"/>
                  </a:cubicBezTo>
                  <a:cubicBezTo>
                    <a:pt x="0" y="218"/>
                    <a:pt x="0" y="218"/>
                    <a:pt x="0" y="218"/>
                  </a:cubicBezTo>
                  <a:cubicBezTo>
                    <a:pt x="0" y="245"/>
                    <a:pt x="0" y="245"/>
                    <a:pt x="0" y="245"/>
                  </a:cubicBezTo>
                  <a:cubicBezTo>
                    <a:pt x="224" y="378"/>
                    <a:pt x="224" y="378"/>
                    <a:pt x="224" y="378"/>
                  </a:cubicBezTo>
                  <a:cubicBezTo>
                    <a:pt x="432" y="299"/>
                    <a:pt x="432" y="299"/>
                    <a:pt x="432" y="299"/>
                  </a:cubicBezTo>
                  <a:cubicBezTo>
                    <a:pt x="432" y="341"/>
                    <a:pt x="432" y="341"/>
                    <a:pt x="432" y="341"/>
                  </a:cubicBezTo>
                  <a:cubicBezTo>
                    <a:pt x="418" y="347"/>
                    <a:pt x="418" y="347"/>
                    <a:pt x="418" y="347"/>
                  </a:cubicBezTo>
                  <a:cubicBezTo>
                    <a:pt x="418" y="335"/>
                    <a:pt x="418" y="335"/>
                    <a:pt x="418" y="33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254000" y="201683"/>
            <a:ext cx="898070" cy="523220"/>
            <a:chOff x="-254000" y="201683"/>
            <a:chExt cx="898070" cy="523220"/>
          </a:xfrm>
        </p:grpSpPr>
        <p:sp>
          <p:nvSpPr>
            <p:cNvPr id="6" name="圆角矩形 5"/>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701167" y="144940"/>
            <a:ext cx="2646870" cy="584771"/>
          </a:xfrm>
          <a:prstGeom prst="rect">
            <a:avLst/>
          </a:prstGeom>
          <a:noFill/>
        </p:spPr>
        <p:txBody>
          <a:bodyPr wrap="none" lIns="91436" tIns="45718" rIns="91436" bIns="45718" rtlCol="0">
            <a:spAutoFit/>
          </a:bodyPr>
          <a:lstStyle/>
          <a:p>
            <a:r>
              <a:rPr lang="zh-CN" altLang="en-US" sz="3200" dirty="0">
                <a:latin typeface="微软雅黑" panose="020B0503020204020204" pitchFamily="34" charset="-122"/>
                <a:ea typeface="微软雅黑" panose="020B0503020204020204" pitchFamily="34" charset="-122"/>
              </a:rPr>
              <a:t>线性预测分析</a:t>
            </a:r>
          </a:p>
        </p:txBody>
      </p:sp>
      <p:grpSp>
        <p:nvGrpSpPr>
          <p:cNvPr id="10" name="组合 9"/>
          <p:cNvGrpSpPr/>
          <p:nvPr/>
        </p:nvGrpSpPr>
        <p:grpSpPr>
          <a:xfrm>
            <a:off x="3308642" y="233369"/>
            <a:ext cx="10096500" cy="439541"/>
            <a:chOff x="2584397" y="217491"/>
            <a:chExt cx="10096500" cy="439541"/>
          </a:xfrm>
        </p:grpSpPr>
        <p:sp>
          <p:nvSpPr>
            <p:cNvPr id="5" name="圆角矩形 4"/>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597747" y="243297"/>
              <a:ext cx="1998681"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Linear Prediction Coding</a:t>
              </a:r>
            </a:p>
          </p:txBody>
        </p:sp>
      </p:grpSp>
      <p:pic>
        <p:nvPicPr>
          <p:cNvPr id="42" name="图片 41"/>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1" name="文本框 40"/>
          <p:cNvSpPr txBox="1"/>
          <p:nvPr/>
        </p:nvSpPr>
        <p:spPr>
          <a:xfrm>
            <a:off x="806245" y="1162986"/>
            <a:ext cx="7722370" cy="523220"/>
          </a:xfrm>
          <a:prstGeom prst="rect">
            <a:avLst/>
          </a:prstGeom>
          <a:noFill/>
        </p:spPr>
        <p:txBody>
          <a:bodyPr wrap="square" rtlCol="0">
            <a:spAutoFit/>
          </a:bodyPr>
          <a:lstStyle/>
          <a:p>
            <a:r>
              <a:rPr lang="zh-CN" altLang="en-US" sz="2800" dirty="0"/>
              <a:t>三</a:t>
            </a:r>
            <a:r>
              <a:rPr lang="en-US" altLang="zh-CN" sz="2800" dirty="0"/>
              <a:t>. LPC</a:t>
            </a:r>
            <a:r>
              <a:rPr lang="zh-CN" altLang="en-US" sz="2800" dirty="0"/>
              <a:t>标准方程</a:t>
            </a:r>
          </a:p>
        </p:txBody>
      </p:sp>
      <p:sp>
        <p:nvSpPr>
          <p:cNvPr id="43" name="文本框 42"/>
          <p:cNvSpPr txBox="1"/>
          <p:nvPr/>
        </p:nvSpPr>
        <p:spPr>
          <a:xfrm>
            <a:off x="806245" y="1966452"/>
            <a:ext cx="9832258" cy="1200329"/>
          </a:xfrm>
          <a:prstGeom prst="rect">
            <a:avLst/>
          </a:prstGeom>
          <a:noFill/>
        </p:spPr>
        <p:txBody>
          <a:bodyPr wrap="square" rtlCol="0">
            <a:spAutoFit/>
          </a:bodyPr>
          <a:lstStyle/>
          <a:p>
            <a:pPr algn="just"/>
            <a:r>
              <a:rPr lang="en-US" altLang="zh-CN" sz="2400" dirty="0">
                <a:solidFill>
                  <a:srgbClr val="4D4D4D"/>
                </a:solidFill>
                <a:effectLst/>
                <a:highlight>
                  <a:srgbClr val="FFFFFF"/>
                </a:highlight>
                <a:latin typeface="+mn-ea"/>
                <a:cs typeface="Arial" panose="020B0604020202020204" pitchFamily="34" charset="0"/>
              </a:rPr>
              <a:t>    </a:t>
            </a:r>
            <a:r>
              <a:rPr lang="zh-CN" altLang="zh-CN" sz="2400" dirty="0">
                <a:solidFill>
                  <a:srgbClr val="4D4D4D"/>
                </a:solidFill>
                <a:effectLst/>
                <a:highlight>
                  <a:srgbClr val="FFFFFF"/>
                </a:highlight>
                <a:latin typeface="+mn-ea"/>
                <a:cs typeface="Arial" panose="020B0604020202020204" pitchFamily="34" charset="0"/>
              </a:rPr>
              <a:t>在建立线性预测方程组时需要采用逆滤波法将原模型的非线性方程转化为线性的，根据</a:t>
            </a:r>
            <a:r>
              <a:rPr lang="en-US" altLang="zh-CN" sz="2400" dirty="0">
                <a:solidFill>
                  <a:srgbClr val="4D4D4D"/>
                </a:solidFill>
                <a:effectLst/>
                <a:highlight>
                  <a:srgbClr val="FFFFFF"/>
                </a:highlight>
                <a:latin typeface="+mn-ea"/>
              </a:rPr>
              <a:t>LMS</a:t>
            </a:r>
            <a:r>
              <a:rPr lang="zh-CN" altLang="zh-CN" sz="2400" dirty="0">
                <a:solidFill>
                  <a:srgbClr val="4D4D4D"/>
                </a:solidFill>
                <a:effectLst/>
                <a:highlight>
                  <a:srgbClr val="FFFFFF"/>
                </a:highlight>
                <a:latin typeface="+mn-ea"/>
                <a:cs typeface="Arial" panose="020B0604020202020204" pitchFamily="34" charset="0"/>
              </a:rPr>
              <a:t>准则，线性预测过程就是找到一组预测系数，使得</a:t>
            </a:r>
            <a:r>
              <a:rPr lang="zh-CN" altLang="en-US" sz="2400" dirty="0">
                <a:solidFill>
                  <a:srgbClr val="4D4D4D"/>
                </a:solidFill>
                <a:effectLst/>
                <a:highlight>
                  <a:srgbClr val="FFFFFF"/>
                </a:highlight>
                <a:latin typeface="+mn-ea"/>
                <a:cs typeface="Arial" panose="020B0604020202020204" pitchFamily="34" charset="0"/>
              </a:rPr>
              <a:t>均方差</a:t>
            </a:r>
            <a:r>
              <a:rPr lang="zh-CN" altLang="zh-CN" sz="2400" dirty="0">
                <a:effectLst/>
                <a:latin typeface="+mn-ea"/>
              </a:rPr>
              <a:t>最小。</a:t>
            </a:r>
            <a:r>
              <a:rPr lang="en-US" altLang="zh-CN" sz="2400" dirty="0">
                <a:solidFill>
                  <a:srgbClr val="4D4D4D"/>
                </a:solidFill>
                <a:effectLst/>
                <a:highlight>
                  <a:srgbClr val="FFFFFF"/>
                </a:highlight>
                <a:latin typeface="+mn-ea"/>
              </a:rPr>
              <a:t>LPC</a:t>
            </a:r>
            <a:r>
              <a:rPr lang="zh-CN" altLang="zh-CN" sz="2400" dirty="0">
                <a:solidFill>
                  <a:srgbClr val="4D4D4D"/>
                </a:solidFill>
                <a:effectLst/>
                <a:highlight>
                  <a:srgbClr val="FFFFFF"/>
                </a:highlight>
                <a:latin typeface="+mn-ea"/>
                <a:cs typeface="Arial" panose="020B0604020202020204" pitchFamily="34" charset="0"/>
              </a:rPr>
              <a:t>标准方程为：</a:t>
            </a:r>
            <a:endParaRPr lang="zh-CN" altLang="en-US" sz="2400" dirty="0">
              <a:latin typeface="+mn-ea"/>
            </a:endParaRPr>
          </a:p>
        </p:txBody>
      </p:sp>
      <p:pic>
        <p:nvPicPr>
          <p:cNvPr id="13" name="图片 12"/>
          <p:cNvPicPr>
            <a:picLocks noChangeAspect="1"/>
          </p:cNvPicPr>
          <p:nvPr/>
        </p:nvPicPr>
        <p:blipFill>
          <a:blip r:embed="rId4"/>
          <a:stretch>
            <a:fillRect/>
          </a:stretch>
        </p:blipFill>
        <p:spPr>
          <a:xfrm>
            <a:off x="2024602" y="3230743"/>
            <a:ext cx="4329858" cy="920953"/>
          </a:xfrm>
          <a:prstGeom prst="rect">
            <a:avLst/>
          </a:prstGeom>
        </p:spPr>
      </p:pic>
      <p:sp>
        <p:nvSpPr>
          <p:cNvPr id="14" name="文本框 13"/>
          <p:cNvSpPr txBox="1"/>
          <p:nvPr/>
        </p:nvSpPr>
        <p:spPr>
          <a:xfrm>
            <a:off x="806244" y="4215658"/>
            <a:ext cx="1789471" cy="461665"/>
          </a:xfrm>
          <a:prstGeom prst="rect">
            <a:avLst/>
          </a:prstGeom>
          <a:noFill/>
        </p:spPr>
        <p:txBody>
          <a:bodyPr wrap="square" rtlCol="0">
            <a:spAutoFit/>
          </a:bodyPr>
          <a:lstStyle/>
          <a:p>
            <a:r>
              <a:rPr lang="zh-CN" altLang="en-US" sz="2400" dirty="0"/>
              <a:t>其中</a:t>
            </a:r>
          </a:p>
        </p:txBody>
      </p:sp>
      <p:pic>
        <p:nvPicPr>
          <p:cNvPr id="15" name="图片 14"/>
          <p:cNvPicPr>
            <a:picLocks noChangeAspect="1"/>
          </p:cNvPicPr>
          <p:nvPr/>
        </p:nvPicPr>
        <p:blipFill>
          <a:blip r:embed="rId5"/>
          <a:stretch>
            <a:fillRect/>
          </a:stretch>
        </p:blipFill>
        <p:spPr>
          <a:xfrm>
            <a:off x="2003774" y="4677323"/>
            <a:ext cx="6524841" cy="992493"/>
          </a:xfrm>
          <a:prstGeom prst="rect">
            <a:avLst/>
          </a:prstGeom>
        </p:spPr>
      </p:pic>
      <mc:AlternateContent xmlns:mc="http://schemas.openxmlformats.org/markup-compatibility/2006" xmlns:a14="http://schemas.microsoft.com/office/drawing/2010/main">
        <mc:Choice Requires="a14">
          <p:sp>
            <p:nvSpPr>
              <p:cNvPr id="16" name="文本框 15"/>
              <p:cNvSpPr txBox="1"/>
              <p:nvPr/>
            </p:nvSpPr>
            <p:spPr>
              <a:xfrm>
                <a:off x="806244" y="5683097"/>
                <a:ext cx="9927411" cy="850554"/>
              </a:xfrm>
              <a:prstGeom prst="rect">
                <a:avLst/>
              </a:prstGeom>
              <a:noFill/>
            </p:spPr>
            <p:txBody>
              <a:bodyPr wrap="square" rtlCol="0">
                <a:spAutoFit/>
              </a:bodyPr>
              <a:lstStyle/>
              <a:p>
                <a:pPr algn="just"/>
                <a:r>
                  <a:rPr lang="zh-CN" altLang="zh-CN" sz="2400" kern="100" dirty="0">
                    <a:effectLst/>
                    <a:latin typeface="+mn-ea"/>
                    <a:cs typeface="Times New Roman" panose="02020603050405020304" pitchFamily="18" charset="0"/>
                  </a:rPr>
                  <a:t>即由</a:t>
                </a:r>
                <a:r>
                  <a:rPr lang="en-US" altLang="zh-CN" sz="2400" kern="100" dirty="0">
                    <a:effectLst/>
                    <a:latin typeface="+mn-ea"/>
                    <a:cs typeface="Times New Roman" panose="02020603050405020304" pitchFamily="18" charset="0"/>
                  </a:rPr>
                  <a:t>P</a:t>
                </a:r>
                <a:r>
                  <a:rPr lang="zh-CN" altLang="zh-CN" sz="2400" kern="100" dirty="0">
                    <a:effectLst/>
                    <a:latin typeface="+mn-ea"/>
                    <a:cs typeface="Times New Roman" panose="02020603050405020304" pitchFamily="18" charset="0"/>
                  </a:rPr>
                  <a:t>个方程组组成的含有</a:t>
                </a:r>
                <a:r>
                  <a:rPr lang="en-US" altLang="zh-CN" sz="2400" kern="100" dirty="0">
                    <a:effectLst/>
                    <a:latin typeface="+mn-ea"/>
                    <a:cs typeface="Times New Roman" panose="02020603050405020304" pitchFamily="18" charset="0"/>
                  </a:rPr>
                  <a:t>P</a:t>
                </a:r>
                <a:r>
                  <a:rPr lang="zh-CN" altLang="zh-CN" sz="2400" kern="100" dirty="0">
                    <a:effectLst/>
                    <a:latin typeface="+mn-ea"/>
                    <a:cs typeface="Times New Roman" panose="02020603050405020304" pitchFamily="18" charset="0"/>
                  </a:rPr>
                  <a:t>个未知数的方程组，求解方程可得</a:t>
                </a:r>
                <a14:m>
                  <m:oMath xmlns:m="http://schemas.openxmlformats.org/officeDocument/2006/math">
                    <m:acc>
                      <m:accPr>
                        <m:chr m:val="̂"/>
                        <m:ctrlPr>
                          <a:rPr lang="en-US" altLang="zh-CN" sz="2400" i="1" kern="100" smtClean="0">
                            <a:effectLst/>
                            <a:latin typeface="Cambria Math" panose="02040503050406030204" pitchFamily="18" charset="0"/>
                            <a:cs typeface="Times New Roman" panose="02020603050405020304" pitchFamily="18" charset="0"/>
                          </a:rPr>
                        </m:ctrlPr>
                      </m:accPr>
                      <m:e>
                        <m:sSub>
                          <m:sSubPr>
                            <m:ctrlPr>
                              <a:rPr lang="en-US" altLang="zh-CN" sz="2400" i="1" kern="100" smtClean="0">
                                <a:effectLst/>
                                <a:latin typeface="Cambria Math" panose="02040503050406030204" pitchFamily="18" charset="0"/>
                                <a:cs typeface="Times New Roman" panose="02020603050405020304" pitchFamily="18" charset="0"/>
                              </a:rPr>
                            </m:ctrlPr>
                          </m:sSubPr>
                          <m:e>
                            <m:r>
                              <m:rPr>
                                <m:sty m:val="p"/>
                              </m:rPr>
                              <a:rPr lang="en-US" altLang="zh-CN" sz="2400" i="1" kern="100">
                                <a:latin typeface="Cambria Math" panose="02040503050406030204" pitchFamily="18" charset="0"/>
                                <a:cs typeface="Times New Roman" panose="02020603050405020304" pitchFamily="18" charset="0"/>
                              </a:rPr>
                              <m:t>α</m:t>
                            </m:r>
                          </m:e>
                          <m:sub>
                            <m:r>
                              <m:rPr>
                                <m:sty m:val="p"/>
                              </m:rPr>
                              <a:rPr lang="en-US" altLang="zh-CN" sz="2400" i="1" kern="100">
                                <a:latin typeface="Cambria Math" panose="02040503050406030204" pitchFamily="18" charset="0"/>
                                <a:cs typeface="Times New Roman" panose="02020603050405020304" pitchFamily="18" charset="0"/>
                              </a:rPr>
                              <m:t>i</m:t>
                            </m:r>
                          </m:sub>
                        </m:sSub>
                      </m:e>
                    </m:acc>
                  </m:oMath>
                </a14:m>
                <a:r>
                  <a:rPr lang="zh-CN" altLang="zh-CN" sz="2400" kern="100" dirty="0">
                    <a:effectLst/>
                    <a:latin typeface="+mn-ea"/>
                    <a:cs typeface="Times New Roman" panose="02020603050405020304" pitchFamily="18" charset="0"/>
                  </a:rPr>
                  <a:t>。</a:t>
                </a:r>
                <a:r>
                  <a:rPr lang="zh-CN" altLang="en-US" sz="2400" kern="100" dirty="0">
                    <a:effectLst/>
                    <a:latin typeface="+mn-ea"/>
                    <a:cs typeface="Times New Roman" panose="02020603050405020304" pitchFamily="18" charset="0"/>
                  </a:rPr>
                  <a:t>而</a:t>
                </a:r>
                <a14:m>
                  <m:oMath xmlns:m="http://schemas.openxmlformats.org/officeDocument/2006/math">
                    <m:r>
                      <m:rPr>
                        <m:sty m:val="p"/>
                      </m:rPr>
                      <a:rPr lang="en-US" altLang="zh-CN" sz="2400" i="1" kern="100" dirty="0">
                        <a:latin typeface="Cambria Math" panose="02040503050406030204" pitchFamily="18" charset="0"/>
                        <a:cs typeface="Times New Roman" panose="02020603050405020304" pitchFamily="18" charset="0"/>
                      </a:rPr>
                      <m:t>Φ</m:t>
                    </m:r>
                  </m:oMath>
                </a14:m>
                <a:r>
                  <a:rPr lang="en-US" altLang="zh-CN" sz="2400" kern="100" dirty="0">
                    <a:effectLst/>
                    <a:latin typeface="+mn-ea"/>
                    <a:cs typeface="Times New Roman" panose="02020603050405020304" pitchFamily="18" charset="0"/>
                  </a:rPr>
                  <a:t>(</a:t>
                </a:r>
                <a:r>
                  <a:rPr lang="en-US" altLang="zh-CN" sz="2400" kern="100" dirty="0" err="1">
                    <a:effectLst/>
                    <a:latin typeface="+mn-ea"/>
                    <a:cs typeface="Times New Roman" panose="02020603050405020304" pitchFamily="18" charset="0"/>
                  </a:rPr>
                  <a:t>j,i</a:t>
                </a:r>
                <a:r>
                  <a:rPr lang="en-US" altLang="zh-CN"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由输入语音决定。</a:t>
                </a:r>
                <a:r>
                  <a:rPr lang="zh-CN" altLang="en-US" sz="2400" kern="100" dirty="0">
                    <a:effectLst/>
                    <a:latin typeface="+mn-ea"/>
                    <a:cs typeface="Times New Roman" panose="02020603050405020304" pitchFamily="18" charset="0"/>
                  </a:rPr>
                  <a:t>这个求解的过程便是</a:t>
                </a:r>
                <a:r>
                  <a:rPr lang="en-US" altLang="zh-CN" sz="2400" kern="100" dirty="0">
                    <a:effectLst/>
                    <a:latin typeface="+mn-ea"/>
                    <a:cs typeface="Times New Roman" panose="02020603050405020304" pitchFamily="18" charset="0"/>
                  </a:rPr>
                  <a:t>LMS</a:t>
                </a:r>
                <a:r>
                  <a:rPr lang="zh-CN" altLang="en-US" sz="2400" kern="100" dirty="0">
                    <a:effectLst/>
                    <a:latin typeface="+mn-ea"/>
                    <a:cs typeface="Times New Roman" panose="02020603050405020304" pitchFamily="18" charset="0"/>
                  </a:rPr>
                  <a:t>。</a:t>
                </a:r>
                <a:endParaRPr lang="zh-CN" altLang="zh-CN" sz="2400" kern="100" dirty="0">
                  <a:effectLst/>
                  <a:latin typeface="+mn-ea"/>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806244" y="5683097"/>
                <a:ext cx="9927411" cy="850554"/>
              </a:xfrm>
              <a:prstGeom prst="rect">
                <a:avLst/>
              </a:prstGeom>
              <a:blipFill>
                <a:blip r:embed="rId6"/>
                <a:stretch>
                  <a:fillRect l="-921" t="-7857" r="-921" b="-10714"/>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8366440" y="1485924"/>
            <a:ext cx="5175127" cy="5041452"/>
            <a:chOff x="3298" y="1632"/>
            <a:chExt cx="1084" cy="1056"/>
          </a:xfrm>
        </p:grpSpPr>
        <p:sp>
          <p:nvSpPr>
            <p:cNvPr id="11" name="AutoShape 3"/>
            <p:cNvSpPr>
              <a:spLocks noChangeAspect="1" noChangeArrowheads="1" noTextEdit="1"/>
            </p:cNvSpPr>
            <p:nvPr/>
          </p:nvSpPr>
          <p:spPr bwMode="auto">
            <a:xfrm>
              <a:off x="3298" y="1632"/>
              <a:ext cx="108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5"/>
            <p:cNvSpPr>
              <a:spLocks noEditPoints="1"/>
            </p:cNvSpPr>
            <p:nvPr/>
          </p:nvSpPr>
          <p:spPr bwMode="auto">
            <a:xfrm>
              <a:off x="3296" y="1630"/>
              <a:ext cx="1086" cy="1061"/>
            </a:xfrm>
            <a:custGeom>
              <a:avLst/>
              <a:gdLst>
                <a:gd name="T0" fmla="*/ 390 w 457"/>
                <a:gd name="T1" fmla="*/ 200 h 446"/>
                <a:gd name="T2" fmla="*/ 390 w 457"/>
                <a:gd name="T3" fmla="*/ 216 h 446"/>
                <a:gd name="T4" fmla="*/ 215 w 457"/>
                <a:gd name="T5" fmla="*/ 259 h 446"/>
                <a:gd name="T6" fmla="*/ 215 w 457"/>
                <a:gd name="T7" fmla="*/ 291 h 446"/>
                <a:gd name="T8" fmla="*/ 390 w 457"/>
                <a:gd name="T9" fmla="*/ 248 h 446"/>
                <a:gd name="T10" fmla="*/ 390 w 457"/>
                <a:gd name="T11" fmla="*/ 264 h 446"/>
                <a:gd name="T12" fmla="*/ 207 w 457"/>
                <a:gd name="T13" fmla="*/ 310 h 446"/>
                <a:gd name="T14" fmla="*/ 197 w 457"/>
                <a:gd name="T15" fmla="*/ 308 h 446"/>
                <a:gd name="T16" fmla="*/ 56 w 457"/>
                <a:gd name="T17" fmla="*/ 184 h 446"/>
                <a:gd name="T18" fmla="*/ 60 w 457"/>
                <a:gd name="T19" fmla="*/ 124 h 446"/>
                <a:gd name="T20" fmla="*/ 197 w 457"/>
                <a:gd name="T21" fmla="*/ 244 h 446"/>
                <a:gd name="T22" fmla="*/ 207 w 457"/>
                <a:gd name="T23" fmla="*/ 245 h 446"/>
                <a:gd name="T24" fmla="*/ 390 w 457"/>
                <a:gd name="T25" fmla="*/ 200 h 446"/>
                <a:gd name="T26" fmla="*/ 65 w 457"/>
                <a:gd name="T27" fmla="*/ 46 h 446"/>
                <a:gd name="T28" fmla="*/ 249 w 457"/>
                <a:gd name="T29" fmla="*/ 0 h 446"/>
                <a:gd name="T30" fmla="*/ 390 w 457"/>
                <a:gd name="T31" fmla="*/ 124 h 446"/>
                <a:gd name="T32" fmla="*/ 390 w 457"/>
                <a:gd name="T33" fmla="*/ 140 h 446"/>
                <a:gd name="T34" fmla="*/ 215 w 457"/>
                <a:gd name="T35" fmla="*/ 184 h 446"/>
                <a:gd name="T36" fmla="*/ 215 w 457"/>
                <a:gd name="T37" fmla="*/ 215 h 446"/>
                <a:gd name="T38" fmla="*/ 390 w 457"/>
                <a:gd name="T39" fmla="*/ 172 h 446"/>
                <a:gd name="T40" fmla="*/ 390 w 457"/>
                <a:gd name="T41" fmla="*/ 188 h 446"/>
                <a:gd name="T42" fmla="*/ 207 w 457"/>
                <a:gd name="T43" fmla="*/ 234 h 446"/>
                <a:gd name="T44" fmla="*/ 197 w 457"/>
                <a:gd name="T45" fmla="*/ 232 h 446"/>
                <a:gd name="T46" fmla="*/ 56 w 457"/>
                <a:gd name="T47" fmla="*/ 109 h 446"/>
                <a:gd name="T48" fmla="*/ 65 w 457"/>
                <a:gd name="T49" fmla="*/ 46 h 446"/>
                <a:gd name="T50" fmla="*/ 224 w 457"/>
                <a:gd name="T51" fmla="*/ 421 h 446"/>
                <a:gd name="T52" fmla="*/ 0 w 457"/>
                <a:gd name="T53" fmla="*/ 288 h 446"/>
                <a:gd name="T54" fmla="*/ 0 w 457"/>
                <a:gd name="T55" fmla="*/ 313 h 446"/>
                <a:gd name="T56" fmla="*/ 224 w 457"/>
                <a:gd name="T57" fmla="*/ 446 h 446"/>
                <a:gd name="T58" fmla="*/ 353 w 457"/>
                <a:gd name="T59" fmla="*/ 398 h 446"/>
                <a:gd name="T60" fmla="*/ 353 w 457"/>
                <a:gd name="T61" fmla="*/ 372 h 446"/>
                <a:gd name="T62" fmla="*/ 224 w 457"/>
                <a:gd name="T63" fmla="*/ 421 h 446"/>
                <a:gd name="T64" fmla="*/ 418 w 457"/>
                <a:gd name="T65" fmla="*/ 335 h 446"/>
                <a:gd name="T66" fmla="*/ 364 w 457"/>
                <a:gd name="T67" fmla="*/ 355 h 446"/>
                <a:gd name="T68" fmla="*/ 364 w 457"/>
                <a:gd name="T69" fmla="*/ 434 h 446"/>
                <a:gd name="T70" fmla="*/ 391 w 457"/>
                <a:gd name="T71" fmla="*/ 402 h 446"/>
                <a:gd name="T72" fmla="*/ 418 w 457"/>
                <a:gd name="T73" fmla="*/ 414 h 446"/>
                <a:gd name="T74" fmla="*/ 418 w 457"/>
                <a:gd name="T75" fmla="*/ 374 h 446"/>
                <a:gd name="T76" fmla="*/ 442 w 457"/>
                <a:gd name="T77" fmla="*/ 365 h 446"/>
                <a:gd name="T78" fmla="*/ 457 w 457"/>
                <a:gd name="T79" fmla="*/ 346 h 446"/>
                <a:gd name="T80" fmla="*/ 457 w 457"/>
                <a:gd name="T81" fmla="*/ 283 h 446"/>
                <a:gd name="T82" fmla="*/ 451 w 457"/>
                <a:gd name="T83" fmla="*/ 272 h 446"/>
                <a:gd name="T84" fmla="*/ 400 w 457"/>
                <a:gd name="T85" fmla="*/ 242 h 446"/>
                <a:gd name="T86" fmla="*/ 400 w 457"/>
                <a:gd name="T87" fmla="*/ 271 h 446"/>
                <a:gd name="T88" fmla="*/ 211 w 457"/>
                <a:gd name="T89" fmla="*/ 320 h 446"/>
                <a:gd name="T90" fmla="*/ 187 w 457"/>
                <a:gd name="T91" fmla="*/ 314 h 446"/>
                <a:gd name="T92" fmla="*/ 56 w 457"/>
                <a:gd name="T93" fmla="*/ 197 h 446"/>
                <a:gd name="T94" fmla="*/ 0 w 457"/>
                <a:gd name="T95" fmla="*/ 218 h 446"/>
                <a:gd name="T96" fmla="*/ 0 w 457"/>
                <a:gd name="T97" fmla="*/ 245 h 446"/>
                <a:gd name="T98" fmla="*/ 224 w 457"/>
                <a:gd name="T99" fmla="*/ 378 h 446"/>
                <a:gd name="T100" fmla="*/ 432 w 457"/>
                <a:gd name="T101" fmla="*/ 299 h 446"/>
                <a:gd name="T102" fmla="*/ 432 w 457"/>
                <a:gd name="T103" fmla="*/ 341 h 446"/>
                <a:gd name="T104" fmla="*/ 418 w 457"/>
                <a:gd name="T105" fmla="*/ 347 h 446"/>
                <a:gd name="T106" fmla="*/ 418 w 457"/>
                <a:gd name="T107" fmla="*/ 3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 h="446">
                  <a:moveTo>
                    <a:pt x="390" y="200"/>
                  </a:moveTo>
                  <a:cubicBezTo>
                    <a:pt x="390" y="216"/>
                    <a:pt x="390" y="216"/>
                    <a:pt x="390" y="216"/>
                  </a:cubicBezTo>
                  <a:cubicBezTo>
                    <a:pt x="215" y="259"/>
                    <a:pt x="215" y="259"/>
                    <a:pt x="215" y="259"/>
                  </a:cubicBezTo>
                  <a:cubicBezTo>
                    <a:pt x="208" y="271"/>
                    <a:pt x="209" y="281"/>
                    <a:pt x="215" y="291"/>
                  </a:cubicBezTo>
                  <a:cubicBezTo>
                    <a:pt x="390" y="248"/>
                    <a:pt x="390" y="248"/>
                    <a:pt x="390" y="248"/>
                  </a:cubicBezTo>
                  <a:cubicBezTo>
                    <a:pt x="390" y="264"/>
                    <a:pt x="390" y="264"/>
                    <a:pt x="390" y="264"/>
                  </a:cubicBezTo>
                  <a:cubicBezTo>
                    <a:pt x="207" y="310"/>
                    <a:pt x="207" y="310"/>
                    <a:pt x="207" y="310"/>
                  </a:cubicBezTo>
                  <a:cubicBezTo>
                    <a:pt x="203" y="310"/>
                    <a:pt x="199" y="310"/>
                    <a:pt x="197" y="308"/>
                  </a:cubicBezTo>
                  <a:cubicBezTo>
                    <a:pt x="56" y="184"/>
                    <a:pt x="56" y="184"/>
                    <a:pt x="56" y="184"/>
                  </a:cubicBezTo>
                  <a:cubicBezTo>
                    <a:pt x="49" y="179"/>
                    <a:pt x="43" y="135"/>
                    <a:pt x="60" y="124"/>
                  </a:cubicBezTo>
                  <a:cubicBezTo>
                    <a:pt x="197" y="244"/>
                    <a:pt x="197" y="244"/>
                    <a:pt x="197" y="244"/>
                  </a:cubicBezTo>
                  <a:cubicBezTo>
                    <a:pt x="199" y="245"/>
                    <a:pt x="203" y="246"/>
                    <a:pt x="207" y="245"/>
                  </a:cubicBezTo>
                  <a:cubicBezTo>
                    <a:pt x="390" y="200"/>
                    <a:pt x="390" y="200"/>
                    <a:pt x="390" y="200"/>
                  </a:cubicBezTo>
                  <a:close/>
                  <a:moveTo>
                    <a:pt x="65" y="46"/>
                  </a:moveTo>
                  <a:cubicBezTo>
                    <a:pt x="249" y="0"/>
                    <a:pt x="249" y="0"/>
                    <a:pt x="249" y="0"/>
                  </a:cubicBezTo>
                  <a:cubicBezTo>
                    <a:pt x="390" y="124"/>
                    <a:pt x="390" y="124"/>
                    <a:pt x="390" y="124"/>
                  </a:cubicBezTo>
                  <a:cubicBezTo>
                    <a:pt x="390" y="140"/>
                    <a:pt x="390" y="140"/>
                    <a:pt x="390" y="140"/>
                  </a:cubicBezTo>
                  <a:cubicBezTo>
                    <a:pt x="215" y="184"/>
                    <a:pt x="215" y="184"/>
                    <a:pt x="215" y="184"/>
                  </a:cubicBezTo>
                  <a:cubicBezTo>
                    <a:pt x="208" y="195"/>
                    <a:pt x="209" y="205"/>
                    <a:pt x="215" y="215"/>
                  </a:cubicBezTo>
                  <a:cubicBezTo>
                    <a:pt x="390" y="172"/>
                    <a:pt x="390" y="172"/>
                    <a:pt x="390" y="172"/>
                  </a:cubicBezTo>
                  <a:cubicBezTo>
                    <a:pt x="390" y="188"/>
                    <a:pt x="390" y="188"/>
                    <a:pt x="390" y="188"/>
                  </a:cubicBezTo>
                  <a:cubicBezTo>
                    <a:pt x="207" y="234"/>
                    <a:pt x="207" y="234"/>
                    <a:pt x="207" y="234"/>
                  </a:cubicBezTo>
                  <a:cubicBezTo>
                    <a:pt x="203" y="235"/>
                    <a:pt x="199" y="234"/>
                    <a:pt x="197" y="232"/>
                  </a:cubicBezTo>
                  <a:cubicBezTo>
                    <a:pt x="56" y="109"/>
                    <a:pt x="56" y="109"/>
                    <a:pt x="56" y="109"/>
                  </a:cubicBezTo>
                  <a:cubicBezTo>
                    <a:pt x="48" y="102"/>
                    <a:pt x="42" y="51"/>
                    <a:pt x="65" y="46"/>
                  </a:cubicBezTo>
                  <a:close/>
                  <a:moveTo>
                    <a:pt x="224" y="421"/>
                  </a:moveTo>
                  <a:cubicBezTo>
                    <a:pt x="0" y="288"/>
                    <a:pt x="0" y="288"/>
                    <a:pt x="0" y="288"/>
                  </a:cubicBezTo>
                  <a:cubicBezTo>
                    <a:pt x="0" y="313"/>
                    <a:pt x="0" y="313"/>
                    <a:pt x="0" y="313"/>
                  </a:cubicBezTo>
                  <a:cubicBezTo>
                    <a:pt x="224" y="446"/>
                    <a:pt x="224" y="446"/>
                    <a:pt x="224" y="446"/>
                  </a:cubicBezTo>
                  <a:cubicBezTo>
                    <a:pt x="353" y="398"/>
                    <a:pt x="353" y="398"/>
                    <a:pt x="353" y="398"/>
                  </a:cubicBezTo>
                  <a:cubicBezTo>
                    <a:pt x="353" y="372"/>
                    <a:pt x="353" y="372"/>
                    <a:pt x="353" y="372"/>
                  </a:cubicBezTo>
                  <a:cubicBezTo>
                    <a:pt x="224" y="421"/>
                    <a:pt x="224" y="421"/>
                    <a:pt x="224" y="421"/>
                  </a:cubicBezTo>
                  <a:close/>
                  <a:moveTo>
                    <a:pt x="418" y="335"/>
                  </a:moveTo>
                  <a:cubicBezTo>
                    <a:pt x="364" y="355"/>
                    <a:pt x="364" y="355"/>
                    <a:pt x="364" y="355"/>
                  </a:cubicBezTo>
                  <a:cubicBezTo>
                    <a:pt x="364" y="434"/>
                    <a:pt x="364" y="434"/>
                    <a:pt x="364" y="434"/>
                  </a:cubicBezTo>
                  <a:cubicBezTo>
                    <a:pt x="391" y="402"/>
                    <a:pt x="391" y="402"/>
                    <a:pt x="391" y="402"/>
                  </a:cubicBezTo>
                  <a:cubicBezTo>
                    <a:pt x="418" y="414"/>
                    <a:pt x="418" y="414"/>
                    <a:pt x="418" y="414"/>
                  </a:cubicBezTo>
                  <a:cubicBezTo>
                    <a:pt x="418" y="374"/>
                    <a:pt x="418" y="374"/>
                    <a:pt x="418" y="374"/>
                  </a:cubicBezTo>
                  <a:cubicBezTo>
                    <a:pt x="442" y="365"/>
                    <a:pt x="442" y="365"/>
                    <a:pt x="442" y="365"/>
                  </a:cubicBezTo>
                  <a:cubicBezTo>
                    <a:pt x="453" y="360"/>
                    <a:pt x="457" y="356"/>
                    <a:pt x="457" y="346"/>
                  </a:cubicBezTo>
                  <a:cubicBezTo>
                    <a:pt x="457" y="283"/>
                    <a:pt x="457" y="283"/>
                    <a:pt x="457" y="283"/>
                  </a:cubicBezTo>
                  <a:cubicBezTo>
                    <a:pt x="457" y="278"/>
                    <a:pt x="455" y="274"/>
                    <a:pt x="451" y="272"/>
                  </a:cubicBezTo>
                  <a:cubicBezTo>
                    <a:pt x="400" y="242"/>
                    <a:pt x="400" y="242"/>
                    <a:pt x="400" y="242"/>
                  </a:cubicBezTo>
                  <a:cubicBezTo>
                    <a:pt x="400" y="271"/>
                    <a:pt x="400" y="271"/>
                    <a:pt x="400" y="271"/>
                  </a:cubicBezTo>
                  <a:cubicBezTo>
                    <a:pt x="211" y="320"/>
                    <a:pt x="211" y="320"/>
                    <a:pt x="211" y="320"/>
                  </a:cubicBezTo>
                  <a:cubicBezTo>
                    <a:pt x="203" y="322"/>
                    <a:pt x="193" y="320"/>
                    <a:pt x="187" y="314"/>
                  </a:cubicBezTo>
                  <a:cubicBezTo>
                    <a:pt x="56" y="197"/>
                    <a:pt x="56" y="197"/>
                    <a:pt x="56" y="197"/>
                  </a:cubicBezTo>
                  <a:cubicBezTo>
                    <a:pt x="0" y="218"/>
                    <a:pt x="0" y="218"/>
                    <a:pt x="0" y="218"/>
                  </a:cubicBezTo>
                  <a:cubicBezTo>
                    <a:pt x="0" y="245"/>
                    <a:pt x="0" y="245"/>
                    <a:pt x="0" y="245"/>
                  </a:cubicBezTo>
                  <a:cubicBezTo>
                    <a:pt x="224" y="378"/>
                    <a:pt x="224" y="378"/>
                    <a:pt x="224" y="378"/>
                  </a:cubicBezTo>
                  <a:cubicBezTo>
                    <a:pt x="432" y="299"/>
                    <a:pt x="432" y="299"/>
                    <a:pt x="432" y="299"/>
                  </a:cubicBezTo>
                  <a:cubicBezTo>
                    <a:pt x="432" y="341"/>
                    <a:pt x="432" y="341"/>
                    <a:pt x="432" y="341"/>
                  </a:cubicBezTo>
                  <a:cubicBezTo>
                    <a:pt x="418" y="347"/>
                    <a:pt x="418" y="347"/>
                    <a:pt x="418" y="347"/>
                  </a:cubicBezTo>
                  <a:cubicBezTo>
                    <a:pt x="418" y="335"/>
                    <a:pt x="418" y="335"/>
                    <a:pt x="418" y="33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254000" y="201683"/>
            <a:ext cx="898070" cy="523220"/>
            <a:chOff x="-254000" y="201683"/>
            <a:chExt cx="898070" cy="523220"/>
          </a:xfrm>
        </p:grpSpPr>
        <p:sp>
          <p:nvSpPr>
            <p:cNvPr id="6" name="圆角矩形 5"/>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701167" y="144940"/>
            <a:ext cx="2646870" cy="584771"/>
          </a:xfrm>
          <a:prstGeom prst="rect">
            <a:avLst/>
          </a:prstGeom>
          <a:noFill/>
        </p:spPr>
        <p:txBody>
          <a:bodyPr wrap="none" lIns="91436" tIns="45718" rIns="91436" bIns="45718" rtlCol="0">
            <a:spAutoFit/>
          </a:bodyPr>
          <a:lstStyle/>
          <a:p>
            <a:r>
              <a:rPr lang="zh-CN" altLang="en-US" sz="3200" dirty="0">
                <a:latin typeface="微软雅黑" panose="020B0503020204020204" pitchFamily="34" charset="-122"/>
                <a:ea typeface="微软雅黑" panose="020B0503020204020204" pitchFamily="34" charset="-122"/>
              </a:rPr>
              <a:t>线性预测分析</a:t>
            </a:r>
          </a:p>
        </p:txBody>
      </p:sp>
      <p:grpSp>
        <p:nvGrpSpPr>
          <p:cNvPr id="10" name="组合 9"/>
          <p:cNvGrpSpPr/>
          <p:nvPr/>
        </p:nvGrpSpPr>
        <p:grpSpPr>
          <a:xfrm>
            <a:off x="3308642" y="233369"/>
            <a:ext cx="10096500" cy="439541"/>
            <a:chOff x="2584397" y="217491"/>
            <a:chExt cx="10096500" cy="439541"/>
          </a:xfrm>
        </p:grpSpPr>
        <p:sp>
          <p:nvSpPr>
            <p:cNvPr id="5" name="圆角矩形 4"/>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597747" y="243297"/>
              <a:ext cx="1998681"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Linear Prediction Coding</a:t>
              </a:r>
            </a:p>
          </p:txBody>
        </p:sp>
      </p:grpSp>
      <p:pic>
        <p:nvPicPr>
          <p:cNvPr id="42" name="图片 41"/>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1" name="文本框 40"/>
          <p:cNvSpPr txBox="1"/>
          <p:nvPr/>
        </p:nvSpPr>
        <p:spPr>
          <a:xfrm>
            <a:off x="806245" y="1162986"/>
            <a:ext cx="7722370" cy="523220"/>
          </a:xfrm>
          <a:prstGeom prst="rect">
            <a:avLst/>
          </a:prstGeom>
          <a:noFill/>
        </p:spPr>
        <p:txBody>
          <a:bodyPr wrap="square" rtlCol="0">
            <a:spAutoFit/>
          </a:bodyPr>
          <a:lstStyle/>
          <a:p>
            <a:r>
              <a:rPr lang="zh-CN" altLang="en-US" sz="2800" dirty="0"/>
              <a:t>四</a:t>
            </a:r>
            <a:r>
              <a:rPr lang="en-US" altLang="zh-CN" sz="2800" dirty="0"/>
              <a:t>. </a:t>
            </a:r>
            <a:r>
              <a:rPr lang="zh-CN" altLang="en-US" sz="2800" dirty="0"/>
              <a:t>均方误差</a:t>
            </a:r>
          </a:p>
        </p:txBody>
      </p:sp>
      <p:sp>
        <p:nvSpPr>
          <p:cNvPr id="43" name="文本框 42"/>
          <p:cNvSpPr txBox="1"/>
          <p:nvPr/>
        </p:nvSpPr>
        <p:spPr>
          <a:xfrm>
            <a:off x="701167" y="2108516"/>
            <a:ext cx="9832258" cy="461665"/>
          </a:xfrm>
          <a:prstGeom prst="rect">
            <a:avLst/>
          </a:prstGeom>
          <a:noFill/>
        </p:spPr>
        <p:txBody>
          <a:bodyPr wrap="square" rtlCol="0">
            <a:spAutoFit/>
          </a:bodyPr>
          <a:lstStyle/>
          <a:p>
            <a:pPr algn="just"/>
            <a:r>
              <a:rPr lang="zh-CN" altLang="en-US" sz="2400" b="0" i="0" dirty="0">
                <a:solidFill>
                  <a:srgbClr val="4D4D4D"/>
                </a:solidFill>
                <a:effectLst/>
                <a:highlight>
                  <a:srgbClr val="FFFFFF"/>
                </a:highlight>
                <a:latin typeface="-apple-system"/>
              </a:rPr>
              <a:t>短时预测均方根误差为</a:t>
            </a:r>
            <a:endParaRPr lang="zh-CN" altLang="en-US" sz="2400" dirty="0">
              <a:latin typeface="+mn-ea"/>
            </a:endParaRPr>
          </a:p>
        </p:txBody>
      </p:sp>
      <mc:AlternateContent xmlns:mc="http://schemas.openxmlformats.org/markup-compatibility/2006" xmlns:a14="http://schemas.microsoft.com/office/drawing/2010/main">
        <mc:Choice Requires="a14">
          <p:sp>
            <p:nvSpPr>
              <p:cNvPr id="14" name="文本框 13"/>
              <p:cNvSpPr txBox="1"/>
              <p:nvPr/>
            </p:nvSpPr>
            <p:spPr>
              <a:xfrm>
                <a:off x="729125" y="3972035"/>
                <a:ext cx="10733749" cy="1938992"/>
              </a:xfrm>
              <a:prstGeom prst="rect">
                <a:avLst/>
              </a:prstGeom>
              <a:noFill/>
            </p:spPr>
            <p:txBody>
              <a:bodyPr wrap="square" rtlCol="0">
                <a:spAutoFit/>
              </a:bodyPr>
              <a:lstStyle/>
              <a:p>
                <a:r>
                  <a:rPr lang="zh-CN" altLang="en-US" sz="2400" b="0" i="0" dirty="0">
                    <a:solidFill>
                      <a:srgbClr val="4D4D4D"/>
                    </a:solidFill>
                    <a:effectLst/>
                    <a:highlight>
                      <a:srgbClr val="FFFFFF"/>
                    </a:highlight>
                    <a:latin typeface="-apple-system"/>
                  </a:rPr>
                  <a:t>         因而最小均方误差由一个固定分量以及一个依赖于预测系数的分量组成。</a:t>
                </a:r>
                <a:r>
                  <a:rPr lang="zh-CN" altLang="en-US" sz="2400" b="0" i="0" dirty="0">
                    <a:solidFill>
                      <a:srgbClr val="4D4D4D"/>
                    </a:solidFill>
                    <a:effectLst/>
                    <a:highlight>
                      <a:srgbClr val="FFFFFF"/>
                    </a:highlight>
                    <a:latin typeface="+mn-ea"/>
                  </a:rPr>
                  <a:t>为求解最佳预测器系数，需先计算</a:t>
                </a:r>
                <a14:m>
                  <m:oMath xmlns:m="http://schemas.openxmlformats.org/officeDocument/2006/math">
                    <m:r>
                      <m:rPr>
                        <m:sty m:val="p"/>
                      </m:rPr>
                      <a:rPr lang="en-US" altLang="zh-CN" sz="2400" i="1" kern="100" dirty="0" smtClean="0">
                        <a:latin typeface="Cambria Math" panose="02040503050406030204" pitchFamily="18" charset="0"/>
                        <a:cs typeface="Times New Roman" panose="02020603050405020304" pitchFamily="18" charset="0"/>
                      </a:rPr>
                      <m:t>Φ</m:t>
                    </m:r>
                  </m:oMath>
                </a14:m>
                <a:r>
                  <a:rPr lang="en-US" altLang="zh-CN" sz="2400" kern="100" dirty="0">
                    <a:effectLst/>
                    <a:latin typeface="+mn-ea"/>
                    <a:cs typeface="Times New Roman" panose="02020603050405020304" pitchFamily="18" charset="0"/>
                  </a:rPr>
                  <a:t>(</a:t>
                </a:r>
                <a:r>
                  <a:rPr lang="en-US" altLang="zh-CN" sz="2400" kern="100" dirty="0" err="1">
                    <a:effectLst/>
                    <a:latin typeface="+mn-ea"/>
                    <a:cs typeface="Times New Roman" panose="02020603050405020304" pitchFamily="18" charset="0"/>
                  </a:rPr>
                  <a:t>j,i</a:t>
                </a:r>
                <a:r>
                  <a:rPr lang="en-US" altLang="zh-CN" sz="2400" kern="100" dirty="0">
                    <a:effectLst/>
                    <a:latin typeface="+mn-ea"/>
                    <a:cs typeface="Times New Roman" panose="02020603050405020304" pitchFamily="18" charset="0"/>
                  </a:rPr>
                  <a:t>) </a:t>
                </a:r>
                <a:r>
                  <a:rPr lang="zh-CN" altLang="en-US" sz="2400" b="0" i="0" dirty="0">
                    <a:solidFill>
                      <a:srgbClr val="4D4D4D"/>
                    </a:solidFill>
                    <a:effectLst/>
                    <a:highlight>
                      <a:srgbClr val="FFFFFF"/>
                    </a:highlight>
                    <a:latin typeface="+mn-ea"/>
                  </a:rPr>
                  <a:t>，再由</a:t>
                </a:r>
                <a:r>
                  <a:rPr lang="en-US" altLang="zh-CN" sz="2400" b="0" i="0" dirty="0">
                    <a:solidFill>
                      <a:srgbClr val="4D4D4D"/>
                    </a:solidFill>
                    <a:effectLst/>
                    <a:highlight>
                      <a:srgbClr val="FFFFFF"/>
                    </a:highlight>
                    <a:latin typeface="+mn-ea"/>
                  </a:rPr>
                  <a:t>LPC</a:t>
                </a:r>
                <a:r>
                  <a:rPr lang="zh-CN" altLang="en-US" sz="2400" b="0" i="0" dirty="0">
                    <a:solidFill>
                      <a:srgbClr val="4D4D4D"/>
                    </a:solidFill>
                    <a:effectLst/>
                    <a:highlight>
                      <a:srgbClr val="FFFFFF"/>
                    </a:highlight>
                    <a:latin typeface="+mn-ea"/>
                  </a:rPr>
                  <a:t>标准方程求出</a:t>
                </a:r>
                <a:r>
                  <a:rPr lang="en-US" altLang="zh-CN" sz="2400" b="0" i="0" dirty="0">
                    <a:solidFill>
                      <a:srgbClr val="4D4D4D"/>
                    </a:solidFill>
                    <a:effectLst/>
                    <a:highlight>
                      <a:srgbClr val="FFFFFF"/>
                    </a:highlight>
                    <a:latin typeface="+mn-ea"/>
                  </a:rPr>
                  <a:t>LPC</a:t>
                </a:r>
                <a:r>
                  <a:rPr lang="zh-CN" altLang="en-US" sz="2400" b="0" i="0" dirty="0">
                    <a:solidFill>
                      <a:srgbClr val="4D4D4D"/>
                    </a:solidFill>
                    <a:effectLst/>
                    <a:highlight>
                      <a:srgbClr val="FFFFFF"/>
                    </a:highlight>
                    <a:latin typeface="+mn-ea"/>
                  </a:rPr>
                  <a:t>系数。因而从原理上看</a:t>
                </a:r>
                <a:r>
                  <a:rPr lang="en-US" altLang="zh-CN" sz="2400" b="0" i="0" dirty="0">
                    <a:solidFill>
                      <a:srgbClr val="4D4D4D"/>
                    </a:solidFill>
                    <a:effectLst/>
                    <a:highlight>
                      <a:srgbClr val="FFFFFF"/>
                    </a:highlight>
                    <a:latin typeface="+mn-ea"/>
                  </a:rPr>
                  <a:t>LPC</a:t>
                </a:r>
                <a:r>
                  <a:rPr lang="zh-CN" altLang="en-US" sz="2400" b="0" i="0" dirty="0">
                    <a:solidFill>
                      <a:srgbClr val="4D4D4D"/>
                    </a:solidFill>
                    <a:effectLst/>
                    <a:highlight>
                      <a:srgbClr val="FFFFFF"/>
                    </a:highlight>
                    <a:latin typeface="+mn-ea"/>
                  </a:rPr>
                  <a:t>分析</a:t>
                </a:r>
                <a:r>
                  <a:rPr lang="zh-CN" altLang="en-US" sz="2400" dirty="0">
                    <a:solidFill>
                      <a:srgbClr val="4D4D4D"/>
                    </a:solidFill>
                    <a:highlight>
                      <a:srgbClr val="FFFFFF"/>
                    </a:highlight>
                    <a:latin typeface="+mn-ea"/>
                  </a:rPr>
                  <a:t>逻辑清晰且简单</a:t>
                </a:r>
                <a:r>
                  <a:rPr lang="zh-CN" altLang="en-US" sz="2400" b="0" i="0" dirty="0">
                    <a:solidFill>
                      <a:srgbClr val="4D4D4D"/>
                    </a:solidFill>
                    <a:effectLst/>
                    <a:highlight>
                      <a:srgbClr val="FFFFFF"/>
                    </a:highlight>
                    <a:latin typeface="+mn-ea"/>
                  </a:rPr>
                  <a:t>，但初始分量计算过程及方程组的求解都十分复杂。常用的线性预测分析揭发有自相关和协方差法、格型法等。</a:t>
                </a:r>
                <a:endParaRPr lang="zh-CN" altLang="en-US" sz="2400" dirty="0">
                  <a:latin typeface="+mn-ea"/>
                </a:endParaRPr>
              </a:p>
              <a:p>
                <a:endParaRPr lang="zh-CN" altLang="en-US" sz="24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729125" y="3972035"/>
                <a:ext cx="10733749" cy="1938992"/>
              </a:xfrm>
              <a:prstGeom prst="rect">
                <a:avLst/>
              </a:prstGeom>
              <a:blipFill>
                <a:blip r:embed="rId4"/>
                <a:stretch>
                  <a:fillRect l="-909" t="-3774" r="-568"/>
                </a:stretch>
              </a:blipFill>
            </p:spPr>
            <p:txBody>
              <a:bodyPr/>
              <a:lstStyle/>
              <a:p>
                <a:r>
                  <a:rPr lang="zh-CN" altLang="en-US">
                    <a:noFill/>
                  </a:rPr>
                  <a:t> </a:t>
                </a:r>
              </a:p>
            </p:txBody>
          </p:sp>
        </mc:Fallback>
      </mc:AlternateContent>
      <p:pic>
        <p:nvPicPr>
          <p:cNvPr id="12" name="图片 11"/>
          <p:cNvPicPr>
            <a:picLocks noChangeAspect="1"/>
          </p:cNvPicPr>
          <p:nvPr/>
        </p:nvPicPr>
        <p:blipFill>
          <a:blip r:embed="rId5"/>
          <a:stretch>
            <a:fillRect/>
          </a:stretch>
        </p:blipFill>
        <p:spPr>
          <a:xfrm>
            <a:off x="3424758" y="2627063"/>
            <a:ext cx="4595231" cy="1031582"/>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QzMDg0YTdhYzMzMjlkZjMxMDU2OGRmZDc5YWJiZTEifQ=="/>
</p:tagLst>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1666</Words>
  <Application>Microsoft Office PowerPoint</Application>
  <PresentationFormat>宽屏</PresentationFormat>
  <Paragraphs>119</Paragraphs>
  <Slides>16</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-apple-system</vt:lpstr>
      <vt:lpstr>等线</vt:lpstr>
      <vt:lpstr>宋体</vt:lpstr>
      <vt:lpstr>微软雅黑</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0022</dc:title>
  <dc:creator>ZK</dc:creator>
  <cp:lastModifiedBy>杨泽旗</cp:lastModifiedBy>
  <cp:revision>171</cp:revision>
  <dcterms:created xsi:type="dcterms:W3CDTF">2017-04-21T07:43:00Z</dcterms:created>
  <dcterms:modified xsi:type="dcterms:W3CDTF">2024-05-10T16:35:50Z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5FA3DABF062943678CBDD76C80F9FB1A_12</vt:lpwstr>
  </property>
</Properties>
</file>